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34"/>
  </p:notesMasterIdLst>
  <p:sldIdLst>
    <p:sldId id="263" r:id="rId2"/>
    <p:sldId id="270" r:id="rId3"/>
    <p:sldId id="294" r:id="rId4"/>
    <p:sldId id="266" r:id="rId5"/>
    <p:sldId id="295" r:id="rId6"/>
    <p:sldId id="268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96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5" r:id="rId23"/>
    <p:sldId id="288" r:id="rId24"/>
    <p:sldId id="289" r:id="rId25"/>
    <p:sldId id="290" r:id="rId26"/>
    <p:sldId id="297" r:id="rId27"/>
    <p:sldId id="291" r:id="rId28"/>
    <p:sldId id="293" r:id="rId29"/>
    <p:sldId id="274" r:id="rId30"/>
    <p:sldId id="279" r:id="rId31"/>
    <p:sldId id="269" r:id="rId32"/>
    <p:sldId id="267" r:id="rId33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09" d="100"/>
          <a:sy n="109" d="100"/>
        </p:scale>
        <p:origin x="-464" y="-11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 Lange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 BCM with Diamonds  | INSTR 2014</a:t>
            </a:r>
            <a:r>
              <a:rPr lang="en-GB" sz="900" baseline="0" dirty="0" smtClean="0">
                <a:solidFill>
                  <a:schemeClr val="bg2"/>
                </a:solidFill>
              </a:rPr>
              <a:t> Novosibirsk |</a:t>
            </a:r>
            <a:r>
              <a:rPr lang="en-GB" sz="900" dirty="0" smtClean="0">
                <a:solidFill>
                  <a:schemeClr val="bg2"/>
                </a:solidFill>
              </a:rPr>
              <a:t> 25-Feb-2014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MS_logo_col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91524" y="1"/>
            <a:ext cx="752475" cy="750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0"/>
            <a:ext cx="8520113" cy="1085273"/>
          </a:xfrm>
        </p:spPr>
        <p:txBody>
          <a:bodyPr/>
          <a:lstStyle/>
          <a:p>
            <a:r>
              <a:rPr lang="en-US" sz="3200" dirty="0" smtClean="0"/>
              <a:t>Beam Condition Monitors and a </a:t>
            </a:r>
            <a:r>
              <a:rPr lang="en-US" sz="3200" dirty="0" err="1" smtClean="0"/>
              <a:t>Luminometer</a:t>
            </a:r>
            <a:r>
              <a:rPr lang="en-US" sz="3200" dirty="0" smtClean="0"/>
              <a:t> Based on Diamond Sensors</a:t>
            </a:r>
            <a:endParaRPr lang="de-DE" sz="32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815879" y="3286217"/>
            <a:ext cx="79963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solidFill>
                  <a:srgbClr val="00A5EB"/>
                </a:solidFill>
              </a:rPr>
              <a:t>Wolfgang Lange</a:t>
            </a:r>
            <a:r>
              <a:rPr lang="de-DE" dirty="0" smtClean="0">
                <a:solidFill>
                  <a:srgbClr val="00A5EB"/>
                </a:solidFill>
              </a:rPr>
              <a:t>, DESY Zeuthen and CMS BRIL Group</a:t>
            </a:r>
          </a:p>
          <a:p>
            <a:pPr algn="r"/>
            <a:endParaRPr lang="en-US" b="1" dirty="0" smtClean="0"/>
          </a:p>
          <a:p>
            <a:pPr algn="r"/>
            <a:r>
              <a:rPr lang="de-DE" b="1" dirty="0" smtClean="0"/>
              <a:t>INSTR 2014 </a:t>
            </a:r>
            <a:r>
              <a:rPr lang="de-DE" dirty="0" smtClean="0"/>
              <a:t>in Novosibirsk, </a:t>
            </a:r>
            <a:r>
              <a:rPr lang="de-DE" dirty="0" err="1" smtClean="0"/>
              <a:t>February</a:t>
            </a:r>
            <a:r>
              <a:rPr lang="de-DE" dirty="0" smtClean="0"/>
              <a:t> 25, 2014</a:t>
            </a:r>
            <a:endParaRPr lang="en-GB" dirty="0"/>
          </a:p>
        </p:txBody>
      </p:sp>
      <p:pic>
        <p:nvPicPr>
          <p:cNvPr id="5" name="Picture 4" descr="CMS_logo_c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074" y="5625619"/>
            <a:ext cx="1160895" cy="1157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7168" y="5613492"/>
            <a:ext cx="1188720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BCM1F (up to 2012) - 2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52954" y="2396163"/>
            <a:ext cx="5296524" cy="3813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34" y="973355"/>
            <a:ext cx="6545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Operated right from the start of LHC: first (splash) beam in LHC seen</a:t>
            </a:r>
          </a:p>
          <a:p>
            <a:pPr>
              <a:buFontTx/>
              <a:buChar char="-"/>
            </a:pPr>
            <a:r>
              <a:rPr lang="en-US" dirty="0" smtClean="0"/>
              <a:t> measures underground rates and time structure of beams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discovery of 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Albedo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Effect” (afterglow of slow particles)</a:t>
            </a:r>
          </a:p>
          <a:p>
            <a:pPr>
              <a:buFontTx/>
              <a:buChar char="-"/>
            </a:pPr>
            <a:r>
              <a:rPr lang="en-US" dirty="0" smtClean="0"/>
              <a:t> delivers relevant background rates to CMS and to LHC control room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monitors online luminosity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7400" y="3537489"/>
            <a:ext cx="20889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“Life Cycle” of a fill in</a:t>
            </a:r>
          </a:p>
          <a:p>
            <a:r>
              <a:rPr lang="en-US" dirty="0" smtClean="0"/>
              <a:t>the 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BCM1F (up to 2012) - 3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6545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Operated right from the start of LHC: first (splash) beam in LHC seen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measures underground rates and time structure of beams</a:t>
            </a:r>
          </a:p>
          <a:p>
            <a:pPr>
              <a:buFontTx/>
              <a:buChar char="-"/>
            </a:pPr>
            <a:r>
              <a:rPr lang="en-US" dirty="0" smtClean="0"/>
              <a:t> discovery of “</a:t>
            </a:r>
            <a:r>
              <a:rPr lang="en-US" dirty="0" err="1" smtClean="0"/>
              <a:t>Albedo</a:t>
            </a:r>
            <a:r>
              <a:rPr lang="en-US" dirty="0" smtClean="0"/>
              <a:t> Effect” (afterglow of slow particles)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delivers relevant background rates to CMS and to LHC control room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monitors online luminosity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0892" y="2408100"/>
            <a:ext cx="5589691" cy="3706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9920" y="3015209"/>
            <a:ext cx="264687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Albedo</a:t>
            </a:r>
            <a:r>
              <a:rPr lang="en-US" sz="1800" dirty="0" smtClean="0"/>
              <a:t> Effect</a:t>
            </a:r>
          </a:p>
          <a:p>
            <a:r>
              <a:rPr lang="en-US" dirty="0" smtClean="0"/>
              <a:t>after collisions: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GB" dirty="0" smtClean="0"/>
              <a:t> particles hit CMS material </a:t>
            </a:r>
          </a:p>
          <a:p>
            <a:r>
              <a:rPr lang="en-GB" dirty="0" smtClean="0"/>
              <a:t>  excitation of material</a:t>
            </a:r>
          </a:p>
          <a:p>
            <a:r>
              <a:rPr lang="en-GB" dirty="0" smtClean="0"/>
              <a:t>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decays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 slow remaining particles</a:t>
            </a:r>
          </a:p>
          <a:p>
            <a:pPr>
              <a:buFont typeface="Arial"/>
              <a:buChar char="•"/>
            </a:pPr>
            <a:r>
              <a:rPr lang="en-GB" dirty="0" smtClean="0"/>
              <a:t> lifetime ~2 µ</a:t>
            </a:r>
            <a:r>
              <a:rPr lang="en-GB" dirty="0" err="1" smtClean="0"/>
              <a:t>s</a:t>
            </a:r>
            <a:endParaRPr lang="en-GB" dirty="0" smtClean="0"/>
          </a:p>
          <a:p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5341269" y="3964667"/>
            <a:ext cx="985225" cy="9376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BCM1F (up to 2012) - 4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8360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Operated right from the start of LHC: first (splash) beam in LHC seen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measures underground rates and time structure of beams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discovery of “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Albedo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Effect” (afterglow of slow particles)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delivers relevant background rates to CMS and to LHC control room</a:t>
            </a:r>
          </a:p>
          <a:p>
            <a:pPr>
              <a:buFontTx/>
              <a:buChar char="-"/>
            </a:pPr>
            <a:r>
              <a:rPr lang="en-US" dirty="0" smtClean="0"/>
              <a:t> monitors online luminosity (relative measurement, calibration will give online luminosity) </a:t>
            </a:r>
          </a:p>
          <a:p>
            <a:endParaRPr lang="en-US" dirty="0"/>
          </a:p>
        </p:txBody>
      </p:sp>
      <p:pic>
        <p:nvPicPr>
          <p:cNvPr id="5" name="Picture 2" descr="https://twiki.cern.ch/twiki/pub/CMSPublic/BrilDPGResultsCMSDP2013032/fill_3192_peakluminosity-label-no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062" y="2487087"/>
            <a:ext cx="4454221" cy="302067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1523" y="2558798"/>
            <a:ext cx="4330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 rates (LUT) are used for luminosity measurements: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Requires calibration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online luminosity in CMS done by</a:t>
            </a:r>
          </a:p>
          <a:p>
            <a:pPr lvl="1"/>
            <a:r>
              <a:rPr lang="en-US" dirty="0" smtClean="0"/>
              <a:t>   </a:t>
            </a:r>
            <a:r>
              <a:rPr lang="en-US" dirty="0" err="1" smtClean="0"/>
              <a:t>Hadron</a:t>
            </a:r>
            <a:r>
              <a:rPr lang="en-US" dirty="0" smtClean="0"/>
              <a:t> Forward Calorimeter (HF)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Test of BCM1F as online </a:t>
            </a:r>
            <a:r>
              <a:rPr lang="en-US" dirty="0" err="1" smtClean="0"/>
              <a:t>luminometer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good agreement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validated with calculations of HF, pixels</a:t>
            </a:r>
          </a:p>
          <a:p>
            <a:pPr lvl="1">
              <a:buFont typeface="Wingdings" charset="2"/>
              <a:buChar char="à"/>
            </a:pPr>
            <a:r>
              <a:rPr lang="en-US" dirty="0" smtClean="0"/>
              <a:t> has potential as online </a:t>
            </a:r>
            <a:r>
              <a:rPr lang="en-US" dirty="0" err="1" smtClean="0"/>
              <a:t>luminometer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advantage: decoupled from</a:t>
            </a:r>
          </a:p>
          <a:p>
            <a:pPr lvl="1"/>
            <a:r>
              <a:rPr lang="en-US" dirty="0" smtClean="0"/>
              <a:t>                     CMS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BCM1F (up to 2012)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434" y="973355"/>
            <a:ext cx="78149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preamp has 25 ns shaping time – to slow for 25 ns bunch spacing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preamp needs a long recovery time from large input signals (overdriven, saturated)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laser diodes (analog signal transmission) have radiation damage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diamond sensors show radiation damage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polarization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how to cure?</a:t>
            </a:r>
          </a:p>
          <a:p>
            <a:pPr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 only 4 sensors on each side of the interaction point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saturation / pile-up problems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Introduction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Beam Condition Monitors, CMS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BCM1F before the current shutdown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System design, performance, limitations</a:t>
            </a:r>
          </a:p>
          <a:p>
            <a:pPr>
              <a:buNone/>
            </a:pPr>
            <a:r>
              <a:rPr lang="en-US" dirty="0" smtClean="0"/>
              <a:t>Upgrade in current shutdown</a:t>
            </a:r>
          </a:p>
          <a:p>
            <a:pPr lvl="1">
              <a:buNone/>
            </a:pPr>
            <a:r>
              <a:rPr lang="en-US" dirty="0" smtClean="0"/>
              <a:t>Description, design, test results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Conclusions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Program of BCM1F in the current Shutdown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781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</a:t>
            </a:r>
            <a:r>
              <a:rPr lang="en-US" dirty="0" smtClean="0"/>
              <a:t>preamp has 25 ns shaping time – to slow for 25 ns bunch spacing</a:t>
            </a:r>
          </a:p>
          <a:p>
            <a:pPr>
              <a:buFontTx/>
              <a:buChar char="-"/>
            </a:pPr>
            <a:r>
              <a:rPr lang="en-US" dirty="0" smtClean="0"/>
              <a:t> preamp needs a long recovery time from large input signals (overdriven, saturated)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laser diodes (analog signal transmission) have radiation damage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diamond sensors show radiation damage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polarization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how to cure?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  <a:sym typeface="Wingdings"/>
              </a:rPr>
              <a:t> only 4 sensors on each side of the interaction point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saturation / pile-up problems</a:t>
            </a:r>
            <a:endParaRPr lang="en-US" dirty="0" smtClean="0">
              <a:solidFill>
                <a:srgbClr val="B3B3B3"/>
              </a:solidFill>
            </a:endParaRPr>
          </a:p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039" y="2504940"/>
            <a:ext cx="329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of a new preamp:</a:t>
            </a:r>
          </a:p>
          <a:p>
            <a:pPr>
              <a:buFont typeface="Arial"/>
              <a:buChar char="•"/>
            </a:pPr>
            <a:r>
              <a:rPr lang="en-US" dirty="0" smtClean="0"/>
              <a:t> rise time below 12 ns</a:t>
            </a:r>
          </a:p>
          <a:p>
            <a:pPr>
              <a:buFont typeface="Arial"/>
              <a:buChar char="•"/>
            </a:pPr>
            <a:r>
              <a:rPr lang="en-US" dirty="0" smtClean="0"/>
              <a:t> fast recovery from overdrive</a:t>
            </a:r>
          </a:p>
          <a:p>
            <a:pPr>
              <a:buFont typeface="Arial"/>
              <a:buChar char="•"/>
            </a:pPr>
            <a:r>
              <a:rPr lang="en-US" dirty="0" smtClean="0"/>
              <a:t> differential outputs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354" y="4230208"/>
            <a:ext cx="556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components with extended high voltage tolerance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1129" y="4720481"/>
            <a:ext cx="4309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metallization of sensors split into two pads  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387" y="5359406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12 sensors with two pads each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24 channels per side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980" y="3327400"/>
            <a:ext cx="5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 better laser diodes available: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Moving of laser diodes to a less exposed area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Adding slow control for current and gain (compensation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Program of BCM1F in the current Shutdown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781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has 25 ns shaping time – to slow for 25 ns bunch spacing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needs a long recovery time from large input signals (overdriven, saturated)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</a:t>
            </a:r>
            <a:r>
              <a:rPr lang="en-US" dirty="0" smtClean="0"/>
              <a:t>laser diodes (analog signal transmission) have radiation damage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diamond sensors show radiation damage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polarization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how to cure?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  <a:sym typeface="Wingdings"/>
              </a:rPr>
              <a:t> only 4 sensors on each side of the interaction point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saturation / pile-up problems</a:t>
            </a:r>
            <a:endParaRPr lang="en-US" dirty="0" smtClean="0">
              <a:solidFill>
                <a:srgbClr val="B3B3B3"/>
              </a:solidFill>
            </a:endParaRPr>
          </a:p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039" y="2504940"/>
            <a:ext cx="329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 of a new preamp: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rise time below 12 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fast recovery from overdrive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differential outputs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980" y="3327400"/>
            <a:ext cx="5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better laser diodes available:</a:t>
            </a:r>
          </a:p>
          <a:p>
            <a:pPr>
              <a:buFont typeface="Arial"/>
              <a:buChar char="•"/>
            </a:pPr>
            <a:r>
              <a:rPr lang="en-US" dirty="0" smtClean="0"/>
              <a:t> Moving of laser diodes to a less exposed area</a:t>
            </a:r>
          </a:p>
          <a:p>
            <a:pPr>
              <a:buFont typeface="Arial"/>
              <a:buChar char="•"/>
            </a:pPr>
            <a:r>
              <a:rPr lang="en-US" dirty="0" smtClean="0"/>
              <a:t> Adding slow control for current and gain (compensation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354" y="4230208"/>
            <a:ext cx="556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components with extended high voltage tolerance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1129" y="4720481"/>
            <a:ext cx="4309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metallization of sensors split into two pads  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387" y="5359406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12 sensors with two pads each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24 channels per side</a:t>
            </a:r>
            <a:endParaRPr lang="en-US" dirty="0">
              <a:solidFill>
                <a:srgbClr val="B3B3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Program of BCM1F in the current Shutdown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781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has 25 ns shaping time – to slow for 25 ns bunch spacing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needs a long recovery time from large input signals (overdriven, saturated)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laser diodes (analog signal transmission) have radiation damage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diamond sensors show radiation damage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polarization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how to cure?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  <a:sym typeface="Wingdings"/>
              </a:rPr>
              <a:t> only 4 sensors on each side of the interaction point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saturation / pile-up problems</a:t>
            </a:r>
            <a:endParaRPr lang="en-US" dirty="0" smtClean="0">
              <a:solidFill>
                <a:srgbClr val="B3B3B3"/>
              </a:solidFill>
            </a:endParaRPr>
          </a:p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039" y="2504940"/>
            <a:ext cx="329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Design of a new preamp: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rise time below 12 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fast recovery from overdrive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differential outputs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54" y="4230208"/>
            <a:ext cx="556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use of components with extended high voltage tolerance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1129" y="4720481"/>
            <a:ext cx="4309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metallization of sensors split into two pads  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387" y="5359406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12 sensors with two pads each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24 channels per side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3980" y="3327400"/>
            <a:ext cx="5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 better laser diodes available: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Moving of laser diodes to a less exposed area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Adding slow control for current and gain (compensation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Program of BCM1F in the current Shutdown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434" y="973355"/>
            <a:ext cx="78149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has 25 ns shaping time – to slow for 25 ns bunch spacing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preamp needs a long recovery time from large input signals (overdriven, saturated)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laser diodes (analog signal transmission) have radiation damage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</a:rPr>
              <a:t> diamond sensors show radiation damage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polarization </a:t>
            </a:r>
            <a:r>
              <a:rPr lang="en-US" dirty="0" err="1" smtClean="0">
                <a:solidFill>
                  <a:srgbClr val="B3B3B3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B3B3B3"/>
                </a:solidFill>
                <a:sym typeface="Wingdings"/>
              </a:rPr>
              <a:t> how to cure?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B3B3B3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only 4 sensors on each side of the interaction point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saturation / pile-up problems</a:t>
            </a:r>
            <a:endParaRPr lang="en-US" dirty="0" smtClean="0"/>
          </a:p>
          <a:p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039" y="2504940"/>
            <a:ext cx="329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B3B3"/>
                </a:solidFill>
              </a:rPr>
              <a:t>Design of a new preamp: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rise time below 12 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fast recovery from overdrive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differential outputs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54" y="4230208"/>
            <a:ext cx="5568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B3B3B3"/>
                </a:solidFill>
              </a:rPr>
              <a:t> use of components with extended high voltage tolerance</a:t>
            </a:r>
            <a:endParaRPr lang="en-US" dirty="0">
              <a:solidFill>
                <a:srgbClr val="B3B3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1129" y="4720481"/>
            <a:ext cx="4309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metallization of sensors split into two pads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387" y="5359406"/>
            <a:ext cx="592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use of 12 sensors with two pads each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24 channels per side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83980" y="3327400"/>
            <a:ext cx="531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No better laser diodes available: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Moving of laser diodes to a less exposed area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Adding slow control for current and gain (compensation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Program of BCM1F in the current Shutdown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926989"/>
            <a:ext cx="5791200" cy="518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Implications of LHC upgrade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BCM1F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Radiation: Luminosity 10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endParaRPr lang="en-US" sz="1800" kern="0" dirty="0" smtClean="0">
              <a:solidFill>
                <a:srgbClr val="1822CD"/>
              </a:solidFill>
              <a:latin typeface="+mn-lt"/>
            </a:endParaRP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BCM1F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kern="0" dirty="0" smtClean="0">
                <a:solidFill>
                  <a:srgbClr val="1822CD"/>
                </a:solidFill>
                <a:latin typeface="+mn-lt"/>
              </a:rPr>
              <a:t>expects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charged particle flux ~3x10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1800" b="0" i="0" u="none" strike="noStrike" kern="0" cap="none" spc="0" normalizeH="0" baseline="3300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ns bunch spacing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hit rate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Summary of upgrade goals: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12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diamonds with 2 pads per diamond,</a:t>
            </a:r>
            <a:endParaRPr lang="en-US" sz="20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both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sides of IP </a:t>
            </a:r>
            <a:r>
              <a:rPr lang="en-US" sz="2000" kern="0" dirty="0" err="1" smtClean="0">
                <a:solidFill>
                  <a:srgbClr val="000000"/>
                </a:solidFill>
                <a:latin typeface="+mn-lt"/>
                <a:sym typeface="Wingdings"/>
              </a:rPr>
              <a:t>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sym typeface="Wingding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 channels 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Scale up full system from 8 channels to 48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Deal with radiation damage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Faster electronics (preamp)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readout with other luminosity subsystems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468" y="1103627"/>
            <a:ext cx="2101850" cy="4510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054600" y="2598148"/>
            <a:ext cx="1598760" cy="10086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054603" y="3594103"/>
            <a:ext cx="1796844" cy="10079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Introduction</a:t>
            </a:r>
          </a:p>
          <a:p>
            <a:pPr lvl="1">
              <a:buNone/>
            </a:pPr>
            <a:r>
              <a:rPr lang="en-US" dirty="0" smtClean="0"/>
              <a:t>Beam Condition Monitors, CMS</a:t>
            </a:r>
          </a:p>
          <a:p>
            <a:pPr>
              <a:buNone/>
            </a:pPr>
            <a:r>
              <a:rPr lang="en-US" dirty="0" smtClean="0"/>
              <a:t>BCM1F before the current shutdown</a:t>
            </a:r>
          </a:p>
          <a:p>
            <a:pPr lvl="1">
              <a:buNone/>
            </a:pPr>
            <a:r>
              <a:rPr lang="en-US" dirty="0" smtClean="0"/>
              <a:t>System design, performance, limitations</a:t>
            </a:r>
          </a:p>
          <a:p>
            <a:pPr>
              <a:buNone/>
            </a:pPr>
            <a:r>
              <a:rPr lang="en-US" dirty="0" smtClean="0"/>
              <a:t>Upgrade in current shutdown</a:t>
            </a:r>
          </a:p>
          <a:p>
            <a:pPr lvl="1">
              <a:buNone/>
            </a:pPr>
            <a:r>
              <a:rPr lang="en-US" dirty="0" smtClean="0"/>
              <a:t>Description, design, test results</a:t>
            </a:r>
          </a:p>
          <a:p>
            <a:pPr>
              <a:buNone/>
            </a:pPr>
            <a:r>
              <a:rPr lang="en-US" dirty="0" smtClean="0"/>
              <a:t>Conclusions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Plans to Reality: the re-designed frontend chip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r="580"/>
          <a:stretch>
            <a:fillRect/>
          </a:stretch>
        </p:blipFill>
        <p:spPr bwMode="auto">
          <a:xfrm>
            <a:off x="695296" y="2469064"/>
            <a:ext cx="7209818" cy="3339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6651" y="890265"/>
            <a:ext cx="7976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ASIC designed by AGH – Krakow (PL), Designer: </a:t>
            </a:r>
            <a:r>
              <a:rPr lang="en-US" dirty="0" err="1" smtClean="0"/>
              <a:t>Dominik</a:t>
            </a:r>
            <a:r>
              <a:rPr lang="en-US" dirty="0" smtClean="0"/>
              <a:t> </a:t>
            </a:r>
            <a:r>
              <a:rPr lang="en-US" dirty="0" err="1" smtClean="0"/>
              <a:t>Przyborowski</a:t>
            </a:r>
            <a:endParaRPr lang="en-US" dirty="0" smtClean="0"/>
          </a:p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IBM CMOS-8RF-130nm technology (radiation hard, submitted via CERN)</a:t>
            </a:r>
          </a:p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~50 mV/</a:t>
            </a:r>
            <a:r>
              <a:rPr lang="en-US" dirty="0" err="1" smtClean="0"/>
              <a:t>fC</a:t>
            </a:r>
            <a:r>
              <a:rPr lang="en-US" dirty="0" smtClean="0"/>
              <a:t> charge gain</a:t>
            </a:r>
          </a:p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&lt; 1k electrons ENC with sensor capacitance</a:t>
            </a:r>
          </a:p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Sophisticated calibration logic</a:t>
            </a:r>
          </a:p>
          <a:p>
            <a:pPr indent="-341313">
              <a:buClrTx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4 channels on 1 chip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9652" y="5840127"/>
            <a:ext cx="7204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Laboratory measurements of the full readout chain of upgraded BCM1F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Plans to Reality: improving the optical chain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05" y="1865803"/>
            <a:ext cx="4957660" cy="38431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2867" y="815562"/>
            <a:ext cx="8354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dirty="0" smtClean="0"/>
              <a:t>Radiation damage of laser driver visible in decreasing signal amplitude:</a:t>
            </a:r>
          </a:p>
          <a:p>
            <a:pPr lvl="1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• </a:t>
            </a:r>
            <a:r>
              <a:rPr lang="en-US" sz="1800" dirty="0" smtClean="0">
                <a:solidFill>
                  <a:srgbClr val="0000FF"/>
                </a:solidFill>
              </a:rPr>
              <a:t>25% gain lost in BCM1F optical transmission after 30 fb</a:t>
            </a:r>
            <a:r>
              <a:rPr lang="en-US" sz="1800" baseline="33000" dirty="0" smtClean="0">
                <a:solidFill>
                  <a:srgbClr val="0000FF"/>
                </a:solidFill>
              </a:rPr>
              <a:t>-1</a:t>
            </a:r>
            <a:endParaRPr 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4668" y="1468002"/>
            <a:ext cx="3250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Countermeasures:</a:t>
            </a:r>
          </a:p>
          <a:p>
            <a:r>
              <a:rPr lang="en-US" dirty="0" smtClean="0"/>
              <a:t>• Go away from the “hot” area</a:t>
            </a:r>
          </a:p>
          <a:p>
            <a:r>
              <a:rPr lang="en-US" dirty="0" smtClean="0"/>
              <a:t>• Compensate the loss in gain</a:t>
            </a:r>
          </a:p>
          <a:p>
            <a:r>
              <a:rPr lang="en-US" dirty="0" smtClean="0"/>
              <a:t>• Compensate for the</a:t>
            </a:r>
          </a:p>
          <a:p>
            <a:r>
              <a:rPr lang="en-US" dirty="0" smtClean="0"/>
              <a:t>  shifted laser threshold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514" y="2824011"/>
            <a:ext cx="2557462" cy="3321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Plans to Reality: the re-designed carriage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-204" r="6946"/>
          <a:stretch>
            <a:fillRect/>
          </a:stretch>
        </p:blipFill>
        <p:spPr bwMode="auto">
          <a:xfrm>
            <a:off x="0" y="738167"/>
            <a:ext cx="5715000" cy="4289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8328" r="32071"/>
          <a:stretch>
            <a:fillRect/>
          </a:stretch>
        </p:blipFill>
        <p:spPr bwMode="auto">
          <a:xfrm>
            <a:off x="5654892" y="2606199"/>
            <a:ext cx="3481388" cy="3429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89559" y="1701024"/>
            <a:ext cx="4183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C-shape carries sensors and preamps.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1479820" y="1887445"/>
            <a:ext cx="838952" cy="75730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415812" y="4537998"/>
            <a:ext cx="1479663" cy="41947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58313" y="5371992"/>
            <a:ext cx="4183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drivers go further away </a:t>
            </a:r>
            <a:r>
              <a:rPr lang="en-US" sz="2000" dirty="0" smtClean="0"/>
              <a:t>(</a:t>
            </a:r>
            <a:r>
              <a:rPr lang="en-US" sz="2000" b="1" i="1" dirty="0" err="1" smtClean="0">
                <a:latin typeface="Times New Roman"/>
                <a:cs typeface="Times New Roman"/>
              </a:rPr>
              <a:t>r</a:t>
            </a:r>
            <a:r>
              <a:rPr lang="en-US" sz="2000" dirty="0" smtClean="0"/>
              <a:t>,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z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19476" y="1339845"/>
            <a:ext cx="384520" cy="26330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0486" y="4160298"/>
            <a:ext cx="384520" cy="5816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71998" y="816505"/>
            <a:ext cx="4043285" cy="5466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7450" y="1642777"/>
            <a:ext cx="2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wiring and support</a:t>
            </a:r>
          </a:p>
          <a:p>
            <a:r>
              <a:rPr lang="en-US" dirty="0" smtClean="0"/>
              <a:t>will be located on a</a:t>
            </a:r>
          </a:p>
          <a:p>
            <a:r>
              <a:rPr lang="en-US" b="1" i="1" dirty="0" smtClean="0"/>
              <a:t>one-piece-rigid-flexible PCB</a:t>
            </a:r>
            <a:r>
              <a:rPr lang="en-US" dirty="0" smtClean="0"/>
              <a:t> (Printed Circuit Board)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of Backend Electronics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421" y="768100"/>
            <a:ext cx="4257483" cy="60175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1958" y="1919556"/>
            <a:ext cx="3926955" cy="39680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“tried and true” discriminator path for initial running while commissioning digitizer path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sz="2000" kern="0" dirty="0" err="1" smtClean="0">
                <a:latin typeface="+mn-lt"/>
                <a:sym typeface="Wingdings"/>
              </a:rPr>
              <a:t></a:t>
            </a:r>
            <a:r>
              <a:rPr lang="en-US" sz="2000" kern="0" dirty="0" smtClean="0">
                <a:latin typeface="+mn-lt"/>
                <a:sym typeface="Wingdings"/>
              </a:rPr>
              <a:t> following slide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create coincidences between all 48 channels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patterns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RHU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readout (later slide)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dedicated histograms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67469" y="949325"/>
            <a:ext cx="418306" cy="7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2902744" y="934244"/>
            <a:ext cx="386556" cy="55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2597150" y="1117600"/>
            <a:ext cx="51435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254000" y="1162050"/>
            <a:ext cx="431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10800000" flipV="1">
            <a:off x="3480614" y="2546350"/>
            <a:ext cx="1643836" cy="25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rot="10800000" flipV="1">
            <a:off x="3137714" y="3879850"/>
            <a:ext cx="1643836" cy="25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3613150" y="5251450"/>
            <a:ext cx="1270000" cy="80645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3651341"/>
            <a:ext cx="3657600" cy="2308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Constant-fraction: better time resolution</a:t>
            </a:r>
          </a:p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Fixed-threshold: lower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deadtime</a:t>
            </a:r>
            <a:endParaRPr lang="en-US" dirty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Preliminary conclusion: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deadtime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 outweighs resolution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use FTD (CAEN V895) for primary path but install CFD to run and test in parallel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995260" y="4206197"/>
            <a:ext cx="5086350" cy="15143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Identify pulse arrival time and peak height, distinguish signals close in time (overlapping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) “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deconvolution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”</a:t>
            </a:r>
          </a:p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Development of algorithms ongoing</a:t>
            </a:r>
          </a:p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Current hardware choice: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uTCA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 ADC FMC mezzanine system.  Multiple FMC candidates, to be tested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104235"/>
            <a:ext cx="3452812" cy="1533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582940"/>
            <a:ext cx="5476875" cy="2398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06764" y="1180284"/>
            <a:ext cx="4400550" cy="333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Digitizer with fast peak-finding algorithms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1180282"/>
            <a:ext cx="3628252" cy="7537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360" tIns="44280" rIns="90360" bIns="44280">
            <a:prstTxWarp prst="textNoShape">
              <a:avLst/>
            </a:prstTxWarp>
          </a:bodyPr>
          <a:lstStyle/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Discriminator</a:t>
            </a:r>
            <a:r>
              <a:rPr lang="en-US" u="sng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s</a:t>
            </a:r>
            <a:endParaRPr lang="en-US" u="sng" dirty="0" smtClean="0">
              <a:solidFill>
                <a:srgbClr val="000000"/>
              </a:solidFill>
              <a:latin typeface="Arial" charset="0"/>
              <a:ea typeface="msmincho" charset="0"/>
              <a:cs typeface="msmincho" charset="0"/>
            </a:endParaRPr>
          </a:p>
          <a:p>
            <a:pPr marL="342900" indent="-341313">
              <a:lnSpc>
                <a:spcPct val="89000"/>
              </a:lnSpc>
              <a:spcBef>
                <a:spcPts val="105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mincho" charset="0"/>
                <a:cs typeface="msmincho" charset="0"/>
              </a:rPr>
              <a:t>Fixed-threshold vs. constant-fraction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01" y="768956"/>
            <a:ext cx="434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Two parallel tracks to be followed: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Histogram Unit (RHU)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963" y="1041939"/>
            <a:ext cx="6091237" cy="44456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RHU: Readout of full-orbit histograms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deadtime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(buffered readout)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histogramming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channels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Bins of 6.25 ns = 4/bunch bucket (14k bins/orbit)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Bunch clock, orbit clock, beam abort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Configurable sampling period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Ethernet readout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at DESY-Zeuthen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 installed Sept. 2012,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validated during 2012-2013 run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Very flexible unit (FPGA based, own interface and OS)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friendly data compression for direct access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97612" y="1933323"/>
            <a:ext cx="4643437" cy="2576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Introduction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Beam Condition Monitors, CMS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BCM1F before the current shutdown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System design, performance, limitations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Upgrade in current shutdown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Description, design, test results</a:t>
            </a:r>
          </a:p>
          <a:p>
            <a:pPr>
              <a:buNone/>
            </a:pPr>
            <a:r>
              <a:rPr lang="en-US" dirty="0" smtClean="0"/>
              <a:t>Conclusions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532" y="1008545"/>
            <a:ext cx="8769350" cy="49683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Many improvements in the works to increase effectiveness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Carriage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48 channels, single PCB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 sensors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minimize effects of radiation damage using higher voltage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front end ASIC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reduce inefficiencies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chain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lower radiation for laser driver, multi-amplitude test pulses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end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Discriminator path in parallel with digitizer peak-finding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direct collection of hit rates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luminosity measurement</a:t>
            </a:r>
          </a:p>
          <a:p>
            <a:pPr marL="1027113" indent="-568325" defTabSz="457200">
              <a:lnSpc>
                <a:spcPct val="89000"/>
              </a:lnSpc>
              <a:spcBef>
                <a:spcPts val="900"/>
              </a:spcBef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kumimoji="0" lang="en-US" sz="1800" b="0" i="0" u="non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Outlook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Installation of 4 carriages (full system) planned begin of September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Comissioning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subsystems soon after installation and recovery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800" kern="0" dirty="0" smtClean="0">
                <a:solidFill>
                  <a:srgbClr val="1822CD"/>
                </a:solidFill>
                <a:latin typeface="+mn-lt"/>
              </a:rPr>
              <a:t>         of the LHC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397336"/>
            <a:ext cx="8520113" cy="3717405"/>
          </a:xfrm>
        </p:spPr>
        <p:txBody>
          <a:bodyPr/>
          <a:lstStyle/>
          <a:p>
            <a:pPr algn="ctr"/>
            <a:endParaRPr lang="en-US" sz="3200" b="1" dirty="0" smtClean="0">
              <a:latin typeface="Times New Roman"/>
              <a:cs typeface="Times New Roman"/>
            </a:endParaRPr>
          </a:p>
          <a:p>
            <a:pPr algn="ctr"/>
            <a:r>
              <a:rPr lang="en-US" sz="3200" b="1" dirty="0" smtClean="0">
                <a:latin typeface="Times New Roman"/>
                <a:cs typeface="Times New Roman"/>
              </a:rPr>
              <a:t>Thank you for your attention!</a:t>
            </a:r>
          </a:p>
          <a:p>
            <a:pPr algn="ctr"/>
            <a:endParaRPr lang="en-US" sz="32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3200" b="1" dirty="0" smtClean="0">
                <a:latin typeface="Times New Roman"/>
                <a:cs typeface="Times New Roman"/>
              </a:rPr>
              <a:t>Спасибо за вниманию</a:t>
            </a:r>
            <a:r>
              <a:rPr lang="en-US" sz="3200" b="1" dirty="0" smtClean="0">
                <a:latin typeface="Times New Roman"/>
                <a:cs typeface="Times New Roman"/>
              </a:rPr>
              <a:t>!</a:t>
            </a:r>
          </a:p>
          <a:p>
            <a:pPr algn="ctr"/>
            <a:endParaRPr lang="en-US" sz="3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(1) - Very first beam in CMS</a:t>
            </a:r>
            <a:endParaRPr lang="en-US" dirty="0"/>
          </a:p>
        </p:txBody>
      </p:sp>
      <p:pic>
        <p:nvPicPr>
          <p:cNvPr id="4" name="Picture 3" descr="snapshotBPTXScope03_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5" y="844034"/>
            <a:ext cx="6810541" cy="5272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3700" y="19685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BPTX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4500" y="3022600"/>
            <a:ext cx="496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- Z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3700" y="3530600"/>
            <a:ext cx="54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+ Z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Introduction</a:t>
            </a:r>
          </a:p>
          <a:p>
            <a:pPr lvl="1">
              <a:buNone/>
            </a:pPr>
            <a:r>
              <a:rPr lang="en-US" dirty="0" smtClean="0"/>
              <a:t>Beam Condition Monitors, CMS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BCM1F before the current shutdown</a:t>
            </a:r>
          </a:p>
          <a:p>
            <a:pPr lvl="1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System design, performance, limitations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Upgrade in current shutdown</a:t>
            </a:r>
          </a:p>
          <a:p>
            <a:pPr lvl="1"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Description, design, beam test results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Conclusions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(2) – Luminosity Basics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752223"/>
            <a:ext cx="8183562" cy="5370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(3) – Discriminators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825" y="1619472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826437"/>
            <a:ext cx="8520113" cy="52786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/>
              <a:t>Current discriminator: </a:t>
            </a:r>
            <a:r>
              <a:rPr lang="en-US" sz="1800" i="1" dirty="0"/>
              <a:t>CAEN v258B </a:t>
            </a:r>
            <a:r>
              <a:rPr lang="en-US" sz="1800" dirty="0"/>
              <a:t>fixed-threshold discriminator</a:t>
            </a:r>
            <a:endParaRPr lang="en-US" sz="1800" dirty="0" smtClean="0"/>
          </a:p>
          <a:p>
            <a:pPr marL="1484313" lvl="1" indent="-568325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- Does not discriminate pulses closer than ~12 ns: </a:t>
            </a:r>
            <a:r>
              <a:rPr lang="en-US" dirty="0" err="1" smtClean="0">
                <a:solidFill>
                  <a:srgbClr val="0000FF"/>
                </a:solidFill>
              </a:rPr>
              <a:t>deadtime</a:t>
            </a:r>
            <a:r>
              <a:rPr lang="en-US" dirty="0" smtClean="0">
                <a:solidFill>
                  <a:srgbClr val="0000FF"/>
                </a:solidFill>
              </a:rPr>
              <a:t> causes loss of consecutive signals</a:t>
            </a:r>
          </a:p>
          <a:p>
            <a:pPr marL="1484313" lvl="1" indent="-568325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- Triggers pulses of different amplitudes at different times: “time walk” ΔT ~12 ns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8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 smtClean="0"/>
              <a:t>Meanwhile tested: </a:t>
            </a:r>
            <a:r>
              <a:rPr lang="en-US" sz="1800" dirty="0"/>
              <a:t>two constant-fraction discriminators: </a:t>
            </a:r>
            <a:r>
              <a:rPr lang="en-US" sz="1800" i="1" dirty="0"/>
              <a:t>CAEN</a:t>
            </a:r>
            <a:r>
              <a:rPr lang="en-US" sz="1800" i="1" dirty="0" smtClean="0"/>
              <a:t> V812</a:t>
            </a:r>
            <a:r>
              <a:rPr lang="en-US" sz="1800" i="1" dirty="0"/>
              <a:t>, PSI CFD950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/>
              <a:t>Both </a:t>
            </a:r>
            <a:r>
              <a:rPr lang="en-US" sz="1800" dirty="0" err="1"/>
              <a:t>CFDs</a:t>
            </a:r>
            <a:r>
              <a:rPr lang="en-US" sz="1800" dirty="0"/>
              <a:t> significantly improve on FTD time walk</a:t>
            </a:r>
            <a:endParaRPr lang="en-US" sz="1800" dirty="0" smtClean="0"/>
          </a:p>
          <a:p>
            <a:pPr marL="1484313" lvl="1" indent="-568325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- V812</a:t>
            </a:r>
            <a:r>
              <a:rPr lang="en-US" dirty="0">
                <a:solidFill>
                  <a:srgbClr val="0000FF"/>
                </a:solidFill>
              </a:rPr>
              <a:t>: better time resolution for trigger of single pulse</a:t>
            </a:r>
            <a:endParaRPr lang="en-US" dirty="0" smtClean="0">
              <a:solidFill>
                <a:srgbClr val="0000FF"/>
              </a:solidFill>
            </a:endParaRPr>
          </a:p>
          <a:p>
            <a:pPr marL="1484313" lvl="1" indent="-568325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- CFD950</a:t>
            </a:r>
            <a:r>
              <a:rPr lang="en-US" dirty="0">
                <a:solidFill>
                  <a:srgbClr val="0000FF"/>
                </a:solidFill>
              </a:rPr>
              <a:t>: better resolution between consecutive pulses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05910"/>
            <a:ext cx="4638675" cy="20589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smtClean="0"/>
              <a:t>Slides (4) </a:t>
            </a:r>
            <a:r>
              <a:rPr lang="en-US" dirty="0" smtClean="0"/>
              <a:t>– upgraded frontend ASIC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64" y="798799"/>
            <a:ext cx="8769350" cy="5300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Beam</a:t>
            </a:r>
            <a:r>
              <a:rPr lang="de-DE" dirty="0" smtClean="0"/>
              <a:t> Condition Monitor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1435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Context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LHC running at unprecedented beam energies and intensities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Even small beam losses may cause damage to CMS detector components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Purpose of Beam Condition Monitors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Monitor particle fluxes near the beam pipe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Ensure sufficiently low inner detector occupancy for data-taking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Detect beam loss conditions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Initiate reactions when necessary (beam abort)</a:t>
            </a:r>
          </a:p>
          <a:p>
            <a:pPr indent="-341313"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CMS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Uses different beam condition monitors in its BRM system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Integrating monitors (signal current)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BCM1L, BCM2</a:t>
            </a:r>
          </a:p>
          <a:p>
            <a:pPr marL="1484313" lvl="1" indent="-568325"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sym typeface="Wingdings"/>
              </a:rPr>
              <a:t>Bunch by bunch monitors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scintillators</a:t>
            </a:r>
            <a:r>
              <a:rPr lang="en-US" dirty="0" smtClean="0">
                <a:sym typeface="Wingdings"/>
              </a:rPr>
              <a:t> and </a:t>
            </a:r>
            <a:r>
              <a:rPr lang="en-US" b="1" dirty="0" smtClean="0">
                <a:sym typeface="Wingdings"/>
              </a:rPr>
              <a:t>BCM1F</a:t>
            </a:r>
          </a:p>
          <a:p>
            <a:pPr marL="1484313" lvl="1" indent="-568325"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sym typeface="Wingdings"/>
              </a:rPr>
              <a:t>          </a:t>
            </a:r>
            <a:r>
              <a:rPr lang="en-US" dirty="0" smtClean="0">
                <a:sym typeface="Wingdings"/>
              </a:rPr>
              <a:t>(later + Cherenkov Counters)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Introduction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Beam Condition Monitors, CMS</a:t>
            </a:r>
          </a:p>
          <a:p>
            <a:pPr>
              <a:buNone/>
            </a:pPr>
            <a:r>
              <a:rPr lang="en-US" dirty="0" smtClean="0"/>
              <a:t>BCM1F before the current shutdown</a:t>
            </a:r>
          </a:p>
          <a:p>
            <a:pPr lvl="1">
              <a:buNone/>
            </a:pPr>
            <a:r>
              <a:rPr lang="en-US" dirty="0" smtClean="0"/>
              <a:t>System design, performance, limitations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Upgrade in current shutdown</a:t>
            </a:r>
          </a:p>
          <a:p>
            <a:pPr lvl="1">
              <a:buNone/>
            </a:pPr>
            <a:r>
              <a:rPr lang="en-US" dirty="0" smtClean="0">
                <a:solidFill>
                  <a:srgbClr val="B3B3B3"/>
                </a:solidFill>
              </a:rPr>
              <a:t>Description, design, test results</a:t>
            </a:r>
          </a:p>
          <a:p>
            <a:pPr>
              <a:buNone/>
            </a:pPr>
            <a:r>
              <a:rPr lang="en-US" dirty="0" smtClean="0">
                <a:solidFill>
                  <a:srgbClr val="B3B3B3"/>
                </a:solidFill>
              </a:rPr>
              <a:t>Conclusions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Beam Condition Monitor BCM1F (up to 2012)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3586163"/>
            <a:ext cx="8769350" cy="27635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marL="342900" lvl="0" indent="-341313" defTabSz="457200">
              <a:lnSpc>
                <a:spcPct val="89000"/>
              </a:lnSpc>
              <a:spcBef>
                <a:spcPts val="1050"/>
              </a:spcBef>
              <a:buSzPct val="100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single-crystal CVD diamonds (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 * 5 * 0.5 </a:t>
            </a:r>
            <a:r>
              <a:rPr lang="en-US" sz="1800" kern="0" dirty="0" smtClean="0">
                <a:solidFill>
                  <a:srgbClr val="000000"/>
                </a:solidFill>
              </a:rPr>
              <a:t>mm</a:t>
            </a:r>
            <a:r>
              <a:rPr lang="en-US" sz="1800" b="1" kern="0" baseline="30000" dirty="0" smtClean="0">
                <a:solidFill>
                  <a:srgbClr val="000000"/>
                </a:solidFill>
              </a:rPr>
              <a:t>3</a:t>
            </a:r>
            <a:r>
              <a:rPr lang="en-US" sz="1800" b="1" kern="0" dirty="0" smtClean="0">
                <a:solidFill>
                  <a:srgbClr val="000000"/>
                </a:solidFill>
              </a:rPr>
              <a:t>,</a:t>
            </a:r>
            <a:r>
              <a:rPr lang="en-US" sz="1800" kern="0" dirty="0" smtClean="0">
                <a:solidFill>
                  <a:srgbClr val="000000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 6) positioned around 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beam-pipe, radial distance 4.5 cm, 1.8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interaction point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Diamond → no cooling, robust, radiation-hard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module: diamond, radiation-hard preamplifier, optical driver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Bunch-by-bunch information on flux of beam halo and collision products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 condition of beam: ensure low radiation for silicon tracker</a:t>
            </a:r>
          </a:p>
          <a:p>
            <a:pPr marL="1484313" marR="0" lvl="1" indent="-568325" algn="l" defTabSz="457200" rtl="0" eaLnBrk="0" fontAlgn="base" latinLnBrk="0" hangingPunct="0">
              <a:lnSpc>
                <a:spcPct val="89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 luminosity</a:t>
            </a:r>
          </a:p>
          <a:p>
            <a:pPr marL="342900" marR="0" lvl="0" indent="-341313" algn="l" defTabSz="457200" rtl="0" eaLnBrk="0" fontAlgn="base" latinLnBrk="0" hangingPunct="0">
              <a:lnSpc>
                <a:spcPct val="89000"/>
              </a:lnSpc>
              <a:spcBef>
                <a:spcPts val="10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Readout independent of CMS DAQ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926932"/>
            <a:ext cx="5991225" cy="2286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348" y="814164"/>
            <a:ext cx="3392488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638" y="2168525"/>
            <a:ext cx="2268537" cy="1509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85361" y="2959324"/>
            <a:ext cx="64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9275" y="780607"/>
            <a:ext cx="85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46945" y="2877768"/>
            <a:ext cx="59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BCM1F Electronics (up to 2012)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74" y="852292"/>
            <a:ext cx="6532562" cy="5214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6876" b="15584"/>
          <a:stretch>
            <a:fillRect/>
          </a:stretch>
        </p:blipFill>
        <p:spPr bwMode="auto">
          <a:xfrm>
            <a:off x="203450" y="3445304"/>
            <a:ext cx="2833615" cy="21937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7832" y="1009100"/>
            <a:ext cx="23061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Output: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analog spectra</a:t>
            </a:r>
          </a:p>
          <a:p>
            <a:r>
              <a:rPr lang="en-US" sz="2000" dirty="0" smtClean="0"/>
              <a:t>ADC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monitoring</a:t>
            </a:r>
          </a:p>
          <a:p>
            <a:endParaRPr lang="en-US" sz="2000" b="1" i="1" dirty="0" smtClean="0"/>
          </a:p>
          <a:p>
            <a:endParaRPr lang="en-US" sz="2000" b="1" i="1" dirty="0" smtClean="0"/>
          </a:p>
          <a:p>
            <a:r>
              <a:rPr lang="en-US" sz="2000" b="1" i="1" dirty="0" smtClean="0"/>
              <a:t>hit rates</a:t>
            </a:r>
          </a:p>
          <a:p>
            <a:r>
              <a:rPr lang="en-US" sz="2000" dirty="0" smtClean="0"/>
              <a:t>Discriminator </a:t>
            </a:r>
            <a:r>
              <a:rPr lang="en-US" sz="2000" dirty="0" err="1" smtClean="0">
                <a:sym typeface="Wingdings"/>
              </a:rPr>
              <a:t></a:t>
            </a:r>
            <a:endParaRPr lang="en-US" sz="2000" dirty="0" smtClean="0">
              <a:sym typeface="Wingdings"/>
            </a:endParaRPr>
          </a:p>
          <a:p>
            <a:endParaRPr lang="en-US" sz="2000" dirty="0" smtClean="0"/>
          </a:p>
          <a:p>
            <a:r>
              <a:rPr lang="en-US" dirty="0" smtClean="0"/>
              <a:t>Look-up table</a:t>
            </a:r>
          </a:p>
          <a:p>
            <a:r>
              <a:rPr lang="en-US" sz="2000" dirty="0" smtClean="0"/>
              <a:t>“LUT”</a:t>
            </a:r>
          </a:p>
          <a:p>
            <a:endParaRPr lang="en-US" sz="2000" dirty="0" smtClean="0"/>
          </a:p>
          <a:p>
            <a:r>
              <a:rPr lang="en-US" dirty="0" smtClean="0"/>
              <a:t>Recording</a:t>
            </a:r>
          </a:p>
          <a:p>
            <a:r>
              <a:rPr lang="en-US" dirty="0" smtClean="0"/>
              <a:t>Histogram</a:t>
            </a:r>
          </a:p>
          <a:p>
            <a:r>
              <a:rPr lang="en-US" dirty="0" smtClean="0"/>
              <a:t>Unit</a:t>
            </a:r>
          </a:p>
          <a:p>
            <a:r>
              <a:rPr lang="en-US" sz="2000" dirty="0" smtClean="0"/>
              <a:t>“RHU”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seen with such a device?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915337"/>
            <a:ext cx="6713537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BCM1F (up to 2012) - 1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03" y="2697730"/>
            <a:ext cx="8786767" cy="19975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5434" y="973355"/>
            <a:ext cx="7566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Operated right from the start of LHC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first (splash) beam in LHC already seen</a:t>
            </a:r>
          </a:p>
          <a:p>
            <a:pPr>
              <a:buFontTx/>
              <a:buChar char="-"/>
            </a:pPr>
            <a:r>
              <a:rPr lang="en-US" dirty="0" smtClean="0"/>
              <a:t> measures underground rates and time structure of beams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discovery of 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Albedo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Effect” (afterglow of slow particles)</a:t>
            </a:r>
          </a:p>
          <a:p>
            <a:pPr>
              <a:buFontTx/>
              <a:buChar char="-"/>
            </a:pPr>
            <a:r>
              <a:rPr lang="en-US" dirty="0" smtClean="0"/>
              <a:t> delivers relevant background rates to CMS and to LHC control room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BFBFBF"/>
                </a:solidFill>
              </a:rPr>
              <a:t>monitors online luminosity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0357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Bunch structure of one full orbit inside LHC, abort gap on the 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PPT-Vorlage_en.potx</Template>
  <TotalTime>575</TotalTime>
  <Words>2249</Words>
  <Application>Microsoft Macintosh PowerPoint</Application>
  <PresentationFormat>On-screen Show (4:3)</PresentationFormat>
  <Paragraphs>310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PPT-Vorlage_en</vt:lpstr>
      <vt:lpstr>Beam Condition Monitors and a Luminometer Based on Diamond Sensors</vt:lpstr>
      <vt:lpstr>Outline</vt:lpstr>
      <vt:lpstr>Outline</vt:lpstr>
      <vt:lpstr>Beam Condition Monitor</vt:lpstr>
      <vt:lpstr>Outline</vt:lpstr>
      <vt:lpstr>Fast Beam Condition Monitor BCM1F (up to 2012)</vt:lpstr>
      <vt:lpstr>BCM1F Electronics (up to 2012)</vt:lpstr>
      <vt:lpstr>What can be seen with such a device?</vt:lpstr>
      <vt:lpstr>Performance of BCM1F (up to 2012) - 1</vt:lpstr>
      <vt:lpstr>Performance of BCM1F (up to 2012) - 2</vt:lpstr>
      <vt:lpstr>Performance of BCM1F (up to 2012) - 3</vt:lpstr>
      <vt:lpstr>Performance of BCM1F (up to 2012) - 4</vt:lpstr>
      <vt:lpstr>Limitations of BCM1F (up to 2012)</vt:lpstr>
      <vt:lpstr>Outline</vt:lpstr>
      <vt:lpstr>Upgrade Program of BCM1F in the current Shutdown</vt:lpstr>
      <vt:lpstr>Upgrade Program of BCM1F in the current Shutdown</vt:lpstr>
      <vt:lpstr>Upgrade Program of BCM1F in the current Shutdown</vt:lpstr>
      <vt:lpstr>Upgrade Program of BCM1F in the current Shutdown</vt:lpstr>
      <vt:lpstr>Upgrade Program of BCM1F in the current Shutdown</vt:lpstr>
      <vt:lpstr>From Plans to Reality: the re-designed frontend chip</vt:lpstr>
      <vt:lpstr>From Plans to Reality: improving the optical chain</vt:lpstr>
      <vt:lpstr>From Plans to Reality: the re-designed carriage</vt:lpstr>
      <vt:lpstr>Upgrade of Backend Electronics</vt:lpstr>
      <vt:lpstr>Signal Processing</vt:lpstr>
      <vt:lpstr>Recording Histogram Unit (RHU)</vt:lpstr>
      <vt:lpstr>Outline</vt:lpstr>
      <vt:lpstr>Conclusions and Outlook</vt:lpstr>
      <vt:lpstr>What should I add?</vt:lpstr>
      <vt:lpstr>Backup Slides (1) - Very first beam in CMS</vt:lpstr>
      <vt:lpstr>Backup Slides (2) – Luminosity Basics</vt:lpstr>
      <vt:lpstr>Backup Slides (3) – Discriminators</vt:lpstr>
      <vt:lpstr>Backup Slides (4) – upgraded frontend ASIC</vt:lpstr>
    </vt:vector>
  </TitlesOfParts>
  <Company>DESY-Zeuthen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Condition Monitors and a Luminometer Based on Diamond Sensors</dc:title>
  <dc:creator>Wolfgang Lange</dc:creator>
  <cp:lastModifiedBy>Wolfgang Lange</cp:lastModifiedBy>
  <cp:revision>56</cp:revision>
  <dcterms:created xsi:type="dcterms:W3CDTF">2014-02-25T00:18:34Z</dcterms:created>
  <dcterms:modified xsi:type="dcterms:W3CDTF">2014-02-25T01:16:08Z</dcterms:modified>
</cp:coreProperties>
</file>