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4" r:id="rId3"/>
    <p:sldId id="335" r:id="rId4"/>
    <p:sldId id="317" r:id="rId5"/>
    <p:sldId id="319" r:id="rId6"/>
    <p:sldId id="312" r:id="rId7"/>
    <p:sldId id="267" r:id="rId8"/>
    <p:sldId id="313" r:id="rId9"/>
    <p:sldId id="322" r:id="rId10"/>
    <p:sldId id="323" r:id="rId11"/>
    <p:sldId id="325" r:id="rId12"/>
    <p:sldId id="331" r:id="rId13"/>
    <p:sldId id="332" r:id="rId14"/>
    <p:sldId id="333" r:id="rId15"/>
    <p:sldId id="327" r:id="rId16"/>
    <p:sldId id="320" r:id="rId17"/>
    <p:sldId id="328" r:id="rId18"/>
    <p:sldId id="330" r:id="rId19"/>
    <p:sldId id="334" r:id="rId20"/>
    <p:sldId id="316" r:id="rId21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3" autoAdjust="0"/>
    <p:restoredTop sz="64229" autoAdjust="0"/>
  </p:normalViewPr>
  <p:slideViewPr>
    <p:cSldViewPr>
      <p:cViewPr varScale="1">
        <p:scale>
          <a:sx n="74" d="100"/>
          <a:sy n="74" d="100"/>
        </p:scale>
        <p:origin x="-26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2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1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E429C-B7BE-49C3-BED1-5B490342F713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7FEE2-B81A-4D3D-A6C8-B52FC0689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48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1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93DD5-ECB8-4646-A013-1D4FA31838CB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421823"/>
            <a:ext cx="5563870" cy="418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3902E-8CF8-44F0-B892-2F727CA4B1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4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902E-8CF8-44F0-B892-2F727CA4B1E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7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902E-8CF8-44F0-B892-2F727CA4B1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9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902E-8CF8-44F0-B892-2F727CA4B1E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69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902E-8CF8-44F0-B892-2F727CA4B1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01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902E-8CF8-44F0-B892-2F727CA4B1E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93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902E-8CF8-44F0-B892-2F727CA4B1E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68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902E-8CF8-44F0-B892-2F727CA4B1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70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902E-8CF8-44F0-B892-2F727CA4B1E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60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902E-8CF8-44F0-B892-2F727CA4B1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31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902E-8CF8-44F0-B892-2F727CA4B1E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15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902E-8CF8-44F0-B892-2F727CA4B1E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66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902E-8CF8-44F0-B892-2F727CA4B1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61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902E-8CF8-44F0-B892-2F727CA4B1E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69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</a:t>
            </a:r>
            <a:r>
              <a:rPr lang="en-US" baseline="0" dirty="0" smtClean="0"/>
              <a:t> today </a:t>
            </a:r>
            <a:r>
              <a:rPr lang="en-US" baseline="0" dirty="0" err="1" smtClean="0"/>
              <a:t>Miyabayashi</a:t>
            </a:r>
            <a:r>
              <a:rPr lang="en-US" baseline="0" dirty="0" smtClean="0"/>
              <a:t>-san presented the upgrade of the </a:t>
            </a:r>
            <a:r>
              <a:rPr lang="en-US" baseline="0" dirty="0" err="1" smtClean="0"/>
              <a:t>BelleII</a:t>
            </a:r>
            <a:r>
              <a:rPr lang="en-US" baseline="0" dirty="0" smtClean="0"/>
              <a:t> electromagnetic calorimeter and mentioned about the reasons to change the electronics architecture to the </a:t>
            </a:r>
            <a:r>
              <a:rPr lang="en-US" baseline="0" smtClean="0"/>
              <a:t>pipelined architecture.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902E-8CF8-44F0-B892-2F727CA4B1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42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902E-8CF8-44F0-B892-2F727CA4B1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47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902E-8CF8-44F0-B892-2F727CA4B1E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5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902E-8CF8-44F0-B892-2F727CA4B1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63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8500"/>
            <a:ext cx="46513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B2B5A1-6712-4DBE-A6F1-7E085788A033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902E-8CF8-44F0-B892-2F727CA4B1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58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8500"/>
            <a:ext cx="46513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B2B5A1-6712-4DBE-A6F1-7E085788A033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EA88-2FFE-4562-9047-3B28FC727A61}" type="datetime1">
              <a:rPr lang="en-US" smtClean="0"/>
              <a:t>2/28/2014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0573-4F6D-4013-9331-C13A4CD3E147}" type="datetime1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88CE-B843-4AA1-A481-FEB214C0731A}" type="datetime1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C496-E8C0-40F7-BF40-40E6263C6645}" type="datetime1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76FD-132E-491C-914F-1ACBC719FF22}" type="datetime1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4542-3E56-4248-9723-3303ADB1ADD8}" type="datetime1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6EE1-BD3C-4D99-A4F0-8A4E819D8F8A}" type="datetime1">
              <a:rPr lang="en-US" smtClean="0"/>
              <a:t>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B1BF-6256-45B1-A0D9-AFD5A138AAED}" type="datetime1">
              <a:rPr lang="en-US" smtClean="0"/>
              <a:t>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17AD-55DC-4276-87AC-1C7D879ADEEF}" type="datetime1">
              <a:rPr lang="en-US" smtClean="0"/>
              <a:t>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1BFD-825A-4B34-A4A7-4FD313F5CF02}" type="datetime1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E743-9495-4E62-9659-7AE57856D597}" type="datetime1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DD423C-7F0B-4118-AC1C-0C52EE323B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D97796-81B5-4F62-988E-3B8942711F62}" type="datetime1">
              <a:rPr lang="en-US" smtClean="0"/>
              <a:t>2/28/2014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DD423C-7F0B-4118-AC1C-0C52EE323B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effectLst/>
              </a:rPr>
              <a:t>Upgrade of trigger and DAQ for </a:t>
            </a:r>
            <a:r>
              <a:rPr lang="en-US" b="0" dirty="0" err="1">
                <a:effectLst/>
              </a:rPr>
              <a:t>CsI</a:t>
            </a:r>
            <a:r>
              <a:rPr lang="en-US" b="0" dirty="0">
                <a:effectLst/>
              </a:rPr>
              <a:t> at </a:t>
            </a:r>
            <a:r>
              <a:rPr lang="en-US" b="0" dirty="0" err="1">
                <a:effectLst/>
              </a:rPr>
              <a:t>BelleII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86746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Arial" pitchFamily="34" charset="0"/>
              </a:rPr>
              <a:t>Vladimir </a:t>
            </a:r>
            <a:r>
              <a:rPr lang="en-US" dirty="0" err="1" smtClean="0">
                <a:latin typeface="+mj-lt"/>
                <a:cs typeface="Arial" pitchFamily="34" charset="0"/>
              </a:rPr>
              <a:t>Zhulanov</a:t>
            </a:r>
            <a:r>
              <a:rPr lang="en-US" dirty="0" smtClean="0">
                <a:latin typeface="+mj-lt"/>
                <a:cs typeface="Arial" pitchFamily="34" charset="0"/>
              </a:rPr>
              <a:t> for </a:t>
            </a:r>
            <a:r>
              <a:rPr lang="en-US" dirty="0" err="1" smtClean="0">
                <a:latin typeface="+mj-lt"/>
                <a:cs typeface="Arial" pitchFamily="34" charset="0"/>
              </a:rPr>
              <a:t>BelleII</a:t>
            </a:r>
            <a:r>
              <a:rPr lang="en-US" dirty="0" smtClean="0">
                <a:latin typeface="+mj-lt"/>
                <a:cs typeface="Arial" pitchFamily="34" charset="0"/>
              </a:rPr>
              <a:t> ECL group </a:t>
            </a:r>
          </a:p>
          <a:p>
            <a:r>
              <a:rPr lang="en-US" dirty="0" err="1" smtClean="0">
                <a:latin typeface="+mj-lt"/>
                <a:cs typeface="Arial" pitchFamily="34" charset="0"/>
              </a:rPr>
              <a:t>Budker</a:t>
            </a:r>
            <a:r>
              <a:rPr lang="en-US" dirty="0" smtClean="0">
                <a:latin typeface="+mj-lt"/>
                <a:cs typeface="Arial" pitchFamily="34" charset="0"/>
              </a:rPr>
              <a:t> INP, Novosibirsk</a:t>
            </a:r>
          </a:p>
          <a:p>
            <a:endParaRPr lang="en-US" dirty="0">
              <a:latin typeface="+mj-lt"/>
              <a:cs typeface="Arial" pitchFamily="34" charset="0"/>
            </a:endParaRPr>
          </a:p>
          <a:p>
            <a:r>
              <a:rPr lang="en-US" dirty="0" smtClean="0">
                <a:latin typeface="+mj-lt"/>
                <a:cs typeface="Arial" pitchFamily="34" charset="0"/>
              </a:rPr>
              <a:t>INSTR2014, Novosibirsk</a:t>
            </a:r>
          </a:p>
          <a:p>
            <a:r>
              <a:rPr lang="en-US" dirty="0" smtClean="0">
                <a:latin typeface="+mj-lt"/>
                <a:cs typeface="Arial" pitchFamily="34" charset="0"/>
              </a:rPr>
              <a:t>2014/02/28</a:t>
            </a:r>
          </a:p>
          <a:p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Autofit/>
          </a:bodyPr>
          <a:lstStyle/>
          <a:p>
            <a:r>
              <a:rPr lang="en-US" sz="3600" dirty="0" smtClean="0"/>
              <a:t>Parallel calculation</a:t>
            </a:r>
            <a:endParaRPr lang="en-US" sz="3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28600" y="2209800"/>
            <a:ext cx="6907529" cy="387338"/>
            <a:chOff x="533400" y="1828800"/>
            <a:chExt cx="8153400" cy="457200"/>
          </a:xfrm>
        </p:grpSpPr>
        <p:sp>
          <p:nvSpPr>
            <p:cNvPr id="5" name="Rounded Rectangle 4"/>
            <p:cNvSpPr/>
            <p:nvPr/>
          </p:nvSpPr>
          <p:spPr>
            <a:xfrm>
              <a:off x="5334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+mj-lt"/>
                </a:rPr>
                <a:t>Load</a:t>
              </a:r>
              <a:r>
                <a:rPr lang="en-US" sz="1000" dirty="0" smtClean="0">
                  <a:latin typeface="+mj-lt"/>
                </a:rPr>
                <a:t> </a:t>
              </a:r>
              <a:r>
                <a:rPr lang="en-US" sz="1400" dirty="0" err="1">
                  <a:latin typeface="+mj-lt"/>
                </a:rPr>
                <a:t>coefs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4478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MAC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62200" y="1828800"/>
              <a:ext cx="838200" cy="457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DIV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2766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+mj-lt"/>
                </a:rPr>
                <a:t>Load</a:t>
              </a:r>
              <a:r>
                <a:rPr lang="en-US" sz="1000" dirty="0"/>
                <a:t> </a:t>
              </a:r>
              <a:r>
                <a:rPr lang="en-US" sz="1400" dirty="0" err="1">
                  <a:latin typeface="+mj-lt"/>
                </a:rPr>
                <a:t>coefs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1910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MAC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105400" y="1828800"/>
              <a:ext cx="838200" cy="457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DIV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0198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+mj-lt"/>
                </a:rPr>
                <a:t>Load</a:t>
              </a:r>
              <a:r>
                <a:rPr lang="en-US" sz="1000" dirty="0"/>
                <a:t> </a:t>
              </a:r>
              <a:r>
                <a:rPr lang="en-US" sz="1400" dirty="0" err="1">
                  <a:latin typeface="+mj-lt"/>
                </a:rPr>
                <a:t>coefs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9342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MAC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48600" y="1828800"/>
              <a:ext cx="838200" cy="457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DIV</a:t>
              </a:r>
              <a:endParaRPr lang="en-US" sz="1400" dirty="0">
                <a:latin typeface="+mj-lt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 rot="5400000">
            <a:off x="4521598" y="2274358"/>
            <a:ext cx="645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74164" y="1887019"/>
            <a:ext cx="105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Iteration</a:t>
            </a:r>
            <a:r>
              <a:rPr lang="ru-RU" sz="1600" dirty="0" smtClean="0">
                <a:latin typeface="+mj-lt"/>
              </a:rPr>
              <a:t> 1</a:t>
            </a:r>
            <a:endParaRPr lang="en-US" sz="16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62749" y="1887019"/>
            <a:ext cx="105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Iteration</a:t>
            </a:r>
            <a:r>
              <a:rPr lang="ru-RU" sz="1600" dirty="0" smtClean="0">
                <a:latin typeface="+mj-lt"/>
              </a:rPr>
              <a:t> 2</a:t>
            </a:r>
            <a:endParaRPr lang="en-US" sz="16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22221" y="1887019"/>
            <a:ext cx="105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Iteration</a:t>
            </a:r>
            <a:r>
              <a:rPr lang="ru-RU" sz="1600" dirty="0" smtClean="0">
                <a:latin typeface="+mj-lt"/>
              </a:rPr>
              <a:t> 3</a:t>
            </a:r>
            <a:endParaRPr lang="en-US" sz="1600" dirty="0">
              <a:latin typeface="+mj-lt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197570" y="2285118"/>
            <a:ext cx="645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003935" y="2662354"/>
            <a:ext cx="6907529" cy="387338"/>
            <a:chOff x="533400" y="1828800"/>
            <a:chExt cx="8153400" cy="457200"/>
          </a:xfrm>
        </p:grpSpPr>
        <p:sp>
          <p:nvSpPr>
            <p:cNvPr id="49" name="Rounded Rectangle 48"/>
            <p:cNvSpPr/>
            <p:nvPr/>
          </p:nvSpPr>
          <p:spPr>
            <a:xfrm>
              <a:off x="5334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+mj-lt"/>
                </a:rPr>
                <a:t>Load</a:t>
              </a:r>
              <a:r>
                <a:rPr lang="en-US" sz="1000" dirty="0"/>
                <a:t> </a:t>
              </a:r>
              <a:r>
                <a:rPr lang="en-US" sz="1400" dirty="0" err="1">
                  <a:latin typeface="+mj-lt"/>
                </a:rPr>
                <a:t>coefs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4478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MAC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362200" y="1828800"/>
              <a:ext cx="838200" cy="457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DIV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766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+mj-lt"/>
                </a:rPr>
                <a:t>Load</a:t>
              </a:r>
              <a:r>
                <a:rPr lang="en-US" sz="1000" dirty="0"/>
                <a:t> </a:t>
              </a:r>
              <a:r>
                <a:rPr lang="en-US" sz="1400" dirty="0" err="1">
                  <a:latin typeface="+mj-lt"/>
                </a:rPr>
                <a:t>coefs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1910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MAC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105400" y="1828800"/>
              <a:ext cx="838200" cy="457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DIV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60198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+mj-lt"/>
                </a:rPr>
                <a:t>Load</a:t>
              </a:r>
              <a:r>
                <a:rPr lang="en-US" sz="1000" dirty="0"/>
                <a:t> </a:t>
              </a:r>
              <a:r>
                <a:rPr lang="en-US" sz="1400" dirty="0" err="1">
                  <a:latin typeface="+mj-lt"/>
                </a:rPr>
                <a:t>coefs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69342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MAC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7848600" y="1828800"/>
              <a:ext cx="838200" cy="457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DIV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779270" y="3155749"/>
            <a:ext cx="6907530" cy="387338"/>
            <a:chOff x="533400" y="1828800"/>
            <a:chExt cx="8153400" cy="457200"/>
          </a:xfrm>
        </p:grpSpPr>
        <p:sp>
          <p:nvSpPr>
            <p:cNvPr id="59" name="Rounded Rectangle 58"/>
            <p:cNvSpPr/>
            <p:nvPr/>
          </p:nvSpPr>
          <p:spPr>
            <a:xfrm>
              <a:off x="5334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+mj-lt"/>
                </a:rPr>
                <a:t>Load</a:t>
              </a:r>
              <a:r>
                <a:rPr lang="en-US" sz="1000" dirty="0"/>
                <a:t> </a:t>
              </a:r>
              <a:r>
                <a:rPr lang="en-US" sz="1400" dirty="0" err="1">
                  <a:latin typeface="+mj-lt"/>
                </a:rPr>
                <a:t>coefs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4478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MAC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362200" y="1828800"/>
              <a:ext cx="838200" cy="457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DIV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2766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+mj-lt"/>
                </a:rPr>
                <a:t>Load</a:t>
              </a:r>
              <a:r>
                <a:rPr lang="en-US" sz="1000" dirty="0"/>
                <a:t> </a:t>
              </a:r>
              <a:r>
                <a:rPr lang="en-US" sz="1400" dirty="0" err="1">
                  <a:latin typeface="+mj-lt"/>
                </a:rPr>
                <a:t>coefs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190999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MAC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105400" y="1828800"/>
              <a:ext cx="838200" cy="457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DIV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019801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+mj-lt"/>
                </a:rPr>
                <a:t>Load</a:t>
              </a:r>
              <a:r>
                <a:rPr lang="en-US" sz="1000" dirty="0"/>
                <a:t> </a:t>
              </a:r>
              <a:r>
                <a:rPr lang="en-US" sz="1400" dirty="0" err="1">
                  <a:latin typeface="+mj-lt"/>
                </a:rPr>
                <a:t>coefs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934202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MAC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848600" y="1828800"/>
              <a:ext cx="838200" cy="457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DIV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8129" y="3912870"/>
            <a:ext cx="6907529" cy="387338"/>
            <a:chOff x="533400" y="1828800"/>
            <a:chExt cx="8153400" cy="457200"/>
          </a:xfrm>
        </p:grpSpPr>
        <p:sp>
          <p:nvSpPr>
            <p:cNvPr id="70" name="Rounded Rectangle 69"/>
            <p:cNvSpPr/>
            <p:nvPr/>
          </p:nvSpPr>
          <p:spPr>
            <a:xfrm>
              <a:off x="5334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+mj-lt"/>
                </a:rPr>
                <a:t>Load</a:t>
              </a:r>
              <a:r>
                <a:rPr lang="en-US" sz="1000" dirty="0"/>
                <a:t> </a:t>
              </a:r>
              <a:r>
                <a:rPr lang="en-US" sz="1400" dirty="0" err="1">
                  <a:latin typeface="+mj-lt"/>
                </a:rPr>
                <a:t>coefs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14478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MAC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2362200" y="1828800"/>
              <a:ext cx="838200" cy="457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DIV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2766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+mj-lt"/>
                </a:rPr>
                <a:t>Load</a:t>
              </a:r>
              <a:r>
                <a:rPr lang="en-US" sz="1000" dirty="0"/>
                <a:t> </a:t>
              </a:r>
              <a:r>
                <a:rPr lang="en-US" sz="1400" dirty="0" err="1">
                  <a:latin typeface="+mj-lt"/>
                </a:rPr>
                <a:t>coefs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41910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MAC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5105400" y="1828800"/>
              <a:ext cx="838200" cy="457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DIV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60198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+mj-lt"/>
                </a:rPr>
                <a:t>Load</a:t>
              </a:r>
              <a:r>
                <a:rPr lang="en-US" sz="1000" dirty="0"/>
                <a:t> </a:t>
              </a:r>
              <a:r>
                <a:rPr lang="en-US" sz="1400" dirty="0" err="1">
                  <a:latin typeface="+mj-lt"/>
                </a:rPr>
                <a:t>coefs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69342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MAC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7848600" y="1828800"/>
              <a:ext cx="838200" cy="457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DIV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053464" y="4365424"/>
            <a:ext cx="6907529" cy="387338"/>
            <a:chOff x="533400" y="1828800"/>
            <a:chExt cx="8153400" cy="457200"/>
          </a:xfrm>
        </p:grpSpPr>
        <p:sp>
          <p:nvSpPr>
            <p:cNvPr id="80" name="Rounded Rectangle 79"/>
            <p:cNvSpPr/>
            <p:nvPr/>
          </p:nvSpPr>
          <p:spPr>
            <a:xfrm>
              <a:off x="5334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+mj-lt"/>
                </a:rPr>
                <a:t>Load</a:t>
              </a:r>
              <a:r>
                <a:rPr lang="en-US" sz="1000" dirty="0"/>
                <a:t> </a:t>
              </a:r>
              <a:r>
                <a:rPr lang="en-US" sz="1400" dirty="0" err="1">
                  <a:latin typeface="+mj-lt"/>
                </a:rPr>
                <a:t>coefs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14478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MAC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2362200" y="1828800"/>
              <a:ext cx="838200" cy="457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DIV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2766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+mj-lt"/>
                </a:rPr>
                <a:t>Load</a:t>
              </a:r>
              <a:r>
                <a:rPr lang="en-US" sz="1000" dirty="0"/>
                <a:t> </a:t>
              </a:r>
              <a:r>
                <a:rPr lang="en-US" sz="1400" dirty="0" err="1">
                  <a:latin typeface="+mj-lt"/>
                </a:rPr>
                <a:t>coefs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1910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MAC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5105400" y="1828800"/>
              <a:ext cx="838200" cy="457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DIV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60198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+mj-lt"/>
                </a:rPr>
                <a:t>Load</a:t>
              </a:r>
              <a:r>
                <a:rPr lang="en-US" sz="1000" dirty="0"/>
                <a:t> </a:t>
              </a:r>
              <a:r>
                <a:rPr lang="en-US" sz="1400" dirty="0" err="1">
                  <a:latin typeface="+mj-lt"/>
                </a:rPr>
                <a:t>coefs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69342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MAC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7848600" y="1828800"/>
              <a:ext cx="838200" cy="457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DIV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828799" y="4858816"/>
            <a:ext cx="6907530" cy="387339"/>
            <a:chOff x="533400" y="1828800"/>
            <a:chExt cx="8153400" cy="457202"/>
          </a:xfrm>
        </p:grpSpPr>
        <p:sp>
          <p:nvSpPr>
            <p:cNvPr id="90" name="Rounded Rectangle 89"/>
            <p:cNvSpPr/>
            <p:nvPr/>
          </p:nvSpPr>
          <p:spPr>
            <a:xfrm>
              <a:off x="5334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+mj-lt"/>
                </a:rPr>
                <a:t>Load</a:t>
              </a:r>
              <a:r>
                <a:rPr lang="en-US" sz="1000" dirty="0"/>
                <a:t> </a:t>
              </a:r>
              <a:r>
                <a:rPr lang="en-US" sz="1400" dirty="0" err="1">
                  <a:latin typeface="+mj-lt"/>
                </a:rPr>
                <a:t>coefs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14478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MAC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2362200" y="1828800"/>
              <a:ext cx="838200" cy="457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DIV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3276600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+mj-lt"/>
                </a:rPr>
                <a:t>Load</a:t>
              </a:r>
              <a:r>
                <a:rPr lang="en-US" sz="1000" dirty="0"/>
                <a:t> </a:t>
              </a:r>
              <a:r>
                <a:rPr lang="en-US" sz="1400" dirty="0" err="1">
                  <a:latin typeface="+mj-lt"/>
                </a:rPr>
                <a:t>coefs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4190999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MAC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5105400" y="1828800"/>
              <a:ext cx="838200" cy="457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DIV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6019801" y="1828802"/>
              <a:ext cx="838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+mj-lt"/>
                </a:rPr>
                <a:t>Load</a:t>
              </a:r>
              <a:r>
                <a:rPr lang="en-US" sz="1000" dirty="0"/>
                <a:t> </a:t>
              </a:r>
              <a:r>
                <a:rPr lang="en-US" sz="1400" dirty="0" err="1">
                  <a:latin typeface="+mj-lt"/>
                </a:rPr>
                <a:t>coefs</a:t>
              </a:r>
              <a:r>
                <a:rPr lang="ru-RU" sz="1000" dirty="0" smtClean="0">
                  <a:latin typeface="+mj-lt"/>
                </a:rPr>
                <a:t>.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6934202" y="1828800"/>
              <a:ext cx="8382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MAC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7848600" y="1828800"/>
              <a:ext cx="838200" cy="457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DIV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52399" y="4782619"/>
            <a:ext cx="656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Core </a:t>
            </a:r>
            <a:r>
              <a:rPr lang="ru-RU" sz="1400" dirty="0" smtClean="0">
                <a:latin typeface="+mj-lt"/>
              </a:rPr>
              <a:t>2</a:t>
            </a:r>
            <a:endParaRPr lang="en-US" sz="1400" dirty="0">
              <a:latin typeface="+mj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28599" y="3030019"/>
            <a:ext cx="656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Core 1</a:t>
            </a:r>
            <a:endParaRPr lang="en-US" sz="14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605779" y="5964588"/>
            <a:ext cx="690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+mj-lt"/>
              </a:rPr>
              <a:t>ShaperDSP</a:t>
            </a:r>
            <a:r>
              <a:rPr lang="en-US" sz="1400" dirty="0" smtClean="0">
                <a:latin typeface="+mj-lt"/>
              </a:rPr>
              <a:t> easily digitally processes 16 channels @ Trigger rate = 50 kHz </a:t>
            </a:r>
          </a:p>
          <a:p>
            <a:r>
              <a:rPr lang="en-US" sz="1400" dirty="0" smtClean="0">
                <a:latin typeface="+mj-lt"/>
              </a:rPr>
              <a:t>while the </a:t>
            </a:r>
            <a:r>
              <a:rPr lang="en-US" sz="1400" dirty="0" err="1" smtClean="0">
                <a:latin typeface="+mj-lt"/>
              </a:rPr>
              <a:t>BelleII</a:t>
            </a:r>
            <a:r>
              <a:rPr lang="en-US" sz="1400" dirty="0" smtClean="0">
                <a:latin typeface="+mj-lt"/>
              </a:rPr>
              <a:t> designed maximum </a:t>
            </a:r>
            <a:r>
              <a:rPr lang="en-US" sz="1400" dirty="0" smtClean="0">
                <a:latin typeface="+mj-lt"/>
              </a:rPr>
              <a:t>TR=30 kHz, </a:t>
            </a:r>
            <a:r>
              <a:rPr lang="en-US" sz="1400" dirty="0" smtClean="0">
                <a:latin typeface="+mj-lt"/>
              </a:rPr>
              <a:t>and maximum </a:t>
            </a:r>
            <a:r>
              <a:rPr lang="en-US" sz="1400" dirty="0" smtClean="0">
                <a:latin typeface="+mj-lt"/>
              </a:rPr>
              <a:t>ECL channel occupancy = 1/3</a:t>
            </a:r>
          </a:p>
        </p:txBody>
      </p:sp>
      <p:graphicFrame>
        <p:nvGraphicFramePr>
          <p:cNvPr id="3" name="Объект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22955670"/>
              </p:ext>
            </p:extLst>
          </p:nvPr>
        </p:nvGraphicFramePr>
        <p:xfrm>
          <a:off x="575001" y="5334000"/>
          <a:ext cx="3444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Формула" r:id="rId4" imgW="203040" imgH="228600" progId="Equation.3">
                  <p:embed/>
                </p:oleObj>
              </mc:Choice>
              <mc:Fallback>
                <p:oleObj name="Формула" r:id="rId4" imgW="203040" imgH="228600" progId="Equation.3">
                  <p:embed/>
                  <p:pic>
                    <p:nvPicPr>
                      <p:cNvPr id="0" name="Объект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001" y="5334000"/>
                        <a:ext cx="3444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23739" y="5441368"/>
            <a:ext cx="7685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       is calculated after the end of 3</a:t>
            </a:r>
            <a:r>
              <a:rPr lang="en-US" sz="1400" baseline="30000" dirty="0" smtClean="0">
                <a:latin typeface="+mj-lt"/>
              </a:rPr>
              <a:t>rd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itertion</a:t>
            </a:r>
            <a:r>
              <a:rPr lang="en-US" sz="1400" dirty="0" smtClean="0">
                <a:latin typeface="+mj-lt"/>
              </a:rPr>
              <a:t> and is compared to specified threshold =&gt; Data quality flag</a:t>
            </a:r>
          </a:p>
          <a:p>
            <a:r>
              <a:rPr lang="en-US" sz="1400" dirty="0" smtClean="0">
                <a:latin typeface="+mj-lt"/>
              </a:rPr>
              <a:t>Output: Amplitude (18 bits), Time (12 bits), Quality flags (2 bits)</a:t>
            </a:r>
            <a:endParaRPr lang="en-US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74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465" y="304800"/>
            <a:ext cx="8229600" cy="1143000"/>
          </a:xfrm>
        </p:spPr>
        <p:txBody>
          <a:bodyPr/>
          <a:lstStyle/>
          <a:p>
            <a:r>
              <a:rPr lang="en-US" dirty="0" smtClean="0"/>
              <a:t>ECL data processing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" y="2126929"/>
            <a:ext cx="6781800" cy="3213742"/>
          </a:xfrm>
          <a:prstGeom prst="roundRect">
            <a:avLst>
              <a:gd name="adj" fmla="val 413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 smtClean="0">
                <a:latin typeface="+mj-lt"/>
              </a:rPr>
              <a:t>ShaperDSP</a:t>
            </a:r>
            <a:endParaRPr lang="en-US" sz="12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236007" y="2617161"/>
            <a:ext cx="5164793" cy="2383071"/>
          </a:xfrm>
          <a:prstGeom prst="roundRect">
            <a:avLst>
              <a:gd name="adj" fmla="val 6347"/>
            </a:avLst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C00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C00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C00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C00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C00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C00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C00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C00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C00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C00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rgbClr val="FFC00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C000"/>
                </a:solidFill>
                <a:latin typeface="+mj-lt"/>
              </a:rPr>
              <a:t>FPGA</a:t>
            </a:r>
            <a:endParaRPr lang="ru-RU" sz="1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33400" y="3117529"/>
            <a:ext cx="702607" cy="27923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+mj-lt"/>
              </a:rPr>
              <a:t>ADC</a:t>
            </a:r>
            <a:r>
              <a:rPr lang="ru-RU" sz="1200" dirty="0" smtClean="0">
                <a:latin typeface="+mj-lt"/>
              </a:rPr>
              <a:t>1</a:t>
            </a:r>
            <a:endParaRPr lang="ru-RU" sz="1200" dirty="0">
              <a:latin typeface="+mj-lt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33400" y="3346129"/>
            <a:ext cx="702607" cy="26738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33400" y="3574729"/>
            <a:ext cx="702607" cy="29184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j-lt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533400" y="3803329"/>
            <a:ext cx="702607" cy="31516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+mj-lt"/>
              </a:rPr>
              <a:t>ADC12</a:t>
            </a:r>
            <a:endParaRPr lang="ru-RU" sz="1200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976539" y="2978026"/>
            <a:ext cx="846558" cy="462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DSP</a:t>
            </a:r>
            <a:endParaRPr lang="ru-RU" sz="1200" dirty="0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392364" y="2835042"/>
            <a:ext cx="1112836" cy="1443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ADC DATA </a:t>
            </a:r>
            <a:r>
              <a:rPr lang="en-US" sz="1200" dirty="0" smtClean="0">
                <a:latin typeface="+mj-lt"/>
              </a:rPr>
              <a:t>BUFFER</a:t>
            </a:r>
            <a:endParaRPr lang="en-US" sz="12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+ buffer for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+mj-lt"/>
              </a:rPr>
              <a:t>512 samples </a:t>
            </a:r>
            <a:endParaRPr lang="en-US" sz="12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+mj-lt"/>
              </a:rPr>
              <a:t> 16 </a:t>
            </a:r>
            <a:r>
              <a:rPr lang="en-US" sz="1200" dirty="0" err="1" smtClean="0">
                <a:latin typeface="+mj-lt"/>
              </a:rPr>
              <a:t>ch.</a:t>
            </a:r>
            <a:endParaRPr lang="ru-RU" sz="1200" dirty="0">
              <a:latin typeface="+mj-lt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533969" y="3050653"/>
            <a:ext cx="368808" cy="28937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j-lt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3939091" y="2617161"/>
            <a:ext cx="367674" cy="289373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latin typeface="+mj-lt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4528050" y="2617161"/>
            <a:ext cx="368808" cy="289373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608298" y="2256296"/>
            <a:ext cx="661585" cy="324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DDR 1</a:t>
            </a:r>
            <a:endParaRPr lang="ru-RU" sz="1200" dirty="0"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399818" y="2255518"/>
            <a:ext cx="662720" cy="324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DDR 2</a:t>
            </a:r>
            <a:endParaRPr lang="ru-RU" sz="1200" dirty="0"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334000" y="2976303"/>
            <a:ext cx="1033462" cy="1274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</a:rPr>
              <a:t>PACKAGER</a:t>
            </a:r>
            <a:endParaRPr lang="ru-RU" sz="1200" dirty="0">
              <a:latin typeface="+mj-lt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3533969" y="3845010"/>
            <a:ext cx="1735320" cy="28823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j-lt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429602" y="3396766"/>
            <a:ext cx="982279" cy="28823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3956533" y="4601136"/>
            <a:ext cx="2394419" cy="282565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+mj-lt"/>
              </a:rPr>
              <a:t>Trigger Controller (FIFO)</a:t>
            </a:r>
            <a:endParaRPr lang="ru-RU" sz="1200" dirty="0">
              <a:latin typeface="+mj-lt"/>
            </a:endParaRPr>
          </a:p>
        </p:txBody>
      </p:sp>
      <p:sp>
        <p:nvSpPr>
          <p:cNvPr id="24" name="Up Arrow 23"/>
          <p:cNvSpPr/>
          <p:nvPr/>
        </p:nvSpPr>
        <p:spPr bwMode="auto">
          <a:xfrm>
            <a:off x="4287457" y="3479820"/>
            <a:ext cx="367674" cy="1105430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1263213" y="3161863"/>
            <a:ext cx="544678" cy="1062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 smtClean="0">
                <a:latin typeface="+mj-lt"/>
              </a:rPr>
              <a:t>DeSer</a:t>
            </a:r>
            <a:endParaRPr lang="en-US" sz="1200" dirty="0">
              <a:latin typeface="+mj-lt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1807944" y="3202716"/>
            <a:ext cx="626407" cy="18043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j-lt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1807944" y="3419462"/>
            <a:ext cx="626407" cy="1804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j-lt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807944" y="3672521"/>
            <a:ext cx="626407" cy="18043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j-lt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1807944" y="3924446"/>
            <a:ext cx="626407" cy="18043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j-lt"/>
            </a:endParaRPr>
          </a:p>
        </p:txBody>
      </p:sp>
      <p:sp>
        <p:nvSpPr>
          <p:cNvPr id="35" name="Right Arrow 12"/>
          <p:cNvSpPr/>
          <p:nvPr/>
        </p:nvSpPr>
        <p:spPr bwMode="auto">
          <a:xfrm>
            <a:off x="4900481" y="3064837"/>
            <a:ext cx="368808" cy="28937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j-lt"/>
            </a:endParaRPr>
          </a:p>
        </p:txBody>
      </p:sp>
      <p:sp>
        <p:nvSpPr>
          <p:cNvPr id="37" name="Rounded Rectangle 24"/>
          <p:cNvSpPr/>
          <p:nvPr/>
        </p:nvSpPr>
        <p:spPr bwMode="auto">
          <a:xfrm>
            <a:off x="7449981" y="3219503"/>
            <a:ext cx="393760" cy="3098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+mj-lt"/>
              </a:rPr>
              <a:t>Collector</a:t>
            </a:r>
            <a:endParaRPr lang="ru-RU" sz="120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43741" y="4903260"/>
            <a:ext cx="697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Trigger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67331" y="2947913"/>
            <a:ext cx="706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Event data</a:t>
            </a:r>
          </a:p>
        </p:txBody>
      </p:sp>
      <p:sp>
        <p:nvSpPr>
          <p:cNvPr id="40" name="Right Arrow 20"/>
          <p:cNvSpPr/>
          <p:nvPr/>
        </p:nvSpPr>
        <p:spPr bwMode="auto">
          <a:xfrm flipH="1">
            <a:off x="6405879" y="4585250"/>
            <a:ext cx="982279" cy="28823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j-lt"/>
            </a:endParaRPr>
          </a:p>
        </p:txBody>
      </p:sp>
      <p:sp>
        <p:nvSpPr>
          <p:cNvPr id="42" name="Rounded Rectangle 4"/>
          <p:cNvSpPr/>
          <p:nvPr/>
        </p:nvSpPr>
        <p:spPr bwMode="auto">
          <a:xfrm>
            <a:off x="228600" y="5519202"/>
            <a:ext cx="6781800" cy="614898"/>
          </a:xfrm>
          <a:prstGeom prst="roundRect">
            <a:avLst>
              <a:gd name="adj" fmla="val 206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</a:endParaRPr>
          </a:p>
        </p:txBody>
      </p:sp>
      <p:sp>
        <p:nvSpPr>
          <p:cNvPr id="43" name="Rounded Rectangle 4"/>
          <p:cNvSpPr/>
          <p:nvPr/>
        </p:nvSpPr>
        <p:spPr bwMode="auto">
          <a:xfrm>
            <a:off x="228600" y="5601752"/>
            <a:ext cx="6781800" cy="614898"/>
          </a:xfrm>
          <a:prstGeom prst="roundRect">
            <a:avLst>
              <a:gd name="adj" fmla="val 206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</a:endParaRPr>
          </a:p>
        </p:txBody>
      </p:sp>
      <p:sp>
        <p:nvSpPr>
          <p:cNvPr id="41" name="Rounded Rectangle 4"/>
          <p:cNvSpPr/>
          <p:nvPr/>
        </p:nvSpPr>
        <p:spPr bwMode="auto">
          <a:xfrm>
            <a:off x="228600" y="5715000"/>
            <a:ext cx="6781800" cy="614898"/>
          </a:xfrm>
          <a:prstGeom prst="roundRect">
            <a:avLst>
              <a:gd name="adj" fmla="val 206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</a:endParaRPr>
          </a:p>
        </p:txBody>
      </p:sp>
      <p:sp>
        <p:nvSpPr>
          <p:cNvPr id="44" name="Right Arrow 20"/>
          <p:cNvSpPr/>
          <p:nvPr/>
        </p:nvSpPr>
        <p:spPr bwMode="auto">
          <a:xfrm flipH="1">
            <a:off x="6920741" y="5928412"/>
            <a:ext cx="512411" cy="28823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j-lt"/>
            </a:endParaRPr>
          </a:p>
        </p:txBody>
      </p:sp>
      <p:sp>
        <p:nvSpPr>
          <p:cNvPr id="45" name="Right Arrow 20"/>
          <p:cNvSpPr/>
          <p:nvPr/>
        </p:nvSpPr>
        <p:spPr bwMode="auto">
          <a:xfrm>
            <a:off x="6920741" y="5640174"/>
            <a:ext cx="512411" cy="28823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j-lt"/>
            </a:endParaRPr>
          </a:p>
        </p:txBody>
      </p:sp>
      <p:sp>
        <p:nvSpPr>
          <p:cNvPr id="46" name="Right Arrow 6"/>
          <p:cNvSpPr/>
          <p:nvPr/>
        </p:nvSpPr>
        <p:spPr bwMode="auto">
          <a:xfrm>
            <a:off x="7856441" y="3753298"/>
            <a:ext cx="449359" cy="27923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52228" y="3265010"/>
            <a:ext cx="706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Event data</a:t>
            </a:r>
          </a:p>
        </p:txBody>
      </p:sp>
      <p:sp>
        <p:nvSpPr>
          <p:cNvPr id="48" name="Rounded Rectangle 16"/>
          <p:cNvSpPr/>
          <p:nvPr/>
        </p:nvSpPr>
        <p:spPr bwMode="auto">
          <a:xfrm>
            <a:off x="8305800" y="3711944"/>
            <a:ext cx="662720" cy="324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+mj-lt"/>
              </a:rPr>
              <a:t>HSLB</a:t>
            </a:r>
            <a:endParaRPr lang="ru-RU" sz="1200" dirty="0">
              <a:latin typeface="+mj-lt"/>
            </a:endParaRPr>
          </a:p>
        </p:txBody>
      </p:sp>
      <p:sp>
        <p:nvSpPr>
          <p:cNvPr id="49" name="Right Arrow 6"/>
          <p:cNvSpPr/>
          <p:nvPr/>
        </p:nvSpPr>
        <p:spPr bwMode="auto">
          <a:xfrm flipH="1">
            <a:off x="7856441" y="5242639"/>
            <a:ext cx="449359" cy="27923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j-lt"/>
            </a:endParaRPr>
          </a:p>
        </p:txBody>
      </p:sp>
      <p:sp>
        <p:nvSpPr>
          <p:cNvPr id="50" name="Rounded Rectangle 16"/>
          <p:cNvSpPr/>
          <p:nvPr/>
        </p:nvSpPr>
        <p:spPr bwMode="auto">
          <a:xfrm>
            <a:off x="8305800" y="5201285"/>
            <a:ext cx="662720" cy="324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+mj-lt"/>
              </a:rPr>
              <a:t>FTSW</a:t>
            </a:r>
            <a:endParaRPr lang="ru-RU" sz="1200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61531" y="4346891"/>
            <a:ext cx="697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Trigger</a:t>
            </a:r>
          </a:p>
        </p:txBody>
      </p:sp>
      <p:sp>
        <p:nvSpPr>
          <p:cNvPr id="52" name="Up Arrow 23"/>
          <p:cNvSpPr/>
          <p:nvPr/>
        </p:nvSpPr>
        <p:spPr bwMode="auto">
          <a:xfrm>
            <a:off x="5666894" y="4278502"/>
            <a:ext cx="367674" cy="314252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latin typeface="+mj-lt"/>
            </a:endParaRPr>
          </a:p>
        </p:txBody>
      </p:sp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r>
              <a:rPr lang="en-US" sz="3600" dirty="0" smtClean="0"/>
              <a:t>Algorithm </a:t>
            </a:r>
            <a:r>
              <a:rPr lang="en-US" sz="3600" dirty="0" smtClean="0"/>
              <a:t>comparison: </a:t>
            </a:r>
            <a:r>
              <a:rPr lang="en-US" sz="3600" dirty="0" smtClean="0"/>
              <a:t>HW vs SW</a:t>
            </a:r>
            <a:endParaRPr lang="en-US" sz="3600" dirty="0"/>
          </a:p>
        </p:txBody>
      </p:sp>
      <p:pic>
        <p:nvPicPr>
          <p:cNvPr id="4" name="Picture 7" descr="ret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628775"/>
            <a:ext cx="3522662" cy="3522662"/>
          </a:xfrm>
          <a:prstGeom prst="rect">
            <a:avLst/>
          </a:prstGeom>
        </p:spPr>
      </p:pic>
      <p:pic>
        <p:nvPicPr>
          <p:cNvPr id="6" name="Picture 10" descr="rea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5800" y="1600200"/>
            <a:ext cx="3671887" cy="367188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21208" y="5638800"/>
            <a:ext cx="6476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Hardware reconstruction algorithm fully corresponds to its software version</a:t>
            </a:r>
          </a:p>
          <a:p>
            <a:r>
              <a:rPr lang="en-US" sz="1400" dirty="0" smtClean="0">
                <a:latin typeface="+mj-lt"/>
              </a:rPr>
              <a:t>This is verified by reading out the raw ADC data together with </a:t>
            </a:r>
            <a:r>
              <a:rPr lang="en-US" sz="1400" dirty="0" err="1" smtClean="0">
                <a:latin typeface="+mj-lt"/>
              </a:rPr>
              <a:t>reconstracted</a:t>
            </a:r>
            <a:r>
              <a:rPr lang="en-US" sz="1400" dirty="0" smtClean="0">
                <a:latin typeface="+mj-lt"/>
              </a:rPr>
              <a:t> A, T and Q</a:t>
            </a:r>
            <a:endParaRPr lang="en-US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92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Linearity</a:t>
            </a:r>
            <a:endParaRPr lang="en-US" sz="3600" dirty="0"/>
          </a:p>
        </p:txBody>
      </p:sp>
      <p:pic>
        <p:nvPicPr>
          <p:cNvPr id="4" name="Picture 9" descr="lin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47800"/>
            <a:ext cx="44291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56137" y="1371600"/>
            <a:ext cx="4487863" cy="4525963"/>
          </a:xfrm>
          <a:prstGeom prst="rect">
            <a:avLst/>
          </a:prstGeom>
          <a:noFill/>
          <a:ln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5453743"/>
            <a:ext cx="1262743" cy="3374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Time </a:t>
            </a:r>
            <a:r>
              <a:rPr lang="en-US" sz="3600" dirty="0" smtClean="0"/>
              <a:t>resolution</a:t>
            </a:r>
            <a:endParaRPr lang="en-US" sz="3600" dirty="0"/>
          </a:p>
        </p:txBody>
      </p:sp>
      <p:pic>
        <p:nvPicPr>
          <p:cNvPr id="5" name="Picture 4" descr="tr100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905000"/>
            <a:ext cx="3893090" cy="3886200"/>
          </a:xfrm>
          <a:prstGeom prst="rect">
            <a:avLst/>
          </a:prstGeom>
        </p:spPr>
      </p:pic>
      <p:pic>
        <p:nvPicPr>
          <p:cNvPr id="7" name="Picture 6" descr="dt5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904999"/>
            <a:ext cx="3962400" cy="395538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1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00" y="1447800"/>
            <a:ext cx="7391400" cy="138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6553201" cy="284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91000" y="6323110"/>
            <a:ext cx="1666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From </a:t>
            </a:r>
            <a:r>
              <a:rPr lang="en-US" sz="1400" dirty="0" err="1" smtClean="0">
                <a:latin typeface="+mj-lt"/>
              </a:rPr>
              <a:t>Y.Unno’s</a:t>
            </a:r>
            <a:r>
              <a:rPr lang="en-US" sz="1400" dirty="0" smtClean="0">
                <a:latin typeface="+mj-lt"/>
              </a:rPr>
              <a:t> slides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81000" y="330200"/>
            <a:ext cx="8229600" cy="1143000"/>
          </a:xfrm>
        </p:spPr>
        <p:txBody>
          <a:bodyPr anchor="t"/>
          <a:lstStyle/>
          <a:p>
            <a:r>
              <a:rPr lang="en-US" dirty="0" smtClean="0"/>
              <a:t>ECL TRG system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anchor="t"/>
          <a:lstStyle/>
          <a:p>
            <a:r>
              <a:rPr lang="en-US" dirty="0" smtClean="0"/>
              <a:t>FAM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001000" cy="271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972830"/>
            <a:ext cx="6934200" cy="228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3059" y="6323111"/>
            <a:ext cx="1666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From </a:t>
            </a:r>
            <a:r>
              <a:rPr lang="en-US" sz="1400" dirty="0" err="1" smtClean="0">
                <a:latin typeface="+mj-lt"/>
              </a:rPr>
              <a:t>Y.Unno’s</a:t>
            </a:r>
            <a:r>
              <a:rPr lang="en-US" sz="1400" dirty="0" smtClean="0">
                <a:latin typeface="+mj-lt"/>
              </a:rPr>
              <a:t> slides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" y="152400"/>
            <a:ext cx="8229600" cy="1025184"/>
          </a:xfrm>
        </p:spPr>
        <p:txBody>
          <a:bodyPr/>
          <a:lstStyle/>
          <a:p>
            <a:r>
              <a:rPr lang="en-US" dirty="0" smtClean="0"/>
              <a:t>TTD system protocol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2"/>
          <a:stretch/>
        </p:blipFill>
        <p:spPr bwMode="auto">
          <a:xfrm>
            <a:off x="762000" y="1177584"/>
            <a:ext cx="824119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038" y="4223673"/>
            <a:ext cx="42965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Trigger data is distributed over </a:t>
            </a:r>
            <a:r>
              <a:rPr lang="en-US" sz="1400" dirty="0" smtClean="0">
                <a:latin typeface="+mj-lt"/>
              </a:rPr>
              <a:t>home-made </a:t>
            </a:r>
            <a:r>
              <a:rPr lang="en-US" sz="1400" dirty="0" smtClean="0">
                <a:latin typeface="+mj-lt"/>
              </a:rPr>
              <a:t>TTD protocol</a:t>
            </a:r>
          </a:p>
          <a:p>
            <a:r>
              <a:rPr lang="en-US" sz="1400" dirty="0" smtClean="0">
                <a:latin typeface="+mj-lt"/>
              </a:rPr>
              <a:t>encoded with 8b/10b  @ 127 MHz</a:t>
            </a:r>
          </a:p>
          <a:p>
            <a:r>
              <a:rPr lang="en-US" sz="1400" dirty="0" smtClean="0">
                <a:latin typeface="+mj-lt"/>
              </a:rPr>
              <a:t>FTSW board distributes trigger information between FEE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3059" y="6323111"/>
            <a:ext cx="1817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From </a:t>
            </a:r>
            <a:r>
              <a:rPr lang="en-US" sz="1400" dirty="0" err="1" smtClean="0">
                <a:latin typeface="+mj-lt"/>
              </a:rPr>
              <a:t>M.Nakao’s</a:t>
            </a:r>
            <a:r>
              <a:rPr lang="en-US" sz="1400" dirty="0" smtClean="0">
                <a:latin typeface="+mj-lt"/>
              </a:rPr>
              <a:t> slides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75855"/>
            <a:ext cx="3571875" cy="263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3059" y="6323111"/>
            <a:ext cx="1818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From </a:t>
            </a:r>
            <a:r>
              <a:rPr lang="en-US" sz="1400" dirty="0" err="1" smtClean="0">
                <a:latin typeface="+mj-lt"/>
              </a:rPr>
              <a:t>T.Higuchi’s</a:t>
            </a:r>
            <a:r>
              <a:rPr lang="en-US" sz="1400" dirty="0" smtClean="0">
                <a:latin typeface="+mj-lt"/>
              </a:rPr>
              <a:t> slides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FF0000"/>
                </a:solidFill>
              </a:rPr>
              <a:t>COPPER</a:t>
            </a:r>
            <a:r>
              <a:rPr lang="en-US" sz="3600" smtClean="0"/>
              <a:t> - </a:t>
            </a:r>
            <a:r>
              <a:rPr lang="en-US" altLang="ja-JP" sz="3600" smtClean="0">
                <a:solidFill>
                  <a:srgbClr val="FF0000"/>
                </a:solidFill>
              </a:rPr>
              <a:t>CO</a:t>
            </a:r>
            <a:r>
              <a:rPr lang="en-US" altLang="ja-JP" sz="3600" smtClean="0"/>
              <a:t>mmon </a:t>
            </a:r>
            <a:r>
              <a:rPr lang="en-US" altLang="ja-JP" sz="3600" smtClean="0">
                <a:solidFill>
                  <a:srgbClr val="FF0000"/>
                </a:solidFill>
              </a:rPr>
              <a:t>P</a:t>
            </a:r>
            <a:r>
              <a:rPr lang="en-US" altLang="ja-JP" sz="3600" smtClean="0"/>
              <a:t>ipelined </a:t>
            </a:r>
            <a:r>
              <a:rPr lang="en-US" altLang="ja-JP" sz="3600" smtClean="0">
                <a:solidFill>
                  <a:srgbClr val="FF0000"/>
                </a:solidFill>
              </a:rPr>
              <a:t>P</a:t>
            </a:r>
            <a:r>
              <a:rPr lang="en-US" altLang="ja-JP" sz="3600" smtClean="0"/>
              <a:t>latform for </a:t>
            </a:r>
            <a:r>
              <a:rPr lang="en-US" altLang="ja-JP" sz="3600" smtClean="0">
                <a:solidFill>
                  <a:srgbClr val="FF0000"/>
                </a:solidFill>
              </a:rPr>
              <a:t>E</a:t>
            </a:r>
            <a:r>
              <a:rPr lang="en-US" altLang="ja-JP" sz="3600" smtClean="0"/>
              <a:t>lectronics </a:t>
            </a:r>
            <a:r>
              <a:rPr lang="en-US" altLang="ja-JP" sz="3600" smtClean="0">
                <a:solidFill>
                  <a:srgbClr val="FF0000"/>
                </a:solidFill>
              </a:rPr>
              <a:t>R</a:t>
            </a:r>
            <a:r>
              <a:rPr lang="en-US" altLang="ja-JP" sz="3600" smtClean="0"/>
              <a:t>eadout</a:t>
            </a:r>
            <a:endParaRPr lang="en-US" sz="3600" dirty="0"/>
          </a:p>
        </p:txBody>
      </p:sp>
      <p:grpSp>
        <p:nvGrpSpPr>
          <p:cNvPr id="6" name="Group 71"/>
          <p:cNvGrpSpPr/>
          <p:nvPr/>
        </p:nvGrpSpPr>
        <p:grpSpPr>
          <a:xfrm>
            <a:off x="1187048" y="2198969"/>
            <a:ext cx="6890709" cy="3040183"/>
            <a:chOff x="372904" y="1646238"/>
            <a:chExt cx="9290368" cy="4759325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1036638" y="3830477"/>
              <a:ext cx="84137" cy="387670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114425" y="1646238"/>
              <a:ext cx="7659688" cy="4759325"/>
            </a:xfrm>
            <a:prstGeom prst="rect">
              <a:avLst/>
            </a:prstGeom>
            <a:solidFill>
              <a:srgbClr val="CC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6759575" y="2790825"/>
              <a:ext cx="1695450" cy="719138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rgbClr val="000066"/>
              </a:solidFill>
              <a:miter lim="800000"/>
              <a:headEnd/>
              <a:tailEnd/>
            </a:ln>
            <a:effectLst>
              <a:outerShdw dist="63500" dir="2212194" algn="ctr" rotWithShape="0">
                <a:schemeClr val="bg2"/>
              </a:outerShdw>
            </a:effectLst>
          </p:spPr>
          <p:txBody>
            <a:bodyPr anchor="ctr"/>
            <a:lstStyle/>
            <a:p>
              <a:r>
                <a:rPr lang="en-US" altLang="ja-JP" sz="1600" b="1">
                  <a:latin typeface="+mj-lt"/>
                </a:rPr>
                <a:t>PMC CPU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 rot="16200000">
              <a:off x="4331383" y="3102608"/>
              <a:ext cx="1065434" cy="387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b="1">
                  <a:solidFill>
                    <a:srgbClr val="FF33CC"/>
                  </a:solidFill>
                  <a:latin typeface="+mj-lt"/>
                </a:rPr>
                <a:t>local bus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 rot="16200000">
              <a:off x="5608773" y="2978783"/>
              <a:ext cx="923654" cy="387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b="1">
                  <a:solidFill>
                    <a:schemeClr val="accent2"/>
                  </a:solidFill>
                  <a:latin typeface="+mj-lt"/>
                </a:rPr>
                <a:t>PCI bus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 rot="16200000">
              <a:off x="-209557" y="3851115"/>
              <a:ext cx="1552591" cy="387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b="1" i="1" dirty="0">
                  <a:latin typeface="+mj-lt"/>
                </a:rPr>
                <a:t>from detector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131888" y="1808163"/>
              <a:ext cx="1944227" cy="500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ja-JP" sz="1600" b="1">
                  <a:solidFill>
                    <a:srgbClr val="FF0000"/>
                  </a:solidFill>
                  <a:latin typeface="+mj-lt"/>
                </a:rPr>
                <a:t>mezzanine</a:t>
              </a:r>
              <a:br>
                <a:rPr lang="en-US" altLang="ja-JP" sz="1600" b="1">
                  <a:solidFill>
                    <a:srgbClr val="FF0000"/>
                  </a:solidFill>
                  <a:latin typeface="+mj-lt"/>
                </a:rPr>
              </a:br>
              <a:r>
                <a:rPr lang="en-US" altLang="ja-JP" sz="1600" b="1">
                  <a:solidFill>
                    <a:srgbClr val="FF0000"/>
                  </a:solidFill>
                  <a:latin typeface="+mj-lt"/>
                </a:rPr>
                <a:t>(add-on) modules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6764338" y="3933825"/>
              <a:ext cx="1690687" cy="725488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rgbClr val="000066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r>
                <a:rPr lang="en-US" altLang="ja-JP" sz="1600" b="1" dirty="0">
                  <a:latin typeface="+mj-lt"/>
                </a:rPr>
                <a:t>Network </a:t>
              </a:r>
              <a:r>
                <a:rPr lang="en-US" altLang="ja-JP" sz="1600" b="1" dirty="0" smtClean="0">
                  <a:latin typeface="+mj-lt"/>
                </a:rPr>
                <a:t>I/F</a:t>
              </a:r>
              <a:endParaRPr lang="en-US" altLang="ja-JP" sz="1600" b="1" dirty="0">
                <a:latin typeface="+mj-lt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6764338" y="5095875"/>
              <a:ext cx="1690687" cy="742950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rgbClr val="000066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r>
                <a:rPr lang="en-US" altLang="ja-JP" sz="1600" b="1">
                  <a:latin typeface="+mj-lt"/>
                </a:rPr>
                <a:t>Trigger Module</a:t>
              </a: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3938588" y="2825750"/>
              <a:ext cx="0" cy="269875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V="1">
              <a:off x="3779838" y="3076575"/>
              <a:ext cx="881062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3938588" y="3781425"/>
              <a:ext cx="0" cy="269875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V="1">
              <a:off x="3779838" y="4032250"/>
              <a:ext cx="881062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3938588" y="4695825"/>
              <a:ext cx="0" cy="269875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V="1">
              <a:off x="3779838" y="4946650"/>
              <a:ext cx="881062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3938588" y="5686425"/>
              <a:ext cx="0" cy="269875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V="1">
              <a:off x="3779838" y="5937250"/>
              <a:ext cx="881062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3706813" y="2554288"/>
              <a:ext cx="441325" cy="271462"/>
            </a:xfrm>
            <a:custGeom>
              <a:avLst/>
              <a:gdLst>
                <a:gd name="G0" fmla="+- 4527 0 0"/>
                <a:gd name="G1" fmla="+- 21600 0 4527"/>
                <a:gd name="G2" fmla="*/ 4527 1 2"/>
                <a:gd name="G3" fmla="+- 21600 0 G2"/>
                <a:gd name="G4" fmla="+/ 4527 21600 2"/>
                <a:gd name="G5" fmla="+/ G1 0 2"/>
                <a:gd name="G6" fmla="*/ 21600 21600 4527"/>
                <a:gd name="G7" fmla="*/ G6 1 2"/>
                <a:gd name="G8" fmla="+- 21600 0 G7"/>
                <a:gd name="G9" fmla="*/ 21600 1 2"/>
                <a:gd name="G10" fmla="+- 4527 0 G9"/>
                <a:gd name="G11" fmla="?: G10 G8 0"/>
                <a:gd name="G12" fmla="?: G10 G7 21600"/>
                <a:gd name="T0" fmla="*/ 19336 w 21600"/>
                <a:gd name="T1" fmla="*/ 10800 h 21600"/>
                <a:gd name="T2" fmla="*/ 10800 w 21600"/>
                <a:gd name="T3" fmla="*/ 21600 h 21600"/>
                <a:gd name="T4" fmla="*/ 2264 w 21600"/>
                <a:gd name="T5" fmla="*/ 10800 h 21600"/>
                <a:gd name="T6" fmla="*/ 10800 w 21600"/>
                <a:gd name="T7" fmla="*/ 0 h 21600"/>
                <a:gd name="T8" fmla="*/ 4064 w 21600"/>
                <a:gd name="T9" fmla="*/ 4064 h 21600"/>
                <a:gd name="T10" fmla="*/ 17536 w 21600"/>
                <a:gd name="T11" fmla="*/ 175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527" y="21600"/>
                  </a:lnTo>
                  <a:lnTo>
                    <a:pt x="17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 flipH="1">
              <a:off x="3863975" y="2444750"/>
              <a:ext cx="322263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36"/>
                </a:cxn>
                <a:cxn ang="0">
                  <a:pos x="300" y="337"/>
                </a:cxn>
              </a:cxnLst>
              <a:rect l="0" t="0" r="r" b="b"/>
              <a:pathLst>
                <a:path w="300" h="337">
                  <a:moveTo>
                    <a:pt x="0" y="0"/>
                  </a:moveTo>
                  <a:lnTo>
                    <a:pt x="116" y="336"/>
                  </a:lnTo>
                  <a:lnTo>
                    <a:pt x="300" y="337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670300" y="2444750"/>
              <a:ext cx="323850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36"/>
                </a:cxn>
                <a:cxn ang="0">
                  <a:pos x="300" y="337"/>
                </a:cxn>
              </a:cxnLst>
              <a:rect l="0" t="0" r="r" b="b"/>
              <a:pathLst>
                <a:path w="300" h="337">
                  <a:moveTo>
                    <a:pt x="0" y="0"/>
                  </a:moveTo>
                  <a:lnTo>
                    <a:pt x="116" y="336"/>
                  </a:lnTo>
                  <a:lnTo>
                    <a:pt x="300" y="337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1401763" y="2428875"/>
              <a:ext cx="1903412" cy="7905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r>
                <a:rPr lang="en-US" altLang="ja-JP" sz="1600" b="1">
                  <a:latin typeface="+mj-lt"/>
                </a:rPr>
                <a:t>Detector</a:t>
              </a:r>
              <a:br>
                <a:rPr lang="en-US" altLang="ja-JP" sz="1600" b="1">
                  <a:latin typeface="+mj-lt"/>
                </a:rPr>
              </a:br>
              <a:r>
                <a:rPr lang="en-US" altLang="ja-JP" sz="1600" b="1">
                  <a:latin typeface="+mj-lt"/>
                </a:rPr>
                <a:t>I/F</a:t>
              </a: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1401763" y="3371850"/>
              <a:ext cx="1903412" cy="7905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r>
                <a:rPr lang="en-US" altLang="ja-JP" sz="1600" b="1">
                  <a:latin typeface="+mj-lt"/>
                </a:rPr>
                <a:t>D</a:t>
              </a:r>
              <a:r>
                <a:rPr lang="en-US" altLang="moh-CA" sz="1600" b="1">
                  <a:latin typeface="+mj-lt"/>
                </a:rPr>
                <a:t>e</a:t>
              </a:r>
              <a:r>
                <a:rPr lang="en-US" altLang="ja-JP" sz="1600" b="1">
                  <a:latin typeface="+mj-lt"/>
                </a:rPr>
                <a:t>t</a:t>
              </a:r>
              <a:r>
                <a:rPr lang="en-US" sz="1600" b="1">
                  <a:latin typeface="+mj-lt"/>
                </a:rPr>
                <a:t>ector</a:t>
              </a:r>
              <a:br>
                <a:rPr lang="en-US" sz="1600" b="1">
                  <a:latin typeface="+mj-lt"/>
                </a:rPr>
              </a:br>
              <a:r>
                <a:rPr lang="en-US" altLang="ja-JP" sz="1600" b="1">
                  <a:latin typeface="+mj-lt"/>
                </a:rPr>
                <a:t>I</a:t>
              </a:r>
              <a:r>
                <a:rPr lang="en-US" sz="1600" b="1">
                  <a:latin typeface="+mj-lt"/>
                </a:rPr>
                <a:t>/F</a:t>
              </a:r>
              <a:endParaRPr lang="en-US" altLang="ja-JP" sz="1600" b="1">
                <a:latin typeface="+mj-lt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1401763" y="4314825"/>
              <a:ext cx="1903412" cy="7905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r>
                <a:rPr lang="en-US" altLang="ja-JP" sz="1600" b="1">
                  <a:latin typeface="+mj-lt"/>
                </a:rPr>
                <a:t>D</a:t>
              </a:r>
              <a:r>
                <a:rPr lang="en-US" altLang="moh-CA" sz="1600" b="1">
                  <a:latin typeface="+mj-lt"/>
                </a:rPr>
                <a:t>e</a:t>
              </a:r>
              <a:r>
                <a:rPr lang="en-US" altLang="ja-JP" sz="1600" b="1">
                  <a:latin typeface="+mj-lt"/>
                </a:rPr>
                <a:t>t</a:t>
              </a:r>
              <a:r>
                <a:rPr lang="en-US" sz="1600" b="1">
                  <a:latin typeface="+mj-lt"/>
                </a:rPr>
                <a:t>ector</a:t>
              </a:r>
              <a:br>
                <a:rPr lang="en-US" sz="1600" b="1">
                  <a:latin typeface="+mj-lt"/>
                </a:rPr>
              </a:br>
              <a:r>
                <a:rPr lang="en-US" altLang="ja-JP" sz="1600" b="1">
                  <a:latin typeface="+mj-lt"/>
                </a:rPr>
                <a:t>I</a:t>
              </a:r>
              <a:r>
                <a:rPr lang="en-US" sz="1600" b="1">
                  <a:latin typeface="+mj-lt"/>
                </a:rPr>
                <a:t>/F</a:t>
              </a:r>
              <a:endParaRPr lang="en-US" altLang="ja-JP" sz="1600" b="1">
                <a:latin typeface="+mj-lt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1414463" y="5276850"/>
              <a:ext cx="1903412" cy="7905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r>
                <a:rPr lang="en-US" altLang="ja-JP" sz="1600" b="1">
                  <a:latin typeface="+mj-lt"/>
                </a:rPr>
                <a:t>D</a:t>
              </a:r>
              <a:r>
                <a:rPr lang="en-US" altLang="moh-CA" sz="1600" b="1">
                  <a:latin typeface="+mj-lt"/>
                </a:rPr>
                <a:t>e</a:t>
              </a:r>
              <a:r>
                <a:rPr lang="en-US" altLang="ja-JP" sz="1600" b="1">
                  <a:latin typeface="+mj-lt"/>
                </a:rPr>
                <a:t>t</a:t>
              </a:r>
              <a:r>
                <a:rPr lang="en-US" sz="1600" b="1">
                  <a:latin typeface="+mj-lt"/>
                </a:rPr>
                <a:t>ector</a:t>
              </a:r>
              <a:br>
                <a:rPr lang="en-US" sz="1600" b="1">
                  <a:latin typeface="+mj-lt"/>
                </a:rPr>
              </a:br>
              <a:r>
                <a:rPr lang="en-US" altLang="ja-JP" sz="1600" b="1">
                  <a:latin typeface="+mj-lt"/>
                </a:rPr>
                <a:t>I</a:t>
              </a:r>
              <a:r>
                <a:rPr lang="en-US" sz="1600" b="1">
                  <a:latin typeface="+mj-lt"/>
                </a:rPr>
                <a:t>/F</a:t>
              </a:r>
              <a:endParaRPr lang="en-US" altLang="ja-JP" sz="1600" b="1">
                <a:latin typeface="+mj-lt"/>
              </a:endParaRPr>
            </a:p>
          </p:txBody>
        </p:sp>
        <p:sp>
          <p:nvSpPr>
            <p:cNvPr id="31" name="AutoShape 27"/>
            <p:cNvSpPr>
              <a:spLocks noChangeArrowheads="1"/>
            </p:cNvSpPr>
            <p:nvPr/>
          </p:nvSpPr>
          <p:spPr bwMode="auto">
            <a:xfrm>
              <a:off x="3706813" y="3509963"/>
              <a:ext cx="441325" cy="271462"/>
            </a:xfrm>
            <a:custGeom>
              <a:avLst/>
              <a:gdLst>
                <a:gd name="G0" fmla="+- 4527 0 0"/>
                <a:gd name="G1" fmla="+- 21600 0 4527"/>
                <a:gd name="G2" fmla="*/ 4527 1 2"/>
                <a:gd name="G3" fmla="+- 21600 0 G2"/>
                <a:gd name="G4" fmla="+/ 4527 21600 2"/>
                <a:gd name="G5" fmla="+/ G1 0 2"/>
                <a:gd name="G6" fmla="*/ 21600 21600 4527"/>
                <a:gd name="G7" fmla="*/ G6 1 2"/>
                <a:gd name="G8" fmla="+- 21600 0 G7"/>
                <a:gd name="G9" fmla="*/ 21600 1 2"/>
                <a:gd name="G10" fmla="+- 4527 0 G9"/>
                <a:gd name="G11" fmla="?: G10 G8 0"/>
                <a:gd name="G12" fmla="?: G10 G7 21600"/>
                <a:gd name="T0" fmla="*/ 19336 w 21600"/>
                <a:gd name="T1" fmla="*/ 10800 h 21600"/>
                <a:gd name="T2" fmla="*/ 10800 w 21600"/>
                <a:gd name="T3" fmla="*/ 21600 h 21600"/>
                <a:gd name="T4" fmla="*/ 2264 w 21600"/>
                <a:gd name="T5" fmla="*/ 10800 h 21600"/>
                <a:gd name="T6" fmla="*/ 10800 w 21600"/>
                <a:gd name="T7" fmla="*/ 0 h 21600"/>
                <a:gd name="T8" fmla="*/ 4064 w 21600"/>
                <a:gd name="T9" fmla="*/ 4064 h 21600"/>
                <a:gd name="T10" fmla="*/ 17536 w 21600"/>
                <a:gd name="T11" fmla="*/ 175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527" y="21600"/>
                  </a:lnTo>
                  <a:lnTo>
                    <a:pt x="17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 flipH="1">
              <a:off x="3863975" y="3400425"/>
              <a:ext cx="322263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36"/>
                </a:cxn>
                <a:cxn ang="0">
                  <a:pos x="300" y="337"/>
                </a:cxn>
              </a:cxnLst>
              <a:rect l="0" t="0" r="r" b="b"/>
              <a:pathLst>
                <a:path w="300" h="337">
                  <a:moveTo>
                    <a:pt x="0" y="0"/>
                  </a:moveTo>
                  <a:lnTo>
                    <a:pt x="116" y="336"/>
                  </a:lnTo>
                  <a:lnTo>
                    <a:pt x="300" y="337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3670300" y="3400425"/>
              <a:ext cx="323850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36"/>
                </a:cxn>
                <a:cxn ang="0">
                  <a:pos x="300" y="337"/>
                </a:cxn>
              </a:cxnLst>
              <a:rect l="0" t="0" r="r" b="b"/>
              <a:pathLst>
                <a:path w="300" h="337">
                  <a:moveTo>
                    <a:pt x="0" y="0"/>
                  </a:moveTo>
                  <a:lnTo>
                    <a:pt x="116" y="336"/>
                  </a:lnTo>
                  <a:lnTo>
                    <a:pt x="300" y="337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>
              <a:off x="3706813" y="4424363"/>
              <a:ext cx="441325" cy="271462"/>
            </a:xfrm>
            <a:custGeom>
              <a:avLst/>
              <a:gdLst>
                <a:gd name="G0" fmla="+- 4527 0 0"/>
                <a:gd name="G1" fmla="+- 21600 0 4527"/>
                <a:gd name="G2" fmla="*/ 4527 1 2"/>
                <a:gd name="G3" fmla="+- 21600 0 G2"/>
                <a:gd name="G4" fmla="+/ 4527 21600 2"/>
                <a:gd name="G5" fmla="+/ G1 0 2"/>
                <a:gd name="G6" fmla="*/ 21600 21600 4527"/>
                <a:gd name="G7" fmla="*/ G6 1 2"/>
                <a:gd name="G8" fmla="+- 21600 0 G7"/>
                <a:gd name="G9" fmla="*/ 21600 1 2"/>
                <a:gd name="G10" fmla="+- 4527 0 G9"/>
                <a:gd name="G11" fmla="?: G10 G8 0"/>
                <a:gd name="G12" fmla="?: G10 G7 21600"/>
                <a:gd name="T0" fmla="*/ 19336 w 21600"/>
                <a:gd name="T1" fmla="*/ 10800 h 21600"/>
                <a:gd name="T2" fmla="*/ 10800 w 21600"/>
                <a:gd name="T3" fmla="*/ 21600 h 21600"/>
                <a:gd name="T4" fmla="*/ 2264 w 21600"/>
                <a:gd name="T5" fmla="*/ 10800 h 21600"/>
                <a:gd name="T6" fmla="*/ 10800 w 21600"/>
                <a:gd name="T7" fmla="*/ 0 h 21600"/>
                <a:gd name="T8" fmla="*/ 4064 w 21600"/>
                <a:gd name="T9" fmla="*/ 4064 h 21600"/>
                <a:gd name="T10" fmla="*/ 17536 w 21600"/>
                <a:gd name="T11" fmla="*/ 175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527" y="21600"/>
                  </a:lnTo>
                  <a:lnTo>
                    <a:pt x="17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 flipH="1">
              <a:off x="3863975" y="4314825"/>
              <a:ext cx="322263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36"/>
                </a:cxn>
                <a:cxn ang="0">
                  <a:pos x="300" y="337"/>
                </a:cxn>
              </a:cxnLst>
              <a:rect l="0" t="0" r="r" b="b"/>
              <a:pathLst>
                <a:path w="300" h="337">
                  <a:moveTo>
                    <a:pt x="0" y="0"/>
                  </a:moveTo>
                  <a:lnTo>
                    <a:pt x="116" y="336"/>
                  </a:lnTo>
                  <a:lnTo>
                    <a:pt x="300" y="337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3670300" y="4314825"/>
              <a:ext cx="323850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36"/>
                </a:cxn>
                <a:cxn ang="0">
                  <a:pos x="300" y="337"/>
                </a:cxn>
              </a:cxnLst>
              <a:rect l="0" t="0" r="r" b="b"/>
              <a:pathLst>
                <a:path w="300" h="337">
                  <a:moveTo>
                    <a:pt x="0" y="0"/>
                  </a:moveTo>
                  <a:lnTo>
                    <a:pt x="116" y="336"/>
                  </a:lnTo>
                  <a:lnTo>
                    <a:pt x="300" y="337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37" name="AutoShape 33"/>
            <p:cNvSpPr>
              <a:spLocks noChangeArrowheads="1"/>
            </p:cNvSpPr>
            <p:nvPr/>
          </p:nvSpPr>
          <p:spPr bwMode="auto">
            <a:xfrm>
              <a:off x="3706813" y="5414963"/>
              <a:ext cx="441325" cy="271462"/>
            </a:xfrm>
            <a:custGeom>
              <a:avLst/>
              <a:gdLst>
                <a:gd name="G0" fmla="+- 4527 0 0"/>
                <a:gd name="G1" fmla="+- 21600 0 4527"/>
                <a:gd name="G2" fmla="*/ 4527 1 2"/>
                <a:gd name="G3" fmla="+- 21600 0 G2"/>
                <a:gd name="G4" fmla="+/ 4527 21600 2"/>
                <a:gd name="G5" fmla="+/ G1 0 2"/>
                <a:gd name="G6" fmla="*/ 21600 21600 4527"/>
                <a:gd name="G7" fmla="*/ G6 1 2"/>
                <a:gd name="G8" fmla="+- 21600 0 G7"/>
                <a:gd name="G9" fmla="*/ 21600 1 2"/>
                <a:gd name="G10" fmla="+- 4527 0 G9"/>
                <a:gd name="G11" fmla="?: G10 G8 0"/>
                <a:gd name="G12" fmla="?: G10 G7 21600"/>
                <a:gd name="T0" fmla="*/ 19336 w 21600"/>
                <a:gd name="T1" fmla="*/ 10800 h 21600"/>
                <a:gd name="T2" fmla="*/ 10800 w 21600"/>
                <a:gd name="T3" fmla="*/ 21600 h 21600"/>
                <a:gd name="T4" fmla="*/ 2264 w 21600"/>
                <a:gd name="T5" fmla="*/ 10800 h 21600"/>
                <a:gd name="T6" fmla="*/ 10800 w 21600"/>
                <a:gd name="T7" fmla="*/ 0 h 21600"/>
                <a:gd name="T8" fmla="*/ 4064 w 21600"/>
                <a:gd name="T9" fmla="*/ 4064 h 21600"/>
                <a:gd name="T10" fmla="*/ 17536 w 21600"/>
                <a:gd name="T11" fmla="*/ 175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527" y="21600"/>
                  </a:lnTo>
                  <a:lnTo>
                    <a:pt x="17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 flipH="1">
              <a:off x="3863975" y="5305425"/>
              <a:ext cx="322263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36"/>
                </a:cxn>
                <a:cxn ang="0">
                  <a:pos x="300" y="337"/>
                </a:cxn>
              </a:cxnLst>
              <a:rect l="0" t="0" r="r" b="b"/>
              <a:pathLst>
                <a:path w="300" h="337">
                  <a:moveTo>
                    <a:pt x="0" y="0"/>
                  </a:moveTo>
                  <a:lnTo>
                    <a:pt x="116" y="336"/>
                  </a:lnTo>
                  <a:lnTo>
                    <a:pt x="300" y="337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3670300" y="5305425"/>
              <a:ext cx="323850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36"/>
                </a:cxn>
                <a:cxn ang="0">
                  <a:pos x="300" y="337"/>
                </a:cxn>
              </a:cxnLst>
              <a:rect l="0" t="0" r="r" b="b"/>
              <a:pathLst>
                <a:path w="300" h="337">
                  <a:moveTo>
                    <a:pt x="0" y="0"/>
                  </a:moveTo>
                  <a:lnTo>
                    <a:pt x="116" y="336"/>
                  </a:lnTo>
                  <a:lnTo>
                    <a:pt x="300" y="337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H="1">
              <a:off x="4668838" y="2825750"/>
              <a:ext cx="1587" cy="3382963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4670425" y="4303713"/>
              <a:ext cx="488950" cy="0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 rot="16200000">
              <a:off x="4775200" y="4019550"/>
              <a:ext cx="1358900" cy="590550"/>
            </a:xfrm>
            <a:prstGeom prst="rect">
              <a:avLst/>
            </a:prstGeom>
            <a:solidFill>
              <a:srgbClr val="96969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r>
                <a:rPr lang="en-US" altLang="ja-JP" sz="1600" b="1">
                  <a:solidFill>
                    <a:schemeClr val="bg1"/>
                  </a:solidFill>
                  <a:latin typeface="+mj-lt"/>
                </a:rPr>
                <a:t>Bridge</a:t>
              </a:r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5749925" y="4303713"/>
              <a:ext cx="55721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6310313" y="2714625"/>
              <a:ext cx="0" cy="3046413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6307138" y="3122613"/>
              <a:ext cx="457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6307138" y="4208463"/>
              <a:ext cx="457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6307138" y="5410200"/>
              <a:ext cx="457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48" name="AutoShape 44"/>
            <p:cNvSpPr>
              <a:spLocks noChangeArrowheads="1"/>
            </p:cNvSpPr>
            <p:nvPr/>
          </p:nvSpPr>
          <p:spPr bwMode="auto">
            <a:xfrm>
              <a:off x="3014663" y="2299147"/>
              <a:ext cx="674687" cy="638869"/>
            </a:xfrm>
            <a:prstGeom prst="rightArrow">
              <a:avLst>
                <a:gd name="adj1" fmla="val 60130"/>
                <a:gd name="adj2" fmla="val 50323"/>
              </a:avLst>
            </a:prstGeom>
            <a:solidFill>
              <a:srgbClr val="FF6600">
                <a:alpha val="5000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49" name="AutoShape 45"/>
            <p:cNvSpPr>
              <a:spLocks noChangeArrowheads="1"/>
            </p:cNvSpPr>
            <p:nvPr/>
          </p:nvSpPr>
          <p:spPr bwMode="auto">
            <a:xfrm>
              <a:off x="2995614" y="3253235"/>
              <a:ext cx="674687" cy="638869"/>
            </a:xfrm>
            <a:prstGeom prst="rightArrow">
              <a:avLst>
                <a:gd name="adj1" fmla="val 60130"/>
                <a:gd name="adj2" fmla="val 50323"/>
              </a:avLst>
            </a:prstGeom>
            <a:solidFill>
              <a:srgbClr val="FF6600">
                <a:alpha val="5000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50" name="AutoShape 46"/>
            <p:cNvSpPr>
              <a:spLocks noChangeArrowheads="1"/>
            </p:cNvSpPr>
            <p:nvPr/>
          </p:nvSpPr>
          <p:spPr bwMode="auto">
            <a:xfrm>
              <a:off x="3014663" y="4167635"/>
              <a:ext cx="674687" cy="638869"/>
            </a:xfrm>
            <a:prstGeom prst="rightArrow">
              <a:avLst>
                <a:gd name="adj1" fmla="val 60130"/>
                <a:gd name="adj2" fmla="val 50323"/>
              </a:avLst>
            </a:prstGeom>
            <a:solidFill>
              <a:srgbClr val="FF6600">
                <a:alpha val="5000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51" name="AutoShape 47"/>
            <p:cNvSpPr>
              <a:spLocks noChangeArrowheads="1"/>
            </p:cNvSpPr>
            <p:nvPr/>
          </p:nvSpPr>
          <p:spPr bwMode="auto">
            <a:xfrm>
              <a:off x="3014663" y="5158235"/>
              <a:ext cx="674687" cy="638869"/>
            </a:xfrm>
            <a:prstGeom prst="rightArrow">
              <a:avLst>
                <a:gd name="adj1" fmla="val 60130"/>
                <a:gd name="adj2" fmla="val 50323"/>
              </a:avLst>
            </a:prstGeom>
            <a:solidFill>
              <a:srgbClr val="FF6600">
                <a:alpha val="5000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52" name="AutoShape 48"/>
            <p:cNvSpPr>
              <a:spLocks noChangeArrowheads="1"/>
            </p:cNvSpPr>
            <p:nvPr/>
          </p:nvSpPr>
          <p:spPr bwMode="auto">
            <a:xfrm>
              <a:off x="820739" y="2488059"/>
              <a:ext cx="676275" cy="638869"/>
            </a:xfrm>
            <a:prstGeom prst="rightArrow">
              <a:avLst>
                <a:gd name="adj1" fmla="val 60130"/>
                <a:gd name="adj2" fmla="val 50442"/>
              </a:avLst>
            </a:prstGeom>
            <a:solidFill>
              <a:srgbClr val="FF6600">
                <a:alpha val="5000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53" name="AutoShape 49"/>
            <p:cNvSpPr>
              <a:spLocks noChangeArrowheads="1"/>
            </p:cNvSpPr>
            <p:nvPr/>
          </p:nvSpPr>
          <p:spPr bwMode="auto">
            <a:xfrm>
              <a:off x="801688" y="3442147"/>
              <a:ext cx="674687" cy="638869"/>
            </a:xfrm>
            <a:prstGeom prst="rightArrow">
              <a:avLst>
                <a:gd name="adj1" fmla="val 60130"/>
                <a:gd name="adj2" fmla="val 50323"/>
              </a:avLst>
            </a:prstGeom>
            <a:solidFill>
              <a:srgbClr val="FF6600">
                <a:alpha val="5000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54" name="AutoShape 50"/>
            <p:cNvSpPr>
              <a:spLocks noChangeArrowheads="1"/>
            </p:cNvSpPr>
            <p:nvPr/>
          </p:nvSpPr>
          <p:spPr bwMode="auto">
            <a:xfrm>
              <a:off x="820739" y="4356547"/>
              <a:ext cx="676275" cy="638869"/>
            </a:xfrm>
            <a:prstGeom prst="rightArrow">
              <a:avLst>
                <a:gd name="adj1" fmla="val 60130"/>
                <a:gd name="adj2" fmla="val 50442"/>
              </a:avLst>
            </a:prstGeom>
            <a:solidFill>
              <a:srgbClr val="FF6600">
                <a:alpha val="5000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55" name="AutoShape 51"/>
            <p:cNvSpPr>
              <a:spLocks noChangeArrowheads="1"/>
            </p:cNvSpPr>
            <p:nvPr/>
          </p:nvSpPr>
          <p:spPr bwMode="auto">
            <a:xfrm>
              <a:off x="820739" y="5347147"/>
              <a:ext cx="676275" cy="638869"/>
            </a:xfrm>
            <a:prstGeom prst="rightArrow">
              <a:avLst>
                <a:gd name="adj1" fmla="val 60130"/>
                <a:gd name="adj2" fmla="val 50442"/>
              </a:avLst>
            </a:prstGeom>
            <a:solidFill>
              <a:srgbClr val="FF6600">
                <a:alpha val="5000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56" name="AutoShape 60"/>
            <p:cNvSpPr>
              <a:spLocks noChangeArrowheads="1"/>
            </p:cNvSpPr>
            <p:nvPr/>
          </p:nvSpPr>
          <p:spPr bwMode="auto">
            <a:xfrm>
              <a:off x="5173663" y="3045710"/>
              <a:ext cx="654049" cy="830080"/>
            </a:xfrm>
            <a:prstGeom prst="rightArrow">
              <a:avLst>
                <a:gd name="adj1" fmla="val 46407"/>
                <a:gd name="adj2" fmla="val 44774"/>
              </a:avLst>
            </a:prstGeom>
            <a:solidFill>
              <a:srgbClr val="FF6600">
                <a:alpha val="5000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57" name="AutoShape 61"/>
            <p:cNvSpPr>
              <a:spLocks noChangeArrowheads="1"/>
            </p:cNvSpPr>
            <p:nvPr/>
          </p:nvSpPr>
          <p:spPr bwMode="auto">
            <a:xfrm rot="5400000" flipV="1">
              <a:off x="7061201" y="3267959"/>
              <a:ext cx="654051" cy="830080"/>
            </a:xfrm>
            <a:prstGeom prst="rightArrow">
              <a:avLst>
                <a:gd name="adj1" fmla="val 46407"/>
                <a:gd name="adj2" fmla="val 44774"/>
              </a:avLst>
            </a:prstGeom>
            <a:solidFill>
              <a:srgbClr val="FF6600">
                <a:alpha val="5000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58" name="AutoShape 62"/>
            <p:cNvSpPr>
              <a:spLocks noChangeArrowheads="1"/>
            </p:cNvSpPr>
            <p:nvPr/>
          </p:nvSpPr>
          <p:spPr bwMode="auto">
            <a:xfrm>
              <a:off x="8218488" y="3839291"/>
              <a:ext cx="289269" cy="770093"/>
            </a:xfrm>
            <a:prstGeom prst="rightArrow">
              <a:avLst>
                <a:gd name="adj1" fmla="val 50000"/>
                <a:gd name="adj2" fmla="val 54493"/>
              </a:avLst>
            </a:prstGeom>
            <a:solidFill>
              <a:srgbClr val="FF6600">
                <a:alpha val="5000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59" name="Text Box 63"/>
            <p:cNvSpPr txBox="1">
              <a:spLocks noChangeArrowheads="1"/>
            </p:cNvSpPr>
            <p:nvPr/>
          </p:nvSpPr>
          <p:spPr bwMode="auto">
            <a:xfrm>
              <a:off x="6496050" y="2300287"/>
              <a:ext cx="1558758" cy="387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b="1">
                  <a:solidFill>
                    <a:schemeClr val="accent2"/>
                  </a:solidFill>
                  <a:latin typeface="+mj-lt"/>
                </a:rPr>
                <a:t>PMC modules</a:t>
              </a:r>
            </a:p>
          </p:txBody>
        </p:sp>
        <p:sp>
          <p:nvSpPr>
            <p:cNvPr id="60" name="Rectangle 64"/>
            <p:cNvSpPr>
              <a:spLocks noChangeArrowheads="1"/>
            </p:cNvSpPr>
            <p:nvPr/>
          </p:nvSpPr>
          <p:spPr bwMode="auto">
            <a:xfrm>
              <a:off x="3573463" y="2076450"/>
              <a:ext cx="648467" cy="387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b="1">
                  <a:latin typeface="+mj-lt"/>
                </a:rPr>
                <a:t>FIFO</a:t>
              </a:r>
            </a:p>
          </p:txBody>
        </p:sp>
        <p:sp>
          <p:nvSpPr>
            <p:cNvPr id="61" name="AutoShape 65"/>
            <p:cNvSpPr>
              <a:spLocks noChangeArrowheads="1"/>
            </p:cNvSpPr>
            <p:nvPr/>
          </p:nvSpPr>
          <p:spPr bwMode="auto">
            <a:xfrm rot="18215198">
              <a:off x="6237288" y="3272723"/>
              <a:ext cx="654051" cy="830080"/>
            </a:xfrm>
            <a:prstGeom prst="rightArrow">
              <a:avLst>
                <a:gd name="adj1" fmla="val 46407"/>
                <a:gd name="adj2" fmla="val 44774"/>
              </a:avLst>
            </a:prstGeom>
            <a:solidFill>
              <a:srgbClr val="FF6600">
                <a:alpha val="5000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62" name="Text Box 66"/>
            <p:cNvSpPr txBox="1">
              <a:spLocks noChangeArrowheads="1"/>
            </p:cNvSpPr>
            <p:nvPr/>
          </p:nvSpPr>
          <p:spPr bwMode="auto">
            <a:xfrm rot="16200000">
              <a:off x="8594278" y="4009071"/>
              <a:ext cx="1750318" cy="387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b="1" i="1" dirty="0">
                  <a:latin typeface="+mj-lt"/>
                </a:rPr>
                <a:t>to event builder</a:t>
              </a:r>
            </a:p>
          </p:txBody>
        </p:sp>
        <p:sp>
          <p:nvSpPr>
            <p:cNvPr id="63" name="AutoShape 68"/>
            <p:cNvSpPr>
              <a:spLocks noChangeArrowheads="1"/>
            </p:cNvSpPr>
            <p:nvPr/>
          </p:nvSpPr>
          <p:spPr bwMode="auto">
            <a:xfrm>
              <a:off x="2855913" y="2874963"/>
              <a:ext cx="276225" cy="193675"/>
            </a:xfrm>
            <a:custGeom>
              <a:avLst/>
              <a:gdLst>
                <a:gd name="G0" fmla="+- 4527 0 0"/>
                <a:gd name="G1" fmla="+- 21600 0 4527"/>
                <a:gd name="G2" fmla="*/ 4527 1 2"/>
                <a:gd name="G3" fmla="+- 21600 0 G2"/>
                <a:gd name="G4" fmla="+/ 4527 21600 2"/>
                <a:gd name="G5" fmla="+/ G1 0 2"/>
                <a:gd name="G6" fmla="*/ 21600 21600 4527"/>
                <a:gd name="G7" fmla="*/ G6 1 2"/>
                <a:gd name="G8" fmla="+- 21600 0 G7"/>
                <a:gd name="G9" fmla="*/ 21600 1 2"/>
                <a:gd name="G10" fmla="+- 4527 0 G9"/>
                <a:gd name="G11" fmla="?: G10 G8 0"/>
                <a:gd name="G12" fmla="?: G10 G7 21600"/>
                <a:gd name="T0" fmla="*/ 19336 w 21600"/>
                <a:gd name="T1" fmla="*/ 10800 h 21600"/>
                <a:gd name="T2" fmla="*/ 10800 w 21600"/>
                <a:gd name="T3" fmla="*/ 21600 h 21600"/>
                <a:gd name="T4" fmla="*/ 2264 w 21600"/>
                <a:gd name="T5" fmla="*/ 10800 h 21600"/>
                <a:gd name="T6" fmla="*/ 10800 w 21600"/>
                <a:gd name="T7" fmla="*/ 0 h 21600"/>
                <a:gd name="T8" fmla="*/ 4064 w 21600"/>
                <a:gd name="T9" fmla="*/ 4064 h 21600"/>
                <a:gd name="T10" fmla="*/ 17536 w 21600"/>
                <a:gd name="T11" fmla="*/ 175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527" y="21600"/>
                  </a:lnTo>
                  <a:lnTo>
                    <a:pt x="17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 flipH="1">
              <a:off x="2954338" y="2797175"/>
              <a:ext cx="201612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36"/>
                </a:cxn>
                <a:cxn ang="0">
                  <a:pos x="300" y="337"/>
                </a:cxn>
              </a:cxnLst>
              <a:rect l="0" t="0" r="r" b="b"/>
              <a:pathLst>
                <a:path w="300" h="337">
                  <a:moveTo>
                    <a:pt x="0" y="0"/>
                  </a:moveTo>
                  <a:lnTo>
                    <a:pt x="116" y="336"/>
                  </a:lnTo>
                  <a:lnTo>
                    <a:pt x="300" y="337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2833688" y="2797175"/>
              <a:ext cx="201612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36"/>
                </a:cxn>
                <a:cxn ang="0">
                  <a:pos x="300" y="337"/>
                </a:cxn>
              </a:cxnLst>
              <a:rect l="0" t="0" r="r" b="b"/>
              <a:pathLst>
                <a:path w="300" h="337">
                  <a:moveTo>
                    <a:pt x="0" y="0"/>
                  </a:moveTo>
                  <a:lnTo>
                    <a:pt x="116" y="336"/>
                  </a:lnTo>
                  <a:lnTo>
                    <a:pt x="300" y="337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66" name="AutoShape 72"/>
            <p:cNvSpPr>
              <a:spLocks noChangeArrowheads="1"/>
            </p:cNvSpPr>
            <p:nvPr/>
          </p:nvSpPr>
          <p:spPr bwMode="auto">
            <a:xfrm>
              <a:off x="2852738" y="3811588"/>
              <a:ext cx="276225" cy="193675"/>
            </a:xfrm>
            <a:custGeom>
              <a:avLst/>
              <a:gdLst>
                <a:gd name="G0" fmla="+- 4527 0 0"/>
                <a:gd name="G1" fmla="+- 21600 0 4527"/>
                <a:gd name="G2" fmla="*/ 4527 1 2"/>
                <a:gd name="G3" fmla="+- 21600 0 G2"/>
                <a:gd name="G4" fmla="+/ 4527 21600 2"/>
                <a:gd name="G5" fmla="+/ G1 0 2"/>
                <a:gd name="G6" fmla="*/ 21600 21600 4527"/>
                <a:gd name="G7" fmla="*/ G6 1 2"/>
                <a:gd name="G8" fmla="+- 21600 0 G7"/>
                <a:gd name="G9" fmla="*/ 21600 1 2"/>
                <a:gd name="G10" fmla="+- 4527 0 G9"/>
                <a:gd name="G11" fmla="?: G10 G8 0"/>
                <a:gd name="G12" fmla="?: G10 G7 21600"/>
                <a:gd name="T0" fmla="*/ 19336 w 21600"/>
                <a:gd name="T1" fmla="*/ 10800 h 21600"/>
                <a:gd name="T2" fmla="*/ 10800 w 21600"/>
                <a:gd name="T3" fmla="*/ 21600 h 21600"/>
                <a:gd name="T4" fmla="*/ 2264 w 21600"/>
                <a:gd name="T5" fmla="*/ 10800 h 21600"/>
                <a:gd name="T6" fmla="*/ 10800 w 21600"/>
                <a:gd name="T7" fmla="*/ 0 h 21600"/>
                <a:gd name="T8" fmla="*/ 4064 w 21600"/>
                <a:gd name="T9" fmla="*/ 4064 h 21600"/>
                <a:gd name="T10" fmla="*/ 17536 w 21600"/>
                <a:gd name="T11" fmla="*/ 175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527" y="21600"/>
                  </a:lnTo>
                  <a:lnTo>
                    <a:pt x="17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67" name="Freeform 73"/>
            <p:cNvSpPr>
              <a:spLocks/>
            </p:cNvSpPr>
            <p:nvPr/>
          </p:nvSpPr>
          <p:spPr bwMode="auto">
            <a:xfrm flipH="1">
              <a:off x="2951163" y="3733800"/>
              <a:ext cx="201612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36"/>
                </a:cxn>
                <a:cxn ang="0">
                  <a:pos x="300" y="337"/>
                </a:cxn>
              </a:cxnLst>
              <a:rect l="0" t="0" r="r" b="b"/>
              <a:pathLst>
                <a:path w="300" h="337">
                  <a:moveTo>
                    <a:pt x="0" y="0"/>
                  </a:moveTo>
                  <a:lnTo>
                    <a:pt x="116" y="336"/>
                  </a:lnTo>
                  <a:lnTo>
                    <a:pt x="300" y="337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68" name="Freeform 74"/>
            <p:cNvSpPr>
              <a:spLocks/>
            </p:cNvSpPr>
            <p:nvPr/>
          </p:nvSpPr>
          <p:spPr bwMode="auto">
            <a:xfrm>
              <a:off x="2830513" y="3733800"/>
              <a:ext cx="201612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36"/>
                </a:cxn>
                <a:cxn ang="0">
                  <a:pos x="300" y="337"/>
                </a:cxn>
              </a:cxnLst>
              <a:rect l="0" t="0" r="r" b="b"/>
              <a:pathLst>
                <a:path w="300" h="337">
                  <a:moveTo>
                    <a:pt x="0" y="0"/>
                  </a:moveTo>
                  <a:lnTo>
                    <a:pt x="116" y="336"/>
                  </a:lnTo>
                  <a:lnTo>
                    <a:pt x="300" y="337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69" name="AutoShape 76"/>
            <p:cNvSpPr>
              <a:spLocks noChangeArrowheads="1"/>
            </p:cNvSpPr>
            <p:nvPr/>
          </p:nvSpPr>
          <p:spPr bwMode="auto">
            <a:xfrm>
              <a:off x="2852738" y="4748213"/>
              <a:ext cx="276225" cy="193675"/>
            </a:xfrm>
            <a:custGeom>
              <a:avLst/>
              <a:gdLst>
                <a:gd name="G0" fmla="+- 4527 0 0"/>
                <a:gd name="G1" fmla="+- 21600 0 4527"/>
                <a:gd name="G2" fmla="*/ 4527 1 2"/>
                <a:gd name="G3" fmla="+- 21600 0 G2"/>
                <a:gd name="G4" fmla="+/ 4527 21600 2"/>
                <a:gd name="G5" fmla="+/ G1 0 2"/>
                <a:gd name="G6" fmla="*/ 21600 21600 4527"/>
                <a:gd name="G7" fmla="*/ G6 1 2"/>
                <a:gd name="G8" fmla="+- 21600 0 G7"/>
                <a:gd name="G9" fmla="*/ 21600 1 2"/>
                <a:gd name="G10" fmla="+- 4527 0 G9"/>
                <a:gd name="G11" fmla="?: G10 G8 0"/>
                <a:gd name="G12" fmla="?: G10 G7 21600"/>
                <a:gd name="T0" fmla="*/ 19336 w 21600"/>
                <a:gd name="T1" fmla="*/ 10800 h 21600"/>
                <a:gd name="T2" fmla="*/ 10800 w 21600"/>
                <a:gd name="T3" fmla="*/ 21600 h 21600"/>
                <a:gd name="T4" fmla="*/ 2264 w 21600"/>
                <a:gd name="T5" fmla="*/ 10800 h 21600"/>
                <a:gd name="T6" fmla="*/ 10800 w 21600"/>
                <a:gd name="T7" fmla="*/ 0 h 21600"/>
                <a:gd name="T8" fmla="*/ 4064 w 21600"/>
                <a:gd name="T9" fmla="*/ 4064 h 21600"/>
                <a:gd name="T10" fmla="*/ 17536 w 21600"/>
                <a:gd name="T11" fmla="*/ 175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527" y="21600"/>
                  </a:lnTo>
                  <a:lnTo>
                    <a:pt x="17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auto">
            <a:xfrm flipH="1">
              <a:off x="2951163" y="4670425"/>
              <a:ext cx="201612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36"/>
                </a:cxn>
                <a:cxn ang="0">
                  <a:pos x="300" y="337"/>
                </a:cxn>
              </a:cxnLst>
              <a:rect l="0" t="0" r="r" b="b"/>
              <a:pathLst>
                <a:path w="300" h="337">
                  <a:moveTo>
                    <a:pt x="0" y="0"/>
                  </a:moveTo>
                  <a:lnTo>
                    <a:pt x="116" y="336"/>
                  </a:lnTo>
                  <a:lnTo>
                    <a:pt x="300" y="337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71" name="Freeform 78"/>
            <p:cNvSpPr>
              <a:spLocks/>
            </p:cNvSpPr>
            <p:nvPr/>
          </p:nvSpPr>
          <p:spPr bwMode="auto">
            <a:xfrm>
              <a:off x="2830513" y="4670425"/>
              <a:ext cx="201612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36"/>
                </a:cxn>
                <a:cxn ang="0">
                  <a:pos x="300" y="337"/>
                </a:cxn>
              </a:cxnLst>
              <a:rect l="0" t="0" r="r" b="b"/>
              <a:pathLst>
                <a:path w="300" h="337">
                  <a:moveTo>
                    <a:pt x="0" y="0"/>
                  </a:moveTo>
                  <a:lnTo>
                    <a:pt x="116" y="336"/>
                  </a:lnTo>
                  <a:lnTo>
                    <a:pt x="300" y="337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72" name="AutoShape 80"/>
            <p:cNvSpPr>
              <a:spLocks noChangeArrowheads="1"/>
            </p:cNvSpPr>
            <p:nvPr/>
          </p:nvSpPr>
          <p:spPr bwMode="auto">
            <a:xfrm>
              <a:off x="2852738" y="5738813"/>
              <a:ext cx="276225" cy="193675"/>
            </a:xfrm>
            <a:custGeom>
              <a:avLst/>
              <a:gdLst>
                <a:gd name="G0" fmla="+- 4527 0 0"/>
                <a:gd name="G1" fmla="+- 21600 0 4527"/>
                <a:gd name="G2" fmla="*/ 4527 1 2"/>
                <a:gd name="G3" fmla="+- 21600 0 G2"/>
                <a:gd name="G4" fmla="+/ 4527 21600 2"/>
                <a:gd name="G5" fmla="+/ G1 0 2"/>
                <a:gd name="G6" fmla="*/ 21600 21600 4527"/>
                <a:gd name="G7" fmla="*/ G6 1 2"/>
                <a:gd name="G8" fmla="+- 21600 0 G7"/>
                <a:gd name="G9" fmla="*/ 21600 1 2"/>
                <a:gd name="G10" fmla="+- 4527 0 G9"/>
                <a:gd name="G11" fmla="?: G10 G8 0"/>
                <a:gd name="G12" fmla="?: G10 G7 21600"/>
                <a:gd name="T0" fmla="*/ 19336 w 21600"/>
                <a:gd name="T1" fmla="*/ 10800 h 21600"/>
                <a:gd name="T2" fmla="*/ 10800 w 21600"/>
                <a:gd name="T3" fmla="*/ 21600 h 21600"/>
                <a:gd name="T4" fmla="*/ 2264 w 21600"/>
                <a:gd name="T5" fmla="*/ 10800 h 21600"/>
                <a:gd name="T6" fmla="*/ 10800 w 21600"/>
                <a:gd name="T7" fmla="*/ 0 h 21600"/>
                <a:gd name="T8" fmla="*/ 4064 w 21600"/>
                <a:gd name="T9" fmla="*/ 4064 h 21600"/>
                <a:gd name="T10" fmla="*/ 17536 w 21600"/>
                <a:gd name="T11" fmla="*/ 175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527" y="21600"/>
                  </a:lnTo>
                  <a:lnTo>
                    <a:pt x="17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73" name="Freeform 81"/>
            <p:cNvSpPr>
              <a:spLocks/>
            </p:cNvSpPr>
            <p:nvPr/>
          </p:nvSpPr>
          <p:spPr bwMode="auto">
            <a:xfrm flipH="1">
              <a:off x="2951163" y="5661025"/>
              <a:ext cx="201612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36"/>
                </a:cxn>
                <a:cxn ang="0">
                  <a:pos x="300" y="337"/>
                </a:cxn>
              </a:cxnLst>
              <a:rect l="0" t="0" r="r" b="b"/>
              <a:pathLst>
                <a:path w="300" h="337">
                  <a:moveTo>
                    <a:pt x="0" y="0"/>
                  </a:moveTo>
                  <a:lnTo>
                    <a:pt x="116" y="336"/>
                  </a:lnTo>
                  <a:lnTo>
                    <a:pt x="300" y="337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74" name="Freeform 82"/>
            <p:cNvSpPr>
              <a:spLocks/>
            </p:cNvSpPr>
            <p:nvPr/>
          </p:nvSpPr>
          <p:spPr bwMode="auto">
            <a:xfrm>
              <a:off x="2830513" y="5661025"/>
              <a:ext cx="201612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36"/>
                </a:cxn>
                <a:cxn ang="0">
                  <a:pos x="300" y="337"/>
                </a:cxn>
              </a:cxnLst>
              <a:rect l="0" t="0" r="r" b="b"/>
              <a:pathLst>
                <a:path w="300" h="337">
                  <a:moveTo>
                    <a:pt x="0" y="0"/>
                  </a:moveTo>
                  <a:lnTo>
                    <a:pt x="116" y="336"/>
                  </a:lnTo>
                  <a:lnTo>
                    <a:pt x="300" y="337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>
                <a:latin typeface="+mj-lt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651182" y="5486400"/>
            <a:ext cx="5314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4 HSLB (High-Speed </a:t>
            </a:r>
            <a:r>
              <a:rPr lang="en-US" sz="1400" dirty="0">
                <a:latin typeface="+mj-lt"/>
              </a:rPr>
              <a:t>L</a:t>
            </a:r>
            <a:r>
              <a:rPr lang="en-US" sz="1400" dirty="0" smtClean="0">
                <a:latin typeface="+mj-lt"/>
              </a:rPr>
              <a:t>ink Board) modules are installed in each COPPER.</a:t>
            </a:r>
          </a:p>
          <a:p>
            <a:r>
              <a:rPr lang="en-US" sz="1400" dirty="0" smtClean="0">
                <a:latin typeface="+mj-lt"/>
              </a:rPr>
              <a:t>HSLB – unified data collecting board</a:t>
            </a:r>
          </a:p>
        </p:txBody>
      </p:sp>
      <p:sp>
        <p:nvSpPr>
          <p:cNvPr id="76" name="Номер слайда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Summary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pipelined architecture for ECL electronics has been designed.</a:t>
            </a:r>
          </a:p>
          <a:p>
            <a:r>
              <a:rPr lang="en-US" dirty="0" smtClean="0"/>
              <a:t>Algorithm tests </a:t>
            </a:r>
            <a:r>
              <a:rPr lang="en-US" dirty="0" smtClean="0"/>
              <a:t>at the Belle </a:t>
            </a:r>
            <a:r>
              <a:rPr lang="en-US" dirty="0" smtClean="0"/>
              <a:t>detector (before its shutdown for upgrade) were successfully </a:t>
            </a:r>
            <a:r>
              <a:rPr lang="en-US" dirty="0" smtClean="0"/>
              <a:t>carried out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Currently the electronics mass production </a:t>
            </a:r>
            <a:r>
              <a:rPr lang="en-US" dirty="0" smtClean="0"/>
              <a:t>is </a:t>
            </a:r>
            <a:r>
              <a:rPr lang="en-US" dirty="0" smtClean="0"/>
              <a:t>in progress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Overview of the ECL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Electromagnetic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CaLorimeter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readout electronics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Fitting algorithm and its realization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Interface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BelleII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DAQ and trigger systems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 you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6096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Waveform sampling readout</a:t>
            </a:r>
            <a:endParaRPr lang="ja-JP" altLang="en-US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228600" y="1828800"/>
            <a:ext cx="8719457" cy="4024993"/>
            <a:chOff x="228600" y="1828800"/>
            <a:chExt cx="9448800" cy="4723388"/>
          </a:xfrm>
        </p:grpSpPr>
        <p:pic>
          <p:nvPicPr>
            <p:cNvPr id="7" name="図 3" descr="singlesho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2095500"/>
              <a:ext cx="2628900" cy="1638300"/>
            </a:xfrm>
            <a:prstGeom prst="rect">
              <a:avLst/>
            </a:prstGeom>
          </p:spPr>
        </p:pic>
        <p:sp>
          <p:nvSpPr>
            <p:cNvPr id="8" name="テキスト ボックス 4"/>
            <p:cNvSpPr txBox="1"/>
            <p:nvPr/>
          </p:nvSpPr>
          <p:spPr>
            <a:xfrm>
              <a:off x="2667001" y="1828800"/>
              <a:ext cx="228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Shaper output signal</a:t>
              </a:r>
              <a:endParaRPr kumimoji="1" lang="ja-JP" altLang="en-US" dirty="0"/>
            </a:p>
          </p:txBody>
        </p:sp>
        <p:cxnSp>
          <p:nvCxnSpPr>
            <p:cNvPr id="9" name="直線コネクタ 6"/>
            <p:cNvCxnSpPr>
              <a:stCxn id="8" idx="1"/>
            </p:cNvCxnSpPr>
            <p:nvPr/>
          </p:nvCxnSpPr>
          <p:spPr bwMode="auto">
            <a:xfrm rot="10800000" flipV="1">
              <a:off x="2362201" y="2244298"/>
              <a:ext cx="304801" cy="1941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テキスト ボックス 7"/>
            <p:cNvSpPr txBox="1"/>
            <p:nvPr/>
          </p:nvSpPr>
          <p:spPr>
            <a:xfrm>
              <a:off x="342900" y="3962400"/>
              <a:ext cx="1981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Gate width=100ns</a:t>
              </a:r>
              <a:endParaRPr kumimoji="1" lang="ja-JP" altLang="en-US" dirty="0"/>
            </a:p>
          </p:txBody>
        </p:sp>
        <p:sp>
          <p:nvSpPr>
            <p:cNvPr id="11" name="テキスト ボックス 8"/>
            <p:cNvSpPr txBox="1"/>
            <p:nvPr/>
          </p:nvSpPr>
          <p:spPr>
            <a:xfrm>
              <a:off x="2286000" y="3505200"/>
              <a:ext cx="32766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Signal charge</a:t>
              </a:r>
            </a:p>
            <a:p>
              <a:r>
                <a:rPr lang="en-US" altLang="ja-JP" dirty="0" smtClean="0"/>
                <a:t>	↓</a:t>
              </a:r>
            </a:p>
            <a:p>
              <a:r>
                <a:rPr kumimoji="1" lang="en-US" altLang="ja-JP" dirty="0" smtClean="0"/>
                <a:t>Timing (leading/trailing edges)</a:t>
              </a:r>
              <a:r>
                <a:rPr lang="en-US" altLang="ja-JP" dirty="0" smtClean="0"/>
                <a:t> with range information by </a:t>
              </a:r>
              <a:r>
                <a:rPr lang="en-US" altLang="ja-JP" dirty="0" err="1" smtClean="0"/>
                <a:t>QtoT</a:t>
              </a:r>
              <a:r>
                <a:rPr lang="en-US" altLang="ja-JP" dirty="0" smtClean="0"/>
                <a:t> converter (MQT300A)</a:t>
              </a:r>
            </a:p>
            <a:p>
              <a:r>
                <a:rPr kumimoji="1" lang="en-US" altLang="ja-JP" dirty="0" smtClean="0"/>
                <a:t>	↓</a:t>
              </a:r>
            </a:p>
            <a:p>
              <a:r>
                <a:rPr lang="en-US" altLang="ja-JP" dirty="0" smtClean="0"/>
                <a:t>Digitized by TDC</a:t>
              </a:r>
              <a:endParaRPr kumimoji="1" lang="en-US" altLang="ja-JP" dirty="0" smtClean="0"/>
            </a:p>
          </p:txBody>
        </p:sp>
        <p:cxnSp>
          <p:nvCxnSpPr>
            <p:cNvPr id="12" name="直線コネクタ 10"/>
            <p:cNvCxnSpPr/>
            <p:nvPr/>
          </p:nvCxnSpPr>
          <p:spPr bwMode="auto">
            <a:xfrm rot="10800000" flipV="1">
              <a:off x="1219200" y="3733800"/>
              <a:ext cx="68580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直線コネクタ 12"/>
            <p:cNvCxnSpPr/>
            <p:nvPr/>
          </p:nvCxnSpPr>
          <p:spPr bwMode="auto">
            <a:xfrm rot="16200000" flipH="1">
              <a:off x="1485900" y="3009900"/>
              <a:ext cx="121920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右矢印 14"/>
            <p:cNvSpPr/>
            <p:nvPr/>
          </p:nvSpPr>
          <p:spPr bwMode="auto">
            <a:xfrm>
              <a:off x="4038600" y="2552700"/>
              <a:ext cx="1219200" cy="8382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15" name="図 15" descr="waveform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2120900"/>
              <a:ext cx="2540000" cy="1003300"/>
            </a:xfrm>
            <a:prstGeom prst="rect">
              <a:avLst/>
            </a:prstGeom>
          </p:spPr>
        </p:pic>
        <p:sp>
          <p:nvSpPr>
            <p:cNvPr id="16" name="テキスト ボックス 16"/>
            <p:cNvSpPr txBox="1"/>
            <p:nvPr/>
          </p:nvSpPr>
          <p:spPr>
            <a:xfrm>
              <a:off x="5791200" y="3505200"/>
              <a:ext cx="38862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2MHz, 18bits digitizer,</a:t>
              </a:r>
            </a:p>
            <a:p>
              <a:r>
                <a:rPr lang="en-US" altLang="ja-JP" dirty="0" smtClean="0"/>
                <a:t>waveform fit to get energy and timing (i.e. Digital Signal Processing)</a:t>
              </a:r>
            </a:p>
            <a:p>
              <a:endParaRPr kumimoji="1" lang="en-US" altLang="ja-JP" dirty="0" smtClean="0"/>
            </a:p>
            <a:p>
              <a:r>
                <a:rPr lang="en-US" altLang="ja-JP" dirty="0" smtClean="0"/>
                <a:t>Reduction factors;</a:t>
              </a:r>
              <a:endParaRPr kumimoji="1" lang="en-US" altLang="ja-JP" dirty="0" smtClean="0"/>
            </a:p>
            <a:p>
              <a:r>
                <a:rPr lang="en-US" altLang="ja-JP" dirty="0" smtClean="0"/>
                <a:t>×7 BG  showers</a:t>
              </a:r>
            </a:p>
            <a:p>
              <a:r>
                <a:rPr kumimoji="1" lang="en-US" altLang="ja-JP" dirty="0" smtClean="0"/>
                <a:t>×1.5~2 pileup noise</a:t>
              </a:r>
              <a:endParaRPr kumimoji="1" lang="ja-JP" altLang="en-US" dirty="0"/>
            </a:p>
          </p:txBody>
        </p:sp>
        <p:pic>
          <p:nvPicPr>
            <p:cNvPr id="17" name="図 17" descr="belle2-log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9800" y="1905000"/>
              <a:ext cx="1080000" cy="877500"/>
            </a:xfrm>
            <a:prstGeom prst="rect">
              <a:avLst/>
            </a:prstGeom>
          </p:spPr>
        </p:pic>
        <p:pic>
          <p:nvPicPr>
            <p:cNvPr id="18" name="図 18" descr="B-logo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8600" y="1905000"/>
              <a:ext cx="1080000" cy="834545"/>
            </a:xfrm>
            <a:prstGeom prst="rect">
              <a:avLst/>
            </a:prstGeom>
          </p:spPr>
        </p:pic>
        <p:sp>
          <p:nvSpPr>
            <p:cNvPr id="19" name="テキスト ボックス 22"/>
            <p:cNvSpPr txBox="1"/>
            <p:nvPr/>
          </p:nvSpPr>
          <p:spPr>
            <a:xfrm>
              <a:off x="3048000" y="2967335"/>
              <a:ext cx="671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→ </a:t>
              </a:r>
              <a:r>
                <a:rPr lang="en-US" altLang="ja-JP" dirty="0" err="1" smtClean="0"/>
                <a:t>t</a:t>
              </a:r>
              <a:endParaRPr kumimoji="1" lang="ja-JP" altLang="en-US" dirty="0"/>
            </a:p>
          </p:txBody>
        </p:sp>
        <p:sp>
          <p:nvSpPr>
            <p:cNvPr id="20" name="テキスト ボックス 23"/>
            <p:cNvSpPr txBox="1"/>
            <p:nvPr/>
          </p:nvSpPr>
          <p:spPr>
            <a:xfrm>
              <a:off x="8624421" y="2971800"/>
              <a:ext cx="671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→ </a:t>
              </a:r>
              <a:r>
                <a:rPr lang="en-US" altLang="ja-JP" dirty="0" err="1" smtClean="0"/>
                <a:t>t</a:t>
              </a:r>
              <a:endParaRPr kumimoji="1" lang="ja-JP" alt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18603" y="6097488"/>
            <a:ext cx="2069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From </a:t>
            </a:r>
            <a:r>
              <a:rPr lang="en-US" sz="1400" dirty="0" err="1" smtClean="0">
                <a:latin typeface="+mj-lt"/>
              </a:rPr>
              <a:t>Miyabayashi’s</a:t>
            </a:r>
            <a:r>
              <a:rPr lang="en-US" sz="1400" dirty="0" smtClean="0">
                <a:latin typeface="+mj-lt"/>
              </a:rPr>
              <a:t> slides</a:t>
            </a:r>
            <a:endParaRPr lang="en-US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93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ECL electronics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3657" y="3181191"/>
            <a:ext cx="1224136" cy="144016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ShaperDSP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1257" y="3028791"/>
            <a:ext cx="1224136" cy="144016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ShaperDSP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5150" y="2667054"/>
            <a:ext cx="1656186" cy="3298994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ECLCollector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8857" y="2876391"/>
            <a:ext cx="1224136" cy="144016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ShaperDSP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2617793" y="3596471"/>
            <a:ext cx="707357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133462" y="2736302"/>
            <a:ext cx="936104" cy="847307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FTSW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Прямая со стрелкой 10"/>
          <p:cNvCxnSpPr>
            <a:stCxn id="10" idx="1"/>
          </p:cNvCxnSpPr>
          <p:nvPr/>
        </p:nvCxnSpPr>
        <p:spPr>
          <a:xfrm flipH="1">
            <a:off x="4981336" y="3159956"/>
            <a:ext cx="115212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33462" y="3748871"/>
            <a:ext cx="2536838" cy="1800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COPPER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0417" y="2875307"/>
            <a:ext cx="857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itchFamily="34" charset="0"/>
                <a:cs typeface="Arial" pitchFamily="34" charset="0"/>
              </a:rPr>
              <a:t>Trigger&amp;</a:t>
            </a:r>
            <a:br>
              <a:rPr lang="en-US" sz="1400" i="1" dirty="0" smtClean="0">
                <a:latin typeface="Arial" pitchFamily="34" charset="0"/>
                <a:cs typeface="Arial" pitchFamily="34" charset="0"/>
              </a:rPr>
            </a:b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timing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981336" y="4172535"/>
            <a:ext cx="115212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91566" y="384108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itchFamily="34" charset="0"/>
                <a:cs typeface="Arial" pitchFamily="34" charset="0"/>
              </a:rPr>
              <a:t>belle2link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33462" y="4045298"/>
            <a:ext cx="936104" cy="343262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HSLB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33462" y="4393320"/>
            <a:ext cx="936104" cy="343262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HSLB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33462" y="4760617"/>
            <a:ext cx="936104" cy="343262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HSLB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33462" y="5108639"/>
            <a:ext cx="936104" cy="343262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HSLB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3" name="Прямая со стрелкой 22"/>
          <p:cNvCxnSpPr>
            <a:endCxn id="10" idx="3"/>
          </p:cNvCxnSpPr>
          <p:nvPr/>
        </p:nvCxnSpPr>
        <p:spPr>
          <a:xfrm flipH="1">
            <a:off x="7069566" y="3159955"/>
            <a:ext cx="855234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41257" y="4842269"/>
            <a:ext cx="17024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ShaperDSP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i="1" dirty="0" smtClean="0">
                <a:latin typeface="Arial" pitchFamily="34" charset="0"/>
                <a:cs typeface="Arial" pitchFamily="34" charset="0"/>
              </a:rPr>
              <a:t>Modules</a:t>
            </a:r>
          </a:p>
          <a:p>
            <a:endParaRPr lang="en-US" sz="1400" i="1" dirty="0">
              <a:latin typeface="Arial" pitchFamily="34" charset="0"/>
              <a:cs typeface="Arial" pitchFamily="34" charset="0"/>
            </a:endParaRPr>
          </a:p>
          <a:p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ShaperDSP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serves</a:t>
            </a:r>
            <a:br>
              <a:rPr lang="en-US" sz="1400" i="1" dirty="0" smtClean="0">
                <a:latin typeface="Arial" pitchFamily="34" charset="0"/>
                <a:cs typeface="Arial" pitchFamily="34" charset="0"/>
              </a:rPr>
            </a:b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CsI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counters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325150" y="1524000"/>
            <a:ext cx="1656186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FAM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956310" y="1828800"/>
            <a:ext cx="13688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25" idx="1"/>
          </p:cNvCxnSpPr>
          <p:nvPr/>
        </p:nvCxnSpPr>
        <p:spPr>
          <a:xfrm>
            <a:off x="2029750" y="19431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956310" y="1828800"/>
            <a:ext cx="0" cy="1047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029750" y="1943100"/>
            <a:ext cx="0" cy="933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105950" y="2057400"/>
            <a:ext cx="0" cy="81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105950" y="20574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981336" y="1905000"/>
            <a:ext cx="10418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6023231" y="1524000"/>
            <a:ext cx="523167" cy="828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TMM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5534950" y="1752600"/>
            <a:ext cx="4882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557398" y="1600200"/>
            <a:ext cx="4882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546398" y="1943100"/>
            <a:ext cx="5235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932345" y="1689654"/>
            <a:ext cx="672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Global</a:t>
            </a:r>
          </a:p>
          <a:p>
            <a:r>
              <a:rPr lang="en-US" sz="1400" dirty="0" smtClean="0">
                <a:latin typeface="+mj-lt"/>
              </a:rPr>
              <a:t>trigger</a:t>
            </a:r>
          </a:p>
        </p:txBody>
      </p:sp>
      <p:grpSp>
        <p:nvGrpSpPr>
          <p:cNvPr id="54" name="Группа 53"/>
          <p:cNvGrpSpPr/>
          <p:nvPr/>
        </p:nvGrpSpPr>
        <p:grpSpPr>
          <a:xfrm rot="16200000">
            <a:off x="381827" y="2895409"/>
            <a:ext cx="336550" cy="792162"/>
            <a:chOff x="984037" y="1804987"/>
            <a:chExt cx="336550" cy="792162"/>
          </a:xfrm>
        </p:grpSpPr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984037" y="2309812"/>
              <a:ext cx="288925" cy="2873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2" name="Text Box 28"/>
            <p:cNvSpPr txBox="1">
              <a:spLocks noChangeArrowheads="1"/>
            </p:cNvSpPr>
            <p:nvPr/>
          </p:nvSpPr>
          <p:spPr bwMode="auto">
            <a:xfrm>
              <a:off x="984037" y="2309812"/>
              <a:ext cx="3365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/>
                <a:t>PA</a:t>
              </a:r>
              <a:endParaRPr lang="ru-RU" sz="900"/>
            </a:p>
          </p:txBody>
        </p:sp>
        <p:sp>
          <p:nvSpPr>
            <p:cNvPr id="53" name="Freeform 31" descr="5%"/>
            <p:cNvSpPr>
              <a:spLocks/>
            </p:cNvSpPr>
            <p:nvPr/>
          </p:nvSpPr>
          <p:spPr bwMode="auto">
            <a:xfrm>
              <a:off x="984037" y="1804987"/>
              <a:ext cx="287338" cy="504825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136" y="0"/>
                </a:cxn>
                <a:cxn ang="0">
                  <a:pos x="181" y="318"/>
                </a:cxn>
                <a:cxn ang="0">
                  <a:pos x="0" y="318"/>
                </a:cxn>
                <a:cxn ang="0">
                  <a:pos x="45" y="0"/>
                </a:cxn>
              </a:cxnLst>
              <a:rect l="0" t="0" r="r" b="b"/>
              <a:pathLst>
                <a:path w="181" h="318">
                  <a:moveTo>
                    <a:pt x="45" y="0"/>
                  </a:moveTo>
                  <a:lnTo>
                    <a:pt x="136" y="0"/>
                  </a:lnTo>
                  <a:lnTo>
                    <a:pt x="181" y="318"/>
                  </a:lnTo>
                  <a:lnTo>
                    <a:pt x="0" y="318"/>
                  </a:lnTo>
                  <a:lnTo>
                    <a:pt x="45" y="0"/>
                  </a:lnTo>
                  <a:close/>
                </a:path>
              </a:pathLst>
            </a:custGeom>
            <a:pattFill prst="pct5">
              <a:fgClr>
                <a:srgbClr val="00FF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 rot="16200000">
            <a:off x="390557" y="3312362"/>
            <a:ext cx="336550" cy="792162"/>
            <a:chOff x="984037" y="1804987"/>
            <a:chExt cx="336550" cy="792162"/>
          </a:xfrm>
        </p:grpSpPr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984037" y="2309812"/>
              <a:ext cx="288925" cy="2873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7" name="Text Box 28"/>
            <p:cNvSpPr txBox="1">
              <a:spLocks noChangeArrowheads="1"/>
            </p:cNvSpPr>
            <p:nvPr/>
          </p:nvSpPr>
          <p:spPr bwMode="auto">
            <a:xfrm>
              <a:off x="984037" y="2309812"/>
              <a:ext cx="3365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/>
                <a:t>PA</a:t>
              </a:r>
              <a:endParaRPr lang="ru-RU" sz="900"/>
            </a:p>
          </p:txBody>
        </p:sp>
        <p:sp>
          <p:nvSpPr>
            <p:cNvPr id="58" name="Freeform 31" descr="5%"/>
            <p:cNvSpPr>
              <a:spLocks/>
            </p:cNvSpPr>
            <p:nvPr/>
          </p:nvSpPr>
          <p:spPr bwMode="auto">
            <a:xfrm>
              <a:off x="984037" y="1804987"/>
              <a:ext cx="287338" cy="504825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136" y="0"/>
                </a:cxn>
                <a:cxn ang="0">
                  <a:pos x="181" y="318"/>
                </a:cxn>
                <a:cxn ang="0">
                  <a:pos x="0" y="318"/>
                </a:cxn>
                <a:cxn ang="0">
                  <a:pos x="45" y="0"/>
                </a:cxn>
              </a:cxnLst>
              <a:rect l="0" t="0" r="r" b="b"/>
              <a:pathLst>
                <a:path w="181" h="318">
                  <a:moveTo>
                    <a:pt x="45" y="0"/>
                  </a:moveTo>
                  <a:lnTo>
                    <a:pt x="136" y="0"/>
                  </a:lnTo>
                  <a:lnTo>
                    <a:pt x="181" y="318"/>
                  </a:lnTo>
                  <a:lnTo>
                    <a:pt x="0" y="318"/>
                  </a:lnTo>
                  <a:lnTo>
                    <a:pt x="45" y="0"/>
                  </a:lnTo>
                  <a:close/>
                </a:path>
              </a:pathLst>
            </a:custGeom>
            <a:pattFill prst="pct5">
              <a:fgClr>
                <a:srgbClr val="00FF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 rot="16200000">
            <a:off x="391384" y="3738616"/>
            <a:ext cx="336550" cy="792162"/>
            <a:chOff x="984037" y="1804987"/>
            <a:chExt cx="336550" cy="792162"/>
          </a:xfrm>
        </p:grpSpPr>
        <p:sp>
          <p:nvSpPr>
            <p:cNvPr id="60" name="Rectangle 26"/>
            <p:cNvSpPr>
              <a:spLocks noChangeArrowheads="1"/>
            </p:cNvSpPr>
            <p:nvPr/>
          </p:nvSpPr>
          <p:spPr bwMode="auto">
            <a:xfrm>
              <a:off x="984037" y="2309812"/>
              <a:ext cx="288925" cy="2873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1" name="Text Box 28"/>
            <p:cNvSpPr txBox="1">
              <a:spLocks noChangeArrowheads="1"/>
            </p:cNvSpPr>
            <p:nvPr/>
          </p:nvSpPr>
          <p:spPr bwMode="auto">
            <a:xfrm>
              <a:off x="984037" y="2309812"/>
              <a:ext cx="3365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/>
                <a:t>PA</a:t>
              </a:r>
              <a:endParaRPr lang="ru-RU" sz="900"/>
            </a:p>
          </p:txBody>
        </p:sp>
        <p:sp>
          <p:nvSpPr>
            <p:cNvPr id="62" name="Freeform 31" descr="5%"/>
            <p:cNvSpPr>
              <a:spLocks/>
            </p:cNvSpPr>
            <p:nvPr/>
          </p:nvSpPr>
          <p:spPr bwMode="auto">
            <a:xfrm>
              <a:off x="984037" y="1804987"/>
              <a:ext cx="287338" cy="504825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136" y="0"/>
                </a:cxn>
                <a:cxn ang="0">
                  <a:pos x="181" y="318"/>
                </a:cxn>
                <a:cxn ang="0">
                  <a:pos x="0" y="318"/>
                </a:cxn>
                <a:cxn ang="0">
                  <a:pos x="45" y="0"/>
                </a:cxn>
              </a:cxnLst>
              <a:rect l="0" t="0" r="r" b="b"/>
              <a:pathLst>
                <a:path w="181" h="318">
                  <a:moveTo>
                    <a:pt x="45" y="0"/>
                  </a:moveTo>
                  <a:lnTo>
                    <a:pt x="136" y="0"/>
                  </a:lnTo>
                  <a:lnTo>
                    <a:pt x="181" y="318"/>
                  </a:lnTo>
                  <a:lnTo>
                    <a:pt x="0" y="318"/>
                  </a:lnTo>
                  <a:lnTo>
                    <a:pt x="45" y="0"/>
                  </a:lnTo>
                  <a:close/>
                </a:path>
              </a:pathLst>
            </a:custGeom>
            <a:pattFill prst="pct5">
              <a:fgClr>
                <a:srgbClr val="00FF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080853" y="2945970"/>
            <a:ext cx="1702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+mj-lt"/>
              </a:rPr>
              <a:t>TTD   </a:t>
            </a:r>
          </a:p>
          <a:p>
            <a:pPr algn="r"/>
            <a:r>
              <a:rPr lang="en-US" sz="1400" dirty="0" smtClean="0">
                <a:latin typeface="+mj-lt"/>
              </a:rPr>
              <a:t>(Trigger &amp; Timing Distribution)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7939891" y="4015633"/>
            <a:ext cx="585114" cy="343262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CPU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7924800" y="5451901"/>
            <a:ext cx="15091" cy="415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347366" y="5884961"/>
            <a:ext cx="1154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Event Builder</a:t>
            </a:r>
          </a:p>
        </p:txBody>
      </p:sp>
      <p:cxnSp>
        <p:nvCxnSpPr>
          <p:cNvPr id="81" name="Прямая соединительная линия 80"/>
          <p:cNvCxnSpPr>
            <a:stCxn id="51" idx="2"/>
          </p:cNvCxnSpPr>
          <p:nvPr/>
        </p:nvCxnSpPr>
        <p:spPr>
          <a:xfrm>
            <a:off x="946183" y="3315302"/>
            <a:ext cx="120617" cy="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946182" y="3750266"/>
            <a:ext cx="120617" cy="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968240" y="4180265"/>
            <a:ext cx="120617" cy="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61226" y="6192738"/>
            <a:ext cx="337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8736 </a:t>
            </a:r>
            <a:r>
              <a:rPr lang="en-US" sz="1400" dirty="0" err="1" smtClean="0">
                <a:latin typeface="+mj-lt"/>
              </a:rPr>
              <a:t>CsI</a:t>
            </a:r>
            <a:r>
              <a:rPr lang="en-US" sz="1400" dirty="0" smtClean="0">
                <a:latin typeface="+mj-lt"/>
              </a:rPr>
              <a:t> counters in total =&gt; 52 VME crates</a:t>
            </a:r>
          </a:p>
        </p:txBody>
      </p:sp>
      <p:sp>
        <p:nvSpPr>
          <p:cNvPr id="85" name="Номер слайда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3" name="Прямоугольник 62"/>
          <p:cNvSpPr/>
          <p:nvPr/>
        </p:nvSpPr>
        <p:spPr>
          <a:xfrm>
            <a:off x="7069566" y="1515836"/>
            <a:ext cx="523167" cy="828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TMM</a:t>
            </a:r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6808156" y="2057400"/>
            <a:ext cx="2617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819094" y="1828800"/>
            <a:ext cx="2617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7592733" y="1951264"/>
            <a:ext cx="2617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19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ShaperDSP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20800" y="2591594"/>
            <a:ext cx="5762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"/>
              <a:t>Shaper</a:t>
            </a:r>
            <a:endParaRPr lang="ru-RU" sz="10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57425" y="2591594"/>
            <a:ext cx="5762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ADC</a:t>
            </a:r>
          </a:p>
          <a:p>
            <a:pPr algn="ctr"/>
            <a:r>
              <a:rPr lang="en-US" sz="700"/>
              <a:t>18 bit</a:t>
            </a:r>
            <a:endParaRPr lang="ru-RU" sz="7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320800" y="2015331"/>
            <a:ext cx="5762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/>
              <a:t>Fast </a:t>
            </a:r>
          </a:p>
          <a:p>
            <a:pPr algn="ctr"/>
            <a:r>
              <a:rPr lang="en-US" sz="900"/>
              <a:t>shaper</a:t>
            </a:r>
            <a:endParaRPr lang="ru-RU" sz="90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-5400000">
            <a:off x="2256631" y="2016125"/>
            <a:ext cx="431800" cy="433388"/>
          </a:xfrm>
          <a:prstGeom prst="flowChartMer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80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2400300" y="2015331"/>
            <a:ext cx="144462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1897062" y="2231231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1608137" y="2448719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897062" y="2807494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>
            <a:off x="2039937" y="316785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2039937" y="2951956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1968500" y="2939256"/>
            <a:ext cx="3444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"/>
              <a:t>Vref.</a:t>
            </a:r>
            <a:endParaRPr lang="ru-RU" sz="600"/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1104900" y="1943894"/>
            <a:ext cx="1943100" cy="1295400"/>
          </a:xfrm>
          <a:prstGeom prst="rect">
            <a:avLst/>
          </a:prstGeom>
          <a:solidFill>
            <a:srgbClr val="FFFF00">
              <a:alpha val="1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600" dirty="0"/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528637" y="2664619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28637" y="2664619"/>
            <a:ext cx="336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PA</a:t>
            </a:r>
            <a:endParaRPr lang="ru-RU" sz="900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>
            <a:off x="815975" y="2807494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Freeform 31" descr="5%"/>
          <p:cNvSpPr>
            <a:spLocks/>
          </p:cNvSpPr>
          <p:nvPr/>
        </p:nvSpPr>
        <p:spPr bwMode="auto">
          <a:xfrm>
            <a:off x="528637" y="2159794"/>
            <a:ext cx="287338" cy="50482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136" y="0"/>
              </a:cxn>
              <a:cxn ang="0">
                <a:pos x="181" y="318"/>
              </a:cxn>
              <a:cxn ang="0">
                <a:pos x="0" y="318"/>
              </a:cxn>
              <a:cxn ang="0">
                <a:pos x="45" y="0"/>
              </a:cxn>
            </a:cxnLst>
            <a:rect l="0" t="0" r="r" b="b"/>
            <a:pathLst>
              <a:path w="181" h="318">
                <a:moveTo>
                  <a:pt x="45" y="0"/>
                </a:moveTo>
                <a:lnTo>
                  <a:pt x="136" y="0"/>
                </a:lnTo>
                <a:lnTo>
                  <a:pt x="181" y="318"/>
                </a:lnTo>
                <a:lnTo>
                  <a:pt x="0" y="318"/>
                </a:lnTo>
                <a:lnTo>
                  <a:pt x="45" y="0"/>
                </a:lnTo>
                <a:close/>
              </a:path>
            </a:pathLst>
          </a:custGeom>
          <a:pattFill prst="pct5">
            <a:fgClr>
              <a:srgbClr val="00FFFF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1104900" y="3239294"/>
            <a:ext cx="1943100" cy="217487"/>
          </a:xfrm>
          <a:prstGeom prst="rect">
            <a:avLst/>
          </a:prstGeom>
          <a:solidFill>
            <a:srgbClr val="FFFF00">
              <a:alpha val="1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" name="Line 34"/>
          <p:cNvSpPr>
            <a:spLocks noChangeShapeType="1"/>
          </p:cNvSpPr>
          <p:nvPr/>
        </p:nvSpPr>
        <p:spPr bwMode="auto">
          <a:xfrm>
            <a:off x="960437" y="3312319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1104900" y="3456781"/>
            <a:ext cx="1943100" cy="215900"/>
          </a:xfrm>
          <a:prstGeom prst="rect">
            <a:avLst/>
          </a:prstGeom>
          <a:solidFill>
            <a:srgbClr val="FFFF00">
              <a:alpha val="1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1104900" y="3888581"/>
            <a:ext cx="1943100" cy="217488"/>
          </a:xfrm>
          <a:prstGeom prst="rect">
            <a:avLst/>
          </a:prstGeom>
          <a:solidFill>
            <a:srgbClr val="FFFF00">
              <a:alpha val="1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1104900" y="4320381"/>
            <a:ext cx="1943100" cy="215900"/>
          </a:xfrm>
          <a:prstGeom prst="rect">
            <a:avLst/>
          </a:prstGeom>
          <a:solidFill>
            <a:srgbClr val="FFFF00">
              <a:alpha val="1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1104900" y="4104481"/>
            <a:ext cx="1943100" cy="215900"/>
          </a:xfrm>
          <a:prstGeom prst="rect">
            <a:avLst/>
          </a:prstGeom>
          <a:solidFill>
            <a:srgbClr val="FFFF00">
              <a:alpha val="1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344987" y="2951956"/>
            <a:ext cx="3603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ADC</a:t>
            </a:r>
            <a:endParaRPr lang="ru-RU" sz="1200"/>
          </a:p>
        </p:txBody>
      </p:sp>
      <p:sp>
        <p:nvSpPr>
          <p:cNvPr id="27" name="Rectangle 40"/>
          <p:cNvSpPr>
            <a:spLocks noChangeArrowheads="1"/>
          </p:cNvSpPr>
          <p:nvPr/>
        </p:nvSpPr>
        <p:spPr bwMode="auto">
          <a:xfrm>
            <a:off x="4344987" y="4175919"/>
            <a:ext cx="9366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XILINX</a:t>
            </a:r>
            <a:br>
              <a:rPr lang="en-US" dirty="0" smtClean="0"/>
            </a:br>
            <a:r>
              <a:rPr lang="en-US" sz="1400" dirty="0" smtClean="0"/>
              <a:t>Spartan</a:t>
            </a:r>
            <a:endParaRPr lang="ru-RU" sz="1400" dirty="0"/>
          </a:p>
        </p:txBody>
      </p:sp>
      <p:sp>
        <p:nvSpPr>
          <p:cNvPr id="28" name="Rectangle 41"/>
          <p:cNvSpPr>
            <a:spLocks noChangeArrowheads="1"/>
          </p:cNvSpPr>
          <p:nvPr/>
        </p:nvSpPr>
        <p:spPr bwMode="auto">
          <a:xfrm>
            <a:off x="5784850" y="4391819"/>
            <a:ext cx="7207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"/>
              <a:t>CYCLONE</a:t>
            </a:r>
            <a:endParaRPr lang="ru-RU" sz="1000"/>
          </a:p>
        </p:txBody>
      </p:sp>
      <p:sp>
        <p:nvSpPr>
          <p:cNvPr id="29" name="Rectangle 42"/>
          <p:cNvSpPr>
            <a:spLocks noChangeArrowheads="1"/>
          </p:cNvSpPr>
          <p:nvPr/>
        </p:nvSpPr>
        <p:spPr bwMode="auto">
          <a:xfrm>
            <a:off x="5640387" y="3383756"/>
            <a:ext cx="720725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DDR</a:t>
            </a:r>
            <a:endParaRPr lang="ru-RU"/>
          </a:p>
        </p:txBody>
      </p:sp>
      <p:sp>
        <p:nvSpPr>
          <p:cNvPr id="30" name="Rectangle 43"/>
          <p:cNvSpPr>
            <a:spLocks noChangeArrowheads="1"/>
          </p:cNvSpPr>
          <p:nvPr/>
        </p:nvSpPr>
        <p:spPr bwMode="auto">
          <a:xfrm>
            <a:off x="5353050" y="5615781"/>
            <a:ext cx="3603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/>
              <a:t>DeSer.</a:t>
            </a:r>
            <a:endParaRPr lang="ru-RU" sz="900"/>
          </a:p>
        </p:txBody>
      </p:sp>
      <p:sp>
        <p:nvSpPr>
          <p:cNvPr id="31" name="Rectangle 44"/>
          <p:cNvSpPr>
            <a:spLocks noChangeArrowheads="1"/>
          </p:cNvSpPr>
          <p:nvPr/>
        </p:nvSpPr>
        <p:spPr bwMode="auto">
          <a:xfrm>
            <a:off x="6145212" y="5183981"/>
            <a:ext cx="3603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"/>
              <a:t>Ser</a:t>
            </a:r>
            <a:endParaRPr lang="ru-RU" sz="1000"/>
          </a:p>
        </p:txBody>
      </p:sp>
      <p:sp>
        <p:nvSpPr>
          <p:cNvPr id="32" name="Line 47"/>
          <p:cNvSpPr>
            <a:spLocks noChangeShapeType="1"/>
          </p:cNvSpPr>
          <p:nvPr/>
        </p:nvSpPr>
        <p:spPr bwMode="auto">
          <a:xfrm flipV="1">
            <a:off x="2616200" y="3023394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" name="Line 48"/>
          <p:cNvSpPr>
            <a:spLocks noChangeShapeType="1"/>
          </p:cNvSpPr>
          <p:nvPr/>
        </p:nvSpPr>
        <p:spPr bwMode="auto">
          <a:xfrm>
            <a:off x="960437" y="3528219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" name="Line 49"/>
          <p:cNvSpPr>
            <a:spLocks noChangeShapeType="1"/>
          </p:cNvSpPr>
          <p:nvPr/>
        </p:nvSpPr>
        <p:spPr bwMode="auto">
          <a:xfrm>
            <a:off x="960437" y="4391819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" name="Line 50"/>
          <p:cNvSpPr>
            <a:spLocks noChangeShapeType="1"/>
          </p:cNvSpPr>
          <p:nvPr/>
        </p:nvSpPr>
        <p:spPr bwMode="auto">
          <a:xfrm>
            <a:off x="960437" y="3960019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" name="Line 51"/>
          <p:cNvSpPr>
            <a:spLocks noChangeShapeType="1"/>
          </p:cNvSpPr>
          <p:nvPr/>
        </p:nvSpPr>
        <p:spPr bwMode="auto">
          <a:xfrm>
            <a:off x="960437" y="4175919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" name="Rectangle 53"/>
          <p:cNvSpPr>
            <a:spLocks noChangeArrowheads="1"/>
          </p:cNvSpPr>
          <p:nvPr/>
        </p:nvSpPr>
        <p:spPr bwMode="auto">
          <a:xfrm>
            <a:off x="2616200" y="3023394"/>
            <a:ext cx="414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"/>
              <a:t>control</a:t>
            </a:r>
            <a:endParaRPr lang="ru-RU" sz="600"/>
          </a:p>
        </p:txBody>
      </p:sp>
      <p:sp>
        <p:nvSpPr>
          <p:cNvPr id="38" name="Rectangle 54"/>
          <p:cNvSpPr>
            <a:spLocks noChangeArrowheads="1"/>
          </p:cNvSpPr>
          <p:nvPr/>
        </p:nvSpPr>
        <p:spPr bwMode="auto">
          <a:xfrm>
            <a:off x="1104900" y="4536281"/>
            <a:ext cx="1944687" cy="215900"/>
          </a:xfrm>
          <a:prstGeom prst="rect">
            <a:avLst/>
          </a:prstGeom>
          <a:solidFill>
            <a:srgbClr val="FFFF00">
              <a:alpha val="1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" name="Line 55"/>
          <p:cNvSpPr>
            <a:spLocks noChangeShapeType="1"/>
          </p:cNvSpPr>
          <p:nvPr/>
        </p:nvSpPr>
        <p:spPr bwMode="auto">
          <a:xfrm>
            <a:off x="960437" y="3960019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" name="Text Box 56"/>
          <p:cNvSpPr txBox="1">
            <a:spLocks noChangeArrowheads="1"/>
          </p:cNvSpPr>
          <p:nvPr/>
        </p:nvSpPr>
        <p:spPr bwMode="auto">
          <a:xfrm>
            <a:off x="1104900" y="3023394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1</a:t>
            </a:r>
            <a:endParaRPr lang="ru-RU" sz="800"/>
          </a:p>
        </p:txBody>
      </p:sp>
      <p:sp>
        <p:nvSpPr>
          <p:cNvPr id="41" name="Text Box 59"/>
          <p:cNvSpPr txBox="1">
            <a:spLocks noChangeArrowheads="1"/>
          </p:cNvSpPr>
          <p:nvPr/>
        </p:nvSpPr>
        <p:spPr bwMode="auto">
          <a:xfrm>
            <a:off x="1104900" y="3239294"/>
            <a:ext cx="2873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/>
              <a:t>2</a:t>
            </a:r>
            <a:endParaRPr lang="ru-RU" sz="800"/>
          </a:p>
        </p:txBody>
      </p:sp>
      <p:sp>
        <p:nvSpPr>
          <p:cNvPr id="42" name="Line 60"/>
          <p:cNvSpPr>
            <a:spLocks noChangeShapeType="1"/>
          </p:cNvSpPr>
          <p:nvPr/>
        </p:nvSpPr>
        <p:spPr bwMode="auto">
          <a:xfrm>
            <a:off x="960437" y="4607719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" name="AutoShape 69"/>
          <p:cNvSpPr>
            <a:spLocks noChangeArrowheads="1"/>
          </p:cNvSpPr>
          <p:nvPr/>
        </p:nvSpPr>
        <p:spPr bwMode="auto">
          <a:xfrm rot="-10800000">
            <a:off x="4776787" y="3312319"/>
            <a:ext cx="852488" cy="852487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5764212" y="4412456"/>
            <a:ext cx="801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ALTERA</a:t>
            </a:r>
            <a:endParaRPr lang="ru-RU" sz="1200" b="1"/>
          </a:p>
        </p:txBody>
      </p:sp>
      <p:sp>
        <p:nvSpPr>
          <p:cNvPr id="46" name="Line 75"/>
          <p:cNvSpPr>
            <a:spLocks noChangeShapeType="1"/>
          </p:cNvSpPr>
          <p:nvPr/>
        </p:nvSpPr>
        <p:spPr bwMode="auto">
          <a:xfrm>
            <a:off x="5034756" y="5485604"/>
            <a:ext cx="1110456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" name="Line 76"/>
          <p:cNvSpPr>
            <a:spLocks noChangeShapeType="1"/>
          </p:cNvSpPr>
          <p:nvPr/>
        </p:nvSpPr>
        <p:spPr bwMode="auto">
          <a:xfrm flipV="1">
            <a:off x="5034756" y="5053806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" name="Line 77"/>
          <p:cNvSpPr>
            <a:spLocks noChangeShapeType="1"/>
          </p:cNvSpPr>
          <p:nvPr/>
        </p:nvSpPr>
        <p:spPr bwMode="auto">
          <a:xfrm flipV="1">
            <a:off x="4710112" y="5037931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" name="Line 78"/>
          <p:cNvSpPr>
            <a:spLocks noChangeShapeType="1"/>
          </p:cNvSpPr>
          <p:nvPr/>
        </p:nvSpPr>
        <p:spPr bwMode="auto">
          <a:xfrm>
            <a:off x="4716462" y="5903118"/>
            <a:ext cx="6365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" name="Rectangle 82"/>
          <p:cNvSpPr>
            <a:spLocks noChangeArrowheads="1"/>
          </p:cNvSpPr>
          <p:nvPr/>
        </p:nvSpPr>
        <p:spPr bwMode="auto">
          <a:xfrm>
            <a:off x="7297737" y="5399881"/>
            <a:ext cx="2159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AutoShape 83"/>
          <p:cNvSpPr>
            <a:spLocks noChangeArrowheads="1"/>
          </p:cNvSpPr>
          <p:nvPr/>
        </p:nvSpPr>
        <p:spPr bwMode="auto">
          <a:xfrm>
            <a:off x="7513637" y="5399881"/>
            <a:ext cx="503238" cy="485775"/>
          </a:xfrm>
          <a:prstGeom prst="leftRightArrow">
            <a:avLst>
              <a:gd name="adj1" fmla="val 50000"/>
              <a:gd name="adj2" fmla="val 2071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4" name="Line 85"/>
          <p:cNvSpPr>
            <a:spLocks noChangeShapeType="1"/>
          </p:cNvSpPr>
          <p:nvPr/>
        </p:nvSpPr>
        <p:spPr bwMode="auto">
          <a:xfrm>
            <a:off x="6505575" y="5615781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" name="Line 87"/>
          <p:cNvSpPr>
            <a:spLocks noChangeShapeType="1"/>
          </p:cNvSpPr>
          <p:nvPr/>
        </p:nvSpPr>
        <p:spPr bwMode="auto">
          <a:xfrm>
            <a:off x="5929312" y="583168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" name="Line 88"/>
          <p:cNvSpPr>
            <a:spLocks noChangeShapeType="1"/>
          </p:cNvSpPr>
          <p:nvPr/>
        </p:nvSpPr>
        <p:spPr bwMode="auto">
          <a:xfrm>
            <a:off x="5713412" y="5831681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" name="Line 90"/>
          <p:cNvSpPr>
            <a:spLocks noChangeShapeType="1"/>
          </p:cNvSpPr>
          <p:nvPr/>
        </p:nvSpPr>
        <p:spPr bwMode="auto">
          <a:xfrm flipH="1">
            <a:off x="6493269" y="46609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" name="Line 91"/>
          <p:cNvSpPr>
            <a:spLocks noChangeShapeType="1"/>
          </p:cNvSpPr>
          <p:nvPr/>
        </p:nvSpPr>
        <p:spPr bwMode="auto">
          <a:xfrm>
            <a:off x="6865937" y="496808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" name="Line 92"/>
          <p:cNvSpPr>
            <a:spLocks noChangeShapeType="1"/>
          </p:cNvSpPr>
          <p:nvPr/>
        </p:nvSpPr>
        <p:spPr bwMode="auto">
          <a:xfrm>
            <a:off x="6865937" y="4968081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" name="Line 93"/>
          <p:cNvSpPr>
            <a:spLocks noChangeShapeType="1"/>
          </p:cNvSpPr>
          <p:nvPr/>
        </p:nvSpPr>
        <p:spPr bwMode="auto">
          <a:xfrm>
            <a:off x="6865937" y="5471319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" name="Text Box 96"/>
          <p:cNvSpPr txBox="1">
            <a:spLocks noChangeArrowheads="1"/>
          </p:cNvSpPr>
          <p:nvPr/>
        </p:nvSpPr>
        <p:spPr bwMode="auto">
          <a:xfrm>
            <a:off x="8016875" y="5285581"/>
            <a:ext cx="79380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dirty="0" smtClean="0"/>
              <a:t>Interface</a:t>
            </a:r>
          </a:p>
          <a:p>
            <a:r>
              <a:rPr lang="en-US" sz="900" dirty="0"/>
              <a:t>w</a:t>
            </a:r>
            <a:r>
              <a:rPr lang="en-US" sz="900" dirty="0" smtClean="0"/>
              <a:t>ith</a:t>
            </a:r>
          </a:p>
          <a:p>
            <a:r>
              <a:rPr lang="en-US" sz="900" dirty="0" err="1" smtClean="0"/>
              <a:t>EclCollector</a:t>
            </a:r>
            <a:endParaRPr lang="ru-RU" sz="900" dirty="0"/>
          </a:p>
        </p:txBody>
      </p:sp>
      <p:sp>
        <p:nvSpPr>
          <p:cNvPr id="69" name="Line 104"/>
          <p:cNvSpPr>
            <a:spLocks noChangeShapeType="1"/>
          </p:cNvSpPr>
          <p:nvPr/>
        </p:nvSpPr>
        <p:spPr bwMode="auto">
          <a:xfrm>
            <a:off x="4560887" y="3815556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" name="Text Box 106"/>
          <p:cNvSpPr txBox="1">
            <a:spLocks noChangeArrowheads="1"/>
          </p:cNvSpPr>
          <p:nvPr/>
        </p:nvSpPr>
        <p:spPr bwMode="auto">
          <a:xfrm>
            <a:off x="3048000" y="2448719"/>
            <a:ext cx="6937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00"/>
              <a:t>Temperature</a:t>
            </a:r>
            <a:endParaRPr lang="ru-RU" sz="700"/>
          </a:p>
        </p:txBody>
      </p:sp>
      <p:sp>
        <p:nvSpPr>
          <p:cNvPr id="71" name="AutoShape 107"/>
          <p:cNvSpPr>
            <a:spLocks noChangeArrowheads="1"/>
          </p:cNvSpPr>
          <p:nvPr/>
        </p:nvSpPr>
        <p:spPr bwMode="auto">
          <a:xfrm rot="-5400000">
            <a:off x="3985419" y="2157412"/>
            <a:ext cx="431800" cy="433387"/>
          </a:xfrm>
          <a:prstGeom prst="flowChartMer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ru-RU" sz="800"/>
          </a:p>
        </p:txBody>
      </p:sp>
      <p:sp>
        <p:nvSpPr>
          <p:cNvPr id="72" name="AutoShape 108"/>
          <p:cNvSpPr>
            <a:spLocks noChangeArrowheads="1"/>
          </p:cNvSpPr>
          <p:nvPr/>
        </p:nvSpPr>
        <p:spPr bwMode="auto">
          <a:xfrm rot="-5400000">
            <a:off x="5354637" y="2302669"/>
            <a:ext cx="430213" cy="433387"/>
          </a:xfrm>
          <a:prstGeom prst="flowChartMer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ru-RU" sz="800"/>
          </a:p>
        </p:txBody>
      </p:sp>
      <p:sp>
        <p:nvSpPr>
          <p:cNvPr id="73" name="Line 109"/>
          <p:cNvSpPr>
            <a:spLocks noChangeShapeType="1"/>
          </p:cNvSpPr>
          <p:nvPr/>
        </p:nvSpPr>
        <p:spPr bwMode="auto">
          <a:xfrm>
            <a:off x="4416425" y="2374106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" name="Line 110"/>
          <p:cNvSpPr>
            <a:spLocks noChangeShapeType="1"/>
          </p:cNvSpPr>
          <p:nvPr/>
        </p:nvSpPr>
        <p:spPr bwMode="auto">
          <a:xfrm>
            <a:off x="4992687" y="2518569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5" name="Line 111"/>
          <p:cNvSpPr>
            <a:spLocks noChangeShapeType="1"/>
          </p:cNvSpPr>
          <p:nvPr/>
        </p:nvSpPr>
        <p:spPr bwMode="auto">
          <a:xfrm>
            <a:off x="4992687" y="2447131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" name="Line 112"/>
          <p:cNvSpPr>
            <a:spLocks noChangeShapeType="1"/>
          </p:cNvSpPr>
          <p:nvPr/>
        </p:nvSpPr>
        <p:spPr bwMode="auto">
          <a:xfrm>
            <a:off x="4992687" y="2591594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" name="Line 113"/>
          <p:cNvSpPr>
            <a:spLocks noChangeShapeType="1"/>
          </p:cNvSpPr>
          <p:nvPr/>
        </p:nvSpPr>
        <p:spPr bwMode="auto">
          <a:xfrm>
            <a:off x="2689225" y="2231231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" name="Line 115"/>
          <p:cNvSpPr>
            <a:spLocks noChangeShapeType="1"/>
          </p:cNvSpPr>
          <p:nvPr/>
        </p:nvSpPr>
        <p:spPr bwMode="auto">
          <a:xfrm>
            <a:off x="3624262" y="2304256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" name="Line 116"/>
          <p:cNvSpPr>
            <a:spLocks noChangeShapeType="1"/>
          </p:cNvSpPr>
          <p:nvPr/>
        </p:nvSpPr>
        <p:spPr bwMode="auto">
          <a:xfrm>
            <a:off x="3624262" y="2375694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" name="Line 117"/>
          <p:cNvSpPr>
            <a:spLocks noChangeShapeType="1"/>
          </p:cNvSpPr>
          <p:nvPr/>
        </p:nvSpPr>
        <p:spPr bwMode="auto">
          <a:xfrm>
            <a:off x="3624262" y="2448719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" name="Line 118"/>
          <p:cNvSpPr>
            <a:spLocks noChangeShapeType="1"/>
          </p:cNvSpPr>
          <p:nvPr/>
        </p:nvSpPr>
        <p:spPr bwMode="auto">
          <a:xfrm>
            <a:off x="5784850" y="252015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" name="Line 120"/>
          <p:cNvSpPr>
            <a:spLocks noChangeShapeType="1"/>
          </p:cNvSpPr>
          <p:nvPr/>
        </p:nvSpPr>
        <p:spPr bwMode="auto">
          <a:xfrm flipV="1">
            <a:off x="5784850" y="252015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" name="Text Box 121"/>
          <p:cNvSpPr txBox="1">
            <a:spLocks noChangeArrowheads="1"/>
          </p:cNvSpPr>
          <p:nvPr/>
        </p:nvSpPr>
        <p:spPr bwMode="auto">
          <a:xfrm>
            <a:off x="5929312" y="2231231"/>
            <a:ext cx="596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dirty="0"/>
              <a:t>Fast out</a:t>
            </a:r>
            <a:endParaRPr lang="ru-RU" sz="900" dirty="0"/>
          </a:p>
        </p:txBody>
      </p:sp>
      <p:sp>
        <p:nvSpPr>
          <p:cNvPr id="84" name="Line 122"/>
          <p:cNvSpPr>
            <a:spLocks noChangeShapeType="1"/>
          </p:cNvSpPr>
          <p:nvPr/>
        </p:nvSpPr>
        <p:spPr bwMode="auto">
          <a:xfrm>
            <a:off x="2832100" y="2664619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" name="Line 123"/>
          <p:cNvSpPr>
            <a:spLocks noChangeShapeType="1"/>
          </p:cNvSpPr>
          <p:nvPr/>
        </p:nvSpPr>
        <p:spPr bwMode="auto">
          <a:xfrm>
            <a:off x="3913187" y="3023394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" name="Line 124"/>
          <p:cNvSpPr>
            <a:spLocks noChangeShapeType="1"/>
          </p:cNvSpPr>
          <p:nvPr/>
        </p:nvSpPr>
        <p:spPr bwMode="auto">
          <a:xfrm>
            <a:off x="2832100" y="2664619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7" name="Line 126"/>
          <p:cNvSpPr>
            <a:spLocks noChangeShapeType="1"/>
          </p:cNvSpPr>
          <p:nvPr/>
        </p:nvSpPr>
        <p:spPr bwMode="auto">
          <a:xfrm>
            <a:off x="3697287" y="4247356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8" name="Line 127"/>
          <p:cNvSpPr>
            <a:spLocks noChangeShapeType="1"/>
          </p:cNvSpPr>
          <p:nvPr/>
        </p:nvSpPr>
        <p:spPr bwMode="auto">
          <a:xfrm>
            <a:off x="2832100" y="2951956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9" name="Line 128"/>
          <p:cNvSpPr>
            <a:spLocks noChangeShapeType="1"/>
          </p:cNvSpPr>
          <p:nvPr/>
        </p:nvSpPr>
        <p:spPr bwMode="auto">
          <a:xfrm>
            <a:off x="3697287" y="2951956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" name="Line 129"/>
          <p:cNvSpPr>
            <a:spLocks noChangeShapeType="1"/>
          </p:cNvSpPr>
          <p:nvPr/>
        </p:nvSpPr>
        <p:spPr bwMode="auto">
          <a:xfrm>
            <a:off x="3984625" y="3744119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1" name="Line 130"/>
          <p:cNvSpPr>
            <a:spLocks noChangeShapeType="1"/>
          </p:cNvSpPr>
          <p:nvPr/>
        </p:nvSpPr>
        <p:spPr bwMode="auto">
          <a:xfrm>
            <a:off x="3984625" y="3672681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" name="Line 131"/>
          <p:cNvSpPr>
            <a:spLocks noChangeShapeType="1"/>
          </p:cNvSpPr>
          <p:nvPr/>
        </p:nvSpPr>
        <p:spPr bwMode="auto">
          <a:xfrm>
            <a:off x="3984625" y="3599656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" name="Line 132"/>
          <p:cNvSpPr>
            <a:spLocks noChangeShapeType="1"/>
          </p:cNvSpPr>
          <p:nvPr/>
        </p:nvSpPr>
        <p:spPr bwMode="auto">
          <a:xfrm>
            <a:off x="3984625" y="3096419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4" name="Line 133"/>
          <p:cNvSpPr>
            <a:spLocks noChangeShapeType="1"/>
          </p:cNvSpPr>
          <p:nvPr/>
        </p:nvSpPr>
        <p:spPr bwMode="auto">
          <a:xfrm>
            <a:off x="3984625" y="4320381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" name="Line 134"/>
          <p:cNvSpPr>
            <a:spLocks noChangeShapeType="1"/>
          </p:cNvSpPr>
          <p:nvPr/>
        </p:nvSpPr>
        <p:spPr bwMode="auto">
          <a:xfrm>
            <a:off x="3984625" y="4968081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" name="Line 135"/>
          <p:cNvSpPr>
            <a:spLocks noChangeShapeType="1"/>
          </p:cNvSpPr>
          <p:nvPr/>
        </p:nvSpPr>
        <p:spPr bwMode="auto">
          <a:xfrm>
            <a:off x="3984625" y="4896644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7" name="Line 136"/>
          <p:cNvSpPr>
            <a:spLocks noChangeShapeType="1"/>
          </p:cNvSpPr>
          <p:nvPr/>
        </p:nvSpPr>
        <p:spPr bwMode="auto">
          <a:xfrm>
            <a:off x="3984625" y="4823619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8" name="Text Box 137"/>
          <p:cNvSpPr txBox="1">
            <a:spLocks noChangeArrowheads="1"/>
          </p:cNvSpPr>
          <p:nvPr/>
        </p:nvSpPr>
        <p:spPr bwMode="auto">
          <a:xfrm>
            <a:off x="3048000" y="2736056"/>
            <a:ext cx="4556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DATA</a:t>
            </a:r>
            <a:endParaRPr lang="ru-RU" sz="800"/>
          </a:p>
        </p:txBody>
      </p:sp>
      <p:sp>
        <p:nvSpPr>
          <p:cNvPr id="99" name="AutoShape 139"/>
          <p:cNvSpPr>
            <a:spLocks noChangeArrowheads="1"/>
          </p:cNvSpPr>
          <p:nvPr/>
        </p:nvSpPr>
        <p:spPr bwMode="auto">
          <a:xfrm>
            <a:off x="4056062" y="4391819"/>
            <a:ext cx="71438" cy="71437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" name="AutoShape 140"/>
          <p:cNvSpPr>
            <a:spLocks noChangeArrowheads="1"/>
          </p:cNvSpPr>
          <p:nvPr/>
        </p:nvSpPr>
        <p:spPr bwMode="auto">
          <a:xfrm>
            <a:off x="4056062" y="4536281"/>
            <a:ext cx="71438" cy="71438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1" name="AutoShape 141"/>
          <p:cNvSpPr>
            <a:spLocks noChangeArrowheads="1"/>
          </p:cNvSpPr>
          <p:nvPr/>
        </p:nvSpPr>
        <p:spPr bwMode="auto">
          <a:xfrm>
            <a:off x="4056062" y="4680744"/>
            <a:ext cx="71438" cy="71437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" name="AutoShape 142"/>
          <p:cNvSpPr>
            <a:spLocks noChangeArrowheads="1"/>
          </p:cNvSpPr>
          <p:nvPr/>
        </p:nvSpPr>
        <p:spPr bwMode="auto">
          <a:xfrm>
            <a:off x="4056062" y="3456781"/>
            <a:ext cx="71438" cy="71438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" name="AutoShape 143"/>
          <p:cNvSpPr>
            <a:spLocks noChangeArrowheads="1"/>
          </p:cNvSpPr>
          <p:nvPr/>
        </p:nvSpPr>
        <p:spPr bwMode="auto">
          <a:xfrm>
            <a:off x="4056062" y="3312319"/>
            <a:ext cx="71438" cy="71437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" name="AutoShape 144"/>
          <p:cNvSpPr>
            <a:spLocks noChangeArrowheads="1"/>
          </p:cNvSpPr>
          <p:nvPr/>
        </p:nvSpPr>
        <p:spPr bwMode="auto">
          <a:xfrm>
            <a:off x="4056062" y="3167856"/>
            <a:ext cx="71438" cy="71438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" name="Line 145"/>
          <p:cNvSpPr>
            <a:spLocks noChangeShapeType="1"/>
          </p:cNvSpPr>
          <p:nvPr/>
        </p:nvSpPr>
        <p:spPr bwMode="auto">
          <a:xfrm>
            <a:off x="3913187" y="2664619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6" name="Text Box 146"/>
          <p:cNvSpPr txBox="1">
            <a:spLocks noChangeArrowheads="1"/>
          </p:cNvSpPr>
          <p:nvPr/>
        </p:nvSpPr>
        <p:spPr bwMode="auto">
          <a:xfrm>
            <a:off x="3768725" y="2880519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1</a:t>
            </a:r>
            <a:endParaRPr lang="ru-RU" sz="800"/>
          </a:p>
        </p:txBody>
      </p:sp>
      <p:sp>
        <p:nvSpPr>
          <p:cNvPr id="107" name="Text Box 147"/>
          <p:cNvSpPr txBox="1">
            <a:spLocks noChangeArrowheads="1"/>
          </p:cNvSpPr>
          <p:nvPr/>
        </p:nvSpPr>
        <p:spPr bwMode="auto">
          <a:xfrm>
            <a:off x="3697287" y="3599656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16</a:t>
            </a:r>
            <a:endParaRPr lang="ru-RU" sz="800"/>
          </a:p>
        </p:txBody>
      </p:sp>
      <p:sp>
        <p:nvSpPr>
          <p:cNvPr id="108" name="Text Box 148"/>
          <p:cNvSpPr txBox="1">
            <a:spLocks noChangeArrowheads="1"/>
          </p:cNvSpPr>
          <p:nvPr/>
        </p:nvSpPr>
        <p:spPr bwMode="auto">
          <a:xfrm>
            <a:off x="3697287" y="4031456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1</a:t>
            </a:r>
            <a:endParaRPr lang="ru-RU" sz="800"/>
          </a:p>
        </p:txBody>
      </p:sp>
      <p:sp>
        <p:nvSpPr>
          <p:cNvPr id="109" name="Text Box 150"/>
          <p:cNvSpPr txBox="1">
            <a:spLocks noChangeArrowheads="1"/>
          </p:cNvSpPr>
          <p:nvPr/>
        </p:nvSpPr>
        <p:spPr bwMode="auto">
          <a:xfrm>
            <a:off x="3697287" y="4823619"/>
            <a:ext cx="298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16</a:t>
            </a:r>
            <a:endParaRPr lang="ru-RU" sz="800"/>
          </a:p>
        </p:txBody>
      </p:sp>
      <p:sp>
        <p:nvSpPr>
          <p:cNvPr id="110" name="AutoShape 151"/>
          <p:cNvSpPr>
            <a:spLocks noChangeArrowheads="1"/>
          </p:cNvSpPr>
          <p:nvPr/>
        </p:nvSpPr>
        <p:spPr bwMode="auto">
          <a:xfrm>
            <a:off x="3048000" y="3312319"/>
            <a:ext cx="288925" cy="71437"/>
          </a:xfrm>
          <a:prstGeom prst="rightArrow">
            <a:avLst>
              <a:gd name="adj1" fmla="val 50000"/>
              <a:gd name="adj2" fmla="val 101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" name="AutoShape 152"/>
          <p:cNvSpPr>
            <a:spLocks noChangeArrowheads="1"/>
          </p:cNvSpPr>
          <p:nvPr/>
        </p:nvSpPr>
        <p:spPr bwMode="auto">
          <a:xfrm>
            <a:off x="3048000" y="3528219"/>
            <a:ext cx="288925" cy="71437"/>
          </a:xfrm>
          <a:prstGeom prst="rightArrow">
            <a:avLst>
              <a:gd name="adj1" fmla="val 50000"/>
              <a:gd name="adj2" fmla="val 101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" name="AutoShape 153"/>
          <p:cNvSpPr>
            <a:spLocks noChangeArrowheads="1"/>
          </p:cNvSpPr>
          <p:nvPr/>
        </p:nvSpPr>
        <p:spPr bwMode="auto">
          <a:xfrm>
            <a:off x="3048000" y="3960019"/>
            <a:ext cx="288925" cy="71437"/>
          </a:xfrm>
          <a:prstGeom prst="rightArrow">
            <a:avLst>
              <a:gd name="adj1" fmla="val 50000"/>
              <a:gd name="adj2" fmla="val 101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" name="AutoShape 154"/>
          <p:cNvSpPr>
            <a:spLocks noChangeArrowheads="1"/>
          </p:cNvSpPr>
          <p:nvPr/>
        </p:nvSpPr>
        <p:spPr bwMode="auto">
          <a:xfrm>
            <a:off x="3048000" y="4175919"/>
            <a:ext cx="288925" cy="71437"/>
          </a:xfrm>
          <a:prstGeom prst="rightArrow">
            <a:avLst>
              <a:gd name="adj1" fmla="val 50000"/>
              <a:gd name="adj2" fmla="val 101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" name="AutoShape 155"/>
          <p:cNvSpPr>
            <a:spLocks noChangeArrowheads="1"/>
          </p:cNvSpPr>
          <p:nvPr/>
        </p:nvSpPr>
        <p:spPr bwMode="auto">
          <a:xfrm>
            <a:off x="3048000" y="4391819"/>
            <a:ext cx="288925" cy="71437"/>
          </a:xfrm>
          <a:prstGeom prst="rightArrow">
            <a:avLst>
              <a:gd name="adj1" fmla="val 50000"/>
              <a:gd name="adj2" fmla="val 101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" name="AutoShape 156"/>
          <p:cNvSpPr>
            <a:spLocks noChangeArrowheads="1"/>
          </p:cNvSpPr>
          <p:nvPr/>
        </p:nvSpPr>
        <p:spPr bwMode="auto">
          <a:xfrm>
            <a:off x="3048000" y="4607719"/>
            <a:ext cx="288925" cy="71437"/>
          </a:xfrm>
          <a:prstGeom prst="rightArrow">
            <a:avLst>
              <a:gd name="adj1" fmla="val 50000"/>
              <a:gd name="adj2" fmla="val 101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6" name="Text Box 158"/>
          <p:cNvSpPr txBox="1">
            <a:spLocks noChangeArrowheads="1"/>
          </p:cNvSpPr>
          <p:nvPr/>
        </p:nvSpPr>
        <p:spPr bwMode="auto">
          <a:xfrm>
            <a:off x="1104900" y="4536281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16</a:t>
            </a:r>
            <a:endParaRPr lang="ru-RU" sz="800"/>
          </a:p>
        </p:txBody>
      </p:sp>
      <p:sp>
        <p:nvSpPr>
          <p:cNvPr id="117" name="Line 159"/>
          <p:cNvSpPr>
            <a:spLocks noChangeShapeType="1"/>
          </p:cNvSpPr>
          <p:nvPr/>
        </p:nvSpPr>
        <p:spPr bwMode="auto">
          <a:xfrm flipH="1">
            <a:off x="3984625" y="5472906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" name="Line 160"/>
          <p:cNvSpPr>
            <a:spLocks noChangeShapeType="1"/>
          </p:cNvSpPr>
          <p:nvPr/>
        </p:nvSpPr>
        <p:spPr bwMode="auto">
          <a:xfrm flipV="1">
            <a:off x="4560887" y="5039519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" name="Text Box 161"/>
          <p:cNvSpPr txBox="1">
            <a:spLocks noChangeArrowheads="1"/>
          </p:cNvSpPr>
          <p:nvPr/>
        </p:nvSpPr>
        <p:spPr bwMode="auto">
          <a:xfrm>
            <a:off x="2795349" y="5183981"/>
            <a:ext cx="16578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 smtClean="0"/>
              <a:t>ADC &amp; Digital Pot Control</a:t>
            </a:r>
            <a:endParaRPr lang="ru-RU" sz="1000" dirty="0"/>
          </a:p>
        </p:txBody>
      </p:sp>
      <p:sp>
        <p:nvSpPr>
          <p:cNvPr id="120" name="Line 164"/>
          <p:cNvSpPr>
            <a:spLocks noChangeShapeType="1"/>
          </p:cNvSpPr>
          <p:nvPr/>
        </p:nvSpPr>
        <p:spPr bwMode="auto">
          <a:xfrm flipH="1">
            <a:off x="5713412" y="5831681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" name="Text Box 166"/>
          <p:cNvSpPr txBox="1">
            <a:spLocks noChangeArrowheads="1"/>
          </p:cNvSpPr>
          <p:nvPr/>
        </p:nvSpPr>
        <p:spPr bwMode="auto">
          <a:xfrm>
            <a:off x="1104900" y="3456781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3</a:t>
            </a:r>
            <a:endParaRPr lang="ru-RU" sz="800"/>
          </a:p>
        </p:txBody>
      </p:sp>
      <p:sp>
        <p:nvSpPr>
          <p:cNvPr id="123" name="Text Box 167"/>
          <p:cNvSpPr txBox="1">
            <a:spLocks noChangeArrowheads="1"/>
          </p:cNvSpPr>
          <p:nvPr/>
        </p:nvSpPr>
        <p:spPr bwMode="auto">
          <a:xfrm>
            <a:off x="1104900" y="4320381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15</a:t>
            </a:r>
            <a:endParaRPr lang="ru-RU" sz="800"/>
          </a:p>
        </p:txBody>
      </p:sp>
      <p:sp>
        <p:nvSpPr>
          <p:cNvPr id="124" name="Text Box 168"/>
          <p:cNvSpPr txBox="1">
            <a:spLocks noChangeArrowheads="1"/>
          </p:cNvSpPr>
          <p:nvPr/>
        </p:nvSpPr>
        <p:spPr bwMode="auto">
          <a:xfrm>
            <a:off x="1104900" y="4104481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14</a:t>
            </a:r>
            <a:endParaRPr lang="ru-RU" sz="800"/>
          </a:p>
        </p:txBody>
      </p:sp>
      <p:sp>
        <p:nvSpPr>
          <p:cNvPr id="125" name="Text Box 170"/>
          <p:cNvSpPr txBox="1">
            <a:spLocks noChangeArrowheads="1"/>
          </p:cNvSpPr>
          <p:nvPr/>
        </p:nvSpPr>
        <p:spPr bwMode="auto">
          <a:xfrm>
            <a:off x="1104900" y="3888581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13</a:t>
            </a:r>
            <a:endParaRPr lang="ru-RU" sz="800"/>
          </a:p>
        </p:txBody>
      </p:sp>
      <p:sp>
        <p:nvSpPr>
          <p:cNvPr id="127" name="Line 172"/>
          <p:cNvSpPr>
            <a:spLocks noChangeShapeType="1"/>
          </p:cNvSpPr>
          <p:nvPr/>
        </p:nvSpPr>
        <p:spPr bwMode="auto">
          <a:xfrm flipV="1">
            <a:off x="6794500" y="4814094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8" name="Text Box 173"/>
          <p:cNvSpPr txBox="1">
            <a:spLocks noChangeArrowheads="1"/>
          </p:cNvSpPr>
          <p:nvPr/>
        </p:nvSpPr>
        <p:spPr bwMode="auto">
          <a:xfrm>
            <a:off x="6884987" y="4737100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dirty="0"/>
              <a:t>2</a:t>
            </a:r>
            <a:endParaRPr lang="ru-RU" sz="900" dirty="0"/>
          </a:p>
        </p:txBody>
      </p:sp>
      <p:sp>
        <p:nvSpPr>
          <p:cNvPr id="129" name="Text Box 176"/>
          <p:cNvSpPr txBox="1">
            <a:spLocks noChangeArrowheads="1"/>
          </p:cNvSpPr>
          <p:nvPr/>
        </p:nvSpPr>
        <p:spPr bwMode="auto">
          <a:xfrm>
            <a:off x="6884988" y="4065378"/>
            <a:ext cx="1062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800" dirty="0" smtClean="0"/>
              <a:t>SCK - Clock</a:t>
            </a:r>
            <a:r>
              <a:rPr lang="en-US" sz="800" dirty="0"/>
              <a:t>,</a:t>
            </a:r>
          </a:p>
          <a:p>
            <a:r>
              <a:rPr lang="en-US" sz="800" dirty="0" smtClean="0"/>
              <a:t>RCK -Sync, </a:t>
            </a:r>
            <a:r>
              <a:rPr lang="en-US" sz="800" dirty="0" err="1" smtClean="0"/>
              <a:t>conf</a:t>
            </a:r>
            <a:endParaRPr lang="ru-RU" sz="800" dirty="0"/>
          </a:p>
        </p:txBody>
      </p:sp>
      <p:sp>
        <p:nvSpPr>
          <p:cNvPr id="130" name="AutoShape 178"/>
          <p:cNvSpPr>
            <a:spLocks noChangeArrowheads="1"/>
          </p:cNvSpPr>
          <p:nvPr/>
        </p:nvSpPr>
        <p:spPr bwMode="auto">
          <a:xfrm>
            <a:off x="6884987" y="4054475"/>
            <a:ext cx="880269" cy="357982"/>
          </a:xfrm>
          <a:prstGeom prst="wedgeRoundRectCallout">
            <a:avLst>
              <a:gd name="adj1" fmla="val -53507"/>
              <a:gd name="adj2" fmla="val 14789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1" name="Line 179"/>
          <p:cNvSpPr>
            <a:spLocks noChangeShapeType="1"/>
          </p:cNvSpPr>
          <p:nvPr/>
        </p:nvSpPr>
        <p:spPr bwMode="auto">
          <a:xfrm flipV="1">
            <a:off x="4644231" y="5699124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2" name="Line 180"/>
          <p:cNvSpPr>
            <a:spLocks noChangeShapeType="1"/>
          </p:cNvSpPr>
          <p:nvPr/>
        </p:nvSpPr>
        <p:spPr bwMode="auto">
          <a:xfrm flipV="1">
            <a:off x="4962524" y="5197475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" name="Text Box 181"/>
          <p:cNvSpPr txBox="1">
            <a:spLocks noChangeArrowheads="1"/>
          </p:cNvSpPr>
          <p:nvPr/>
        </p:nvSpPr>
        <p:spPr bwMode="auto">
          <a:xfrm>
            <a:off x="5106987" y="5142706"/>
            <a:ext cx="31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dirty="0"/>
              <a:t>10</a:t>
            </a:r>
            <a:endParaRPr lang="ru-RU" sz="900" dirty="0"/>
          </a:p>
        </p:txBody>
      </p:sp>
      <p:sp>
        <p:nvSpPr>
          <p:cNvPr id="134" name="Text Box 182"/>
          <p:cNvSpPr txBox="1">
            <a:spLocks noChangeArrowheads="1"/>
          </p:cNvSpPr>
          <p:nvPr/>
        </p:nvSpPr>
        <p:spPr bwMode="auto">
          <a:xfrm>
            <a:off x="4405312" y="5717381"/>
            <a:ext cx="31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10</a:t>
            </a:r>
            <a:endParaRPr lang="ru-RU" sz="900"/>
          </a:p>
        </p:txBody>
      </p:sp>
      <p:sp>
        <p:nvSpPr>
          <p:cNvPr id="135" name="Rectangle 183"/>
          <p:cNvSpPr>
            <a:spLocks noChangeArrowheads="1"/>
          </p:cNvSpPr>
          <p:nvPr/>
        </p:nvSpPr>
        <p:spPr bwMode="auto">
          <a:xfrm>
            <a:off x="903287" y="1780381"/>
            <a:ext cx="6861969" cy="460851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7" name="Text Box 96"/>
          <p:cNvSpPr txBox="1">
            <a:spLocks noChangeArrowheads="1"/>
          </p:cNvSpPr>
          <p:nvPr/>
        </p:nvSpPr>
        <p:spPr bwMode="auto">
          <a:xfrm>
            <a:off x="8029575" y="2403153"/>
            <a:ext cx="4299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dirty="0" smtClean="0"/>
              <a:t>FAM</a:t>
            </a:r>
            <a:endParaRPr lang="ru-RU" sz="900" dirty="0"/>
          </a:p>
        </p:txBody>
      </p:sp>
      <p:sp>
        <p:nvSpPr>
          <p:cNvPr id="138" name="Line 90"/>
          <p:cNvSpPr>
            <a:spLocks noChangeShapeType="1"/>
          </p:cNvSpPr>
          <p:nvPr/>
        </p:nvSpPr>
        <p:spPr bwMode="auto">
          <a:xfrm flipH="1" flipV="1">
            <a:off x="5274862" y="4318794"/>
            <a:ext cx="1578769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140" name="Прямая соединительная линия 139"/>
          <p:cNvCxnSpPr>
            <a:stCxn id="59" idx="0"/>
          </p:cNvCxnSpPr>
          <p:nvPr/>
        </p:nvCxnSpPr>
        <p:spPr>
          <a:xfrm flipH="1" flipV="1">
            <a:off x="6853632" y="4321175"/>
            <a:ext cx="12305" cy="646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Line 90"/>
          <p:cNvSpPr>
            <a:spLocks noChangeShapeType="1"/>
          </p:cNvSpPr>
          <p:nvPr/>
        </p:nvSpPr>
        <p:spPr bwMode="auto">
          <a:xfrm flipH="1">
            <a:off x="5287562" y="4660900"/>
            <a:ext cx="497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" name="Text Box 161"/>
          <p:cNvSpPr txBox="1">
            <a:spLocks noChangeArrowheads="1"/>
          </p:cNvSpPr>
          <p:nvPr/>
        </p:nvSpPr>
        <p:spPr bwMode="auto">
          <a:xfrm>
            <a:off x="5332482" y="4414837"/>
            <a:ext cx="4523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 err="1" smtClean="0"/>
              <a:t>Conf</a:t>
            </a:r>
            <a:endParaRPr lang="ru-RU" sz="1000" dirty="0"/>
          </a:p>
        </p:txBody>
      </p:sp>
      <p:sp>
        <p:nvSpPr>
          <p:cNvPr id="145" name="Номер слайда 1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6" name="Text Box 121"/>
          <p:cNvSpPr txBox="1">
            <a:spLocks noChangeArrowheads="1"/>
          </p:cNvSpPr>
          <p:nvPr/>
        </p:nvSpPr>
        <p:spPr bwMode="auto">
          <a:xfrm>
            <a:off x="2546576" y="1948979"/>
            <a:ext cx="46038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dirty="0" smtClean="0"/>
              <a:t>DCPs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6720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2318" r="12582" b="3149"/>
          <a:stretch>
            <a:fillRect/>
          </a:stretch>
        </p:blipFill>
        <p:spPr bwMode="auto">
          <a:xfrm>
            <a:off x="1638300" y="1455458"/>
            <a:ext cx="5274254" cy="455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656" t="2318" r="12582" b="31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r>
              <a:rPr lang="en-US" sz="3600" dirty="0" err="1" smtClean="0"/>
              <a:t>ShaperDSPb</a:t>
            </a:r>
            <a:r>
              <a:rPr lang="en-US" sz="3600" dirty="0" smtClean="0"/>
              <a:t> photo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5832" y="6096000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ADCs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318922" y="5410200"/>
            <a:ext cx="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4724400" y="5486400"/>
            <a:ext cx="533401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74709" y="6094510"/>
            <a:ext cx="761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Shapers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340389" y="2133600"/>
            <a:ext cx="56461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1908074"/>
            <a:ext cx="1042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I/F with</a:t>
            </a:r>
            <a:br>
              <a:rPr lang="en-US" sz="1400" dirty="0" smtClean="0">
                <a:latin typeface="+mj-lt"/>
              </a:rPr>
            </a:br>
            <a:r>
              <a:rPr lang="en-US" sz="1400" dirty="0" err="1" smtClean="0">
                <a:latin typeface="+mj-lt"/>
              </a:rPr>
              <a:t>EclCollector</a:t>
            </a:r>
            <a:endParaRPr lang="en-US" sz="1400" dirty="0" smtClean="0">
              <a:latin typeface="+mj-lt"/>
            </a:endParaRPr>
          </a:p>
        </p:txBody>
      </p:sp>
      <p:cxnSp>
        <p:nvCxnSpPr>
          <p:cNvPr id="14" name="Прямая со стрелкой 13"/>
          <p:cNvCxnSpPr>
            <a:stCxn id="15" idx="3"/>
          </p:cNvCxnSpPr>
          <p:nvPr/>
        </p:nvCxnSpPr>
        <p:spPr>
          <a:xfrm flipV="1">
            <a:off x="1539587" y="2971800"/>
            <a:ext cx="822613" cy="3852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3203121"/>
            <a:ext cx="1158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DDR memory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823" y="3636059"/>
            <a:ext cx="10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FPGA Xilinx</a:t>
            </a:r>
          </a:p>
        </p:txBody>
      </p:sp>
      <p:cxnSp>
        <p:nvCxnSpPr>
          <p:cNvPr id="17" name="Прямая со стрелкой 16"/>
          <p:cNvCxnSpPr>
            <a:stCxn id="18" idx="3"/>
          </p:cNvCxnSpPr>
          <p:nvPr/>
        </p:nvCxnSpPr>
        <p:spPr>
          <a:xfrm flipV="1">
            <a:off x="1485765" y="3200400"/>
            <a:ext cx="1257435" cy="5895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1736" y="2664023"/>
            <a:ext cx="1162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FPGA </a:t>
            </a:r>
            <a:r>
              <a:rPr lang="en-US" sz="1400" dirty="0" smtClean="0">
                <a:latin typeface="+mj-lt"/>
              </a:rPr>
              <a:t>ALTERA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51885" y="6007099"/>
            <a:ext cx="19413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Connectors to </a:t>
            </a:r>
            <a:r>
              <a:rPr lang="en-US" sz="1400" dirty="0" err="1" smtClean="0">
                <a:latin typeface="+mj-lt"/>
              </a:rPr>
              <a:t>PreAmps</a:t>
            </a:r>
            <a:r>
              <a:rPr lang="en-US" sz="1400" dirty="0" smtClean="0">
                <a:latin typeface="+mj-lt"/>
              </a:rPr>
              <a:t> </a:t>
            </a:r>
          </a:p>
          <a:p>
            <a:r>
              <a:rPr lang="en-US" sz="1400" dirty="0" smtClean="0">
                <a:latin typeface="+mj-lt"/>
              </a:rPr>
              <a:t>(readout signal,</a:t>
            </a:r>
            <a:br>
              <a:rPr lang="en-US" sz="1400" dirty="0" smtClean="0">
                <a:latin typeface="+mj-lt"/>
              </a:rPr>
            </a:br>
            <a:r>
              <a:rPr lang="en-US" sz="1400" dirty="0" err="1" smtClean="0">
                <a:latin typeface="+mj-lt"/>
              </a:rPr>
              <a:t>Calib</a:t>
            </a:r>
            <a:r>
              <a:rPr lang="en-US" sz="1400" dirty="0" smtClean="0">
                <a:latin typeface="+mj-lt"/>
              </a:rPr>
              <a:t>, power supply)</a:t>
            </a: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2209800" y="4876800"/>
            <a:ext cx="533400" cy="1373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71896" y="6222542"/>
            <a:ext cx="2075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LDO power converters</a:t>
            </a:r>
            <a:endParaRPr lang="en-US" sz="1400" dirty="0" smtClean="0">
              <a:latin typeface="+mj-lt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1331853" y="2590800"/>
            <a:ext cx="1144647" cy="22711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47704" y="6214633"/>
            <a:ext cx="552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DCPs</a:t>
            </a:r>
            <a:endParaRPr lang="en-US" sz="1400" dirty="0" smtClean="0">
              <a:latin typeface="+mj-lt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3530794" y="5410200"/>
            <a:ext cx="431606" cy="80443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5736586" y="5258545"/>
            <a:ext cx="816614" cy="83596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7C705-C5A6-45CD-95F5-8CF8E3AB3A22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Tasks of the ECL Collector module.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5334000" y="1905000"/>
            <a:ext cx="3657600" cy="377952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Collect and merge data from 12 connected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ShaperDSP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modules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Provide interface with Belle II TTD and DAQ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Configure Xilinx FPGA 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ShaperDSPb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modules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Synchronization of sampling process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ShaperDSPb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modules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Generation of a calibration signal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Ethernet interface for stand-alone operation and upload of DSP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coefficients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Store coefficients for DSP processing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781973" y="1828800"/>
            <a:ext cx="3651519" cy="27281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latin typeface="+mj-lt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928872" y="3094380"/>
            <a:ext cx="1175202" cy="8814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latin typeface="+mj-lt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886900" y="3010437"/>
            <a:ext cx="1175202" cy="8814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latin typeface="+mj-lt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844929" y="2926494"/>
            <a:ext cx="1175202" cy="8814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latin typeface="+mj-lt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1054786" y="3052409"/>
            <a:ext cx="881401" cy="251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j-lt"/>
              </a:rPr>
              <a:t>SER/DESER</a:t>
            </a:r>
          </a:p>
        </p:txBody>
      </p:sp>
      <p:sp>
        <p:nvSpPr>
          <p:cNvPr id="13" name="Rectangle 8"/>
          <p:cNvSpPr/>
          <p:nvPr/>
        </p:nvSpPr>
        <p:spPr>
          <a:xfrm>
            <a:off x="1054786" y="3304238"/>
            <a:ext cx="881401" cy="419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smtClean="0">
                <a:latin typeface="+mj-lt"/>
              </a:rPr>
              <a:t>SCK</a:t>
            </a:r>
            <a:r>
              <a:rPr lang="en-US" sz="1000" dirty="0">
                <a:latin typeface="+mj-lt"/>
              </a:rPr>
              <a:t>, RCK</a:t>
            </a:r>
          </a:p>
        </p:txBody>
      </p:sp>
      <p:sp>
        <p:nvSpPr>
          <p:cNvPr id="14" name="Left-Right Arrow 9"/>
          <p:cNvSpPr/>
          <p:nvPr/>
        </p:nvSpPr>
        <p:spPr>
          <a:xfrm>
            <a:off x="635071" y="3094380"/>
            <a:ext cx="377744" cy="167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latin typeface="+mj-lt"/>
            </a:endParaRPr>
          </a:p>
        </p:txBody>
      </p:sp>
      <p:sp>
        <p:nvSpPr>
          <p:cNvPr id="15" name="Left Arrow 10"/>
          <p:cNvSpPr/>
          <p:nvPr/>
        </p:nvSpPr>
        <p:spPr>
          <a:xfrm>
            <a:off x="635071" y="3430152"/>
            <a:ext cx="377744" cy="1678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latin typeface="+mj-lt"/>
            </a:endParaRPr>
          </a:p>
        </p:txBody>
      </p:sp>
      <p:sp>
        <p:nvSpPr>
          <p:cNvPr id="16" name="Rounded Rectangle 11"/>
          <p:cNvSpPr/>
          <p:nvPr/>
        </p:nvSpPr>
        <p:spPr>
          <a:xfrm>
            <a:off x="2250974" y="1954715"/>
            <a:ext cx="923373" cy="2518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smtClean="0">
                <a:latin typeface="+mj-lt"/>
              </a:rPr>
              <a:t>FPGA</a:t>
            </a:r>
          </a:p>
          <a:p>
            <a:pPr algn="ctr">
              <a:defRPr/>
            </a:pPr>
            <a:r>
              <a:rPr lang="en-US" sz="1000" dirty="0" smtClean="0">
                <a:latin typeface="+mj-lt"/>
              </a:rPr>
              <a:t>Xilinx</a:t>
            </a:r>
          </a:p>
          <a:p>
            <a:pPr algn="ctr">
              <a:defRPr/>
            </a:pPr>
            <a:r>
              <a:rPr lang="en-US" sz="1000" dirty="0" smtClean="0">
                <a:latin typeface="+mj-lt"/>
              </a:rPr>
              <a:t>Virtex5</a:t>
            </a:r>
          </a:p>
          <a:p>
            <a:pPr algn="ctr">
              <a:defRPr/>
            </a:pPr>
            <a:r>
              <a:rPr lang="en-US" sz="1000" dirty="0" smtClean="0">
                <a:latin typeface="+mj-lt"/>
              </a:rPr>
              <a:t>Or</a:t>
            </a:r>
          </a:p>
          <a:p>
            <a:pPr algn="ctr">
              <a:defRPr/>
            </a:pPr>
            <a:r>
              <a:rPr lang="en-US" sz="1000" dirty="0" smtClean="0">
                <a:latin typeface="+mj-lt"/>
              </a:rPr>
              <a:t>Spartan6</a:t>
            </a:r>
            <a:endParaRPr lang="en-US" sz="1000" dirty="0">
              <a:latin typeface="+mj-lt"/>
            </a:endParaRPr>
          </a:p>
        </p:txBody>
      </p:sp>
      <p:sp>
        <p:nvSpPr>
          <p:cNvPr id="17" name="Left-Right Arrow 12"/>
          <p:cNvSpPr/>
          <p:nvPr/>
        </p:nvSpPr>
        <p:spPr>
          <a:xfrm>
            <a:off x="3258290" y="2374430"/>
            <a:ext cx="1301116" cy="167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latin typeface="+mj-lt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719977" y="2216765"/>
            <a:ext cx="6575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err="1">
                <a:latin typeface="+mj-lt"/>
              </a:rPr>
              <a:t>RocketIO</a:t>
            </a:r>
            <a:endParaRPr lang="en-US" sz="1000" dirty="0">
              <a:latin typeface="+mj-lt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59406" y="2332458"/>
            <a:ext cx="7079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>
                <a:latin typeface="+mj-lt"/>
              </a:rPr>
              <a:t>DAQ</a:t>
            </a:r>
            <a:endParaRPr lang="en-US" sz="1000" dirty="0">
              <a:latin typeface="+mj-lt"/>
            </a:endParaRPr>
          </a:p>
        </p:txBody>
      </p:sp>
      <p:sp>
        <p:nvSpPr>
          <p:cNvPr id="20" name="Rounded Rectangle 15"/>
          <p:cNvSpPr/>
          <p:nvPr/>
        </p:nvSpPr>
        <p:spPr>
          <a:xfrm>
            <a:off x="3429000" y="3505200"/>
            <a:ext cx="881980" cy="633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j-lt"/>
              </a:rPr>
              <a:t>Flash memory</a:t>
            </a:r>
          </a:p>
          <a:p>
            <a:pPr algn="ctr">
              <a:defRPr/>
            </a:pPr>
            <a:r>
              <a:rPr lang="en-US" sz="1000" dirty="0" smtClean="0">
                <a:latin typeface="+mj-lt"/>
              </a:rPr>
              <a:t> 512 </a:t>
            </a:r>
            <a:r>
              <a:rPr lang="en-US" sz="1000" dirty="0" err="1" smtClean="0">
                <a:latin typeface="+mj-lt"/>
              </a:rPr>
              <a:t>MByte</a:t>
            </a:r>
            <a:r>
              <a:rPr lang="en-US" sz="1000" dirty="0" smtClean="0">
                <a:latin typeface="+mj-lt"/>
              </a:rPr>
              <a:t> </a:t>
            </a:r>
            <a:endParaRPr lang="en-US" sz="1000" dirty="0">
              <a:latin typeface="+mj-lt"/>
            </a:endParaRPr>
          </a:p>
        </p:txBody>
      </p:sp>
      <p:sp>
        <p:nvSpPr>
          <p:cNvPr id="21" name="Rounded Rectangle 17"/>
          <p:cNvSpPr/>
          <p:nvPr/>
        </p:nvSpPr>
        <p:spPr>
          <a:xfrm>
            <a:off x="1232466" y="1991090"/>
            <a:ext cx="755487" cy="377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j-lt"/>
              </a:rPr>
              <a:t>DAC</a:t>
            </a:r>
          </a:p>
        </p:txBody>
      </p:sp>
      <p:sp>
        <p:nvSpPr>
          <p:cNvPr id="22" name="Left Arrow 18"/>
          <p:cNvSpPr/>
          <p:nvPr/>
        </p:nvSpPr>
        <p:spPr>
          <a:xfrm>
            <a:off x="656058" y="2038658"/>
            <a:ext cx="503658" cy="1678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latin typeface="+mj-lt"/>
            </a:endParaRPr>
          </a:p>
        </p:txBody>
      </p:sp>
      <p:sp>
        <p:nvSpPr>
          <p:cNvPr id="23" name="Left Arrow 19"/>
          <p:cNvSpPr/>
          <p:nvPr/>
        </p:nvSpPr>
        <p:spPr>
          <a:xfrm>
            <a:off x="3258290" y="2710202"/>
            <a:ext cx="1259145" cy="1678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latin typeface="+mj-lt"/>
            </a:endParaRPr>
          </a:p>
        </p:txBody>
      </p:sp>
      <p:sp>
        <p:nvSpPr>
          <p:cNvPr id="24" name="TextBox 32"/>
          <p:cNvSpPr txBox="1">
            <a:spLocks noChangeArrowheads="1"/>
          </p:cNvSpPr>
          <p:nvPr/>
        </p:nvSpPr>
        <p:spPr bwMode="auto">
          <a:xfrm>
            <a:off x="3774648" y="2520787"/>
            <a:ext cx="4491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latin typeface="+mj-lt"/>
              </a:rPr>
              <a:t>LVDS</a:t>
            </a:r>
          </a:p>
        </p:txBody>
      </p:sp>
      <p:sp>
        <p:nvSpPr>
          <p:cNvPr id="25" name="TextBox 33"/>
          <p:cNvSpPr txBox="1">
            <a:spLocks noChangeArrowheads="1"/>
          </p:cNvSpPr>
          <p:nvPr/>
        </p:nvSpPr>
        <p:spPr bwMode="auto">
          <a:xfrm>
            <a:off x="4545415" y="2662634"/>
            <a:ext cx="4197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latin typeface="+mj-lt"/>
              </a:rPr>
              <a:t>TTD</a:t>
            </a:r>
          </a:p>
        </p:txBody>
      </p:sp>
      <p:sp>
        <p:nvSpPr>
          <p:cNvPr id="34" name="TextBox 44"/>
          <p:cNvSpPr txBox="1">
            <a:spLocks noChangeArrowheads="1"/>
          </p:cNvSpPr>
          <p:nvPr/>
        </p:nvSpPr>
        <p:spPr bwMode="auto">
          <a:xfrm>
            <a:off x="740001" y="1828800"/>
            <a:ext cx="4251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+mj-lt"/>
              </a:rPr>
              <a:t>calib</a:t>
            </a:r>
          </a:p>
        </p:txBody>
      </p:sp>
      <p:sp>
        <p:nvSpPr>
          <p:cNvPr id="38" name="Left-Right Arrow 32"/>
          <p:cNvSpPr/>
          <p:nvPr/>
        </p:nvSpPr>
        <p:spPr>
          <a:xfrm>
            <a:off x="3258290" y="2122601"/>
            <a:ext cx="1301116" cy="167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latin typeface="+mj-lt"/>
            </a:endParaRPr>
          </a:p>
        </p:txBody>
      </p:sp>
      <p:sp>
        <p:nvSpPr>
          <p:cNvPr id="39" name="TextBox 48"/>
          <p:cNvSpPr txBox="1">
            <a:spLocks noChangeArrowheads="1"/>
          </p:cNvSpPr>
          <p:nvPr/>
        </p:nvSpPr>
        <p:spPr bwMode="auto">
          <a:xfrm>
            <a:off x="3726327" y="1926836"/>
            <a:ext cx="6415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latin typeface="+mj-lt"/>
              </a:rPr>
              <a:t>Ethernet</a:t>
            </a:r>
          </a:p>
        </p:txBody>
      </p:sp>
      <p:sp>
        <p:nvSpPr>
          <p:cNvPr id="41" name="Left-Right Arrow 12"/>
          <p:cNvSpPr/>
          <p:nvPr/>
        </p:nvSpPr>
        <p:spPr>
          <a:xfrm>
            <a:off x="3276600" y="3124200"/>
            <a:ext cx="1301116" cy="167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latin typeface="+mj-lt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358516" y="2929828"/>
            <a:ext cx="10127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+mj-lt"/>
              </a:rPr>
              <a:t>JTAG over LVDS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 smtClean="0"/>
              <a:t>EclCollector</a:t>
            </a:r>
            <a:r>
              <a:rPr lang="en-US" dirty="0" smtClean="0"/>
              <a:t> photo</a:t>
            </a:r>
            <a:endParaRPr lang="ru-RU" dirty="0"/>
          </a:p>
        </p:txBody>
      </p:sp>
      <p:pic>
        <p:nvPicPr>
          <p:cNvPr id="6" name="Содержимое 5" descr="DSCF22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33239"/>
          <a:stretch>
            <a:fillRect/>
          </a:stretch>
        </p:blipFill>
        <p:spPr>
          <a:xfrm>
            <a:off x="2514599" y="1828800"/>
            <a:ext cx="4137585" cy="4648200"/>
          </a:xfrm>
        </p:spPr>
      </p:pic>
      <p:cxnSp>
        <p:nvCxnSpPr>
          <p:cNvPr id="8" name="Прямая со стрелкой 7"/>
          <p:cNvCxnSpPr/>
          <p:nvPr/>
        </p:nvCxnSpPr>
        <p:spPr>
          <a:xfrm>
            <a:off x="2209800" y="3784922"/>
            <a:ext cx="1752600" cy="3378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3218993"/>
            <a:ext cx="17715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+mj-lt"/>
              </a:rPr>
              <a:t>Serializer</a:t>
            </a:r>
            <a:r>
              <a:rPr lang="en-US" sz="1400" dirty="0" smtClean="0">
                <a:latin typeface="+mj-lt"/>
              </a:rPr>
              <a:t>/</a:t>
            </a:r>
            <a:r>
              <a:rPr lang="en-US" sz="1400" dirty="0" err="1" smtClean="0">
                <a:latin typeface="+mj-lt"/>
              </a:rPr>
              <a:t>Deserializer</a:t>
            </a:r>
            <a:r>
              <a:rPr lang="en-US" sz="1400" dirty="0" smtClean="0">
                <a:latin typeface="+mj-lt"/>
              </a:rPr>
              <a:t/>
            </a:r>
            <a:br>
              <a:rPr lang="en-US" sz="1400" dirty="0" smtClean="0">
                <a:latin typeface="+mj-lt"/>
              </a:rPr>
            </a:br>
            <a:r>
              <a:rPr lang="en-US" sz="1400" dirty="0" smtClean="0">
                <a:latin typeface="+mj-lt"/>
              </a:rPr>
              <a:t>modules </a:t>
            </a:r>
            <a:br>
              <a:rPr lang="en-US" sz="1400" dirty="0" smtClean="0">
                <a:latin typeface="+mj-lt"/>
              </a:rPr>
            </a:br>
            <a:r>
              <a:rPr lang="en-US" sz="1400" dirty="0" smtClean="0">
                <a:latin typeface="+mj-lt"/>
              </a:rPr>
              <a:t>TI</a:t>
            </a:r>
            <a:r>
              <a:rPr lang="en-US" sz="1400" dirty="0" smtClean="0"/>
              <a:t> </a:t>
            </a:r>
            <a:r>
              <a:rPr lang="en-US" sz="1400" dirty="0">
                <a:latin typeface="+mj-lt"/>
              </a:rPr>
              <a:t>SCAN928028</a:t>
            </a:r>
          </a:p>
          <a:p>
            <a:r>
              <a:rPr lang="en-US" sz="1400" dirty="0" smtClean="0">
                <a:latin typeface="+mj-lt"/>
              </a:rPr>
              <a:t>TI SCAN926260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209800" y="3718258"/>
            <a:ext cx="1733550" cy="222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" y="2531765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IFC with </a:t>
            </a:r>
            <a:r>
              <a:rPr lang="en-US" sz="1400" dirty="0" err="1" smtClean="0">
                <a:latin typeface="+mj-lt"/>
              </a:rPr>
              <a:t>ShaperDSP</a:t>
            </a:r>
            <a:endParaRPr lang="en-US" sz="1400" dirty="0" smtClean="0">
              <a:latin typeface="+mj-lt"/>
            </a:endParaRPr>
          </a:p>
        </p:txBody>
      </p:sp>
      <p:cxnSp>
        <p:nvCxnSpPr>
          <p:cNvPr id="19" name="Прямая со стрелкой 18"/>
          <p:cNvCxnSpPr>
            <a:stCxn id="17" idx="3"/>
          </p:cNvCxnSpPr>
          <p:nvPr/>
        </p:nvCxnSpPr>
        <p:spPr>
          <a:xfrm>
            <a:off x="2139930" y="2685654"/>
            <a:ext cx="1089045" cy="2861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22300" y="4448433"/>
            <a:ext cx="1220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SFP </a:t>
            </a:r>
            <a:r>
              <a:rPr lang="en-US" sz="1400" dirty="0" smtClean="0">
                <a:latin typeface="+mj-lt"/>
              </a:rPr>
              <a:t>connector</a:t>
            </a:r>
            <a:endParaRPr lang="en-US" sz="1400" dirty="0">
              <a:latin typeface="+mj-lt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905000" y="4602321"/>
            <a:ext cx="13716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9" idx="3"/>
          </p:cNvCxnSpPr>
          <p:nvPr/>
        </p:nvCxnSpPr>
        <p:spPr>
          <a:xfrm>
            <a:off x="2045035" y="5290810"/>
            <a:ext cx="1295400" cy="1193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4256" y="5029200"/>
            <a:ext cx="1440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Ethernet, Trigger,</a:t>
            </a:r>
          </a:p>
          <a:p>
            <a:r>
              <a:rPr lang="en-US" sz="1400" dirty="0" smtClean="0">
                <a:latin typeface="+mj-lt"/>
              </a:rPr>
              <a:t>JTAG-over-LVDS</a:t>
            </a:r>
          </a:p>
        </p:txBody>
      </p:sp>
      <p:cxnSp>
        <p:nvCxnSpPr>
          <p:cNvPr id="32" name="Прямая со стрелкой 31"/>
          <p:cNvCxnSpPr>
            <a:stCxn id="29" idx="3"/>
          </p:cNvCxnSpPr>
          <p:nvPr/>
        </p:nvCxnSpPr>
        <p:spPr>
          <a:xfrm>
            <a:off x="2045035" y="5290810"/>
            <a:ext cx="12954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1905000" y="5638800"/>
            <a:ext cx="12954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90068" y="5713511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HV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90600" y="6172200"/>
            <a:ext cx="599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j-lt"/>
              </a:rPr>
              <a:t>Calib</a:t>
            </a:r>
            <a:endParaRPr lang="en-US" sz="1400" dirty="0" smtClean="0">
              <a:latin typeface="+mj-lt"/>
            </a:endParaRPr>
          </a:p>
        </p:txBody>
      </p:sp>
      <p:cxnSp>
        <p:nvCxnSpPr>
          <p:cNvPr id="39" name="Прямая со стрелкой 38"/>
          <p:cNvCxnSpPr>
            <a:stCxn id="37" idx="3"/>
          </p:cNvCxnSpPr>
          <p:nvPr/>
        </p:nvCxnSpPr>
        <p:spPr>
          <a:xfrm flipV="1">
            <a:off x="1589802" y="6021288"/>
            <a:ext cx="1686798" cy="30480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5105400" y="3696046"/>
            <a:ext cx="2133600" cy="34255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226300" y="3456648"/>
            <a:ext cx="1309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FPGA Spartan6</a:t>
            </a:r>
          </a:p>
          <a:p>
            <a:r>
              <a:rPr lang="en-US" sz="1400" dirty="0" smtClean="0">
                <a:latin typeface="+mj-lt"/>
              </a:rPr>
              <a:t>XC6SLX150T-3</a:t>
            </a:r>
            <a:endParaRPr lang="en-US" sz="1400" dirty="0">
              <a:latin typeface="+mj-lt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H="1">
            <a:off x="5486400" y="2971800"/>
            <a:ext cx="17526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306899" y="2677180"/>
            <a:ext cx="1148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Parallel flash </a:t>
            </a:r>
          </a:p>
          <a:p>
            <a:r>
              <a:rPr lang="en-US" sz="1400" dirty="0" smtClean="0">
                <a:latin typeface="+mj-lt"/>
              </a:rPr>
              <a:t>memory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5181600" y="1905000"/>
            <a:ext cx="17526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027014" y="1751111"/>
            <a:ext cx="559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CPLD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 flipH="1">
            <a:off x="5410200" y="5290810"/>
            <a:ext cx="1642214" cy="1193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52414" y="4730859"/>
            <a:ext cx="18508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DAC for calibration</a:t>
            </a:r>
            <a:br>
              <a:rPr lang="en-US" sz="1400" dirty="0" smtClean="0">
                <a:latin typeface="+mj-lt"/>
              </a:rPr>
            </a:br>
            <a:r>
              <a:rPr lang="en-US" sz="1400" dirty="0" smtClean="0">
                <a:latin typeface="+mj-lt"/>
              </a:rPr>
              <a:t>pulse generation</a:t>
            </a:r>
            <a:br>
              <a:rPr lang="en-US" sz="1400" dirty="0" smtClean="0">
                <a:latin typeface="+mj-lt"/>
              </a:rPr>
            </a:br>
            <a:r>
              <a:rPr lang="en-US" sz="1400" dirty="0">
                <a:latin typeface="+mj-lt"/>
              </a:rPr>
              <a:t>AD9726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16 bits @80 MHz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i="1" dirty="0" smtClean="0">
                <a:latin typeface="+mj-lt"/>
              </a:rPr>
              <a:t>Calibration pulse is</a:t>
            </a:r>
          </a:p>
          <a:p>
            <a:r>
              <a:rPr lang="en-US" sz="1400" i="1" dirty="0" smtClean="0">
                <a:latin typeface="+mj-lt"/>
              </a:rPr>
              <a:t>Based on LUT – imitate</a:t>
            </a:r>
            <a:br>
              <a:rPr lang="en-US" sz="1400" i="1" dirty="0" smtClean="0">
                <a:latin typeface="+mj-lt"/>
              </a:rPr>
            </a:br>
            <a:r>
              <a:rPr lang="en-US" sz="1400" i="1" dirty="0" smtClean="0">
                <a:latin typeface="+mj-lt"/>
              </a:rPr>
              <a:t>signal from PD</a:t>
            </a:r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423C-7F0B-4118-AC1C-0C52EE323B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7C705-C5A6-45CD-95F5-8CF8E3AB3A22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Fitting algorithm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6221" y="1291545"/>
            <a:ext cx="31496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388937"/>
              </p:ext>
            </p:extLst>
          </p:nvPr>
        </p:nvGraphicFramePr>
        <p:xfrm>
          <a:off x="961571" y="945470"/>
          <a:ext cx="7011988" cy="494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Формула" r:id="rId5" imgW="4140000" imgH="2920680" progId="Equation.3">
                  <p:embed/>
                </p:oleObj>
              </mc:Choice>
              <mc:Fallback>
                <p:oleObj name="Формула" r:id="rId5" imgW="4140000" imgH="292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571" y="945470"/>
                        <a:ext cx="7011988" cy="494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Brace 6"/>
          <p:cNvSpPr/>
          <p:nvPr/>
        </p:nvSpPr>
        <p:spPr>
          <a:xfrm>
            <a:off x="359909" y="3720420"/>
            <a:ext cx="428625" cy="2286000"/>
          </a:xfrm>
          <a:prstGeom prst="leftBrace">
            <a:avLst>
              <a:gd name="adj1" fmla="val 8333"/>
              <a:gd name="adj2" fmla="val 494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ight Arrow 7"/>
          <p:cNvSpPr/>
          <p:nvPr/>
        </p:nvSpPr>
        <p:spPr>
          <a:xfrm>
            <a:off x="4717596" y="4577670"/>
            <a:ext cx="500063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494214"/>
              </p:ext>
            </p:extLst>
          </p:nvPr>
        </p:nvGraphicFramePr>
        <p:xfrm>
          <a:off x="5360534" y="3863295"/>
          <a:ext cx="3219450" cy="20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Формула" r:id="rId7" imgW="1638000" imgH="1054080" progId="Equation.3">
                  <p:embed/>
                </p:oleObj>
              </mc:Choice>
              <mc:Fallback>
                <p:oleObj name="Формула" r:id="rId7" imgW="163800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534" y="3863295"/>
                        <a:ext cx="3219450" cy="207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83511805"/>
              </p:ext>
            </p:extLst>
          </p:nvPr>
        </p:nvGraphicFramePr>
        <p:xfrm>
          <a:off x="788534" y="5943600"/>
          <a:ext cx="70119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Формула" r:id="rId9" imgW="4140000" imgH="228600" progId="Equation.3">
                  <p:embed/>
                </p:oleObj>
              </mc:Choice>
              <mc:Fallback>
                <p:oleObj name="Формула" r:id="rId9" imgW="4140000" imgH="228600" progId="Equation.3">
                  <p:embed/>
                  <p:pic>
                    <p:nvPicPr>
                      <p:cNvPr id="0" name="Объект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34" y="5943600"/>
                        <a:ext cx="70119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87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6539</TotalTime>
  <Words>753</Words>
  <Application>Microsoft Office PowerPoint</Application>
  <PresentationFormat>Экран (4:3)</PresentationFormat>
  <Paragraphs>349</Paragraphs>
  <Slides>20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Flow</vt:lpstr>
      <vt:lpstr>Microsoft Equation 3.0</vt:lpstr>
      <vt:lpstr>Формула</vt:lpstr>
      <vt:lpstr>Upgrade of trigger and DAQ for CsI at BelleII</vt:lpstr>
      <vt:lpstr>Outline</vt:lpstr>
      <vt:lpstr>Waveform sampling readout</vt:lpstr>
      <vt:lpstr>ECL electronics</vt:lpstr>
      <vt:lpstr>ShaperDSP</vt:lpstr>
      <vt:lpstr>ShaperDSPb photo</vt:lpstr>
      <vt:lpstr>Tasks of the ECL Collector module. </vt:lpstr>
      <vt:lpstr>EclCollector photo</vt:lpstr>
      <vt:lpstr>Fitting algorithm </vt:lpstr>
      <vt:lpstr>Parallel calculation</vt:lpstr>
      <vt:lpstr>ECL data processing</vt:lpstr>
      <vt:lpstr>Algorithm comparison: HW vs SW</vt:lpstr>
      <vt:lpstr>Linearity</vt:lpstr>
      <vt:lpstr>Time resolution</vt:lpstr>
      <vt:lpstr>ECL TRG system</vt:lpstr>
      <vt:lpstr>FAM</vt:lpstr>
      <vt:lpstr>TTD system protocol</vt:lpstr>
      <vt:lpstr>Презентация PowerPoint</vt:lpstr>
      <vt:lpstr>Summary</vt:lpstr>
      <vt:lpstr>Презентация PowerPoint</vt:lpstr>
    </vt:vector>
  </TitlesOfParts>
  <Company>Budker INP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Электроника электромагнитного калориметра детектора Belle II</dc:title>
  <dc:creator>Vladimir Zhulanov</dc:creator>
  <cp:lastModifiedBy>Vladimir</cp:lastModifiedBy>
  <cp:revision>569</cp:revision>
  <cp:lastPrinted>2014-02-28T08:43:58Z</cp:lastPrinted>
  <dcterms:created xsi:type="dcterms:W3CDTF">2009-10-01T02:07:16Z</dcterms:created>
  <dcterms:modified xsi:type="dcterms:W3CDTF">2014-02-28T08:44:06Z</dcterms:modified>
</cp:coreProperties>
</file>