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765" r:id="rId1"/>
    <p:sldMasterId id="2147484293" r:id="rId2"/>
    <p:sldMasterId id="2147484305" r:id="rId3"/>
  </p:sldMasterIdLst>
  <p:notesMasterIdLst>
    <p:notesMasterId r:id="rId43"/>
  </p:notesMasterIdLst>
  <p:handoutMasterIdLst>
    <p:handoutMasterId r:id="rId44"/>
  </p:handoutMasterIdLst>
  <p:sldIdLst>
    <p:sldId id="712" r:id="rId4"/>
    <p:sldId id="736" r:id="rId5"/>
    <p:sldId id="616" r:id="rId6"/>
    <p:sldId id="717" r:id="rId7"/>
    <p:sldId id="730" r:id="rId8"/>
    <p:sldId id="718" r:id="rId9"/>
    <p:sldId id="619" r:id="rId10"/>
    <p:sldId id="719" r:id="rId11"/>
    <p:sldId id="731" r:id="rId12"/>
    <p:sldId id="649" r:id="rId13"/>
    <p:sldId id="650" r:id="rId14"/>
    <p:sldId id="727" r:id="rId15"/>
    <p:sldId id="651" r:id="rId16"/>
    <p:sldId id="732" r:id="rId17"/>
    <p:sldId id="653" r:id="rId18"/>
    <p:sldId id="687" r:id="rId19"/>
    <p:sldId id="654" r:id="rId20"/>
    <p:sldId id="733" r:id="rId21"/>
    <p:sldId id="658" r:id="rId22"/>
    <p:sldId id="659" r:id="rId23"/>
    <p:sldId id="661" r:id="rId24"/>
    <p:sldId id="662" r:id="rId25"/>
    <p:sldId id="663" r:id="rId26"/>
    <p:sldId id="664" r:id="rId27"/>
    <p:sldId id="665" r:id="rId28"/>
    <p:sldId id="734" r:id="rId29"/>
    <p:sldId id="729" r:id="rId30"/>
    <p:sldId id="728" r:id="rId31"/>
    <p:sldId id="711" r:id="rId32"/>
    <p:sldId id="724" r:id="rId33"/>
    <p:sldId id="721" r:id="rId34"/>
    <p:sldId id="708" r:id="rId35"/>
    <p:sldId id="722" r:id="rId36"/>
    <p:sldId id="723" r:id="rId37"/>
    <p:sldId id="668" r:id="rId38"/>
    <p:sldId id="735" r:id="rId39"/>
    <p:sldId id="716" r:id="rId40"/>
    <p:sldId id="726" r:id="rId41"/>
    <p:sldId id="725" r:id="rId42"/>
  </p:sldIdLst>
  <p:sldSz cx="9144000" cy="6858000" type="screen4x3"/>
  <p:notesSz cx="10234613" cy="7099300"/>
  <p:embeddedFontLst>
    <p:embeddedFont>
      <p:font typeface="Comic Sans MS" pitchFamily="66" charset="0"/>
      <p:regular r:id="rId45"/>
      <p:bold r:id="rId46"/>
    </p:embeddedFont>
    <p:embeddedFont>
      <p:font typeface="Lucida Fax" pitchFamily="18" charset="0"/>
      <p:regular r:id="rId47"/>
      <p:bold r:id="rId48"/>
      <p:italic r:id="rId49"/>
      <p:boldItalic r:id="rId50"/>
    </p:embeddedFont>
    <p:embeddedFont>
      <p:font typeface="Tahoma" pitchFamily="34" charset="0"/>
      <p:regular r:id="rId51"/>
      <p:bold r:id="rId52"/>
    </p:embeddedFont>
    <p:embeddedFont>
      <p:font typeface="Calibri" pitchFamily="34" charset="0"/>
      <p:regular r:id="rId53"/>
      <p:bold r:id="rId54"/>
      <p:italic r:id="rId55"/>
      <p:boldItalic r:id="rId56"/>
    </p:embeddedFont>
  </p:embeddedFontLst>
  <p:defaultTextStyle>
    <a:defPPr>
      <a:defRPr lang="en-US"/>
    </a:defPPr>
    <a:lvl1pPr algn="l" rtl="0" fontAlgn="base">
      <a:spcBef>
        <a:spcPct val="0"/>
      </a:spcBef>
      <a:spcAft>
        <a:spcPct val="0"/>
      </a:spcAft>
      <a:defRPr sz="1600" kern="1200">
        <a:solidFill>
          <a:schemeClr val="tx1"/>
        </a:solidFill>
        <a:latin typeface="Comic Sans MS" pitchFamily="66" charset="0"/>
        <a:ea typeface="+mn-ea"/>
        <a:cs typeface="Times New Roman" pitchFamily="18" charset="0"/>
      </a:defRPr>
    </a:lvl1pPr>
    <a:lvl2pPr marL="457200" algn="l" rtl="0" fontAlgn="base">
      <a:spcBef>
        <a:spcPct val="0"/>
      </a:spcBef>
      <a:spcAft>
        <a:spcPct val="0"/>
      </a:spcAft>
      <a:defRPr sz="1600" kern="1200">
        <a:solidFill>
          <a:schemeClr val="tx1"/>
        </a:solidFill>
        <a:latin typeface="Comic Sans MS" pitchFamily="66" charset="0"/>
        <a:ea typeface="+mn-ea"/>
        <a:cs typeface="Times New Roman" pitchFamily="18" charset="0"/>
      </a:defRPr>
    </a:lvl2pPr>
    <a:lvl3pPr marL="914400" algn="l" rtl="0" fontAlgn="base">
      <a:spcBef>
        <a:spcPct val="0"/>
      </a:spcBef>
      <a:spcAft>
        <a:spcPct val="0"/>
      </a:spcAft>
      <a:defRPr sz="1600" kern="1200">
        <a:solidFill>
          <a:schemeClr val="tx1"/>
        </a:solidFill>
        <a:latin typeface="Comic Sans MS" pitchFamily="66" charset="0"/>
        <a:ea typeface="+mn-ea"/>
        <a:cs typeface="Times New Roman" pitchFamily="18" charset="0"/>
      </a:defRPr>
    </a:lvl3pPr>
    <a:lvl4pPr marL="1371600" algn="l" rtl="0" fontAlgn="base">
      <a:spcBef>
        <a:spcPct val="0"/>
      </a:spcBef>
      <a:spcAft>
        <a:spcPct val="0"/>
      </a:spcAft>
      <a:defRPr sz="1600" kern="1200">
        <a:solidFill>
          <a:schemeClr val="tx1"/>
        </a:solidFill>
        <a:latin typeface="Comic Sans MS" pitchFamily="66" charset="0"/>
        <a:ea typeface="+mn-ea"/>
        <a:cs typeface="Times New Roman" pitchFamily="18" charset="0"/>
      </a:defRPr>
    </a:lvl4pPr>
    <a:lvl5pPr marL="1828800" algn="l" rtl="0" fontAlgn="base">
      <a:spcBef>
        <a:spcPct val="0"/>
      </a:spcBef>
      <a:spcAft>
        <a:spcPct val="0"/>
      </a:spcAft>
      <a:defRPr sz="1600" kern="1200">
        <a:solidFill>
          <a:schemeClr val="tx1"/>
        </a:solidFill>
        <a:latin typeface="Comic Sans MS" pitchFamily="66" charset="0"/>
        <a:ea typeface="+mn-ea"/>
        <a:cs typeface="Times New Roman" pitchFamily="18" charset="0"/>
      </a:defRPr>
    </a:lvl5pPr>
    <a:lvl6pPr marL="2286000" algn="l" defTabSz="914400" rtl="0" eaLnBrk="1" latinLnBrk="0" hangingPunct="1">
      <a:defRPr sz="1600" kern="1200">
        <a:solidFill>
          <a:schemeClr val="tx1"/>
        </a:solidFill>
        <a:latin typeface="Comic Sans MS" pitchFamily="66" charset="0"/>
        <a:ea typeface="+mn-ea"/>
        <a:cs typeface="Times New Roman" pitchFamily="18" charset="0"/>
      </a:defRPr>
    </a:lvl6pPr>
    <a:lvl7pPr marL="2743200" algn="l" defTabSz="914400" rtl="0" eaLnBrk="1" latinLnBrk="0" hangingPunct="1">
      <a:defRPr sz="1600" kern="1200">
        <a:solidFill>
          <a:schemeClr val="tx1"/>
        </a:solidFill>
        <a:latin typeface="Comic Sans MS" pitchFamily="66" charset="0"/>
        <a:ea typeface="+mn-ea"/>
        <a:cs typeface="Times New Roman" pitchFamily="18" charset="0"/>
      </a:defRPr>
    </a:lvl7pPr>
    <a:lvl8pPr marL="3200400" algn="l" defTabSz="914400" rtl="0" eaLnBrk="1" latinLnBrk="0" hangingPunct="1">
      <a:defRPr sz="1600" kern="1200">
        <a:solidFill>
          <a:schemeClr val="tx1"/>
        </a:solidFill>
        <a:latin typeface="Comic Sans MS" pitchFamily="66" charset="0"/>
        <a:ea typeface="+mn-ea"/>
        <a:cs typeface="Times New Roman" pitchFamily="18" charset="0"/>
      </a:defRPr>
    </a:lvl8pPr>
    <a:lvl9pPr marL="3657600" algn="l" defTabSz="914400" rtl="0" eaLnBrk="1" latinLnBrk="0" hangingPunct="1">
      <a:defRPr sz="1600" kern="1200">
        <a:solidFill>
          <a:schemeClr val="tx1"/>
        </a:solidFill>
        <a:latin typeface="Comic Sans MS" pitchFamily="66"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99"/>
    <a:srgbClr val="FFFFFF"/>
    <a:srgbClr val="665B75"/>
    <a:srgbClr val="FFFFCD"/>
    <a:srgbClr val="098B03"/>
    <a:srgbClr val="00FFCC"/>
    <a:srgbClr val="FF6600"/>
    <a:srgbClr val="B2B2B2"/>
    <a:srgbClr val="969696"/>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253" autoAdjust="0"/>
  </p:normalViewPr>
  <p:slideViewPr>
    <p:cSldViewPr snapToGrid="0">
      <p:cViewPr>
        <p:scale>
          <a:sx n="70" d="100"/>
          <a:sy n="70" d="100"/>
        </p:scale>
        <p:origin x="-1518" y="-294"/>
      </p:cViewPr>
      <p:guideLst>
        <p:guide orient="horz" pos="-720"/>
        <p:guide pos="50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608" y="-96"/>
      </p:cViewPr>
      <p:guideLst>
        <p:guide orient="horz" pos="2236"/>
        <p:guide pos="322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435475" cy="35401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rtl="1" eaLnBrk="0" hangingPunct="0">
              <a:defRPr sz="1200"/>
            </a:lvl1pPr>
          </a:lstStyle>
          <a:p>
            <a:pPr>
              <a:defRPr/>
            </a:pPr>
            <a:endParaRPr lang="en-US" altLang="en-US"/>
          </a:p>
        </p:txBody>
      </p:sp>
      <p:sp>
        <p:nvSpPr>
          <p:cNvPr id="3075" name="Rectangle 3"/>
          <p:cNvSpPr>
            <a:spLocks noGrp="1" noChangeArrowheads="1"/>
          </p:cNvSpPr>
          <p:nvPr>
            <p:ph type="dt" sz="quarter" idx="1"/>
          </p:nvPr>
        </p:nvSpPr>
        <p:spPr bwMode="auto">
          <a:xfrm>
            <a:off x="5799138" y="0"/>
            <a:ext cx="4435475" cy="35401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rtl="1" eaLnBrk="0" hangingPunct="0">
              <a:defRPr sz="1200"/>
            </a:lvl1pPr>
          </a:lstStyle>
          <a:p>
            <a:pPr>
              <a:defRPr/>
            </a:pPr>
            <a:endParaRPr lang="en-US" altLang="en-US"/>
          </a:p>
        </p:txBody>
      </p:sp>
      <p:sp>
        <p:nvSpPr>
          <p:cNvPr id="3076" name="Rectangle 4"/>
          <p:cNvSpPr>
            <a:spLocks noGrp="1" noChangeArrowheads="1"/>
          </p:cNvSpPr>
          <p:nvPr>
            <p:ph type="ftr" sz="quarter" idx="2"/>
          </p:nvPr>
        </p:nvSpPr>
        <p:spPr bwMode="auto">
          <a:xfrm>
            <a:off x="0" y="6745288"/>
            <a:ext cx="4435475" cy="354012"/>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rtl="1" eaLnBrk="0" hangingPunct="0">
              <a:defRPr sz="1200"/>
            </a:lvl1pPr>
          </a:lstStyle>
          <a:p>
            <a:pPr>
              <a:defRPr/>
            </a:pPr>
            <a:endParaRPr lang="en-US" altLang="en-US"/>
          </a:p>
        </p:txBody>
      </p:sp>
      <p:sp>
        <p:nvSpPr>
          <p:cNvPr id="3077" name="Rectangle 5"/>
          <p:cNvSpPr>
            <a:spLocks noGrp="1" noChangeArrowheads="1"/>
          </p:cNvSpPr>
          <p:nvPr>
            <p:ph type="sldNum" sz="quarter" idx="3"/>
          </p:nvPr>
        </p:nvSpPr>
        <p:spPr bwMode="auto">
          <a:xfrm>
            <a:off x="5799138" y="6745288"/>
            <a:ext cx="4435475" cy="354012"/>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rtl="1" eaLnBrk="0" hangingPunct="0">
              <a:defRPr sz="1200"/>
            </a:lvl1pPr>
          </a:lstStyle>
          <a:p>
            <a:pPr>
              <a:defRPr/>
            </a:pPr>
            <a:fld id="{5BDE1C82-75DF-4202-A3CE-C818F4A092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435475" cy="35401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rtl="1" eaLnBrk="0" hangingPunct="0">
              <a:defRPr sz="1200"/>
            </a:lvl1pPr>
          </a:lstStyle>
          <a:p>
            <a:pPr>
              <a:defRPr/>
            </a:pPr>
            <a:endParaRPr lang="en-US" altLang="en-US"/>
          </a:p>
        </p:txBody>
      </p:sp>
      <p:sp>
        <p:nvSpPr>
          <p:cNvPr id="5123" name="Rectangle 3"/>
          <p:cNvSpPr>
            <a:spLocks noGrp="1" noChangeArrowheads="1"/>
          </p:cNvSpPr>
          <p:nvPr>
            <p:ph type="dt" idx="1"/>
          </p:nvPr>
        </p:nvSpPr>
        <p:spPr bwMode="auto">
          <a:xfrm>
            <a:off x="5799138" y="0"/>
            <a:ext cx="4435475" cy="35401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rtl="1" eaLnBrk="0" hangingPunct="0">
              <a:defRPr sz="1200"/>
            </a:lvl1pPr>
          </a:lstStyle>
          <a:p>
            <a:pPr>
              <a:defRPr/>
            </a:pPr>
            <a:endParaRPr lang="en-US" altLang="en-US"/>
          </a:p>
        </p:txBody>
      </p:sp>
      <p:sp>
        <p:nvSpPr>
          <p:cNvPr id="29700"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365250" y="3371850"/>
            <a:ext cx="7504113" cy="31940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he-IL" noProof="0" smtClean="0"/>
              <a:t>Click to edit Master text styles</a:t>
            </a:r>
          </a:p>
          <a:p>
            <a:pPr lvl="1"/>
            <a:r>
              <a:rPr lang="en-US" altLang="he-IL" noProof="0" smtClean="0"/>
              <a:t>Second level</a:t>
            </a:r>
          </a:p>
          <a:p>
            <a:pPr lvl="2"/>
            <a:r>
              <a:rPr lang="en-US" altLang="he-IL" noProof="0" smtClean="0"/>
              <a:t>Third level</a:t>
            </a:r>
          </a:p>
          <a:p>
            <a:pPr lvl="3"/>
            <a:r>
              <a:rPr lang="en-US" altLang="he-IL" noProof="0" smtClean="0"/>
              <a:t>Fourth level</a:t>
            </a:r>
          </a:p>
          <a:p>
            <a:pPr lvl="4"/>
            <a:r>
              <a:rPr lang="en-US" altLang="he-IL" noProof="0" smtClean="0"/>
              <a:t>Fifth level</a:t>
            </a:r>
            <a:endParaRPr lang="en-US" altLang="en-US" noProof="0" smtClean="0"/>
          </a:p>
        </p:txBody>
      </p:sp>
      <p:sp>
        <p:nvSpPr>
          <p:cNvPr id="5126" name="Rectangle 6"/>
          <p:cNvSpPr>
            <a:spLocks noGrp="1" noChangeArrowheads="1"/>
          </p:cNvSpPr>
          <p:nvPr>
            <p:ph type="ftr" sz="quarter" idx="4"/>
          </p:nvPr>
        </p:nvSpPr>
        <p:spPr bwMode="auto">
          <a:xfrm>
            <a:off x="0" y="6745288"/>
            <a:ext cx="4435475" cy="354012"/>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rtl="1" eaLnBrk="0" hangingPunct="0">
              <a:defRPr sz="1200"/>
            </a:lvl1pPr>
          </a:lstStyle>
          <a:p>
            <a:pPr>
              <a:defRPr/>
            </a:pPr>
            <a:endParaRPr lang="en-US" altLang="en-US"/>
          </a:p>
        </p:txBody>
      </p:sp>
      <p:sp>
        <p:nvSpPr>
          <p:cNvPr id="5127" name="Rectangle 7"/>
          <p:cNvSpPr>
            <a:spLocks noGrp="1" noChangeArrowheads="1"/>
          </p:cNvSpPr>
          <p:nvPr>
            <p:ph type="sldNum" sz="quarter" idx="5"/>
          </p:nvPr>
        </p:nvSpPr>
        <p:spPr bwMode="auto">
          <a:xfrm>
            <a:off x="5799138" y="6745288"/>
            <a:ext cx="4435475" cy="354012"/>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rtl="1" eaLnBrk="0" hangingPunct="0">
              <a:defRPr sz="1200"/>
            </a:lvl1pPr>
          </a:lstStyle>
          <a:p>
            <a:pPr>
              <a:defRPr/>
            </a:pPr>
            <a:fld id="{611495C8-9717-4FAD-973A-38D769BF19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System"/>
        <a:cs typeface="System"/>
      </a:defRPr>
    </a:lvl1pPr>
    <a:lvl2pPr marL="457200" algn="l" rtl="0" eaLnBrk="0" fontAlgn="base" hangingPunct="0">
      <a:spcBef>
        <a:spcPct val="30000"/>
      </a:spcBef>
      <a:spcAft>
        <a:spcPct val="0"/>
      </a:spcAft>
      <a:defRPr sz="1200" kern="1200">
        <a:solidFill>
          <a:schemeClr val="tx1"/>
        </a:solidFill>
        <a:latin typeface="Arial" charset="0"/>
        <a:ea typeface="System"/>
        <a:cs typeface="System"/>
      </a:defRPr>
    </a:lvl2pPr>
    <a:lvl3pPr marL="914400" algn="l" rtl="0" eaLnBrk="0" fontAlgn="base" hangingPunct="0">
      <a:spcBef>
        <a:spcPct val="30000"/>
      </a:spcBef>
      <a:spcAft>
        <a:spcPct val="0"/>
      </a:spcAft>
      <a:defRPr sz="1200" kern="1200">
        <a:solidFill>
          <a:schemeClr val="tx1"/>
        </a:solidFill>
        <a:latin typeface="Arial" charset="0"/>
        <a:ea typeface="System"/>
        <a:cs typeface="System"/>
      </a:defRPr>
    </a:lvl3pPr>
    <a:lvl4pPr marL="1371600" algn="l" rtl="0" eaLnBrk="0" fontAlgn="base" hangingPunct="0">
      <a:spcBef>
        <a:spcPct val="30000"/>
      </a:spcBef>
      <a:spcAft>
        <a:spcPct val="0"/>
      </a:spcAft>
      <a:defRPr sz="1200" kern="1200">
        <a:solidFill>
          <a:schemeClr val="tx1"/>
        </a:solidFill>
        <a:latin typeface="Arial" charset="0"/>
        <a:ea typeface="System"/>
        <a:cs typeface="System"/>
      </a:defRPr>
    </a:lvl4pPr>
    <a:lvl5pPr marL="1828800" algn="l" rtl="0" eaLnBrk="0" fontAlgn="base" hangingPunct="0">
      <a:spcBef>
        <a:spcPct val="30000"/>
      </a:spcBef>
      <a:spcAft>
        <a:spcPct val="0"/>
      </a:spcAft>
      <a:defRPr sz="1200" kern="1200">
        <a:solidFill>
          <a:schemeClr val="tx1"/>
        </a:solidFill>
        <a:latin typeface="Arial" charset="0"/>
        <a:ea typeface="System"/>
        <a:cs typeface="System"/>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A148C721-8357-43FC-85A2-14CDCC771405}" type="slidenum">
              <a:rPr lang="en-US" altLang="en-US" smtClean="0">
                <a:solidFill>
                  <a:srgbClr val="000000"/>
                </a:solidFill>
              </a:rPr>
              <a:pPr/>
              <a:t>1</a:t>
            </a:fld>
            <a:endParaRPr lang="en-US" altLang="en-US"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ru-RU" smtClean="0">
              <a:latin typeface="System"/>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A8DD8A65-DCE2-445D-ADD8-961F4B689C88}" type="slidenum">
              <a:rPr lang="en-US" altLang="en-US" smtClean="0"/>
              <a:pPr/>
              <a:t>18</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ru-RU" smtClean="0">
              <a:latin typeface="System"/>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530A2EC-369F-4E91-8278-DB66911CFF1F}" type="slidenum">
              <a:rPr lang="en-US" altLang="en-US" smtClean="0">
                <a:latin typeface="Times New Roman" pitchFamily="18" charset="0"/>
              </a:rPr>
              <a:pPr/>
              <a:t>19</a:t>
            </a:fld>
            <a:endParaRPr lang="en-US" altLang="en-US"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7CDB8C5B-1D94-4A96-99CD-4E9ABE254F41}" type="slidenum">
              <a:rPr lang="en-US" altLang="en-US" smtClean="0">
                <a:solidFill>
                  <a:srgbClr val="000000"/>
                </a:solidFill>
                <a:latin typeface="Times New Roman" pitchFamily="18" charset="0"/>
              </a:rPr>
              <a:pPr/>
              <a:t>20</a:t>
            </a:fld>
            <a:endParaRPr lang="en-US" altLang="en-US" smtClean="0">
              <a:solidFill>
                <a:srgbClr val="000000"/>
              </a:solidFill>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D751079F-D0C3-436F-A534-ECDA31B30929}" type="slidenum">
              <a:rPr lang="en-US" altLang="en-US" smtClean="0">
                <a:latin typeface="Times New Roman" pitchFamily="18" charset="0"/>
              </a:rPr>
              <a:pPr/>
              <a:t>21</a:t>
            </a:fld>
            <a:endParaRPr lang="en-US" altLang="en-US"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A879C4C3-F85B-4F69-BC80-6568BB024614}" type="slidenum">
              <a:rPr lang="en-US" altLang="en-US" smtClean="0">
                <a:latin typeface="Times New Roman" pitchFamily="18" charset="0"/>
              </a:rPr>
              <a:pPr/>
              <a:t>22</a:t>
            </a:fld>
            <a:endParaRPr lang="en-US" altLang="en-US"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5D75CEE8-3E10-431C-9B79-9FA8721AB1ED}" type="slidenum">
              <a:rPr lang="en-US" altLang="en-US" smtClean="0">
                <a:latin typeface="Times New Roman" pitchFamily="18" charset="0"/>
              </a:rPr>
              <a:pPr/>
              <a:t>23</a:t>
            </a:fld>
            <a:endParaRPr lang="en-US" altLang="en-US"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E4F05809-F967-4237-A882-BD4863874470}" type="slidenum">
              <a:rPr lang="en-US" altLang="en-US" smtClean="0">
                <a:latin typeface="Times New Roman" pitchFamily="18" charset="0"/>
              </a:rPr>
              <a:pPr/>
              <a:t>24</a:t>
            </a:fld>
            <a:endParaRPr lang="en-US" alt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328B98E0-D0A1-4C2F-AB0C-F44B2A813BEE}" type="slidenum">
              <a:rPr lang="en-US" altLang="en-US" smtClean="0">
                <a:latin typeface="Times New Roman" pitchFamily="18" charset="0"/>
              </a:rPr>
              <a:pPr/>
              <a:t>25</a:t>
            </a:fld>
            <a:endParaRPr lang="en-US" altLang="en-US"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A8DD8A65-DCE2-445D-ADD8-961F4B689C88}" type="slidenum">
              <a:rPr lang="en-US" altLang="en-US" smtClean="0"/>
              <a:pPr/>
              <a:t>26</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ru-RU" smtClean="0">
              <a:latin typeface="System"/>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5799138" y="6745288"/>
            <a:ext cx="4435475" cy="354012"/>
          </a:xfrm>
          <a:prstGeom prst="rect">
            <a:avLst/>
          </a:prstGeom>
          <a:noFill/>
          <a:ln w="9525">
            <a:noFill/>
            <a:miter lim="800000"/>
            <a:headEnd/>
            <a:tailEnd/>
          </a:ln>
        </p:spPr>
        <p:txBody>
          <a:bodyPr anchor="b"/>
          <a:lstStyle/>
          <a:p>
            <a:pPr algn="r" rtl="1" eaLnBrk="0" hangingPunct="0"/>
            <a:fld id="{9E00C39D-B081-4689-9C2D-492A4A5FCD5A}" type="slidenum">
              <a:rPr lang="en-US" altLang="en-US" sz="1200">
                <a:solidFill>
                  <a:srgbClr val="000000"/>
                </a:solidFill>
                <a:latin typeface="Arial" pitchFamily="34" charset="0"/>
              </a:rPr>
              <a:pPr algn="r" rtl="1" eaLnBrk="0" hangingPunct="0"/>
              <a:t>29</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A8DD8A65-DCE2-445D-ADD8-961F4B689C88}" type="slidenum">
              <a:rPr lang="en-US" altLang="en-US" smtClean="0"/>
              <a:pPr/>
              <a:t>3</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ru-RU" smtClean="0">
              <a:latin typeface="System"/>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ru-RU" smtClean="0">
              <a:latin typeface="System"/>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08AB0C1C-E5A9-4E7E-95DC-3E1FA2922233}" type="slidenum">
              <a:rPr lang="en-US" altLang="en-US" smtClean="0">
                <a:latin typeface="Wingdings" pitchFamily="2" charset="2"/>
              </a:rPr>
              <a:pPr/>
              <a:t>32</a:t>
            </a:fld>
            <a:endParaRPr lang="en-US" altLang="en-US" smtClean="0">
              <a:latin typeface="Wingdings" pitchFamily="2" charset="2"/>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5799138" y="6745288"/>
            <a:ext cx="4435475" cy="354012"/>
          </a:xfrm>
          <a:prstGeom prst="rect">
            <a:avLst/>
          </a:prstGeom>
          <a:noFill/>
          <a:ln w="9525">
            <a:noFill/>
            <a:miter lim="800000"/>
            <a:headEnd/>
            <a:tailEnd/>
          </a:ln>
        </p:spPr>
        <p:txBody>
          <a:bodyPr anchor="b"/>
          <a:lstStyle/>
          <a:p>
            <a:pPr algn="r" rtl="1" eaLnBrk="0" hangingPunct="0"/>
            <a:fld id="{9E00C39D-B081-4689-9C2D-492A4A5FCD5A}" type="slidenum">
              <a:rPr lang="en-US" altLang="en-US" sz="1200">
                <a:solidFill>
                  <a:srgbClr val="000000"/>
                </a:solidFill>
                <a:latin typeface="Arial" pitchFamily="34" charset="0"/>
              </a:rPr>
              <a:pPr algn="r" rtl="1" eaLnBrk="0" hangingPunct="0"/>
              <a:t>34</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F8843437-B7C3-4301-88EF-D3A1BC29A07B}" type="slidenum">
              <a:rPr lang="en-US" altLang="en-US" smtClean="0"/>
              <a:pPr/>
              <a:t>37</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ru-RU" smtClean="0">
              <a:latin typeface="System"/>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CF565C8B-F7B3-47ED-994D-C37BBDC1C1B6}" type="slidenum">
              <a:rPr lang="en-US" altLang="en-US" smtClean="0">
                <a:latin typeface="Times New Roman" pitchFamily="18" charset="0"/>
              </a:rPr>
              <a:pPr/>
              <a:t>38</a:t>
            </a:fld>
            <a:endParaRPr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AF63614A-8C39-4D19-A1E2-66B0B126D323}" type="slidenum">
              <a:rPr lang="en-US" altLang="en-US" smtClean="0">
                <a:solidFill>
                  <a:srgbClr val="000000"/>
                </a:solidFill>
                <a:latin typeface="Arial" pitchFamily="34" charset="0"/>
              </a:rPr>
              <a:pPr/>
              <a:t>39</a:t>
            </a:fld>
            <a:endParaRPr lang="en-US" altLang="en-US" smtClean="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A8DD8A65-DCE2-445D-ADD8-961F4B689C88}" type="slidenum">
              <a:rPr lang="en-US" altLang="en-US" smtClean="0"/>
              <a:pPr/>
              <a:t>5</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ru-RU" smtClean="0">
              <a:latin typeface="System"/>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ru-RU" smtClean="0">
              <a:latin typeface="System"/>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ru-RU" smtClean="0">
              <a:latin typeface="System"/>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A8DD8A65-DCE2-445D-ADD8-961F4B689C88}" type="slidenum">
              <a:rPr lang="en-US" altLang="en-US" smtClean="0"/>
              <a:pPr/>
              <a:t>9</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ru-RU" smtClean="0">
              <a:latin typeface="System"/>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0F78A5D3-8A11-4632-97EA-AC1FEB8A16BA}" type="slidenum">
              <a:rPr lang="en-US" altLang="en-US" smtClean="0">
                <a:latin typeface="Wingdings" pitchFamily="2" charset="2"/>
              </a:rPr>
              <a:pPr/>
              <a:t>10</a:t>
            </a:fld>
            <a:endParaRPr lang="en-US" altLang="en-US" smtClean="0">
              <a:latin typeface="Wingdings" pitchFamily="2" charset="2"/>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50EE82A2-A651-4FAC-BBE1-B5E17D41AAD7}" type="slidenum">
              <a:rPr lang="en-US" altLang="en-US" smtClean="0">
                <a:latin typeface="Wingdings" pitchFamily="2" charset="2"/>
              </a:rPr>
              <a:pPr/>
              <a:t>11</a:t>
            </a:fld>
            <a:endParaRPr lang="en-US" altLang="en-US" smtClean="0">
              <a:latin typeface="Wingdings" pitchFamily="2" charset="2"/>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A8DD8A65-DCE2-445D-ADD8-961F4B689C88}" type="slidenum">
              <a:rPr lang="en-US" altLang="en-US" smtClean="0"/>
              <a:pPr/>
              <a:t>14</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ru-RU" smtClean="0">
              <a:latin typeface="System"/>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65580" name="Rectangle 12"/>
          <p:cNvSpPr>
            <a:spLocks noGrp="1" noChangeArrowheads="1"/>
          </p:cNvSpPr>
          <p:nvPr>
            <p:ph type="subTitle" idx="1"/>
          </p:nvPr>
        </p:nvSpPr>
        <p:spPr>
          <a:xfrm>
            <a:off x="228600" y="3276600"/>
            <a:ext cx="8772525" cy="2676525"/>
          </a:xfrm>
        </p:spPr>
        <p:txBody>
          <a:bodyPr anchor="ctr"/>
          <a:lstStyle>
            <a:lvl1pPr marL="0" indent="0" algn="ctr">
              <a:buFont typeface="Wingdings" pitchFamily="2" charset="2"/>
              <a:buNone/>
              <a:defRPr/>
            </a:lvl1pPr>
          </a:lstStyle>
          <a:p>
            <a:pPr lvl="0"/>
            <a:r>
              <a:rPr lang="en-US" noProof="0" smtClean="0"/>
              <a:t>Click to edit Master subtitle style</a:t>
            </a:r>
          </a:p>
        </p:txBody>
      </p:sp>
      <p:sp>
        <p:nvSpPr>
          <p:cNvPr id="365579" name="Rectangle 11"/>
          <p:cNvSpPr>
            <a:spLocks noGrp="1" noChangeArrowheads="1"/>
          </p:cNvSpPr>
          <p:nvPr>
            <p:ph type="ctrTitle"/>
          </p:nvPr>
        </p:nvSpPr>
        <p:spPr>
          <a:xfrm>
            <a:off x="0" y="933450"/>
            <a:ext cx="8867775" cy="2209800"/>
          </a:xfrm>
        </p:spPr>
        <p:txBody>
          <a:bodyPr/>
          <a:lstStyle>
            <a:lvl1pPr>
              <a:defRPr sz="3800">
                <a:solidFill>
                  <a:srgbClr val="FF0000"/>
                </a:solidFill>
              </a:defRPr>
            </a:lvl1pPr>
          </a:lstStyle>
          <a:p>
            <a:pPr lvl="0"/>
            <a:r>
              <a:rPr lang="en-US" noProof="0" smtClean="0"/>
              <a:t>Click to edit Master title style</a:t>
            </a:r>
          </a:p>
        </p:txBody>
      </p:sp>
      <p:sp>
        <p:nvSpPr>
          <p:cNvPr id="5" name="Rectangle 14"/>
          <p:cNvSpPr>
            <a:spLocks noGrp="1" noChangeArrowheads="1"/>
          </p:cNvSpPr>
          <p:nvPr>
            <p:ph type="ftr" sz="quarter" idx="10"/>
          </p:nvPr>
        </p:nvSpPr>
        <p:spPr>
          <a:xfrm>
            <a:off x="277813" y="6496050"/>
            <a:ext cx="6296025" cy="361950"/>
          </a:xfrm>
          <a:noFill/>
          <a:extLst>
            <a:ext uri="{909E8E84-426E-40DD-AFC4-6F175D3DCCD1}"/>
            <a:ext uri="{91240B29-F687-4F45-9708-019B960494DF}"/>
            <a:ext uri="{AF507438-7753-43E0-B8FC-AC1667EBCBE1}"/>
          </a:extLst>
        </p:spPr>
        <p:txBody>
          <a:bodyPr/>
          <a:lstStyle>
            <a:lvl1pPr>
              <a:defRPr sz="1000"/>
            </a:lvl1pPr>
          </a:lstStyle>
          <a:p>
            <a:pPr>
              <a:defRPr/>
            </a:pPr>
            <a:r>
              <a:rPr lang="en-US" dirty="0" smtClean="0"/>
              <a:t>A. </a:t>
            </a:r>
            <a:r>
              <a:rPr lang="en-US" dirty="0" err="1" smtClean="0"/>
              <a:t>Sokolov</a:t>
            </a:r>
            <a:r>
              <a:rPr lang="en-US" dirty="0" smtClean="0"/>
              <a:t>, INSTR14, 1 March 2014</a:t>
            </a:r>
          </a:p>
          <a:p>
            <a:pPr>
              <a:defRPr/>
            </a:pPr>
            <a:endParaRPr lang="en-US" dirty="0"/>
          </a:p>
        </p:txBody>
      </p:sp>
      <p:sp>
        <p:nvSpPr>
          <p:cNvPr id="6" name="Rectangle 15"/>
          <p:cNvSpPr>
            <a:spLocks noGrp="1" noChangeArrowheads="1"/>
          </p:cNvSpPr>
          <p:nvPr>
            <p:ph type="sldNum" sz="quarter" idx="11"/>
          </p:nvPr>
        </p:nvSpPr>
        <p:spPr>
          <a:xfrm>
            <a:off x="6858000" y="6534150"/>
            <a:ext cx="1905000" cy="323850"/>
          </a:xfrm>
          <a:noFill/>
          <a:extLst>
            <a:ext uri="{909E8E84-426E-40DD-AFC4-6F175D3DCCD1}"/>
            <a:ext uri="{91240B29-F687-4F45-9708-019B960494DF}"/>
            <a:ext uri="{AF507438-7753-43E0-B8FC-AC1667EBCBE1}"/>
          </a:extLst>
        </p:spPr>
        <p:txBody>
          <a:bodyPr/>
          <a:lstStyle>
            <a:lvl1pPr>
              <a:defRPr sz="1000"/>
            </a:lvl1pPr>
          </a:lstStyle>
          <a:p>
            <a:pPr>
              <a:defRPr/>
            </a:pPr>
            <a:fld id="{D1D6EA9B-2C64-4580-9954-72034A01964E}"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Rectangle 11"/>
          <p:cNvSpPr>
            <a:spLocks noGrp="1" noChangeArrowheads="1"/>
          </p:cNvSpPr>
          <p:nvPr>
            <p:ph type="sldNum" sz="quarter" idx="11"/>
          </p:nvPr>
        </p:nvSpPr>
        <p:spPr>
          <a:ln/>
        </p:spPr>
        <p:txBody>
          <a:bodyPr/>
          <a:lstStyle>
            <a:lvl1pPr>
              <a:defRPr/>
            </a:lvl1pPr>
          </a:lstStyle>
          <a:p>
            <a:pPr>
              <a:defRPr/>
            </a:pPr>
            <a:fld id="{0151F33C-96A4-4620-B6C5-8FD6B9BCF1C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rgbClr val="8488C4"/>
              </a:gs>
              <a:gs pos="53000">
                <a:srgbClr val="D4DEFF"/>
              </a:gs>
              <a:gs pos="83000">
                <a:srgbClr val="D4DEFF"/>
              </a:gs>
              <a:gs pos="100000">
                <a:srgbClr val="96AB94"/>
              </a:gs>
            </a:gsLst>
            <a:lin ang="5400000" scaled="0"/>
          </a:gradFill>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1"/>
          </p:nvPr>
        </p:nvSpPr>
        <p:spPr>
          <a:ln/>
        </p:spPr>
        <p:txBody>
          <a:bodyPr/>
          <a:lstStyle>
            <a:lvl1pPr>
              <a:defRPr/>
            </a:lvl1pPr>
          </a:lstStyle>
          <a:p>
            <a:pPr>
              <a:defRPr/>
            </a:pPr>
            <a:fld id="{E515D453-AD00-47FF-866C-8F350A523EF6}"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61163" y="0"/>
            <a:ext cx="2163762" cy="61309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6700" y="0"/>
            <a:ext cx="6342063" cy="61309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1"/>
          </p:nvPr>
        </p:nvSpPr>
        <p:spPr>
          <a:ln/>
        </p:spPr>
        <p:txBody>
          <a:bodyPr/>
          <a:lstStyle>
            <a:lvl1pPr>
              <a:defRPr/>
            </a:lvl1pPr>
          </a:lstStyle>
          <a:p>
            <a:pPr>
              <a:defRPr/>
            </a:pPr>
            <a:fld id="{832C2095-E3B3-40E3-BB69-E3BCCE2CB7A0}"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ftr" sz="quarter" idx="10"/>
          </p:nvPr>
        </p:nvSpPr>
        <p:spPr>
          <a:ln/>
        </p:spPr>
        <p:txBody>
          <a:bodyPr/>
          <a:lstStyle>
            <a:lvl1pPr>
              <a:defRPr/>
            </a:lvl1pPr>
          </a:lstStyle>
          <a:p>
            <a:pPr>
              <a:defRPr/>
            </a:pPr>
            <a:r>
              <a:rPr lang="en-US" dirty="0" smtClean="0"/>
              <a:t>A. </a:t>
            </a:r>
            <a:r>
              <a:rPr lang="en-US" dirty="0" err="1" smtClean="0"/>
              <a:t>Sokolov</a:t>
            </a:r>
            <a:r>
              <a:rPr lang="en-US" dirty="0" smtClean="0"/>
              <a:t>, INSTR14, 1 March 2014</a:t>
            </a:r>
            <a:endParaRPr lang="en-US" dirty="0"/>
          </a:p>
        </p:txBody>
      </p:sp>
      <p:sp>
        <p:nvSpPr>
          <p:cNvPr id="5" name="Rectangle 11"/>
          <p:cNvSpPr>
            <a:spLocks noGrp="1" noChangeArrowheads="1"/>
          </p:cNvSpPr>
          <p:nvPr>
            <p:ph type="sldNum" sz="quarter" idx="11"/>
          </p:nvPr>
        </p:nvSpPr>
        <p:spPr>
          <a:ln/>
        </p:spPr>
        <p:txBody>
          <a:bodyPr/>
          <a:lstStyle>
            <a:lvl1pPr>
              <a:defRPr/>
            </a:lvl1pPr>
          </a:lstStyle>
          <a:p>
            <a:pPr>
              <a:defRPr/>
            </a:pPr>
            <a:fld id="{9B95B157-7D46-4012-9A13-DFD59B24E90E}" type="slidenum">
              <a:rPr lang="en-US"/>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A. Sokolov, INSTR14, 1 March 2014</a:t>
            </a:r>
            <a:endParaRPr lang="en-US" dirty="0"/>
          </a:p>
        </p:txBody>
      </p:sp>
      <p:sp>
        <p:nvSpPr>
          <p:cNvPr id="4" name="Slide Number Placeholder 3"/>
          <p:cNvSpPr>
            <a:spLocks noGrp="1"/>
          </p:cNvSpPr>
          <p:nvPr>
            <p:ph type="sldNum" sz="quarter" idx="11"/>
          </p:nvPr>
        </p:nvSpPr>
        <p:spPr/>
        <p:txBody>
          <a:bodyPr/>
          <a:lstStyle/>
          <a:p>
            <a:pPr>
              <a:defRPr/>
            </a:pPr>
            <a:fld id="{DC17308C-156A-4D41-B519-8AF89992AF6F}" type="slidenum">
              <a:rPr lang="en-US" smtClean="0"/>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595F2B-0E06-4485-A322-262C4E0E5E3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C6A924-48C2-4605-9767-7330DDECCD76}"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318ADE-CFFA-4117-9DBF-E020C9B63EB3}"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BC89C3-6735-4BD7-874D-E7401F048E2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CE6E697-8AE0-4B05-B6C8-5AA3FBFDC71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smtClean="0"/>
              <a:t>A. Sokolov, INSTR14, 1 March 2014</a:t>
            </a:r>
            <a:endParaRPr lang="en-US" dirty="0"/>
          </a:p>
        </p:txBody>
      </p:sp>
      <p:sp>
        <p:nvSpPr>
          <p:cNvPr id="4" name="Slide Number Placeholder 3"/>
          <p:cNvSpPr>
            <a:spLocks noGrp="1"/>
          </p:cNvSpPr>
          <p:nvPr>
            <p:ph type="sldNum" sz="quarter" idx="11"/>
          </p:nvPr>
        </p:nvSpPr>
        <p:spPr/>
        <p:txBody>
          <a:bodyPr/>
          <a:lstStyle/>
          <a:p>
            <a:pPr>
              <a:defRPr/>
            </a:pPr>
            <a:fld id="{DC17308C-156A-4D41-B519-8AF89992AF6F}" type="slidenum">
              <a:rPr lang="en-US" smtClean="0"/>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0F1F8DB-8A2C-4073-9253-3508AA2DB4A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6992329-872F-493F-9CBC-D88E4E9F956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34E632-0954-4C32-8C5E-5A29DF558D5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A3F6F0-D634-4FB6-A5B4-D7DFEBE7E06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6FF2E2-3FCF-47D7-8384-7CD37C3562A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940AE3-7D6D-48A4-942E-D48F0262404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50550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8994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5641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344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rgbClr val="665B75"/>
              </a:gs>
              <a:gs pos="53000">
                <a:srgbClr val="D4DEFF"/>
              </a:gs>
              <a:gs pos="83000">
                <a:srgbClr val="D4DEFF"/>
              </a:gs>
              <a:gs pos="100000">
                <a:srgbClr val="96AB94"/>
              </a:gs>
            </a:gsLst>
            <a:lin ang="5400000" scaled="0"/>
          </a:gradFill>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ftr" sz="quarter" idx="10"/>
          </p:nvPr>
        </p:nvSpPr>
        <p:spPr>
          <a:ln/>
        </p:spPr>
        <p:txBody>
          <a:bodyPr/>
          <a:lstStyle>
            <a:lvl1pPr>
              <a:defRPr/>
            </a:lvl1pPr>
          </a:lstStyle>
          <a:p>
            <a:pPr>
              <a:defRPr/>
            </a:pPr>
            <a:r>
              <a:rPr lang="en-US" dirty="0" smtClean="0"/>
              <a:t>A. </a:t>
            </a:r>
            <a:r>
              <a:rPr lang="en-US" dirty="0" err="1" smtClean="0"/>
              <a:t>Sokolov</a:t>
            </a:r>
            <a:r>
              <a:rPr lang="en-US" dirty="0" smtClean="0"/>
              <a:t>, INSTR14, March 1, 2014</a:t>
            </a:r>
            <a:endParaRPr lang="en-US" dirty="0"/>
          </a:p>
        </p:txBody>
      </p:sp>
      <p:sp>
        <p:nvSpPr>
          <p:cNvPr id="5" name="Rectangle 11"/>
          <p:cNvSpPr>
            <a:spLocks noGrp="1" noChangeArrowheads="1"/>
          </p:cNvSpPr>
          <p:nvPr>
            <p:ph type="sldNum" sz="quarter" idx="11"/>
          </p:nvPr>
        </p:nvSpPr>
        <p:spPr>
          <a:ln/>
        </p:spPr>
        <p:txBody>
          <a:bodyPr/>
          <a:lstStyle>
            <a:lvl1pPr>
              <a:defRPr/>
            </a:lvl1pPr>
          </a:lstStyle>
          <a:p>
            <a:pPr>
              <a:defRPr/>
            </a:pPr>
            <a:fld id="{1D9E01A4-B3BD-4413-B8BD-C67ACDDE95E1}"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8709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14129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7484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41648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8462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4299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09807-3800-4353-A3F1-37669F332B9D}"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385F88-451F-41D4-9D9E-4D340DADFD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869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5" name="Rectangle 11"/>
          <p:cNvSpPr>
            <a:spLocks noGrp="1" noChangeArrowheads="1"/>
          </p:cNvSpPr>
          <p:nvPr>
            <p:ph type="sldNum" sz="quarter" idx="11"/>
          </p:nvPr>
        </p:nvSpPr>
        <p:spPr>
          <a:ln/>
        </p:spPr>
        <p:txBody>
          <a:bodyPr/>
          <a:lstStyle>
            <a:lvl1pPr>
              <a:defRPr/>
            </a:lvl1pPr>
          </a:lstStyle>
          <a:p>
            <a:pPr>
              <a:defRPr/>
            </a:pPr>
            <a:fld id="{17CB355C-CC66-427A-8271-4DA7493EB04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66700" y="1600200"/>
            <a:ext cx="4252913"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72013" y="1600200"/>
            <a:ext cx="42529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1"/>
          <p:cNvSpPr>
            <a:spLocks noGrp="1" noChangeArrowheads="1"/>
          </p:cNvSpPr>
          <p:nvPr>
            <p:ph type="sldNum" sz="quarter" idx="11"/>
          </p:nvPr>
        </p:nvSpPr>
        <p:spPr>
          <a:ln/>
        </p:spPr>
        <p:txBody>
          <a:bodyPr/>
          <a:lstStyle>
            <a:lvl1pPr>
              <a:defRPr/>
            </a:lvl1pPr>
          </a:lstStyle>
          <a:p>
            <a:pPr>
              <a:defRPr/>
            </a:pPr>
            <a:fld id="{7A6DDB19-31FA-4594-AF5D-3AA53D3960C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Rectangle 11"/>
          <p:cNvSpPr>
            <a:spLocks noGrp="1" noChangeArrowheads="1"/>
          </p:cNvSpPr>
          <p:nvPr>
            <p:ph type="sldNum" sz="quarter" idx="11"/>
          </p:nvPr>
        </p:nvSpPr>
        <p:spPr>
          <a:ln/>
        </p:spPr>
        <p:txBody>
          <a:bodyPr/>
          <a:lstStyle>
            <a:lvl1pPr>
              <a:defRPr/>
            </a:lvl1pPr>
          </a:lstStyle>
          <a:p>
            <a:pPr>
              <a:defRPr/>
            </a:pPr>
            <a:fld id="{DDFEEAAC-AC5B-462E-8447-5DBC454B57D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rgbClr val="665B75"/>
              </a:gs>
              <a:gs pos="53000">
                <a:srgbClr val="D4DEFF"/>
              </a:gs>
              <a:gs pos="83000">
                <a:srgbClr val="D4DEFF"/>
              </a:gs>
              <a:gs pos="100000">
                <a:srgbClr val="96AB94"/>
              </a:gs>
            </a:gsLst>
            <a:lin ang="5400000" scaled="0"/>
          </a:gradFill>
        </p:spPr>
        <p:txBody>
          <a:bodyPr/>
          <a:lstStyle/>
          <a:p>
            <a:r>
              <a:rPr lang="ru-RU" dirty="0" smtClean="0"/>
              <a:t>Образец заголовка</a:t>
            </a:r>
            <a:endParaRPr lang="ru-RU" dirty="0"/>
          </a:p>
        </p:txBody>
      </p:sp>
      <p:sp>
        <p:nvSpPr>
          <p:cNvPr id="3" name="Rectangle 10"/>
          <p:cNvSpPr>
            <a:spLocks noGrp="1" noChangeArrowheads="1"/>
          </p:cNvSpPr>
          <p:nvPr>
            <p:ph type="ftr" sz="quarter" idx="10"/>
          </p:nvPr>
        </p:nvSpPr>
        <p:spPr>
          <a:ln/>
        </p:spPr>
        <p:txBody>
          <a:bodyPr/>
          <a:lstStyle>
            <a:lvl1pPr>
              <a:defRPr/>
            </a:lvl1pPr>
          </a:lstStyle>
          <a:p>
            <a:pPr>
              <a:defRPr/>
            </a:pPr>
            <a:r>
              <a:rPr lang="en-US" dirty="0" smtClean="0"/>
              <a:t>A. </a:t>
            </a:r>
            <a:r>
              <a:rPr lang="en-US" dirty="0" err="1" smtClean="0"/>
              <a:t>Sokolov</a:t>
            </a:r>
            <a:r>
              <a:rPr lang="en-US" dirty="0" smtClean="0"/>
              <a:t>, INSTR14, March 1, 2014</a:t>
            </a:r>
            <a:endParaRPr lang="en-US" dirty="0"/>
          </a:p>
        </p:txBody>
      </p:sp>
      <p:sp>
        <p:nvSpPr>
          <p:cNvPr id="4" name="Rectangle 11"/>
          <p:cNvSpPr>
            <a:spLocks noGrp="1" noChangeArrowheads="1"/>
          </p:cNvSpPr>
          <p:nvPr>
            <p:ph type="sldNum" sz="quarter" idx="11"/>
          </p:nvPr>
        </p:nvSpPr>
        <p:spPr>
          <a:ln/>
        </p:spPr>
        <p:txBody>
          <a:bodyPr/>
          <a:lstStyle>
            <a:lvl1pPr>
              <a:defRPr/>
            </a:lvl1pPr>
          </a:lstStyle>
          <a:p>
            <a:pPr>
              <a:defRPr/>
            </a:pPr>
            <a:fld id="{9CF88A62-0224-41D6-8703-B3AB2C3ED4B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Rectangle 11"/>
          <p:cNvSpPr>
            <a:spLocks noGrp="1" noChangeArrowheads="1"/>
          </p:cNvSpPr>
          <p:nvPr>
            <p:ph type="sldNum" sz="quarter" idx="11"/>
          </p:nvPr>
        </p:nvSpPr>
        <p:spPr>
          <a:ln/>
        </p:spPr>
        <p:txBody>
          <a:bodyPr/>
          <a:lstStyle>
            <a:lvl1pPr>
              <a:defRPr/>
            </a:lvl1pPr>
          </a:lstStyle>
          <a:p>
            <a:pPr>
              <a:defRPr/>
            </a:pPr>
            <a:fld id="{C9739FE4-1550-4346-A424-D486845E8558}"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ftr" sz="quarter" idx="10"/>
          </p:nvPr>
        </p:nvSpPr>
        <p:spPr>
          <a:ln/>
        </p:spPr>
        <p:txBody>
          <a:bodyPr/>
          <a:lstStyle>
            <a:lvl1pPr>
              <a:defRPr/>
            </a:lvl1pPr>
          </a:lstStyle>
          <a:p>
            <a:pPr>
              <a:defRPr/>
            </a:pPr>
            <a:r>
              <a:rPr lang="en-US" dirty="0" smtClean="0"/>
              <a:t>A. </a:t>
            </a:r>
            <a:r>
              <a:rPr lang="en-US" dirty="0" err="1" smtClean="0"/>
              <a:t>Sokolov</a:t>
            </a:r>
            <a:r>
              <a:rPr lang="en-US" dirty="0" smtClean="0"/>
              <a:t>, INSTR14, March 1, 2014</a:t>
            </a:r>
            <a:endParaRPr lang="en-US" dirty="0"/>
          </a:p>
        </p:txBody>
      </p:sp>
      <p:sp>
        <p:nvSpPr>
          <p:cNvPr id="6" name="Rectangle 11"/>
          <p:cNvSpPr>
            <a:spLocks noGrp="1" noChangeArrowheads="1"/>
          </p:cNvSpPr>
          <p:nvPr>
            <p:ph type="sldNum" sz="quarter" idx="11"/>
          </p:nvPr>
        </p:nvSpPr>
        <p:spPr>
          <a:ln/>
        </p:spPr>
        <p:txBody>
          <a:bodyPr/>
          <a:lstStyle>
            <a:lvl1pPr>
              <a:defRPr/>
            </a:lvl1pPr>
          </a:lstStyle>
          <a:p>
            <a:pPr>
              <a:defRPr/>
            </a:pPr>
            <a:fld id="{E589A43A-A177-4D24-8744-FFEA049CCDD6}"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alphaModFix amt="54000"/>
            <a:lum/>
          </a:blip>
          <a:srcRect/>
          <a:stretch>
            <a:fillRect t="-2000" b="-2000"/>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295275" y="0"/>
            <a:ext cx="8534400"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266700" y="1600200"/>
            <a:ext cx="8658225"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4554" name="Rectangle 10"/>
          <p:cNvSpPr>
            <a:spLocks noGrp="1" noChangeArrowheads="1"/>
          </p:cNvSpPr>
          <p:nvPr>
            <p:ph type="ftr" sz="quarter" idx="3"/>
          </p:nvPr>
        </p:nvSpPr>
        <p:spPr bwMode="auto">
          <a:xfrm>
            <a:off x="0" y="6642100"/>
            <a:ext cx="2397125" cy="215900"/>
          </a:xfrm>
          <a:prstGeom prst="rect">
            <a:avLst/>
          </a:prstGeom>
          <a:solidFill>
            <a:srgbClr val="FFFFFF"/>
          </a:solidFill>
          <a:ln>
            <a:noFill/>
          </a:ln>
          <a:effectLst/>
          <a:extLst>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800">
                <a:solidFill>
                  <a:srgbClr val="669900"/>
                </a:solidFill>
              </a:defRPr>
            </a:lvl1pPr>
          </a:lstStyle>
          <a:p>
            <a:pPr>
              <a:defRPr/>
            </a:pPr>
            <a:r>
              <a:rPr lang="en-US" dirty="0" smtClean="0"/>
              <a:t>A. </a:t>
            </a:r>
            <a:r>
              <a:rPr lang="en-US" dirty="0" err="1" smtClean="0"/>
              <a:t>Sokolov</a:t>
            </a:r>
            <a:r>
              <a:rPr lang="en-US" dirty="0" smtClean="0"/>
              <a:t>, INSTR14, 1 March 2014</a:t>
            </a:r>
            <a:endParaRPr lang="en-US" dirty="0"/>
          </a:p>
        </p:txBody>
      </p:sp>
      <p:sp>
        <p:nvSpPr>
          <p:cNvPr id="364555" name="Rectangle 11"/>
          <p:cNvSpPr>
            <a:spLocks noGrp="1" noChangeArrowheads="1"/>
          </p:cNvSpPr>
          <p:nvPr>
            <p:ph type="sldNum" sz="quarter" idx="4"/>
          </p:nvPr>
        </p:nvSpPr>
        <p:spPr bwMode="auto">
          <a:xfrm>
            <a:off x="8829675" y="6629400"/>
            <a:ext cx="314325" cy="228600"/>
          </a:xfrm>
          <a:prstGeom prst="rect">
            <a:avLst/>
          </a:prstGeom>
          <a:solidFill>
            <a:srgbClr val="FFFFFF"/>
          </a:solidFill>
          <a:ln>
            <a:noFill/>
          </a:ln>
          <a:effectLst/>
          <a:extLst>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800">
                <a:solidFill>
                  <a:srgbClr val="669900"/>
                </a:solidFill>
              </a:defRPr>
            </a:lvl1pPr>
          </a:lstStyle>
          <a:p>
            <a:pPr>
              <a:defRPr/>
            </a:pPr>
            <a:fld id="{DC17308C-156A-4D41-B519-8AF89992AF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9" r:id="rId1"/>
    <p:sldLayoutId id="2147484291"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92" r:id="rId14"/>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3200" b="1">
          <a:solidFill>
            <a:srgbClr val="000099"/>
          </a:solidFill>
          <a:latin typeface="Times New Roman" pitchFamily="18" charset="0"/>
          <a:ea typeface="+mj-ea"/>
          <a:cs typeface="+mj-cs"/>
        </a:defRPr>
      </a:lvl1pPr>
      <a:lvl2pPr algn="ctr" rtl="0" eaLnBrk="0" fontAlgn="base" hangingPunct="0">
        <a:spcBef>
          <a:spcPct val="0"/>
        </a:spcBef>
        <a:spcAft>
          <a:spcPct val="0"/>
        </a:spcAft>
        <a:defRPr sz="3200" b="1">
          <a:solidFill>
            <a:srgbClr val="000099"/>
          </a:solidFill>
          <a:latin typeface="Times New Roman" pitchFamily="18" charset="0"/>
        </a:defRPr>
      </a:lvl2pPr>
      <a:lvl3pPr algn="ctr" rtl="0" eaLnBrk="0" fontAlgn="base" hangingPunct="0">
        <a:spcBef>
          <a:spcPct val="0"/>
        </a:spcBef>
        <a:spcAft>
          <a:spcPct val="0"/>
        </a:spcAft>
        <a:defRPr sz="3200" b="1">
          <a:solidFill>
            <a:srgbClr val="000099"/>
          </a:solidFill>
          <a:latin typeface="Times New Roman" pitchFamily="18" charset="0"/>
        </a:defRPr>
      </a:lvl3pPr>
      <a:lvl4pPr algn="ctr" rtl="0" eaLnBrk="0" fontAlgn="base" hangingPunct="0">
        <a:spcBef>
          <a:spcPct val="0"/>
        </a:spcBef>
        <a:spcAft>
          <a:spcPct val="0"/>
        </a:spcAft>
        <a:defRPr sz="3200" b="1">
          <a:solidFill>
            <a:srgbClr val="000099"/>
          </a:solidFill>
          <a:latin typeface="Times New Roman" pitchFamily="18" charset="0"/>
        </a:defRPr>
      </a:lvl4pPr>
      <a:lvl5pPr algn="ctr" rtl="0" eaLnBrk="0" fontAlgn="base" hangingPunct="0">
        <a:spcBef>
          <a:spcPct val="0"/>
        </a:spcBef>
        <a:spcAft>
          <a:spcPct val="0"/>
        </a:spcAft>
        <a:defRPr sz="3200" b="1">
          <a:solidFill>
            <a:srgbClr val="000099"/>
          </a:solidFill>
          <a:latin typeface="Times New Roman" pitchFamily="18" charset="0"/>
        </a:defRPr>
      </a:lvl5pPr>
      <a:lvl6pPr marL="457200" algn="ctr" rtl="0" fontAlgn="base">
        <a:spcBef>
          <a:spcPct val="0"/>
        </a:spcBef>
        <a:spcAft>
          <a:spcPct val="0"/>
        </a:spcAft>
        <a:defRPr sz="3200" b="1">
          <a:solidFill>
            <a:srgbClr val="000099"/>
          </a:solidFill>
          <a:latin typeface="Comic Sans MS" pitchFamily="66" charset="0"/>
        </a:defRPr>
      </a:lvl6pPr>
      <a:lvl7pPr marL="914400" algn="ctr" rtl="0" fontAlgn="base">
        <a:spcBef>
          <a:spcPct val="0"/>
        </a:spcBef>
        <a:spcAft>
          <a:spcPct val="0"/>
        </a:spcAft>
        <a:defRPr sz="3200" b="1">
          <a:solidFill>
            <a:srgbClr val="000099"/>
          </a:solidFill>
          <a:latin typeface="Comic Sans MS" pitchFamily="66" charset="0"/>
        </a:defRPr>
      </a:lvl7pPr>
      <a:lvl8pPr marL="1371600" algn="ctr" rtl="0" fontAlgn="base">
        <a:spcBef>
          <a:spcPct val="0"/>
        </a:spcBef>
        <a:spcAft>
          <a:spcPct val="0"/>
        </a:spcAft>
        <a:defRPr sz="3200" b="1">
          <a:solidFill>
            <a:srgbClr val="000099"/>
          </a:solidFill>
          <a:latin typeface="Comic Sans MS" pitchFamily="66" charset="0"/>
        </a:defRPr>
      </a:lvl8pPr>
      <a:lvl9pPr marL="1828800" algn="ctr" rtl="0" fontAlgn="base">
        <a:spcBef>
          <a:spcPct val="0"/>
        </a:spcBef>
        <a:spcAft>
          <a:spcPct val="0"/>
        </a:spcAft>
        <a:defRPr sz="3200" b="1">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lr>
          <a:schemeClr val="folHlink"/>
        </a:buClr>
        <a:buSzPct val="90000"/>
        <a:buFont typeface="Comic Sans MS" pitchFamily="66" charset="0"/>
        <a:buChar char="n"/>
        <a:defRPr sz="2000" b="1">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chemeClr val="accent1"/>
        </a:buClr>
        <a:buSzPct val="75000"/>
        <a:buFont typeface="Comic Sans MS" pitchFamily="66" charset="0"/>
        <a:buChar char="n"/>
        <a:defRPr b="1">
          <a:solidFill>
            <a:schemeClr val="tx1"/>
          </a:solidFill>
          <a:latin typeface="Times New Roman" pitchFamily="18" charset="0"/>
        </a:defRPr>
      </a:lvl2pPr>
      <a:lvl3pPr marL="1143000" indent="-228600" algn="l" rtl="0" eaLnBrk="0" fontAlgn="base" hangingPunct="0">
        <a:spcBef>
          <a:spcPct val="20000"/>
        </a:spcBef>
        <a:spcAft>
          <a:spcPct val="0"/>
        </a:spcAft>
        <a:buClr>
          <a:schemeClr val="folHlink"/>
        </a:buClr>
        <a:buSzPct val="55000"/>
        <a:buFont typeface="Comic Sans MS" pitchFamily="66" charset="0"/>
        <a:buChar char="n"/>
        <a:defRPr sz="1600" b="1">
          <a:solidFill>
            <a:schemeClr val="tx1"/>
          </a:solidFill>
          <a:latin typeface="Times New Roman" pitchFamily="18" charset="0"/>
        </a:defRPr>
      </a:lvl3pPr>
      <a:lvl4pPr marL="1600200" indent="-228600" algn="l" rtl="0" eaLnBrk="0" fontAlgn="base" hangingPunct="0">
        <a:spcBef>
          <a:spcPct val="20000"/>
        </a:spcBef>
        <a:spcAft>
          <a:spcPct val="0"/>
        </a:spcAft>
        <a:buClr>
          <a:schemeClr val="accent1"/>
        </a:buClr>
        <a:buFont typeface="Comic Sans MS" pitchFamily="66" charset="0"/>
        <a:buChar char="§"/>
        <a:defRPr sz="1400" b="1">
          <a:solidFill>
            <a:schemeClr val="tx1"/>
          </a:solidFill>
          <a:latin typeface="Times New Roman" pitchFamily="18" charset="0"/>
        </a:defRPr>
      </a:lvl4pPr>
      <a:lvl5pPr marL="2057400" indent="-228600" algn="l" rtl="0" eaLnBrk="0" fontAlgn="base" hangingPunct="0">
        <a:spcBef>
          <a:spcPct val="20000"/>
        </a:spcBef>
        <a:spcAft>
          <a:spcPct val="0"/>
        </a:spcAft>
        <a:buClr>
          <a:schemeClr val="accent1"/>
        </a:buClr>
        <a:buFont typeface="Comic Sans MS" pitchFamily="66" charset="0"/>
        <a:buChar char="§"/>
        <a:defRPr sz="1200" b="1">
          <a:solidFill>
            <a:schemeClr val="tx1"/>
          </a:solidFill>
          <a:latin typeface="Times New Roman" pitchFamily="18" charset="0"/>
        </a:defRPr>
      </a:lvl5pPr>
      <a:lvl6pPr marL="2514600" indent="-228600" algn="l" rtl="0" fontAlgn="base">
        <a:spcBef>
          <a:spcPct val="20000"/>
        </a:spcBef>
        <a:spcAft>
          <a:spcPct val="0"/>
        </a:spcAft>
        <a:buClr>
          <a:schemeClr val="accent1"/>
        </a:buClr>
        <a:buFont typeface="Wingdings" pitchFamily="2" charset="2"/>
        <a:buChar char="§"/>
        <a:defRPr sz="1200" b="1">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1200" b="1">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1200" b="1">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12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GB" smtClean="0">
              <a:solidFill>
                <a:srgbClr val="000000"/>
              </a:solidFill>
              <a:latin typeface="Arial" pitchFamily="34" charset="0"/>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GB" smtClean="0">
              <a:solidFill>
                <a:srgbClr val="000000"/>
              </a:solidFill>
              <a:latin typeface="Arial" pitchFamily="34" charset="0"/>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FAB189FF-C63E-4E9C-8122-03EF5BF49656}" type="slidenum">
              <a:rPr lang="en-GB" smtClean="0">
                <a:solidFill>
                  <a:srgbClr val="000000"/>
                </a:solidFill>
                <a:latin typeface="Arial" pitchFamily="34" charset="0"/>
                <a:cs typeface="Arial" pitchFamily="34" charset="0"/>
              </a:rPr>
              <a:pPr/>
              <a:t>‹#›</a:t>
            </a:fld>
            <a:endParaRPr lang="en-GB" smtClean="0">
              <a:solidFill>
                <a:srgbClr val="0000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9109807-3800-4353-A3F1-37669F332B9D}" type="datetimeFigureOut">
              <a:rPr lang="en-US" smtClean="0">
                <a:solidFill>
                  <a:prstClr val="black">
                    <a:tint val="75000"/>
                  </a:prstClr>
                </a:solidFill>
                <a:latin typeface="Calibri"/>
                <a:cs typeface="+mn-cs"/>
              </a:rPr>
              <a:pPr fontAlgn="auto">
                <a:spcBef>
                  <a:spcPts val="0"/>
                </a:spcBef>
                <a:spcAft>
                  <a:spcPts val="0"/>
                </a:spcAft>
              </a:pPr>
              <a:t>3/1/2014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F385F88-451F-41D4-9D9E-4D340DADFDE5}"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884074727"/>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7.xml"/><Relationship Id="rId5" Type="http://schemas.openxmlformats.org/officeDocument/2006/relationships/image" Target="../media/image7.w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300288"/>
            <a:ext cx="9144000" cy="400110"/>
          </a:xfrm>
          <a:prstGeom prst="rect">
            <a:avLst/>
          </a:prstGeom>
          <a:noFill/>
          <a:ln w="9525">
            <a:noFill/>
            <a:miter lim="800000"/>
            <a:headEnd/>
            <a:tailEnd/>
          </a:ln>
        </p:spPr>
        <p:txBody>
          <a:bodyPr>
            <a:spAutoFit/>
          </a:bodyPr>
          <a:lstStyle/>
          <a:p>
            <a:pPr marL="457200" indent="-457200" algn="ctr"/>
            <a:r>
              <a:rPr lang="en-US" altLang="he-IL" sz="2000" b="1" dirty="0" err="1">
                <a:solidFill>
                  <a:srgbClr val="000099"/>
                </a:solidFill>
              </a:rPr>
              <a:t>Andrey</a:t>
            </a:r>
            <a:r>
              <a:rPr lang="en-US" altLang="he-IL" sz="2000" b="1" dirty="0">
                <a:solidFill>
                  <a:srgbClr val="000099"/>
                </a:solidFill>
              </a:rPr>
              <a:t> </a:t>
            </a:r>
            <a:r>
              <a:rPr lang="en-US" altLang="he-IL" sz="2000" b="1" dirty="0" err="1" smtClean="0">
                <a:solidFill>
                  <a:srgbClr val="000099"/>
                </a:solidFill>
              </a:rPr>
              <a:t>Sokolov</a:t>
            </a:r>
            <a:r>
              <a:rPr lang="en-US" altLang="he-IL" sz="2000" b="1" dirty="0" smtClean="0">
                <a:solidFill>
                  <a:srgbClr val="000099"/>
                </a:solidFill>
              </a:rPr>
              <a:t> </a:t>
            </a:r>
          </a:p>
        </p:txBody>
      </p:sp>
      <p:sp>
        <p:nvSpPr>
          <p:cNvPr id="5123" name="Rectangle 3"/>
          <p:cNvSpPr>
            <a:spLocks noChangeArrowheads="1"/>
          </p:cNvSpPr>
          <p:nvPr/>
        </p:nvSpPr>
        <p:spPr bwMode="auto">
          <a:xfrm>
            <a:off x="0" y="3050510"/>
            <a:ext cx="9144000" cy="707886"/>
          </a:xfrm>
          <a:prstGeom prst="rect">
            <a:avLst/>
          </a:prstGeom>
          <a:noFill/>
          <a:ln w="9525">
            <a:noFill/>
            <a:miter lim="800000"/>
            <a:headEnd/>
            <a:tailEnd/>
          </a:ln>
        </p:spPr>
        <p:txBody>
          <a:bodyPr anchor="ctr">
            <a:spAutoFit/>
          </a:bodyPr>
          <a:lstStyle/>
          <a:p>
            <a:pPr algn="ctr" eaLnBrk="0" hangingPunct="0"/>
            <a:r>
              <a:rPr lang="en-US" altLang="he-IL" sz="2000" i="1" dirty="0">
                <a:solidFill>
                  <a:srgbClr val="000099"/>
                </a:solidFill>
              </a:rPr>
              <a:t>Budker Institute of Nuclear </a:t>
            </a:r>
            <a:r>
              <a:rPr lang="en-US" altLang="he-IL" sz="2000" i="1" dirty="0" smtClean="0">
                <a:solidFill>
                  <a:srgbClr val="000099"/>
                </a:solidFill>
              </a:rPr>
              <a:t>Physics, </a:t>
            </a:r>
            <a:r>
              <a:rPr lang="en-US" altLang="he-IL" sz="2000" i="1" dirty="0">
                <a:solidFill>
                  <a:srgbClr val="000099"/>
                </a:solidFill>
              </a:rPr>
              <a:t>Novosibirsk, Russia</a:t>
            </a:r>
          </a:p>
          <a:p>
            <a:pPr algn="ctr" eaLnBrk="0" hangingPunct="0"/>
            <a:r>
              <a:rPr lang="en-US" altLang="he-IL" sz="2000" i="1" dirty="0">
                <a:solidFill>
                  <a:srgbClr val="000099"/>
                </a:solidFill>
              </a:rPr>
              <a:t>Novosibirsk State </a:t>
            </a:r>
            <a:r>
              <a:rPr lang="en-US" altLang="he-IL" sz="2000" i="1" dirty="0" smtClean="0">
                <a:solidFill>
                  <a:srgbClr val="000099"/>
                </a:solidFill>
              </a:rPr>
              <a:t>University, </a:t>
            </a:r>
            <a:r>
              <a:rPr lang="en-US" altLang="he-IL" sz="2000" i="1" dirty="0">
                <a:solidFill>
                  <a:srgbClr val="000099"/>
                </a:solidFill>
              </a:rPr>
              <a:t>Russia</a:t>
            </a:r>
          </a:p>
        </p:txBody>
      </p:sp>
      <p:sp>
        <p:nvSpPr>
          <p:cNvPr id="5124" name="Rectangle 4"/>
          <p:cNvSpPr>
            <a:spLocks noChangeArrowheads="1"/>
          </p:cNvSpPr>
          <p:nvPr/>
        </p:nvSpPr>
        <p:spPr bwMode="auto">
          <a:xfrm>
            <a:off x="0" y="0"/>
            <a:ext cx="9144000" cy="2205038"/>
          </a:xfrm>
          <a:prstGeom prst="rect">
            <a:avLst/>
          </a:prstGeom>
          <a:noFill/>
          <a:ln w="9525">
            <a:noFill/>
            <a:miter lim="800000"/>
            <a:headEnd/>
            <a:tailEnd/>
          </a:ln>
        </p:spPr>
        <p:txBody>
          <a:bodyPr anchor="ctr"/>
          <a:lstStyle/>
          <a:p>
            <a:pPr algn="ctr"/>
            <a:r>
              <a:rPr lang="en-US" altLang="he-IL" sz="3600" b="1" dirty="0">
                <a:solidFill>
                  <a:srgbClr val="FFFFFF"/>
                </a:solidFill>
              </a:rPr>
              <a:t>Two-phase Cryogenic Avalanche </a:t>
            </a:r>
            <a:r>
              <a:rPr lang="en-US" altLang="he-IL" sz="3600" b="1" dirty="0" smtClean="0">
                <a:solidFill>
                  <a:srgbClr val="FFFFFF"/>
                </a:solidFill>
              </a:rPr>
              <a:t>Detectors</a:t>
            </a:r>
            <a:endParaRPr lang="en-US" altLang="he-IL" sz="3600" b="1" dirty="0">
              <a:solidFill>
                <a:srgbClr val="FFFFFF"/>
              </a:solidFill>
            </a:endParaRPr>
          </a:p>
        </p:txBody>
      </p:sp>
      <p:sp>
        <p:nvSpPr>
          <p:cNvPr id="5125" name="Text Box 7"/>
          <p:cNvSpPr txBox="1">
            <a:spLocks noChangeArrowheads="1"/>
          </p:cNvSpPr>
          <p:nvPr/>
        </p:nvSpPr>
        <p:spPr bwMode="auto">
          <a:xfrm>
            <a:off x="1170011" y="6163765"/>
            <a:ext cx="7229475" cy="461963"/>
          </a:xfrm>
          <a:prstGeom prst="rect">
            <a:avLst/>
          </a:prstGeom>
          <a:noFill/>
          <a:ln w="9525">
            <a:noFill/>
            <a:miter lim="800000"/>
            <a:headEnd/>
            <a:tailEnd/>
          </a:ln>
        </p:spPr>
        <p:txBody>
          <a:bodyPr>
            <a:spAutoFit/>
          </a:bodyPr>
          <a:lstStyle/>
          <a:p>
            <a:pPr marL="342900" indent="-342900" algn="ctr"/>
            <a:r>
              <a:rPr lang="en-US" sz="2400" b="1" dirty="0">
                <a:solidFill>
                  <a:srgbClr val="000099"/>
                </a:solidFill>
              </a:rPr>
              <a:t>	</a:t>
            </a:r>
            <a:r>
              <a:rPr lang="en-US" sz="2000" b="1" dirty="0" smtClean="0"/>
              <a:t>March 1, 2014 </a:t>
            </a:r>
            <a:endParaRPr lang="en-US" sz="2000" b="1" dirty="0"/>
          </a:p>
        </p:txBody>
      </p:sp>
      <p:pic>
        <p:nvPicPr>
          <p:cNvPr id="7" name="Picture 6" descr="INSTR14.jpg"/>
          <p:cNvPicPr>
            <a:picLocks noChangeAspect="1"/>
          </p:cNvPicPr>
          <p:nvPr/>
        </p:nvPicPr>
        <p:blipFill>
          <a:blip r:embed="rId3" cstate="print"/>
          <a:stretch>
            <a:fillRect/>
          </a:stretch>
        </p:blipFill>
        <p:spPr>
          <a:xfrm>
            <a:off x="2115403" y="4253534"/>
            <a:ext cx="4796240" cy="1623343"/>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400" dirty="0" smtClean="0"/>
              <a:t>Two-phase CRADs in Ar with </a:t>
            </a:r>
            <a:r>
              <a:rPr lang="en-US" sz="2400" u="sng" dirty="0" smtClean="0"/>
              <a:t>THGEM</a:t>
            </a:r>
            <a:r>
              <a:rPr lang="en-US" sz="2400" dirty="0" smtClean="0"/>
              <a:t> and </a:t>
            </a:r>
            <a:r>
              <a:rPr lang="en-US" sz="2400" u="sng" dirty="0" smtClean="0"/>
              <a:t>hybrid THGEM/GEM</a:t>
            </a:r>
            <a:r>
              <a:rPr lang="en-US" sz="2400" dirty="0" smtClean="0"/>
              <a:t> multiplier (</a:t>
            </a:r>
            <a:r>
              <a:rPr lang="en-US" sz="2400" u="sng" dirty="0" smtClean="0"/>
              <a:t>10×10 cm</a:t>
            </a:r>
            <a:r>
              <a:rPr lang="en-US" sz="2400" u="sng" baseline="30000" dirty="0" smtClean="0"/>
              <a:t>2</a:t>
            </a:r>
            <a:r>
              <a:rPr lang="en-US" sz="2400" u="sng" dirty="0" smtClean="0"/>
              <a:t> active area</a:t>
            </a:r>
            <a:r>
              <a:rPr lang="en-US" sz="2400" dirty="0" smtClean="0"/>
              <a:t>)</a:t>
            </a:r>
            <a:endParaRPr lang="en-US" dirty="0"/>
          </a:p>
        </p:txBody>
      </p:sp>
      <p:sp>
        <p:nvSpPr>
          <p:cNvPr id="10243" name="Номер слайда 2"/>
          <p:cNvSpPr>
            <a:spLocks noGrp="1"/>
          </p:cNvSpPr>
          <p:nvPr>
            <p:ph type="sldNum" sz="quarter" idx="11"/>
          </p:nvPr>
        </p:nvSpPr>
        <p:spPr>
          <a:ln>
            <a:miter lim="800000"/>
            <a:headEnd/>
            <a:tailEnd/>
          </a:ln>
        </p:spPr>
        <p:txBody>
          <a:bodyPr/>
          <a:lstStyle/>
          <a:p>
            <a:fld id="{3203D659-E70B-4326-A6BE-DAFE6D6EBFEF}" type="slidenum">
              <a:rPr lang="en-US" smtClean="0"/>
              <a:pPr/>
              <a:t>10</a:t>
            </a:fld>
            <a:endParaRPr lang="en-US" smtClean="0"/>
          </a:p>
        </p:txBody>
      </p:sp>
      <p:pic>
        <p:nvPicPr>
          <p:cNvPr id="10245" name="Picture 15" descr="D:\CONFERENCES\SessiaOYP12\Talk\Figures\fig2_top.jpg"/>
          <p:cNvPicPr>
            <a:picLocks noChangeAspect="1" noChangeArrowheads="1"/>
          </p:cNvPicPr>
          <p:nvPr/>
        </p:nvPicPr>
        <p:blipFill>
          <a:blip r:embed="rId3" cstate="print"/>
          <a:srcRect/>
          <a:stretch>
            <a:fillRect/>
          </a:stretch>
        </p:blipFill>
        <p:spPr bwMode="auto">
          <a:xfrm>
            <a:off x="0" y="1149350"/>
            <a:ext cx="3086100" cy="2649538"/>
          </a:xfrm>
          <a:prstGeom prst="rect">
            <a:avLst/>
          </a:prstGeom>
          <a:noFill/>
          <a:ln w="9525">
            <a:noFill/>
            <a:miter lim="800000"/>
            <a:headEnd/>
            <a:tailEnd/>
          </a:ln>
        </p:spPr>
      </p:pic>
      <p:pic>
        <p:nvPicPr>
          <p:cNvPr id="10246" name="Picture 16" descr="D:\CONFERENCES\SessiaOYP12\Talk\Figures\fig2_bottom.jpg"/>
          <p:cNvPicPr>
            <a:picLocks noChangeAspect="1" noChangeArrowheads="1"/>
          </p:cNvPicPr>
          <p:nvPr/>
        </p:nvPicPr>
        <p:blipFill>
          <a:blip r:embed="rId4" cstate="print"/>
          <a:srcRect/>
          <a:stretch>
            <a:fillRect/>
          </a:stretch>
        </p:blipFill>
        <p:spPr bwMode="auto">
          <a:xfrm>
            <a:off x="0" y="3941763"/>
            <a:ext cx="2570163" cy="2916237"/>
          </a:xfrm>
          <a:prstGeom prst="rect">
            <a:avLst/>
          </a:prstGeom>
          <a:noFill/>
          <a:ln w="9525">
            <a:noFill/>
            <a:miter lim="800000"/>
            <a:headEnd/>
            <a:tailEnd/>
          </a:ln>
        </p:spPr>
      </p:pic>
      <p:pic>
        <p:nvPicPr>
          <p:cNvPr id="10247" name="Picture 17" descr="D:\PAPERS\MyBasicPapers\Paper57\Figures\FiguresInTiff\fig1_bottom.tif"/>
          <p:cNvPicPr>
            <a:picLocks noChangeAspect="1" noChangeArrowheads="1"/>
          </p:cNvPicPr>
          <p:nvPr/>
        </p:nvPicPr>
        <p:blipFill>
          <a:blip r:embed="rId5" cstate="print"/>
          <a:srcRect/>
          <a:stretch>
            <a:fillRect/>
          </a:stretch>
        </p:blipFill>
        <p:spPr bwMode="auto">
          <a:xfrm>
            <a:off x="6138863" y="1212850"/>
            <a:ext cx="3005137" cy="2862263"/>
          </a:xfrm>
          <a:prstGeom prst="rect">
            <a:avLst/>
          </a:prstGeom>
          <a:noFill/>
          <a:ln w="9525">
            <a:noFill/>
            <a:miter lim="800000"/>
            <a:headEnd/>
            <a:tailEnd/>
          </a:ln>
        </p:spPr>
      </p:pic>
      <p:pic>
        <p:nvPicPr>
          <p:cNvPr id="10248" name="Picture 18" descr="D:\PAPERS\MyBasicPapers\Paper57\Figures\FiguresInTiff\fig1_middle.tif"/>
          <p:cNvPicPr>
            <a:picLocks noChangeAspect="1" noChangeArrowheads="1"/>
          </p:cNvPicPr>
          <p:nvPr/>
        </p:nvPicPr>
        <p:blipFill>
          <a:blip r:embed="rId6" cstate="print"/>
          <a:srcRect/>
          <a:stretch>
            <a:fillRect/>
          </a:stretch>
        </p:blipFill>
        <p:spPr bwMode="auto">
          <a:xfrm>
            <a:off x="3213100" y="1185863"/>
            <a:ext cx="2822575" cy="3209925"/>
          </a:xfrm>
          <a:prstGeom prst="rect">
            <a:avLst/>
          </a:prstGeom>
          <a:noFill/>
          <a:ln w="9525">
            <a:noFill/>
            <a:miter lim="800000"/>
            <a:headEnd/>
            <a:tailEnd/>
          </a:ln>
        </p:spPr>
      </p:pic>
      <p:sp>
        <p:nvSpPr>
          <p:cNvPr id="10249" name="Rectangle 16"/>
          <p:cNvSpPr>
            <a:spLocks noChangeArrowheads="1"/>
          </p:cNvSpPr>
          <p:nvPr/>
        </p:nvSpPr>
        <p:spPr bwMode="auto">
          <a:xfrm>
            <a:off x="3581400" y="4824413"/>
            <a:ext cx="5562600" cy="825500"/>
          </a:xfrm>
          <a:prstGeom prst="rect">
            <a:avLst/>
          </a:prstGeom>
          <a:solidFill>
            <a:schemeClr val="accent3"/>
          </a:solidFill>
          <a:ln w="9525">
            <a:noFill/>
            <a:round/>
            <a:headEnd/>
            <a:tailEnd/>
          </a:ln>
        </p:spPr>
        <p:txBody>
          <a:bodyPr lIns="90000" tIns="46800" rIns="90000" bIns="46800" anchor="ctr">
            <a:spAutoFit/>
          </a:bodyPr>
          <a:lstStyle/>
          <a:p>
            <a:pPr defTabSz="449263">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99"/>
                </a:solidFill>
              </a:rPr>
              <a:t>- 1 or 5 cm thick </a:t>
            </a:r>
            <a:r>
              <a:rPr lang="en-US" b="1" dirty="0" err="1">
                <a:solidFill>
                  <a:srgbClr val="000099"/>
                </a:solidFill>
              </a:rPr>
              <a:t>LAr</a:t>
            </a:r>
            <a:r>
              <a:rPr lang="en-US" b="1" dirty="0">
                <a:solidFill>
                  <a:srgbClr val="000099"/>
                </a:solidFill>
              </a:rPr>
              <a:t> layer</a:t>
            </a:r>
          </a:p>
          <a:p>
            <a:pPr defTabSz="449263">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99"/>
                </a:solidFill>
              </a:rPr>
              <a:t>- Electron life time in </a:t>
            </a:r>
            <a:r>
              <a:rPr lang="en-US" b="1" dirty="0" err="1">
                <a:solidFill>
                  <a:srgbClr val="000099"/>
                </a:solidFill>
              </a:rPr>
              <a:t>LAr</a:t>
            </a:r>
            <a:r>
              <a:rPr lang="en-US" b="1" dirty="0">
                <a:solidFill>
                  <a:srgbClr val="000099"/>
                </a:solidFill>
              </a:rPr>
              <a:t> ~ 13</a:t>
            </a:r>
            <a:r>
              <a:rPr lang="en-US" b="1" dirty="0">
                <a:solidFill>
                  <a:srgbClr val="000099"/>
                </a:solidFill>
                <a:latin typeface="Symbol" pitchFamily="18" charset="2"/>
              </a:rPr>
              <a:t> m</a:t>
            </a:r>
            <a:r>
              <a:rPr lang="en-US" b="1" dirty="0">
                <a:solidFill>
                  <a:srgbClr val="000099"/>
                </a:solidFill>
              </a:rPr>
              <a:t>s</a:t>
            </a:r>
          </a:p>
          <a:p>
            <a:pPr defTabSz="449263">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99"/>
                </a:solidFill>
              </a:rPr>
              <a:t>- THGEM geometry: </a:t>
            </a:r>
            <a:r>
              <a:rPr lang="en-US" b="1" dirty="0" smtClean="0">
                <a:solidFill>
                  <a:srgbClr val="000099"/>
                </a:solidFill>
              </a:rPr>
              <a:t>p/d/h=0.9/0.5/1 </a:t>
            </a:r>
            <a:r>
              <a:rPr lang="en-US" b="1" dirty="0">
                <a:solidFill>
                  <a:srgbClr val="000099"/>
                </a:solidFill>
              </a:rPr>
              <a:t>mm</a:t>
            </a:r>
          </a:p>
        </p:txBody>
      </p:sp>
      <p:sp>
        <p:nvSpPr>
          <p:cNvPr id="10250" name="Rectangle 6"/>
          <p:cNvSpPr>
            <a:spLocks noChangeArrowheads="1"/>
          </p:cNvSpPr>
          <p:nvPr/>
        </p:nvSpPr>
        <p:spPr bwMode="auto">
          <a:xfrm>
            <a:off x="2894013" y="6553200"/>
            <a:ext cx="6249987" cy="304800"/>
          </a:xfrm>
          <a:prstGeom prst="rect">
            <a:avLst/>
          </a:prstGeom>
          <a:solidFill>
            <a:schemeClr val="accent3"/>
          </a:solidFill>
          <a:ln w="9525">
            <a:noFill/>
            <a:miter lim="800000"/>
            <a:headEnd/>
            <a:tailEnd/>
          </a:ln>
        </p:spPr>
        <p:txBody>
          <a:bodyPr>
            <a:spAutoFit/>
          </a:bodyPr>
          <a:lstStyle/>
          <a:p>
            <a:r>
              <a:rPr lang="en-US" sz="1400" b="1" i="1" dirty="0">
                <a:solidFill>
                  <a:srgbClr val="000099"/>
                </a:solidFill>
              </a:rPr>
              <a:t>[NSU &amp; Budker INP: </a:t>
            </a:r>
            <a:r>
              <a:rPr lang="fr-FR" sz="1400" b="1" i="1" dirty="0" err="1">
                <a:solidFill>
                  <a:srgbClr val="000099"/>
                </a:solidFill>
              </a:rPr>
              <a:t>A.Bondar</a:t>
            </a:r>
            <a:r>
              <a:rPr lang="fr-FR" sz="1400" b="1" i="1" dirty="0">
                <a:solidFill>
                  <a:srgbClr val="000099"/>
                </a:solidFill>
              </a:rPr>
              <a:t> et al, JINST 8 (2013) P02008]</a:t>
            </a:r>
            <a:endParaRPr lang="en-US" sz="1400" b="1" i="1" dirty="0">
              <a:solidFill>
                <a:srgbClr val="000099"/>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Two-phase CRAD in Ar with THGEM and hybrid THGEM/GEM </a:t>
            </a:r>
            <a:r>
              <a:rPr lang="en-US" dirty="0" smtClean="0"/>
              <a:t>multiplier</a:t>
            </a:r>
            <a:endParaRPr lang="en-US" dirty="0"/>
          </a:p>
        </p:txBody>
      </p:sp>
      <p:sp>
        <p:nvSpPr>
          <p:cNvPr id="11" name="Content Placeholder 10"/>
          <p:cNvSpPr>
            <a:spLocks noGrp="1"/>
          </p:cNvSpPr>
          <p:nvPr>
            <p:ph idx="1"/>
          </p:nvPr>
        </p:nvSpPr>
        <p:spPr/>
        <p:txBody>
          <a:bodyPr/>
          <a:lstStyle/>
          <a:p>
            <a:endParaRPr lang="en-US"/>
          </a:p>
        </p:txBody>
      </p:sp>
      <p:sp>
        <p:nvSpPr>
          <p:cNvPr id="11267" name="Номер слайда 2"/>
          <p:cNvSpPr>
            <a:spLocks noGrp="1"/>
          </p:cNvSpPr>
          <p:nvPr>
            <p:ph type="sldNum" sz="quarter" idx="11"/>
          </p:nvPr>
        </p:nvSpPr>
        <p:spPr>
          <a:ln>
            <a:miter lim="800000"/>
            <a:headEnd/>
            <a:tailEnd/>
          </a:ln>
        </p:spPr>
        <p:txBody>
          <a:bodyPr/>
          <a:lstStyle/>
          <a:p>
            <a:fld id="{6A170851-992A-4AE2-990B-170AB9A09B4D}" type="slidenum">
              <a:rPr lang="en-US" smtClean="0"/>
              <a:pPr/>
              <a:t>11</a:t>
            </a:fld>
            <a:endParaRPr lang="en-US" smtClean="0"/>
          </a:p>
        </p:txBody>
      </p:sp>
      <p:sp>
        <p:nvSpPr>
          <p:cNvPr id="11269" name="Rectangle 10"/>
          <p:cNvSpPr>
            <a:spLocks noChangeArrowheads="1"/>
          </p:cNvSpPr>
          <p:nvPr/>
        </p:nvSpPr>
        <p:spPr bwMode="auto">
          <a:xfrm>
            <a:off x="54592" y="4377972"/>
            <a:ext cx="4421875" cy="2014537"/>
          </a:xfrm>
          <a:prstGeom prst="rect">
            <a:avLst/>
          </a:prstGeom>
          <a:solidFill>
            <a:schemeClr val="accent3"/>
          </a:solidFill>
          <a:ln w="9525">
            <a:noFill/>
            <a:miter lim="800000"/>
            <a:headEnd/>
            <a:tailEnd/>
          </a:ln>
        </p:spPr>
        <p:txBody>
          <a:bodyPr wrap="square">
            <a:spAutoFit/>
          </a:bodyPr>
          <a:lstStyle/>
          <a:p>
            <a:r>
              <a:rPr lang="en-US" sz="1800" b="1" dirty="0">
                <a:solidFill>
                  <a:srgbClr val="000099"/>
                </a:solidFill>
              </a:rPr>
              <a:t>- Confirmed proper performance at high gains of two-phase Ar CRADs having practical size (10x10 cm2 active area and 1-5cm thick liquid layer)</a:t>
            </a:r>
          </a:p>
          <a:p>
            <a:r>
              <a:rPr lang="en-US" sz="1800" b="1" dirty="0">
                <a:solidFill>
                  <a:srgbClr val="000099"/>
                </a:solidFill>
              </a:rPr>
              <a:t>- Gains reached 1000 with the 10x10cm2 </a:t>
            </a:r>
            <a:r>
              <a:rPr lang="en-US" sz="1800" b="1" u="sng" dirty="0">
                <a:solidFill>
                  <a:srgbClr val="000099"/>
                </a:solidFill>
              </a:rPr>
              <a:t>double</a:t>
            </a:r>
            <a:r>
              <a:rPr lang="en-US" sz="1800" b="1" dirty="0">
                <a:solidFill>
                  <a:srgbClr val="000099"/>
                </a:solidFill>
              </a:rPr>
              <a:t>-THGEM multiplier</a:t>
            </a:r>
            <a:endParaRPr lang="en-US" sz="1800" b="1" i="1" dirty="0">
              <a:solidFill>
                <a:srgbClr val="000099"/>
              </a:solidFill>
            </a:endParaRPr>
          </a:p>
        </p:txBody>
      </p:sp>
      <p:pic>
        <p:nvPicPr>
          <p:cNvPr id="11270" name="Picture 2" descr="D:\PAPERS\MyBasicPapers\Paper57\Figures\FiguresInTiff\fig5.tif"/>
          <p:cNvPicPr>
            <a:picLocks noChangeAspect="1" noChangeArrowheads="1"/>
          </p:cNvPicPr>
          <p:nvPr/>
        </p:nvPicPr>
        <p:blipFill>
          <a:blip r:embed="rId3" cstate="print"/>
          <a:srcRect/>
          <a:stretch>
            <a:fillRect/>
          </a:stretch>
        </p:blipFill>
        <p:spPr bwMode="auto">
          <a:xfrm>
            <a:off x="177424" y="987997"/>
            <a:ext cx="4108450" cy="3354388"/>
          </a:xfrm>
          <a:prstGeom prst="rect">
            <a:avLst/>
          </a:prstGeom>
          <a:noFill/>
          <a:ln w="9525">
            <a:noFill/>
            <a:miter lim="800000"/>
            <a:headEnd/>
            <a:tailEnd/>
          </a:ln>
        </p:spPr>
      </p:pic>
      <p:pic>
        <p:nvPicPr>
          <p:cNvPr id="11271" name="Picture 3" descr="D:\PAPERS\MyBasicPapers\Paper57\Figures\FiguresInTiff\fig9.tif"/>
          <p:cNvPicPr>
            <a:picLocks noChangeAspect="1" noChangeArrowheads="1"/>
          </p:cNvPicPr>
          <p:nvPr/>
        </p:nvPicPr>
        <p:blipFill>
          <a:blip r:embed="rId4" cstate="print"/>
          <a:srcRect/>
          <a:stretch>
            <a:fillRect/>
          </a:stretch>
        </p:blipFill>
        <p:spPr bwMode="auto">
          <a:xfrm>
            <a:off x="4892103" y="1004203"/>
            <a:ext cx="4060825" cy="3332163"/>
          </a:xfrm>
          <a:prstGeom prst="rect">
            <a:avLst/>
          </a:prstGeom>
          <a:noFill/>
          <a:ln w="9525">
            <a:noFill/>
            <a:miter lim="800000"/>
            <a:headEnd/>
            <a:tailEnd/>
          </a:ln>
        </p:spPr>
      </p:pic>
      <p:sp>
        <p:nvSpPr>
          <p:cNvPr id="11272" name="Rectangle 6"/>
          <p:cNvSpPr>
            <a:spLocks noChangeArrowheads="1"/>
          </p:cNvSpPr>
          <p:nvPr/>
        </p:nvSpPr>
        <p:spPr bwMode="auto">
          <a:xfrm>
            <a:off x="2894013" y="6553200"/>
            <a:ext cx="6249987" cy="304800"/>
          </a:xfrm>
          <a:prstGeom prst="rect">
            <a:avLst/>
          </a:prstGeom>
          <a:solidFill>
            <a:schemeClr val="accent3"/>
          </a:solidFill>
          <a:ln w="9525">
            <a:noFill/>
            <a:miter lim="800000"/>
            <a:headEnd/>
            <a:tailEnd/>
          </a:ln>
        </p:spPr>
        <p:txBody>
          <a:bodyPr>
            <a:spAutoFit/>
          </a:bodyPr>
          <a:lstStyle/>
          <a:p>
            <a:r>
              <a:rPr lang="en-US" sz="1400" b="1" i="1">
                <a:solidFill>
                  <a:srgbClr val="000099"/>
                </a:solidFill>
              </a:rPr>
              <a:t>[NSU &amp; Budker INP: </a:t>
            </a:r>
            <a:r>
              <a:rPr lang="fr-FR" sz="1400" b="1" i="1">
                <a:solidFill>
                  <a:srgbClr val="000099"/>
                </a:solidFill>
              </a:rPr>
              <a:t>A.Bondar et al, JINST 8 (2013) P02008]</a:t>
            </a:r>
            <a:endParaRPr lang="en-US" sz="1400" b="1" i="1">
              <a:solidFill>
                <a:srgbClr val="000099"/>
              </a:solidFill>
            </a:endParaRPr>
          </a:p>
        </p:txBody>
      </p:sp>
      <p:sp>
        <p:nvSpPr>
          <p:cNvPr id="11273" name="Rectangle 10"/>
          <p:cNvSpPr>
            <a:spLocks noChangeArrowheads="1"/>
          </p:cNvSpPr>
          <p:nvPr/>
        </p:nvSpPr>
        <p:spPr bwMode="auto">
          <a:xfrm>
            <a:off x="4802255" y="4377686"/>
            <a:ext cx="4137025" cy="2014537"/>
          </a:xfrm>
          <a:prstGeom prst="rect">
            <a:avLst/>
          </a:prstGeom>
          <a:solidFill>
            <a:schemeClr val="accent3"/>
          </a:solidFill>
          <a:ln w="9525">
            <a:noFill/>
            <a:miter lim="800000"/>
            <a:headEnd/>
            <a:tailEnd/>
          </a:ln>
        </p:spPr>
        <p:txBody>
          <a:bodyPr>
            <a:spAutoFit/>
          </a:bodyPr>
          <a:lstStyle/>
          <a:p>
            <a:r>
              <a:rPr lang="en-US" sz="1800" b="1" dirty="0">
                <a:solidFill>
                  <a:srgbClr val="000099"/>
                </a:solidFill>
              </a:rPr>
              <a:t>- Higher gains, of about 5000, have been attained in two-phase Ar CRADs with a hybrid </a:t>
            </a:r>
            <a:r>
              <a:rPr lang="en-US" sz="1800" b="1" u="sng" dirty="0">
                <a:solidFill>
                  <a:srgbClr val="000099"/>
                </a:solidFill>
              </a:rPr>
              <a:t>triple-stage</a:t>
            </a:r>
            <a:r>
              <a:rPr lang="en-US" sz="1800" b="1" dirty="0">
                <a:solidFill>
                  <a:srgbClr val="000099"/>
                </a:solidFill>
              </a:rPr>
              <a:t> multiplier, comprising of a double-THGEM followed by a GEM (in 2THGEM/GEM/PCB readout mode, i.e. with patterned anode)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CRAD energy threshold</a:t>
            </a:r>
            <a:endParaRPr lang="en-US" dirty="0"/>
          </a:p>
        </p:txBody>
      </p:sp>
      <p:sp>
        <p:nvSpPr>
          <p:cNvPr id="4" name="Slide Number Placeholder 3"/>
          <p:cNvSpPr>
            <a:spLocks noGrp="1"/>
          </p:cNvSpPr>
          <p:nvPr>
            <p:ph type="sldNum" sz="quarter" idx="11"/>
          </p:nvPr>
        </p:nvSpPr>
        <p:spPr/>
        <p:txBody>
          <a:bodyPr/>
          <a:lstStyle/>
          <a:p>
            <a:pPr>
              <a:defRPr/>
            </a:pPr>
            <a:fld id="{9CF88A62-0224-41D6-8703-B3AB2C3ED4B4}" type="slidenum">
              <a:rPr lang="en-US" smtClean="0"/>
              <a:pPr>
                <a:defRPr/>
              </a:pPr>
              <a:t>12</a:t>
            </a:fld>
            <a:endParaRPr lang="en-US"/>
          </a:p>
        </p:txBody>
      </p:sp>
      <p:grpSp>
        <p:nvGrpSpPr>
          <p:cNvPr id="3" name="Group 13"/>
          <p:cNvGrpSpPr/>
          <p:nvPr/>
        </p:nvGrpSpPr>
        <p:grpSpPr>
          <a:xfrm>
            <a:off x="882223" y="1178897"/>
            <a:ext cx="7388320" cy="5490140"/>
            <a:chOff x="-605383" y="1110658"/>
            <a:chExt cx="7388320" cy="5490140"/>
          </a:xfrm>
        </p:grpSpPr>
        <p:pic>
          <p:nvPicPr>
            <p:cNvPr id="5" name="Picture 4"/>
            <p:cNvPicPr>
              <a:picLocks noChangeAspect="1" noChangeArrowheads="1"/>
            </p:cNvPicPr>
            <p:nvPr/>
          </p:nvPicPr>
          <p:blipFill>
            <a:blip r:embed="rId2" cstate="print"/>
            <a:srcRect/>
            <a:stretch>
              <a:fillRect/>
            </a:stretch>
          </p:blipFill>
          <p:spPr bwMode="auto">
            <a:xfrm>
              <a:off x="327546" y="1110658"/>
              <a:ext cx="5412120" cy="4384863"/>
            </a:xfrm>
            <a:prstGeom prst="rect">
              <a:avLst/>
            </a:prstGeom>
            <a:noFill/>
            <a:ln w="9525">
              <a:noFill/>
              <a:miter lim="800000"/>
              <a:headEnd/>
              <a:tailEnd/>
            </a:ln>
            <a:effectLst/>
          </p:spPr>
        </p:pic>
        <p:cxnSp>
          <p:nvCxnSpPr>
            <p:cNvPr id="7" name="Straight Connector 6"/>
            <p:cNvCxnSpPr/>
            <p:nvPr/>
          </p:nvCxnSpPr>
          <p:spPr bwMode="auto">
            <a:xfrm flipH="1">
              <a:off x="1351128" y="2006221"/>
              <a:ext cx="13648" cy="3138985"/>
            </a:xfrm>
            <a:prstGeom prst="line">
              <a:avLst/>
            </a:prstGeom>
            <a:solidFill>
              <a:schemeClr val="accent1"/>
            </a:solidFill>
            <a:ln w="22225"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3057099" y="3739487"/>
              <a:ext cx="1624083" cy="354841"/>
            </a:xfrm>
            <a:prstGeom prst="straightConnector1">
              <a:avLst/>
            </a:prstGeom>
            <a:solidFill>
              <a:schemeClr val="accent1"/>
            </a:solidFill>
            <a:ln w="22225" cap="flat" cmpd="sng" algn="ctr">
              <a:solidFill>
                <a:schemeClr val="accent2"/>
              </a:solidFill>
              <a:prstDash val="solid"/>
              <a:round/>
              <a:headEnd type="arrow"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667534" y="3521122"/>
              <a:ext cx="851515" cy="338554"/>
            </a:xfrm>
            <a:prstGeom prst="rect">
              <a:avLst/>
            </a:prstGeom>
            <a:noFill/>
          </p:spPr>
          <p:txBody>
            <a:bodyPr wrap="none" rtlCol="0">
              <a:spAutoFit/>
            </a:bodyPr>
            <a:lstStyle/>
            <a:p>
              <a:r>
                <a:rPr lang="en-US" dirty="0" smtClean="0"/>
                <a:t>60 </a:t>
              </a:r>
              <a:r>
                <a:rPr lang="en-US" dirty="0" err="1" smtClean="0"/>
                <a:t>keV</a:t>
              </a:r>
              <a:endParaRPr lang="en-US" dirty="0"/>
            </a:p>
          </p:txBody>
        </p:sp>
        <p:sp>
          <p:nvSpPr>
            <p:cNvPr id="13" name="TextBox 12"/>
            <p:cNvSpPr txBox="1"/>
            <p:nvPr/>
          </p:nvSpPr>
          <p:spPr>
            <a:xfrm>
              <a:off x="-605383" y="5677468"/>
              <a:ext cx="7388320" cy="923330"/>
            </a:xfrm>
            <a:prstGeom prst="rect">
              <a:avLst/>
            </a:prstGeom>
            <a:solidFill>
              <a:schemeClr val="accent3"/>
            </a:solidFill>
          </p:spPr>
          <p:txBody>
            <a:bodyPr wrap="square" rtlCol="0">
              <a:spAutoFit/>
            </a:bodyPr>
            <a:lstStyle/>
            <a:p>
              <a:r>
                <a:rPr lang="en-US" sz="1800" b="1" dirty="0" smtClean="0">
                  <a:solidFill>
                    <a:srgbClr val="002060"/>
                  </a:solidFill>
                </a:rPr>
                <a:t>Energy threshold of CRAD can be measured using </a:t>
              </a:r>
              <a:r>
                <a:rPr lang="en-US" sz="1800" b="1" baseline="30000" dirty="0" smtClean="0">
                  <a:solidFill>
                    <a:srgbClr val="002060"/>
                  </a:solidFill>
                </a:rPr>
                <a:t>241</a:t>
              </a:r>
              <a:r>
                <a:rPr lang="en-US" sz="1800" b="1" dirty="0" smtClean="0">
                  <a:solidFill>
                    <a:srgbClr val="002060"/>
                  </a:solidFill>
                </a:rPr>
                <a:t>Am source</a:t>
              </a:r>
              <a:r>
                <a:rPr lang="en-US" sz="1800" b="1" baseline="30000" dirty="0" smtClean="0">
                  <a:solidFill>
                    <a:srgbClr val="002060"/>
                  </a:solidFill>
                </a:rPr>
                <a:t> </a:t>
              </a:r>
              <a:r>
                <a:rPr lang="en-US" sz="1800" b="1" dirty="0" smtClean="0">
                  <a:solidFill>
                    <a:srgbClr val="002060"/>
                  </a:solidFill>
                </a:rPr>
                <a:t>with 60 </a:t>
              </a:r>
              <a:r>
                <a:rPr lang="en-US" sz="1800" b="1" dirty="0" err="1" smtClean="0">
                  <a:solidFill>
                    <a:srgbClr val="002060"/>
                  </a:solidFill>
                </a:rPr>
                <a:t>keV</a:t>
              </a:r>
              <a:r>
                <a:rPr lang="en-US" sz="1800" b="1" dirty="0" smtClean="0">
                  <a:solidFill>
                    <a:srgbClr val="002060"/>
                  </a:solidFill>
                </a:rPr>
                <a:t> photons. From the distribution threshold can be estimated as 11 keV±2 </a:t>
              </a:r>
              <a:r>
                <a:rPr lang="en-US" sz="1800" b="1" dirty="0" err="1" smtClean="0">
                  <a:solidFill>
                    <a:srgbClr val="002060"/>
                  </a:solidFill>
                </a:rPr>
                <a:t>keV</a:t>
              </a:r>
              <a:r>
                <a:rPr lang="en-US" sz="1800" b="1" dirty="0" smtClean="0">
                  <a:solidFill>
                    <a:srgbClr val="002060"/>
                  </a:solidFill>
                </a:rPr>
                <a:t>.</a:t>
              </a:r>
              <a:endParaRPr lang="en-US" sz="1800" b="1" dirty="0">
                <a:solidFill>
                  <a:srgbClr val="002060"/>
                </a:solidFill>
              </a:endParaRPr>
            </a:p>
          </p:txBody>
        </p:sp>
      </p:grpSp>
      <p:sp>
        <p:nvSpPr>
          <p:cNvPr id="15" name="Oval 14"/>
          <p:cNvSpPr/>
          <p:nvPr/>
        </p:nvSpPr>
        <p:spPr bwMode="auto">
          <a:xfrm>
            <a:off x="4640239" y="2429302"/>
            <a:ext cx="586854" cy="327546"/>
          </a:xfrm>
          <a:prstGeom prst="ellipse">
            <a:avLst/>
          </a:prstGeom>
          <a:noFill/>
          <a:ln w="9525"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66" charset="0"/>
              <a:cs typeface="Times New Roman"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Concluding remarks to this section </a:t>
            </a:r>
            <a:endParaRPr lang="en-US" dirty="0"/>
          </a:p>
        </p:txBody>
      </p:sp>
      <p:sp>
        <p:nvSpPr>
          <p:cNvPr id="12291" name="Номер слайда 2"/>
          <p:cNvSpPr>
            <a:spLocks noGrp="1"/>
          </p:cNvSpPr>
          <p:nvPr>
            <p:ph type="sldNum" sz="quarter" idx="11"/>
          </p:nvPr>
        </p:nvSpPr>
        <p:spPr>
          <a:ln>
            <a:miter lim="800000"/>
            <a:headEnd/>
            <a:tailEnd/>
          </a:ln>
        </p:spPr>
        <p:txBody>
          <a:bodyPr/>
          <a:lstStyle/>
          <a:p>
            <a:fld id="{FE6B0E4B-3FE3-4AE9-BEC6-95EBB364E15D}" type="slidenum">
              <a:rPr lang="en-US" smtClean="0"/>
              <a:pPr/>
              <a:t>13</a:t>
            </a:fld>
            <a:endParaRPr lang="en-US" smtClean="0"/>
          </a:p>
        </p:txBody>
      </p:sp>
      <p:sp>
        <p:nvSpPr>
          <p:cNvPr id="12293" name="Rectangle 3"/>
          <p:cNvSpPr>
            <a:spLocks noChangeArrowheads="1"/>
          </p:cNvSpPr>
          <p:nvPr/>
        </p:nvSpPr>
        <p:spPr bwMode="auto">
          <a:xfrm>
            <a:off x="0" y="1054100"/>
            <a:ext cx="9144000" cy="5264150"/>
          </a:xfrm>
          <a:prstGeom prst="rect">
            <a:avLst/>
          </a:prstGeom>
          <a:solidFill>
            <a:schemeClr val="accent3"/>
          </a:solidFill>
          <a:ln w="9525">
            <a:noFill/>
            <a:miter lim="800000"/>
            <a:headEnd/>
            <a:tailEnd/>
          </a:ln>
        </p:spPr>
        <p:txBody>
          <a:bodyPr anchor="ctr">
            <a:spAutoFit/>
          </a:bodyPr>
          <a:lstStyle/>
          <a:p>
            <a:pPr algn="just" eaLnBrk="0" hangingPunct="0"/>
            <a:r>
              <a:rPr lang="en-US" sz="2400" b="1" dirty="0">
                <a:solidFill>
                  <a:srgbClr val="000099"/>
                </a:solidFill>
                <a:sym typeface="Symbol" pitchFamily="18" charset="2"/>
              </a:rPr>
              <a:t>Our general conclusion is that the maximum gains achieved in two-phase CRADs, of the order of 1000-5000 in Ar and   500 in </a:t>
            </a:r>
            <a:r>
              <a:rPr lang="en-US" sz="2400" b="1" dirty="0" err="1">
                <a:solidFill>
                  <a:srgbClr val="000099"/>
                </a:solidFill>
                <a:sym typeface="Symbol" pitchFamily="18" charset="2"/>
              </a:rPr>
              <a:t>Xe</a:t>
            </a:r>
            <a:r>
              <a:rPr lang="en-US" sz="2400" b="1" dirty="0">
                <a:solidFill>
                  <a:srgbClr val="000099"/>
                </a:solidFill>
                <a:sym typeface="Symbol" pitchFamily="18" charset="2"/>
              </a:rPr>
              <a:t>, might be sufficient for Giant </a:t>
            </a:r>
            <a:r>
              <a:rPr lang="en-US" sz="2400" b="1" dirty="0" err="1">
                <a:solidFill>
                  <a:srgbClr val="000099"/>
                </a:solidFill>
                <a:sym typeface="Symbol" pitchFamily="18" charset="2"/>
              </a:rPr>
              <a:t>LAr</a:t>
            </a:r>
            <a:r>
              <a:rPr lang="en-US" sz="2400" b="1" dirty="0">
                <a:solidFill>
                  <a:srgbClr val="000099"/>
                </a:solidFill>
                <a:sym typeface="Symbol" pitchFamily="18" charset="2"/>
              </a:rPr>
              <a:t> TPC and PET applications. </a:t>
            </a:r>
          </a:p>
          <a:p>
            <a:pPr algn="just" eaLnBrk="0" hangingPunct="0"/>
            <a:endParaRPr lang="en-US" sz="2400" b="1" dirty="0">
              <a:solidFill>
                <a:srgbClr val="000099"/>
              </a:solidFill>
              <a:sym typeface="Symbol" pitchFamily="18" charset="2"/>
            </a:endParaRPr>
          </a:p>
          <a:p>
            <a:pPr algn="just" eaLnBrk="0" hangingPunct="0"/>
            <a:r>
              <a:rPr lang="en-US" sz="2400" b="1" dirty="0">
                <a:solidFill>
                  <a:srgbClr val="000099"/>
                </a:solidFill>
                <a:sym typeface="Symbol" pitchFamily="18" charset="2"/>
              </a:rPr>
              <a:t>This however might not be sufficient for efficient single-electron counting, recording avalanche-charge in self-triggering mode (requiring gain values of 20,000-30,000). Accordingly, ways of increasing the overall gain should be looked for. </a:t>
            </a:r>
          </a:p>
          <a:p>
            <a:pPr algn="just" eaLnBrk="0" hangingPunct="0"/>
            <a:endParaRPr lang="en-US" sz="2400" b="1" dirty="0">
              <a:solidFill>
                <a:srgbClr val="000099"/>
              </a:solidFill>
              <a:sym typeface="Symbol" pitchFamily="18" charset="2"/>
            </a:endParaRPr>
          </a:p>
          <a:p>
            <a:pPr algn="just" eaLnBrk="0" hangingPunct="0"/>
            <a:r>
              <a:rPr lang="en-US" sz="2400" b="1" dirty="0">
                <a:solidFill>
                  <a:srgbClr val="FF0000"/>
                </a:solidFill>
                <a:sym typeface="Symbol" pitchFamily="18" charset="2"/>
              </a:rPr>
              <a:t>A possible solution is the optical readout of THGEM avalanches using Geiger Mode APDs (GAPDs); it is considered in the following.</a:t>
            </a:r>
          </a:p>
        </p:txBody>
      </p:sp>
      <p:sp>
        <p:nvSpPr>
          <p:cNvPr id="7" name="TextBox 6"/>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6147" name="Номер слайда 2"/>
          <p:cNvSpPr>
            <a:spLocks noGrp="1"/>
          </p:cNvSpPr>
          <p:nvPr>
            <p:ph type="sldNum" sz="quarter" idx="11"/>
          </p:nvPr>
        </p:nvSpPr>
        <p:spPr>
          <a:ln>
            <a:miter lim="800000"/>
            <a:headEnd/>
            <a:tailEnd/>
          </a:ln>
        </p:spPr>
        <p:txBody>
          <a:bodyPr/>
          <a:lstStyle/>
          <a:p>
            <a:fld id="{370E850B-0316-4B83-B4BC-A2A94672B360}" type="slidenum">
              <a:rPr lang="en-US" smtClean="0"/>
              <a:pPr/>
              <a:t>14</a:t>
            </a:fld>
            <a:endParaRPr lang="en-US" smtClean="0"/>
          </a:p>
        </p:txBody>
      </p:sp>
      <p:sp>
        <p:nvSpPr>
          <p:cNvPr id="6149" name="Text Box 3"/>
          <p:cNvSpPr txBox="1">
            <a:spLocks noChangeArrowheads="1"/>
          </p:cNvSpPr>
          <p:nvPr/>
        </p:nvSpPr>
        <p:spPr bwMode="auto">
          <a:xfrm>
            <a:off x="0" y="1531724"/>
            <a:ext cx="9144000" cy="4708981"/>
          </a:xfrm>
          <a:prstGeom prst="rect">
            <a:avLst/>
          </a:prstGeom>
          <a:solidFill>
            <a:schemeClr val="accent1">
              <a:lumMod val="20000"/>
              <a:lumOff val="80000"/>
            </a:schemeClr>
          </a:solidFill>
          <a:ln w="9525">
            <a:noFill/>
            <a:miter lim="800000"/>
            <a:headEnd/>
            <a:tailEnd/>
          </a:ln>
        </p:spPr>
        <p:txBody>
          <a:bodyPr>
            <a:spAutoFit/>
          </a:bodyPr>
          <a:lstStyle/>
          <a:p>
            <a:pPr marL="342900" indent="-342900"/>
            <a:r>
              <a:rPr lang="en-US" sz="2000" b="1" dirty="0">
                <a:solidFill>
                  <a:srgbClr val="000099"/>
                </a:solidFill>
              </a:rPr>
              <a:t>1. </a:t>
            </a:r>
            <a:r>
              <a:rPr lang="en-US" sz="2000" b="1" u="sng" dirty="0" err="1" smtClean="0">
                <a:solidFill>
                  <a:srgbClr val="000099"/>
                </a:solidFill>
              </a:rPr>
              <a:t>CR</a:t>
            </a:r>
            <a:r>
              <a:rPr lang="en-US" sz="2000" b="1" dirty="0" err="1" smtClean="0">
                <a:solidFill>
                  <a:srgbClr val="000099"/>
                </a:solidFill>
              </a:rPr>
              <a:t>yogenic</a:t>
            </a:r>
            <a:r>
              <a:rPr lang="en-US" sz="2000" b="1" dirty="0" smtClean="0">
                <a:solidFill>
                  <a:srgbClr val="000099"/>
                </a:solidFill>
              </a:rPr>
              <a:t> </a:t>
            </a:r>
            <a:r>
              <a:rPr lang="en-US" sz="2000" b="1" u="sng" dirty="0" smtClean="0">
                <a:solidFill>
                  <a:srgbClr val="000099"/>
                </a:solidFill>
              </a:rPr>
              <a:t>A</a:t>
            </a:r>
            <a:r>
              <a:rPr lang="en-US" sz="2000" b="1" dirty="0" smtClean="0">
                <a:solidFill>
                  <a:srgbClr val="000099"/>
                </a:solidFill>
              </a:rPr>
              <a:t>valanche </a:t>
            </a:r>
            <a:r>
              <a:rPr lang="en-US" sz="2000" b="1" u="sng" dirty="0" smtClean="0">
                <a:solidFill>
                  <a:srgbClr val="000099"/>
                </a:solidFill>
              </a:rPr>
              <a:t>D</a:t>
            </a:r>
            <a:r>
              <a:rPr lang="en-US" sz="2000" b="1" dirty="0" smtClean="0">
                <a:solidFill>
                  <a:srgbClr val="000099"/>
                </a:solidFill>
              </a:rPr>
              <a:t>etector </a:t>
            </a:r>
            <a:r>
              <a:rPr lang="en-US" sz="2000" b="1" dirty="0">
                <a:solidFill>
                  <a:srgbClr val="000099"/>
                </a:solidFill>
              </a:rPr>
              <a:t>concepts.</a:t>
            </a:r>
          </a:p>
          <a:p>
            <a:pPr marL="342900" indent="-342900"/>
            <a:endParaRPr lang="en-US" sz="2000" b="1" dirty="0">
              <a:solidFill>
                <a:srgbClr val="000099"/>
              </a:solidFill>
            </a:endParaRPr>
          </a:p>
          <a:p>
            <a:pPr marL="342900" indent="-342900"/>
            <a:r>
              <a:rPr lang="en-US" sz="2000" b="1" dirty="0">
                <a:solidFill>
                  <a:srgbClr val="000099"/>
                </a:solidFill>
              </a:rPr>
              <a:t>2. Our ongoing project on two-phase CRADs for dark matter search and low-energy neutrino detection.</a:t>
            </a:r>
          </a:p>
          <a:p>
            <a:pPr marL="342900" indent="-342900"/>
            <a:endParaRPr lang="en-US" sz="2000" b="1" dirty="0">
              <a:solidFill>
                <a:srgbClr val="000099"/>
              </a:solidFill>
            </a:endParaRPr>
          </a:p>
          <a:p>
            <a:pPr marL="342900" indent="-342900"/>
            <a:r>
              <a:rPr lang="en-US" sz="2000" b="1" dirty="0">
                <a:solidFill>
                  <a:srgbClr val="000099"/>
                </a:solidFill>
              </a:rPr>
              <a:t>3. Two-phase CRAD R&amp;D results:</a:t>
            </a:r>
          </a:p>
          <a:p>
            <a:pPr marL="342900" indent="-342900"/>
            <a:r>
              <a:rPr lang="en-US" sz="2000" b="1" dirty="0">
                <a:solidFill>
                  <a:srgbClr val="000099"/>
                </a:solidFill>
              </a:rPr>
              <a:t>	- Two-phase CRADs with charge readout.</a:t>
            </a:r>
          </a:p>
          <a:p>
            <a:pPr marL="342900" indent="-342900"/>
            <a:r>
              <a:rPr lang="en-US" sz="2000" b="1" dirty="0">
                <a:solidFill>
                  <a:srgbClr val="000099"/>
                </a:solidFill>
              </a:rPr>
              <a:t>	- </a:t>
            </a:r>
            <a:r>
              <a:rPr lang="en-US" sz="2000" b="1" dirty="0">
                <a:solidFill>
                  <a:schemeClr val="accent2"/>
                </a:solidFill>
              </a:rPr>
              <a:t>Two-phase CRADS with optical readout</a:t>
            </a:r>
            <a:r>
              <a:rPr lang="en-US" sz="2000" b="1" dirty="0">
                <a:solidFill>
                  <a:srgbClr val="000099"/>
                </a:solidFill>
              </a:rPr>
              <a:t>.</a:t>
            </a:r>
          </a:p>
          <a:p>
            <a:pPr marL="342900" indent="-342900"/>
            <a:endParaRPr lang="en-US" sz="2000" b="1" dirty="0">
              <a:solidFill>
                <a:srgbClr val="000099"/>
              </a:solidFill>
            </a:endParaRPr>
          </a:p>
          <a:p>
            <a:pPr marL="342900" indent="-342900"/>
            <a:r>
              <a:rPr lang="en-US" sz="2000" b="1" dirty="0">
                <a:solidFill>
                  <a:srgbClr val="000099"/>
                </a:solidFill>
              </a:rPr>
              <a:t>4. </a:t>
            </a:r>
            <a:r>
              <a:rPr lang="en-US" sz="2000" b="1" dirty="0" smtClean="0">
                <a:solidFill>
                  <a:srgbClr val="000099"/>
                </a:solidFill>
              </a:rPr>
              <a:t>Results  </a:t>
            </a:r>
            <a:r>
              <a:rPr lang="en-US" sz="2000" b="1" dirty="0">
                <a:solidFill>
                  <a:srgbClr val="000099"/>
                </a:solidFill>
              </a:rPr>
              <a:t>on two-phase Ar CRADs with THGEM/GAPD-matrix optical </a:t>
            </a:r>
            <a:r>
              <a:rPr lang="en-US" sz="2000" b="1" dirty="0" smtClean="0">
                <a:solidFill>
                  <a:srgbClr val="000099"/>
                </a:solidFill>
              </a:rPr>
              <a:t>readout</a:t>
            </a:r>
          </a:p>
          <a:p>
            <a:pPr marL="342900" indent="-342900"/>
            <a:endParaRPr lang="en-US" sz="2000" b="1" dirty="0" smtClean="0">
              <a:solidFill>
                <a:srgbClr val="000099"/>
              </a:solidFill>
            </a:endParaRPr>
          </a:p>
          <a:p>
            <a:pPr marL="342900" indent="-342900"/>
            <a:r>
              <a:rPr lang="en-US" sz="2000" b="1" dirty="0" smtClean="0">
                <a:solidFill>
                  <a:srgbClr val="000099"/>
                </a:solidFill>
              </a:rPr>
              <a:t>5. Neutron scattering on Ar nuclei </a:t>
            </a:r>
            <a:r>
              <a:rPr lang="en-US" sz="2000" b="1" dirty="0" smtClean="0">
                <a:solidFill>
                  <a:srgbClr val="000099"/>
                </a:solidFill>
              </a:rPr>
              <a:t>and quenching factor </a:t>
            </a:r>
            <a:r>
              <a:rPr lang="en-US" sz="2000" b="1" dirty="0" err="1" smtClean="0">
                <a:solidFill>
                  <a:srgbClr val="000099"/>
                </a:solidFill>
              </a:rPr>
              <a:t>mesurement</a:t>
            </a:r>
            <a:endParaRPr lang="en-US" sz="2000" b="1" dirty="0">
              <a:solidFill>
                <a:srgbClr val="000099"/>
              </a:solidFill>
            </a:endParaRPr>
          </a:p>
          <a:p>
            <a:pPr marL="342900" indent="-342900"/>
            <a:endParaRPr lang="en-US" sz="2000" b="1" dirty="0">
              <a:solidFill>
                <a:srgbClr val="000099"/>
              </a:solidFill>
            </a:endParaRPr>
          </a:p>
          <a:p>
            <a:pPr marL="342900" indent="-342900"/>
            <a:r>
              <a:rPr lang="en-US" sz="2000" b="1" dirty="0">
                <a:solidFill>
                  <a:srgbClr val="000099"/>
                </a:solidFill>
              </a:rPr>
              <a:t>5. Summary.</a:t>
            </a:r>
          </a:p>
        </p:txBody>
      </p:sp>
      <p:sp>
        <p:nvSpPr>
          <p:cNvPr id="8" name="TextBox 7"/>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Номер слайда 2"/>
          <p:cNvSpPr txBox="1">
            <a:spLocks noGrp="1"/>
          </p:cNvSpPr>
          <p:nvPr/>
        </p:nvSpPr>
        <p:spPr bwMode="auto">
          <a:xfrm>
            <a:off x="8829675" y="6629400"/>
            <a:ext cx="314325" cy="228600"/>
          </a:xfrm>
          <a:prstGeom prst="rect">
            <a:avLst/>
          </a:prstGeom>
          <a:solidFill>
            <a:srgbClr val="FFFFFF"/>
          </a:solidFill>
          <a:ln w="9525">
            <a:noFill/>
            <a:miter lim="800000"/>
            <a:headEnd/>
            <a:tailEnd/>
          </a:ln>
        </p:spPr>
        <p:txBody>
          <a:bodyPr/>
          <a:lstStyle/>
          <a:p>
            <a:pPr algn="r"/>
            <a:fld id="{81E133B0-3C80-4CDF-920A-9C8B16000528}" type="slidenum">
              <a:rPr lang="en-US" sz="800">
                <a:solidFill>
                  <a:srgbClr val="669900"/>
                </a:solidFill>
              </a:rPr>
              <a:pPr algn="r"/>
              <a:t>15</a:t>
            </a:fld>
            <a:endParaRPr lang="en-US" sz="800">
              <a:solidFill>
                <a:srgbClr val="669900"/>
              </a:solidFill>
            </a:endParaRPr>
          </a:p>
        </p:txBody>
      </p:sp>
      <p:sp>
        <p:nvSpPr>
          <p:cNvPr id="13317" name="Rectangle 3"/>
          <p:cNvSpPr>
            <a:spLocks noChangeArrowheads="1"/>
          </p:cNvSpPr>
          <p:nvPr/>
        </p:nvSpPr>
        <p:spPr bwMode="auto">
          <a:xfrm>
            <a:off x="0" y="4940300"/>
            <a:ext cx="9144000" cy="1616075"/>
          </a:xfrm>
          <a:prstGeom prst="rect">
            <a:avLst/>
          </a:prstGeom>
          <a:solidFill>
            <a:srgbClr val="FFFFCD"/>
          </a:solidFill>
          <a:ln w="9525">
            <a:noFill/>
            <a:miter lim="800000"/>
            <a:headEnd/>
            <a:tailEnd/>
          </a:ln>
        </p:spPr>
        <p:txBody>
          <a:bodyPr anchor="ctr">
            <a:spAutoFit/>
          </a:bodyPr>
          <a:lstStyle/>
          <a:p>
            <a:pPr eaLnBrk="0" hangingPunct="0"/>
            <a:r>
              <a:rPr lang="en-US" sz="2000" b="1">
                <a:solidFill>
                  <a:srgbClr val="000099"/>
                </a:solidFill>
                <a:sym typeface="Symbol" pitchFamily="18" charset="2"/>
              </a:rPr>
              <a:t>Noble gases have intense secondary scintillations both in VUV and NIR, while GAPDs have high quantum efficiency in the visible and NIR region. This results in two concepts of THGEM optical readout: </a:t>
            </a:r>
          </a:p>
          <a:p>
            <a:pPr eaLnBrk="0" hangingPunct="0"/>
            <a:r>
              <a:rPr lang="en-US" sz="2000" b="1">
                <a:solidFill>
                  <a:srgbClr val="000099"/>
                </a:solidFill>
                <a:sym typeface="Symbol" pitchFamily="18" charset="2"/>
              </a:rPr>
              <a:t>- using WLS-coated GAPD sensitive to the VUV; </a:t>
            </a:r>
          </a:p>
          <a:p>
            <a:pPr eaLnBrk="0" hangingPunct="0"/>
            <a:r>
              <a:rPr lang="en-US" sz="2000" b="1">
                <a:solidFill>
                  <a:srgbClr val="000099"/>
                </a:solidFill>
                <a:sym typeface="Symbol" pitchFamily="18" charset="2"/>
              </a:rPr>
              <a:t>- using uncoated GAPD sensitive to the NIR.</a:t>
            </a:r>
          </a:p>
        </p:txBody>
      </p:sp>
      <p:sp>
        <p:nvSpPr>
          <p:cNvPr id="12" name="Title 11"/>
          <p:cNvSpPr>
            <a:spLocks noGrp="1"/>
          </p:cNvSpPr>
          <p:nvPr>
            <p:ph type="title"/>
          </p:nvPr>
        </p:nvSpPr>
        <p:spPr>
          <a:xfrm>
            <a:off x="322571" y="0"/>
            <a:ext cx="8534400" cy="1000125"/>
          </a:xfrm>
        </p:spPr>
        <p:txBody>
          <a:bodyPr/>
          <a:lstStyle/>
          <a:p>
            <a:r>
              <a:rPr lang="en-US" sz="2800" dirty="0" smtClean="0"/>
              <a:t>Optical readout of CRADs </a:t>
            </a:r>
            <a:br>
              <a:rPr lang="en-US" sz="2800" dirty="0" smtClean="0"/>
            </a:br>
            <a:r>
              <a:rPr lang="en-US" sz="2800" dirty="0" smtClean="0"/>
              <a:t>with </a:t>
            </a:r>
            <a:r>
              <a:rPr lang="en-US" sz="2800" u="sng" dirty="0" smtClean="0"/>
              <a:t>combined THGEM/GAPD multiplier</a:t>
            </a:r>
            <a:r>
              <a:rPr lang="en-US" sz="2800" dirty="0" smtClean="0"/>
              <a:t>: </a:t>
            </a:r>
            <a:r>
              <a:rPr lang="en-US" sz="2800" dirty="0" smtClean="0"/>
              <a:t>motivation</a:t>
            </a:r>
            <a:endParaRPr lang="en-US" sz="2800" dirty="0"/>
          </a:p>
        </p:txBody>
      </p:sp>
      <p:sp>
        <p:nvSpPr>
          <p:cNvPr id="13319" name="Номер слайда 2"/>
          <p:cNvSpPr>
            <a:spLocks noGrp="1"/>
          </p:cNvSpPr>
          <p:nvPr>
            <p:ph type="sldNum" sz="quarter" idx="11"/>
          </p:nvPr>
        </p:nvSpPr>
        <p:spPr>
          <a:ln>
            <a:miter lim="800000"/>
            <a:headEnd/>
            <a:tailEnd/>
          </a:ln>
        </p:spPr>
        <p:txBody>
          <a:bodyPr/>
          <a:lstStyle/>
          <a:p>
            <a:fld id="{7FAA31A8-4719-4613-AE18-EDDD1AFD71DC}" type="slidenum">
              <a:rPr lang="en-US" smtClean="0"/>
              <a:pPr/>
              <a:t>15</a:t>
            </a:fld>
            <a:endParaRPr lang="en-US" smtClean="0"/>
          </a:p>
        </p:txBody>
      </p:sp>
      <p:pic>
        <p:nvPicPr>
          <p:cNvPr id="13321" name="Picture 13" descr="D:\PAPERS\MyBasicPapers\Paper56\Figures\FiguresInTif\fig1.tif"/>
          <p:cNvPicPr>
            <a:picLocks noChangeAspect="1" noChangeArrowheads="1"/>
          </p:cNvPicPr>
          <p:nvPr/>
        </p:nvPicPr>
        <p:blipFill>
          <a:blip r:embed="rId2" cstate="print"/>
          <a:srcRect/>
          <a:stretch>
            <a:fillRect/>
          </a:stretch>
        </p:blipFill>
        <p:spPr bwMode="auto">
          <a:xfrm>
            <a:off x="340815" y="1194319"/>
            <a:ext cx="4408606" cy="3614839"/>
          </a:xfrm>
          <a:prstGeom prst="rect">
            <a:avLst/>
          </a:prstGeom>
          <a:noFill/>
          <a:ln w="9525">
            <a:noFill/>
            <a:miter lim="800000"/>
            <a:headEnd/>
            <a:tailEnd/>
          </a:ln>
        </p:spPr>
      </p:pic>
      <p:sp>
        <p:nvSpPr>
          <p:cNvPr id="13323" name="Rectangle 5"/>
          <p:cNvSpPr>
            <a:spLocks noChangeArrowheads="1"/>
          </p:cNvSpPr>
          <p:nvPr/>
        </p:nvSpPr>
        <p:spPr bwMode="auto">
          <a:xfrm>
            <a:off x="5568286" y="1559014"/>
            <a:ext cx="3575713" cy="1477328"/>
          </a:xfrm>
          <a:prstGeom prst="rect">
            <a:avLst/>
          </a:prstGeom>
          <a:solidFill>
            <a:srgbClr val="FFFFCD"/>
          </a:solidFill>
          <a:ln w="9525">
            <a:noFill/>
            <a:miter lim="800000"/>
            <a:headEnd/>
            <a:tailEnd/>
          </a:ln>
        </p:spPr>
        <p:txBody>
          <a:bodyPr wrap="square" anchor="ctr">
            <a:spAutoFit/>
          </a:bodyPr>
          <a:lstStyle/>
          <a:p>
            <a:pPr eaLnBrk="0" hangingPunct="0"/>
            <a:r>
              <a:rPr lang="en-US" sz="1800" b="1" dirty="0">
                <a:solidFill>
                  <a:srgbClr val="000099"/>
                </a:solidFill>
                <a:sym typeface="Symbol" pitchFamily="18" charset="2"/>
              </a:rPr>
              <a:t>- Visible and NIR emission spectra of gaseous Ar and </a:t>
            </a:r>
            <a:r>
              <a:rPr lang="en-US" sz="1800" b="1" dirty="0" err="1">
                <a:solidFill>
                  <a:srgbClr val="000099"/>
                </a:solidFill>
                <a:sym typeface="Symbol" pitchFamily="18" charset="2"/>
              </a:rPr>
              <a:t>Xe</a:t>
            </a:r>
            <a:r>
              <a:rPr lang="en-US" sz="1800" b="1" dirty="0">
                <a:solidFill>
                  <a:srgbClr val="000099"/>
                </a:solidFill>
                <a:sym typeface="Symbol" pitchFamily="18" charset="2"/>
              </a:rPr>
              <a:t> and liquid Ar - GAPD PDE</a:t>
            </a:r>
          </a:p>
          <a:p>
            <a:pPr eaLnBrk="0" hangingPunct="0"/>
            <a:r>
              <a:rPr lang="en-US" sz="1800" b="1" dirty="0">
                <a:solidFill>
                  <a:srgbClr val="000099"/>
                </a:solidFill>
                <a:sym typeface="Symbol" pitchFamily="18" charset="2"/>
              </a:rPr>
              <a:t>[</a:t>
            </a:r>
            <a:r>
              <a:rPr lang="ru-RU" sz="1800" b="1" dirty="0">
                <a:solidFill>
                  <a:srgbClr val="000099"/>
                </a:solidFill>
                <a:sym typeface="Symbol" pitchFamily="18" charset="2"/>
              </a:rPr>
              <a:t>A.Buzulutskov, JINST 7 (2012) C02025</a:t>
            </a:r>
            <a:r>
              <a:rPr lang="en-US" sz="1800" b="1" dirty="0">
                <a:solidFill>
                  <a:srgbClr val="000099"/>
                </a:solidFill>
                <a:sym typeface="Symbol" pitchFamily="18" charset="2"/>
              </a:rPr>
              <a:t>]</a:t>
            </a:r>
            <a:r>
              <a:rPr lang="ru-RU" sz="1800" b="1" dirty="0">
                <a:solidFill>
                  <a:srgbClr val="000099"/>
                </a:solidFill>
                <a:sym typeface="Symbol" pitchFamily="18" charset="2"/>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Номер слайда 2"/>
          <p:cNvSpPr txBox="1">
            <a:spLocks noGrp="1"/>
          </p:cNvSpPr>
          <p:nvPr/>
        </p:nvSpPr>
        <p:spPr bwMode="auto">
          <a:xfrm>
            <a:off x="8829675" y="6629400"/>
            <a:ext cx="314325" cy="228600"/>
          </a:xfrm>
          <a:prstGeom prst="rect">
            <a:avLst/>
          </a:prstGeom>
          <a:solidFill>
            <a:srgbClr val="FFFFFF"/>
          </a:solidFill>
          <a:ln w="9525">
            <a:noFill/>
            <a:miter lim="800000"/>
            <a:headEnd/>
            <a:tailEnd/>
          </a:ln>
        </p:spPr>
        <p:txBody>
          <a:bodyPr/>
          <a:lstStyle/>
          <a:p>
            <a:pPr algn="r"/>
            <a:fld id="{39532746-88E1-47E1-BB7D-39FA2A9C5D59}" type="slidenum">
              <a:rPr lang="en-US" sz="800">
                <a:solidFill>
                  <a:srgbClr val="669900"/>
                </a:solidFill>
              </a:rPr>
              <a:pPr algn="r"/>
              <a:t>16</a:t>
            </a:fld>
            <a:endParaRPr lang="en-US" sz="800">
              <a:solidFill>
                <a:srgbClr val="669900"/>
              </a:solidFill>
            </a:endParaRPr>
          </a:p>
        </p:txBody>
      </p:sp>
      <p:grpSp>
        <p:nvGrpSpPr>
          <p:cNvPr id="15365" name="Group 14"/>
          <p:cNvGrpSpPr>
            <a:grpSpLocks/>
          </p:cNvGrpSpPr>
          <p:nvPr/>
        </p:nvGrpSpPr>
        <p:grpSpPr bwMode="auto">
          <a:xfrm>
            <a:off x="6011863" y="1198563"/>
            <a:ext cx="3132137" cy="2540000"/>
            <a:chOff x="0" y="1931"/>
            <a:chExt cx="1973" cy="1600"/>
          </a:xfrm>
        </p:grpSpPr>
        <p:pic>
          <p:nvPicPr>
            <p:cNvPr id="15378" name="Picture 7" descr="fig9_SiPMTHGEMSignal1000pe"/>
            <p:cNvPicPr>
              <a:picLocks noChangeAspect="1" noChangeArrowheads="1"/>
            </p:cNvPicPr>
            <p:nvPr/>
          </p:nvPicPr>
          <p:blipFill>
            <a:blip r:embed="rId2" cstate="print"/>
            <a:srcRect/>
            <a:stretch>
              <a:fillRect/>
            </a:stretch>
          </p:blipFill>
          <p:spPr bwMode="auto">
            <a:xfrm>
              <a:off x="0" y="1931"/>
              <a:ext cx="1973" cy="1600"/>
            </a:xfrm>
            <a:prstGeom prst="rect">
              <a:avLst/>
            </a:prstGeom>
            <a:noFill/>
            <a:ln w="9525">
              <a:noFill/>
              <a:miter lim="800000"/>
              <a:headEnd/>
              <a:tailEnd/>
            </a:ln>
          </p:spPr>
        </p:pic>
        <p:sp>
          <p:nvSpPr>
            <p:cNvPr id="15379" name="Rectangle 8"/>
            <p:cNvSpPr>
              <a:spLocks noChangeArrowheads="1"/>
            </p:cNvSpPr>
            <p:nvPr/>
          </p:nvSpPr>
          <p:spPr bwMode="auto">
            <a:xfrm>
              <a:off x="582" y="2037"/>
              <a:ext cx="371" cy="218"/>
            </a:xfrm>
            <a:prstGeom prst="rect">
              <a:avLst/>
            </a:prstGeom>
            <a:solidFill>
              <a:srgbClr val="FFFFCD"/>
            </a:solidFill>
            <a:ln w="9525">
              <a:solidFill>
                <a:schemeClr val="tx1"/>
              </a:solidFill>
              <a:miter lim="800000"/>
              <a:headEnd/>
              <a:tailEnd/>
            </a:ln>
          </p:spPr>
          <p:txBody>
            <a:bodyPr anchor="ctr">
              <a:spAutoFit/>
            </a:bodyPr>
            <a:lstStyle/>
            <a:p>
              <a:pPr eaLnBrk="0" hangingPunct="0"/>
              <a:r>
                <a:rPr lang="en-US" sz="800" b="1">
                  <a:solidFill>
                    <a:srgbClr val="000099"/>
                  </a:solidFill>
                  <a:sym typeface="Symbol" pitchFamily="18" charset="2"/>
                </a:rPr>
                <a:t>GAPD bipolar</a:t>
              </a:r>
            </a:p>
          </p:txBody>
        </p:sp>
        <p:sp>
          <p:nvSpPr>
            <p:cNvPr id="15380" name="Rectangle 9"/>
            <p:cNvSpPr>
              <a:spLocks noChangeArrowheads="1"/>
            </p:cNvSpPr>
            <p:nvPr/>
          </p:nvSpPr>
          <p:spPr bwMode="auto">
            <a:xfrm>
              <a:off x="1177" y="2664"/>
              <a:ext cx="393" cy="218"/>
            </a:xfrm>
            <a:prstGeom prst="rect">
              <a:avLst/>
            </a:prstGeom>
            <a:solidFill>
              <a:srgbClr val="FFFFCD"/>
            </a:solidFill>
            <a:ln w="9525">
              <a:solidFill>
                <a:schemeClr val="tx1"/>
              </a:solidFill>
              <a:miter lim="800000"/>
              <a:headEnd/>
              <a:tailEnd/>
            </a:ln>
          </p:spPr>
          <p:txBody>
            <a:bodyPr anchor="ctr">
              <a:spAutoFit/>
            </a:bodyPr>
            <a:lstStyle/>
            <a:p>
              <a:pPr eaLnBrk="0" hangingPunct="0"/>
              <a:r>
                <a:rPr lang="en-US" sz="800" b="1">
                  <a:solidFill>
                    <a:srgbClr val="000099"/>
                  </a:solidFill>
                  <a:sym typeface="Symbol" pitchFamily="18" charset="2"/>
                </a:rPr>
                <a:t>GAPD unipolar</a:t>
              </a:r>
            </a:p>
          </p:txBody>
        </p:sp>
        <p:sp>
          <p:nvSpPr>
            <p:cNvPr id="15381" name="Rectangle 10"/>
            <p:cNvSpPr>
              <a:spLocks noChangeArrowheads="1"/>
            </p:cNvSpPr>
            <p:nvPr/>
          </p:nvSpPr>
          <p:spPr bwMode="auto">
            <a:xfrm>
              <a:off x="640" y="3081"/>
              <a:ext cx="365" cy="141"/>
            </a:xfrm>
            <a:prstGeom prst="rect">
              <a:avLst/>
            </a:prstGeom>
            <a:solidFill>
              <a:srgbClr val="FFFFCD"/>
            </a:solidFill>
            <a:ln w="9525">
              <a:solidFill>
                <a:schemeClr val="tx1"/>
              </a:solidFill>
              <a:miter lim="800000"/>
              <a:headEnd/>
              <a:tailEnd/>
            </a:ln>
          </p:spPr>
          <p:txBody>
            <a:bodyPr anchor="ctr">
              <a:spAutoFit/>
            </a:bodyPr>
            <a:lstStyle/>
            <a:p>
              <a:pPr eaLnBrk="0" hangingPunct="0"/>
              <a:r>
                <a:rPr lang="en-US" sz="800" b="1">
                  <a:solidFill>
                    <a:srgbClr val="000099"/>
                  </a:solidFill>
                  <a:sym typeface="Symbol" pitchFamily="18" charset="2"/>
                </a:rPr>
                <a:t>THGEM </a:t>
              </a:r>
              <a:endParaRPr lang="en-US" sz="800" b="1">
                <a:solidFill>
                  <a:srgbClr val="000099"/>
                </a:solidFill>
                <a:sym typeface="Wingdings" pitchFamily="2" charset="2"/>
              </a:endParaRPr>
            </a:p>
          </p:txBody>
        </p:sp>
      </p:grpSp>
      <p:pic>
        <p:nvPicPr>
          <p:cNvPr id="15366" name="Picture 15"/>
          <p:cNvPicPr>
            <a:picLocks noChangeAspect="1" noChangeArrowheads="1"/>
          </p:cNvPicPr>
          <p:nvPr/>
        </p:nvPicPr>
        <p:blipFill>
          <a:blip r:embed="rId3" cstate="print"/>
          <a:srcRect/>
          <a:stretch>
            <a:fillRect/>
          </a:stretch>
        </p:blipFill>
        <p:spPr bwMode="auto">
          <a:xfrm>
            <a:off x="6292850" y="3871913"/>
            <a:ext cx="2851150" cy="2297112"/>
          </a:xfrm>
          <a:prstGeom prst="rect">
            <a:avLst/>
          </a:prstGeom>
          <a:noFill/>
          <a:ln w="9525">
            <a:noFill/>
            <a:miter lim="800000"/>
            <a:headEnd/>
            <a:tailEnd/>
          </a:ln>
        </p:spPr>
      </p:pic>
      <p:sp>
        <p:nvSpPr>
          <p:cNvPr id="15367" name="Rectangle 19"/>
          <p:cNvSpPr>
            <a:spLocks noChangeArrowheads="1"/>
          </p:cNvSpPr>
          <p:nvPr/>
        </p:nvSpPr>
        <p:spPr bwMode="auto">
          <a:xfrm>
            <a:off x="508662" y="6322042"/>
            <a:ext cx="8286750" cy="274638"/>
          </a:xfrm>
          <a:prstGeom prst="rect">
            <a:avLst/>
          </a:prstGeom>
          <a:solidFill>
            <a:srgbClr val="FFFFCD"/>
          </a:solidFill>
          <a:ln w="9525">
            <a:noFill/>
            <a:miter lim="800000"/>
            <a:headEnd/>
            <a:tailEnd/>
          </a:ln>
        </p:spPr>
        <p:txBody>
          <a:bodyPr anchor="ctr">
            <a:spAutoFit/>
          </a:bodyPr>
          <a:lstStyle/>
          <a:p>
            <a:pPr eaLnBrk="0" hangingPunct="0"/>
            <a:r>
              <a:rPr lang="en-US" sz="1200" b="1" i="1" dirty="0">
                <a:solidFill>
                  <a:srgbClr val="000099"/>
                </a:solidFill>
                <a:sym typeface="Symbol" pitchFamily="18" charset="2"/>
              </a:rPr>
              <a:t>[Budker INP, ITEP, Weizmann Inst: </a:t>
            </a:r>
            <a:r>
              <a:rPr lang="en-US" sz="1200" b="1" i="1" dirty="0" err="1">
                <a:solidFill>
                  <a:srgbClr val="000099"/>
                </a:solidFill>
                <a:sym typeface="Symbol" pitchFamily="18" charset="2"/>
              </a:rPr>
              <a:t>A.Bondar</a:t>
            </a:r>
            <a:r>
              <a:rPr lang="en-US" sz="1200" b="1" i="1" dirty="0">
                <a:solidFill>
                  <a:srgbClr val="000099"/>
                </a:solidFill>
                <a:sym typeface="Symbol" pitchFamily="18" charset="2"/>
              </a:rPr>
              <a:t> et al, JINST 5 (2010) P08002; JINST 6 (2011) P07008]</a:t>
            </a:r>
          </a:p>
        </p:txBody>
      </p:sp>
      <p:sp>
        <p:nvSpPr>
          <p:cNvPr id="15368" name="Rectangle 22"/>
          <p:cNvSpPr>
            <a:spLocks noChangeArrowheads="1"/>
          </p:cNvSpPr>
          <p:nvPr/>
        </p:nvSpPr>
        <p:spPr bwMode="auto">
          <a:xfrm>
            <a:off x="114300" y="4699000"/>
            <a:ext cx="5897563" cy="1479550"/>
          </a:xfrm>
          <a:prstGeom prst="rect">
            <a:avLst/>
          </a:prstGeom>
          <a:solidFill>
            <a:srgbClr val="FFFFCD"/>
          </a:solidFill>
          <a:ln w="9525">
            <a:noFill/>
            <a:round/>
            <a:headEnd/>
            <a:tailEnd/>
          </a:ln>
        </p:spPr>
        <p:txBody>
          <a:bodyPr lIns="90000" tIns="46800" rIns="90000" bIns="46800" anchor="ctr">
            <a:spAutoFit/>
          </a:bodyPr>
          <a:lstStyle/>
          <a:p>
            <a:pPr defTabSz="449263">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a:solidFill>
                  <a:srgbClr val="000099"/>
                </a:solidFill>
              </a:rPr>
              <a:t>Combined multiplier yield = </a:t>
            </a:r>
          </a:p>
          <a:p>
            <a:pPr defTabSz="449263">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a:solidFill>
                  <a:srgbClr val="000099"/>
                </a:solidFill>
              </a:rPr>
              <a:t>= </a:t>
            </a:r>
            <a:r>
              <a:rPr lang="en-US" sz="1800" b="1" u="sng">
                <a:solidFill>
                  <a:srgbClr val="000099"/>
                </a:solidFill>
              </a:rPr>
              <a:t>700 pe per 60 keV </a:t>
            </a:r>
            <a:r>
              <a:rPr lang="en-US" sz="1800" b="1">
                <a:solidFill>
                  <a:srgbClr val="000099"/>
                </a:solidFill>
              </a:rPr>
              <a:t>X-ray at THGEM </a:t>
            </a:r>
            <a:r>
              <a:rPr lang="en-US" sz="1800" b="1" u="sng">
                <a:solidFill>
                  <a:srgbClr val="000099"/>
                </a:solidFill>
              </a:rPr>
              <a:t>gain=400</a:t>
            </a:r>
            <a:r>
              <a:rPr lang="en-US" sz="1800" b="1">
                <a:solidFill>
                  <a:srgbClr val="000099"/>
                </a:solidFill>
              </a:rPr>
              <a:t>, i.e 12 pe/keV at this particular solid angle (±12mm field of view at a distance of 5 mm) </a:t>
            </a:r>
          </a:p>
          <a:p>
            <a:pPr defTabSz="449263">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a:solidFill>
                  <a:srgbClr val="000099"/>
                </a:solidFill>
              </a:rPr>
              <a:t> </a:t>
            </a:r>
          </a:p>
        </p:txBody>
      </p:sp>
      <p:sp>
        <p:nvSpPr>
          <p:cNvPr id="15369" name="Line 25"/>
          <p:cNvSpPr>
            <a:spLocks noChangeShapeType="1"/>
          </p:cNvSpPr>
          <p:nvPr/>
        </p:nvSpPr>
        <p:spPr bwMode="auto">
          <a:xfrm>
            <a:off x="5899150" y="5029200"/>
            <a:ext cx="958850" cy="0"/>
          </a:xfrm>
          <a:prstGeom prst="line">
            <a:avLst/>
          </a:prstGeom>
          <a:noFill/>
          <a:ln w="38100">
            <a:solidFill>
              <a:srgbClr val="FF0000"/>
            </a:solidFill>
            <a:round/>
            <a:headEnd/>
            <a:tailEnd type="arrow" w="lg" len="lg"/>
          </a:ln>
        </p:spPr>
        <p:txBody>
          <a:bodyPr wrap="none" anchor="ctr"/>
          <a:lstStyle/>
          <a:p>
            <a:endParaRPr lang="en-US"/>
          </a:p>
        </p:txBody>
      </p:sp>
      <p:sp>
        <p:nvSpPr>
          <p:cNvPr id="15370" name="Oval 29"/>
          <p:cNvSpPr>
            <a:spLocks noChangeArrowheads="1"/>
          </p:cNvSpPr>
          <p:nvPr/>
        </p:nvSpPr>
        <p:spPr bwMode="auto">
          <a:xfrm>
            <a:off x="7569200" y="4699000"/>
            <a:ext cx="838200" cy="406400"/>
          </a:xfrm>
          <a:prstGeom prst="ellipse">
            <a:avLst/>
          </a:prstGeom>
          <a:noFill/>
          <a:ln w="38100">
            <a:solidFill>
              <a:schemeClr val="accent2"/>
            </a:solidFill>
            <a:round/>
            <a:headEnd/>
            <a:tailEnd/>
          </a:ln>
        </p:spPr>
        <p:txBody>
          <a:bodyPr wrap="none" anchor="ctr"/>
          <a:lstStyle/>
          <a:p>
            <a:endParaRPr lang="ru-RU">
              <a:solidFill>
                <a:srgbClr val="000000"/>
              </a:solidFill>
            </a:endParaRPr>
          </a:p>
        </p:txBody>
      </p:sp>
      <p:sp>
        <p:nvSpPr>
          <p:cNvPr id="15371" name="Rectangle 31"/>
          <p:cNvSpPr>
            <a:spLocks noChangeArrowheads="1"/>
          </p:cNvSpPr>
          <p:nvPr/>
        </p:nvSpPr>
        <p:spPr bwMode="auto">
          <a:xfrm>
            <a:off x="3008313" y="1082675"/>
            <a:ext cx="2890837" cy="1477963"/>
          </a:xfrm>
          <a:prstGeom prst="rect">
            <a:avLst/>
          </a:prstGeom>
          <a:solidFill>
            <a:srgbClr val="FFFFCD"/>
          </a:solidFill>
          <a:ln w="9525">
            <a:noFill/>
            <a:miter lim="800000"/>
            <a:headEnd/>
            <a:tailEnd/>
          </a:ln>
        </p:spPr>
        <p:txBody>
          <a:bodyPr anchor="ctr">
            <a:spAutoFit/>
          </a:bodyPr>
          <a:lstStyle/>
          <a:p>
            <a:pPr eaLnBrk="0" hangingPunct="0"/>
            <a:r>
              <a:rPr lang="en-US" sz="1800" b="1">
                <a:solidFill>
                  <a:srgbClr val="000099"/>
                </a:solidFill>
                <a:sym typeface="Symbol" pitchFamily="18" charset="2"/>
              </a:rPr>
              <a:t>Avalanche scintillations from THGEMs holes have been observed in the NIR using uncoated GAPDs.</a:t>
            </a:r>
          </a:p>
        </p:txBody>
      </p:sp>
      <p:sp>
        <p:nvSpPr>
          <p:cNvPr id="15372" name="Line 33"/>
          <p:cNvSpPr>
            <a:spLocks noChangeShapeType="1"/>
          </p:cNvSpPr>
          <p:nvPr/>
        </p:nvSpPr>
        <p:spPr bwMode="auto">
          <a:xfrm>
            <a:off x="5613400" y="1409700"/>
            <a:ext cx="939800" cy="177800"/>
          </a:xfrm>
          <a:prstGeom prst="line">
            <a:avLst/>
          </a:prstGeom>
          <a:noFill/>
          <a:ln w="38100">
            <a:solidFill>
              <a:srgbClr val="FF0000"/>
            </a:solidFill>
            <a:round/>
            <a:headEnd/>
            <a:tailEnd type="arrow" w="lg" len="lg"/>
          </a:ln>
        </p:spPr>
        <p:txBody>
          <a:bodyPr wrap="none" anchor="ctr"/>
          <a:lstStyle/>
          <a:p>
            <a:endParaRPr lang="en-US"/>
          </a:p>
        </p:txBody>
      </p:sp>
      <p:sp>
        <p:nvSpPr>
          <p:cNvPr id="15374" name="Номер слайда 2"/>
          <p:cNvSpPr txBox="1">
            <a:spLocks noGrp="1"/>
          </p:cNvSpPr>
          <p:nvPr/>
        </p:nvSpPr>
        <p:spPr bwMode="auto">
          <a:xfrm>
            <a:off x="8829675" y="6629400"/>
            <a:ext cx="314325" cy="228600"/>
          </a:xfrm>
          <a:prstGeom prst="rect">
            <a:avLst/>
          </a:prstGeom>
          <a:solidFill>
            <a:srgbClr val="FFFFFF"/>
          </a:solidFill>
          <a:ln w="9525">
            <a:noFill/>
            <a:miter lim="800000"/>
            <a:headEnd/>
            <a:tailEnd/>
          </a:ln>
        </p:spPr>
        <p:txBody>
          <a:bodyPr/>
          <a:lstStyle/>
          <a:p>
            <a:pPr algn="r"/>
            <a:fld id="{DD5A4046-445D-4AF1-94B8-413814CA1F2D}" type="slidenum">
              <a:rPr lang="en-US" sz="800">
                <a:solidFill>
                  <a:srgbClr val="669900"/>
                </a:solidFill>
              </a:rPr>
              <a:pPr algn="r"/>
              <a:t>16</a:t>
            </a:fld>
            <a:endParaRPr lang="en-US" sz="800">
              <a:solidFill>
                <a:srgbClr val="669900"/>
              </a:solidFill>
            </a:endParaRPr>
          </a:p>
        </p:txBody>
      </p:sp>
      <p:pic>
        <p:nvPicPr>
          <p:cNvPr id="15375" name="Picture 5"/>
          <p:cNvPicPr>
            <a:picLocks noChangeAspect="1" noChangeArrowheads="1"/>
          </p:cNvPicPr>
          <p:nvPr/>
        </p:nvPicPr>
        <p:blipFill>
          <a:blip r:embed="rId4" cstate="print"/>
          <a:srcRect/>
          <a:stretch>
            <a:fillRect/>
          </a:stretch>
        </p:blipFill>
        <p:spPr bwMode="auto">
          <a:xfrm>
            <a:off x="54592" y="981075"/>
            <a:ext cx="2911475" cy="3695700"/>
          </a:xfrm>
          <a:prstGeom prst="rect">
            <a:avLst/>
          </a:prstGeom>
          <a:noFill/>
          <a:ln w="9525">
            <a:noFill/>
            <a:miter lim="800000"/>
            <a:headEnd/>
            <a:tailEnd/>
          </a:ln>
        </p:spPr>
      </p:pic>
      <p:sp>
        <p:nvSpPr>
          <p:cNvPr id="22" name="Title 21"/>
          <p:cNvSpPr>
            <a:spLocks noGrp="1"/>
          </p:cNvSpPr>
          <p:nvPr>
            <p:ph type="title"/>
          </p:nvPr>
        </p:nvSpPr>
        <p:spPr/>
        <p:txBody>
          <a:bodyPr/>
          <a:lstStyle/>
          <a:p>
            <a:r>
              <a:rPr lang="en-US" sz="2800" dirty="0" smtClean="0"/>
              <a:t>Two-phase Ar CRADs with THGEM/GAPD optical readout in the NIR: </a:t>
            </a:r>
            <a:r>
              <a:rPr lang="en-US" sz="2800" u="sng" dirty="0" smtClean="0"/>
              <a:t>combined multiplier </a:t>
            </a:r>
            <a:r>
              <a:rPr lang="en-US" sz="2800" u="sng" dirty="0" smtClean="0"/>
              <a:t>yield</a:t>
            </a:r>
            <a:endParaRPr lang="en-US" sz="2800" dirty="0"/>
          </a:p>
        </p:txBody>
      </p:sp>
      <p:sp>
        <p:nvSpPr>
          <p:cNvPr id="15376" name="Slide Number Placeholder 19"/>
          <p:cNvSpPr>
            <a:spLocks noGrp="1"/>
          </p:cNvSpPr>
          <p:nvPr>
            <p:ph type="sldNum" sz="quarter" idx="11"/>
          </p:nvPr>
        </p:nvSpPr>
        <p:spPr>
          <a:ln>
            <a:miter lim="800000"/>
            <a:headEnd/>
            <a:tailEnd/>
          </a:ln>
        </p:spPr>
        <p:txBody>
          <a:bodyPr/>
          <a:lstStyle/>
          <a:p>
            <a:fld id="{4D7C5D0D-0166-4285-8A27-554481ECBE62}" type="slidenum">
              <a:rPr lang="en-US" smtClean="0"/>
              <a:pPr/>
              <a:t>16</a:t>
            </a:fld>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63514" y="0"/>
            <a:ext cx="8534400" cy="1000125"/>
          </a:xfrm>
        </p:spPr>
        <p:txBody>
          <a:bodyPr/>
          <a:lstStyle/>
          <a:p>
            <a:r>
              <a:rPr lang="en-US" dirty="0" smtClean="0"/>
              <a:t>NIR scintillations in gaseous and liquid Ar:</a:t>
            </a:r>
            <a:br>
              <a:rPr lang="en-US" dirty="0" smtClean="0"/>
            </a:br>
            <a:r>
              <a:rPr lang="en-US" u="sng" dirty="0" smtClean="0"/>
              <a:t>primary and secondary scintillation </a:t>
            </a:r>
            <a:r>
              <a:rPr lang="en-US" u="sng" dirty="0" smtClean="0"/>
              <a:t>yield</a:t>
            </a:r>
            <a:endParaRPr lang="en-US" dirty="0"/>
          </a:p>
        </p:txBody>
      </p:sp>
      <p:sp>
        <p:nvSpPr>
          <p:cNvPr id="14339" name="Номер слайда 2"/>
          <p:cNvSpPr>
            <a:spLocks noGrp="1"/>
          </p:cNvSpPr>
          <p:nvPr>
            <p:ph type="sldNum" sz="quarter" idx="11"/>
          </p:nvPr>
        </p:nvSpPr>
        <p:spPr>
          <a:ln>
            <a:miter lim="800000"/>
            <a:headEnd/>
            <a:tailEnd/>
          </a:ln>
        </p:spPr>
        <p:txBody>
          <a:bodyPr/>
          <a:lstStyle/>
          <a:p>
            <a:fld id="{6BDBD42E-7507-464A-A383-3B3B2FE7E74F}" type="slidenum">
              <a:rPr lang="en-US" smtClean="0"/>
              <a:pPr/>
              <a:t>17</a:t>
            </a:fld>
            <a:endParaRPr lang="en-US" smtClean="0"/>
          </a:p>
        </p:txBody>
      </p:sp>
      <p:pic>
        <p:nvPicPr>
          <p:cNvPr id="14341" name="Picture 7"/>
          <p:cNvPicPr>
            <a:picLocks noChangeAspect="1" noChangeArrowheads="1"/>
          </p:cNvPicPr>
          <p:nvPr/>
        </p:nvPicPr>
        <p:blipFill>
          <a:blip r:embed="rId2" cstate="print"/>
          <a:srcRect/>
          <a:stretch>
            <a:fillRect/>
          </a:stretch>
        </p:blipFill>
        <p:spPr bwMode="auto">
          <a:xfrm>
            <a:off x="0" y="1085139"/>
            <a:ext cx="3670300" cy="2794000"/>
          </a:xfrm>
          <a:prstGeom prst="rect">
            <a:avLst/>
          </a:prstGeom>
          <a:noFill/>
          <a:ln w="9525">
            <a:noFill/>
            <a:miter lim="800000"/>
            <a:headEnd/>
            <a:tailEnd/>
          </a:ln>
        </p:spPr>
      </p:pic>
      <p:sp>
        <p:nvSpPr>
          <p:cNvPr id="14342" name="Rectangle 10"/>
          <p:cNvSpPr>
            <a:spLocks noChangeArrowheads="1"/>
          </p:cNvSpPr>
          <p:nvPr/>
        </p:nvSpPr>
        <p:spPr bwMode="auto">
          <a:xfrm>
            <a:off x="3864020" y="1030547"/>
            <a:ext cx="5143500" cy="1739900"/>
          </a:xfrm>
          <a:prstGeom prst="rect">
            <a:avLst/>
          </a:prstGeom>
          <a:solidFill>
            <a:srgbClr val="FFFFCD"/>
          </a:solidFill>
          <a:ln w="9525">
            <a:noFill/>
            <a:miter lim="800000"/>
            <a:headEnd/>
            <a:tailEnd/>
          </a:ln>
        </p:spPr>
        <p:txBody>
          <a:bodyPr anchor="ctr">
            <a:spAutoFit/>
          </a:bodyPr>
          <a:lstStyle/>
          <a:p>
            <a:pPr eaLnBrk="0" hangingPunct="0"/>
            <a:r>
              <a:rPr lang="en-US" sz="1800" b="1" dirty="0">
                <a:solidFill>
                  <a:srgbClr val="000099"/>
                </a:solidFill>
                <a:sym typeface="Symbol" pitchFamily="18" charset="2"/>
              </a:rPr>
              <a:t>Primary scintillation yield in the NIR has been measured:</a:t>
            </a:r>
          </a:p>
          <a:p>
            <a:pPr eaLnBrk="0" hangingPunct="0"/>
            <a:r>
              <a:rPr lang="en-US" sz="1800" b="1" dirty="0">
                <a:solidFill>
                  <a:srgbClr val="000099"/>
                </a:solidFill>
                <a:sym typeface="Symbol" pitchFamily="18" charset="2"/>
              </a:rPr>
              <a:t>- In gaseous Ar it amounted to </a:t>
            </a:r>
          </a:p>
          <a:p>
            <a:pPr eaLnBrk="0" hangingPunct="0"/>
            <a:r>
              <a:rPr lang="en-US" sz="1800" b="1" u="sng" dirty="0">
                <a:solidFill>
                  <a:srgbClr val="000099"/>
                </a:solidFill>
                <a:sym typeface="Symbol" pitchFamily="18" charset="2"/>
              </a:rPr>
              <a:t>17000± 3000</a:t>
            </a:r>
            <a:r>
              <a:rPr lang="en-US" sz="1800" b="1" dirty="0">
                <a:solidFill>
                  <a:srgbClr val="000099"/>
                </a:solidFill>
                <a:sym typeface="Symbol" pitchFamily="18" charset="2"/>
              </a:rPr>
              <a:t> photon/</a:t>
            </a:r>
            <a:r>
              <a:rPr lang="en-US" sz="1800" b="1" dirty="0" err="1">
                <a:solidFill>
                  <a:srgbClr val="000099"/>
                </a:solidFill>
                <a:sym typeface="Symbol" pitchFamily="18" charset="2"/>
              </a:rPr>
              <a:t>MeV</a:t>
            </a:r>
            <a:r>
              <a:rPr lang="en-US" sz="1800" b="1" dirty="0">
                <a:solidFill>
                  <a:srgbClr val="000099"/>
                </a:solidFill>
                <a:sym typeface="Symbol" pitchFamily="18" charset="2"/>
              </a:rPr>
              <a:t> in 690–1000 nm </a:t>
            </a:r>
          </a:p>
          <a:p>
            <a:pPr eaLnBrk="0" hangingPunct="0"/>
            <a:r>
              <a:rPr lang="en-US" sz="1800" b="1" dirty="0">
                <a:solidFill>
                  <a:srgbClr val="000099"/>
                </a:solidFill>
                <a:sym typeface="Symbol" pitchFamily="18" charset="2"/>
              </a:rPr>
              <a:t>- In liquid Ar it amounted to </a:t>
            </a:r>
          </a:p>
          <a:p>
            <a:pPr eaLnBrk="0" hangingPunct="0"/>
            <a:r>
              <a:rPr lang="en-US" sz="1800" b="1" u="sng" dirty="0">
                <a:solidFill>
                  <a:srgbClr val="000099"/>
                </a:solidFill>
                <a:sym typeface="Symbol" pitchFamily="18" charset="2"/>
              </a:rPr>
              <a:t>510±90</a:t>
            </a:r>
            <a:r>
              <a:rPr lang="en-US" sz="1800" b="1" dirty="0">
                <a:solidFill>
                  <a:srgbClr val="000099"/>
                </a:solidFill>
                <a:sym typeface="Symbol" pitchFamily="18" charset="2"/>
              </a:rPr>
              <a:t> photon/</a:t>
            </a:r>
            <a:r>
              <a:rPr lang="en-US" sz="1800" b="1" dirty="0" err="1">
                <a:solidFill>
                  <a:srgbClr val="000099"/>
                </a:solidFill>
                <a:sym typeface="Symbol" pitchFamily="18" charset="2"/>
              </a:rPr>
              <a:t>MeV</a:t>
            </a:r>
            <a:r>
              <a:rPr lang="en-US" sz="1800" b="1" dirty="0">
                <a:solidFill>
                  <a:srgbClr val="000099"/>
                </a:solidFill>
                <a:sym typeface="Symbol" pitchFamily="18" charset="2"/>
              </a:rPr>
              <a:t> in 400–1000 nm </a:t>
            </a:r>
          </a:p>
        </p:txBody>
      </p:sp>
      <p:sp>
        <p:nvSpPr>
          <p:cNvPr id="14343" name="Rectangle 11"/>
          <p:cNvSpPr>
            <a:spLocks noChangeArrowheads="1"/>
          </p:cNvSpPr>
          <p:nvPr/>
        </p:nvSpPr>
        <p:spPr bwMode="auto">
          <a:xfrm>
            <a:off x="0" y="6550025"/>
            <a:ext cx="9144000" cy="307975"/>
          </a:xfrm>
          <a:prstGeom prst="rect">
            <a:avLst/>
          </a:prstGeom>
          <a:solidFill>
            <a:srgbClr val="FFFFCD"/>
          </a:solidFill>
          <a:ln w="9525">
            <a:noFill/>
            <a:miter lim="800000"/>
            <a:headEnd/>
            <a:tailEnd/>
          </a:ln>
        </p:spPr>
        <p:txBody>
          <a:bodyPr anchor="ctr">
            <a:spAutoFit/>
          </a:bodyPr>
          <a:lstStyle/>
          <a:p>
            <a:pPr eaLnBrk="0" hangingPunct="0"/>
            <a:r>
              <a:rPr lang="en-US" sz="1400" b="1" i="1" dirty="0">
                <a:solidFill>
                  <a:srgbClr val="000099"/>
                </a:solidFill>
                <a:sym typeface="Symbol" pitchFamily="18" charset="2"/>
              </a:rPr>
              <a:t>[Budker INP: </a:t>
            </a:r>
            <a:r>
              <a:rPr lang="en-US" sz="1400" b="1" i="1" dirty="0" err="1">
                <a:solidFill>
                  <a:srgbClr val="000099"/>
                </a:solidFill>
                <a:sym typeface="Symbol" pitchFamily="18" charset="2"/>
              </a:rPr>
              <a:t>A.Buzulutskov</a:t>
            </a:r>
            <a:r>
              <a:rPr lang="en-US" sz="1400" b="1" i="1" dirty="0">
                <a:solidFill>
                  <a:srgbClr val="000099"/>
                </a:solidFill>
                <a:sym typeface="Symbol" pitchFamily="18" charset="2"/>
              </a:rPr>
              <a:t> et al, EPL 94 (2011) 52001; A. </a:t>
            </a:r>
            <a:r>
              <a:rPr lang="en-US" sz="1400" b="1" i="1" dirty="0" err="1">
                <a:solidFill>
                  <a:srgbClr val="000099"/>
                </a:solidFill>
                <a:sym typeface="Symbol" pitchFamily="18" charset="2"/>
              </a:rPr>
              <a:t>Bondar</a:t>
            </a:r>
            <a:r>
              <a:rPr lang="en-US" sz="1400" b="1" i="1" dirty="0">
                <a:solidFill>
                  <a:srgbClr val="000099"/>
                </a:solidFill>
                <a:sym typeface="Symbol" pitchFamily="18" charset="2"/>
              </a:rPr>
              <a:t> et al. JINST 7 (2012) P06014]</a:t>
            </a:r>
          </a:p>
        </p:txBody>
      </p:sp>
      <p:sp>
        <p:nvSpPr>
          <p:cNvPr id="14344" name="Rectangle 13"/>
          <p:cNvSpPr>
            <a:spLocks noChangeArrowheads="1"/>
          </p:cNvSpPr>
          <p:nvPr/>
        </p:nvSpPr>
        <p:spPr bwMode="auto">
          <a:xfrm>
            <a:off x="0" y="3991876"/>
            <a:ext cx="4813300" cy="2308225"/>
          </a:xfrm>
          <a:prstGeom prst="rect">
            <a:avLst/>
          </a:prstGeom>
          <a:solidFill>
            <a:srgbClr val="FFFFCD"/>
          </a:solidFill>
          <a:ln w="9525">
            <a:noFill/>
            <a:miter lim="800000"/>
            <a:headEnd/>
            <a:tailEnd/>
          </a:ln>
        </p:spPr>
        <p:txBody>
          <a:bodyPr anchor="ctr">
            <a:spAutoFit/>
          </a:bodyPr>
          <a:lstStyle/>
          <a:p>
            <a:pPr eaLnBrk="0" hangingPunct="0"/>
            <a:r>
              <a:rPr lang="en-US" sz="1800" b="1" dirty="0">
                <a:solidFill>
                  <a:srgbClr val="000099"/>
                </a:solidFill>
                <a:sym typeface="Symbol" pitchFamily="18" charset="2"/>
              </a:rPr>
              <a:t>- In </a:t>
            </a:r>
            <a:r>
              <a:rPr lang="en-US" sz="1800" b="1" dirty="0" err="1">
                <a:solidFill>
                  <a:srgbClr val="000099"/>
                </a:solidFill>
                <a:sym typeface="Symbol" pitchFamily="18" charset="2"/>
              </a:rPr>
              <a:t>GAr</a:t>
            </a:r>
            <a:r>
              <a:rPr lang="en-US" sz="1800" b="1" dirty="0">
                <a:solidFill>
                  <a:srgbClr val="000099"/>
                </a:solidFill>
                <a:sym typeface="Symbol" pitchFamily="18" charset="2"/>
              </a:rPr>
              <a:t>: s</a:t>
            </a:r>
            <a:r>
              <a:rPr lang="en-US" sz="1800" b="1" dirty="0">
                <a:solidFill>
                  <a:srgbClr val="000099"/>
                </a:solidFill>
                <a:sym typeface="Arial" pitchFamily="34" charset="0"/>
              </a:rPr>
              <a:t>econdary scintillations (electroluminescence) in the NIR were observed; fair agreement with simulation by </a:t>
            </a:r>
            <a:r>
              <a:rPr lang="it-IT" sz="1800" b="1" i="1" dirty="0">
                <a:solidFill>
                  <a:srgbClr val="000099"/>
                </a:solidFill>
                <a:sym typeface="Arial" pitchFamily="34" charset="0"/>
              </a:rPr>
              <a:t>[C.A.B.Oliveira et al., NIMA A722 (2013) 1]</a:t>
            </a:r>
            <a:endParaRPr lang="en-US" sz="1800" b="1" dirty="0">
              <a:solidFill>
                <a:srgbClr val="000099"/>
              </a:solidFill>
              <a:sym typeface="Arial" pitchFamily="34" charset="0"/>
            </a:endParaRPr>
          </a:p>
          <a:p>
            <a:pPr eaLnBrk="0" hangingPunct="0"/>
            <a:endParaRPr lang="en-US" sz="1800" b="1" dirty="0">
              <a:solidFill>
                <a:srgbClr val="000099"/>
              </a:solidFill>
              <a:sym typeface="Symbol" pitchFamily="18" charset="2"/>
            </a:endParaRPr>
          </a:p>
          <a:p>
            <a:pPr eaLnBrk="0" hangingPunct="0"/>
            <a:r>
              <a:rPr lang="en-US" sz="1800" b="1" dirty="0">
                <a:solidFill>
                  <a:srgbClr val="000099"/>
                </a:solidFill>
                <a:sym typeface="Symbol" pitchFamily="18" charset="2"/>
              </a:rPr>
              <a:t>- In </a:t>
            </a:r>
            <a:r>
              <a:rPr lang="en-US" sz="1800" b="1" dirty="0" err="1">
                <a:solidFill>
                  <a:srgbClr val="000099"/>
                </a:solidFill>
                <a:sym typeface="Symbol" pitchFamily="18" charset="2"/>
              </a:rPr>
              <a:t>LAr</a:t>
            </a:r>
            <a:r>
              <a:rPr lang="en-US" sz="1800" b="1" dirty="0">
                <a:solidFill>
                  <a:srgbClr val="000099"/>
                </a:solidFill>
                <a:sym typeface="Symbol" pitchFamily="18" charset="2"/>
              </a:rPr>
              <a:t>: no secondary scintillations in the NIR were observed up to 30 kV/cm</a:t>
            </a:r>
          </a:p>
        </p:txBody>
      </p:sp>
      <p:pic>
        <p:nvPicPr>
          <p:cNvPr id="14345" name="Picture 9"/>
          <p:cNvPicPr>
            <a:picLocks noChangeAspect="1" noChangeArrowheads="1"/>
          </p:cNvPicPr>
          <p:nvPr/>
        </p:nvPicPr>
        <p:blipFill>
          <a:blip r:embed="rId3" cstate="print"/>
          <a:srcRect/>
          <a:stretch>
            <a:fillRect/>
          </a:stretch>
        </p:blipFill>
        <p:spPr bwMode="auto">
          <a:xfrm>
            <a:off x="4859362" y="2734931"/>
            <a:ext cx="2092325" cy="1733550"/>
          </a:xfrm>
          <a:prstGeom prst="rect">
            <a:avLst/>
          </a:prstGeom>
          <a:noFill/>
          <a:ln w="9525">
            <a:noFill/>
            <a:miter lim="800000"/>
            <a:headEnd/>
            <a:tailEnd/>
          </a:ln>
        </p:spPr>
      </p:pic>
      <p:pic>
        <p:nvPicPr>
          <p:cNvPr id="14346" name="Picture 13"/>
          <p:cNvPicPr>
            <a:picLocks noChangeAspect="1" noChangeArrowheads="1"/>
          </p:cNvPicPr>
          <p:nvPr/>
        </p:nvPicPr>
        <p:blipFill>
          <a:blip r:embed="rId4" cstate="print"/>
          <a:srcRect/>
          <a:stretch>
            <a:fillRect/>
          </a:stretch>
        </p:blipFill>
        <p:spPr bwMode="auto">
          <a:xfrm>
            <a:off x="6165850" y="3841750"/>
            <a:ext cx="2971800" cy="2655888"/>
          </a:xfrm>
          <a:prstGeom prst="rect">
            <a:avLst/>
          </a:prstGeom>
          <a:noFill/>
          <a:ln w="9525">
            <a:noFill/>
            <a:miter lim="800000"/>
            <a:headEnd/>
            <a:tailEnd/>
          </a:ln>
        </p:spPr>
      </p:pic>
      <p:sp>
        <p:nvSpPr>
          <p:cNvPr id="14347" name="Line 18"/>
          <p:cNvSpPr>
            <a:spLocks noChangeShapeType="1"/>
          </p:cNvSpPr>
          <p:nvPr/>
        </p:nvSpPr>
        <p:spPr bwMode="auto">
          <a:xfrm>
            <a:off x="4695825" y="4972050"/>
            <a:ext cx="1593850" cy="23813"/>
          </a:xfrm>
          <a:prstGeom prst="line">
            <a:avLst/>
          </a:prstGeom>
          <a:noFill/>
          <a:ln w="38100">
            <a:solidFill>
              <a:srgbClr val="FF0000"/>
            </a:solidFill>
            <a:round/>
            <a:headEnd/>
            <a:tailEnd type="arrow" w="lg" len="lg"/>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6147" name="Номер слайда 2"/>
          <p:cNvSpPr>
            <a:spLocks noGrp="1"/>
          </p:cNvSpPr>
          <p:nvPr>
            <p:ph type="sldNum" sz="quarter" idx="11"/>
          </p:nvPr>
        </p:nvSpPr>
        <p:spPr>
          <a:ln>
            <a:miter lim="800000"/>
            <a:headEnd/>
            <a:tailEnd/>
          </a:ln>
        </p:spPr>
        <p:txBody>
          <a:bodyPr/>
          <a:lstStyle/>
          <a:p>
            <a:fld id="{370E850B-0316-4B83-B4BC-A2A94672B360}" type="slidenum">
              <a:rPr lang="en-US" smtClean="0"/>
              <a:pPr/>
              <a:t>18</a:t>
            </a:fld>
            <a:endParaRPr lang="en-US" smtClean="0"/>
          </a:p>
        </p:txBody>
      </p:sp>
      <p:sp>
        <p:nvSpPr>
          <p:cNvPr id="6149" name="Text Box 3"/>
          <p:cNvSpPr txBox="1">
            <a:spLocks noChangeArrowheads="1"/>
          </p:cNvSpPr>
          <p:nvPr/>
        </p:nvSpPr>
        <p:spPr bwMode="auto">
          <a:xfrm>
            <a:off x="0" y="1531724"/>
            <a:ext cx="9144000" cy="4708981"/>
          </a:xfrm>
          <a:prstGeom prst="rect">
            <a:avLst/>
          </a:prstGeom>
          <a:solidFill>
            <a:schemeClr val="accent1">
              <a:lumMod val="20000"/>
              <a:lumOff val="80000"/>
            </a:schemeClr>
          </a:solidFill>
          <a:ln w="9525">
            <a:noFill/>
            <a:miter lim="800000"/>
            <a:headEnd/>
            <a:tailEnd/>
          </a:ln>
        </p:spPr>
        <p:txBody>
          <a:bodyPr>
            <a:spAutoFit/>
          </a:bodyPr>
          <a:lstStyle/>
          <a:p>
            <a:pPr marL="342900" indent="-342900"/>
            <a:r>
              <a:rPr lang="en-US" sz="2000" b="1" dirty="0">
                <a:solidFill>
                  <a:srgbClr val="000099"/>
                </a:solidFill>
              </a:rPr>
              <a:t>1. </a:t>
            </a:r>
            <a:r>
              <a:rPr lang="en-US" sz="2000" b="1" u="sng" dirty="0" err="1" smtClean="0">
                <a:solidFill>
                  <a:srgbClr val="000099"/>
                </a:solidFill>
              </a:rPr>
              <a:t>CR</a:t>
            </a:r>
            <a:r>
              <a:rPr lang="en-US" sz="2000" b="1" dirty="0" err="1" smtClean="0">
                <a:solidFill>
                  <a:srgbClr val="000099"/>
                </a:solidFill>
              </a:rPr>
              <a:t>yogenic</a:t>
            </a:r>
            <a:r>
              <a:rPr lang="en-US" sz="2000" b="1" dirty="0" smtClean="0">
                <a:solidFill>
                  <a:srgbClr val="000099"/>
                </a:solidFill>
              </a:rPr>
              <a:t> </a:t>
            </a:r>
            <a:r>
              <a:rPr lang="en-US" sz="2000" b="1" u="sng" dirty="0" smtClean="0">
                <a:solidFill>
                  <a:srgbClr val="000099"/>
                </a:solidFill>
              </a:rPr>
              <a:t>A</a:t>
            </a:r>
            <a:r>
              <a:rPr lang="en-US" sz="2000" b="1" dirty="0" smtClean="0">
                <a:solidFill>
                  <a:srgbClr val="000099"/>
                </a:solidFill>
              </a:rPr>
              <a:t>valanche </a:t>
            </a:r>
            <a:r>
              <a:rPr lang="en-US" sz="2000" b="1" u="sng" dirty="0" smtClean="0">
                <a:solidFill>
                  <a:srgbClr val="000099"/>
                </a:solidFill>
              </a:rPr>
              <a:t>D</a:t>
            </a:r>
            <a:r>
              <a:rPr lang="en-US" sz="2000" b="1" dirty="0" smtClean="0">
                <a:solidFill>
                  <a:srgbClr val="000099"/>
                </a:solidFill>
              </a:rPr>
              <a:t>etector </a:t>
            </a:r>
            <a:r>
              <a:rPr lang="en-US" sz="2000" b="1" dirty="0">
                <a:solidFill>
                  <a:srgbClr val="000099"/>
                </a:solidFill>
              </a:rPr>
              <a:t>concepts.</a:t>
            </a:r>
          </a:p>
          <a:p>
            <a:pPr marL="342900" indent="-342900"/>
            <a:endParaRPr lang="en-US" sz="2000" b="1" dirty="0">
              <a:solidFill>
                <a:srgbClr val="000099"/>
              </a:solidFill>
            </a:endParaRPr>
          </a:p>
          <a:p>
            <a:pPr marL="342900" indent="-342900"/>
            <a:r>
              <a:rPr lang="en-US" sz="2000" b="1" dirty="0">
                <a:solidFill>
                  <a:srgbClr val="000099"/>
                </a:solidFill>
              </a:rPr>
              <a:t>2. Our ongoing project on two-phase CRADs for dark matter search and low-energy neutrino detection.</a:t>
            </a:r>
          </a:p>
          <a:p>
            <a:pPr marL="342900" indent="-342900"/>
            <a:endParaRPr lang="en-US" sz="2000" b="1" dirty="0">
              <a:solidFill>
                <a:srgbClr val="000099"/>
              </a:solidFill>
            </a:endParaRPr>
          </a:p>
          <a:p>
            <a:pPr marL="342900" indent="-342900"/>
            <a:r>
              <a:rPr lang="en-US" sz="2000" b="1" dirty="0">
                <a:solidFill>
                  <a:srgbClr val="000099"/>
                </a:solidFill>
              </a:rPr>
              <a:t>3. Two-phase CRAD R&amp;D results:</a:t>
            </a:r>
          </a:p>
          <a:p>
            <a:pPr marL="342900" indent="-342900"/>
            <a:r>
              <a:rPr lang="en-US" sz="2000" b="1" dirty="0">
                <a:solidFill>
                  <a:srgbClr val="000099"/>
                </a:solidFill>
              </a:rPr>
              <a:t>	- Two-phase CRADs with charge readout.</a:t>
            </a:r>
          </a:p>
          <a:p>
            <a:pPr marL="342900" indent="-342900"/>
            <a:r>
              <a:rPr lang="en-US" sz="2000" b="1" dirty="0">
                <a:solidFill>
                  <a:srgbClr val="000099"/>
                </a:solidFill>
              </a:rPr>
              <a:t>	- Two-phase CRADS with optical readout.</a:t>
            </a:r>
          </a:p>
          <a:p>
            <a:pPr marL="342900" indent="-342900"/>
            <a:endParaRPr lang="en-US" sz="2000" b="1" dirty="0">
              <a:solidFill>
                <a:srgbClr val="000099"/>
              </a:solidFill>
            </a:endParaRPr>
          </a:p>
          <a:p>
            <a:pPr marL="342900" indent="-342900"/>
            <a:r>
              <a:rPr lang="en-US" sz="2000" b="1" dirty="0">
                <a:solidFill>
                  <a:srgbClr val="000099"/>
                </a:solidFill>
              </a:rPr>
              <a:t>4. </a:t>
            </a:r>
            <a:r>
              <a:rPr lang="en-US" sz="2000" b="1" dirty="0" smtClean="0">
                <a:solidFill>
                  <a:schemeClr val="accent2"/>
                </a:solidFill>
              </a:rPr>
              <a:t>Results  </a:t>
            </a:r>
            <a:r>
              <a:rPr lang="en-US" sz="2000" b="1" dirty="0">
                <a:solidFill>
                  <a:schemeClr val="accent2"/>
                </a:solidFill>
              </a:rPr>
              <a:t>on two-phase Ar CRADs with THGEM/GAPD-matrix optical </a:t>
            </a:r>
            <a:r>
              <a:rPr lang="en-US" sz="2000" b="1" dirty="0" smtClean="0">
                <a:solidFill>
                  <a:schemeClr val="accent2"/>
                </a:solidFill>
              </a:rPr>
              <a:t>readout</a:t>
            </a:r>
          </a:p>
          <a:p>
            <a:pPr marL="342900" indent="-342900"/>
            <a:endParaRPr lang="en-US" sz="2000" b="1" dirty="0" smtClean="0">
              <a:solidFill>
                <a:srgbClr val="000099"/>
              </a:solidFill>
            </a:endParaRPr>
          </a:p>
          <a:p>
            <a:pPr marL="342900" indent="-342900"/>
            <a:r>
              <a:rPr lang="en-US" sz="2000" b="1" dirty="0" smtClean="0">
                <a:solidFill>
                  <a:srgbClr val="000099"/>
                </a:solidFill>
              </a:rPr>
              <a:t>5. Neutron scattering on Ar nuclei </a:t>
            </a:r>
            <a:r>
              <a:rPr lang="en-US" sz="2000" b="1" dirty="0" smtClean="0">
                <a:solidFill>
                  <a:srgbClr val="000099"/>
                </a:solidFill>
              </a:rPr>
              <a:t>and quenching factor </a:t>
            </a:r>
            <a:r>
              <a:rPr lang="en-US" sz="2000" b="1" dirty="0" err="1" smtClean="0">
                <a:solidFill>
                  <a:srgbClr val="000099"/>
                </a:solidFill>
              </a:rPr>
              <a:t>mesurement</a:t>
            </a:r>
            <a:endParaRPr lang="en-US" sz="2000" b="1" dirty="0">
              <a:solidFill>
                <a:srgbClr val="000099"/>
              </a:solidFill>
            </a:endParaRPr>
          </a:p>
          <a:p>
            <a:pPr marL="342900" indent="-342900"/>
            <a:endParaRPr lang="en-US" sz="2000" b="1" dirty="0">
              <a:solidFill>
                <a:srgbClr val="000099"/>
              </a:solidFill>
            </a:endParaRPr>
          </a:p>
          <a:p>
            <a:pPr marL="342900" indent="-342900"/>
            <a:r>
              <a:rPr lang="en-US" sz="2000" b="1" dirty="0">
                <a:solidFill>
                  <a:srgbClr val="000099"/>
                </a:solidFill>
              </a:rPr>
              <a:t>5. Summary.</a:t>
            </a:r>
          </a:p>
        </p:txBody>
      </p:sp>
      <p:sp>
        <p:nvSpPr>
          <p:cNvPr id="8" name="TextBox 7"/>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2800" dirty="0" smtClean="0"/>
              <a:t>Two-phase Ar CRAD with </a:t>
            </a:r>
            <a:r>
              <a:rPr lang="en-US" sz="2800" u="sng" dirty="0" smtClean="0"/>
              <a:t>THGEM/GAPD-matrix</a:t>
            </a:r>
            <a:r>
              <a:rPr lang="en-US" sz="2800" dirty="0" smtClean="0"/>
              <a:t> optical readout in the NIR: experimental </a:t>
            </a:r>
            <a:r>
              <a:rPr lang="en-US" sz="2800" dirty="0" smtClean="0"/>
              <a:t>setup</a:t>
            </a:r>
            <a:endParaRPr lang="en-US" sz="2800" dirty="0"/>
          </a:p>
        </p:txBody>
      </p:sp>
      <p:sp>
        <p:nvSpPr>
          <p:cNvPr id="16386" name="Нижний колонтитул 1"/>
          <p:cNvSpPr>
            <a:spLocks noGrp="1"/>
          </p:cNvSpPr>
          <p:nvPr>
            <p:ph type="ftr" sz="quarter" idx="10"/>
          </p:nvPr>
        </p:nvSpPr>
        <p:spPr>
          <a:ln>
            <a:miter lim="800000"/>
            <a:headEnd/>
            <a:tailEnd/>
          </a:ln>
        </p:spPr>
        <p:txBody>
          <a:bodyPr/>
          <a:lstStyle/>
          <a:p>
            <a:r>
              <a:rPr lang="en-US" smtClean="0"/>
              <a:t>A. Sokolov, MPGD2013, 3 July 2013</a:t>
            </a:r>
          </a:p>
        </p:txBody>
      </p:sp>
      <p:sp>
        <p:nvSpPr>
          <p:cNvPr id="16387" name="Номер слайда 2"/>
          <p:cNvSpPr>
            <a:spLocks noGrp="1"/>
          </p:cNvSpPr>
          <p:nvPr>
            <p:ph type="sldNum" sz="quarter" idx="11"/>
          </p:nvPr>
        </p:nvSpPr>
        <p:spPr>
          <a:ln>
            <a:miter lim="800000"/>
            <a:headEnd/>
            <a:tailEnd/>
          </a:ln>
        </p:spPr>
        <p:txBody>
          <a:bodyPr/>
          <a:lstStyle/>
          <a:p>
            <a:fld id="{F6F4F885-4A7D-46A9-8205-B5220C9A11AD}" type="slidenum">
              <a:rPr lang="en-US" smtClean="0"/>
              <a:pPr/>
              <a:t>19</a:t>
            </a:fld>
            <a:endParaRPr lang="en-US" smtClean="0"/>
          </a:p>
        </p:txBody>
      </p:sp>
      <p:pic>
        <p:nvPicPr>
          <p:cNvPr id="16389" name="Picture 4" descr="D:\PAPERS\MyBasicPapers\Paper59GAPDMatrix\Figures\SetupPhoto\DSC00434.JPG"/>
          <p:cNvPicPr>
            <a:picLocks noChangeAspect="1" noChangeArrowheads="1"/>
          </p:cNvPicPr>
          <p:nvPr/>
        </p:nvPicPr>
        <p:blipFill>
          <a:blip r:embed="rId3" cstate="print"/>
          <a:srcRect/>
          <a:stretch>
            <a:fillRect/>
          </a:stretch>
        </p:blipFill>
        <p:spPr bwMode="auto">
          <a:xfrm>
            <a:off x="0" y="4319588"/>
            <a:ext cx="3384550" cy="2538412"/>
          </a:xfrm>
          <a:prstGeom prst="rect">
            <a:avLst/>
          </a:prstGeom>
          <a:noFill/>
          <a:ln w="9525">
            <a:noFill/>
            <a:miter lim="800000"/>
            <a:headEnd/>
            <a:tailEnd/>
          </a:ln>
        </p:spPr>
      </p:pic>
      <p:sp>
        <p:nvSpPr>
          <p:cNvPr id="16390" name="Rectangle 10"/>
          <p:cNvSpPr>
            <a:spLocks noChangeArrowheads="1"/>
          </p:cNvSpPr>
          <p:nvPr/>
        </p:nvSpPr>
        <p:spPr bwMode="auto">
          <a:xfrm>
            <a:off x="3590925" y="4321175"/>
            <a:ext cx="5553075" cy="2536825"/>
          </a:xfrm>
          <a:prstGeom prst="rect">
            <a:avLst/>
          </a:prstGeom>
          <a:solidFill>
            <a:srgbClr val="FFFFCD"/>
          </a:solidFill>
          <a:ln w="9525">
            <a:noFill/>
            <a:miter lim="800000"/>
            <a:headEnd/>
            <a:tailEnd/>
          </a:ln>
        </p:spPr>
        <p:txBody>
          <a:bodyPr>
            <a:spAutoFit/>
          </a:bodyPr>
          <a:lstStyle/>
          <a:p>
            <a:r>
              <a:rPr lang="en-US" b="1">
                <a:solidFill>
                  <a:srgbClr val="000099"/>
                </a:solidFill>
                <a:cs typeface="Arial" pitchFamily="34" charset="0"/>
              </a:rPr>
              <a:t>- Double-THGEM multiplier in the gas phase</a:t>
            </a:r>
          </a:p>
          <a:p>
            <a:r>
              <a:rPr lang="en-US" b="1">
                <a:solidFill>
                  <a:srgbClr val="000099"/>
                </a:solidFill>
                <a:cs typeface="Arial" pitchFamily="34" charset="0"/>
              </a:rPr>
              <a:t>- 3x3 GAPD matrix (1 cm spacing) optical readout in the NIR</a:t>
            </a:r>
          </a:p>
          <a:p>
            <a:r>
              <a:rPr lang="en-US" b="1">
                <a:solidFill>
                  <a:srgbClr val="000099"/>
                </a:solidFill>
                <a:cs typeface="Arial" pitchFamily="34" charset="0"/>
              </a:rPr>
              <a:t>- Each GAPD (</a:t>
            </a:r>
            <a:r>
              <a:rPr lang="en-US" b="1">
                <a:solidFill>
                  <a:srgbClr val="000099"/>
                </a:solidFill>
              </a:rPr>
              <a:t>CPTA 149-35) </a:t>
            </a:r>
            <a:r>
              <a:rPr lang="en-US" b="1">
                <a:solidFill>
                  <a:srgbClr val="000099"/>
                </a:solidFill>
                <a:cs typeface="Arial" pitchFamily="34" charset="0"/>
              </a:rPr>
              <a:t>having 2x2 mm2 active area</a:t>
            </a:r>
          </a:p>
          <a:p>
            <a:r>
              <a:rPr lang="en-US" b="1">
                <a:solidFill>
                  <a:srgbClr val="000099"/>
                </a:solidFill>
                <a:cs typeface="Arial" pitchFamily="34" charset="0"/>
              </a:rPr>
              <a:t>- 9 fast amplifiers (CPTA) outside the chamber</a:t>
            </a:r>
          </a:p>
          <a:p>
            <a:r>
              <a:rPr lang="en-US" b="1">
                <a:solidFill>
                  <a:srgbClr val="000099"/>
                </a:solidFill>
                <a:cs typeface="Arial" pitchFamily="34" charset="0"/>
              </a:rPr>
              <a:t>- Irradiated with pulsed X-rays (~20 keV, 240Hz) through a 2mm diameter collimator, to estimate spatial resolution</a:t>
            </a:r>
          </a:p>
          <a:p>
            <a:r>
              <a:rPr lang="en-US" b="1">
                <a:solidFill>
                  <a:srgbClr val="000099"/>
                </a:solidFill>
                <a:cs typeface="Arial" pitchFamily="34" charset="0"/>
              </a:rPr>
              <a:t>- Operated in single X-ray photon counting mode</a:t>
            </a:r>
          </a:p>
        </p:txBody>
      </p:sp>
      <p:sp>
        <p:nvSpPr>
          <p:cNvPr id="16391" name="Line 6"/>
          <p:cNvSpPr>
            <a:spLocks noChangeShapeType="1"/>
          </p:cNvSpPr>
          <p:nvPr/>
        </p:nvSpPr>
        <p:spPr bwMode="auto">
          <a:xfrm flipH="1" flipV="1">
            <a:off x="2336800" y="5676900"/>
            <a:ext cx="1524000" cy="38100"/>
          </a:xfrm>
          <a:prstGeom prst="line">
            <a:avLst/>
          </a:prstGeom>
          <a:noFill/>
          <a:ln w="50800">
            <a:solidFill>
              <a:srgbClr val="FF0000"/>
            </a:solidFill>
            <a:round/>
            <a:headEnd/>
            <a:tailEnd type="arrow" w="lg" len="lg"/>
          </a:ln>
        </p:spPr>
        <p:txBody>
          <a:bodyPr wrap="none" anchor="ctr"/>
          <a:lstStyle/>
          <a:p>
            <a:endParaRPr lang="en-US"/>
          </a:p>
        </p:txBody>
      </p:sp>
      <p:pic>
        <p:nvPicPr>
          <p:cNvPr id="16392" name="Picture 11" descr="fig1"/>
          <p:cNvPicPr>
            <a:picLocks noChangeAspect="1" noChangeArrowheads="1"/>
          </p:cNvPicPr>
          <p:nvPr/>
        </p:nvPicPr>
        <p:blipFill>
          <a:blip r:embed="rId4" cstate="print"/>
          <a:srcRect/>
          <a:stretch>
            <a:fillRect/>
          </a:stretch>
        </p:blipFill>
        <p:spPr bwMode="auto">
          <a:xfrm>
            <a:off x="286603" y="1100099"/>
            <a:ext cx="2748697" cy="3151226"/>
          </a:xfrm>
          <a:prstGeom prst="rect">
            <a:avLst/>
          </a:prstGeom>
          <a:noFill/>
          <a:ln w="9525">
            <a:noFill/>
            <a:miter lim="800000"/>
            <a:headEnd/>
            <a:tailEnd/>
          </a:ln>
        </p:spPr>
      </p:pic>
      <p:pic>
        <p:nvPicPr>
          <p:cNvPr id="16393" name="Picture 12" descr="fig2left_GAPDMatrix"/>
          <p:cNvPicPr>
            <a:picLocks noChangeAspect="1" noChangeArrowheads="1"/>
          </p:cNvPicPr>
          <p:nvPr/>
        </p:nvPicPr>
        <p:blipFill>
          <a:blip r:embed="rId5" cstate="print"/>
          <a:srcRect/>
          <a:stretch>
            <a:fillRect/>
          </a:stretch>
        </p:blipFill>
        <p:spPr bwMode="auto">
          <a:xfrm>
            <a:off x="3454447" y="1257537"/>
            <a:ext cx="2635250" cy="2608263"/>
          </a:xfrm>
          <a:prstGeom prst="rect">
            <a:avLst/>
          </a:prstGeom>
          <a:noFill/>
          <a:ln w="9525">
            <a:noFill/>
            <a:miter lim="800000"/>
            <a:headEnd/>
            <a:tailEnd/>
          </a:ln>
        </p:spPr>
      </p:pic>
      <p:sp>
        <p:nvSpPr>
          <p:cNvPr id="16394" name="Line 6"/>
          <p:cNvSpPr>
            <a:spLocks noChangeShapeType="1"/>
          </p:cNvSpPr>
          <p:nvPr/>
        </p:nvSpPr>
        <p:spPr bwMode="auto">
          <a:xfrm flipV="1">
            <a:off x="5156200" y="3562350"/>
            <a:ext cx="577850" cy="1098550"/>
          </a:xfrm>
          <a:prstGeom prst="line">
            <a:avLst/>
          </a:prstGeom>
          <a:noFill/>
          <a:ln w="50800">
            <a:solidFill>
              <a:srgbClr val="FF0000"/>
            </a:solidFill>
            <a:round/>
            <a:headEnd/>
            <a:tailEnd type="arrow" w="lg" len="lg"/>
          </a:ln>
        </p:spPr>
        <p:txBody>
          <a:bodyPr wrap="none" anchor="ctr"/>
          <a:lstStyle/>
          <a:p>
            <a:endParaRPr lang="en-US"/>
          </a:p>
        </p:txBody>
      </p:sp>
      <p:pic>
        <p:nvPicPr>
          <p:cNvPr id="16395" name="Picture 3" descr="fig2right_GAPDMatrix2"/>
          <p:cNvPicPr>
            <a:picLocks noChangeAspect="1" noChangeArrowheads="1"/>
          </p:cNvPicPr>
          <p:nvPr/>
        </p:nvPicPr>
        <p:blipFill>
          <a:blip r:embed="rId6" cstate="print"/>
          <a:srcRect/>
          <a:stretch>
            <a:fillRect/>
          </a:stretch>
        </p:blipFill>
        <p:spPr bwMode="auto">
          <a:xfrm>
            <a:off x="6367463" y="1002922"/>
            <a:ext cx="2776537" cy="1717675"/>
          </a:xfrm>
          <a:prstGeom prst="rect">
            <a:avLst/>
          </a:prstGeom>
          <a:noFill/>
          <a:ln w="9525">
            <a:noFill/>
            <a:miter lim="800000"/>
            <a:headEnd/>
            <a:tailEnd/>
          </a:ln>
        </p:spPr>
      </p:pic>
      <p:pic>
        <p:nvPicPr>
          <p:cNvPr id="16396" name="Picture 13" descr="fig3_THGEM2"/>
          <p:cNvPicPr>
            <a:picLocks noChangeAspect="1" noChangeArrowheads="1"/>
          </p:cNvPicPr>
          <p:nvPr/>
        </p:nvPicPr>
        <p:blipFill>
          <a:blip r:embed="rId7" cstate="print"/>
          <a:srcRect/>
          <a:stretch>
            <a:fillRect/>
          </a:stretch>
        </p:blipFill>
        <p:spPr bwMode="auto">
          <a:xfrm>
            <a:off x="6502400" y="2622550"/>
            <a:ext cx="2641600" cy="1663700"/>
          </a:xfrm>
          <a:prstGeom prst="rect">
            <a:avLst/>
          </a:prstGeom>
          <a:noFill/>
          <a:ln w="9525">
            <a:noFill/>
            <a:miter lim="800000"/>
            <a:headEnd/>
            <a:tailEnd/>
          </a:ln>
        </p:spPr>
      </p:pic>
      <p:cxnSp>
        <p:nvCxnSpPr>
          <p:cNvPr id="16397" name="Straight Arrow Connector 13"/>
          <p:cNvCxnSpPr>
            <a:cxnSpLocks noChangeShapeType="1"/>
          </p:cNvCxnSpPr>
          <p:nvPr/>
        </p:nvCxnSpPr>
        <p:spPr bwMode="auto">
          <a:xfrm>
            <a:off x="4238625" y="1527175"/>
            <a:ext cx="571500" cy="0"/>
          </a:xfrm>
          <a:prstGeom prst="straightConnector1">
            <a:avLst/>
          </a:prstGeom>
          <a:noFill/>
          <a:ln w="25400" algn="ctr">
            <a:solidFill>
              <a:schemeClr val="accent2"/>
            </a:solidFill>
            <a:round/>
            <a:headEnd type="arrow" w="med" len="med"/>
            <a:tailEnd type="arrow" w="med" len="med"/>
          </a:ln>
        </p:spPr>
      </p:cxnSp>
      <p:sp>
        <p:nvSpPr>
          <p:cNvPr id="16398" name="TextBox 14"/>
          <p:cNvSpPr txBox="1">
            <a:spLocks noChangeArrowheads="1"/>
          </p:cNvSpPr>
          <p:nvPr/>
        </p:nvSpPr>
        <p:spPr bwMode="auto">
          <a:xfrm>
            <a:off x="4270375" y="1065213"/>
            <a:ext cx="603250" cy="338137"/>
          </a:xfrm>
          <a:prstGeom prst="rect">
            <a:avLst/>
          </a:prstGeom>
          <a:noFill/>
          <a:ln w="9525">
            <a:noFill/>
            <a:miter lim="800000"/>
            <a:headEnd/>
            <a:tailEnd/>
          </a:ln>
        </p:spPr>
        <p:txBody>
          <a:bodyPr wrap="none">
            <a:spAutoFit/>
          </a:bodyPr>
          <a:lstStyle/>
          <a:p>
            <a:r>
              <a:rPr lang="en-US">
                <a:solidFill>
                  <a:srgbClr val="FF0000"/>
                </a:solidFill>
              </a:rPr>
              <a:t>1 cm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1-s2_WIMP.wmf"/>
          <p:cNvPicPr>
            <a:picLocks noChangeAspect="1"/>
          </p:cNvPicPr>
          <p:nvPr/>
        </p:nvPicPr>
        <p:blipFill>
          <a:blip r:embed="rId2" cstate="print"/>
          <a:stretch>
            <a:fillRect/>
          </a:stretch>
        </p:blipFill>
        <p:spPr>
          <a:xfrm>
            <a:off x="4499992" y="4869160"/>
            <a:ext cx="3540100" cy="1706271"/>
          </a:xfrm>
          <a:prstGeom prst="rect">
            <a:avLst/>
          </a:prstGeom>
          <a:solidFill>
            <a:schemeClr val="bg1"/>
          </a:solidFill>
        </p:spPr>
      </p:pic>
      <p:pic>
        <p:nvPicPr>
          <p:cNvPr id="22" name="Picture 21" descr="s1-s2.wmf"/>
          <p:cNvPicPr>
            <a:picLocks noChangeAspect="1"/>
          </p:cNvPicPr>
          <p:nvPr/>
        </p:nvPicPr>
        <p:blipFill>
          <a:blip r:embed="rId3" cstate="print"/>
          <a:stretch>
            <a:fillRect/>
          </a:stretch>
        </p:blipFill>
        <p:spPr>
          <a:xfrm>
            <a:off x="4499992" y="515282"/>
            <a:ext cx="3540100" cy="1617574"/>
          </a:xfrm>
          <a:prstGeom prst="rect">
            <a:avLst/>
          </a:prstGeom>
          <a:solidFill>
            <a:schemeClr val="bg1"/>
          </a:solidFill>
          <a:ln>
            <a:noFill/>
          </a:ln>
        </p:spPr>
      </p:pic>
      <p:sp>
        <p:nvSpPr>
          <p:cNvPr id="4" name="TextBox 3"/>
          <p:cNvSpPr txBox="1"/>
          <p:nvPr/>
        </p:nvSpPr>
        <p:spPr>
          <a:xfrm>
            <a:off x="1259632" y="0"/>
            <a:ext cx="7117654" cy="523220"/>
          </a:xfrm>
          <a:prstGeom prst="rect">
            <a:avLst/>
          </a:prstGeom>
          <a:noFill/>
        </p:spPr>
        <p:txBody>
          <a:bodyPr wrap="none" rtlCol="0">
            <a:spAutoFit/>
          </a:bodyPr>
          <a:lstStyle/>
          <a:p>
            <a:pPr fontAlgn="auto">
              <a:spcBef>
                <a:spcPts val="0"/>
              </a:spcBef>
              <a:spcAft>
                <a:spcPts val="0"/>
              </a:spcAft>
            </a:pPr>
            <a:r>
              <a:rPr lang="en-US" sz="2800" b="1" dirty="0" smtClean="0">
                <a:solidFill>
                  <a:srgbClr val="C00000"/>
                </a:solidFill>
                <a:effectLst>
                  <a:outerShdw blurRad="38100" dist="38100" dir="2700000" algn="tl">
                    <a:srgbClr val="000000">
                      <a:alpha val="43137"/>
                    </a:srgbClr>
                  </a:outerShdw>
                </a:effectLst>
                <a:latin typeface="Lucida Fax" pitchFamily="18" charset="0"/>
                <a:cs typeface="+mn-cs"/>
              </a:rPr>
              <a:t>WIMP direct detection: two phase </a:t>
            </a:r>
            <a:r>
              <a:rPr lang="en-US" sz="2800" b="1" dirty="0" err="1" smtClean="0">
                <a:solidFill>
                  <a:srgbClr val="C00000"/>
                </a:solidFill>
                <a:effectLst>
                  <a:outerShdw blurRad="38100" dist="38100" dir="2700000" algn="tl">
                    <a:srgbClr val="000000">
                      <a:alpha val="43137"/>
                    </a:srgbClr>
                  </a:outerShdw>
                </a:effectLst>
                <a:latin typeface="Lucida Fax" pitchFamily="18" charset="0"/>
                <a:cs typeface="+mn-cs"/>
              </a:rPr>
              <a:t>Xe</a:t>
            </a:r>
            <a:endParaRPr lang="en-US" sz="2800" b="1" dirty="0">
              <a:solidFill>
                <a:srgbClr val="C00000"/>
              </a:solidFill>
              <a:effectLst>
                <a:outerShdw blurRad="38100" dist="38100" dir="2700000" algn="tl">
                  <a:srgbClr val="000000">
                    <a:alpha val="43137"/>
                  </a:srgbClr>
                </a:outerShdw>
              </a:effectLst>
              <a:latin typeface="Lucida Fax" pitchFamily="18" charset="0"/>
              <a:cs typeface="+mn-cs"/>
            </a:endParaRPr>
          </a:p>
        </p:txBody>
      </p:sp>
      <p:pic>
        <p:nvPicPr>
          <p:cNvPr id="6" name="Picture 4" descr="WIMP_Interaction"/>
          <p:cNvPicPr>
            <a:picLocks noChangeAspect="1" noChangeArrowheads="1"/>
          </p:cNvPicPr>
          <p:nvPr/>
        </p:nvPicPr>
        <p:blipFill>
          <a:blip r:embed="rId4" cstate="print"/>
          <a:srcRect t="5869" r="48087" b="10270"/>
          <a:stretch>
            <a:fillRect/>
          </a:stretch>
        </p:blipFill>
        <p:spPr bwMode="auto">
          <a:xfrm>
            <a:off x="4788024" y="2060848"/>
            <a:ext cx="3096344" cy="2767110"/>
          </a:xfrm>
          <a:prstGeom prst="rect">
            <a:avLst/>
          </a:prstGeom>
          <a:noFill/>
        </p:spPr>
      </p:pic>
      <p:sp>
        <p:nvSpPr>
          <p:cNvPr id="13" name="TextBox 12"/>
          <p:cNvSpPr txBox="1"/>
          <p:nvPr/>
        </p:nvSpPr>
        <p:spPr>
          <a:xfrm>
            <a:off x="5580112" y="4877843"/>
            <a:ext cx="1980029" cy="369332"/>
          </a:xfrm>
          <a:prstGeom prst="rect">
            <a:avLst/>
          </a:prstGeom>
          <a:solidFill>
            <a:srgbClr val="FFFF99"/>
          </a:solidFill>
          <a:ln>
            <a:solidFill>
              <a:srgbClr val="FF0000"/>
            </a:solidFill>
          </a:ln>
        </p:spPr>
        <p:txBody>
          <a:bodyPr wrap="none" rtlCol="0">
            <a:spAutoFit/>
          </a:bodyPr>
          <a:lstStyle/>
          <a:p>
            <a:pPr fontAlgn="auto">
              <a:spcBef>
                <a:spcPts val="0"/>
              </a:spcBef>
              <a:spcAft>
                <a:spcPts val="0"/>
              </a:spcAft>
            </a:pPr>
            <a:r>
              <a:rPr lang="en-US" sz="1800" b="1" dirty="0" smtClean="0">
                <a:solidFill>
                  <a:srgbClr val="0000FF"/>
                </a:solidFill>
                <a:latin typeface="Lucida Fax" pitchFamily="18" charset="0"/>
                <a:cs typeface="+mn-cs"/>
              </a:rPr>
              <a:t>WIMP, neutron</a:t>
            </a:r>
            <a:endParaRPr lang="en-US" sz="1800" b="1" dirty="0">
              <a:solidFill>
                <a:srgbClr val="0000FF"/>
              </a:solidFill>
              <a:latin typeface="Lucida Fax" pitchFamily="18" charset="0"/>
              <a:cs typeface="+mn-cs"/>
            </a:endParaRPr>
          </a:p>
        </p:txBody>
      </p:sp>
      <p:sp>
        <p:nvSpPr>
          <p:cNvPr id="14" name="TextBox 13"/>
          <p:cNvSpPr txBox="1"/>
          <p:nvPr/>
        </p:nvSpPr>
        <p:spPr>
          <a:xfrm>
            <a:off x="1043608" y="5877272"/>
            <a:ext cx="2937022" cy="369332"/>
          </a:xfrm>
          <a:prstGeom prst="rect">
            <a:avLst/>
          </a:prstGeom>
          <a:solidFill>
            <a:srgbClr val="FFFF99"/>
          </a:solidFill>
          <a:ln>
            <a:solidFill>
              <a:srgbClr val="FF0000"/>
            </a:solidFill>
          </a:ln>
        </p:spPr>
        <p:txBody>
          <a:bodyPr wrap="none" rtlCol="0">
            <a:spAutoFit/>
          </a:bodyPr>
          <a:lstStyle/>
          <a:p>
            <a:pPr fontAlgn="auto">
              <a:spcBef>
                <a:spcPts val="0"/>
              </a:spcBef>
              <a:spcAft>
                <a:spcPts val="0"/>
              </a:spcAft>
            </a:pPr>
            <a:r>
              <a:rPr lang="en-US" sz="1800" b="1" smtClean="0">
                <a:solidFill>
                  <a:srgbClr val="0000FF"/>
                </a:solidFill>
                <a:latin typeface="Lucida Fax" pitchFamily="18" charset="0"/>
                <a:cs typeface="+mn-cs"/>
              </a:rPr>
              <a:t>S2/S1</a:t>
            </a:r>
            <a:r>
              <a:rPr lang="en-US" sz="1800" b="1" baseline="-25000" smtClean="0">
                <a:solidFill>
                  <a:srgbClr val="0000FF"/>
                </a:solidFill>
                <a:latin typeface="Lucida Fax" pitchFamily="18" charset="0"/>
                <a:cs typeface="+mn-cs"/>
              </a:rPr>
              <a:t>Gamma</a:t>
            </a:r>
            <a:r>
              <a:rPr lang="en-US" sz="1800" b="1" smtClean="0">
                <a:solidFill>
                  <a:srgbClr val="0000FF"/>
                </a:solidFill>
                <a:latin typeface="Lucida Fax" pitchFamily="18" charset="0"/>
                <a:cs typeface="+mn-cs"/>
              </a:rPr>
              <a:t>&gt;&gt;S2/S1</a:t>
            </a:r>
            <a:r>
              <a:rPr lang="en-US" sz="1800" b="1" baseline="-25000" smtClean="0">
                <a:solidFill>
                  <a:srgbClr val="0000FF"/>
                </a:solidFill>
                <a:latin typeface="Lucida Fax" pitchFamily="18" charset="0"/>
                <a:cs typeface="+mn-cs"/>
              </a:rPr>
              <a:t>WIMP</a:t>
            </a:r>
            <a:endParaRPr lang="en-US" sz="1800" b="1">
              <a:solidFill>
                <a:srgbClr val="0000FF"/>
              </a:solidFill>
              <a:latin typeface="Lucida Fax" pitchFamily="18" charset="0"/>
              <a:cs typeface="+mn-cs"/>
            </a:endParaRPr>
          </a:p>
        </p:txBody>
      </p:sp>
      <p:pic>
        <p:nvPicPr>
          <p:cNvPr id="15" name="Picture 14" descr="2phase_principle.wmf"/>
          <p:cNvPicPr>
            <a:picLocks noChangeAspect="1"/>
          </p:cNvPicPr>
          <p:nvPr/>
        </p:nvPicPr>
        <p:blipFill>
          <a:blip r:embed="rId5" cstate="print"/>
          <a:stretch>
            <a:fillRect/>
          </a:stretch>
        </p:blipFill>
        <p:spPr>
          <a:xfrm>
            <a:off x="683568" y="908720"/>
            <a:ext cx="4239616" cy="4599889"/>
          </a:xfrm>
          <a:prstGeom prst="rect">
            <a:avLst/>
          </a:prstGeom>
        </p:spPr>
      </p:pic>
      <p:sp>
        <p:nvSpPr>
          <p:cNvPr id="12" name="TextBox 11"/>
          <p:cNvSpPr txBox="1"/>
          <p:nvPr/>
        </p:nvSpPr>
        <p:spPr>
          <a:xfrm>
            <a:off x="5799345" y="1065984"/>
            <a:ext cx="1095172" cy="369332"/>
          </a:xfrm>
          <a:prstGeom prst="rect">
            <a:avLst/>
          </a:prstGeom>
          <a:solidFill>
            <a:srgbClr val="FFFF99"/>
          </a:solidFill>
          <a:ln>
            <a:solidFill>
              <a:srgbClr val="FF0000"/>
            </a:solidFill>
          </a:ln>
        </p:spPr>
        <p:txBody>
          <a:bodyPr wrap="none" rtlCol="0">
            <a:spAutoFit/>
          </a:bodyPr>
          <a:lstStyle/>
          <a:p>
            <a:pPr fontAlgn="auto">
              <a:spcBef>
                <a:spcPts val="0"/>
              </a:spcBef>
              <a:spcAft>
                <a:spcPts val="0"/>
              </a:spcAft>
            </a:pPr>
            <a:r>
              <a:rPr lang="en-US" sz="1800" b="1" smtClean="0">
                <a:solidFill>
                  <a:srgbClr val="0000FF"/>
                </a:solidFill>
                <a:latin typeface="Lucida Fax" pitchFamily="18" charset="0"/>
                <a:cs typeface="+mn-cs"/>
              </a:rPr>
              <a:t>Gamma</a:t>
            </a:r>
            <a:endParaRPr lang="en-US" sz="1800" b="1">
              <a:solidFill>
                <a:srgbClr val="0000FF"/>
              </a:solidFill>
              <a:latin typeface="Lucida Fax" pitchFamily="18" charset="0"/>
              <a:cs typeface="+mn-cs"/>
            </a:endParaRPr>
          </a:p>
        </p:txBody>
      </p:sp>
      <p:sp>
        <p:nvSpPr>
          <p:cNvPr id="17" name="TextBox 16"/>
          <p:cNvSpPr txBox="1"/>
          <p:nvPr/>
        </p:nvSpPr>
        <p:spPr>
          <a:xfrm>
            <a:off x="5796136" y="1451386"/>
            <a:ext cx="1391728" cy="369332"/>
          </a:xfrm>
          <a:prstGeom prst="rect">
            <a:avLst/>
          </a:prstGeom>
          <a:noFill/>
          <a:ln>
            <a:noFill/>
          </a:ln>
        </p:spPr>
        <p:txBody>
          <a:bodyPr wrap="none" rtlCol="0">
            <a:spAutoFit/>
          </a:bodyPr>
          <a:lstStyle/>
          <a:p>
            <a:pPr fontAlgn="auto">
              <a:spcBef>
                <a:spcPts val="0"/>
              </a:spcBef>
              <a:spcAft>
                <a:spcPts val="0"/>
              </a:spcAft>
            </a:pPr>
            <a:r>
              <a:rPr lang="en-US" sz="1800" b="1" dirty="0" smtClean="0">
                <a:solidFill>
                  <a:srgbClr val="0000FF"/>
                </a:solidFill>
                <a:latin typeface="Lucida Fax" pitchFamily="18" charset="0"/>
                <a:cs typeface="+mn-cs"/>
              </a:rPr>
              <a:t>Drift time</a:t>
            </a:r>
            <a:endParaRPr lang="en-US" sz="1800" b="1" dirty="0">
              <a:solidFill>
                <a:srgbClr val="0000FF"/>
              </a:solidFill>
              <a:latin typeface="Lucida Fax" pitchFamily="18" charset="0"/>
              <a:cs typeface="+mn-cs"/>
            </a:endParaRPr>
          </a:p>
        </p:txBody>
      </p:sp>
      <p:cxnSp>
        <p:nvCxnSpPr>
          <p:cNvPr id="19" name="Straight Arrow Connector 18"/>
          <p:cNvCxnSpPr/>
          <p:nvPr/>
        </p:nvCxnSpPr>
        <p:spPr>
          <a:xfrm rot="10800000">
            <a:off x="5352380" y="1667410"/>
            <a:ext cx="432048" cy="1588"/>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7152580" y="1667410"/>
            <a:ext cx="432048" cy="1588"/>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75656" y="548680"/>
            <a:ext cx="2026517" cy="369332"/>
          </a:xfrm>
          <a:prstGeom prst="rect">
            <a:avLst/>
          </a:prstGeom>
          <a:noFill/>
          <a:ln>
            <a:noFill/>
          </a:ln>
        </p:spPr>
        <p:txBody>
          <a:bodyPr wrap="none" rtlCol="0">
            <a:spAutoFit/>
          </a:bodyPr>
          <a:lstStyle/>
          <a:p>
            <a:pPr fontAlgn="auto">
              <a:spcBef>
                <a:spcPts val="0"/>
              </a:spcBef>
              <a:spcAft>
                <a:spcPts val="0"/>
              </a:spcAft>
            </a:pPr>
            <a:r>
              <a:rPr lang="en-US" sz="1800" b="1" dirty="0" smtClean="0">
                <a:solidFill>
                  <a:srgbClr val="0000FF"/>
                </a:solidFill>
                <a:latin typeface="Lucida Fax" pitchFamily="18" charset="0"/>
                <a:cs typeface="+mn-cs"/>
              </a:rPr>
              <a:t>Top PMT Array</a:t>
            </a:r>
            <a:endParaRPr lang="en-US" sz="1800" b="1" dirty="0">
              <a:solidFill>
                <a:srgbClr val="0000FF"/>
              </a:solidFill>
              <a:latin typeface="Lucida Fax" pitchFamily="18" charset="0"/>
              <a:cs typeface="+mn-cs"/>
            </a:endParaRPr>
          </a:p>
        </p:txBody>
      </p:sp>
      <p:sp>
        <p:nvSpPr>
          <p:cNvPr id="26" name="TextBox 25"/>
          <p:cNvSpPr txBox="1"/>
          <p:nvPr/>
        </p:nvSpPr>
        <p:spPr>
          <a:xfrm>
            <a:off x="1249724" y="5501933"/>
            <a:ext cx="2425664" cy="369332"/>
          </a:xfrm>
          <a:prstGeom prst="rect">
            <a:avLst/>
          </a:prstGeom>
          <a:noFill/>
          <a:ln>
            <a:noFill/>
          </a:ln>
        </p:spPr>
        <p:txBody>
          <a:bodyPr wrap="none" rtlCol="0">
            <a:spAutoFit/>
          </a:bodyPr>
          <a:lstStyle/>
          <a:p>
            <a:pPr fontAlgn="auto">
              <a:spcBef>
                <a:spcPts val="0"/>
              </a:spcBef>
              <a:spcAft>
                <a:spcPts val="0"/>
              </a:spcAft>
            </a:pPr>
            <a:r>
              <a:rPr lang="en-US" sz="1800" b="1" dirty="0" smtClean="0">
                <a:solidFill>
                  <a:srgbClr val="0000FF"/>
                </a:solidFill>
                <a:latin typeface="Lucida Fax" pitchFamily="18" charset="0"/>
                <a:cs typeface="+mn-cs"/>
              </a:rPr>
              <a:t>Bottom PMT Array</a:t>
            </a:r>
            <a:endParaRPr lang="en-US" sz="1800" b="1" dirty="0">
              <a:solidFill>
                <a:srgbClr val="0000FF"/>
              </a:solidFill>
              <a:latin typeface="Lucida Fax" pitchFamily="18" charset="0"/>
              <a:cs typeface="+mn-cs"/>
            </a:endParaRPr>
          </a:p>
        </p:txBody>
      </p:sp>
      <p:sp>
        <p:nvSpPr>
          <p:cNvPr id="18" name="TextBox 17"/>
          <p:cNvSpPr txBox="1"/>
          <p:nvPr/>
        </p:nvSpPr>
        <p:spPr>
          <a:xfrm>
            <a:off x="859809" y="6318914"/>
            <a:ext cx="3786614" cy="338554"/>
          </a:xfrm>
          <a:prstGeom prst="rect">
            <a:avLst/>
          </a:prstGeom>
          <a:noFill/>
        </p:spPr>
        <p:txBody>
          <a:bodyPr wrap="none" rtlCol="0">
            <a:spAutoFit/>
          </a:bodyPr>
          <a:lstStyle/>
          <a:p>
            <a:r>
              <a:rPr lang="en-US" dirty="0" smtClean="0"/>
              <a:t>A. </a:t>
            </a:r>
            <a:r>
              <a:rPr lang="en-US" dirty="0" err="1" smtClean="0"/>
              <a:t>Lyashenko</a:t>
            </a:r>
            <a:r>
              <a:rPr lang="en-US" dirty="0" smtClean="0"/>
              <a:t> XENON1T collaboration</a:t>
            </a:r>
            <a:endParaRPr lang="en-US" dirty="0"/>
          </a:p>
        </p:txBody>
      </p:sp>
    </p:spTree>
    <p:extLst>
      <p:ext uri="{BB962C8B-B14F-4D97-AF65-F5344CB8AC3E}">
        <p14:creationId xmlns:p14="http://schemas.microsoft.com/office/powerpoint/2010/main" xmlns="" val="1625899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t>Two-phase Ar CRAD with THGEM/GAPD-matrix optical readout in the NIR: experimental </a:t>
            </a:r>
            <a:r>
              <a:rPr lang="en-US" sz="2800" dirty="0" smtClean="0"/>
              <a:t>setup</a:t>
            </a:r>
            <a:endParaRPr lang="en-US" dirty="0"/>
          </a:p>
        </p:txBody>
      </p:sp>
      <p:sp>
        <p:nvSpPr>
          <p:cNvPr id="17411" name="Номер слайда 2"/>
          <p:cNvSpPr>
            <a:spLocks noGrp="1"/>
          </p:cNvSpPr>
          <p:nvPr>
            <p:ph type="sldNum" sz="quarter" idx="11"/>
          </p:nvPr>
        </p:nvSpPr>
        <p:spPr>
          <a:ln>
            <a:miter lim="800000"/>
            <a:headEnd/>
            <a:tailEnd/>
          </a:ln>
        </p:spPr>
        <p:txBody>
          <a:bodyPr/>
          <a:lstStyle/>
          <a:p>
            <a:fld id="{58C66243-5451-4818-80BB-2E2B4438A34E}" type="slidenum">
              <a:rPr lang="en-US" smtClean="0"/>
              <a:pPr/>
              <a:t>20</a:t>
            </a:fld>
            <a:endParaRPr lang="en-US" smtClean="0"/>
          </a:p>
        </p:txBody>
      </p:sp>
      <p:pic>
        <p:nvPicPr>
          <p:cNvPr id="17413" name="Picture 2" descr="fig7_PulsedXraySpectrum"/>
          <p:cNvPicPr>
            <a:picLocks noChangeAspect="1" noChangeArrowheads="1"/>
          </p:cNvPicPr>
          <p:nvPr/>
        </p:nvPicPr>
        <p:blipFill>
          <a:blip r:embed="rId3" cstate="print"/>
          <a:srcRect/>
          <a:stretch>
            <a:fillRect/>
          </a:stretch>
        </p:blipFill>
        <p:spPr bwMode="auto">
          <a:xfrm>
            <a:off x="2074459" y="1214580"/>
            <a:ext cx="5336275" cy="4206425"/>
          </a:xfrm>
          <a:prstGeom prst="rect">
            <a:avLst/>
          </a:prstGeom>
          <a:noFill/>
          <a:ln w="9525">
            <a:noFill/>
            <a:miter lim="800000"/>
            <a:headEnd/>
            <a:tailEnd/>
          </a:ln>
        </p:spPr>
      </p:pic>
      <p:sp>
        <p:nvSpPr>
          <p:cNvPr id="17414" name="Rectangle 10"/>
          <p:cNvSpPr>
            <a:spLocks noChangeArrowheads="1"/>
          </p:cNvSpPr>
          <p:nvPr/>
        </p:nvSpPr>
        <p:spPr bwMode="auto">
          <a:xfrm>
            <a:off x="600075" y="5621338"/>
            <a:ext cx="8543925" cy="831850"/>
          </a:xfrm>
          <a:prstGeom prst="rect">
            <a:avLst/>
          </a:prstGeom>
          <a:solidFill>
            <a:srgbClr val="FFFFCD"/>
          </a:solidFill>
          <a:ln w="9525">
            <a:noFill/>
            <a:miter lim="800000"/>
            <a:headEnd/>
            <a:tailEnd/>
          </a:ln>
        </p:spPr>
        <p:txBody>
          <a:bodyPr>
            <a:spAutoFit/>
          </a:bodyPr>
          <a:lstStyle/>
          <a:p>
            <a:r>
              <a:rPr lang="en-US" b="1">
                <a:solidFill>
                  <a:srgbClr val="000099"/>
                </a:solidFill>
                <a:cs typeface="Arial" pitchFamily="34" charset="0"/>
              </a:rPr>
              <a:t>- Irradiated with pulsed X-rays (~20 keV, 240Hz) through a 2mm diameter collimator, to estimate spatial resolution</a:t>
            </a:r>
          </a:p>
          <a:p>
            <a:r>
              <a:rPr lang="en-US" b="1">
                <a:solidFill>
                  <a:srgbClr val="000099"/>
                </a:solidFill>
                <a:cs typeface="Arial" pitchFamily="34" charset="0"/>
              </a:rPr>
              <a:t>- Operated in single X-ray photon counting mode</a:t>
            </a:r>
          </a:p>
        </p:txBody>
      </p:sp>
      <p:sp>
        <p:nvSpPr>
          <p:cNvPr id="9" name="TextBox 8"/>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2800" dirty="0" smtClean="0"/>
              <a:t>The </a:t>
            </a:r>
            <a:r>
              <a:rPr lang="en-US" sz="2800" dirty="0" smtClean="0"/>
              <a:t>problem of gain saturation at higher rates for CPTA </a:t>
            </a:r>
            <a:r>
              <a:rPr lang="en-US" sz="2800" dirty="0" smtClean="0"/>
              <a:t>GAPDs</a:t>
            </a:r>
            <a:endParaRPr lang="en-US" dirty="0"/>
          </a:p>
        </p:txBody>
      </p:sp>
      <p:sp>
        <p:nvSpPr>
          <p:cNvPr id="19459" name="Номер слайда 2"/>
          <p:cNvSpPr>
            <a:spLocks noGrp="1"/>
          </p:cNvSpPr>
          <p:nvPr>
            <p:ph type="sldNum" sz="quarter" idx="11"/>
          </p:nvPr>
        </p:nvSpPr>
        <p:spPr>
          <a:ln>
            <a:miter lim="800000"/>
            <a:headEnd/>
            <a:tailEnd/>
          </a:ln>
        </p:spPr>
        <p:txBody>
          <a:bodyPr/>
          <a:lstStyle/>
          <a:p>
            <a:fld id="{C701347E-64FB-466F-B177-28991922CA59}" type="slidenum">
              <a:rPr lang="en-US" smtClean="0"/>
              <a:pPr/>
              <a:t>21</a:t>
            </a:fld>
            <a:endParaRPr lang="en-US" smtClean="0"/>
          </a:p>
        </p:txBody>
      </p:sp>
      <p:pic>
        <p:nvPicPr>
          <p:cNvPr id="19461" name="Picture 3" descr="D:\PAPERS\MyBasicPapers\Paper59GAPDMatrix\Figures\Events\120626_160911_GAPD6NoiseV40.png"/>
          <p:cNvPicPr>
            <a:picLocks noChangeAspect="1" noChangeArrowheads="1"/>
          </p:cNvPicPr>
          <p:nvPr/>
        </p:nvPicPr>
        <p:blipFill>
          <a:blip r:embed="rId3" cstate="print"/>
          <a:srcRect/>
          <a:stretch>
            <a:fillRect/>
          </a:stretch>
        </p:blipFill>
        <p:spPr bwMode="auto">
          <a:xfrm>
            <a:off x="0" y="1368425"/>
            <a:ext cx="3074988" cy="2306638"/>
          </a:xfrm>
          <a:prstGeom prst="rect">
            <a:avLst/>
          </a:prstGeom>
          <a:noFill/>
          <a:ln w="9525">
            <a:noFill/>
            <a:miter lim="800000"/>
            <a:headEnd/>
            <a:tailEnd/>
          </a:ln>
        </p:spPr>
      </p:pic>
      <p:pic>
        <p:nvPicPr>
          <p:cNvPr id="19462" name="Picture 2" descr="D:\PAPERS\MyBasicPapers\Paper59GAPDMatrix\Figures\FiguresInTiff\GAPDSpectr1.tif"/>
          <p:cNvPicPr>
            <a:picLocks noChangeAspect="1" noChangeArrowheads="1"/>
          </p:cNvPicPr>
          <p:nvPr/>
        </p:nvPicPr>
        <p:blipFill>
          <a:blip r:embed="rId4" cstate="print"/>
          <a:srcRect/>
          <a:stretch>
            <a:fillRect/>
          </a:stretch>
        </p:blipFill>
        <p:spPr bwMode="auto">
          <a:xfrm>
            <a:off x="5910263" y="1209675"/>
            <a:ext cx="3233737" cy="2654300"/>
          </a:xfrm>
          <a:prstGeom prst="rect">
            <a:avLst/>
          </a:prstGeom>
          <a:noFill/>
          <a:ln w="9525">
            <a:noFill/>
            <a:miter lim="800000"/>
            <a:headEnd/>
            <a:tailEnd/>
          </a:ln>
        </p:spPr>
      </p:pic>
      <p:pic>
        <p:nvPicPr>
          <p:cNvPr id="19463" name="Picture 4" descr="D:\PAPERS\MyBasicPapers\Paper59GAPDMatrix\Figures\FiguresInTiff\GAPDSpectr3.tif"/>
          <p:cNvPicPr>
            <a:picLocks noChangeAspect="1" noChangeArrowheads="1"/>
          </p:cNvPicPr>
          <p:nvPr/>
        </p:nvPicPr>
        <p:blipFill>
          <a:blip r:embed="rId5" cstate="print"/>
          <a:srcRect/>
          <a:stretch>
            <a:fillRect/>
          </a:stretch>
        </p:blipFill>
        <p:spPr bwMode="auto">
          <a:xfrm>
            <a:off x="5722938" y="4111625"/>
            <a:ext cx="3421062" cy="2746375"/>
          </a:xfrm>
          <a:prstGeom prst="rect">
            <a:avLst/>
          </a:prstGeom>
          <a:noFill/>
          <a:ln w="9525">
            <a:noFill/>
            <a:miter lim="800000"/>
            <a:headEnd/>
            <a:tailEnd/>
          </a:ln>
        </p:spPr>
      </p:pic>
      <p:sp>
        <p:nvSpPr>
          <p:cNvPr id="19464" name="Rectangle 10"/>
          <p:cNvSpPr>
            <a:spLocks noChangeArrowheads="1"/>
          </p:cNvSpPr>
          <p:nvPr/>
        </p:nvSpPr>
        <p:spPr bwMode="auto">
          <a:xfrm>
            <a:off x="3094038" y="3832225"/>
            <a:ext cx="2544762" cy="3025775"/>
          </a:xfrm>
          <a:prstGeom prst="rect">
            <a:avLst/>
          </a:prstGeom>
          <a:solidFill>
            <a:srgbClr val="FFFFCD"/>
          </a:solidFill>
          <a:ln w="9525">
            <a:noFill/>
            <a:miter lim="800000"/>
            <a:headEnd/>
            <a:tailEnd/>
          </a:ln>
        </p:spPr>
        <p:txBody>
          <a:bodyPr>
            <a:spAutoFit/>
          </a:bodyPr>
          <a:lstStyle/>
          <a:p>
            <a:r>
              <a:rPr lang="en-US" b="1">
                <a:solidFill>
                  <a:srgbClr val="000099"/>
                </a:solidFill>
                <a:cs typeface="Arial" pitchFamily="34" charset="0"/>
              </a:rPr>
              <a:t>- However, at higher rates (240Hz) and intense photon flux the single pixel pulse-area spectrum</a:t>
            </a:r>
            <a:r>
              <a:rPr lang="en-US" b="1">
                <a:solidFill>
                  <a:srgbClr val="000099"/>
                </a:solidFill>
              </a:rPr>
              <a:t> was degraded </a:t>
            </a:r>
            <a:r>
              <a:rPr lang="en-US" b="1">
                <a:solidFill>
                  <a:srgbClr val="000099"/>
                </a:solidFill>
                <a:sym typeface="Wingdings" pitchFamily="2" charset="2"/>
              </a:rPr>
              <a:t> Saturation and even reduction of the GAPD gain</a:t>
            </a:r>
            <a:endParaRPr lang="en-US" b="1">
              <a:solidFill>
                <a:srgbClr val="000099"/>
              </a:solidFill>
            </a:endParaRPr>
          </a:p>
          <a:p>
            <a:r>
              <a:rPr lang="en-US" b="1">
                <a:solidFill>
                  <a:srgbClr val="000099"/>
                </a:solidFill>
              </a:rPr>
              <a:t>-This is induced by considerable increase of the pixel quenching resistor at low T</a:t>
            </a:r>
            <a:endParaRPr lang="en-US"/>
          </a:p>
        </p:txBody>
      </p:sp>
      <p:sp>
        <p:nvSpPr>
          <p:cNvPr id="19465" name="Line 6"/>
          <p:cNvSpPr>
            <a:spLocks noChangeShapeType="1"/>
          </p:cNvSpPr>
          <p:nvPr/>
        </p:nvSpPr>
        <p:spPr bwMode="auto">
          <a:xfrm>
            <a:off x="5499100" y="5092700"/>
            <a:ext cx="768350" cy="193675"/>
          </a:xfrm>
          <a:prstGeom prst="line">
            <a:avLst/>
          </a:prstGeom>
          <a:noFill/>
          <a:ln w="50800">
            <a:solidFill>
              <a:srgbClr val="FF0000"/>
            </a:solidFill>
            <a:round/>
            <a:headEnd/>
            <a:tailEnd type="arrow" w="lg" len="lg"/>
          </a:ln>
        </p:spPr>
        <p:txBody>
          <a:bodyPr wrap="none" anchor="ctr"/>
          <a:lstStyle/>
          <a:p>
            <a:endParaRPr lang="en-US"/>
          </a:p>
        </p:txBody>
      </p:sp>
      <p:sp>
        <p:nvSpPr>
          <p:cNvPr id="19466" name="Rectangle 10"/>
          <p:cNvSpPr>
            <a:spLocks noChangeArrowheads="1"/>
          </p:cNvSpPr>
          <p:nvPr/>
        </p:nvSpPr>
        <p:spPr bwMode="auto">
          <a:xfrm>
            <a:off x="3157538" y="1382713"/>
            <a:ext cx="2620962" cy="1803400"/>
          </a:xfrm>
          <a:prstGeom prst="rect">
            <a:avLst/>
          </a:prstGeom>
          <a:solidFill>
            <a:srgbClr val="FFFFCD"/>
          </a:solidFill>
          <a:ln w="9525">
            <a:noFill/>
            <a:miter lim="800000"/>
            <a:headEnd/>
            <a:tailEnd/>
          </a:ln>
        </p:spPr>
        <p:txBody>
          <a:bodyPr>
            <a:spAutoFit/>
          </a:bodyPr>
          <a:lstStyle/>
          <a:p>
            <a:r>
              <a:rPr lang="en-US" b="1">
                <a:solidFill>
                  <a:srgbClr val="000099"/>
                </a:solidFill>
                <a:cs typeface="Arial" pitchFamily="34" charset="0"/>
              </a:rPr>
              <a:t>The infrequent nose signals had a nominal GAPD pulse-area distribution: single-pixel peak is accompanied with secondary (cross-talk) peaks</a:t>
            </a:r>
            <a:endParaRPr lang="en-US"/>
          </a:p>
        </p:txBody>
      </p:sp>
      <p:sp>
        <p:nvSpPr>
          <p:cNvPr id="19467" name="Line 6"/>
          <p:cNvSpPr>
            <a:spLocks noChangeShapeType="1"/>
          </p:cNvSpPr>
          <p:nvPr/>
        </p:nvSpPr>
        <p:spPr bwMode="auto">
          <a:xfrm>
            <a:off x="5524500" y="2159000"/>
            <a:ext cx="977900" cy="177800"/>
          </a:xfrm>
          <a:prstGeom prst="line">
            <a:avLst/>
          </a:prstGeom>
          <a:noFill/>
          <a:ln w="50800">
            <a:solidFill>
              <a:srgbClr val="FF0000"/>
            </a:solidFill>
            <a:round/>
            <a:headEnd/>
            <a:tailEnd type="arrow" w="lg" len="lg"/>
          </a:ln>
        </p:spPr>
        <p:txBody>
          <a:bodyPr wrap="none" anchor="ctr"/>
          <a:lstStyle/>
          <a:p>
            <a:endParaRPr lang="en-US"/>
          </a:p>
        </p:txBody>
      </p:sp>
      <p:sp>
        <p:nvSpPr>
          <p:cNvPr id="19468" name="Line 6"/>
          <p:cNvSpPr>
            <a:spLocks noChangeShapeType="1"/>
          </p:cNvSpPr>
          <p:nvPr/>
        </p:nvSpPr>
        <p:spPr bwMode="auto">
          <a:xfrm flipH="1">
            <a:off x="733425" y="2057400"/>
            <a:ext cx="2479675" cy="352425"/>
          </a:xfrm>
          <a:prstGeom prst="line">
            <a:avLst/>
          </a:prstGeom>
          <a:noFill/>
          <a:ln w="50800">
            <a:solidFill>
              <a:srgbClr val="FF0000"/>
            </a:solidFill>
            <a:round/>
            <a:headEnd/>
            <a:tailEnd type="arrow" w="lg" len="lg"/>
          </a:ln>
        </p:spPr>
        <p:txBody>
          <a:bodyPr wrap="none" anchor="ctr"/>
          <a:lstStyle/>
          <a:p>
            <a:endParaRPr lang="en-US"/>
          </a:p>
        </p:txBody>
      </p:sp>
      <p:pic>
        <p:nvPicPr>
          <p:cNvPr id="19469" name="Рисунок 1"/>
          <p:cNvPicPr>
            <a:picLocks noChangeAspect="1"/>
          </p:cNvPicPr>
          <p:nvPr/>
        </p:nvPicPr>
        <p:blipFill>
          <a:blip r:embed="rId6" cstate="print"/>
          <a:stretch>
            <a:fillRect/>
          </a:stretch>
        </p:blipFill>
        <p:spPr bwMode="auto">
          <a:xfrm>
            <a:off x="0" y="3966969"/>
            <a:ext cx="3057099" cy="2550069"/>
          </a:xfrm>
          <a:prstGeom prst="rect">
            <a:avLst/>
          </a:prstGeom>
          <a:noFill/>
          <a:ln w="9525">
            <a:noFill/>
            <a:miter lim="800000"/>
            <a:headEnd/>
            <a:tailEnd/>
          </a:ln>
        </p:spPr>
      </p:pic>
      <p:sp>
        <p:nvSpPr>
          <p:cNvPr id="19470" name="Line 6"/>
          <p:cNvSpPr>
            <a:spLocks noChangeShapeType="1"/>
          </p:cNvSpPr>
          <p:nvPr/>
        </p:nvSpPr>
        <p:spPr bwMode="auto">
          <a:xfrm flipH="1" flipV="1">
            <a:off x="2768600" y="5969000"/>
            <a:ext cx="355600" cy="177800"/>
          </a:xfrm>
          <a:prstGeom prst="line">
            <a:avLst/>
          </a:prstGeom>
          <a:noFill/>
          <a:ln w="50800">
            <a:solidFill>
              <a:srgbClr val="FF0000"/>
            </a:solidFill>
            <a:round/>
            <a:headEnd/>
            <a:tailEnd type="arrow" w="lg" len="lg"/>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GAPD </a:t>
            </a:r>
            <a:r>
              <a:rPr lang="en-US" dirty="0" smtClean="0"/>
              <a:t>signal example and time </a:t>
            </a:r>
            <a:r>
              <a:rPr lang="en-US" dirty="0" smtClean="0"/>
              <a:t>properties</a:t>
            </a:r>
            <a:endParaRPr lang="en-US" dirty="0"/>
          </a:p>
        </p:txBody>
      </p:sp>
      <p:sp>
        <p:nvSpPr>
          <p:cNvPr id="20482" name="Нижний колонтитул 1"/>
          <p:cNvSpPr>
            <a:spLocks noGrp="1"/>
          </p:cNvSpPr>
          <p:nvPr>
            <p:ph type="ftr" sz="quarter" idx="10"/>
          </p:nvPr>
        </p:nvSpPr>
        <p:spPr>
          <a:ln>
            <a:miter lim="800000"/>
            <a:headEnd/>
            <a:tailEnd/>
          </a:ln>
        </p:spPr>
        <p:txBody>
          <a:bodyPr/>
          <a:lstStyle/>
          <a:p>
            <a:r>
              <a:rPr lang="en-US" smtClean="0"/>
              <a:t>A. Sokolov, MPGD2013, 3 July 2013</a:t>
            </a:r>
          </a:p>
        </p:txBody>
      </p:sp>
      <p:sp>
        <p:nvSpPr>
          <p:cNvPr id="20483" name="Номер слайда 2"/>
          <p:cNvSpPr>
            <a:spLocks noGrp="1"/>
          </p:cNvSpPr>
          <p:nvPr>
            <p:ph type="sldNum" sz="quarter" idx="11"/>
          </p:nvPr>
        </p:nvSpPr>
        <p:spPr>
          <a:ln>
            <a:miter lim="800000"/>
            <a:headEnd/>
            <a:tailEnd/>
          </a:ln>
        </p:spPr>
        <p:txBody>
          <a:bodyPr/>
          <a:lstStyle/>
          <a:p>
            <a:fld id="{AAF2BD35-201B-4A9F-AE6D-3070123E9045}" type="slidenum">
              <a:rPr lang="en-US" smtClean="0"/>
              <a:pPr/>
              <a:t>22</a:t>
            </a:fld>
            <a:endParaRPr lang="en-US" smtClean="0"/>
          </a:p>
        </p:txBody>
      </p:sp>
      <p:sp>
        <p:nvSpPr>
          <p:cNvPr id="20485" name="Rectangle 10"/>
          <p:cNvSpPr>
            <a:spLocks noChangeArrowheads="1"/>
          </p:cNvSpPr>
          <p:nvPr/>
        </p:nvSpPr>
        <p:spPr bwMode="auto">
          <a:xfrm>
            <a:off x="4021138" y="4294188"/>
            <a:ext cx="5122862" cy="2536825"/>
          </a:xfrm>
          <a:prstGeom prst="rect">
            <a:avLst/>
          </a:prstGeom>
          <a:solidFill>
            <a:srgbClr val="FFFFCD"/>
          </a:solidFill>
          <a:ln w="9525">
            <a:noFill/>
            <a:miter lim="800000"/>
            <a:headEnd/>
            <a:tailEnd/>
          </a:ln>
        </p:spPr>
        <p:txBody>
          <a:bodyPr>
            <a:spAutoFit/>
          </a:bodyPr>
          <a:lstStyle/>
          <a:p>
            <a:r>
              <a:rPr lang="en-US" b="1">
                <a:solidFill>
                  <a:srgbClr val="000099"/>
                </a:solidFill>
                <a:cs typeface="Arial" pitchFamily="34" charset="0"/>
              </a:rPr>
              <a:t>- Typical GAPD signal: ~20 pe per 20 keV X-ray</a:t>
            </a:r>
          </a:p>
          <a:p>
            <a:r>
              <a:rPr lang="en-US" b="1">
                <a:solidFill>
                  <a:srgbClr val="000099"/>
                </a:solidFill>
                <a:cs typeface="Arial" pitchFamily="34" charset="0"/>
              </a:rPr>
              <a:t>- Long (&gt;16 </a:t>
            </a:r>
            <a:r>
              <a:rPr lang="en-US" b="1">
                <a:solidFill>
                  <a:srgbClr val="000099"/>
                </a:solidFill>
                <a:latin typeface="Symbol" pitchFamily="18" charset="2"/>
                <a:cs typeface="Arial" pitchFamily="34" charset="0"/>
              </a:rPr>
              <a:t>m</a:t>
            </a:r>
            <a:r>
              <a:rPr lang="en-US" b="1">
                <a:solidFill>
                  <a:srgbClr val="000099"/>
                </a:solidFill>
                <a:cs typeface="Arial" pitchFamily="34" charset="0"/>
              </a:rPr>
              <a:t>s) signal due to slow electron emission component presented in two-phase Ar systems </a:t>
            </a:r>
            <a:r>
              <a:rPr lang="en-US" b="1">
                <a:solidFill>
                  <a:srgbClr val="000099"/>
                </a:solidFill>
                <a:cs typeface="Arial" pitchFamily="34" charset="0"/>
                <a:sym typeface="Wingdings" pitchFamily="2" charset="2"/>
              </a:rPr>
              <a:t> see signal time spectrum</a:t>
            </a:r>
            <a:endParaRPr lang="en-US" b="1">
              <a:solidFill>
                <a:srgbClr val="000099"/>
              </a:solidFill>
              <a:cs typeface="Arial" pitchFamily="34" charset="0"/>
            </a:endParaRPr>
          </a:p>
          <a:p>
            <a:r>
              <a:rPr lang="en-US" b="1">
                <a:solidFill>
                  <a:srgbClr val="000099"/>
                </a:solidFill>
                <a:cs typeface="Arial" pitchFamily="34" charset="0"/>
              </a:rPr>
              <a:t>- Measuring GAPD amplitude: counting the number of peaks using dedicated peak-finder algorithm</a:t>
            </a:r>
          </a:p>
          <a:p>
            <a:r>
              <a:rPr lang="en-US" b="1">
                <a:solidFill>
                  <a:srgbClr val="000099"/>
                </a:solidFill>
                <a:cs typeface="Arial" pitchFamily="34" charset="0"/>
              </a:rPr>
              <a:t>- Part of signal is lost under threshold due to GAPD rate-dependence problem </a:t>
            </a:r>
            <a:r>
              <a:rPr lang="en-US" b="1">
                <a:solidFill>
                  <a:srgbClr val="000099"/>
                </a:solidFill>
                <a:cs typeface="Arial" pitchFamily="34" charset="0"/>
                <a:sym typeface="Wingdings" pitchFamily="2" charset="2"/>
              </a:rPr>
              <a:t> reduces the GAPD pe yield</a:t>
            </a:r>
            <a:endParaRPr lang="en-US" b="1">
              <a:solidFill>
                <a:srgbClr val="000099"/>
              </a:solidFill>
              <a:cs typeface="Arial" pitchFamily="34" charset="0"/>
            </a:endParaRPr>
          </a:p>
        </p:txBody>
      </p:sp>
      <p:pic>
        <p:nvPicPr>
          <p:cNvPr id="20486" name="Picture 12" descr="fig9top_Event1"/>
          <p:cNvPicPr>
            <a:picLocks noChangeAspect="1" noChangeArrowheads="1"/>
          </p:cNvPicPr>
          <p:nvPr/>
        </p:nvPicPr>
        <p:blipFill>
          <a:blip r:embed="rId3" cstate="print"/>
          <a:srcRect/>
          <a:stretch>
            <a:fillRect/>
          </a:stretch>
        </p:blipFill>
        <p:spPr bwMode="auto">
          <a:xfrm>
            <a:off x="158365" y="1173707"/>
            <a:ext cx="3584960" cy="2838474"/>
          </a:xfrm>
          <a:prstGeom prst="rect">
            <a:avLst/>
          </a:prstGeom>
          <a:noFill/>
          <a:ln w="9525">
            <a:noFill/>
            <a:miter lim="800000"/>
            <a:headEnd/>
            <a:tailEnd/>
          </a:ln>
        </p:spPr>
      </p:pic>
      <p:sp>
        <p:nvSpPr>
          <p:cNvPr id="20487" name="Line 6"/>
          <p:cNvSpPr>
            <a:spLocks noChangeShapeType="1"/>
          </p:cNvSpPr>
          <p:nvPr/>
        </p:nvSpPr>
        <p:spPr bwMode="auto">
          <a:xfrm flipH="1" flipV="1">
            <a:off x="3517900" y="2768600"/>
            <a:ext cx="1358900" cy="1562100"/>
          </a:xfrm>
          <a:prstGeom prst="line">
            <a:avLst/>
          </a:prstGeom>
          <a:noFill/>
          <a:ln w="50800">
            <a:solidFill>
              <a:srgbClr val="FF0000"/>
            </a:solidFill>
            <a:round/>
            <a:headEnd/>
            <a:tailEnd type="arrow" w="lg" len="lg"/>
          </a:ln>
        </p:spPr>
        <p:txBody>
          <a:bodyPr wrap="none" anchor="ctr"/>
          <a:lstStyle/>
          <a:p>
            <a:endParaRPr lang="en-US"/>
          </a:p>
        </p:txBody>
      </p:sp>
      <p:pic>
        <p:nvPicPr>
          <p:cNvPr id="20488" name="Picture 13" descr="fig9middle_Event2"/>
          <p:cNvPicPr>
            <a:picLocks noChangeAspect="1" noChangeArrowheads="1"/>
          </p:cNvPicPr>
          <p:nvPr/>
        </p:nvPicPr>
        <p:blipFill>
          <a:blip r:embed="rId4" cstate="print"/>
          <a:srcRect/>
          <a:stretch>
            <a:fillRect/>
          </a:stretch>
        </p:blipFill>
        <p:spPr bwMode="auto">
          <a:xfrm>
            <a:off x="191069" y="4005193"/>
            <a:ext cx="3589361" cy="2852807"/>
          </a:xfrm>
          <a:prstGeom prst="rect">
            <a:avLst/>
          </a:prstGeom>
          <a:noFill/>
          <a:ln w="9525">
            <a:noFill/>
            <a:miter lim="800000"/>
            <a:headEnd/>
            <a:tailEnd/>
          </a:ln>
        </p:spPr>
      </p:pic>
      <p:sp>
        <p:nvSpPr>
          <p:cNvPr id="20489" name="Line 6"/>
          <p:cNvSpPr>
            <a:spLocks noChangeShapeType="1"/>
          </p:cNvSpPr>
          <p:nvPr/>
        </p:nvSpPr>
        <p:spPr bwMode="auto">
          <a:xfrm flipH="1" flipV="1">
            <a:off x="3378200" y="5473700"/>
            <a:ext cx="685800" cy="50800"/>
          </a:xfrm>
          <a:prstGeom prst="line">
            <a:avLst/>
          </a:prstGeom>
          <a:noFill/>
          <a:ln w="50800">
            <a:solidFill>
              <a:srgbClr val="FF0000"/>
            </a:solidFill>
            <a:round/>
            <a:headEnd/>
            <a:tailEnd type="arrow" w="lg" len="lg"/>
          </a:ln>
        </p:spPr>
        <p:txBody>
          <a:bodyPr wrap="none" anchor="ctr"/>
          <a:lstStyle/>
          <a:p>
            <a:endParaRPr lang="en-US"/>
          </a:p>
        </p:txBody>
      </p:sp>
      <p:pic>
        <p:nvPicPr>
          <p:cNvPr id="20490" name="Picture 14"/>
          <p:cNvPicPr>
            <a:picLocks noChangeAspect="1" noChangeArrowheads="1"/>
          </p:cNvPicPr>
          <p:nvPr/>
        </p:nvPicPr>
        <p:blipFill>
          <a:blip r:embed="rId5" cstate="print"/>
          <a:srcRect/>
          <a:stretch>
            <a:fillRect/>
          </a:stretch>
        </p:blipFill>
        <p:spPr bwMode="auto">
          <a:xfrm>
            <a:off x="5057775" y="857250"/>
            <a:ext cx="4086225" cy="3295650"/>
          </a:xfrm>
          <a:prstGeom prst="rect">
            <a:avLst/>
          </a:prstGeom>
          <a:noFill/>
          <a:ln w="9525">
            <a:noFill/>
            <a:miter lim="800000"/>
            <a:headEnd/>
            <a:tailEnd/>
          </a:ln>
        </p:spPr>
      </p:pic>
      <p:sp>
        <p:nvSpPr>
          <p:cNvPr id="20491" name="Line 6"/>
          <p:cNvSpPr>
            <a:spLocks noChangeShapeType="1"/>
          </p:cNvSpPr>
          <p:nvPr/>
        </p:nvSpPr>
        <p:spPr bwMode="auto">
          <a:xfrm flipH="1" flipV="1">
            <a:off x="6959600" y="3911600"/>
            <a:ext cx="558800" cy="1193800"/>
          </a:xfrm>
          <a:prstGeom prst="line">
            <a:avLst/>
          </a:prstGeom>
          <a:noFill/>
          <a:ln w="50800">
            <a:solidFill>
              <a:srgbClr val="FF0000"/>
            </a:solidFill>
            <a:round/>
            <a:headEnd/>
            <a:tailEnd type="arrow" w="lg" len="lg"/>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GAPD-matrix </a:t>
            </a:r>
            <a:r>
              <a:rPr lang="en-US" dirty="0" smtClean="0"/>
              <a:t>yield </a:t>
            </a:r>
            <a:endParaRPr lang="en-US" dirty="0"/>
          </a:p>
        </p:txBody>
      </p:sp>
      <p:sp>
        <p:nvSpPr>
          <p:cNvPr id="21507" name="Номер слайда 2"/>
          <p:cNvSpPr>
            <a:spLocks noGrp="1"/>
          </p:cNvSpPr>
          <p:nvPr>
            <p:ph type="sldNum" sz="quarter" idx="11"/>
          </p:nvPr>
        </p:nvSpPr>
        <p:spPr>
          <a:ln>
            <a:miter lim="800000"/>
            <a:headEnd/>
            <a:tailEnd/>
          </a:ln>
        </p:spPr>
        <p:txBody>
          <a:bodyPr/>
          <a:lstStyle/>
          <a:p>
            <a:fld id="{0FCD11FE-A8CF-4831-AFEE-B3803DF2BFE1}" type="slidenum">
              <a:rPr lang="en-US" smtClean="0"/>
              <a:pPr/>
              <a:t>23</a:t>
            </a:fld>
            <a:endParaRPr lang="en-US" smtClean="0"/>
          </a:p>
        </p:txBody>
      </p:sp>
      <p:sp>
        <p:nvSpPr>
          <p:cNvPr id="21509" name="Rectangle 10"/>
          <p:cNvSpPr>
            <a:spLocks noChangeArrowheads="1"/>
          </p:cNvSpPr>
          <p:nvPr/>
        </p:nvSpPr>
        <p:spPr bwMode="auto">
          <a:xfrm>
            <a:off x="0" y="4875213"/>
            <a:ext cx="9144000" cy="1739900"/>
          </a:xfrm>
          <a:prstGeom prst="rect">
            <a:avLst/>
          </a:prstGeom>
          <a:solidFill>
            <a:srgbClr val="FFFFCD"/>
          </a:solidFill>
          <a:ln w="9525">
            <a:noFill/>
            <a:miter lim="800000"/>
            <a:headEnd/>
            <a:tailEnd/>
          </a:ln>
        </p:spPr>
        <p:txBody>
          <a:bodyPr>
            <a:spAutoFit/>
          </a:bodyPr>
          <a:lstStyle/>
          <a:p>
            <a:r>
              <a:rPr lang="en-US" sz="1800" b="1">
                <a:solidFill>
                  <a:srgbClr val="000099"/>
                </a:solidFill>
                <a:cs typeface="Arial" pitchFamily="34" charset="0"/>
              </a:rPr>
              <a:t>- Correlation between GAPD channel amplitudes</a:t>
            </a:r>
          </a:p>
          <a:p>
            <a:r>
              <a:rPr lang="en-US" sz="1800" b="1">
                <a:solidFill>
                  <a:srgbClr val="000099"/>
                </a:solidFill>
                <a:cs typeface="Arial" pitchFamily="34" charset="0"/>
              </a:rPr>
              <a:t>- Total GAPD-matrix (7 active channels) amplitude: 80 pe per 20 keV X-ray, at charge gain of 160</a:t>
            </a:r>
          </a:p>
          <a:p>
            <a:r>
              <a:rPr lang="en-US" sz="1800" b="1">
                <a:solidFill>
                  <a:srgbClr val="000099"/>
                </a:solidFill>
                <a:cs typeface="Arial" pitchFamily="34" charset="0"/>
              </a:rPr>
              <a:t>- That means that we may still have reasonable GAPD matrix yield for low energy deposition: &gt;10 pe per 1 keV at charge gain of 600</a:t>
            </a:r>
          </a:p>
          <a:p>
            <a:r>
              <a:rPr lang="en-US" sz="1800" b="1">
                <a:solidFill>
                  <a:srgbClr val="000099"/>
                </a:solidFill>
                <a:cs typeface="Arial" pitchFamily="34" charset="0"/>
              </a:rPr>
              <a:t>- Higher yield is expected when the GAPD rate problem will be solved</a:t>
            </a:r>
            <a:endParaRPr lang="en-US" sz="1800"/>
          </a:p>
        </p:txBody>
      </p:sp>
      <p:pic>
        <p:nvPicPr>
          <p:cNvPr id="21510" name="Picture 10" descr="fig10_GAPD2vs4Amplitude"/>
          <p:cNvPicPr>
            <a:picLocks noChangeAspect="1" noChangeArrowheads="1"/>
          </p:cNvPicPr>
          <p:nvPr/>
        </p:nvPicPr>
        <p:blipFill>
          <a:blip r:embed="rId3" cstate="print"/>
          <a:srcRect/>
          <a:stretch>
            <a:fillRect/>
          </a:stretch>
        </p:blipFill>
        <p:spPr bwMode="auto">
          <a:xfrm>
            <a:off x="0" y="1037894"/>
            <a:ext cx="4371975" cy="3582988"/>
          </a:xfrm>
          <a:prstGeom prst="rect">
            <a:avLst/>
          </a:prstGeom>
          <a:noFill/>
          <a:ln w="9525">
            <a:noFill/>
            <a:miter lim="800000"/>
            <a:headEnd/>
            <a:tailEnd/>
          </a:ln>
        </p:spPr>
      </p:pic>
      <p:sp>
        <p:nvSpPr>
          <p:cNvPr id="21511" name="Line 6"/>
          <p:cNvSpPr>
            <a:spLocks noChangeShapeType="1"/>
          </p:cNvSpPr>
          <p:nvPr/>
        </p:nvSpPr>
        <p:spPr bwMode="auto">
          <a:xfrm flipH="1" flipV="1">
            <a:off x="2997200" y="3835400"/>
            <a:ext cx="228600" cy="1155700"/>
          </a:xfrm>
          <a:prstGeom prst="line">
            <a:avLst/>
          </a:prstGeom>
          <a:noFill/>
          <a:ln w="50800">
            <a:solidFill>
              <a:srgbClr val="FF0000"/>
            </a:solidFill>
            <a:round/>
            <a:headEnd/>
            <a:tailEnd type="arrow" w="lg" len="lg"/>
          </a:ln>
        </p:spPr>
        <p:txBody>
          <a:bodyPr wrap="none" anchor="ctr"/>
          <a:lstStyle/>
          <a:p>
            <a:endParaRPr lang="en-US"/>
          </a:p>
        </p:txBody>
      </p:sp>
      <p:pic>
        <p:nvPicPr>
          <p:cNvPr id="21512" name="Picture 11" descr="fig13_GAPDAmplitudeTotal"/>
          <p:cNvPicPr>
            <a:picLocks noChangeAspect="1" noChangeArrowheads="1"/>
          </p:cNvPicPr>
          <p:nvPr/>
        </p:nvPicPr>
        <p:blipFill>
          <a:blip r:embed="rId4" cstate="print"/>
          <a:srcRect/>
          <a:stretch>
            <a:fillRect/>
          </a:stretch>
        </p:blipFill>
        <p:spPr bwMode="auto">
          <a:xfrm>
            <a:off x="4676775" y="1037894"/>
            <a:ext cx="4467225" cy="3608388"/>
          </a:xfrm>
          <a:prstGeom prst="rect">
            <a:avLst/>
          </a:prstGeom>
          <a:noFill/>
          <a:ln w="9525">
            <a:noFill/>
            <a:miter lim="800000"/>
            <a:headEnd/>
            <a:tailEnd/>
          </a:ln>
        </p:spPr>
      </p:pic>
      <p:sp>
        <p:nvSpPr>
          <p:cNvPr id="21513" name="Line 6"/>
          <p:cNvSpPr>
            <a:spLocks noChangeShapeType="1"/>
          </p:cNvSpPr>
          <p:nvPr/>
        </p:nvSpPr>
        <p:spPr bwMode="auto">
          <a:xfrm flipV="1">
            <a:off x="5473700" y="4419600"/>
            <a:ext cx="317500" cy="800100"/>
          </a:xfrm>
          <a:prstGeom prst="line">
            <a:avLst/>
          </a:prstGeom>
          <a:noFill/>
          <a:ln w="50800">
            <a:solidFill>
              <a:srgbClr val="FF0000"/>
            </a:solidFill>
            <a:round/>
            <a:headEnd/>
            <a:tailEnd type="arrow" w="lg" len="lg"/>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Two-phase Ar CRAD with THGEM/GAPD-matrix multiplier: spatial resolution</a:t>
            </a:r>
            <a:endParaRPr lang="en-US" dirty="0"/>
          </a:p>
        </p:txBody>
      </p:sp>
      <p:sp>
        <p:nvSpPr>
          <p:cNvPr id="22531" name="Номер слайда 2"/>
          <p:cNvSpPr>
            <a:spLocks noGrp="1"/>
          </p:cNvSpPr>
          <p:nvPr>
            <p:ph type="sldNum" sz="quarter" idx="11"/>
          </p:nvPr>
        </p:nvSpPr>
        <p:spPr>
          <a:ln>
            <a:miter lim="800000"/>
            <a:headEnd/>
            <a:tailEnd/>
          </a:ln>
        </p:spPr>
        <p:txBody>
          <a:bodyPr/>
          <a:lstStyle/>
          <a:p>
            <a:fld id="{01D2CD65-E8DF-4FF1-B350-1B073747E5D1}" type="slidenum">
              <a:rPr lang="en-US" smtClean="0"/>
              <a:pPr/>
              <a:t>24</a:t>
            </a:fld>
            <a:endParaRPr lang="en-US" smtClean="0"/>
          </a:p>
        </p:txBody>
      </p:sp>
      <p:sp>
        <p:nvSpPr>
          <p:cNvPr id="22533" name="Rectangle 10"/>
          <p:cNvSpPr>
            <a:spLocks noChangeArrowheads="1"/>
          </p:cNvSpPr>
          <p:nvPr/>
        </p:nvSpPr>
        <p:spPr bwMode="auto">
          <a:xfrm>
            <a:off x="0" y="4826000"/>
            <a:ext cx="9144000" cy="2032000"/>
          </a:xfrm>
          <a:prstGeom prst="rect">
            <a:avLst/>
          </a:prstGeom>
          <a:solidFill>
            <a:srgbClr val="FFFFCD"/>
          </a:solidFill>
          <a:ln w="9525">
            <a:noFill/>
            <a:miter lim="800000"/>
            <a:headEnd/>
            <a:tailEnd/>
          </a:ln>
        </p:spPr>
        <p:txBody>
          <a:bodyPr>
            <a:spAutoFit/>
          </a:bodyPr>
          <a:lstStyle/>
          <a:p>
            <a:r>
              <a:rPr lang="en-US" sz="1800" b="1" dirty="0">
                <a:solidFill>
                  <a:srgbClr val="000099"/>
                </a:solidFill>
                <a:cs typeface="Arial" pitchFamily="34" charset="0"/>
              </a:rPr>
              <a:t>- Reconstructed image of X-ray conversion region (defined by 2 and 15 mm collimators) from GAPD-matrix amplitudes</a:t>
            </a:r>
          </a:p>
          <a:p>
            <a:r>
              <a:rPr lang="en-US" sz="1800" b="1" dirty="0">
                <a:solidFill>
                  <a:srgbClr val="000099"/>
                </a:solidFill>
                <a:cs typeface="Arial" pitchFamily="34" charset="0"/>
              </a:rPr>
              <a:t>- Using center-of-gravity algorithm corrected for </a:t>
            </a:r>
            <a:r>
              <a:rPr lang="en-US" sz="1800" b="1" dirty="0">
                <a:solidFill>
                  <a:srgbClr val="000099"/>
                </a:solidFill>
                <a:cs typeface="Arial" pitchFamily="34" charset="0"/>
                <a:sym typeface="Wingdings" pitchFamily="2" charset="2"/>
              </a:rPr>
              <a:t>simulation of light rays </a:t>
            </a:r>
            <a:r>
              <a:rPr lang="en-US" sz="1800" b="1" dirty="0">
                <a:solidFill>
                  <a:srgbClr val="000099"/>
                </a:solidFill>
                <a:cs typeface="Arial" pitchFamily="34" charset="0"/>
              </a:rPr>
              <a:t>gives FWHM=3 mm </a:t>
            </a:r>
            <a:r>
              <a:rPr lang="en-US" sz="1800" b="1" dirty="0">
                <a:solidFill>
                  <a:srgbClr val="000099"/>
                </a:solidFill>
                <a:cs typeface="Arial" pitchFamily="34" charset="0"/>
                <a:sym typeface="Wingdings" pitchFamily="2" charset="2"/>
              </a:rPr>
              <a:t> spatial resolution of THGEM/GAPD-matrix is 1 mm (</a:t>
            </a:r>
            <a:r>
              <a:rPr lang="en-US" sz="1800" b="1" dirty="0">
                <a:solidFill>
                  <a:srgbClr val="000099"/>
                </a:solidFill>
                <a:latin typeface="Symbol" pitchFamily="18" charset="2"/>
                <a:cs typeface="Arial" pitchFamily="34" charset="0"/>
                <a:sym typeface="Wingdings" pitchFamily="2" charset="2"/>
              </a:rPr>
              <a:t>s</a:t>
            </a:r>
            <a:r>
              <a:rPr lang="en-US" sz="1800" b="1" dirty="0">
                <a:solidFill>
                  <a:srgbClr val="000099"/>
                </a:solidFill>
                <a:cs typeface="Arial" pitchFamily="34" charset="0"/>
                <a:sym typeface="Wingdings" pitchFamily="2" charset="2"/>
              </a:rPr>
              <a:t>).</a:t>
            </a:r>
            <a:endParaRPr lang="en-US" sz="1800" b="1" dirty="0">
              <a:solidFill>
                <a:srgbClr val="000099"/>
              </a:solidFill>
              <a:cs typeface="Arial" pitchFamily="34" charset="0"/>
            </a:endParaRPr>
          </a:p>
          <a:p>
            <a:r>
              <a:rPr lang="en-US" sz="1800" b="1" dirty="0">
                <a:solidFill>
                  <a:srgbClr val="000099"/>
                </a:solidFill>
                <a:cs typeface="Arial" pitchFamily="34" charset="0"/>
              </a:rPr>
              <a:t>- Spatial resolution of THGEM/GAPD-matrix readout is far superior compared to that of PMT-matrix: of the order of 1 mm, for deposited energy of 20 </a:t>
            </a:r>
            <a:r>
              <a:rPr lang="en-US" sz="1800" b="1" dirty="0" err="1">
                <a:solidFill>
                  <a:srgbClr val="000099"/>
                </a:solidFill>
                <a:cs typeface="Arial" pitchFamily="34" charset="0"/>
              </a:rPr>
              <a:t>keV</a:t>
            </a:r>
            <a:r>
              <a:rPr lang="en-US" sz="1800" b="1" dirty="0">
                <a:solidFill>
                  <a:srgbClr val="000099"/>
                </a:solidFill>
                <a:cs typeface="Arial" pitchFamily="34" charset="0"/>
              </a:rPr>
              <a:t> at charge gain of 160.</a:t>
            </a:r>
            <a:endParaRPr lang="en-US" sz="1800" dirty="0"/>
          </a:p>
        </p:txBody>
      </p:sp>
      <p:pic>
        <p:nvPicPr>
          <p:cNvPr id="22534" name="Рисунок 1"/>
          <p:cNvPicPr>
            <a:picLocks noChangeAspect="1"/>
          </p:cNvPicPr>
          <p:nvPr/>
        </p:nvPicPr>
        <p:blipFill>
          <a:blip r:embed="rId3" cstate="print"/>
          <a:srcRect/>
          <a:stretch>
            <a:fillRect/>
          </a:stretch>
        </p:blipFill>
        <p:spPr bwMode="auto">
          <a:xfrm>
            <a:off x="2376488" y="1433394"/>
            <a:ext cx="2346325" cy="2478088"/>
          </a:xfrm>
          <a:prstGeom prst="rect">
            <a:avLst/>
          </a:prstGeom>
          <a:noFill/>
          <a:ln w="9525">
            <a:noFill/>
            <a:miter lim="800000"/>
            <a:headEnd/>
            <a:tailEnd/>
          </a:ln>
        </p:spPr>
      </p:pic>
      <p:pic>
        <p:nvPicPr>
          <p:cNvPr id="22535" name="Picture 8" descr="fig15_XYPlot"/>
          <p:cNvPicPr>
            <a:picLocks noChangeAspect="1" noChangeArrowheads="1"/>
          </p:cNvPicPr>
          <p:nvPr/>
        </p:nvPicPr>
        <p:blipFill>
          <a:blip r:embed="rId4" cstate="print"/>
          <a:srcRect/>
          <a:stretch>
            <a:fillRect/>
          </a:stretch>
        </p:blipFill>
        <p:spPr bwMode="auto">
          <a:xfrm>
            <a:off x="0" y="1628657"/>
            <a:ext cx="2349500" cy="2263775"/>
          </a:xfrm>
          <a:prstGeom prst="rect">
            <a:avLst/>
          </a:prstGeom>
          <a:noFill/>
          <a:ln w="9525">
            <a:noFill/>
            <a:miter lim="800000"/>
            <a:headEnd/>
            <a:tailEnd/>
          </a:ln>
        </p:spPr>
      </p:pic>
      <p:pic>
        <p:nvPicPr>
          <p:cNvPr id="22536" name="Рисунок 2"/>
          <p:cNvPicPr>
            <a:picLocks noChangeAspect="1"/>
          </p:cNvPicPr>
          <p:nvPr/>
        </p:nvPicPr>
        <p:blipFill>
          <a:blip r:embed="rId5" cstate="print"/>
          <a:srcRect/>
          <a:stretch>
            <a:fillRect/>
          </a:stretch>
        </p:blipFill>
        <p:spPr bwMode="auto">
          <a:xfrm>
            <a:off x="4752975" y="1163519"/>
            <a:ext cx="4391025" cy="3629025"/>
          </a:xfrm>
          <a:prstGeom prst="rect">
            <a:avLst/>
          </a:prstGeom>
          <a:noFill/>
          <a:ln w="9525">
            <a:noFill/>
            <a:miter lim="800000"/>
            <a:headEnd/>
            <a:tailEnd/>
          </a:ln>
        </p:spPr>
      </p:pic>
      <p:sp>
        <p:nvSpPr>
          <p:cNvPr id="22537" name="Oval 8"/>
          <p:cNvSpPr>
            <a:spLocks noChangeArrowheads="1"/>
          </p:cNvSpPr>
          <p:nvPr/>
        </p:nvSpPr>
        <p:spPr bwMode="auto">
          <a:xfrm>
            <a:off x="1392238" y="2154119"/>
            <a:ext cx="246062" cy="238125"/>
          </a:xfrm>
          <a:prstGeom prst="ellipse">
            <a:avLst/>
          </a:prstGeom>
          <a:noFill/>
          <a:ln w="9525" algn="ctr">
            <a:solidFill>
              <a:schemeClr val="accent2"/>
            </a:solidFill>
            <a:round/>
            <a:headEnd/>
            <a:tailEnd/>
          </a:ln>
        </p:spPr>
        <p:txBody>
          <a:bodyPr wrap="none" anchor="ctr"/>
          <a:lstStyle/>
          <a:p>
            <a:endParaRPr lang="ru-RU"/>
          </a:p>
        </p:txBody>
      </p:sp>
      <p:sp>
        <p:nvSpPr>
          <p:cNvPr id="10" name="Rectangle 6"/>
          <p:cNvSpPr>
            <a:spLocks noChangeArrowheads="1"/>
          </p:cNvSpPr>
          <p:nvPr/>
        </p:nvSpPr>
        <p:spPr bwMode="auto">
          <a:xfrm>
            <a:off x="0" y="3959107"/>
            <a:ext cx="4749800" cy="831850"/>
          </a:xfrm>
          <a:prstGeom prst="rect">
            <a:avLst/>
          </a:prstGeom>
          <a:solidFill>
            <a:srgbClr val="FFFFCD"/>
          </a:solidFill>
          <a:ln w="9525">
            <a:noFill/>
            <a:miter lim="800000"/>
            <a:headEnd/>
            <a:tailEnd/>
          </a:ln>
        </p:spPr>
        <p:txBody>
          <a:bodyPr>
            <a:spAutoFit/>
          </a:bodyPr>
          <a:lstStyle/>
          <a:p>
            <a:r>
              <a:rPr lang="en-US" sz="1200" b="1" dirty="0">
                <a:solidFill>
                  <a:srgbClr val="000099"/>
                </a:solidFill>
              </a:rPr>
              <a:t>Our latest results  on two-phase Ar CRAD with THGEM/GAPD-</a:t>
            </a:r>
            <a:r>
              <a:rPr lang="en-US" sz="1200" b="1" u="sng" dirty="0">
                <a:solidFill>
                  <a:srgbClr val="000099"/>
                </a:solidFill>
              </a:rPr>
              <a:t>matrix</a:t>
            </a:r>
            <a:r>
              <a:rPr lang="en-US" sz="1200" b="1" dirty="0">
                <a:solidFill>
                  <a:srgbClr val="000099"/>
                </a:solidFill>
              </a:rPr>
              <a:t> optical readout:</a:t>
            </a:r>
          </a:p>
          <a:p>
            <a:endParaRPr lang="en-US" sz="1200" b="1" dirty="0">
              <a:solidFill>
                <a:srgbClr val="000099"/>
              </a:solidFill>
            </a:endParaRPr>
          </a:p>
          <a:p>
            <a:pPr algn="ctr"/>
            <a:r>
              <a:rPr lang="en-US" sz="1200" b="1" dirty="0">
                <a:solidFill>
                  <a:schemeClr val="bg2"/>
                </a:solidFill>
                <a:latin typeface="Times New Roman" pitchFamily="18" charset="0"/>
              </a:rPr>
              <a:t>NSU &amp; Budker INP: </a:t>
            </a:r>
            <a:r>
              <a:rPr lang="fr-FR" sz="1200" b="1" dirty="0" err="1">
                <a:solidFill>
                  <a:schemeClr val="bg2"/>
                </a:solidFill>
                <a:latin typeface="Times New Roman" pitchFamily="18" charset="0"/>
              </a:rPr>
              <a:t>A.Bondar</a:t>
            </a:r>
            <a:r>
              <a:rPr lang="fr-FR" sz="1200" b="1" dirty="0">
                <a:solidFill>
                  <a:schemeClr val="bg2"/>
                </a:solidFill>
                <a:latin typeface="Times New Roman" pitchFamily="18" charset="0"/>
              </a:rPr>
              <a:t> et al, </a:t>
            </a:r>
            <a:r>
              <a:rPr lang="fr-FR" sz="1200" b="1" dirty="0" err="1">
                <a:solidFill>
                  <a:schemeClr val="bg2"/>
                </a:solidFill>
                <a:latin typeface="Times New Roman" pitchFamily="18" charset="0"/>
              </a:rPr>
              <a:t>arXiv</a:t>
            </a:r>
            <a:r>
              <a:rPr lang="fr-FR" sz="1200" b="1" dirty="0">
                <a:solidFill>
                  <a:schemeClr val="bg2"/>
                </a:solidFill>
                <a:latin typeface="Times New Roman" pitchFamily="18" charset="0"/>
              </a:rPr>
              <a:t>:1303.4817]</a:t>
            </a:r>
            <a:endParaRPr lang="en-US" sz="1200" b="1" dirty="0">
              <a:solidFill>
                <a:schemeClr val="bg2"/>
              </a:solidFill>
              <a:latin typeface="Times New Roman" pitchFamily="18" charset="0"/>
            </a:endParaRPr>
          </a:p>
        </p:txBody>
      </p:sp>
      <p:sp>
        <p:nvSpPr>
          <p:cNvPr id="12" name="TextBox 11"/>
          <p:cNvSpPr txBox="1"/>
          <p:nvPr/>
        </p:nvSpPr>
        <p:spPr>
          <a:xfrm>
            <a:off x="2620370" y="6560390"/>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Selecting </a:t>
            </a:r>
            <a:r>
              <a:rPr lang="en-US" dirty="0" smtClean="0"/>
              <a:t>GAPD </a:t>
            </a:r>
            <a:r>
              <a:rPr lang="en-US" dirty="0" smtClean="0"/>
              <a:t>type</a:t>
            </a:r>
            <a:endParaRPr lang="en-US" dirty="0"/>
          </a:p>
        </p:txBody>
      </p:sp>
      <p:sp>
        <p:nvSpPr>
          <p:cNvPr id="23555" name="Номер слайда 2"/>
          <p:cNvSpPr>
            <a:spLocks noGrp="1"/>
          </p:cNvSpPr>
          <p:nvPr>
            <p:ph type="sldNum" sz="quarter" idx="11"/>
          </p:nvPr>
        </p:nvSpPr>
        <p:spPr>
          <a:ln>
            <a:miter lim="800000"/>
            <a:headEnd/>
            <a:tailEnd/>
          </a:ln>
        </p:spPr>
        <p:txBody>
          <a:bodyPr/>
          <a:lstStyle/>
          <a:p>
            <a:fld id="{950BC25D-EAE5-4912-AD4D-C9743B862B78}" type="slidenum">
              <a:rPr lang="en-US" smtClean="0"/>
              <a:pPr/>
              <a:t>25</a:t>
            </a:fld>
            <a:endParaRPr lang="en-US" smtClean="0"/>
          </a:p>
        </p:txBody>
      </p:sp>
      <p:pic>
        <p:nvPicPr>
          <p:cNvPr id="23557" name="Picture 8" descr="GAPD_BeforeCryoRun_Dec12"/>
          <p:cNvPicPr>
            <a:picLocks noChangeAspect="1" noChangeArrowheads="1"/>
          </p:cNvPicPr>
          <p:nvPr/>
        </p:nvPicPr>
        <p:blipFill>
          <a:blip r:embed="rId3" cstate="print"/>
          <a:srcRect/>
          <a:stretch>
            <a:fillRect/>
          </a:stretch>
        </p:blipFill>
        <p:spPr bwMode="auto">
          <a:xfrm>
            <a:off x="501650" y="3054350"/>
            <a:ext cx="3652838" cy="3238500"/>
          </a:xfrm>
          <a:prstGeom prst="rect">
            <a:avLst/>
          </a:prstGeom>
          <a:noFill/>
          <a:ln w="9525">
            <a:noFill/>
            <a:miter lim="800000"/>
            <a:headEnd/>
            <a:tailEnd/>
          </a:ln>
        </p:spPr>
      </p:pic>
      <p:sp>
        <p:nvSpPr>
          <p:cNvPr id="23558" name="Rectangle 10"/>
          <p:cNvSpPr>
            <a:spLocks noChangeArrowheads="1"/>
          </p:cNvSpPr>
          <p:nvPr/>
        </p:nvSpPr>
        <p:spPr bwMode="auto">
          <a:xfrm>
            <a:off x="0" y="1265238"/>
            <a:ext cx="9144000" cy="1616075"/>
          </a:xfrm>
          <a:prstGeom prst="rect">
            <a:avLst/>
          </a:prstGeom>
          <a:solidFill>
            <a:srgbClr val="FFFFCD"/>
          </a:solidFill>
          <a:ln w="9525">
            <a:noFill/>
            <a:miter lim="800000"/>
            <a:headEnd/>
            <a:tailEnd/>
          </a:ln>
        </p:spPr>
        <p:txBody>
          <a:bodyPr>
            <a:spAutoFit/>
          </a:bodyPr>
          <a:lstStyle/>
          <a:p>
            <a:r>
              <a:rPr lang="en-US" sz="2000" b="1">
                <a:solidFill>
                  <a:srgbClr val="000099"/>
                </a:solidFill>
                <a:cs typeface="Arial" pitchFamily="34" charset="0"/>
              </a:rPr>
              <a:t>Hamamatsu MPPCs (3x3mm), CPTA MRS APDs (2.1x2.1 mm) and Sensl SiPM (3x3mm): </a:t>
            </a:r>
            <a:r>
              <a:rPr lang="en-US" sz="2000" b="1" u="sng">
                <a:solidFill>
                  <a:srgbClr val="000099"/>
                </a:solidFill>
                <a:cs typeface="Arial" pitchFamily="34" charset="0"/>
              </a:rPr>
              <a:t>before</a:t>
            </a:r>
            <a:r>
              <a:rPr lang="en-US" sz="2000" b="1">
                <a:solidFill>
                  <a:srgbClr val="000099"/>
                </a:solidFill>
                <a:cs typeface="Arial" pitchFamily="34" charset="0"/>
              </a:rPr>
              <a:t> and </a:t>
            </a:r>
            <a:r>
              <a:rPr lang="en-US" sz="2000" b="1" u="sng">
                <a:solidFill>
                  <a:srgbClr val="000099"/>
                </a:solidFill>
                <a:cs typeface="Arial" pitchFamily="34" charset="0"/>
              </a:rPr>
              <a:t>after</a:t>
            </a:r>
            <a:r>
              <a:rPr lang="en-US" sz="2000" b="1">
                <a:solidFill>
                  <a:srgbClr val="000099"/>
                </a:solidFill>
                <a:cs typeface="Arial" pitchFamily="34" charset="0"/>
              </a:rPr>
              <a:t> cryogenic runs </a:t>
            </a:r>
          </a:p>
          <a:p>
            <a:r>
              <a:rPr lang="en-US" sz="2000" b="1">
                <a:solidFill>
                  <a:srgbClr val="000099"/>
                </a:solidFill>
                <a:cs typeface="Arial" pitchFamily="34" charset="0"/>
                <a:sym typeface="Wingdings" pitchFamily="2" charset="2"/>
              </a:rPr>
              <a:t> All those with ceramic package were cracked: should be avoided</a:t>
            </a:r>
          </a:p>
          <a:p>
            <a:pPr>
              <a:buFont typeface="Wingdings" pitchFamily="2" charset="2"/>
              <a:buChar char="à"/>
            </a:pPr>
            <a:r>
              <a:rPr lang="en-US" sz="2000" b="1">
                <a:solidFill>
                  <a:srgbClr val="000099"/>
                </a:solidFill>
                <a:cs typeface="Arial" pitchFamily="34" charset="0"/>
                <a:sym typeface="Wingdings" pitchFamily="2" charset="2"/>
              </a:rPr>
              <a:t> GAPDs with plastic package should be used in cryogenic environment </a:t>
            </a:r>
          </a:p>
          <a:p>
            <a:pPr>
              <a:buFont typeface="Wingdings" pitchFamily="2" charset="2"/>
              <a:buChar char="à"/>
            </a:pPr>
            <a:r>
              <a:rPr lang="en-US" sz="2000" b="1">
                <a:solidFill>
                  <a:srgbClr val="000099"/>
                </a:solidFill>
                <a:cs typeface="Arial" pitchFamily="34" charset="0"/>
                <a:sym typeface="Wingdings" pitchFamily="2" charset="2"/>
              </a:rPr>
              <a:t> Our choice for the future is Hamamatsu </a:t>
            </a:r>
            <a:r>
              <a:rPr lang="en-US" sz="2000" b="1" u="sng">
                <a:solidFill>
                  <a:srgbClr val="000099"/>
                </a:solidFill>
                <a:cs typeface="Arial" pitchFamily="34" charset="0"/>
                <a:sym typeface="Wingdings" pitchFamily="2" charset="2"/>
              </a:rPr>
              <a:t>S10931-100P</a:t>
            </a:r>
            <a:r>
              <a:rPr lang="en-US" sz="2000" b="1">
                <a:solidFill>
                  <a:srgbClr val="000099"/>
                </a:solidFill>
                <a:cs typeface="Arial" pitchFamily="34" charset="0"/>
                <a:sym typeface="Wingdings" pitchFamily="2" charset="2"/>
              </a:rPr>
              <a:t> (3x3 mm)</a:t>
            </a:r>
            <a:endParaRPr lang="en-US" sz="2000"/>
          </a:p>
        </p:txBody>
      </p:sp>
      <p:pic>
        <p:nvPicPr>
          <p:cNvPr id="23559" name="Picture 10" descr="GAPD_AfterCryoRun_Jun13"/>
          <p:cNvPicPr>
            <a:picLocks noChangeAspect="1" noChangeArrowheads="1"/>
          </p:cNvPicPr>
          <p:nvPr/>
        </p:nvPicPr>
        <p:blipFill>
          <a:blip r:embed="rId4" cstate="print"/>
          <a:srcRect/>
          <a:stretch>
            <a:fillRect/>
          </a:stretch>
        </p:blipFill>
        <p:spPr bwMode="auto">
          <a:xfrm>
            <a:off x="5211763" y="3114675"/>
            <a:ext cx="3614737" cy="3211513"/>
          </a:xfrm>
          <a:prstGeom prst="rect">
            <a:avLst/>
          </a:prstGeom>
          <a:noFill/>
          <a:ln w="9525">
            <a:noFill/>
            <a:miter lim="800000"/>
            <a:headEnd/>
            <a:tailEnd/>
          </a:ln>
        </p:spPr>
      </p:pic>
      <p:sp>
        <p:nvSpPr>
          <p:cNvPr id="11" name="Line 6"/>
          <p:cNvSpPr>
            <a:spLocks noChangeShapeType="1"/>
          </p:cNvSpPr>
          <p:nvPr/>
        </p:nvSpPr>
        <p:spPr bwMode="auto">
          <a:xfrm>
            <a:off x="5882184" y="2906972"/>
            <a:ext cx="177421" cy="1965279"/>
          </a:xfrm>
          <a:prstGeom prst="line">
            <a:avLst/>
          </a:prstGeom>
          <a:noFill/>
          <a:ln w="50800">
            <a:solidFill>
              <a:srgbClr val="FF0000"/>
            </a:solidFill>
            <a:round/>
            <a:headEnd/>
            <a:tailEnd type="arrow" w="lg" len="lg"/>
          </a:ln>
        </p:spPr>
        <p:txBody>
          <a:bodyPr wrap="none" anchor="ctr"/>
          <a:lstStyle/>
          <a:p>
            <a:endParaRPr lang="en-US"/>
          </a:p>
        </p:txBody>
      </p:sp>
      <p:sp>
        <p:nvSpPr>
          <p:cNvPr id="12" name="TextBox 11"/>
          <p:cNvSpPr txBox="1"/>
          <p:nvPr/>
        </p:nvSpPr>
        <p:spPr>
          <a:xfrm>
            <a:off x="1378424" y="6250675"/>
            <a:ext cx="1638590" cy="400110"/>
          </a:xfrm>
          <a:prstGeom prst="rect">
            <a:avLst/>
          </a:prstGeom>
          <a:noFill/>
        </p:spPr>
        <p:txBody>
          <a:bodyPr wrap="none" rtlCol="0">
            <a:spAutoFit/>
          </a:bodyPr>
          <a:lstStyle/>
          <a:p>
            <a:r>
              <a:rPr lang="en-US" sz="2000" b="1" dirty="0" smtClean="0">
                <a:solidFill>
                  <a:schemeClr val="accent2"/>
                </a:solidFill>
              </a:rPr>
              <a:t>Before test</a:t>
            </a:r>
            <a:endParaRPr lang="en-US" sz="2000" b="1" dirty="0">
              <a:solidFill>
                <a:schemeClr val="accent2"/>
              </a:solidFill>
            </a:endParaRPr>
          </a:p>
        </p:txBody>
      </p:sp>
      <p:sp>
        <p:nvSpPr>
          <p:cNvPr id="14" name="TextBox 13"/>
          <p:cNvSpPr txBox="1"/>
          <p:nvPr/>
        </p:nvSpPr>
        <p:spPr>
          <a:xfrm>
            <a:off x="6061880" y="6266598"/>
            <a:ext cx="1507144" cy="400110"/>
          </a:xfrm>
          <a:prstGeom prst="rect">
            <a:avLst/>
          </a:prstGeom>
          <a:noFill/>
        </p:spPr>
        <p:txBody>
          <a:bodyPr wrap="none" rtlCol="0">
            <a:spAutoFit/>
          </a:bodyPr>
          <a:lstStyle/>
          <a:p>
            <a:r>
              <a:rPr lang="en-US" sz="2000" b="1" dirty="0" smtClean="0">
                <a:solidFill>
                  <a:schemeClr val="accent2"/>
                </a:solidFill>
              </a:rPr>
              <a:t>After test</a:t>
            </a:r>
            <a:endParaRPr lang="en-US" sz="2000" b="1" dirty="0">
              <a:solidFill>
                <a:schemeClr val="accent2"/>
              </a:solidFill>
            </a:endParaRPr>
          </a:p>
        </p:txBody>
      </p:sp>
      <p:sp>
        <p:nvSpPr>
          <p:cNvPr id="15" name="TextBox 14"/>
          <p:cNvSpPr txBox="1"/>
          <p:nvPr/>
        </p:nvSpPr>
        <p:spPr>
          <a:xfrm>
            <a:off x="2620370" y="6546742"/>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6147" name="Номер слайда 2"/>
          <p:cNvSpPr>
            <a:spLocks noGrp="1"/>
          </p:cNvSpPr>
          <p:nvPr>
            <p:ph type="sldNum" sz="quarter" idx="11"/>
          </p:nvPr>
        </p:nvSpPr>
        <p:spPr>
          <a:ln>
            <a:miter lim="800000"/>
            <a:headEnd/>
            <a:tailEnd/>
          </a:ln>
        </p:spPr>
        <p:txBody>
          <a:bodyPr/>
          <a:lstStyle/>
          <a:p>
            <a:fld id="{370E850B-0316-4B83-B4BC-A2A94672B360}" type="slidenum">
              <a:rPr lang="en-US" smtClean="0"/>
              <a:pPr/>
              <a:t>26</a:t>
            </a:fld>
            <a:endParaRPr lang="en-US" smtClean="0"/>
          </a:p>
        </p:txBody>
      </p:sp>
      <p:sp>
        <p:nvSpPr>
          <p:cNvPr id="6149" name="Text Box 3"/>
          <p:cNvSpPr txBox="1">
            <a:spLocks noChangeArrowheads="1"/>
          </p:cNvSpPr>
          <p:nvPr/>
        </p:nvSpPr>
        <p:spPr bwMode="auto">
          <a:xfrm>
            <a:off x="0" y="1531724"/>
            <a:ext cx="9144000" cy="4708981"/>
          </a:xfrm>
          <a:prstGeom prst="rect">
            <a:avLst/>
          </a:prstGeom>
          <a:solidFill>
            <a:schemeClr val="accent1">
              <a:lumMod val="20000"/>
              <a:lumOff val="80000"/>
            </a:schemeClr>
          </a:solidFill>
          <a:ln w="9525">
            <a:noFill/>
            <a:miter lim="800000"/>
            <a:headEnd/>
            <a:tailEnd/>
          </a:ln>
        </p:spPr>
        <p:txBody>
          <a:bodyPr>
            <a:spAutoFit/>
          </a:bodyPr>
          <a:lstStyle/>
          <a:p>
            <a:pPr marL="342900" indent="-342900"/>
            <a:r>
              <a:rPr lang="en-US" sz="2000" b="1" dirty="0">
                <a:solidFill>
                  <a:srgbClr val="000099"/>
                </a:solidFill>
              </a:rPr>
              <a:t>1. </a:t>
            </a:r>
            <a:r>
              <a:rPr lang="en-US" sz="2000" b="1" u="sng" dirty="0" err="1" smtClean="0">
                <a:solidFill>
                  <a:srgbClr val="000099"/>
                </a:solidFill>
              </a:rPr>
              <a:t>CR</a:t>
            </a:r>
            <a:r>
              <a:rPr lang="en-US" sz="2000" b="1" dirty="0" err="1" smtClean="0">
                <a:solidFill>
                  <a:srgbClr val="000099"/>
                </a:solidFill>
              </a:rPr>
              <a:t>yogenic</a:t>
            </a:r>
            <a:r>
              <a:rPr lang="en-US" sz="2000" b="1" dirty="0" smtClean="0">
                <a:solidFill>
                  <a:srgbClr val="000099"/>
                </a:solidFill>
              </a:rPr>
              <a:t> </a:t>
            </a:r>
            <a:r>
              <a:rPr lang="en-US" sz="2000" b="1" u="sng" dirty="0" smtClean="0">
                <a:solidFill>
                  <a:srgbClr val="000099"/>
                </a:solidFill>
              </a:rPr>
              <a:t>A</a:t>
            </a:r>
            <a:r>
              <a:rPr lang="en-US" sz="2000" b="1" dirty="0" smtClean="0">
                <a:solidFill>
                  <a:srgbClr val="000099"/>
                </a:solidFill>
              </a:rPr>
              <a:t>valanche </a:t>
            </a:r>
            <a:r>
              <a:rPr lang="en-US" sz="2000" b="1" u="sng" dirty="0" smtClean="0">
                <a:solidFill>
                  <a:srgbClr val="000099"/>
                </a:solidFill>
              </a:rPr>
              <a:t>D</a:t>
            </a:r>
            <a:r>
              <a:rPr lang="en-US" sz="2000" b="1" dirty="0" smtClean="0">
                <a:solidFill>
                  <a:srgbClr val="000099"/>
                </a:solidFill>
              </a:rPr>
              <a:t>etector </a:t>
            </a:r>
            <a:r>
              <a:rPr lang="en-US" sz="2000" b="1" dirty="0">
                <a:solidFill>
                  <a:srgbClr val="000099"/>
                </a:solidFill>
              </a:rPr>
              <a:t>concepts.</a:t>
            </a:r>
          </a:p>
          <a:p>
            <a:pPr marL="342900" indent="-342900"/>
            <a:endParaRPr lang="en-US" sz="2000" b="1" dirty="0">
              <a:solidFill>
                <a:srgbClr val="000099"/>
              </a:solidFill>
            </a:endParaRPr>
          </a:p>
          <a:p>
            <a:pPr marL="342900" indent="-342900"/>
            <a:r>
              <a:rPr lang="en-US" sz="2000" b="1" dirty="0">
                <a:solidFill>
                  <a:srgbClr val="000099"/>
                </a:solidFill>
              </a:rPr>
              <a:t>2. Our ongoing project on two-phase CRADs for dark matter search and low-energy neutrino detection.</a:t>
            </a:r>
          </a:p>
          <a:p>
            <a:pPr marL="342900" indent="-342900"/>
            <a:endParaRPr lang="en-US" sz="2000" b="1" dirty="0">
              <a:solidFill>
                <a:srgbClr val="000099"/>
              </a:solidFill>
            </a:endParaRPr>
          </a:p>
          <a:p>
            <a:pPr marL="342900" indent="-342900"/>
            <a:r>
              <a:rPr lang="en-US" sz="2000" b="1" dirty="0">
                <a:solidFill>
                  <a:srgbClr val="000099"/>
                </a:solidFill>
              </a:rPr>
              <a:t>3. Two-phase CRAD R&amp;D results:</a:t>
            </a:r>
          </a:p>
          <a:p>
            <a:pPr marL="342900" indent="-342900"/>
            <a:r>
              <a:rPr lang="en-US" sz="2000" b="1" dirty="0">
                <a:solidFill>
                  <a:srgbClr val="000099"/>
                </a:solidFill>
              </a:rPr>
              <a:t>	- Two-phase CRADs with charge readout.</a:t>
            </a:r>
          </a:p>
          <a:p>
            <a:pPr marL="342900" indent="-342900"/>
            <a:r>
              <a:rPr lang="en-US" sz="2000" b="1" dirty="0">
                <a:solidFill>
                  <a:srgbClr val="000099"/>
                </a:solidFill>
              </a:rPr>
              <a:t>	- Two-phase CRADS with optical readout.</a:t>
            </a:r>
          </a:p>
          <a:p>
            <a:pPr marL="342900" indent="-342900"/>
            <a:endParaRPr lang="en-US" sz="2000" b="1" dirty="0">
              <a:solidFill>
                <a:srgbClr val="000099"/>
              </a:solidFill>
            </a:endParaRPr>
          </a:p>
          <a:p>
            <a:pPr marL="342900" indent="-342900"/>
            <a:r>
              <a:rPr lang="en-US" sz="2000" b="1" dirty="0">
                <a:solidFill>
                  <a:srgbClr val="000099"/>
                </a:solidFill>
              </a:rPr>
              <a:t>4. </a:t>
            </a:r>
            <a:r>
              <a:rPr lang="en-US" sz="2000" b="1" dirty="0" smtClean="0">
                <a:solidFill>
                  <a:srgbClr val="000099"/>
                </a:solidFill>
              </a:rPr>
              <a:t>Results  </a:t>
            </a:r>
            <a:r>
              <a:rPr lang="en-US" sz="2000" b="1" dirty="0">
                <a:solidFill>
                  <a:srgbClr val="000099"/>
                </a:solidFill>
              </a:rPr>
              <a:t>on two-phase Ar CRADs with THGEM/GAPD-matrix optical </a:t>
            </a:r>
            <a:r>
              <a:rPr lang="en-US" sz="2000" b="1" dirty="0" smtClean="0">
                <a:solidFill>
                  <a:srgbClr val="000099"/>
                </a:solidFill>
              </a:rPr>
              <a:t>readout</a:t>
            </a:r>
          </a:p>
          <a:p>
            <a:pPr marL="342900" indent="-342900"/>
            <a:endParaRPr lang="en-US" sz="2000" b="1" dirty="0" smtClean="0">
              <a:solidFill>
                <a:srgbClr val="000099"/>
              </a:solidFill>
            </a:endParaRPr>
          </a:p>
          <a:p>
            <a:pPr marL="342900" indent="-342900"/>
            <a:r>
              <a:rPr lang="en-US" sz="2000" b="1" dirty="0" smtClean="0">
                <a:solidFill>
                  <a:srgbClr val="000099"/>
                </a:solidFill>
              </a:rPr>
              <a:t>5. </a:t>
            </a:r>
            <a:r>
              <a:rPr lang="en-US" sz="2000" b="1" dirty="0" smtClean="0">
                <a:solidFill>
                  <a:schemeClr val="accent2"/>
                </a:solidFill>
              </a:rPr>
              <a:t>Neutron scattering on Ar nuclei </a:t>
            </a:r>
            <a:r>
              <a:rPr lang="en-US" sz="2000" b="1" dirty="0" smtClean="0">
                <a:solidFill>
                  <a:schemeClr val="accent2"/>
                </a:solidFill>
              </a:rPr>
              <a:t>and quenching factor </a:t>
            </a:r>
            <a:r>
              <a:rPr lang="en-US" sz="2000" b="1" dirty="0" err="1" smtClean="0">
                <a:solidFill>
                  <a:schemeClr val="accent2"/>
                </a:solidFill>
              </a:rPr>
              <a:t>mesurement</a:t>
            </a:r>
            <a:endParaRPr lang="en-US" sz="2000" b="1" dirty="0">
              <a:solidFill>
                <a:schemeClr val="accent2"/>
              </a:solidFill>
            </a:endParaRPr>
          </a:p>
          <a:p>
            <a:pPr marL="342900" indent="-342900"/>
            <a:endParaRPr lang="en-US" sz="2000" b="1" dirty="0">
              <a:solidFill>
                <a:srgbClr val="000099"/>
              </a:solidFill>
            </a:endParaRPr>
          </a:p>
          <a:p>
            <a:pPr marL="342900" indent="-342900"/>
            <a:r>
              <a:rPr lang="en-US" sz="2000" b="1" dirty="0">
                <a:solidFill>
                  <a:srgbClr val="000099"/>
                </a:solidFill>
              </a:rPr>
              <a:t>5. Summary.</a:t>
            </a:r>
          </a:p>
        </p:txBody>
      </p:sp>
      <p:sp>
        <p:nvSpPr>
          <p:cNvPr id="8" name="TextBox 7"/>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2"/>
          </p:nvPr>
        </p:nvSpPr>
        <p:spPr/>
        <p:txBody>
          <a:bodyPr/>
          <a:lstStyle/>
          <a:p>
            <a:fld id="{00C88298-C621-4255-B610-B8C577850EE3}" type="slidenum">
              <a:rPr lang="en-GB">
                <a:solidFill>
                  <a:srgbClr val="000000"/>
                </a:solidFill>
              </a:rPr>
              <a:pPr/>
              <a:t>27</a:t>
            </a:fld>
            <a:endParaRPr lang="en-GB">
              <a:solidFill>
                <a:srgbClr val="000000"/>
              </a:solidFill>
            </a:endParaRPr>
          </a:p>
        </p:txBody>
      </p:sp>
      <p:sp>
        <p:nvSpPr>
          <p:cNvPr id="236546" name="Rectangle 2"/>
          <p:cNvSpPr>
            <a:spLocks noGrp="1" noChangeArrowheads="1"/>
          </p:cNvSpPr>
          <p:nvPr>
            <p:ph type="title"/>
          </p:nvPr>
        </p:nvSpPr>
        <p:spPr>
          <a:xfrm>
            <a:off x="468313" y="0"/>
            <a:ext cx="8229600" cy="692150"/>
          </a:xfrm>
        </p:spPr>
        <p:txBody>
          <a:bodyPr/>
          <a:lstStyle/>
          <a:p>
            <a:r>
              <a:rPr lang="en-GB">
                <a:solidFill>
                  <a:schemeClr val="bg1"/>
                </a:solidFill>
              </a:rPr>
              <a:t>WIMP Search Technology Zoo</a:t>
            </a:r>
          </a:p>
        </p:txBody>
      </p:sp>
      <p:sp>
        <p:nvSpPr>
          <p:cNvPr id="236548" name="Text Box 3"/>
          <p:cNvSpPr txBox="1">
            <a:spLocks noChangeArrowheads="1"/>
          </p:cNvSpPr>
          <p:nvPr/>
        </p:nvSpPr>
        <p:spPr bwMode="auto">
          <a:xfrm>
            <a:off x="5327650" y="2133600"/>
            <a:ext cx="3816350" cy="1247775"/>
          </a:xfrm>
          <a:prstGeom prst="rect">
            <a:avLst/>
          </a:prstGeom>
          <a:noFill/>
          <a:ln w="9525">
            <a:noFill/>
            <a:miter lim="800000"/>
            <a:headEnd/>
            <a:tailEnd/>
          </a:ln>
        </p:spPr>
        <p:txBody>
          <a:bodyPr>
            <a:spAutoFit/>
          </a:bodyPr>
          <a:lstStyle/>
          <a:p>
            <a:pPr algn="ctr">
              <a:spcBef>
                <a:spcPct val="20000"/>
              </a:spcBef>
            </a:pPr>
            <a:r>
              <a:rPr lang="en-GB" sz="1800" b="1" u="sng" smtClean="0">
                <a:solidFill>
                  <a:srgbClr val="0000CC"/>
                </a:solidFill>
                <a:latin typeface="Tahoma" pitchFamily="34" charset="0"/>
                <a:cs typeface="Arial" pitchFamily="34" charset="0"/>
              </a:rPr>
              <a:t>Heat &amp; Ionisation  Bolometers</a:t>
            </a:r>
          </a:p>
          <a:p>
            <a:pPr algn="ctr">
              <a:spcBef>
                <a:spcPct val="20000"/>
              </a:spcBef>
            </a:pPr>
            <a:r>
              <a:rPr lang="en-GB" smtClean="0">
                <a:solidFill>
                  <a:srgbClr val="C00000"/>
                </a:solidFill>
                <a:latin typeface="Tahoma" pitchFamily="34" charset="0"/>
                <a:cs typeface="Arial" pitchFamily="34" charset="0"/>
              </a:rPr>
              <a:t>Targets: Ge,Si</a:t>
            </a:r>
          </a:p>
          <a:p>
            <a:pPr algn="ctr">
              <a:spcBef>
                <a:spcPct val="20000"/>
              </a:spcBef>
            </a:pPr>
            <a:r>
              <a:rPr lang="en-GB" smtClean="0">
                <a:solidFill>
                  <a:srgbClr val="000000"/>
                </a:solidFill>
                <a:latin typeface="Tahoma" pitchFamily="34" charset="0"/>
                <a:cs typeface="Arial" pitchFamily="34" charset="0"/>
              </a:rPr>
              <a:t>CDMS, EDELWEISS</a:t>
            </a:r>
          </a:p>
          <a:p>
            <a:pPr algn="ctr">
              <a:spcBef>
                <a:spcPct val="20000"/>
              </a:spcBef>
            </a:pPr>
            <a:r>
              <a:rPr lang="en-GB" smtClean="0">
                <a:solidFill>
                  <a:srgbClr val="4F81BD"/>
                </a:solidFill>
                <a:latin typeface="Tahoma" pitchFamily="34" charset="0"/>
                <a:cs typeface="Arial" pitchFamily="34" charset="0"/>
              </a:rPr>
              <a:t>cryogenic (&lt;50 mK)</a:t>
            </a:r>
          </a:p>
        </p:txBody>
      </p:sp>
      <p:sp>
        <p:nvSpPr>
          <p:cNvPr id="236549" name="Text Box 4"/>
          <p:cNvSpPr txBox="1">
            <a:spLocks noChangeArrowheads="1"/>
          </p:cNvSpPr>
          <p:nvPr/>
        </p:nvSpPr>
        <p:spPr bwMode="auto">
          <a:xfrm>
            <a:off x="1962150" y="5334000"/>
            <a:ext cx="4895850" cy="1247775"/>
          </a:xfrm>
          <a:prstGeom prst="rect">
            <a:avLst/>
          </a:prstGeom>
          <a:noFill/>
          <a:ln w="9525">
            <a:noFill/>
            <a:miter lim="800000"/>
            <a:headEnd/>
            <a:tailEnd/>
          </a:ln>
        </p:spPr>
        <p:txBody>
          <a:bodyPr>
            <a:spAutoFit/>
          </a:bodyPr>
          <a:lstStyle/>
          <a:p>
            <a:pPr algn="ctr">
              <a:spcBef>
                <a:spcPct val="20000"/>
              </a:spcBef>
            </a:pPr>
            <a:r>
              <a:rPr lang="en-GB" sz="1800" b="1" u="sng" smtClean="0">
                <a:solidFill>
                  <a:srgbClr val="0000CC"/>
                </a:solidFill>
                <a:latin typeface="Tahoma" pitchFamily="34" charset="0"/>
                <a:cs typeface="Arial" pitchFamily="34" charset="0"/>
              </a:rPr>
              <a:t>Light &amp; Heat Bolometers</a:t>
            </a:r>
          </a:p>
          <a:p>
            <a:pPr algn="ctr">
              <a:spcBef>
                <a:spcPct val="20000"/>
              </a:spcBef>
            </a:pPr>
            <a:r>
              <a:rPr lang="en-GB" smtClean="0">
                <a:solidFill>
                  <a:srgbClr val="C00000"/>
                </a:solidFill>
                <a:latin typeface="Tahoma" pitchFamily="34" charset="0"/>
                <a:cs typeface="Arial" pitchFamily="34" charset="0"/>
              </a:rPr>
              <a:t>Targets: CaWO</a:t>
            </a:r>
            <a:r>
              <a:rPr lang="en-GB" baseline="-25000" smtClean="0">
                <a:solidFill>
                  <a:srgbClr val="C00000"/>
                </a:solidFill>
                <a:latin typeface="Tahoma" pitchFamily="34" charset="0"/>
                <a:cs typeface="Arial" pitchFamily="34" charset="0"/>
              </a:rPr>
              <a:t>4, </a:t>
            </a:r>
            <a:r>
              <a:rPr lang="en-GB" smtClean="0">
                <a:solidFill>
                  <a:srgbClr val="C00000"/>
                </a:solidFill>
                <a:latin typeface="Tahoma" pitchFamily="34" charset="0"/>
                <a:cs typeface="Arial" pitchFamily="34" charset="0"/>
              </a:rPr>
              <a:t>BGO, Al</a:t>
            </a:r>
            <a:r>
              <a:rPr lang="en-GB" baseline="-25000" smtClean="0">
                <a:solidFill>
                  <a:srgbClr val="C00000"/>
                </a:solidFill>
                <a:latin typeface="Tahoma" pitchFamily="34" charset="0"/>
                <a:cs typeface="Arial" pitchFamily="34" charset="0"/>
              </a:rPr>
              <a:t>2</a:t>
            </a:r>
            <a:r>
              <a:rPr lang="en-GB" smtClean="0">
                <a:solidFill>
                  <a:srgbClr val="C00000"/>
                </a:solidFill>
                <a:latin typeface="Tahoma" pitchFamily="34" charset="0"/>
                <a:cs typeface="Arial" pitchFamily="34" charset="0"/>
              </a:rPr>
              <a:t>O</a:t>
            </a:r>
            <a:r>
              <a:rPr lang="en-GB" baseline="-25000" smtClean="0">
                <a:solidFill>
                  <a:srgbClr val="C00000"/>
                </a:solidFill>
                <a:latin typeface="Tahoma" pitchFamily="34" charset="0"/>
                <a:cs typeface="Arial" pitchFamily="34" charset="0"/>
              </a:rPr>
              <a:t>3</a:t>
            </a:r>
          </a:p>
          <a:p>
            <a:pPr algn="ctr">
              <a:spcBef>
                <a:spcPct val="20000"/>
              </a:spcBef>
            </a:pPr>
            <a:r>
              <a:rPr lang="en-GB" smtClean="0">
                <a:solidFill>
                  <a:srgbClr val="000000"/>
                </a:solidFill>
                <a:latin typeface="Tahoma" pitchFamily="34" charset="0"/>
                <a:cs typeface="Arial" pitchFamily="34" charset="0"/>
              </a:rPr>
              <a:t>CRESST, ROSEBUD</a:t>
            </a:r>
          </a:p>
          <a:p>
            <a:pPr algn="ctr">
              <a:spcBef>
                <a:spcPct val="20000"/>
              </a:spcBef>
            </a:pPr>
            <a:r>
              <a:rPr lang="en-GB" smtClean="0">
                <a:solidFill>
                  <a:srgbClr val="4F81BD"/>
                </a:solidFill>
                <a:latin typeface="Tahoma" pitchFamily="34" charset="0"/>
                <a:cs typeface="Arial" pitchFamily="34" charset="0"/>
              </a:rPr>
              <a:t>cryogenic (&lt;50 mK)</a:t>
            </a:r>
            <a:endParaRPr lang="en-GB" b="1" smtClean="0">
              <a:solidFill>
                <a:srgbClr val="4F81BD"/>
              </a:solidFill>
              <a:latin typeface="Tahoma" pitchFamily="34" charset="0"/>
              <a:cs typeface="Arial" pitchFamily="34" charset="0"/>
            </a:endParaRPr>
          </a:p>
        </p:txBody>
      </p:sp>
      <p:sp>
        <p:nvSpPr>
          <p:cNvPr id="236550" name="Text Box 5"/>
          <p:cNvSpPr txBox="1">
            <a:spLocks noChangeArrowheads="1"/>
          </p:cNvSpPr>
          <p:nvPr/>
        </p:nvSpPr>
        <p:spPr bwMode="auto">
          <a:xfrm>
            <a:off x="0" y="2133600"/>
            <a:ext cx="3635375" cy="1541463"/>
          </a:xfrm>
          <a:prstGeom prst="rect">
            <a:avLst/>
          </a:prstGeom>
          <a:noFill/>
          <a:ln w="9525">
            <a:noFill/>
            <a:miter lim="800000"/>
            <a:headEnd/>
            <a:tailEnd/>
          </a:ln>
        </p:spPr>
        <p:txBody>
          <a:bodyPr>
            <a:spAutoFit/>
          </a:bodyPr>
          <a:lstStyle/>
          <a:p>
            <a:pPr algn="ctr">
              <a:spcBef>
                <a:spcPct val="20000"/>
              </a:spcBef>
            </a:pPr>
            <a:r>
              <a:rPr lang="en-GB" sz="1800" b="1" u="sng" smtClean="0">
                <a:solidFill>
                  <a:srgbClr val="0000CC"/>
                </a:solidFill>
                <a:latin typeface="Tahoma" pitchFamily="34" charset="0"/>
                <a:cs typeface="Arial" pitchFamily="34" charset="0"/>
              </a:rPr>
              <a:t>Light &amp; Ionisation Detectors</a:t>
            </a:r>
          </a:p>
          <a:p>
            <a:pPr algn="ctr">
              <a:spcBef>
                <a:spcPct val="20000"/>
              </a:spcBef>
            </a:pPr>
            <a:r>
              <a:rPr lang="en-GB" smtClean="0">
                <a:solidFill>
                  <a:srgbClr val="C00000"/>
                </a:solidFill>
                <a:latin typeface="Tahoma" pitchFamily="34" charset="0"/>
                <a:cs typeface="Arial" pitchFamily="34" charset="0"/>
              </a:rPr>
              <a:t>Targets: Xe, Ar</a:t>
            </a:r>
          </a:p>
          <a:p>
            <a:pPr algn="ctr">
              <a:spcBef>
                <a:spcPct val="20000"/>
              </a:spcBef>
            </a:pPr>
            <a:r>
              <a:rPr lang="en-GB" smtClean="0">
                <a:solidFill>
                  <a:srgbClr val="000000"/>
                </a:solidFill>
                <a:latin typeface="Tahoma" pitchFamily="34" charset="0"/>
                <a:cs typeface="Arial" pitchFamily="34" charset="0"/>
              </a:rPr>
              <a:t>ArDM, LUX, WARP, </a:t>
            </a:r>
          </a:p>
          <a:p>
            <a:pPr algn="ctr">
              <a:spcBef>
                <a:spcPct val="20000"/>
              </a:spcBef>
            </a:pPr>
            <a:r>
              <a:rPr lang="en-GB" smtClean="0">
                <a:solidFill>
                  <a:srgbClr val="000000"/>
                </a:solidFill>
                <a:latin typeface="Tahoma" pitchFamily="34" charset="0"/>
                <a:cs typeface="Arial" pitchFamily="34" charset="0"/>
              </a:rPr>
              <a:t>XENON, ZEPLIN</a:t>
            </a:r>
          </a:p>
          <a:p>
            <a:pPr algn="ctr">
              <a:spcBef>
                <a:spcPct val="20000"/>
              </a:spcBef>
            </a:pPr>
            <a:r>
              <a:rPr lang="en-GB" smtClean="0">
                <a:solidFill>
                  <a:srgbClr val="4F81BD"/>
                </a:solidFill>
                <a:latin typeface="Tahoma" pitchFamily="34" charset="0"/>
                <a:cs typeface="Arial" pitchFamily="34" charset="0"/>
              </a:rPr>
              <a:t>cold (LN</a:t>
            </a:r>
            <a:r>
              <a:rPr lang="en-GB" baseline="-25000" smtClean="0">
                <a:solidFill>
                  <a:srgbClr val="4F81BD"/>
                </a:solidFill>
                <a:latin typeface="Tahoma" pitchFamily="34" charset="0"/>
                <a:cs typeface="Arial" pitchFamily="34" charset="0"/>
              </a:rPr>
              <a:t>2</a:t>
            </a:r>
            <a:r>
              <a:rPr lang="en-GB" smtClean="0">
                <a:solidFill>
                  <a:srgbClr val="4F81BD"/>
                </a:solidFill>
                <a:latin typeface="Tahoma" pitchFamily="34" charset="0"/>
                <a:cs typeface="Arial" pitchFamily="34" charset="0"/>
              </a:rPr>
              <a:t>)</a:t>
            </a:r>
          </a:p>
        </p:txBody>
      </p:sp>
      <p:sp>
        <p:nvSpPr>
          <p:cNvPr id="236552" name="_s1030"/>
          <p:cNvSpPr>
            <a:spLocks noChangeArrowheads="1" noTextEdit="1"/>
          </p:cNvSpPr>
          <p:nvPr/>
        </p:nvSpPr>
        <p:spPr bwMode="auto">
          <a:xfrm rot="-18293163">
            <a:off x="4284663" y="3429000"/>
            <a:ext cx="1685925" cy="1685925"/>
          </a:xfrm>
          <a:prstGeom prst="ellipse">
            <a:avLst/>
          </a:prstGeom>
          <a:solidFill>
            <a:srgbClr val="F60802">
              <a:alpha val="50195"/>
            </a:srgbClr>
          </a:solidFill>
          <a:ln w="9525">
            <a:solidFill>
              <a:srgbClr val="F60802"/>
            </a:solidFill>
            <a:round/>
            <a:headEnd/>
            <a:tailEnd/>
          </a:ln>
        </p:spPr>
        <p:txBody>
          <a:bodyPr anchor="ctr"/>
          <a:lstStyle/>
          <a:p>
            <a:endParaRPr lang="en-US" sz="1800" b="1" smtClean="0">
              <a:solidFill>
                <a:srgbClr val="000000"/>
              </a:solidFill>
              <a:latin typeface="Arial" pitchFamily="34" charset="0"/>
              <a:cs typeface="Arial" pitchFamily="34" charset="0"/>
            </a:endParaRPr>
          </a:p>
        </p:txBody>
      </p:sp>
      <p:sp>
        <p:nvSpPr>
          <p:cNvPr id="236553" name="Text Box 10"/>
          <p:cNvSpPr txBox="1">
            <a:spLocks noChangeArrowheads="1"/>
          </p:cNvSpPr>
          <p:nvPr/>
        </p:nvSpPr>
        <p:spPr bwMode="auto">
          <a:xfrm>
            <a:off x="4284663" y="3860800"/>
            <a:ext cx="1728787" cy="641350"/>
          </a:xfrm>
          <a:prstGeom prst="rect">
            <a:avLst/>
          </a:prstGeom>
          <a:noFill/>
          <a:ln w="9525">
            <a:noFill/>
            <a:miter lim="800000"/>
            <a:headEnd/>
            <a:tailEnd/>
          </a:ln>
        </p:spPr>
        <p:txBody>
          <a:bodyPr>
            <a:spAutoFit/>
          </a:bodyPr>
          <a:lstStyle/>
          <a:p>
            <a:pPr algn="ctr"/>
            <a:r>
              <a:rPr lang="en-GB" sz="1800" b="1" smtClean="0">
                <a:solidFill>
                  <a:srgbClr val="000000"/>
                </a:solidFill>
                <a:latin typeface="Tahoma" pitchFamily="34" charset="0"/>
                <a:cs typeface="Arial" pitchFamily="34" charset="0"/>
              </a:rPr>
              <a:t>H </a:t>
            </a:r>
          </a:p>
          <a:p>
            <a:pPr algn="ctr"/>
            <a:r>
              <a:rPr lang="en-GB" sz="1800" b="1" smtClean="0">
                <a:solidFill>
                  <a:srgbClr val="000000"/>
                </a:solidFill>
                <a:latin typeface="Tahoma" pitchFamily="34" charset="0"/>
                <a:cs typeface="Arial" pitchFamily="34" charset="0"/>
              </a:rPr>
              <a:t>phonons</a:t>
            </a:r>
          </a:p>
        </p:txBody>
      </p:sp>
      <p:sp>
        <p:nvSpPr>
          <p:cNvPr id="236555" name="_s1028"/>
          <p:cNvSpPr>
            <a:spLocks noChangeArrowheads="1" noTextEdit="1"/>
          </p:cNvSpPr>
          <p:nvPr/>
        </p:nvSpPr>
        <p:spPr bwMode="auto">
          <a:xfrm>
            <a:off x="3573463" y="2349500"/>
            <a:ext cx="1685925" cy="1685925"/>
          </a:xfrm>
          <a:prstGeom prst="ellipse">
            <a:avLst/>
          </a:prstGeom>
          <a:solidFill>
            <a:srgbClr val="0399FF">
              <a:alpha val="50195"/>
            </a:srgbClr>
          </a:solidFill>
          <a:ln w="9525">
            <a:solidFill>
              <a:srgbClr val="3366FF"/>
            </a:solidFill>
            <a:round/>
            <a:headEnd/>
            <a:tailEnd/>
          </a:ln>
        </p:spPr>
        <p:txBody>
          <a:bodyPr anchor="ctr"/>
          <a:lstStyle/>
          <a:p>
            <a:endParaRPr lang="en-US" sz="1800" b="1" smtClean="0">
              <a:solidFill>
                <a:srgbClr val="000000"/>
              </a:solidFill>
              <a:latin typeface="Arial" pitchFamily="34" charset="0"/>
              <a:cs typeface="Arial" pitchFamily="34" charset="0"/>
            </a:endParaRPr>
          </a:p>
        </p:txBody>
      </p:sp>
      <p:sp>
        <p:nvSpPr>
          <p:cNvPr id="236556" name="Text Box 13"/>
          <p:cNvSpPr txBox="1">
            <a:spLocks noChangeArrowheads="1"/>
          </p:cNvSpPr>
          <p:nvPr/>
        </p:nvSpPr>
        <p:spPr bwMode="auto">
          <a:xfrm>
            <a:off x="3563938" y="2708275"/>
            <a:ext cx="1728787" cy="641350"/>
          </a:xfrm>
          <a:prstGeom prst="rect">
            <a:avLst/>
          </a:prstGeom>
          <a:noFill/>
          <a:ln w="9525">
            <a:noFill/>
            <a:miter lim="800000"/>
            <a:headEnd/>
            <a:tailEnd/>
          </a:ln>
        </p:spPr>
        <p:txBody>
          <a:bodyPr>
            <a:spAutoFit/>
          </a:bodyPr>
          <a:lstStyle/>
          <a:p>
            <a:pPr algn="ctr"/>
            <a:r>
              <a:rPr lang="en-GB" sz="1800" b="1" smtClean="0">
                <a:solidFill>
                  <a:srgbClr val="000000"/>
                </a:solidFill>
                <a:latin typeface="Tahoma" pitchFamily="34" charset="0"/>
                <a:cs typeface="Arial" pitchFamily="34" charset="0"/>
              </a:rPr>
              <a:t>ionisation</a:t>
            </a:r>
          </a:p>
          <a:p>
            <a:pPr algn="ctr"/>
            <a:r>
              <a:rPr lang="en-GB" sz="1800" b="1" smtClean="0">
                <a:solidFill>
                  <a:srgbClr val="000000"/>
                </a:solidFill>
                <a:latin typeface="Tahoma" pitchFamily="34" charset="0"/>
                <a:cs typeface="Arial" pitchFamily="34" charset="0"/>
              </a:rPr>
              <a:t>Q</a:t>
            </a:r>
          </a:p>
        </p:txBody>
      </p:sp>
      <p:sp>
        <p:nvSpPr>
          <p:cNvPr id="236558" name="_s1032"/>
          <p:cNvSpPr>
            <a:spLocks noChangeArrowheads="1" noTextEdit="1"/>
          </p:cNvSpPr>
          <p:nvPr/>
        </p:nvSpPr>
        <p:spPr bwMode="auto">
          <a:xfrm rot="-24454144">
            <a:off x="2843213" y="3357563"/>
            <a:ext cx="1685925" cy="1685925"/>
          </a:xfrm>
          <a:prstGeom prst="ellipse">
            <a:avLst/>
          </a:prstGeom>
          <a:solidFill>
            <a:srgbClr val="F1FD09">
              <a:alpha val="50195"/>
            </a:srgbClr>
          </a:solidFill>
          <a:ln w="9525">
            <a:solidFill>
              <a:srgbClr val="F1FD09"/>
            </a:solidFill>
            <a:round/>
            <a:headEnd/>
            <a:tailEnd/>
          </a:ln>
        </p:spPr>
        <p:txBody>
          <a:bodyPr anchor="ctr"/>
          <a:lstStyle/>
          <a:p>
            <a:endParaRPr lang="en-US" sz="1800" b="1" smtClean="0">
              <a:solidFill>
                <a:srgbClr val="000000"/>
              </a:solidFill>
              <a:latin typeface="Arial" pitchFamily="34" charset="0"/>
              <a:cs typeface="Arial" pitchFamily="34" charset="0"/>
            </a:endParaRPr>
          </a:p>
        </p:txBody>
      </p:sp>
      <p:sp>
        <p:nvSpPr>
          <p:cNvPr id="236559" name="Text Box 16"/>
          <p:cNvSpPr txBox="1">
            <a:spLocks noChangeArrowheads="1"/>
          </p:cNvSpPr>
          <p:nvPr/>
        </p:nvSpPr>
        <p:spPr bwMode="auto">
          <a:xfrm rot="-21515149">
            <a:off x="2771775" y="3860800"/>
            <a:ext cx="1728788" cy="641350"/>
          </a:xfrm>
          <a:prstGeom prst="rect">
            <a:avLst/>
          </a:prstGeom>
          <a:noFill/>
          <a:ln w="9525">
            <a:noFill/>
            <a:miter lim="800000"/>
            <a:headEnd/>
            <a:tailEnd/>
          </a:ln>
        </p:spPr>
        <p:txBody>
          <a:bodyPr>
            <a:spAutoFit/>
          </a:bodyPr>
          <a:lstStyle/>
          <a:p>
            <a:pPr algn="ctr"/>
            <a:r>
              <a:rPr lang="en-GB" sz="1800" b="1" smtClean="0">
                <a:solidFill>
                  <a:srgbClr val="000000"/>
                </a:solidFill>
                <a:latin typeface="Tahoma" pitchFamily="34" charset="0"/>
                <a:cs typeface="Arial" pitchFamily="34" charset="0"/>
              </a:rPr>
              <a:t>L</a:t>
            </a:r>
          </a:p>
          <a:p>
            <a:pPr algn="ctr"/>
            <a:r>
              <a:rPr lang="en-GB" sz="1800" b="1" smtClean="0">
                <a:solidFill>
                  <a:srgbClr val="000000"/>
                </a:solidFill>
                <a:latin typeface="Tahoma" pitchFamily="34" charset="0"/>
                <a:cs typeface="Arial" pitchFamily="34" charset="0"/>
              </a:rPr>
              <a:t>scintillation</a:t>
            </a:r>
          </a:p>
        </p:txBody>
      </p:sp>
      <p:sp>
        <p:nvSpPr>
          <p:cNvPr id="20" name="Text Box 13"/>
          <p:cNvSpPr txBox="1">
            <a:spLocks noChangeArrowheads="1"/>
          </p:cNvSpPr>
          <p:nvPr/>
        </p:nvSpPr>
        <p:spPr bwMode="auto">
          <a:xfrm>
            <a:off x="228600" y="3962400"/>
            <a:ext cx="2743200" cy="1541463"/>
          </a:xfrm>
          <a:prstGeom prst="rect">
            <a:avLst/>
          </a:prstGeom>
          <a:noFill/>
          <a:ln w="9525">
            <a:noFill/>
            <a:miter lim="800000"/>
            <a:headEnd/>
            <a:tailEnd/>
          </a:ln>
          <a:effectLst/>
        </p:spPr>
        <p:txBody>
          <a:bodyPr>
            <a:spAutoFit/>
          </a:bodyPr>
          <a:lstStyle/>
          <a:p>
            <a:pPr algn="ctr">
              <a:spcBef>
                <a:spcPct val="20000"/>
              </a:spcBef>
            </a:pPr>
            <a:r>
              <a:rPr lang="en-GB" sz="1800" b="1" u="sng" smtClean="0">
                <a:solidFill>
                  <a:srgbClr val="77933C"/>
                </a:solidFill>
                <a:latin typeface="Tahoma" pitchFamily="34" charset="0"/>
                <a:cs typeface="Arial" pitchFamily="34" charset="0"/>
              </a:rPr>
              <a:t>Scintillators</a:t>
            </a:r>
          </a:p>
          <a:p>
            <a:pPr algn="ctr">
              <a:spcBef>
                <a:spcPct val="20000"/>
              </a:spcBef>
            </a:pPr>
            <a:r>
              <a:rPr lang="en-GB" smtClean="0">
                <a:solidFill>
                  <a:srgbClr val="C00000"/>
                </a:solidFill>
                <a:latin typeface="Tahoma" pitchFamily="34" charset="0"/>
                <a:cs typeface="Arial" pitchFamily="34" charset="0"/>
              </a:rPr>
              <a:t>Targets: NaI, Xe, Ar</a:t>
            </a:r>
          </a:p>
          <a:p>
            <a:pPr algn="ctr">
              <a:spcBef>
                <a:spcPct val="20000"/>
              </a:spcBef>
            </a:pPr>
            <a:r>
              <a:rPr lang="en-GB" smtClean="0">
                <a:solidFill>
                  <a:srgbClr val="000000"/>
                </a:solidFill>
                <a:latin typeface="Tahoma" pitchFamily="34" charset="0"/>
                <a:cs typeface="Arial" pitchFamily="34" charset="0"/>
              </a:rPr>
              <a:t>ANAIS, CLEAN, DAMA, </a:t>
            </a:r>
          </a:p>
          <a:p>
            <a:pPr algn="ctr">
              <a:spcBef>
                <a:spcPct val="20000"/>
              </a:spcBef>
            </a:pPr>
            <a:r>
              <a:rPr lang="en-GB" smtClean="0">
                <a:solidFill>
                  <a:srgbClr val="000000"/>
                </a:solidFill>
                <a:latin typeface="Tahoma" pitchFamily="34" charset="0"/>
                <a:cs typeface="Arial" pitchFamily="34" charset="0"/>
              </a:rPr>
              <a:t>DEAP, KIMS, LIBRA, </a:t>
            </a:r>
          </a:p>
          <a:p>
            <a:pPr algn="ctr">
              <a:spcBef>
                <a:spcPct val="20000"/>
              </a:spcBef>
            </a:pPr>
            <a:r>
              <a:rPr lang="en-GB" smtClean="0">
                <a:solidFill>
                  <a:srgbClr val="000000"/>
                </a:solidFill>
                <a:latin typeface="Tahoma" pitchFamily="34" charset="0"/>
                <a:cs typeface="Arial" pitchFamily="34" charset="0"/>
              </a:rPr>
              <a:t>NAIAD, XMASS, ZEPLIN-I</a:t>
            </a:r>
          </a:p>
        </p:txBody>
      </p:sp>
      <p:sp>
        <p:nvSpPr>
          <p:cNvPr id="21" name="Text Box 14"/>
          <p:cNvSpPr txBox="1">
            <a:spLocks noChangeArrowheads="1"/>
          </p:cNvSpPr>
          <p:nvPr/>
        </p:nvSpPr>
        <p:spPr bwMode="auto">
          <a:xfrm>
            <a:off x="2916238" y="836613"/>
            <a:ext cx="3122612" cy="1247775"/>
          </a:xfrm>
          <a:prstGeom prst="rect">
            <a:avLst/>
          </a:prstGeom>
          <a:noFill/>
          <a:ln w="9525">
            <a:noFill/>
            <a:miter lim="800000"/>
            <a:headEnd/>
            <a:tailEnd/>
          </a:ln>
          <a:effectLst/>
        </p:spPr>
        <p:txBody>
          <a:bodyPr>
            <a:spAutoFit/>
          </a:bodyPr>
          <a:lstStyle/>
          <a:p>
            <a:pPr algn="ctr">
              <a:spcBef>
                <a:spcPct val="20000"/>
              </a:spcBef>
            </a:pPr>
            <a:r>
              <a:rPr lang="en-GB" sz="1800" b="1" u="sng" smtClean="0">
                <a:solidFill>
                  <a:srgbClr val="77933C"/>
                </a:solidFill>
                <a:latin typeface="Tahoma" pitchFamily="34" charset="0"/>
                <a:cs typeface="Arial" pitchFamily="34" charset="0"/>
              </a:rPr>
              <a:t>Ionisation Detectors</a:t>
            </a:r>
          </a:p>
          <a:p>
            <a:pPr algn="ctr">
              <a:spcBef>
                <a:spcPct val="20000"/>
              </a:spcBef>
            </a:pPr>
            <a:r>
              <a:rPr lang="en-GB" smtClean="0">
                <a:solidFill>
                  <a:srgbClr val="C00000"/>
                </a:solidFill>
                <a:latin typeface="Tahoma" pitchFamily="34" charset="0"/>
                <a:cs typeface="Arial" pitchFamily="34" charset="0"/>
              </a:rPr>
              <a:t>Targets: Ge, Si, CS</a:t>
            </a:r>
            <a:r>
              <a:rPr lang="en-GB" baseline="-25000" smtClean="0">
                <a:solidFill>
                  <a:srgbClr val="C00000"/>
                </a:solidFill>
                <a:latin typeface="Tahoma" pitchFamily="34" charset="0"/>
                <a:cs typeface="Arial" pitchFamily="34" charset="0"/>
              </a:rPr>
              <a:t>2</a:t>
            </a:r>
            <a:r>
              <a:rPr lang="en-GB" smtClean="0">
                <a:solidFill>
                  <a:srgbClr val="C00000"/>
                </a:solidFill>
                <a:latin typeface="Tahoma" pitchFamily="34" charset="0"/>
                <a:cs typeface="Arial" pitchFamily="34" charset="0"/>
              </a:rPr>
              <a:t>, CdTe</a:t>
            </a:r>
          </a:p>
          <a:p>
            <a:pPr algn="ctr">
              <a:spcBef>
                <a:spcPct val="20000"/>
              </a:spcBef>
            </a:pPr>
            <a:r>
              <a:rPr lang="en-GB" smtClean="0">
                <a:solidFill>
                  <a:srgbClr val="000000"/>
                </a:solidFill>
                <a:latin typeface="Tahoma" pitchFamily="34" charset="0"/>
                <a:cs typeface="Arial" pitchFamily="34" charset="0"/>
              </a:rPr>
              <a:t>CoGeNT, DRIFT, DM-TPC</a:t>
            </a:r>
          </a:p>
          <a:p>
            <a:pPr algn="ctr">
              <a:spcBef>
                <a:spcPct val="20000"/>
              </a:spcBef>
            </a:pPr>
            <a:r>
              <a:rPr lang="en-GB" smtClean="0">
                <a:solidFill>
                  <a:srgbClr val="000000"/>
                </a:solidFill>
                <a:latin typeface="Tahoma" pitchFamily="34" charset="0"/>
                <a:cs typeface="Arial" pitchFamily="34" charset="0"/>
              </a:rPr>
              <a:t>GENIUS, HDMS, IGEX, NEWAGE </a:t>
            </a:r>
          </a:p>
        </p:txBody>
      </p:sp>
      <p:sp>
        <p:nvSpPr>
          <p:cNvPr id="22" name="Text Box 15"/>
          <p:cNvSpPr txBox="1">
            <a:spLocks noChangeArrowheads="1"/>
          </p:cNvSpPr>
          <p:nvPr/>
        </p:nvSpPr>
        <p:spPr bwMode="auto">
          <a:xfrm>
            <a:off x="6019800" y="4149725"/>
            <a:ext cx="3124200" cy="2127250"/>
          </a:xfrm>
          <a:prstGeom prst="rect">
            <a:avLst/>
          </a:prstGeom>
          <a:noFill/>
          <a:ln w="9525">
            <a:noFill/>
            <a:miter lim="800000"/>
            <a:headEnd/>
            <a:tailEnd/>
          </a:ln>
          <a:effectLst/>
        </p:spPr>
        <p:txBody>
          <a:bodyPr>
            <a:spAutoFit/>
          </a:bodyPr>
          <a:lstStyle/>
          <a:p>
            <a:pPr algn="ctr">
              <a:spcBef>
                <a:spcPct val="20000"/>
              </a:spcBef>
            </a:pPr>
            <a:r>
              <a:rPr lang="en-GB" sz="1800" b="1" u="sng" smtClean="0">
                <a:solidFill>
                  <a:srgbClr val="77933C"/>
                </a:solidFill>
                <a:latin typeface="Tahoma" pitchFamily="34" charset="0"/>
                <a:cs typeface="Arial" pitchFamily="34" charset="0"/>
              </a:rPr>
              <a:t>Bolometers</a:t>
            </a:r>
          </a:p>
          <a:p>
            <a:pPr algn="ctr">
              <a:spcBef>
                <a:spcPct val="20000"/>
              </a:spcBef>
            </a:pPr>
            <a:r>
              <a:rPr lang="en-GB" smtClean="0">
                <a:solidFill>
                  <a:srgbClr val="C00000"/>
                </a:solidFill>
                <a:latin typeface="Tahoma" pitchFamily="34" charset="0"/>
                <a:cs typeface="Arial" pitchFamily="34" charset="0"/>
              </a:rPr>
              <a:t>Targets: Ge, Si, Al</a:t>
            </a:r>
            <a:r>
              <a:rPr lang="en-GB" baseline="-25000" smtClean="0">
                <a:solidFill>
                  <a:srgbClr val="C00000"/>
                </a:solidFill>
                <a:latin typeface="Tahoma" pitchFamily="34" charset="0"/>
                <a:cs typeface="Arial" pitchFamily="34" charset="0"/>
              </a:rPr>
              <a:t>2</a:t>
            </a:r>
            <a:r>
              <a:rPr lang="en-GB" smtClean="0">
                <a:solidFill>
                  <a:srgbClr val="C00000"/>
                </a:solidFill>
                <a:latin typeface="Tahoma" pitchFamily="34" charset="0"/>
                <a:cs typeface="Arial" pitchFamily="34" charset="0"/>
              </a:rPr>
              <a:t>O</a:t>
            </a:r>
            <a:r>
              <a:rPr lang="en-GB" baseline="-25000" smtClean="0">
                <a:solidFill>
                  <a:srgbClr val="C00000"/>
                </a:solidFill>
                <a:latin typeface="Tahoma" pitchFamily="34" charset="0"/>
                <a:cs typeface="Arial" pitchFamily="34" charset="0"/>
              </a:rPr>
              <a:t>3</a:t>
            </a:r>
            <a:r>
              <a:rPr lang="en-GB" smtClean="0">
                <a:solidFill>
                  <a:srgbClr val="C00000"/>
                </a:solidFill>
                <a:latin typeface="Tahoma" pitchFamily="34" charset="0"/>
                <a:cs typeface="Arial" pitchFamily="34" charset="0"/>
              </a:rPr>
              <a:t>, TeO</a:t>
            </a:r>
            <a:r>
              <a:rPr lang="en-GB" baseline="-25000" smtClean="0">
                <a:solidFill>
                  <a:srgbClr val="C00000"/>
                </a:solidFill>
                <a:latin typeface="Tahoma" pitchFamily="34" charset="0"/>
                <a:cs typeface="Arial" pitchFamily="34" charset="0"/>
              </a:rPr>
              <a:t>2</a:t>
            </a:r>
          </a:p>
          <a:p>
            <a:pPr algn="ctr">
              <a:spcBef>
                <a:spcPct val="20000"/>
              </a:spcBef>
            </a:pPr>
            <a:r>
              <a:rPr lang="en-GB" smtClean="0">
                <a:solidFill>
                  <a:srgbClr val="000000"/>
                </a:solidFill>
                <a:latin typeface="Tahoma" pitchFamily="34" charset="0"/>
                <a:cs typeface="Arial" pitchFamily="34" charset="0"/>
              </a:rPr>
              <a:t>CRESST-I, CUORE, CUORICINO</a:t>
            </a:r>
            <a:endParaRPr lang="en-GB" sz="1400" smtClean="0">
              <a:solidFill>
                <a:srgbClr val="000000"/>
              </a:solidFill>
              <a:latin typeface="Tahoma" pitchFamily="34" charset="0"/>
              <a:cs typeface="Arial" pitchFamily="34" charset="0"/>
            </a:endParaRPr>
          </a:p>
          <a:p>
            <a:pPr algn="ctr">
              <a:spcBef>
                <a:spcPct val="20000"/>
              </a:spcBef>
            </a:pPr>
            <a:endParaRPr lang="en-GB" sz="1400" b="1" u="sng" smtClean="0">
              <a:solidFill>
                <a:srgbClr val="000000"/>
              </a:solidFill>
              <a:latin typeface="Tahoma" pitchFamily="34" charset="0"/>
              <a:cs typeface="Arial" pitchFamily="34" charset="0"/>
            </a:endParaRPr>
          </a:p>
          <a:p>
            <a:pPr algn="ctr">
              <a:spcBef>
                <a:spcPct val="20000"/>
              </a:spcBef>
            </a:pPr>
            <a:r>
              <a:rPr lang="en-GB" sz="1800" b="1" u="sng" smtClean="0">
                <a:solidFill>
                  <a:srgbClr val="000000"/>
                </a:solidFill>
                <a:latin typeface="Tahoma" pitchFamily="34" charset="0"/>
                <a:cs typeface="Arial" pitchFamily="34" charset="0"/>
              </a:rPr>
              <a:t>Bubbles &amp; Droplets</a:t>
            </a:r>
          </a:p>
          <a:p>
            <a:pPr algn="ctr">
              <a:spcBef>
                <a:spcPct val="20000"/>
              </a:spcBef>
            </a:pPr>
            <a:r>
              <a:rPr lang="en-GB" smtClean="0">
                <a:solidFill>
                  <a:srgbClr val="C00000"/>
                </a:solidFill>
                <a:latin typeface="Tahoma" pitchFamily="34" charset="0"/>
                <a:cs typeface="Arial" pitchFamily="34" charset="0"/>
              </a:rPr>
              <a:t>CF</a:t>
            </a:r>
            <a:r>
              <a:rPr lang="en-GB" baseline="-25000" smtClean="0">
                <a:solidFill>
                  <a:srgbClr val="C00000"/>
                </a:solidFill>
                <a:latin typeface="Tahoma" pitchFamily="34" charset="0"/>
                <a:cs typeface="Arial" pitchFamily="34" charset="0"/>
              </a:rPr>
              <a:t>3</a:t>
            </a:r>
            <a:r>
              <a:rPr lang="en-GB" smtClean="0">
                <a:solidFill>
                  <a:srgbClr val="C00000"/>
                </a:solidFill>
                <a:latin typeface="Tahoma" pitchFamily="34" charset="0"/>
                <a:cs typeface="Arial" pitchFamily="34" charset="0"/>
              </a:rPr>
              <a:t>Br, CF</a:t>
            </a:r>
            <a:r>
              <a:rPr lang="en-GB" baseline="-25000" smtClean="0">
                <a:solidFill>
                  <a:srgbClr val="C00000"/>
                </a:solidFill>
                <a:latin typeface="Tahoma" pitchFamily="34" charset="0"/>
                <a:cs typeface="Arial" pitchFamily="34" charset="0"/>
              </a:rPr>
              <a:t>3</a:t>
            </a:r>
            <a:r>
              <a:rPr lang="en-GB" smtClean="0">
                <a:solidFill>
                  <a:srgbClr val="C00000"/>
                </a:solidFill>
                <a:latin typeface="Tahoma" pitchFamily="34" charset="0"/>
                <a:cs typeface="Arial" pitchFamily="34" charset="0"/>
              </a:rPr>
              <a:t>I, C</a:t>
            </a:r>
            <a:r>
              <a:rPr lang="en-GB" baseline="-25000" smtClean="0">
                <a:solidFill>
                  <a:srgbClr val="C00000"/>
                </a:solidFill>
                <a:latin typeface="Tahoma" pitchFamily="34" charset="0"/>
                <a:cs typeface="Arial" pitchFamily="34" charset="0"/>
              </a:rPr>
              <a:t>3</a:t>
            </a:r>
            <a:r>
              <a:rPr lang="en-GB" smtClean="0">
                <a:solidFill>
                  <a:srgbClr val="C00000"/>
                </a:solidFill>
                <a:latin typeface="Tahoma" pitchFamily="34" charset="0"/>
                <a:cs typeface="Arial" pitchFamily="34" charset="0"/>
              </a:rPr>
              <a:t>F</a:t>
            </a:r>
            <a:r>
              <a:rPr lang="en-GB" baseline="-25000" smtClean="0">
                <a:solidFill>
                  <a:srgbClr val="C00000"/>
                </a:solidFill>
                <a:latin typeface="Tahoma" pitchFamily="34" charset="0"/>
                <a:cs typeface="Arial" pitchFamily="34" charset="0"/>
              </a:rPr>
              <a:t>8</a:t>
            </a:r>
            <a:r>
              <a:rPr lang="en-GB" smtClean="0">
                <a:solidFill>
                  <a:srgbClr val="C00000"/>
                </a:solidFill>
                <a:latin typeface="Tahoma" pitchFamily="34" charset="0"/>
                <a:cs typeface="Arial" pitchFamily="34" charset="0"/>
              </a:rPr>
              <a:t>, C</a:t>
            </a:r>
            <a:r>
              <a:rPr lang="en-GB" baseline="-25000" smtClean="0">
                <a:solidFill>
                  <a:srgbClr val="C00000"/>
                </a:solidFill>
                <a:latin typeface="Tahoma" pitchFamily="34" charset="0"/>
                <a:cs typeface="Arial" pitchFamily="34" charset="0"/>
              </a:rPr>
              <a:t>4</a:t>
            </a:r>
            <a:r>
              <a:rPr lang="en-GB" smtClean="0">
                <a:solidFill>
                  <a:srgbClr val="C00000"/>
                </a:solidFill>
                <a:latin typeface="Tahoma" pitchFamily="34" charset="0"/>
                <a:cs typeface="Arial" pitchFamily="34" charset="0"/>
              </a:rPr>
              <a:t>F</a:t>
            </a:r>
            <a:r>
              <a:rPr lang="en-GB" baseline="-25000" smtClean="0">
                <a:solidFill>
                  <a:srgbClr val="C00000"/>
                </a:solidFill>
                <a:latin typeface="Tahoma" pitchFamily="34" charset="0"/>
                <a:cs typeface="Arial" pitchFamily="34" charset="0"/>
              </a:rPr>
              <a:t>10</a:t>
            </a:r>
            <a:endParaRPr lang="en-GB" b="1" u="sng" baseline="-25000" smtClean="0">
              <a:solidFill>
                <a:srgbClr val="000000"/>
              </a:solidFill>
              <a:latin typeface="Tahoma" pitchFamily="34" charset="0"/>
              <a:cs typeface="Arial" pitchFamily="34" charset="0"/>
            </a:endParaRPr>
          </a:p>
          <a:p>
            <a:pPr algn="ctr">
              <a:spcBef>
                <a:spcPct val="20000"/>
              </a:spcBef>
            </a:pPr>
            <a:r>
              <a:rPr lang="en-GB" smtClean="0">
                <a:solidFill>
                  <a:srgbClr val="000000"/>
                </a:solidFill>
                <a:latin typeface="Tahoma" pitchFamily="34" charset="0"/>
                <a:cs typeface="Arial" pitchFamily="34" charset="0"/>
              </a:rPr>
              <a:t>COUPP, PICASSO, SIMPLE</a:t>
            </a:r>
          </a:p>
        </p:txBody>
      </p:sp>
      <p:sp>
        <p:nvSpPr>
          <p:cNvPr id="236565" name="Line 21"/>
          <p:cNvSpPr>
            <a:spLocks noChangeShapeType="1"/>
          </p:cNvSpPr>
          <p:nvPr/>
        </p:nvSpPr>
        <p:spPr bwMode="auto">
          <a:xfrm>
            <a:off x="4356100" y="2060575"/>
            <a:ext cx="0" cy="576263"/>
          </a:xfrm>
          <a:prstGeom prst="line">
            <a:avLst/>
          </a:prstGeom>
          <a:noFill/>
          <a:ln w="19050">
            <a:solidFill>
              <a:schemeClr val="tx1"/>
            </a:solidFill>
            <a:round/>
            <a:headEnd/>
            <a:tailEnd/>
          </a:ln>
          <a:effectLst/>
        </p:spPr>
        <p:txBody>
          <a:bodyPr/>
          <a:lstStyle/>
          <a:p>
            <a:endParaRPr lang="en-US" sz="1800" b="1" smtClean="0">
              <a:solidFill>
                <a:srgbClr val="000000"/>
              </a:solidFill>
              <a:latin typeface="Arial" pitchFamily="34" charset="0"/>
              <a:cs typeface="Arial" pitchFamily="34" charset="0"/>
            </a:endParaRPr>
          </a:p>
        </p:txBody>
      </p:sp>
      <p:sp>
        <p:nvSpPr>
          <p:cNvPr id="236566" name="Line 22"/>
          <p:cNvSpPr>
            <a:spLocks noChangeShapeType="1"/>
          </p:cNvSpPr>
          <p:nvPr/>
        </p:nvSpPr>
        <p:spPr bwMode="auto">
          <a:xfrm flipV="1">
            <a:off x="4859338" y="2781300"/>
            <a:ext cx="1152525" cy="935038"/>
          </a:xfrm>
          <a:prstGeom prst="line">
            <a:avLst/>
          </a:prstGeom>
          <a:noFill/>
          <a:ln w="9525">
            <a:solidFill>
              <a:schemeClr val="tx1"/>
            </a:solidFill>
            <a:round/>
            <a:headEnd/>
            <a:tailEnd/>
          </a:ln>
          <a:effectLst/>
        </p:spPr>
        <p:txBody>
          <a:bodyPr/>
          <a:lstStyle/>
          <a:p>
            <a:endParaRPr lang="en-US" sz="1800" b="1" smtClean="0">
              <a:solidFill>
                <a:srgbClr val="000000"/>
              </a:solidFill>
              <a:latin typeface="Arial" pitchFamily="34" charset="0"/>
              <a:cs typeface="Arial" pitchFamily="34" charset="0"/>
            </a:endParaRPr>
          </a:p>
        </p:txBody>
      </p:sp>
      <p:sp>
        <p:nvSpPr>
          <p:cNvPr id="236567" name="Line 23"/>
          <p:cNvSpPr>
            <a:spLocks noChangeShapeType="1"/>
          </p:cNvSpPr>
          <p:nvPr/>
        </p:nvSpPr>
        <p:spPr bwMode="auto">
          <a:xfrm flipH="1" flipV="1">
            <a:off x="2771775" y="2636838"/>
            <a:ext cx="1152525" cy="1008062"/>
          </a:xfrm>
          <a:prstGeom prst="line">
            <a:avLst/>
          </a:prstGeom>
          <a:noFill/>
          <a:ln w="9525">
            <a:solidFill>
              <a:schemeClr val="tx1"/>
            </a:solidFill>
            <a:round/>
            <a:headEnd/>
            <a:tailEnd/>
          </a:ln>
          <a:effectLst/>
        </p:spPr>
        <p:txBody>
          <a:bodyPr/>
          <a:lstStyle/>
          <a:p>
            <a:endParaRPr lang="en-US" sz="1800" b="1" smtClean="0">
              <a:solidFill>
                <a:srgbClr val="000000"/>
              </a:solidFill>
              <a:latin typeface="Arial" pitchFamily="34" charset="0"/>
              <a:cs typeface="Arial" pitchFamily="34" charset="0"/>
            </a:endParaRPr>
          </a:p>
        </p:txBody>
      </p:sp>
      <p:sp>
        <p:nvSpPr>
          <p:cNvPr id="236568" name="Line 24"/>
          <p:cNvSpPr>
            <a:spLocks noChangeShapeType="1"/>
          </p:cNvSpPr>
          <p:nvPr/>
        </p:nvSpPr>
        <p:spPr bwMode="auto">
          <a:xfrm flipH="1">
            <a:off x="2555875" y="4581525"/>
            <a:ext cx="792163" cy="71438"/>
          </a:xfrm>
          <a:prstGeom prst="line">
            <a:avLst/>
          </a:prstGeom>
          <a:noFill/>
          <a:ln w="9525">
            <a:solidFill>
              <a:schemeClr val="tx1"/>
            </a:solidFill>
            <a:round/>
            <a:headEnd/>
            <a:tailEnd/>
          </a:ln>
          <a:effectLst/>
        </p:spPr>
        <p:txBody>
          <a:bodyPr/>
          <a:lstStyle/>
          <a:p>
            <a:endParaRPr lang="en-US" sz="1800" b="1" smtClean="0">
              <a:solidFill>
                <a:srgbClr val="000000"/>
              </a:solidFill>
              <a:latin typeface="Arial" pitchFamily="34" charset="0"/>
              <a:cs typeface="Arial" pitchFamily="34" charset="0"/>
            </a:endParaRPr>
          </a:p>
        </p:txBody>
      </p:sp>
      <p:sp>
        <p:nvSpPr>
          <p:cNvPr id="236569" name="Line 25"/>
          <p:cNvSpPr>
            <a:spLocks noChangeShapeType="1"/>
          </p:cNvSpPr>
          <p:nvPr/>
        </p:nvSpPr>
        <p:spPr bwMode="auto">
          <a:xfrm flipV="1">
            <a:off x="5508625" y="4437063"/>
            <a:ext cx="935038" cy="71437"/>
          </a:xfrm>
          <a:prstGeom prst="line">
            <a:avLst/>
          </a:prstGeom>
          <a:noFill/>
          <a:ln w="9525">
            <a:solidFill>
              <a:schemeClr val="tx1"/>
            </a:solidFill>
            <a:round/>
            <a:headEnd/>
            <a:tailEnd/>
          </a:ln>
          <a:effectLst/>
        </p:spPr>
        <p:txBody>
          <a:bodyPr/>
          <a:lstStyle/>
          <a:p>
            <a:endParaRPr lang="en-US" sz="1800" b="1" smtClean="0">
              <a:solidFill>
                <a:srgbClr val="000000"/>
              </a:solidFill>
              <a:latin typeface="Arial" pitchFamily="34" charset="0"/>
              <a:cs typeface="Arial" pitchFamily="34" charset="0"/>
            </a:endParaRPr>
          </a:p>
        </p:txBody>
      </p:sp>
      <p:sp>
        <p:nvSpPr>
          <p:cNvPr id="236570" name="Line 26"/>
          <p:cNvSpPr>
            <a:spLocks noChangeShapeType="1"/>
          </p:cNvSpPr>
          <p:nvPr/>
        </p:nvSpPr>
        <p:spPr bwMode="auto">
          <a:xfrm flipH="1">
            <a:off x="4356100" y="4292600"/>
            <a:ext cx="71438" cy="1081088"/>
          </a:xfrm>
          <a:prstGeom prst="line">
            <a:avLst/>
          </a:prstGeom>
          <a:noFill/>
          <a:ln w="9525">
            <a:solidFill>
              <a:schemeClr val="tx1"/>
            </a:solidFill>
            <a:round/>
            <a:headEnd/>
            <a:tailEnd/>
          </a:ln>
          <a:effectLst/>
        </p:spPr>
        <p:txBody>
          <a:bodyPr/>
          <a:lstStyle/>
          <a:p>
            <a:endParaRPr lang="en-US" sz="1800" b="1" smtClean="0">
              <a:solidFill>
                <a:srgbClr val="000000"/>
              </a:solidFill>
              <a:latin typeface="Arial" pitchFamily="34" charset="0"/>
              <a:cs typeface="Arial" pitchFamily="34" charset="0"/>
            </a:endParaRPr>
          </a:p>
        </p:txBody>
      </p:sp>
      <p:sp>
        <p:nvSpPr>
          <p:cNvPr id="236571" name="Text Box 27"/>
          <p:cNvSpPr txBox="1">
            <a:spLocks noChangeArrowheads="1"/>
          </p:cNvSpPr>
          <p:nvPr/>
        </p:nvSpPr>
        <p:spPr bwMode="auto">
          <a:xfrm>
            <a:off x="179388" y="6021388"/>
            <a:ext cx="1663700" cy="336550"/>
          </a:xfrm>
          <a:prstGeom prst="rect">
            <a:avLst/>
          </a:prstGeom>
          <a:noFill/>
          <a:ln w="9525">
            <a:noFill/>
            <a:miter lim="800000"/>
            <a:headEnd/>
            <a:tailEnd/>
          </a:ln>
          <a:effectLst/>
        </p:spPr>
        <p:txBody>
          <a:bodyPr wrap="none">
            <a:spAutoFit/>
          </a:bodyPr>
          <a:lstStyle/>
          <a:p>
            <a:r>
              <a:rPr lang="en-GB" smtClean="0">
                <a:solidFill>
                  <a:srgbClr val="0000CC"/>
                </a:solidFill>
                <a:latin typeface="Arial" pitchFamily="34" charset="0"/>
                <a:cs typeface="Arial" pitchFamily="34" charset="0"/>
              </a:rPr>
              <a:t>(credit H.Araújo)</a:t>
            </a:r>
          </a:p>
        </p:txBody>
      </p:sp>
      <p:sp>
        <p:nvSpPr>
          <p:cNvPr id="236578" name="Freeform 34"/>
          <p:cNvSpPr>
            <a:spLocks/>
          </p:cNvSpPr>
          <p:nvPr/>
        </p:nvSpPr>
        <p:spPr bwMode="auto">
          <a:xfrm>
            <a:off x="-36513" y="1557338"/>
            <a:ext cx="3635376" cy="2317750"/>
          </a:xfrm>
          <a:custGeom>
            <a:avLst/>
            <a:gdLst/>
            <a:ahLst/>
            <a:cxnLst>
              <a:cxn ang="0">
                <a:pos x="877" y="0"/>
              </a:cxn>
              <a:cxn ang="0">
                <a:pos x="512" y="73"/>
              </a:cxn>
              <a:cxn ang="0">
                <a:pos x="399" y="105"/>
              </a:cxn>
              <a:cxn ang="0">
                <a:pos x="350" y="121"/>
              </a:cxn>
              <a:cxn ang="0">
                <a:pos x="326" y="129"/>
              </a:cxn>
              <a:cxn ang="0">
                <a:pos x="309" y="146"/>
              </a:cxn>
              <a:cxn ang="0">
                <a:pos x="261" y="162"/>
              </a:cxn>
              <a:cxn ang="0">
                <a:pos x="220" y="186"/>
              </a:cxn>
              <a:cxn ang="0">
                <a:pos x="155" y="235"/>
              </a:cxn>
              <a:cxn ang="0">
                <a:pos x="58" y="332"/>
              </a:cxn>
              <a:cxn ang="0">
                <a:pos x="25" y="397"/>
              </a:cxn>
              <a:cxn ang="0">
                <a:pos x="58" y="713"/>
              </a:cxn>
              <a:cxn ang="0">
                <a:pos x="115" y="819"/>
              </a:cxn>
              <a:cxn ang="0">
                <a:pos x="139" y="868"/>
              </a:cxn>
              <a:cxn ang="0">
                <a:pos x="179" y="932"/>
              </a:cxn>
              <a:cxn ang="0">
                <a:pos x="277" y="1062"/>
              </a:cxn>
              <a:cxn ang="0">
                <a:pos x="334" y="1119"/>
              </a:cxn>
              <a:cxn ang="0">
                <a:pos x="390" y="1168"/>
              </a:cxn>
              <a:cxn ang="0">
                <a:pos x="431" y="1200"/>
              </a:cxn>
              <a:cxn ang="0">
                <a:pos x="455" y="1225"/>
              </a:cxn>
              <a:cxn ang="0">
                <a:pos x="504" y="1257"/>
              </a:cxn>
              <a:cxn ang="0">
                <a:pos x="545" y="1289"/>
              </a:cxn>
              <a:cxn ang="0">
                <a:pos x="642" y="1330"/>
              </a:cxn>
              <a:cxn ang="0">
                <a:pos x="926" y="1419"/>
              </a:cxn>
              <a:cxn ang="0">
                <a:pos x="1039" y="1444"/>
              </a:cxn>
              <a:cxn ang="0">
                <a:pos x="1153" y="1460"/>
              </a:cxn>
              <a:cxn ang="0">
                <a:pos x="1494" y="1427"/>
              </a:cxn>
              <a:cxn ang="0">
                <a:pos x="1705" y="1354"/>
              </a:cxn>
              <a:cxn ang="0">
                <a:pos x="1753" y="1322"/>
              </a:cxn>
              <a:cxn ang="0">
                <a:pos x="1802" y="1306"/>
              </a:cxn>
              <a:cxn ang="0">
                <a:pos x="1924" y="1200"/>
              </a:cxn>
              <a:cxn ang="0">
                <a:pos x="2021" y="1079"/>
              </a:cxn>
              <a:cxn ang="0">
                <a:pos x="2086" y="981"/>
              </a:cxn>
              <a:cxn ang="0">
                <a:pos x="2208" y="819"/>
              </a:cxn>
              <a:cxn ang="0">
                <a:pos x="2224" y="786"/>
              </a:cxn>
              <a:cxn ang="0">
                <a:pos x="2256" y="738"/>
              </a:cxn>
              <a:cxn ang="0">
                <a:pos x="2281" y="665"/>
              </a:cxn>
              <a:cxn ang="0">
                <a:pos x="2232" y="356"/>
              </a:cxn>
              <a:cxn ang="0">
                <a:pos x="2216" y="300"/>
              </a:cxn>
              <a:cxn ang="0">
                <a:pos x="2183" y="251"/>
              </a:cxn>
              <a:cxn ang="0">
                <a:pos x="2151" y="210"/>
              </a:cxn>
              <a:cxn ang="0">
                <a:pos x="2045" y="129"/>
              </a:cxn>
              <a:cxn ang="0">
                <a:pos x="1672" y="8"/>
              </a:cxn>
              <a:cxn ang="0">
                <a:pos x="1194" y="32"/>
              </a:cxn>
              <a:cxn ang="0">
                <a:pos x="1072" y="56"/>
              </a:cxn>
              <a:cxn ang="0">
                <a:pos x="999" y="73"/>
              </a:cxn>
              <a:cxn ang="0">
                <a:pos x="918" y="97"/>
              </a:cxn>
              <a:cxn ang="0">
                <a:pos x="885" y="113"/>
              </a:cxn>
              <a:cxn ang="0">
                <a:pos x="845" y="121"/>
              </a:cxn>
              <a:cxn ang="0">
                <a:pos x="739" y="162"/>
              </a:cxn>
              <a:cxn ang="0">
                <a:pos x="634" y="219"/>
              </a:cxn>
            </a:cxnLst>
            <a:rect l="0" t="0" r="r" b="b"/>
            <a:pathLst>
              <a:path w="2290" h="1460">
                <a:moveTo>
                  <a:pt x="877" y="0"/>
                </a:moveTo>
                <a:cubicBezTo>
                  <a:pt x="749" y="11"/>
                  <a:pt x="634" y="36"/>
                  <a:pt x="512" y="73"/>
                </a:cubicBezTo>
                <a:cubicBezTo>
                  <a:pt x="475" y="84"/>
                  <a:pt x="436" y="94"/>
                  <a:pt x="399" y="105"/>
                </a:cubicBezTo>
                <a:cubicBezTo>
                  <a:pt x="383" y="110"/>
                  <a:pt x="366" y="116"/>
                  <a:pt x="350" y="121"/>
                </a:cubicBezTo>
                <a:cubicBezTo>
                  <a:pt x="342" y="124"/>
                  <a:pt x="326" y="129"/>
                  <a:pt x="326" y="129"/>
                </a:cubicBezTo>
                <a:cubicBezTo>
                  <a:pt x="320" y="135"/>
                  <a:pt x="316" y="142"/>
                  <a:pt x="309" y="146"/>
                </a:cubicBezTo>
                <a:cubicBezTo>
                  <a:pt x="294" y="154"/>
                  <a:pt x="261" y="162"/>
                  <a:pt x="261" y="162"/>
                </a:cubicBezTo>
                <a:cubicBezTo>
                  <a:pt x="227" y="194"/>
                  <a:pt x="263" y="164"/>
                  <a:pt x="220" y="186"/>
                </a:cubicBezTo>
                <a:cubicBezTo>
                  <a:pt x="196" y="198"/>
                  <a:pt x="178" y="220"/>
                  <a:pt x="155" y="235"/>
                </a:cubicBezTo>
                <a:cubicBezTo>
                  <a:pt x="138" y="260"/>
                  <a:pt x="83" y="315"/>
                  <a:pt x="58" y="332"/>
                </a:cubicBezTo>
                <a:cubicBezTo>
                  <a:pt x="40" y="388"/>
                  <a:pt x="55" y="369"/>
                  <a:pt x="25" y="397"/>
                </a:cubicBezTo>
                <a:cubicBezTo>
                  <a:pt x="9" y="495"/>
                  <a:pt x="0" y="626"/>
                  <a:pt x="58" y="713"/>
                </a:cubicBezTo>
                <a:cubicBezTo>
                  <a:pt x="75" y="765"/>
                  <a:pt x="77" y="783"/>
                  <a:pt x="115" y="819"/>
                </a:cubicBezTo>
                <a:cubicBezTo>
                  <a:pt x="144" y="905"/>
                  <a:pt x="98" y="774"/>
                  <a:pt x="139" y="868"/>
                </a:cubicBezTo>
                <a:cubicBezTo>
                  <a:pt x="167" y="931"/>
                  <a:pt x="136" y="903"/>
                  <a:pt x="179" y="932"/>
                </a:cubicBezTo>
                <a:cubicBezTo>
                  <a:pt x="210" y="978"/>
                  <a:pt x="241" y="1020"/>
                  <a:pt x="277" y="1062"/>
                </a:cubicBezTo>
                <a:cubicBezTo>
                  <a:pt x="295" y="1082"/>
                  <a:pt x="319" y="1097"/>
                  <a:pt x="334" y="1119"/>
                </a:cubicBezTo>
                <a:cubicBezTo>
                  <a:pt x="352" y="1146"/>
                  <a:pt x="359" y="1158"/>
                  <a:pt x="390" y="1168"/>
                </a:cubicBezTo>
                <a:cubicBezTo>
                  <a:pt x="431" y="1226"/>
                  <a:pt x="381" y="1166"/>
                  <a:pt x="431" y="1200"/>
                </a:cubicBezTo>
                <a:cubicBezTo>
                  <a:pt x="441" y="1207"/>
                  <a:pt x="446" y="1218"/>
                  <a:pt x="455" y="1225"/>
                </a:cubicBezTo>
                <a:cubicBezTo>
                  <a:pt x="470" y="1237"/>
                  <a:pt x="488" y="1246"/>
                  <a:pt x="504" y="1257"/>
                </a:cubicBezTo>
                <a:cubicBezTo>
                  <a:pt x="518" y="1267"/>
                  <a:pt x="530" y="1280"/>
                  <a:pt x="545" y="1289"/>
                </a:cubicBezTo>
                <a:cubicBezTo>
                  <a:pt x="573" y="1306"/>
                  <a:pt x="616" y="1313"/>
                  <a:pt x="642" y="1330"/>
                </a:cubicBezTo>
                <a:cubicBezTo>
                  <a:pt x="713" y="1377"/>
                  <a:pt x="841" y="1407"/>
                  <a:pt x="926" y="1419"/>
                </a:cubicBezTo>
                <a:cubicBezTo>
                  <a:pt x="962" y="1431"/>
                  <a:pt x="1001" y="1438"/>
                  <a:pt x="1039" y="1444"/>
                </a:cubicBezTo>
                <a:cubicBezTo>
                  <a:pt x="1077" y="1450"/>
                  <a:pt x="1153" y="1460"/>
                  <a:pt x="1153" y="1460"/>
                </a:cubicBezTo>
                <a:cubicBezTo>
                  <a:pt x="1266" y="1444"/>
                  <a:pt x="1380" y="1434"/>
                  <a:pt x="1494" y="1427"/>
                </a:cubicBezTo>
                <a:cubicBezTo>
                  <a:pt x="1565" y="1403"/>
                  <a:pt x="1634" y="1377"/>
                  <a:pt x="1705" y="1354"/>
                </a:cubicBezTo>
                <a:cubicBezTo>
                  <a:pt x="1721" y="1343"/>
                  <a:pt x="1735" y="1328"/>
                  <a:pt x="1753" y="1322"/>
                </a:cubicBezTo>
                <a:cubicBezTo>
                  <a:pt x="1769" y="1317"/>
                  <a:pt x="1802" y="1306"/>
                  <a:pt x="1802" y="1306"/>
                </a:cubicBezTo>
                <a:cubicBezTo>
                  <a:pt x="1839" y="1267"/>
                  <a:pt x="1889" y="1242"/>
                  <a:pt x="1924" y="1200"/>
                </a:cubicBezTo>
                <a:cubicBezTo>
                  <a:pt x="1957" y="1160"/>
                  <a:pt x="1984" y="1116"/>
                  <a:pt x="2021" y="1079"/>
                </a:cubicBezTo>
                <a:cubicBezTo>
                  <a:pt x="2033" y="1042"/>
                  <a:pt x="2065" y="1014"/>
                  <a:pt x="2086" y="981"/>
                </a:cubicBezTo>
                <a:cubicBezTo>
                  <a:pt x="2122" y="926"/>
                  <a:pt x="2160" y="864"/>
                  <a:pt x="2208" y="819"/>
                </a:cubicBezTo>
                <a:cubicBezTo>
                  <a:pt x="2213" y="808"/>
                  <a:pt x="2218" y="797"/>
                  <a:pt x="2224" y="786"/>
                </a:cubicBezTo>
                <a:cubicBezTo>
                  <a:pt x="2234" y="769"/>
                  <a:pt x="2256" y="738"/>
                  <a:pt x="2256" y="738"/>
                </a:cubicBezTo>
                <a:cubicBezTo>
                  <a:pt x="2264" y="713"/>
                  <a:pt x="2273" y="689"/>
                  <a:pt x="2281" y="665"/>
                </a:cubicBezTo>
                <a:cubicBezTo>
                  <a:pt x="2290" y="580"/>
                  <a:pt x="2280" y="431"/>
                  <a:pt x="2232" y="356"/>
                </a:cubicBezTo>
                <a:cubicBezTo>
                  <a:pt x="2230" y="349"/>
                  <a:pt x="2221" y="309"/>
                  <a:pt x="2216" y="300"/>
                </a:cubicBezTo>
                <a:cubicBezTo>
                  <a:pt x="2206" y="283"/>
                  <a:pt x="2183" y="251"/>
                  <a:pt x="2183" y="251"/>
                </a:cubicBezTo>
                <a:cubicBezTo>
                  <a:pt x="2168" y="205"/>
                  <a:pt x="2187" y="247"/>
                  <a:pt x="2151" y="210"/>
                </a:cubicBezTo>
                <a:cubicBezTo>
                  <a:pt x="2116" y="174"/>
                  <a:pt x="2097" y="146"/>
                  <a:pt x="2045" y="129"/>
                </a:cubicBezTo>
                <a:cubicBezTo>
                  <a:pt x="1946" y="63"/>
                  <a:pt x="1791" y="21"/>
                  <a:pt x="1672" y="8"/>
                </a:cubicBezTo>
                <a:cubicBezTo>
                  <a:pt x="1444" y="13"/>
                  <a:pt x="1367" y="7"/>
                  <a:pt x="1194" y="32"/>
                </a:cubicBezTo>
                <a:cubicBezTo>
                  <a:pt x="1153" y="45"/>
                  <a:pt x="1114" y="48"/>
                  <a:pt x="1072" y="56"/>
                </a:cubicBezTo>
                <a:cubicBezTo>
                  <a:pt x="1047" y="61"/>
                  <a:pt x="999" y="73"/>
                  <a:pt x="999" y="73"/>
                </a:cubicBezTo>
                <a:cubicBezTo>
                  <a:pt x="949" y="107"/>
                  <a:pt x="1006" y="74"/>
                  <a:pt x="918" y="97"/>
                </a:cubicBezTo>
                <a:cubicBezTo>
                  <a:pt x="906" y="100"/>
                  <a:pt x="897" y="109"/>
                  <a:pt x="885" y="113"/>
                </a:cubicBezTo>
                <a:cubicBezTo>
                  <a:pt x="872" y="117"/>
                  <a:pt x="858" y="118"/>
                  <a:pt x="845" y="121"/>
                </a:cubicBezTo>
                <a:cubicBezTo>
                  <a:pt x="810" y="138"/>
                  <a:pt x="777" y="153"/>
                  <a:pt x="739" y="162"/>
                </a:cubicBezTo>
                <a:cubicBezTo>
                  <a:pt x="711" y="181"/>
                  <a:pt x="653" y="198"/>
                  <a:pt x="634" y="219"/>
                </a:cubicBezTo>
              </a:path>
            </a:pathLst>
          </a:custGeom>
          <a:noFill/>
          <a:ln w="38100" cmpd="sng">
            <a:solidFill>
              <a:srgbClr val="0000CC"/>
            </a:solidFill>
            <a:round/>
            <a:headEnd/>
            <a:tailEnd/>
          </a:ln>
          <a:effectLst/>
        </p:spPr>
        <p:txBody>
          <a:bodyPr/>
          <a:lstStyle/>
          <a:p>
            <a:endParaRPr lang="en-US" sz="1800" b="1" smtClean="0">
              <a:solidFill>
                <a:srgbClr val="000000"/>
              </a:solidFill>
              <a:latin typeface="Arial" pitchFamily="34" charset="0"/>
              <a:cs typeface="Arial" pitchFamily="34" charset="0"/>
            </a:endParaRPr>
          </a:p>
        </p:txBody>
      </p:sp>
      <p:sp>
        <p:nvSpPr>
          <p:cNvPr id="236579" name="Text Box 35"/>
          <p:cNvSpPr txBox="1">
            <a:spLocks noChangeArrowheads="1"/>
          </p:cNvSpPr>
          <p:nvPr/>
        </p:nvSpPr>
        <p:spPr bwMode="auto">
          <a:xfrm>
            <a:off x="0" y="6524625"/>
            <a:ext cx="9144000" cy="274638"/>
          </a:xfrm>
          <a:prstGeom prst="rect">
            <a:avLst/>
          </a:prstGeom>
          <a:noFill/>
          <a:ln w="9525">
            <a:noFill/>
            <a:miter lim="800000"/>
            <a:headEnd/>
            <a:tailEnd/>
          </a:ln>
          <a:effectLst/>
        </p:spPr>
        <p:txBody>
          <a:bodyPr>
            <a:spAutoFit/>
          </a:bodyPr>
          <a:lstStyle/>
          <a:p>
            <a:pPr>
              <a:spcBef>
                <a:spcPct val="50000"/>
              </a:spcBef>
            </a:pPr>
            <a:r>
              <a:rPr lang="en-GB" sz="1200" smtClean="0">
                <a:solidFill>
                  <a:srgbClr val="808080"/>
                </a:solidFill>
                <a:latin typeface="Arial" pitchFamily="34" charset="0"/>
                <a:cs typeface="Arial" pitchFamily="34" charset="0"/>
              </a:rPr>
              <a:t>V. Chepel              Dark Matter, Dark Energy and their Detection, Novosibirsk, 25 July 2013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578"/>
                                        </p:tgtEl>
                                        <p:attrNameLst>
                                          <p:attrName>style.visibility</p:attrName>
                                        </p:attrNameLst>
                                      </p:cBhvr>
                                      <p:to>
                                        <p:strVal val="visible"/>
                                      </p:to>
                                    </p:set>
                                    <p:animEffect transition="in" filter="fade">
                                      <p:cBhvr>
                                        <p:cTn id="7" dur="2000"/>
                                        <p:tgtEl>
                                          <p:spTgt spid="236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Номер слайда 2"/>
          <p:cNvSpPr txBox="1">
            <a:spLocks noGrp="1"/>
          </p:cNvSpPr>
          <p:nvPr/>
        </p:nvSpPr>
        <p:spPr bwMode="auto">
          <a:xfrm>
            <a:off x="8829675" y="6629400"/>
            <a:ext cx="314325" cy="228600"/>
          </a:xfrm>
          <a:prstGeom prst="rect">
            <a:avLst/>
          </a:prstGeom>
          <a:solidFill>
            <a:srgbClr val="FFFFFF"/>
          </a:solidFill>
          <a:ln w="9525">
            <a:noFill/>
            <a:miter lim="800000"/>
            <a:headEnd/>
            <a:tailEnd/>
          </a:ln>
        </p:spPr>
        <p:txBody>
          <a:bodyPr/>
          <a:lstStyle/>
          <a:p>
            <a:pPr algn="r"/>
            <a:fld id="{F584BACE-4C67-4F13-8E78-EA96CDD3F204}" type="slidenum">
              <a:rPr lang="en-US" sz="800">
                <a:solidFill>
                  <a:srgbClr val="669900"/>
                </a:solidFill>
              </a:rPr>
              <a:pPr algn="r"/>
              <a:t>28</a:t>
            </a:fld>
            <a:endParaRPr lang="en-US" sz="800">
              <a:solidFill>
                <a:srgbClr val="669900"/>
              </a:solidFill>
            </a:endParaRPr>
          </a:p>
        </p:txBody>
      </p:sp>
      <p:sp>
        <p:nvSpPr>
          <p:cNvPr id="30726" name="Номер слайда 2"/>
          <p:cNvSpPr txBox="1">
            <a:spLocks noGrp="1"/>
          </p:cNvSpPr>
          <p:nvPr/>
        </p:nvSpPr>
        <p:spPr bwMode="auto">
          <a:xfrm>
            <a:off x="8829675" y="6629400"/>
            <a:ext cx="314325" cy="228600"/>
          </a:xfrm>
          <a:prstGeom prst="rect">
            <a:avLst/>
          </a:prstGeom>
          <a:solidFill>
            <a:srgbClr val="FFFFFF"/>
          </a:solidFill>
          <a:ln w="9525">
            <a:noFill/>
            <a:miter lim="800000"/>
            <a:headEnd/>
            <a:tailEnd/>
          </a:ln>
        </p:spPr>
        <p:txBody>
          <a:bodyPr/>
          <a:lstStyle/>
          <a:p>
            <a:pPr algn="r"/>
            <a:fld id="{000EB2C0-4EC5-4F94-A666-EBF9E739EC9D}" type="slidenum">
              <a:rPr lang="en-US" sz="800">
                <a:solidFill>
                  <a:srgbClr val="669900"/>
                </a:solidFill>
              </a:rPr>
              <a:pPr algn="r"/>
              <a:t>28</a:t>
            </a:fld>
            <a:endParaRPr lang="en-US" sz="800">
              <a:solidFill>
                <a:srgbClr val="669900"/>
              </a:solidFill>
            </a:endParaRPr>
          </a:p>
        </p:txBody>
      </p:sp>
      <p:pic>
        <p:nvPicPr>
          <p:cNvPr id="30727" name="Picture 2"/>
          <p:cNvPicPr>
            <a:picLocks noChangeAspect="1" noChangeArrowheads="1"/>
          </p:cNvPicPr>
          <p:nvPr/>
        </p:nvPicPr>
        <p:blipFill>
          <a:blip r:embed="rId2" cstate="print"/>
          <a:srcRect/>
          <a:stretch>
            <a:fillRect/>
          </a:stretch>
        </p:blipFill>
        <p:spPr bwMode="auto">
          <a:xfrm>
            <a:off x="0" y="1063886"/>
            <a:ext cx="3876675" cy="3597275"/>
          </a:xfrm>
          <a:prstGeom prst="rect">
            <a:avLst/>
          </a:prstGeom>
          <a:noFill/>
          <a:ln w="9525">
            <a:noFill/>
            <a:miter lim="800000"/>
            <a:headEnd/>
            <a:tailEnd/>
          </a:ln>
        </p:spPr>
      </p:pic>
      <p:sp>
        <p:nvSpPr>
          <p:cNvPr id="13" name="Title 12"/>
          <p:cNvSpPr>
            <a:spLocks noGrp="1"/>
          </p:cNvSpPr>
          <p:nvPr>
            <p:ph type="title"/>
          </p:nvPr>
        </p:nvSpPr>
        <p:spPr/>
        <p:txBody>
          <a:bodyPr/>
          <a:lstStyle/>
          <a:p>
            <a:r>
              <a:rPr lang="en-US" dirty="0" smtClean="0"/>
              <a:t>Nuclear recoil data in </a:t>
            </a:r>
            <a:r>
              <a:rPr lang="en-US" dirty="0" err="1" smtClean="0"/>
              <a:t>LAr</a:t>
            </a:r>
            <a:endParaRPr lang="en-US" dirty="0"/>
          </a:p>
        </p:txBody>
      </p:sp>
      <p:sp>
        <p:nvSpPr>
          <p:cNvPr id="30729" name="Номер слайда 2"/>
          <p:cNvSpPr>
            <a:spLocks noGrp="1"/>
          </p:cNvSpPr>
          <p:nvPr>
            <p:ph type="sldNum" sz="quarter" idx="11"/>
          </p:nvPr>
        </p:nvSpPr>
        <p:spPr>
          <a:ln>
            <a:miter lim="800000"/>
            <a:headEnd/>
            <a:tailEnd/>
          </a:ln>
        </p:spPr>
        <p:txBody>
          <a:bodyPr/>
          <a:lstStyle/>
          <a:p>
            <a:fld id="{BB93CDBD-5CA5-4A64-99C2-7182284D15D9}" type="slidenum">
              <a:rPr lang="en-US" smtClean="0"/>
              <a:pPr/>
              <a:t>28</a:t>
            </a:fld>
            <a:endParaRPr lang="en-US" smtClean="0"/>
          </a:p>
        </p:txBody>
      </p:sp>
      <p:pic>
        <p:nvPicPr>
          <p:cNvPr id="30730" name="Picture 11"/>
          <p:cNvPicPr>
            <a:picLocks noChangeAspect="1" noChangeArrowheads="1"/>
          </p:cNvPicPr>
          <p:nvPr/>
        </p:nvPicPr>
        <p:blipFill>
          <a:blip r:embed="rId3" cstate="print"/>
          <a:srcRect/>
          <a:stretch>
            <a:fillRect/>
          </a:stretch>
        </p:blipFill>
        <p:spPr bwMode="auto">
          <a:xfrm>
            <a:off x="3998913" y="1081041"/>
            <a:ext cx="5145087" cy="3582987"/>
          </a:xfrm>
          <a:prstGeom prst="rect">
            <a:avLst/>
          </a:prstGeom>
          <a:noFill/>
          <a:ln w="9525">
            <a:noFill/>
            <a:miter lim="800000"/>
            <a:headEnd/>
            <a:tailEnd/>
          </a:ln>
          <a:effectLst/>
        </p:spPr>
      </p:pic>
      <p:sp>
        <p:nvSpPr>
          <p:cNvPr id="30731" name="Rectangle 12"/>
          <p:cNvSpPr>
            <a:spLocks noChangeArrowheads="1"/>
          </p:cNvSpPr>
          <p:nvPr/>
        </p:nvSpPr>
        <p:spPr bwMode="auto">
          <a:xfrm>
            <a:off x="4156075" y="4748213"/>
            <a:ext cx="4987925" cy="1190625"/>
          </a:xfrm>
          <a:prstGeom prst="rect">
            <a:avLst/>
          </a:prstGeom>
          <a:solidFill>
            <a:srgbClr val="FFFFCD"/>
          </a:solidFill>
          <a:ln w="9525">
            <a:noFill/>
            <a:miter lim="800000"/>
            <a:headEnd/>
            <a:tailEnd/>
          </a:ln>
        </p:spPr>
        <p:txBody>
          <a:bodyPr anchor="ctr">
            <a:spAutoFit/>
          </a:bodyPr>
          <a:lstStyle/>
          <a:p>
            <a:pPr eaLnBrk="0" hangingPunct="0"/>
            <a:r>
              <a:rPr lang="en-US" sz="1800" b="1">
                <a:solidFill>
                  <a:srgbClr val="000099"/>
                </a:solidFill>
                <a:sym typeface="Wingdings" pitchFamily="2" charset="2"/>
              </a:rPr>
              <a:t>Scintillation quenching factor: LAr, </a:t>
            </a:r>
            <a:r>
              <a:rPr lang="en-US" sz="1800" b="1" u="sng">
                <a:solidFill>
                  <a:srgbClr val="000099"/>
                </a:solidFill>
                <a:sym typeface="Wingdings" pitchFamily="2" charset="2"/>
              </a:rPr>
              <a:t>experiment</a:t>
            </a:r>
            <a:r>
              <a:rPr lang="en-US" sz="1800" b="1">
                <a:solidFill>
                  <a:srgbClr val="000099"/>
                </a:solidFill>
                <a:sym typeface="Wingdings" pitchFamily="2" charset="2"/>
              </a:rPr>
              <a:t> </a:t>
            </a:r>
            <a:r>
              <a:rPr lang="en-US" sz="1800" b="1" i="1">
                <a:solidFill>
                  <a:srgbClr val="000099"/>
                </a:solidFill>
                <a:sym typeface="Wingdings" pitchFamily="2" charset="2"/>
              </a:rPr>
              <a:t>[Gastler et al. Phys. Rev. C 85, 065811 (2012); C. Regenfus et al. J. Phys. Conf. Series 375 (2012) 012019]</a:t>
            </a:r>
          </a:p>
        </p:txBody>
      </p:sp>
      <p:sp>
        <p:nvSpPr>
          <p:cNvPr id="30732" name="Rectangle 12"/>
          <p:cNvSpPr>
            <a:spLocks noChangeArrowheads="1"/>
          </p:cNvSpPr>
          <p:nvPr/>
        </p:nvSpPr>
        <p:spPr bwMode="auto">
          <a:xfrm>
            <a:off x="0" y="4725988"/>
            <a:ext cx="3962400" cy="1465262"/>
          </a:xfrm>
          <a:prstGeom prst="rect">
            <a:avLst/>
          </a:prstGeom>
          <a:solidFill>
            <a:srgbClr val="FFFFCD"/>
          </a:solidFill>
          <a:ln w="9525">
            <a:noFill/>
            <a:miter lim="800000"/>
            <a:headEnd/>
            <a:tailEnd/>
          </a:ln>
        </p:spPr>
        <p:txBody>
          <a:bodyPr anchor="ctr">
            <a:spAutoFit/>
          </a:bodyPr>
          <a:lstStyle/>
          <a:p>
            <a:pPr eaLnBrk="0" hangingPunct="0"/>
            <a:r>
              <a:rPr lang="en-US" sz="1800" b="1">
                <a:solidFill>
                  <a:srgbClr val="000099"/>
                </a:solidFill>
                <a:sym typeface="Wingdings" pitchFamily="2" charset="2"/>
              </a:rPr>
              <a:t>Total quenching factor for both ionization and excitation: LAr, </a:t>
            </a:r>
            <a:r>
              <a:rPr lang="en-US" sz="1800" b="1" u="sng">
                <a:solidFill>
                  <a:srgbClr val="000099"/>
                </a:solidFill>
                <a:sym typeface="Wingdings" pitchFamily="2" charset="2"/>
              </a:rPr>
              <a:t>theory</a:t>
            </a:r>
            <a:r>
              <a:rPr lang="en-US" sz="1800" b="1">
                <a:solidFill>
                  <a:srgbClr val="000099"/>
                </a:solidFill>
                <a:sym typeface="Wingdings" pitchFamily="2" charset="2"/>
              </a:rPr>
              <a:t> </a:t>
            </a:r>
            <a:r>
              <a:rPr lang="en-US" sz="1800" b="1" i="1">
                <a:solidFill>
                  <a:srgbClr val="000099"/>
                </a:solidFill>
                <a:sym typeface="Wingdings" pitchFamily="2" charset="2"/>
              </a:rPr>
              <a:t>[C. Hagmann, A. Bernstein IEEE Trans. Nucl. Sci. 51 (2004) 2151]</a:t>
            </a:r>
          </a:p>
        </p:txBody>
      </p:sp>
      <p:sp>
        <p:nvSpPr>
          <p:cNvPr id="14" name="TextBox 13"/>
          <p:cNvSpPr txBox="1"/>
          <p:nvPr/>
        </p:nvSpPr>
        <p:spPr>
          <a:xfrm>
            <a:off x="2620370" y="6546742"/>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Номер слайда 2"/>
          <p:cNvSpPr txBox="1">
            <a:spLocks noGrp="1"/>
          </p:cNvSpPr>
          <p:nvPr/>
        </p:nvSpPr>
        <p:spPr bwMode="auto">
          <a:xfrm>
            <a:off x="8829675" y="6629400"/>
            <a:ext cx="314325" cy="228600"/>
          </a:xfrm>
          <a:prstGeom prst="rect">
            <a:avLst/>
          </a:prstGeom>
          <a:solidFill>
            <a:srgbClr val="FFFFFF"/>
          </a:solidFill>
          <a:ln w="9525">
            <a:noFill/>
            <a:miter lim="800000"/>
            <a:headEnd/>
            <a:tailEnd/>
          </a:ln>
        </p:spPr>
        <p:txBody>
          <a:bodyPr/>
          <a:lstStyle/>
          <a:p>
            <a:pPr algn="r"/>
            <a:fld id="{417500D8-F210-4B64-91B7-867687ED6116}" type="slidenum">
              <a:rPr lang="en-US" sz="800">
                <a:solidFill>
                  <a:srgbClr val="669900"/>
                </a:solidFill>
              </a:rPr>
              <a:pPr algn="r"/>
              <a:t>29</a:t>
            </a:fld>
            <a:endParaRPr lang="en-US" sz="800">
              <a:solidFill>
                <a:srgbClr val="669900"/>
              </a:solidFill>
            </a:endParaRPr>
          </a:p>
        </p:txBody>
      </p:sp>
      <p:sp>
        <p:nvSpPr>
          <p:cNvPr id="26630" name="Rectangle 12"/>
          <p:cNvSpPr>
            <a:spLocks noChangeArrowheads="1"/>
          </p:cNvSpPr>
          <p:nvPr/>
        </p:nvSpPr>
        <p:spPr bwMode="auto">
          <a:xfrm>
            <a:off x="0" y="1209621"/>
            <a:ext cx="9144000" cy="1200329"/>
          </a:xfrm>
          <a:prstGeom prst="rect">
            <a:avLst/>
          </a:prstGeom>
          <a:solidFill>
            <a:srgbClr val="FFFFCD"/>
          </a:solidFill>
          <a:ln w="9525">
            <a:noFill/>
            <a:miter lim="800000"/>
            <a:headEnd/>
            <a:tailEnd/>
          </a:ln>
        </p:spPr>
        <p:txBody>
          <a:bodyPr anchor="ctr">
            <a:spAutoFit/>
          </a:bodyPr>
          <a:lstStyle/>
          <a:p>
            <a:pPr eaLnBrk="0" hangingPunct="0"/>
            <a:r>
              <a:rPr lang="en-US" sz="1800" b="1" dirty="0">
                <a:solidFill>
                  <a:srgbClr val="000099"/>
                </a:solidFill>
                <a:sym typeface="System"/>
              </a:rPr>
              <a:t>Two neutron scattering systems are being developed by Plasma Physics Division teams:</a:t>
            </a:r>
          </a:p>
          <a:p>
            <a:pPr eaLnBrk="0" hangingPunct="0"/>
            <a:r>
              <a:rPr lang="en-US" sz="1800" b="1" dirty="0">
                <a:solidFill>
                  <a:srgbClr val="000099"/>
                </a:solidFill>
                <a:sym typeface="System"/>
              </a:rPr>
              <a:t>- DD generator (tube) of monochromatic 2.45 </a:t>
            </a:r>
            <a:r>
              <a:rPr lang="en-US" sz="1800" b="1" dirty="0" err="1">
                <a:solidFill>
                  <a:srgbClr val="000099"/>
                </a:solidFill>
                <a:sym typeface="System"/>
              </a:rPr>
              <a:t>MeV</a:t>
            </a:r>
            <a:r>
              <a:rPr lang="en-US" sz="1800" b="1" dirty="0">
                <a:solidFill>
                  <a:srgbClr val="000099"/>
                </a:solidFill>
                <a:sym typeface="System"/>
              </a:rPr>
              <a:t> neutrons + neutron counters </a:t>
            </a:r>
            <a:r>
              <a:rPr lang="en-US" sz="1800" b="1" i="1" dirty="0">
                <a:solidFill>
                  <a:srgbClr val="000099"/>
                </a:solidFill>
                <a:sym typeface="System"/>
              </a:rPr>
              <a:t>[A. </a:t>
            </a:r>
            <a:r>
              <a:rPr lang="en-US" sz="1800" b="1" i="1" dirty="0" err="1">
                <a:solidFill>
                  <a:srgbClr val="000099"/>
                </a:solidFill>
                <a:sym typeface="System"/>
              </a:rPr>
              <a:t>Burdakov</a:t>
            </a:r>
            <a:r>
              <a:rPr lang="en-US" sz="1800" b="1" i="1" dirty="0">
                <a:solidFill>
                  <a:srgbClr val="000099"/>
                </a:solidFill>
                <a:sym typeface="System"/>
              </a:rPr>
              <a:t>, S. </a:t>
            </a:r>
            <a:r>
              <a:rPr lang="en-US" sz="1800" b="1" i="1" dirty="0" err="1">
                <a:solidFill>
                  <a:srgbClr val="000099"/>
                </a:solidFill>
                <a:sym typeface="System"/>
              </a:rPr>
              <a:t>Polosatkin</a:t>
            </a:r>
            <a:r>
              <a:rPr lang="en-US" sz="1800" b="1" i="1" dirty="0">
                <a:solidFill>
                  <a:srgbClr val="000099"/>
                </a:solidFill>
                <a:sym typeface="System"/>
              </a:rPr>
              <a:t>, E. </a:t>
            </a:r>
            <a:r>
              <a:rPr lang="en-US" sz="1800" b="1" i="1" dirty="0" err="1">
                <a:solidFill>
                  <a:srgbClr val="000099"/>
                </a:solidFill>
                <a:sym typeface="System"/>
              </a:rPr>
              <a:t>Grishnyaev</a:t>
            </a:r>
            <a:r>
              <a:rPr lang="en-US" sz="1800" b="1" i="1" dirty="0" smtClean="0">
                <a:solidFill>
                  <a:srgbClr val="000099"/>
                </a:solidFill>
                <a:sym typeface="System"/>
              </a:rPr>
              <a:t>]</a:t>
            </a:r>
            <a:endParaRPr lang="en-US" sz="1800" b="1" i="1" dirty="0">
              <a:solidFill>
                <a:srgbClr val="000099"/>
              </a:solidFill>
              <a:sym typeface="System"/>
            </a:endParaRPr>
          </a:p>
        </p:txBody>
      </p:sp>
      <p:pic>
        <p:nvPicPr>
          <p:cNvPr id="26631" name="Рисунок 2"/>
          <p:cNvPicPr>
            <a:picLocks noChangeAspect="1"/>
          </p:cNvPicPr>
          <p:nvPr/>
        </p:nvPicPr>
        <p:blipFill>
          <a:blip r:embed="rId3" cstate="print"/>
          <a:srcRect/>
          <a:stretch>
            <a:fillRect/>
          </a:stretch>
        </p:blipFill>
        <p:spPr bwMode="auto">
          <a:xfrm>
            <a:off x="259849" y="2633569"/>
            <a:ext cx="4999160" cy="2443398"/>
          </a:xfrm>
          <a:prstGeom prst="rect">
            <a:avLst/>
          </a:prstGeom>
          <a:noFill/>
          <a:ln w="9525">
            <a:noFill/>
            <a:miter lim="800000"/>
            <a:headEnd/>
            <a:tailEnd/>
          </a:ln>
        </p:spPr>
      </p:pic>
      <p:sp>
        <p:nvSpPr>
          <p:cNvPr id="16" name="Title 15"/>
          <p:cNvSpPr>
            <a:spLocks noGrp="1"/>
          </p:cNvSpPr>
          <p:nvPr>
            <p:ph type="title"/>
          </p:nvPr>
        </p:nvSpPr>
        <p:spPr/>
        <p:txBody>
          <a:bodyPr/>
          <a:lstStyle/>
          <a:p>
            <a:r>
              <a:rPr lang="en-US" dirty="0" smtClean="0"/>
              <a:t>D-D neutron </a:t>
            </a:r>
            <a:r>
              <a:rPr lang="en-US" dirty="0" smtClean="0"/>
              <a:t>scattering </a:t>
            </a:r>
            <a:r>
              <a:rPr lang="en-US" dirty="0" smtClean="0"/>
              <a:t>systems</a:t>
            </a:r>
            <a:endParaRPr lang="en-US" dirty="0"/>
          </a:p>
        </p:txBody>
      </p:sp>
      <p:sp>
        <p:nvSpPr>
          <p:cNvPr id="26636" name="Номер слайда 2"/>
          <p:cNvSpPr>
            <a:spLocks noGrp="1"/>
          </p:cNvSpPr>
          <p:nvPr>
            <p:ph type="sldNum" sz="quarter" idx="11"/>
          </p:nvPr>
        </p:nvSpPr>
        <p:spPr>
          <a:ln>
            <a:miter lim="800000"/>
            <a:headEnd/>
            <a:tailEnd/>
          </a:ln>
        </p:spPr>
        <p:txBody>
          <a:bodyPr/>
          <a:lstStyle/>
          <a:p>
            <a:fld id="{61A3C73C-8E15-4CF7-B247-E0685A797117}" type="slidenum">
              <a:rPr lang="en-US" smtClean="0"/>
              <a:pPr/>
              <a:t>29</a:t>
            </a:fld>
            <a:endParaRPr lang="en-US" smtClean="0"/>
          </a:p>
        </p:txBody>
      </p:sp>
      <p:pic>
        <p:nvPicPr>
          <p:cNvPr id="26637" name="Рисунок 1"/>
          <p:cNvPicPr>
            <a:picLocks noChangeAspect="1"/>
          </p:cNvPicPr>
          <p:nvPr/>
        </p:nvPicPr>
        <p:blipFill>
          <a:blip r:embed="rId4" cstate="print"/>
          <a:srcRect/>
          <a:stretch>
            <a:fillRect/>
          </a:stretch>
        </p:blipFill>
        <p:spPr bwMode="auto">
          <a:xfrm>
            <a:off x="5295332" y="2606652"/>
            <a:ext cx="3629760" cy="2769770"/>
          </a:xfrm>
          <a:prstGeom prst="rect">
            <a:avLst/>
          </a:prstGeom>
          <a:noFill/>
          <a:ln w="9525">
            <a:noFill/>
            <a:miter lim="800000"/>
            <a:headEnd/>
            <a:tailEnd/>
          </a:ln>
        </p:spPr>
      </p:pic>
      <p:sp>
        <p:nvSpPr>
          <p:cNvPr id="26639" name="Rectangle 11"/>
          <p:cNvSpPr>
            <a:spLocks noChangeArrowheads="1"/>
          </p:cNvSpPr>
          <p:nvPr/>
        </p:nvSpPr>
        <p:spPr bwMode="auto">
          <a:xfrm>
            <a:off x="1189630" y="5780917"/>
            <a:ext cx="7162800" cy="517525"/>
          </a:xfrm>
          <a:prstGeom prst="rect">
            <a:avLst/>
          </a:prstGeom>
          <a:solidFill>
            <a:srgbClr val="FFFFCD"/>
          </a:solidFill>
          <a:ln w="9525">
            <a:noFill/>
            <a:miter lim="800000"/>
            <a:headEnd/>
            <a:tailEnd/>
          </a:ln>
        </p:spPr>
        <p:txBody>
          <a:bodyPr anchor="ctr">
            <a:spAutoFit/>
          </a:bodyPr>
          <a:lstStyle/>
          <a:p>
            <a:pPr eaLnBrk="0" hangingPunct="0"/>
            <a:r>
              <a:rPr lang="en-US" sz="1400" b="1" i="1" dirty="0">
                <a:solidFill>
                  <a:srgbClr val="000099"/>
                </a:solidFill>
                <a:sym typeface="Symbol" pitchFamily="18" charset="2"/>
              </a:rPr>
              <a:t>[A. </a:t>
            </a:r>
            <a:r>
              <a:rPr lang="en-US" sz="1400" b="1" i="1" dirty="0" err="1">
                <a:solidFill>
                  <a:srgbClr val="000099"/>
                </a:solidFill>
                <a:sym typeface="Symbol" pitchFamily="18" charset="2"/>
              </a:rPr>
              <a:t>Bondar</a:t>
            </a:r>
            <a:r>
              <a:rPr lang="en-US" sz="1400" b="1" i="1" dirty="0">
                <a:solidFill>
                  <a:srgbClr val="000099"/>
                </a:solidFill>
                <a:sym typeface="Symbol" pitchFamily="18" charset="2"/>
              </a:rPr>
              <a:t> et al. , Proposal for neutron scattering systems for calibration of dark matter search and low-energy neutrino detectors, in preparation]</a:t>
            </a:r>
          </a:p>
        </p:txBody>
      </p:sp>
      <p:sp>
        <p:nvSpPr>
          <p:cNvPr id="18" name="TextBox 17"/>
          <p:cNvSpPr txBox="1"/>
          <p:nvPr/>
        </p:nvSpPr>
        <p:spPr>
          <a:xfrm>
            <a:off x="2620370" y="6546742"/>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6147" name="Номер слайда 2"/>
          <p:cNvSpPr>
            <a:spLocks noGrp="1"/>
          </p:cNvSpPr>
          <p:nvPr>
            <p:ph type="sldNum" sz="quarter" idx="11"/>
          </p:nvPr>
        </p:nvSpPr>
        <p:spPr>
          <a:ln>
            <a:miter lim="800000"/>
            <a:headEnd/>
            <a:tailEnd/>
          </a:ln>
        </p:spPr>
        <p:txBody>
          <a:bodyPr/>
          <a:lstStyle/>
          <a:p>
            <a:fld id="{370E850B-0316-4B83-B4BC-A2A94672B360}" type="slidenum">
              <a:rPr lang="en-US" smtClean="0"/>
              <a:pPr/>
              <a:t>3</a:t>
            </a:fld>
            <a:endParaRPr lang="en-US" smtClean="0"/>
          </a:p>
        </p:txBody>
      </p:sp>
      <p:sp>
        <p:nvSpPr>
          <p:cNvPr id="6149" name="Text Box 3"/>
          <p:cNvSpPr txBox="1">
            <a:spLocks noChangeArrowheads="1"/>
          </p:cNvSpPr>
          <p:nvPr/>
        </p:nvSpPr>
        <p:spPr bwMode="auto">
          <a:xfrm>
            <a:off x="0" y="1531724"/>
            <a:ext cx="9144000" cy="4708981"/>
          </a:xfrm>
          <a:prstGeom prst="rect">
            <a:avLst/>
          </a:prstGeom>
          <a:solidFill>
            <a:schemeClr val="accent1">
              <a:lumMod val="20000"/>
              <a:lumOff val="80000"/>
            </a:schemeClr>
          </a:solidFill>
          <a:ln w="9525">
            <a:noFill/>
            <a:miter lim="800000"/>
            <a:headEnd/>
            <a:tailEnd/>
          </a:ln>
        </p:spPr>
        <p:txBody>
          <a:bodyPr>
            <a:spAutoFit/>
          </a:bodyPr>
          <a:lstStyle/>
          <a:p>
            <a:pPr marL="342900" indent="-342900"/>
            <a:r>
              <a:rPr lang="en-US" sz="2000" b="1" dirty="0">
                <a:solidFill>
                  <a:srgbClr val="000099"/>
                </a:solidFill>
              </a:rPr>
              <a:t>1. </a:t>
            </a:r>
            <a:r>
              <a:rPr lang="en-US" sz="2000" b="1" u="sng" dirty="0" err="1" smtClean="0">
                <a:solidFill>
                  <a:schemeClr val="accent2"/>
                </a:solidFill>
              </a:rPr>
              <a:t>CR</a:t>
            </a:r>
            <a:r>
              <a:rPr lang="en-US" sz="2000" b="1" dirty="0" err="1" smtClean="0">
                <a:solidFill>
                  <a:schemeClr val="accent2"/>
                </a:solidFill>
              </a:rPr>
              <a:t>yogenic</a:t>
            </a:r>
            <a:r>
              <a:rPr lang="en-US" sz="2000" b="1" dirty="0" smtClean="0">
                <a:solidFill>
                  <a:schemeClr val="accent2"/>
                </a:solidFill>
              </a:rPr>
              <a:t> </a:t>
            </a:r>
            <a:r>
              <a:rPr lang="en-US" sz="2000" b="1" u="sng" dirty="0" smtClean="0">
                <a:solidFill>
                  <a:schemeClr val="accent2"/>
                </a:solidFill>
              </a:rPr>
              <a:t>A</a:t>
            </a:r>
            <a:r>
              <a:rPr lang="en-US" sz="2000" b="1" dirty="0" smtClean="0">
                <a:solidFill>
                  <a:schemeClr val="accent2"/>
                </a:solidFill>
              </a:rPr>
              <a:t>valanche </a:t>
            </a:r>
            <a:r>
              <a:rPr lang="en-US" sz="2000" b="1" u="sng" dirty="0" smtClean="0">
                <a:solidFill>
                  <a:schemeClr val="accent2"/>
                </a:solidFill>
              </a:rPr>
              <a:t>D</a:t>
            </a:r>
            <a:r>
              <a:rPr lang="en-US" sz="2000" b="1" dirty="0" smtClean="0">
                <a:solidFill>
                  <a:schemeClr val="accent2"/>
                </a:solidFill>
              </a:rPr>
              <a:t>etector </a:t>
            </a:r>
            <a:r>
              <a:rPr lang="en-US" sz="2000" b="1" dirty="0">
                <a:solidFill>
                  <a:schemeClr val="accent2"/>
                </a:solidFill>
              </a:rPr>
              <a:t>concepts.</a:t>
            </a:r>
          </a:p>
          <a:p>
            <a:pPr marL="342900" indent="-342900"/>
            <a:endParaRPr lang="en-US" sz="2000" b="1" dirty="0">
              <a:solidFill>
                <a:srgbClr val="000099"/>
              </a:solidFill>
            </a:endParaRPr>
          </a:p>
          <a:p>
            <a:pPr marL="342900" indent="-342900"/>
            <a:r>
              <a:rPr lang="en-US" sz="2000" b="1" dirty="0">
                <a:solidFill>
                  <a:srgbClr val="000099"/>
                </a:solidFill>
              </a:rPr>
              <a:t>2. Our ongoing project on two-phase CRADs for dark matter search and low-energy neutrino detection.</a:t>
            </a:r>
          </a:p>
          <a:p>
            <a:pPr marL="342900" indent="-342900"/>
            <a:endParaRPr lang="en-US" sz="2000" b="1" dirty="0">
              <a:solidFill>
                <a:srgbClr val="000099"/>
              </a:solidFill>
            </a:endParaRPr>
          </a:p>
          <a:p>
            <a:pPr marL="342900" indent="-342900"/>
            <a:r>
              <a:rPr lang="en-US" sz="2000" b="1" dirty="0">
                <a:solidFill>
                  <a:srgbClr val="000099"/>
                </a:solidFill>
              </a:rPr>
              <a:t>3. Two-phase CRAD R&amp;D results:</a:t>
            </a:r>
          </a:p>
          <a:p>
            <a:pPr marL="342900" indent="-342900"/>
            <a:r>
              <a:rPr lang="en-US" sz="2000" b="1" dirty="0">
                <a:solidFill>
                  <a:srgbClr val="000099"/>
                </a:solidFill>
              </a:rPr>
              <a:t>	- Two-phase CRADs with charge readout.</a:t>
            </a:r>
          </a:p>
          <a:p>
            <a:pPr marL="342900" indent="-342900"/>
            <a:r>
              <a:rPr lang="en-US" sz="2000" b="1" dirty="0">
                <a:solidFill>
                  <a:srgbClr val="000099"/>
                </a:solidFill>
              </a:rPr>
              <a:t>	- Two-phase CRADS with optical readout.</a:t>
            </a:r>
          </a:p>
          <a:p>
            <a:pPr marL="342900" indent="-342900"/>
            <a:endParaRPr lang="en-US" sz="2000" b="1" dirty="0">
              <a:solidFill>
                <a:srgbClr val="000099"/>
              </a:solidFill>
            </a:endParaRPr>
          </a:p>
          <a:p>
            <a:pPr marL="342900" indent="-342900"/>
            <a:r>
              <a:rPr lang="en-US" sz="2000" b="1" dirty="0">
                <a:solidFill>
                  <a:srgbClr val="000099"/>
                </a:solidFill>
              </a:rPr>
              <a:t>4. </a:t>
            </a:r>
            <a:r>
              <a:rPr lang="en-US" sz="2000" b="1" dirty="0" smtClean="0">
                <a:solidFill>
                  <a:srgbClr val="000099"/>
                </a:solidFill>
              </a:rPr>
              <a:t>Results  </a:t>
            </a:r>
            <a:r>
              <a:rPr lang="en-US" sz="2000" b="1" dirty="0">
                <a:solidFill>
                  <a:srgbClr val="000099"/>
                </a:solidFill>
              </a:rPr>
              <a:t>on two-phase Ar CRADs with THGEM/GAPD-matrix optical </a:t>
            </a:r>
            <a:r>
              <a:rPr lang="en-US" sz="2000" b="1" dirty="0" smtClean="0">
                <a:solidFill>
                  <a:srgbClr val="000099"/>
                </a:solidFill>
              </a:rPr>
              <a:t>readout</a:t>
            </a:r>
          </a:p>
          <a:p>
            <a:pPr marL="342900" indent="-342900"/>
            <a:endParaRPr lang="en-US" sz="2000" b="1" dirty="0" smtClean="0">
              <a:solidFill>
                <a:srgbClr val="000099"/>
              </a:solidFill>
            </a:endParaRPr>
          </a:p>
          <a:p>
            <a:pPr marL="342900" indent="-342900"/>
            <a:r>
              <a:rPr lang="en-US" sz="2000" b="1" dirty="0" smtClean="0">
                <a:solidFill>
                  <a:srgbClr val="000099"/>
                </a:solidFill>
              </a:rPr>
              <a:t>5. Neutron scattering on Ar nuclei </a:t>
            </a:r>
            <a:r>
              <a:rPr lang="en-US" sz="2000" b="1" dirty="0" smtClean="0">
                <a:solidFill>
                  <a:srgbClr val="000099"/>
                </a:solidFill>
              </a:rPr>
              <a:t>and quenching factor </a:t>
            </a:r>
            <a:r>
              <a:rPr lang="en-US" sz="2000" b="1" dirty="0" err="1" smtClean="0">
                <a:solidFill>
                  <a:srgbClr val="000099"/>
                </a:solidFill>
              </a:rPr>
              <a:t>mesurement</a:t>
            </a:r>
            <a:endParaRPr lang="en-US" sz="2000" b="1" dirty="0">
              <a:solidFill>
                <a:srgbClr val="000099"/>
              </a:solidFill>
            </a:endParaRPr>
          </a:p>
          <a:p>
            <a:pPr marL="342900" indent="-342900"/>
            <a:endParaRPr lang="en-US" sz="2000" b="1" dirty="0">
              <a:solidFill>
                <a:srgbClr val="000099"/>
              </a:solidFill>
            </a:endParaRPr>
          </a:p>
          <a:p>
            <a:pPr marL="342900" indent="-342900"/>
            <a:r>
              <a:rPr lang="en-US" sz="2000" b="1" dirty="0">
                <a:solidFill>
                  <a:srgbClr val="000099"/>
                </a:solidFill>
              </a:rPr>
              <a:t>5. Summary.</a:t>
            </a:r>
          </a:p>
        </p:txBody>
      </p:sp>
      <p:sp>
        <p:nvSpPr>
          <p:cNvPr id="8" name="TextBox 7"/>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Neutron scattering system</a:t>
            </a:r>
            <a:endParaRPr lang="en-US" dirty="0"/>
          </a:p>
        </p:txBody>
      </p:sp>
      <p:sp>
        <p:nvSpPr>
          <p:cNvPr id="9219" name="Номер слайда 2"/>
          <p:cNvSpPr>
            <a:spLocks noGrp="1"/>
          </p:cNvSpPr>
          <p:nvPr>
            <p:ph type="sldNum" sz="quarter" idx="11"/>
          </p:nvPr>
        </p:nvSpPr>
        <p:spPr>
          <a:ln>
            <a:miter lim="800000"/>
            <a:headEnd/>
            <a:tailEnd/>
          </a:ln>
        </p:spPr>
        <p:txBody>
          <a:bodyPr/>
          <a:lstStyle/>
          <a:p>
            <a:fld id="{59DD4959-AFB1-445B-AE12-3AB8D9E0B903}" type="slidenum">
              <a:rPr lang="en-US" smtClean="0"/>
              <a:pPr/>
              <a:t>30</a:t>
            </a:fld>
            <a:endParaRPr lang="en-US" smtClean="0"/>
          </a:p>
        </p:txBody>
      </p:sp>
      <p:pic>
        <p:nvPicPr>
          <p:cNvPr id="11" name="Picture 10" descr="100_9078.JPG"/>
          <p:cNvPicPr>
            <a:picLocks noChangeAspect="1"/>
          </p:cNvPicPr>
          <p:nvPr/>
        </p:nvPicPr>
        <p:blipFill>
          <a:blip r:embed="rId3" cstate="print"/>
          <a:stretch>
            <a:fillRect/>
          </a:stretch>
        </p:blipFill>
        <p:spPr>
          <a:xfrm>
            <a:off x="873457" y="1054289"/>
            <a:ext cx="7287904" cy="5465928"/>
          </a:xfrm>
          <a:prstGeom prst="rect">
            <a:avLst/>
          </a:prstGeom>
        </p:spPr>
      </p:pic>
      <p:sp>
        <p:nvSpPr>
          <p:cNvPr id="6" name="TextBox 5"/>
          <p:cNvSpPr txBox="1"/>
          <p:nvPr/>
        </p:nvSpPr>
        <p:spPr>
          <a:xfrm>
            <a:off x="1555845" y="3589361"/>
            <a:ext cx="1662635" cy="338554"/>
          </a:xfrm>
          <a:prstGeom prst="rect">
            <a:avLst/>
          </a:prstGeom>
          <a:noFill/>
          <a:ln>
            <a:noFill/>
          </a:ln>
        </p:spPr>
        <p:txBody>
          <a:bodyPr wrap="none" rtlCol="0">
            <a:spAutoFit/>
          </a:bodyPr>
          <a:lstStyle/>
          <a:p>
            <a:r>
              <a:rPr lang="en-US" b="1" dirty="0" smtClean="0">
                <a:solidFill>
                  <a:schemeClr val="accent2"/>
                </a:solidFill>
              </a:rPr>
              <a:t>CRAD cryostat</a:t>
            </a:r>
            <a:endParaRPr lang="en-US" b="1" dirty="0">
              <a:solidFill>
                <a:schemeClr val="accent2"/>
              </a:solidFill>
            </a:endParaRPr>
          </a:p>
        </p:txBody>
      </p:sp>
      <p:sp>
        <p:nvSpPr>
          <p:cNvPr id="8" name="TextBox 7"/>
          <p:cNvSpPr txBox="1"/>
          <p:nvPr/>
        </p:nvSpPr>
        <p:spPr>
          <a:xfrm>
            <a:off x="4217158" y="3766782"/>
            <a:ext cx="1709122" cy="338554"/>
          </a:xfrm>
          <a:prstGeom prst="rect">
            <a:avLst/>
          </a:prstGeom>
          <a:noFill/>
        </p:spPr>
        <p:txBody>
          <a:bodyPr wrap="none" rtlCol="0">
            <a:spAutoFit/>
          </a:bodyPr>
          <a:lstStyle/>
          <a:p>
            <a:r>
              <a:rPr lang="en-US" b="1" dirty="0" smtClean="0">
                <a:solidFill>
                  <a:schemeClr val="accent2"/>
                </a:solidFill>
              </a:rPr>
              <a:t>Neutron source</a:t>
            </a:r>
            <a:endParaRPr lang="en-US" b="1" dirty="0">
              <a:solidFill>
                <a:schemeClr val="accent2"/>
              </a:solidFill>
            </a:endParaRPr>
          </a:p>
        </p:txBody>
      </p:sp>
      <p:sp>
        <p:nvSpPr>
          <p:cNvPr id="10" name="TextBox 9"/>
          <p:cNvSpPr txBox="1"/>
          <p:nvPr/>
        </p:nvSpPr>
        <p:spPr>
          <a:xfrm>
            <a:off x="2224585" y="5172501"/>
            <a:ext cx="1888659" cy="338554"/>
          </a:xfrm>
          <a:prstGeom prst="rect">
            <a:avLst/>
          </a:prstGeom>
          <a:noFill/>
        </p:spPr>
        <p:txBody>
          <a:bodyPr wrap="none" rtlCol="0">
            <a:spAutoFit/>
          </a:bodyPr>
          <a:lstStyle/>
          <a:p>
            <a:r>
              <a:rPr lang="en-US" dirty="0" smtClean="0">
                <a:solidFill>
                  <a:schemeClr val="accent2"/>
                </a:solidFill>
              </a:rPr>
              <a:t>Neutron detector</a:t>
            </a:r>
            <a:endParaRPr lang="en-US" dirty="0">
              <a:solidFill>
                <a:schemeClr val="accent2"/>
              </a:solidFill>
            </a:endParaRPr>
          </a:p>
        </p:txBody>
      </p:sp>
      <p:sp>
        <p:nvSpPr>
          <p:cNvPr id="12" name="TextBox 11"/>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Neutron scattering spectrum</a:t>
            </a:r>
            <a:endParaRPr lang="en-US" dirty="0"/>
          </a:p>
        </p:txBody>
      </p:sp>
      <p:sp>
        <p:nvSpPr>
          <p:cNvPr id="4" name="Slide Number Placeholder 3"/>
          <p:cNvSpPr>
            <a:spLocks noGrp="1"/>
          </p:cNvSpPr>
          <p:nvPr>
            <p:ph type="sldNum" sz="quarter" idx="11"/>
          </p:nvPr>
        </p:nvSpPr>
        <p:spPr/>
        <p:txBody>
          <a:bodyPr/>
          <a:lstStyle/>
          <a:p>
            <a:pPr>
              <a:defRPr/>
            </a:pPr>
            <a:fld id="{9CF88A62-0224-41D6-8703-B3AB2C3ED4B4}" type="slidenum">
              <a:rPr lang="en-US" smtClean="0"/>
              <a:pPr>
                <a:defRPr/>
              </a:pPr>
              <a:t>31</a:t>
            </a:fld>
            <a:endParaRPr lang="en-US"/>
          </a:p>
        </p:txBody>
      </p:sp>
      <p:pic>
        <p:nvPicPr>
          <p:cNvPr id="5" name="Picture 4" descr="NeutronScatteringExp.jpg"/>
          <p:cNvPicPr>
            <a:picLocks noChangeAspect="1"/>
          </p:cNvPicPr>
          <p:nvPr/>
        </p:nvPicPr>
        <p:blipFill>
          <a:blip r:embed="rId2" cstate="print"/>
          <a:stretch>
            <a:fillRect/>
          </a:stretch>
        </p:blipFill>
        <p:spPr>
          <a:xfrm>
            <a:off x="95537" y="1228299"/>
            <a:ext cx="4439297" cy="3548416"/>
          </a:xfrm>
          <a:prstGeom prst="rect">
            <a:avLst/>
          </a:prstGeom>
        </p:spPr>
      </p:pic>
      <p:pic>
        <p:nvPicPr>
          <p:cNvPr id="6" name="Picture 5" descr="NeutronScatteringTheory.jpg"/>
          <p:cNvPicPr>
            <a:picLocks noChangeAspect="1"/>
          </p:cNvPicPr>
          <p:nvPr/>
        </p:nvPicPr>
        <p:blipFill>
          <a:blip r:embed="rId3" cstate="print"/>
          <a:stretch>
            <a:fillRect/>
          </a:stretch>
        </p:blipFill>
        <p:spPr>
          <a:xfrm>
            <a:off x="4612943" y="1255594"/>
            <a:ext cx="4342690" cy="3518418"/>
          </a:xfrm>
          <a:prstGeom prst="rect">
            <a:avLst/>
          </a:prstGeom>
        </p:spPr>
      </p:pic>
      <p:sp>
        <p:nvSpPr>
          <p:cNvPr id="7" name="TextBox 6"/>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
        <p:nvSpPr>
          <p:cNvPr id="8" name="TextBox 7"/>
          <p:cNvSpPr txBox="1"/>
          <p:nvPr/>
        </p:nvSpPr>
        <p:spPr>
          <a:xfrm>
            <a:off x="1023582" y="5322626"/>
            <a:ext cx="6837528" cy="830997"/>
          </a:xfrm>
          <a:prstGeom prst="rect">
            <a:avLst/>
          </a:prstGeom>
          <a:solidFill>
            <a:schemeClr val="accent3"/>
          </a:solidFill>
        </p:spPr>
        <p:txBody>
          <a:bodyPr wrap="square" rtlCol="0">
            <a:spAutoFit/>
          </a:bodyPr>
          <a:lstStyle/>
          <a:p>
            <a:r>
              <a:rPr lang="en-US" dirty="0" smtClean="0"/>
              <a:t>From the comparison the experimental and theoretical distributions one can conclude that ionization quenching factor equal 0,39±0.05 for the 330 </a:t>
            </a:r>
            <a:r>
              <a:rPr lang="en-US" dirty="0" err="1" smtClean="0"/>
              <a:t>keV</a:t>
            </a:r>
            <a:r>
              <a:rPr lang="en-US" dirty="0" smtClean="0"/>
              <a:t> recoil energy and 0,33±0.11 for the 75 </a:t>
            </a:r>
            <a:r>
              <a:rPr lang="en-US" dirty="0" err="1" smtClean="0"/>
              <a:t>keV</a:t>
            </a:r>
            <a:r>
              <a:rPr lang="en-US" dirty="0" smtClean="0"/>
              <a:t>.</a:t>
            </a:r>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smtClean="0"/>
              <a:t>Two-phase CRAD in Ar with THGEM/GAPD-matrix optical </a:t>
            </a:r>
            <a:r>
              <a:rPr lang="en-US" sz="2800" dirty="0" smtClean="0"/>
              <a:t>readout</a:t>
            </a:r>
            <a:endParaRPr lang="en-US" sz="2800" dirty="0"/>
          </a:p>
        </p:txBody>
      </p:sp>
      <p:sp>
        <p:nvSpPr>
          <p:cNvPr id="24579" name="Номер слайда 2"/>
          <p:cNvSpPr>
            <a:spLocks noGrp="1"/>
          </p:cNvSpPr>
          <p:nvPr>
            <p:ph type="sldNum" sz="quarter" idx="11"/>
          </p:nvPr>
        </p:nvSpPr>
        <p:spPr>
          <a:ln>
            <a:miter lim="800000"/>
            <a:headEnd/>
            <a:tailEnd/>
          </a:ln>
        </p:spPr>
        <p:txBody>
          <a:bodyPr/>
          <a:lstStyle/>
          <a:p>
            <a:fld id="{261C8C34-C792-4432-A5B9-B804611AC474}" type="slidenum">
              <a:rPr lang="en-US" smtClean="0"/>
              <a:pPr/>
              <a:t>32</a:t>
            </a:fld>
            <a:endParaRPr lang="en-US" smtClean="0"/>
          </a:p>
        </p:txBody>
      </p:sp>
      <p:pic>
        <p:nvPicPr>
          <p:cNvPr id="24581" name="Picture 2" descr="D:\CONFERENCES\SessiaOYP12\Talk\Figures\DSC00408.JPG"/>
          <p:cNvPicPr>
            <a:picLocks noChangeAspect="1" noChangeArrowheads="1"/>
          </p:cNvPicPr>
          <p:nvPr/>
        </p:nvPicPr>
        <p:blipFill>
          <a:blip r:embed="rId3" cstate="print"/>
          <a:srcRect/>
          <a:stretch>
            <a:fillRect/>
          </a:stretch>
        </p:blipFill>
        <p:spPr bwMode="auto">
          <a:xfrm>
            <a:off x="6308797" y="979416"/>
            <a:ext cx="2630487" cy="3506788"/>
          </a:xfrm>
          <a:prstGeom prst="rect">
            <a:avLst/>
          </a:prstGeom>
          <a:noFill/>
          <a:ln w="9525">
            <a:noFill/>
            <a:miter lim="800000"/>
            <a:headEnd/>
            <a:tailEnd/>
          </a:ln>
        </p:spPr>
      </p:pic>
      <p:pic>
        <p:nvPicPr>
          <p:cNvPr id="24582" name="Picture 6" descr="D:\PAPERS\MyBasicPapers\Paper56\Figures\FiguresInTif\fig9.tif"/>
          <p:cNvPicPr>
            <a:picLocks noChangeAspect="1" noChangeArrowheads="1"/>
          </p:cNvPicPr>
          <p:nvPr/>
        </p:nvPicPr>
        <p:blipFill>
          <a:blip r:embed="rId4" cstate="print"/>
          <a:srcRect/>
          <a:stretch>
            <a:fillRect/>
          </a:stretch>
        </p:blipFill>
        <p:spPr bwMode="auto">
          <a:xfrm>
            <a:off x="245660" y="1018797"/>
            <a:ext cx="5359400" cy="5584825"/>
          </a:xfrm>
          <a:prstGeom prst="rect">
            <a:avLst/>
          </a:prstGeom>
          <a:noFill/>
          <a:ln w="9525">
            <a:noFill/>
            <a:miter lim="800000"/>
            <a:headEnd/>
            <a:tailEnd/>
          </a:ln>
        </p:spPr>
      </p:pic>
      <p:sp>
        <p:nvSpPr>
          <p:cNvPr id="24583" name="Rectangle 5"/>
          <p:cNvSpPr>
            <a:spLocks noChangeArrowheads="1"/>
          </p:cNvSpPr>
          <p:nvPr/>
        </p:nvSpPr>
        <p:spPr bwMode="auto">
          <a:xfrm>
            <a:off x="4364038" y="3087688"/>
            <a:ext cx="4779962" cy="3495675"/>
          </a:xfrm>
          <a:prstGeom prst="rect">
            <a:avLst/>
          </a:prstGeom>
          <a:solidFill>
            <a:srgbClr val="FFFFCD"/>
          </a:solidFill>
          <a:ln w="9525">
            <a:noFill/>
            <a:miter lim="800000"/>
            <a:headEnd/>
            <a:tailEnd/>
          </a:ln>
        </p:spPr>
        <p:txBody>
          <a:bodyPr anchor="ctr">
            <a:spAutoFit/>
          </a:bodyPr>
          <a:lstStyle/>
          <a:p>
            <a:pPr eaLnBrk="0" hangingPunct="0"/>
            <a:r>
              <a:rPr lang="en-US" sz="1400" b="1" dirty="0">
                <a:solidFill>
                  <a:srgbClr val="000099"/>
                </a:solidFill>
                <a:sym typeface="System"/>
              </a:rPr>
              <a:t>- Cryogenic chamber with 50 cm electron drift and 50 l active volume (70 kg of active </a:t>
            </a:r>
            <a:r>
              <a:rPr lang="en-US" sz="1400" b="1" dirty="0" err="1">
                <a:solidFill>
                  <a:srgbClr val="000099"/>
                </a:solidFill>
                <a:sym typeface="System"/>
              </a:rPr>
              <a:t>LAr</a:t>
            </a:r>
            <a:r>
              <a:rPr lang="en-US" sz="1400" b="1" dirty="0">
                <a:solidFill>
                  <a:srgbClr val="000099"/>
                </a:solidFill>
                <a:sym typeface="System"/>
              </a:rPr>
              <a:t> and 200 kg in total).</a:t>
            </a:r>
          </a:p>
          <a:p>
            <a:pPr eaLnBrk="0" hangingPunct="0"/>
            <a:r>
              <a:rPr lang="en-US" sz="1400" b="1" dirty="0">
                <a:solidFill>
                  <a:srgbClr val="000099"/>
                </a:solidFill>
                <a:sym typeface="System"/>
              </a:rPr>
              <a:t>- 31 bottom and 20 side PMTs provide single-, double-, etc.- electron trigger for primary ionization.</a:t>
            </a:r>
          </a:p>
          <a:p>
            <a:pPr eaLnBrk="0" hangingPunct="0"/>
            <a:r>
              <a:rPr lang="en-US" sz="1400" b="1" dirty="0">
                <a:solidFill>
                  <a:srgbClr val="000099"/>
                </a:solidFill>
                <a:sym typeface="System"/>
              </a:rPr>
              <a:t>- The EL gap, having a thickness of 4 cm, matches with the size of the side PMT. </a:t>
            </a:r>
          </a:p>
          <a:p>
            <a:pPr eaLnBrk="0" hangingPunct="0"/>
            <a:r>
              <a:rPr lang="en-US" sz="1400" b="1" dirty="0">
                <a:solidFill>
                  <a:srgbClr val="000099"/>
                </a:solidFill>
                <a:sym typeface="System"/>
              </a:rPr>
              <a:t>- The total number of photoelectrons recorded by both PMT arrangements will be 23 </a:t>
            </a:r>
            <a:r>
              <a:rPr lang="en-US" sz="1400" b="1" dirty="0" err="1">
                <a:solidFill>
                  <a:srgbClr val="000099"/>
                </a:solidFill>
                <a:sym typeface="System"/>
              </a:rPr>
              <a:t>pe</a:t>
            </a:r>
            <a:r>
              <a:rPr lang="en-US" sz="1400" b="1" dirty="0">
                <a:solidFill>
                  <a:srgbClr val="000099"/>
                </a:solidFill>
                <a:sym typeface="System"/>
              </a:rPr>
              <a:t>. This is enough to make a selection between single- and double-electron events.</a:t>
            </a:r>
          </a:p>
          <a:p>
            <a:pPr eaLnBrk="0" hangingPunct="0"/>
            <a:r>
              <a:rPr lang="en-US" sz="1400" b="1" dirty="0">
                <a:solidFill>
                  <a:srgbClr val="000099"/>
                </a:solidFill>
                <a:sym typeface="System"/>
              </a:rPr>
              <a:t>- Avalanche scintillations produced in the holes of the second THGEM are recorded in the NIR using a matrix of GAPDs: this will provide a high (sub-cm) spatial resolution. </a:t>
            </a:r>
          </a:p>
        </p:txBody>
      </p:sp>
      <p:sp>
        <p:nvSpPr>
          <p:cNvPr id="24584" name="Rectangle 11"/>
          <p:cNvSpPr>
            <a:spLocks noChangeArrowheads="1"/>
          </p:cNvSpPr>
          <p:nvPr/>
        </p:nvSpPr>
        <p:spPr bwMode="auto">
          <a:xfrm>
            <a:off x="0" y="6553200"/>
            <a:ext cx="6007100" cy="304800"/>
          </a:xfrm>
          <a:prstGeom prst="rect">
            <a:avLst/>
          </a:prstGeom>
          <a:solidFill>
            <a:srgbClr val="FFFFCD"/>
          </a:solidFill>
          <a:ln w="9525">
            <a:noFill/>
            <a:miter lim="800000"/>
            <a:headEnd/>
            <a:tailEnd/>
          </a:ln>
        </p:spPr>
        <p:txBody>
          <a:bodyPr anchor="ctr">
            <a:spAutoFit/>
          </a:bodyPr>
          <a:lstStyle/>
          <a:p>
            <a:pPr eaLnBrk="0" hangingPunct="0"/>
            <a:r>
              <a:rPr lang="en-US" sz="1400" b="1" i="1" dirty="0">
                <a:solidFill>
                  <a:srgbClr val="000099"/>
                </a:solidFill>
                <a:sym typeface="Symbol" pitchFamily="18" charset="2"/>
              </a:rPr>
              <a:t>[</a:t>
            </a:r>
            <a:r>
              <a:rPr lang="en-US" sz="1400" b="1" i="1" dirty="0">
                <a:solidFill>
                  <a:srgbClr val="000099"/>
                </a:solidFill>
              </a:rPr>
              <a:t>NSU &amp; Budker INP: </a:t>
            </a:r>
            <a:r>
              <a:rPr lang="en-US" sz="1400" b="1" i="1" dirty="0">
                <a:solidFill>
                  <a:srgbClr val="000099"/>
                </a:solidFill>
                <a:sym typeface="Symbol" pitchFamily="18" charset="2"/>
              </a:rPr>
              <a:t>A. </a:t>
            </a:r>
            <a:r>
              <a:rPr lang="en-US" sz="1400" b="1" i="1" dirty="0" err="1">
                <a:solidFill>
                  <a:srgbClr val="000099"/>
                </a:solidFill>
                <a:sym typeface="Symbol" pitchFamily="18" charset="2"/>
              </a:rPr>
              <a:t>Bondar</a:t>
            </a:r>
            <a:r>
              <a:rPr lang="en-US" sz="1400" b="1" i="1" dirty="0">
                <a:solidFill>
                  <a:srgbClr val="000099"/>
                </a:solidFill>
                <a:sym typeface="Symbol" pitchFamily="18" charset="2"/>
              </a:rPr>
              <a:t> et al. JINST 7 (2012) P06014]</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BNCT neutron facility at BINP</a:t>
            </a:r>
            <a:endParaRPr lang="en-US" dirty="0"/>
          </a:p>
        </p:txBody>
      </p:sp>
      <p:sp>
        <p:nvSpPr>
          <p:cNvPr id="4" name="Slide Number Placeholder 3"/>
          <p:cNvSpPr>
            <a:spLocks noGrp="1"/>
          </p:cNvSpPr>
          <p:nvPr>
            <p:ph type="sldNum" sz="quarter" idx="11"/>
          </p:nvPr>
        </p:nvSpPr>
        <p:spPr/>
        <p:txBody>
          <a:bodyPr/>
          <a:lstStyle/>
          <a:p>
            <a:pPr>
              <a:defRPr/>
            </a:pPr>
            <a:fld id="{9CF88A62-0224-41D6-8703-B3AB2C3ED4B4}" type="slidenum">
              <a:rPr lang="en-US" smtClean="0"/>
              <a:pPr>
                <a:defRPr/>
              </a:pPr>
              <a:t>33</a:t>
            </a:fld>
            <a:endParaRPr lang="en-US"/>
          </a:p>
        </p:txBody>
      </p:sp>
      <p:pic>
        <p:nvPicPr>
          <p:cNvPr id="5" name="Picture 4" descr="facility.JPG"/>
          <p:cNvPicPr>
            <a:picLocks noChangeAspect="1"/>
          </p:cNvPicPr>
          <p:nvPr/>
        </p:nvPicPr>
        <p:blipFill>
          <a:blip r:embed="rId2" cstate="print"/>
          <a:stretch>
            <a:fillRect/>
          </a:stretch>
        </p:blipFill>
        <p:spPr>
          <a:xfrm>
            <a:off x="368489" y="1166882"/>
            <a:ext cx="4576551" cy="3432413"/>
          </a:xfrm>
          <a:prstGeom prst="rect">
            <a:avLst/>
          </a:prstGeom>
        </p:spPr>
      </p:pic>
      <p:pic>
        <p:nvPicPr>
          <p:cNvPr id="6" name="Picture 5" descr="target.JPG"/>
          <p:cNvPicPr>
            <a:picLocks noChangeAspect="1"/>
          </p:cNvPicPr>
          <p:nvPr/>
        </p:nvPicPr>
        <p:blipFill>
          <a:blip r:embed="rId3" cstate="print"/>
          <a:stretch>
            <a:fillRect/>
          </a:stretch>
        </p:blipFill>
        <p:spPr>
          <a:xfrm>
            <a:off x="6100550" y="1132763"/>
            <a:ext cx="2599045" cy="3465393"/>
          </a:xfrm>
          <a:prstGeom prst="rect">
            <a:avLst/>
          </a:prstGeom>
        </p:spPr>
      </p:pic>
      <p:sp>
        <p:nvSpPr>
          <p:cNvPr id="7" name="TextBox 6"/>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
        <p:nvSpPr>
          <p:cNvPr id="8" name="TextBox 7"/>
          <p:cNvSpPr txBox="1"/>
          <p:nvPr/>
        </p:nvSpPr>
        <p:spPr>
          <a:xfrm>
            <a:off x="491320" y="5145206"/>
            <a:ext cx="8270544" cy="1077218"/>
          </a:xfrm>
          <a:prstGeom prst="rect">
            <a:avLst/>
          </a:prstGeom>
          <a:solidFill>
            <a:schemeClr val="accent3"/>
          </a:solidFill>
        </p:spPr>
        <p:txBody>
          <a:bodyPr wrap="square" rtlCol="0">
            <a:spAutoFit/>
          </a:bodyPr>
          <a:lstStyle/>
          <a:p>
            <a:r>
              <a:rPr lang="en-US" dirty="0" smtClean="0"/>
              <a:t>BNCT neutron facility consist of the tandem proton accelerator for </a:t>
            </a:r>
            <a:r>
              <a:rPr lang="en-US" b="1" dirty="0" smtClean="0"/>
              <a:t>2 </a:t>
            </a:r>
            <a:r>
              <a:rPr lang="en-US" b="1" dirty="0" err="1" smtClean="0"/>
              <a:t>GeV</a:t>
            </a:r>
            <a:r>
              <a:rPr lang="en-US" b="1" dirty="0" smtClean="0"/>
              <a:t> </a:t>
            </a:r>
            <a:r>
              <a:rPr lang="en-US" dirty="0" smtClean="0"/>
              <a:t>and lithium target. It produce neutrons </a:t>
            </a:r>
            <a:r>
              <a:rPr lang="en-US" dirty="0" smtClean="0"/>
              <a:t>using </a:t>
            </a:r>
            <a:r>
              <a:rPr lang="en-US" b="1" baseline="30000" dirty="0" smtClean="0"/>
              <a:t>7</a:t>
            </a:r>
            <a:r>
              <a:rPr lang="en-US" b="1" dirty="0" smtClean="0"/>
              <a:t>Li(</a:t>
            </a:r>
            <a:r>
              <a:rPr lang="en-US" b="1" i="1" dirty="0" err="1" smtClean="0"/>
              <a:t>p</a:t>
            </a:r>
            <a:r>
              <a:rPr lang="en-US" b="1" dirty="0" err="1" smtClean="0"/>
              <a:t>,</a:t>
            </a:r>
            <a:r>
              <a:rPr lang="en-US" b="1" i="1" dirty="0" err="1" smtClean="0"/>
              <a:t>n</a:t>
            </a:r>
            <a:r>
              <a:rPr lang="en-US" b="1" dirty="0" smtClean="0"/>
              <a:t>)</a:t>
            </a:r>
            <a:r>
              <a:rPr lang="en-US" b="1" baseline="30000" dirty="0" smtClean="0"/>
              <a:t>7</a:t>
            </a:r>
            <a:r>
              <a:rPr lang="en-US" b="1" dirty="0" smtClean="0"/>
              <a:t>Be</a:t>
            </a:r>
            <a:r>
              <a:rPr lang="en-US" dirty="0" smtClean="0"/>
              <a:t> threshold </a:t>
            </a:r>
            <a:r>
              <a:rPr lang="en-US" dirty="0" smtClean="0"/>
              <a:t>reaction. At the beam current 10 </a:t>
            </a:r>
            <a:r>
              <a:rPr lang="en-US" dirty="0" err="1" smtClean="0"/>
              <a:t>mA</a:t>
            </a:r>
            <a:r>
              <a:rPr lang="en-US" dirty="0" smtClean="0"/>
              <a:t> the neutron production rate will be 10</a:t>
            </a:r>
            <a:r>
              <a:rPr lang="en-US" baseline="30000" dirty="0" smtClean="0"/>
              <a:t>11</a:t>
            </a:r>
            <a:r>
              <a:rPr lang="en-US" dirty="0" smtClean="0"/>
              <a:t>s</a:t>
            </a:r>
            <a:r>
              <a:rPr lang="en-US" baseline="30000" dirty="0" smtClean="0"/>
              <a:t>-1</a:t>
            </a:r>
            <a:r>
              <a:rPr lang="en-US" dirty="0" smtClean="0"/>
              <a:t>. The neutron kinetic energy can be changed between 30 and 700 </a:t>
            </a:r>
            <a:r>
              <a:rPr lang="en-US" dirty="0" err="1" smtClean="0"/>
              <a:t>keV</a:t>
            </a:r>
            <a:r>
              <a:rPr lang="en-US" dirty="0" smtClean="0"/>
              <a:t>.</a:t>
            </a:r>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3"/>
          <p:cNvPicPr>
            <a:picLocks noChangeAspect="1" noChangeArrowheads="1"/>
          </p:cNvPicPr>
          <p:nvPr/>
        </p:nvPicPr>
        <p:blipFill>
          <a:blip r:embed="rId3" cstate="print"/>
          <a:srcRect/>
          <a:stretch>
            <a:fillRect/>
          </a:stretch>
        </p:blipFill>
        <p:spPr bwMode="auto">
          <a:xfrm>
            <a:off x="560482" y="2356822"/>
            <a:ext cx="4060856" cy="3143226"/>
          </a:xfrm>
          <a:prstGeom prst="rect">
            <a:avLst/>
          </a:prstGeom>
          <a:noFill/>
          <a:ln w="9525">
            <a:noFill/>
            <a:miter lim="800000"/>
            <a:headEnd/>
            <a:tailEnd/>
          </a:ln>
        </p:spPr>
      </p:pic>
      <p:sp>
        <p:nvSpPr>
          <p:cNvPr id="26628" name="Номер слайда 2"/>
          <p:cNvSpPr txBox="1">
            <a:spLocks noGrp="1"/>
          </p:cNvSpPr>
          <p:nvPr/>
        </p:nvSpPr>
        <p:spPr bwMode="auto">
          <a:xfrm>
            <a:off x="8829675" y="6629400"/>
            <a:ext cx="314325" cy="228600"/>
          </a:xfrm>
          <a:prstGeom prst="rect">
            <a:avLst/>
          </a:prstGeom>
          <a:solidFill>
            <a:srgbClr val="FFFFFF"/>
          </a:solidFill>
          <a:ln w="9525">
            <a:noFill/>
            <a:miter lim="800000"/>
            <a:headEnd/>
            <a:tailEnd/>
          </a:ln>
        </p:spPr>
        <p:txBody>
          <a:bodyPr/>
          <a:lstStyle/>
          <a:p>
            <a:pPr algn="r"/>
            <a:fld id="{417500D8-F210-4B64-91B7-867687ED6116}" type="slidenum">
              <a:rPr lang="en-US" sz="800">
                <a:solidFill>
                  <a:srgbClr val="669900"/>
                </a:solidFill>
              </a:rPr>
              <a:pPr algn="r"/>
              <a:t>34</a:t>
            </a:fld>
            <a:endParaRPr lang="en-US" sz="800">
              <a:solidFill>
                <a:srgbClr val="669900"/>
              </a:solidFill>
            </a:endParaRPr>
          </a:p>
        </p:txBody>
      </p:sp>
      <p:sp>
        <p:nvSpPr>
          <p:cNvPr id="26630" name="Rectangle 12"/>
          <p:cNvSpPr>
            <a:spLocks noChangeArrowheads="1"/>
          </p:cNvSpPr>
          <p:nvPr/>
        </p:nvSpPr>
        <p:spPr bwMode="auto">
          <a:xfrm>
            <a:off x="0" y="1486620"/>
            <a:ext cx="9144000" cy="646331"/>
          </a:xfrm>
          <a:prstGeom prst="rect">
            <a:avLst/>
          </a:prstGeom>
          <a:solidFill>
            <a:srgbClr val="FFFFCD"/>
          </a:solidFill>
          <a:ln w="9525">
            <a:noFill/>
            <a:miter lim="800000"/>
            <a:headEnd/>
            <a:tailEnd/>
          </a:ln>
        </p:spPr>
        <p:txBody>
          <a:bodyPr anchor="ctr">
            <a:spAutoFit/>
          </a:bodyPr>
          <a:lstStyle/>
          <a:p>
            <a:pPr eaLnBrk="0" hangingPunct="0"/>
            <a:r>
              <a:rPr lang="en-US" sz="1800" b="1" dirty="0" smtClean="0">
                <a:solidFill>
                  <a:srgbClr val="000099"/>
                </a:solidFill>
                <a:sym typeface="System"/>
              </a:rPr>
              <a:t>- </a:t>
            </a:r>
            <a:r>
              <a:rPr lang="en-US" sz="1800" b="1" baseline="30000" dirty="0">
                <a:solidFill>
                  <a:srgbClr val="000099"/>
                </a:solidFill>
                <a:sym typeface="System"/>
              </a:rPr>
              <a:t>7</a:t>
            </a:r>
            <a:r>
              <a:rPr lang="en-US" sz="1800" b="1" dirty="0">
                <a:solidFill>
                  <a:srgbClr val="000099"/>
                </a:solidFill>
                <a:sym typeface="System"/>
              </a:rPr>
              <a:t>Li(</a:t>
            </a:r>
            <a:r>
              <a:rPr lang="en-US" sz="1800" b="1" dirty="0" err="1">
                <a:solidFill>
                  <a:srgbClr val="000099"/>
                </a:solidFill>
                <a:sym typeface="System"/>
              </a:rPr>
              <a:t>p,n</a:t>
            </a:r>
            <a:r>
              <a:rPr lang="en-US" sz="1800" b="1" dirty="0">
                <a:solidFill>
                  <a:srgbClr val="000099"/>
                </a:solidFill>
                <a:sym typeface="System"/>
              </a:rPr>
              <a:t>)</a:t>
            </a:r>
            <a:r>
              <a:rPr lang="en-US" sz="1800" b="1" baseline="30000" dirty="0">
                <a:solidFill>
                  <a:srgbClr val="000099"/>
                </a:solidFill>
                <a:sym typeface="System"/>
              </a:rPr>
              <a:t>7</a:t>
            </a:r>
            <a:r>
              <a:rPr lang="en-US" sz="1800" b="1" dirty="0">
                <a:solidFill>
                  <a:srgbClr val="000099"/>
                </a:solidFill>
                <a:sym typeface="System"/>
              </a:rPr>
              <a:t>Be monochromatic neutron beam (of 77 </a:t>
            </a:r>
            <a:r>
              <a:rPr lang="en-US" sz="1800" b="1" dirty="0" err="1">
                <a:solidFill>
                  <a:srgbClr val="000099"/>
                </a:solidFill>
                <a:sym typeface="System"/>
              </a:rPr>
              <a:t>keV</a:t>
            </a:r>
            <a:r>
              <a:rPr lang="en-US" sz="1800" b="1" dirty="0">
                <a:solidFill>
                  <a:srgbClr val="000099"/>
                </a:solidFill>
                <a:sym typeface="System"/>
              </a:rPr>
              <a:t> energy) using 2MeV proton accelerator and </a:t>
            </a:r>
            <a:r>
              <a:rPr lang="en-US" sz="1800" b="1" baseline="30000" dirty="0">
                <a:solidFill>
                  <a:srgbClr val="000099"/>
                </a:solidFill>
                <a:sym typeface="System"/>
              </a:rPr>
              <a:t>7</a:t>
            </a:r>
            <a:r>
              <a:rPr lang="en-US" sz="1800" b="1" dirty="0">
                <a:solidFill>
                  <a:srgbClr val="000099"/>
                </a:solidFill>
                <a:sym typeface="System"/>
              </a:rPr>
              <a:t>Li target </a:t>
            </a:r>
            <a:r>
              <a:rPr lang="en-US" sz="1800" b="1" i="1" dirty="0">
                <a:solidFill>
                  <a:srgbClr val="000099"/>
                </a:solidFill>
                <a:sym typeface="System"/>
              </a:rPr>
              <a:t>[S. </a:t>
            </a:r>
            <a:r>
              <a:rPr lang="en-US" sz="1800" b="1" i="1" dirty="0" err="1">
                <a:solidFill>
                  <a:srgbClr val="000099"/>
                </a:solidFill>
                <a:sym typeface="System"/>
              </a:rPr>
              <a:t>Taskaev</a:t>
            </a:r>
            <a:r>
              <a:rPr lang="en-US" sz="1800" b="1" i="1" dirty="0">
                <a:solidFill>
                  <a:srgbClr val="000099"/>
                </a:solidFill>
                <a:sym typeface="System"/>
              </a:rPr>
              <a:t> et al.].</a:t>
            </a:r>
          </a:p>
        </p:txBody>
      </p:sp>
      <p:sp>
        <p:nvSpPr>
          <p:cNvPr id="16" name="Title 15"/>
          <p:cNvSpPr>
            <a:spLocks noGrp="1"/>
          </p:cNvSpPr>
          <p:nvPr>
            <p:ph type="title"/>
          </p:nvPr>
        </p:nvSpPr>
        <p:spPr/>
        <p:txBody>
          <a:bodyPr/>
          <a:lstStyle/>
          <a:p>
            <a:r>
              <a:rPr lang="en-US" dirty="0" smtClean="0"/>
              <a:t>Neutron scattering </a:t>
            </a:r>
            <a:r>
              <a:rPr lang="en-US" dirty="0" smtClean="0"/>
              <a:t>systems</a:t>
            </a:r>
            <a:endParaRPr lang="en-US" dirty="0"/>
          </a:p>
        </p:txBody>
      </p:sp>
      <p:sp>
        <p:nvSpPr>
          <p:cNvPr id="26636" name="Номер слайда 2"/>
          <p:cNvSpPr>
            <a:spLocks noGrp="1"/>
          </p:cNvSpPr>
          <p:nvPr>
            <p:ph type="sldNum" sz="quarter" idx="11"/>
          </p:nvPr>
        </p:nvSpPr>
        <p:spPr>
          <a:ln>
            <a:miter lim="800000"/>
            <a:headEnd/>
            <a:tailEnd/>
          </a:ln>
        </p:spPr>
        <p:txBody>
          <a:bodyPr/>
          <a:lstStyle/>
          <a:p>
            <a:fld id="{61A3C73C-8E15-4CF7-B247-E0685A797117}" type="slidenum">
              <a:rPr lang="en-US" smtClean="0"/>
              <a:pPr/>
              <a:t>34</a:t>
            </a:fld>
            <a:endParaRPr lang="en-US" smtClean="0"/>
          </a:p>
        </p:txBody>
      </p:sp>
      <p:pic>
        <p:nvPicPr>
          <p:cNvPr id="26637" name="Рисунок 1"/>
          <p:cNvPicPr>
            <a:picLocks noChangeAspect="1"/>
          </p:cNvPicPr>
          <p:nvPr/>
        </p:nvPicPr>
        <p:blipFill>
          <a:blip r:embed="rId4" cstate="print"/>
          <a:srcRect/>
          <a:stretch>
            <a:fillRect/>
          </a:stretch>
        </p:blipFill>
        <p:spPr bwMode="auto">
          <a:xfrm>
            <a:off x="4790365" y="2374640"/>
            <a:ext cx="4121079" cy="3144682"/>
          </a:xfrm>
          <a:prstGeom prst="rect">
            <a:avLst/>
          </a:prstGeom>
          <a:noFill/>
          <a:ln w="9525">
            <a:noFill/>
            <a:miter lim="800000"/>
            <a:headEnd/>
            <a:tailEnd/>
          </a:ln>
        </p:spPr>
      </p:pic>
      <p:sp>
        <p:nvSpPr>
          <p:cNvPr id="26638" name="Rectangle 11"/>
          <p:cNvSpPr>
            <a:spLocks noChangeArrowheads="1"/>
          </p:cNvSpPr>
          <p:nvPr/>
        </p:nvSpPr>
        <p:spPr bwMode="auto">
          <a:xfrm>
            <a:off x="339109" y="5729448"/>
            <a:ext cx="3113774" cy="523220"/>
          </a:xfrm>
          <a:prstGeom prst="rect">
            <a:avLst/>
          </a:prstGeom>
          <a:solidFill>
            <a:srgbClr val="FFFFCD"/>
          </a:solidFill>
          <a:ln w="9525">
            <a:noFill/>
            <a:miter lim="800000"/>
            <a:headEnd/>
            <a:tailEnd/>
          </a:ln>
        </p:spPr>
        <p:txBody>
          <a:bodyPr wrap="square" anchor="ctr">
            <a:spAutoFit/>
          </a:bodyPr>
          <a:lstStyle/>
          <a:p>
            <a:pPr eaLnBrk="0" hangingPunct="0"/>
            <a:r>
              <a:rPr lang="en-US" sz="1400" b="1" i="1" dirty="0">
                <a:solidFill>
                  <a:srgbClr val="000099"/>
                </a:solidFill>
                <a:sym typeface="Symbol" pitchFamily="18" charset="2"/>
              </a:rPr>
              <a:t>[A. </a:t>
            </a:r>
            <a:r>
              <a:rPr lang="en-US" sz="1400" b="1" i="1" dirty="0" err="1">
                <a:solidFill>
                  <a:srgbClr val="000099"/>
                </a:solidFill>
                <a:sym typeface="Symbol" pitchFamily="18" charset="2"/>
              </a:rPr>
              <a:t>Makarov</a:t>
            </a:r>
            <a:r>
              <a:rPr lang="en-US" sz="1400" b="1" i="1" dirty="0">
                <a:solidFill>
                  <a:srgbClr val="000099"/>
                </a:solidFill>
                <a:sym typeface="Symbol" pitchFamily="18" charset="2"/>
              </a:rPr>
              <a:t>, S. </a:t>
            </a:r>
            <a:r>
              <a:rPr lang="en-US" sz="1400" b="1" i="1" dirty="0" err="1">
                <a:solidFill>
                  <a:srgbClr val="000099"/>
                </a:solidFill>
                <a:sym typeface="Symbol" pitchFamily="18" charset="2"/>
              </a:rPr>
              <a:t>Taskaev</a:t>
            </a:r>
            <a:r>
              <a:rPr lang="en-US" sz="1400" b="1" i="1" dirty="0">
                <a:solidFill>
                  <a:srgbClr val="000099"/>
                </a:solidFill>
                <a:sym typeface="Symbol" pitchFamily="18" charset="2"/>
              </a:rPr>
              <a:t>, </a:t>
            </a:r>
            <a:r>
              <a:rPr lang="en-US" sz="1400" b="1" i="1" dirty="0" err="1">
                <a:solidFill>
                  <a:srgbClr val="000099"/>
                </a:solidFill>
                <a:sym typeface="Symbol" pitchFamily="18" charset="2"/>
              </a:rPr>
              <a:t>Pisma</a:t>
            </a:r>
            <a:r>
              <a:rPr lang="en-US" sz="1400" b="1" i="1" dirty="0">
                <a:solidFill>
                  <a:srgbClr val="000099"/>
                </a:solidFill>
                <a:sym typeface="Symbol" pitchFamily="18" charset="2"/>
              </a:rPr>
              <a:t> v JETF 97 (2013) 769]</a:t>
            </a:r>
          </a:p>
        </p:txBody>
      </p:sp>
      <p:sp>
        <p:nvSpPr>
          <p:cNvPr id="14" name="TextBox 13"/>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endParaRPr lang="en-US" dirty="0"/>
          </a:p>
        </p:txBody>
      </p:sp>
      <p:sp>
        <p:nvSpPr>
          <p:cNvPr id="27650" name="Нижний колонтитул 1"/>
          <p:cNvSpPr>
            <a:spLocks noGrp="1"/>
          </p:cNvSpPr>
          <p:nvPr>
            <p:ph type="ftr" sz="quarter" idx="10"/>
          </p:nvPr>
        </p:nvSpPr>
        <p:spPr>
          <a:ln>
            <a:miter lim="800000"/>
            <a:headEnd/>
            <a:tailEnd/>
          </a:ln>
        </p:spPr>
        <p:txBody>
          <a:bodyPr/>
          <a:lstStyle/>
          <a:p>
            <a:r>
              <a:rPr lang="en-US" smtClean="0"/>
              <a:t>A. Sokolov, MPGD2013, 3 July 2013</a:t>
            </a:r>
          </a:p>
        </p:txBody>
      </p:sp>
      <p:sp>
        <p:nvSpPr>
          <p:cNvPr id="27651" name="Номер слайда 2"/>
          <p:cNvSpPr>
            <a:spLocks noGrp="1"/>
          </p:cNvSpPr>
          <p:nvPr>
            <p:ph type="sldNum" sz="quarter" idx="11"/>
          </p:nvPr>
        </p:nvSpPr>
        <p:spPr>
          <a:ln>
            <a:miter lim="800000"/>
            <a:headEnd/>
            <a:tailEnd/>
          </a:ln>
        </p:spPr>
        <p:txBody>
          <a:bodyPr/>
          <a:lstStyle/>
          <a:p>
            <a:fld id="{33E2FFD0-2F04-479C-AC28-FC0DB7471171}" type="slidenum">
              <a:rPr lang="en-US" smtClean="0"/>
              <a:pPr/>
              <a:t>35</a:t>
            </a:fld>
            <a:endParaRPr lang="en-US" smtClean="0"/>
          </a:p>
        </p:txBody>
      </p:sp>
      <p:sp>
        <p:nvSpPr>
          <p:cNvPr id="35845" name="Rectangle 4"/>
          <p:cNvSpPr>
            <a:spLocks noChangeArrowheads="1"/>
          </p:cNvSpPr>
          <p:nvPr/>
        </p:nvSpPr>
        <p:spPr bwMode="auto">
          <a:xfrm>
            <a:off x="0" y="1254125"/>
            <a:ext cx="9144000" cy="5635625"/>
          </a:xfrm>
          <a:prstGeom prst="rect">
            <a:avLst/>
          </a:prstGeom>
          <a:solidFill>
            <a:srgbClr val="FFFFCD"/>
          </a:solidFill>
          <a:ln w="9525">
            <a:noFill/>
            <a:round/>
            <a:headEnd/>
            <a:tailEnd/>
          </a:ln>
        </p:spPr>
        <p:txBody>
          <a:bodyPr lIns="90000" tIns="46800" rIns="90000" bIns="46800" anchor="ctr">
            <a:spAutoFit/>
          </a:bodyPr>
          <a:lstStyle/>
          <a:p>
            <a:pPr algn="just" defTabSz="449263">
              <a:buClr>
                <a:srgbClr val="000099"/>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rgbClr val="000099"/>
                </a:solidFill>
              </a:rPr>
              <a:t>The idea of Cryogenic Avalanche Detectors (CRADs) had triggered intense and difficult R&amp;D work in the course of last 10 years. This resulted in a variety of amazing CRAD concepts; for the time being the most intensively studied concepts are: </a:t>
            </a:r>
          </a:p>
          <a:p>
            <a:pPr algn="just" defTabSz="449263">
              <a:buClr>
                <a:srgbClr val="000099"/>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solidFill>
                  <a:srgbClr val="000099"/>
                </a:solidFill>
              </a:rPr>
              <a:t>- two-phase CRADs with THGEM multiplier readout; </a:t>
            </a:r>
          </a:p>
          <a:p>
            <a:pPr marL="266700" indent="-266700" defTabSz="449263">
              <a:buClr>
                <a:srgbClr val="000099"/>
              </a:buClr>
              <a:buSzPct val="100000"/>
              <a:buFontTx/>
              <a:buChar char="-"/>
              <a:tabLst>
                <a:tab pos="2667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solidFill>
                  <a:srgbClr val="000099"/>
                </a:solidFill>
              </a:rPr>
              <a:t>optical readout of CRADs with combined THGEM/GAPD-matrix multipliers.</a:t>
            </a:r>
          </a:p>
          <a:p>
            <a:pPr marL="266700" indent="-266700" defTabSz="449263">
              <a:buClr>
                <a:srgbClr val="000099"/>
              </a:buClr>
              <a:buSzPct val="100000"/>
              <a:buFontTx/>
              <a:buChar char="-"/>
              <a:tabLst>
                <a:tab pos="2667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solidFill>
                  <a:srgbClr val="000099"/>
                </a:solidFill>
              </a:rPr>
              <a:t>Two-phase CRAD in </a:t>
            </a:r>
            <a:r>
              <a:rPr lang="en-US" sz="2000" b="1" dirty="0" err="1">
                <a:solidFill>
                  <a:srgbClr val="000099"/>
                </a:solidFill>
              </a:rPr>
              <a:t>Ar</a:t>
            </a:r>
            <a:r>
              <a:rPr lang="en-US" sz="2000" b="1" dirty="0">
                <a:solidFill>
                  <a:srgbClr val="000099"/>
                </a:solidFill>
              </a:rPr>
              <a:t> with THGEM/GAPD-matrix multiplier optical readout in the NIR showed excellent performance, namely high sensitivity (&gt;100 </a:t>
            </a:r>
            <a:r>
              <a:rPr lang="en-US" sz="2000" b="1" dirty="0" err="1">
                <a:solidFill>
                  <a:srgbClr val="000099"/>
                </a:solidFill>
              </a:rPr>
              <a:t>pe</a:t>
            </a:r>
            <a:r>
              <a:rPr lang="en-US" sz="2000" b="1" dirty="0">
                <a:solidFill>
                  <a:srgbClr val="000099"/>
                </a:solidFill>
              </a:rPr>
              <a:t> per 20 </a:t>
            </a:r>
            <a:r>
              <a:rPr lang="en-US" sz="2000" b="1" dirty="0" err="1">
                <a:solidFill>
                  <a:srgbClr val="000099"/>
                </a:solidFill>
              </a:rPr>
              <a:t>keV</a:t>
            </a:r>
            <a:r>
              <a:rPr lang="en-US" sz="2000" b="1" dirty="0">
                <a:solidFill>
                  <a:srgbClr val="000099"/>
                </a:solidFill>
              </a:rPr>
              <a:t> at charge gain of ~100) and superior spatial resolution (~1 mm).</a:t>
            </a:r>
          </a:p>
          <a:p>
            <a:pPr algn="just" defTabSz="449263">
              <a:buClr>
                <a:srgbClr val="000099"/>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a:solidFill>
                <a:srgbClr val="000099"/>
              </a:solidFill>
            </a:endParaRPr>
          </a:p>
          <a:p>
            <a:pPr algn="just" defTabSz="449263">
              <a:buClr>
                <a:srgbClr val="000099"/>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solidFill>
                  <a:srgbClr val="000099"/>
                </a:solidFill>
              </a:rPr>
              <a:t>Such kinds of CRADs may come to be in great demand in rare-event experiments, such as those of Coherent Neutrino-Nucleus Scattering, Dark Matter Search and Giant </a:t>
            </a:r>
            <a:r>
              <a:rPr lang="en-US" sz="2000" b="1" dirty="0" err="1">
                <a:solidFill>
                  <a:srgbClr val="000099"/>
                </a:solidFill>
              </a:rPr>
              <a:t>LAr</a:t>
            </a:r>
            <a:r>
              <a:rPr lang="en-US" sz="2000" b="1" dirty="0">
                <a:solidFill>
                  <a:srgbClr val="000099"/>
                </a:solidFill>
              </a:rPr>
              <a:t> TPCs for (astrophysical) neutrino physics, as well as in medical imaging fields (e.g. PET).</a:t>
            </a:r>
          </a:p>
          <a:p>
            <a:pPr algn="just" defTabSz="449263">
              <a:buClr>
                <a:srgbClr val="000099"/>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a:solidFill>
                <a:srgbClr val="000099"/>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t>
            </a:r>
            <a:endParaRPr lang="en-US" dirty="0"/>
          </a:p>
        </p:txBody>
      </p:sp>
      <p:sp>
        <p:nvSpPr>
          <p:cNvPr id="27651" name="Номер слайда 2"/>
          <p:cNvSpPr>
            <a:spLocks noGrp="1"/>
          </p:cNvSpPr>
          <p:nvPr>
            <p:ph type="sldNum" sz="quarter" idx="11"/>
          </p:nvPr>
        </p:nvSpPr>
        <p:spPr>
          <a:ln>
            <a:miter lim="800000"/>
            <a:headEnd/>
            <a:tailEnd/>
          </a:ln>
        </p:spPr>
        <p:txBody>
          <a:bodyPr/>
          <a:lstStyle/>
          <a:p>
            <a:fld id="{33E2FFD0-2F04-479C-AC28-FC0DB7471171}" type="slidenum">
              <a:rPr lang="en-US" smtClean="0"/>
              <a:pPr/>
              <a:t>36</a:t>
            </a:fld>
            <a:endParaRPr lang="en-US" smtClean="0"/>
          </a:p>
        </p:txBody>
      </p:sp>
      <p:sp>
        <p:nvSpPr>
          <p:cNvPr id="35845" name="Rectangle 4"/>
          <p:cNvSpPr>
            <a:spLocks noChangeArrowheads="1"/>
          </p:cNvSpPr>
          <p:nvPr/>
        </p:nvSpPr>
        <p:spPr bwMode="auto">
          <a:xfrm>
            <a:off x="286603" y="909774"/>
            <a:ext cx="8639033" cy="5326716"/>
          </a:xfrm>
          <a:prstGeom prst="rect">
            <a:avLst/>
          </a:prstGeom>
          <a:solidFill>
            <a:srgbClr val="FFFFCD"/>
          </a:solidFill>
          <a:ln w="9525">
            <a:noFill/>
            <a:round/>
            <a:headEnd/>
            <a:tailEnd/>
          </a:ln>
        </p:spPr>
        <p:txBody>
          <a:bodyPr wrap="square" lIns="90000" tIns="46800" rIns="90000" bIns="46800" anchor="ctr">
            <a:spAutoFit/>
          </a:bodyPr>
          <a:lstStyle/>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smtClean="0">
                <a:solidFill>
                  <a:srgbClr val="000099"/>
                </a:solidFill>
              </a:rPr>
              <a:t>The ionization quenching </a:t>
            </a:r>
            <a:r>
              <a:rPr lang="en-US" sz="2000" b="1" dirty="0" smtClean="0">
                <a:solidFill>
                  <a:srgbClr val="000099"/>
                </a:solidFill>
              </a:rPr>
              <a:t>factor </a:t>
            </a:r>
            <a:r>
              <a:rPr lang="en-US" sz="2000" b="1" dirty="0" smtClean="0">
                <a:solidFill>
                  <a:srgbClr val="000099"/>
                </a:solidFill>
              </a:rPr>
              <a:t>equals </a:t>
            </a:r>
            <a:r>
              <a:rPr lang="en-US" sz="2000" b="1" dirty="0" smtClean="0">
                <a:solidFill>
                  <a:srgbClr val="000099"/>
                </a:solidFill>
              </a:rPr>
              <a:t>0,33±0.11 and </a:t>
            </a:r>
            <a:r>
              <a:rPr lang="en-US" sz="2000" b="1" dirty="0" smtClean="0">
                <a:solidFill>
                  <a:srgbClr val="000099"/>
                </a:solidFill>
              </a:rPr>
              <a:t>0,39±0.05 for the 75 and 330 </a:t>
            </a:r>
            <a:r>
              <a:rPr lang="en-US" sz="2000" b="1" dirty="0" err="1" smtClean="0">
                <a:solidFill>
                  <a:srgbClr val="000099"/>
                </a:solidFill>
              </a:rPr>
              <a:t>keV</a:t>
            </a:r>
            <a:r>
              <a:rPr lang="en-US" sz="2000" b="1" dirty="0" smtClean="0">
                <a:solidFill>
                  <a:srgbClr val="000099"/>
                </a:solidFill>
              </a:rPr>
              <a:t> nuclear recoil, correspondingly.</a:t>
            </a: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smtClean="0">
                <a:solidFill>
                  <a:srgbClr val="000099"/>
                </a:solidFill>
              </a:rPr>
              <a:t>The new layout of the CRAD detector is suggested for the precise measurement of the ionization quenching factor.</a:t>
            </a: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b="1" dirty="0" smtClean="0">
              <a:solidFill>
                <a:srgbClr val="000099"/>
              </a:solidFill>
            </a:endParaRPr>
          </a:p>
          <a:p>
            <a:pPr algn="just" defTabSz="449263">
              <a:buClr>
                <a:srgbClr val="00009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smtClean="0">
                <a:solidFill>
                  <a:srgbClr val="000099"/>
                </a:solidFill>
              </a:rPr>
              <a:t> </a:t>
            </a:r>
            <a:r>
              <a:rPr lang="en-US" sz="2000" b="1" dirty="0" smtClean="0">
                <a:solidFill>
                  <a:srgbClr val="000099"/>
                </a:solidFill>
              </a:rPr>
              <a:t> </a:t>
            </a:r>
            <a:endParaRPr lang="en-US" sz="2000" b="1" dirty="0">
              <a:solidFill>
                <a:srgbClr val="000099"/>
              </a:solidFill>
            </a:endParaRPr>
          </a:p>
        </p:txBody>
      </p:sp>
      <p:sp>
        <p:nvSpPr>
          <p:cNvPr id="7" name="TextBox 6"/>
          <p:cNvSpPr txBox="1"/>
          <p:nvPr/>
        </p:nvSpPr>
        <p:spPr>
          <a:xfrm>
            <a:off x="2620370" y="6546742"/>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Budker INP and NSU teams of CRAD </a:t>
            </a:r>
            <a:r>
              <a:rPr lang="en-US" dirty="0" smtClean="0"/>
              <a:t>laboratory</a:t>
            </a:r>
            <a:endParaRPr lang="en-US" dirty="0"/>
          </a:p>
        </p:txBody>
      </p:sp>
      <p:sp>
        <p:nvSpPr>
          <p:cNvPr id="28675" name="Номер слайда 2"/>
          <p:cNvSpPr>
            <a:spLocks noGrp="1"/>
          </p:cNvSpPr>
          <p:nvPr>
            <p:ph type="sldNum" sz="quarter" idx="11"/>
          </p:nvPr>
        </p:nvSpPr>
        <p:spPr>
          <a:ln>
            <a:miter lim="800000"/>
            <a:headEnd/>
            <a:tailEnd/>
          </a:ln>
        </p:spPr>
        <p:txBody>
          <a:bodyPr/>
          <a:lstStyle/>
          <a:p>
            <a:fld id="{89D0C18E-D790-44E0-899C-80431A1AE995}" type="slidenum">
              <a:rPr lang="en-US" smtClean="0"/>
              <a:pPr/>
              <a:t>37</a:t>
            </a:fld>
            <a:endParaRPr lang="en-US" smtClean="0"/>
          </a:p>
        </p:txBody>
      </p:sp>
      <p:sp>
        <p:nvSpPr>
          <p:cNvPr id="9221" name="Rectangle 3"/>
          <p:cNvSpPr>
            <a:spLocks noChangeArrowheads="1"/>
          </p:cNvSpPr>
          <p:nvPr/>
        </p:nvSpPr>
        <p:spPr bwMode="auto">
          <a:xfrm>
            <a:off x="0" y="1005148"/>
            <a:ext cx="9144000" cy="5016500"/>
          </a:xfrm>
          <a:prstGeom prst="rect">
            <a:avLst/>
          </a:prstGeom>
          <a:solidFill>
            <a:srgbClr val="FFFFCD"/>
          </a:solidFill>
          <a:ln w="9525">
            <a:noFill/>
            <a:miter lim="800000"/>
            <a:headEnd/>
            <a:tailEnd/>
          </a:ln>
        </p:spPr>
        <p:txBody>
          <a:bodyPr anchor="ctr">
            <a:spAutoFit/>
          </a:bodyPr>
          <a:lstStyle/>
          <a:p>
            <a:pPr eaLnBrk="0" hangingPunct="0">
              <a:defRPr/>
            </a:pPr>
            <a:r>
              <a:rPr lang="en-US" sz="2000" b="1" dirty="0">
                <a:solidFill>
                  <a:srgbClr val="000099"/>
                </a:solidFill>
                <a:sym typeface="Wingdings" pitchFamily="2" charset="2"/>
              </a:rPr>
              <a:t>CRAD lab location: </a:t>
            </a:r>
            <a:r>
              <a:rPr lang="en-US" sz="2000" b="1" dirty="0" err="1">
                <a:solidFill>
                  <a:srgbClr val="000099"/>
                </a:solidFill>
                <a:sym typeface="Wingdings" pitchFamily="2" charset="2"/>
              </a:rPr>
              <a:t>Budker</a:t>
            </a:r>
            <a:r>
              <a:rPr lang="en-US" sz="2000" b="1" dirty="0">
                <a:solidFill>
                  <a:srgbClr val="000099"/>
                </a:solidFill>
                <a:sym typeface="Wingdings" pitchFamily="2" charset="2"/>
              </a:rPr>
              <a:t> INP. CRAD lab is operated in the frame of </a:t>
            </a:r>
            <a:r>
              <a:rPr lang="en-US" sz="2000" b="1" dirty="0" err="1">
                <a:solidFill>
                  <a:srgbClr val="000099"/>
                </a:solidFill>
                <a:sym typeface="Wingdings" pitchFamily="2" charset="2"/>
              </a:rPr>
              <a:t>Budker</a:t>
            </a:r>
            <a:r>
              <a:rPr lang="en-US" sz="2000" b="1" dirty="0">
                <a:solidFill>
                  <a:srgbClr val="000099"/>
                </a:solidFill>
                <a:sym typeface="Wingdings" pitchFamily="2" charset="2"/>
              </a:rPr>
              <a:t> INP and NSU research programs.</a:t>
            </a:r>
          </a:p>
          <a:p>
            <a:pPr eaLnBrk="0" hangingPunct="0">
              <a:defRPr/>
            </a:pPr>
            <a:endParaRPr lang="en-US" sz="2000" b="1" u="sng" dirty="0">
              <a:solidFill>
                <a:srgbClr val="000099"/>
              </a:solidFill>
              <a:sym typeface="Wingdings" pitchFamily="2" charset="2"/>
            </a:endParaRPr>
          </a:p>
          <a:p>
            <a:pPr eaLnBrk="0" hangingPunct="0">
              <a:defRPr/>
            </a:pPr>
            <a:r>
              <a:rPr lang="en-US" sz="2000" b="1" u="sng" dirty="0">
                <a:solidFill>
                  <a:srgbClr val="000099"/>
                </a:solidFill>
                <a:sym typeface="Wingdings" pitchFamily="2" charset="2"/>
              </a:rPr>
              <a:t>Laboratory of Cosmology and Elementary Particles (NSU) and Cryogenic Avalanche Detectors “Laboratory” (</a:t>
            </a:r>
            <a:r>
              <a:rPr lang="en-US" sz="2000" b="1" u="sng" dirty="0" err="1">
                <a:solidFill>
                  <a:srgbClr val="000099"/>
                </a:solidFill>
                <a:sym typeface="Wingdings" pitchFamily="2" charset="2"/>
              </a:rPr>
              <a:t>Budker</a:t>
            </a:r>
            <a:r>
              <a:rPr lang="en-US" sz="2000" b="1" u="sng" dirty="0">
                <a:solidFill>
                  <a:srgbClr val="000099"/>
                </a:solidFill>
                <a:sym typeface="Wingdings" pitchFamily="2" charset="2"/>
              </a:rPr>
              <a:t> INP):</a:t>
            </a:r>
          </a:p>
          <a:p>
            <a:pPr eaLnBrk="0" hangingPunct="0">
              <a:defRPr/>
            </a:pPr>
            <a:r>
              <a:rPr lang="en-US" sz="2000" b="1" dirty="0">
                <a:solidFill>
                  <a:srgbClr val="000099"/>
                </a:solidFill>
                <a:sym typeface="Wingdings" pitchFamily="2" charset="2"/>
              </a:rPr>
              <a:t>A. </a:t>
            </a:r>
            <a:r>
              <a:rPr lang="en-US" sz="2000" b="1" dirty="0" err="1">
                <a:solidFill>
                  <a:srgbClr val="000099"/>
                </a:solidFill>
                <a:sym typeface="Wingdings" pitchFamily="2" charset="2"/>
              </a:rPr>
              <a:t>Dolgov</a:t>
            </a:r>
            <a:r>
              <a:rPr lang="en-US" sz="2000" b="1" dirty="0">
                <a:solidFill>
                  <a:srgbClr val="000099"/>
                </a:solidFill>
                <a:sym typeface="Wingdings" pitchFamily="2" charset="2"/>
              </a:rPr>
              <a:t> (head of the lab). Experimental group:</a:t>
            </a:r>
          </a:p>
          <a:p>
            <a:pPr eaLnBrk="0" hangingPunct="0">
              <a:defRPr/>
            </a:pPr>
            <a:r>
              <a:rPr lang="en-US" sz="2000" b="1" dirty="0" smtClean="0">
                <a:solidFill>
                  <a:srgbClr val="000099"/>
                </a:solidFill>
                <a:sym typeface="Wingdings" pitchFamily="2" charset="2"/>
              </a:rPr>
              <a:t>A. </a:t>
            </a:r>
            <a:r>
              <a:rPr lang="en-US" sz="2000" b="1" dirty="0" err="1" smtClean="0">
                <a:solidFill>
                  <a:srgbClr val="000099"/>
                </a:solidFill>
                <a:sym typeface="Wingdings" pitchFamily="2" charset="2"/>
              </a:rPr>
              <a:t>Bondar</a:t>
            </a:r>
            <a:r>
              <a:rPr lang="en-US" sz="2000" b="1" dirty="0">
                <a:solidFill>
                  <a:srgbClr val="000099"/>
                </a:solidFill>
                <a:sym typeface="Wingdings" pitchFamily="2" charset="2"/>
              </a:rPr>
              <a:t>, R. </a:t>
            </a:r>
            <a:r>
              <a:rPr lang="en-US" sz="2000" b="1" dirty="0" err="1">
                <a:solidFill>
                  <a:srgbClr val="000099"/>
                </a:solidFill>
                <a:sym typeface="Wingdings" pitchFamily="2" charset="2"/>
              </a:rPr>
              <a:t>Belousov</a:t>
            </a:r>
            <a:r>
              <a:rPr lang="en-US" sz="2000" b="1" dirty="0">
                <a:solidFill>
                  <a:srgbClr val="000099"/>
                </a:solidFill>
                <a:sym typeface="Wingdings" pitchFamily="2" charset="2"/>
              </a:rPr>
              <a:t>, A. </a:t>
            </a:r>
            <a:r>
              <a:rPr lang="en-US" sz="2000" b="1" dirty="0" err="1">
                <a:solidFill>
                  <a:srgbClr val="000099"/>
                </a:solidFill>
                <a:sym typeface="Wingdings" pitchFamily="2" charset="2"/>
              </a:rPr>
              <a:t>Buzulutskov</a:t>
            </a:r>
            <a:r>
              <a:rPr lang="en-US" sz="2000" b="1" dirty="0">
                <a:solidFill>
                  <a:srgbClr val="000099"/>
                </a:solidFill>
                <a:sym typeface="Wingdings" pitchFamily="2" charset="2"/>
              </a:rPr>
              <a:t> (coordinator), A. </a:t>
            </a:r>
            <a:r>
              <a:rPr lang="en-US" sz="2000" b="1" dirty="0" err="1">
                <a:solidFill>
                  <a:srgbClr val="000099"/>
                </a:solidFill>
                <a:sym typeface="Wingdings" pitchFamily="2" charset="2"/>
              </a:rPr>
              <a:t>Chegodaev</a:t>
            </a:r>
            <a:r>
              <a:rPr lang="en-US" sz="2000" b="1" dirty="0">
                <a:solidFill>
                  <a:srgbClr val="000099"/>
                </a:solidFill>
                <a:sym typeface="Wingdings" pitchFamily="2" charset="2"/>
              </a:rPr>
              <a:t>, A. </a:t>
            </a:r>
            <a:r>
              <a:rPr lang="en-US" sz="2000" b="1" dirty="0" err="1">
                <a:solidFill>
                  <a:srgbClr val="000099"/>
                </a:solidFill>
                <a:sym typeface="Wingdings" pitchFamily="2" charset="2"/>
              </a:rPr>
              <a:t>Grebenuk</a:t>
            </a:r>
            <a:r>
              <a:rPr lang="en-US" sz="2000" b="1" dirty="0">
                <a:solidFill>
                  <a:srgbClr val="000099"/>
                </a:solidFill>
                <a:sym typeface="Wingdings" pitchFamily="2" charset="2"/>
              </a:rPr>
              <a:t>, S. </a:t>
            </a:r>
            <a:r>
              <a:rPr lang="en-US" sz="2000" b="1" dirty="0" err="1">
                <a:solidFill>
                  <a:srgbClr val="000099"/>
                </a:solidFill>
                <a:sym typeface="Wingdings" pitchFamily="2" charset="2"/>
              </a:rPr>
              <a:t>Peleganchuk</a:t>
            </a:r>
            <a:r>
              <a:rPr lang="en-US" sz="2000" b="1" dirty="0">
                <a:solidFill>
                  <a:srgbClr val="000099"/>
                </a:solidFill>
                <a:sym typeface="Wingdings" pitchFamily="2" charset="2"/>
              </a:rPr>
              <a:t>, L. </a:t>
            </a:r>
            <a:r>
              <a:rPr lang="en-US" sz="2000" b="1" dirty="0" err="1">
                <a:solidFill>
                  <a:srgbClr val="000099"/>
                </a:solidFill>
                <a:sym typeface="Wingdings" pitchFamily="2" charset="2"/>
              </a:rPr>
              <a:t>Shekhtman</a:t>
            </a:r>
            <a:r>
              <a:rPr lang="en-US" sz="2000" b="1" dirty="0">
                <a:solidFill>
                  <a:srgbClr val="000099"/>
                </a:solidFill>
                <a:sym typeface="Wingdings" pitchFamily="2" charset="2"/>
              </a:rPr>
              <a:t>, E. </a:t>
            </a:r>
            <a:r>
              <a:rPr lang="en-US" sz="2000" b="1" dirty="0" err="1">
                <a:solidFill>
                  <a:srgbClr val="000099"/>
                </a:solidFill>
                <a:sym typeface="Wingdings" pitchFamily="2" charset="2"/>
              </a:rPr>
              <a:t>Shemyakina</a:t>
            </a:r>
            <a:r>
              <a:rPr lang="en-US" sz="2000" b="1" dirty="0">
                <a:solidFill>
                  <a:srgbClr val="000099"/>
                </a:solidFill>
                <a:sym typeface="Wingdings" pitchFamily="2" charset="2"/>
              </a:rPr>
              <a:t>, </a:t>
            </a:r>
            <a:endParaRPr lang="en-US" sz="2000" b="1" dirty="0" smtClean="0">
              <a:solidFill>
                <a:srgbClr val="000099"/>
              </a:solidFill>
              <a:sym typeface="Wingdings" pitchFamily="2" charset="2"/>
            </a:endParaRPr>
          </a:p>
          <a:p>
            <a:pPr eaLnBrk="0" hangingPunct="0">
              <a:defRPr/>
            </a:pPr>
            <a:r>
              <a:rPr lang="en-US" sz="2000" b="1" dirty="0" smtClean="0">
                <a:solidFill>
                  <a:srgbClr val="000099"/>
                </a:solidFill>
                <a:sym typeface="Wingdings" pitchFamily="2" charset="2"/>
              </a:rPr>
              <a:t>R</a:t>
            </a:r>
            <a:r>
              <a:rPr lang="en-US" sz="2000" b="1" dirty="0">
                <a:solidFill>
                  <a:srgbClr val="000099"/>
                </a:solidFill>
                <a:sym typeface="Wingdings" pitchFamily="2" charset="2"/>
              </a:rPr>
              <a:t>. </a:t>
            </a:r>
            <a:r>
              <a:rPr lang="en-US" sz="2000" b="1" dirty="0" err="1">
                <a:solidFill>
                  <a:srgbClr val="000099"/>
                </a:solidFill>
                <a:sym typeface="Wingdings" pitchFamily="2" charset="2"/>
              </a:rPr>
              <a:t>Snopkov</a:t>
            </a:r>
            <a:r>
              <a:rPr lang="en-US" sz="2000" b="1" dirty="0">
                <a:solidFill>
                  <a:srgbClr val="000099"/>
                </a:solidFill>
                <a:sym typeface="Wingdings" pitchFamily="2" charset="2"/>
              </a:rPr>
              <a:t>, A. </a:t>
            </a:r>
            <a:r>
              <a:rPr lang="en-US" sz="2000" b="1" dirty="0" err="1">
                <a:solidFill>
                  <a:srgbClr val="000099"/>
                </a:solidFill>
                <a:sym typeface="Wingdings" pitchFamily="2" charset="2"/>
              </a:rPr>
              <a:t>Sokolov</a:t>
            </a:r>
            <a:endParaRPr lang="en-US" sz="2000" b="1" dirty="0">
              <a:solidFill>
                <a:srgbClr val="000099"/>
              </a:solidFill>
              <a:sym typeface="Wingdings" pitchFamily="2" charset="2"/>
            </a:endParaRPr>
          </a:p>
          <a:p>
            <a:pPr marL="457200" indent="-457200" eaLnBrk="0" hangingPunct="0">
              <a:defRPr/>
            </a:pPr>
            <a:endParaRPr lang="en-US" sz="2000" b="1" dirty="0">
              <a:solidFill>
                <a:srgbClr val="000099"/>
              </a:solidFill>
              <a:sym typeface="Wingdings" pitchFamily="2" charset="2"/>
            </a:endParaRPr>
          </a:p>
          <a:p>
            <a:pPr eaLnBrk="0" hangingPunct="0">
              <a:defRPr/>
            </a:pPr>
            <a:r>
              <a:rPr lang="en-US" sz="2000" b="1" dirty="0">
                <a:solidFill>
                  <a:srgbClr val="000099"/>
                </a:solidFill>
                <a:sym typeface="Wingdings" pitchFamily="2" charset="2"/>
              </a:rPr>
              <a:t>We collaborate with two teams from Plasma Division of </a:t>
            </a:r>
            <a:r>
              <a:rPr lang="en-US" sz="2000" b="1" dirty="0" err="1">
                <a:solidFill>
                  <a:srgbClr val="000099"/>
                </a:solidFill>
                <a:sym typeface="Wingdings" pitchFamily="2" charset="2"/>
              </a:rPr>
              <a:t>Budker</a:t>
            </a:r>
            <a:r>
              <a:rPr lang="en-US" sz="2000" b="1" dirty="0">
                <a:solidFill>
                  <a:srgbClr val="000099"/>
                </a:solidFill>
                <a:sym typeface="Wingdings" pitchFamily="2" charset="2"/>
              </a:rPr>
              <a:t> INP on neutron scattering systems development: A. </a:t>
            </a:r>
            <a:r>
              <a:rPr lang="en-US" sz="2000" b="1" dirty="0" err="1">
                <a:solidFill>
                  <a:srgbClr val="000099"/>
                </a:solidFill>
                <a:sym typeface="Wingdings" pitchFamily="2" charset="2"/>
              </a:rPr>
              <a:t>Burdakov</a:t>
            </a:r>
            <a:r>
              <a:rPr lang="en-US" sz="2000" b="1" dirty="0">
                <a:solidFill>
                  <a:srgbClr val="000099"/>
                </a:solidFill>
                <a:sym typeface="Wingdings" pitchFamily="2" charset="2"/>
              </a:rPr>
              <a:t>, S. </a:t>
            </a:r>
            <a:r>
              <a:rPr lang="en-US" sz="2000" b="1" dirty="0" err="1">
                <a:solidFill>
                  <a:srgbClr val="000099"/>
                </a:solidFill>
                <a:sym typeface="Wingdings" pitchFamily="2" charset="2"/>
              </a:rPr>
              <a:t>Polosatkin</a:t>
            </a:r>
            <a:r>
              <a:rPr lang="en-US" sz="2000" b="1" dirty="0">
                <a:solidFill>
                  <a:srgbClr val="000099"/>
                </a:solidFill>
                <a:sym typeface="Wingdings" pitchFamily="2" charset="2"/>
              </a:rPr>
              <a:t> and E. </a:t>
            </a:r>
            <a:r>
              <a:rPr lang="en-US" sz="2000" b="1" dirty="0" err="1">
                <a:solidFill>
                  <a:srgbClr val="000099"/>
                </a:solidFill>
                <a:sym typeface="Wingdings" pitchFamily="2" charset="2"/>
              </a:rPr>
              <a:t>Grishnyaev</a:t>
            </a:r>
            <a:r>
              <a:rPr lang="en-US" sz="2000" b="1" dirty="0">
                <a:solidFill>
                  <a:srgbClr val="000099"/>
                </a:solidFill>
                <a:sym typeface="Wingdings" pitchFamily="2" charset="2"/>
              </a:rPr>
              <a:t> and S. </a:t>
            </a:r>
            <a:r>
              <a:rPr lang="en-US" sz="2000" b="1" dirty="0" err="1">
                <a:solidFill>
                  <a:srgbClr val="000099"/>
                </a:solidFill>
                <a:sym typeface="Wingdings" pitchFamily="2" charset="2"/>
              </a:rPr>
              <a:t>Taskaev</a:t>
            </a:r>
            <a:r>
              <a:rPr lang="en-US" sz="2000" b="1" dirty="0">
                <a:solidFill>
                  <a:srgbClr val="000099"/>
                </a:solidFill>
                <a:sym typeface="Wingdings" pitchFamily="2" charset="2"/>
              </a:rPr>
              <a:t> et al.</a:t>
            </a:r>
          </a:p>
          <a:p>
            <a:pPr eaLnBrk="0" hangingPunct="0">
              <a:defRPr/>
            </a:pPr>
            <a:endParaRPr lang="en-US" sz="2000" b="1" dirty="0">
              <a:solidFill>
                <a:srgbClr val="000099"/>
              </a:solidFill>
              <a:sym typeface="Wingdings" pitchFamily="2" charset="2"/>
            </a:endParaRPr>
          </a:p>
          <a:p>
            <a:pPr eaLnBrk="0" hangingPunct="0">
              <a:defRPr/>
            </a:pPr>
            <a:r>
              <a:rPr lang="en-US" sz="2000" b="1" dirty="0">
                <a:solidFill>
                  <a:srgbClr val="000099"/>
                </a:solidFill>
                <a:sym typeface="Wingdings" pitchFamily="2" charset="2"/>
              </a:rPr>
              <a:t>We also collaborate on CRAD R&amp;D with A. </a:t>
            </a:r>
            <a:r>
              <a:rPr lang="en-US" sz="2000" b="1" dirty="0" err="1">
                <a:solidFill>
                  <a:srgbClr val="000099"/>
                </a:solidFill>
                <a:sym typeface="Wingdings" pitchFamily="2" charset="2"/>
              </a:rPr>
              <a:t>Breskin</a:t>
            </a:r>
            <a:r>
              <a:rPr lang="en-US" sz="2000" b="1" dirty="0">
                <a:solidFill>
                  <a:srgbClr val="000099"/>
                </a:solidFill>
                <a:sym typeface="Wingdings" pitchFamily="2" charset="2"/>
              </a:rPr>
              <a:t> (Weizmann Inst.) and D. </a:t>
            </a:r>
            <a:r>
              <a:rPr lang="en-US" sz="2000" b="1" dirty="0" err="1">
                <a:solidFill>
                  <a:srgbClr val="000099"/>
                </a:solidFill>
                <a:sym typeface="Wingdings" pitchFamily="2" charset="2"/>
              </a:rPr>
              <a:t>Thers</a:t>
            </a:r>
            <a:r>
              <a:rPr lang="en-US" sz="2000" b="1" dirty="0">
                <a:solidFill>
                  <a:srgbClr val="000099"/>
                </a:solidFill>
                <a:sym typeface="Wingdings" pitchFamily="2" charset="2"/>
              </a:rPr>
              <a:t> (Nantes Univ.), in the frame of RD51 collaboration. </a:t>
            </a:r>
          </a:p>
        </p:txBody>
      </p:sp>
      <p:sp>
        <p:nvSpPr>
          <p:cNvPr id="28678" name="TextBox 5"/>
          <p:cNvSpPr txBox="1">
            <a:spLocks noChangeArrowheads="1"/>
          </p:cNvSpPr>
          <p:nvPr/>
        </p:nvSpPr>
        <p:spPr bwMode="auto">
          <a:xfrm>
            <a:off x="122832" y="6027737"/>
            <a:ext cx="8870950" cy="830263"/>
          </a:xfrm>
          <a:prstGeom prst="rect">
            <a:avLst/>
          </a:prstGeom>
          <a:solidFill>
            <a:srgbClr val="FFFFCD"/>
          </a:solidFill>
          <a:ln w="9525">
            <a:noFill/>
            <a:miter lim="800000"/>
            <a:headEnd/>
            <a:tailEnd/>
          </a:ln>
        </p:spPr>
        <p:txBody>
          <a:bodyPr>
            <a:spAutoFit/>
          </a:bodyPr>
          <a:lstStyle/>
          <a:p>
            <a:r>
              <a:rPr lang="en-US" dirty="0">
                <a:solidFill>
                  <a:srgbClr val="002060"/>
                </a:solidFill>
              </a:rPr>
              <a:t>This work supported in parts by </a:t>
            </a:r>
            <a:r>
              <a:rPr lang="en-US" dirty="0" err="1">
                <a:solidFill>
                  <a:srgbClr val="002060"/>
                </a:solidFill>
              </a:rPr>
              <a:t>Ministery</a:t>
            </a:r>
            <a:r>
              <a:rPr lang="en-US" dirty="0">
                <a:solidFill>
                  <a:srgbClr val="002060"/>
                </a:solidFill>
              </a:rPr>
              <a:t> of Science an Education of RF (grant 11.G34.31.0047) and Russian Foundation for Basic Research (12-02-91509-CERN_a and 12-02-12133-ofi_m)</a:t>
            </a:r>
            <a:endParaRPr lang="ru-RU" dirty="0">
              <a:solidFill>
                <a:srgbClr val="00206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Two-phase Ar CRAD with THGEM/GAPD-matrix multiplier: data </a:t>
            </a:r>
            <a:r>
              <a:rPr lang="en-US" dirty="0" smtClean="0"/>
              <a:t>acquisition</a:t>
            </a:r>
            <a:endParaRPr lang="en-US" dirty="0"/>
          </a:p>
        </p:txBody>
      </p:sp>
      <p:sp>
        <p:nvSpPr>
          <p:cNvPr id="18435" name="Номер слайда 2"/>
          <p:cNvSpPr>
            <a:spLocks noGrp="1"/>
          </p:cNvSpPr>
          <p:nvPr>
            <p:ph type="sldNum" sz="quarter" idx="11"/>
          </p:nvPr>
        </p:nvSpPr>
        <p:spPr>
          <a:ln>
            <a:miter lim="800000"/>
            <a:headEnd/>
            <a:tailEnd/>
          </a:ln>
        </p:spPr>
        <p:txBody>
          <a:bodyPr/>
          <a:lstStyle/>
          <a:p>
            <a:fld id="{0A02506F-FE24-46C9-93AF-A7F2EEC4002E}" type="slidenum">
              <a:rPr lang="en-US" smtClean="0"/>
              <a:pPr/>
              <a:t>38</a:t>
            </a:fld>
            <a:endParaRPr lang="en-US" smtClean="0"/>
          </a:p>
        </p:txBody>
      </p:sp>
      <p:pic>
        <p:nvPicPr>
          <p:cNvPr id="18437" name="Picture 2" descr="D:\PAPERS\MyBasicPapers\Paper59GAPDMatrix\Figures\Events\120622_5_87KXrayColl2mmDV2400Vgapd40G280sh05.jpg"/>
          <p:cNvPicPr>
            <a:picLocks noChangeAspect="1" noChangeArrowheads="1"/>
          </p:cNvPicPr>
          <p:nvPr/>
        </p:nvPicPr>
        <p:blipFill>
          <a:blip r:embed="rId3" cstate="print"/>
          <a:srcRect/>
          <a:stretch>
            <a:fillRect/>
          </a:stretch>
        </p:blipFill>
        <p:spPr bwMode="auto">
          <a:xfrm>
            <a:off x="313898" y="1482180"/>
            <a:ext cx="6107113" cy="4884737"/>
          </a:xfrm>
          <a:prstGeom prst="rect">
            <a:avLst/>
          </a:prstGeom>
          <a:noFill/>
          <a:ln w="9525">
            <a:noFill/>
            <a:miter lim="800000"/>
            <a:headEnd/>
            <a:tailEnd/>
          </a:ln>
        </p:spPr>
      </p:pic>
      <p:sp>
        <p:nvSpPr>
          <p:cNvPr id="18438" name="Rectangle 10"/>
          <p:cNvSpPr>
            <a:spLocks noChangeArrowheads="1"/>
          </p:cNvSpPr>
          <p:nvPr/>
        </p:nvSpPr>
        <p:spPr bwMode="auto">
          <a:xfrm>
            <a:off x="6192838" y="976313"/>
            <a:ext cx="2951162" cy="915987"/>
          </a:xfrm>
          <a:prstGeom prst="rect">
            <a:avLst/>
          </a:prstGeom>
          <a:solidFill>
            <a:srgbClr val="FFFFCD"/>
          </a:solidFill>
          <a:ln w="9525">
            <a:noFill/>
            <a:miter lim="800000"/>
            <a:headEnd/>
            <a:tailEnd/>
          </a:ln>
        </p:spPr>
        <p:txBody>
          <a:bodyPr>
            <a:spAutoFit/>
          </a:bodyPr>
          <a:lstStyle/>
          <a:p>
            <a:r>
              <a:rPr lang="en-US" sz="1800" b="1" dirty="0">
                <a:solidFill>
                  <a:srgbClr val="000099"/>
                </a:solidFill>
                <a:cs typeface="Arial" pitchFamily="34" charset="0"/>
              </a:rPr>
              <a:t>8 readout channels using fast flash ADC CAEN V1720 (</a:t>
            </a:r>
            <a:r>
              <a:rPr lang="en-US" sz="1800" b="1" dirty="0">
                <a:solidFill>
                  <a:srgbClr val="000099"/>
                </a:solidFill>
              </a:rPr>
              <a:t>250 MHz) </a:t>
            </a:r>
            <a:endParaRPr lang="en-US" sz="1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800" dirty="0" smtClean="0"/>
              <a:t>Two-phase </a:t>
            </a:r>
            <a:r>
              <a:rPr lang="en-US" sz="2800" dirty="0" smtClean="0"/>
              <a:t>CRAD: some </a:t>
            </a:r>
            <a:r>
              <a:rPr lang="en-US" sz="2800" dirty="0" smtClean="0"/>
              <a:t>elements of PMT, cryogenic, vacuum, DAQ, GAPD and electronics </a:t>
            </a:r>
            <a:r>
              <a:rPr lang="en-US" sz="2800" dirty="0" smtClean="0"/>
              <a:t>systems</a:t>
            </a:r>
            <a:endParaRPr lang="en-US" dirty="0"/>
          </a:p>
        </p:txBody>
      </p:sp>
      <p:sp>
        <p:nvSpPr>
          <p:cNvPr id="25603" name="Номер слайда 2"/>
          <p:cNvSpPr>
            <a:spLocks noGrp="1"/>
          </p:cNvSpPr>
          <p:nvPr>
            <p:ph type="sldNum" sz="quarter" idx="11"/>
          </p:nvPr>
        </p:nvSpPr>
        <p:spPr>
          <a:ln>
            <a:miter lim="800000"/>
            <a:headEnd/>
            <a:tailEnd/>
          </a:ln>
        </p:spPr>
        <p:txBody>
          <a:bodyPr/>
          <a:lstStyle/>
          <a:p>
            <a:fld id="{6BFF9ADD-0AAB-4959-80F0-D69109B99579}" type="slidenum">
              <a:rPr lang="en-US" smtClean="0"/>
              <a:pPr/>
              <a:t>39</a:t>
            </a:fld>
            <a:endParaRPr lang="en-US" smtClean="0"/>
          </a:p>
        </p:txBody>
      </p:sp>
      <p:pic>
        <p:nvPicPr>
          <p:cNvPr id="25605" name="Picture 5" descr="D:\CONFERENCES\BINP\June13\Osc.tif"/>
          <p:cNvPicPr>
            <a:picLocks noChangeAspect="1" noChangeArrowheads="1"/>
          </p:cNvPicPr>
          <p:nvPr/>
        </p:nvPicPr>
        <p:blipFill>
          <a:blip r:embed="rId3" cstate="print"/>
          <a:srcRect/>
          <a:stretch>
            <a:fillRect/>
          </a:stretch>
        </p:blipFill>
        <p:spPr bwMode="auto">
          <a:xfrm>
            <a:off x="0" y="4279900"/>
            <a:ext cx="3438525" cy="2578100"/>
          </a:xfrm>
          <a:prstGeom prst="rect">
            <a:avLst/>
          </a:prstGeom>
          <a:noFill/>
          <a:ln w="9525">
            <a:noFill/>
            <a:miter lim="800000"/>
            <a:headEnd/>
            <a:tailEnd/>
          </a:ln>
        </p:spPr>
      </p:pic>
      <p:pic>
        <p:nvPicPr>
          <p:cNvPr id="25606" name="Picture 6" descr="D:\CONFERENCES\BINP\June13\PMT.tif"/>
          <p:cNvPicPr>
            <a:picLocks noChangeAspect="1" noChangeArrowheads="1"/>
          </p:cNvPicPr>
          <p:nvPr/>
        </p:nvPicPr>
        <p:blipFill>
          <a:blip r:embed="rId4" cstate="print"/>
          <a:srcRect/>
          <a:stretch>
            <a:fillRect/>
          </a:stretch>
        </p:blipFill>
        <p:spPr bwMode="auto">
          <a:xfrm>
            <a:off x="0" y="1130300"/>
            <a:ext cx="3429000" cy="2571750"/>
          </a:xfrm>
          <a:prstGeom prst="rect">
            <a:avLst/>
          </a:prstGeom>
          <a:noFill/>
          <a:ln w="9525">
            <a:noFill/>
            <a:miter lim="800000"/>
            <a:headEnd/>
            <a:tailEnd/>
          </a:ln>
        </p:spPr>
      </p:pic>
      <p:pic>
        <p:nvPicPr>
          <p:cNvPr id="25607" name="Picture 7" descr="D:\CONFERENCES\BINP\June13\Pump.tif"/>
          <p:cNvPicPr>
            <a:picLocks noChangeAspect="1" noChangeArrowheads="1"/>
          </p:cNvPicPr>
          <p:nvPr/>
        </p:nvPicPr>
        <p:blipFill>
          <a:blip r:embed="rId5" cstate="print"/>
          <a:srcRect/>
          <a:stretch>
            <a:fillRect/>
          </a:stretch>
        </p:blipFill>
        <p:spPr bwMode="auto">
          <a:xfrm>
            <a:off x="6594475" y="1073150"/>
            <a:ext cx="2549525" cy="3400425"/>
          </a:xfrm>
          <a:prstGeom prst="rect">
            <a:avLst/>
          </a:prstGeom>
          <a:noFill/>
          <a:ln w="9525">
            <a:noFill/>
            <a:miter lim="800000"/>
            <a:headEnd/>
            <a:tailEnd/>
          </a:ln>
        </p:spPr>
      </p:pic>
      <p:pic>
        <p:nvPicPr>
          <p:cNvPr id="25608" name="Picture 8" descr="D:\CONFERENCES\BINP\June13\CryoCooler.tif"/>
          <p:cNvPicPr>
            <a:picLocks noChangeAspect="1" noChangeArrowheads="1"/>
          </p:cNvPicPr>
          <p:nvPr/>
        </p:nvPicPr>
        <p:blipFill>
          <a:blip r:embed="rId6" cstate="print"/>
          <a:srcRect/>
          <a:stretch>
            <a:fillRect/>
          </a:stretch>
        </p:blipFill>
        <p:spPr bwMode="auto">
          <a:xfrm>
            <a:off x="3717925" y="1108075"/>
            <a:ext cx="2435225" cy="3248025"/>
          </a:xfrm>
          <a:prstGeom prst="rect">
            <a:avLst/>
          </a:prstGeom>
          <a:noFill/>
          <a:ln w="9525">
            <a:noFill/>
            <a:miter lim="800000"/>
            <a:headEnd/>
            <a:tailEnd/>
          </a:ln>
        </p:spPr>
      </p:pic>
      <p:pic>
        <p:nvPicPr>
          <p:cNvPr id="25609" name="Picture 9" descr="D:\CONFERENCES\BINP\June13\CaenCrate.tif"/>
          <p:cNvPicPr>
            <a:picLocks noChangeAspect="1" noChangeArrowheads="1"/>
          </p:cNvPicPr>
          <p:nvPr/>
        </p:nvPicPr>
        <p:blipFill>
          <a:blip r:embed="rId7" cstate="print"/>
          <a:srcRect/>
          <a:stretch>
            <a:fillRect/>
          </a:stretch>
        </p:blipFill>
        <p:spPr bwMode="auto">
          <a:xfrm>
            <a:off x="6032500" y="4524375"/>
            <a:ext cx="3111500" cy="2333625"/>
          </a:xfrm>
          <a:prstGeom prst="rect">
            <a:avLst/>
          </a:prstGeom>
          <a:noFill/>
          <a:ln w="9525">
            <a:noFill/>
            <a:miter lim="800000"/>
            <a:headEnd/>
            <a:tailEnd/>
          </a:ln>
        </p:spPr>
      </p:pic>
      <p:pic>
        <p:nvPicPr>
          <p:cNvPr id="25610" name="Рисунок 1"/>
          <p:cNvPicPr>
            <a:picLocks noChangeAspect="1"/>
          </p:cNvPicPr>
          <p:nvPr/>
        </p:nvPicPr>
        <p:blipFill>
          <a:blip r:embed="rId8" cstate="print"/>
          <a:srcRect/>
          <a:stretch>
            <a:fillRect/>
          </a:stretch>
        </p:blipFill>
        <p:spPr bwMode="auto">
          <a:xfrm>
            <a:off x="3490913" y="4391025"/>
            <a:ext cx="2541587" cy="2466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CRAD concepts</a:t>
            </a:r>
            <a:endParaRPr lang="en-US" dirty="0"/>
          </a:p>
        </p:txBody>
      </p:sp>
      <p:sp>
        <p:nvSpPr>
          <p:cNvPr id="7171" name="Номер слайда 2"/>
          <p:cNvSpPr>
            <a:spLocks noGrp="1"/>
          </p:cNvSpPr>
          <p:nvPr>
            <p:ph type="sldNum" sz="quarter" idx="11"/>
          </p:nvPr>
        </p:nvSpPr>
        <p:spPr>
          <a:ln>
            <a:miter lim="800000"/>
            <a:headEnd/>
            <a:tailEnd/>
          </a:ln>
        </p:spPr>
        <p:txBody>
          <a:bodyPr/>
          <a:lstStyle/>
          <a:p>
            <a:fld id="{E660108F-A8AA-4A2D-B30D-D15A462620CB}" type="slidenum">
              <a:rPr lang="en-US" smtClean="0"/>
              <a:pPr/>
              <a:t>4</a:t>
            </a:fld>
            <a:endParaRPr lang="en-US" smtClean="0"/>
          </a:p>
        </p:txBody>
      </p:sp>
      <p:sp>
        <p:nvSpPr>
          <p:cNvPr id="7173" name="Rectangle 3"/>
          <p:cNvSpPr>
            <a:spLocks noChangeArrowheads="1"/>
          </p:cNvSpPr>
          <p:nvPr/>
        </p:nvSpPr>
        <p:spPr bwMode="auto">
          <a:xfrm>
            <a:off x="3287713" y="1024224"/>
            <a:ext cx="5856287" cy="3113087"/>
          </a:xfrm>
          <a:prstGeom prst="rect">
            <a:avLst/>
          </a:prstGeom>
          <a:solidFill>
            <a:schemeClr val="accent3"/>
          </a:solidFill>
          <a:ln w="9525">
            <a:noFill/>
            <a:miter lim="800000"/>
            <a:headEnd/>
            <a:tailEnd/>
          </a:ln>
        </p:spPr>
        <p:txBody>
          <a:bodyPr anchor="ctr">
            <a:spAutoFit/>
          </a:bodyPr>
          <a:lstStyle/>
          <a:p>
            <a:pPr algn="just" eaLnBrk="0" hangingPunct="0"/>
            <a:r>
              <a:rPr lang="en-US" sz="1800" b="1" dirty="0">
                <a:solidFill>
                  <a:srgbClr val="000099"/>
                </a:solidFill>
                <a:sym typeface="Symbol" pitchFamily="18" charset="2"/>
              </a:rPr>
              <a:t>- Final goal: development of detectors of ultimate sensitivity (single-electron mode, with high spatial resolution, at extremely low noise) for rare-event experiments and other (i.e. medical) applications.</a:t>
            </a:r>
          </a:p>
          <a:p>
            <a:pPr algn="just" eaLnBrk="0" hangingPunct="0"/>
            <a:endParaRPr lang="en-US" sz="1800" b="1" dirty="0">
              <a:solidFill>
                <a:srgbClr val="000099"/>
              </a:solidFill>
              <a:sym typeface="Symbol" pitchFamily="18" charset="2"/>
            </a:endParaRPr>
          </a:p>
          <a:p>
            <a:pPr algn="just" eaLnBrk="0" hangingPunct="0"/>
            <a:r>
              <a:rPr lang="en-US" sz="1800" b="1" dirty="0">
                <a:solidFill>
                  <a:srgbClr val="000099"/>
                </a:solidFill>
                <a:sym typeface="Symbol" pitchFamily="18" charset="2"/>
              </a:rPr>
              <a:t>- Basic idea: combining hole-type MPGDs (GEMs and THGEMs) with cryogenic noble gas detectors, either in a gaseous, liquid or two-phase mode.</a:t>
            </a:r>
          </a:p>
          <a:p>
            <a:pPr algn="just" eaLnBrk="0" hangingPunct="0"/>
            <a:endParaRPr lang="en-US" sz="1800" b="1" dirty="0">
              <a:solidFill>
                <a:srgbClr val="000099"/>
              </a:solidFill>
              <a:sym typeface="System"/>
            </a:endParaRPr>
          </a:p>
          <a:p>
            <a:pPr algn="just" eaLnBrk="0" hangingPunct="0"/>
            <a:r>
              <a:rPr lang="en-US" sz="1800" b="1" dirty="0">
                <a:solidFill>
                  <a:srgbClr val="000099"/>
                </a:solidFill>
                <a:sym typeface="System"/>
              </a:rPr>
              <a:t>- We call such detectors “</a:t>
            </a:r>
            <a:r>
              <a:rPr lang="en-US" sz="1800" b="1" dirty="0" err="1">
                <a:solidFill>
                  <a:srgbClr val="000099"/>
                </a:solidFill>
                <a:sym typeface="System"/>
              </a:rPr>
              <a:t>CRyogenic</a:t>
            </a:r>
            <a:r>
              <a:rPr lang="en-US" sz="1800" b="1" dirty="0">
                <a:solidFill>
                  <a:srgbClr val="000099"/>
                </a:solidFill>
                <a:sym typeface="System"/>
              </a:rPr>
              <a:t> Avalanche Detectors”: CRADs.</a:t>
            </a:r>
          </a:p>
        </p:txBody>
      </p:sp>
      <p:pic>
        <p:nvPicPr>
          <p:cNvPr id="7174" name="Picture 7"/>
          <p:cNvPicPr>
            <a:picLocks noChangeAspect="1" noChangeArrowheads="1"/>
          </p:cNvPicPr>
          <p:nvPr/>
        </p:nvPicPr>
        <p:blipFill>
          <a:blip r:embed="rId2" cstate="print"/>
          <a:srcRect/>
          <a:stretch>
            <a:fillRect/>
          </a:stretch>
        </p:blipFill>
        <p:spPr bwMode="auto">
          <a:xfrm>
            <a:off x="40944" y="1176218"/>
            <a:ext cx="3206750" cy="2768600"/>
          </a:xfrm>
          <a:prstGeom prst="rect">
            <a:avLst/>
          </a:prstGeom>
          <a:noFill/>
          <a:ln w="9525">
            <a:noFill/>
            <a:miter lim="800000"/>
            <a:headEnd/>
            <a:tailEnd/>
          </a:ln>
        </p:spPr>
      </p:pic>
      <p:sp>
        <p:nvSpPr>
          <p:cNvPr id="7175" name="Rectangle 5"/>
          <p:cNvSpPr>
            <a:spLocks noChangeArrowheads="1"/>
          </p:cNvSpPr>
          <p:nvPr/>
        </p:nvSpPr>
        <p:spPr bwMode="auto">
          <a:xfrm>
            <a:off x="0" y="4224977"/>
            <a:ext cx="9144000" cy="2309813"/>
          </a:xfrm>
          <a:prstGeom prst="rect">
            <a:avLst/>
          </a:prstGeom>
          <a:solidFill>
            <a:schemeClr val="accent3"/>
          </a:solidFill>
          <a:ln w="9525">
            <a:noFill/>
            <a:miter lim="800000"/>
            <a:headEnd/>
            <a:tailEnd/>
          </a:ln>
        </p:spPr>
        <p:txBody>
          <a:bodyPr anchor="ctr">
            <a:spAutoFit/>
          </a:bodyPr>
          <a:lstStyle/>
          <a:p>
            <a:pPr eaLnBrk="0" hangingPunct="0"/>
            <a:r>
              <a:rPr lang="en-US" sz="1800" b="1" dirty="0">
                <a:solidFill>
                  <a:srgbClr val="000099"/>
                </a:solidFill>
                <a:sym typeface="Symbol" pitchFamily="18" charset="2"/>
              </a:rPr>
              <a:t>This concept was further developed, in particular suggesting to provide CRADs with:</a:t>
            </a:r>
          </a:p>
          <a:p>
            <a:pPr eaLnBrk="0" hangingPunct="0"/>
            <a:r>
              <a:rPr lang="en-US" sz="1800" b="1" dirty="0">
                <a:solidFill>
                  <a:srgbClr val="000099"/>
                </a:solidFill>
                <a:sym typeface="Symbol" pitchFamily="18" charset="2"/>
              </a:rPr>
              <a:t>- THGEM multiplier charge readout</a:t>
            </a:r>
          </a:p>
          <a:p>
            <a:pPr eaLnBrk="0" hangingPunct="0"/>
            <a:r>
              <a:rPr lang="en-US" sz="1800" b="1" dirty="0">
                <a:solidFill>
                  <a:srgbClr val="000099"/>
                </a:solidFill>
                <a:sym typeface="Symbol" pitchFamily="18" charset="2"/>
              </a:rPr>
              <a:t>- MPGD-based Gaseous Photomultiplier (GPM) separated by window from noble liquid </a:t>
            </a:r>
          </a:p>
          <a:p>
            <a:pPr eaLnBrk="0" hangingPunct="0"/>
            <a:r>
              <a:rPr lang="en-US" sz="1800" b="1" dirty="0">
                <a:solidFill>
                  <a:srgbClr val="000099"/>
                </a:solidFill>
                <a:sym typeface="Symbol" pitchFamily="18" charset="2"/>
              </a:rPr>
              <a:t>- CCD optical readout of GEM multiplier</a:t>
            </a:r>
          </a:p>
          <a:p>
            <a:pPr eaLnBrk="0" hangingPunct="0"/>
            <a:r>
              <a:rPr lang="en-US" sz="1800" b="1" dirty="0">
                <a:solidFill>
                  <a:srgbClr val="000099"/>
                </a:solidFill>
                <a:sym typeface="Symbol" pitchFamily="18" charset="2"/>
              </a:rPr>
              <a:t>- Combined THGEM/GAPD multiplier optical readout (GAPD = Geiger-mode APD or </a:t>
            </a:r>
            <a:r>
              <a:rPr lang="en-US" sz="1800" b="1" dirty="0" err="1">
                <a:solidFill>
                  <a:srgbClr val="000099"/>
                </a:solidFill>
                <a:sym typeface="Symbol" pitchFamily="18" charset="2"/>
              </a:rPr>
              <a:t>SiPM</a:t>
            </a:r>
            <a:r>
              <a:rPr lang="en-US" sz="1800" b="1" dirty="0">
                <a:solidFill>
                  <a:srgbClr val="000099"/>
                </a:solidFill>
                <a:sym typeface="Symbol" pitchFamily="18" charset="2"/>
              </a:rPr>
              <a:t>)</a:t>
            </a:r>
          </a:p>
        </p:txBody>
      </p:sp>
      <p:sp>
        <p:nvSpPr>
          <p:cNvPr id="10" name="TextBox 9"/>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6147" name="Номер слайда 2"/>
          <p:cNvSpPr>
            <a:spLocks noGrp="1"/>
          </p:cNvSpPr>
          <p:nvPr>
            <p:ph type="sldNum" sz="quarter" idx="11"/>
          </p:nvPr>
        </p:nvSpPr>
        <p:spPr>
          <a:ln>
            <a:miter lim="800000"/>
            <a:headEnd/>
            <a:tailEnd/>
          </a:ln>
        </p:spPr>
        <p:txBody>
          <a:bodyPr/>
          <a:lstStyle/>
          <a:p>
            <a:fld id="{370E850B-0316-4B83-B4BC-A2A94672B360}" type="slidenum">
              <a:rPr lang="en-US" smtClean="0"/>
              <a:pPr/>
              <a:t>5</a:t>
            </a:fld>
            <a:endParaRPr lang="en-US" smtClean="0"/>
          </a:p>
        </p:txBody>
      </p:sp>
      <p:sp>
        <p:nvSpPr>
          <p:cNvPr id="6149" name="Text Box 3"/>
          <p:cNvSpPr txBox="1">
            <a:spLocks noChangeArrowheads="1"/>
          </p:cNvSpPr>
          <p:nvPr/>
        </p:nvSpPr>
        <p:spPr bwMode="auto">
          <a:xfrm>
            <a:off x="0" y="1531724"/>
            <a:ext cx="9144000" cy="4708981"/>
          </a:xfrm>
          <a:prstGeom prst="rect">
            <a:avLst/>
          </a:prstGeom>
          <a:solidFill>
            <a:schemeClr val="accent1">
              <a:lumMod val="20000"/>
              <a:lumOff val="80000"/>
            </a:schemeClr>
          </a:solidFill>
          <a:ln w="9525">
            <a:noFill/>
            <a:miter lim="800000"/>
            <a:headEnd/>
            <a:tailEnd/>
          </a:ln>
        </p:spPr>
        <p:txBody>
          <a:bodyPr>
            <a:spAutoFit/>
          </a:bodyPr>
          <a:lstStyle/>
          <a:p>
            <a:pPr marL="342900" indent="-342900"/>
            <a:r>
              <a:rPr lang="en-US" sz="2000" b="1" dirty="0">
                <a:solidFill>
                  <a:srgbClr val="000099"/>
                </a:solidFill>
              </a:rPr>
              <a:t>1. </a:t>
            </a:r>
            <a:r>
              <a:rPr lang="en-US" sz="2000" b="1" u="sng" dirty="0" err="1" smtClean="0">
                <a:solidFill>
                  <a:srgbClr val="000099"/>
                </a:solidFill>
              </a:rPr>
              <a:t>CR</a:t>
            </a:r>
            <a:r>
              <a:rPr lang="en-US" sz="2000" b="1" dirty="0" err="1" smtClean="0">
                <a:solidFill>
                  <a:srgbClr val="000099"/>
                </a:solidFill>
              </a:rPr>
              <a:t>yogenic</a:t>
            </a:r>
            <a:r>
              <a:rPr lang="en-US" sz="2000" b="1" dirty="0" smtClean="0">
                <a:solidFill>
                  <a:srgbClr val="000099"/>
                </a:solidFill>
              </a:rPr>
              <a:t> </a:t>
            </a:r>
            <a:r>
              <a:rPr lang="en-US" sz="2000" b="1" u="sng" dirty="0" smtClean="0">
                <a:solidFill>
                  <a:srgbClr val="000099"/>
                </a:solidFill>
              </a:rPr>
              <a:t>A</a:t>
            </a:r>
            <a:r>
              <a:rPr lang="en-US" sz="2000" b="1" dirty="0" smtClean="0">
                <a:solidFill>
                  <a:srgbClr val="000099"/>
                </a:solidFill>
              </a:rPr>
              <a:t>valanche </a:t>
            </a:r>
            <a:r>
              <a:rPr lang="en-US" sz="2000" b="1" u="sng" dirty="0" smtClean="0">
                <a:solidFill>
                  <a:srgbClr val="000099"/>
                </a:solidFill>
              </a:rPr>
              <a:t>D</a:t>
            </a:r>
            <a:r>
              <a:rPr lang="en-US" sz="2000" b="1" dirty="0" smtClean="0">
                <a:solidFill>
                  <a:srgbClr val="000099"/>
                </a:solidFill>
              </a:rPr>
              <a:t>etector </a:t>
            </a:r>
            <a:r>
              <a:rPr lang="en-US" sz="2000" b="1" dirty="0">
                <a:solidFill>
                  <a:srgbClr val="000099"/>
                </a:solidFill>
              </a:rPr>
              <a:t>concepts.</a:t>
            </a:r>
          </a:p>
          <a:p>
            <a:pPr marL="342900" indent="-342900"/>
            <a:endParaRPr lang="en-US" sz="2000" b="1" dirty="0">
              <a:solidFill>
                <a:srgbClr val="000099"/>
              </a:solidFill>
            </a:endParaRPr>
          </a:p>
          <a:p>
            <a:pPr marL="342900" indent="-342900"/>
            <a:r>
              <a:rPr lang="en-US" sz="2000" b="1" dirty="0">
                <a:solidFill>
                  <a:srgbClr val="000099"/>
                </a:solidFill>
              </a:rPr>
              <a:t>2. </a:t>
            </a:r>
            <a:r>
              <a:rPr lang="en-US" sz="2000" b="1" dirty="0">
                <a:solidFill>
                  <a:schemeClr val="accent2"/>
                </a:solidFill>
              </a:rPr>
              <a:t>Our ongoing project on two-phase CRADs for dark matter search and low-energy neutrino detection.</a:t>
            </a:r>
          </a:p>
          <a:p>
            <a:pPr marL="342900" indent="-342900"/>
            <a:endParaRPr lang="en-US" sz="2000" b="1" dirty="0">
              <a:solidFill>
                <a:srgbClr val="000099"/>
              </a:solidFill>
            </a:endParaRPr>
          </a:p>
          <a:p>
            <a:pPr marL="342900" indent="-342900"/>
            <a:r>
              <a:rPr lang="en-US" sz="2000" b="1" dirty="0">
                <a:solidFill>
                  <a:srgbClr val="000099"/>
                </a:solidFill>
              </a:rPr>
              <a:t>3. Two-phase CRAD R&amp;D results:</a:t>
            </a:r>
          </a:p>
          <a:p>
            <a:pPr marL="342900" indent="-342900"/>
            <a:r>
              <a:rPr lang="en-US" sz="2000" b="1" dirty="0">
                <a:solidFill>
                  <a:srgbClr val="000099"/>
                </a:solidFill>
              </a:rPr>
              <a:t>	- Two-phase CRADs with charge readout.</a:t>
            </a:r>
          </a:p>
          <a:p>
            <a:pPr marL="342900" indent="-342900"/>
            <a:r>
              <a:rPr lang="en-US" sz="2000" b="1" dirty="0">
                <a:solidFill>
                  <a:srgbClr val="000099"/>
                </a:solidFill>
              </a:rPr>
              <a:t>	- Two-phase CRADS with optical readout.</a:t>
            </a:r>
          </a:p>
          <a:p>
            <a:pPr marL="342900" indent="-342900"/>
            <a:endParaRPr lang="en-US" sz="2000" b="1" dirty="0">
              <a:solidFill>
                <a:srgbClr val="000099"/>
              </a:solidFill>
            </a:endParaRPr>
          </a:p>
          <a:p>
            <a:pPr marL="342900" indent="-342900"/>
            <a:r>
              <a:rPr lang="en-US" sz="2000" b="1" dirty="0">
                <a:solidFill>
                  <a:srgbClr val="000099"/>
                </a:solidFill>
              </a:rPr>
              <a:t>4. </a:t>
            </a:r>
            <a:r>
              <a:rPr lang="en-US" sz="2000" b="1" dirty="0" smtClean="0">
                <a:solidFill>
                  <a:srgbClr val="000099"/>
                </a:solidFill>
              </a:rPr>
              <a:t>Results  </a:t>
            </a:r>
            <a:r>
              <a:rPr lang="en-US" sz="2000" b="1" dirty="0">
                <a:solidFill>
                  <a:srgbClr val="000099"/>
                </a:solidFill>
              </a:rPr>
              <a:t>on two-phase Ar CRADs with THGEM/GAPD-matrix optical </a:t>
            </a:r>
            <a:r>
              <a:rPr lang="en-US" sz="2000" b="1" dirty="0" smtClean="0">
                <a:solidFill>
                  <a:srgbClr val="000099"/>
                </a:solidFill>
              </a:rPr>
              <a:t>readout</a:t>
            </a:r>
          </a:p>
          <a:p>
            <a:pPr marL="342900" indent="-342900"/>
            <a:endParaRPr lang="en-US" sz="2000" b="1" dirty="0" smtClean="0">
              <a:solidFill>
                <a:srgbClr val="000099"/>
              </a:solidFill>
            </a:endParaRPr>
          </a:p>
          <a:p>
            <a:pPr marL="342900" indent="-342900"/>
            <a:r>
              <a:rPr lang="en-US" sz="2000" b="1" dirty="0" smtClean="0">
                <a:solidFill>
                  <a:srgbClr val="000099"/>
                </a:solidFill>
              </a:rPr>
              <a:t>5. Neutron scattering on Ar nuclei </a:t>
            </a:r>
            <a:r>
              <a:rPr lang="en-US" sz="2000" b="1" dirty="0" smtClean="0">
                <a:solidFill>
                  <a:srgbClr val="000099"/>
                </a:solidFill>
              </a:rPr>
              <a:t>and quenching factor </a:t>
            </a:r>
            <a:r>
              <a:rPr lang="en-US" sz="2000" b="1" dirty="0" err="1" smtClean="0">
                <a:solidFill>
                  <a:srgbClr val="000099"/>
                </a:solidFill>
              </a:rPr>
              <a:t>mesurement</a:t>
            </a:r>
            <a:endParaRPr lang="en-US" sz="2000" b="1" dirty="0">
              <a:solidFill>
                <a:srgbClr val="000099"/>
              </a:solidFill>
            </a:endParaRPr>
          </a:p>
          <a:p>
            <a:pPr marL="342900" indent="-342900"/>
            <a:endParaRPr lang="en-US" sz="2000" b="1" dirty="0">
              <a:solidFill>
                <a:srgbClr val="000099"/>
              </a:solidFill>
            </a:endParaRPr>
          </a:p>
          <a:p>
            <a:pPr marL="342900" indent="-342900"/>
            <a:r>
              <a:rPr lang="en-US" sz="2000" b="1" dirty="0">
                <a:solidFill>
                  <a:srgbClr val="000099"/>
                </a:solidFill>
              </a:rPr>
              <a:t>5. Summary.</a:t>
            </a:r>
          </a:p>
        </p:txBody>
      </p:sp>
      <p:sp>
        <p:nvSpPr>
          <p:cNvPr id="8" name="TextBox 7"/>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Номер слайда 2"/>
          <p:cNvSpPr txBox="1">
            <a:spLocks noGrp="1"/>
          </p:cNvSpPr>
          <p:nvPr/>
        </p:nvSpPr>
        <p:spPr bwMode="auto">
          <a:xfrm>
            <a:off x="8829675" y="6629400"/>
            <a:ext cx="314325" cy="228600"/>
          </a:xfrm>
          <a:prstGeom prst="rect">
            <a:avLst/>
          </a:prstGeom>
          <a:solidFill>
            <a:srgbClr val="FFFFFF"/>
          </a:solidFill>
          <a:ln w="9525">
            <a:noFill/>
            <a:miter lim="800000"/>
            <a:headEnd/>
            <a:tailEnd/>
          </a:ln>
        </p:spPr>
        <p:txBody>
          <a:bodyPr/>
          <a:lstStyle/>
          <a:p>
            <a:pPr algn="r"/>
            <a:fld id="{84CDF839-6A0D-4813-BE31-59A3FE5057C4}" type="slidenum">
              <a:rPr lang="en-US" sz="800">
                <a:solidFill>
                  <a:srgbClr val="669900"/>
                </a:solidFill>
              </a:rPr>
              <a:pPr algn="r"/>
              <a:t>6</a:t>
            </a:fld>
            <a:endParaRPr lang="en-US" sz="800">
              <a:solidFill>
                <a:srgbClr val="669900"/>
              </a:solidFill>
            </a:endParaRPr>
          </a:p>
        </p:txBody>
      </p:sp>
      <p:sp>
        <p:nvSpPr>
          <p:cNvPr id="8" name="Title 7"/>
          <p:cNvSpPr>
            <a:spLocks noGrp="1"/>
          </p:cNvSpPr>
          <p:nvPr>
            <p:ph type="title"/>
          </p:nvPr>
        </p:nvSpPr>
        <p:spPr/>
        <p:txBody>
          <a:bodyPr/>
          <a:lstStyle/>
          <a:p>
            <a:r>
              <a:rPr lang="en-US" dirty="0" smtClean="0"/>
              <a:t>Our ongoing CRAD-related project </a:t>
            </a:r>
            <a:endParaRPr lang="en-US" dirty="0"/>
          </a:p>
        </p:txBody>
      </p:sp>
      <p:sp>
        <p:nvSpPr>
          <p:cNvPr id="8198" name="Номер слайда 2"/>
          <p:cNvSpPr>
            <a:spLocks noGrp="1"/>
          </p:cNvSpPr>
          <p:nvPr>
            <p:ph type="sldNum" sz="quarter" idx="11"/>
          </p:nvPr>
        </p:nvSpPr>
        <p:spPr>
          <a:ln>
            <a:miter lim="800000"/>
            <a:headEnd/>
            <a:tailEnd/>
          </a:ln>
        </p:spPr>
        <p:txBody>
          <a:bodyPr/>
          <a:lstStyle/>
          <a:p>
            <a:fld id="{93F00B06-002F-408A-B751-DADE62CD8558}" type="slidenum">
              <a:rPr lang="en-US" smtClean="0"/>
              <a:pPr/>
              <a:t>6</a:t>
            </a:fld>
            <a:endParaRPr lang="en-US" smtClean="0"/>
          </a:p>
        </p:txBody>
      </p:sp>
      <p:sp>
        <p:nvSpPr>
          <p:cNvPr id="8199" name="Rectangle 3"/>
          <p:cNvSpPr>
            <a:spLocks noChangeArrowheads="1"/>
          </p:cNvSpPr>
          <p:nvPr/>
        </p:nvSpPr>
        <p:spPr bwMode="auto">
          <a:xfrm>
            <a:off x="327546" y="1612189"/>
            <a:ext cx="8529851" cy="4156075"/>
          </a:xfrm>
          <a:prstGeom prst="rect">
            <a:avLst/>
          </a:prstGeom>
          <a:solidFill>
            <a:schemeClr val="accent3"/>
          </a:solidFill>
          <a:ln w="9525">
            <a:noFill/>
            <a:miter lim="800000"/>
            <a:headEnd/>
            <a:tailEnd/>
          </a:ln>
        </p:spPr>
        <p:txBody>
          <a:bodyPr wrap="square" anchor="ctr">
            <a:spAutoFit/>
          </a:bodyPr>
          <a:lstStyle/>
          <a:p>
            <a:pPr algn="just" eaLnBrk="0" hangingPunct="0"/>
            <a:r>
              <a:rPr lang="en-US" sz="2400" b="1" dirty="0">
                <a:solidFill>
                  <a:srgbClr val="000099"/>
                </a:solidFill>
                <a:sym typeface="Symbol" pitchFamily="18" charset="2"/>
              </a:rPr>
              <a:t>Accordingly, we need to develop</a:t>
            </a:r>
          </a:p>
          <a:p>
            <a:pPr algn="just" eaLnBrk="0" hangingPunct="0"/>
            <a:endParaRPr lang="en-US" sz="2400" b="1" dirty="0">
              <a:solidFill>
                <a:srgbClr val="000099"/>
              </a:solidFill>
              <a:sym typeface="Symbol" pitchFamily="18" charset="2"/>
            </a:endParaRPr>
          </a:p>
          <a:p>
            <a:pPr algn="just" eaLnBrk="0" hangingPunct="0"/>
            <a:r>
              <a:rPr lang="en-US" sz="2400" b="1" dirty="0">
                <a:solidFill>
                  <a:srgbClr val="000099"/>
                </a:solidFill>
                <a:sym typeface="Symbol" pitchFamily="18" charset="2"/>
              </a:rPr>
              <a:t>high-gain, extremely-low-noise and self-triggered two-phase CRADs having single-electron sensitivity, for 3 experiment types: </a:t>
            </a:r>
          </a:p>
          <a:p>
            <a:pPr algn="just" eaLnBrk="0" hangingPunct="0"/>
            <a:endParaRPr lang="en-US" sz="2400" b="1" dirty="0">
              <a:solidFill>
                <a:srgbClr val="000099"/>
              </a:solidFill>
              <a:sym typeface="Symbol" pitchFamily="18" charset="2"/>
            </a:endParaRPr>
          </a:p>
          <a:p>
            <a:pPr algn="just" eaLnBrk="0" hangingPunct="0"/>
            <a:r>
              <a:rPr lang="en-US" sz="2400" b="1" dirty="0">
                <a:solidFill>
                  <a:srgbClr val="000099"/>
                </a:solidFill>
                <a:sym typeface="Symbol" pitchFamily="18" charset="2"/>
              </a:rPr>
              <a:t>- Coherent Neutrino-Nucleus Scattering experiments;</a:t>
            </a:r>
          </a:p>
          <a:p>
            <a:pPr algn="just" eaLnBrk="0" hangingPunct="0"/>
            <a:endParaRPr lang="en-US" sz="2400" b="1" dirty="0">
              <a:solidFill>
                <a:srgbClr val="000099"/>
              </a:solidFill>
              <a:sym typeface="Symbol" pitchFamily="18" charset="2"/>
            </a:endParaRPr>
          </a:p>
          <a:p>
            <a:pPr algn="just" eaLnBrk="0" hangingPunct="0"/>
            <a:r>
              <a:rPr lang="en-US" sz="2400" b="1" dirty="0">
                <a:solidFill>
                  <a:srgbClr val="000099"/>
                </a:solidFill>
                <a:sym typeface="Symbol" pitchFamily="18" charset="2"/>
              </a:rPr>
              <a:t>- Dark Matter search experiments; </a:t>
            </a:r>
          </a:p>
          <a:p>
            <a:pPr algn="just" eaLnBrk="0" hangingPunct="0"/>
            <a:endParaRPr lang="en-US" sz="2400" b="1" dirty="0">
              <a:solidFill>
                <a:srgbClr val="000099"/>
              </a:solidFill>
              <a:sym typeface="Symbol" pitchFamily="18" charset="2"/>
            </a:endParaRPr>
          </a:p>
          <a:p>
            <a:pPr algn="just" eaLnBrk="0" hangingPunct="0"/>
            <a:r>
              <a:rPr lang="en-US" sz="2400" b="1" dirty="0">
                <a:solidFill>
                  <a:srgbClr val="000099"/>
                </a:solidFill>
                <a:sym typeface="Symbol" pitchFamily="18" charset="2"/>
              </a:rPr>
              <a:t>- low-energy nuclear-recoil calibration experiments.</a:t>
            </a:r>
          </a:p>
        </p:txBody>
      </p:sp>
      <p:sp>
        <p:nvSpPr>
          <p:cNvPr id="10" name="TextBox 9"/>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CRAD laboratory</a:t>
            </a:r>
            <a:endParaRPr lang="en-US" dirty="0"/>
          </a:p>
        </p:txBody>
      </p:sp>
      <p:sp>
        <p:nvSpPr>
          <p:cNvPr id="9219" name="Номер слайда 2"/>
          <p:cNvSpPr>
            <a:spLocks noGrp="1"/>
          </p:cNvSpPr>
          <p:nvPr>
            <p:ph type="sldNum" sz="quarter" idx="11"/>
          </p:nvPr>
        </p:nvSpPr>
        <p:spPr>
          <a:ln>
            <a:miter lim="800000"/>
            <a:headEnd/>
            <a:tailEnd/>
          </a:ln>
        </p:spPr>
        <p:txBody>
          <a:bodyPr/>
          <a:lstStyle/>
          <a:p>
            <a:fld id="{59DD4959-AFB1-445B-AE12-3AB8D9E0B903}" type="slidenum">
              <a:rPr lang="en-US" smtClean="0"/>
              <a:pPr/>
              <a:t>7</a:t>
            </a:fld>
            <a:endParaRPr lang="en-US" smtClean="0"/>
          </a:p>
        </p:txBody>
      </p:sp>
      <p:pic>
        <p:nvPicPr>
          <p:cNvPr id="11" name="Picture 10" descr="100_9078.JPG"/>
          <p:cNvPicPr>
            <a:picLocks noChangeAspect="1"/>
          </p:cNvPicPr>
          <p:nvPr/>
        </p:nvPicPr>
        <p:blipFill>
          <a:blip r:embed="rId3" cstate="print"/>
          <a:stretch>
            <a:fillRect/>
          </a:stretch>
        </p:blipFill>
        <p:spPr>
          <a:xfrm>
            <a:off x="873457" y="1054289"/>
            <a:ext cx="7287904" cy="5465928"/>
          </a:xfrm>
          <a:prstGeom prst="rect">
            <a:avLst/>
          </a:prstGeom>
        </p:spPr>
      </p:pic>
      <p:sp>
        <p:nvSpPr>
          <p:cNvPr id="12" name="TextBox 11"/>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CRAD prototype</a:t>
            </a:r>
            <a:endParaRPr lang="en-US" dirty="0"/>
          </a:p>
        </p:txBody>
      </p:sp>
      <p:sp>
        <p:nvSpPr>
          <p:cNvPr id="9219" name="Номер слайда 2"/>
          <p:cNvSpPr>
            <a:spLocks noGrp="1"/>
          </p:cNvSpPr>
          <p:nvPr>
            <p:ph type="sldNum" sz="quarter" idx="11"/>
          </p:nvPr>
        </p:nvSpPr>
        <p:spPr>
          <a:ln>
            <a:miter lim="800000"/>
            <a:headEnd/>
            <a:tailEnd/>
          </a:ln>
        </p:spPr>
        <p:txBody>
          <a:bodyPr/>
          <a:lstStyle/>
          <a:p>
            <a:fld id="{59DD4959-AFB1-445B-AE12-3AB8D9E0B903}" type="slidenum">
              <a:rPr lang="en-US" smtClean="0"/>
              <a:pPr/>
              <a:t>8</a:t>
            </a:fld>
            <a:endParaRPr lang="en-US" smtClean="0"/>
          </a:p>
        </p:txBody>
      </p:sp>
      <p:pic>
        <p:nvPicPr>
          <p:cNvPr id="9221" name="Picture 10" descr="установка5"/>
          <p:cNvPicPr>
            <a:picLocks noChangeAspect="1" noChangeArrowheads="1"/>
          </p:cNvPicPr>
          <p:nvPr/>
        </p:nvPicPr>
        <p:blipFill>
          <a:blip r:embed="rId3" cstate="print"/>
          <a:srcRect/>
          <a:stretch>
            <a:fillRect/>
          </a:stretch>
        </p:blipFill>
        <p:spPr bwMode="auto">
          <a:xfrm>
            <a:off x="282481" y="1281040"/>
            <a:ext cx="3918443" cy="3263664"/>
          </a:xfrm>
          <a:prstGeom prst="rect">
            <a:avLst/>
          </a:prstGeom>
          <a:noFill/>
          <a:ln w="9525">
            <a:noFill/>
            <a:miter lim="800000"/>
            <a:headEnd/>
            <a:tailEnd/>
          </a:ln>
        </p:spPr>
      </p:pic>
      <p:sp>
        <p:nvSpPr>
          <p:cNvPr id="9223" name="Rectangle 12"/>
          <p:cNvSpPr>
            <a:spLocks noChangeArrowheads="1"/>
          </p:cNvSpPr>
          <p:nvPr/>
        </p:nvSpPr>
        <p:spPr bwMode="auto">
          <a:xfrm>
            <a:off x="163773" y="4854707"/>
            <a:ext cx="8666328" cy="1754326"/>
          </a:xfrm>
          <a:prstGeom prst="rect">
            <a:avLst/>
          </a:prstGeom>
          <a:solidFill>
            <a:schemeClr val="accent3"/>
          </a:solidFill>
          <a:ln w="9525">
            <a:noFill/>
            <a:miter lim="800000"/>
            <a:headEnd/>
            <a:tailEnd/>
          </a:ln>
        </p:spPr>
        <p:txBody>
          <a:bodyPr wrap="square" anchor="ctr">
            <a:spAutoFit/>
          </a:bodyPr>
          <a:lstStyle/>
          <a:p>
            <a:pPr eaLnBrk="0" hangingPunct="0"/>
            <a:r>
              <a:rPr lang="en-US" sz="1800" b="1" dirty="0">
                <a:solidFill>
                  <a:srgbClr val="000099"/>
                </a:solidFill>
                <a:sym typeface="Wingdings" pitchFamily="2" charset="2"/>
              </a:rPr>
              <a:t>- 9 liters cryogenic chamber with 5cm-diameter Al X-ray windows</a:t>
            </a:r>
          </a:p>
          <a:p>
            <a:pPr eaLnBrk="0" hangingPunct="0"/>
            <a:r>
              <a:rPr lang="en-US" sz="1800" b="1" dirty="0">
                <a:solidFill>
                  <a:srgbClr val="000099"/>
                </a:solidFill>
                <a:sym typeface="Wingdings" pitchFamily="2" charset="2"/>
              </a:rPr>
              <a:t>- ~0.5-2.5 liters of liquid Ar or </a:t>
            </a:r>
            <a:r>
              <a:rPr lang="en-US" sz="1800" b="1" dirty="0" err="1">
                <a:solidFill>
                  <a:srgbClr val="000099"/>
                </a:solidFill>
                <a:sym typeface="Wingdings" pitchFamily="2" charset="2"/>
              </a:rPr>
              <a:t>Xe</a:t>
            </a:r>
            <a:endParaRPr lang="en-US" sz="1800" b="1" dirty="0">
              <a:solidFill>
                <a:srgbClr val="000099"/>
              </a:solidFill>
              <a:sym typeface="Wingdings" pitchFamily="2" charset="2"/>
            </a:endParaRPr>
          </a:p>
          <a:p>
            <a:pPr eaLnBrk="0" hangingPunct="0"/>
            <a:r>
              <a:rPr lang="en-US" sz="1800" b="1" dirty="0">
                <a:solidFill>
                  <a:srgbClr val="000099"/>
                </a:solidFill>
                <a:sym typeface="Wingdings" pitchFamily="2" charset="2"/>
              </a:rPr>
              <a:t>- THGEM or THGEM/GAPD assembly inside</a:t>
            </a:r>
          </a:p>
          <a:p>
            <a:pPr eaLnBrk="0" hangingPunct="0"/>
            <a:r>
              <a:rPr lang="en-US" sz="1800" b="1" dirty="0">
                <a:solidFill>
                  <a:srgbClr val="000099"/>
                </a:solidFill>
                <a:sym typeface="Wingdings" pitchFamily="2" charset="2"/>
              </a:rPr>
              <a:t>- Purification using </a:t>
            </a:r>
            <a:r>
              <a:rPr lang="en-US" b="1" dirty="0" err="1">
                <a:solidFill>
                  <a:srgbClr val="000099"/>
                </a:solidFill>
                <a:sym typeface="Wingdings" pitchFamily="2" charset="2"/>
              </a:rPr>
              <a:t>Oxisorb</a:t>
            </a:r>
            <a:r>
              <a:rPr lang="en-US" sz="1800" b="1" dirty="0">
                <a:solidFill>
                  <a:srgbClr val="000099"/>
                </a:solidFill>
                <a:sym typeface="Wingdings" pitchFamily="2" charset="2"/>
              </a:rPr>
              <a:t>: 20 µs e lifetime</a:t>
            </a:r>
          </a:p>
          <a:p>
            <a:pPr eaLnBrk="0" hangingPunct="0"/>
            <a:r>
              <a:rPr lang="en-US" sz="1800" b="1" dirty="0">
                <a:solidFill>
                  <a:srgbClr val="000099"/>
                </a:solidFill>
                <a:sym typeface="Wingdings" pitchFamily="2" charset="2"/>
              </a:rPr>
              <a:t>- 1-day cooling cycle </a:t>
            </a:r>
          </a:p>
          <a:p>
            <a:pPr eaLnBrk="0" hangingPunct="0"/>
            <a:r>
              <a:rPr lang="en-US" sz="1800" b="1" dirty="0">
                <a:solidFill>
                  <a:srgbClr val="000099"/>
                </a:solidFill>
                <a:sym typeface="Wingdings" pitchFamily="2" charset="2"/>
              </a:rPr>
              <a:t>- 1-3 hours liquid Ar collection time</a:t>
            </a:r>
          </a:p>
        </p:txBody>
      </p:sp>
      <p:pic>
        <p:nvPicPr>
          <p:cNvPr id="10" name="Picture 9" descr="100_9079.JPG"/>
          <p:cNvPicPr>
            <a:picLocks noChangeAspect="1"/>
          </p:cNvPicPr>
          <p:nvPr/>
        </p:nvPicPr>
        <p:blipFill>
          <a:blip r:embed="rId4" cstate="print"/>
          <a:stretch>
            <a:fillRect/>
          </a:stretch>
        </p:blipFill>
        <p:spPr>
          <a:xfrm>
            <a:off x="4219888" y="1056336"/>
            <a:ext cx="4692100" cy="3519075"/>
          </a:xfrm>
          <a:prstGeom prst="rect">
            <a:avLst/>
          </a:prstGeom>
        </p:spPr>
      </p:pic>
      <p:sp>
        <p:nvSpPr>
          <p:cNvPr id="8" name="TextBox 7"/>
          <p:cNvSpPr txBox="1"/>
          <p:nvPr/>
        </p:nvSpPr>
        <p:spPr>
          <a:xfrm>
            <a:off x="2620370" y="6560390"/>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6147" name="Номер слайда 2"/>
          <p:cNvSpPr>
            <a:spLocks noGrp="1"/>
          </p:cNvSpPr>
          <p:nvPr>
            <p:ph type="sldNum" sz="quarter" idx="11"/>
          </p:nvPr>
        </p:nvSpPr>
        <p:spPr>
          <a:ln>
            <a:miter lim="800000"/>
            <a:headEnd/>
            <a:tailEnd/>
          </a:ln>
        </p:spPr>
        <p:txBody>
          <a:bodyPr/>
          <a:lstStyle/>
          <a:p>
            <a:fld id="{370E850B-0316-4B83-B4BC-A2A94672B360}" type="slidenum">
              <a:rPr lang="en-US" smtClean="0"/>
              <a:pPr/>
              <a:t>9</a:t>
            </a:fld>
            <a:endParaRPr lang="en-US" smtClean="0"/>
          </a:p>
        </p:txBody>
      </p:sp>
      <p:sp>
        <p:nvSpPr>
          <p:cNvPr id="6149" name="Text Box 3"/>
          <p:cNvSpPr txBox="1">
            <a:spLocks noChangeArrowheads="1"/>
          </p:cNvSpPr>
          <p:nvPr/>
        </p:nvSpPr>
        <p:spPr bwMode="auto">
          <a:xfrm>
            <a:off x="0" y="1531724"/>
            <a:ext cx="9144000" cy="4708981"/>
          </a:xfrm>
          <a:prstGeom prst="rect">
            <a:avLst/>
          </a:prstGeom>
          <a:solidFill>
            <a:schemeClr val="accent1">
              <a:lumMod val="20000"/>
              <a:lumOff val="80000"/>
            </a:schemeClr>
          </a:solidFill>
          <a:ln w="9525">
            <a:noFill/>
            <a:miter lim="800000"/>
            <a:headEnd/>
            <a:tailEnd/>
          </a:ln>
        </p:spPr>
        <p:txBody>
          <a:bodyPr>
            <a:spAutoFit/>
          </a:bodyPr>
          <a:lstStyle/>
          <a:p>
            <a:pPr marL="342900" indent="-342900"/>
            <a:r>
              <a:rPr lang="en-US" sz="2000" b="1" dirty="0">
                <a:solidFill>
                  <a:srgbClr val="000099"/>
                </a:solidFill>
              </a:rPr>
              <a:t>1. </a:t>
            </a:r>
            <a:r>
              <a:rPr lang="en-US" sz="2000" b="1" u="sng" dirty="0" err="1" smtClean="0">
                <a:solidFill>
                  <a:srgbClr val="000099"/>
                </a:solidFill>
              </a:rPr>
              <a:t>CR</a:t>
            </a:r>
            <a:r>
              <a:rPr lang="en-US" sz="2000" b="1" dirty="0" err="1" smtClean="0">
                <a:solidFill>
                  <a:srgbClr val="000099"/>
                </a:solidFill>
              </a:rPr>
              <a:t>yogenic</a:t>
            </a:r>
            <a:r>
              <a:rPr lang="en-US" sz="2000" b="1" dirty="0" smtClean="0">
                <a:solidFill>
                  <a:srgbClr val="000099"/>
                </a:solidFill>
              </a:rPr>
              <a:t> </a:t>
            </a:r>
            <a:r>
              <a:rPr lang="en-US" sz="2000" b="1" u="sng" dirty="0" smtClean="0">
                <a:solidFill>
                  <a:srgbClr val="000099"/>
                </a:solidFill>
              </a:rPr>
              <a:t>A</a:t>
            </a:r>
            <a:r>
              <a:rPr lang="en-US" sz="2000" b="1" dirty="0" smtClean="0">
                <a:solidFill>
                  <a:srgbClr val="000099"/>
                </a:solidFill>
              </a:rPr>
              <a:t>valanche </a:t>
            </a:r>
            <a:r>
              <a:rPr lang="en-US" sz="2000" b="1" u="sng" dirty="0" smtClean="0">
                <a:solidFill>
                  <a:srgbClr val="000099"/>
                </a:solidFill>
              </a:rPr>
              <a:t>D</a:t>
            </a:r>
            <a:r>
              <a:rPr lang="en-US" sz="2000" b="1" dirty="0" smtClean="0">
                <a:solidFill>
                  <a:srgbClr val="000099"/>
                </a:solidFill>
              </a:rPr>
              <a:t>etector </a:t>
            </a:r>
            <a:r>
              <a:rPr lang="en-US" sz="2000" b="1" dirty="0">
                <a:solidFill>
                  <a:srgbClr val="000099"/>
                </a:solidFill>
              </a:rPr>
              <a:t>concepts.</a:t>
            </a:r>
          </a:p>
          <a:p>
            <a:pPr marL="342900" indent="-342900"/>
            <a:endParaRPr lang="en-US" sz="2000" b="1" dirty="0">
              <a:solidFill>
                <a:srgbClr val="000099"/>
              </a:solidFill>
            </a:endParaRPr>
          </a:p>
          <a:p>
            <a:pPr marL="342900" indent="-342900"/>
            <a:r>
              <a:rPr lang="en-US" sz="2000" b="1" dirty="0">
                <a:solidFill>
                  <a:srgbClr val="000099"/>
                </a:solidFill>
              </a:rPr>
              <a:t>2. Our ongoing project on two-phase CRADs for dark matter search and low-energy neutrino detection.</a:t>
            </a:r>
          </a:p>
          <a:p>
            <a:pPr marL="342900" indent="-342900"/>
            <a:endParaRPr lang="en-US" sz="2000" b="1" dirty="0">
              <a:solidFill>
                <a:srgbClr val="000099"/>
              </a:solidFill>
            </a:endParaRPr>
          </a:p>
          <a:p>
            <a:pPr marL="342900" indent="-342900"/>
            <a:r>
              <a:rPr lang="en-US" sz="2000" b="1" dirty="0">
                <a:solidFill>
                  <a:srgbClr val="000099"/>
                </a:solidFill>
              </a:rPr>
              <a:t>3. Two-phase CRAD R&amp;D results:</a:t>
            </a:r>
          </a:p>
          <a:p>
            <a:pPr marL="342900" indent="-342900"/>
            <a:r>
              <a:rPr lang="en-US" sz="2000" b="1" dirty="0">
                <a:solidFill>
                  <a:srgbClr val="000099"/>
                </a:solidFill>
              </a:rPr>
              <a:t>	- </a:t>
            </a:r>
            <a:r>
              <a:rPr lang="en-US" sz="2000" b="1" dirty="0">
                <a:solidFill>
                  <a:schemeClr val="accent2"/>
                </a:solidFill>
              </a:rPr>
              <a:t>Two-phase CRADs with charge readout.</a:t>
            </a:r>
          </a:p>
          <a:p>
            <a:pPr marL="342900" indent="-342900"/>
            <a:r>
              <a:rPr lang="en-US" sz="2000" b="1" dirty="0">
                <a:solidFill>
                  <a:srgbClr val="000099"/>
                </a:solidFill>
              </a:rPr>
              <a:t>	- Two-phase CRADS with optical readout.</a:t>
            </a:r>
          </a:p>
          <a:p>
            <a:pPr marL="342900" indent="-342900"/>
            <a:endParaRPr lang="en-US" sz="2000" b="1" dirty="0">
              <a:solidFill>
                <a:srgbClr val="000099"/>
              </a:solidFill>
            </a:endParaRPr>
          </a:p>
          <a:p>
            <a:pPr marL="342900" indent="-342900"/>
            <a:r>
              <a:rPr lang="en-US" sz="2000" b="1" dirty="0">
                <a:solidFill>
                  <a:srgbClr val="000099"/>
                </a:solidFill>
              </a:rPr>
              <a:t>4. </a:t>
            </a:r>
            <a:r>
              <a:rPr lang="en-US" sz="2000" b="1" dirty="0" smtClean="0">
                <a:solidFill>
                  <a:srgbClr val="000099"/>
                </a:solidFill>
              </a:rPr>
              <a:t>Results  </a:t>
            </a:r>
            <a:r>
              <a:rPr lang="en-US" sz="2000" b="1" dirty="0">
                <a:solidFill>
                  <a:srgbClr val="000099"/>
                </a:solidFill>
              </a:rPr>
              <a:t>on two-phase Ar CRADs with THGEM/GAPD-matrix optical </a:t>
            </a:r>
            <a:r>
              <a:rPr lang="en-US" sz="2000" b="1" dirty="0" smtClean="0">
                <a:solidFill>
                  <a:srgbClr val="000099"/>
                </a:solidFill>
              </a:rPr>
              <a:t>readout</a:t>
            </a:r>
          </a:p>
          <a:p>
            <a:pPr marL="342900" indent="-342900"/>
            <a:endParaRPr lang="en-US" sz="2000" b="1" dirty="0" smtClean="0">
              <a:solidFill>
                <a:srgbClr val="000099"/>
              </a:solidFill>
            </a:endParaRPr>
          </a:p>
          <a:p>
            <a:pPr marL="342900" indent="-342900"/>
            <a:r>
              <a:rPr lang="en-US" sz="2000" b="1" dirty="0" smtClean="0">
                <a:solidFill>
                  <a:srgbClr val="000099"/>
                </a:solidFill>
              </a:rPr>
              <a:t>5. Neutron scattering on Ar nuclei </a:t>
            </a:r>
            <a:r>
              <a:rPr lang="en-US" sz="2000" b="1" dirty="0" smtClean="0">
                <a:solidFill>
                  <a:srgbClr val="000099"/>
                </a:solidFill>
              </a:rPr>
              <a:t>and quenching factor </a:t>
            </a:r>
            <a:r>
              <a:rPr lang="en-US" sz="2000" b="1" dirty="0" err="1" smtClean="0">
                <a:solidFill>
                  <a:srgbClr val="000099"/>
                </a:solidFill>
              </a:rPr>
              <a:t>mesurement</a:t>
            </a:r>
            <a:endParaRPr lang="en-US" sz="2000" b="1" dirty="0">
              <a:solidFill>
                <a:srgbClr val="000099"/>
              </a:solidFill>
            </a:endParaRPr>
          </a:p>
          <a:p>
            <a:pPr marL="342900" indent="-342900"/>
            <a:endParaRPr lang="en-US" sz="2000" b="1" dirty="0">
              <a:solidFill>
                <a:srgbClr val="000099"/>
              </a:solidFill>
            </a:endParaRPr>
          </a:p>
          <a:p>
            <a:pPr marL="342900" indent="-342900"/>
            <a:r>
              <a:rPr lang="en-US" sz="2000" b="1" dirty="0">
                <a:solidFill>
                  <a:srgbClr val="000099"/>
                </a:solidFill>
              </a:rPr>
              <a:t>5. Summary.</a:t>
            </a:r>
          </a:p>
        </p:txBody>
      </p:sp>
      <p:sp>
        <p:nvSpPr>
          <p:cNvPr id="8" name="TextBox 7"/>
          <p:cNvSpPr txBox="1"/>
          <p:nvPr/>
        </p:nvSpPr>
        <p:spPr>
          <a:xfrm>
            <a:off x="2620370" y="6519446"/>
            <a:ext cx="4213013" cy="338554"/>
          </a:xfrm>
          <a:prstGeom prst="rect">
            <a:avLst/>
          </a:prstGeom>
          <a:noFill/>
        </p:spPr>
        <p:txBody>
          <a:bodyPr wrap="none" rtlCol="0">
            <a:spAutoFit/>
          </a:bodyPr>
          <a:lstStyle/>
          <a:p>
            <a:r>
              <a:rPr lang="en-US" dirty="0" err="1" smtClean="0">
                <a:solidFill>
                  <a:srgbClr val="FFFFFF"/>
                </a:solidFill>
              </a:rPr>
              <a:t>Andrey</a:t>
            </a:r>
            <a:r>
              <a:rPr lang="en-US" dirty="0" smtClean="0">
                <a:solidFill>
                  <a:srgbClr val="FFFFFF"/>
                </a:solidFill>
              </a:rPr>
              <a:t> </a:t>
            </a:r>
            <a:r>
              <a:rPr lang="en-US" dirty="0" err="1" smtClean="0">
                <a:solidFill>
                  <a:srgbClr val="FFFFFF"/>
                </a:solidFill>
              </a:rPr>
              <a:t>Sokolov</a:t>
            </a:r>
            <a:r>
              <a:rPr lang="en-US" dirty="0" smtClean="0">
                <a:solidFill>
                  <a:srgbClr val="FFFFFF"/>
                </a:solidFill>
              </a:rPr>
              <a:t>,</a:t>
            </a:r>
            <a:r>
              <a:rPr lang="en-US" dirty="0" smtClean="0">
                <a:solidFill>
                  <a:srgbClr val="FFFFFF"/>
                </a:solidFill>
              </a:rPr>
              <a:t> INSTR14, March 1, 2014</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66"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66" charset="0"/>
            <a:cs typeface="Times New Roman" pitchFamily="18"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33921</TotalTime>
  <Words>2874</Words>
  <Application>Microsoft Office PowerPoint</Application>
  <PresentationFormat>On-screen Show (4:3)</PresentationFormat>
  <Paragraphs>402</Paragraphs>
  <Slides>39</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Arial</vt:lpstr>
      <vt:lpstr>Comic Sans MS</vt:lpstr>
      <vt:lpstr>Times New Roman</vt:lpstr>
      <vt:lpstr>Lucida Fax</vt:lpstr>
      <vt:lpstr>Symbol</vt:lpstr>
      <vt:lpstr>System</vt:lpstr>
      <vt:lpstr>Wingdings</vt:lpstr>
      <vt:lpstr>Tahoma</vt:lpstr>
      <vt:lpstr>Calibri</vt:lpstr>
      <vt:lpstr>1_Layers</vt:lpstr>
      <vt:lpstr>Default Design</vt:lpstr>
      <vt:lpstr>Office Theme</vt:lpstr>
      <vt:lpstr>Slide 1</vt:lpstr>
      <vt:lpstr>Slide 2</vt:lpstr>
      <vt:lpstr>Outline</vt:lpstr>
      <vt:lpstr>CRAD concepts</vt:lpstr>
      <vt:lpstr>Outline</vt:lpstr>
      <vt:lpstr>Our ongoing CRAD-related project </vt:lpstr>
      <vt:lpstr>CRAD laboratory</vt:lpstr>
      <vt:lpstr>CRAD prototype</vt:lpstr>
      <vt:lpstr>Outline</vt:lpstr>
      <vt:lpstr>Two-phase CRADs in Ar with THGEM and hybrid THGEM/GEM multiplier (10×10 cm2 active area)</vt:lpstr>
      <vt:lpstr>Two-phase CRAD in Ar with THGEM and hybrid THGEM/GEM multiplier</vt:lpstr>
      <vt:lpstr>CRAD energy threshold</vt:lpstr>
      <vt:lpstr>Concluding remarks to this section </vt:lpstr>
      <vt:lpstr>Outline</vt:lpstr>
      <vt:lpstr>Optical readout of CRADs  with combined THGEM/GAPD multiplier: motivation</vt:lpstr>
      <vt:lpstr>Two-phase Ar CRADs with THGEM/GAPD optical readout in the NIR: combined multiplier yield</vt:lpstr>
      <vt:lpstr>NIR scintillations in gaseous and liquid Ar: primary and secondary scintillation yield</vt:lpstr>
      <vt:lpstr>Outline</vt:lpstr>
      <vt:lpstr>Two-phase Ar CRAD with THGEM/GAPD-matrix optical readout in the NIR: experimental setup</vt:lpstr>
      <vt:lpstr>Two-phase Ar CRAD with THGEM/GAPD-matrix optical readout in the NIR: experimental setup</vt:lpstr>
      <vt:lpstr>The problem of gain saturation at higher rates for CPTA GAPDs</vt:lpstr>
      <vt:lpstr>GAPD signal example and time properties</vt:lpstr>
      <vt:lpstr>GAPD-matrix yield </vt:lpstr>
      <vt:lpstr>Two-phase Ar CRAD with THGEM/GAPD-matrix multiplier: spatial resolution</vt:lpstr>
      <vt:lpstr>Selecting GAPD type</vt:lpstr>
      <vt:lpstr>Outline</vt:lpstr>
      <vt:lpstr>WIMP Search Technology Zoo</vt:lpstr>
      <vt:lpstr>Nuclear recoil data in LAr</vt:lpstr>
      <vt:lpstr>D-D neutron scattering systems</vt:lpstr>
      <vt:lpstr>Neutron scattering system</vt:lpstr>
      <vt:lpstr>Neutron scattering spectrum</vt:lpstr>
      <vt:lpstr>Two-phase CRAD in Ar with THGEM/GAPD-matrix optical readout</vt:lpstr>
      <vt:lpstr>BNCT neutron facility at BINP</vt:lpstr>
      <vt:lpstr>Neutron scattering systems</vt:lpstr>
      <vt:lpstr>Summary  </vt:lpstr>
      <vt:lpstr>Summary  </vt:lpstr>
      <vt:lpstr>Budker INP and NSU teams of CRAD laboratory</vt:lpstr>
      <vt:lpstr>Two-phase Ar CRAD with THGEM/GAPD-matrix multiplier: data acquisition</vt:lpstr>
      <vt:lpstr>Two-phase CRAD: some elements of PMT, cryogenic, vacuum, DAQ, GAPD and electronics systems</vt:lpstr>
    </vt:vector>
  </TitlesOfParts>
  <Company>Weizmann Institute of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Cobe2011  talk</dc:title>
  <dc:creator>Buzulutskov</dc:creator>
  <cp:lastModifiedBy>Panda</cp:lastModifiedBy>
  <cp:revision>2421</cp:revision>
  <cp:lastPrinted>2004-11-15T17:34:04Z</cp:lastPrinted>
  <dcterms:created xsi:type="dcterms:W3CDTF">1999-10-14T09:02:01Z</dcterms:created>
  <dcterms:modified xsi:type="dcterms:W3CDTF">2014-03-01T04:03:04Z</dcterms:modified>
</cp:coreProperties>
</file>