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53" r:id="rId1"/>
  </p:sldMasterIdLst>
  <p:notesMasterIdLst>
    <p:notesMasterId r:id="rId57"/>
  </p:notesMasterIdLst>
  <p:handoutMasterIdLst>
    <p:handoutMasterId r:id="rId58"/>
  </p:handoutMasterIdLst>
  <p:sldIdLst>
    <p:sldId id="256" r:id="rId2"/>
    <p:sldId id="280" r:id="rId3"/>
    <p:sldId id="282" r:id="rId4"/>
    <p:sldId id="302" r:id="rId5"/>
    <p:sldId id="281" r:id="rId6"/>
    <p:sldId id="283" r:id="rId7"/>
    <p:sldId id="301" r:id="rId8"/>
    <p:sldId id="284" r:id="rId9"/>
    <p:sldId id="285" r:id="rId10"/>
    <p:sldId id="261" r:id="rId11"/>
    <p:sldId id="262" r:id="rId12"/>
    <p:sldId id="263" r:id="rId13"/>
    <p:sldId id="264" r:id="rId14"/>
    <p:sldId id="286" r:id="rId15"/>
    <p:sldId id="268" r:id="rId16"/>
    <p:sldId id="311" r:id="rId17"/>
    <p:sldId id="265" r:id="rId18"/>
    <p:sldId id="266" r:id="rId19"/>
    <p:sldId id="267" r:id="rId20"/>
    <p:sldId id="304" r:id="rId21"/>
    <p:sldId id="312" r:id="rId22"/>
    <p:sldId id="287" r:id="rId23"/>
    <p:sldId id="289" r:id="rId24"/>
    <p:sldId id="290" r:id="rId25"/>
    <p:sldId id="269" r:id="rId26"/>
    <p:sldId id="291" r:id="rId27"/>
    <p:sldId id="273" r:id="rId28"/>
    <p:sldId id="274" r:id="rId29"/>
    <p:sldId id="275" r:id="rId30"/>
    <p:sldId id="288" r:id="rId31"/>
    <p:sldId id="276" r:id="rId32"/>
    <p:sldId id="292" r:id="rId33"/>
    <p:sldId id="278" r:id="rId34"/>
    <p:sldId id="277" r:id="rId35"/>
    <p:sldId id="294" r:id="rId36"/>
    <p:sldId id="296" r:id="rId37"/>
    <p:sldId id="298" r:id="rId38"/>
    <p:sldId id="295" r:id="rId39"/>
    <p:sldId id="297" r:id="rId40"/>
    <p:sldId id="299" r:id="rId41"/>
    <p:sldId id="300" r:id="rId42"/>
    <p:sldId id="279" r:id="rId43"/>
    <p:sldId id="258" r:id="rId44"/>
    <p:sldId id="321" r:id="rId45"/>
    <p:sldId id="259" r:id="rId46"/>
    <p:sldId id="320" r:id="rId47"/>
    <p:sldId id="319" r:id="rId48"/>
    <p:sldId id="303" r:id="rId49"/>
    <p:sldId id="315" r:id="rId50"/>
    <p:sldId id="305" r:id="rId51"/>
    <p:sldId id="307" r:id="rId52"/>
    <p:sldId id="306" r:id="rId53"/>
    <p:sldId id="316" r:id="rId54"/>
    <p:sldId id="317" r:id="rId55"/>
    <p:sldId id="318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687"/>
    <a:srgbClr val="ADC56B"/>
    <a:srgbClr val="C3DE78"/>
    <a:srgbClr val="BAD473"/>
    <a:srgbClr val="B3CB6E"/>
    <a:srgbClr val="A8BF67"/>
    <a:srgbClr val="89BF38"/>
    <a:srgbClr val="8EC63B"/>
    <a:srgbClr val="5FB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649" autoAdjust="0"/>
  </p:normalViewPr>
  <p:slideViewPr>
    <p:cSldViewPr snapToGrid="0" snapToObjects="1">
      <p:cViewPr>
        <p:scale>
          <a:sx n="100" d="100"/>
          <a:sy n="100" d="100"/>
        </p:scale>
        <p:origin x="-1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4D42B-681E-EF4A-80F5-250014A893DA}" type="datetimeFigureOut">
              <a:rPr lang="en-US" smtClean="0"/>
              <a:t>27/02/14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5D4ED-F5EE-D146-AC38-139E56521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01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DAFE1-7356-5343-9989-FDEB639FE91A}" type="datetimeFigureOut">
              <a:rPr lang="en-US" smtClean="0"/>
              <a:t>27/02/14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EC7C1-CFAB-8443-A91C-38048C61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790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GB" smtClean="0"/>
              <a:t>27/02/14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O.Solovyanov, INSTR14 Novosibirsk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gif"/><Relationship Id="rId5" Type="http://schemas.openxmlformats.org/officeDocument/2006/relationships/image" Target="../media/image70.gif"/><Relationship Id="rId6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9" y="3449037"/>
            <a:ext cx="9144000" cy="189564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Performance of the </a:t>
            </a:r>
            <a:r>
              <a:rPr lang="en-US" sz="4000" dirty="0" smtClean="0">
                <a:solidFill>
                  <a:schemeClr val="bg2"/>
                </a:solidFill>
              </a:rPr>
              <a:t>ATLAS </a:t>
            </a:r>
            <a:r>
              <a:rPr lang="en-US" sz="4000" dirty="0">
                <a:solidFill>
                  <a:schemeClr val="bg2"/>
                </a:solidFill>
              </a:rPr>
              <a:t>Tile </a:t>
            </a:r>
            <a:r>
              <a:rPr lang="en-US" sz="4000" dirty="0" err="1">
                <a:solidFill>
                  <a:schemeClr val="bg2"/>
                </a:solidFill>
              </a:rPr>
              <a:t>Hadronic</a:t>
            </a:r>
            <a:r>
              <a:rPr lang="en-US" sz="4000" dirty="0">
                <a:solidFill>
                  <a:schemeClr val="bg2"/>
                </a:solidFill>
              </a:rPr>
              <a:t> Calorimeter </a:t>
            </a:r>
            <a:r>
              <a:rPr lang="en-US" sz="4000" dirty="0" smtClean="0">
                <a:solidFill>
                  <a:schemeClr val="bg2"/>
                </a:solidFill>
              </a:rPr>
              <a:t>at LHC </a:t>
            </a:r>
            <a:r>
              <a:rPr lang="en-US" sz="4000" dirty="0">
                <a:solidFill>
                  <a:schemeClr val="bg2"/>
                </a:solidFill>
              </a:rPr>
              <a:t>in Run </a:t>
            </a:r>
            <a:r>
              <a:rPr lang="en-US" sz="4000" dirty="0" smtClean="0">
                <a:solidFill>
                  <a:schemeClr val="bg2"/>
                </a:solidFill>
              </a:rPr>
              <a:t>I </a:t>
            </a:r>
            <a:br>
              <a:rPr lang="en-US" sz="4000" dirty="0" smtClean="0">
                <a:solidFill>
                  <a:schemeClr val="bg2"/>
                </a:solidFill>
              </a:rPr>
            </a:br>
            <a:r>
              <a:rPr lang="en-US" sz="4000" dirty="0" smtClean="0">
                <a:solidFill>
                  <a:schemeClr val="bg2"/>
                </a:solidFill>
              </a:rPr>
              <a:t>and planned </a:t>
            </a:r>
            <a:r>
              <a:rPr lang="en-US" sz="4000" dirty="0">
                <a:solidFill>
                  <a:schemeClr val="bg2"/>
                </a:solidFill>
              </a:rPr>
              <a:t>upgrades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34768"/>
            <a:ext cx="6400800" cy="121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Oleg </a:t>
            </a:r>
            <a:r>
              <a:rPr lang="en-US" dirty="0" err="1" smtClean="0">
                <a:solidFill>
                  <a:srgbClr val="FFFFFF"/>
                </a:solidFill>
              </a:rPr>
              <a:t>Solovyanov</a:t>
            </a:r>
            <a:r>
              <a:rPr lang="en-US" dirty="0" smtClean="0">
                <a:solidFill>
                  <a:srgbClr val="FFFFFF"/>
                </a:solidFill>
              </a:rPr>
              <a:t> (IHEP, </a:t>
            </a:r>
            <a:r>
              <a:rPr lang="en-US" dirty="0" err="1" smtClean="0">
                <a:solidFill>
                  <a:srgbClr val="FFFFFF"/>
                </a:solidFill>
              </a:rPr>
              <a:t>Protvino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on behalf of the ATLAS Tile Calorimeter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sz="1800" dirty="0" smtClean="0">
                <a:solidFill>
                  <a:srgbClr val="FFFFFF"/>
                </a:solidFill>
              </a:rPr>
              <a:t>INSTR14 Novosibirsk 24.02-01.03 2014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2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2211"/>
          </a:xfrm>
        </p:spPr>
        <p:txBody>
          <a:bodyPr/>
          <a:lstStyle/>
          <a:p>
            <a:r>
              <a:rPr lang="en-US" dirty="0" smtClean="0"/>
              <a:t>Calibration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3368842"/>
            <a:ext cx="9105253" cy="29875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To provide correct energy and time for data reconstruction an elaborate chain of calibration systems has been conceived:</a:t>
            </a:r>
          </a:p>
          <a:p>
            <a:pPr lvl="1"/>
            <a:r>
              <a:rPr lang="en-US" dirty="0" smtClean="0"/>
              <a:t>Charge inject system (CIS) to calibrate the response of the ADC</a:t>
            </a:r>
          </a:p>
          <a:p>
            <a:pPr lvl="1"/>
            <a:r>
              <a:rPr lang="en-US" dirty="0" smtClean="0"/>
              <a:t>Laser calibration system to measure the performance of the PMTs</a:t>
            </a:r>
          </a:p>
          <a:p>
            <a:pPr lvl="1"/>
            <a:r>
              <a:rPr lang="en-US" dirty="0" smtClean="0"/>
              <a:t>Cesium moving radioactive source system to calibrate the full optical path from scintillating tiles and WLS </a:t>
            </a:r>
            <a:r>
              <a:rPr lang="en-US" dirty="0" err="1" smtClean="0"/>
              <a:t>fibres</a:t>
            </a:r>
            <a:r>
              <a:rPr lang="en-US" dirty="0" smtClean="0"/>
              <a:t> down to integrated current of the PMT</a:t>
            </a:r>
            <a:endParaRPr lang="en-US" dirty="0"/>
          </a:p>
          <a:p>
            <a:pPr lvl="1"/>
            <a:r>
              <a:rPr lang="en-US" dirty="0" smtClean="0"/>
              <a:t>Minimum bias </a:t>
            </a:r>
            <a:r>
              <a:rPr lang="en-US" dirty="0"/>
              <a:t>m</a:t>
            </a:r>
            <a:r>
              <a:rPr lang="en-US" dirty="0" smtClean="0"/>
              <a:t>onitoring system (MBM) to monitor the response of the calorimeter online</a:t>
            </a:r>
          </a:p>
          <a:p>
            <a:r>
              <a:rPr lang="en-US" dirty="0" smtClean="0"/>
              <a:t>About 11% of 192 Tile calorimeter modules were calibrated at the test beams and the EM scale was transferred to the final detector with the help of calibration systems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212"/>
            <a:ext cx="9144000" cy="252663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48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is_LowgainDetAvg20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687" y="842210"/>
            <a:ext cx="3992113" cy="28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2211"/>
          </a:xfrm>
        </p:spPr>
        <p:txBody>
          <a:bodyPr/>
          <a:lstStyle/>
          <a:p>
            <a:r>
              <a:rPr lang="en-US" dirty="0" smtClean="0"/>
              <a:t>Calibration systems: CIS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22210"/>
            <a:ext cx="8349060" cy="263414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Charge injection system (CIS) can inject a known charge into the shaper circuit. This pulse is then sampled by 40 MHz ADC like a physics signal</a:t>
            </a:r>
          </a:p>
          <a:p>
            <a:r>
              <a:rPr lang="en-US" dirty="0" smtClean="0"/>
              <a:t>Amplitude of the pulse is used to calibrate the conversion from ADC counts to </a:t>
            </a:r>
            <a:r>
              <a:rPr lang="en-US" dirty="0" err="1" smtClean="0"/>
              <a:t>pC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conversion factor is constant </a:t>
            </a:r>
            <a:r>
              <a:rPr lang="en-US" dirty="0" smtClean="0"/>
              <a:t>in time at the level </a:t>
            </a:r>
            <a:r>
              <a:rPr lang="en-US" dirty="0"/>
              <a:t>of 0.02%</a:t>
            </a:r>
            <a:endParaRPr lang="en-US" dirty="0" smtClean="0"/>
          </a:p>
          <a:p>
            <a:r>
              <a:rPr lang="en-US" dirty="0" smtClean="0"/>
              <a:t>Runs are taken twice per week for monitoring purposes</a:t>
            </a:r>
          </a:p>
          <a:p>
            <a:r>
              <a:rPr lang="en-US" dirty="0" smtClean="0"/>
              <a:t>Can be even used to simulate jets for L1 trigger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 descr="cis_calib_dist_hvallo201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842210"/>
            <a:ext cx="3992112" cy="28800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ser_cells_var_lg_2016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634" y="814803"/>
            <a:ext cx="5731259" cy="3316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474"/>
          </a:xfrm>
        </p:spPr>
        <p:txBody>
          <a:bodyPr/>
          <a:lstStyle/>
          <a:p>
            <a:r>
              <a:rPr lang="en-US" dirty="0" smtClean="0"/>
              <a:t>Calibration systems: Laser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95995"/>
            <a:ext cx="8229600" cy="246035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Laser system monitors the stability and the evolution of the PMT gain by sending calibrated laser pulses (532 nm) to all PMTs simultaneously via clear </a:t>
            </a:r>
            <a:r>
              <a:rPr lang="en-US" dirty="0" err="1" smtClean="0"/>
              <a:t>fibres</a:t>
            </a:r>
            <a:endParaRPr lang="en-US" dirty="0" smtClean="0"/>
          </a:p>
          <a:p>
            <a:r>
              <a:rPr lang="en-US" dirty="0" smtClean="0"/>
              <a:t>Follows the evolution of calorimeter response between Cs source scans, PMT gain drifts due with high current</a:t>
            </a:r>
          </a:p>
          <a:p>
            <a:r>
              <a:rPr lang="en-US" dirty="0"/>
              <a:t>Precision better than 0.5% on the gain variation, in a time </a:t>
            </a:r>
            <a:r>
              <a:rPr lang="en-US" dirty="0" smtClean="0"/>
              <a:t>period of one </a:t>
            </a:r>
            <a:r>
              <a:rPr lang="en-US" dirty="0"/>
              <a:t>month </a:t>
            </a:r>
            <a:endParaRPr lang="en-US" dirty="0" smtClean="0"/>
          </a:p>
          <a:p>
            <a:r>
              <a:rPr lang="en-US" dirty="0"/>
              <a:t>The </a:t>
            </a:r>
            <a:r>
              <a:rPr lang="en-US" dirty="0" smtClean="0"/>
              <a:t>largest </a:t>
            </a:r>
            <a:r>
              <a:rPr lang="en-US" dirty="0"/>
              <a:t>drift is observed in </a:t>
            </a:r>
            <a:r>
              <a:rPr lang="en-US" dirty="0" smtClean="0"/>
              <a:t>A cells and gap</a:t>
            </a:r>
            <a:r>
              <a:rPr lang="en-US" dirty="0"/>
              <a:t>/</a:t>
            </a:r>
            <a:r>
              <a:rPr lang="en-US" dirty="0" smtClean="0"/>
              <a:t>crack scintillators</a:t>
            </a:r>
          </a:p>
          <a:p>
            <a:r>
              <a:rPr lang="en-US" dirty="0" smtClean="0"/>
              <a:t>Also used to adjust and verify timing settings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15475"/>
            <a:ext cx="4010527" cy="238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1192" y="3221795"/>
            <a:ext cx="2465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Laser calibration scheme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90135" y="837011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Variation of the PMT gain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768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l-prin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14" y="909049"/>
            <a:ext cx="2362079" cy="1201057"/>
          </a:xfrm>
          <a:prstGeom prst="rect">
            <a:avLst/>
          </a:prstGeom>
        </p:spPr>
      </p:pic>
      <p:pic>
        <p:nvPicPr>
          <p:cNvPr id="9" name="Picture 8" descr="cs_deviation_sample_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938" y="680452"/>
            <a:ext cx="4342980" cy="28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Calibration systems: 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69368"/>
            <a:ext cx="8229600" cy="278698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Cs system scans all scintillating tiles with moving </a:t>
            </a:r>
            <a:r>
              <a:rPr lang="en-US" baseline="30000" dirty="0" smtClean="0"/>
              <a:t>137</a:t>
            </a:r>
            <a:r>
              <a:rPr lang="en-US" dirty="0" smtClean="0"/>
              <a:t>Cs (662 </a:t>
            </a:r>
            <a:r>
              <a:rPr lang="en-US" dirty="0" err="1" smtClean="0"/>
              <a:t>keV</a:t>
            </a:r>
            <a:r>
              <a:rPr lang="en-US" dirty="0" smtClean="0"/>
              <a:t>) radioactive source, reading integrated currents from PMTs</a:t>
            </a:r>
          </a:p>
          <a:p>
            <a:r>
              <a:rPr lang="en-US" dirty="0" smtClean="0"/>
              <a:t>1-2 scans per month during beam-off time</a:t>
            </a:r>
          </a:p>
          <a:p>
            <a:r>
              <a:rPr lang="en-US" dirty="0" smtClean="0"/>
              <a:t>Used to transport calibration scale from test beam measurements to running detector</a:t>
            </a:r>
          </a:p>
          <a:p>
            <a:r>
              <a:rPr lang="en-US" dirty="0" smtClean="0"/>
              <a:t>Cs scan results are used to calculate and adjust HV for PMTs to equalize cell’s responses for better uniformity</a:t>
            </a:r>
          </a:p>
          <a:p>
            <a:r>
              <a:rPr lang="en-US" dirty="0" smtClean="0"/>
              <a:t>Cs scans follow the evolution of response of full optical chain from scintillating tiles to PMTs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80537" y="989273"/>
            <a:ext cx="18798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ATLAS preliminary</a:t>
            </a:r>
          </a:p>
          <a:p>
            <a:r>
              <a:rPr lang="en-US" sz="1600" dirty="0" smtClean="0">
                <a:latin typeface="Arial"/>
                <a:cs typeface="Arial"/>
              </a:rPr>
              <a:t>Tile Calorimeter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1170" y="1831478"/>
            <a:ext cx="106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Sample 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5" name="Picture 1" descr="atllcsp_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7939" y="922417"/>
            <a:ext cx="2327054" cy="24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apsu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80" y="2108336"/>
            <a:ext cx="2334245" cy="129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524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05252" cy="842211"/>
          </a:xfrm>
        </p:spPr>
        <p:txBody>
          <a:bodyPr/>
          <a:lstStyle/>
          <a:p>
            <a:r>
              <a:rPr lang="en-US" dirty="0" smtClean="0"/>
              <a:t>Calibration systems: MBM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10526"/>
            <a:ext cx="8229600" cy="234582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Minimum bias monitoring system (MBM) reads integrated PMT currents of all PMTs during physics runs</a:t>
            </a:r>
          </a:p>
          <a:p>
            <a:r>
              <a:rPr lang="en-US" dirty="0" smtClean="0"/>
              <a:t>Measures luminosity and pile-up conditions</a:t>
            </a:r>
          </a:p>
          <a:p>
            <a:r>
              <a:rPr lang="en-US" dirty="0"/>
              <a:t>Follows the response of the </a:t>
            </a:r>
            <a:r>
              <a:rPr lang="en-US" dirty="0" smtClean="0"/>
              <a:t>detector</a:t>
            </a:r>
            <a:endParaRPr lang="en-US" dirty="0"/>
          </a:p>
          <a:p>
            <a:r>
              <a:rPr lang="en-US" dirty="0" smtClean="0"/>
              <a:t>Confirms detector response variation</a:t>
            </a:r>
          </a:p>
          <a:p>
            <a:r>
              <a:rPr lang="en-US" dirty="0"/>
              <a:t>Stability of each channel better than 0.05%, </a:t>
            </a:r>
            <a:r>
              <a:rPr lang="en-US" dirty="0" smtClean="0"/>
              <a:t>average stability </a:t>
            </a:r>
            <a:r>
              <a:rPr lang="en-US" dirty="0"/>
              <a:t>is better than 0.01%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42211"/>
            <a:ext cx="3301251" cy="3168315"/>
          </a:xfrm>
          <a:prstGeom prst="rect">
            <a:avLst/>
          </a:prstGeom>
        </p:spPr>
      </p:pic>
      <p:pic>
        <p:nvPicPr>
          <p:cNvPr id="8" name="Picture 7" descr="MBCurrentVsCel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684" y="842211"/>
            <a:ext cx="4459110" cy="3019926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83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Run I performance</a:t>
            </a:r>
            <a:endParaRPr lang="en-US" dirty="0"/>
          </a:p>
        </p:txBody>
      </p:sp>
      <p:pic>
        <p:nvPicPr>
          <p:cNvPr id="7" name="Content Placeholder 6" descr="intlumivstime2011-2012DQ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64" r="-15264"/>
          <a:stretch>
            <a:fillRect/>
          </a:stretch>
        </p:blipFill>
        <p:spPr>
          <a:xfrm>
            <a:off x="-313232" y="868946"/>
            <a:ext cx="9925615" cy="545840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05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2105"/>
          </a:xfrm>
        </p:spPr>
        <p:txBody>
          <a:bodyPr/>
          <a:lstStyle/>
          <a:p>
            <a:r>
              <a:rPr lang="en-US" dirty="0" smtClean="0"/>
              <a:t>ATLAS event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17" y="748625"/>
            <a:ext cx="7561440" cy="503990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4018" y="5742904"/>
            <a:ext cx="7561440" cy="70108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Run-I event display with </a:t>
            </a:r>
            <a:r>
              <a:rPr lang="en-US" dirty="0">
                <a:solidFill>
                  <a:srgbClr val="7F7F7F"/>
                </a:solidFill>
              </a:rPr>
              <a:t>t</a:t>
            </a:r>
            <a:r>
              <a:rPr lang="en-US" dirty="0" smtClean="0">
                <a:solidFill>
                  <a:srgbClr val="7F7F7F"/>
                </a:solidFill>
              </a:rPr>
              <a:t>wo central high</a:t>
            </a:r>
            <a:r>
              <a:rPr lang="en-US" dirty="0">
                <a:solidFill>
                  <a:srgbClr val="7F7F7F"/>
                </a:solidFill>
              </a:rPr>
              <a:t>-</a:t>
            </a:r>
            <a:r>
              <a:rPr lang="en-US" dirty="0" err="1">
                <a:solidFill>
                  <a:srgbClr val="7F7F7F"/>
                </a:solidFill>
              </a:rPr>
              <a:t>pT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smtClean="0">
                <a:solidFill>
                  <a:srgbClr val="7F7F7F"/>
                </a:solidFill>
              </a:rPr>
              <a:t>jets </a:t>
            </a:r>
            <a:r>
              <a:rPr lang="en-US" dirty="0">
                <a:solidFill>
                  <a:srgbClr val="7F7F7F"/>
                </a:solidFill>
              </a:rPr>
              <a:t>with an invariant mass of </a:t>
            </a:r>
            <a:r>
              <a:rPr lang="en-US" dirty="0" smtClean="0">
                <a:solidFill>
                  <a:srgbClr val="7F7F7F"/>
                </a:solidFill>
              </a:rPr>
              <a:t>4.23 </a:t>
            </a:r>
            <a:r>
              <a:rPr lang="en-US" dirty="0" err="1" smtClean="0">
                <a:solidFill>
                  <a:srgbClr val="7F7F7F"/>
                </a:solidFill>
              </a:rPr>
              <a:t>TeV</a:t>
            </a:r>
            <a:r>
              <a:rPr lang="en-US" dirty="0">
                <a:solidFill>
                  <a:srgbClr val="7F7F7F"/>
                </a:solidFill>
              </a:rPr>
              <a:t>.</a:t>
            </a:r>
            <a:r>
              <a:rPr lang="en-US" dirty="0" smtClean="0">
                <a:solidFill>
                  <a:srgbClr val="7F7F7F"/>
                </a:solidFill>
              </a:rPr>
              <a:t> The missing </a:t>
            </a:r>
            <a:r>
              <a:rPr lang="en-US" dirty="0">
                <a:solidFill>
                  <a:srgbClr val="7F7F7F"/>
                </a:solidFill>
              </a:rPr>
              <a:t>E</a:t>
            </a:r>
            <a:r>
              <a:rPr lang="en-US" baseline="-25000" dirty="0">
                <a:solidFill>
                  <a:srgbClr val="7F7F7F"/>
                </a:solidFill>
              </a:rPr>
              <a:t>T</a:t>
            </a:r>
            <a:r>
              <a:rPr lang="en-US" dirty="0">
                <a:solidFill>
                  <a:srgbClr val="7F7F7F"/>
                </a:solidFill>
              </a:rPr>
              <a:t> in </a:t>
            </a:r>
            <a:r>
              <a:rPr lang="en-US" dirty="0" smtClean="0">
                <a:solidFill>
                  <a:srgbClr val="7F7F7F"/>
                </a:solidFill>
              </a:rPr>
              <a:t>this </a:t>
            </a:r>
            <a:r>
              <a:rPr lang="en-US" dirty="0">
                <a:solidFill>
                  <a:srgbClr val="7F7F7F"/>
                </a:solidFill>
              </a:rPr>
              <a:t>event is </a:t>
            </a:r>
            <a:r>
              <a:rPr lang="en-US" dirty="0" smtClean="0">
                <a:solidFill>
                  <a:srgbClr val="7F7F7F"/>
                </a:solidFill>
              </a:rPr>
              <a:t>125 </a:t>
            </a:r>
            <a:r>
              <a:rPr lang="en-US" dirty="0" err="1">
                <a:solidFill>
                  <a:srgbClr val="7F7F7F"/>
                </a:solidFill>
              </a:rPr>
              <a:t>GeV</a:t>
            </a:r>
            <a:r>
              <a:rPr lang="en-US" dirty="0">
                <a:solidFill>
                  <a:srgbClr val="7F7F7F"/>
                </a:solidFill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30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046"/>
            <a:ext cx="5959697" cy="2266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Data quality </a:t>
            </a:r>
            <a:r>
              <a:rPr lang="en-US" dirty="0"/>
              <a:t>m</a:t>
            </a:r>
            <a:r>
              <a:rPr lang="en-US" dirty="0" smtClean="0"/>
              <a:t>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86" y="3355474"/>
            <a:ext cx="8769688" cy="277068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Data quality monitoring framework (DQMF) monitors and collects the information of the quality of the data</a:t>
            </a:r>
          </a:p>
          <a:p>
            <a:r>
              <a:rPr lang="en-US" dirty="0" smtClean="0"/>
              <a:t>Automated quality check based on test criteria on performance histograms</a:t>
            </a:r>
          </a:p>
          <a:p>
            <a:r>
              <a:rPr lang="en-US" dirty="0" smtClean="0"/>
              <a:t>Visual control by shifters</a:t>
            </a:r>
          </a:p>
          <a:p>
            <a:r>
              <a:rPr lang="en-US" dirty="0" smtClean="0"/>
              <a:t>Thanks to all the efforts the resulting quality of the Tile Calorimeter data is 99.6%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8" name="Picture 7" descr="DQ-eff-table2012pp-AprilDecember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495" y="969046"/>
            <a:ext cx="6246758" cy="226611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906211" y="1684424"/>
            <a:ext cx="855578" cy="842210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47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Detector status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97683"/>
            <a:ext cx="8229600" cy="215866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number of “bad” channels is increasing during data taking periods, mainly due to the failures of power supplies, taking the full module down</a:t>
            </a:r>
          </a:p>
          <a:p>
            <a:r>
              <a:rPr lang="en-US" dirty="0" smtClean="0"/>
              <a:t>Most of the broken channels are fixed during maintenance campaigns, thanks to the possibility to access front-end electronics during shutdown time</a:t>
            </a:r>
          </a:p>
          <a:p>
            <a:r>
              <a:rPr lang="en-US" dirty="0" smtClean="0"/>
              <a:t>Low voltage power supplies were replaced with upgraded ones that are more reliable and have lower noise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21" y="874296"/>
            <a:ext cx="5636860" cy="3099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789" y="1074817"/>
            <a:ext cx="3092137" cy="283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7F7F7F"/>
                </a:solidFill>
                <a:latin typeface="+mj-lt"/>
              </a:rPr>
              <a:t>6 modules off </a:t>
            </a:r>
            <a:r>
              <a:rPr lang="en-US" dirty="0" smtClean="0">
                <a:solidFill>
                  <a:srgbClr val="7F7F7F"/>
                </a:solidFill>
                <a:latin typeface="+mj-lt"/>
              </a:rPr>
              <a:t>(LVPS)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2.89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% masked </a:t>
            </a:r>
            <a:r>
              <a:rPr lang="en-US" dirty="0" smtClean="0">
                <a:solidFill>
                  <a:srgbClr val="7F7F7F"/>
                </a:solidFill>
                <a:latin typeface="+mj-lt"/>
              </a:rPr>
              <a:t>cells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+mj-lt"/>
              </a:rPr>
              <a:t>Masked cell energy is 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interpolated from </a:t>
            </a:r>
            <a:r>
              <a:rPr lang="en-US" dirty="0" smtClean="0">
                <a:solidFill>
                  <a:srgbClr val="7F7F7F"/>
                </a:solidFill>
                <a:latin typeface="+mj-lt"/>
              </a:rPr>
              <a:t>the neighboring cells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7F7F7F"/>
                </a:solidFill>
                <a:latin typeface="+mj-lt"/>
              </a:rPr>
              <a:t>4 modules with bad </a:t>
            </a:r>
            <a:r>
              <a:rPr lang="en-US" dirty="0" smtClean="0">
                <a:solidFill>
                  <a:srgbClr val="7F7F7F"/>
                </a:solidFill>
                <a:latin typeface="+mj-lt"/>
              </a:rPr>
              <a:t>HV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7F7F7F"/>
                </a:solidFill>
                <a:latin typeface="+mj-lt"/>
              </a:rPr>
              <a:t>The </a:t>
            </a:r>
            <a:r>
              <a:rPr lang="en-US" dirty="0" smtClean="0">
                <a:solidFill>
                  <a:srgbClr val="7F7F7F"/>
                </a:solidFill>
                <a:latin typeface="+mj-lt"/>
              </a:rPr>
              <a:t>bad HV cell’s EM 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scale is restored </a:t>
            </a:r>
            <a:r>
              <a:rPr lang="en-US" dirty="0" smtClean="0">
                <a:solidFill>
                  <a:srgbClr val="7F7F7F"/>
                </a:solidFill>
                <a:latin typeface="+mj-lt"/>
              </a:rPr>
              <a:t>with Cs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7F7F7F"/>
                </a:solidFill>
                <a:latin typeface="+mj-lt"/>
              </a:rPr>
              <a:t>and </a:t>
            </a:r>
            <a:r>
              <a:rPr lang="en-US" dirty="0">
                <a:solidFill>
                  <a:srgbClr val="7F7F7F"/>
                </a:solidFill>
                <a:latin typeface="+mj-lt"/>
              </a:rPr>
              <a:t>laser </a:t>
            </a:r>
            <a:r>
              <a:rPr lang="en-US" dirty="0" smtClean="0">
                <a:solidFill>
                  <a:srgbClr val="7F7F7F"/>
                </a:solidFill>
                <a:latin typeface="+mj-lt"/>
              </a:rPr>
              <a:t>calibration</a:t>
            </a:r>
            <a:endParaRPr lang="en-US" dirty="0">
              <a:solidFill>
                <a:srgbClr val="7F7F7F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7F7F7F"/>
              </a:solidFill>
              <a:latin typeface="+mj-lt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34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05252" cy="828842"/>
          </a:xfrm>
        </p:spPr>
        <p:txBody>
          <a:bodyPr/>
          <a:lstStyle/>
          <a:p>
            <a:r>
              <a:rPr lang="en-US" dirty="0" smtClean="0"/>
              <a:t>FE electronics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6572"/>
            <a:ext cx="4572000" cy="54097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During shutdown, when ATLAS detector is opened</a:t>
            </a:r>
          </a:p>
          <a:p>
            <a:r>
              <a:rPr lang="en-US" dirty="0" smtClean="0"/>
              <a:t>FE electronics “drawers” are extracted and bad components are replaced or fixed</a:t>
            </a:r>
            <a:endParaRPr lang="en-US" dirty="0"/>
          </a:p>
          <a:p>
            <a:r>
              <a:rPr lang="en-US" dirty="0" smtClean="0"/>
              <a:t>Allows to operate with minimum number of bad channels to maximize the quality of the data</a:t>
            </a:r>
          </a:p>
          <a:p>
            <a:r>
              <a:rPr lang="en-US" dirty="0" smtClean="0"/>
              <a:t>Data quality from consolidates modules is checked and the progress is tracked with web tools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 descr="1101003_06-A5-at-72-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415" y="973307"/>
            <a:ext cx="4716255" cy="3144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457" y="4264530"/>
            <a:ext cx="2137416" cy="19979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204" y="4486446"/>
            <a:ext cx="1488898" cy="177599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483519" y="5347368"/>
            <a:ext cx="5748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2316"/>
          </a:xfrm>
        </p:spPr>
        <p:txBody>
          <a:bodyPr/>
          <a:lstStyle/>
          <a:p>
            <a:r>
              <a:rPr lang="en-US" dirty="0" smtClean="0"/>
              <a:t>ATLAS Detector</a:t>
            </a:r>
            <a:endParaRPr lang="en-US" dirty="0"/>
          </a:p>
        </p:txBody>
      </p:sp>
      <p:pic>
        <p:nvPicPr>
          <p:cNvPr id="7" name="Content Placeholder 6" descr="ATLAS_larg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34" r="-8434"/>
          <a:stretch>
            <a:fillRect/>
          </a:stretch>
        </p:blipFill>
        <p:spPr>
          <a:xfrm>
            <a:off x="-340152" y="1015994"/>
            <a:ext cx="9510888" cy="523062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0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05252" cy="815474"/>
          </a:xfrm>
        </p:spPr>
        <p:txBody>
          <a:bodyPr/>
          <a:lstStyle/>
          <a:p>
            <a:r>
              <a:rPr lang="en-US" dirty="0" smtClean="0"/>
              <a:t>Low voltage power supplies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318" y="889000"/>
            <a:ext cx="4682290" cy="3121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12" y="1068134"/>
            <a:ext cx="3953229" cy="23274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7045" y="3424809"/>
            <a:ext cx="2644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Finger LVPS box assembly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76843"/>
            <a:ext cx="8229600" cy="26202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on-detector FE electronics power-supplies were quite sensitive and exhibit numerous trips, proportional to the integrated luminosity</a:t>
            </a:r>
          </a:p>
          <a:p>
            <a:r>
              <a:rPr lang="en-US" dirty="0" smtClean="0"/>
              <a:t>Automatic procedures to recover the tripped module were implemented in DCS and DAQ</a:t>
            </a:r>
          </a:p>
          <a:p>
            <a:r>
              <a:rPr lang="en-US" dirty="0" smtClean="0"/>
              <a:t>The power supply design was modified and proved to be more reliable and have lower noise</a:t>
            </a:r>
          </a:p>
          <a:p>
            <a:pPr lvl="1"/>
            <a:r>
              <a:rPr lang="en-US" dirty="0" smtClean="0"/>
              <a:t>Just one trip from the sample of 40 new power supplies</a:t>
            </a:r>
          </a:p>
          <a:p>
            <a:pPr lvl="1"/>
            <a:r>
              <a:rPr lang="en-US" dirty="0" smtClean="0"/>
              <a:t>All power supplies were replaced with the new design before Run-II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5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9217"/>
            <a:ext cx="4692316" cy="3177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828" y="669182"/>
            <a:ext cx="4803175" cy="3252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05252" cy="828842"/>
          </a:xfrm>
        </p:spPr>
        <p:txBody>
          <a:bodyPr/>
          <a:lstStyle/>
          <a:p>
            <a:r>
              <a:rPr lang="en-US" dirty="0" smtClean="0"/>
              <a:t>PMT gain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465053"/>
            <a:ext cx="9105252" cy="189129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With the gain proportional to HV (1V~1%), the stability of the HV system is crucial</a:t>
            </a:r>
          </a:p>
          <a:p>
            <a:r>
              <a:rPr lang="en-US" dirty="0" smtClean="0"/>
              <a:t>Each channel’s HV is monitored</a:t>
            </a:r>
          </a:p>
          <a:p>
            <a:r>
              <a:rPr lang="en-US" dirty="0" smtClean="0"/>
              <a:t>Unstable channels are monitored and corrected with laser calibration system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82925" y="3957054"/>
            <a:ext cx="2785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Unstable channel monitoring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7214" y="3926639"/>
            <a:ext cx="2111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HV stability over time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81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7" y="1516968"/>
            <a:ext cx="3531284" cy="4662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systems: combined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76" y="1653673"/>
            <a:ext cx="5598695" cy="4525962"/>
          </a:xfrm>
        </p:spPr>
        <p:txBody>
          <a:bodyPr>
            <a:normAutofit/>
          </a:bodyPr>
          <a:lstStyle/>
          <a:p>
            <a:r>
              <a:rPr lang="en-US" dirty="0" smtClean="0"/>
              <a:t>Full set of calibration systems allows reliable and accurate calibration of the calorimeter</a:t>
            </a:r>
          </a:p>
          <a:p>
            <a:r>
              <a:rPr lang="en-US" dirty="0" smtClean="0"/>
              <a:t>Detector response drifts down with integrated luminosity and recovers back during accelerator technical stops</a:t>
            </a:r>
          </a:p>
          <a:p>
            <a:r>
              <a:rPr lang="en-US" dirty="0" smtClean="0"/>
              <a:t>Calibration systems agree with each other and follow the calorimeter response </a:t>
            </a:r>
            <a:r>
              <a:rPr lang="en-GB" dirty="0" smtClean="0"/>
              <a:t>behaviour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39656" y="4817311"/>
            <a:ext cx="280740" cy="2272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01934" y="4457693"/>
            <a:ext cx="187158" cy="18715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18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2211"/>
          </a:xfrm>
        </p:spPr>
        <p:txBody>
          <a:bodyPr/>
          <a:lstStyle/>
          <a:p>
            <a:r>
              <a:rPr lang="en-US" dirty="0" smtClean="0"/>
              <a:t>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7473"/>
            <a:ext cx="8229600" cy="203542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Cell noise width was affected by old power supplies and had to be modeled with two Gaussians</a:t>
            </a:r>
          </a:p>
          <a:p>
            <a:r>
              <a:rPr lang="en-US" dirty="0" smtClean="0"/>
              <a:t>New, improved power supplies have lower noise and single-Gaussian shape</a:t>
            </a:r>
          </a:p>
          <a:p>
            <a:r>
              <a:rPr lang="en-US" dirty="0" smtClean="0"/>
              <a:t>Pile-up noise simulation is in good agreement with data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 descr="noise_LBA47_4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36" y="732412"/>
            <a:ext cx="4678457" cy="3184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212" y="894013"/>
            <a:ext cx="4399257" cy="332051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93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367" y="668426"/>
            <a:ext cx="5267633" cy="3796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19579"/>
            <a:ext cx="8229600" cy="12065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Initial time calibration done with laser, beam splashes and scraping beam</a:t>
            </a:r>
          </a:p>
          <a:p>
            <a:r>
              <a:rPr lang="en-US" dirty="0" smtClean="0"/>
              <a:t>Good cell time performance and resolution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6" y="828842"/>
            <a:ext cx="3990696" cy="38945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02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Energy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97684"/>
            <a:ext cx="8229600" cy="20186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Good agreement between data and simulation</a:t>
            </a:r>
          </a:p>
          <a:p>
            <a:r>
              <a:rPr lang="en-US" dirty="0" smtClean="0"/>
              <a:t>Energy is calculated online for high level trigger</a:t>
            </a:r>
          </a:p>
          <a:p>
            <a:r>
              <a:rPr lang="en-US" dirty="0" smtClean="0"/>
              <a:t>Good agreement between online and offline</a:t>
            </a:r>
          </a:p>
          <a:p>
            <a:r>
              <a:rPr lang="en-US" dirty="0" smtClean="0"/>
              <a:t>Energy calculation depends on the phase of the signal, can be corrected online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" y="935786"/>
            <a:ext cx="4706097" cy="326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909" y="895681"/>
            <a:ext cx="4595095" cy="330200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19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Single hadrons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94943"/>
            <a:ext cx="8229600" cy="641685"/>
          </a:xfrm>
        </p:spPr>
        <p:txBody>
          <a:bodyPr/>
          <a:lstStyle/>
          <a:p>
            <a:r>
              <a:rPr lang="en-US" dirty="0" smtClean="0"/>
              <a:t>Correct description of E/p ratio for isolated hadrons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 descr="energy_2011_EoP_Tilevset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40" y="842210"/>
            <a:ext cx="7007455" cy="474578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9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17" y="5714992"/>
            <a:ext cx="8007661" cy="628315"/>
          </a:xfrm>
        </p:spPr>
        <p:txBody>
          <a:bodyPr>
            <a:normAutofit/>
          </a:bodyPr>
          <a:lstStyle/>
          <a:p>
            <a:r>
              <a:rPr lang="en-US" dirty="0" smtClean="0"/>
              <a:t>Jet transverse momentum resolution is under 20%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 descr="AntiKt4EMJ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17" y="898286"/>
            <a:ext cx="8020649" cy="469639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81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474"/>
          </a:xfrm>
        </p:spPr>
        <p:txBody>
          <a:bodyPr/>
          <a:lstStyle/>
          <a:p>
            <a:r>
              <a:rPr lang="en-US" dirty="0" smtClean="0"/>
              <a:t>Missing </a:t>
            </a:r>
            <a:r>
              <a:rPr lang="en-US" i="1" dirty="0" smtClean="0"/>
              <a:t>E</a:t>
            </a:r>
            <a:r>
              <a:rPr lang="en-US" baseline="-25000" dirty="0" smtClean="0"/>
              <a:t>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21148"/>
            <a:ext cx="8229600" cy="83520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Good resolution of missing E</a:t>
            </a:r>
            <a:r>
              <a:rPr lang="en-US" baseline="-25000" dirty="0" smtClean="0"/>
              <a:t>T</a:t>
            </a:r>
            <a:r>
              <a:rPr lang="en-US" dirty="0" smtClean="0"/>
              <a:t> measurements</a:t>
            </a:r>
          </a:p>
          <a:p>
            <a:r>
              <a:rPr lang="en-US" dirty="0" smtClean="0"/>
              <a:t>Robust pile-up suppression algorithms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399" y="882314"/>
            <a:ext cx="6564726" cy="463883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3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474"/>
          </a:xfrm>
        </p:spPr>
        <p:txBody>
          <a:bodyPr/>
          <a:lstStyle/>
          <a:p>
            <a:r>
              <a:rPr lang="en-US" dirty="0" smtClean="0"/>
              <a:t>Upgrade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9474"/>
            <a:ext cx="8229600" cy="505668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Advanced physics goals and LHC upgrade plans create new challenges for detectors</a:t>
            </a:r>
          </a:p>
          <a:p>
            <a:pPr lvl="1"/>
            <a:r>
              <a:rPr lang="en-US" dirty="0"/>
              <a:t>LHC upgrade program aims at 5-10 fold luminosity </a:t>
            </a:r>
            <a:r>
              <a:rPr lang="en-US" dirty="0" smtClean="0"/>
              <a:t>increase → </a:t>
            </a:r>
            <a:r>
              <a:rPr lang="en-US" dirty="0"/>
              <a:t>more radiation → better radiation tolerance </a:t>
            </a:r>
            <a:r>
              <a:rPr lang="en-US" dirty="0" smtClean="0"/>
              <a:t>required</a:t>
            </a:r>
          </a:p>
          <a:p>
            <a:pPr lvl="1"/>
            <a:r>
              <a:rPr lang="en-US" dirty="0" smtClean="0"/>
              <a:t>Ageing </a:t>
            </a:r>
            <a:r>
              <a:rPr lang="en-US" dirty="0"/>
              <a:t>electronics → originally planned for 10 years of </a:t>
            </a:r>
            <a:r>
              <a:rPr lang="en-US" dirty="0" smtClean="0"/>
              <a:t>operation</a:t>
            </a:r>
          </a:p>
          <a:p>
            <a:pPr lvl="1"/>
            <a:r>
              <a:rPr lang="en-US" dirty="0"/>
              <a:t>Higher event rates require more efficient trigger algorithms</a:t>
            </a:r>
            <a:endParaRPr lang="en-US" dirty="0" smtClean="0"/>
          </a:p>
          <a:p>
            <a:r>
              <a:rPr lang="en-US" dirty="0" smtClean="0"/>
              <a:t>A multi-phase upgrade program has been conceived: Phase-0, Phase-I and Phase-II</a:t>
            </a:r>
            <a:endParaRPr lang="en-US" dirty="0"/>
          </a:p>
          <a:p>
            <a:r>
              <a:rPr lang="en-US" dirty="0" smtClean="0"/>
              <a:t>The major Tile Calorimeter mechanics and optics will stay, together with associated PMTs</a:t>
            </a:r>
          </a:p>
          <a:p>
            <a:r>
              <a:rPr lang="en-US" dirty="0" smtClean="0"/>
              <a:t>Front-end and back-end electronics, calibration systems, will undergo major upgrades</a:t>
            </a:r>
          </a:p>
          <a:p>
            <a:pPr lvl="1"/>
            <a:r>
              <a:rPr lang="en-US" dirty="0"/>
              <a:t>Complete redesign </a:t>
            </a:r>
            <a:r>
              <a:rPr lang="en-US" dirty="0" smtClean="0"/>
              <a:t>for font-end and back-end electronics</a:t>
            </a:r>
          </a:p>
          <a:p>
            <a:pPr lvl="1"/>
            <a:r>
              <a:rPr lang="en-US" dirty="0" smtClean="0"/>
              <a:t>New electronics drawer mechanics </a:t>
            </a:r>
          </a:p>
          <a:p>
            <a:pPr lvl="1"/>
            <a:r>
              <a:rPr lang="en-US" dirty="0"/>
              <a:t>Fully digital </a:t>
            </a:r>
            <a:r>
              <a:rPr lang="en-US" dirty="0" smtClean="0"/>
              <a:t>trigger </a:t>
            </a:r>
            <a:r>
              <a:rPr lang="en-US" dirty="0"/>
              <a:t>with higher selectivity and finer </a:t>
            </a:r>
            <a:r>
              <a:rPr lang="en-US" dirty="0" smtClean="0"/>
              <a:t>granularity</a:t>
            </a:r>
          </a:p>
          <a:p>
            <a:pPr lvl="1"/>
            <a:r>
              <a:rPr lang="en-US" dirty="0" smtClean="0"/>
              <a:t>Demonstrator project to discover </a:t>
            </a:r>
            <a:r>
              <a:rPr lang="en-US" dirty="0"/>
              <a:t>and solve issues as early as possible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4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579"/>
          </a:xfrm>
        </p:spPr>
        <p:txBody>
          <a:bodyPr/>
          <a:lstStyle/>
          <a:p>
            <a:r>
              <a:rPr lang="en-US" dirty="0" smtClean="0"/>
              <a:t>ATLAS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Content Placeholder 6" descr="ATLAS_calo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92" r="-11192"/>
          <a:stretch>
            <a:fillRect/>
          </a:stretch>
        </p:blipFill>
        <p:spPr>
          <a:xfrm>
            <a:off x="-467547" y="868939"/>
            <a:ext cx="9972483" cy="5484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5089" y="1109577"/>
            <a:ext cx="49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(LB)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4439" y="1109577"/>
            <a:ext cx="500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(EB)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93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5474"/>
          </a:xfrm>
        </p:spPr>
        <p:txBody>
          <a:bodyPr/>
          <a:lstStyle/>
          <a:p>
            <a:r>
              <a:rPr lang="en-US" dirty="0" smtClean="0"/>
              <a:t>LHC and upgrade schedule</a:t>
            </a:r>
            <a:endParaRPr lang="en-US" dirty="0"/>
          </a:p>
        </p:txBody>
      </p:sp>
      <p:pic>
        <p:nvPicPr>
          <p:cNvPr id="7" name="Content Placeholder 6" descr="LHCschedule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12" b="-7712"/>
          <a:stretch>
            <a:fillRect/>
          </a:stretch>
        </p:blipFill>
        <p:spPr>
          <a:xfrm>
            <a:off x="0" y="1070581"/>
            <a:ext cx="9143999" cy="502884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79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05252" cy="842211"/>
          </a:xfrm>
        </p:spPr>
        <p:txBody>
          <a:bodyPr/>
          <a:lstStyle/>
          <a:p>
            <a:r>
              <a:rPr lang="en-US" dirty="0" smtClean="0"/>
              <a:t>Ph0</a:t>
            </a:r>
            <a:r>
              <a:rPr lang="en-US" dirty="0"/>
              <a:t>:</a:t>
            </a:r>
            <a:r>
              <a:rPr lang="en-US" dirty="0" smtClean="0"/>
              <a:t> Run-II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2738"/>
            <a:ext cx="8229600" cy="5083426"/>
          </a:xfrm>
        </p:spPr>
        <p:txBody>
          <a:bodyPr/>
          <a:lstStyle/>
          <a:p>
            <a:r>
              <a:rPr lang="en-US" dirty="0" smtClean="0"/>
              <a:t>Before Run-II all Tile Calorimeter front end electronics drawers were extracted to fix problematic channels</a:t>
            </a:r>
          </a:p>
          <a:p>
            <a:r>
              <a:rPr lang="en-US" dirty="0" smtClean="0"/>
              <a:t>New, stable, low-noise power supplies were installed</a:t>
            </a:r>
          </a:p>
          <a:p>
            <a:r>
              <a:rPr lang="en-US" dirty="0" smtClean="0"/>
              <a:t>Upgraded laser calibration system (Laser-II) is being constructed and will be installed</a:t>
            </a:r>
          </a:p>
          <a:p>
            <a:r>
              <a:rPr lang="en-US" dirty="0" smtClean="0"/>
              <a:t>Cesium calibration system will be improved</a:t>
            </a:r>
          </a:p>
          <a:p>
            <a:r>
              <a:rPr lang="en-US" dirty="0" smtClean="0"/>
              <a:t>The outer (D) layer </a:t>
            </a:r>
            <a:r>
              <a:rPr lang="en-US" dirty="0" err="1" smtClean="0"/>
              <a:t>muon</a:t>
            </a:r>
            <a:r>
              <a:rPr lang="en-US" dirty="0" smtClean="0"/>
              <a:t> trigger will be installed to reduce fake </a:t>
            </a:r>
            <a:r>
              <a:rPr lang="en-US" dirty="0" err="1" smtClean="0"/>
              <a:t>muon</a:t>
            </a:r>
            <a:r>
              <a:rPr lang="en-US" dirty="0" smtClean="0"/>
              <a:t> rate in a specific region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88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707" y="772811"/>
            <a:ext cx="5867890" cy="38153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Ph0: Laser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32" y="4852737"/>
            <a:ext cx="8229600" cy="13536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New laser system with improved stability and precision is required to follow the evolution of the PMT response during high luminosity running</a:t>
            </a:r>
          </a:p>
          <a:p>
            <a:r>
              <a:rPr lang="en-US" dirty="0" smtClean="0"/>
              <a:t>Laser-II calibration system with new optics and electronics is being tested. Will be installed and ready for Run-II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7" y="799548"/>
            <a:ext cx="5960601" cy="3788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40688" y="3596105"/>
            <a:ext cx="162259" cy="6149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09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60" y="909050"/>
            <a:ext cx="7392737" cy="5054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Ph1: D-layer </a:t>
            </a:r>
            <a:r>
              <a:rPr lang="en-US" dirty="0" err="1" smtClean="0"/>
              <a:t>muon</a:t>
            </a:r>
            <a:r>
              <a:rPr lang="en-US" dirty="0" smtClean="0"/>
              <a:t>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053" y="2994526"/>
            <a:ext cx="3370200" cy="336182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L1 </a:t>
            </a:r>
            <a:r>
              <a:rPr lang="en-US" dirty="0"/>
              <a:t>μ trigger in the End-cap region is polluted due to slow charged particles (protons) </a:t>
            </a:r>
          </a:p>
          <a:p>
            <a:r>
              <a:rPr lang="en-US" dirty="0"/>
              <a:t>R</a:t>
            </a:r>
            <a:r>
              <a:rPr lang="en-US" dirty="0" smtClean="0"/>
              <a:t>egion 1.0&lt;|</a:t>
            </a:r>
            <a:r>
              <a:rPr lang="en-US" dirty="0" err="1" smtClean="0"/>
              <a:t>η</a:t>
            </a:r>
            <a:r>
              <a:rPr lang="en-US" dirty="0"/>
              <a:t>|&lt;</a:t>
            </a:r>
            <a:r>
              <a:rPr lang="en-US" dirty="0" smtClean="0"/>
              <a:t>1.3 can </a:t>
            </a:r>
            <a:r>
              <a:rPr lang="en-US" dirty="0"/>
              <a:t>be </a:t>
            </a:r>
            <a:r>
              <a:rPr lang="en-US" dirty="0" smtClean="0"/>
              <a:t>cleaned up </a:t>
            </a:r>
            <a:r>
              <a:rPr lang="en-US" dirty="0"/>
              <a:t>by </a:t>
            </a:r>
            <a:r>
              <a:rPr lang="en-US" dirty="0" smtClean="0"/>
              <a:t>taking coincidence </a:t>
            </a:r>
            <a:r>
              <a:rPr lang="en-US" dirty="0"/>
              <a:t>with </a:t>
            </a:r>
            <a:r>
              <a:rPr lang="en-US" dirty="0" smtClean="0"/>
              <a:t>end-cap TGC </a:t>
            </a:r>
            <a:r>
              <a:rPr lang="en-US" dirty="0" err="1" smtClean="0"/>
              <a:t>muon</a:t>
            </a:r>
            <a:r>
              <a:rPr lang="en-US" dirty="0" smtClean="0"/>
              <a:t> chambers </a:t>
            </a:r>
            <a:r>
              <a:rPr lang="en-US" dirty="0"/>
              <a:t>and Tile </a:t>
            </a:r>
            <a:r>
              <a:rPr lang="en-US" dirty="0" smtClean="0"/>
              <a:t>cells D5 </a:t>
            </a:r>
            <a:r>
              <a:rPr lang="en-US" dirty="0"/>
              <a:t>and </a:t>
            </a:r>
            <a:r>
              <a:rPr lang="en-US" dirty="0" smtClean="0"/>
              <a:t>D6</a:t>
            </a:r>
          </a:p>
          <a:p>
            <a:r>
              <a:rPr lang="en-US" dirty="0" smtClean="0"/>
              <a:t>Tile </a:t>
            </a:r>
            <a:r>
              <a:rPr lang="en-US" dirty="0" err="1" smtClean="0"/>
              <a:t>muon</a:t>
            </a:r>
            <a:r>
              <a:rPr lang="en-US" dirty="0" smtClean="0"/>
              <a:t> trigger board (TMDB) is being developed for Run-II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91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05252" cy="828842"/>
          </a:xfrm>
        </p:spPr>
        <p:txBody>
          <a:bodyPr/>
          <a:lstStyle/>
          <a:p>
            <a:r>
              <a:rPr lang="en-US" dirty="0" smtClean="0"/>
              <a:t>Ph2: FE electronics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HL-LHC upgrade will require more performance from detector electronics</a:t>
            </a:r>
          </a:p>
          <a:p>
            <a:r>
              <a:rPr lang="en-US" dirty="0" smtClean="0"/>
              <a:t>The Tile Calorimeter will digitize shaped PMT signals and ship all samples off the detector for fast signal processing and digital triggering</a:t>
            </a:r>
          </a:p>
          <a:p>
            <a:r>
              <a:rPr lang="en-US" dirty="0" smtClean="0"/>
              <a:t>Good opportunity to explore new technologies, including high-performance FPGAs, </a:t>
            </a:r>
            <a:r>
              <a:rPr lang="en-GB" dirty="0" smtClean="0"/>
              <a:t>fibre</a:t>
            </a:r>
            <a:r>
              <a:rPr lang="en-US" dirty="0" smtClean="0"/>
              <a:t> optics, improve reliability</a:t>
            </a:r>
          </a:p>
          <a:p>
            <a:r>
              <a:rPr lang="en-US" dirty="0" smtClean="0"/>
              <a:t>A demonstrator project will allow to test new ideas and technologies already in Run-II and demonstrate the feasibility of new design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3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2211"/>
          </a:xfrm>
        </p:spPr>
        <p:txBody>
          <a:bodyPr/>
          <a:lstStyle/>
          <a:p>
            <a:r>
              <a:rPr lang="en-US" dirty="0" smtClean="0"/>
              <a:t>FEE architecture changes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 descr="Superdrawer_architectur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00" y="972413"/>
            <a:ext cx="7638905" cy="2526658"/>
          </a:xfrm>
          <a:prstGeom prst="rect">
            <a:avLst/>
          </a:prstGeom>
        </p:spPr>
      </p:pic>
      <p:pic>
        <p:nvPicPr>
          <p:cNvPr id="9" name="Picture 8" descr="Minidrawer_Hybrid_archite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37" y="3525807"/>
            <a:ext cx="7634057" cy="25167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7637" y="972413"/>
            <a:ext cx="1935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OLD = 2 drawers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7636" y="3703053"/>
            <a:ext cx="414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NEW = 4 mini-drawers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02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05252" cy="815474"/>
          </a:xfrm>
        </p:spPr>
        <p:txBody>
          <a:bodyPr/>
          <a:lstStyle/>
          <a:p>
            <a:r>
              <a:rPr lang="en-US" dirty="0" smtClean="0"/>
              <a:t>FEE new drawer mechanics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096561"/>
            <a:ext cx="9105252" cy="125978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To improve the operation, maintainability and handling a new mini-drawer design was made to replace the old super-drawer one</a:t>
            </a:r>
          </a:p>
          <a:p>
            <a:r>
              <a:rPr lang="en-US" dirty="0" smtClean="0"/>
              <a:t>New rigid inter-drawer connections and internal cooling</a:t>
            </a:r>
          </a:p>
          <a:p>
            <a:r>
              <a:rPr lang="en-US" dirty="0" smtClean="0"/>
              <a:t>New internal flexible cable trays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188"/>
            <a:ext cx="9144000" cy="4268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15474"/>
            <a:ext cx="1644315" cy="1677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045" y="828188"/>
            <a:ext cx="1670208" cy="1338641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36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New power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18523"/>
            <a:ext cx="8229600" cy="171458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To improve the reliability and redundancy, the electronics in the new design are made as independent as possible to reduce the number of single point failures</a:t>
            </a:r>
          </a:p>
          <a:p>
            <a:r>
              <a:rPr lang="en-US" dirty="0" smtClean="0"/>
              <a:t>Possibility to use dual power supply for redundancy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" y="828843"/>
            <a:ext cx="9135755" cy="366340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237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FEE upgrade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4736"/>
            <a:ext cx="8229600" cy="201161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Several design options are being followed for key components, up to three different technologies</a:t>
            </a:r>
          </a:p>
          <a:p>
            <a:pPr lvl="1"/>
            <a:r>
              <a:rPr lang="en-US" dirty="0" smtClean="0"/>
              <a:t>Example: front-end card – 3in1 or ASIC or QIE</a:t>
            </a:r>
          </a:p>
          <a:p>
            <a:pPr lvl="1"/>
            <a:r>
              <a:rPr lang="en-US" dirty="0" smtClean="0"/>
              <a:t>Example: HV system – on-detector/off-detector distribution</a:t>
            </a:r>
          </a:p>
          <a:p>
            <a:r>
              <a:rPr lang="en-US" dirty="0" smtClean="0"/>
              <a:t>The best option will be chosen based on performance results from test beams and dedicated tests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21079"/>
            <a:ext cx="4467726" cy="2743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355" y="828842"/>
            <a:ext cx="4059898" cy="28581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6886" y="3751120"/>
            <a:ext cx="2300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3in1 front-end board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16870" y="3710956"/>
            <a:ext cx="287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 distribution prototype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8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le_Upgrade_Genrread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7986"/>
            <a:ext cx="9144000" cy="2622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474"/>
          </a:xfrm>
        </p:spPr>
        <p:txBody>
          <a:bodyPr/>
          <a:lstStyle/>
          <a:p>
            <a:r>
              <a:rPr lang="en-US" dirty="0" smtClean="0"/>
              <a:t>New readout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85905"/>
            <a:ext cx="8229600" cy="1888374"/>
          </a:xfrm>
        </p:spPr>
        <p:txBody>
          <a:bodyPr>
            <a:normAutofit/>
          </a:bodyPr>
          <a:lstStyle/>
          <a:p>
            <a:r>
              <a:rPr lang="en-GB" dirty="0" smtClean="0"/>
              <a:t>The digitised samples will be sent outside the detector at full 40 MHz sampling speed</a:t>
            </a:r>
          </a:p>
          <a:p>
            <a:r>
              <a:rPr lang="en-GB" dirty="0" smtClean="0"/>
              <a:t>The digital trigger and data buffering will happen in the back-end electronics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80105" y="2794000"/>
            <a:ext cx="0" cy="3414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86947" y="2794000"/>
            <a:ext cx="334211" cy="2272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236222"/>
            <a:ext cx="5507789" cy="781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246" y="3242372"/>
            <a:ext cx="1407974" cy="775199"/>
          </a:xfrm>
          <a:prstGeom prst="rect">
            <a:avLst/>
          </a:prstGeom>
        </p:spPr>
      </p:pic>
      <p:pic>
        <p:nvPicPr>
          <p:cNvPr id="10" name="Picture 9" descr="daughter_board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808" y="3242372"/>
            <a:ext cx="2417016" cy="787044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7924824" y="2832768"/>
            <a:ext cx="334211" cy="2272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68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15474"/>
          </a:xfrm>
        </p:spPr>
        <p:txBody>
          <a:bodyPr/>
          <a:lstStyle/>
          <a:p>
            <a:r>
              <a:rPr lang="en-US" dirty="0" smtClean="0"/>
              <a:t>Calorimeter in the cavern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113" y="784224"/>
            <a:ext cx="9155112" cy="503531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78749" y="5831116"/>
            <a:ext cx="358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Barrel calorimeters moved to Z=0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60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05252" cy="815474"/>
          </a:xfrm>
        </p:spPr>
        <p:txBody>
          <a:bodyPr/>
          <a:lstStyle/>
          <a:p>
            <a:r>
              <a:rPr lang="en-US" dirty="0" smtClean="0"/>
              <a:t>Proposed readout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49157"/>
            <a:ext cx="2700420" cy="493637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 reduce </a:t>
            </a:r>
            <a:r>
              <a:rPr lang="en-US" dirty="0"/>
              <a:t>detector specific parts </a:t>
            </a:r>
            <a:r>
              <a:rPr lang="en-US" dirty="0" smtClean="0"/>
              <a:t>use </a:t>
            </a:r>
            <a:r>
              <a:rPr lang="en-US" dirty="0"/>
              <a:t>COTS switching networks </a:t>
            </a:r>
          </a:p>
          <a:p>
            <a:r>
              <a:rPr lang="en-US" dirty="0" smtClean="0"/>
              <a:t>Less </a:t>
            </a:r>
            <a:r>
              <a:rPr lang="en-US" dirty="0"/>
              <a:t>P2P connections </a:t>
            </a:r>
            <a:endParaRPr lang="en-US" dirty="0" smtClean="0"/>
          </a:p>
          <a:p>
            <a:r>
              <a:rPr lang="en-US" dirty="0" smtClean="0"/>
              <a:t>DCS and monitoring  information routed directly to information consumers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674" y="815474"/>
            <a:ext cx="6753279" cy="541896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53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rod_sche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7276"/>
            <a:ext cx="9144000" cy="4901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New BE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28102"/>
            <a:ext cx="8229600" cy="8084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ATCA Super-ROD (</a:t>
            </a:r>
            <a:r>
              <a:rPr lang="en-US" dirty="0" err="1" smtClean="0"/>
              <a:t>sROD</a:t>
            </a:r>
            <a:r>
              <a:rPr lang="en-US" dirty="0" smtClean="0"/>
              <a:t>) board</a:t>
            </a:r>
          </a:p>
          <a:p>
            <a:r>
              <a:rPr lang="en-US" dirty="0" smtClean="0"/>
              <a:t>Processes data from 8 modules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54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474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emonstrator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895" y="4144203"/>
            <a:ext cx="8631348" cy="2449840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In order to test and qualify new designs a “demonstrator” electronics drawer will be installed in the detector before Run-II</a:t>
            </a:r>
          </a:p>
          <a:p>
            <a:r>
              <a:rPr lang="en-GB" dirty="0" smtClean="0"/>
              <a:t>To be compatible with the previous design the demonstrator will provide analogue trigger and standard data stream</a:t>
            </a:r>
          </a:p>
          <a:p>
            <a:r>
              <a:rPr lang="en-GB" dirty="0" smtClean="0"/>
              <a:t>Board prototypes are being tested to be ready for insertion before the detector closure in August-2014</a:t>
            </a:r>
          </a:p>
          <a:p>
            <a:r>
              <a:rPr lang="en-GB" dirty="0" smtClean="0"/>
              <a:t>Expert integration weeks proved to be essential for the project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138" y="815474"/>
            <a:ext cx="4467577" cy="288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7" y="791119"/>
            <a:ext cx="4130842" cy="29576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575" y="3703059"/>
            <a:ext cx="3840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Demonstrator drawer insertion tests</a:t>
            </a: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993" y="3662955"/>
            <a:ext cx="363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F7F7F"/>
                </a:solidFill>
                <a:latin typeface="Arial"/>
                <a:cs typeface="Arial"/>
              </a:rPr>
              <a:t>sROD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 demonstrator board design</a:t>
            </a: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60875" y="2133600"/>
            <a:ext cx="1365250" cy="339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54699" y="2146300"/>
            <a:ext cx="1444625" cy="361950"/>
          </a:xfrm>
          <a:prstGeom prst="rect">
            <a:avLst/>
          </a:prstGeom>
          <a:solidFill>
            <a:srgbClr val="AFD6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14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474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5896"/>
            <a:ext cx="8229600" cy="515026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Tile hadron calorimeter is a key detector in measuring jet energy and missing E</a:t>
            </a:r>
            <a:r>
              <a:rPr lang="en-US" baseline="-25000" dirty="0" smtClean="0"/>
              <a:t>T</a:t>
            </a:r>
            <a:r>
              <a:rPr lang="en-US" dirty="0"/>
              <a:t> </a:t>
            </a:r>
            <a:r>
              <a:rPr lang="en-US" dirty="0" smtClean="0"/>
              <a:t>energy in ATLAS experiment</a:t>
            </a:r>
          </a:p>
          <a:p>
            <a:r>
              <a:rPr lang="en-US" dirty="0" smtClean="0"/>
              <a:t>A full set of calibration systems ensures correct energy reconstruction in changing conditions</a:t>
            </a:r>
          </a:p>
          <a:p>
            <a:r>
              <a:rPr lang="en-US" dirty="0" smtClean="0"/>
              <a:t>PMT gain down-drift is well monitored, calibration systems follow the calorimeter response behavior</a:t>
            </a:r>
          </a:p>
          <a:p>
            <a:r>
              <a:rPr lang="en-US" dirty="0" smtClean="0"/>
              <a:t>Great Run-I performance with minimal data losses and high data quality</a:t>
            </a:r>
          </a:p>
          <a:p>
            <a:r>
              <a:rPr lang="en-US" dirty="0" smtClean="0"/>
              <a:t>Detector maintenance and Run-II improvements are underway</a:t>
            </a:r>
          </a:p>
          <a:p>
            <a:r>
              <a:rPr lang="en-US" dirty="0" smtClean="0"/>
              <a:t>Upgrade R&amp;D projects for electronics replacement for HL-LHC programs are progressing, a demonstrator electronics drawer to be installed before Run-II </a:t>
            </a:r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8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63600"/>
          </a:xfrm>
        </p:spPr>
        <p:txBody>
          <a:bodyPr/>
          <a:lstStyle/>
          <a:p>
            <a:r>
              <a:rPr lang="en-US" sz="4800" dirty="0" smtClean="0"/>
              <a:t>Thank you for your attention!</a:t>
            </a:r>
            <a:endParaRPr lang="en-US" sz="4800" dirty="0"/>
          </a:p>
        </p:txBody>
      </p:sp>
      <p:pic>
        <p:nvPicPr>
          <p:cNvPr id="7" name="Content Placeholder 6" descr="IMAG183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55" r="-16555"/>
          <a:stretch>
            <a:fillRect/>
          </a:stretch>
        </p:blipFill>
        <p:spPr>
          <a:xfrm>
            <a:off x="-121294" y="1076972"/>
            <a:ext cx="9481194" cy="521429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6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8737"/>
          </a:xfrm>
        </p:spPr>
        <p:txBody>
          <a:bodyPr/>
          <a:lstStyle/>
          <a:p>
            <a:r>
              <a:rPr lang="en-US" dirty="0" smtClean="0"/>
              <a:t>Calorimeter in the cavern</a:t>
            </a:r>
            <a:endParaRPr lang="en-US" dirty="0"/>
          </a:p>
        </p:txBody>
      </p:sp>
      <p:pic>
        <p:nvPicPr>
          <p:cNvPr id="8" name="Content Placeholder 7" descr="0602022_10-A4-at-144-dpi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666" y="788746"/>
            <a:ext cx="9194624" cy="505668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22677" y="5831116"/>
            <a:ext cx="620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Extended Barrel calorimeters being moved to final position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93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474"/>
          </a:xfrm>
        </p:spPr>
        <p:txBody>
          <a:bodyPr/>
          <a:lstStyle/>
          <a:p>
            <a:r>
              <a:rPr lang="en-US" dirty="0" smtClean="0"/>
              <a:t>Calorimeter in the cavern</a:t>
            </a:r>
            <a:endParaRPr lang="en-US" dirty="0"/>
          </a:p>
        </p:txBody>
      </p:sp>
      <p:pic>
        <p:nvPicPr>
          <p:cNvPr id="7" name="Content Placeholder 6" descr="1101010_02-A4-at-144-dpi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3" y="788747"/>
            <a:ext cx="9146009" cy="502995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65164" y="5832068"/>
            <a:ext cx="559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Engineers working near Extended Barrel calorimeters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63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" y="0"/>
            <a:ext cx="9105252" cy="802105"/>
          </a:xfrm>
        </p:spPr>
        <p:txBody>
          <a:bodyPr/>
          <a:lstStyle/>
          <a:p>
            <a:r>
              <a:rPr lang="en-US" dirty="0" smtClean="0"/>
              <a:t>Front-end electronics drawer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9632" y="2994526"/>
            <a:ext cx="5117432" cy="266031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Up </a:t>
            </a:r>
            <a:r>
              <a:rPr lang="en-US" dirty="0"/>
              <a:t>to 45 PMT Blocks with HV bases </a:t>
            </a:r>
          </a:p>
          <a:p>
            <a:r>
              <a:rPr lang="en-US" dirty="0"/>
              <a:t>Up to 45 3-in1 cards </a:t>
            </a:r>
            <a:r>
              <a:rPr lang="en-US" dirty="0" smtClean="0"/>
              <a:t>(shaper-amplifier-integrator board) </a:t>
            </a:r>
            <a:endParaRPr lang="en-US" dirty="0"/>
          </a:p>
          <a:p>
            <a:r>
              <a:rPr lang="en-US" dirty="0"/>
              <a:t>4 </a:t>
            </a:r>
            <a:r>
              <a:rPr lang="en-US" dirty="0" smtClean="0"/>
              <a:t>motherboards </a:t>
            </a:r>
            <a:endParaRPr lang="en-US" dirty="0"/>
          </a:p>
          <a:p>
            <a:r>
              <a:rPr lang="en-US" dirty="0"/>
              <a:t>8 digitizer boards </a:t>
            </a:r>
          </a:p>
          <a:p>
            <a:r>
              <a:rPr lang="en-US" dirty="0"/>
              <a:t>one optical interface board </a:t>
            </a:r>
          </a:p>
          <a:p>
            <a:r>
              <a:rPr lang="en-US" dirty="0"/>
              <a:t>one TTC receiver mezzanine card </a:t>
            </a:r>
          </a:p>
          <a:p>
            <a:r>
              <a:rPr lang="en-US" dirty="0"/>
              <a:t>up to 10 analog summing </a:t>
            </a:r>
            <a:r>
              <a:rPr lang="en-US" dirty="0" smtClean="0"/>
              <a:t>cards </a:t>
            </a:r>
            <a:endParaRPr lang="en-US" dirty="0"/>
          </a:p>
          <a:p>
            <a:r>
              <a:rPr lang="en-US" dirty="0"/>
              <a:t>one integrator readout </a:t>
            </a:r>
            <a:r>
              <a:rPr lang="en-US" dirty="0" smtClean="0"/>
              <a:t>board</a:t>
            </a:r>
            <a:endParaRPr lang="en-US" dirty="0"/>
          </a:p>
          <a:p>
            <a:r>
              <a:rPr lang="en-US" dirty="0" smtClean="0"/>
              <a:t>HV distribution </a:t>
            </a:r>
            <a:r>
              <a:rPr lang="en-US" dirty="0"/>
              <a:t>boards </a:t>
            </a:r>
          </a:p>
          <a:p>
            <a:r>
              <a:rPr lang="en-US" dirty="0" smtClean="0"/>
              <a:t>LV distribution </a:t>
            </a:r>
            <a:r>
              <a:rPr lang="en-US" dirty="0"/>
              <a:t>and sense adapters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413" y="716065"/>
            <a:ext cx="3764587" cy="41500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79413" y="1510632"/>
            <a:ext cx="395745" cy="4545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22212" y="708527"/>
            <a:ext cx="598904" cy="4545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98612" y="1978527"/>
            <a:ext cx="598904" cy="4545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582" y="2782110"/>
            <a:ext cx="3673050" cy="2872729"/>
          </a:xfrm>
          <a:prstGeom prst="rect">
            <a:avLst/>
          </a:prstGeom>
        </p:spPr>
      </p:pic>
      <p:pic>
        <p:nvPicPr>
          <p:cNvPr id="16" name="Picture 15" descr="tilecal-99-015_0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39" y="894741"/>
            <a:ext cx="3111977" cy="205634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Picture 6" descr="tilecal-99-01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348" y="894741"/>
            <a:ext cx="1574679" cy="1034348"/>
          </a:xfrm>
          <a:prstGeom prst="rect">
            <a:avLst/>
          </a:prstGeom>
        </p:spPr>
      </p:pic>
      <p:pic>
        <p:nvPicPr>
          <p:cNvPr id="11" name="Picture 10" descr="tilecal-99-013_0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348" y="1929089"/>
            <a:ext cx="1574679" cy="10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37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2105"/>
          </a:xfrm>
        </p:spPr>
        <p:txBody>
          <a:bodyPr/>
          <a:lstStyle/>
          <a:p>
            <a:r>
              <a:rPr lang="en-US" dirty="0" smtClean="0"/>
              <a:t>Tile upgrade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9580"/>
            <a:ext cx="8229600" cy="3746584"/>
          </a:xfrm>
        </p:spPr>
        <p:txBody>
          <a:bodyPr>
            <a:normAutofit/>
          </a:bodyPr>
          <a:lstStyle/>
          <a:p>
            <a:r>
              <a:rPr lang="en-US" dirty="0"/>
              <a:t>Replace front end and back end electronics in phase 2 (except PMTs)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readout </a:t>
            </a:r>
            <a:r>
              <a:rPr lang="en-US" dirty="0" smtClean="0"/>
              <a:t>architecture</a:t>
            </a:r>
          </a:p>
          <a:p>
            <a:pPr lvl="1"/>
            <a:r>
              <a:rPr lang="en-US" dirty="0" smtClean="0"/>
              <a:t>Full </a:t>
            </a:r>
            <a:r>
              <a:rPr lang="en-US" dirty="0"/>
              <a:t>data digitization at 40 MHz and transmission to off-detector </a:t>
            </a:r>
            <a:r>
              <a:rPr lang="en-US" dirty="0" smtClean="0"/>
              <a:t>system</a:t>
            </a:r>
          </a:p>
          <a:p>
            <a:pPr lvl="1"/>
            <a:r>
              <a:rPr lang="en-US" dirty="0" smtClean="0"/>
              <a:t>Cell </a:t>
            </a:r>
            <a:r>
              <a:rPr lang="en-US" dirty="0"/>
              <a:t>digital information to the L1/L0 </a:t>
            </a:r>
            <a:r>
              <a:rPr lang="en-US" dirty="0" smtClean="0"/>
              <a:t>trigger</a:t>
            </a:r>
          </a:p>
          <a:p>
            <a:pPr lvl="1"/>
            <a:r>
              <a:rPr lang="en-US" dirty="0" smtClean="0"/>
              <a:t>Improve </a:t>
            </a:r>
            <a:r>
              <a:rPr lang="en-US" dirty="0"/>
              <a:t>reliability (reduce connections, reinforce redundancy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Improve </a:t>
            </a:r>
            <a:r>
              <a:rPr lang="en-US" dirty="0"/>
              <a:t>LVPS system (point of load regulators)</a:t>
            </a:r>
          </a:p>
          <a:p>
            <a:r>
              <a:rPr lang="en-US" dirty="0"/>
              <a:t>Install first demonstrator in Tile Cal Spring 2014</a:t>
            </a:r>
          </a:p>
          <a:p>
            <a:r>
              <a:rPr lang="en-US" dirty="0"/>
              <a:t>Final front end choice based on </a:t>
            </a:r>
            <a:r>
              <a:rPr lang="en-US" dirty="0" smtClean="0"/>
              <a:t>test-beam </a:t>
            </a:r>
            <a:r>
              <a:rPr lang="en-US" dirty="0"/>
              <a:t>results (2014-2016)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726"/>
            <a:ext cx="9144000" cy="135578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6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579"/>
          </a:xfrm>
        </p:spPr>
        <p:txBody>
          <a:bodyPr/>
          <a:lstStyle/>
          <a:p>
            <a:r>
              <a:rPr lang="en-US" dirty="0" smtClean="0"/>
              <a:t>Tile Hadron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8526" y="949159"/>
            <a:ext cx="4625474" cy="540719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Hadron non-compensating sampling calorimeter</a:t>
            </a:r>
          </a:p>
          <a:p>
            <a:pPr lvl="1"/>
            <a:r>
              <a:rPr lang="en-US" dirty="0" smtClean="0"/>
              <a:t>Steel as radiator</a:t>
            </a:r>
          </a:p>
          <a:p>
            <a:pPr lvl="1"/>
            <a:r>
              <a:rPr lang="en-US" dirty="0" smtClean="0"/>
              <a:t>Scintillating tiles as active medium </a:t>
            </a:r>
          </a:p>
          <a:p>
            <a:r>
              <a:rPr lang="en-US" dirty="0" smtClean="0"/>
              <a:t>3 mm thick scintillating </a:t>
            </a:r>
            <a:r>
              <a:rPr lang="en-US" dirty="0"/>
              <a:t>tiles </a:t>
            </a:r>
            <a:r>
              <a:rPr lang="en-US" dirty="0" smtClean="0"/>
              <a:t>(PSM, BASF polystyrene + dopants ) oriented </a:t>
            </a:r>
            <a:r>
              <a:rPr lang="en-US" dirty="0"/>
              <a:t>perpendicular to beam </a:t>
            </a:r>
            <a:r>
              <a:rPr lang="en-US" dirty="0" smtClean="0"/>
              <a:t>axis, wrapped in </a:t>
            </a:r>
            <a:r>
              <a:rPr lang="en-US" dirty="0" err="1" smtClean="0"/>
              <a:t>Tyvek</a:t>
            </a:r>
            <a:r>
              <a:rPr lang="en-US" dirty="0" smtClean="0"/>
              <a:t> paper</a:t>
            </a:r>
          </a:p>
          <a:p>
            <a:r>
              <a:rPr lang="en-US" dirty="0"/>
              <a:t>R</a:t>
            </a:r>
            <a:r>
              <a:rPr lang="en-US" dirty="0" smtClean="0"/>
              <a:t>eadout via green WLS </a:t>
            </a:r>
            <a:r>
              <a:rPr lang="en-GB" dirty="0" smtClean="0"/>
              <a:t>fibres</a:t>
            </a:r>
            <a:r>
              <a:rPr lang="en-US" dirty="0" smtClean="0"/>
              <a:t> (Kuraray Y11) connected to both short edges of scintillating tiles</a:t>
            </a:r>
          </a:p>
          <a:p>
            <a:r>
              <a:rPr lang="en-US" dirty="0" smtClean="0"/>
              <a:t>Hamamatsu R7877</a:t>
            </a:r>
            <a:r>
              <a:rPr lang="en-US" dirty="0"/>
              <a:t> </a:t>
            </a:r>
            <a:r>
              <a:rPr lang="en-US" dirty="0" smtClean="0"/>
              <a:t>PMTs, located in a module’s girder, collect light from the </a:t>
            </a:r>
            <a:r>
              <a:rPr lang="en-GB" dirty="0" smtClean="0"/>
              <a:t>fibre</a:t>
            </a:r>
            <a:r>
              <a:rPr lang="en-US" dirty="0" smtClean="0"/>
              <a:t> bundles </a:t>
            </a:r>
          </a:p>
          <a:p>
            <a:r>
              <a:rPr lang="en-US" dirty="0" smtClean="0"/>
              <a:t>3 cylinders: EB-A, LB, EB-C</a:t>
            </a:r>
          </a:p>
          <a:p>
            <a:r>
              <a:rPr lang="en-US" dirty="0" smtClean="0"/>
              <a:t>64 modules in a cylinder</a:t>
            </a:r>
          </a:p>
          <a:p>
            <a:r>
              <a:rPr lang="en-US" dirty="0" smtClean="0"/>
              <a:t>One module weighs 22 tons (LB)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 descr="TileCal_Module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09050"/>
            <a:ext cx="4518527" cy="52876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604248" y="6053858"/>
            <a:ext cx="3341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Tile Calorimeter module design drawing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08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2105"/>
          </a:xfrm>
        </p:spPr>
        <p:txBody>
          <a:bodyPr/>
          <a:lstStyle/>
          <a:p>
            <a:r>
              <a:rPr lang="en-US" dirty="0" smtClean="0"/>
              <a:t>FEE option: new 3in1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4743754"/>
            <a:ext cx="9105253" cy="171319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Fast </a:t>
            </a:r>
            <a:r>
              <a:rPr lang="en-US" dirty="0"/>
              <a:t>signal processing </a:t>
            </a:r>
          </a:p>
          <a:p>
            <a:pPr lvl="1"/>
            <a:r>
              <a:rPr lang="en-US" dirty="0"/>
              <a:t>7-pole LC shaper and bi-gain clamping amplifiers with gain ratio of 32 </a:t>
            </a:r>
            <a:endParaRPr lang="en-US" b="1" dirty="0"/>
          </a:p>
          <a:p>
            <a:r>
              <a:rPr lang="en-US" dirty="0" smtClean="0"/>
              <a:t>Slow </a:t>
            </a:r>
            <a:r>
              <a:rPr lang="en-US" dirty="0"/>
              <a:t>signal processing </a:t>
            </a:r>
          </a:p>
          <a:p>
            <a:pPr lvl="1"/>
            <a:r>
              <a:rPr lang="en-US" dirty="0"/>
              <a:t>6-gain integrator for Cs calibration and monitoring minimum bias current of proton-proton collisions </a:t>
            </a:r>
            <a:endParaRPr lang="en-US" dirty="0" smtClean="0"/>
          </a:p>
          <a:p>
            <a:r>
              <a:rPr lang="en-US" dirty="0" smtClean="0"/>
              <a:t>Charge </a:t>
            </a:r>
            <a:r>
              <a:rPr lang="en-US" dirty="0"/>
              <a:t>injection calibration and </a:t>
            </a:r>
            <a:r>
              <a:rPr lang="en-US" dirty="0" smtClean="0"/>
              <a:t>controls</a:t>
            </a:r>
          </a:p>
          <a:p>
            <a:r>
              <a:rPr lang="en-US" dirty="0" smtClean="0"/>
              <a:t>Retain </a:t>
            </a:r>
            <a:r>
              <a:rPr lang="en-US" dirty="0"/>
              <a:t>analog trigger capability for Demonstrator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198"/>
            <a:ext cx="4425284" cy="3657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84" y="748633"/>
            <a:ext cx="4679968" cy="2730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284" y="3395549"/>
            <a:ext cx="4718716" cy="1348204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8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2105"/>
          </a:xfrm>
        </p:spPr>
        <p:txBody>
          <a:bodyPr/>
          <a:lstStyle/>
          <a:p>
            <a:r>
              <a:rPr lang="en-US" dirty="0" smtClean="0"/>
              <a:t>FEE option: QIE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682666"/>
            <a:ext cx="4221747" cy="254701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Charge </a:t>
            </a:r>
            <a:r>
              <a:rPr lang="en-US" dirty="0"/>
              <a:t>integrator </a:t>
            </a:r>
            <a:endParaRPr lang="en-US" dirty="0" smtClean="0"/>
          </a:p>
          <a:p>
            <a:pPr lvl="1"/>
            <a:r>
              <a:rPr lang="en-US" dirty="0" smtClean="0"/>
              <a:t>4 </a:t>
            </a:r>
            <a:r>
              <a:rPr lang="en-US" dirty="0"/>
              <a:t>clock cycles to acquire the data </a:t>
            </a:r>
            <a:endParaRPr lang="en-US" dirty="0" smtClean="0"/>
          </a:p>
          <a:p>
            <a:r>
              <a:rPr lang="en-US" dirty="0" smtClean="0"/>
              <a:t>Data </a:t>
            </a:r>
            <a:r>
              <a:rPr lang="en-US" dirty="0"/>
              <a:t>Output : 10 bits encodes a 17-bit dynamic range </a:t>
            </a:r>
            <a:endParaRPr lang="en-US" dirty="0" smtClean="0"/>
          </a:p>
          <a:p>
            <a:pPr lvl="1"/>
            <a:r>
              <a:rPr lang="en-US" dirty="0" smtClean="0"/>
              <a:t>6</a:t>
            </a:r>
            <a:r>
              <a:rPr lang="en-US" dirty="0"/>
              <a:t>‐bit ADC value, 2 bits range (4 ranges), 2 bits CAPID </a:t>
            </a:r>
          </a:p>
          <a:p>
            <a:r>
              <a:rPr lang="en-US" dirty="0" smtClean="0"/>
              <a:t>Version </a:t>
            </a:r>
            <a:r>
              <a:rPr lang="en-US" dirty="0"/>
              <a:t>10.5 </a:t>
            </a:r>
            <a:r>
              <a:rPr lang="en-US" dirty="0" smtClean="0"/>
              <a:t>under evaluation</a:t>
            </a:r>
          </a:p>
          <a:p>
            <a:pPr lvl="1"/>
            <a:r>
              <a:rPr lang="en-US" dirty="0" smtClean="0"/>
              <a:t>fully</a:t>
            </a:r>
            <a:r>
              <a:rPr lang="en-US" dirty="0"/>
              <a:t>‐functional, including data drivers and TDC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947" y="850900"/>
            <a:ext cx="4465053" cy="2514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19" y="850900"/>
            <a:ext cx="3922692" cy="28317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749" y="3244775"/>
            <a:ext cx="1359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QIE principle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947" y="3583329"/>
            <a:ext cx="4184417" cy="2285666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921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474"/>
          </a:xfrm>
        </p:spPr>
        <p:txBody>
          <a:bodyPr/>
          <a:lstStyle/>
          <a:p>
            <a:r>
              <a:rPr lang="en-US" dirty="0" smtClean="0"/>
              <a:t>FEE option: ASIC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5474"/>
            <a:ext cx="4631172" cy="531068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Based </a:t>
            </a:r>
            <a:r>
              <a:rPr lang="en-US" dirty="0"/>
              <a:t>on the FATALIC</a:t>
            </a:r>
            <a:r>
              <a:rPr lang="en-US" b="1" dirty="0"/>
              <a:t> </a:t>
            </a:r>
            <a:r>
              <a:rPr lang="en-US" dirty="0"/>
              <a:t>chip family + TACTIC ADC </a:t>
            </a:r>
            <a:endParaRPr lang="en-US" dirty="0" smtClean="0"/>
          </a:p>
          <a:p>
            <a:pPr lvl="1"/>
            <a:r>
              <a:rPr lang="en-US" dirty="0" smtClean="0"/>
              <a:t>Current </a:t>
            </a:r>
            <a:r>
              <a:rPr lang="en-US" dirty="0"/>
              <a:t>conveyor concept </a:t>
            </a:r>
          </a:p>
          <a:p>
            <a:r>
              <a:rPr lang="en-US" dirty="0" smtClean="0"/>
              <a:t>IBM </a:t>
            </a:r>
            <a:r>
              <a:rPr lang="en-US" dirty="0"/>
              <a:t>130 nm technology. Shaping, 3 gain ranges (1, 8, 64) </a:t>
            </a:r>
          </a:p>
          <a:p>
            <a:r>
              <a:rPr lang="en-US" dirty="0" smtClean="0"/>
              <a:t>First </a:t>
            </a:r>
            <a:r>
              <a:rPr lang="en-US" dirty="0"/>
              <a:t>prototypes (FATALIC 1/2) tested </a:t>
            </a:r>
          </a:p>
          <a:p>
            <a:r>
              <a:rPr lang="en-US" dirty="0" smtClean="0"/>
              <a:t>Version </a:t>
            </a:r>
            <a:r>
              <a:rPr lang="en-US" dirty="0"/>
              <a:t>FATALIC 3 </a:t>
            </a:r>
            <a:r>
              <a:rPr lang="en-US" dirty="0" smtClean="0"/>
              <a:t>is being tested </a:t>
            </a:r>
            <a:endParaRPr lang="en-US" dirty="0"/>
          </a:p>
          <a:p>
            <a:r>
              <a:rPr lang="en-US" dirty="0" smtClean="0"/>
              <a:t>Validation </a:t>
            </a:r>
            <a:r>
              <a:rPr lang="en-US" dirty="0"/>
              <a:t>of the current conveyor </a:t>
            </a:r>
            <a:r>
              <a:rPr lang="en-US" dirty="0" smtClean="0"/>
              <a:t>concept</a:t>
            </a:r>
            <a:endParaRPr lang="en-US" dirty="0"/>
          </a:p>
          <a:p>
            <a:r>
              <a:rPr lang="en-US" dirty="0"/>
              <a:t>D</a:t>
            </a:r>
            <a:r>
              <a:rPr lang="en-US" dirty="0" smtClean="0"/>
              <a:t>igital integrator for </a:t>
            </a:r>
            <a:r>
              <a:rPr lang="en-US" dirty="0"/>
              <a:t>the Cesium calibration </a:t>
            </a:r>
          </a:p>
          <a:p>
            <a:r>
              <a:rPr lang="en-US" dirty="0" smtClean="0"/>
              <a:t>TACTIC</a:t>
            </a:r>
            <a:r>
              <a:rPr lang="en-US" dirty="0"/>
              <a:t>: </a:t>
            </a:r>
            <a:r>
              <a:rPr lang="en-US" dirty="0" smtClean="0"/>
              <a:t>Includes </a:t>
            </a:r>
            <a:r>
              <a:rPr lang="en-US" dirty="0"/>
              <a:t>12-bit pipeline ADC@40 MHz </a:t>
            </a:r>
            <a:endParaRPr lang="en-US" dirty="0" smtClean="0"/>
          </a:p>
          <a:p>
            <a:pPr lvl="1"/>
            <a:r>
              <a:rPr lang="en-US" dirty="0" smtClean="0"/>
              <a:t>Best </a:t>
            </a:r>
            <a:r>
              <a:rPr lang="en-US" dirty="0"/>
              <a:t>resolution and </a:t>
            </a:r>
            <a:r>
              <a:rPr lang="en-US" dirty="0" smtClean="0"/>
              <a:t>speed 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372" y="815474"/>
            <a:ext cx="3360949" cy="2767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842" y="3582737"/>
            <a:ext cx="2527112" cy="26295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6947" y="3170808"/>
            <a:ext cx="986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FATALIC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8842" y="5873745"/>
            <a:ext cx="910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TACTIC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526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2105"/>
          </a:xfrm>
        </p:spPr>
        <p:txBody>
          <a:bodyPr/>
          <a:lstStyle/>
          <a:p>
            <a:r>
              <a:rPr lang="en-US" dirty="0" smtClean="0"/>
              <a:t>Mainboard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4190666"/>
            <a:ext cx="9105253" cy="2165684"/>
          </a:xfrm>
        </p:spPr>
        <p:txBody>
          <a:bodyPr>
            <a:normAutofit/>
          </a:bodyPr>
          <a:lstStyle/>
          <a:p>
            <a:r>
              <a:rPr lang="en-GB" dirty="0" smtClean="0"/>
              <a:t>Mainboard digitises signals from FEBs with independent discrete ADCs </a:t>
            </a:r>
          </a:p>
          <a:p>
            <a:pPr lvl="1"/>
            <a:r>
              <a:rPr lang="en-GB" dirty="0" smtClean="0"/>
              <a:t>Mainboard is split into two halves </a:t>
            </a:r>
          </a:p>
          <a:p>
            <a:pPr lvl="1"/>
            <a:r>
              <a:rPr lang="en-GB" dirty="0" smtClean="0"/>
              <a:t>Each cell will be read-out by two PMTs, one on each side of the mainboard </a:t>
            </a:r>
          </a:p>
          <a:p>
            <a:pPr lvl="1"/>
            <a:r>
              <a:rPr lang="en-GB" dirty="0" smtClean="0"/>
              <a:t>Samples are transferred serially to the daughterboard at 600 MHz </a:t>
            </a:r>
          </a:p>
          <a:p>
            <a:pPr lvl="1"/>
            <a:r>
              <a:rPr lang="en-GB" dirty="0" smtClean="0"/>
              <a:t>Commands are sent in parallel to 2 control FPGAs on each side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94" y="855576"/>
            <a:ext cx="7120136" cy="327526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89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579"/>
          </a:xfrm>
        </p:spPr>
        <p:txBody>
          <a:bodyPr/>
          <a:lstStyle/>
          <a:p>
            <a:r>
              <a:rPr lang="en-US" dirty="0" smtClean="0"/>
              <a:t>Daughterboard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4665578"/>
            <a:ext cx="9105253" cy="169077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Daughterboard </a:t>
            </a:r>
            <a:r>
              <a:rPr lang="en-US" dirty="0"/>
              <a:t>provides GBT communication with back-end electronics </a:t>
            </a:r>
            <a:endParaRPr lang="en-US" dirty="0" smtClean="0"/>
          </a:p>
          <a:p>
            <a:pPr lvl="1"/>
            <a:r>
              <a:rPr lang="en-US" dirty="0" smtClean="0"/>
              <a:t>Implementing </a:t>
            </a:r>
            <a:r>
              <a:rPr lang="en-US" dirty="0"/>
              <a:t>a </a:t>
            </a:r>
            <a:r>
              <a:rPr lang="en-US" b="1" dirty="0"/>
              <a:t>redundant </a:t>
            </a:r>
            <a:r>
              <a:rPr lang="en-US" dirty="0"/>
              <a:t>system on a single PCB + triple redundant FPGA programming </a:t>
            </a:r>
            <a:endParaRPr lang="en-US" dirty="0" smtClean="0"/>
          </a:p>
          <a:p>
            <a:pPr lvl="1"/>
            <a:r>
              <a:rPr lang="en-US" dirty="0" smtClean="0"/>
              <a:t>Two </a:t>
            </a:r>
            <a:r>
              <a:rPr lang="en-US" dirty="0" err="1"/>
              <a:t>Kintex</a:t>
            </a:r>
            <a:r>
              <a:rPr lang="en-US" dirty="0"/>
              <a:t> 7 FPGAs and two QSFP Modulators at 40 Gb/s </a:t>
            </a:r>
            <a:endParaRPr lang="en-US" dirty="0" smtClean="0"/>
          </a:p>
          <a:p>
            <a:pPr lvl="1"/>
            <a:r>
              <a:rPr lang="en-US" dirty="0" smtClean="0"/>
              <a:t>Firmware </a:t>
            </a:r>
            <a:r>
              <a:rPr lang="en-US" dirty="0"/>
              <a:t>can be also uploaded through the optical link </a:t>
            </a:r>
            <a:endParaRPr lang="en-US" dirty="0" smtClean="0"/>
          </a:p>
          <a:p>
            <a:pPr lvl="1"/>
            <a:r>
              <a:rPr lang="en-US" dirty="0" smtClean="0"/>
              <a:t>Two </a:t>
            </a:r>
            <a:r>
              <a:rPr lang="en-US" dirty="0" err="1"/>
              <a:t>GBTx</a:t>
            </a:r>
            <a:r>
              <a:rPr lang="en-US" dirty="0"/>
              <a:t> chips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588" y="947148"/>
            <a:ext cx="6398891" cy="3678321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128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2211"/>
          </a:xfrm>
        </p:spPr>
        <p:txBody>
          <a:bodyPr/>
          <a:lstStyle/>
          <a:p>
            <a:r>
              <a:rPr lang="en-US" dirty="0" smtClean="0"/>
              <a:t>Cs electronics upgrade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65760" y="1176422"/>
            <a:ext cx="4041648" cy="495005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 upgrade of the Cesium control electronics and readout chain is needed</a:t>
            </a:r>
          </a:p>
          <a:p>
            <a:r>
              <a:rPr lang="en-US" dirty="0"/>
              <a:t>All good features and performance of the current system should be preserved and improved where possible</a:t>
            </a:r>
          </a:p>
          <a:p>
            <a:r>
              <a:rPr lang="en-US" dirty="0"/>
              <a:t>Integration of the Cs control data flow into the new drawer electronics (via GBT-CAN/SPI link) </a:t>
            </a:r>
          </a:p>
          <a:p>
            <a:r>
              <a:rPr lang="en-US" dirty="0"/>
              <a:t>First prototypes of upgraded boards have been tested</a:t>
            </a:r>
          </a:p>
          <a:p>
            <a:r>
              <a:rPr lang="en-US" dirty="0"/>
              <a:t>Special test-boards with perspective components for radiation hardness tests are being designed</a:t>
            </a:r>
            <a:endParaRPr lang="en-GB" dirty="0"/>
          </a:p>
          <a:p>
            <a:endParaRPr lang="en-US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40" r="-6940"/>
          <a:stretch>
            <a:fillRect/>
          </a:stretch>
        </p:blipFill>
        <p:spPr bwMode="auto">
          <a:xfrm>
            <a:off x="4564150" y="1176422"/>
            <a:ext cx="4416746" cy="494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98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579"/>
          </a:xfrm>
        </p:spPr>
        <p:txBody>
          <a:bodyPr/>
          <a:lstStyle/>
          <a:p>
            <a:r>
              <a:rPr lang="en-US" dirty="0" smtClean="0"/>
              <a:t>Calorimeter cell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03579"/>
            <a:ext cx="8229600" cy="222258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Long </a:t>
            </a:r>
            <a:r>
              <a:rPr lang="en-US" dirty="0"/>
              <a:t>b</a:t>
            </a:r>
            <a:r>
              <a:rPr lang="en-US" dirty="0" smtClean="0"/>
              <a:t>arrel |</a:t>
            </a:r>
            <a:r>
              <a:rPr lang="en-US" dirty="0" smtClean="0">
                <a:latin typeface="Symbol"/>
              </a:rPr>
              <a:t>h</a:t>
            </a:r>
            <a:r>
              <a:rPr lang="en-US" dirty="0"/>
              <a:t>|</a:t>
            </a:r>
            <a:r>
              <a:rPr lang="en-US" dirty="0" smtClean="0"/>
              <a:t>&lt;1.0</a:t>
            </a:r>
            <a:r>
              <a:rPr lang="en-US" dirty="0"/>
              <a:t>, </a:t>
            </a:r>
            <a:r>
              <a:rPr lang="en-US" dirty="0" smtClean="0"/>
              <a:t>extended </a:t>
            </a:r>
            <a:r>
              <a:rPr lang="en-US" dirty="0"/>
              <a:t>b</a:t>
            </a:r>
            <a:r>
              <a:rPr lang="en-US" dirty="0" smtClean="0"/>
              <a:t>arrel 0.8 &lt;|</a:t>
            </a:r>
            <a:r>
              <a:rPr lang="en-US" dirty="0">
                <a:latin typeface="Symbol"/>
              </a:rPr>
              <a:t>h</a:t>
            </a:r>
            <a:r>
              <a:rPr lang="en-US" dirty="0" smtClean="0"/>
              <a:t>|&lt; 1.7</a:t>
            </a:r>
          </a:p>
          <a:p>
            <a:r>
              <a:rPr lang="en-US" dirty="0" smtClean="0"/>
              <a:t>WLS </a:t>
            </a:r>
            <a:r>
              <a:rPr lang="en-US" dirty="0" err="1" smtClean="0"/>
              <a:t>fibre</a:t>
            </a:r>
            <a:r>
              <a:rPr lang="en-US" dirty="0" smtClean="0"/>
              <a:t> routing defines calorimeter cells</a:t>
            </a:r>
          </a:p>
          <a:p>
            <a:r>
              <a:rPr lang="en-US" dirty="0" smtClean="0"/>
              <a:t>0.1x0.1 </a:t>
            </a:r>
            <a:r>
              <a:rPr lang="en-US" dirty="0" err="1" smtClean="0">
                <a:latin typeface="Symbol"/>
              </a:rPr>
              <a:t>Dh</a:t>
            </a:r>
            <a:r>
              <a:rPr lang="en-US" dirty="0" err="1"/>
              <a:t>x</a:t>
            </a:r>
            <a:r>
              <a:rPr lang="en-US" dirty="0" err="1" smtClean="0">
                <a:latin typeface="Symbol"/>
              </a:rPr>
              <a:t>Df</a:t>
            </a:r>
            <a:r>
              <a:rPr lang="en-US" dirty="0" smtClean="0">
                <a:latin typeface="Symbol"/>
              </a:rPr>
              <a:t> </a:t>
            </a:r>
            <a:r>
              <a:rPr lang="en-US" dirty="0" smtClean="0"/>
              <a:t>cell granularity (0.2x0.1 for D layer cells) </a:t>
            </a:r>
          </a:p>
          <a:p>
            <a:r>
              <a:rPr lang="en-US" dirty="0" smtClean="0"/>
              <a:t>Three longitudinal layers, total thickness of about 7</a:t>
            </a:r>
            <a:r>
              <a:rPr lang="en-US" dirty="0" smtClean="0">
                <a:latin typeface="Symbol"/>
              </a:rPr>
              <a:t>l</a:t>
            </a:r>
            <a:endParaRPr lang="en-US" dirty="0" smtClean="0"/>
          </a:p>
          <a:p>
            <a:r>
              <a:rPr lang="en-US" dirty="0" smtClean="0"/>
              <a:t>Pseudo-projective towers for first level trigger</a:t>
            </a:r>
          </a:p>
          <a:p>
            <a:r>
              <a:rPr lang="en-US" dirty="0" smtClean="0"/>
              <a:t>Design resolution for jets </a:t>
            </a:r>
            <a:r>
              <a:rPr lang="en-US" dirty="0" smtClean="0">
                <a:latin typeface="Symbol"/>
              </a:rPr>
              <a:t>DE/E = 50%/√</a:t>
            </a:r>
            <a:r>
              <a:rPr lang="en-US" dirty="0" smtClean="0">
                <a:latin typeface="Symbol" charset="2"/>
                <a:cs typeface="Symbol" charset="2"/>
              </a:rPr>
              <a:t>E+3</a:t>
            </a:r>
            <a:r>
              <a:rPr lang="en-US" dirty="0" smtClean="0">
                <a:latin typeface="Symbol"/>
              </a:rPr>
              <a:t>%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7" name="Picture 6" descr="TileCal_Cells_and_Rows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18" y="855579"/>
            <a:ext cx="7540434" cy="304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22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2105"/>
          </a:xfrm>
        </p:spPr>
        <p:txBody>
          <a:bodyPr/>
          <a:lstStyle/>
          <a:p>
            <a:r>
              <a:rPr lang="en-US" dirty="0" smtClean="0"/>
              <a:t>Calorimeter module</a:t>
            </a:r>
            <a:endParaRPr lang="en-US" dirty="0"/>
          </a:p>
        </p:txBody>
      </p:sp>
      <p:pic>
        <p:nvPicPr>
          <p:cNvPr id="7" name="Content Placeholder 6" descr="tilecal-99-034_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3" y="838224"/>
            <a:ext cx="9147028" cy="503051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87615" y="5868737"/>
            <a:ext cx="616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/>
              </a:rPr>
              <a:t>Instrumentation of the Tile Calorimeter barrel modules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18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Front-end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73789" y="2895867"/>
            <a:ext cx="8823158" cy="3173396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PMTs signals are shaped and amplified with two gains (1:64)</a:t>
            </a:r>
          </a:p>
          <a:p>
            <a:r>
              <a:rPr lang="en-GB" dirty="0" smtClean="0"/>
              <a:t>Analogue tower sums are provided for level one trigger</a:t>
            </a:r>
          </a:p>
          <a:p>
            <a:r>
              <a:rPr lang="en-GB" dirty="0" smtClean="0"/>
              <a:t>Both gains are digitized in parallel by 40 MHz sampling 10-bit ADCs</a:t>
            </a:r>
          </a:p>
          <a:p>
            <a:r>
              <a:rPr lang="en-GB" dirty="0" smtClean="0"/>
              <a:t>Digitised samples are temporary stored in pipeline memory</a:t>
            </a:r>
          </a:p>
          <a:p>
            <a:r>
              <a:rPr lang="en-GB" dirty="0" smtClean="0"/>
              <a:t>Upon first level trigger decision the data of one of the gains are transferred to de-randomiser memory and then to the back-end electronics via readout fibres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pic>
        <p:nvPicPr>
          <p:cNvPr id="10" name="Content Placeholder 9" descr="tile_frontend_cartoon.pdf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72" r="-2572"/>
          <a:stretch>
            <a:fillRect/>
          </a:stretch>
        </p:blipFill>
        <p:spPr>
          <a:xfrm>
            <a:off x="-195697" y="851592"/>
            <a:ext cx="9486750" cy="2044274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60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842"/>
          </a:xfrm>
        </p:spPr>
        <p:txBody>
          <a:bodyPr/>
          <a:lstStyle/>
          <a:p>
            <a:r>
              <a:rPr lang="en-US" dirty="0" smtClean="0"/>
              <a:t>Signal reconstruction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64" b="-9664"/>
          <a:stretch>
            <a:fillRect/>
          </a:stretch>
        </p:blipFill>
        <p:spPr>
          <a:xfrm>
            <a:off x="4407408" y="1209028"/>
            <a:ext cx="4523226" cy="506907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O.Solovyanov, INSTR14 Novosibirsk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Signal is reconstructed from 7 samples using optimal filtering</a:t>
            </a:r>
          </a:p>
          <a:p>
            <a:r>
              <a:rPr lang="en-US" dirty="0" smtClean="0"/>
              <a:t>Energy, time and quality factor are extracted from the sampled signal</a:t>
            </a:r>
          </a:p>
          <a:p>
            <a:r>
              <a:rPr lang="en-US" dirty="0" smtClean="0"/>
              <a:t>Amplitude of the signal is proportional to the energy (shaping)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27/02/14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68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4304</TotalTime>
  <Words>3238</Words>
  <Application>Microsoft Macintosh PowerPoint</Application>
  <PresentationFormat>On-screen Show (4:3)</PresentationFormat>
  <Paragraphs>440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Executive</vt:lpstr>
      <vt:lpstr>Performance of the ATLAS Tile Hadronic Calorimeter at LHC in Run I  and planned upgrades</vt:lpstr>
      <vt:lpstr>ATLAS Detector</vt:lpstr>
      <vt:lpstr>ATLAS Calorimetry</vt:lpstr>
      <vt:lpstr>Calorimeter in the cavern</vt:lpstr>
      <vt:lpstr>Tile Hadron Calorimeter</vt:lpstr>
      <vt:lpstr>Calorimeter cell layout</vt:lpstr>
      <vt:lpstr>Calorimeter module</vt:lpstr>
      <vt:lpstr>Front-end electronics</vt:lpstr>
      <vt:lpstr>Signal reconstruction</vt:lpstr>
      <vt:lpstr>Calibration systems</vt:lpstr>
      <vt:lpstr>Calibration systems: CIS</vt:lpstr>
      <vt:lpstr>Calibration systems: Laser</vt:lpstr>
      <vt:lpstr>Calibration systems: Cs</vt:lpstr>
      <vt:lpstr>Calibration systems: MBM</vt:lpstr>
      <vt:lpstr>Run I performance</vt:lpstr>
      <vt:lpstr>ATLAS event</vt:lpstr>
      <vt:lpstr>Data quality monitoring</vt:lpstr>
      <vt:lpstr>Detector status evolution</vt:lpstr>
      <vt:lpstr>FE electronics maintenance</vt:lpstr>
      <vt:lpstr>Low voltage power supplies</vt:lpstr>
      <vt:lpstr>PMT gain monitoring</vt:lpstr>
      <vt:lpstr>Calibration systems: combined performance</vt:lpstr>
      <vt:lpstr>Noise</vt:lpstr>
      <vt:lpstr>Timing</vt:lpstr>
      <vt:lpstr>Energy reconstruction</vt:lpstr>
      <vt:lpstr>Single hadrons</vt:lpstr>
      <vt:lpstr>Jets</vt:lpstr>
      <vt:lpstr>Missing ET</vt:lpstr>
      <vt:lpstr>Upgrade program</vt:lpstr>
      <vt:lpstr>LHC and upgrade schedule</vt:lpstr>
      <vt:lpstr>Ph0: Run-II improvements</vt:lpstr>
      <vt:lpstr>Ph0: Laser II</vt:lpstr>
      <vt:lpstr>Ph1: D-layer muon trigger</vt:lpstr>
      <vt:lpstr>Ph2: FE electronics upgrade</vt:lpstr>
      <vt:lpstr>FEE architecture changes</vt:lpstr>
      <vt:lpstr>FEE new drawer mechanics</vt:lpstr>
      <vt:lpstr>New power distribution</vt:lpstr>
      <vt:lpstr>FEE upgrade options</vt:lpstr>
      <vt:lpstr>New readout electronics</vt:lpstr>
      <vt:lpstr>Proposed readout scheme</vt:lpstr>
      <vt:lpstr>New BE electronics</vt:lpstr>
      <vt:lpstr>Demonstrator</vt:lpstr>
      <vt:lpstr>Summary</vt:lpstr>
      <vt:lpstr>Thank you for your attention!</vt:lpstr>
      <vt:lpstr>Backup slides</vt:lpstr>
      <vt:lpstr>Calorimeter in the cavern</vt:lpstr>
      <vt:lpstr>Calorimeter in the cavern</vt:lpstr>
      <vt:lpstr>Front-end electronics drawer</vt:lpstr>
      <vt:lpstr>Tile upgrade timeline</vt:lpstr>
      <vt:lpstr>FEE option: new 3in1</vt:lpstr>
      <vt:lpstr>FEE option: QIE</vt:lpstr>
      <vt:lpstr>FEE option: ASIC</vt:lpstr>
      <vt:lpstr>Mainboard</vt:lpstr>
      <vt:lpstr>Daughterboard</vt:lpstr>
      <vt:lpstr>Cs electronics upgrade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of the ATLAS Tile Hadronic Calorimeter at  LHC in Run I  and planned upgrades</dc:title>
  <dc:creator>Oleg</dc:creator>
  <cp:lastModifiedBy>Oleg</cp:lastModifiedBy>
  <cp:revision>296</cp:revision>
  <dcterms:created xsi:type="dcterms:W3CDTF">2014-02-11T21:20:21Z</dcterms:created>
  <dcterms:modified xsi:type="dcterms:W3CDTF">2014-02-27T02:22:41Z</dcterms:modified>
</cp:coreProperties>
</file>