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371" r:id="rId2"/>
    <p:sldId id="613" r:id="rId3"/>
    <p:sldId id="614" r:id="rId4"/>
    <p:sldId id="555" r:id="rId5"/>
    <p:sldId id="575" r:id="rId6"/>
    <p:sldId id="641" r:id="rId7"/>
    <p:sldId id="576" r:id="rId8"/>
    <p:sldId id="579" r:id="rId9"/>
    <p:sldId id="580" r:id="rId10"/>
    <p:sldId id="642" r:id="rId11"/>
    <p:sldId id="643" r:id="rId12"/>
    <p:sldId id="644" r:id="rId13"/>
    <p:sldId id="638" r:id="rId14"/>
    <p:sldId id="639" r:id="rId15"/>
    <p:sldId id="640" r:id="rId16"/>
    <p:sldId id="615" r:id="rId17"/>
    <p:sldId id="619" r:id="rId18"/>
    <p:sldId id="616" r:id="rId19"/>
    <p:sldId id="617" r:id="rId20"/>
    <p:sldId id="618" r:id="rId21"/>
    <p:sldId id="516" r:id="rId22"/>
    <p:sldId id="571" r:id="rId23"/>
    <p:sldId id="588" r:id="rId24"/>
    <p:sldId id="589" r:id="rId25"/>
    <p:sldId id="466" r:id="rId26"/>
    <p:sldId id="518" r:id="rId27"/>
    <p:sldId id="490" r:id="rId28"/>
    <p:sldId id="495" r:id="rId29"/>
    <p:sldId id="524" r:id="rId30"/>
    <p:sldId id="526" r:id="rId31"/>
    <p:sldId id="655" r:id="rId32"/>
    <p:sldId id="538" r:id="rId33"/>
    <p:sldId id="502" r:id="rId34"/>
    <p:sldId id="525" r:id="rId35"/>
    <p:sldId id="501" r:id="rId36"/>
    <p:sldId id="568" r:id="rId37"/>
    <p:sldId id="654" r:id="rId38"/>
    <p:sldId id="565" r:id="rId39"/>
    <p:sldId id="540" r:id="rId40"/>
    <p:sldId id="541" r:id="rId41"/>
    <p:sldId id="569" r:id="rId42"/>
    <p:sldId id="566" r:id="rId43"/>
    <p:sldId id="543" r:id="rId44"/>
    <p:sldId id="608" r:id="rId45"/>
    <p:sldId id="602" r:id="rId46"/>
    <p:sldId id="604" r:id="rId47"/>
    <p:sldId id="606" r:id="rId48"/>
    <p:sldId id="610" r:id="rId49"/>
    <p:sldId id="660" r:id="rId50"/>
    <p:sldId id="622" r:id="rId51"/>
    <p:sldId id="623" r:id="rId52"/>
    <p:sldId id="624" r:id="rId53"/>
    <p:sldId id="625" r:id="rId54"/>
    <p:sldId id="627" r:id="rId55"/>
    <p:sldId id="630" r:id="rId56"/>
    <p:sldId id="631" r:id="rId57"/>
    <p:sldId id="632" r:id="rId58"/>
    <p:sldId id="633" r:id="rId59"/>
    <p:sldId id="657" r:id="rId60"/>
    <p:sldId id="570" r:id="rId61"/>
    <p:sldId id="637" r:id="rId62"/>
    <p:sldId id="645" r:id="rId63"/>
    <p:sldId id="646" r:id="rId64"/>
    <p:sldId id="647" r:id="rId65"/>
    <p:sldId id="648" r:id="rId66"/>
    <p:sldId id="649" r:id="rId67"/>
    <p:sldId id="650" r:id="rId68"/>
    <p:sldId id="651" r:id="rId69"/>
    <p:sldId id="652" r:id="rId70"/>
    <p:sldId id="653" r:id="rId71"/>
    <p:sldId id="656" r:id="rId72"/>
    <p:sldId id="658" r:id="rId73"/>
    <p:sldId id="659" r:id="rId74"/>
  </p:sldIdLst>
  <p:sldSz cx="9902825" cy="6858000"/>
  <p:notesSz cx="6718300" cy="9855200"/>
  <p:defaultTextStyle>
    <a:defPPr>
      <a:defRPr lang="en-US"/>
    </a:defPPr>
    <a:lvl1pPr algn="l" rtl="0" eaLnBrk="0" fontAlgn="base" hangingPunct="0">
      <a:lnSpc>
        <a:spcPct val="90000"/>
      </a:lnSpc>
      <a:spcBef>
        <a:spcPct val="0"/>
      </a:spcBef>
      <a:spcAft>
        <a:spcPct val="0"/>
      </a:spcAft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0"/>
      </a:spcBef>
      <a:spcAft>
        <a:spcPct val="0"/>
      </a:spcAft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0"/>
      </a:spcBef>
      <a:spcAft>
        <a:spcPct val="0"/>
      </a:spcAft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0"/>
      </a:spcBef>
      <a:spcAft>
        <a:spcPct val="0"/>
      </a:spcAft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0"/>
      </a:spcBef>
      <a:spcAft>
        <a:spcPct val="0"/>
      </a:spcAft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FFF99"/>
    <a:srgbClr val="FFFF66"/>
    <a:srgbClr val="FFFFCC"/>
    <a:srgbClr val="FFFF00"/>
    <a:srgbClr val="FFCC99"/>
    <a:srgbClr val="FFCC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73" autoAdjust="0"/>
    <p:restoredTop sz="98707" autoAdjust="0"/>
  </p:normalViewPr>
  <p:slideViewPr>
    <p:cSldViewPr snapToGrid="0">
      <p:cViewPr>
        <p:scale>
          <a:sx n="100" d="100"/>
          <a:sy n="100" d="100"/>
        </p:scale>
        <p:origin x="-906" y="-288"/>
      </p:cViewPr>
      <p:guideLst>
        <p:guide orient="horz" pos="2160"/>
        <p:guide pos="31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108"/>
    </p:cViewPr>
  </p:notesTextViewPr>
  <p:sorterViewPr>
    <p:cViewPr>
      <p:scale>
        <a:sx n="66" d="100"/>
        <a:sy n="66" d="100"/>
      </p:scale>
      <p:origin x="0" y="744"/>
    </p:cViewPr>
  </p:sorterViewPr>
  <p:notesViewPr>
    <p:cSldViewPr snapToGrid="0">
      <p:cViewPr>
        <p:scale>
          <a:sx n="100" d="100"/>
          <a:sy n="100" d="100"/>
        </p:scale>
        <p:origin x="-898" y="2400"/>
      </p:cViewPr>
      <p:guideLst>
        <p:guide orient="horz" pos="3104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wmf"/><Relationship Id="rId1" Type="http://schemas.openxmlformats.org/officeDocument/2006/relationships/image" Target="../media/image20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emf"/><Relationship Id="rId1" Type="http://schemas.openxmlformats.org/officeDocument/2006/relationships/image" Target="../media/image20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87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130" tIns="46066" rIns="92130" bIns="46066" numCol="1" anchor="ctr" anchorCtr="0" compatLnSpc="1">
            <a:prstTxWarp prst="textNoShape">
              <a:avLst/>
            </a:prstTxWarp>
          </a:bodyPr>
          <a:lstStyle>
            <a:lvl1pPr>
              <a:defRPr sz="120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89363" y="0"/>
            <a:ext cx="28987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130" tIns="46066" rIns="92130" bIns="46066" numCol="1" anchor="ctr" anchorCtr="0" compatLnSpc="1">
            <a:prstTxWarp prst="textNoShape">
              <a:avLst/>
            </a:prstTxWarp>
          </a:bodyPr>
          <a:lstStyle>
            <a:lvl1pPr algn="r">
              <a:defRPr sz="120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r>
              <a:rPr lang="en-GB"/>
              <a:t>15 giugno 2000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89877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130" tIns="46066" rIns="92130" bIns="46066" numCol="1" anchor="b" anchorCtr="0" compatLnSpc="1">
            <a:prstTxWarp prst="textNoShape">
              <a:avLst/>
            </a:prstTxWarp>
          </a:bodyPr>
          <a:lstStyle>
            <a:lvl1pPr>
              <a:defRPr sz="120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r>
              <a:rPr lang="en-GB"/>
              <a:t>The data storage challenge for LHC-   Part I - The technology </a:t>
            </a:r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89363" y="9364663"/>
            <a:ext cx="289877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130" tIns="46066" rIns="92130" bIns="46066" numCol="1" anchor="b" anchorCtr="0" compatLnSpc="1">
            <a:prstTxWarp prst="textNoShape">
              <a:avLst/>
            </a:prstTxWarp>
          </a:bodyPr>
          <a:lstStyle>
            <a:lvl1pPr algn="r">
              <a:defRPr sz="120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fld id="{82B86D76-3C59-4FC5-A4F6-97B20B78D35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296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117850" y="9366250"/>
            <a:ext cx="3333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30" tIns="46066" rIns="92130" bIns="46066" anchor="ctr">
            <a:spAutoFit/>
          </a:bodyPr>
          <a:lstStyle/>
          <a:p>
            <a:pPr algn="ctr">
              <a:spcBef>
                <a:spcPct val="50000"/>
              </a:spcBef>
            </a:pPr>
            <a:fld id="{B51651C2-16B1-4AF7-8369-1C0DD65C0645}" type="slidenum">
              <a:rPr lang="en-GB" sz="1000" b="0" i="0" u="none">
                <a:solidFill>
                  <a:schemeClr val="tx1"/>
                </a:solidFill>
                <a:latin typeface="Times New Roman" pitchFamily="18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GB" sz="1000" b="0" i="0" u="none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840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9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0563" y="739775"/>
            <a:ext cx="5335587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355" y="4681102"/>
            <a:ext cx="5375590" cy="443380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1" tIns="45715" rIns="91431" bIns="4571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3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0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8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5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2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0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05825" y="9361252"/>
            <a:ext cx="2910894" cy="492364"/>
          </a:xfrm>
          <a:prstGeom prst="rect">
            <a:avLst/>
          </a:prstGeom>
          <a:ln/>
        </p:spPr>
        <p:txBody>
          <a:bodyPr lIns="91138" tIns="45569" rIns="91138" bIns="45569"/>
          <a:lstStyle/>
          <a:p>
            <a:fld id="{F91A6526-271A-644F-AD6E-640EFBBA4796}" type="slidenum">
              <a:rPr lang="en-US"/>
              <a:pPr/>
              <a:t>2</a:t>
            </a:fld>
            <a:endParaRPr lang="en-US"/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739775"/>
            <a:ext cx="5334000" cy="3694113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989" y="4681419"/>
            <a:ext cx="5374323" cy="4434443"/>
          </a:xfrm>
          <a:prstGeom prst="rect">
            <a:avLst/>
          </a:prstGeom>
        </p:spPr>
        <p:txBody>
          <a:bodyPr lIns="91138" tIns="45569" rIns="91138" bIns="45569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9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0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45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0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0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0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0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0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05825" y="9361252"/>
            <a:ext cx="2910894" cy="492364"/>
          </a:xfrm>
          <a:prstGeom prst="rect">
            <a:avLst/>
          </a:prstGeom>
          <a:ln/>
        </p:spPr>
        <p:txBody>
          <a:bodyPr lIns="91138" tIns="45569" rIns="91138" bIns="45569"/>
          <a:lstStyle/>
          <a:p>
            <a:fld id="{F91A6526-271A-644F-AD6E-640EFBBA4796}" type="slidenum">
              <a:rPr lang="en-US"/>
              <a:pPr/>
              <a:t>3</a:t>
            </a:fld>
            <a:endParaRPr lang="en-US"/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739775"/>
            <a:ext cx="5334000" cy="3694113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989" y="4681419"/>
            <a:ext cx="5374323" cy="4434443"/>
          </a:xfrm>
          <a:prstGeom prst="rect">
            <a:avLst/>
          </a:prstGeom>
        </p:spPr>
        <p:txBody>
          <a:bodyPr lIns="91138" tIns="45569" rIns="91138" bIns="45569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0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9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0563" y="739775"/>
            <a:ext cx="5335587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355" y="4681102"/>
            <a:ext cx="5375590" cy="443380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1" tIns="45715" rIns="91431" bIns="45715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0563" y="739775"/>
            <a:ext cx="5335587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355" y="4681102"/>
            <a:ext cx="5375590" cy="443380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1" tIns="45715" rIns="91431" bIns="45715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41363"/>
            <a:ext cx="5332413" cy="369411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356" y="4681102"/>
            <a:ext cx="5375590" cy="443380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0" tIns="45715" rIns="91430" bIns="4571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0563" y="739775"/>
            <a:ext cx="5335587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6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355" y="4681102"/>
            <a:ext cx="5375590" cy="443380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1" tIns="45715" rIns="91431" bIns="4571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0563" y="739775"/>
            <a:ext cx="5335587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355" y="4681102"/>
            <a:ext cx="5375590" cy="443380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1" tIns="45715" rIns="91431" bIns="4571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9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0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41363"/>
            <a:ext cx="5332413" cy="369411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356" y="4681102"/>
            <a:ext cx="5375590" cy="443380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0" tIns="45715" rIns="91430" bIns="4571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9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9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01638" y="1952625"/>
            <a:ext cx="8577262" cy="808038"/>
          </a:xfr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>
            <a:lvl1pPr>
              <a:defRPr sz="44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89038" y="3894138"/>
            <a:ext cx="7529512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42" name="Rectangle 46"/>
          <p:cNvSpPr>
            <a:spLocks noChangeArrowheads="1"/>
          </p:cNvSpPr>
          <p:nvPr/>
        </p:nvSpPr>
        <p:spPr bwMode="auto">
          <a:xfrm>
            <a:off x="7140575" y="6483350"/>
            <a:ext cx="2392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lnSpc>
                <a:spcPct val="100000"/>
              </a:lnSpc>
            </a:pPr>
            <a:r>
              <a:rPr lang="en-US" sz="10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Silvia Dalla Torre</a:t>
            </a:r>
          </a:p>
        </p:txBody>
      </p:sp>
      <p:sp>
        <p:nvSpPr>
          <p:cNvPr id="4143" name="Rectangle 47"/>
          <p:cNvSpPr>
            <a:spLocks noGrp="1" noChangeArrowheads="1"/>
          </p:cNvSpPr>
          <p:nvPr>
            <p:ph type="ftr" sz="quarter" idx="3"/>
          </p:nvPr>
        </p:nvSpPr>
        <p:spPr>
          <a:xfrm>
            <a:off x="3159125" y="6437313"/>
            <a:ext cx="3048000" cy="287337"/>
          </a:xfrm>
        </p:spPr>
        <p:txBody>
          <a:bodyPr wrap="square"/>
          <a:lstStyle>
            <a:lvl1pPr>
              <a:lnSpc>
                <a:spcPct val="90000"/>
              </a:lnSpc>
              <a:defRPr sz="10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smtClean="0"/>
              <a:t>Fulvio  TESSAROTTO</a:t>
            </a:r>
            <a:endParaRPr lang="en-US"/>
          </a:p>
        </p:txBody>
      </p:sp>
      <p:sp>
        <p:nvSpPr>
          <p:cNvPr id="4144" name="Rectangle 48"/>
          <p:cNvSpPr>
            <a:spLocks noGrp="1" noChangeArrowheads="1"/>
          </p:cNvSpPr>
          <p:nvPr>
            <p:ph type="dt" sz="quarter" idx="2"/>
          </p:nvPr>
        </p:nvSpPr>
        <p:spPr>
          <a:xfrm>
            <a:off x="341313" y="6435725"/>
            <a:ext cx="1844675" cy="285750"/>
          </a:xfrm>
        </p:spPr>
        <p:txBody>
          <a:bodyPr/>
          <a:lstStyle>
            <a:lvl1pPr>
              <a:defRPr sz="10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  <p:pic>
        <p:nvPicPr>
          <p:cNvPr id="4351" name="Picture 255" descr="compas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475" y="2998788"/>
            <a:ext cx="485775" cy="46672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8825" y="153988"/>
            <a:ext cx="2181225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0388" y="153988"/>
            <a:ext cx="6396037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363" y="153988"/>
            <a:ext cx="7319962" cy="889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388" y="1303338"/>
            <a:ext cx="4287837" cy="480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00625" y="1303338"/>
            <a:ext cx="4289425" cy="232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00625" y="3781425"/>
            <a:ext cx="4289425" cy="2325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575425" y="6446838"/>
            <a:ext cx="2895600" cy="2873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3325" y="6489700"/>
            <a:ext cx="1079500" cy="2032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363" y="153988"/>
            <a:ext cx="7319962" cy="889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0388" y="1303338"/>
            <a:ext cx="4287837" cy="480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00625" y="1303338"/>
            <a:ext cx="4289425" cy="232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00625" y="3781425"/>
            <a:ext cx="4289425" cy="2325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575425" y="6446838"/>
            <a:ext cx="2895600" cy="2873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3325" y="6489700"/>
            <a:ext cx="1079500" cy="2032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60388" y="153988"/>
            <a:ext cx="8729662" cy="595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575425" y="6446838"/>
            <a:ext cx="2895600" cy="2873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823325" y="6489700"/>
            <a:ext cx="1079500" cy="2032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388" y="1303338"/>
            <a:ext cx="4287837" cy="4803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0625" y="1303338"/>
            <a:ext cx="4289425" cy="4803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>
                <a:gamma/>
                <a:tint val="21961"/>
                <a:invGamma/>
              </a:srgbClr>
            </a:gs>
            <a:gs pos="100000">
              <a:srgbClr val="CC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8363" y="153988"/>
            <a:ext cx="7319962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5425" y="6446838"/>
            <a:ext cx="28956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200" i="0" u="none">
                <a:solidFill>
                  <a:schemeClr val="tx1"/>
                </a:solidFill>
              </a:defRPr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3325" y="6489700"/>
            <a:ext cx="1079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0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388" y="1303338"/>
            <a:ext cx="8729662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85" name="Rectangle 6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8613" y="6450013"/>
            <a:ext cx="6746875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 b="0" i="0" u="none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  <p:sp>
        <p:nvSpPr>
          <p:cNvPr id="1089" name="Rectangle 65"/>
          <p:cNvSpPr>
            <a:spLocks noChangeArrowheads="1"/>
          </p:cNvSpPr>
          <p:nvPr userDrawn="1"/>
        </p:nvSpPr>
        <p:spPr bwMode="auto">
          <a:xfrm>
            <a:off x="9321800" y="6477000"/>
            <a:ext cx="339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fld id="{50EA0B30-9137-41B1-B652-ECD6709422F3}" type="slidenum">
              <a:rPr lang="en-US" sz="10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pPr/>
              <a:t>‹#›</a:t>
            </a:fld>
            <a:endParaRPr lang="en-US" sz="1000" b="0" i="0" u="none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100" name="Picture 76" descr="Logo_INFN3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791851" y="133350"/>
            <a:ext cx="96809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" name="Picture 79" descr="compass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46050" y="161925"/>
            <a:ext cx="563563" cy="54133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9pPr>
    </p:titleStyle>
    <p:bodyStyle>
      <a:lvl1pPr marL="571500" indent="-5715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1047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b="1">
          <a:solidFill>
            <a:srgbClr val="0000CC"/>
          </a:solidFill>
          <a:latin typeface="+mn-lt"/>
        </a:defRPr>
      </a:lvl2pPr>
      <a:lvl3pPr marL="15621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SzPct val="40000"/>
        <a:buFont typeface="Wingdings" pitchFamily="2" charset="2"/>
        <a:buChar char="¨"/>
        <a:defRPr sz="1400" b="1">
          <a:solidFill>
            <a:schemeClr val="tx1"/>
          </a:solidFill>
          <a:latin typeface="+mn-lt"/>
        </a:defRPr>
      </a:lvl3pPr>
      <a:lvl4pPr marL="1924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"/>
        <a:defRPr sz="1400" b="1">
          <a:solidFill>
            <a:schemeClr val="tx1"/>
          </a:solidFill>
          <a:latin typeface="+mn-lt"/>
        </a:defRPr>
      </a:lvl4pPr>
      <a:lvl5pPr marL="22860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5pPr>
      <a:lvl6pPr marL="27432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6pPr>
      <a:lvl7pPr marL="32004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7pPr>
      <a:lvl8pPr marL="36576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8pPr>
      <a:lvl9pPr marL="41148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wmf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oleObject" Target="../embeddings/oleObject1.bin"/><Relationship Id="rId7" Type="http://schemas.openxmlformats.org/officeDocument/2006/relationships/hyperlink" Target="http://en.wikipedia.org/wiki/File:Einstein_patentoffice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2.wmf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8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1.emf"/><Relationship Id="rId5" Type="http://schemas.openxmlformats.org/officeDocument/2006/relationships/oleObject" Target="../embeddings/Microsoft_Excel_97-2003_Worksheet1.xls"/><Relationship Id="rId4" Type="http://schemas.openxmlformats.org/officeDocument/2006/relationships/image" Target="../media/image11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17.png"/><Relationship Id="rId12" Type="http://schemas.openxmlformats.org/officeDocument/2006/relationships/image" Target="../media/image1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6.jpeg"/><Relationship Id="rId11" Type="http://schemas.openxmlformats.org/officeDocument/2006/relationships/image" Target="../media/image113.wmf"/><Relationship Id="rId5" Type="http://schemas.openxmlformats.org/officeDocument/2006/relationships/image" Target="../media/image115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14.jpeg"/><Relationship Id="rId9" Type="http://schemas.openxmlformats.org/officeDocument/2006/relationships/image" Target="../media/image112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16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0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7" Type="http://schemas.openxmlformats.org/officeDocument/2006/relationships/image" Target="../media/image18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2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image" Target="../media/image189.jpeg"/><Relationship Id="rId7" Type="http://schemas.openxmlformats.org/officeDocument/2006/relationships/image" Target="../media/image19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10" Type="http://schemas.openxmlformats.org/officeDocument/2006/relationships/image" Target="../media/image196.png"/><Relationship Id="rId4" Type="http://schemas.openxmlformats.org/officeDocument/2006/relationships/image" Target="../media/image190.jpeg"/><Relationship Id="rId9" Type="http://schemas.openxmlformats.org/officeDocument/2006/relationships/image" Target="../media/image19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20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7.png"/><Relationship Id="rId11" Type="http://schemas.openxmlformats.org/officeDocument/2006/relationships/image" Target="../media/image204.wmf"/><Relationship Id="rId5" Type="http://schemas.openxmlformats.org/officeDocument/2006/relationships/image" Target="../media/image206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205.jpeg"/><Relationship Id="rId9" Type="http://schemas.openxmlformats.org/officeDocument/2006/relationships/image" Target="../media/image20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emf"/><Relationship Id="rId3" Type="http://schemas.openxmlformats.org/officeDocument/2006/relationships/notesSlide" Target="../notesSlides/notesSlide45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1.jpeg"/><Relationship Id="rId5" Type="http://schemas.openxmlformats.org/officeDocument/2006/relationships/image" Target="../media/image209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21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gif"/><Relationship Id="rId5" Type="http://schemas.openxmlformats.org/officeDocument/2006/relationships/image" Target="../media/image215.gif"/><Relationship Id="rId4" Type="http://schemas.openxmlformats.org/officeDocument/2006/relationships/image" Target="../media/image214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  <p:sp>
        <p:nvSpPr>
          <p:cNvPr id="603141" name="Rectangle 5"/>
          <p:cNvSpPr>
            <a:spLocks noGrp="1" noChangeArrowheads="1"/>
          </p:cNvSpPr>
          <p:nvPr>
            <p:ph type="title"/>
          </p:nvPr>
        </p:nvSpPr>
        <p:spPr>
          <a:xfrm>
            <a:off x="723900" y="0"/>
            <a:ext cx="8048625" cy="1171575"/>
          </a:xfrm>
          <a:solidFill>
            <a:srgbClr val="CCFFFF"/>
          </a:solidFill>
        </p:spPr>
        <p:txBody>
          <a:bodyPr/>
          <a:lstStyle/>
          <a:p>
            <a:r>
              <a:rPr lang="en-GB" altLang="ja-JP" sz="3200" dirty="0" smtClean="0">
                <a:solidFill>
                  <a:schemeClr val="hlink"/>
                </a:solidFill>
                <a:effectLst/>
                <a:ea typeface="ＭＳ Ｐゴシック" charset="-128"/>
              </a:rPr>
              <a:t>LONG TERM EXPERIENCE AND PERFORMANCE OF COMPASS </a:t>
            </a:r>
            <a:r>
              <a:rPr lang="en-GB" altLang="ja-JP" sz="3200" dirty="0">
                <a:solidFill>
                  <a:schemeClr val="hlink"/>
                </a:solidFill>
                <a:effectLst/>
                <a:ea typeface="ＭＳ Ｐゴシック" charset="-128"/>
              </a:rPr>
              <a:t>RICH-1</a:t>
            </a:r>
            <a:endParaRPr lang="en-US" sz="3200" dirty="0">
              <a:solidFill>
                <a:schemeClr val="hlink"/>
              </a:solidFill>
              <a:effectLst/>
            </a:endParaRPr>
          </a:p>
        </p:txBody>
      </p:sp>
      <p:sp>
        <p:nvSpPr>
          <p:cNvPr id="603145" name="Rectangle 9"/>
          <p:cNvSpPr>
            <a:spLocks noChangeArrowheads="1"/>
          </p:cNvSpPr>
          <p:nvPr/>
        </p:nvSpPr>
        <p:spPr bwMode="auto">
          <a:xfrm>
            <a:off x="549275" y="1303338"/>
            <a:ext cx="87296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					</a:t>
            </a:r>
            <a:endParaRPr lang="en-US" sz="1800" i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1800" i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03148" name="Rectangle 12"/>
          <p:cNvSpPr>
            <a:spLocks noChangeArrowheads="1"/>
          </p:cNvSpPr>
          <p:nvPr/>
        </p:nvSpPr>
        <p:spPr bwMode="auto">
          <a:xfrm>
            <a:off x="177800" y="2335578"/>
            <a:ext cx="4870450" cy="3960447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>
              <a:spcBef>
                <a:spcPct val="30000"/>
              </a:spcBef>
              <a:buClr>
                <a:schemeClr val="hlink"/>
              </a:buClr>
            </a:pPr>
            <a:endParaRPr lang="en-US" sz="900" b="0" i="0" u="none" dirty="0">
              <a:solidFill>
                <a:srgbClr val="0000CC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700" i="0" u="none" dirty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>
                <a:solidFill>
                  <a:srgbClr val="0000CC"/>
                </a:solidFill>
                <a:latin typeface="Arial" charset="0"/>
              </a:rPr>
              <a:t>  </a:t>
            </a:r>
            <a:r>
              <a:rPr lang="en-US" sz="1800" i="0" u="none" dirty="0" smtClean="0">
                <a:solidFill>
                  <a:srgbClr val="0000CC"/>
                </a:solidFill>
                <a:latin typeface="Arial" charset="0"/>
              </a:rPr>
              <a:t>COMPASS RICH-1</a:t>
            </a:r>
            <a:endParaRPr lang="en-US" sz="1800" i="0" u="none" dirty="0">
              <a:solidFill>
                <a:srgbClr val="0000CC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endParaRPr lang="en-US" sz="1800" i="0" u="none" dirty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>
                <a:solidFill>
                  <a:schemeClr val="hlink"/>
                </a:solidFill>
                <a:latin typeface="Arial" charset="0"/>
              </a:rPr>
              <a:t>  </a:t>
            </a:r>
            <a:r>
              <a:rPr lang="en-US" sz="1800" i="0" u="none" dirty="0" smtClean="0">
                <a:solidFill>
                  <a:schemeClr val="hlink"/>
                </a:solidFill>
                <a:latin typeface="Arial" charset="0"/>
              </a:rPr>
              <a:t>Vessel, radiator gas and mirror system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1800" i="0" u="none" dirty="0" smtClean="0">
              <a:solidFill>
                <a:schemeClr val="hlink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 smtClean="0">
                <a:solidFill>
                  <a:schemeClr val="hlink"/>
                </a:solidFill>
                <a:latin typeface="Arial" charset="0"/>
              </a:rPr>
              <a:t>  </a:t>
            </a:r>
            <a:r>
              <a:rPr lang="en-US" sz="1800" i="0" u="none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MWPC’s with </a:t>
            </a:r>
            <a:r>
              <a:rPr lang="en-US" sz="1800" i="0" u="none" dirty="0" err="1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CsI</a:t>
            </a:r>
            <a:r>
              <a:rPr lang="en-US" sz="1800" i="0" u="none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1800" i="0" u="none" dirty="0" err="1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photocathodes</a:t>
            </a:r>
            <a:endParaRPr lang="en-US" sz="1800" i="0" u="none" dirty="0" smtClean="0">
              <a:solidFill>
                <a:schemeClr val="accent2">
                  <a:lumMod val="50000"/>
                </a:schemeClr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1800" i="0" u="none" dirty="0" smtClean="0">
              <a:solidFill>
                <a:schemeClr val="accent2">
                  <a:lumMod val="50000"/>
                </a:schemeClr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 </a:t>
            </a:r>
            <a:r>
              <a:rPr lang="en-US" sz="1800" i="0" u="none" dirty="0" smtClean="0">
                <a:solidFill>
                  <a:schemeClr val="tx1"/>
                </a:solidFill>
                <a:latin typeface="Arial" charset="0"/>
              </a:rPr>
              <a:t>The MAPMT based detectors</a:t>
            </a:r>
            <a:endParaRPr lang="en-US" sz="1800" i="0" u="none" dirty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endParaRPr lang="en-US" sz="1800" i="0" u="none" dirty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>
                <a:solidFill>
                  <a:srgbClr val="FF0000"/>
                </a:solidFill>
                <a:latin typeface="Arial" charset="0"/>
              </a:rPr>
              <a:t>  </a:t>
            </a:r>
            <a:r>
              <a:rPr lang="en-US" sz="1800" i="0" u="none" dirty="0" smtClean="0">
                <a:solidFill>
                  <a:srgbClr val="FF0000"/>
                </a:solidFill>
                <a:latin typeface="Arial" charset="0"/>
              </a:rPr>
              <a:t>PID Performances of COMPASS RICH-1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1800" i="0" u="none" dirty="0">
              <a:solidFill>
                <a:srgbClr val="FF0000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>
                <a:solidFill>
                  <a:srgbClr val="3333CC"/>
                </a:solidFill>
                <a:latin typeface="Arial" charset="0"/>
              </a:rPr>
              <a:t> </a:t>
            </a:r>
            <a:r>
              <a:rPr lang="en-US" sz="1800" i="0" u="none" dirty="0" smtClean="0">
                <a:solidFill>
                  <a:srgbClr val="3333CC"/>
                </a:solidFill>
                <a:latin typeface="Arial" charset="0"/>
              </a:rPr>
              <a:t> The upgrade with MPGD-based </a:t>
            </a:r>
            <a:r>
              <a:rPr lang="en-US" sz="1800" i="0" u="none" dirty="0" smtClean="0">
                <a:solidFill>
                  <a:srgbClr val="3333CC"/>
                </a:solidFill>
                <a:latin typeface="Arial" charset="0"/>
              </a:rPr>
              <a:t>PDs</a:t>
            </a:r>
            <a:endParaRPr lang="en-US" sz="1800" i="0" u="none" dirty="0" smtClean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603163" name="Rectangle 27"/>
          <p:cNvSpPr>
            <a:spLocks noChangeArrowheads="1"/>
          </p:cNvSpPr>
          <p:nvPr/>
        </p:nvSpPr>
        <p:spPr bwMode="auto">
          <a:xfrm>
            <a:off x="846137" y="1227503"/>
            <a:ext cx="3533775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 algn="ctr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it-IT" sz="1800" i="0" u="none" dirty="0">
                <a:solidFill>
                  <a:srgbClr val="0000CC"/>
                </a:solidFill>
                <a:latin typeface="Arial" charset="0"/>
              </a:rPr>
              <a:t>Fulvio </a:t>
            </a:r>
            <a:r>
              <a:rPr lang="it-IT" sz="1800" i="0" u="none" dirty="0" smtClean="0">
                <a:solidFill>
                  <a:srgbClr val="0000CC"/>
                </a:solidFill>
                <a:latin typeface="Arial" charset="0"/>
              </a:rPr>
              <a:t>Tessarotto  </a:t>
            </a:r>
          </a:p>
          <a:p>
            <a:pPr marL="571500" indent="-571500" algn="ctr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it-IT" sz="1800" i="0" u="none" dirty="0" smtClean="0">
                <a:solidFill>
                  <a:srgbClr val="0000CC"/>
                </a:solidFill>
                <a:latin typeface="Arial" charset="0"/>
              </a:rPr>
              <a:t>( </a:t>
            </a:r>
            <a:r>
              <a:rPr lang="it-IT" sz="1800" b="0" i="0" u="none" dirty="0" smtClean="0">
                <a:solidFill>
                  <a:srgbClr val="0000CC"/>
                </a:solidFill>
                <a:latin typeface="Arial" charset="0"/>
              </a:rPr>
              <a:t>I.N.F.N. – Trieste )</a:t>
            </a:r>
          </a:p>
          <a:p>
            <a:pPr marL="571500" indent="-571500" algn="ctr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it-IT" sz="1800" b="0" i="0" u="none" dirty="0" smtClean="0">
                <a:solidFill>
                  <a:srgbClr val="0000CC"/>
                </a:solidFill>
                <a:latin typeface="Arial" charset="0"/>
              </a:rPr>
              <a:t>For the COMPASS RICH Group  </a:t>
            </a:r>
            <a:endParaRPr lang="en-US" sz="1800" b="0" i="0" u="none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603169" name="Picture 33" descr="rich1_artistic_tr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8812" y="1114425"/>
            <a:ext cx="1865413" cy="2191481"/>
          </a:xfrm>
          <a:prstGeom prst="rect">
            <a:avLst/>
          </a:prstGeom>
          <a:noFill/>
        </p:spPr>
      </p:pic>
      <p:pic>
        <p:nvPicPr>
          <p:cNvPr id="12" name="Picture 10" descr="mirror_w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2550" y="3314701"/>
            <a:ext cx="4611143" cy="3132378"/>
          </a:xfrm>
          <a:prstGeom prst="rect">
            <a:avLst/>
          </a:prstGeom>
          <a:noFill/>
        </p:spPr>
      </p:pic>
      <p:pic>
        <p:nvPicPr>
          <p:cNvPr id="15" name="Picture 8" descr="vacu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0650" y="1126544"/>
            <a:ext cx="2514601" cy="21532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View_46_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5263" y="2615803"/>
            <a:ext cx="2290762" cy="1718072"/>
          </a:xfrm>
          <a:prstGeom prst="rect">
            <a:avLst/>
          </a:prstGeom>
          <a:noFill/>
        </p:spPr>
      </p:pic>
      <p:pic>
        <p:nvPicPr>
          <p:cNvPr id="54" name="Picture 5" descr="P1010098"/>
          <p:cNvPicPr>
            <a:picLocks noChangeAspect="1" noChangeArrowheads="1"/>
          </p:cNvPicPr>
          <p:nvPr/>
        </p:nvPicPr>
        <p:blipFill>
          <a:blip r:embed="rId3" cstate="print"/>
          <a:srcRect l="14174" t="17717" r="14174" b="24803"/>
          <a:stretch>
            <a:fillRect/>
          </a:stretch>
        </p:blipFill>
        <p:spPr bwMode="auto">
          <a:xfrm>
            <a:off x="4038600" y="793916"/>
            <a:ext cx="1895475" cy="2025484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Fulvio  TESSAROTTO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781051" y="114300"/>
            <a:ext cx="7924800" cy="6667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CLAM: mirror alignment monitoring</a:t>
            </a:r>
            <a:endParaRPr lang="en-US" sz="32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44" name="Text Box 21"/>
          <p:cNvSpPr txBox="1">
            <a:spLocks noChangeArrowheads="1"/>
          </p:cNvSpPr>
          <p:nvPr/>
        </p:nvSpPr>
        <p:spPr bwMode="auto">
          <a:xfrm>
            <a:off x="2702301" y="4417698"/>
            <a:ext cx="2469773" cy="591573"/>
          </a:xfrm>
          <a:prstGeom prst="rect">
            <a:avLst/>
          </a:prstGeom>
          <a:solidFill>
            <a:srgbClr val="66FFFF"/>
          </a:solidFill>
          <a:ln w="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800" u="none" dirty="0" smtClean="0">
                <a:solidFill>
                  <a:schemeClr val="tx1"/>
                </a:solidFill>
              </a:rPr>
              <a:t>CLAM system in operation since 2007</a:t>
            </a:r>
            <a:endParaRPr lang="en-US" sz="1800" u="none" dirty="0">
              <a:solidFill>
                <a:schemeClr val="tx1"/>
              </a:solidFill>
            </a:endParaRPr>
          </a:p>
        </p:txBody>
      </p:sp>
      <p:sp>
        <p:nvSpPr>
          <p:cNvPr id="45" name="Text Box 21"/>
          <p:cNvSpPr txBox="1">
            <a:spLocks noChangeArrowheads="1"/>
          </p:cNvSpPr>
          <p:nvPr/>
        </p:nvSpPr>
        <p:spPr bwMode="auto">
          <a:xfrm>
            <a:off x="2695574" y="5065398"/>
            <a:ext cx="2476501" cy="342274"/>
          </a:xfrm>
          <a:prstGeom prst="rect">
            <a:avLst/>
          </a:prstGeom>
          <a:solidFill>
            <a:srgbClr val="FFCC99"/>
          </a:solidFill>
          <a:ln w="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800" u="none" dirty="0" smtClean="0">
                <a:solidFill>
                  <a:schemeClr val="tx1"/>
                </a:solidFill>
                <a:sym typeface="Wingdings" pitchFamily="2" charset="2"/>
              </a:rPr>
              <a:t>accuracy: 30 </a:t>
            </a:r>
            <a:r>
              <a:rPr lang="el-GR" sz="1800" u="none" dirty="0" smtClean="0">
                <a:solidFill>
                  <a:schemeClr val="tx1"/>
                </a:solidFill>
                <a:sym typeface="Wingdings" pitchFamily="2" charset="2"/>
              </a:rPr>
              <a:t>μ</a:t>
            </a:r>
            <a:r>
              <a:rPr lang="en-US" sz="1800" u="none" dirty="0" err="1" smtClean="0">
                <a:solidFill>
                  <a:schemeClr val="tx1"/>
                </a:solidFill>
                <a:sym typeface="Wingdings" pitchFamily="2" charset="2"/>
              </a:rPr>
              <a:t>rad</a:t>
            </a:r>
            <a:endParaRPr lang="en-US" sz="1800" u="none" dirty="0">
              <a:solidFill>
                <a:schemeClr val="tx1"/>
              </a:solidFill>
            </a:endParaRPr>
          </a:p>
        </p:txBody>
      </p:sp>
      <p:pic>
        <p:nvPicPr>
          <p:cNvPr id="19" name="Picture 5" descr="Image_00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9387" y="3705225"/>
            <a:ext cx="4529138" cy="3019425"/>
          </a:xfrm>
          <a:prstGeom prst="rect">
            <a:avLst/>
          </a:prstGeom>
          <a:noFill/>
        </p:spPr>
      </p:pic>
      <p:pic>
        <p:nvPicPr>
          <p:cNvPr id="20" name="Picture 3" descr="grid_01"/>
          <p:cNvPicPr>
            <a:picLocks noChangeAspect="1" noChangeArrowheads="1"/>
          </p:cNvPicPr>
          <p:nvPr/>
        </p:nvPicPr>
        <p:blipFill>
          <a:blip r:embed="rId5" cstate="print"/>
          <a:srcRect r="8000"/>
          <a:stretch>
            <a:fillRect/>
          </a:stretch>
        </p:blipFill>
        <p:spPr bwMode="auto">
          <a:xfrm>
            <a:off x="119063" y="800100"/>
            <a:ext cx="3850026" cy="3138488"/>
          </a:xfrm>
          <a:prstGeom prst="rect">
            <a:avLst/>
          </a:prstGeom>
          <a:noFill/>
        </p:spPr>
      </p:pic>
      <p:pic>
        <p:nvPicPr>
          <p:cNvPr id="21" name="Picture 6" descr="P1010111"/>
          <p:cNvPicPr>
            <a:picLocks noChangeAspect="1" noChangeArrowheads="1"/>
          </p:cNvPicPr>
          <p:nvPr/>
        </p:nvPicPr>
        <p:blipFill>
          <a:blip r:embed="rId6" cstate="print"/>
          <a:srcRect r="35432"/>
          <a:stretch>
            <a:fillRect/>
          </a:stretch>
        </p:blipFill>
        <p:spPr bwMode="auto">
          <a:xfrm>
            <a:off x="114300" y="3971925"/>
            <a:ext cx="2386333" cy="2771775"/>
          </a:xfrm>
          <a:prstGeom prst="rect">
            <a:avLst/>
          </a:prstGeom>
          <a:noFill/>
        </p:spPr>
      </p:pic>
      <p:pic>
        <p:nvPicPr>
          <p:cNvPr id="22" name="Picture 3" descr="P10101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7663" y="790576"/>
            <a:ext cx="3771338" cy="2828924"/>
          </a:xfrm>
          <a:prstGeom prst="rect">
            <a:avLst/>
          </a:prstGeom>
          <a:noFill/>
        </p:spPr>
      </p:pic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152400" y="941073"/>
            <a:ext cx="1264064" cy="757773"/>
          </a:xfrm>
          <a:prstGeom prst="rect">
            <a:avLst/>
          </a:prstGeom>
          <a:solidFill>
            <a:srgbClr val="66FFFF"/>
          </a:solidFill>
          <a:ln w="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1600" u="none" dirty="0" smtClean="0">
                <a:solidFill>
                  <a:schemeClr val="tx1"/>
                </a:solidFill>
              </a:rPr>
              <a:t>4 cameras</a:t>
            </a:r>
          </a:p>
          <a:p>
            <a:r>
              <a:rPr lang="en-US" sz="1600" u="none" dirty="0" smtClean="0">
                <a:solidFill>
                  <a:schemeClr val="tx1"/>
                </a:solidFill>
              </a:rPr>
              <a:t>at corners</a:t>
            </a:r>
          </a:p>
          <a:p>
            <a:r>
              <a:rPr lang="en-US" sz="1600" u="none" dirty="0" smtClean="0">
                <a:solidFill>
                  <a:schemeClr val="tx1"/>
                </a:solidFill>
              </a:rPr>
              <a:t>with LED’s</a:t>
            </a:r>
            <a:endParaRPr lang="en-US" sz="1600" u="none" dirty="0">
              <a:solidFill>
                <a:schemeClr val="tx1"/>
              </a:solidFill>
            </a:endParaRP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2381249" y="883923"/>
            <a:ext cx="1552575" cy="536173"/>
          </a:xfrm>
          <a:prstGeom prst="rect">
            <a:avLst/>
          </a:prstGeom>
          <a:solidFill>
            <a:srgbClr val="66FFFF"/>
          </a:solidFill>
          <a:ln w="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600" u="none" dirty="0" err="1" smtClean="0">
                <a:solidFill>
                  <a:schemeClr val="tx1"/>
                </a:solidFill>
              </a:rPr>
              <a:t>retroreflective</a:t>
            </a:r>
            <a:r>
              <a:rPr lang="en-US" sz="1600" u="none" dirty="0" smtClean="0">
                <a:solidFill>
                  <a:schemeClr val="tx1"/>
                </a:solidFill>
              </a:rPr>
              <a:t> grid</a:t>
            </a:r>
            <a:endParaRPr lang="en-US" sz="1600" u="none" dirty="0">
              <a:solidFill>
                <a:schemeClr val="tx1"/>
              </a:solidFill>
            </a:endParaRPr>
          </a:p>
        </p:txBody>
      </p:sp>
      <p:cxnSp>
        <p:nvCxnSpPr>
          <p:cNvPr id="32" name="Straight Connector 31"/>
          <p:cNvCxnSpPr>
            <a:stCxn id="43" idx="3"/>
          </p:cNvCxnSpPr>
          <p:nvPr/>
        </p:nvCxnSpPr>
        <p:spPr bwMode="auto">
          <a:xfrm flipV="1">
            <a:off x="1416464" y="1000126"/>
            <a:ext cx="88486" cy="319834"/>
          </a:xfrm>
          <a:prstGeom prst="line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43" idx="3"/>
          </p:cNvCxnSpPr>
          <p:nvPr/>
        </p:nvCxnSpPr>
        <p:spPr bwMode="auto">
          <a:xfrm>
            <a:off x="1416464" y="1319960"/>
            <a:ext cx="1374361" cy="708865"/>
          </a:xfrm>
          <a:prstGeom prst="line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43" idx="3"/>
          </p:cNvCxnSpPr>
          <p:nvPr/>
        </p:nvCxnSpPr>
        <p:spPr bwMode="auto">
          <a:xfrm>
            <a:off x="1416464" y="1319960"/>
            <a:ext cx="488536" cy="1118440"/>
          </a:xfrm>
          <a:prstGeom prst="line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3" idx="3"/>
          </p:cNvCxnSpPr>
          <p:nvPr/>
        </p:nvCxnSpPr>
        <p:spPr bwMode="auto">
          <a:xfrm>
            <a:off x="1416464" y="1319960"/>
            <a:ext cx="1783936" cy="2185240"/>
          </a:xfrm>
          <a:prstGeom prst="line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4" idx="2"/>
          </p:cNvCxnSpPr>
          <p:nvPr/>
        </p:nvCxnSpPr>
        <p:spPr bwMode="auto">
          <a:xfrm rot="5400000">
            <a:off x="2469790" y="1664931"/>
            <a:ext cx="932582" cy="442912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24" idx="3"/>
          </p:cNvCxnSpPr>
          <p:nvPr/>
        </p:nvCxnSpPr>
        <p:spPr bwMode="auto">
          <a:xfrm flipV="1">
            <a:off x="3933824" y="1057275"/>
            <a:ext cx="3209926" cy="94735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 bwMode="auto">
          <a:xfrm flipV="1">
            <a:off x="3438525" y="3562352"/>
            <a:ext cx="914400" cy="38098"/>
          </a:xfrm>
          <a:prstGeom prst="line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 bwMode="auto">
          <a:xfrm rot="5400000">
            <a:off x="1385889" y="4414841"/>
            <a:ext cx="2447924" cy="1085848"/>
          </a:xfrm>
          <a:prstGeom prst="line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 Box 21"/>
          <p:cNvSpPr txBox="1">
            <a:spLocks noChangeArrowheads="1"/>
          </p:cNvSpPr>
          <p:nvPr/>
        </p:nvSpPr>
        <p:spPr bwMode="auto">
          <a:xfrm>
            <a:off x="5762624" y="6331352"/>
            <a:ext cx="3857626" cy="314574"/>
          </a:xfrm>
          <a:prstGeom prst="rect">
            <a:avLst/>
          </a:prstGeom>
          <a:solidFill>
            <a:srgbClr val="66FFFF"/>
          </a:solidFill>
          <a:ln w="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600" u="none" dirty="0" smtClean="0">
                <a:solidFill>
                  <a:srgbClr val="FF0000"/>
                </a:solidFill>
              </a:rPr>
              <a:t>“CLAM” picture for mirror monitoring</a:t>
            </a:r>
            <a:endParaRPr lang="en-US" sz="1600" u="none" dirty="0">
              <a:solidFill>
                <a:srgbClr val="FF0000"/>
              </a:solidFill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 rot="5400000" flipH="1" flipV="1">
            <a:off x="3333750" y="2333628"/>
            <a:ext cx="1295402" cy="1104897"/>
          </a:xfrm>
          <a:prstGeom prst="line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 bwMode="auto">
          <a:xfrm flipV="1">
            <a:off x="3419475" y="3562351"/>
            <a:ext cx="933450" cy="57149"/>
          </a:xfrm>
          <a:prstGeom prst="line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Text Box 21"/>
          <p:cNvSpPr txBox="1">
            <a:spLocks noChangeArrowheads="1"/>
          </p:cNvSpPr>
          <p:nvPr/>
        </p:nvSpPr>
        <p:spPr bwMode="auto">
          <a:xfrm>
            <a:off x="2692777" y="5461380"/>
            <a:ext cx="2488824" cy="1339470"/>
          </a:xfrm>
          <a:prstGeom prst="rect">
            <a:avLst/>
          </a:prstGeom>
          <a:solidFill>
            <a:srgbClr val="FFFF00"/>
          </a:solidFill>
          <a:ln w="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800" u="none" dirty="0" smtClean="0">
                <a:solidFill>
                  <a:schemeClr val="tx1"/>
                </a:solidFill>
                <a:sym typeface="Wingdings" pitchFamily="2" charset="2"/>
              </a:rPr>
              <a:t>photogrammetric calibration of cameras  measurement of absolute mirror tilt</a:t>
            </a:r>
            <a:endParaRPr lang="en-US" sz="180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7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814419" y="4468252"/>
            <a:ext cx="2298425" cy="2045975"/>
            <a:chOff x="-136220" y="3716713"/>
            <a:chExt cx="2321988" cy="2148440"/>
          </a:xfrm>
        </p:grpSpPr>
        <p:pic>
          <p:nvPicPr>
            <p:cNvPr id="10" name="Picture 6" descr="C:\New_RICH_Upgrade\beam_pipe\foto_alessandro\P1050467.JPG"/>
            <p:cNvPicPr>
              <a:picLocks noChangeAspect="1" noChangeArrowheads="1"/>
            </p:cNvPicPr>
            <p:nvPr/>
          </p:nvPicPr>
          <p:blipFill>
            <a:blip r:embed="rId2" cstate="print"/>
            <a:srcRect l="5828" r="5828"/>
            <a:stretch>
              <a:fillRect/>
            </a:stretch>
          </p:blipFill>
          <p:spPr bwMode="auto">
            <a:xfrm>
              <a:off x="-136220" y="3716713"/>
              <a:ext cx="2321988" cy="1971140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294704" y="5593673"/>
              <a:ext cx="1267697" cy="271480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i="0" u="none" dirty="0" smtClean="0">
                  <a:solidFill>
                    <a:srgbClr val="2002FC"/>
                  </a:solidFill>
                </a:rPr>
                <a:t>weight = 15 g</a:t>
              </a: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Fulvio  TESSAROTTO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781051" y="114300"/>
            <a:ext cx="7924800" cy="6667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2012: a new light beam pipe</a:t>
            </a:r>
            <a:endParaRPr lang="en-US" sz="32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99" y="908719"/>
            <a:ext cx="4657601" cy="265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Text Box 21"/>
          <p:cNvSpPr txBox="1">
            <a:spLocks noChangeArrowheads="1"/>
          </p:cNvSpPr>
          <p:nvPr/>
        </p:nvSpPr>
        <p:spPr bwMode="auto">
          <a:xfrm>
            <a:off x="38224" y="908719"/>
            <a:ext cx="3925407" cy="536173"/>
          </a:xfrm>
          <a:prstGeom prst="rect">
            <a:avLst/>
          </a:prstGeom>
          <a:solidFill>
            <a:srgbClr val="66FFFF"/>
          </a:solidFill>
          <a:ln w="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600" u="none" dirty="0" smtClean="0">
                <a:solidFill>
                  <a:srgbClr val="FF0000"/>
                </a:solidFill>
              </a:rPr>
              <a:t>Old: 150 µm thick stainless steel pipe:</a:t>
            </a:r>
          </a:p>
          <a:p>
            <a:r>
              <a:rPr lang="en-US" sz="1600" u="none" dirty="0" smtClean="0">
                <a:solidFill>
                  <a:srgbClr val="FF0000"/>
                </a:solidFill>
              </a:rPr>
              <a:t>0.85 % X</a:t>
            </a:r>
            <a:r>
              <a:rPr lang="en-US" sz="1800" u="none" baseline="-25000" dirty="0" smtClean="0">
                <a:solidFill>
                  <a:srgbClr val="FF0000"/>
                </a:solidFill>
              </a:rPr>
              <a:t>0</a:t>
            </a:r>
            <a:r>
              <a:rPr lang="en-US" sz="1600" u="none" dirty="0" smtClean="0">
                <a:solidFill>
                  <a:srgbClr val="FF0000"/>
                </a:solidFill>
              </a:rPr>
              <a:t> for orthogonal crossing</a:t>
            </a:r>
            <a:endParaRPr lang="en-US" sz="1600" u="none" dirty="0">
              <a:solidFill>
                <a:srgbClr val="FF0000"/>
              </a:solidFill>
            </a:endParaRPr>
          </a:p>
        </p:txBody>
      </p:sp>
      <p:pic>
        <p:nvPicPr>
          <p:cNvPr id="7" name="Picture 3" descr="C:\New_RICH_Upgrade\beam_pipe\IMG_1748.JPG"/>
          <p:cNvPicPr>
            <a:picLocks noChangeAspect="1" noChangeArrowheads="1"/>
          </p:cNvPicPr>
          <p:nvPr/>
        </p:nvPicPr>
        <p:blipFill>
          <a:blip r:embed="rId4" cstate="print"/>
          <a:srcRect l="11073"/>
          <a:stretch>
            <a:fillRect/>
          </a:stretch>
        </p:blipFill>
        <p:spPr bwMode="auto">
          <a:xfrm>
            <a:off x="181099" y="4301144"/>
            <a:ext cx="2952626" cy="2211349"/>
          </a:xfrm>
          <a:prstGeom prst="rect">
            <a:avLst/>
          </a:prstGeom>
          <a:noFill/>
        </p:spPr>
      </p:pic>
      <p:pic>
        <p:nvPicPr>
          <p:cNvPr id="13" name="Picture 12" descr="C:\New_RICH_Upgrade\beam_pipe\foto_alessandro\P1050498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25" b="16168"/>
          <a:stretch/>
        </p:blipFill>
        <p:spPr bwMode="auto">
          <a:xfrm rot="5400000">
            <a:off x="3838448" y="2731774"/>
            <a:ext cx="4280240" cy="2006514"/>
          </a:xfrm>
          <a:prstGeom prst="rect">
            <a:avLst/>
          </a:prstGeom>
          <a:noFill/>
        </p:spPr>
      </p:pic>
      <p:pic>
        <p:nvPicPr>
          <p:cNvPr id="14" name="Picture 2" descr="C:\New_RICH_Upgrade\beam_pipe\foto_final\2012-04-04-174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97" t="3478" r="14763" b="31205"/>
          <a:stretch/>
        </p:blipFill>
        <p:spPr bwMode="auto">
          <a:xfrm>
            <a:off x="6668888" y="4334601"/>
            <a:ext cx="1770262" cy="1337657"/>
          </a:xfrm>
          <a:prstGeom prst="rect">
            <a:avLst/>
          </a:prstGeom>
          <a:noFill/>
        </p:spPr>
      </p:pic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4821280" y="5656401"/>
            <a:ext cx="3675020" cy="757773"/>
          </a:xfrm>
          <a:prstGeom prst="rect">
            <a:avLst/>
          </a:prstGeom>
          <a:solidFill>
            <a:srgbClr val="66FFFF"/>
          </a:solidFill>
          <a:ln w="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600" u="none" dirty="0" smtClean="0">
                <a:solidFill>
                  <a:srgbClr val="FF0000"/>
                </a:solidFill>
              </a:rPr>
              <a:t>Suspension and tensioning system: </a:t>
            </a:r>
            <a:r>
              <a:rPr lang="en-US" sz="1600" b="0" i="0" u="none" dirty="0" smtClean="0">
                <a:solidFill>
                  <a:srgbClr val="2002FC"/>
                </a:solidFill>
              </a:rPr>
              <a:t>1 x 7 wires </a:t>
            </a:r>
            <a:r>
              <a:rPr lang="en-US" sz="1600" b="0" i="0" u="none" dirty="0" err="1" smtClean="0">
                <a:solidFill>
                  <a:srgbClr val="2002FC"/>
                </a:solidFill>
              </a:rPr>
              <a:t>ss</a:t>
            </a:r>
            <a:r>
              <a:rPr lang="en-US" sz="1600" b="0" i="0" u="none" dirty="0" smtClean="0">
                <a:solidFill>
                  <a:srgbClr val="2002FC"/>
                </a:solidFill>
              </a:rPr>
              <a:t> rope </a:t>
            </a:r>
            <a:r>
              <a:rPr lang="en-US" sz="1600" b="0" i="0" u="none" dirty="0">
                <a:solidFill>
                  <a:srgbClr val="2002FC"/>
                </a:solidFill>
              </a:rPr>
              <a:t>3</a:t>
            </a:r>
            <a:r>
              <a:rPr lang="en-US" sz="1600" b="0" i="0" u="none" dirty="0" smtClean="0">
                <a:solidFill>
                  <a:srgbClr val="2002FC"/>
                </a:solidFill>
              </a:rPr>
              <a:t>0 </a:t>
            </a:r>
            <a:r>
              <a:rPr lang="el-GR" sz="1600" b="0" i="0" u="none" dirty="0" smtClean="0">
                <a:solidFill>
                  <a:srgbClr val="2002FC"/>
                </a:solidFill>
              </a:rPr>
              <a:t>μ</a:t>
            </a:r>
            <a:r>
              <a:rPr lang="en-US" sz="1600" b="0" i="0" u="none" dirty="0" smtClean="0">
                <a:solidFill>
                  <a:srgbClr val="2002FC"/>
                </a:solidFill>
              </a:rPr>
              <a:t>m diam.</a:t>
            </a:r>
          </a:p>
          <a:p>
            <a:r>
              <a:rPr lang="en-US" sz="1600" b="0" i="0" u="none" dirty="0" smtClean="0">
                <a:solidFill>
                  <a:srgbClr val="2002FC"/>
                </a:solidFill>
              </a:rPr>
              <a:t>1 </a:t>
            </a:r>
            <a:r>
              <a:rPr lang="en-US" sz="1600" b="0" i="0" u="none" dirty="0" err="1" smtClean="0">
                <a:solidFill>
                  <a:srgbClr val="2002FC"/>
                </a:solidFill>
              </a:rPr>
              <a:t>microflange</a:t>
            </a:r>
            <a:r>
              <a:rPr lang="en-US" sz="1600" b="0" i="0" u="none" dirty="0" smtClean="0">
                <a:solidFill>
                  <a:srgbClr val="2002FC"/>
                </a:solidFill>
              </a:rPr>
              <a:t> and 1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123949" y="3548253"/>
            <a:ext cx="3250366" cy="757773"/>
          </a:xfrm>
          <a:prstGeom prst="rect">
            <a:avLst/>
          </a:prstGeom>
          <a:solidFill>
            <a:srgbClr val="66FFFF"/>
          </a:solidFill>
          <a:ln w="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600" u="none" dirty="0" smtClean="0">
                <a:solidFill>
                  <a:srgbClr val="FF0000"/>
                </a:solidFill>
              </a:rPr>
              <a:t>Material: </a:t>
            </a:r>
            <a:r>
              <a:rPr lang="en-US" sz="1600" b="0" i="0" u="none" dirty="0" smtClean="0">
                <a:solidFill>
                  <a:srgbClr val="2002FC"/>
                </a:solidFill>
              </a:rPr>
              <a:t>4 x 25 </a:t>
            </a:r>
            <a:r>
              <a:rPr lang="el-GR" sz="1600" b="0" i="0" u="none" dirty="0">
                <a:solidFill>
                  <a:srgbClr val="2002FC"/>
                </a:solidFill>
              </a:rPr>
              <a:t>μ</a:t>
            </a:r>
            <a:r>
              <a:rPr lang="en-US" sz="1600" b="0" i="0" u="none" dirty="0">
                <a:solidFill>
                  <a:srgbClr val="2002FC"/>
                </a:solidFill>
              </a:rPr>
              <a:t>m </a:t>
            </a:r>
            <a:r>
              <a:rPr lang="en-US" sz="1600" b="0" i="0" u="none" dirty="0" smtClean="0">
                <a:solidFill>
                  <a:srgbClr val="2002FC"/>
                </a:solidFill>
              </a:rPr>
              <a:t>thick Mylar + 200 nm Al coating (by </a:t>
            </a:r>
            <a:r>
              <a:rPr lang="en-US" sz="1600" b="0" i="0" u="none" dirty="0" err="1" smtClean="0">
                <a:solidFill>
                  <a:srgbClr val="2002FC"/>
                </a:solidFill>
              </a:rPr>
              <a:t>Sheldahl</a:t>
            </a:r>
            <a:r>
              <a:rPr lang="en-US" sz="1600" b="0" i="0" u="none" dirty="0" smtClean="0">
                <a:solidFill>
                  <a:srgbClr val="2002FC"/>
                </a:solidFill>
              </a:rPr>
              <a:t>)</a:t>
            </a:r>
          </a:p>
          <a:p>
            <a:r>
              <a:rPr lang="en-US" sz="1600" u="none" dirty="0" smtClean="0">
                <a:solidFill>
                  <a:schemeClr val="tx1"/>
                </a:solidFill>
              </a:rPr>
              <a:t>winding by Lamina (6 µm glue)</a:t>
            </a:r>
            <a:endParaRPr lang="en-US" sz="1600" u="none" dirty="0">
              <a:solidFill>
                <a:schemeClr val="tx1"/>
              </a:solidFill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3240966" y="3563056"/>
            <a:ext cx="1750134" cy="979372"/>
          </a:xfrm>
          <a:prstGeom prst="rect">
            <a:avLst/>
          </a:prstGeom>
          <a:solidFill>
            <a:srgbClr val="66FFFF"/>
          </a:solidFill>
          <a:ln w="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600" b="0" u="none" dirty="0" smtClean="0">
                <a:solidFill>
                  <a:schemeClr val="tx1"/>
                </a:solidFill>
              </a:rPr>
              <a:t>1 </a:t>
            </a:r>
            <a:r>
              <a:rPr lang="en-US" sz="1600" b="0" u="none" dirty="0" err="1" smtClean="0">
                <a:solidFill>
                  <a:schemeClr val="tx1"/>
                </a:solidFill>
              </a:rPr>
              <a:t>microflange</a:t>
            </a:r>
            <a:r>
              <a:rPr lang="en-US" sz="1600" b="0" u="none" dirty="0" smtClean="0">
                <a:solidFill>
                  <a:schemeClr val="tx1"/>
                </a:solidFill>
              </a:rPr>
              <a:t> for suspension + gas connection + window holding</a:t>
            </a:r>
            <a:endParaRPr lang="en-US" sz="1600" b="0" u="none" dirty="0">
              <a:solidFill>
                <a:schemeClr val="tx1"/>
              </a:solidFill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4840330" y="875237"/>
            <a:ext cx="2209801" cy="757773"/>
          </a:xfrm>
          <a:prstGeom prst="rect">
            <a:avLst/>
          </a:prstGeom>
          <a:solidFill>
            <a:srgbClr val="66FFFF"/>
          </a:solidFill>
          <a:ln w="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600" u="none" dirty="0" smtClean="0">
                <a:solidFill>
                  <a:srgbClr val="FF0000"/>
                </a:solidFill>
              </a:rPr>
              <a:t>New pipe: 0.044 </a:t>
            </a:r>
            <a:r>
              <a:rPr lang="en-US" sz="1600" u="none" dirty="0">
                <a:solidFill>
                  <a:srgbClr val="FF0000"/>
                </a:solidFill>
              </a:rPr>
              <a:t>X</a:t>
            </a:r>
            <a:r>
              <a:rPr lang="en-US" sz="1800" u="none" baseline="-25000" dirty="0">
                <a:solidFill>
                  <a:srgbClr val="FF0000"/>
                </a:solidFill>
              </a:rPr>
              <a:t>0</a:t>
            </a:r>
            <a:r>
              <a:rPr lang="en-US" sz="1600" u="none" dirty="0">
                <a:solidFill>
                  <a:srgbClr val="FF0000"/>
                </a:solidFill>
              </a:rPr>
              <a:t> for </a:t>
            </a:r>
            <a:r>
              <a:rPr lang="en-US" sz="1600" u="none" dirty="0" smtClean="0">
                <a:solidFill>
                  <a:srgbClr val="FF0000"/>
                </a:solidFill>
              </a:rPr>
              <a:t>orthogonal </a:t>
            </a:r>
            <a:r>
              <a:rPr lang="en-US" sz="1600" u="none" dirty="0">
                <a:solidFill>
                  <a:srgbClr val="FF0000"/>
                </a:solidFill>
              </a:rPr>
              <a:t>crossing</a:t>
            </a:r>
            <a:r>
              <a:rPr lang="en-US" sz="1600" u="none" dirty="0" smtClean="0">
                <a:solidFill>
                  <a:srgbClr val="FF0000"/>
                </a:solidFill>
              </a:rPr>
              <a:t> </a:t>
            </a:r>
            <a:endParaRPr lang="en-US" sz="1600" u="none" dirty="0">
              <a:solidFill>
                <a:srgbClr val="FF0000"/>
              </a:solidFill>
            </a:endParaRPr>
          </a:p>
        </p:txBody>
      </p:sp>
      <p:pic>
        <p:nvPicPr>
          <p:cNvPr id="19" name="Picture 18" descr="C:\New_RICH_Upgrade\beam_pipe\foto_final\Shuddha\DSC00527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5856" y="854030"/>
            <a:ext cx="2532019" cy="3375866"/>
          </a:xfrm>
          <a:prstGeom prst="rect">
            <a:avLst/>
          </a:prstGeom>
          <a:noFill/>
        </p:spPr>
      </p:pic>
      <p:pic>
        <p:nvPicPr>
          <p:cNvPr id="20" name="Picture 19" descr="C:\New_RICH_Upgrade\beam_pipe\foto_final\Shuddha\DSC00501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66" t="4421" r="38441" b="23832"/>
          <a:stretch/>
        </p:blipFill>
        <p:spPr bwMode="auto">
          <a:xfrm>
            <a:off x="8515350" y="4334671"/>
            <a:ext cx="1282700" cy="2079503"/>
          </a:xfrm>
          <a:prstGeom prst="rect">
            <a:avLst/>
          </a:prstGeom>
          <a:noFill/>
        </p:spPr>
      </p:pic>
      <p:sp>
        <p:nvSpPr>
          <p:cNvPr id="21" name="Date Placeholder 5"/>
          <p:cNvSpPr>
            <a:spLocks noGrp="1"/>
          </p:cNvSpPr>
          <p:nvPr>
            <p:ph type="dt" sz="half" idx="12"/>
          </p:nvPr>
        </p:nvSpPr>
        <p:spPr>
          <a:xfrm>
            <a:off x="317626" y="6492658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36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154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31900"/>
            <a:ext cx="9902824" cy="788987"/>
          </a:xfrm>
          <a:solidFill>
            <a:srgbClr val="FFFF99"/>
          </a:solidFill>
        </p:spPr>
        <p:txBody>
          <a:bodyPr/>
          <a:lstStyle/>
          <a:p>
            <a:r>
              <a:rPr lang="en-US" sz="3600" dirty="0" smtClean="0">
                <a:solidFill>
                  <a:schemeClr val="hlink"/>
                </a:solidFill>
              </a:rPr>
              <a:t>Safety issues for working inside the RICH</a:t>
            </a:r>
            <a:endParaRPr lang="en-US" sz="4000" dirty="0">
              <a:solidFill>
                <a:schemeClr val="hlink"/>
              </a:solidFill>
            </a:endParaRPr>
          </a:p>
        </p:txBody>
      </p:sp>
      <p:pic>
        <p:nvPicPr>
          <p:cNvPr id="9" name="Picture 2" descr="C:\New_RICH_Upgrade\beam_pipe\foto_didier\DSC00801.JPG"/>
          <p:cNvPicPr>
            <a:picLocks noChangeAspect="1" noChangeArrowheads="1"/>
          </p:cNvPicPr>
          <p:nvPr/>
        </p:nvPicPr>
        <p:blipFill>
          <a:blip r:embed="rId3" cstate="print"/>
          <a:srcRect b="4921"/>
          <a:stretch>
            <a:fillRect/>
          </a:stretch>
        </p:blipFill>
        <p:spPr bwMode="auto">
          <a:xfrm>
            <a:off x="140493" y="732750"/>
            <a:ext cx="2802732" cy="3553084"/>
          </a:xfrm>
          <a:prstGeom prst="rect">
            <a:avLst/>
          </a:prstGeom>
          <a:noFill/>
        </p:spPr>
      </p:pic>
      <p:pic>
        <p:nvPicPr>
          <p:cNvPr id="2050" name="Picture 2" descr="C:\New_RICH_Upgrade\beam_pipe\foto_didier\DSC00803.JPG"/>
          <p:cNvPicPr>
            <a:picLocks noChangeAspect="1" noChangeArrowheads="1"/>
          </p:cNvPicPr>
          <p:nvPr/>
        </p:nvPicPr>
        <p:blipFill>
          <a:blip r:embed="rId4" cstate="print"/>
          <a:srcRect l="1230" t="1640" r="4921"/>
          <a:stretch>
            <a:fillRect/>
          </a:stretch>
        </p:blipFill>
        <p:spPr bwMode="auto">
          <a:xfrm>
            <a:off x="2991283" y="757657"/>
            <a:ext cx="3665020" cy="2880893"/>
          </a:xfrm>
          <a:prstGeom prst="rect">
            <a:avLst/>
          </a:prstGeom>
          <a:noFill/>
        </p:spPr>
      </p:pic>
      <p:pic>
        <p:nvPicPr>
          <p:cNvPr id="2051" name="Picture 3" descr="C:\New_RICH_Upgrade\beam_pipe\Trabatel\RIMG0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2427" y="2162177"/>
            <a:ext cx="3200399" cy="4267199"/>
          </a:xfrm>
          <a:prstGeom prst="rect">
            <a:avLst/>
          </a:prstGeom>
          <a:noFill/>
        </p:spPr>
      </p:pic>
      <p:pic>
        <p:nvPicPr>
          <p:cNvPr id="2052" name="Picture 4" descr="C:\New_RICH_Upgrade\beam_pipe\120223_Compass_Pictures\IMG_07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76" y="3705224"/>
            <a:ext cx="3638549" cy="2728912"/>
          </a:xfrm>
          <a:prstGeom prst="rect">
            <a:avLst/>
          </a:prstGeom>
          <a:noFill/>
        </p:spPr>
      </p:pic>
      <p:pic>
        <p:nvPicPr>
          <p:cNvPr id="2053" name="Picture 5" descr="C:\New_RICH_Upgrade\beam_pipe\120223_Compass_Pictures\IMG_07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0176" y="4314827"/>
            <a:ext cx="2822575" cy="211693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638925" y="798114"/>
            <a:ext cx="3263900" cy="136652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400" i="0" u="none" dirty="0" smtClean="0">
                <a:solidFill>
                  <a:srgbClr val="2002FC"/>
                </a:solidFill>
              </a:rPr>
              <a:t>1) Radiation level: &lt; 2 </a:t>
            </a:r>
            <a:r>
              <a:rPr lang="el-GR" sz="1400" i="0" u="none" dirty="0" smtClean="0">
                <a:solidFill>
                  <a:srgbClr val="2002FC"/>
                </a:solidFill>
              </a:rPr>
              <a:t>μ</a:t>
            </a:r>
            <a:r>
              <a:rPr lang="en-US" sz="1400" i="0" u="none" dirty="0" err="1" smtClean="0">
                <a:solidFill>
                  <a:srgbClr val="2002FC"/>
                </a:solidFill>
              </a:rPr>
              <a:t>Sv</a:t>
            </a:r>
            <a:r>
              <a:rPr lang="en-US" sz="1400" i="0" u="none" dirty="0" smtClean="0">
                <a:solidFill>
                  <a:srgbClr val="2002FC"/>
                </a:solidFill>
              </a:rPr>
              <a:t>/h</a:t>
            </a:r>
          </a:p>
          <a:p>
            <a:r>
              <a:rPr lang="en-US" sz="1400" i="0" u="none" dirty="0" smtClean="0">
                <a:solidFill>
                  <a:srgbClr val="2002FC"/>
                </a:solidFill>
              </a:rPr>
              <a:t>2) Scaffolding installation</a:t>
            </a:r>
          </a:p>
          <a:p>
            <a:r>
              <a:rPr lang="en-US" sz="1400" i="0" u="none" dirty="0" smtClean="0">
                <a:solidFill>
                  <a:srgbClr val="2002FC"/>
                </a:solidFill>
              </a:rPr>
              <a:t>3) Old pipe removal</a:t>
            </a:r>
          </a:p>
          <a:p>
            <a:r>
              <a:rPr lang="en-US" sz="1400" i="0" u="none" dirty="0" smtClean="0">
                <a:solidFill>
                  <a:srgbClr val="2002FC"/>
                </a:solidFill>
              </a:rPr>
              <a:t>4) Mirror alignment measurement</a:t>
            </a:r>
          </a:p>
          <a:p>
            <a:r>
              <a:rPr lang="en-US" sz="1400" i="0" u="none" dirty="0" smtClean="0">
                <a:solidFill>
                  <a:srgbClr val="2002FC"/>
                </a:solidFill>
              </a:rPr>
              <a:t>5) New pipe installation + alignment</a:t>
            </a:r>
          </a:p>
          <a:p>
            <a:r>
              <a:rPr lang="en-US" sz="1400" i="0" u="none" dirty="0" smtClean="0">
                <a:solidFill>
                  <a:srgbClr val="2002FC"/>
                </a:solidFill>
              </a:rPr>
              <a:t>6) Removal of scaffolding +cleaning</a:t>
            </a:r>
          </a:p>
          <a:p>
            <a:endParaRPr lang="en-US" dirty="0">
              <a:solidFill>
                <a:srgbClr val="2002FC"/>
              </a:solidFill>
            </a:endParaRP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>
          <a:xfrm>
            <a:off x="317626" y="6492658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575425" y="6446838"/>
            <a:ext cx="2895600" cy="287337"/>
          </a:xfrm>
        </p:spPr>
        <p:txBody>
          <a:bodyPr/>
          <a:lstStyle/>
          <a:p>
            <a:r>
              <a:rPr lang="en-US" dirty="0" smtClean="0"/>
              <a:t>Fulvio  TESSAROTTO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25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0" y="95249"/>
            <a:ext cx="5200650" cy="609601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i="0" u="none" dirty="0" smtClean="0">
                <a:latin typeface="Comic Sans MS" pitchFamily="66" charset="0"/>
              </a:rPr>
              <a:t>The radiator gas system</a:t>
            </a:r>
            <a:endParaRPr lang="en-US" sz="2800" i="0" u="none" dirty="0">
              <a:latin typeface="Comic Sans MS" pitchFamily="66" charset="0"/>
            </a:endParaRPr>
          </a:p>
        </p:txBody>
      </p:sp>
      <p:pic>
        <p:nvPicPr>
          <p:cNvPr id="15" name="Picture 14" descr="monochromat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1542" y="3938059"/>
            <a:ext cx="2189958" cy="2919942"/>
          </a:xfrm>
          <a:prstGeom prst="rect">
            <a:avLst/>
          </a:prstGeom>
        </p:spPr>
      </p:pic>
      <p:pic>
        <p:nvPicPr>
          <p:cNvPr id="16" name="Picture 15" descr="monoch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504014" y="5049441"/>
            <a:ext cx="2066924" cy="1550194"/>
          </a:xfrm>
          <a:prstGeom prst="rect">
            <a:avLst/>
          </a:prstGeom>
        </p:spPr>
      </p:pic>
      <p:pic>
        <p:nvPicPr>
          <p:cNvPr id="11417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8750" y="3229634"/>
            <a:ext cx="4664074" cy="362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photo_rad_gas_syst"/>
          <p:cNvPicPr>
            <a:picLocks noChangeAspect="1" noChangeArrowheads="1"/>
          </p:cNvPicPr>
          <p:nvPr/>
        </p:nvPicPr>
        <p:blipFill>
          <a:blip r:embed="rId6" cstate="print"/>
          <a:srcRect l="25607" t="61996" r="14937"/>
          <a:stretch>
            <a:fillRect/>
          </a:stretch>
        </p:blipFill>
        <p:spPr bwMode="auto">
          <a:xfrm>
            <a:off x="1390650" y="706438"/>
            <a:ext cx="3516399" cy="32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photo_rad_gas_syst"/>
          <p:cNvPicPr>
            <a:picLocks noChangeAspect="1" noChangeArrowheads="1"/>
          </p:cNvPicPr>
          <p:nvPr/>
        </p:nvPicPr>
        <p:blipFill>
          <a:blip r:embed="rId6" cstate="print"/>
          <a:srcRect l="61884" t="8856" r="8536" b="45760"/>
          <a:stretch>
            <a:fillRect/>
          </a:stretch>
        </p:blipFill>
        <p:spPr bwMode="auto">
          <a:xfrm>
            <a:off x="0" y="723900"/>
            <a:ext cx="1604779" cy="355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IMG_3413_a1"/>
          <p:cNvPicPr>
            <a:picLocks noChangeAspect="1" noChangeArrowheads="1"/>
          </p:cNvPicPr>
          <p:nvPr/>
        </p:nvPicPr>
        <p:blipFill>
          <a:blip r:embed="rId7" cstate="print"/>
          <a:srcRect l="27580" t="6895" r="14709"/>
          <a:stretch>
            <a:fillRect/>
          </a:stretch>
        </p:blipFill>
        <p:spPr bwMode="auto">
          <a:xfrm>
            <a:off x="0" y="3958286"/>
            <a:ext cx="2695575" cy="289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gassyste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0"/>
            <a:ext cx="5102226" cy="3564268"/>
          </a:xfrm>
          <a:prstGeom prst="rect">
            <a:avLst/>
          </a:prstGeom>
          <a:noFill/>
        </p:spPr>
      </p:pic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4816851" y="3179448"/>
            <a:ext cx="3419206" cy="369974"/>
          </a:xfrm>
          <a:prstGeom prst="rect">
            <a:avLst/>
          </a:prstGeom>
          <a:solidFill>
            <a:srgbClr val="66FFFF"/>
          </a:solidFill>
          <a:ln w="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000" u="none" dirty="0" smtClean="0">
                <a:solidFill>
                  <a:schemeClr val="tx1"/>
                </a:solidFill>
              </a:rPr>
              <a:t>has excellent performance</a:t>
            </a:r>
            <a:endParaRPr lang="en-US" sz="200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40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transparency_09_june_18"/>
          <p:cNvPicPr>
            <a:picLocks noChangeAspect="1" noChangeArrowheads="1"/>
          </p:cNvPicPr>
          <p:nvPr/>
        </p:nvPicPr>
        <p:blipFill>
          <a:blip r:embed="rId2" cstate="print"/>
          <a:srcRect r="33536"/>
          <a:stretch>
            <a:fillRect/>
          </a:stretch>
        </p:blipFill>
        <p:spPr bwMode="auto">
          <a:xfrm>
            <a:off x="628229" y="923925"/>
            <a:ext cx="8772945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8" y="1379538"/>
            <a:ext cx="9364662" cy="5130800"/>
          </a:xfrm>
          <a:ln/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59784" name="Text Box 8"/>
          <p:cNvSpPr txBox="1">
            <a:spLocks noChangeArrowheads="1"/>
          </p:cNvSpPr>
          <p:nvPr/>
        </p:nvSpPr>
        <p:spPr bwMode="auto">
          <a:xfrm>
            <a:off x="3887788" y="5345113"/>
            <a:ext cx="4084836" cy="757773"/>
          </a:xfrm>
          <a:prstGeom prst="rect">
            <a:avLst/>
          </a:prstGeom>
          <a:solidFill>
            <a:srgbClr val="FFFF99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1600" u="none" dirty="0" smtClean="0">
                <a:solidFill>
                  <a:srgbClr val="0000CC"/>
                </a:solidFill>
              </a:rPr>
              <a:t>on-line filters with </a:t>
            </a:r>
            <a:r>
              <a:rPr lang="en-US" sz="1600" u="none" dirty="0">
                <a:solidFill>
                  <a:srgbClr val="0000CC"/>
                </a:solidFill>
              </a:rPr>
              <a:t>separate functions:</a:t>
            </a:r>
          </a:p>
          <a:p>
            <a:pPr lvl="1">
              <a:buFontTx/>
              <a:buChar char="-"/>
            </a:pPr>
            <a:r>
              <a:rPr lang="en-US" sz="1600" u="none" dirty="0">
                <a:solidFill>
                  <a:srgbClr val="0000CC"/>
                </a:solidFill>
              </a:rPr>
              <a:t>Cu catalyst, ~ 40</a:t>
            </a:r>
            <a:r>
              <a:rPr lang="en-US" sz="1600" u="none" baseline="30000" dirty="0">
                <a:solidFill>
                  <a:srgbClr val="0000CC"/>
                </a:solidFill>
              </a:rPr>
              <a:t>0</a:t>
            </a:r>
            <a:r>
              <a:rPr lang="en-US" sz="1600" u="none" dirty="0">
                <a:solidFill>
                  <a:srgbClr val="0000CC"/>
                </a:solidFill>
              </a:rPr>
              <a:t>C for O</a:t>
            </a:r>
            <a:r>
              <a:rPr lang="en-US" sz="1600" u="none" baseline="-25000" dirty="0">
                <a:solidFill>
                  <a:srgbClr val="0000CC"/>
                </a:solidFill>
              </a:rPr>
              <a:t>2</a:t>
            </a:r>
          </a:p>
          <a:p>
            <a:pPr lvl="1">
              <a:buFontTx/>
              <a:buChar char="-"/>
            </a:pPr>
            <a:r>
              <a:rPr lang="en-US" sz="1600" u="none" dirty="0">
                <a:solidFill>
                  <a:srgbClr val="0000CC"/>
                </a:solidFill>
              </a:rPr>
              <a:t>5A molecular sieve, ~ 10</a:t>
            </a:r>
            <a:r>
              <a:rPr lang="en-US" sz="1600" u="none" baseline="30000" dirty="0">
                <a:solidFill>
                  <a:srgbClr val="0000CC"/>
                </a:solidFill>
              </a:rPr>
              <a:t>0</a:t>
            </a:r>
            <a:r>
              <a:rPr lang="en-US" sz="1600" u="none" dirty="0">
                <a:solidFill>
                  <a:srgbClr val="0000CC"/>
                </a:solidFill>
              </a:rPr>
              <a:t>C for H</a:t>
            </a:r>
            <a:r>
              <a:rPr lang="en-US" sz="1600" u="none" baseline="-25000" dirty="0">
                <a:solidFill>
                  <a:srgbClr val="0000CC"/>
                </a:solidFill>
              </a:rPr>
              <a:t>2</a:t>
            </a:r>
            <a:r>
              <a:rPr lang="en-US" sz="1600" u="none" dirty="0">
                <a:solidFill>
                  <a:srgbClr val="0000CC"/>
                </a:solidFill>
              </a:rPr>
              <a:t>O</a:t>
            </a:r>
          </a:p>
        </p:txBody>
      </p:sp>
      <p:sp>
        <p:nvSpPr>
          <p:cNvPr id="26" name="Rectangle 29"/>
          <p:cNvSpPr>
            <a:spLocks noChangeArrowheads="1"/>
          </p:cNvSpPr>
          <p:nvPr/>
        </p:nvSpPr>
        <p:spPr bwMode="auto">
          <a:xfrm>
            <a:off x="781051" y="209550"/>
            <a:ext cx="7991474" cy="700088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Typical RICH-1 C</a:t>
            </a:r>
            <a:r>
              <a:rPr lang="en-US" sz="1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4</a:t>
            </a:r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</a:t>
            </a:r>
            <a:r>
              <a:rPr lang="en-US" sz="1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10</a:t>
            </a:r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transparency</a:t>
            </a:r>
            <a:endParaRPr lang="en-US" sz="28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1658938" y="4602163"/>
            <a:ext cx="2693987" cy="536173"/>
          </a:xfrm>
          <a:prstGeom prst="rect">
            <a:avLst/>
          </a:prstGeom>
          <a:solidFill>
            <a:srgbClr val="FFFF99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600" u="none" dirty="0" smtClean="0">
                <a:solidFill>
                  <a:srgbClr val="0000CC"/>
                </a:solidFill>
              </a:rPr>
              <a:t>stable gas composition: 97.5% C</a:t>
            </a:r>
            <a:r>
              <a:rPr lang="en-US" sz="1100" u="none" dirty="0" smtClean="0">
                <a:solidFill>
                  <a:srgbClr val="0000CC"/>
                </a:solidFill>
              </a:rPr>
              <a:t>4</a:t>
            </a:r>
            <a:r>
              <a:rPr lang="en-US" sz="1600" u="none" dirty="0" smtClean="0">
                <a:solidFill>
                  <a:srgbClr val="0000CC"/>
                </a:solidFill>
              </a:rPr>
              <a:t>F</a:t>
            </a:r>
            <a:r>
              <a:rPr lang="en-US" sz="1100" u="none" dirty="0" smtClean="0">
                <a:solidFill>
                  <a:srgbClr val="0000CC"/>
                </a:solidFill>
              </a:rPr>
              <a:t>10</a:t>
            </a:r>
            <a:r>
              <a:rPr lang="en-US" sz="1600" u="none" dirty="0" smtClean="0">
                <a:solidFill>
                  <a:srgbClr val="0000CC"/>
                </a:solidFill>
              </a:rPr>
              <a:t>, 2.5% N</a:t>
            </a:r>
            <a:r>
              <a:rPr lang="en-US" sz="1100" u="none" dirty="0" smtClean="0">
                <a:solidFill>
                  <a:srgbClr val="0000CC"/>
                </a:solidFill>
              </a:rPr>
              <a:t>2</a:t>
            </a:r>
            <a:endParaRPr lang="en-US" sz="1600" u="none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1314451" y="161925"/>
            <a:ext cx="6867524" cy="6667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Problems with the radiator gas</a:t>
            </a:r>
            <a:endParaRPr lang="en-US" sz="32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00075" y="950913"/>
            <a:ext cx="8747125" cy="528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571500" marR="0" lvl="0" indent="-571500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uLnTx/>
                <a:uFillTx/>
                <a:latin typeface="+mn-lt"/>
                <a:ea typeface="+mn-ea"/>
                <a:cs typeface="+mn-cs"/>
              </a:rPr>
              <a:t>Buying C</a:t>
            </a:r>
            <a:r>
              <a:rPr kumimoji="0" lang="en-US" sz="105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uLnTx/>
                <a:uFillTx/>
                <a:latin typeface="+mn-lt"/>
                <a:ea typeface="+mn-ea"/>
                <a:cs typeface="+mn-cs"/>
              </a:rPr>
              <a:t>4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uLnTx/>
                <a:uFillTx/>
                <a:latin typeface="+mn-lt"/>
                <a:ea typeface="+mn-ea"/>
                <a:cs typeface="+mn-cs"/>
              </a:rPr>
              <a:t>F</a:t>
            </a:r>
            <a:r>
              <a:rPr kumimoji="0" lang="en-US" sz="105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uLnTx/>
                <a:uFillTx/>
                <a:latin typeface="+mn-lt"/>
                <a:ea typeface="+mn-ea"/>
                <a:cs typeface="+mn-cs"/>
              </a:rPr>
              <a:t>10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uLnTx/>
                <a:uFillTx/>
                <a:latin typeface="+mn-lt"/>
                <a:ea typeface="+mn-ea"/>
                <a:cs typeface="+mn-cs"/>
              </a:rPr>
              <a:t> is non trivial (out of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uLnTx/>
                <a:uFillTx/>
                <a:latin typeface="+mn-lt"/>
                <a:ea typeface="+mn-ea"/>
                <a:cs typeface="+mn-cs"/>
              </a:rPr>
              <a:t> market for years)</a:t>
            </a:r>
          </a:p>
          <a:p>
            <a:pPr marL="571500" marR="0" lvl="0" indent="-571500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en-US" sz="1600" i="0" u="none" kern="0" dirty="0" smtClean="0">
                <a:solidFill>
                  <a:schemeClr val="hlink"/>
                </a:solidFill>
                <a:latin typeface="+mn-lt"/>
              </a:rPr>
              <a:t>It comes dirty (very dirty sometimes): pre-cleaning is a must</a:t>
            </a: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uLnTx/>
                <a:uFillTx/>
                <a:latin typeface="+mn-lt"/>
                <a:ea typeface="+mn-ea"/>
                <a:cs typeface="+mn-cs"/>
              </a:rPr>
              <a:t>(dedicated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hlink"/>
                </a:solidFill>
                <a:uLnTx/>
                <a:uFillTx/>
                <a:latin typeface="+mn-lt"/>
                <a:ea typeface="+mn-ea"/>
                <a:cs typeface="+mn-cs"/>
              </a:rPr>
              <a:t> system, unavoidable losses, expert manpower)</a:t>
            </a: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endParaRPr lang="en-US" i="0" u="none" kern="0" baseline="0" dirty="0" smtClean="0">
              <a:solidFill>
                <a:schemeClr val="hlink"/>
              </a:solidFill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Inserting it into the vessel (and recovering it) is delicate</a:t>
            </a:r>
            <a:r>
              <a:rPr lang="en-US" sz="1600" i="0" u="none" kern="0" noProof="0" dirty="0" smtClean="0">
                <a:solidFill>
                  <a:schemeClr val="tx1"/>
                </a:solidFill>
                <a:latin typeface="+mn-lt"/>
              </a:rPr>
              <a:t>,</a:t>
            </a:r>
            <a:endParaRPr kumimoji="0" lang="en-US" sz="160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losses ~ 2%, </a:t>
            </a:r>
            <a:r>
              <a:rPr lang="en-US" sz="1600" i="0" u="none" kern="0" baseline="0" dirty="0" smtClean="0">
                <a:solidFill>
                  <a:schemeClr val="tx1"/>
                </a:solidFill>
                <a:latin typeface="+mn-lt"/>
              </a:rPr>
              <a:t>incomplete (97.5% maximum)</a:t>
            </a: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endParaRPr lang="en-US" i="0" u="none" kern="0" dirty="0" smtClean="0">
              <a:solidFill>
                <a:schemeClr val="tx1"/>
              </a:solidFill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en-US" sz="1600" i="0" u="none" kern="0" baseline="0" dirty="0" smtClean="0">
                <a:solidFill>
                  <a:srgbClr val="7030A0"/>
                </a:solidFill>
                <a:latin typeface="+mn-lt"/>
              </a:rPr>
              <a:t>Critical circulation system with feedback to keep </a:t>
            </a:r>
            <a:r>
              <a:rPr lang="el-GR" sz="1600" i="0" u="none" kern="0" baseline="0" dirty="0" smtClean="0">
                <a:solidFill>
                  <a:srgbClr val="7030A0"/>
                </a:solidFill>
                <a:latin typeface="+mn-lt"/>
              </a:rPr>
              <a:t>Δ</a:t>
            </a:r>
            <a:r>
              <a:rPr lang="en-US" sz="1600" i="0" u="none" kern="0" baseline="0" dirty="0" smtClean="0">
                <a:solidFill>
                  <a:srgbClr val="7030A0"/>
                </a:solidFill>
                <a:latin typeface="+mn-lt"/>
              </a:rPr>
              <a:t>p &lt; 0.1 mbar challenged by weather</a:t>
            </a: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endParaRPr kumimoji="0" lang="en-US" i="0" u="none" strike="noStrike" kern="0" cap="none" spc="0" normalizeH="0" noProof="0" dirty="0" smtClean="0">
              <a:ln>
                <a:noFill/>
              </a:ln>
              <a:solidFill>
                <a:schemeClr val="hlink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571500" lvl="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defRPr/>
            </a:pPr>
            <a:r>
              <a:rPr lang="en-US" sz="1600" i="0" u="none" kern="0" dirty="0" smtClean="0">
                <a:solidFill>
                  <a:srgbClr val="0000CC"/>
                </a:solidFill>
              </a:rPr>
              <a:t>C</a:t>
            </a:r>
            <a:r>
              <a:rPr lang="en-US" sz="1050" i="0" u="none" kern="0" dirty="0" smtClean="0">
                <a:solidFill>
                  <a:srgbClr val="0000CC"/>
                </a:solidFill>
              </a:rPr>
              <a:t>4</a:t>
            </a:r>
            <a:r>
              <a:rPr lang="en-US" sz="1600" i="0" u="none" kern="0" dirty="0" smtClean="0">
                <a:solidFill>
                  <a:srgbClr val="0000CC"/>
                </a:solidFill>
              </a:rPr>
              <a:t>F</a:t>
            </a:r>
            <a:r>
              <a:rPr lang="en-US" sz="1050" i="0" u="none" kern="0" dirty="0" smtClean="0">
                <a:solidFill>
                  <a:srgbClr val="0000CC"/>
                </a:solidFill>
              </a:rPr>
              <a:t>10</a:t>
            </a:r>
            <a:r>
              <a:rPr lang="en-US" sz="1600" i="0" u="none" kern="0" dirty="0" smtClean="0">
                <a:solidFill>
                  <a:srgbClr val="002060"/>
                </a:solidFill>
                <a:latin typeface="+mn-lt"/>
              </a:rPr>
              <a:t> leaks out (50 l/day): refill is needed</a:t>
            </a: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endParaRPr kumimoji="0" lang="en-US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en-US" sz="1600" i="0" u="none" kern="0" dirty="0" smtClean="0">
                <a:solidFill>
                  <a:schemeClr val="accent2"/>
                </a:solidFill>
                <a:latin typeface="+mn-lt"/>
              </a:rPr>
              <a:t>It integrates contaminants: some can be accepted (N</a:t>
            </a:r>
            <a:r>
              <a:rPr lang="en-US" sz="1050" i="0" u="none" kern="0" dirty="0" smtClean="0">
                <a:solidFill>
                  <a:schemeClr val="accent2"/>
                </a:solidFill>
                <a:latin typeface="+mn-lt"/>
              </a:rPr>
              <a:t>2</a:t>
            </a:r>
            <a:r>
              <a:rPr lang="en-US" sz="1600" i="0" u="none" kern="0" dirty="0" smtClean="0">
                <a:solidFill>
                  <a:schemeClr val="accent2"/>
                </a:solidFill>
                <a:latin typeface="+mn-lt"/>
              </a:rPr>
              <a:t>, </a:t>
            </a:r>
            <a:r>
              <a:rPr lang="en-US" sz="1600" i="0" u="none" kern="0" dirty="0" err="1" smtClean="0">
                <a:solidFill>
                  <a:schemeClr val="accent2"/>
                </a:solidFill>
                <a:latin typeface="+mn-lt"/>
              </a:rPr>
              <a:t>Ar</a:t>
            </a:r>
            <a:r>
              <a:rPr lang="en-US" sz="1600" i="0" u="none" kern="0" dirty="0" smtClean="0">
                <a:solidFill>
                  <a:schemeClr val="accent2"/>
                </a:solidFill>
                <a:latin typeface="+mn-lt"/>
              </a:rPr>
              <a:t>), others need</a:t>
            </a: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en-US" sz="1600" i="0" u="none" kern="0" dirty="0" smtClean="0">
                <a:solidFill>
                  <a:schemeClr val="accent2"/>
                </a:solidFill>
                <a:latin typeface="+mn-lt"/>
              </a:rPr>
              <a:t>continuous filtering out (O</a:t>
            </a:r>
            <a:r>
              <a:rPr lang="en-US" sz="1050" i="0" u="none" kern="0" dirty="0" smtClean="0">
                <a:solidFill>
                  <a:schemeClr val="accent2"/>
                </a:solidFill>
                <a:latin typeface="+mn-lt"/>
              </a:rPr>
              <a:t>2</a:t>
            </a:r>
            <a:r>
              <a:rPr lang="en-US" sz="1600" i="0" u="none" kern="0" dirty="0" smtClean="0">
                <a:solidFill>
                  <a:schemeClr val="accent2"/>
                </a:solidFill>
                <a:latin typeface="+mn-lt"/>
              </a:rPr>
              <a:t>, H</a:t>
            </a:r>
            <a:r>
              <a:rPr lang="en-US" sz="1050" i="0" u="none" kern="0" dirty="0" smtClean="0">
                <a:solidFill>
                  <a:schemeClr val="accent2"/>
                </a:solidFill>
                <a:latin typeface="+mn-lt"/>
              </a:rPr>
              <a:t>2</a:t>
            </a:r>
            <a:r>
              <a:rPr lang="en-US" sz="1600" i="0" u="none" kern="0" dirty="0" smtClean="0">
                <a:solidFill>
                  <a:schemeClr val="accent2"/>
                </a:solidFill>
                <a:latin typeface="+mn-lt"/>
              </a:rPr>
              <a:t>O) ; the filters have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uLnTx/>
                <a:uFillTx/>
                <a:latin typeface="+mn-lt"/>
                <a:ea typeface="+mn-ea"/>
                <a:cs typeface="+mn-cs"/>
              </a:rPr>
              <a:t>limited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uLnTx/>
                <a:uFillTx/>
                <a:latin typeface="+mn-lt"/>
                <a:ea typeface="+mn-ea"/>
                <a:cs typeface="+mn-cs"/>
              </a:rPr>
              <a:t> capacitance</a:t>
            </a: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uLnTx/>
                <a:uFillTx/>
                <a:latin typeface="+mn-lt"/>
                <a:ea typeface="+mn-ea"/>
                <a:cs typeface="+mn-cs"/>
              </a:rPr>
              <a:t>(significant contaminations fill them quickly);</a:t>
            </a:r>
            <a:r>
              <a:rPr lang="en-US" sz="1600" i="0" u="none" kern="0" dirty="0" smtClean="0">
                <a:solidFill>
                  <a:schemeClr val="accent2"/>
                </a:solidFill>
                <a:latin typeface="+mn-lt"/>
              </a:rPr>
              <a:t> regeneration takes several days</a:t>
            </a: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endParaRPr kumimoji="0" lang="en-US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en-US" sz="1600" i="0" u="none" kern="0" dirty="0" smtClean="0">
                <a:solidFill>
                  <a:schemeClr val="tx1"/>
                </a:solidFill>
                <a:latin typeface="+mn-lt"/>
              </a:rPr>
              <a:t>Monitoring the transparency is a must (dedicated system, expert</a:t>
            </a: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en-US" sz="1600" i="0" u="none" kern="0" dirty="0" smtClean="0">
                <a:solidFill>
                  <a:schemeClr val="tx1"/>
                </a:solidFill>
                <a:latin typeface="+mn-lt"/>
                <a:cs typeface="Arial" charset="0"/>
              </a:rPr>
              <a:t>manpower,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Arial" charset="0"/>
              </a:rPr>
              <a:t>significant gas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Arial" charset="0"/>
              </a:rPr>
              <a:t> consumption for each measurement)</a:t>
            </a: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endParaRPr lang="en-US" i="0" u="none" kern="0" baseline="0" dirty="0" smtClean="0">
              <a:solidFill>
                <a:schemeClr val="tx1"/>
              </a:solidFill>
              <a:latin typeface="+mn-lt"/>
              <a:cs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defRPr/>
            </a:pPr>
            <a:r>
              <a:rPr lang="en-US" sz="1600" i="0" u="none" kern="0" dirty="0" smtClean="0">
                <a:solidFill>
                  <a:srgbClr val="002060"/>
                </a:solidFill>
                <a:cs typeface="Arial" charset="0"/>
              </a:rPr>
              <a:t>Thermal gradients problem: </a:t>
            </a:r>
            <a:r>
              <a:rPr lang="en-US" sz="1600" i="0" u="none" kern="0" dirty="0" smtClean="0">
                <a:solidFill>
                  <a:srgbClr val="002060"/>
                </a:solidFill>
                <a:cs typeface="Arial" charset="0"/>
                <a:sym typeface="Wingdings" pitchFamily="2" charset="2"/>
              </a:rPr>
              <a:t> fast circulation (20 m</a:t>
            </a:r>
            <a:r>
              <a:rPr lang="en-US" sz="1800" i="0" u="none" baseline="30000" dirty="0" smtClean="0">
                <a:solidFill>
                  <a:srgbClr val="002060"/>
                </a:solidFill>
                <a:sym typeface="Wingdings" pitchFamily="2" charset="2"/>
              </a:rPr>
              <a:t>3</a:t>
            </a:r>
            <a:r>
              <a:rPr lang="en-US" sz="1600" i="0" u="none" kern="0" dirty="0" smtClean="0">
                <a:solidFill>
                  <a:srgbClr val="002060"/>
                </a:solidFill>
                <a:cs typeface="Arial" charset="0"/>
                <a:sym typeface="Wingdings" pitchFamily="2" charset="2"/>
              </a:rPr>
              <a:t>/h) implemented in 2009</a:t>
            </a:r>
            <a:endParaRPr lang="en-US" sz="1600" i="0" u="none" kern="0" dirty="0" smtClean="0">
              <a:solidFill>
                <a:srgbClr val="002060"/>
              </a:solidFill>
              <a:cs typeface="Arial" charset="0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endParaRPr lang="en-US" i="0" kern="0" dirty="0" smtClean="0">
              <a:solidFill>
                <a:srgbClr val="FF0000"/>
              </a:solidFill>
              <a:latin typeface="+mn-lt"/>
              <a:cs typeface="Arial" charset="0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en-US" sz="1600" i="0" kern="0" dirty="0" smtClean="0">
                <a:solidFill>
                  <a:srgbClr val="FF0000"/>
                </a:solidFill>
                <a:latin typeface="+mn-lt"/>
                <a:cs typeface="Arial" charset="0"/>
              </a:rPr>
              <a:t>Accidents can become disasters; emergency intervention to be granted in short time: </a:t>
            </a:r>
            <a:endParaRPr kumimoji="0" lang="en-US" sz="1600" i="0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  <a:latin typeface="+mn-lt"/>
              <a:ea typeface="+mn-ea"/>
              <a:cs typeface="Arial" charset="0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en-US" sz="1600" i="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charset="0"/>
              </a:rPr>
              <a:t>EXPERT ON CALL 24 h/day, 7 days/week for 7 months/year: heavy load on experts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6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060924" cy="1169581"/>
          </a:xfrm>
          <a:solidFill>
            <a:srgbClr val="C0F4FE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</a:rPr>
              <a:t>In the family of gaseous detectors,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 with a glorious tradition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4" descr="geiger pr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4893"/>
            <a:ext cx="4209861" cy="1428159"/>
          </a:xfrm>
          <a:prstGeom prst="rect">
            <a:avLst/>
          </a:prstGeom>
          <a:noFill/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19959" y="1253905"/>
            <a:ext cx="5363520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1908: FIRST WIRE COUNTER</a:t>
            </a:r>
          </a:p>
          <a:p>
            <a:r>
              <a:rPr lang="en-GB" sz="12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USED BY RUTHERFORD IN THE STUDY OF NATURAL RADIOACTIVITY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17626" y="2945394"/>
            <a:ext cx="2325985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100" u="none" dirty="0" smtClean="0">
                <a:solidFill>
                  <a:schemeClr val="tx1"/>
                </a:solidFill>
              </a:rPr>
              <a:t>E. Rutherford and H. Geiger , Proc. Royal Soc. A81 (1908) 141</a:t>
            </a:r>
            <a:endParaRPr lang="en-GB" sz="1100" u="none" dirty="0">
              <a:solidFill>
                <a:schemeClr val="tx1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04645" y="3579136"/>
            <a:ext cx="2634054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u="none" dirty="0" smtClean="0">
                <a:solidFill>
                  <a:srgbClr val="0000CC"/>
                </a:solidFill>
              </a:rPr>
              <a:t>1928: GEIGER COUNTER </a:t>
            </a:r>
          </a:p>
          <a:p>
            <a:r>
              <a:rPr lang="en-GB" sz="1200" u="none" dirty="0" smtClean="0">
                <a:solidFill>
                  <a:srgbClr val="0000CC"/>
                </a:solidFill>
              </a:rPr>
              <a:t>SINGLE ELECTRON SENSITIVITY</a:t>
            </a:r>
            <a:endParaRPr lang="en-GB" sz="1200" u="none" dirty="0">
              <a:solidFill>
                <a:srgbClr val="0000CC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86" y="4007665"/>
            <a:ext cx="2959635" cy="195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50408" y="5964818"/>
            <a:ext cx="1870108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1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H. Geiger and W. </a:t>
            </a:r>
            <a:r>
              <a:rPr lang="en-GB" sz="11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GB" altLang="ja-JP" sz="11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üller</a:t>
            </a:r>
            <a:r>
              <a:rPr lang="en-GB" altLang="ja-JP" sz="11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GB" sz="11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Phys. </a:t>
            </a:r>
            <a:r>
              <a:rPr lang="en-GB" sz="11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Zeits</a:t>
            </a:r>
            <a:r>
              <a:rPr lang="en-GB" sz="11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29 (1928) 839</a:t>
            </a:r>
            <a:endParaRPr lang="en-GB" sz="1100" u="none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808739" y="1225239"/>
            <a:ext cx="3586944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u="none" dirty="0" smtClean="0">
                <a:solidFill>
                  <a:srgbClr val="FF0000"/>
                </a:solidFill>
              </a:rPr>
              <a:t>1968: MULTIWIRE PROPORTIONAL CHAMBER</a:t>
            </a:r>
            <a:endParaRPr lang="en-GB" sz="1200" b="1" i="1" u="none" dirty="0">
              <a:solidFill>
                <a:srgbClr val="FF0000"/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 b="12998"/>
          <a:stretch>
            <a:fillRect/>
          </a:stretch>
        </p:blipFill>
        <p:spPr bwMode="auto">
          <a:xfrm>
            <a:off x="5902992" y="1512313"/>
            <a:ext cx="1692865" cy="2130895"/>
          </a:xfrm>
          <a:prstGeom prst="rect">
            <a:avLst/>
          </a:prstGeom>
          <a:noFill/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880229" y="3674389"/>
            <a:ext cx="3399573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u="none" dirty="0" smtClean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G. </a:t>
            </a:r>
            <a:r>
              <a:rPr lang="en-US" sz="1100" u="none" dirty="0" err="1" smtClean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Charpak</a:t>
            </a:r>
            <a:r>
              <a:rPr lang="en-US" sz="1100" u="none" dirty="0" smtClean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, Proc. Int. </a:t>
            </a:r>
            <a:r>
              <a:rPr lang="en-US" sz="1100" u="none" dirty="0" err="1" smtClean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Symp</a:t>
            </a:r>
            <a:r>
              <a:rPr lang="en-US" sz="1100" u="none" dirty="0" smtClean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. Nuclear Electronics (Versailles 10-13 Sept 1968)</a:t>
            </a:r>
            <a:endParaRPr lang="en-US" sz="1100" u="none" dirty="0">
              <a:solidFill>
                <a:srgbClr val="FF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16" name="Picture 11" descr="charpa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3142" y="1500990"/>
            <a:ext cx="1849980" cy="200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421461" y="3242650"/>
            <a:ext cx="2263761" cy="237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50" u="none" dirty="0" smtClean="0">
                <a:solidFill>
                  <a:schemeClr val="tx1"/>
                </a:solidFill>
              </a:rPr>
              <a:t>Nobel Prize in Chemistry in 1908</a:t>
            </a:r>
            <a:endParaRPr lang="en-GB" sz="1050" u="none" dirty="0">
              <a:solidFill>
                <a:schemeClr val="tx1"/>
              </a:solidFill>
            </a:endParaRP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1902" y="3562398"/>
            <a:ext cx="2747521" cy="156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122347" y="5368705"/>
            <a:ext cx="1255411" cy="85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1100" u="none" dirty="0" smtClean="0">
                <a:solidFill>
                  <a:schemeClr val="accent6">
                    <a:lumMod val="50000"/>
                  </a:schemeClr>
                </a:solidFill>
              </a:rPr>
              <a:t>Walther Bothe</a:t>
            </a:r>
          </a:p>
          <a:p>
            <a:pPr eaLnBrk="0" hangingPunct="0"/>
            <a:r>
              <a:rPr lang="en-GB" sz="1100" u="none" dirty="0" smtClean="0">
                <a:solidFill>
                  <a:schemeClr val="accent6">
                    <a:lumMod val="50000"/>
                  </a:schemeClr>
                </a:solidFill>
              </a:rPr>
              <a:t>Nobel Prize in 1954 for the “coincidence method”</a:t>
            </a:r>
          </a:p>
        </p:txBody>
      </p:sp>
      <p:pic>
        <p:nvPicPr>
          <p:cNvPr id="68612" name="Picture 4" descr="C:\Conferences\SNRI_Trieste\Ernest_Rutherfor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852" y="1711103"/>
            <a:ext cx="1209544" cy="1511930"/>
          </a:xfrm>
          <a:prstGeom prst="rect">
            <a:avLst/>
          </a:prstGeom>
          <a:noFill/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2943887" y="4733454"/>
            <a:ext cx="1302188" cy="24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1100" u="none" dirty="0" smtClean="0"/>
              <a:t>Hans Geiger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4381878" y="4387914"/>
            <a:ext cx="1302188" cy="24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1100" u="none" dirty="0" smtClean="0"/>
              <a:t>Ernst Rutherford</a:t>
            </a:r>
          </a:p>
        </p:txBody>
      </p:sp>
      <p:pic>
        <p:nvPicPr>
          <p:cNvPr id="68613" name="Picture 5" descr="C:\Conferences\SNRI_Trieste\200px-Both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0713" y="5152452"/>
            <a:ext cx="915239" cy="1294999"/>
          </a:xfrm>
          <a:prstGeom prst="rect">
            <a:avLst/>
          </a:prstGeom>
          <a:noFill/>
        </p:spPr>
      </p:pic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8046470" y="3519914"/>
            <a:ext cx="1410964" cy="237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50" u="none" dirty="0" smtClean="0">
                <a:solidFill>
                  <a:schemeClr val="tx1"/>
                </a:solidFill>
              </a:rPr>
              <a:t>Nobel Prize in 1992</a:t>
            </a:r>
            <a:endParaRPr lang="en-GB" sz="1050" u="none" dirty="0">
              <a:solidFill>
                <a:schemeClr val="tx1"/>
              </a:solidFill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30021" y="4133827"/>
            <a:ext cx="3431261" cy="2577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5902992" y="6044472"/>
            <a:ext cx="846432" cy="4247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1200" u="none" dirty="0" smtClean="0">
                <a:solidFill>
                  <a:schemeClr val="tx2"/>
                </a:solidFill>
              </a:rPr>
              <a:t>George </a:t>
            </a:r>
            <a:r>
              <a:rPr lang="en-GB" sz="1200" u="none" dirty="0" err="1" smtClean="0">
                <a:solidFill>
                  <a:schemeClr val="tx2"/>
                </a:solidFill>
              </a:rPr>
              <a:t>Charpak</a:t>
            </a:r>
            <a:endParaRPr lang="en-GB" sz="1200" u="none" dirty="0" smtClean="0">
              <a:solidFill>
                <a:schemeClr val="tx2"/>
              </a:solidFill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6564353" y="4133827"/>
            <a:ext cx="651094" cy="4247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1200" u="none" dirty="0" smtClean="0">
                <a:solidFill>
                  <a:schemeClr val="tx1"/>
                </a:solidFill>
              </a:rPr>
              <a:t>Fabio </a:t>
            </a:r>
            <a:r>
              <a:rPr lang="en-GB" sz="1200" u="none" dirty="0" err="1" smtClean="0">
                <a:solidFill>
                  <a:schemeClr val="tx1"/>
                </a:solidFill>
              </a:rPr>
              <a:t>Sauli</a:t>
            </a:r>
            <a:endParaRPr lang="en-GB" sz="1200" u="none" dirty="0" smtClean="0">
              <a:solidFill>
                <a:schemeClr val="tx1"/>
              </a:solidFill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8501287" y="6104938"/>
            <a:ext cx="849362" cy="59093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1200" u="none" dirty="0" smtClean="0">
                <a:solidFill>
                  <a:schemeClr val="tx2"/>
                </a:solidFill>
              </a:rPr>
              <a:t>Jean-</a:t>
            </a:r>
            <a:r>
              <a:rPr lang="en-GB" sz="1200" u="none" dirty="0" err="1" smtClean="0">
                <a:solidFill>
                  <a:schemeClr val="tx2"/>
                </a:solidFill>
              </a:rPr>
              <a:t>Calude</a:t>
            </a:r>
            <a:r>
              <a:rPr lang="en-GB" sz="1200" u="none" dirty="0" smtClean="0">
                <a:solidFill>
                  <a:schemeClr val="tx2"/>
                </a:solidFill>
              </a:rPr>
              <a:t> </a:t>
            </a:r>
            <a:r>
              <a:rPr lang="en-GB" sz="1200" u="none" dirty="0" err="1" smtClean="0">
                <a:solidFill>
                  <a:schemeClr val="tx2"/>
                </a:solidFill>
              </a:rPr>
              <a:t>Santiard</a:t>
            </a:r>
            <a:endParaRPr lang="en-GB" sz="1200" u="none" dirty="0" smtClean="0">
              <a:solidFill>
                <a:schemeClr val="tx2"/>
              </a:solidFill>
            </a:endParaRPr>
          </a:p>
        </p:txBody>
      </p:sp>
      <p:sp>
        <p:nvSpPr>
          <p:cNvPr id="29" name="Date Placeholder 5"/>
          <p:cNvSpPr>
            <a:spLocks noGrp="1"/>
          </p:cNvSpPr>
          <p:nvPr>
            <p:ph type="dt" sz="half" idx="12"/>
          </p:nvPr>
        </p:nvSpPr>
        <p:spPr>
          <a:xfrm>
            <a:off x="317626" y="6492658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5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41" name="Rectangle 5"/>
          <p:cNvSpPr>
            <a:spLocks noChangeArrowheads="1"/>
          </p:cNvSpPr>
          <p:nvPr/>
        </p:nvSpPr>
        <p:spPr bwMode="auto">
          <a:xfrm>
            <a:off x="712382" y="143096"/>
            <a:ext cx="7230140" cy="669925"/>
          </a:xfrm>
          <a:prstGeom prst="rect">
            <a:avLst/>
          </a:prstGeom>
          <a:solidFill>
            <a:srgbClr val="C0F4FE"/>
          </a:solidFill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600" u="none" dirty="0">
                <a:solidFill>
                  <a:srgbClr val="FF0000"/>
                </a:solidFill>
                <a:latin typeface="Comic Sans MS" pitchFamily="66" charset="0"/>
              </a:rPr>
              <a:t>Gaseous photon </a:t>
            </a:r>
            <a:r>
              <a:rPr lang="en-US" sz="3600" u="none" dirty="0" smtClean="0">
                <a:solidFill>
                  <a:srgbClr val="FF0000"/>
                </a:solidFill>
                <a:latin typeface="Comic Sans MS" pitchFamily="66" charset="0"/>
              </a:rPr>
              <a:t>detectors use</a:t>
            </a:r>
            <a:endParaRPr lang="en-US" u="none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23949" name="Text Box 13"/>
          <p:cNvSpPr txBox="1">
            <a:spLocks noChangeArrowheads="1"/>
          </p:cNvSpPr>
          <p:nvPr/>
        </p:nvSpPr>
        <p:spPr bwMode="auto">
          <a:xfrm>
            <a:off x="311901" y="952686"/>
            <a:ext cx="7173420" cy="17420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lnSpc>
                <a:spcPct val="80000"/>
              </a:lnSpc>
            </a:pPr>
            <a:r>
              <a:rPr lang="en-US" sz="1400" b="0" u="none" dirty="0">
                <a:solidFill>
                  <a:srgbClr val="3333FF"/>
                </a:solidFill>
                <a:latin typeface="Times New Roman" pitchFamily="18" charset="0"/>
              </a:rPr>
              <a:t>                                        </a:t>
            </a:r>
            <a:r>
              <a:rPr lang="en-US" sz="1800" b="0" u="none" dirty="0" smtClean="0">
                <a:solidFill>
                  <a:srgbClr val="3333FF"/>
                </a:solidFill>
              </a:rPr>
              <a:t>PHOTOELECTRIC </a:t>
            </a:r>
            <a:r>
              <a:rPr lang="en-US" sz="1800" b="0" u="none" dirty="0">
                <a:solidFill>
                  <a:srgbClr val="3333FF"/>
                </a:solidFill>
              </a:rPr>
              <a:t>ABSORPTION</a:t>
            </a:r>
            <a:r>
              <a:rPr lang="en-US" sz="1400" b="0" u="none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1400" b="0" u="none" dirty="0" smtClean="0">
                <a:solidFill>
                  <a:srgbClr val="3333FF"/>
                </a:solidFill>
                <a:latin typeface="Times New Roman" pitchFamily="18" charset="0"/>
              </a:rPr>
              <a:t>:</a:t>
            </a:r>
          </a:p>
          <a:p>
            <a:pPr algn="l" eaLnBrk="0" hangingPunct="0">
              <a:lnSpc>
                <a:spcPct val="80000"/>
              </a:lnSpc>
            </a:pPr>
            <a:endParaRPr lang="en-US" sz="1400" b="0" u="none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pPr algn="l" eaLnBrk="0" hangingPunct="0">
              <a:lnSpc>
                <a:spcPct val="80000"/>
              </a:lnSpc>
            </a:pPr>
            <a:endParaRPr lang="en-US" sz="1400" b="0" u="none" dirty="0">
              <a:solidFill>
                <a:srgbClr val="3333FF"/>
              </a:solidFill>
              <a:latin typeface="Times New Roman" pitchFamily="18" charset="0"/>
            </a:endParaRPr>
          </a:p>
          <a:p>
            <a:pPr algn="l" eaLnBrk="0" hangingPunct="0">
              <a:lnSpc>
                <a:spcPct val="80000"/>
              </a:lnSpc>
            </a:pPr>
            <a:r>
              <a:rPr lang="en-US" sz="1600" b="0" u="none" dirty="0">
                <a:solidFill>
                  <a:srgbClr val="3333FF"/>
                </a:solidFill>
              </a:rPr>
              <a:t>gas </a:t>
            </a:r>
            <a:r>
              <a:rPr lang="en-US" sz="1600" b="0" u="none" dirty="0" err="1">
                <a:solidFill>
                  <a:srgbClr val="3333FF"/>
                </a:solidFill>
              </a:rPr>
              <a:t>photoionization</a:t>
            </a:r>
            <a:r>
              <a:rPr lang="en-US" sz="1600" b="0" u="none" dirty="0">
                <a:solidFill>
                  <a:srgbClr val="3333FF"/>
                </a:solidFill>
                <a:latin typeface="Times New Roman" pitchFamily="18" charset="0"/>
              </a:rPr>
              <a:t>    </a:t>
            </a:r>
            <a:r>
              <a:rPr lang="en-US" sz="1600" b="0" u="none" dirty="0" smtClean="0">
                <a:solidFill>
                  <a:srgbClr val="3333FF"/>
                </a:solidFill>
                <a:latin typeface="Times New Roman" pitchFamily="18" charset="0"/>
              </a:rPr>
              <a:t>              </a:t>
            </a:r>
            <a:r>
              <a:rPr lang="en-US" sz="1600" b="0" u="none" dirty="0">
                <a:solidFill>
                  <a:srgbClr val="3333FF"/>
                </a:solidFill>
                <a:latin typeface="Times New Roman" pitchFamily="18" charset="0"/>
              </a:rPr>
              <a:t>		</a:t>
            </a:r>
            <a:r>
              <a:rPr lang="en-US" sz="1600" b="0" u="none" dirty="0" smtClean="0">
                <a:solidFill>
                  <a:srgbClr val="3333FF"/>
                </a:solidFill>
                <a:latin typeface="Times New Roman" pitchFamily="18" charset="0"/>
              </a:rPr>
              <a:t>	        </a:t>
            </a:r>
            <a:r>
              <a:rPr lang="en-US" sz="1600" b="0" u="none" dirty="0" smtClean="0">
                <a:solidFill>
                  <a:srgbClr val="3333FF"/>
                </a:solidFill>
              </a:rPr>
              <a:t>photoelectric effect</a:t>
            </a:r>
          </a:p>
          <a:p>
            <a:pPr algn="l" eaLnBrk="0" hangingPunct="0">
              <a:lnSpc>
                <a:spcPct val="80000"/>
              </a:lnSpc>
            </a:pPr>
            <a:endParaRPr lang="en-US" sz="1600" b="0" u="none" dirty="0">
              <a:solidFill>
                <a:srgbClr val="3333FF"/>
              </a:solidFill>
            </a:endParaRPr>
          </a:p>
          <a:p>
            <a:pPr algn="l" eaLnBrk="0" hangingPunct="0"/>
            <a:r>
              <a:rPr lang="en-US" sz="1600" b="0" u="none" dirty="0">
                <a:solidFill>
                  <a:srgbClr val="FF3300"/>
                </a:solidFill>
              </a:rPr>
              <a:t>gas volume: </a:t>
            </a:r>
            <a:r>
              <a:rPr lang="en-US" sz="1600" b="0" u="none" dirty="0" err="1">
                <a:solidFill>
                  <a:srgbClr val="FF3300"/>
                </a:solidFill>
              </a:rPr>
              <a:t>photosensor</a:t>
            </a:r>
            <a:r>
              <a:rPr lang="en-US" sz="1600" b="0" u="none" dirty="0">
                <a:solidFill>
                  <a:srgbClr val="FF3300"/>
                </a:solidFill>
              </a:rPr>
              <a:t> (TMAE or TEA)	</a:t>
            </a:r>
            <a:r>
              <a:rPr lang="en-US" sz="1600" b="0" u="none" dirty="0" smtClean="0">
                <a:solidFill>
                  <a:srgbClr val="FF3300"/>
                </a:solidFill>
              </a:rPr>
              <a:t>       gas </a:t>
            </a:r>
            <a:r>
              <a:rPr lang="en-US" sz="1600" b="0" u="none" dirty="0">
                <a:solidFill>
                  <a:srgbClr val="FF3300"/>
                </a:solidFill>
              </a:rPr>
              <a:t>volume: CH</a:t>
            </a:r>
            <a:r>
              <a:rPr lang="en-US" sz="1600" u="none" baseline="-25000" dirty="0">
                <a:solidFill>
                  <a:srgbClr val="FF3300"/>
                </a:solidFill>
              </a:rPr>
              <a:t>4</a:t>
            </a:r>
            <a:endParaRPr lang="en-US" sz="1600" b="0" u="none" dirty="0">
              <a:solidFill>
                <a:srgbClr val="FF3300"/>
              </a:solidFill>
              <a:latin typeface="Times New Roman" pitchFamily="18" charset="0"/>
            </a:endParaRPr>
          </a:p>
          <a:p>
            <a:pPr algn="l" eaLnBrk="0" hangingPunct="0"/>
            <a:r>
              <a:rPr lang="en-US" sz="1600" b="0" u="none" dirty="0">
                <a:solidFill>
                  <a:srgbClr val="FF3300"/>
                </a:solidFill>
              </a:rPr>
              <a:t>                   + carrier (CH</a:t>
            </a:r>
            <a:r>
              <a:rPr lang="en-US" sz="1600" u="none" baseline="-25000" dirty="0">
                <a:solidFill>
                  <a:srgbClr val="FF3300"/>
                </a:solidFill>
              </a:rPr>
              <a:t>4</a:t>
            </a:r>
            <a:r>
              <a:rPr lang="en-US" sz="1600" u="none" dirty="0">
                <a:solidFill>
                  <a:srgbClr val="FF3300"/>
                </a:solidFill>
              </a:rPr>
              <a:t> </a:t>
            </a:r>
            <a:r>
              <a:rPr lang="en-US" sz="1600" b="0" u="none" dirty="0">
                <a:solidFill>
                  <a:srgbClr val="FF3300"/>
                </a:solidFill>
              </a:rPr>
              <a:t>or C</a:t>
            </a:r>
            <a:r>
              <a:rPr lang="en-US" sz="1600" u="none" baseline="-25000" dirty="0">
                <a:solidFill>
                  <a:srgbClr val="FF3300"/>
                </a:solidFill>
              </a:rPr>
              <a:t>2</a:t>
            </a:r>
            <a:r>
              <a:rPr lang="en-US" sz="1600" b="0" u="none" dirty="0">
                <a:solidFill>
                  <a:srgbClr val="FF3300"/>
                </a:solidFill>
              </a:rPr>
              <a:t>H</a:t>
            </a:r>
            <a:r>
              <a:rPr lang="en-US" sz="1600" u="none" baseline="-25000" dirty="0">
                <a:solidFill>
                  <a:srgbClr val="FF3300"/>
                </a:solidFill>
              </a:rPr>
              <a:t>6</a:t>
            </a:r>
            <a:r>
              <a:rPr lang="en-US" sz="1600" b="0" u="none" dirty="0">
                <a:solidFill>
                  <a:srgbClr val="FF3300"/>
                </a:solidFill>
              </a:rPr>
              <a:t>)</a:t>
            </a:r>
          </a:p>
          <a:p>
            <a:pPr algn="l" eaLnBrk="0" hangingPunct="0">
              <a:lnSpc>
                <a:spcPct val="80000"/>
              </a:lnSpc>
            </a:pPr>
            <a:r>
              <a:rPr lang="en-US" sz="1600" b="0" u="none" dirty="0">
                <a:solidFill>
                  <a:srgbClr val="3333FF"/>
                </a:solidFill>
                <a:latin typeface="Times New Roman" pitchFamily="18" charset="0"/>
              </a:rPr>
              <a:t>                                                    </a:t>
            </a:r>
          </a:p>
        </p:txBody>
      </p:sp>
      <p:grpSp>
        <p:nvGrpSpPr>
          <p:cNvPr id="2" name="Group 78"/>
          <p:cNvGrpSpPr/>
          <p:nvPr/>
        </p:nvGrpSpPr>
        <p:grpSpPr>
          <a:xfrm>
            <a:off x="131748" y="2636873"/>
            <a:ext cx="4355192" cy="2718737"/>
            <a:chOff x="153013" y="2743200"/>
            <a:chExt cx="4776050" cy="2743200"/>
          </a:xfrm>
        </p:grpSpPr>
        <p:sp>
          <p:nvSpPr>
            <p:cNvPr id="423938" name="Rectangle 2"/>
            <p:cNvSpPr>
              <a:spLocks noChangeArrowheads="1"/>
            </p:cNvSpPr>
            <p:nvPr/>
          </p:nvSpPr>
          <p:spPr bwMode="auto">
            <a:xfrm>
              <a:off x="2817836" y="5181600"/>
              <a:ext cx="1822395" cy="3048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40" name="Rectangle 4"/>
            <p:cNvSpPr>
              <a:spLocks noChangeArrowheads="1"/>
            </p:cNvSpPr>
            <p:nvPr/>
          </p:nvSpPr>
          <p:spPr bwMode="auto">
            <a:xfrm>
              <a:off x="1363359" y="5181600"/>
              <a:ext cx="1301464" cy="3048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42" name="Rectangle 6"/>
            <p:cNvSpPr>
              <a:spLocks noChangeArrowheads="1"/>
            </p:cNvSpPr>
            <p:nvPr/>
          </p:nvSpPr>
          <p:spPr bwMode="auto">
            <a:xfrm>
              <a:off x="153013" y="2743200"/>
              <a:ext cx="3426446" cy="2286000"/>
            </a:xfrm>
            <a:prstGeom prst="rect">
              <a:avLst/>
            </a:prstGeom>
            <a:gradFill rotWithShape="0">
              <a:gsLst>
                <a:gs pos="0">
                  <a:srgbClr val="CCECFF"/>
                </a:gs>
                <a:gs pos="100000">
                  <a:srgbClr val="FFFFFF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3943" name="Freeform 7"/>
            <p:cNvSpPr>
              <a:spLocks/>
            </p:cNvSpPr>
            <p:nvPr/>
          </p:nvSpPr>
          <p:spPr bwMode="auto">
            <a:xfrm>
              <a:off x="349007" y="3163888"/>
              <a:ext cx="1088279" cy="673100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90" y="0"/>
                </a:cxn>
                <a:cxn ang="0">
                  <a:pos x="128" y="6"/>
                </a:cxn>
                <a:cxn ang="0">
                  <a:pos x="166" y="90"/>
                </a:cxn>
                <a:cxn ang="0">
                  <a:pos x="237" y="173"/>
                </a:cxn>
                <a:cxn ang="0">
                  <a:pos x="410" y="166"/>
                </a:cxn>
                <a:cxn ang="0">
                  <a:pos x="448" y="237"/>
                </a:cxn>
                <a:cxn ang="0">
                  <a:pos x="461" y="282"/>
                </a:cxn>
                <a:cxn ang="0">
                  <a:pos x="582" y="288"/>
                </a:cxn>
                <a:cxn ang="0">
                  <a:pos x="633" y="384"/>
                </a:cxn>
                <a:cxn ang="0">
                  <a:pos x="659" y="397"/>
                </a:cxn>
              </a:cxnLst>
              <a:rect l="0" t="0" r="r" b="b"/>
              <a:pathLst>
                <a:path w="685" h="424">
                  <a:moveTo>
                    <a:pt x="0" y="19"/>
                  </a:moveTo>
                  <a:cubicBezTo>
                    <a:pt x="31" y="13"/>
                    <a:pt x="59" y="5"/>
                    <a:pt x="90" y="0"/>
                  </a:cubicBezTo>
                  <a:cubicBezTo>
                    <a:pt x="103" y="2"/>
                    <a:pt x="116" y="1"/>
                    <a:pt x="128" y="6"/>
                  </a:cubicBezTo>
                  <a:cubicBezTo>
                    <a:pt x="155" y="18"/>
                    <a:pt x="158" y="68"/>
                    <a:pt x="166" y="90"/>
                  </a:cubicBezTo>
                  <a:cubicBezTo>
                    <a:pt x="181" y="132"/>
                    <a:pt x="192" y="156"/>
                    <a:pt x="237" y="173"/>
                  </a:cubicBezTo>
                  <a:cubicBezTo>
                    <a:pt x="288" y="170"/>
                    <a:pt x="357" y="156"/>
                    <a:pt x="410" y="166"/>
                  </a:cubicBezTo>
                  <a:cubicBezTo>
                    <a:pt x="427" y="189"/>
                    <a:pt x="440" y="209"/>
                    <a:pt x="448" y="237"/>
                  </a:cubicBezTo>
                  <a:cubicBezTo>
                    <a:pt x="452" y="252"/>
                    <a:pt x="446" y="279"/>
                    <a:pt x="461" y="282"/>
                  </a:cubicBezTo>
                  <a:cubicBezTo>
                    <a:pt x="501" y="290"/>
                    <a:pt x="542" y="286"/>
                    <a:pt x="582" y="288"/>
                  </a:cubicBezTo>
                  <a:cubicBezTo>
                    <a:pt x="590" y="304"/>
                    <a:pt x="612" y="368"/>
                    <a:pt x="633" y="384"/>
                  </a:cubicBezTo>
                  <a:cubicBezTo>
                    <a:pt x="685" y="424"/>
                    <a:pt x="636" y="370"/>
                    <a:pt x="659" y="397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23944" name="Object 8"/>
            <p:cNvGraphicFramePr>
              <a:graphicFrameLocks noChangeAspect="1"/>
            </p:cNvGraphicFramePr>
            <p:nvPr/>
          </p:nvGraphicFramePr>
          <p:xfrm>
            <a:off x="1234415" y="3697288"/>
            <a:ext cx="720362" cy="738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0680" name="Clip" r:id="rId3" imgW="719280" imgH="738360" progId="">
                    <p:embed/>
                  </p:oleObj>
                </mc:Choice>
                <mc:Fallback>
                  <p:oleObj name="Clip" r:id="rId3" imgW="719280" imgH="7383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4415" y="3697288"/>
                          <a:ext cx="720362" cy="7381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3945" name="Text Box 9"/>
            <p:cNvSpPr txBox="1">
              <a:spLocks noChangeArrowheads="1"/>
            </p:cNvSpPr>
            <p:nvPr/>
          </p:nvSpPr>
          <p:spPr bwMode="auto">
            <a:xfrm>
              <a:off x="228659" y="2895600"/>
              <a:ext cx="1541833" cy="2756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b="0" u="none" dirty="0">
                  <a:solidFill>
                    <a:schemeClr val="tx1"/>
                  </a:solidFill>
                  <a:latin typeface="Times New Roman" pitchFamily="18" charset="0"/>
                </a:rPr>
                <a:t>Cherenkov photon</a:t>
              </a:r>
              <a:endParaRPr lang="en-US" b="0" u="none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3946" name="Freeform 10"/>
            <p:cNvSpPr>
              <a:spLocks/>
            </p:cNvSpPr>
            <p:nvPr/>
          </p:nvSpPr>
          <p:spPr bwMode="auto">
            <a:xfrm>
              <a:off x="1485424" y="3490914"/>
              <a:ext cx="452161" cy="236537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159" y="15"/>
                </a:cxn>
                <a:cxn ang="0">
                  <a:pos x="284" y="0"/>
                </a:cxn>
              </a:cxnLst>
              <a:rect l="0" t="0" r="r" b="b"/>
              <a:pathLst>
                <a:path w="284" h="149">
                  <a:moveTo>
                    <a:pt x="0" y="149"/>
                  </a:moveTo>
                  <a:cubicBezTo>
                    <a:pt x="23" y="84"/>
                    <a:pt x="89" y="24"/>
                    <a:pt x="159" y="15"/>
                  </a:cubicBezTo>
                  <a:cubicBezTo>
                    <a:pt x="177" y="13"/>
                    <a:pt x="284" y="9"/>
                    <a:pt x="284" y="0"/>
                  </a:cubicBez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47" name="Oval 11"/>
            <p:cNvSpPr>
              <a:spLocks noChangeArrowheads="1"/>
            </p:cNvSpPr>
            <p:nvPr/>
          </p:nvSpPr>
          <p:spPr bwMode="auto">
            <a:xfrm>
              <a:off x="1920393" y="3429000"/>
              <a:ext cx="77365" cy="76200"/>
            </a:xfrm>
            <a:prstGeom prst="ellipse">
              <a:avLst/>
            </a:prstGeom>
            <a:solidFill>
              <a:srgbClr val="FF00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48" name="Text Box 12"/>
            <p:cNvSpPr txBox="1">
              <a:spLocks noChangeArrowheads="1"/>
            </p:cNvSpPr>
            <p:nvPr/>
          </p:nvSpPr>
          <p:spPr bwMode="auto">
            <a:xfrm>
              <a:off x="1447601" y="3200400"/>
              <a:ext cx="1207812" cy="2756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b="0" u="none" dirty="0">
                  <a:solidFill>
                    <a:schemeClr val="tx1"/>
                  </a:solidFill>
                  <a:latin typeface="Times New Roman" pitchFamily="18" charset="0"/>
                </a:rPr>
                <a:t>photoelectron</a:t>
              </a:r>
              <a:endParaRPr lang="en-US" sz="900" b="0" u="none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3950" name="Line 14"/>
            <p:cNvSpPr>
              <a:spLocks noChangeShapeType="1"/>
            </p:cNvSpPr>
            <p:nvPr/>
          </p:nvSpPr>
          <p:spPr bwMode="auto">
            <a:xfrm>
              <a:off x="2057932" y="3470275"/>
              <a:ext cx="53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52" name="Text Box 16"/>
            <p:cNvSpPr txBox="1">
              <a:spLocks noChangeArrowheads="1"/>
            </p:cNvSpPr>
            <p:nvPr/>
          </p:nvSpPr>
          <p:spPr bwMode="auto">
            <a:xfrm>
              <a:off x="2118104" y="3452333"/>
              <a:ext cx="334351" cy="3289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800" b="0" u="none" dirty="0">
                  <a:solidFill>
                    <a:schemeClr val="tx1"/>
                  </a:solidFill>
                  <a:latin typeface="Times New Roman" pitchFamily="18" charset="0"/>
                </a:rPr>
                <a:t>E</a:t>
              </a:r>
              <a:endParaRPr lang="en-US" b="0" u="none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3953" name="AutoShape 17"/>
            <p:cNvSpPr>
              <a:spLocks noChangeArrowheads="1"/>
            </p:cNvSpPr>
            <p:nvPr/>
          </p:nvSpPr>
          <p:spPr bwMode="auto">
            <a:xfrm>
              <a:off x="2589177" y="3276600"/>
              <a:ext cx="457318" cy="457200"/>
            </a:xfrm>
            <a:prstGeom prst="irregularSeal2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423954" name="Line 18"/>
            <p:cNvSpPr>
              <a:spLocks noChangeShapeType="1"/>
            </p:cNvSpPr>
            <p:nvPr/>
          </p:nvSpPr>
          <p:spPr bwMode="auto">
            <a:xfrm>
              <a:off x="2817836" y="2743200"/>
              <a:ext cx="0" cy="2438400"/>
            </a:xfrm>
            <a:prstGeom prst="line">
              <a:avLst/>
            </a:prstGeom>
            <a:noFill/>
            <a:ln w="1270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55" name="Text Box 19"/>
            <p:cNvSpPr txBox="1">
              <a:spLocks noChangeArrowheads="1"/>
            </p:cNvSpPr>
            <p:nvPr/>
          </p:nvSpPr>
          <p:spPr bwMode="auto">
            <a:xfrm>
              <a:off x="2843049" y="3044312"/>
              <a:ext cx="898076" cy="3689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eaLnBrk="0" hangingPunct="0"/>
              <a:r>
                <a:rPr lang="en-US" sz="1050" b="0" u="none" dirty="0">
                  <a:solidFill>
                    <a:schemeClr val="tx1"/>
                  </a:solidFill>
                  <a:latin typeface="Times New Roman" pitchFamily="18" charset="0"/>
                </a:rPr>
                <a:t>Townsend</a:t>
              </a:r>
            </a:p>
            <a:p>
              <a:pPr algn="l" eaLnBrk="0" hangingPunct="0"/>
              <a:r>
                <a:rPr lang="en-US" sz="1050" b="0" u="none" dirty="0">
                  <a:solidFill>
                    <a:schemeClr val="tx1"/>
                  </a:solidFill>
                  <a:latin typeface="Times New Roman" pitchFamily="18" charset="0"/>
                </a:rPr>
                <a:t>avalanche</a:t>
              </a:r>
              <a:endParaRPr lang="en-US" sz="1000" b="0" u="none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3956" name="Line 20"/>
            <p:cNvSpPr>
              <a:spLocks noChangeShapeType="1"/>
            </p:cNvSpPr>
            <p:nvPr/>
          </p:nvSpPr>
          <p:spPr bwMode="auto">
            <a:xfrm flipV="1">
              <a:off x="3199508" y="4876800"/>
              <a:ext cx="304305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57" name="Line 21"/>
            <p:cNvSpPr>
              <a:spLocks noChangeShapeType="1"/>
            </p:cNvSpPr>
            <p:nvPr/>
          </p:nvSpPr>
          <p:spPr bwMode="auto">
            <a:xfrm>
              <a:off x="3503812" y="3581400"/>
              <a:ext cx="3799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58" name="Line 22"/>
            <p:cNvSpPr>
              <a:spLocks noChangeShapeType="1"/>
            </p:cNvSpPr>
            <p:nvPr/>
          </p:nvSpPr>
          <p:spPr bwMode="auto">
            <a:xfrm>
              <a:off x="4342801" y="3581400"/>
              <a:ext cx="3043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59" name="Line 23"/>
            <p:cNvSpPr>
              <a:spLocks noChangeShapeType="1"/>
            </p:cNvSpPr>
            <p:nvPr/>
          </p:nvSpPr>
          <p:spPr bwMode="auto">
            <a:xfrm>
              <a:off x="3503812" y="2971800"/>
              <a:ext cx="379953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60" name="Line 24"/>
            <p:cNvSpPr>
              <a:spLocks noChangeShapeType="1"/>
            </p:cNvSpPr>
            <p:nvPr/>
          </p:nvSpPr>
          <p:spPr bwMode="auto">
            <a:xfrm>
              <a:off x="4342801" y="2971800"/>
              <a:ext cx="3043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61" name="Line 25"/>
            <p:cNvSpPr>
              <a:spLocks noChangeShapeType="1"/>
            </p:cNvSpPr>
            <p:nvPr/>
          </p:nvSpPr>
          <p:spPr bwMode="auto">
            <a:xfrm>
              <a:off x="3503812" y="4191000"/>
              <a:ext cx="3799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62" name="Line 26"/>
            <p:cNvSpPr>
              <a:spLocks noChangeShapeType="1"/>
            </p:cNvSpPr>
            <p:nvPr/>
          </p:nvSpPr>
          <p:spPr bwMode="auto">
            <a:xfrm>
              <a:off x="4342801" y="4191000"/>
              <a:ext cx="3043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63" name="Line 27"/>
            <p:cNvSpPr>
              <a:spLocks noChangeShapeType="1"/>
            </p:cNvSpPr>
            <p:nvPr/>
          </p:nvSpPr>
          <p:spPr bwMode="auto">
            <a:xfrm>
              <a:off x="3503812" y="4724400"/>
              <a:ext cx="3799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64" name="Line 28"/>
            <p:cNvSpPr>
              <a:spLocks noChangeShapeType="1"/>
            </p:cNvSpPr>
            <p:nvPr/>
          </p:nvSpPr>
          <p:spPr bwMode="auto">
            <a:xfrm>
              <a:off x="4342801" y="4724400"/>
              <a:ext cx="3043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65" name="Line 29"/>
            <p:cNvSpPr>
              <a:spLocks noChangeShapeType="1"/>
            </p:cNvSpPr>
            <p:nvPr/>
          </p:nvSpPr>
          <p:spPr bwMode="auto">
            <a:xfrm flipV="1">
              <a:off x="2286590" y="4876800"/>
              <a:ext cx="455599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23966" name="Object 30"/>
            <p:cNvGraphicFramePr>
              <a:graphicFrameLocks noChangeAspect="1"/>
            </p:cNvGraphicFramePr>
            <p:nvPr/>
          </p:nvGraphicFramePr>
          <p:xfrm>
            <a:off x="4817312" y="3930651"/>
            <a:ext cx="111751" cy="214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0681" name="Equation" r:id="rId5" imgW="114120" imgH="215640" progId="Equation.3">
                    <p:embed/>
                  </p:oleObj>
                </mc:Choice>
                <mc:Fallback>
                  <p:oleObj name="Equation" r:id="rId5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17312" y="3930651"/>
                          <a:ext cx="111751" cy="2143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3967" name="AutoShape 31"/>
            <p:cNvSpPr>
              <a:spLocks noChangeArrowheads="1"/>
            </p:cNvSpPr>
            <p:nvPr/>
          </p:nvSpPr>
          <p:spPr bwMode="auto">
            <a:xfrm rot="5400000">
              <a:off x="3922506" y="2704459"/>
              <a:ext cx="457200" cy="53468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68" name="AutoShape 32"/>
            <p:cNvSpPr>
              <a:spLocks noChangeArrowheads="1"/>
            </p:cNvSpPr>
            <p:nvPr/>
          </p:nvSpPr>
          <p:spPr bwMode="auto">
            <a:xfrm rot="5400000">
              <a:off x="3922506" y="3314059"/>
              <a:ext cx="457200" cy="53468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69" name="AutoShape 33"/>
            <p:cNvSpPr>
              <a:spLocks noChangeArrowheads="1"/>
            </p:cNvSpPr>
            <p:nvPr/>
          </p:nvSpPr>
          <p:spPr bwMode="auto">
            <a:xfrm rot="5400000">
              <a:off x="3922506" y="3923659"/>
              <a:ext cx="457200" cy="53468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70" name="AutoShape 34"/>
            <p:cNvSpPr>
              <a:spLocks noChangeArrowheads="1"/>
            </p:cNvSpPr>
            <p:nvPr/>
          </p:nvSpPr>
          <p:spPr bwMode="auto">
            <a:xfrm rot="5400000">
              <a:off x="3922506" y="4455472"/>
              <a:ext cx="457200" cy="53468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000" name="Rectangle 64"/>
            <p:cNvSpPr>
              <a:spLocks noChangeArrowheads="1"/>
            </p:cNvSpPr>
            <p:nvPr/>
          </p:nvSpPr>
          <p:spPr bwMode="auto">
            <a:xfrm>
              <a:off x="1363358" y="5157788"/>
              <a:ext cx="3345848" cy="3039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b="0" u="none" dirty="0">
                  <a:solidFill>
                    <a:schemeClr val="tx1"/>
                  </a:solidFill>
                </a:rPr>
                <a:t>anode wires     </a:t>
              </a:r>
              <a:r>
                <a:rPr lang="en-US" sz="1400" b="0" u="none" dirty="0" smtClean="0">
                  <a:solidFill>
                    <a:schemeClr val="tx1"/>
                  </a:solidFill>
                </a:rPr>
                <a:t>  cathode </a:t>
              </a:r>
              <a:r>
                <a:rPr lang="en-US" sz="1400" b="0" u="none" dirty="0">
                  <a:solidFill>
                    <a:schemeClr val="tx1"/>
                  </a:solidFill>
                </a:rPr>
                <a:t>pad plane</a:t>
              </a:r>
              <a:endParaRPr lang="en-US" sz="1400" b="0" u="none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68"/>
            <p:cNvGrpSpPr>
              <a:grpSpLocks/>
            </p:cNvGrpSpPr>
            <p:nvPr/>
          </p:nvGrpSpPr>
          <p:grpSpPr bwMode="auto">
            <a:xfrm>
              <a:off x="3428165" y="2819400"/>
              <a:ext cx="75647" cy="2057400"/>
              <a:chOff x="2160" y="1776"/>
              <a:chExt cx="48" cy="1296"/>
            </a:xfrm>
          </p:grpSpPr>
          <p:sp>
            <p:nvSpPr>
              <p:cNvPr id="424005" name="Rectangle 69"/>
              <p:cNvSpPr>
                <a:spLocks noChangeArrowheads="1"/>
              </p:cNvSpPr>
              <p:nvPr/>
            </p:nvSpPr>
            <p:spPr bwMode="auto">
              <a:xfrm>
                <a:off x="2160" y="1776"/>
                <a:ext cx="48" cy="192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4006" name="Rectangle 70"/>
              <p:cNvSpPr>
                <a:spLocks noChangeArrowheads="1"/>
              </p:cNvSpPr>
              <p:nvPr/>
            </p:nvSpPr>
            <p:spPr bwMode="auto">
              <a:xfrm>
                <a:off x="2160" y="2160"/>
                <a:ext cx="48" cy="192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4007" name="Rectangle 71"/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48" cy="192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4008" name="Rectangle 72"/>
              <p:cNvSpPr>
                <a:spLocks noChangeArrowheads="1"/>
              </p:cNvSpPr>
              <p:nvPr/>
            </p:nvSpPr>
            <p:spPr bwMode="auto">
              <a:xfrm>
                <a:off x="2160" y="2880"/>
                <a:ext cx="48" cy="192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" name="Group 79"/>
          <p:cNvGrpSpPr/>
          <p:nvPr/>
        </p:nvGrpSpPr>
        <p:grpSpPr>
          <a:xfrm>
            <a:off x="4674312" y="2551813"/>
            <a:ext cx="2778530" cy="2803797"/>
            <a:chOff x="6627673" y="2567167"/>
            <a:chExt cx="3054528" cy="3328771"/>
          </a:xfrm>
        </p:grpSpPr>
        <p:sp>
          <p:nvSpPr>
            <p:cNvPr id="423939" name="Rectangle 3"/>
            <p:cNvSpPr>
              <a:spLocks noChangeArrowheads="1"/>
            </p:cNvSpPr>
            <p:nvPr/>
          </p:nvSpPr>
          <p:spPr bwMode="auto">
            <a:xfrm>
              <a:off x="6765225" y="5382178"/>
              <a:ext cx="2718908" cy="47093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76" name="Rectangle 40"/>
            <p:cNvSpPr>
              <a:spLocks noChangeArrowheads="1"/>
            </p:cNvSpPr>
            <p:nvPr/>
          </p:nvSpPr>
          <p:spPr bwMode="auto">
            <a:xfrm>
              <a:off x="7630112" y="2567167"/>
              <a:ext cx="1985723" cy="2362200"/>
            </a:xfrm>
            <a:prstGeom prst="rect">
              <a:avLst/>
            </a:prstGeom>
            <a:gradFill rotWithShape="0">
              <a:gsLst>
                <a:gs pos="0">
                  <a:srgbClr val="CCECFF"/>
                </a:gs>
                <a:gs pos="100000">
                  <a:srgbClr val="FFFFFF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3977" name="Line 41"/>
            <p:cNvSpPr>
              <a:spLocks noChangeShapeType="1"/>
            </p:cNvSpPr>
            <p:nvPr/>
          </p:nvSpPr>
          <p:spPr bwMode="auto">
            <a:xfrm flipH="1">
              <a:off x="6627673" y="3581400"/>
              <a:ext cx="38167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78" name="Line 42"/>
            <p:cNvSpPr>
              <a:spLocks noChangeShapeType="1"/>
            </p:cNvSpPr>
            <p:nvPr/>
          </p:nvSpPr>
          <p:spPr bwMode="auto">
            <a:xfrm flipH="1">
              <a:off x="7464942" y="3581400"/>
              <a:ext cx="3043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79" name="Line 43"/>
            <p:cNvSpPr>
              <a:spLocks noChangeShapeType="1"/>
            </p:cNvSpPr>
            <p:nvPr/>
          </p:nvSpPr>
          <p:spPr bwMode="auto">
            <a:xfrm flipH="1">
              <a:off x="6627673" y="2971800"/>
              <a:ext cx="381671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80" name="Line 44"/>
            <p:cNvSpPr>
              <a:spLocks noChangeShapeType="1"/>
            </p:cNvSpPr>
            <p:nvPr/>
          </p:nvSpPr>
          <p:spPr bwMode="auto">
            <a:xfrm flipH="1">
              <a:off x="7464942" y="2971800"/>
              <a:ext cx="3043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81" name="Line 45"/>
            <p:cNvSpPr>
              <a:spLocks noChangeShapeType="1"/>
            </p:cNvSpPr>
            <p:nvPr/>
          </p:nvSpPr>
          <p:spPr bwMode="auto">
            <a:xfrm flipH="1">
              <a:off x="6627673" y="4191000"/>
              <a:ext cx="38167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82" name="Line 46"/>
            <p:cNvSpPr>
              <a:spLocks noChangeShapeType="1"/>
            </p:cNvSpPr>
            <p:nvPr/>
          </p:nvSpPr>
          <p:spPr bwMode="auto">
            <a:xfrm flipH="1">
              <a:off x="7464942" y="4191000"/>
              <a:ext cx="3043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83" name="Line 47"/>
            <p:cNvSpPr>
              <a:spLocks noChangeShapeType="1"/>
            </p:cNvSpPr>
            <p:nvPr/>
          </p:nvSpPr>
          <p:spPr bwMode="auto">
            <a:xfrm flipH="1">
              <a:off x="6627673" y="4724400"/>
              <a:ext cx="38167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84" name="Line 48"/>
            <p:cNvSpPr>
              <a:spLocks noChangeShapeType="1"/>
            </p:cNvSpPr>
            <p:nvPr/>
          </p:nvSpPr>
          <p:spPr bwMode="auto">
            <a:xfrm flipH="1">
              <a:off x="7464942" y="4724400"/>
              <a:ext cx="3043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85" name="AutoShape 49"/>
            <p:cNvSpPr>
              <a:spLocks noChangeArrowheads="1"/>
            </p:cNvSpPr>
            <p:nvPr/>
          </p:nvSpPr>
          <p:spPr bwMode="auto">
            <a:xfrm rot="16200000" flipH="1">
              <a:off x="7046367" y="2706178"/>
              <a:ext cx="457200" cy="531245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86" name="AutoShape 50"/>
            <p:cNvSpPr>
              <a:spLocks noChangeArrowheads="1"/>
            </p:cNvSpPr>
            <p:nvPr/>
          </p:nvSpPr>
          <p:spPr bwMode="auto">
            <a:xfrm rot="16200000" flipH="1">
              <a:off x="7046367" y="3315778"/>
              <a:ext cx="457200" cy="531245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87" name="AutoShape 51"/>
            <p:cNvSpPr>
              <a:spLocks noChangeArrowheads="1"/>
            </p:cNvSpPr>
            <p:nvPr/>
          </p:nvSpPr>
          <p:spPr bwMode="auto">
            <a:xfrm rot="16200000" flipH="1">
              <a:off x="7046367" y="3925378"/>
              <a:ext cx="457200" cy="531245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88" name="AutoShape 52"/>
            <p:cNvSpPr>
              <a:spLocks noChangeArrowheads="1"/>
            </p:cNvSpPr>
            <p:nvPr/>
          </p:nvSpPr>
          <p:spPr bwMode="auto">
            <a:xfrm rot="16200000" flipH="1">
              <a:off x="7046367" y="4457191"/>
              <a:ext cx="457200" cy="531245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93" name="AutoShape 57"/>
            <p:cNvSpPr>
              <a:spLocks noChangeArrowheads="1"/>
            </p:cNvSpPr>
            <p:nvPr/>
          </p:nvSpPr>
          <p:spPr bwMode="auto">
            <a:xfrm>
              <a:off x="8303931" y="3352800"/>
              <a:ext cx="379953" cy="381000"/>
            </a:xfrm>
            <a:prstGeom prst="irregularSeal2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423994" name="Line 58"/>
            <p:cNvSpPr>
              <a:spLocks noChangeShapeType="1"/>
            </p:cNvSpPr>
            <p:nvPr/>
          </p:nvSpPr>
          <p:spPr bwMode="auto">
            <a:xfrm>
              <a:off x="8455225" y="2819400"/>
              <a:ext cx="0" cy="2209800"/>
            </a:xfrm>
            <a:prstGeom prst="line">
              <a:avLst/>
            </a:prstGeom>
            <a:noFill/>
            <a:ln w="1270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95" name="Freeform 59"/>
            <p:cNvSpPr>
              <a:spLocks/>
            </p:cNvSpPr>
            <p:nvPr/>
          </p:nvSpPr>
          <p:spPr bwMode="auto">
            <a:xfrm rot="-10903917">
              <a:off x="7922260" y="3581400"/>
              <a:ext cx="1086560" cy="673100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90" y="0"/>
                </a:cxn>
                <a:cxn ang="0">
                  <a:pos x="128" y="6"/>
                </a:cxn>
                <a:cxn ang="0">
                  <a:pos x="166" y="90"/>
                </a:cxn>
                <a:cxn ang="0">
                  <a:pos x="237" y="173"/>
                </a:cxn>
                <a:cxn ang="0">
                  <a:pos x="410" y="166"/>
                </a:cxn>
                <a:cxn ang="0">
                  <a:pos x="448" y="237"/>
                </a:cxn>
                <a:cxn ang="0">
                  <a:pos x="461" y="282"/>
                </a:cxn>
                <a:cxn ang="0">
                  <a:pos x="582" y="288"/>
                </a:cxn>
                <a:cxn ang="0">
                  <a:pos x="633" y="384"/>
                </a:cxn>
                <a:cxn ang="0">
                  <a:pos x="659" y="397"/>
                </a:cxn>
              </a:cxnLst>
              <a:rect l="0" t="0" r="r" b="b"/>
              <a:pathLst>
                <a:path w="685" h="424">
                  <a:moveTo>
                    <a:pt x="0" y="19"/>
                  </a:moveTo>
                  <a:cubicBezTo>
                    <a:pt x="31" y="13"/>
                    <a:pt x="59" y="5"/>
                    <a:pt x="90" y="0"/>
                  </a:cubicBezTo>
                  <a:cubicBezTo>
                    <a:pt x="103" y="2"/>
                    <a:pt x="116" y="1"/>
                    <a:pt x="128" y="6"/>
                  </a:cubicBezTo>
                  <a:cubicBezTo>
                    <a:pt x="155" y="18"/>
                    <a:pt x="158" y="68"/>
                    <a:pt x="166" y="90"/>
                  </a:cubicBezTo>
                  <a:cubicBezTo>
                    <a:pt x="181" y="132"/>
                    <a:pt x="192" y="156"/>
                    <a:pt x="237" y="173"/>
                  </a:cubicBezTo>
                  <a:cubicBezTo>
                    <a:pt x="288" y="170"/>
                    <a:pt x="357" y="156"/>
                    <a:pt x="410" y="166"/>
                  </a:cubicBezTo>
                  <a:cubicBezTo>
                    <a:pt x="427" y="189"/>
                    <a:pt x="440" y="209"/>
                    <a:pt x="448" y="237"/>
                  </a:cubicBezTo>
                  <a:cubicBezTo>
                    <a:pt x="452" y="252"/>
                    <a:pt x="446" y="279"/>
                    <a:pt x="461" y="282"/>
                  </a:cubicBezTo>
                  <a:cubicBezTo>
                    <a:pt x="501" y="290"/>
                    <a:pt x="542" y="286"/>
                    <a:pt x="582" y="288"/>
                  </a:cubicBezTo>
                  <a:cubicBezTo>
                    <a:pt x="590" y="304"/>
                    <a:pt x="612" y="368"/>
                    <a:pt x="633" y="384"/>
                  </a:cubicBezTo>
                  <a:cubicBezTo>
                    <a:pt x="685" y="424"/>
                    <a:pt x="636" y="370"/>
                    <a:pt x="659" y="397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96" name="Rectangle 60"/>
            <p:cNvSpPr>
              <a:spLocks noChangeArrowheads="1"/>
            </p:cNvSpPr>
            <p:nvPr/>
          </p:nvSpPr>
          <p:spPr bwMode="auto">
            <a:xfrm>
              <a:off x="7769248" y="2819400"/>
              <a:ext cx="75647" cy="2057400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97" name="Line 61"/>
            <p:cNvSpPr>
              <a:spLocks noChangeShapeType="1"/>
            </p:cNvSpPr>
            <p:nvPr/>
          </p:nvSpPr>
          <p:spPr bwMode="auto">
            <a:xfrm>
              <a:off x="7844895" y="3581400"/>
              <a:ext cx="3060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98" name="Text Box 62"/>
            <p:cNvSpPr txBox="1">
              <a:spLocks noChangeArrowheads="1"/>
            </p:cNvSpPr>
            <p:nvPr/>
          </p:nvSpPr>
          <p:spPr bwMode="auto">
            <a:xfrm>
              <a:off x="8655172" y="4269816"/>
              <a:ext cx="973881" cy="5042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200" b="0" u="none" dirty="0">
                  <a:solidFill>
                    <a:schemeClr val="tx1"/>
                  </a:solidFill>
                  <a:latin typeface="Times New Roman" pitchFamily="18" charset="0"/>
                </a:rPr>
                <a:t>Cherenkov </a:t>
              </a:r>
            </a:p>
            <a:p>
              <a:pPr algn="l" eaLnBrk="0" hangingPunct="0"/>
              <a:r>
                <a:rPr lang="en-US" sz="1200" b="0" u="none" dirty="0">
                  <a:solidFill>
                    <a:schemeClr val="tx1"/>
                  </a:solidFill>
                  <a:latin typeface="Times New Roman" pitchFamily="18" charset="0"/>
                </a:rPr>
                <a:t>photon</a:t>
              </a:r>
            </a:p>
          </p:txBody>
        </p:sp>
        <p:sp>
          <p:nvSpPr>
            <p:cNvPr id="423999" name="Text Box 63"/>
            <p:cNvSpPr txBox="1">
              <a:spLocks noChangeArrowheads="1"/>
            </p:cNvSpPr>
            <p:nvPr/>
          </p:nvSpPr>
          <p:spPr bwMode="auto">
            <a:xfrm>
              <a:off x="8617013" y="3110041"/>
              <a:ext cx="1065188" cy="5042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eaLnBrk="0" hangingPunct="0"/>
              <a:r>
                <a:rPr lang="en-US" sz="1200" b="0" u="none" dirty="0">
                  <a:solidFill>
                    <a:schemeClr val="tx1"/>
                  </a:solidFill>
                  <a:latin typeface="Times New Roman" pitchFamily="18" charset="0"/>
                </a:rPr>
                <a:t>Townsend</a:t>
              </a:r>
            </a:p>
            <a:p>
              <a:pPr algn="l" eaLnBrk="0" hangingPunct="0"/>
              <a:r>
                <a:rPr lang="en-US" sz="1200" b="0" u="none" dirty="0">
                  <a:solidFill>
                    <a:schemeClr val="tx1"/>
                  </a:solidFill>
                  <a:latin typeface="Times New Roman" pitchFamily="18" charset="0"/>
                </a:rPr>
                <a:t>avalanche</a:t>
              </a:r>
            </a:p>
          </p:txBody>
        </p:sp>
        <p:sp>
          <p:nvSpPr>
            <p:cNvPr id="424001" name="Text Box 65"/>
            <p:cNvSpPr txBox="1">
              <a:spLocks noChangeArrowheads="1"/>
            </p:cNvSpPr>
            <p:nvPr/>
          </p:nvSpPr>
          <p:spPr bwMode="auto">
            <a:xfrm>
              <a:off x="6776912" y="5325909"/>
              <a:ext cx="2826975" cy="5700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b="0" u="none" dirty="0">
                  <a:solidFill>
                    <a:schemeClr val="tx1"/>
                  </a:solidFill>
                </a:rPr>
                <a:t>thin layer (300 - 500 nm) of</a:t>
              </a:r>
            </a:p>
            <a:p>
              <a:pPr algn="l" eaLnBrk="0" hangingPunct="0"/>
              <a:r>
                <a:rPr lang="en-US" sz="1400" b="0" u="none" dirty="0" err="1" smtClean="0">
                  <a:solidFill>
                    <a:schemeClr val="tx1"/>
                  </a:solidFill>
                </a:rPr>
                <a:t>CsI</a:t>
              </a:r>
              <a:r>
                <a:rPr lang="en-US" sz="1400" b="0" u="none" dirty="0" smtClean="0">
                  <a:solidFill>
                    <a:schemeClr val="tx1"/>
                  </a:solidFill>
                </a:rPr>
                <a:t> </a:t>
              </a:r>
              <a:r>
                <a:rPr lang="en-US" sz="1400" b="0" u="none" dirty="0">
                  <a:solidFill>
                    <a:schemeClr val="tx1"/>
                  </a:solidFill>
                </a:rPr>
                <a:t>on the cathode pad plane</a:t>
              </a:r>
            </a:p>
          </p:txBody>
        </p:sp>
        <p:sp>
          <p:nvSpPr>
            <p:cNvPr id="424002" name="Line 66"/>
            <p:cNvSpPr>
              <a:spLocks noChangeShapeType="1"/>
            </p:cNvSpPr>
            <p:nvPr/>
          </p:nvSpPr>
          <p:spPr bwMode="auto">
            <a:xfrm flipH="1" flipV="1">
              <a:off x="7922260" y="4953000"/>
              <a:ext cx="151293" cy="381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73"/>
            <p:cNvGrpSpPr>
              <a:grpSpLocks/>
            </p:cNvGrpSpPr>
            <p:nvPr/>
          </p:nvGrpSpPr>
          <p:grpSpPr bwMode="auto">
            <a:xfrm>
              <a:off x="7693601" y="2819400"/>
              <a:ext cx="75647" cy="2057400"/>
              <a:chOff x="2160" y="1776"/>
              <a:chExt cx="48" cy="1296"/>
            </a:xfrm>
          </p:grpSpPr>
          <p:sp>
            <p:nvSpPr>
              <p:cNvPr id="424010" name="Rectangle 74"/>
              <p:cNvSpPr>
                <a:spLocks noChangeArrowheads="1"/>
              </p:cNvSpPr>
              <p:nvPr/>
            </p:nvSpPr>
            <p:spPr bwMode="auto">
              <a:xfrm>
                <a:off x="2160" y="1776"/>
                <a:ext cx="48" cy="192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4011" name="Rectangle 75"/>
              <p:cNvSpPr>
                <a:spLocks noChangeArrowheads="1"/>
              </p:cNvSpPr>
              <p:nvPr/>
            </p:nvSpPr>
            <p:spPr bwMode="auto">
              <a:xfrm>
                <a:off x="2160" y="2160"/>
                <a:ext cx="48" cy="192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4012" name="Rectangle 76"/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48" cy="192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4013" name="Rectangle 77"/>
              <p:cNvSpPr>
                <a:spLocks noChangeArrowheads="1"/>
              </p:cNvSpPr>
              <p:nvPr/>
            </p:nvSpPr>
            <p:spPr bwMode="auto">
              <a:xfrm>
                <a:off x="2160" y="2880"/>
                <a:ext cx="48" cy="192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113670" name="Picture 6" descr="http://upload.wikimedia.org/wikipedia/en/thumb/a/a0/Einstein_patentoffice.jpg/200px-Einstein_patentoffic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9089" y="0"/>
            <a:ext cx="1905514" cy="2486696"/>
          </a:xfrm>
          <a:prstGeom prst="rect">
            <a:avLst/>
          </a:prstGeom>
          <a:noFill/>
        </p:spPr>
      </p:pic>
      <p:sp>
        <p:nvSpPr>
          <p:cNvPr id="81" name="Text Box 8"/>
          <p:cNvSpPr txBox="1">
            <a:spLocks noChangeArrowheads="1"/>
          </p:cNvSpPr>
          <p:nvPr/>
        </p:nvSpPr>
        <p:spPr bwMode="auto">
          <a:xfrm>
            <a:off x="7979441" y="2468382"/>
            <a:ext cx="1565422" cy="24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eaLnBrk="0" hangingPunct="0"/>
            <a:r>
              <a:rPr lang="en-GB" sz="1100" u="none" dirty="0" smtClean="0">
                <a:solidFill>
                  <a:schemeClr val="accent6">
                    <a:lumMod val="50000"/>
                  </a:schemeClr>
                </a:solidFill>
              </a:rPr>
              <a:t>Albert Einstein</a:t>
            </a:r>
          </a:p>
        </p:txBody>
      </p:sp>
      <p:sp>
        <p:nvSpPr>
          <p:cNvPr id="84" name="Rectangle 5"/>
          <p:cNvSpPr>
            <a:spLocks noChangeArrowheads="1"/>
          </p:cNvSpPr>
          <p:nvPr/>
        </p:nvSpPr>
        <p:spPr bwMode="auto">
          <a:xfrm>
            <a:off x="205552" y="5657844"/>
            <a:ext cx="7736970" cy="530305"/>
          </a:xfrm>
          <a:prstGeom prst="rect">
            <a:avLst/>
          </a:prstGeom>
          <a:solidFill>
            <a:srgbClr val="FFFF99"/>
          </a:solidFill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 b="0" u="none" dirty="0" smtClean="0">
                <a:solidFill>
                  <a:schemeClr val="tx1"/>
                </a:solidFill>
              </a:rPr>
              <a:t>the past                  and                the present</a:t>
            </a:r>
            <a:endParaRPr lang="en-US" sz="600" b="0" u="none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cxnSp>
        <p:nvCxnSpPr>
          <p:cNvPr id="96" name="Straight Arrow Connector 95"/>
          <p:cNvCxnSpPr/>
          <p:nvPr/>
        </p:nvCxnSpPr>
        <p:spPr bwMode="auto">
          <a:xfrm flipH="1">
            <a:off x="1041991" y="4497572"/>
            <a:ext cx="10632" cy="1158949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1" name="Straight Arrow Connector 100"/>
          <p:cNvCxnSpPr/>
          <p:nvPr/>
        </p:nvCxnSpPr>
        <p:spPr bwMode="auto">
          <a:xfrm flipH="1">
            <a:off x="7315203" y="4444409"/>
            <a:ext cx="21263" cy="1339702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0694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10623" y="2893970"/>
            <a:ext cx="1807557" cy="229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" name="Text Box 8"/>
          <p:cNvSpPr txBox="1">
            <a:spLocks noChangeArrowheads="1"/>
          </p:cNvSpPr>
          <p:nvPr/>
        </p:nvSpPr>
        <p:spPr bwMode="auto">
          <a:xfrm>
            <a:off x="7942522" y="5233269"/>
            <a:ext cx="1602341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eaLnBrk="0" hangingPunct="0"/>
            <a:r>
              <a:rPr lang="en-GB" sz="1200" u="none" dirty="0" smtClean="0">
                <a:solidFill>
                  <a:srgbClr val="FF0000"/>
                </a:solidFill>
              </a:rPr>
              <a:t>Tom </a:t>
            </a:r>
            <a:r>
              <a:rPr lang="en-GB" sz="1200" u="none" dirty="0" err="1" smtClean="0">
                <a:solidFill>
                  <a:srgbClr val="FF0000"/>
                </a:solidFill>
              </a:rPr>
              <a:t>Ypsilantis</a:t>
            </a:r>
            <a:endParaRPr lang="en-GB" sz="1200" u="none" dirty="0" smtClean="0">
              <a:solidFill>
                <a:srgbClr val="FF0000"/>
              </a:solidFill>
            </a:endParaRPr>
          </a:p>
        </p:txBody>
      </p:sp>
      <p:sp>
        <p:nvSpPr>
          <p:cNvPr id="79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  <p:sp>
        <p:nvSpPr>
          <p:cNvPr id="8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575425" y="6446838"/>
            <a:ext cx="2895600" cy="287337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</p:spTree>
    <p:extLst>
      <p:ext uri="{BB962C8B-B14F-4D97-AF65-F5344CB8AC3E}">
        <p14:creationId xmlns:p14="http://schemas.microsoft.com/office/powerpoint/2010/main" val="6403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2698" y="3133545"/>
            <a:ext cx="2865731" cy="241872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1845" y="1112543"/>
            <a:ext cx="9393382" cy="5138737"/>
          </a:xfrm>
        </p:spPr>
        <p:txBody>
          <a:bodyPr/>
          <a:lstStyle/>
          <a:p>
            <a:pPr>
              <a:buNone/>
            </a:pPr>
            <a:endParaRPr lang="en-US" dirty="0">
              <a:solidFill>
                <a:srgbClr val="FF9900"/>
              </a:solidFill>
              <a:effectLst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847" y="1816841"/>
            <a:ext cx="2386341" cy="1849478"/>
          </a:xfrm>
          <a:prstGeom prst="rect">
            <a:avLst/>
          </a:prstGeom>
          <a:noFill/>
          <a:ln w="9525" algn="ctr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6379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705" y="3811251"/>
            <a:ext cx="2587943" cy="16097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00645" y="1634737"/>
            <a:ext cx="1056700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u="none" dirty="0" smtClean="0">
                <a:solidFill>
                  <a:srgbClr val="0000CC"/>
                </a:solidFill>
              </a:rPr>
              <a:t>OMEGA</a:t>
            </a:r>
            <a:endParaRPr lang="en-US" sz="1800" u="none" dirty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391" y="5236219"/>
            <a:ext cx="1031051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u="none" dirty="0" smtClean="0">
                <a:solidFill>
                  <a:srgbClr val="0000CC"/>
                </a:solidFill>
              </a:rPr>
              <a:t>DELPHI</a:t>
            </a:r>
            <a:endParaRPr lang="en-US" sz="1800" u="none" dirty="0">
              <a:solidFill>
                <a:srgbClr val="0000CC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26911" y="1574157"/>
            <a:ext cx="5638224" cy="4653023"/>
          </a:xfrm>
          <a:prstGeom prst="rect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116" y="5615323"/>
            <a:ext cx="5218895" cy="535531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u="none" dirty="0" smtClean="0">
                <a:solidFill>
                  <a:schemeClr val="tx1"/>
                </a:solidFill>
              </a:rPr>
              <a:t>TMAE</a:t>
            </a:r>
            <a:r>
              <a:rPr lang="en-US" sz="1800" u="none" dirty="0" smtClean="0">
                <a:solidFill>
                  <a:schemeClr val="tx1"/>
                </a:solidFill>
              </a:rPr>
              <a:t>(</a:t>
            </a:r>
            <a:r>
              <a:rPr lang="en-US" sz="1800" u="none" dirty="0" err="1" smtClean="0">
                <a:solidFill>
                  <a:schemeClr val="tx1"/>
                </a:solidFill>
              </a:rPr>
              <a:t>Tetrakis</a:t>
            </a:r>
            <a:r>
              <a:rPr lang="en-US" sz="1800" u="none" dirty="0" smtClean="0">
                <a:solidFill>
                  <a:schemeClr val="tx1"/>
                </a:solidFill>
              </a:rPr>
              <a:t>-</a:t>
            </a:r>
            <a:r>
              <a:rPr lang="en-US" sz="1800" u="none" dirty="0" err="1" smtClean="0">
                <a:solidFill>
                  <a:schemeClr val="tx1"/>
                </a:solidFill>
              </a:rPr>
              <a:t>Dimethylamine</a:t>
            </a:r>
            <a:r>
              <a:rPr lang="en-US" sz="1800" u="none" dirty="0" smtClean="0">
                <a:solidFill>
                  <a:schemeClr val="tx1"/>
                </a:solidFill>
              </a:rPr>
              <a:t>-Ethylene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215605" y="1562582"/>
            <a:ext cx="3298785" cy="4676172"/>
          </a:xfrm>
          <a:prstGeom prst="rect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90422" y="5655136"/>
            <a:ext cx="3150028" cy="535531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u="none" dirty="0" smtClean="0">
                <a:solidFill>
                  <a:schemeClr val="tx1"/>
                </a:solidFill>
              </a:rPr>
              <a:t>TEA  </a:t>
            </a:r>
            <a:r>
              <a:rPr lang="en-US" sz="1800" u="none" dirty="0" smtClean="0">
                <a:solidFill>
                  <a:schemeClr val="tx1"/>
                </a:solidFill>
              </a:rPr>
              <a:t> (Tri-Ethyl-Amine)</a:t>
            </a:r>
            <a:endParaRPr lang="en-US" sz="1800" u="none" dirty="0">
              <a:solidFill>
                <a:schemeClr val="tx1"/>
              </a:solidFill>
            </a:endParaRPr>
          </a:p>
        </p:txBody>
      </p:sp>
      <p:pic>
        <p:nvPicPr>
          <p:cNvPr id="6379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1281" y="1860450"/>
            <a:ext cx="2685519" cy="2225413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266442" y="3998955"/>
            <a:ext cx="1415772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u="none" dirty="0" smtClean="0">
                <a:solidFill>
                  <a:srgbClr val="0000CC"/>
                </a:solidFill>
              </a:rPr>
              <a:t>SLD - CRID</a:t>
            </a:r>
            <a:endParaRPr lang="en-US" sz="1800" u="none" dirty="0">
              <a:solidFill>
                <a:srgbClr val="0000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07531" y="5193077"/>
            <a:ext cx="1082348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u="none" dirty="0" smtClean="0">
                <a:solidFill>
                  <a:srgbClr val="0000CC"/>
                </a:solidFill>
              </a:rPr>
              <a:t>CLEO III</a:t>
            </a:r>
            <a:endParaRPr lang="en-US" sz="1800" u="none" dirty="0">
              <a:solidFill>
                <a:srgbClr val="0000CC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3414" y="1623381"/>
            <a:ext cx="2991972" cy="140918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8693173" y="2784645"/>
            <a:ext cx="723275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u="none" dirty="0" smtClean="0">
                <a:solidFill>
                  <a:srgbClr val="0000CC"/>
                </a:solidFill>
              </a:rPr>
              <a:t>E605</a:t>
            </a:r>
            <a:endParaRPr lang="en-US" sz="1800" u="none" dirty="0">
              <a:solidFill>
                <a:srgbClr val="0000CC"/>
              </a:solidFill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767320" y="0"/>
            <a:ext cx="8027582" cy="1161163"/>
          </a:xfrm>
          <a:prstGeom prst="rect">
            <a:avLst/>
          </a:prstGeom>
          <a:solidFill>
            <a:srgbClr val="C0F4FE"/>
          </a:solidFill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600" u="none" dirty="0" smtClean="0">
                <a:solidFill>
                  <a:srgbClr val="FF0000"/>
                </a:solidFill>
                <a:latin typeface="Comic Sans MS" pitchFamily="66" charset="0"/>
              </a:rPr>
              <a:t>RICH with gaseous PD’s</a:t>
            </a:r>
          </a:p>
          <a:p>
            <a:pPr algn="ctr" eaLnBrk="0" hangingPunct="0"/>
            <a:r>
              <a:rPr lang="en-US" sz="2800" u="none" dirty="0" smtClean="0">
                <a:solidFill>
                  <a:srgbClr val="FF0000"/>
                </a:solidFill>
                <a:latin typeface="Comic Sans MS" pitchFamily="66" charset="0"/>
              </a:rPr>
              <a:t>the first generation: </a:t>
            </a:r>
            <a:r>
              <a:rPr lang="en-US" sz="2800" u="none" dirty="0" err="1" smtClean="0">
                <a:solidFill>
                  <a:srgbClr val="FF0000"/>
                </a:solidFill>
                <a:latin typeface="Comic Sans MS" pitchFamily="66" charset="0"/>
              </a:rPr>
              <a:t>photoconverting</a:t>
            </a:r>
            <a:r>
              <a:rPr lang="en-US" sz="2800" u="none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u="none" dirty="0" err="1" smtClean="0">
                <a:solidFill>
                  <a:srgbClr val="FF0000"/>
                </a:solidFill>
                <a:latin typeface="Comic Sans MS" pitchFamily="66" charset="0"/>
              </a:rPr>
              <a:t>vapours</a:t>
            </a:r>
            <a:endParaRPr lang="en-US" sz="600" u="none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575425" y="6446838"/>
            <a:ext cx="2895600" cy="287337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24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43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hmpid_piu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692" y="705373"/>
            <a:ext cx="3227833" cy="2243649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116764" y="1"/>
            <a:ext cx="6007396" cy="723899"/>
          </a:xfrm>
          <a:prstGeom prst="rect">
            <a:avLst/>
          </a:prstGeom>
          <a:solidFill>
            <a:srgbClr val="C0F4FE"/>
          </a:solidFill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4400" u="none" dirty="0" smtClean="0">
                <a:solidFill>
                  <a:srgbClr val="FF0000"/>
                </a:solidFill>
                <a:latin typeface="Comic Sans MS" pitchFamily="66" charset="0"/>
              </a:rPr>
              <a:t>Thanks to RD26</a:t>
            </a:r>
            <a:endParaRPr lang="en-US" sz="1000" u="none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34493" y="1163587"/>
            <a:ext cx="21727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eaLnBrk="0" hangingPunct="0"/>
            <a:r>
              <a:rPr lang="en-GB" sz="2000" u="none" dirty="0" smtClean="0">
                <a:solidFill>
                  <a:schemeClr val="bg1"/>
                </a:solidFill>
              </a:rPr>
              <a:t>François </a:t>
            </a:r>
            <a:r>
              <a:rPr lang="en-GB" sz="2000" u="none" dirty="0" err="1" smtClean="0">
                <a:solidFill>
                  <a:schemeClr val="bg1"/>
                </a:solidFill>
              </a:rPr>
              <a:t>Piuz</a:t>
            </a:r>
            <a:endParaRPr lang="en-GB" sz="2000" u="none" dirty="0" smtClean="0">
              <a:solidFill>
                <a:schemeClr val="bg1"/>
              </a:solidFill>
            </a:endParaRPr>
          </a:p>
        </p:txBody>
      </p:sp>
      <p:pic>
        <p:nvPicPr>
          <p:cNvPr id="5" name="Picture 4" descr="http://origin-ars.els-cdn.com/content/image/1-s2.0-S0168900210020942-gr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916" y="4474999"/>
            <a:ext cx="4850940" cy="203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97991" y="724944"/>
            <a:ext cx="5300034" cy="757130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u="none" dirty="0" smtClean="0">
                <a:solidFill>
                  <a:schemeClr val="tx1"/>
                </a:solidFill>
              </a:rPr>
              <a:t>1992, F. </a:t>
            </a:r>
            <a:r>
              <a:rPr lang="en-US" sz="1600" u="none" dirty="0" err="1" smtClean="0">
                <a:solidFill>
                  <a:schemeClr val="tx1"/>
                </a:solidFill>
              </a:rPr>
              <a:t>Piuz</a:t>
            </a:r>
            <a:r>
              <a:rPr lang="en-US" sz="1600" u="none" dirty="0" smtClean="0">
                <a:solidFill>
                  <a:schemeClr val="tx1"/>
                </a:solidFill>
              </a:rPr>
              <a:t> et al. Development of large area advanced fast-RICH detector for particle identification at LHC operated with heavy ions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2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27775" y="6467369"/>
            <a:ext cx="2895600" cy="287337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714750" y="1553049"/>
            <a:ext cx="6019800" cy="272737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762000" lvl="1" indent="0">
              <a:buNone/>
            </a:pPr>
            <a:r>
              <a:rPr lang="en-GB" sz="1800" i="0" u="none" kern="0" dirty="0" smtClean="0">
                <a:solidFill>
                  <a:srgbClr val="002060"/>
                </a:solidFill>
              </a:rPr>
              <a:t>TO ACHIEVE HIGH </a:t>
            </a:r>
            <a:r>
              <a:rPr lang="en-GB" sz="1800" i="0" u="none" kern="0" dirty="0" err="1" smtClean="0">
                <a:solidFill>
                  <a:srgbClr val="002060"/>
                </a:solidFill>
              </a:rPr>
              <a:t>CsI</a:t>
            </a:r>
            <a:r>
              <a:rPr lang="en-GB" sz="1800" i="0" u="none" kern="0" dirty="0" smtClean="0">
                <a:solidFill>
                  <a:srgbClr val="002060"/>
                </a:solidFill>
              </a:rPr>
              <a:t> QE:</a:t>
            </a:r>
          </a:p>
          <a:p>
            <a:pPr marL="762000" lvl="1" indent="0">
              <a:buNone/>
            </a:pPr>
            <a:r>
              <a:rPr lang="en-GB" sz="1700" i="0" u="none" kern="0" dirty="0" smtClean="0">
                <a:solidFill>
                  <a:srgbClr val="FF0000"/>
                </a:solidFill>
              </a:rPr>
              <a:t>Substrate preparation:</a:t>
            </a:r>
          </a:p>
          <a:p>
            <a:pPr marL="762000" lvl="1" indent="0">
              <a:buNone/>
            </a:pPr>
            <a:r>
              <a:rPr lang="en-GB" sz="1700" i="0" u="none" kern="0" dirty="0" smtClean="0">
                <a:solidFill>
                  <a:schemeClr val="tx1"/>
                </a:solidFill>
              </a:rPr>
              <a:t>Cu clad PCB coated by Ni (7 µm) and Au(0.5 µm), surface cleaning in ultrasonic bath, outgassing at 60 </a:t>
            </a:r>
            <a:r>
              <a:rPr lang="en-GB" sz="1700" i="0" u="none" kern="0" baseline="30000" dirty="0" err="1" smtClean="0">
                <a:solidFill>
                  <a:schemeClr val="tx1"/>
                </a:solidFill>
              </a:rPr>
              <a:t>o</a:t>
            </a:r>
            <a:r>
              <a:rPr lang="en-GB" sz="1700" i="0" u="none" kern="0" dirty="0" err="1" smtClean="0">
                <a:solidFill>
                  <a:schemeClr val="tx1"/>
                </a:solidFill>
              </a:rPr>
              <a:t>C</a:t>
            </a:r>
            <a:r>
              <a:rPr lang="en-GB" sz="1700" i="0" u="none" kern="0" dirty="0" smtClean="0">
                <a:solidFill>
                  <a:schemeClr val="tx1"/>
                </a:solidFill>
              </a:rPr>
              <a:t> for 1 day</a:t>
            </a:r>
          </a:p>
          <a:p>
            <a:pPr marL="762000" lvl="1" indent="0">
              <a:buNone/>
            </a:pPr>
            <a:r>
              <a:rPr lang="en-US" sz="1700" i="0" u="none" kern="0" dirty="0" smtClean="0">
                <a:solidFill>
                  <a:srgbClr val="FF0000"/>
                </a:solidFill>
                <a:sym typeface="Symbol" pitchFamily="18" charset="2"/>
              </a:rPr>
              <a:t>Slow deposition of 300 nm </a:t>
            </a:r>
            <a:r>
              <a:rPr lang="en-US" sz="1700" i="0" u="none" kern="0" dirty="0" err="1" smtClean="0">
                <a:solidFill>
                  <a:srgbClr val="FF0000"/>
                </a:solidFill>
                <a:sym typeface="Symbol" pitchFamily="18" charset="2"/>
              </a:rPr>
              <a:t>CsI</a:t>
            </a:r>
            <a:r>
              <a:rPr lang="en-US" sz="1700" i="0" u="none" kern="0" dirty="0" smtClean="0">
                <a:solidFill>
                  <a:srgbClr val="FF0000"/>
                </a:solidFill>
                <a:sym typeface="Symbol" pitchFamily="18" charset="2"/>
              </a:rPr>
              <a:t> film:</a:t>
            </a:r>
          </a:p>
          <a:p>
            <a:pPr marL="762000" lvl="1" indent="0">
              <a:buNone/>
            </a:pPr>
            <a:r>
              <a:rPr lang="en-US" sz="1700" i="0" u="none" kern="0" dirty="0" smtClean="0">
                <a:solidFill>
                  <a:schemeClr val="tx1"/>
                </a:solidFill>
                <a:sym typeface="Symbol" pitchFamily="18" charset="2"/>
              </a:rPr>
              <a:t>1 nm/s (by thermal evaporation or e</a:t>
            </a:r>
            <a:r>
              <a:rPr lang="en-US" sz="1700" i="0" u="none" kern="0" baseline="30000" dirty="0" smtClean="0">
                <a:solidFill>
                  <a:schemeClr val="tx1"/>
                </a:solidFill>
                <a:sym typeface="Symbol" pitchFamily="18" charset="2"/>
              </a:rPr>
              <a:t>-</a:t>
            </a:r>
            <a:r>
              <a:rPr lang="en-US" sz="1700" i="0" u="none" kern="0" dirty="0" smtClean="0">
                <a:solidFill>
                  <a:schemeClr val="tx1"/>
                </a:solidFill>
                <a:sym typeface="Symbol" pitchFamily="18" charset="2"/>
              </a:rPr>
              <a:t>-gun) at a vacuum</a:t>
            </a:r>
          </a:p>
          <a:p>
            <a:pPr marL="762000" lvl="1" indent="0">
              <a:buNone/>
            </a:pPr>
            <a:r>
              <a:rPr lang="en-US" sz="1700" i="0" u="none" kern="0" dirty="0" smtClean="0">
                <a:solidFill>
                  <a:schemeClr val="tx1"/>
                </a:solidFill>
                <a:sym typeface="Symbol" pitchFamily="18" charset="2"/>
              </a:rPr>
              <a:t>of ~ 10</a:t>
            </a:r>
            <a:r>
              <a:rPr lang="en-US" sz="1900" i="0" u="none" kern="0" baseline="30000" dirty="0" smtClean="0">
                <a:solidFill>
                  <a:schemeClr val="tx1"/>
                </a:solidFill>
                <a:sym typeface="Symbol" pitchFamily="18" charset="2"/>
              </a:rPr>
              <a:t>-7</a:t>
            </a:r>
            <a:r>
              <a:rPr lang="en-US" sz="1700" i="0" u="none" kern="0" dirty="0" smtClean="0">
                <a:solidFill>
                  <a:schemeClr val="tx1"/>
                </a:solidFill>
                <a:sym typeface="Symbol" pitchFamily="18" charset="2"/>
              </a:rPr>
              <a:t> mbar, monitoring of residual gas composition</a:t>
            </a:r>
          </a:p>
          <a:p>
            <a:pPr marL="762000" lvl="1" indent="0">
              <a:buNone/>
            </a:pPr>
            <a:r>
              <a:rPr lang="en-US" sz="1700" i="0" u="none" kern="0" dirty="0" smtClean="0">
                <a:solidFill>
                  <a:srgbClr val="FF0000"/>
                </a:solidFill>
                <a:sym typeface="Symbol" pitchFamily="18" charset="2"/>
              </a:rPr>
              <a:t>Thermal treatment:</a:t>
            </a:r>
          </a:p>
          <a:p>
            <a:pPr marL="762000" lvl="1" indent="0">
              <a:buNone/>
            </a:pPr>
            <a:r>
              <a:rPr lang="en-US" sz="1700" i="0" u="none" kern="0" dirty="0" smtClean="0">
                <a:solidFill>
                  <a:schemeClr val="tx1"/>
                </a:solidFill>
                <a:sym typeface="Symbol" pitchFamily="18" charset="2"/>
              </a:rPr>
              <a:t>after deposition at 60 </a:t>
            </a:r>
            <a:r>
              <a:rPr lang="en-US" sz="1700" i="0" u="none" kern="0" baseline="30000" dirty="0" err="1" smtClean="0">
                <a:solidFill>
                  <a:schemeClr val="tx1"/>
                </a:solidFill>
                <a:sym typeface="Symbol" pitchFamily="18" charset="2"/>
              </a:rPr>
              <a:t>o</a:t>
            </a:r>
            <a:r>
              <a:rPr lang="en-US" sz="1700" i="0" u="none" kern="0" dirty="0" err="1" smtClean="0">
                <a:solidFill>
                  <a:schemeClr val="tx1"/>
                </a:solidFill>
                <a:sym typeface="Symbol" pitchFamily="18" charset="2"/>
              </a:rPr>
              <a:t>C</a:t>
            </a:r>
            <a:r>
              <a:rPr lang="en-US" sz="1700" i="0" u="none" kern="0" dirty="0" smtClean="0">
                <a:solidFill>
                  <a:schemeClr val="tx1"/>
                </a:solidFill>
                <a:sym typeface="Symbol" pitchFamily="18" charset="2"/>
              </a:rPr>
              <a:t> for 8  h</a:t>
            </a:r>
          </a:p>
          <a:p>
            <a:pPr marL="762000" lvl="1" indent="0">
              <a:buNone/>
            </a:pPr>
            <a:r>
              <a:rPr lang="en-US" sz="1700" i="0" u="none" kern="0" dirty="0" smtClean="0">
                <a:solidFill>
                  <a:srgbClr val="FF0000"/>
                </a:solidFill>
                <a:sym typeface="Symbol" pitchFamily="18" charset="2"/>
              </a:rPr>
              <a:t>Careful Handling:</a:t>
            </a:r>
          </a:p>
          <a:p>
            <a:pPr marL="762000" lvl="1" indent="0">
              <a:buNone/>
            </a:pPr>
            <a:r>
              <a:rPr lang="en-US" sz="1700" i="0" u="none" kern="0" dirty="0" smtClean="0">
                <a:solidFill>
                  <a:schemeClr val="tx1"/>
                </a:solidFill>
                <a:sym typeface="Symbol" pitchFamily="18" charset="2"/>
              </a:rPr>
              <a:t>measurement of PC response, encapsulation under dry </a:t>
            </a:r>
            <a:r>
              <a:rPr lang="en-US" sz="1700" i="0" u="none" kern="0" dirty="0" err="1" smtClean="0">
                <a:solidFill>
                  <a:schemeClr val="tx1"/>
                </a:solidFill>
                <a:sym typeface="Symbol" pitchFamily="18" charset="2"/>
              </a:rPr>
              <a:t>Ar</a:t>
            </a:r>
            <a:r>
              <a:rPr lang="en-US" sz="1700" i="0" u="none" kern="0" dirty="0" smtClean="0">
                <a:solidFill>
                  <a:schemeClr val="tx1"/>
                </a:solidFill>
                <a:sym typeface="Symbol" pitchFamily="18" charset="2"/>
              </a:rPr>
              <a:t>, mounting by glove-box.</a:t>
            </a:r>
          </a:p>
          <a:p>
            <a:endParaRPr lang="en-GB" i="0" u="none" kern="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34492" y="2916737"/>
            <a:ext cx="4163499" cy="3540100"/>
            <a:chOff x="5260652" y="1667258"/>
            <a:chExt cx="4000844" cy="4440561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60652" y="1828800"/>
              <a:ext cx="4000844" cy="4245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 bwMode="auto">
            <a:xfrm rot="5400000">
              <a:off x="5285714" y="3247253"/>
              <a:ext cx="2755076" cy="0"/>
            </a:xfrm>
            <a:prstGeom prst="line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571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7047347" y="1667258"/>
              <a:ext cx="2172645" cy="28773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u="none" dirty="0" smtClean="0">
                  <a:solidFill>
                    <a:schemeClr val="tx1"/>
                  </a:solidFill>
                  <a:effectLst/>
                </a:rPr>
                <a:t>The best quartz cuts here</a:t>
              </a:r>
              <a:endParaRPr lang="en-US" sz="1200" u="none" dirty="0"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19" name="Straight Arrow Connector 18"/>
            <p:cNvCxnSpPr>
              <a:stCxn id="18" idx="1"/>
            </p:cNvCxnSpPr>
            <p:nvPr/>
          </p:nvCxnSpPr>
          <p:spPr bwMode="auto">
            <a:xfrm flipH="1">
              <a:off x="6697683" y="1811126"/>
              <a:ext cx="349664" cy="136428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5966693" y="5835497"/>
              <a:ext cx="2614585" cy="27232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u="none" dirty="0" smtClean="0">
                  <a:solidFill>
                    <a:schemeClr val="tx1"/>
                  </a:solidFill>
                  <a:effectLst/>
                </a:rPr>
                <a:t>A. Di Mauro, NIM A 525 (2004) 173</a:t>
              </a:r>
              <a:r>
                <a:rPr lang="en-US" b="0" dirty="0" smtClean="0">
                  <a:solidFill>
                    <a:schemeClr val="tx1"/>
                  </a:solidFill>
                  <a:effectLst/>
                </a:rPr>
                <a:t>.</a:t>
              </a:r>
              <a:endParaRPr lang="en-US" b="0" dirty="0"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144611" y="4123459"/>
            <a:ext cx="5758214" cy="313932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u="none" dirty="0" smtClean="0">
                <a:solidFill>
                  <a:schemeClr val="accent5">
                    <a:lumMod val="50000"/>
                  </a:schemeClr>
                </a:solidFill>
              </a:rPr>
              <a:t>Schematic structure of the COMPASS Photon Detector:</a:t>
            </a:r>
            <a:endParaRPr lang="en-US" sz="105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5467350" y="4953000"/>
            <a:ext cx="1181100" cy="51342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69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014" name="Rectangle 22"/>
          <p:cNvSpPr>
            <a:spLocks noChangeArrowheads="1"/>
          </p:cNvSpPr>
          <p:nvPr/>
        </p:nvSpPr>
        <p:spPr bwMode="auto">
          <a:xfrm>
            <a:off x="495141" y="274638"/>
            <a:ext cx="89125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fr-FR" sz="2800" i="1">
              <a:solidFill>
                <a:srgbClr val="6A4076"/>
              </a:solidFill>
              <a:latin typeface="Tahoma" charset="0"/>
            </a:endParaRPr>
          </a:p>
        </p:txBody>
      </p:sp>
      <p:sp>
        <p:nvSpPr>
          <p:cNvPr id="21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  <p:sp>
        <p:nvSpPr>
          <p:cNvPr id="2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6575425" y="6446838"/>
            <a:ext cx="2895600" cy="287337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800101" y="161926"/>
            <a:ext cx="7915274" cy="561974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COMPASS II Collaboration </a:t>
            </a:r>
            <a:endParaRPr lang="en-US" sz="32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8" name="Rectangle 18"/>
          <p:cNvSpPr txBox="1">
            <a:spLocks noChangeArrowheads="1"/>
          </p:cNvSpPr>
          <p:nvPr/>
        </p:nvSpPr>
        <p:spPr bwMode="auto">
          <a:xfrm>
            <a:off x="1650" y="3910484"/>
            <a:ext cx="4854894" cy="253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charset="0"/>
              <a:buChar char="n"/>
              <a:defRPr sz="24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55000"/>
              <a:buFont typeface="Wingdings" charset="0"/>
              <a:buChar char="n"/>
              <a:defRPr sz="2000">
                <a:solidFill>
                  <a:srgbClr val="4F5649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47900"/>
              </a:buClr>
              <a:buSzPct val="50000"/>
              <a:buFont typeface="Wingdings" charset="0"/>
              <a:buChar char="n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Font typeface="Wingdings" charset="0"/>
              <a:buChar char="§"/>
              <a:defRPr>
                <a:solidFill>
                  <a:srgbClr val="3333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0">
                <a:solidFill>
                  <a:srgbClr val="FF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800" u="none" dirty="0"/>
              <a:t> </a:t>
            </a:r>
            <a:r>
              <a:rPr lang="en-US" sz="1800" u="none" dirty="0" smtClean="0"/>
              <a:t>      </a:t>
            </a:r>
            <a:r>
              <a:rPr lang="en-US" sz="1800" u="none" dirty="0" smtClean="0">
                <a:solidFill>
                  <a:srgbClr val="3333CC"/>
                </a:solidFill>
              </a:rPr>
              <a:t>Experiments with </a:t>
            </a:r>
            <a:r>
              <a:rPr lang="en-US" sz="1800" u="none" dirty="0" err="1" smtClean="0">
                <a:solidFill>
                  <a:srgbClr val="3333CC"/>
                </a:solidFill>
              </a:rPr>
              <a:t>muon</a:t>
            </a:r>
            <a:r>
              <a:rPr lang="en-US" sz="1800" u="none" dirty="0" smtClean="0">
                <a:solidFill>
                  <a:srgbClr val="3333CC"/>
                </a:solidFill>
              </a:rPr>
              <a:t> beam:</a:t>
            </a:r>
            <a:endParaRPr lang="en-US" sz="1800" u="none" dirty="0">
              <a:solidFill>
                <a:srgbClr val="3333CC"/>
              </a:solidFill>
            </a:endParaRPr>
          </a:p>
          <a:p>
            <a:pPr marL="0" indent="0">
              <a:buNone/>
            </a:pPr>
            <a:endParaRPr lang="en-US" sz="1600" u="none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1600" u="none" dirty="0" smtClean="0">
                <a:solidFill>
                  <a:schemeClr val="accent5">
                    <a:lumMod val="50000"/>
                  </a:schemeClr>
                </a:solidFill>
              </a:rPr>
              <a:t>Spin structure, Gluon polarization</a:t>
            </a:r>
          </a:p>
          <a:p>
            <a:pPr marL="457200" lvl="1" indent="0">
              <a:buNone/>
            </a:pPr>
            <a:r>
              <a:rPr lang="en-US" sz="1600" u="none" dirty="0" smtClean="0">
                <a:solidFill>
                  <a:schemeClr val="accent5">
                    <a:lumMod val="50000"/>
                  </a:schemeClr>
                </a:solidFill>
              </a:rPr>
              <a:t>Flavor decomposition </a:t>
            </a:r>
          </a:p>
          <a:p>
            <a:pPr marL="457200" lvl="1" indent="0">
              <a:buNone/>
            </a:pPr>
            <a:r>
              <a:rPr lang="en-US" sz="1600" u="none" dirty="0" err="1" smtClean="0">
                <a:solidFill>
                  <a:schemeClr val="accent5">
                    <a:lumMod val="50000"/>
                  </a:schemeClr>
                </a:solidFill>
              </a:rPr>
              <a:t>Transversity</a:t>
            </a:r>
            <a:endParaRPr lang="en-US" sz="1600" u="none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1600" u="none" dirty="0" smtClean="0">
                <a:solidFill>
                  <a:schemeClr val="accent5">
                    <a:lumMod val="50000"/>
                  </a:schemeClr>
                </a:solidFill>
              </a:rPr>
              <a:t>Transverse Momentum-dependent PDF</a:t>
            </a:r>
          </a:p>
          <a:p>
            <a:pPr marL="457200" lvl="1" indent="0">
              <a:buNone/>
            </a:pPr>
            <a:endParaRPr lang="en-US" sz="1600" u="none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1600" u="none" dirty="0" smtClean="0">
                <a:solidFill>
                  <a:schemeClr val="accent5">
                    <a:lumMod val="50000"/>
                  </a:schemeClr>
                </a:solidFill>
              </a:rPr>
              <a:t>DVCS and HEMP</a:t>
            </a:r>
          </a:p>
          <a:p>
            <a:pPr marL="457200" lvl="1" indent="0">
              <a:buNone/>
            </a:pPr>
            <a:r>
              <a:rPr lang="en-US" sz="1600" u="none" dirty="0" err="1" smtClean="0">
                <a:solidFill>
                  <a:schemeClr val="accent5">
                    <a:lumMod val="50000"/>
                  </a:schemeClr>
                </a:solidFill>
              </a:rPr>
              <a:t>Unpolarized</a:t>
            </a:r>
            <a:r>
              <a:rPr lang="en-US" sz="1600" u="none" dirty="0" smtClean="0">
                <a:solidFill>
                  <a:schemeClr val="accent5">
                    <a:lumMod val="50000"/>
                  </a:schemeClr>
                </a:solidFill>
              </a:rPr>
              <a:t> SIDIS and TMDs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97739" y="4186952"/>
            <a:ext cx="39339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u="none" dirty="0" smtClean="0">
                <a:solidFill>
                  <a:srgbClr val="FF0000"/>
                </a:solidFill>
              </a:rPr>
              <a:t>COMPASS - </a:t>
            </a:r>
            <a:r>
              <a:rPr lang="en-US" sz="2000" u="none" dirty="0">
                <a:solidFill>
                  <a:srgbClr val="FF0000"/>
                </a:solidFill>
              </a:rPr>
              <a:t>I   (2002 – </a:t>
            </a:r>
            <a:r>
              <a:rPr lang="en-US" sz="2000" u="none" dirty="0" smtClean="0">
                <a:solidFill>
                  <a:srgbClr val="FF0000"/>
                </a:solidFill>
              </a:rPr>
              <a:t>2011)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80080" y="5539816"/>
            <a:ext cx="400065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u="none" dirty="0">
                <a:solidFill>
                  <a:srgbClr val="FF0000"/>
                </a:solidFill>
              </a:rPr>
              <a:t>COMPASS </a:t>
            </a:r>
            <a:r>
              <a:rPr lang="en-US" sz="2000" u="none" dirty="0" smtClean="0">
                <a:solidFill>
                  <a:srgbClr val="FF0000"/>
                </a:solidFill>
              </a:rPr>
              <a:t>- II   </a:t>
            </a:r>
            <a:r>
              <a:rPr lang="en-US" sz="2000" u="none" dirty="0">
                <a:solidFill>
                  <a:srgbClr val="FF0000"/>
                </a:solidFill>
              </a:rPr>
              <a:t>(</a:t>
            </a:r>
            <a:r>
              <a:rPr lang="en-US" sz="2000" u="none" dirty="0" smtClean="0">
                <a:solidFill>
                  <a:srgbClr val="FF0000"/>
                </a:solidFill>
              </a:rPr>
              <a:t>2012 </a:t>
            </a:r>
            <a:r>
              <a:rPr lang="en-US" sz="2000" u="none" dirty="0">
                <a:solidFill>
                  <a:srgbClr val="FF0000"/>
                </a:solidFill>
              </a:rPr>
              <a:t>– </a:t>
            </a:r>
            <a:r>
              <a:rPr lang="en-US" sz="2000" u="none" dirty="0" smtClean="0">
                <a:solidFill>
                  <a:srgbClr val="FF0000"/>
                </a:solidFill>
              </a:rPr>
              <a:t>2017) 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Rectangle 19"/>
          <p:cNvSpPr txBox="1">
            <a:spLocks noChangeArrowheads="1"/>
          </p:cNvSpPr>
          <p:nvPr/>
        </p:nvSpPr>
        <p:spPr>
          <a:xfrm>
            <a:off x="4820629" y="3896910"/>
            <a:ext cx="4724400" cy="308923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charset="0"/>
              <a:buChar char="n"/>
              <a:defRPr sz="24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55000"/>
              <a:buFont typeface="Wingdings" charset="0"/>
              <a:buChar char="n"/>
              <a:defRPr sz="2000">
                <a:solidFill>
                  <a:srgbClr val="4F5649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47900"/>
              </a:buClr>
              <a:buSzPct val="50000"/>
              <a:buFont typeface="Wingdings" charset="0"/>
              <a:buChar char="n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Font typeface="Wingdings" charset="0"/>
              <a:buChar char="§"/>
              <a:defRPr>
                <a:solidFill>
                  <a:srgbClr val="3333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0">
                <a:solidFill>
                  <a:srgbClr val="FF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800" u="none" dirty="0"/>
              <a:t> </a:t>
            </a:r>
            <a:r>
              <a:rPr lang="en-US" sz="1800" u="none" dirty="0" smtClean="0"/>
              <a:t>     </a:t>
            </a:r>
            <a:r>
              <a:rPr lang="en-US" sz="1800" u="none" dirty="0" smtClean="0">
                <a:solidFill>
                  <a:schemeClr val="tx1"/>
                </a:solidFill>
              </a:rPr>
              <a:t>Experiments with hadron beams:</a:t>
            </a:r>
            <a:endParaRPr lang="en-US" sz="1800" u="none" dirty="0">
              <a:solidFill>
                <a:schemeClr val="tx1"/>
              </a:solidFill>
            </a:endParaRPr>
          </a:p>
          <a:p>
            <a:endParaRPr lang="en-US" sz="1800" u="none" dirty="0" smtClean="0"/>
          </a:p>
          <a:p>
            <a:pPr marL="457200" lvl="1" indent="0">
              <a:buNone/>
            </a:pPr>
            <a:r>
              <a:rPr lang="en-US" sz="1600" u="none" dirty="0" smtClean="0">
                <a:solidFill>
                  <a:schemeClr val="tx1"/>
                </a:solidFill>
              </a:rPr>
              <a:t>Pion </a:t>
            </a:r>
            <a:r>
              <a:rPr lang="en-US" sz="1600" u="none" dirty="0" err="1" smtClean="0">
                <a:solidFill>
                  <a:schemeClr val="tx1"/>
                </a:solidFill>
              </a:rPr>
              <a:t>polarizability</a:t>
            </a:r>
            <a:r>
              <a:rPr lang="en-US" sz="1600" u="none" dirty="0" smtClean="0">
                <a:solidFill>
                  <a:schemeClr val="tx1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US" sz="1600" u="none" dirty="0" smtClean="0">
                <a:solidFill>
                  <a:schemeClr val="tx1"/>
                </a:solidFill>
              </a:rPr>
              <a:t>Diffractive and Central production</a:t>
            </a:r>
          </a:p>
          <a:p>
            <a:pPr marL="457200" lvl="1" indent="0">
              <a:buNone/>
            </a:pPr>
            <a:r>
              <a:rPr lang="en-US" sz="1600" u="none" dirty="0" smtClean="0">
                <a:solidFill>
                  <a:schemeClr val="tx1"/>
                </a:solidFill>
              </a:rPr>
              <a:t>Light meson spectroscopy</a:t>
            </a:r>
          </a:p>
          <a:p>
            <a:pPr marL="457200" lvl="1" indent="0">
              <a:buNone/>
            </a:pPr>
            <a:r>
              <a:rPr lang="en-US" sz="1600" u="none" dirty="0" smtClean="0">
                <a:solidFill>
                  <a:schemeClr val="tx1"/>
                </a:solidFill>
              </a:rPr>
              <a:t>Baryon spectroscopy</a:t>
            </a:r>
            <a:endParaRPr lang="en-US" sz="1600" u="none" dirty="0" smtClean="0">
              <a:solidFill>
                <a:srgbClr val="3333CC"/>
              </a:solidFill>
            </a:endParaRPr>
          </a:p>
          <a:p>
            <a:pPr marL="457200" lvl="1" indent="0">
              <a:buNone/>
            </a:pPr>
            <a:endParaRPr lang="en-US" sz="1600" u="none" dirty="0" smtClean="0">
              <a:solidFill>
                <a:srgbClr val="3333CC"/>
              </a:solidFill>
            </a:endParaRPr>
          </a:p>
          <a:p>
            <a:pPr marL="457200" lvl="1" indent="0">
              <a:buNone/>
            </a:pPr>
            <a:r>
              <a:rPr lang="en-US" sz="1600" u="none" dirty="0" smtClean="0">
                <a:solidFill>
                  <a:schemeClr val="tx1"/>
                </a:solidFill>
              </a:rPr>
              <a:t>Pion and </a:t>
            </a:r>
            <a:r>
              <a:rPr lang="en-US" sz="1600" u="none" dirty="0" err="1" smtClean="0">
                <a:solidFill>
                  <a:schemeClr val="tx1"/>
                </a:solidFill>
              </a:rPr>
              <a:t>Kaon</a:t>
            </a:r>
            <a:r>
              <a:rPr lang="en-US" sz="1600" u="none" dirty="0" smtClean="0">
                <a:solidFill>
                  <a:schemeClr val="tx1"/>
                </a:solidFill>
              </a:rPr>
              <a:t> </a:t>
            </a:r>
            <a:r>
              <a:rPr lang="en-US" sz="1600" u="none" dirty="0" err="1" smtClean="0">
                <a:solidFill>
                  <a:schemeClr val="tx1"/>
                </a:solidFill>
              </a:rPr>
              <a:t>polarizabilities</a:t>
            </a:r>
            <a:endParaRPr lang="en-US" sz="1600" u="none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sz="1600" u="none" dirty="0" err="1" smtClean="0">
                <a:solidFill>
                  <a:schemeClr val="tx1"/>
                </a:solidFill>
              </a:rPr>
              <a:t>Drell</a:t>
            </a:r>
            <a:r>
              <a:rPr lang="en-US" sz="1600" u="none" dirty="0" smtClean="0">
                <a:solidFill>
                  <a:schemeClr val="tx1"/>
                </a:solidFill>
              </a:rPr>
              <a:t>-Yan studies</a:t>
            </a:r>
            <a:endParaRPr lang="en-US" sz="1600" u="none" dirty="0">
              <a:solidFill>
                <a:schemeClr val="tx1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064159" y="744727"/>
            <a:ext cx="5838667" cy="3148738"/>
            <a:chOff x="596791" y="575247"/>
            <a:chExt cx="8311786" cy="6069741"/>
          </a:xfrm>
        </p:grpSpPr>
        <p:pic>
          <p:nvPicPr>
            <p:cNvPr id="33" name="Picture 6" descr="cz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38" y="3155425"/>
              <a:ext cx="1295400" cy="86360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7" descr="d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7647" y="707127"/>
              <a:ext cx="1308100" cy="785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9" descr="f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7639" y="3533088"/>
              <a:ext cx="1271588" cy="847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il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956" y="5175391"/>
              <a:ext cx="1258888" cy="915988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1" descr="it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858" y="4851688"/>
              <a:ext cx="1260474" cy="84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2" descr="jp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956" y="2372599"/>
              <a:ext cx="1273175" cy="84931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3" descr="pl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27" y="2002561"/>
              <a:ext cx="1287464" cy="80327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4" descr="p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956" y="3812714"/>
              <a:ext cx="1277937" cy="854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5" descr="i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930" y="4458071"/>
              <a:ext cx="1304925" cy="871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16"/>
            <p:cNvSpPr>
              <a:spLocks noChangeArrowheads="1"/>
            </p:cNvSpPr>
            <p:nvPr/>
          </p:nvSpPr>
          <p:spPr bwMode="auto">
            <a:xfrm>
              <a:off x="5827150" y="575247"/>
              <a:ext cx="2909671" cy="1809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8" tIns="45714" rIns="91428" bIns="45714">
              <a:spAutoFit/>
            </a:bodyPr>
            <a:lstStyle/>
            <a:p>
              <a:pPr marL="457200" indent="-457200" algn="l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1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Bochum,</a:t>
              </a:r>
            </a:p>
            <a:p>
              <a:pPr marL="457200" indent="-457200" algn="l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100" u="none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B</a:t>
              </a:r>
              <a:r>
                <a:rPr lang="en-US" sz="11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onn </a:t>
              </a:r>
              <a:r>
                <a:rPr lang="en-US" sz="1100" b="1" u="none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(ISKP </a:t>
              </a:r>
              <a:endParaRPr lang="en-US" sz="1100" b="1" u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  <a:p>
              <a:pPr marL="457200" indent="-457200" algn="l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1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&amp; PI),</a:t>
              </a:r>
              <a:r>
                <a:rPr lang="en-US" sz="1100" b="1" u="none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Erlangen,Freiburg</a:t>
              </a:r>
              <a:r>
                <a:rPr lang="en-US" sz="11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,</a:t>
              </a:r>
            </a:p>
            <a:p>
              <a:pPr marL="457200" indent="-457200" algn="l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100" b="1" u="none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Mainz,München</a:t>
              </a:r>
              <a:r>
                <a:rPr lang="en-US" sz="11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 TU</a:t>
              </a:r>
              <a:endParaRPr lang="en-US" sz="1100" b="1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  <p:sp>
          <p:nvSpPr>
            <p:cNvPr id="43" name="Rectangle 17"/>
            <p:cNvSpPr>
              <a:spLocks noChangeArrowheads="1"/>
            </p:cNvSpPr>
            <p:nvPr/>
          </p:nvSpPr>
          <p:spPr bwMode="auto">
            <a:xfrm>
              <a:off x="6798232" y="2931800"/>
              <a:ext cx="1828800" cy="569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8" tIns="45714" rIns="91428" bIns="45714">
              <a:spAutoFit/>
            </a:bodyPr>
            <a:lstStyle/>
            <a:p>
              <a:pPr marL="457200" indent="-45720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USA (UIUC)</a:t>
              </a:r>
              <a:endParaRPr lang="en-US" sz="1200" b="1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  <p:sp>
          <p:nvSpPr>
            <p:cNvPr id="44" name="Rectangle 18"/>
            <p:cNvSpPr>
              <a:spLocks noChangeArrowheads="1"/>
            </p:cNvSpPr>
            <p:nvPr/>
          </p:nvSpPr>
          <p:spPr bwMode="auto">
            <a:xfrm>
              <a:off x="7127639" y="4334767"/>
              <a:ext cx="1169987" cy="3320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marL="457200" indent="-45720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Saclay</a:t>
              </a:r>
              <a:endParaRPr lang="en-US" sz="1200" b="1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  <p:sp>
          <p:nvSpPr>
            <p:cNvPr id="45" name="Rectangle 19"/>
            <p:cNvSpPr>
              <a:spLocks noChangeArrowheads="1"/>
            </p:cNvSpPr>
            <p:nvPr/>
          </p:nvSpPr>
          <p:spPr bwMode="auto">
            <a:xfrm>
              <a:off x="4554944" y="6091379"/>
              <a:ext cx="1125538" cy="546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marL="457200" indent="-45720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Tel Aviv</a:t>
              </a:r>
            </a:p>
          </p:txBody>
        </p:sp>
        <p:sp>
          <p:nvSpPr>
            <p:cNvPr id="46" name="Rectangle 20"/>
            <p:cNvSpPr>
              <a:spLocks noChangeArrowheads="1"/>
            </p:cNvSpPr>
            <p:nvPr/>
          </p:nvSpPr>
          <p:spPr bwMode="auto">
            <a:xfrm>
              <a:off x="1961855" y="4886955"/>
              <a:ext cx="2546952" cy="462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8" tIns="45714" rIns="91428" bIns="45714">
              <a:spAutoFit/>
            </a:bodyPr>
            <a:lstStyle/>
            <a:p>
              <a:pPr marL="457200" indent="-457200">
                <a:lnSpc>
                  <a:spcPct val="80000"/>
                </a:lnSpc>
                <a:spcBef>
                  <a:spcPct val="20000"/>
                </a:spcBef>
              </a:pP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Calcutta (</a:t>
              </a:r>
              <a:r>
                <a:rPr lang="en-US" sz="1200" b="1" u="none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Matriviani</a:t>
              </a: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)</a:t>
              </a:r>
              <a:endParaRPr lang="en-US" sz="1200" b="1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  <p:sp>
          <p:nvSpPr>
            <p:cNvPr id="47" name="Rectangle 21"/>
            <p:cNvSpPr>
              <a:spLocks noChangeArrowheads="1"/>
            </p:cNvSpPr>
            <p:nvPr/>
          </p:nvSpPr>
          <p:spPr bwMode="auto">
            <a:xfrm>
              <a:off x="5830845" y="5612682"/>
              <a:ext cx="3077732" cy="1032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8" tIns="45714" rIns="91428" bIns="45714">
              <a:spAutoFit/>
            </a:bodyPr>
            <a:lstStyle/>
            <a:p>
              <a:pPr marL="457200" indent="-457200" algn="l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Torino (</a:t>
              </a:r>
              <a:r>
                <a:rPr lang="en-US" sz="1200" b="1" u="none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University,INFN</a:t>
              </a:r>
              <a:r>
                <a:rPr lang="en-US" sz="1200" b="1" u="none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),</a:t>
              </a:r>
            </a:p>
            <a:p>
              <a:pPr marL="457200" indent="-457200" algn="l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Trieste (</a:t>
              </a:r>
              <a:r>
                <a:rPr lang="en-US" sz="1200" b="1" u="none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University,INFN</a:t>
              </a:r>
              <a:r>
                <a:rPr lang="en-US" sz="1200" b="1" u="none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)</a:t>
              </a:r>
            </a:p>
          </p:txBody>
        </p:sp>
        <p:sp>
          <p:nvSpPr>
            <p:cNvPr id="48" name="Rectangle 22"/>
            <p:cNvSpPr>
              <a:spLocks noChangeArrowheads="1"/>
            </p:cNvSpPr>
            <p:nvPr/>
          </p:nvSpPr>
          <p:spPr bwMode="auto">
            <a:xfrm>
              <a:off x="1951638" y="1946564"/>
              <a:ext cx="1755775" cy="1180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8" tIns="45714" rIns="91428" bIns="45714"/>
            <a:lstStyle/>
            <a:p>
              <a:pPr marL="457200" indent="-457200">
                <a:lnSpc>
                  <a:spcPct val="80000"/>
                </a:lnSpc>
                <a:spcBef>
                  <a:spcPct val="20000"/>
                </a:spcBef>
              </a:pPr>
              <a:r>
                <a:rPr lang="en-US" sz="1200" b="1" u="none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Warsawa</a:t>
              </a: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 (NCBJ), </a:t>
              </a:r>
              <a:endParaRPr lang="en-US" sz="1200" b="1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  <a:p>
              <a:pPr marL="457200" indent="-457200">
                <a:lnSpc>
                  <a:spcPct val="80000"/>
                </a:lnSpc>
                <a:spcBef>
                  <a:spcPct val="20000"/>
                </a:spcBef>
              </a:pPr>
              <a:r>
                <a:rPr lang="en-US" sz="1200" b="1" u="none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Warsawa</a:t>
              </a:r>
              <a:r>
                <a:rPr lang="en-US" sz="1200" b="1" u="none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 (TU</a:t>
              </a: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)</a:t>
              </a:r>
            </a:p>
            <a:p>
              <a:pPr marL="457200" indent="-457200">
                <a:lnSpc>
                  <a:spcPct val="80000"/>
                </a:lnSpc>
                <a:spcBef>
                  <a:spcPct val="20000"/>
                </a:spcBef>
              </a:pPr>
              <a:r>
                <a:rPr lang="en-US" sz="1200" b="1" u="none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Warsawa</a:t>
              </a: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 (U)</a:t>
              </a:r>
              <a:endParaRPr lang="en-US" sz="1200" b="1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  <p:sp>
          <p:nvSpPr>
            <p:cNvPr id="49" name="Rectangle 23"/>
            <p:cNvSpPr>
              <a:spLocks noChangeArrowheads="1"/>
            </p:cNvSpPr>
            <p:nvPr/>
          </p:nvSpPr>
          <p:spPr bwMode="auto">
            <a:xfrm>
              <a:off x="4402626" y="1758469"/>
              <a:ext cx="1524001" cy="569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8" tIns="45714" rIns="91428" bIns="45714">
              <a:spAutoFit/>
            </a:bodyPr>
            <a:lstStyle/>
            <a:p>
              <a:pPr marL="457200" indent="-45720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CERN</a:t>
              </a:r>
            </a:p>
          </p:txBody>
        </p:sp>
        <p:sp>
          <p:nvSpPr>
            <p:cNvPr id="50" name="Rectangle 24"/>
            <p:cNvSpPr>
              <a:spLocks noChangeArrowheads="1"/>
            </p:cNvSpPr>
            <p:nvPr/>
          </p:nvSpPr>
          <p:spPr bwMode="auto">
            <a:xfrm>
              <a:off x="4420527" y="3302459"/>
              <a:ext cx="2178056" cy="569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8" tIns="45714" rIns="91428" bIns="45714">
              <a:spAutoFit/>
            </a:bodyPr>
            <a:lstStyle/>
            <a:p>
              <a:pPr marL="457200" indent="-45720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Yamagata</a:t>
              </a:r>
              <a:endParaRPr lang="en-US" sz="1200" b="1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  <p:sp>
          <p:nvSpPr>
            <p:cNvPr id="51" name="Rectangle 25"/>
            <p:cNvSpPr>
              <a:spLocks noChangeArrowheads="1"/>
            </p:cNvSpPr>
            <p:nvPr/>
          </p:nvSpPr>
          <p:spPr bwMode="auto">
            <a:xfrm>
              <a:off x="2038203" y="3147296"/>
              <a:ext cx="2562743" cy="1495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8" tIns="45714" rIns="91428" bIns="45714">
              <a:spAutoFit/>
            </a:bodyPr>
            <a:lstStyle/>
            <a:p>
              <a:pPr marL="457200" indent="-45720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Praha</a:t>
              </a: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 (CU/CTU)</a:t>
              </a:r>
            </a:p>
            <a:p>
              <a:pPr marL="457200" indent="-45720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Liberec (TU) </a:t>
              </a:r>
            </a:p>
            <a:p>
              <a:pPr marL="457200" indent="-45720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Brno (ISI-ASCR)</a:t>
              </a:r>
              <a:endParaRPr lang="en-US" sz="1200" b="1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52" name="Picture 26" descr="ru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791" y="791387"/>
              <a:ext cx="1295400" cy="8636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27"/>
            <p:cNvSpPr>
              <a:spLocks noChangeArrowheads="1"/>
            </p:cNvSpPr>
            <p:nvPr/>
          </p:nvSpPr>
          <p:spPr bwMode="auto">
            <a:xfrm>
              <a:off x="1211551" y="659141"/>
              <a:ext cx="3343393" cy="1287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8" tIns="45714" rIns="91428" bIns="45714">
              <a:spAutoFit/>
            </a:bodyPr>
            <a:lstStyle/>
            <a:p>
              <a:pPr marL="457200" indent="-457200" algn="l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	</a:t>
              </a:r>
              <a:r>
                <a:rPr lang="en-US" sz="1100" b="1" u="none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Дубна</a:t>
              </a:r>
              <a:r>
                <a:rPr lang="en-US" sz="1050" b="1" u="none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 (LPP and LNP), </a:t>
              </a:r>
              <a:r>
                <a:rPr lang="en-US" sz="1100" b="1" u="none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Москва</a:t>
              </a:r>
              <a:r>
                <a:rPr lang="en-US" sz="1050" b="1" u="none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 (INR, LPI, State University</a:t>
              </a:r>
              <a:r>
                <a:rPr lang="en-US" sz="105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),</a:t>
              </a:r>
              <a:r>
                <a:rPr lang="en-US" sz="1100" b="1" u="none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Протвино</a:t>
              </a:r>
              <a:r>
                <a:rPr lang="en-US" sz="105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 </a:t>
              </a:r>
              <a:endParaRPr lang="en-US" sz="1200" b="1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  <p:sp>
          <p:nvSpPr>
            <p:cNvPr id="54" name="Rectangle 28"/>
            <p:cNvSpPr>
              <a:spLocks noChangeArrowheads="1"/>
            </p:cNvSpPr>
            <p:nvPr/>
          </p:nvSpPr>
          <p:spPr bwMode="auto">
            <a:xfrm>
              <a:off x="4329716" y="4627748"/>
              <a:ext cx="1792247" cy="569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8" tIns="45714" rIns="91428" bIns="45714">
              <a:spAutoFit/>
            </a:bodyPr>
            <a:lstStyle/>
            <a:p>
              <a:pPr marL="457200" indent="-45720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Lisboa</a:t>
              </a: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/</a:t>
              </a:r>
              <a:r>
                <a:rPr lang="en-US" sz="1200" b="1" u="none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Aveiro</a:t>
              </a:r>
              <a:endParaRPr lang="en-US" sz="1200" b="1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55" name="Picture 30" descr="D:\TeX\Perspective\slices\logocern.gif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956" y="728886"/>
              <a:ext cx="1295400" cy="958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http://www.worldsbiggestlist.com/wp-content/uploads/2011/06/USA-Flag1.gif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4932" y="2205373"/>
              <a:ext cx="1295400" cy="803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http://media.tumblr.com/tumblr_m7rvuhrw0v1qjrq4v.gif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82" y="5552677"/>
              <a:ext cx="1304381" cy="871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ectangle 20"/>
            <p:cNvSpPr>
              <a:spLocks noChangeArrowheads="1"/>
            </p:cNvSpPr>
            <p:nvPr/>
          </p:nvSpPr>
          <p:spPr bwMode="auto">
            <a:xfrm>
              <a:off x="1985963" y="5949713"/>
              <a:ext cx="2162176" cy="283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marL="457200" indent="-457200">
                <a:lnSpc>
                  <a:spcPct val="80000"/>
                </a:lnSpc>
                <a:spcBef>
                  <a:spcPct val="20000"/>
                </a:spcBef>
              </a:pP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Taipei (AS)</a:t>
              </a:r>
              <a:endParaRPr lang="en-US" sz="1200" b="1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</p:grp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" y="796691"/>
            <a:ext cx="3996011" cy="298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Rectangle 10"/>
          <p:cNvSpPr txBox="1">
            <a:spLocks noChangeArrowheads="1"/>
          </p:cNvSpPr>
          <p:nvPr/>
        </p:nvSpPr>
        <p:spPr bwMode="auto">
          <a:xfrm>
            <a:off x="85566" y="955118"/>
            <a:ext cx="2657633" cy="110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>
            <a:lvl1pPr marL="258763" indent="-258763" algn="l" defTabSz="1008063" rtl="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690563" indent="-187325" algn="l" defTabSz="10080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defRPr sz="2200">
                <a:solidFill>
                  <a:srgbClr val="FF0000"/>
                </a:solidFill>
                <a:latin typeface="+mn-lt"/>
              </a:defRPr>
            </a:lvl2pPr>
            <a:lvl3pPr marL="1193800" indent="-185738" algn="l" defTabSz="1008063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+mn-lt"/>
              </a:defRPr>
            </a:lvl3pPr>
            <a:lvl4pPr marL="1697038" indent="-185738" algn="l" defTabSz="1008063" rtl="0" eaLnBrk="0" fontAlgn="base" hangingPunct="0">
              <a:spcBef>
                <a:spcPct val="20000"/>
              </a:spcBef>
              <a:spcAft>
                <a:spcPct val="0"/>
              </a:spcAft>
              <a:defRPr sz="1500">
                <a:solidFill>
                  <a:srgbClr val="FF0000"/>
                </a:solidFill>
                <a:latin typeface="+mn-lt"/>
              </a:defRPr>
            </a:lvl4pPr>
            <a:lvl5pPr marL="2201863" indent="-185738" algn="l" defTabSz="1008063" rtl="0" eaLnBrk="0" fontAlgn="base" hangingPunct="0">
              <a:spcBef>
                <a:spcPct val="20000"/>
              </a:spcBef>
              <a:spcAft>
                <a:spcPct val="0"/>
              </a:spcAft>
              <a:defRPr sz="1500">
                <a:solidFill>
                  <a:srgbClr val="FF0000"/>
                </a:solidFill>
                <a:latin typeface="+mn-lt"/>
              </a:defRPr>
            </a:lvl5pPr>
            <a:lvl6pPr marL="2659063" indent="-185738" algn="l" defTabSz="1008063" rtl="0" fontAlgn="base">
              <a:spcBef>
                <a:spcPct val="20000"/>
              </a:spcBef>
              <a:spcAft>
                <a:spcPct val="0"/>
              </a:spcAft>
              <a:defRPr sz="1500">
                <a:solidFill>
                  <a:srgbClr val="FF0000"/>
                </a:solidFill>
                <a:latin typeface="+mn-lt"/>
              </a:defRPr>
            </a:lvl6pPr>
            <a:lvl7pPr marL="3116263" indent="-185738" algn="l" defTabSz="1008063" rtl="0" fontAlgn="base">
              <a:spcBef>
                <a:spcPct val="20000"/>
              </a:spcBef>
              <a:spcAft>
                <a:spcPct val="0"/>
              </a:spcAft>
              <a:defRPr sz="1500">
                <a:solidFill>
                  <a:srgbClr val="FF0000"/>
                </a:solidFill>
                <a:latin typeface="+mn-lt"/>
              </a:defRPr>
            </a:lvl7pPr>
            <a:lvl8pPr marL="3573463" indent="-185738" algn="l" defTabSz="1008063" rtl="0" fontAlgn="base">
              <a:spcBef>
                <a:spcPct val="20000"/>
              </a:spcBef>
              <a:spcAft>
                <a:spcPct val="0"/>
              </a:spcAft>
              <a:defRPr sz="1500">
                <a:solidFill>
                  <a:srgbClr val="FF0000"/>
                </a:solidFill>
                <a:latin typeface="+mn-lt"/>
              </a:defRPr>
            </a:lvl8pPr>
            <a:lvl9pPr marL="4030663" indent="-185738" algn="l" defTabSz="1008063" rtl="0" fontAlgn="base">
              <a:spcBef>
                <a:spcPct val="20000"/>
              </a:spcBef>
              <a:spcAft>
                <a:spcPct val="0"/>
              </a:spcAft>
              <a:defRPr sz="1500">
                <a:solidFill>
                  <a:srgbClr val="FF0000"/>
                </a:solidFill>
                <a:latin typeface="+mn-lt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</a:pPr>
            <a:r>
              <a:rPr lang="en-US" sz="1600" u="none" kern="0" dirty="0" smtClean="0">
                <a:solidFill>
                  <a:srgbClr val="FFFF00"/>
                </a:solidFill>
              </a:rPr>
              <a:t>~ </a:t>
            </a:r>
            <a:r>
              <a:rPr lang="en-US" sz="1600" u="none" kern="0" dirty="0">
                <a:solidFill>
                  <a:srgbClr val="FFFF00"/>
                </a:solidFill>
              </a:rPr>
              <a:t>250 physicists </a:t>
            </a:r>
            <a:endParaRPr lang="en-US" sz="1600" u="none" kern="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</a:pPr>
            <a:r>
              <a:rPr lang="en-US" sz="1600" u="none" kern="0" dirty="0" smtClean="0">
                <a:solidFill>
                  <a:srgbClr val="FFFF00"/>
                </a:solidFill>
              </a:rPr>
              <a:t>from 24 Institutions</a:t>
            </a:r>
            <a:endParaRPr lang="en-US" sz="1600" u="none" kern="0" dirty="0">
              <a:solidFill>
                <a:srgbClr val="FFFF00"/>
              </a:solidFill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</a:pPr>
            <a:r>
              <a:rPr lang="en-US" sz="1600" u="none" kern="0" dirty="0" smtClean="0">
                <a:solidFill>
                  <a:srgbClr val="FFFF00"/>
                </a:solidFill>
              </a:rPr>
              <a:t>of 13 </a:t>
            </a:r>
            <a:r>
              <a:rPr lang="en-US" sz="1600" u="none" kern="0" dirty="0">
                <a:solidFill>
                  <a:srgbClr val="FFFF00"/>
                </a:solidFill>
              </a:rPr>
              <a:t>Countries </a:t>
            </a:r>
          </a:p>
        </p:txBody>
      </p:sp>
    </p:spTree>
    <p:extLst>
      <p:ext uri="{BB962C8B-B14F-4D97-AF65-F5344CB8AC3E}">
        <p14:creationId xmlns:p14="http://schemas.microsoft.com/office/powerpoint/2010/main" val="90521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23" y="3305443"/>
            <a:ext cx="2296012" cy="286131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71053"/>
          <a:stretch>
            <a:fillRect/>
          </a:stretch>
        </p:blipFill>
        <p:spPr bwMode="auto">
          <a:xfrm>
            <a:off x="7374576" y="1529589"/>
            <a:ext cx="1953670" cy="178723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b="14042"/>
          <a:stretch>
            <a:fillRect/>
          </a:stretch>
        </p:blipFill>
        <p:spPr bwMode="auto">
          <a:xfrm>
            <a:off x="3662667" y="1448790"/>
            <a:ext cx="3286065" cy="184921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2832" y="4053175"/>
            <a:ext cx="2129565" cy="224826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4438" y="4178595"/>
            <a:ext cx="3385915" cy="208481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033" y="1558020"/>
            <a:ext cx="3213523" cy="166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400920" y="2990026"/>
            <a:ext cx="1152880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u="none" dirty="0" smtClean="0">
                <a:solidFill>
                  <a:srgbClr val="0000CC"/>
                </a:solidFill>
              </a:rPr>
              <a:t>TIC, NA44</a:t>
            </a:r>
            <a:endParaRPr lang="en-US" sz="1600" u="none" dirty="0">
              <a:solidFill>
                <a:srgbClr val="0000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390" y="5752028"/>
            <a:ext cx="1262653" cy="5355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u="none" dirty="0" smtClean="0">
                <a:solidFill>
                  <a:srgbClr val="FF0000"/>
                </a:solidFill>
              </a:rPr>
              <a:t>COMPASS </a:t>
            </a:r>
          </a:p>
          <a:p>
            <a:r>
              <a:rPr lang="en-US" sz="1600" u="none" dirty="0" smtClean="0">
                <a:solidFill>
                  <a:srgbClr val="FF0000"/>
                </a:solidFill>
              </a:rPr>
              <a:t>RICH-1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07172" y="3063534"/>
            <a:ext cx="1526252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u="none" dirty="0" smtClean="0">
                <a:solidFill>
                  <a:srgbClr val="0000CC"/>
                </a:solidFill>
              </a:rPr>
              <a:t>JLAB-HALL A</a:t>
            </a:r>
            <a:endParaRPr lang="en-US" sz="1600" u="none" dirty="0">
              <a:solidFill>
                <a:srgbClr val="0000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45901" y="1492746"/>
            <a:ext cx="1527982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u="none" dirty="0" smtClean="0">
                <a:solidFill>
                  <a:srgbClr val="FF0000"/>
                </a:solidFill>
              </a:rPr>
              <a:t>ALICE-HMPID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96106" y="5964612"/>
            <a:ext cx="725648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u="none" dirty="0" smtClean="0">
                <a:solidFill>
                  <a:srgbClr val="0000CC"/>
                </a:solidFill>
              </a:rPr>
              <a:t>STAR</a:t>
            </a:r>
            <a:endParaRPr lang="en-US" sz="1600" u="none" dirty="0">
              <a:solidFill>
                <a:srgbClr val="0000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73070" y="6032089"/>
            <a:ext cx="899605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u="none" dirty="0" smtClean="0">
                <a:solidFill>
                  <a:srgbClr val="0000CC"/>
                </a:solidFill>
              </a:rPr>
              <a:t>HADES</a:t>
            </a:r>
            <a:endParaRPr lang="en-US" sz="1600" u="none" dirty="0">
              <a:solidFill>
                <a:srgbClr val="0000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71064" y="3391325"/>
            <a:ext cx="6368902" cy="646331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u="none" dirty="0" smtClean="0">
                <a:solidFill>
                  <a:schemeClr val="tx1"/>
                </a:solidFill>
              </a:rPr>
              <a:t>A solid state photocathode exposed to a gaseous atmosphere in an effective PD: a success !</a:t>
            </a:r>
            <a:endParaRPr lang="en-US" sz="2000" u="none" dirty="0">
              <a:solidFill>
                <a:schemeClr val="tx1"/>
              </a:solidFill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866774" y="138220"/>
            <a:ext cx="7873191" cy="1158949"/>
          </a:xfrm>
          <a:prstGeom prst="rect">
            <a:avLst/>
          </a:prstGeom>
          <a:solidFill>
            <a:srgbClr val="C0F4FE"/>
          </a:solidFill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600" u="none" dirty="0" smtClean="0">
                <a:solidFill>
                  <a:srgbClr val="FF0000"/>
                </a:solidFill>
                <a:latin typeface="Comic Sans MS" pitchFamily="66" charset="0"/>
              </a:rPr>
              <a:t>RICH with gaseous PD’s</a:t>
            </a:r>
          </a:p>
          <a:p>
            <a:pPr algn="ctr" eaLnBrk="0" hangingPunct="0"/>
            <a:r>
              <a:rPr lang="en-US" sz="2800" u="none" dirty="0" smtClean="0">
                <a:solidFill>
                  <a:srgbClr val="FF0000"/>
                </a:solidFill>
                <a:latin typeface="Comic Sans MS" pitchFamily="66" charset="0"/>
              </a:rPr>
              <a:t>the second generation: MWPC’s + </a:t>
            </a:r>
            <a:r>
              <a:rPr lang="en-US" sz="2800" u="none" dirty="0" err="1" smtClean="0">
                <a:solidFill>
                  <a:srgbClr val="FF0000"/>
                </a:solidFill>
                <a:latin typeface="Comic Sans MS" pitchFamily="66" charset="0"/>
              </a:rPr>
              <a:t>CsI</a:t>
            </a:r>
            <a:endParaRPr lang="en-US" sz="600" u="none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575425" y="6446838"/>
            <a:ext cx="2895600" cy="287337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</p:spTree>
    <p:extLst>
      <p:ext uri="{BB962C8B-B14F-4D97-AF65-F5344CB8AC3E}">
        <p14:creationId xmlns:p14="http://schemas.microsoft.com/office/powerpoint/2010/main" val="28464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     </a:t>
            </a:r>
          </a:p>
          <a:p>
            <a:endParaRPr lang="en-US" dirty="0">
              <a:latin typeface="Times New Roman" pitchFamily="18" charset="0"/>
            </a:endParaRPr>
          </a:p>
        </p:txBody>
      </p:sp>
      <p:pic>
        <p:nvPicPr>
          <p:cNvPr id="958471" name="Picture 7" descr="ang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9535" y="890587"/>
            <a:ext cx="3526616" cy="5538787"/>
          </a:xfrm>
          <a:prstGeom prst="rect">
            <a:avLst/>
          </a:prstGeom>
          <a:noFill/>
        </p:spPr>
      </p:pic>
      <p:pic>
        <p:nvPicPr>
          <p:cNvPr id="14" name="Picture 15" descr="p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49" y="1914525"/>
            <a:ext cx="4387698" cy="4484689"/>
          </a:xfrm>
          <a:prstGeom prst="rect">
            <a:avLst/>
          </a:prstGeom>
          <a:noFill/>
        </p:spPr>
      </p:pic>
      <p:pic>
        <p:nvPicPr>
          <p:cNvPr id="15" name="Picture 6" descr="C:\Documents and Settings\fulvio\My Documents\My Pictures\oldcsi\goodi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4675" y="885825"/>
            <a:ext cx="3105148" cy="2484118"/>
          </a:xfrm>
          <a:prstGeom prst="rect">
            <a:avLst/>
          </a:prstGeom>
          <a:noFill/>
        </p:spPr>
      </p:pic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781051" y="114300"/>
            <a:ext cx="7972424" cy="700088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COMPASS: 8 MWPC’s with </a:t>
            </a:r>
            <a:r>
              <a:rPr lang="en-US" sz="3200" i="0" u="none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CsI</a:t>
            </a:r>
            <a:endParaRPr lang="en-US" sz="32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958477" name="Picture 13" descr="testQuarzi4"/>
          <p:cNvPicPr>
            <a:picLocks noChangeAspect="1" noChangeArrowheads="1"/>
          </p:cNvPicPr>
          <p:nvPr/>
        </p:nvPicPr>
        <p:blipFill>
          <a:blip r:embed="rId6" cstate="print"/>
          <a:srcRect r="11524"/>
          <a:stretch>
            <a:fillRect/>
          </a:stretch>
        </p:blipFill>
        <p:spPr bwMode="auto">
          <a:xfrm>
            <a:off x="3854449" y="3543300"/>
            <a:ext cx="2394868" cy="285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130550" y="912498"/>
            <a:ext cx="2869825" cy="923972"/>
          </a:xfrm>
          <a:prstGeom prst="rect">
            <a:avLst/>
          </a:prstGeom>
          <a:solidFill>
            <a:srgbClr val="66FFFF"/>
          </a:solidFill>
          <a:ln w="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2000" u="none" dirty="0" smtClean="0">
                <a:solidFill>
                  <a:schemeClr val="tx1"/>
                </a:solidFill>
              </a:rPr>
              <a:t>built in 1999 – 2000,</a:t>
            </a:r>
          </a:p>
          <a:p>
            <a:r>
              <a:rPr lang="en-US" sz="2000" u="none" dirty="0" smtClean="0">
                <a:solidFill>
                  <a:schemeClr val="tx1"/>
                </a:solidFill>
              </a:rPr>
              <a:t>after prototypes tests</a:t>
            </a:r>
          </a:p>
          <a:p>
            <a:r>
              <a:rPr lang="en-US" sz="2000" u="none" dirty="0" smtClean="0">
                <a:solidFill>
                  <a:schemeClr val="tx1"/>
                </a:solidFill>
              </a:rPr>
              <a:t>(RD26 development )</a:t>
            </a:r>
          </a:p>
        </p:txBody>
      </p:sp>
      <p:sp>
        <p:nvSpPr>
          <p:cNvPr id="16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Fulvio  TESSAROTTO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876299" y="204788"/>
            <a:ext cx="7877175" cy="6096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</a:t>
            </a:r>
            <a:r>
              <a:rPr lang="en-US" sz="3200" i="0" u="none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CsI</a:t>
            </a:r>
            <a:r>
              <a:rPr lang="en-US" sz="32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3200" i="0" u="none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photocathodes</a:t>
            </a:r>
            <a:endParaRPr lang="en-US" sz="32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047555" name="Picture 3" descr="C:\Documents and Settings\fulvio\My Documents\My Pictures\CsI\cs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962025"/>
            <a:ext cx="3533775" cy="2827020"/>
          </a:xfrm>
          <a:prstGeom prst="rect">
            <a:avLst/>
          </a:prstGeom>
          <a:noFill/>
        </p:spPr>
      </p:pic>
      <p:pic>
        <p:nvPicPr>
          <p:cNvPr id="11" name="Picture 8" descr="vacu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5075" y="876300"/>
            <a:ext cx="3348190" cy="2867025"/>
          </a:xfrm>
          <a:prstGeom prst="rect">
            <a:avLst/>
          </a:prstGeom>
          <a:noFill/>
        </p:spPr>
      </p:pic>
      <p:pic>
        <p:nvPicPr>
          <p:cNvPr id="12" name="Picture 9" descr="DSCN0360"/>
          <p:cNvPicPr>
            <a:picLocks noChangeAspect="1" noChangeArrowheads="1"/>
          </p:cNvPicPr>
          <p:nvPr/>
        </p:nvPicPr>
        <p:blipFill>
          <a:blip r:embed="rId4" cstate="print"/>
          <a:srcRect l="15230"/>
          <a:stretch>
            <a:fillRect/>
          </a:stretch>
        </p:blipFill>
        <p:spPr bwMode="auto">
          <a:xfrm rot="16200000">
            <a:off x="3601983" y="1173105"/>
            <a:ext cx="2921113" cy="2276475"/>
          </a:xfrm>
          <a:prstGeom prst="rect">
            <a:avLst/>
          </a:prstGeom>
          <a:noFill/>
        </p:spPr>
      </p:pic>
      <p:pic>
        <p:nvPicPr>
          <p:cNvPr id="14" name="Picture 12" descr="glovebox2"/>
          <p:cNvPicPr>
            <a:picLocks noChangeAspect="1" noChangeArrowheads="1"/>
          </p:cNvPicPr>
          <p:nvPr/>
        </p:nvPicPr>
        <p:blipFill>
          <a:blip r:embed="rId5" cstate="print"/>
          <a:srcRect l="6686" r="8482"/>
          <a:stretch>
            <a:fillRect/>
          </a:stretch>
        </p:blipFill>
        <p:spPr bwMode="auto">
          <a:xfrm>
            <a:off x="220663" y="3838574"/>
            <a:ext cx="2833772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38" descr="glovebox1"/>
          <p:cNvPicPr>
            <a:picLocks noChangeAspect="1" noChangeArrowheads="1"/>
          </p:cNvPicPr>
          <p:nvPr/>
        </p:nvPicPr>
        <p:blipFill>
          <a:blip r:embed="rId6" cstate="print"/>
          <a:srcRect r="3933"/>
          <a:stretch>
            <a:fillRect/>
          </a:stretch>
        </p:blipFill>
        <p:spPr bwMode="auto">
          <a:xfrm>
            <a:off x="3113088" y="3903266"/>
            <a:ext cx="3085207" cy="2408634"/>
          </a:xfrm>
          <a:prstGeom prst="rect">
            <a:avLst/>
          </a:prstGeom>
          <a:noFill/>
        </p:spPr>
      </p:pic>
      <p:pic>
        <p:nvPicPr>
          <p:cNvPr id="16" name="Picture 1036" descr="transp"/>
          <p:cNvPicPr>
            <a:picLocks noChangeAspect="1" noChangeArrowheads="1"/>
          </p:cNvPicPr>
          <p:nvPr/>
        </p:nvPicPr>
        <p:blipFill>
          <a:blip r:embed="rId7" cstate="print"/>
          <a:srcRect t="1414" b="11317"/>
          <a:stretch>
            <a:fillRect/>
          </a:stretch>
        </p:blipFill>
        <p:spPr bwMode="auto">
          <a:xfrm>
            <a:off x="6276975" y="3910013"/>
            <a:ext cx="340341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Fulvio  TESSAROTTO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     </a:t>
            </a:r>
          </a:p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123825" y="157163"/>
            <a:ext cx="9639299" cy="6096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Good performance in low gain configuration</a:t>
            </a:r>
            <a:endParaRPr lang="en-US" sz="28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123825" y="785813"/>
            <a:ext cx="4743450" cy="32507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marL="457200" indent="-457200"/>
            <a:r>
              <a:rPr lang="it-IT" sz="1800" u="none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endParaRPr lang="it-IT" sz="1600" u="none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indent="-457200">
              <a:buFontTx/>
              <a:buChar char="•"/>
            </a:pPr>
            <a:r>
              <a:rPr lang="it-IT" sz="1400" u="none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1600" b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photons</a:t>
            </a:r>
            <a:r>
              <a:rPr lang="it-IT" sz="1600" b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/ ring (</a:t>
            </a:r>
            <a:r>
              <a:rPr lang="it-IT" sz="1600" b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b </a:t>
            </a:r>
            <a:r>
              <a:rPr lang="it-IT" sz="1600" b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≈ 1, complete ring in </a:t>
            </a:r>
            <a:r>
              <a:rPr lang="it-IT" sz="1600" b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acceptance</a:t>
            </a:r>
            <a:r>
              <a:rPr lang="it-IT" sz="1600" b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:</a:t>
            </a:r>
            <a:r>
              <a:rPr lang="it-IT" sz="1600" b="0" u="none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1600" u="none" dirty="0">
                <a:solidFill>
                  <a:srgbClr val="FF3300"/>
                </a:solidFill>
              </a:rPr>
              <a:t>14</a:t>
            </a:r>
          </a:p>
          <a:p>
            <a:pPr marL="457200" indent="-457200">
              <a:buFontTx/>
              <a:buChar char="•"/>
            </a:pPr>
            <a:endParaRPr lang="it-IT" sz="1600" b="0" u="none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indent="-457200">
              <a:buFontTx/>
              <a:buChar char="•"/>
            </a:pPr>
            <a:r>
              <a:rPr lang="it-IT" sz="1600" b="0" u="none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it-IT" sz="1600" b="0" u="none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it-IT" sz="1600" b="0" u="none" baseline="-25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q</a:t>
            </a:r>
            <a:r>
              <a:rPr lang="it-IT" sz="1600" b="0" u="none" baseline="-25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-ph</a:t>
            </a:r>
            <a:r>
              <a:rPr lang="it-IT" sz="1600" b="0" u="none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1600" b="0" u="none" dirty="0">
                <a:solidFill>
                  <a:srgbClr val="0000CC"/>
                </a:solidFill>
              </a:rPr>
              <a:t>(</a:t>
            </a:r>
            <a:r>
              <a:rPr lang="it-IT" sz="1600" b="0" u="none" dirty="0">
                <a:solidFill>
                  <a:srgbClr val="0000CC"/>
                </a:solidFill>
                <a:latin typeface="Symbol" pitchFamily="18" charset="2"/>
              </a:rPr>
              <a:t>b</a:t>
            </a:r>
            <a:r>
              <a:rPr lang="it-IT" sz="1600" b="0" u="none" dirty="0">
                <a:solidFill>
                  <a:srgbClr val="0000CC"/>
                </a:solidFill>
              </a:rPr>
              <a:t> </a:t>
            </a:r>
            <a:r>
              <a:rPr lang="it-IT" sz="1600" b="0" u="none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≈ </a:t>
            </a:r>
            <a:r>
              <a:rPr lang="it-IT" sz="1600" b="0" u="none" dirty="0">
                <a:solidFill>
                  <a:srgbClr val="0000CC"/>
                </a:solidFill>
              </a:rPr>
              <a:t>1)</a:t>
            </a:r>
            <a:r>
              <a:rPr lang="it-IT" sz="1600" b="0" u="none" dirty="0">
                <a:solidFill>
                  <a:schemeClr val="accent2"/>
                </a:solidFill>
              </a:rPr>
              <a:t> : </a:t>
            </a:r>
            <a:r>
              <a:rPr lang="it-IT" sz="1600" u="none" dirty="0">
                <a:solidFill>
                  <a:srgbClr val="FF3300"/>
                </a:solidFill>
              </a:rPr>
              <a:t>1.2 </a:t>
            </a:r>
            <a:r>
              <a:rPr lang="it-IT" sz="1600" u="none" dirty="0" err="1">
                <a:solidFill>
                  <a:srgbClr val="FF3300"/>
                </a:solidFill>
              </a:rPr>
              <a:t>mrad</a:t>
            </a:r>
            <a:endParaRPr lang="it-IT" sz="1600" u="none" dirty="0">
              <a:solidFill>
                <a:srgbClr val="FF3300"/>
              </a:solidFill>
            </a:endParaRPr>
          </a:p>
          <a:p>
            <a:pPr marL="457200" indent="-457200">
              <a:buFontTx/>
              <a:buChar char="•"/>
            </a:pPr>
            <a:endParaRPr lang="it-IT" sz="1600" b="0" u="none" dirty="0">
              <a:solidFill>
                <a:srgbClr val="FF3300"/>
              </a:solidFill>
            </a:endParaRPr>
          </a:p>
          <a:p>
            <a:pPr marL="457200" indent="-457200">
              <a:buFontTx/>
              <a:buChar char="•"/>
            </a:pPr>
            <a:r>
              <a:rPr lang="it-IT" sz="1600" b="0" u="none" dirty="0">
                <a:solidFill>
                  <a:srgbClr val="FF3300"/>
                </a:solidFill>
              </a:rPr>
              <a:t> </a:t>
            </a:r>
            <a:r>
              <a:rPr lang="it-IT" sz="1600" b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it-IT" sz="1600" b="0" u="none" baseline="-250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ring</a:t>
            </a:r>
            <a:r>
              <a:rPr lang="it-IT" sz="1600" b="0" u="none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1600" b="0" u="none" dirty="0">
                <a:solidFill>
                  <a:schemeClr val="tx1"/>
                </a:solidFill>
              </a:rPr>
              <a:t>(</a:t>
            </a:r>
            <a:r>
              <a:rPr lang="it-IT" sz="1600" b="0" u="none" dirty="0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it-IT" sz="1600" b="0" u="none" dirty="0">
                <a:solidFill>
                  <a:schemeClr val="tx1"/>
                </a:solidFill>
              </a:rPr>
              <a:t> </a:t>
            </a:r>
            <a:r>
              <a:rPr lang="it-IT" sz="1600" b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≈ </a:t>
            </a:r>
            <a:r>
              <a:rPr lang="it-IT" sz="1600" b="0" u="none" dirty="0">
                <a:solidFill>
                  <a:schemeClr val="tx1"/>
                </a:solidFill>
              </a:rPr>
              <a:t>1)</a:t>
            </a:r>
            <a:r>
              <a:rPr lang="it-IT" sz="1600" b="0" u="none" dirty="0">
                <a:solidFill>
                  <a:srgbClr val="0000CC"/>
                </a:solidFill>
              </a:rPr>
              <a:t> : </a:t>
            </a:r>
            <a:r>
              <a:rPr lang="it-IT" sz="1600" u="none" dirty="0">
                <a:solidFill>
                  <a:srgbClr val="FF3300"/>
                </a:solidFill>
              </a:rPr>
              <a:t>0.6 </a:t>
            </a:r>
            <a:r>
              <a:rPr lang="it-IT" sz="1600" u="none" dirty="0" err="1">
                <a:solidFill>
                  <a:srgbClr val="FF3300"/>
                </a:solidFill>
              </a:rPr>
              <a:t>mrad</a:t>
            </a:r>
            <a:endParaRPr lang="it-IT" sz="1600" u="none" dirty="0">
              <a:solidFill>
                <a:srgbClr val="FF3300"/>
              </a:solidFill>
            </a:endParaRPr>
          </a:p>
          <a:p>
            <a:pPr marL="457200" indent="-457200">
              <a:buFontTx/>
              <a:buChar char="•"/>
            </a:pPr>
            <a:endParaRPr lang="it-IT" sz="1600" b="0" u="none" dirty="0">
              <a:solidFill>
                <a:srgbClr val="FF3300"/>
              </a:solidFill>
            </a:endParaRPr>
          </a:p>
          <a:p>
            <a:pPr marL="457200" indent="-457200">
              <a:buFontTx/>
              <a:buChar char="•"/>
            </a:pPr>
            <a:r>
              <a:rPr lang="it-IT" sz="1600" b="0" u="none" dirty="0">
                <a:solidFill>
                  <a:srgbClr val="FF3300"/>
                </a:solidFill>
              </a:rPr>
              <a:t> </a:t>
            </a:r>
            <a:r>
              <a:rPr lang="it-IT" sz="1600" b="0" u="none" dirty="0">
                <a:solidFill>
                  <a:srgbClr val="0000CC"/>
                </a:solidFill>
              </a:rPr>
              <a:t>2</a:t>
            </a:r>
            <a:r>
              <a:rPr lang="it-IT" sz="1600" b="0" u="none" dirty="0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it-IT" sz="1600" b="0" u="none" dirty="0">
                <a:solidFill>
                  <a:srgbClr val="0000CC"/>
                </a:solidFill>
              </a:rPr>
              <a:t>   </a:t>
            </a:r>
            <a:r>
              <a:rPr lang="it-IT" sz="1600" b="0" u="none" dirty="0">
                <a:solidFill>
                  <a:srgbClr val="0000CC"/>
                </a:solidFill>
                <a:latin typeface="Symbol" pitchFamily="18" charset="2"/>
              </a:rPr>
              <a:t>p </a:t>
            </a:r>
            <a:r>
              <a:rPr lang="it-IT" sz="1600" b="0" u="none" dirty="0">
                <a:solidFill>
                  <a:srgbClr val="0000CC"/>
                </a:solidFill>
              </a:rPr>
              <a:t>- K </a:t>
            </a:r>
            <a:r>
              <a:rPr lang="it-IT" sz="1600" b="0" u="none" dirty="0" err="1">
                <a:solidFill>
                  <a:srgbClr val="0000CC"/>
                </a:solidFill>
              </a:rPr>
              <a:t>separation</a:t>
            </a:r>
            <a:r>
              <a:rPr lang="it-IT" sz="1600" b="0" u="none" dirty="0">
                <a:solidFill>
                  <a:srgbClr val="0000CC"/>
                </a:solidFill>
              </a:rPr>
              <a:t> @</a:t>
            </a:r>
            <a:r>
              <a:rPr lang="it-IT" sz="1600" b="0" u="none" dirty="0">
                <a:solidFill>
                  <a:schemeClr val="accent2"/>
                </a:solidFill>
              </a:rPr>
              <a:t> </a:t>
            </a:r>
            <a:r>
              <a:rPr lang="it-IT" sz="1600" u="none" dirty="0">
                <a:solidFill>
                  <a:schemeClr val="hlink"/>
                </a:solidFill>
              </a:rPr>
              <a:t>43 </a:t>
            </a:r>
            <a:r>
              <a:rPr lang="it-IT" sz="1600" u="none" dirty="0" err="1">
                <a:solidFill>
                  <a:schemeClr val="hlink"/>
                </a:solidFill>
              </a:rPr>
              <a:t>GeV</a:t>
            </a:r>
            <a:r>
              <a:rPr lang="it-IT" sz="1600" u="none" dirty="0">
                <a:solidFill>
                  <a:schemeClr val="hlink"/>
                </a:solidFill>
              </a:rPr>
              <a:t>/c</a:t>
            </a:r>
          </a:p>
          <a:p>
            <a:pPr marL="457200" indent="-457200">
              <a:buFontTx/>
              <a:buChar char="•"/>
            </a:pPr>
            <a:endParaRPr lang="it-IT" sz="1600" b="0" u="none" dirty="0">
              <a:solidFill>
                <a:schemeClr val="hlink"/>
              </a:solidFill>
            </a:endParaRPr>
          </a:p>
          <a:p>
            <a:pPr marL="457200" indent="-457200">
              <a:buFontTx/>
              <a:buChar char="•"/>
            </a:pPr>
            <a:r>
              <a:rPr lang="it-IT" sz="1600" b="0" u="none" dirty="0">
                <a:solidFill>
                  <a:schemeClr val="hlink"/>
                </a:solidFill>
              </a:rPr>
              <a:t>PID</a:t>
            </a:r>
            <a:r>
              <a:rPr lang="it-IT" sz="1600" b="0" u="none" dirty="0">
                <a:solidFill>
                  <a:schemeClr val="tx1"/>
                </a:solidFill>
              </a:rPr>
              <a:t> </a:t>
            </a:r>
            <a:r>
              <a:rPr lang="it-IT" sz="1600" b="0" u="none" dirty="0" err="1">
                <a:solidFill>
                  <a:schemeClr val="tx1"/>
                </a:solidFill>
              </a:rPr>
              <a:t>efficiency</a:t>
            </a:r>
            <a:r>
              <a:rPr lang="it-IT" sz="1600" b="0" u="none" dirty="0">
                <a:solidFill>
                  <a:srgbClr val="0000CC"/>
                </a:solidFill>
              </a:rPr>
              <a:t> </a:t>
            </a:r>
            <a:r>
              <a:rPr lang="it-IT" sz="1600" u="none" dirty="0" smtClean="0">
                <a:solidFill>
                  <a:schemeClr val="hlink"/>
                </a:solidFill>
              </a:rPr>
              <a:t>~ </a:t>
            </a:r>
            <a:r>
              <a:rPr lang="it-IT" sz="1600" u="none" dirty="0">
                <a:solidFill>
                  <a:schemeClr val="hlink"/>
                </a:solidFill>
              </a:rPr>
              <a:t>95</a:t>
            </a:r>
            <a:r>
              <a:rPr lang="it-IT" sz="1600" u="none" dirty="0" smtClean="0">
                <a:solidFill>
                  <a:schemeClr val="hlink"/>
                </a:solidFill>
              </a:rPr>
              <a:t>% </a:t>
            </a:r>
            <a:r>
              <a:rPr lang="it-IT" sz="1600" b="0" u="none" dirty="0">
                <a:solidFill>
                  <a:schemeClr val="tx1"/>
                </a:solidFill>
              </a:rPr>
              <a:t> </a:t>
            </a:r>
            <a:r>
              <a:rPr lang="it-IT" sz="1600" b="0" u="none" dirty="0" smtClean="0">
                <a:solidFill>
                  <a:schemeClr val="tx1"/>
                </a:solidFill>
              </a:rPr>
              <a:t>for </a:t>
            </a:r>
            <a:r>
              <a:rPr lang="it-IT" sz="1600" b="0" u="none" dirty="0" smtClean="0">
                <a:solidFill>
                  <a:schemeClr val="tx1"/>
                </a:solidFill>
                <a:latin typeface="Symbol" pitchFamily="18" charset="2"/>
              </a:rPr>
              <a:t>q </a:t>
            </a:r>
            <a:r>
              <a:rPr lang="it-IT" sz="1600" u="none" baseline="-25000" dirty="0" err="1" smtClean="0">
                <a:solidFill>
                  <a:schemeClr val="tx1"/>
                </a:solidFill>
                <a:latin typeface="Arial" charset="0"/>
              </a:rPr>
              <a:t>Ch</a:t>
            </a:r>
            <a:r>
              <a:rPr lang="it-IT" sz="1600" b="0" u="none" dirty="0" smtClean="0">
                <a:solidFill>
                  <a:schemeClr val="tx1"/>
                </a:solidFill>
                <a:latin typeface="Arial" charset="0"/>
              </a:rPr>
              <a:t> &gt; </a:t>
            </a:r>
            <a:r>
              <a:rPr lang="it-IT" sz="1600" b="0" u="none" dirty="0">
                <a:solidFill>
                  <a:schemeClr val="tx1"/>
                </a:solidFill>
                <a:latin typeface="Arial" charset="0"/>
              </a:rPr>
              <a:t>30 </a:t>
            </a:r>
            <a:r>
              <a:rPr lang="it-IT" sz="1600" b="0" u="none" dirty="0" err="1" smtClean="0">
                <a:solidFill>
                  <a:schemeClr val="tx1"/>
                </a:solidFill>
                <a:latin typeface="Arial" charset="0"/>
              </a:rPr>
              <a:t>mrad</a:t>
            </a:r>
            <a:endParaRPr lang="it-IT" sz="1600" b="0" u="none" dirty="0">
              <a:solidFill>
                <a:schemeClr val="tx1"/>
              </a:solidFill>
            </a:endParaRPr>
          </a:p>
          <a:p>
            <a:pPr marL="457200" indent="-457200"/>
            <a:endParaRPr lang="it-IT" sz="1600" b="0" u="none" dirty="0">
              <a:solidFill>
                <a:srgbClr val="0000CC"/>
              </a:solidFill>
            </a:endParaRPr>
          </a:p>
          <a:p>
            <a:pPr marL="457200" indent="-457200"/>
            <a:r>
              <a:rPr lang="it-IT" sz="1600" b="0" u="none" dirty="0">
                <a:solidFill>
                  <a:srgbClr val="0000CC"/>
                </a:solidFill>
              </a:rPr>
              <a:t>       </a:t>
            </a:r>
            <a:r>
              <a:rPr lang="it-IT" sz="1600" b="0" dirty="0" err="1">
                <a:solidFill>
                  <a:srgbClr val="0000CC"/>
                </a:solidFill>
              </a:rPr>
              <a:t>except</a:t>
            </a:r>
            <a:r>
              <a:rPr lang="it-IT" sz="1600" b="0" dirty="0">
                <a:solidFill>
                  <a:srgbClr val="0000CC"/>
                </a:solidFill>
              </a:rPr>
              <a:t> </a:t>
            </a:r>
            <a:r>
              <a:rPr lang="it-IT" sz="1600" b="0" dirty="0" err="1">
                <a:solidFill>
                  <a:srgbClr val="0000CC"/>
                </a:solidFill>
              </a:rPr>
              <a:t>for</a:t>
            </a:r>
            <a:r>
              <a:rPr lang="it-IT" sz="1600" b="0" dirty="0">
                <a:solidFill>
                  <a:srgbClr val="0000CC"/>
                </a:solidFill>
              </a:rPr>
              <a:t> the </a:t>
            </a:r>
            <a:r>
              <a:rPr lang="it-IT" sz="1600" b="0" dirty="0" err="1">
                <a:solidFill>
                  <a:srgbClr val="0000CC"/>
                </a:solidFill>
              </a:rPr>
              <a:t>very</a:t>
            </a:r>
            <a:r>
              <a:rPr lang="it-IT" sz="1600" b="0" dirty="0">
                <a:solidFill>
                  <a:srgbClr val="0000CC"/>
                </a:solidFill>
              </a:rPr>
              <a:t> </a:t>
            </a:r>
            <a:r>
              <a:rPr lang="it-IT" sz="1600" b="0" dirty="0" err="1">
                <a:solidFill>
                  <a:srgbClr val="0000CC"/>
                </a:solidFill>
              </a:rPr>
              <a:t>forward</a:t>
            </a:r>
            <a:r>
              <a:rPr lang="it-IT" sz="1600" b="0" dirty="0">
                <a:solidFill>
                  <a:srgbClr val="0000CC"/>
                </a:solidFill>
              </a:rPr>
              <a:t> </a:t>
            </a:r>
            <a:r>
              <a:rPr lang="it-IT" sz="1600" b="0" dirty="0" err="1">
                <a:solidFill>
                  <a:srgbClr val="0000CC"/>
                </a:solidFill>
              </a:rPr>
              <a:t>region</a:t>
            </a:r>
            <a:endParaRPr lang="it-IT" sz="1600" b="0" dirty="0">
              <a:solidFill>
                <a:srgbClr val="0000CC"/>
              </a:solidFill>
            </a:endParaRPr>
          </a:p>
          <a:p>
            <a:pPr marL="457200" indent="-457200"/>
            <a:endParaRPr lang="it-IT" sz="1800" b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" pitchFamily="2" charset="2"/>
            </a:endParaRPr>
          </a:p>
        </p:txBody>
      </p:sp>
      <p:sp>
        <p:nvSpPr>
          <p:cNvPr id="23" name="Rectangle 29"/>
          <p:cNvSpPr>
            <a:spLocks noChangeArrowheads="1"/>
          </p:cNvSpPr>
          <p:nvPr/>
        </p:nvSpPr>
        <p:spPr bwMode="auto">
          <a:xfrm>
            <a:off x="123825" y="4378236"/>
            <a:ext cx="9639299" cy="9922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0" i="0" u="none" dirty="0">
                <a:solidFill>
                  <a:schemeClr val="tx1"/>
                </a:solidFill>
                <a:latin typeface="Comic Sans MS" pitchFamily="66" charset="0"/>
              </a:rPr>
              <a:t>A</a:t>
            </a:r>
            <a:r>
              <a:rPr lang="en-US" sz="2000" b="0" i="0" u="none" dirty="0" smtClean="0">
                <a:solidFill>
                  <a:schemeClr val="tx1"/>
                </a:solidFill>
                <a:latin typeface="Comic Sans MS" pitchFamily="66" charset="0"/>
              </a:rPr>
              <a:t>fter a long fight for increasing electrical stability at high </a:t>
            </a:r>
            <a:r>
              <a:rPr lang="en-US" sz="2000" b="0" i="0" u="none" dirty="0" err="1" smtClean="0">
                <a:solidFill>
                  <a:schemeClr val="tx1"/>
                </a:solidFill>
                <a:latin typeface="Comic Sans MS" pitchFamily="66" charset="0"/>
              </a:rPr>
              <a:t>m.i.p</a:t>
            </a:r>
            <a:r>
              <a:rPr lang="en-US" sz="2000" b="0" i="0" u="none" dirty="0" smtClean="0">
                <a:solidFill>
                  <a:schemeClr val="tx1"/>
                </a:solidFill>
                <a:latin typeface="Comic Sans MS" pitchFamily="66" charset="0"/>
              </a:rPr>
              <a:t>. rates and  systematic studies at the CERN GIF we came to the same conclusion as </a:t>
            </a:r>
            <a:r>
              <a:rPr lang="en-US" sz="2000" b="0" i="0" u="none" dirty="0" err="1" smtClean="0">
                <a:solidFill>
                  <a:schemeClr val="tx1"/>
                </a:solidFill>
                <a:latin typeface="Comic Sans MS" pitchFamily="66" charset="0"/>
              </a:rPr>
              <a:t>Ypsilantis</a:t>
            </a:r>
            <a:r>
              <a:rPr lang="en-US" sz="2000" b="0" i="0" u="none" dirty="0" smtClean="0">
                <a:solidFill>
                  <a:schemeClr val="tx1"/>
                </a:solidFill>
                <a:latin typeface="Comic Sans MS" pitchFamily="66" charset="0"/>
              </a:rPr>
              <a:t> and </a:t>
            </a:r>
            <a:r>
              <a:rPr lang="en-US" sz="2000" b="0" i="0" u="none" dirty="0" err="1" smtClean="0">
                <a:solidFill>
                  <a:schemeClr val="tx1"/>
                </a:solidFill>
                <a:latin typeface="Comic Sans MS" pitchFamily="66" charset="0"/>
              </a:rPr>
              <a:t>Seguinot</a:t>
            </a:r>
            <a:r>
              <a:rPr lang="en-US" sz="2000" b="0" i="0" u="none" dirty="0" smtClean="0">
                <a:solidFill>
                  <a:schemeClr val="tx1"/>
                </a:solidFill>
                <a:latin typeface="Comic Sans MS" pitchFamily="66" charset="0"/>
              </a:rPr>
              <a:t>:</a:t>
            </a:r>
            <a:endParaRPr lang="en-US" sz="2000" b="0" i="0" u="none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1002" y="797969"/>
            <a:ext cx="4632122" cy="346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23825" y="5205471"/>
            <a:ext cx="9779000" cy="1185804"/>
          </a:xfrm>
        </p:spPr>
        <p:txBody>
          <a:bodyPr>
            <a:normAutofit fontScale="92500" lnSpcReduction="10000"/>
          </a:bodyPr>
          <a:lstStyle/>
          <a:p>
            <a:pPr marL="274320" lvl="1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sz="1800" dirty="0" smtClean="0">
                <a:solidFill>
                  <a:schemeClr val="tx1"/>
                </a:solidFill>
                <a:effectLst/>
              </a:rPr>
              <a:t>J. Seguinot et al., NIM A 371 (1996), 64: </a:t>
            </a:r>
            <a:endParaRPr lang="en-GB" sz="1800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r>
              <a:rPr lang="en-GB" sz="1600" dirty="0" err="1" smtClean="0">
                <a:effectLst/>
              </a:rPr>
              <a:t>CsI</a:t>
            </a:r>
            <a:r>
              <a:rPr lang="en-GB" sz="1600" dirty="0" smtClean="0">
                <a:effectLst/>
              </a:rPr>
              <a:t>-MWPC </a:t>
            </a:r>
            <a:r>
              <a:rPr lang="en-GB" sz="1600" dirty="0">
                <a:effectLst/>
              </a:rPr>
              <a:t>with 0.5 mm gap </a:t>
            </a:r>
            <a:r>
              <a:rPr lang="en-GB" sz="1600" dirty="0" smtClean="0">
                <a:effectLst/>
              </a:rPr>
              <a:t>to </a:t>
            </a:r>
            <a:r>
              <a:rPr lang="en-GB" sz="1600" dirty="0">
                <a:effectLst/>
              </a:rPr>
              <a:t>minimize ion collection </a:t>
            </a:r>
            <a:r>
              <a:rPr lang="en-GB" sz="1600" dirty="0" smtClean="0">
                <a:effectLst/>
              </a:rPr>
              <a:t>time, fast </a:t>
            </a:r>
            <a:r>
              <a:rPr lang="en-GB" sz="1600" dirty="0">
                <a:effectLst/>
              </a:rPr>
              <a:t>front-end electronics </a:t>
            </a:r>
            <a:r>
              <a:rPr lang="en-GB" sz="1600" dirty="0" smtClean="0">
                <a:effectLst/>
              </a:rPr>
              <a:t>(20 </a:t>
            </a:r>
            <a:r>
              <a:rPr lang="en-GB" sz="1600" dirty="0">
                <a:effectLst/>
              </a:rPr>
              <a:t>ns </a:t>
            </a:r>
            <a:r>
              <a:rPr lang="en-GB" sz="1600" dirty="0" smtClean="0">
                <a:effectLst/>
              </a:rPr>
              <a:t>int. time):</a:t>
            </a:r>
            <a:r>
              <a:rPr lang="en-GB" sz="1600" baseline="30000" dirty="0" smtClean="0">
                <a:effectLst/>
              </a:rPr>
              <a:t> </a:t>
            </a:r>
          </a:p>
          <a:p>
            <a:pPr marL="0" indent="0">
              <a:buNone/>
            </a:pPr>
            <a:r>
              <a:rPr lang="en-GB" sz="1700" dirty="0" smtClean="0">
                <a:solidFill>
                  <a:srgbClr val="FF0000"/>
                </a:solidFill>
                <a:effectLst/>
              </a:rPr>
              <a:t>stable operation is not possible at 10</a:t>
            </a:r>
            <a:r>
              <a:rPr lang="en-GB" sz="2600" baseline="30000" dirty="0" smtClean="0">
                <a:solidFill>
                  <a:srgbClr val="FF0000"/>
                </a:solidFill>
                <a:effectLst/>
              </a:rPr>
              <a:t>5</a:t>
            </a:r>
            <a:r>
              <a:rPr lang="en-GB" sz="1700" dirty="0" smtClean="0">
                <a:solidFill>
                  <a:srgbClr val="FF0000"/>
                </a:solidFill>
                <a:effectLst/>
              </a:rPr>
              <a:t> gain</a:t>
            </a:r>
            <a:r>
              <a:rPr lang="en-GB" sz="1600" dirty="0" smtClean="0">
                <a:solidFill>
                  <a:srgbClr val="FF0000"/>
                </a:solidFill>
                <a:effectLst/>
              </a:rPr>
              <a:t> </a:t>
            </a:r>
            <a:r>
              <a:rPr lang="en-GB" sz="1600" dirty="0" smtClean="0">
                <a:effectLst/>
              </a:rPr>
              <a:t>because of photon feedback, space charge and sparks</a:t>
            </a:r>
            <a:endParaRPr lang="en-GB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1235971" name="Rectangle 3"/>
          <p:cNvSpPr>
            <a:spLocks noChangeArrowheads="1"/>
          </p:cNvSpPr>
          <p:nvPr/>
        </p:nvSpPr>
        <p:spPr bwMode="auto">
          <a:xfrm>
            <a:off x="0" y="792163"/>
            <a:ext cx="6962775" cy="297376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914400" lvl="1" indent="-457200">
              <a:spcBef>
                <a:spcPct val="30000"/>
              </a:spcBef>
              <a:buClr>
                <a:srgbClr val="0000CC"/>
              </a:buClr>
              <a:buFont typeface="Wingdings" pitchFamily="2" charset="2"/>
              <a:buAutoNum type="arabicParenR"/>
            </a:pPr>
            <a:r>
              <a:rPr lang="en-US" sz="1600" i="0" u="none" dirty="0">
                <a:solidFill>
                  <a:schemeClr val="tx1"/>
                </a:solidFill>
              </a:rPr>
              <a:t>MWPCs with </a:t>
            </a:r>
            <a:r>
              <a:rPr lang="en-US" sz="1600" i="0" u="none" dirty="0" err="1">
                <a:solidFill>
                  <a:schemeClr val="tx1"/>
                </a:solidFill>
              </a:rPr>
              <a:t>CsI</a:t>
            </a:r>
            <a:r>
              <a:rPr lang="en-US" sz="1600" i="0" u="none" dirty="0">
                <a:solidFill>
                  <a:schemeClr val="tx1"/>
                </a:solidFill>
              </a:rPr>
              <a:t> </a:t>
            </a:r>
            <a:r>
              <a:rPr lang="en-US" sz="1600" i="0" u="none" dirty="0" err="1">
                <a:solidFill>
                  <a:schemeClr val="tx1"/>
                </a:solidFill>
              </a:rPr>
              <a:t>photocathodes</a:t>
            </a:r>
            <a:r>
              <a:rPr lang="en-US" sz="1600" i="0" u="none" dirty="0">
                <a:solidFill>
                  <a:schemeClr val="tx1"/>
                </a:solidFill>
              </a:rPr>
              <a:t> in COMPASS:</a:t>
            </a:r>
          </a:p>
          <a:p>
            <a:pPr marL="914400" lvl="1" indent="-457200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600" i="0" u="none" dirty="0">
                <a:solidFill>
                  <a:srgbClr val="0000CC"/>
                </a:solidFill>
              </a:rPr>
              <a:t>      beam off:  stable operation up to &gt; 2300 V</a:t>
            </a:r>
          </a:p>
          <a:p>
            <a:pPr marL="914400" lvl="1" indent="-457200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600" i="0" u="none" dirty="0">
                <a:solidFill>
                  <a:srgbClr val="0000CC"/>
                </a:solidFill>
              </a:rPr>
              <a:t>      beam on:  stable operation only up to ~2000 V</a:t>
            </a:r>
          </a:p>
          <a:p>
            <a:pPr marL="914400" lvl="1" indent="-457200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600" i="0" u="none" dirty="0">
                <a:solidFill>
                  <a:srgbClr val="0000CC"/>
                </a:solidFill>
              </a:rPr>
              <a:t>      (in spill</a:t>
            </a:r>
            <a:r>
              <a:rPr lang="en-US" sz="1600" i="0" u="none" dirty="0">
                <a:solidFill>
                  <a:srgbClr val="0000CC"/>
                </a:solidFill>
                <a:sym typeface="Wingdings" pitchFamily="2" charset="2"/>
              </a:rPr>
              <a:t></a:t>
            </a:r>
            <a:r>
              <a:rPr lang="en-US" sz="1600" i="0" u="none" dirty="0">
                <a:solidFill>
                  <a:srgbClr val="0000CC"/>
                </a:solidFill>
              </a:rPr>
              <a:t> ph. flux: 0 - 50 kHz/cm</a:t>
            </a:r>
            <a:r>
              <a:rPr lang="en-US" sz="1600" i="0" u="none" baseline="30000" dirty="0">
                <a:solidFill>
                  <a:srgbClr val="0000CC"/>
                </a:solidFill>
              </a:rPr>
              <a:t>2</a:t>
            </a:r>
            <a:r>
              <a:rPr lang="en-US" sz="1600" i="0" u="none" dirty="0">
                <a:solidFill>
                  <a:srgbClr val="0000CC"/>
                </a:solidFill>
              </a:rPr>
              <a:t> , </a:t>
            </a:r>
            <a:r>
              <a:rPr lang="en-US" sz="1600" i="0" u="none" dirty="0" err="1">
                <a:solidFill>
                  <a:schemeClr val="hlink"/>
                </a:solidFill>
              </a:rPr>
              <a:t>mip</a:t>
            </a:r>
            <a:r>
              <a:rPr lang="en-US" sz="1600" i="0" u="none" dirty="0">
                <a:solidFill>
                  <a:schemeClr val="hlink"/>
                </a:solidFill>
              </a:rPr>
              <a:t> flux: ~1 kHz/cm</a:t>
            </a:r>
            <a:r>
              <a:rPr lang="en-US" sz="1600" i="0" u="none" baseline="30000" dirty="0">
                <a:solidFill>
                  <a:schemeClr val="hlink"/>
                </a:solidFill>
              </a:rPr>
              <a:t>2</a:t>
            </a:r>
            <a:r>
              <a:rPr lang="en-US" sz="1600" i="0" u="none" dirty="0">
                <a:solidFill>
                  <a:srgbClr val="0000CC"/>
                </a:solidFill>
              </a:rPr>
              <a:t>)</a:t>
            </a:r>
          </a:p>
          <a:p>
            <a:pPr marL="914400" lvl="1" indent="-457200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600" i="0" u="none" dirty="0">
                <a:solidFill>
                  <a:schemeClr val="tx1"/>
                </a:solidFill>
              </a:rPr>
              <a:t>Whenever a severe discharge happens, recovery takes ~1 day.</a:t>
            </a:r>
          </a:p>
          <a:p>
            <a:pPr marL="914400" lvl="1" indent="-457200">
              <a:spcBef>
                <a:spcPct val="30000"/>
              </a:spcBef>
              <a:buClr>
                <a:srgbClr val="0000CC"/>
              </a:buClr>
              <a:buFont typeface="Wingdings" pitchFamily="2" charset="2"/>
              <a:buAutoNum type="arabicParenR" startAt="2"/>
            </a:pPr>
            <a:r>
              <a:rPr lang="en-US" sz="1600" i="0" u="none" dirty="0" smtClean="0">
                <a:solidFill>
                  <a:schemeClr val="accent2"/>
                </a:solidFill>
              </a:rPr>
              <a:t>Photocathode </a:t>
            </a:r>
            <a:r>
              <a:rPr lang="en-US" sz="1600" i="0" u="none" dirty="0">
                <a:solidFill>
                  <a:schemeClr val="accent2"/>
                </a:solidFill>
              </a:rPr>
              <a:t>aging: </a:t>
            </a:r>
          </a:p>
          <a:p>
            <a:pPr marL="914400" lvl="1" indent="-457200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600" i="0" u="none" dirty="0">
                <a:solidFill>
                  <a:schemeClr val="tx1"/>
                </a:solidFill>
              </a:rPr>
              <a:t>    </a:t>
            </a:r>
            <a:r>
              <a:rPr lang="en-US" sz="1600" i="0" u="none" dirty="0">
                <a:solidFill>
                  <a:srgbClr val="FF33CC"/>
                </a:solidFill>
              </a:rPr>
              <a:t>-</a:t>
            </a:r>
            <a:r>
              <a:rPr lang="en-US" sz="1600" i="0" u="none" dirty="0">
                <a:solidFill>
                  <a:schemeClr val="tx1"/>
                </a:solidFill>
              </a:rPr>
              <a:t> </a:t>
            </a:r>
            <a:r>
              <a:rPr lang="en-US" sz="1600" i="0" u="none" dirty="0">
                <a:solidFill>
                  <a:srgbClr val="FF33CC"/>
                </a:solidFill>
              </a:rPr>
              <a:t>our information from accidental contamination</a:t>
            </a:r>
          </a:p>
          <a:p>
            <a:pPr marL="914400" lvl="1" indent="-457200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600" i="0" u="none" dirty="0">
                <a:solidFill>
                  <a:srgbClr val="FF33CC"/>
                </a:solidFill>
              </a:rPr>
              <a:t>    - </a:t>
            </a:r>
            <a:r>
              <a:rPr lang="en-US" sz="1600" i="0" u="none" dirty="0" smtClean="0">
                <a:solidFill>
                  <a:srgbClr val="FF33CC"/>
                </a:solidFill>
              </a:rPr>
              <a:t>very detailed </a:t>
            </a:r>
            <a:r>
              <a:rPr lang="en-US" sz="1600" i="0" u="none" dirty="0">
                <a:solidFill>
                  <a:srgbClr val="FF33CC"/>
                </a:solidFill>
              </a:rPr>
              <a:t>study by Alice team</a:t>
            </a:r>
          </a:p>
          <a:p>
            <a:pPr marL="914400" lvl="1" indent="-457200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endParaRPr lang="en-US" sz="1600" i="0" u="none" dirty="0" smtClean="0">
              <a:solidFill>
                <a:srgbClr val="FF33CC"/>
              </a:solidFill>
            </a:endParaRPr>
          </a:p>
          <a:p>
            <a:pPr marL="914400" lvl="1" indent="-457200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endParaRPr lang="en-US" sz="1600" i="0" u="none" dirty="0">
              <a:solidFill>
                <a:srgbClr val="FF33CC"/>
              </a:solidFill>
            </a:endParaRPr>
          </a:p>
        </p:txBody>
      </p:sp>
      <p:pic>
        <p:nvPicPr>
          <p:cNvPr id="1235972" name="Picture 4" descr="PD_amp_spectr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8263" y="4078288"/>
            <a:ext cx="6024562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5974" name="Picture 6" descr="ang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175" y="3614738"/>
            <a:ext cx="1843088" cy="2895600"/>
          </a:xfrm>
          <a:prstGeom prst="rect">
            <a:avLst/>
          </a:prstGeom>
          <a:noFill/>
        </p:spPr>
      </p:pic>
      <p:pic>
        <p:nvPicPr>
          <p:cNvPr id="1235975" name="Picture 7" descr="DSCN036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2788" y="3617913"/>
            <a:ext cx="1909762" cy="2890837"/>
          </a:xfrm>
          <a:prstGeom prst="rect">
            <a:avLst/>
          </a:prstGeom>
          <a:noFill/>
        </p:spPr>
      </p:pic>
      <p:pic>
        <p:nvPicPr>
          <p:cNvPr id="1235977" name="Picture 9" descr="gain_ab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5100" y="773113"/>
            <a:ext cx="3378200" cy="3417887"/>
          </a:xfrm>
          <a:prstGeom prst="rect">
            <a:avLst/>
          </a:prstGeom>
          <a:noFill/>
        </p:spPr>
      </p:pic>
      <p:sp>
        <p:nvSpPr>
          <p:cNvPr id="1235976" name="Text Box 8"/>
          <p:cNvSpPr txBox="1">
            <a:spLocks noChangeArrowheads="1"/>
          </p:cNvSpPr>
          <p:nvPr/>
        </p:nvSpPr>
        <p:spPr bwMode="auto">
          <a:xfrm>
            <a:off x="6324600" y="4305300"/>
            <a:ext cx="3209925" cy="6826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 u="none" dirty="0">
                <a:solidFill>
                  <a:schemeClr val="tx1"/>
                </a:solidFill>
              </a:rPr>
              <a:t>   </a:t>
            </a:r>
            <a:r>
              <a:rPr lang="en-US" sz="1800" i="0" u="none" dirty="0">
                <a:solidFill>
                  <a:srgbClr val="0000CC"/>
                </a:solidFill>
              </a:rPr>
              <a:t>effective gain ~ 10</a:t>
            </a:r>
            <a:r>
              <a:rPr lang="en-US" sz="2000" i="0" u="none" baseline="30000" dirty="0">
                <a:solidFill>
                  <a:srgbClr val="0000CC"/>
                </a:solidFill>
              </a:rPr>
              <a:t>4</a:t>
            </a:r>
          </a:p>
          <a:p>
            <a:pPr>
              <a:spcBef>
                <a:spcPct val="50000"/>
              </a:spcBef>
            </a:pPr>
            <a:r>
              <a:rPr lang="en-US" sz="2400" i="0" u="none" baseline="30000" dirty="0" err="1">
                <a:solidFill>
                  <a:srgbClr val="0000CC"/>
                </a:solidFill>
              </a:rPr>
              <a:t>pe</a:t>
            </a:r>
            <a:r>
              <a:rPr lang="en-US" sz="2400" i="0" u="none" baseline="30000" dirty="0">
                <a:solidFill>
                  <a:srgbClr val="0000CC"/>
                </a:solidFill>
              </a:rPr>
              <a:t> detection efficiency ~ </a:t>
            </a:r>
            <a:r>
              <a:rPr lang="en-US" sz="2400" i="0" u="none" baseline="30000" dirty="0" smtClean="0">
                <a:solidFill>
                  <a:srgbClr val="0000CC"/>
                </a:solidFill>
              </a:rPr>
              <a:t>70%</a:t>
            </a:r>
            <a:endParaRPr lang="en-US" sz="2400" i="0" u="none" baseline="30000" dirty="0">
              <a:solidFill>
                <a:srgbClr val="0000CC"/>
              </a:solidFill>
            </a:endParaRPr>
          </a:p>
        </p:txBody>
      </p:sp>
      <p:sp>
        <p:nvSpPr>
          <p:cNvPr id="1235978" name="Rectangle 10"/>
          <p:cNvSpPr>
            <a:spLocks noChangeArrowheads="1"/>
          </p:cNvSpPr>
          <p:nvPr/>
        </p:nvSpPr>
        <p:spPr bwMode="auto">
          <a:xfrm>
            <a:off x="3914775" y="3752850"/>
            <a:ext cx="1609725" cy="390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235979" name="Line 11"/>
          <p:cNvSpPr>
            <a:spLocks noChangeShapeType="1"/>
          </p:cNvSpPr>
          <p:nvPr/>
        </p:nvSpPr>
        <p:spPr bwMode="auto">
          <a:xfrm flipV="1">
            <a:off x="8963025" y="2066925"/>
            <a:ext cx="0" cy="1581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235980" name="Line 12"/>
          <p:cNvSpPr>
            <a:spLocks noChangeShapeType="1"/>
          </p:cNvSpPr>
          <p:nvPr/>
        </p:nvSpPr>
        <p:spPr bwMode="auto">
          <a:xfrm flipV="1">
            <a:off x="8201025" y="2724150"/>
            <a:ext cx="9525" cy="9239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235981" name="Line 13"/>
          <p:cNvSpPr>
            <a:spLocks noChangeShapeType="1"/>
          </p:cNvSpPr>
          <p:nvPr/>
        </p:nvSpPr>
        <p:spPr bwMode="auto">
          <a:xfrm flipH="1">
            <a:off x="7267575" y="2657475"/>
            <a:ext cx="81915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235982" name="Line 14"/>
          <p:cNvSpPr>
            <a:spLocks noChangeShapeType="1"/>
          </p:cNvSpPr>
          <p:nvPr/>
        </p:nvSpPr>
        <p:spPr bwMode="auto">
          <a:xfrm flipH="1">
            <a:off x="7248525" y="1962150"/>
            <a:ext cx="1609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235983" name="Text Box 15"/>
          <p:cNvSpPr txBox="1">
            <a:spLocks noChangeArrowheads="1"/>
          </p:cNvSpPr>
          <p:nvPr/>
        </p:nvSpPr>
        <p:spPr bwMode="auto">
          <a:xfrm>
            <a:off x="4543425" y="3895725"/>
            <a:ext cx="3714750" cy="3397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</a:rPr>
              <a:t> cluster amplitude distribution:</a:t>
            </a:r>
            <a:r>
              <a:rPr lang="en-US" sz="2000" i="0" u="none" baseline="300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35984" name="Rectangle 16"/>
          <p:cNvSpPr>
            <a:spLocks noChangeArrowheads="1"/>
          </p:cNvSpPr>
          <p:nvPr/>
        </p:nvSpPr>
        <p:spPr bwMode="auto">
          <a:xfrm>
            <a:off x="5114925" y="3703823"/>
            <a:ext cx="1400175" cy="209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8" name="Rectangle 29"/>
          <p:cNvSpPr>
            <a:spLocks noChangeArrowheads="1"/>
          </p:cNvSpPr>
          <p:nvPr/>
        </p:nvSpPr>
        <p:spPr bwMode="auto">
          <a:xfrm>
            <a:off x="819150" y="109538"/>
            <a:ext cx="7829549" cy="6096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limits of MWPC’s with </a:t>
            </a:r>
            <a:r>
              <a:rPr lang="en-US" sz="2800" i="0" u="none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CsI</a:t>
            </a:r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in COMPASS</a:t>
            </a:r>
            <a:endParaRPr lang="en-US" sz="28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9" name="Date Placeholder 5"/>
          <p:cNvSpPr>
            <a:spLocks noGrp="1"/>
          </p:cNvSpPr>
          <p:nvPr>
            <p:ph type="dt" sz="half" idx="12"/>
          </p:nvPr>
        </p:nvSpPr>
        <p:spPr>
          <a:xfrm>
            <a:off x="263525" y="6510338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85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954088" y="163513"/>
            <a:ext cx="7319962" cy="889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the central region before 2006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350" y="1141413"/>
            <a:ext cx="8729663" cy="52705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3300"/>
                </a:solidFill>
              </a:rPr>
              <a:t>THE EXPERIMENTAL </a:t>
            </a:r>
            <a:r>
              <a:rPr lang="en-US" dirty="0" smtClean="0">
                <a:solidFill>
                  <a:srgbClr val="FF3300"/>
                </a:solidFill>
              </a:rPr>
              <a:t>ENVIRONMENT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effectLst/>
              </a:rPr>
              <a:t>huge </a:t>
            </a:r>
            <a:r>
              <a:rPr lang="en-US" dirty="0">
                <a:effectLst/>
              </a:rPr>
              <a:t>uncorrelated </a:t>
            </a:r>
            <a:r>
              <a:rPr lang="en-US" dirty="0" smtClean="0">
                <a:solidFill>
                  <a:schemeClr val="accent2"/>
                </a:solidFill>
                <a:effectLst/>
              </a:rPr>
              <a:t>background </a:t>
            </a:r>
            <a:r>
              <a:rPr lang="en-US" dirty="0" smtClean="0">
                <a:effectLst/>
              </a:rPr>
              <a:t>related</a:t>
            </a:r>
          </a:p>
          <a:p>
            <a:pPr marL="0" indent="0">
              <a:buNone/>
            </a:pPr>
            <a:r>
              <a:rPr lang="en-US" dirty="0" smtClean="0">
                <a:effectLst/>
              </a:rPr>
              <a:t>to </a:t>
            </a:r>
            <a:r>
              <a:rPr lang="en-US" dirty="0">
                <a:effectLst/>
              </a:rPr>
              <a:t>the </a:t>
            </a:r>
            <a:r>
              <a:rPr lang="en-US" dirty="0">
                <a:solidFill>
                  <a:schemeClr val="accent2"/>
                </a:solidFill>
                <a:effectLst/>
              </a:rPr>
              <a:t>memory of </a:t>
            </a:r>
            <a:r>
              <a:rPr lang="en-US" dirty="0" smtClean="0">
                <a:solidFill>
                  <a:schemeClr val="accent2"/>
                </a:solidFill>
                <a:effectLst/>
              </a:rPr>
              <a:t>the MWPCs </a:t>
            </a:r>
            <a:r>
              <a:rPr lang="en-US" dirty="0">
                <a:solidFill>
                  <a:schemeClr val="accent2"/>
                </a:solidFill>
                <a:effectLst/>
              </a:rPr>
              <a:t>+ </a:t>
            </a:r>
            <a:r>
              <a:rPr lang="en-US" dirty="0" smtClean="0">
                <a:solidFill>
                  <a:schemeClr val="accent2"/>
                </a:solidFill>
                <a:effectLst/>
              </a:rPr>
              <a:t>read-out</a:t>
            </a:r>
            <a:endParaRPr lang="en-US" dirty="0">
              <a:solidFill>
                <a:schemeClr val="accent2"/>
              </a:solidFill>
              <a:effectLst/>
            </a:endParaRPr>
          </a:p>
          <a:p>
            <a:pPr>
              <a:buFont typeface="Wingdings" pitchFamily="2" charset="2"/>
              <a:buNone/>
            </a:pP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854024" name="Picture 8" descr="c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0975" y="1546225"/>
            <a:ext cx="4427538" cy="4813300"/>
          </a:xfrm>
          <a:prstGeom prst="rect">
            <a:avLst/>
          </a:prstGeom>
          <a:noFill/>
        </p:spPr>
      </p:pic>
      <p:sp>
        <p:nvSpPr>
          <p:cNvPr id="854025" name="Line 9"/>
          <p:cNvSpPr>
            <a:spLocks noChangeShapeType="1"/>
          </p:cNvSpPr>
          <p:nvPr/>
        </p:nvSpPr>
        <p:spPr bwMode="auto">
          <a:xfrm>
            <a:off x="4848225" y="1390650"/>
            <a:ext cx="2193925" cy="15779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854026" name="Line 10"/>
          <p:cNvSpPr>
            <a:spLocks noChangeShapeType="1"/>
          </p:cNvSpPr>
          <p:nvPr/>
        </p:nvSpPr>
        <p:spPr bwMode="auto">
          <a:xfrm>
            <a:off x="4848225" y="1390650"/>
            <a:ext cx="2286000" cy="303371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854028" name="Text Box 12"/>
          <p:cNvSpPr txBox="1">
            <a:spLocks noChangeArrowheads="1"/>
          </p:cNvSpPr>
          <p:nvPr/>
        </p:nvSpPr>
        <p:spPr bwMode="auto">
          <a:xfrm>
            <a:off x="8315325" y="1924553"/>
            <a:ext cx="1587500" cy="757773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600" i="0" u="none" dirty="0">
                <a:solidFill>
                  <a:srgbClr val="0000CC"/>
                </a:solidFill>
              </a:rPr>
              <a:t>overlap of </a:t>
            </a:r>
          </a:p>
          <a:p>
            <a:r>
              <a:rPr lang="en-US" sz="1600" i="0" u="none" dirty="0">
                <a:solidFill>
                  <a:srgbClr val="0000CC"/>
                </a:solidFill>
              </a:rPr>
              <a:t>event images</a:t>
            </a:r>
          </a:p>
          <a:p>
            <a:r>
              <a:rPr lang="en-US" sz="1600" i="0" u="none" dirty="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US" sz="1600" i="0" u="none" dirty="0">
                <a:solidFill>
                  <a:schemeClr val="accent2"/>
                </a:solidFill>
              </a:rPr>
              <a:t> beam</a:t>
            </a:r>
            <a:r>
              <a:rPr lang="en-US" sz="1200" i="0" u="none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035" y="3037983"/>
            <a:ext cx="3400322" cy="292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70442" y="4502105"/>
            <a:ext cx="1120305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u="none" dirty="0" smtClean="0">
                <a:solidFill>
                  <a:schemeClr val="tx1"/>
                </a:solidFill>
                <a:effectLst/>
              </a:rPr>
              <a:t>1 </a:t>
            </a:r>
            <a:r>
              <a:rPr lang="en-US" sz="1200" u="none" dirty="0" err="1" smtClean="0">
                <a:solidFill>
                  <a:schemeClr val="tx1"/>
                </a:solidFill>
                <a:effectLst/>
              </a:rPr>
              <a:t>mC</a:t>
            </a:r>
            <a:r>
              <a:rPr lang="en-US" sz="1200" u="none" dirty="0" smtClean="0">
                <a:solidFill>
                  <a:schemeClr val="tx1"/>
                </a:solidFill>
                <a:effectLst/>
              </a:rPr>
              <a:t>/cm</a:t>
            </a:r>
            <a:r>
              <a:rPr lang="en-US" sz="1200" u="none" baseline="30000" dirty="0" smtClean="0">
                <a:solidFill>
                  <a:schemeClr val="tx1"/>
                </a:solidFill>
                <a:effectLst/>
              </a:rPr>
              <a:t>2</a:t>
            </a:r>
            <a:endParaRPr lang="en-US" sz="1200" u="none" baseline="30000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3674" y="3151560"/>
            <a:ext cx="1205506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u="none" dirty="0" smtClean="0">
                <a:solidFill>
                  <a:schemeClr val="tx1"/>
                </a:solidFill>
                <a:effectLst/>
              </a:rPr>
              <a:t>0.2 </a:t>
            </a:r>
            <a:r>
              <a:rPr lang="en-US" sz="1200" u="none" dirty="0" err="1" smtClean="0">
                <a:solidFill>
                  <a:schemeClr val="tx1"/>
                </a:solidFill>
                <a:effectLst/>
              </a:rPr>
              <a:t>mC</a:t>
            </a:r>
            <a:r>
              <a:rPr lang="en-US" sz="1200" u="none" dirty="0" smtClean="0">
                <a:solidFill>
                  <a:schemeClr val="tx1"/>
                </a:solidFill>
                <a:effectLst/>
              </a:rPr>
              <a:t>/cm</a:t>
            </a:r>
            <a:r>
              <a:rPr lang="en-US" sz="1200" u="none" baseline="30000" dirty="0" smtClean="0">
                <a:solidFill>
                  <a:schemeClr val="tx1"/>
                </a:solidFill>
                <a:effectLst/>
              </a:rPr>
              <a:t>2</a:t>
            </a:r>
            <a:endParaRPr lang="en-US" sz="1200" u="none" baseline="30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7" name="Straight Arrow Connector 16"/>
          <p:cNvCxnSpPr>
            <a:stCxn id="16" idx="3"/>
          </p:cNvCxnSpPr>
          <p:nvPr/>
        </p:nvCxnSpPr>
        <p:spPr bwMode="auto">
          <a:xfrm>
            <a:off x="1559180" y="3280826"/>
            <a:ext cx="351150" cy="188413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1199732" y="3410092"/>
            <a:ext cx="359448" cy="444509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 flipV="1">
            <a:off x="2360740" y="4076700"/>
            <a:ext cx="649160" cy="425405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201259" y="2441029"/>
            <a:ext cx="4142141" cy="5078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0" i="1" u="none" dirty="0" smtClean="0">
                <a:solidFill>
                  <a:schemeClr val="tx1"/>
                </a:solidFill>
                <a:effectLst/>
              </a:rPr>
              <a:t>Accelerated ageing test</a:t>
            </a:r>
            <a:r>
              <a:rPr lang="en-US" sz="1800" b="0" u="none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1800" b="0" u="none" dirty="0" smtClean="0">
                <a:solidFill>
                  <a:schemeClr val="tx1"/>
                </a:solidFill>
                <a:effectLst/>
              </a:rPr>
            </a:br>
            <a:r>
              <a:rPr lang="en-US" sz="1200" b="0" u="none" dirty="0" smtClean="0">
                <a:solidFill>
                  <a:schemeClr val="tx1"/>
                </a:solidFill>
                <a:effectLst/>
              </a:rPr>
              <a:t>H. </a:t>
            </a:r>
            <a:r>
              <a:rPr lang="en-US" sz="1200" b="0" u="none" dirty="0" err="1" smtClean="0">
                <a:solidFill>
                  <a:schemeClr val="tx1"/>
                </a:solidFill>
                <a:effectLst/>
              </a:rPr>
              <a:t>Hoedlmoser</a:t>
            </a:r>
            <a:r>
              <a:rPr lang="en-US" sz="1200" b="0" u="none" dirty="0" smtClean="0">
                <a:solidFill>
                  <a:schemeClr val="tx1"/>
                </a:solidFill>
                <a:effectLst/>
              </a:rPr>
              <a:t> et al., NIM A 574 (2007) 28</a:t>
            </a:r>
            <a:r>
              <a:rPr lang="en-US" sz="1050" b="0" u="none" dirty="0" smtClean="0">
                <a:solidFill>
                  <a:schemeClr val="tx1"/>
                </a:solidFill>
                <a:effectLst/>
              </a:rPr>
              <a:t>.</a:t>
            </a:r>
            <a:endParaRPr lang="en-US" sz="1050" b="0" u="none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962563" name="Rectangle 3"/>
          <p:cNvSpPr>
            <a:spLocks noChangeArrowheads="1"/>
          </p:cNvSpPr>
          <p:nvPr/>
        </p:nvSpPr>
        <p:spPr bwMode="auto">
          <a:xfrm>
            <a:off x="114300" y="1779588"/>
            <a:ext cx="4133850" cy="163185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 u="none" dirty="0">
                <a:solidFill>
                  <a:schemeClr val="tx1"/>
                </a:solidFill>
              </a:rPr>
              <a:t>12 outer </a:t>
            </a:r>
            <a:r>
              <a:rPr lang="en-US" sz="2000" i="0" u="none" dirty="0" err="1">
                <a:solidFill>
                  <a:schemeClr val="tx1"/>
                </a:solidFill>
              </a:rPr>
              <a:t>CsI</a:t>
            </a:r>
            <a:r>
              <a:rPr lang="en-US" sz="2000" i="0" u="none" dirty="0">
                <a:solidFill>
                  <a:schemeClr val="tx1"/>
                </a:solidFill>
              </a:rPr>
              <a:t> cathodes:</a:t>
            </a:r>
            <a:r>
              <a:rPr lang="en-US" sz="2000" i="0" u="none" dirty="0">
                <a:solidFill>
                  <a:schemeClr val="hlink"/>
                </a:solidFill>
              </a:rPr>
              <a:t> change electronics  (use APV25-S1)</a:t>
            </a:r>
          </a:p>
          <a:p>
            <a:pPr algn="ctr">
              <a:spcBef>
                <a:spcPct val="50000"/>
              </a:spcBef>
            </a:pPr>
            <a:r>
              <a:rPr lang="en-US" sz="2000" i="0" u="none" dirty="0">
                <a:solidFill>
                  <a:schemeClr val="tx1"/>
                </a:solidFill>
              </a:rPr>
              <a:t>4 central </a:t>
            </a:r>
            <a:r>
              <a:rPr lang="en-US" sz="2000" i="0" u="none" dirty="0" err="1">
                <a:solidFill>
                  <a:schemeClr val="tx1"/>
                </a:solidFill>
              </a:rPr>
              <a:t>CsI</a:t>
            </a:r>
            <a:r>
              <a:rPr lang="en-US" sz="2000" i="0" u="none" dirty="0">
                <a:solidFill>
                  <a:schemeClr val="tx1"/>
                </a:solidFill>
              </a:rPr>
              <a:t> cathodes</a:t>
            </a:r>
            <a:r>
              <a:rPr lang="en-US" dirty="0"/>
              <a:t> </a:t>
            </a:r>
            <a:r>
              <a:rPr lang="en-US" sz="2000" i="0" u="none" dirty="0">
                <a:solidFill>
                  <a:schemeClr val="tx1"/>
                </a:solidFill>
              </a:rPr>
              <a:t>:</a:t>
            </a:r>
            <a:r>
              <a:rPr lang="en-US" sz="2000" i="0" u="none" dirty="0">
                <a:solidFill>
                  <a:schemeClr val="hlink"/>
                </a:solidFill>
              </a:rPr>
              <a:t> remove and insert frames with MAPMTs and </a:t>
            </a:r>
            <a:r>
              <a:rPr lang="en-US" sz="2000" i="0" u="none" dirty="0" err="1">
                <a:solidFill>
                  <a:schemeClr val="hlink"/>
                </a:solidFill>
              </a:rPr>
              <a:t>lense</a:t>
            </a:r>
            <a:r>
              <a:rPr lang="en-US" sz="2000" i="0" u="none" dirty="0">
                <a:solidFill>
                  <a:schemeClr val="hlink"/>
                </a:solidFill>
              </a:rPr>
              <a:t> </a:t>
            </a:r>
            <a:r>
              <a:rPr lang="en-US" sz="2000" i="0" u="none" dirty="0" smtClean="0">
                <a:solidFill>
                  <a:schemeClr val="hlink"/>
                </a:solidFill>
              </a:rPr>
              <a:t>telescopes</a:t>
            </a:r>
            <a:endParaRPr lang="en-US" sz="2000" i="0" u="none" dirty="0">
              <a:solidFill>
                <a:schemeClr val="hlink"/>
              </a:solidFill>
            </a:endParaRPr>
          </a:p>
        </p:txBody>
      </p:sp>
      <p:pic>
        <p:nvPicPr>
          <p:cNvPr id="962567" name="Picture 7" descr="praga_lower_detector"/>
          <p:cNvPicPr>
            <a:picLocks noChangeAspect="1" noChangeArrowheads="1"/>
          </p:cNvPicPr>
          <p:nvPr/>
        </p:nvPicPr>
        <p:blipFill>
          <a:blip r:embed="rId3" cstate="print"/>
          <a:srcRect t="10495" r="6000"/>
          <a:stretch>
            <a:fillRect/>
          </a:stretch>
        </p:blipFill>
        <p:spPr bwMode="auto">
          <a:xfrm>
            <a:off x="4264025" y="4130675"/>
            <a:ext cx="3590925" cy="2279650"/>
          </a:xfrm>
          <a:prstGeom prst="rect">
            <a:avLst/>
          </a:prstGeom>
          <a:noFill/>
        </p:spPr>
      </p:pic>
      <p:pic>
        <p:nvPicPr>
          <p:cNvPr id="962568" name="Picture 8" descr="R7600M16Hamatsu"/>
          <p:cNvPicPr>
            <a:picLocks noChangeAspect="1" noChangeArrowheads="1"/>
          </p:cNvPicPr>
          <p:nvPr/>
        </p:nvPicPr>
        <p:blipFill>
          <a:blip r:embed="rId4" cstate="print"/>
          <a:srcRect l="5905" r="5905" b="14041"/>
          <a:stretch>
            <a:fillRect/>
          </a:stretch>
        </p:blipFill>
        <p:spPr bwMode="auto">
          <a:xfrm>
            <a:off x="7939088" y="631825"/>
            <a:ext cx="1792287" cy="1836738"/>
          </a:xfrm>
          <a:prstGeom prst="rect">
            <a:avLst/>
          </a:prstGeom>
          <a:noFill/>
        </p:spPr>
      </p:pic>
      <p:pic>
        <p:nvPicPr>
          <p:cNvPr id="962572" name="Picture 12" descr="horst_large_0"/>
          <p:cNvPicPr>
            <a:picLocks noChangeAspect="1" noChangeArrowheads="1"/>
          </p:cNvPicPr>
          <p:nvPr/>
        </p:nvPicPr>
        <p:blipFill>
          <a:blip r:embed="rId5" cstate="print"/>
          <a:srcRect l="14993" t="10001" r="14993" b="14999"/>
          <a:stretch>
            <a:fillRect/>
          </a:stretch>
        </p:blipFill>
        <p:spPr bwMode="auto">
          <a:xfrm>
            <a:off x="8032750" y="2473325"/>
            <a:ext cx="1722438" cy="2765425"/>
          </a:xfrm>
          <a:prstGeom prst="rect">
            <a:avLst/>
          </a:prstGeom>
          <a:noFill/>
        </p:spPr>
      </p:pic>
      <p:sp>
        <p:nvSpPr>
          <p:cNvPr id="962573" name="Line 13"/>
          <p:cNvSpPr>
            <a:spLocks noChangeShapeType="1"/>
          </p:cNvSpPr>
          <p:nvPr/>
        </p:nvSpPr>
        <p:spPr bwMode="auto">
          <a:xfrm flipH="1">
            <a:off x="5584825" y="4013200"/>
            <a:ext cx="2566988" cy="89535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962574" name="Line 14"/>
          <p:cNvSpPr>
            <a:spLocks noChangeShapeType="1"/>
          </p:cNvSpPr>
          <p:nvPr/>
        </p:nvSpPr>
        <p:spPr bwMode="auto">
          <a:xfrm flipH="1">
            <a:off x="6381750" y="4014788"/>
            <a:ext cx="1776413" cy="957262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962575" name="Text Box 15"/>
          <p:cNvSpPr txBox="1">
            <a:spLocks noChangeArrowheads="1"/>
          </p:cNvSpPr>
          <p:nvPr/>
        </p:nvSpPr>
        <p:spPr bwMode="auto">
          <a:xfrm>
            <a:off x="7994650" y="5600700"/>
            <a:ext cx="1774825" cy="754063"/>
          </a:xfrm>
          <a:prstGeom prst="rect">
            <a:avLst/>
          </a:prstGeom>
          <a:solidFill>
            <a:srgbClr val="003399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 i="0" u="none">
                <a:effectLst>
                  <a:outerShdw blurRad="38100" dist="38100" dir="2700000" algn="tl">
                    <a:srgbClr val="000000"/>
                  </a:outerShdw>
                </a:effectLst>
              </a:rPr>
              <a:t>Same mechanics as CsI photo-cathode frame</a:t>
            </a:r>
          </a:p>
        </p:txBody>
      </p:sp>
      <p:sp>
        <p:nvSpPr>
          <p:cNvPr id="962576" name="Rectangle 16"/>
          <p:cNvSpPr>
            <a:spLocks noChangeArrowheads="1"/>
          </p:cNvSpPr>
          <p:nvPr/>
        </p:nvSpPr>
        <p:spPr bwMode="auto">
          <a:xfrm>
            <a:off x="803287" y="115888"/>
            <a:ext cx="7051663" cy="15176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32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upgrade </a:t>
            </a:r>
            <a:r>
              <a:rPr lang="en-US" sz="3200" i="0" u="none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of RICH-1 </a:t>
            </a:r>
            <a:r>
              <a:rPr lang="en-US" sz="32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with MAPMT’s in the central region (2006)</a:t>
            </a:r>
            <a:endParaRPr lang="en-US" sz="32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962578" name="Picture 18" descr="praga_lower_detector"/>
          <p:cNvPicPr>
            <a:picLocks noChangeAspect="1" noChangeArrowheads="1"/>
          </p:cNvPicPr>
          <p:nvPr/>
        </p:nvPicPr>
        <p:blipFill>
          <a:blip r:embed="rId6" cstate="print"/>
          <a:srcRect l="6000" b="10495"/>
          <a:stretch>
            <a:fillRect/>
          </a:stretch>
        </p:blipFill>
        <p:spPr bwMode="auto">
          <a:xfrm>
            <a:off x="4264025" y="1758950"/>
            <a:ext cx="3590925" cy="2279650"/>
          </a:xfrm>
          <a:prstGeom prst="rect">
            <a:avLst/>
          </a:prstGeom>
          <a:noFill/>
        </p:spPr>
      </p:pic>
      <p:sp>
        <p:nvSpPr>
          <p:cNvPr id="962579" name="Line 19"/>
          <p:cNvSpPr>
            <a:spLocks noChangeShapeType="1"/>
          </p:cNvSpPr>
          <p:nvPr/>
        </p:nvSpPr>
        <p:spPr bwMode="auto">
          <a:xfrm flipH="1" flipV="1">
            <a:off x="8562975" y="5124450"/>
            <a:ext cx="314325" cy="4953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962580" name="Line 20"/>
          <p:cNvSpPr>
            <a:spLocks noChangeShapeType="1"/>
          </p:cNvSpPr>
          <p:nvPr/>
        </p:nvSpPr>
        <p:spPr bwMode="auto">
          <a:xfrm flipH="1" flipV="1">
            <a:off x="5832475" y="3241675"/>
            <a:ext cx="2324100" cy="771525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962581" name="Line 21"/>
          <p:cNvSpPr>
            <a:spLocks noChangeShapeType="1"/>
          </p:cNvSpPr>
          <p:nvPr/>
        </p:nvSpPr>
        <p:spPr bwMode="auto">
          <a:xfrm flipH="1" flipV="1">
            <a:off x="6546850" y="3155950"/>
            <a:ext cx="1604963" cy="852488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962585" name="Line 25"/>
          <p:cNvSpPr>
            <a:spLocks noChangeShapeType="1"/>
          </p:cNvSpPr>
          <p:nvPr/>
        </p:nvSpPr>
        <p:spPr bwMode="auto">
          <a:xfrm>
            <a:off x="7269955" y="874714"/>
            <a:ext cx="1083469" cy="27781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962587" name="Line 27"/>
          <p:cNvSpPr>
            <a:spLocks noChangeShapeType="1"/>
          </p:cNvSpPr>
          <p:nvPr/>
        </p:nvSpPr>
        <p:spPr bwMode="auto">
          <a:xfrm>
            <a:off x="4048125" y="2085975"/>
            <a:ext cx="895350" cy="466725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962588" name="Line 28"/>
          <p:cNvSpPr>
            <a:spLocks noChangeShapeType="1"/>
          </p:cNvSpPr>
          <p:nvPr/>
        </p:nvSpPr>
        <p:spPr bwMode="auto">
          <a:xfrm>
            <a:off x="4035425" y="2139950"/>
            <a:ext cx="885825" cy="34671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grpSp>
        <p:nvGrpSpPr>
          <p:cNvPr id="21" name="Group 30"/>
          <p:cNvGrpSpPr>
            <a:grpSpLocks/>
          </p:cNvGrpSpPr>
          <p:nvPr/>
        </p:nvGrpSpPr>
        <p:grpSpPr bwMode="auto">
          <a:xfrm rot="-2685886">
            <a:off x="1114942" y="3183263"/>
            <a:ext cx="2314626" cy="3768073"/>
            <a:chOff x="4016" y="1125"/>
            <a:chExt cx="1858" cy="2521"/>
          </a:xfrm>
        </p:grpSpPr>
        <p:pic>
          <p:nvPicPr>
            <p:cNvPr id="22" name="Picture 31" descr="4PM-lenti0305"/>
            <p:cNvPicPr>
              <a:picLocks noChangeAspect="1" noChangeArrowheads="1"/>
            </p:cNvPicPr>
            <p:nvPr/>
          </p:nvPicPr>
          <p:blipFill>
            <a:blip r:embed="rId7" cstate="print"/>
            <a:srcRect l="12439" t="34576" r="12439" b="35959"/>
            <a:stretch>
              <a:fillRect/>
            </a:stretch>
          </p:blipFill>
          <p:spPr bwMode="auto">
            <a:xfrm rot="2705297">
              <a:off x="3638" y="1776"/>
              <a:ext cx="2278" cy="1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Line 32"/>
            <p:cNvSpPr>
              <a:spLocks noChangeShapeType="1"/>
            </p:cNvSpPr>
            <p:nvPr/>
          </p:nvSpPr>
          <p:spPr bwMode="auto">
            <a:xfrm rot="2705297">
              <a:off x="3952" y="1535"/>
              <a:ext cx="301" cy="7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24" name="Text Box 33"/>
            <p:cNvSpPr txBox="1">
              <a:spLocks noChangeArrowheads="1"/>
            </p:cNvSpPr>
            <p:nvPr/>
          </p:nvSpPr>
          <p:spPr bwMode="auto">
            <a:xfrm rot="3516292">
              <a:off x="3824" y="1317"/>
              <a:ext cx="628" cy="2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400" i="0" u="none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photons</a:t>
              </a:r>
            </a:p>
          </p:txBody>
        </p:sp>
        <p:sp>
          <p:nvSpPr>
            <p:cNvPr id="25" name="Text Box 34"/>
            <p:cNvSpPr txBox="1">
              <a:spLocks noChangeArrowheads="1"/>
            </p:cNvSpPr>
            <p:nvPr/>
          </p:nvSpPr>
          <p:spPr bwMode="auto">
            <a:xfrm rot="2705297">
              <a:off x="5410" y="3031"/>
              <a:ext cx="662" cy="2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600" i="0" u="none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MAPMT</a:t>
              </a:r>
            </a:p>
          </p:txBody>
        </p:sp>
        <p:sp>
          <p:nvSpPr>
            <p:cNvPr id="26" name="Line 35"/>
            <p:cNvSpPr>
              <a:spLocks noChangeShapeType="1"/>
            </p:cNvSpPr>
            <p:nvPr/>
          </p:nvSpPr>
          <p:spPr bwMode="auto">
            <a:xfrm rot="2705297" flipH="1">
              <a:off x="5322" y="3078"/>
              <a:ext cx="431" cy="1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27" name="Text Box 36"/>
            <p:cNvSpPr txBox="1">
              <a:spLocks noChangeArrowheads="1"/>
            </p:cNvSpPr>
            <p:nvPr/>
          </p:nvSpPr>
          <p:spPr bwMode="auto">
            <a:xfrm rot="2705297">
              <a:off x="5126" y="2465"/>
              <a:ext cx="1016" cy="2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600" i="0" u="none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concentrator</a:t>
              </a:r>
            </a:p>
          </p:txBody>
        </p:sp>
        <p:sp>
          <p:nvSpPr>
            <p:cNvPr id="28" name="Text Box 37"/>
            <p:cNvSpPr txBox="1">
              <a:spLocks noChangeArrowheads="1"/>
            </p:cNvSpPr>
            <p:nvPr/>
          </p:nvSpPr>
          <p:spPr bwMode="auto">
            <a:xfrm rot="2705297">
              <a:off x="4556" y="1453"/>
              <a:ext cx="761" cy="2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600" i="0" u="none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field lens</a:t>
              </a:r>
            </a:p>
          </p:txBody>
        </p:sp>
        <p:sp>
          <p:nvSpPr>
            <p:cNvPr id="29" name="Line 38"/>
            <p:cNvSpPr>
              <a:spLocks noChangeShapeType="1"/>
            </p:cNvSpPr>
            <p:nvPr/>
          </p:nvSpPr>
          <p:spPr bwMode="auto">
            <a:xfrm rot="2705297" flipH="1">
              <a:off x="4723" y="1617"/>
              <a:ext cx="173" cy="34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30" name="Line 39"/>
            <p:cNvSpPr>
              <a:spLocks noChangeShapeType="1"/>
            </p:cNvSpPr>
            <p:nvPr/>
          </p:nvSpPr>
          <p:spPr bwMode="auto">
            <a:xfrm rot="2705297" flipH="1">
              <a:off x="5153" y="2458"/>
              <a:ext cx="316" cy="40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</p:grpSp>
      <p:sp>
        <p:nvSpPr>
          <p:cNvPr id="31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2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38125" y="947738"/>
            <a:ext cx="8729663" cy="23685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1800" dirty="0">
                <a:solidFill>
                  <a:schemeClr val="hlink"/>
                </a:solidFill>
              </a:rPr>
              <a:t>       </a:t>
            </a:r>
            <a:r>
              <a:rPr lang="en-US" sz="1600" dirty="0">
                <a:solidFill>
                  <a:schemeClr val="hlink"/>
                </a:solidFill>
              </a:rPr>
              <a:t>MAPMT’s have:</a:t>
            </a:r>
            <a:r>
              <a:rPr lang="en-US" sz="1600" dirty="0"/>
              <a:t> </a:t>
            </a:r>
          </a:p>
          <a:p>
            <a:pPr lvl="1">
              <a:buFont typeface="Wingdings" pitchFamily="2" charset="2"/>
              <a:buNone/>
            </a:pPr>
            <a:r>
              <a:rPr lang="en-US" sz="1600" dirty="0">
                <a:solidFill>
                  <a:schemeClr val="tx1"/>
                </a:solidFill>
              </a:rPr>
              <a:t>wide wavelength range</a:t>
            </a:r>
          </a:p>
          <a:p>
            <a:pPr lvl="1">
              <a:buFont typeface="Wingdings" pitchFamily="2" charset="2"/>
              <a:buNone/>
            </a:pPr>
            <a:r>
              <a:rPr lang="en-US" sz="1600" dirty="0"/>
              <a:t>time resolution &lt; 1 </a:t>
            </a:r>
            <a:r>
              <a:rPr lang="en-US" sz="1600" dirty="0" err="1"/>
              <a:t>nsec</a:t>
            </a:r>
            <a:r>
              <a:rPr lang="en-US" sz="1600" dirty="0"/>
              <a:t> </a:t>
            </a:r>
          </a:p>
          <a:p>
            <a:pPr lvl="1">
              <a:buFont typeface="Wingdings" pitchFamily="2" charset="2"/>
              <a:buNone/>
            </a:pPr>
            <a:r>
              <a:rPr lang="en-US" sz="1600" dirty="0">
                <a:solidFill>
                  <a:srgbClr val="FF33CC"/>
                </a:solidFill>
              </a:rPr>
              <a:t>short detection system memory (MAPMT + read-out)</a:t>
            </a:r>
          </a:p>
          <a:p>
            <a:pPr lvl="1">
              <a:buFont typeface="Wingdings" pitchFamily="2" charset="2"/>
              <a:buNone/>
            </a:pPr>
            <a:r>
              <a:rPr lang="en-US" sz="1600" dirty="0">
                <a:solidFill>
                  <a:srgbClr val="FF33CC"/>
                </a:solidFill>
              </a:rPr>
              <a:t>adequate for high rate operation</a:t>
            </a:r>
          </a:p>
          <a:p>
            <a:pPr lvl="1">
              <a:buFont typeface="Wingdings" pitchFamily="2" charset="2"/>
              <a:buNone/>
            </a:pPr>
            <a:r>
              <a:rPr lang="en-US" sz="1600" dirty="0"/>
              <a:t>robustness</a:t>
            </a:r>
          </a:p>
          <a:p>
            <a:pPr lvl="1">
              <a:buFont typeface="Wingdings" pitchFamily="2" charset="2"/>
              <a:buNone/>
            </a:pPr>
            <a:r>
              <a:rPr lang="en-US" sz="1600" dirty="0">
                <a:solidFill>
                  <a:schemeClr val="accent2"/>
                </a:solidFill>
              </a:rPr>
              <a:t>high efficiency for single photon detection</a:t>
            </a:r>
          </a:p>
          <a:p>
            <a:pPr lvl="1">
              <a:buFont typeface="Wingdings" pitchFamily="2" charset="2"/>
              <a:buNone/>
            </a:pPr>
            <a:endParaRPr lang="en-US" sz="1600" dirty="0"/>
          </a:p>
        </p:txBody>
      </p:sp>
      <p:grpSp>
        <p:nvGrpSpPr>
          <p:cNvPr id="886789" name="Group 5"/>
          <p:cNvGrpSpPr>
            <a:grpSpLocks/>
          </p:cNvGrpSpPr>
          <p:nvPr/>
        </p:nvGrpSpPr>
        <p:grpSpPr bwMode="auto">
          <a:xfrm rot="-45902377">
            <a:off x="6396832" y="-196056"/>
            <a:ext cx="2501900" cy="4103687"/>
            <a:chOff x="4019" y="1119"/>
            <a:chExt cx="1811" cy="2527"/>
          </a:xfrm>
        </p:grpSpPr>
        <p:pic>
          <p:nvPicPr>
            <p:cNvPr id="886790" name="Picture 6" descr="4PM-lenti0305"/>
            <p:cNvPicPr>
              <a:picLocks noChangeAspect="1" noChangeArrowheads="1"/>
            </p:cNvPicPr>
            <p:nvPr/>
          </p:nvPicPr>
          <p:blipFill>
            <a:blip r:embed="rId4" cstate="print"/>
            <a:srcRect l="12439" t="34576" r="12439" b="35959"/>
            <a:stretch>
              <a:fillRect/>
            </a:stretch>
          </p:blipFill>
          <p:spPr bwMode="auto">
            <a:xfrm rot="2705297">
              <a:off x="3638" y="1776"/>
              <a:ext cx="2278" cy="1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6791" name="Line 7"/>
            <p:cNvSpPr>
              <a:spLocks noChangeShapeType="1"/>
            </p:cNvSpPr>
            <p:nvPr/>
          </p:nvSpPr>
          <p:spPr bwMode="auto">
            <a:xfrm rot="2705297">
              <a:off x="3952" y="1535"/>
              <a:ext cx="301" cy="7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886792" name="Text Box 8"/>
            <p:cNvSpPr txBox="1">
              <a:spLocks noChangeArrowheads="1"/>
            </p:cNvSpPr>
            <p:nvPr/>
          </p:nvSpPr>
          <p:spPr bwMode="auto">
            <a:xfrm rot="3516292">
              <a:off x="3850" y="1288"/>
              <a:ext cx="543" cy="20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400" i="0" u="none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photons</a:t>
              </a:r>
            </a:p>
          </p:txBody>
        </p:sp>
        <p:sp>
          <p:nvSpPr>
            <p:cNvPr id="886793" name="Text Box 9"/>
            <p:cNvSpPr txBox="1">
              <a:spLocks noChangeArrowheads="1"/>
            </p:cNvSpPr>
            <p:nvPr/>
          </p:nvSpPr>
          <p:spPr bwMode="auto">
            <a:xfrm rot="2705297">
              <a:off x="5431" y="3005"/>
              <a:ext cx="572" cy="2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600" i="0" u="none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MAPMT</a:t>
              </a:r>
            </a:p>
          </p:txBody>
        </p:sp>
        <p:sp>
          <p:nvSpPr>
            <p:cNvPr id="886794" name="Line 10"/>
            <p:cNvSpPr>
              <a:spLocks noChangeShapeType="1"/>
            </p:cNvSpPr>
            <p:nvPr/>
          </p:nvSpPr>
          <p:spPr bwMode="auto">
            <a:xfrm rot="2705297" flipH="1">
              <a:off x="5322" y="3078"/>
              <a:ext cx="431" cy="1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886795" name="Text Box 11"/>
            <p:cNvSpPr txBox="1">
              <a:spLocks noChangeArrowheads="1"/>
            </p:cNvSpPr>
            <p:nvPr/>
          </p:nvSpPr>
          <p:spPr bwMode="auto">
            <a:xfrm rot="2705297">
              <a:off x="5148" y="2424"/>
              <a:ext cx="877" cy="2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600" i="0" u="none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concentrator</a:t>
              </a:r>
            </a:p>
          </p:txBody>
        </p:sp>
        <p:sp>
          <p:nvSpPr>
            <p:cNvPr id="886796" name="Text Box 12"/>
            <p:cNvSpPr txBox="1">
              <a:spLocks noChangeArrowheads="1"/>
            </p:cNvSpPr>
            <p:nvPr/>
          </p:nvSpPr>
          <p:spPr bwMode="auto">
            <a:xfrm rot="2705297">
              <a:off x="4579" y="1425"/>
              <a:ext cx="657" cy="2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600" i="0" u="none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field lens</a:t>
              </a:r>
            </a:p>
          </p:txBody>
        </p:sp>
        <p:sp>
          <p:nvSpPr>
            <p:cNvPr id="886797" name="Line 13"/>
            <p:cNvSpPr>
              <a:spLocks noChangeShapeType="1"/>
            </p:cNvSpPr>
            <p:nvPr/>
          </p:nvSpPr>
          <p:spPr bwMode="auto">
            <a:xfrm rot="2705297" flipH="1">
              <a:off x="4723" y="1617"/>
              <a:ext cx="173" cy="34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886798" name="Line 14"/>
            <p:cNvSpPr>
              <a:spLocks noChangeShapeType="1"/>
            </p:cNvSpPr>
            <p:nvPr/>
          </p:nvSpPr>
          <p:spPr bwMode="auto">
            <a:xfrm rot="2705297" flipH="1">
              <a:off x="5153" y="2458"/>
              <a:ext cx="316" cy="40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</p:grpSp>
      <p:grpSp>
        <p:nvGrpSpPr>
          <p:cNvPr id="886799" name="Group 15"/>
          <p:cNvGrpSpPr>
            <a:grpSpLocks/>
          </p:cNvGrpSpPr>
          <p:nvPr/>
        </p:nvGrpSpPr>
        <p:grpSpPr bwMode="auto">
          <a:xfrm>
            <a:off x="120650" y="2963863"/>
            <a:ext cx="4806950" cy="3529012"/>
            <a:chOff x="3247" y="1139"/>
            <a:chExt cx="2836" cy="1755"/>
          </a:xfrm>
        </p:grpSpPr>
        <p:graphicFrame>
          <p:nvGraphicFramePr>
            <p:cNvPr id="886800" name="Object 16"/>
            <p:cNvGraphicFramePr>
              <a:graphicFrameLocks noChangeAspect="1"/>
            </p:cNvGraphicFramePr>
            <p:nvPr/>
          </p:nvGraphicFramePr>
          <p:xfrm>
            <a:off x="3247" y="1139"/>
            <a:ext cx="2836" cy="1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6837" name="Chart" r:id="rId5" imgW="5692099" imgH="3009762" progId="Excel.Sheet.8">
                    <p:embed/>
                  </p:oleObj>
                </mc:Choice>
                <mc:Fallback>
                  <p:oleObj name="Chart" r:id="rId5" imgW="5692099" imgH="3009762" progId="Excel.Sheet.8">
                    <p:embed/>
                    <p:pic>
                      <p:nvPicPr>
                        <p:cNvPr id="0" name="Picture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7" y="1139"/>
                          <a:ext cx="2836" cy="1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gradFill rotWithShape="1">
                                <a:gsLst>
                                  <a:gs pos="0">
                                    <a:srgbClr val="D1FFFF"/>
                                  </a:gs>
                                  <a:gs pos="50000">
                                    <a:srgbClr val="D1FFFF">
                                      <a:gamma/>
                                      <a:shade val="46275"/>
                                      <a:invGamma/>
                                    </a:srgbClr>
                                  </a:gs>
                                  <a:gs pos="100000">
                                    <a:srgbClr val="D1FFFF"/>
                                  </a:gs>
                                </a:gsLst>
                                <a:lin ang="0" scaled="1"/>
                              </a:gra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86801" name="Freeform 17"/>
            <p:cNvSpPr>
              <a:spLocks/>
            </p:cNvSpPr>
            <p:nvPr/>
          </p:nvSpPr>
          <p:spPr bwMode="auto">
            <a:xfrm>
              <a:off x="4083" y="1786"/>
              <a:ext cx="96" cy="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243"/>
                </a:cxn>
              </a:cxnLst>
              <a:rect l="0" t="0" r="r" b="b"/>
              <a:pathLst>
                <a:path w="96" h="243">
                  <a:moveTo>
                    <a:pt x="0" y="0"/>
                  </a:moveTo>
                  <a:cubicBezTo>
                    <a:pt x="40" y="103"/>
                    <a:pt x="81" y="207"/>
                    <a:pt x="96" y="243"/>
                  </a:cubicBezTo>
                </a:path>
              </a:pathLst>
            </a:custGeom>
            <a:noFill/>
            <a:ln w="38100" cap="flat" cmpd="sng">
              <a:solidFill>
                <a:srgbClr val="FF33CC"/>
              </a:solidFill>
              <a:prstDash val="solid"/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886802" name="Freeform 18"/>
            <p:cNvSpPr>
              <a:spLocks/>
            </p:cNvSpPr>
            <p:nvPr/>
          </p:nvSpPr>
          <p:spPr bwMode="auto">
            <a:xfrm>
              <a:off x="4186" y="2010"/>
              <a:ext cx="1113" cy="30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6" y="102"/>
                </a:cxn>
                <a:cxn ang="0">
                  <a:pos x="300" y="211"/>
                </a:cxn>
                <a:cxn ang="0">
                  <a:pos x="665" y="281"/>
                </a:cxn>
                <a:cxn ang="0">
                  <a:pos x="1113" y="307"/>
                </a:cxn>
              </a:cxnLst>
              <a:rect l="0" t="0" r="r" b="b"/>
              <a:pathLst>
                <a:path w="1113" h="307">
                  <a:moveTo>
                    <a:pt x="0" y="0"/>
                  </a:moveTo>
                  <a:cubicBezTo>
                    <a:pt x="13" y="33"/>
                    <a:pt x="26" y="67"/>
                    <a:pt x="76" y="102"/>
                  </a:cubicBezTo>
                  <a:cubicBezTo>
                    <a:pt x="126" y="137"/>
                    <a:pt x="202" y="181"/>
                    <a:pt x="300" y="211"/>
                  </a:cubicBezTo>
                  <a:cubicBezTo>
                    <a:pt x="398" y="241"/>
                    <a:pt x="530" y="265"/>
                    <a:pt x="665" y="281"/>
                  </a:cubicBezTo>
                  <a:cubicBezTo>
                    <a:pt x="800" y="297"/>
                    <a:pt x="956" y="302"/>
                    <a:pt x="1113" y="30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</p:grpSp>
      <p:sp>
        <p:nvSpPr>
          <p:cNvPr id="886803" name="Rectangle 19"/>
          <p:cNvSpPr>
            <a:spLocks noChangeArrowheads="1"/>
          </p:cNvSpPr>
          <p:nvPr/>
        </p:nvSpPr>
        <p:spPr bwMode="auto">
          <a:xfrm>
            <a:off x="3535363" y="3413125"/>
            <a:ext cx="6167437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" pitchFamily="2" charset="2"/>
              </a:rPr>
              <a:t>                     </a:t>
            </a:r>
            <a:r>
              <a:rPr lang="en-US" sz="16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Wingdings" pitchFamily="2" charset="2"/>
              </a:rPr>
              <a:t>challenges:</a:t>
            </a:r>
          </a:p>
          <a:p>
            <a:pPr marL="1562100" lvl="2" indent="-228600">
              <a:spcBef>
                <a:spcPct val="30000"/>
              </a:spcBef>
              <a:buClr>
                <a:srgbClr val="0000CC"/>
              </a:buClr>
              <a:buSzPct val="40000"/>
              <a:buFont typeface="Wingdings" pitchFamily="2" charset="2"/>
              <a:buNone/>
            </a:pPr>
            <a:r>
              <a:rPr lang="en-US" sz="1600" i="0" dirty="0">
                <a:solidFill>
                  <a:srgbClr val="CC3300"/>
                </a:solidFill>
                <a:latin typeface="Arial" charset="0"/>
                <a:sym typeface="Wingdings" pitchFamily="2" charset="2"/>
              </a:rPr>
              <a:t>large ratio</a:t>
            </a:r>
            <a:r>
              <a:rPr lang="en-US" sz="1600" i="0" u="none" dirty="0">
                <a:solidFill>
                  <a:srgbClr val="CC3300"/>
                </a:solidFill>
                <a:latin typeface="Arial" charset="0"/>
                <a:sym typeface="Wingdings" pitchFamily="2" charset="2"/>
              </a:rPr>
              <a:t> of  the collection and photocathode</a:t>
            </a:r>
          </a:p>
          <a:p>
            <a:pPr marL="1562100" lvl="2" indent="-228600">
              <a:spcBef>
                <a:spcPct val="30000"/>
              </a:spcBef>
              <a:buClr>
                <a:srgbClr val="0000CC"/>
              </a:buClr>
              <a:buSzPct val="40000"/>
              <a:buFont typeface="Wingdings" pitchFamily="2" charset="2"/>
              <a:buNone/>
            </a:pPr>
            <a:r>
              <a:rPr lang="en-US" sz="1600" i="0" u="none" dirty="0">
                <a:solidFill>
                  <a:srgbClr val="CC3300"/>
                </a:solidFill>
                <a:latin typeface="Arial" charset="0"/>
                <a:sym typeface="Wingdings" pitchFamily="2" charset="2"/>
              </a:rPr>
              <a:t>areas </a:t>
            </a:r>
            <a:r>
              <a:rPr lang="en-US" sz="1600" i="0" u="none" dirty="0">
                <a:solidFill>
                  <a:srgbClr val="3333CC"/>
                </a:solidFill>
                <a:latin typeface="Arial" charset="0"/>
                <a:sym typeface="Wingdings" pitchFamily="2" charset="2"/>
              </a:rPr>
              <a:t>with</a:t>
            </a:r>
            <a:r>
              <a:rPr lang="en-US" sz="1600" i="0" u="none" dirty="0">
                <a:solidFill>
                  <a:srgbClr val="CC3300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sz="1600" i="0" u="none" dirty="0">
                <a:solidFill>
                  <a:srgbClr val="0000CC"/>
                </a:solidFill>
                <a:latin typeface="Arial" charset="0"/>
                <a:sym typeface="Wingdings" pitchFamily="2" charset="2"/>
              </a:rPr>
              <a:t>minimal image distortion</a:t>
            </a:r>
            <a:r>
              <a:rPr lang="en-US" sz="1600" i="0" u="none" dirty="0">
                <a:solidFill>
                  <a:srgbClr val="CC3300"/>
                </a:solidFill>
                <a:latin typeface="Arial" charset="0"/>
                <a:sym typeface="Wingdings" pitchFamily="2" charset="2"/>
              </a:rPr>
              <a:t> </a:t>
            </a:r>
          </a:p>
          <a:p>
            <a:pPr marL="1562100" lvl="2" indent="-228600">
              <a:spcBef>
                <a:spcPct val="30000"/>
              </a:spcBef>
              <a:buClr>
                <a:srgbClr val="0000CC"/>
              </a:buClr>
              <a:buSzPct val="40000"/>
              <a:buFont typeface="Wingdings" pitchFamily="2" charset="2"/>
              <a:buNone/>
            </a:pPr>
            <a:r>
              <a:rPr lang="en-US" sz="1600" i="0" u="none" dirty="0">
                <a:solidFill>
                  <a:schemeClr val="tx1"/>
                </a:solidFill>
                <a:latin typeface="Arial" charset="0"/>
                <a:sym typeface="Wingdings" pitchFamily="2" charset="2"/>
              </a:rPr>
              <a:t> ratio =</a:t>
            </a:r>
            <a:r>
              <a:rPr lang="en-US" sz="1600" i="0" u="none" dirty="0">
                <a:solidFill>
                  <a:srgbClr val="CC3300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sz="1600" i="0" u="none" dirty="0">
                <a:solidFill>
                  <a:srgbClr val="CC3300"/>
                </a:solidFill>
                <a:latin typeface="Arial" charset="0"/>
              </a:rPr>
              <a:t> </a:t>
            </a:r>
            <a:r>
              <a:rPr lang="en-US" sz="1600" i="0" dirty="0">
                <a:solidFill>
                  <a:schemeClr val="hlink"/>
                </a:solidFill>
                <a:latin typeface="Arial" charset="0"/>
              </a:rPr>
              <a:t>7.3</a:t>
            </a:r>
            <a:r>
              <a:rPr lang="en-US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600" i="0" u="none" dirty="0">
                <a:solidFill>
                  <a:schemeClr val="tx1"/>
                </a:solidFill>
                <a:latin typeface="Arial" charset="0"/>
                <a:sym typeface="Wingdings" pitchFamily="2" charset="2"/>
              </a:rPr>
              <a:t> critical </a:t>
            </a:r>
            <a:r>
              <a:rPr lang="en-US" sz="1600" i="0" u="none" dirty="0">
                <a:solidFill>
                  <a:schemeClr val="hlink"/>
                </a:solidFill>
                <a:latin typeface="Arial" charset="0"/>
                <a:sym typeface="Wingdings" pitchFamily="2" charset="2"/>
              </a:rPr>
              <a:t>LENS SYSTEM</a:t>
            </a:r>
            <a:r>
              <a:rPr lang="en-US" sz="1600" i="0" u="none" dirty="0">
                <a:solidFill>
                  <a:schemeClr val="tx1"/>
                </a:solidFill>
                <a:latin typeface="Arial" charset="0"/>
                <a:sym typeface="Wingdings" pitchFamily="2" charset="2"/>
              </a:rPr>
              <a:t> design</a:t>
            </a:r>
            <a:endParaRPr lang="en-US" sz="1600" i="0" u="none" dirty="0">
              <a:solidFill>
                <a:schemeClr val="tx1"/>
              </a:solidFill>
              <a:latin typeface="Arial" charset="0"/>
            </a:endParaRPr>
          </a:p>
          <a:p>
            <a:pPr marL="1562100" lvl="2" indent="-228600">
              <a:spcBef>
                <a:spcPct val="30000"/>
              </a:spcBef>
              <a:buClr>
                <a:srgbClr val="0000CC"/>
              </a:buClr>
              <a:buSzPct val="40000"/>
              <a:buFont typeface="Wingdings" pitchFamily="2" charset="2"/>
              <a:buNone/>
            </a:pPr>
            <a:r>
              <a:rPr lang="en-US" sz="1600" i="0" u="none" dirty="0">
                <a:solidFill>
                  <a:srgbClr val="CC3300"/>
                </a:solidFill>
                <a:latin typeface="Arial" charset="0"/>
              </a:rPr>
              <a:t> </a:t>
            </a:r>
            <a:r>
              <a:rPr lang="en-US" sz="1600" i="0" u="none" dirty="0">
                <a:solidFill>
                  <a:schemeClr val="tx1"/>
                </a:solidFill>
                <a:latin typeface="Arial" charset="0"/>
              </a:rPr>
              <a:t>UV range </a:t>
            </a:r>
            <a:r>
              <a:rPr lang="en-US" sz="1600" i="0" u="none" dirty="0">
                <a:solidFill>
                  <a:schemeClr val="tx1"/>
                </a:solidFill>
                <a:latin typeface="Arial" charset="0"/>
                <a:sym typeface="Wingdings" pitchFamily="2" charset="2"/>
              </a:rPr>
              <a:t> fused silica </a:t>
            </a:r>
            <a:r>
              <a:rPr lang="en-US" sz="1600" i="0" u="none" dirty="0">
                <a:solidFill>
                  <a:schemeClr val="hlink"/>
                </a:solidFill>
                <a:latin typeface="Arial" charset="0"/>
                <a:sym typeface="Wingdings" pitchFamily="2" charset="2"/>
              </a:rPr>
              <a:t>LENSES</a:t>
            </a:r>
          </a:p>
          <a:p>
            <a:pPr marL="1562100" lvl="2" indent="-228600">
              <a:spcBef>
                <a:spcPct val="30000"/>
              </a:spcBef>
              <a:buClr>
                <a:srgbClr val="0000CC"/>
              </a:buClr>
              <a:buSzPct val="40000"/>
              <a:buFont typeface="Wingdings" pitchFamily="2" charset="2"/>
              <a:buNone/>
            </a:pPr>
            <a:r>
              <a:rPr lang="en-US" sz="1600" i="0" u="none" dirty="0">
                <a:solidFill>
                  <a:srgbClr val="0000CC"/>
                </a:solidFill>
                <a:latin typeface="Arial" charset="0"/>
                <a:sym typeface="Wingdings" pitchFamily="2" charset="2"/>
              </a:rPr>
              <a:t>couple to a</a:t>
            </a:r>
            <a:r>
              <a:rPr lang="en-US" sz="1600" i="0" u="none" dirty="0">
                <a:solidFill>
                  <a:schemeClr val="hlink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sz="1600" i="0" u="none" dirty="0">
                <a:solidFill>
                  <a:schemeClr val="tx1"/>
                </a:solidFill>
                <a:latin typeface="Arial" charset="0"/>
                <a:sym typeface="Wingdings" pitchFamily="2" charset="2"/>
              </a:rPr>
              <a:t>read-out system</a:t>
            </a:r>
            <a:r>
              <a:rPr lang="en-US" sz="1600" i="0" u="none" dirty="0">
                <a:solidFill>
                  <a:schemeClr val="hlink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sz="1600" i="0" u="none" dirty="0">
                <a:solidFill>
                  <a:srgbClr val="0000CC"/>
                </a:solidFill>
                <a:latin typeface="Arial" charset="0"/>
                <a:sym typeface="Wingdings" pitchFamily="2" charset="2"/>
              </a:rPr>
              <a:t>able to guarantee</a:t>
            </a:r>
            <a:r>
              <a:rPr lang="en-US" sz="1600" i="0" u="none" dirty="0">
                <a:solidFill>
                  <a:schemeClr val="hlink"/>
                </a:solidFill>
                <a:latin typeface="Arial" charset="0"/>
                <a:sym typeface="Wingdings" pitchFamily="2" charset="2"/>
              </a:rPr>
              <a:t> </a:t>
            </a:r>
          </a:p>
          <a:p>
            <a:pPr marL="1562100" lvl="2" indent="-228600">
              <a:spcBef>
                <a:spcPct val="30000"/>
              </a:spcBef>
              <a:buClr>
                <a:srgbClr val="0000CC"/>
              </a:buClr>
              <a:buSzPct val="40000"/>
              <a:buFont typeface="Wingdings" pitchFamily="2" charset="2"/>
              <a:buNone/>
            </a:pPr>
            <a:r>
              <a:rPr lang="en-US" sz="1600" i="0" u="none" dirty="0">
                <a:solidFill>
                  <a:srgbClr val="0000CC"/>
                </a:solidFill>
                <a:latin typeface="Arial" charset="0"/>
                <a:sym typeface="Wingdings" pitchFamily="2" charset="2"/>
              </a:rPr>
              <a:t>efficiency, high rate operation</a:t>
            </a:r>
            <a:r>
              <a:rPr lang="en-US" sz="1600" i="0" u="none" dirty="0">
                <a:solidFill>
                  <a:schemeClr val="hlink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sz="1600" i="0" u="none" dirty="0">
                <a:solidFill>
                  <a:srgbClr val="0000CC"/>
                </a:solidFill>
                <a:latin typeface="Arial" charset="0"/>
                <a:sym typeface="Wingdings" pitchFamily="2" charset="2"/>
              </a:rPr>
              <a:t>and to preserve</a:t>
            </a:r>
            <a:endParaRPr lang="en-US" sz="1600" i="0" u="none" dirty="0">
              <a:solidFill>
                <a:schemeClr val="hlink"/>
              </a:solidFill>
              <a:latin typeface="Arial" charset="0"/>
              <a:sym typeface="Wingdings" pitchFamily="2" charset="2"/>
            </a:endParaRPr>
          </a:p>
          <a:p>
            <a:pPr marL="1562100" lvl="2" indent="-228600">
              <a:spcBef>
                <a:spcPct val="30000"/>
              </a:spcBef>
              <a:buClr>
                <a:srgbClr val="0000CC"/>
              </a:buClr>
              <a:buSzPct val="40000"/>
              <a:buFont typeface="Wingdings" pitchFamily="2" charset="2"/>
              <a:buNone/>
            </a:pPr>
            <a:r>
              <a:rPr lang="en-US" sz="1600" i="0" u="none" dirty="0">
                <a:solidFill>
                  <a:srgbClr val="0000CC"/>
                </a:solidFill>
                <a:latin typeface="Arial" charset="0"/>
                <a:sym typeface="Wingdings" pitchFamily="2" charset="2"/>
              </a:rPr>
              <a:t>time resolution</a:t>
            </a:r>
            <a:endParaRPr lang="en-US" sz="1600" i="0" u="none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886804" name="Line 20"/>
          <p:cNvSpPr>
            <a:spLocks noChangeShapeType="1"/>
          </p:cNvSpPr>
          <p:nvPr/>
        </p:nvSpPr>
        <p:spPr bwMode="auto">
          <a:xfrm>
            <a:off x="552450" y="1495425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886805" name="Line 21"/>
          <p:cNvSpPr>
            <a:spLocks noChangeShapeType="1"/>
          </p:cNvSpPr>
          <p:nvPr/>
        </p:nvSpPr>
        <p:spPr bwMode="auto">
          <a:xfrm>
            <a:off x="190500" y="2505075"/>
            <a:ext cx="1866900" cy="26289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886806" name="Line 22"/>
          <p:cNvSpPr>
            <a:spLocks noChangeShapeType="1"/>
          </p:cNvSpPr>
          <p:nvPr/>
        </p:nvSpPr>
        <p:spPr bwMode="auto">
          <a:xfrm>
            <a:off x="1543050" y="4238625"/>
            <a:ext cx="0" cy="1438275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886807" name="Line 23"/>
          <p:cNvSpPr>
            <a:spLocks noChangeShapeType="1"/>
          </p:cNvSpPr>
          <p:nvPr/>
        </p:nvSpPr>
        <p:spPr bwMode="auto">
          <a:xfrm>
            <a:off x="1720850" y="4778375"/>
            <a:ext cx="9525" cy="904875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886808" name="Line 24"/>
          <p:cNvSpPr>
            <a:spLocks noChangeShapeType="1"/>
          </p:cNvSpPr>
          <p:nvPr/>
        </p:nvSpPr>
        <p:spPr bwMode="auto">
          <a:xfrm>
            <a:off x="3584575" y="5327650"/>
            <a:ext cx="9525" cy="3810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886809" name="Line 25"/>
          <p:cNvSpPr>
            <a:spLocks noChangeShapeType="1"/>
          </p:cNvSpPr>
          <p:nvPr/>
        </p:nvSpPr>
        <p:spPr bwMode="auto">
          <a:xfrm>
            <a:off x="1695450" y="4733925"/>
            <a:ext cx="9525" cy="9429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886810" name="Text Box 26"/>
          <p:cNvSpPr txBox="1">
            <a:spLocks noChangeArrowheads="1"/>
          </p:cNvSpPr>
          <p:nvPr/>
        </p:nvSpPr>
        <p:spPr bwMode="auto">
          <a:xfrm>
            <a:off x="2352675" y="3867150"/>
            <a:ext cx="2486025" cy="998538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0" u="none" dirty="0">
                <a:solidFill>
                  <a:srgbClr val="66CCFF"/>
                </a:solidFill>
              </a:rPr>
              <a:t>- C4F10 refractive index</a:t>
            </a:r>
          </a:p>
          <a:p>
            <a:pPr>
              <a:spcBef>
                <a:spcPct val="50000"/>
              </a:spcBef>
            </a:pPr>
            <a:r>
              <a:rPr lang="en-US" sz="1600" i="0" u="none" dirty="0">
                <a:solidFill>
                  <a:srgbClr val="FF33CC"/>
                </a:solidFill>
              </a:rPr>
              <a:t>- </a:t>
            </a:r>
            <a:r>
              <a:rPr lang="en-US" sz="1600" i="0" u="none" dirty="0" err="1">
                <a:solidFill>
                  <a:srgbClr val="FF33CC"/>
                </a:solidFill>
              </a:rPr>
              <a:t>CsI</a:t>
            </a:r>
            <a:r>
              <a:rPr lang="en-US" sz="1600" i="0" u="none" dirty="0">
                <a:solidFill>
                  <a:srgbClr val="FF33CC"/>
                </a:solidFill>
              </a:rPr>
              <a:t> sensitivity range</a:t>
            </a:r>
          </a:p>
          <a:p>
            <a:pPr>
              <a:spcBef>
                <a:spcPct val="50000"/>
              </a:spcBef>
            </a:pPr>
            <a:r>
              <a:rPr lang="en-US" sz="1600" i="0" u="none" dirty="0"/>
              <a:t>- MAPMT’s range</a:t>
            </a:r>
          </a:p>
        </p:txBody>
      </p:sp>
      <p:sp>
        <p:nvSpPr>
          <p:cNvPr id="886811" name="Rectangle 27"/>
          <p:cNvSpPr>
            <a:spLocks noChangeArrowheads="1"/>
          </p:cNvSpPr>
          <p:nvPr/>
        </p:nvSpPr>
        <p:spPr bwMode="auto">
          <a:xfrm>
            <a:off x="1182688" y="138113"/>
            <a:ext cx="4594225" cy="6858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i="0" u="none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</a:t>
            </a:r>
            <a:r>
              <a:rPr lang="en-US" sz="36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difference</a:t>
            </a:r>
            <a:endParaRPr lang="en-US" sz="36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9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5" descr="8p3_DEFAULT_1SPHERICAL_4report"/>
          <p:cNvPicPr>
            <a:picLocks noChangeAspect="1" noChangeArrowheads="1"/>
          </p:cNvPicPr>
          <p:nvPr/>
        </p:nvPicPr>
        <p:blipFill>
          <a:blip r:embed="rId4" cstate="print"/>
          <a:srcRect l="49731" b="46854"/>
          <a:stretch>
            <a:fillRect/>
          </a:stretch>
        </p:blipFill>
        <p:spPr bwMode="auto">
          <a:xfrm>
            <a:off x="6001033" y="1776165"/>
            <a:ext cx="3901792" cy="27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4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89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92088"/>
            <a:ext cx="7361238" cy="6858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</a:rPr>
              <a:t>THE LENSES</a:t>
            </a:r>
          </a:p>
        </p:txBody>
      </p:sp>
      <p:sp>
        <p:nvSpPr>
          <p:cNvPr id="893969" name="Text Box 17"/>
          <p:cNvSpPr txBox="1">
            <a:spLocks noChangeArrowheads="1"/>
          </p:cNvSpPr>
          <p:nvPr/>
        </p:nvSpPr>
        <p:spPr bwMode="auto">
          <a:xfrm>
            <a:off x="4892675" y="1083077"/>
            <a:ext cx="2794000" cy="536173"/>
          </a:xfrm>
          <a:prstGeom prst="rect">
            <a:avLst/>
          </a:prstGeom>
          <a:solidFill>
            <a:srgbClr val="FFFF66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lang="en-US" sz="1600" i="0" u="none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material</a:t>
            </a:r>
            <a:r>
              <a:rPr lang="en-US" sz="16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:</a:t>
            </a:r>
          </a:p>
          <a:p>
            <a:r>
              <a:rPr lang="en-US" sz="16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fused silica, Corning </a:t>
            </a:r>
            <a:r>
              <a:rPr lang="en-US" sz="1600" u="none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7980</a:t>
            </a:r>
            <a:r>
              <a:rPr lang="en-US" sz="1600" u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</a:t>
            </a:r>
            <a:endParaRPr lang="en-US" sz="1600" u="none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893992" name="Group 40"/>
          <p:cNvGrpSpPr>
            <a:grpSpLocks/>
          </p:cNvGrpSpPr>
          <p:nvPr/>
        </p:nvGrpSpPr>
        <p:grpSpPr bwMode="auto">
          <a:xfrm>
            <a:off x="7985125" y="4570413"/>
            <a:ext cx="1917700" cy="2151062"/>
            <a:chOff x="4776" y="2385"/>
            <a:chExt cx="1417" cy="1687"/>
          </a:xfrm>
        </p:grpSpPr>
        <p:pic>
          <p:nvPicPr>
            <p:cNvPr id="893968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76" y="2385"/>
              <a:ext cx="1334" cy="1258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</p:pic>
        <p:grpSp>
          <p:nvGrpSpPr>
            <p:cNvPr id="893970" name="Group 18"/>
            <p:cNvGrpSpPr>
              <a:grpSpLocks/>
            </p:cNvGrpSpPr>
            <p:nvPr/>
          </p:nvGrpSpPr>
          <p:grpSpPr bwMode="auto">
            <a:xfrm>
              <a:off x="5133" y="2532"/>
              <a:ext cx="1060" cy="1540"/>
              <a:chOff x="5132" y="1187"/>
              <a:chExt cx="1060" cy="1540"/>
            </a:xfrm>
          </p:grpSpPr>
          <p:sp>
            <p:nvSpPr>
              <p:cNvPr id="893971" name="Text Box 19"/>
              <p:cNvSpPr txBox="1">
                <a:spLocks noChangeArrowheads="1"/>
              </p:cNvSpPr>
              <p:nvPr/>
            </p:nvSpPr>
            <p:spPr bwMode="auto">
              <a:xfrm>
                <a:off x="5132" y="1187"/>
                <a:ext cx="1060" cy="253"/>
              </a:xfrm>
              <a:prstGeom prst="rect">
                <a:avLst/>
              </a:prstGeom>
              <a:solidFill>
                <a:srgbClr val="CDFFFF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600" i="0" u="none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concentrator</a:t>
                </a:r>
              </a:p>
            </p:txBody>
          </p:sp>
          <p:sp>
            <p:nvSpPr>
              <p:cNvPr id="893972" name="Text Box 20"/>
              <p:cNvSpPr txBox="1">
                <a:spLocks noChangeArrowheads="1"/>
              </p:cNvSpPr>
              <p:nvPr/>
            </p:nvSpPr>
            <p:spPr bwMode="auto">
              <a:xfrm>
                <a:off x="5357" y="2301"/>
                <a:ext cx="760" cy="426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600" i="0" u="none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aspheric</a:t>
                </a:r>
              </a:p>
              <a:p>
                <a:r>
                  <a:rPr lang="en-US" sz="1600" i="0" u="none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surface</a:t>
                </a:r>
              </a:p>
            </p:txBody>
          </p:sp>
          <p:sp>
            <p:nvSpPr>
              <p:cNvPr id="893973" name="Line 21"/>
              <p:cNvSpPr>
                <a:spLocks noChangeShapeType="1"/>
              </p:cNvSpPr>
              <p:nvPr/>
            </p:nvSpPr>
            <p:spPr bwMode="auto">
              <a:xfrm flipH="1" flipV="1">
                <a:off x="5683" y="1901"/>
                <a:ext cx="52" cy="40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</p:grpSp>
      <p:grpSp>
        <p:nvGrpSpPr>
          <p:cNvPr id="893993" name="Group 41"/>
          <p:cNvGrpSpPr>
            <a:grpSpLocks/>
          </p:cNvGrpSpPr>
          <p:nvPr/>
        </p:nvGrpSpPr>
        <p:grpSpPr bwMode="auto">
          <a:xfrm>
            <a:off x="3660775" y="4921250"/>
            <a:ext cx="5018088" cy="1477963"/>
            <a:chOff x="2618" y="670"/>
            <a:chExt cx="4012" cy="1388"/>
          </a:xfrm>
        </p:grpSpPr>
        <p:grpSp>
          <p:nvGrpSpPr>
            <p:cNvPr id="893965" name="Group 13"/>
            <p:cNvGrpSpPr>
              <a:grpSpLocks/>
            </p:cNvGrpSpPr>
            <p:nvPr/>
          </p:nvGrpSpPr>
          <p:grpSpPr bwMode="auto">
            <a:xfrm>
              <a:off x="2618" y="670"/>
              <a:ext cx="1919" cy="1140"/>
              <a:chOff x="2881" y="958"/>
              <a:chExt cx="1919" cy="1140"/>
            </a:xfrm>
          </p:grpSpPr>
          <p:pic>
            <p:nvPicPr>
              <p:cNvPr id="893966" name="Picture 14" descr="FIELD_new_03a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881" y="1071"/>
                <a:ext cx="1919" cy="1027"/>
              </a:xfrm>
              <a:prstGeom prst="rect">
                <a:avLst/>
              </a:prstGeom>
              <a:noFill/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</p:pic>
          <p:sp>
            <p:nvSpPr>
              <p:cNvPr id="893967" name="Text Box 15"/>
              <p:cNvSpPr txBox="1">
                <a:spLocks noChangeArrowheads="1"/>
              </p:cNvSpPr>
              <p:nvPr/>
            </p:nvSpPr>
            <p:spPr bwMode="auto">
              <a:xfrm>
                <a:off x="3377" y="958"/>
                <a:ext cx="861" cy="303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600" i="0" u="none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field lens</a:t>
                </a:r>
              </a:p>
            </p:txBody>
          </p:sp>
        </p:grpSp>
        <p:pic>
          <p:nvPicPr>
            <p:cNvPr id="893974" name="Picture 2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62" y="797"/>
              <a:ext cx="1282" cy="691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</p:pic>
        <p:sp>
          <p:nvSpPr>
            <p:cNvPr id="893975" name="Line 23"/>
            <p:cNvSpPr>
              <a:spLocks noChangeShapeType="1"/>
            </p:cNvSpPr>
            <p:nvPr/>
          </p:nvSpPr>
          <p:spPr bwMode="auto">
            <a:xfrm flipV="1">
              <a:off x="3597" y="1191"/>
              <a:ext cx="1164" cy="19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893976" name="Text Box 24"/>
            <p:cNvSpPr txBox="1">
              <a:spLocks noChangeArrowheads="1"/>
            </p:cNvSpPr>
            <p:nvPr/>
          </p:nvSpPr>
          <p:spPr bwMode="auto">
            <a:xfrm>
              <a:off x="4516" y="1497"/>
              <a:ext cx="2114" cy="561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800" i="0" u="none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complex and delicate</a:t>
              </a:r>
            </a:p>
            <a:p>
              <a:r>
                <a:rPr lang="en-US" sz="1800" i="0" u="none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mechanical machining</a:t>
              </a:r>
            </a:p>
          </p:txBody>
        </p:sp>
        <p:sp>
          <p:nvSpPr>
            <p:cNvPr id="893978" name="Oval 26"/>
            <p:cNvSpPr>
              <a:spLocks noChangeArrowheads="1"/>
            </p:cNvSpPr>
            <p:nvPr/>
          </p:nvSpPr>
          <p:spPr bwMode="auto">
            <a:xfrm>
              <a:off x="3319" y="1285"/>
              <a:ext cx="282" cy="288"/>
            </a:xfrm>
            <a:prstGeom prst="ellips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  <p:graphicFrame>
        <p:nvGraphicFramePr>
          <p:cNvPr id="893995" name="Object 43"/>
          <p:cNvGraphicFramePr>
            <a:graphicFrameLocks noGrp="1" noChangeAspect="1"/>
          </p:cNvGraphicFramePr>
          <p:nvPr>
            <p:ph idx="1"/>
          </p:nvPr>
        </p:nvGraphicFramePr>
        <p:xfrm>
          <a:off x="147638" y="2084388"/>
          <a:ext cx="6026150" cy="249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074" name="Mathcad" r:id="rId8" imgW="7848720" imgH="4562640" progId="">
                  <p:embed/>
                </p:oleObj>
              </mc:Choice>
              <mc:Fallback>
                <p:oleObj name="Mathcad" r:id="rId8" imgW="7848720" imgH="4562640" progId="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8" y="2084388"/>
                        <a:ext cx="6026150" cy="249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chemeClr val="bg1"/>
                                </a:gs>
                                <a:gs pos="100000">
                                  <a:schemeClr val="accent1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3996" name="Line 44"/>
          <p:cNvSpPr>
            <a:spLocks noChangeShapeType="1"/>
          </p:cNvSpPr>
          <p:nvPr/>
        </p:nvSpPr>
        <p:spPr bwMode="auto">
          <a:xfrm>
            <a:off x="639763" y="2168525"/>
            <a:ext cx="0" cy="2222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93997" name="Line 45"/>
          <p:cNvSpPr>
            <a:spLocks noChangeShapeType="1"/>
          </p:cNvSpPr>
          <p:nvPr/>
        </p:nvSpPr>
        <p:spPr bwMode="auto">
          <a:xfrm>
            <a:off x="1450975" y="2168525"/>
            <a:ext cx="0" cy="222250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93998" name="Line 46"/>
          <p:cNvSpPr>
            <a:spLocks noChangeShapeType="1"/>
          </p:cNvSpPr>
          <p:nvPr/>
        </p:nvSpPr>
        <p:spPr bwMode="auto">
          <a:xfrm>
            <a:off x="1890713" y="2168525"/>
            <a:ext cx="0" cy="22225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93999" name="Text Box 47"/>
          <p:cNvSpPr txBox="1">
            <a:spLocks noChangeArrowheads="1"/>
          </p:cNvSpPr>
          <p:nvPr/>
        </p:nvSpPr>
        <p:spPr bwMode="auto">
          <a:xfrm>
            <a:off x="3195638" y="2311400"/>
            <a:ext cx="161448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cs-CZ" sz="1400" b="0" i="0" u="none">
                <a:solidFill>
                  <a:schemeClr val="tx1"/>
                </a:solidFill>
                <a:latin typeface="Arial" charset="0"/>
              </a:rPr>
              <a:t>Fused Silica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cs-CZ" sz="1400" b="0" i="0" u="none">
                <a:solidFill>
                  <a:schemeClr val="tx1"/>
                </a:solidFill>
                <a:latin typeface="Arial" charset="0"/>
              </a:rPr>
              <a:t>Borosil</a:t>
            </a:r>
            <a:r>
              <a:rPr lang="en-US" sz="1400" b="0" i="0" u="none">
                <a:solidFill>
                  <a:schemeClr val="tx1"/>
                </a:solidFill>
                <a:latin typeface="Arial" charset="0"/>
              </a:rPr>
              <a:t>i</a:t>
            </a:r>
            <a:r>
              <a:rPr lang="cs-CZ" sz="1400" b="0" i="0" u="none">
                <a:solidFill>
                  <a:schemeClr val="tx1"/>
                </a:solidFill>
                <a:latin typeface="Arial" charset="0"/>
              </a:rPr>
              <a:t>c</a:t>
            </a:r>
            <a:r>
              <a:rPr lang="en-US" sz="1400" b="0" i="0" u="none">
                <a:solidFill>
                  <a:schemeClr val="tx1"/>
                </a:solidFill>
                <a:latin typeface="Arial" charset="0"/>
              </a:rPr>
              <a:t>a</a:t>
            </a:r>
            <a:r>
              <a:rPr lang="cs-CZ" sz="1400" b="0" i="0" u="none">
                <a:solidFill>
                  <a:schemeClr val="tx1"/>
                </a:solidFill>
                <a:latin typeface="Arial" charset="0"/>
              </a:rPr>
              <a:t>te glass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cs-CZ" sz="1400" b="0" i="0" u="none">
                <a:solidFill>
                  <a:schemeClr val="tx1"/>
                </a:solidFill>
                <a:latin typeface="Arial" charset="0"/>
              </a:rPr>
              <a:t>Polymer lenses</a:t>
            </a:r>
          </a:p>
        </p:txBody>
      </p:sp>
      <p:sp>
        <p:nvSpPr>
          <p:cNvPr id="894000" name="Line 48"/>
          <p:cNvSpPr>
            <a:spLocks noChangeShapeType="1"/>
          </p:cNvSpPr>
          <p:nvPr/>
        </p:nvSpPr>
        <p:spPr bwMode="auto">
          <a:xfrm>
            <a:off x="638175" y="3286125"/>
            <a:ext cx="1846263" cy="158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894001" name="Text Box 49"/>
          <p:cNvSpPr txBox="1">
            <a:spLocks noChangeArrowheads="1"/>
          </p:cNvSpPr>
          <p:nvPr/>
        </p:nvSpPr>
        <p:spPr bwMode="auto">
          <a:xfrm>
            <a:off x="496888" y="4502150"/>
            <a:ext cx="6026150" cy="339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lang="en-US" sz="180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200                        400                         600     </a:t>
            </a:r>
            <a:r>
              <a:rPr lang="en-US" sz="180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l</a:t>
            </a:r>
            <a:r>
              <a:rPr lang="en-US" sz="180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(nm)</a:t>
            </a:r>
          </a:p>
        </p:txBody>
      </p:sp>
      <p:sp>
        <p:nvSpPr>
          <p:cNvPr id="894002" name="Text Box 50"/>
          <p:cNvSpPr txBox="1">
            <a:spLocks noChangeArrowheads="1"/>
          </p:cNvSpPr>
          <p:nvPr/>
        </p:nvSpPr>
        <p:spPr bwMode="auto">
          <a:xfrm rot="16200000">
            <a:off x="-1601787" y="3214687"/>
            <a:ext cx="3797300" cy="587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lang="en-US" sz="180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fraction of photons detected</a:t>
            </a:r>
          </a:p>
          <a:p>
            <a:r>
              <a:rPr lang="en-US" sz="180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0              0.5               1 </a:t>
            </a:r>
          </a:p>
        </p:txBody>
      </p:sp>
      <p:graphicFrame>
        <p:nvGraphicFramePr>
          <p:cNvPr id="894003" name="Object 51"/>
          <p:cNvGraphicFramePr>
            <a:graphicFrameLocks noGrp="1" noChangeAspect="1"/>
          </p:cNvGraphicFramePr>
          <p:nvPr>
            <p:ph type="title"/>
          </p:nvPr>
        </p:nvGraphicFramePr>
        <p:xfrm>
          <a:off x="23813" y="1068389"/>
          <a:ext cx="4767262" cy="676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075" name="Rovnice" r:id="rId10" imgW="2425680" imgH="482400" progId="Equation.3">
                  <p:embed/>
                </p:oleObj>
              </mc:Choice>
              <mc:Fallback>
                <p:oleObj name="Rovnice" r:id="rId10" imgW="2425680" imgH="482400" progId="Equation.3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3" y="1068389"/>
                        <a:ext cx="4767262" cy="676292"/>
                      </a:xfrm>
                      <a:prstGeom prst="rect">
                        <a:avLst/>
                      </a:prstGeom>
                      <a:solidFill>
                        <a:srgbClr val="FFCC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4004" name="Line 52"/>
          <p:cNvSpPr>
            <a:spLocks noChangeShapeType="1"/>
          </p:cNvSpPr>
          <p:nvPr/>
        </p:nvSpPr>
        <p:spPr bwMode="auto">
          <a:xfrm flipV="1">
            <a:off x="2663825" y="2487613"/>
            <a:ext cx="5715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94005" name="Line 53"/>
          <p:cNvSpPr>
            <a:spLocks noChangeShapeType="1"/>
          </p:cNvSpPr>
          <p:nvPr/>
        </p:nvSpPr>
        <p:spPr bwMode="auto">
          <a:xfrm flipV="1">
            <a:off x="2663825" y="2803525"/>
            <a:ext cx="552450" cy="9525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94006" name="Line 54"/>
          <p:cNvSpPr>
            <a:spLocks noChangeShapeType="1"/>
          </p:cNvSpPr>
          <p:nvPr/>
        </p:nvSpPr>
        <p:spPr bwMode="auto">
          <a:xfrm flipV="1">
            <a:off x="2654300" y="3114675"/>
            <a:ext cx="571500" cy="9525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94007" name="Picture 55" descr="detectivityARC2"/>
          <p:cNvPicPr>
            <a:picLocks noChangeAspect="1" noChangeArrowheads="1"/>
          </p:cNvPicPr>
          <p:nvPr/>
        </p:nvPicPr>
        <p:blipFill>
          <a:blip r:embed="rId12" cstate="print"/>
          <a:srcRect b="11931"/>
          <a:stretch>
            <a:fillRect/>
          </a:stretch>
        </p:blipFill>
        <p:spPr bwMode="auto">
          <a:xfrm>
            <a:off x="344488" y="4538663"/>
            <a:ext cx="2870200" cy="1970087"/>
          </a:xfrm>
          <a:prstGeom prst="rect">
            <a:avLst/>
          </a:prstGeom>
          <a:noFill/>
        </p:spPr>
      </p:pic>
      <p:sp>
        <p:nvSpPr>
          <p:cNvPr id="894009" name="Text Box 57"/>
          <p:cNvSpPr txBox="1">
            <a:spLocks noChangeArrowheads="1"/>
          </p:cNvSpPr>
          <p:nvPr/>
        </p:nvSpPr>
        <p:spPr bwMode="auto">
          <a:xfrm>
            <a:off x="1617663" y="4862513"/>
            <a:ext cx="1873250" cy="587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1200" b="0" i="0" u="none">
                <a:solidFill>
                  <a:srgbClr val="0000CC"/>
                </a:solidFill>
              </a:rPr>
              <a:t>-if no reflection</a:t>
            </a:r>
          </a:p>
          <a:p>
            <a:pPr>
              <a:buFontTx/>
              <a:buChar char="-"/>
            </a:pPr>
            <a:r>
              <a:rPr lang="en-US" sz="1200" b="0" i="0" u="none">
                <a:solidFill>
                  <a:schemeClr val="tx2"/>
                </a:solidFill>
              </a:rPr>
              <a:t>with monolayer of  MgF</a:t>
            </a:r>
            <a:r>
              <a:rPr lang="en-US" sz="1200" i="0" u="none" baseline="-25000">
                <a:solidFill>
                  <a:schemeClr val="tx2"/>
                </a:solidFill>
              </a:rPr>
              <a:t>2</a:t>
            </a:r>
          </a:p>
          <a:p>
            <a:pPr>
              <a:buFontTx/>
              <a:buChar char="-"/>
            </a:pPr>
            <a:r>
              <a:rPr lang="en-US" sz="1200" b="0" i="0" u="none">
                <a:solidFill>
                  <a:schemeClr val="hlink"/>
                </a:solidFill>
              </a:rPr>
              <a:t>w/o antireflective layer</a:t>
            </a:r>
          </a:p>
        </p:txBody>
      </p:sp>
      <p:sp>
        <p:nvSpPr>
          <p:cNvPr id="894010" name="Text Box 58"/>
          <p:cNvSpPr txBox="1">
            <a:spLocks noChangeArrowheads="1"/>
          </p:cNvSpPr>
          <p:nvPr/>
        </p:nvSpPr>
        <p:spPr bwMode="auto">
          <a:xfrm>
            <a:off x="1724025" y="5486400"/>
            <a:ext cx="13144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i="0" u="none">
                <a:solidFill>
                  <a:schemeClr val="tx1"/>
                </a:solidFill>
              </a:rPr>
              <a:t>+8.4% photons</a:t>
            </a:r>
          </a:p>
          <a:p>
            <a:pPr>
              <a:spcBef>
                <a:spcPct val="50000"/>
              </a:spcBef>
            </a:pPr>
            <a:r>
              <a:rPr lang="en-US" sz="1200" i="0" u="none">
                <a:solidFill>
                  <a:schemeClr val="tx1"/>
                </a:solidFill>
              </a:rPr>
              <a:t>      with MgF</a:t>
            </a:r>
            <a:r>
              <a:rPr lang="en-US" sz="1400" i="0" u="none" baseline="-25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94011" name="Text Box 59"/>
          <p:cNvSpPr txBox="1">
            <a:spLocks noChangeArrowheads="1"/>
          </p:cNvSpPr>
          <p:nvPr/>
        </p:nvSpPr>
        <p:spPr bwMode="auto">
          <a:xfrm>
            <a:off x="166688" y="6429375"/>
            <a:ext cx="4227512" cy="257175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lang="en-US" sz="1200" i="0" u="none">
                <a:solidFill>
                  <a:schemeClr val="tx2"/>
                </a:solidFill>
              </a:rPr>
              <a:t>Convolution of Cherenkov light and effective QE</a:t>
            </a: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 rot="16200000">
            <a:off x="7958931" y="1116807"/>
            <a:ext cx="404813" cy="14097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eaVert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u="none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spherical s.</a:t>
            </a: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 rot="16200000">
            <a:off x="7913688" y="1770063"/>
            <a:ext cx="404812" cy="10779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eaVert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u="none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planar s.</a:t>
            </a:r>
          </a:p>
        </p:txBody>
      </p:sp>
      <p:sp>
        <p:nvSpPr>
          <p:cNvPr id="51" name="Text Box 8"/>
          <p:cNvSpPr txBox="1">
            <a:spLocks noChangeArrowheads="1"/>
          </p:cNvSpPr>
          <p:nvPr/>
        </p:nvSpPr>
        <p:spPr bwMode="auto">
          <a:xfrm rot="16200000">
            <a:off x="7918450" y="2974975"/>
            <a:ext cx="404813" cy="15287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eaVert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u="none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aspherical s.</a:t>
            </a:r>
          </a:p>
        </p:txBody>
      </p:sp>
      <p:sp>
        <p:nvSpPr>
          <p:cNvPr id="52" name="Line 9"/>
          <p:cNvSpPr>
            <a:spLocks noChangeShapeType="1"/>
          </p:cNvSpPr>
          <p:nvPr/>
        </p:nvSpPr>
        <p:spPr bwMode="auto">
          <a:xfrm>
            <a:off x="8675688" y="1849438"/>
            <a:ext cx="306387" cy="912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53" name="Line 10"/>
          <p:cNvSpPr>
            <a:spLocks noChangeShapeType="1"/>
          </p:cNvSpPr>
          <p:nvPr/>
        </p:nvSpPr>
        <p:spPr bwMode="auto">
          <a:xfrm flipV="1">
            <a:off x="8156575" y="3038475"/>
            <a:ext cx="358775" cy="547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54" name="Line 11"/>
          <p:cNvSpPr>
            <a:spLocks noChangeShapeType="1"/>
          </p:cNvSpPr>
          <p:nvPr/>
        </p:nvSpPr>
        <p:spPr bwMode="auto">
          <a:xfrm flipH="1">
            <a:off x="6200775" y="1868488"/>
            <a:ext cx="1228725" cy="8937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55" name="Line 12"/>
          <p:cNvSpPr>
            <a:spLocks noChangeShapeType="1"/>
          </p:cNvSpPr>
          <p:nvPr/>
        </p:nvSpPr>
        <p:spPr bwMode="auto">
          <a:xfrm flipH="1">
            <a:off x="6715125" y="2430463"/>
            <a:ext cx="1028700" cy="493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56" name="Oval 22"/>
          <p:cNvSpPr>
            <a:spLocks noChangeArrowheads="1"/>
          </p:cNvSpPr>
          <p:nvPr/>
        </p:nvSpPr>
        <p:spPr bwMode="auto">
          <a:xfrm>
            <a:off x="7335838" y="3425825"/>
            <a:ext cx="1595437" cy="57785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 rot="16200000">
            <a:off x="8675441" y="583407"/>
            <a:ext cx="629147" cy="14097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eaVert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u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ZEMAX optimization:</a:t>
            </a:r>
            <a:endParaRPr lang="en-US" sz="1600" u="none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pic>
        <p:nvPicPr>
          <p:cNvPr id="974850" name="Picture 2" descr="CIMG44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63" y="161925"/>
            <a:ext cx="3048000" cy="2090738"/>
          </a:xfrm>
          <a:prstGeom prst="rect">
            <a:avLst/>
          </a:prstGeom>
          <a:noFill/>
        </p:spPr>
      </p:pic>
      <p:pic>
        <p:nvPicPr>
          <p:cNvPr id="974851" name="Picture 3" descr="CIMG44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171450"/>
            <a:ext cx="3063875" cy="2100263"/>
          </a:xfrm>
          <a:prstGeom prst="rect">
            <a:avLst/>
          </a:prstGeom>
          <a:noFill/>
        </p:spPr>
      </p:pic>
      <p:pic>
        <p:nvPicPr>
          <p:cNvPr id="974852" name="Picture 4" descr="CIMG447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7500" y="141288"/>
            <a:ext cx="3095625" cy="2124075"/>
          </a:xfrm>
          <a:prstGeom prst="rect">
            <a:avLst/>
          </a:prstGeom>
          <a:noFill/>
        </p:spPr>
      </p:pic>
      <p:pic>
        <p:nvPicPr>
          <p:cNvPr id="974853" name="Picture 5" descr="CIMG448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663" y="2425700"/>
            <a:ext cx="3017837" cy="2071688"/>
          </a:xfrm>
          <a:prstGeom prst="rect">
            <a:avLst/>
          </a:prstGeom>
          <a:noFill/>
        </p:spPr>
      </p:pic>
      <p:pic>
        <p:nvPicPr>
          <p:cNvPr id="974854" name="Picture 6" descr="CIMG448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98838" y="2413000"/>
            <a:ext cx="3067050" cy="2103438"/>
          </a:xfrm>
          <a:prstGeom prst="rect">
            <a:avLst/>
          </a:prstGeom>
          <a:noFill/>
        </p:spPr>
      </p:pic>
      <p:pic>
        <p:nvPicPr>
          <p:cNvPr id="974855" name="Picture 7" descr="P101000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54800" y="2425700"/>
            <a:ext cx="3095625" cy="2112963"/>
          </a:xfrm>
          <a:prstGeom prst="rect">
            <a:avLst/>
          </a:prstGeom>
          <a:noFill/>
        </p:spPr>
      </p:pic>
      <p:pic>
        <p:nvPicPr>
          <p:cNvPr id="974856" name="Picture 8" descr="P10100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5738" y="4605338"/>
            <a:ext cx="3051175" cy="2112962"/>
          </a:xfrm>
          <a:prstGeom prst="rect">
            <a:avLst/>
          </a:prstGeom>
          <a:noFill/>
        </p:spPr>
      </p:pic>
      <p:pic>
        <p:nvPicPr>
          <p:cNvPr id="974857" name="Picture 9" descr="P10100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65513" y="4635500"/>
            <a:ext cx="3017837" cy="2090738"/>
          </a:xfrm>
          <a:prstGeom prst="rect">
            <a:avLst/>
          </a:prstGeom>
          <a:noFill/>
        </p:spPr>
      </p:pic>
      <p:pic>
        <p:nvPicPr>
          <p:cNvPr id="974858" name="Picture 10" descr="02022006(014)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72263" y="4610100"/>
            <a:ext cx="2974975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Text Box 8"/>
          <p:cNvSpPr txBox="1">
            <a:spLocks noChangeArrowheads="1"/>
          </p:cNvSpPr>
          <p:nvPr/>
        </p:nvSpPr>
        <p:spPr bwMode="auto">
          <a:xfrm>
            <a:off x="6931591" y="3172066"/>
            <a:ext cx="2955360" cy="3139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u="none" dirty="0" smtClean="0">
                <a:solidFill>
                  <a:schemeClr val="tx1"/>
                </a:solidFill>
              </a:rPr>
              <a:t>DAQ: 40 kB, 30 kHz, O(PB) </a:t>
            </a:r>
            <a:endParaRPr lang="en-US" sz="1600" b="0" u="none" dirty="0">
              <a:solidFill>
                <a:schemeClr val="tx1"/>
              </a:solidFill>
            </a:endParaRPr>
          </a:p>
        </p:txBody>
      </p:sp>
      <p:grpSp>
        <p:nvGrpSpPr>
          <p:cNvPr id="29" name="Group 4"/>
          <p:cNvGrpSpPr>
            <a:grpSpLocks/>
          </p:cNvGrpSpPr>
          <p:nvPr/>
        </p:nvGrpSpPr>
        <p:grpSpPr bwMode="auto">
          <a:xfrm>
            <a:off x="6517103" y="398619"/>
            <a:ext cx="3124200" cy="2889759"/>
            <a:chOff x="2397" y="200"/>
            <a:chExt cx="3242" cy="2478"/>
          </a:xfrm>
        </p:grpSpPr>
        <p:sp>
          <p:nvSpPr>
            <p:cNvPr id="30" name="Freeform 5"/>
            <p:cNvSpPr>
              <a:spLocks/>
            </p:cNvSpPr>
            <p:nvPr/>
          </p:nvSpPr>
          <p:spPr bwMode="auto">
            <a:xfrm>
              <a:off x="2783" y="1949"/>
              <a:ext cx="1" cy="729"/>
            </a:xfrm>
            <a:custGeom>
              <a:avLst/>
              <a:gdLst>
                <a:gd name="T0" fmla="*/ 3190 h 3190"/>
                <a:gd name="T1" fmla="*/ 0 h 3190"/>
                <a:gd name="T2" fmla="*/ 3190 h 319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190">
                  <a:moveTo>
                    <a:pt x="0" y="3190"/>
                  </a:moveTo>
                  <a:lnTo>
                    <a:pt x="0" y="0"/>
                  </a:lnTo>
                  <a:lnTo>
                    <a:pt x="0" y="3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6"/>
            <p:cNvSpPr>
              <a:spLocks/>
            </p:cNvSpPr>
            <p:nvPr/>
          </p:nvSpPr>
          <p:spPr bwMode="auto">
            <a:xfrm>
              <a:off x="2759" y="1794"/>
              <a:ext cx="1" cy="17"/>
            </a:xfrm>
            <a:custGeom>
              <a:avLst/>
              <a:gdLst>
                <a:gd name="T0" fmla="*/ 72 h 72"/>
                <a:gd name="T1" fmla="*/ 0 h 72"/>
                <a:gd name="T2" fmla="*/ 72 h 7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2">
                  <a:moveTo>
                    <a:pt x="0" y="72"/>
                  </a:moveTo>
                  <a:lnTo>
                    <a:pt x="0" y="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7"/>
            <p:cNvSpPr>
              <a:spLocks/>
            </p:cNvSpPr>
            <p:nvPr/>
          </p:nvSpPr>
          <p:spPr bwMode="auto">
            <a:xfrm>
              <a:off x="2874" y="2265"/>
              <a:ext cx="1" cy="183"/>
            </a:xfrm>
            <a:custGeom>
              <a:avLst/>
              <a:gdLst>
                <a:gd name="T0" fmla="*/ 0 w 11"/>
                <a:gd name="T1" fmla="*/ 798 h 804"/>
                <a:gd name="T2" fmla="*/ 0 w 11"/>
                <a:gd name="T3" fmla="*/ 6 h 804"/>
                <a:gd name="T4" fmla="*/ 0 w 11"/>
                <a:gd name="T5" fmla="*/ 0 h 804"/>
                <a:gd name="T6" fmla="*/ 11 w 11"/>
                <a:gd name="T7" fmla="*/ 0 h 804"/>
                <a:gd name="T8" fmla="*/ 11 w 11"/>
                <a:gd name="T9" fmla="*/ 6 h 804"/>
                <a:gd name="T10" fmla="*/ 11 w 11"/>
                <a:gd name="T11" fmla="*/ 798 h 804"/>
                <a:gd name="T12" fmla="*/ 11 w 11"/>
                <a:gd name="T13" fmla="*/ 804 h 804"/>
                <a:gd name="T14" fmla="*/ 0 w 11"/>
                <a:gd name="T15" fmla="*/ 804 h 804"/>
                <a:gd name="T16" fmla="*/ 0 w 11"/>
                <a:gd name="T17" fmla="*/ 798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04">
                  <a:moveTo>
                    <a:pt x="0" y="798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1" y="798"/>
                  </a:lnTo>
                  <a:lnTo>
                    <a:pt x="11" y="804"/>
                  </a:lnTo>
                  <a:lnTo>
                    <a:pt x="0" y="804"/>
                  </a:lnTo>
                  <a:lnTo>
                    <a:pt x="0" y="79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8"/>
            <p:cNvSpPr>
              <a:spLocks/>
            </p:cNvSpPr>
            <p:nvPr/>
          </p:nvSpPr>
          <p:spPr bwMode="auto">
            <a:xfrm>
              <a:off x="3282" y="2358"/>
              <a:ext cx="5" cy="2"/>
            </a:xfrm>
            <a:custGeom>
              <a:avLst/>
              <a:gdLst>
                <a:gd name="T0" fmla="*/ 19 w 25"/>
                <a:gd name="T1" fmla="*/ 11 h 11"/>
                <a:gd name="T2" fmla="*/ 5 w 25"/>
                <a:gd name="T3" fmla="*/ 11 h 11"/>
                <a:gd name="T4" fmla="*/ 0 w 25"/>
                <a:gd name="T5" fmla="*/ 11 h 11"/>
                <a:gd name="T6" fmla="*/ 0 w 25"/>
                <a:gd name="T7" fmla="*/ 0 h 11"/>
                <a:gd name="T8" fmla="*/ 5 w 25"/>
                <a:gd name="T9" fmla="*/ 0 h 11"/>
                <a:gd name="T10" fmla="*/ 19 w 25"/>
                <a:gd name="T11" fmla="*/ 0 h 11"/>
                <a:gd name="T12" fmla="*/ 25 w 25"/>
                <a:gd name="T13" fmla="*/ 0 h 11"/>
                <a:gd name="T14" fmla="*/ 25 w 25"/>
                <a:gd name="T15" fmla="*/ 11 h 11"/>
                <a:gd name="T16" fmla="*/ 19 w 25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1">
                  <a:moveTo>
                    <a:pt x="19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25" y="11"/>
                  </a:lnTo>
                  <a:lnTo>
                    <a:pt x="19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9"/>
            <p:cNvSpPr>
              <a:spLocks/>
            </p:cNvSpPr>
            <p:nvPr/>
          </p:nvSpPr>
          <p:spPr bwMode="auto">
            <a:xfrm>
              <a:off x="2554" y="938"/>
              <a:ext cx="3" cy="3"/>
            </a:xfrm>
            <a:custGeom>
              <a:avLst/>
              <a:gdLst>
                <a:gd name="T0" fmla="*/ 7 w 12"/>
                <a:gd name="T1" fmla="*/ 11 h 11"/>
                <a:gd name="T2" fmla="*/ 5 w 12"/>
                <a:gd name="T3" fmla="*/ 11 h 11"/>
                <a:gd name="T4" fmla="*/ 0 w 12"/>
                <a:gd name="T5" fmla="*/ 11 h 11"/>
                <a:gd name="T6" fmla="*/ 0 w 12"/>
                <a:gd name="T7" fmla="*/ 0 h 11"/>
                <a:gd name="T8" fmla="*/ 5 w 12"/>
                <a:gd name="T9" fmla="*/ 0 h 11"/>
                <a:gd name="T10" fmla="*/ 7 w 12"/>
                <a:gd name="T11" fmla="*/ 0 h 11"/>
                <a:gd name="T12" fmla="*/ 12 w 12"/>
                <a:gd name="T13" fmla="*/ 0 h 11"/>
                <a:gd name="T14" fmla="*/ 12 w 12"/>
                <a:gd name="T15" fmla="*/ 11 h 11"/>
                <a:gd name="T16" fmla="*/ 7 w 12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7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11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0"/>
            <p:cNvSpPr>
              <a:spLocks/>
            </p:cNvSpPr>
            <p:nvPr/>
          </p:nvSpPr>
          <p:spPr bwMode="auto">
            <a:xfrm>
              <a:off x="2768" y="2073"/>
              <a:ext cx="13" cy="2"/>
            </a:xfrm>
            <a:custGeom>
              <a:avLst/>
              <a:gdLst>
                <a:gd name="T0" fmla="*/ 5 w 56"/>
                <a:gd name="T1" fmla="*/ 0 h 10"/>
                <a:gd name="T2" fmla="*/ 51 w 56"/>
                <a:gd name="T3" fmla="*/ 0 h 10"/>
                <a:gd name="T4" fmla="*/ 56 w 56"/>
                <a:gd name="T5" fmla="*/ 0 h 10"/>
                <a:gd name="T6" fmla="*/ 56 w 56"/>
                <a:gd name="T7" fmla="*/ 10 h 10"/>
                <a:gd name="T8" fmla="*/ 51 w 56"/>
                <a:gd name="T9" fmla="*/ 10 h 10"/>
                <a:gd name="T10" fmla="*/ 5 w 56"/>
                <a:gd name="T11" fmla="*/ 10 h 10"/>
                <a:gd name="T12" fmla="*/ 0 w 56"/>
                <a:gd name="T13" fmla="*/ 10 h 10"/>
                <a:gd name="T14" fmla="*/ 0 w 56"/>
                <a:gd name="T15" fmla="*/ 0 h 10"/>
                <a:gd name="T16" fmla="*/ 5 w 56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10">
                  <a:moveTo>
                    <a:pt x="5" y="0"/>
                  </a:moveTo>
                  <a:lnTo>
                    <a:pt x="51" y="0"/>
                  </a:lnTo>
                  <a:lnTo>
                    <a:pt x="56" y="0"/>
                  </a:lnTo>
                  <a:lnTo>
                    <a:pt x="56" y="10"/>
                  </a:lnTo>
                  <a:lnTo>
                    <a:pt x="51" y="10"/>
                  </a:lnTo>
                  <a:lnTo>
                    <a:pt x="5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/>
            <p:cNvSpPr>
              <a:spLocks/>
            </p:cNvSpPr>
            <p:nvPr/>
          </p:nvSpPr>
          <p:spPr bwMode="auto">
            <a:xfrm>
              <a:off x="2449" y="2151"/>
              <a:ext cx="10" cy="2"/>
            </a:xfrm>
            <a:custGeom>
              <a:avLst/>
              <a:gdLst>
                <a:gd name="T0" fmla="*/ 6 w 45"/>
                <a:gd name="T1" fmla="*/ 0 h 11"/>
                <a:gd name="T2" fmla="*/ 40 w 45"/>
                <a:gd name="T3" fmla="*/ 0 h 11"/>
                <a:gd name="T4" fmla="*/ 45 w 45"/>
                <a:gd name="T5" fmla="*/ 0 h 11"/>
                <a:gd name="T6" fmla="*/ 45 w 45"/>
                <a:gd name="T7" fmla="*/ 11 h 11"/>
                <a:gd name="T8" fmla="*/ 40 w 45"/>
                <a:gd name="T9" fmla="*/ 11 h 11"/>
                <a:gd name="T10" fmla="*/ 6 w 45"/>
                <a:gd name="T11" fmla="*/ 11 h 11"/>
                <a:gd name="T12" fmla="*/ 0 w 45"/>
                <a:gd name="T13" fmla="*/ 11 h 11"/>
                <a:gd name="T14" fmla="*/ 0 w 45"/>
                <a:gd name="T15" fmla="*/ 0 h 11"/>
                <a:gd name="T16" fmla="*/ 6 w 45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11">
                  <a:moveTo>
                    <a:pt x="6" y="0"/>
                  </a:moveTo>
                  <a:lnTo>
                    <a:pt x="40" y="0"/>
                  </a:lnTo>
                  <a:lnTo>
                    <a:pt x="45" y="0"/>
                  </a:lnTo>
                  <a:lnTo>
                    <a:pt x="45" y="11"/>
                  </a:lnTo>
                  <a:lnTo>
                    <a:pt x="40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Rectangle 12"/>
            <p:cNvSpPr>
              <a:spLocks noChangeArrowheads="1"/>
            </p:cNvSpPr>
            <p:nvPr/>
          </p:nvSpPr>
          <p:spPr bwMode="auto">
            <a:xfrm>
              <a:off x="2675" y="2400"/>
              <a:ext cx="3" cy="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3"/>
            <p:cNvSpPr>
              <a:spLocks/>
            </p:cNvSpPr>
            <p:nvPr/>
          </p:nvSpPr>
          <p:spPr bwMode="auto">
            <a:xfrm>
              <a:off x="3253" y="2353"/>
              <a:ext cx="1" cy="7"/>
            </a:xfrm>
            <a:custGeom>
              <a:avLst/>
              <a:gdLst>
                <a:gd name="T0" fmla="*/ 11 w 11"/>
                <a:gd name="T1" fmla="*/ 5 h 31"/>
                <a:gd name="T2" fmla="*/ 11 w 11"/>
                <a:gd name="T3" fmla="*/ 26 h 31"/>
                <a:gd name="T4" fmla="*/ 11 w 11"/>
                <a:gd name="T5" fmla="*/ 31 h 31"/>
                <a:gd name="T6" fmla="*/ 0 w 11"/>
                <a:gd name="T7" fmla="*/ 31 h 31"/>
                <a:gd name="T8" fmla="*/ 0 w 11"/>
                <a:gd name="T9" fmla="*/ 26 h 31"/>
                <a:gd name="T10" fmla="*/ 0 w 11"/>
                <a:gd name="T11" fmla="*/ 5 h 31"/>
                <a:gd name="T12" fmla="*/ 0 w 11"/>
                <a:gd name="T13" fmla="*/ 0 h 31"/>
                <a:gd name="T14" fmla="*/ 11 w 11"/>
                <a:gd name="T15" fmla="*/ 0 h 31"/>
                <a:gd name="T16" fmla="*/ 11 w 11"/>
                <a:gd name="T17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1">
                  <a:moveTo>
                    <a:pt x="11" y="5"/>
                  </a:moveTo>
                  <a:lnTo>
                    <a:pt x="11" y="26"/>
                  </a:lnTo>
                  <a:lnTo>
                    <a:pt x="11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Rectangle 14"/>
            <p:cNvSpPr>
              <a:spLocks noChangeArrowheads="1"/>
            </p:cNvSpPr>
            <p:nvPr/>
          </p:nvSpPr>
          <p:spPr bwMode="auto">
            <a:xfrm>
              <a:off x="2597" y="1203"/>
              <a:ext cx="180" cy="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15"/>
            <p:cNvSpPr>
              <a:spLocks/>
            </p:cNvSpPr>
            <p:nvPr/>
          </p:nvSpPr>
          <p:spPr bwMode="auto">
            <a:xfrm>
              <a:off x="2399" y="2070"/>
              <a:ext cx="20" cy="2"/>
            </a:xfrm>
            <a:custGeom>
              <a:avLst/>
              <a:gdLst>
                <a:gd name="T0" fmla="*/ 78 w 83"/>
                <a:gd name="T1" fmla="*/ 10 h 10"/>
                <a:gd name="T2" fmla="*/ 6 w 83"/>
                <a:gd name="T3" fmla="*/ 10 h 10"/>
                <a:gd name="T4" fmla="*/ 0 w 83"/>
                <a:gd name="T5" fmla="*/ 10 h 10"/>
                <a:gd name="T6" fmla="*/ 0 w 83"/>
                <a:gd name="T7" fmla="*/ 0 h 10"/>
                <a:gd name="T8" fmla="*/ 6 w 83"/>
                <a:gd name="T9" fmla="*/ 0 h 10"/>
                <a:gd name="T10" fmla="*/ 78 w 83"/>
                <a:gd name="T11" fmla="*/ 0 h 10"/>
                <a:gd name="T12" fmla="*/ 83 w 83"/>
                <a:gd name="T13" fmla="*/ 0 h 10"/>
                <a:gd name="T14" fmla="*/ 83 w 83"/>
                <a:gd name="T15" fmla="*/ 10 h 10"/>
                <a:gd name="T16" fmla="*/ 78 w 8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10">
                  <a:moveTo>
                    <a:pt x="78" y="10"/>
                  </a:moveTo>
                  <a:lnTo>
                    <a:pt x="6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0"/>
                  </a:lnTo>
                  <a:lnTo>
                    <a:pt x="78" y="0"/>
                  </a:lnTo>
                  <a:lnTo>
                    <a:pt x="83" y="0"/>
                  </a:lnTo>
                  <a:lnTo>
                    <a:pt x="83" y="10"/>
                  </a:lnTo>
                  <a:lnTo>
                    <a:pt x="78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Rectangle 16"/>
            <p:cNvSpPr>
              <a:spLocks noChangeArrowheads="1"/>
            </p:cNvSpPr>
            <p:nvPr/>
          </p:nvSpPr>
          <p:spPr bwMode="auto">
            <a:xfrm>
              <a:off x="3984" y="1980"/>
              <a:ext cx="1" cy="1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7"/>
            <p:cNvSpPr>
              <a:spLocks/>
            </p:cNvSpPr>
            <p:nvPr/>
          </p:nvSpPr>
          <p:spPr bwMode="auto">
            <a:xfrm>
              <a:off x="2397" y="2057"/>
              <a:ext cx="2" cy="9"/>
            </a:xfrm>
            <a:custGeom>
              <a:avLst/>
              <a:gdLst>
                <a:gd name="T0" fmla="*/ 11 w 11"/>
                <a:gd name="T1" fmla="*/ 5 h 42"/>
                <a:gd name="T2" fmla="*/ 11 w 11"/>
                <a:gd name="T3" fmla="*/ 36 h 42"/>
                <a:gd name="T4" fmla="*/ 11 w 11"/>
                <a:gd name="T5" fmla="*/ 42 h 42"/>
                <a:gd name="T6" fmla="*/ 0 w 11"/>
                <a:gd name="T7" fmla="*/ 42 h 42"/>
                <a:gd name="T8" fmla="*/ 0 w 11"/>
                <a:gd name="T9" fmla="*/ 36 h 42"/>
                <a:gd name="T10" fmla="*/ 0 w 11"/>
                <a:gd name="T11" fmla="*/ 5 h 42"/>
                <a:gd name="T12" fmla="*/ 0 w 11"/>
                <a:gd name="T13" fmla="*/ 0 h 42"/>
                <a:gd name="T14" fmla="*/ 11 w 11"/>
                <a:gd name="T15" fmla="*/ 0 h 42"/>
                <a:gd name="T16" fmla="*/ 11 w 11"/>
                <a:gd name="T17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2">
                  <a:moveTo>
                    <a:pt x="11" y="5"/>
                  </a:moveTo>
                  <a:lnTo>
                    <a:pt x="11" y="36"/>
                  </a:lnTo>
                  <a:lnTo>
                    <a:pt x="11" y="42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18"/>
            <p:cNvSpPr>
              <a:spLocks/>
            </p:cNvSpPr>
            <p:nvPr/>
          </p:nvSpPr>
          <p:spPr bwMode="auto">
            <a:xfrm>
              <a:off x="2860" y="2294"/>
              <a:ext cx="3" cy="13"/>
            </a:xfrm>
            <a:custGeom>
              <a:avLst/>
              <a:gdLst>
                <a:gd name="T0" fmla="*/ 0 w 11"/>
                <a:gd name="T1" fmla="*/ 49 h 55"/>
                <a:gd name="T2" fmla="*/ 0 w 11"/>
                <a:gd name="T3" fmla="*/ 5 h 55"/>
                <a:gd name="T4" fmla="*/ 0 w 11"/>
                <a:gd name="T5" fmla="*/ 0 h 55"/>
                <a:gd name="T6" fmla="*/ 11 w 11"/>
                <a:gd name="T7" fmla="*/ 0 h 55"/>
                <a:gd name="T8" fmla="*/ 11 w 11"/>
                <a:gd name="T9" fmla="*/ 5 h 55"/>
                <a:gd name="T10" fmla="*/ 11 w 11"/>
                <a:gd name="T11" fmla="*/ 49 h 55"/>
                <a:gd name="T12" fmla="*/ 11 w 11"/>
                <a:gd name="T13" fmla="*/ 55 h 55"/>
                <a:gd name="T14" fmla="*/ 0 w 11"/>
                <a:gd name="T15" fmla="*/ 55 h 55"/>
                <a:gd name="T16" fmla="*/ 0 w 11"/>
                <a:gd name="T17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5">
                  <a:moveTo>
                    <a:pt x="0" y="49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49"/>
                  </a:lnTo>
                  <a:lnTo>
                    <a:pt x="11" y="55"/>
                  </a:lnTo>
                  <a:lnTo>
                    <a:pt x="0" y="55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9"/>
            <p:cNvSpPr>
              <a:spLocks/>
            </p:cNvSpPr>
            <p:nvPr/>
          </p:nvSpPr>
          <p:spPr bwMode="auto">
            <a:xfrm>
              <a:off x="2860" y="2211"/>
              <a:ext cx="3" cy="82"/>
            </a:xfrm>
            <a:custGeom>
              <a:avLst/>
              <a:gdLst>
                <a:gd name="T0" fmla="*/ 0 w 11"/>
                <a:gd name="T1" fmla="*/ 366 h 371"/>
                <a:gd name="T2" fmla="*/ 0 w 11"/>
                <a:gd name="T3" fmla="*/ 5 h 371"/>
                <a:gd name="T4" fmla="*/ 0 w 11"/>
                <a:gd name="T5" fmla="*/ 0 h 371"/>
                <a:gd name="T6" fmla="*/ 11 w 11"/>
                <a:gd name="T7" fmla="*/ 0 h 371"/>
                <a:gd name="T8" fmla="*/ 11 w 11"/>
                <a:gd name="T9" fmla="*/ 5 h 371"/>
                <a:gd name="T10" fmla="*/ 11 w 11"/>
                <a:gd name="T11" fmla="*/ 366 h 371"/>
                <a:gd name="T12" fmla="*/ 11 w 11"/>
                <a:gd name="T13" fmla="*/ 371 h 371"/>
                <a:gd name="T14" fmla="*/ 0 w 11"/>
                <a:gd name="T15" fmla="*/ 371 h 371"/>
                <a:gd name="T16" fmla="*/ 0 w 11"/>
                <a:gd name="T17" fmla="*/ 366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71">
                  <a:moveTo>
                    <a:pt x="0" y="366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366"/>
                  </a:lnTo>
                  <a:lnTo>
                    <a:pt x="11" y="371"/>
                  </a:lnTo>
                  <a:lnTo>
                    <a:pt x="0" y="371"/>
                  </a:lnTo>
                  <a:lnTo>
                    <a:pt x="0" y="36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20"/>
            <p:cNvSpPr>
              <a:spLocks/>
            </p:cNvSpPr>
            <p:nvPr/>
          </p:nvSpPr>
          <p:spPr bwMode="auto">
            <a:xfrm>
              <a:off x="2979" y="1405"/>
              <a:ext cx="3" cy="11"/>
            </a:xfrm>
            <a:custGeom>
              <a:avLst/>
              <a:gdLst>
                <a:gd name="T0" fmla="*/ 0 w 10"/>
                <a:gd name="T1" fmla="*/ 43 h 49"/>
                <a:gd name="T2" fmla="*/ 0 w 10"/>
                <a:gd name="T3" fmla="*/ 5 h 49"/>
                <a:gd name="T4" fmla="*/ 0 w 10"/>
                <a:gd name="T5" fmla="*/ 0 h 49"/>
                <a:gd name="T6" fmla="*/ 10 w 10"/>
                <a:gd name="T7" fmla="*/ 0 h 49"/>
                <a:gd name="T8" fmla="*/ 10 w 10"/>
                <a:gd name="T9" fmla="*/ 5 h 49"/>
                <a:gd name="T10" fmla="*/ 10 w 10"/>
                <a:gd name="T11" fmla="*/ 43 h 49"/>
                <a:gd name="T12" fmla="*/ 10 w 10"/>
                <a:gd name="T13" fmla="*/ 49 h 49"/>
                <a:gd name="T14" fmla="*/ 0 w 10"/>
                <a:gd name="T15" fmla="*/ 49 h 49"/>
                <a:gd name="T16" fmla="*/ 0 w 10"/>
                <a:gd name="T17" fmla="*/ 4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49">
                  <a:moveTo>
                    <a:pt x="0" y="43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5"/>
                  </a:lnTo>
                  <a:lnTo>
                    <a:pt x="10" y="43"/>
                  </a:lnTo>
                  <a:lnTo>
                    <a:pt x="10" y="49"/>
                  </a:lnTo>
                  <a:lnTo>
                    <a:pt x="0" y="49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21"/>
            <p:cNvSpPr>
              <a:spLocks/>
            </p:cNvSpPr>
            <p:nvPr/>
          </p:nvSpPr>
          <p:spPr bwMode="auto">
            <a:xfrm>
              <a:off x="2627" y="2258"/>
              <a:ext cx="3" cy="11"/>
            </a:xfrm>
            <a:custGeom>
              <a:avLst/>
              <a:gdLst>
                <a:gd name="T0" fmla="*/ 0 w 12"/>
                <a:gd name="T1" fmla="*/ 43 h 49"/>
                <a:gd name="T2" fmla="*/ 0 w 12"/>
                <a:gd name="T3" fmla="*/ 5 h 49"/>
                <a:gd name="T4" fmla="*/ 0 w 12"/>
                <a:gd name="T5" fmla="*/ 0 h 49"/>
                <a:gd name="T6" fmla="*/ 12 w 12"/>
                <a:gd name="T7" fmla="*/ 0 h 49"/>
                <a:gd name="T8" fmla="*/ 12 w 12"/>
                <a:gd name="T9" fmla="*/ 5 h 49"/>
                <a:gd name="T10" fmla="*/ 12 w 12"/>
                <a:gd name="T11" fmla="*/ 43 h 49"/>
                <a:gd name="T12" fmla="*/ 12 w 12"/>
                <a:gd name="T13" fmla="*/ 49 h 49"/>
                <a:gd name="T14" fmla="*/ 0 w 12"/>
                <a:gd name="T15" fmla="*/ 49 h 49"/>
                <a:gd name="T16" fmla="*/ 0 w 12"/>
                <a:gd name="T17" fmla="*/ 4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9">
                  <a:moveTo>
                    <a:pt x="0" y="43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5"/>
                  </a:lnTo>
                  <a:lnTo>
                    <a:pt x="12" y="43"/>
                  </a:lnTo>
                  <a:lnTo>
                    <a:pt x="12" y="49"/>
                  </a:lnTo>
                  <a:lnTo>
                    <a:pt x="0" y="49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22"/>
            <p:cNvSpPr>
              <a:spLocks/>
            </p:cNvSpPr>
            <p:nvPr/>
          </p:nvSpPr>
          <p:spPr bwMode="auto">
            <a:xfrm>
              <a:off x="5090" y="1370"/>
              <a:ext cx="15" cy="3"/>
            </a:xfrm>
            <a:custGeom>
              <a:avLst/>
              <a:gdLst>
                <a:gd name="T0" fmla="*/ 62 w 68"/>
                <a:gd name="T1" fmla="*/ 11 h 11"/>
                <a:gd name="T2" fmla="*/ 6 w 68"/>
                <a:gd name="T3" fmla="*/ 11 h 11"/>
                <a:gd name="T4" fmla="*/ 0 w 68"/>
                <a:gd name="T5" fmla="*/ 11 h 11"/>
                <a:gd name="T6" fmla="*/ 0 w 68"/>
                <a:gd name="T7" fmla="*/ 0 h 11"/>
                <a:gd name="T8" fmla="*/ 6 w 68"/>
                <a:gd name="T9" fmla="*/ 0 h 11"/>
                <a:gd name="T10" fmla="*/ 62 w 68"/>
                <a:gd name="T11" fmla="*/ 0 h 11"/>
                <a:gd name="T12" fmla="*/ 68 w 68"/>
                <a:gd name="T13" fmla="*/ 0 h 11"/>
                <a:gd name="T14" fmla="*/ 68 w 68"/>
                <a:gd name="T15" fmla="*/ 11 h 11"/>
                <a:gd name="T16" fmla="*/ 62 w 68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11">
                  <a:moveTo>
                    <a:pt x="62" y="11"/>
                  </a:move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2" y="0"/>
                  </a:lnTo>
                  <a:lnTo>
                    <a:pt x="68" y="0"/>
                  </a:lnTo>
                  <a:lnTo>
                    <a:pt x="68" y="11"/>
                  </a:lnTo>
                  <a:lnTo>
                    <a:pt x="62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23"/>
            <p:cNvSpPr>
              <a:spLocks/>
            </p:cNvSpPr>
            <p:nvPr/>
          </p:nvSpPr>
          <p:spPr bwMode="auto">
            <a:xfrm>
              <a:off x="5170" y="2104"/>
              <a:ext cx="7" cy="3"/>
            </a:xfrm>
            <a:custGeom>
              <a:avLst/>
              <a:gdLst>
                <a:gd name="T0" fmla="*/ 5 w 34"/>
                <a:gd name="T1" fmla="*/ 0 h 11"/>
                <a:gd name="T2" fmla="*/ 28 w 34"/>
                <a:gd name="T3" fmla="*/ 0 h 11"/>
                <a:gd name="T4" fmla="*/ 34 w 34"/>
                <a:gd name="T5" fmla="*/ 0 h 11"/>
                <a:gd name="T6" fmla="*/ 34 w 34"/>
                <a:gd name="T7" fmla="*/ 11 h 11"/>
                <a:gd name="T8" fmla="*/ 28 w 34"/>
                <a:gd name="T9" fmla="*/ 11 h 11"/>
                <a:gd name="T10" fmla="*/ 5 w 34"/>
                <a:gd name="T11" fmla="*/ 11 h 11"/>
                <a:gd name="T12" fmla="*/ 0 w 34"/>
                <a:gd name="T13" fmla="*/ 11 h 11"/>
                <a:gd name="T14" fmla="*/ 0 w 34"/>
                <a:gd name="T15" fmla="*/ 0 h 11"/>
                <a:gd name="T16" fmla="*/ 5 w 34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1">
                  <a:moveTo>
                    <a:pt x="5" y="0"/>
                  </a:moveTo>
                  <a:lnTo>
                    <a:pt x="28" y="0"/>
                  </a:lnTo>
                  <a:lnTo>
                    <a:pt x="34" y="0"/>
                  </a:lnTo>
                  <a:lnTo>
                    <a:pt x="34" y="11"/>
                  </a:lnTo>
                  <a:lnTo>
                    <a:pt x="28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24"/>
            <p:cNvSpPr>
              <a:spLocks/>
            </p:cNvSpPr>
            <p:nvPr/>
          </p:nvSpPr>
          <p:spPr bwMode="auto">
            <a:xfrm>
              <a:off x="2636" y="1980"/>
              <a:ext cx="3" cy="11"/>
            </a:xfrm>
            <a:custGeom>
              <a:avLst/>
              <a:gdLst>
                <a:gd name="T0" fmla="*/ 0 w 11"/>
                <a:gd name="T1" fmla="*/ 43 h 49"/>
                <a:gd name="T2" fmla="*/ 0 w 11"/>
                <a:gd name="T3" fmla="*/ 5 h 49"/>
                <a:gd name="T4" fmla="*/ 0 w 11"/>
                <a:gd name="T5" fmla="*/ 0 h 49"/>
                <a:gd name="T6" fmla="*/ 11 w 11"/>
                <a:gd name="T7" fmla="*/ 0 h 49"/>
                <a:gd name="T8" fmla="*/ 11 w 11"/>
                <a:gd name="T9" fmla="*/ 5 h 49"/>
                <a:gd name="T10" fmla="*/ 11 w 11"/>
                <a:gd name="T11" fmla="*/ 43 h 49"/>
                <a:gd name="T12" fmla="*/ 11 w 11"/>
                <a:gd name="T13" fmla="*/ 49 h 49"/>
                <a:gd name="T14" fmla="*/ 0 w 11"/>
                <a:gd name="T15" fmla="*/ 49 h 49"/>
                <a:gd name="T16" fmla="*/ 0 w 11"/>
                <a:gd name="T17" fmla="*/ 4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9">
                  <a:moveTo>
                    <a:pt x="0" y="43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43"/>
                  </a:lnTo>
                  <a:lnTo>
                    <a:pt x="11" y="49"/>
                  </a:lnTo>
                  <a:lnTo>
                    <a:pt x="0" y="49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25"/>
            <p:cNvSpPr>
              <a:spLocks/>
            </p:cNvSpPr>
            <p:nvPr/>
          </p:nvSpPr>
          <p:spPr bwMode="auto">
            <a:xfrm>
              <a:off x="2646" y="1980"/>
              <a:ext cx="2" cy="11"/>
            </a:xfrm>
            <a:custGeom>
              <a:avLst/>
              <a:gdLst>
                <a:gd name="T0" fmla="*/ 0 w 11"/>
                <a:gd name="T1" fmla="*/ 43 h 49"/>
                <a:gd name="T2" fmla="*/ 0 w 11"/>
                <a:gd name="T3" fmla="*/ 5 h 49"/>
                <a:gd name="T4" fmla="*/ 0 w 11"/>
                <a:gd name="T5" fmla="*/ 0 h 49"/>
                <a:gd name="T6" fmla="*/ 11 w 11"/>
                <a:gd name="T7" fmla="*/ 0 h 49"/>
                <a:gd name="T8" fmla="*/ 11 w 11"/>
                <a:gd name="T9" fmla="*/ 5 h 49"/>
                <a:gd name="T10" fmla="*/ 11 w 11"/>
                <a:gd name="T11" fmla="*/ 43 h 49"/>
                <a:gd name="T12" fmla="*/ 11 w 11"/>
                <a:gd name="T13" fmla="*/ 49 h 49"/>
                <a:gd name="T14" fmla="*/ 0 w 11"/>
                <a:gd name="T15" fmla="*/ 49 h 49"/>
                <a:gd name="T16" fmla="*/ 0 w 11"/>
                <a:gd name="T17" fmla="*/ 4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9">
                  <a:moveTo>
                    <a:pt x="0" y="43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43"/>
                  </a:lnTo>
                  <a:lnTo>
                    <a:pt x="11" y="49"/>
                  </a:lnTo>
                  <a:lnTo>
                    <a:pt x="0" y="49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26"/>
            <p:cNvSpPr>
              <a:spLocks/>
            </p:cNvSpPr>
            <p:nvPr/>
          </p:nvSpPr>
          <p:spPr bwMode="auto">
            <a:xfrm>
              <a:off x="2636" y="2137"/>
              <a:ext cx="3" cy="10"/>
            </a:xfrm>
            <a:custGeom>
              <a:avLst/>
              <a:gdLst>
                <a:gd name="T0" fmla="*/ 11 w 11"/>
                <a:gd name="T1" fmla="*/ 6 h 49"/>
                <a:gd name="T2" fmla="*/ 11 w 11"/>
                <a:gd name="T3" fmla="*/ 43 h 49"/>
                <a:gd name="T4" fmla="*/ 11 w 11"/>
                <a:gd name="T5" fmla="*/ 49 h 49"/>
                <a:gd name="T6" fmla="*/ 0 w 11"/>
                <a:gd name="T7" fmla="*/ 49 h 49"/>
                <a:gd name="T8" fmla="*/ 0 w 11"/>
                <a:gd name="T9" fmla="*/ 43 h 49"/>
                <a:gd name="T10" fmla="*/ 0 w 11"/>
                <a:gd name="T11" fmla="*/ 6 h 49"/>
                <a:gd name="T12" fmla="*/ 0 w 11"/>
                <a:gd name="T13" fmla="*/ 0 h 49"/>
                <a:gd name="T14" fmla="*/ 11 w 11"/>
                <a:gd name="T15" fmla="*/ 0 h 49"/>
                <a:gd name="T16" fmla="*/ 11 w 11"/>
                <a:gd name="T17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9">
                  <a:moveTo>
                    <a:pt x="11" y="6"/>
                  </a:moveTo>
                  <a:lnTo>
                    <a:pt x="11" y="43"/>
                  </a:lnTo>
                  <a:lnTo>
                    <a:pt x="11" y="49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27"/>
            <p:cNvSpPr>
              <a:spLocks/>
            </p:cNvSpPr>
            <p:nvPr/>
          </p:nvSpPr>
          <p:spPr bwMode="auto">
            <a:xfrm>
              <a:off x="2646" y="2137"/>
              <a:ext cx="2" cy="10"/>
            </a:xfrm>
            <a:custGeom>
              <a:avLst/>
              <a:gdLst>
                <a:gd name="T0" fmla="*/ 11 w 11"/>
                <a:gd name="T1" fmla="*/ 6 h 49"/>
                <a:gd name="T2" fmla="*/ 11 w 11"/>
                <a:gd name="T3" fmla="*/ 43 h 49"/>
                <a:gd name="T4" fmla="*/ 11 w 11"/>
                <a:gd name="T5" fmla="*/ 49 h 49"/>
                <a:gd name="T6" fmla="*/ 0 w 11"/>
                <a:gd name="T7" fmla="*/ 49 h 49"/>
                <a:gd name="T8" fmla="*/ 0 w 11"/>
                <a:gd name="T9" fmla="*/ 43 h 49"/>
                <a:gd name="T10" fmla="*/ 0 w 11"/>
                <a:gd name="T11" fmla="*/ 6 h 49"/>
                <a:gd name="T12" fmla="*/ 0 w 11"/>
                <a:gd name="T13" fmla="*/ 0 h 49"/>
                <a:gd name="T14" fmla="*/ 11 w 11"/>
                <a:gd name="T15" fmla="*/ 0 h 49"/>
                <a:gd name="T16" fmla="*/ 11 w 11"/>
                <a:gd name="T17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9">
                  <a:moveTo>
                    <a:pt x="11" y="6"/>
                  </a:moveTo>
                  <a:lnTo>
                    <a:pt x="11" y="43"/>
                  </a:lnTo>
                  <a:lnTo>
                    <a:pt x="11" y="49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Rectangle 28"/>
            <p:cNvSpPr>
              <a:spLocks noChangeArrowheads="1"/>
            </p:cNvSpPr>
            <p:nvPr/>
          </p:nvSpPr>
          <p:spPr bwMode="auto">
            <a:xfrm>
              <a:off x="2776" y="1909"/>
              <a:ext cx="241" cy="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Rectangle 29"/>
            <p:cNvSpPr>
              <a:spLocks noChangeArrowheads="1"/>
            </p:cNvSpPr>
            <p:nvPr/>
          </p:nvSpPr>
          <p:spPr bwMode="auto">
            <a:xfrm>
              <a:off x="2974" y="1890"/>
              <a:ext cx="3" cy="9"/>
            </a:xfrm>
            <a:prstGeom prst="rect">
              <a:avLst/>
            </a:prstGeom>
            <a:solidFill>
              <a:srgbClr val="403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30"/>
            <p:cNvSpPr>
              <a:spLocks/>
            </p:cNvSpPr>
            <p:nvPr/>
          </p:nvSpPr>
          <p:spPr bwMode="auto">
            <a:xfrm>
              <a:off x="2636" y="1980"/>
              <a:ext cx="12" cy="3"/>
            </a:xfrm>
            <a:custGeom>
              <a:avLst/>
              <a:gdLst>
                <a:gd name="T0" fmla="*/ 6 w 50"/>
                <a:gd name="T1" fmla="*/ 0 h 11"/>
                <a:gd name="T2" fmla="*/ 44 w 50"/>
                <a:gd name="T3" fmla="*/ 0 h 11"/>
                <a:gd name="T4" fmla="*/ 50 w 50"/>
                <a:gd name="T5" fmla="*/ 0 h 11"/>
                <a:gd name="T6" fmla="*/ 50 w 50"/>
                <a:gd name="T7" fmla="*/ 11 h 11"/>
                <a:gd name="T8" fmla="*/ 44 w 50"/>
                <a:gd name="T9" fmla="*/ 11 h 11"/>
                <a:gd name="T10" fmla="*/ 6 w 50"/>
                <a:gd name="T11" fmla="*/ 11 h 11"/>
                <a:gd name="T12" fmla="*/ 0 w 50"/>
                <a:gd name="T13" fmla="*/ 11 h 11"/>
                <a:gd name="T14" fmla="*/ 0 w 50"/>
                <a:gd name="T15" fmla="*/ 0 h 11"/>
                <a:gd name="T16" fmla="*/ 6 w 5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1">
                  <a:moveTo>
                    <a:pt x="6" y="0"/>
                  </a:moveTo>
                  <a:lnTo>
                    <a:pt x="44" y="0"/>
                  </a:lnTo>
                  <a:lnTo>
                    <a:pt x="50" y="0"/>
                  </a:lnTo>
                  <a:lnTo>
                    <a:pt x="50" y="11"/>
                  </a:lnTo>
                  <a:lnTo>
                    <a:pt x="44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31"/>
            <p:cNvSpPr>
              <a:spLocks/>
            </p:cNvSpPr>
            <p:nvPr/>
          </p:nvSpPr>
          <p:spPr bwMode="auto">
            <a:xfrm>
              <a:off x="2616" y="1980"/>
              <a:ext cx="14" cy="3"/>
            </a:xfrm>
            <a:custGeom>
              <a:avLst/>
              <a:gdLst>
                <a:gd name="T0" fmla="*/ 54 w 60"/>
                <a:gd name="T1" fmla="*/ 11 h 11"/>
                <a:gd name="T2" fmla="*/ 5 w 60"/>
                <a:gd name="T3" fmla="*/ 11 h 11"/>
                <a:gd name="T4" fmla="*/ 0 w 60"/>
                <a:gd name="T5" fmla="*/ 11 h 11"/>
                <a:gd name="T6" fmla="*/ 0 w 60"/>
                <a:gd name="T7" fmla="*/ 0 h 11"/>
                <a:gd name="T8" fmla="*/ 5 w 60"/>
                <a:gd name="T9" fmla="*/ 0 h 11"/>
                <a:gd name="T10" fmla="*/ 54 w 60"/>
                <a:gd name="T11" fmla="*/ 0 h 11"/>
                <a:gd name="T12" fmla="*/ 60 w 60"/>
                <a:gd name="T13" fmla="*/ 0 h 11"/>
                <a:gd name="T14" fmla="*/ 60 w 60"/>
                <a:gd name="T15" fmla="*/ 11 h 11"/>
                <a:gd name="T16" fmla="*/ 54 w 60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1">
                  <a:moveTo>
                    <a:pt x="54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11"/>
                  </a:lnTo>
                  <a:lnTo>
                    <a:pt x="54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32"/>
            <p:cNvSpPr>
              <a:spLocks/>
            </p:cNvSpPr>
            <p:nvPr/>
          </p:nvSpPr>
          <p:spPr bwMode="auto">
            <a:xfrm>
              <a:off x="2567" y="2001"/>
              <a:ext cx="3" cy="10"/>
            </a:xfrm>
            <a:custGeom>
              <a:avLst/>
              <a:gdLst>
                <a:gd name="T0" fmla="*/ 0 w 11"/>
                <a:gd name="T1" fmla="*/ 42 h 47"/>
                <a:gd name="T2" fmla="*/ 0 w 11"/>
                <a:gd name="T3" fmla="*/ 5 h 47"/>
                <a:gd name="T4" fmla="*/ 0 w 11"/>
                <a:gd name="T5" fmla="*/ 0 h 47"/>
                <a:gd name="T6" fmla="*/ 11 w 11"/>
                <a:gd name="T7" fmla="*/ 0 h 47"/>
                <a:gd name="T8" fmla="*/ 11 w 11"/>
                <a:gd name="T9" fmla="*/ 5 h 47"/>
                <a:gd name="T10" fmla="*/ 11 w 11"/>
                <a:gd name="T11" fmla="*/ 42 h 47"/>
                <a:gd name="T12" fmla="*/ 11 w 11"/>
                <a:gd name="T13" fmla="*/ 47 h 47"/>
                <a:gd name="T14" fmla="*/ 0 w 11"/>
                <a:gd name="T15" fmla="*/ 47 h 47"/>
                <a:gd name="T16" fmla="*/ 0 w 11"/>
                <a:gd name="T17" fmla="*/ 4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7">
                  <a:moveTo>
                    <a:pt x="0" y="42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42"/>
                  </a:lnTo>
                  <a:lnTo>
                    <a:pt x="11" y="47"/>
                  </a:lnTo>
                  <a:lnTo>
                    <a:pt x="0" y="47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33"/>
            <p:cNvSpPr>
              <a:spLocks/>
            </p:cNvSpPr>
            <p:nvPr/>
          </p:nvSpPr>
          <p:spPr bwMode="auto">
            <a:xfrm>
              <a:off x="2773" y="1970"/>
              <a:ext cx="13" cy="2"/>
            </a:xfrm>
            <a:custGeom>
              <a:avLst/>
              <a:gdLst>
                <a:gd name="T0" fmla="*/ 52 w 57"/>
                <a:gd name="T1" fmla="*/ 11 h 11"/>
                <a:gd name="T2" fmla="*/ 5 w 57"/>
                <a:gd name="T3" fmla="*/ 11 h 11"/>
                <a:gd name="T4" fmla="*/ 0 w 57"/>
                <a:gd name="T5" fmla="*/ 11 h 11"/>
                <a:gd name="T6" fmla="*/ 0 w 57"/>
                <a:gd name="T7" fmla="*/ 0 h 11"/>
                <a:gd name="T8" fmla="*/ 5 w 57"/>
                <a:gd name="T9" fmla="*/ 0 h 11"/>
                <a:gd name="T10" fmla="*/ 52 w 57"/>
                <a:gd name="T11" fmla="*/ 0 h 11"/>
                <a:gd name="T12" fmla="*/ 57 w 57"/>
                <a:gd name="T13" fmla="*/ 0 h 11"/>
                <a:gd name="T14" fmla="*/ 57 w 57"/>
                <a:gd name="T15" fmla="*/ 11 h 11"/>
                <a:gd name="T16" fmla="*/ 52 w 57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1">
                  <a:moveTo>
                    <a:pt x="52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52" y="0"/>
                  </a:lnTo>
                  <a:lnTo>
                    <a:pt x="57" y="0"/>
                  </a:lnTo>
                  <a:lnTo>
                    <a:pt x="57" y="11"/>
                  </a:lnTo>
                  <a:lnTo>
                    <a:pt x="52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34"/>
            <p:cNvSpPr>
              <a:spLocks/>
            </p:cNvSpPr>
            <p:nvPr/>
          </p:nvSpPr>
          <p:spPr bwMode="auto">
            <a:xfrm>
              <a:off x="2787" y="1970"/>
              <a:ext cx="88" cy="2"/>
            </a:xfrm>
            <a:custGeom>
              <a:avLst/>
              <a:gdLst>
                <a:gd name="T0" fmla="*/ 5 w 380"/>
                <a:gd name="T1" fmla="*/ 0 h 11"/>
                <a:gd name="T2" fmla="*/ 375 w 380"/>
                <a:gd name="T3" fmla="*/ 0 h 11"/>
                <a:gd name="T4" fmla="*/ 380 w 380"/>
                <a:gd name="T5" fmla="*/ 0 h 11"/>
                <a:gd name="T6" fmla="*/ 380 w 380"/>
                <a:gd name="T7" fmla="*/ 11 h 11"/>
                <a:gd name="T8" fmla="*/ 375 w 380"/>
                <a:gd name="T9" fmla="*/ 11 h 11"/>
                <a:gd name="T10" fmla="*/ 5 w 380"/>
                <a:gd name="T11" fmla="*/ 11 h 11"/>
                <a:gd name="T12" fmla="*/ 0 w 380"/>
                <a:gd name="T13" fmla="*/ 11 h 11"/>
                <a:gd name="T14" fmla="*/ 0 w 380"/>
                <a:gd name="T15" fmla="*/ 0 h 11"/>
                <a:gd name="T16" fmla="*/ 5 w 38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0" h="11">
                  <a:moveTo>
                    <a:pt x="5" y="0"/>
                  </a:moveTo>
                  <a:lnTo>
                    <a:pt x="375" y="0"/>
                  </a:lnTo>
                  <a:lnTo>
                    <a:pt x="380" y="0"/>
                  </a:lnTo>
                  <a:lnTo>
                    <a:pt x="380" y="11"/>
                  </a:lnTo>
                  <a:lnTo>
                    <a:pt x="375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684" y="1970"/>
              <a:ext cx="88" cy="2"/>
            </a:xfrm>
            <a:custGeom>
              <a:avLst/>
              <a:gdLst>
                <a:gd name="T0" fmla="*/ 375 w 380"/>
                <a:gd name="T1" fmla="*/ 11 h 11"/>
                <a:gd name="T2" fmla="*/ 6 w 380"/>
                <a:gd name="T3" fmla="*/ 11 h 11"/>
                <a:gd name="T4" fmla="*/ 0 w 380"/>
                <a:gd name="T5" fmla="*/ 11 h 11"/>
                <a:gd name="T6" fmla="*/ 0 w 380"/>
                <a:gd name="T7" fmla="*/ 0 h 11"/>
                <a:gd name="T8" fmla="*/ 6 w 380"/>
                <a:gd name="T9" fmla="*/ 0 h 11"/>
                <a:gd name="T10" fmla="*/ 375 w 380"/>
                <a:gd name="T11" fmla="*/ 0 h 11"/>
                <a:gd name="T12" fmla="*/ 380 w 380"/>
                <a:gd name="T13" fmla="*/ 0 h 11"/>
                <a:gd name="T14" fmla="*/ 380 w 380"/>
                <a:gd name="T15" fmla="*/ 11 h 11"/>
                <a:gd name="T16" fmla="*/ 375 w 380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0" h="11">
                  <a:moveTo>
                    <a:pt x="375" y="11"/>
                  </a:move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375" y="0"/>
                  </a:lnTo>
                  <a:lnTo>
                    <a:pt x="380" y="0"/>
                  </a:lnTo>
                  <a:lnTo>
                    <a:pt x="380" y="11"/>
                  </a:lnTo>
                  <a:lnTo>
                    <a:pt x="375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36"/>
            <p:cNvSpPr>
              <a:spLocks/>
            </p:cNvSpPr>
            <p:nvPr/>
          </p:nvSpPr>
          <p:spPr bwMode="auto">
            <a:xfrm>
              <a:off x="3413" y="2008"/>
              <a:ext cx="3" cy="9"/>
            </a:xfrm>
            <a:custGeom>
              <a:avLst/>
              <a:gdLst>
                <a:gd name="T0" fmla="*/ 11 w 11"/>
                <a:gd name="T1" fmla="*/ 5 h 39"/>
                <a:gd name="T2" fmla="*/ 11 w 11"/>
                <a:gd name="T3" fmla="*/ 34 h 39"/>
                <a:gd name="T4" fmla="*/ 11 w 11"/>
                <a:gd name="T5" fmla="*/ 39 h 39"/>
                <a:gd name="T6" fmla="*/ 0 w 11"/>
                <a:gd name="T7" fmla="*/ 39 h 39"/>
                <a:gd name="T8" fmla="*/ 0 w 11"/>
                <a:gd name="T9" fmla="*/ 34 h 39"/>
                <a:gd name="T10" fmla="*/ 0 w 11"/>
                <a:gd name="T11" fmla="*/ 5 h 39"/>
                <a:gd name="T12" fmla="*/ 0 w 11"/>
                <a:gd name="T13" fmla="*/ 0 h 39"/>
                <a:gd name="T14" fmla="*/ 11 w 11"/>
                <a:gd name="T15" fmla="*/ 0 h 39"/>
                <a:gd name="T16" fmla="*/ 11 w 11"/>
                <a:gd name="T17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9">
                  <a:moveTo>
                    <a:pt x="11" y="5"/>
                  </a:moveTo>
                  <a:lnTo>
                    <a:pt x="11" y="34"/>
                  </a:lnTo>
                  <a:lnTo>
                    <a:pt x="11" y="39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37"/>
            <p:cNvSpPr>
              <a:spLocks/>
            </p:cNvSpPr>
            <p:nvPr/>
          </p:nvSpPr>
          <p:spPr bwMode="auto">
            <a:xfrm>
              <a:off x="3024" y="588"/>
              <a:ext cx="3" cy="18"/>
            </a:xfrm>
            <a:custGeom>
              <a:avLst/>
              <a:gdLst>
                <a:gd name="T0" fmla="*/ 0 w 11"/>
                <a:gd name="T1" fmla="*/ 77 h 82"/>
                <a:gd name="T2" fmla="*/ 0 w 11"/>
                <a:gd name="T3" fmla="*/ 5 h 82"/>
                <a:gd name="T4" fmla="*/ 0 w 11"/>
                <a:gd name="T5" fmla="*/ 0 h 82"/>
                <a:gd name="T6" fmla="*/ 11 w 11"/>
                <a:gd name="T7" fmla="*/ 0 h 82"/>
                <a:gd name="T8" fmla="*/ 11 w 11"/>
                <a:gd name="T9" fmla="*/ 5 h 82"/>
                <a:gd name="T10" fmla="*/ 11 w 11"/>
                <a:gd name="T11" fmla="*/ 77 h 82"/>
                <a:gd name="T12" fmla="*/ 11 w 11"/>
                <a:gd name="T13" fmla="*/ 82 h 82"/>
                <a:gd name="T14" fmla="*/ 0 w 11"/>
                <a:gd name="T15" fmla="*/ 82 h 82"/>
                <a:gd name="T16" fmla="*/ 0 w 11"/>
                <a:gd name="T17" fmla="*/ 7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2">
                  <a:moveTo>
                    <a:pt x="0" y="77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77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38"/>
            <p:cNvSpPr>
              <a:spLocks/>
            </p:cNvSpPr>
            <p:nvPr/>
          </p:nvSpPr>
          <p:spPr bwMode="auto">
            <a:xfrm>
              <a:off x="3507" y="2060"/>
              <a:ext cx="3" cy="8"/>
            </a:xfrm>
            <a:custGeom>
              <a:avLst/>
              <a:gdLst>
                <a:gd name="T0" fmla="*/ 10 w 10"/>
                <a:gd name="T1" fmla="*/ 4 h 32"/>
                <a:gd name="T2" fmla="*/ 10 w 10"/>
                <a:gd name="T3" fmla="*/ 27 h 32"/>
                <a:gd name="T4" fmla="*/ 10 w 10"/>
                <a:gd name="T5" fmla="*/ 32 h 32"/>
                <a:gd name="T6" fmla="*/ 0 w 10"/>
                <a:gd name="T7" fmla="*/ 32 h 32"/>
                <a:gd name="T8" fmla="*/ 0 w 10"/>
                <a:gd name="T9" fmla="*/ 27 h 32"/>
                <a:gd name="T10" fmla="*/ 0 w 10"/>
                <a:gd name="T11" fmla="*/ 4 h 32"/>
                <a:gd name="T12" fmla="*/ 0 w 10"/>
                <a:gd name="T13" fmla="*/ 0 h 32"/>
                <a:gd name="T14" fmla="*/ 10 w 10"/>
                <a:gd name="T15" fmla="*/ 0 h 32"/>
                <a:gd name="T16" fmla="*/ 10 w 10"/>
                <a:gd name="T17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32">
                  <a:moveTo>
                    <a:pt x="10" y="4"/>
                  </a:moveTo>
                  <a:lnTo>
                    <a:pt x="10" y="27"/>
                  </a:lnTo>
                  <a:lnTo>
                    <a:pt x="10" y="32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0" y="4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Rectangle 39"/>
            <p:cNvSpPr>
              <a:spLocks noChangeArrowheads="1"/>
            </p:cNvSpPr>
            <p:nvPr/>
          </p:nvSpPr>
          <p:spPr bwMode="auto">
            <a:xfrm>
              <a:off x="3071" y="1814"/>
              <a:ext cx="7" cy="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Rectangle 40"/>
            <p:cNvSpPr>
              <a:spLocks noChangeArrowheads="1"/>
            </p:cNvSpPr>
            <p:nvPr/>
          </p:nvSpPr>
          <p:spPr bwMode="auto">
            <a:xfrm>
              <a:off x="2878" y="2171"/>
              <a:ext cx="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41"/>
            <p:cNvSpPr>
              <a:spLocks/>
            </p:cNvSpPr>
            <p:nvPr/>
          </p:nvSpPr>
          <p:spPr bwMode="auto">
            <a:xfrm>
              <a:off x="2900" y="2342"/>
              <a:ext cx="8" cy="2"/>
            </a:xfrm>
            <a:custGeom>
              <a:avLst/>
              <a:gdLst>
                <a:gd name="T0" fmla="*/ 20 w 25"/>
                <a:gd name="T1" fmla="*/ 10 h 10"/>
                <a:gd name="T2" fmla="*/ 5 w 25"/>
                <a:gd name="T3" fmla="*/ 10 h 10"/>
                <a:gd name="T4" fmla="*/ 0 w 25"/>
                <a:gd name="T5" fmla="*/ 10 h 10"/>
                <a:gd name="T6" fmla="*/ 0 w 25"/>
                <a:gd name="T7" fmla="*/ 0 h 10"/>
                <a:gd name="T8" fmla="*/ 5 w 25"/>
                <a:gd name="T9" fmla="*/ 0 h 10"/>
                <a:gd name="T10" fmla="*/ 20 w 25"/>
                <a:gd name="T11" fmla="*/ 0 h 10"/>
                <a:gd name="T12" fmla="*/ 25 w 25"/>
                <a:gd name="T13" fmla="*/ 0 h 10"/>
                <a:gd name="T14" fmla="*/ 25 w 25"/>
                <a:gd name="T15" fmla="*/ 10 h 10"/>
                <a:gd name="T16" fmla="*/ 20 w 25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">
                  <a:moveTo>
                    <a:pt x="20" y="10"/>
                  </a:moveTo>
                  <a:lnTo>
                    <a:pt x="5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10"/>
                  </a:lnTo>
                  <a:lnTo>
                    <a:pt x="20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42"/>
            <p:cNvSpPr>
              <a:spLocks/>
            </p:cNvSpPr>
            <p:nvPr/>
          </p:nvSpPr>
          <p:spPr bwMode="auto">
            <a:xfrm>
              <a:off x="3464" y="2338"/>
              <a:ext cx="3" cy="9"/>
            </a:xfrm>
            <a:custGeom>
              <a:avLst/>
              <a:gdLst>
                <a:gd name="T0" fmla="*/ 11 w 11"/>
                <a:gd name="T1" fmla="*/ 5 h 38"/>
                <a:gd name="T2" fmla="*/ 11 w 11"/>
                <a:gd name="T3" fmla="*/ 33 h 38"/>
                <a:gd name="T4" fmla="*/ 11 w 11"/>
                <a:gd name="T5" fmla="*/ 38 h 38"/>
                <a:gd name="T6" fmla="*/ 0 w 11"/>
                <a:gd name="T7" fmla="*/ 38 h 38"/>
                <a:gd name="T8" fmla="*/ 0 w 11"/>
                <a:gd name="T9" fmla="*/ 33 h 38"/>
                <a:gd name="T10" fmla="*/ 0 w 11"/>
                <a:gd name="T11" fmla="*/ 5 h 38"/>
                <a:gd name="T12" fmla="*/ 0 w 11"/>
                <a:gd name="T13" fmla="*/ 0 h 38"/>
                <a:gd name="T14" fmla="*/ 11 w 11"/>
                <a:gd name="T15" fmla="*/ 0 h 38"/>
                <a:gd name="T16" fmla="*/ 11 w 11"/>
                <a:gd name="T17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8">
                  <a:moveTo>
                    <a:pt x="11" y="5"/>
                  </a:moveTo>
                  <a:lnTo>
                    <a:pt x="11" y="33"/>
                  </a:lnTo>
                  <a:lnTo>
                    <a:pt x="11" y="38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43"/>
            <p:cNvSpPr>
              <a:spLocks/>
            </p:cNvSpPr>
            <p:nvPr/>
          </p:nvSpPr>
          <p:spPr bwMode="auto">
            <a:xfrm>
              <a:off x="3476" y="2317"/>
              <a:ext cx="3" cy="52"/>
            </a:xfrm>
            <a:custGeom>
              <a:avLst/>
              <a:gdLst>
                <a:gd name="T0" fmla="*/ 11 w 11"/>
                <a:gd name="T1" fmla="*/ 5 h 235"/>
                <a:gd name="T2" fmla="*/ 11 w 11"/>
                <a:gd name="T3" fmla="*/ 230 h 235"/>
                <a:gd name="T4" fmla="*/ 11 w 11"/>
                <a:gd name="T5" fmla="*/ 235 h 235"/>
                <a:gd name="T6" fmla="*/ 0 w 11"/>
                <a:gd name="T7" fmla="*/ 235 h 235"/>
                <a:gd name="T8" fmla="*/ 0 w 11"/>
                <a:gd name="T9" fmla="*/ 230 h 235"/>
                <a:gd name="T10" fmla="*/ 0 w 11"/>
                <a:gd name="T11" fmla="*/ 5 h 235"/>
                <a:gd name="T12" fmla="*/ 0 w 11"/>
                <a:gd name="T13" fmla="*/ 0 h 235"/>
                <a:gd name="T14" fmla="*/ 11 w 11"/>
                <a:gd name="T15" fmla="*/ 0 h 235"/>
                <a:gd name="T16" fmla="*/ 11 w 11"/>
                <a:gd name="T17" fmla="*/ 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35">
                  <a:moveTo>
                    <a:pt x="11" y="5"/>
                  </a:moveTo>
                  <a:lnTo>
                    <a:pt x="11" y="230"/>
                  </a:lnTo>
                  <a:lnTo>
                    <a:pt x="11" y="235"/>
                  </a:lnTo>
                  <a:lnTo>
                    <a:pt x="0" y="235"/>
                  </a:lnTo>
                  <a:lnTo>
                    <a:pt x="0" y="230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Rectangle 44"/>
            <p:cNvSpPr>
              <a:spLocks noChangeArrowheads="1"/>
            </p:cNvSpPr>
            <p:nvPr/>
          </p:nvSpPr>
          <p:spPr bwMode="auto">
            <a:xfrm>
              <a:off x="2816" y="2128"/>
              <a:ext cx="5" cy="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Rectangle 45"/>
            <p:cNvSpPr>
              <a:spLocks noChangeArrowheads="1"/>
            </p:cNvSpPr>
            <p:nvPr/>
          </p:nvSpPr>
          <p:spPr bwMode="auto">
            <a:xfrm>
              <a:off x="2665" y="1112"/>
              <a:ext cx="1" cy="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Rectangle 46"/>
            <p:cNvSpPr>
              <a:spLocks noChangeArrowheads="1"/>
            </p:cNvSpPr>
            <p:nvPr/>
          </p:nvSpPr>
          <p:spPr bwMode="auto">
            <a:xfrm>
              <a:off x="2816" y="2251"/>
              <a:ext cx="3" cy="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47"/>
            <p:cNvSpPr>
              <a:spLocks/>
            </p:cNvSpPr>
            <p:nvPr/>
          </p:nvSpPr>
          <p:spPr bwMode="auto">
            <a:xfrm>
              <a:off x="2995" y="956"/>
              <a:ext cx="20" cy="3"/>
            </a:xfrm>
            <a:custGeom>
              <a:avLst/>
              <a:gdLst>
                <a:gd name="T0" fmla="*/ 82 w 87"/>
                <a:gd name="T1" fmla="*/ 11 h 11"/>
                <a:gd name="T2" fmla="*/ 5 w 87"/>
                <a:gd name="T3" fmla="*/ 11 h 11"/>
                <a:gd name="T4" fmla="*/ 0 w 87"/>
                <a:gd name="T5" fmla="*/ 11 h 11"/>
                <a:gd name="T6" fmla="*/ 0 w 87"/>
                <a:gd name="T7" fmla="*/ 0 h 11"/>
                <a:gd name="T8" fmla="*/ 5 w 87"/>
                <a:gd name="T9" fmla="*/ 0 h 11"/>
                <a:gd name="T10" fmla="*/ 82 w 87"/>
                <a:gd name="T11" fmla="*/ 0 h 11"/>
                <a:gd name="T12" fmla="*/ 87 w 87"/>
                <a:gd name="T13" fmla="*/ 0 h 11"/>
                <a:gd name="T14" fmla="*/ 87 w 87"/>
                <a:gd name="T15" fmla="*/ 11 h 11"/>
                <a:gd name="T16" fmla="*/ 82 w 87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11">
                  <a:moveTo>
                    <a:pt x="82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87" y="11"/>
                  </a:lnTo>
                  <a:lnTo>
                    <a:pt x="82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Rectangle 48"/>
            <p:cNvSpPr>
              <a:spLocks noChangeArrowheads="1"/>
            </p:cNvSpPr>
            <p:nvPr/>
          </p:nvSpPr>
          <p:spPr bwMode="auto">
            <a:xfrm>
              <a:off x="2536" y="1395"/>
              <a:ext cx="2" cy="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Rectangle 49"/>
            <p:cNvSpPr>
              <a:spLocks noChangeArrowheads="1"/>
            </p:cNvSpPr>
            <p:nvPr/>
          </p:nvSpPr>
          <p:spPr bwMode="auto">
            <a:xfrm>
              <a:off x="3002" y="924"/>
              <a:ext cx="6" cy="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Rectangle 50"/>
            <p:cNvSpPr>
              <a:spLocks noChangeArrowheads="1"/>
            </p:cNvSpPr>
            <p:nvPr/>
          </p:nvSpPr>
          <p:spPr bwMode="auto">
            <a:xfrm>
              <a:off x="3002" y="924"/>
              <a:ext cx="6" cy="4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Rectangle 51"/>
            <p:cNvSpPr>
              <a:spLocks noChangeArrowheads="1"/>
            </p:cNvSpPr>
            <p:nvPr/>
          </p:nvSpPr>
          <p:spPr bwMode="auto">
            <a:xfrm>
              <a:off x="3026" y="1608"/>
              <a:ext cx="2" cy="163"/>
            </a:xfrm>
            <a:prstGeom prst="rect">
              <a:avLst/>
            </a:prstGeom>
            <a:solidFill>
              <a:srgbClr val="5957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52"/>
            <p:cNvSpPr>
              <a:spLocks/>
            </p:cNvSpPr>
            <p:nvPr/>
          </p:nvSpPr>
          <p:spPr bwMode="auto">
            <a:xfrm>
              <a:off x="2880" y="2174"/>
              <a:ext cx="3" cy="5"/>
            </a:xfrm>
            <a:custGeom>
              <a:avLst/>
              <a:gdLst>
                <a:gd name="T0" fmla="*/ 0 w 11"/>
                <a:gd name="T1" fmla="*/ 22 h 27"/>
                <a:gd name="T2" fmla="*/ 0 w 11"/>
                <a:gd name="T3" fmla="*/ 6 h 27"/>
                <a:gd name="T4" fmla="*/ 0 w 11"/>
                <a:gd name="T5" fmla="*/ 0 h 27"/>
                <a:gd name="T6" fmla="*/ 11 w 11"/>
                <a:gd name="T7" fmla="*/ 0 h 27"/>
                <a:gd name="T8" fmla="*/ 11 w 11"/>
                <a:gd name="T9" fmla="*/ 6 h 27"/>
                <a:gd name="T10" fmla="*/ 11 w 11"/>
                <a:gd name="T11" fmla="*/ 22 h 27"/>
                <a:gd name="T12" fmla="*/ 11 w 11"/>
                <a:gd name="T13" fmla="*/ 27 h 27"/>
                <a:gd name="T14" fmla="*/ 0 w 11"/>
                <a:gd name="T15" fmla="*/ 27 h 27"/>
                <a:gd name="T16" fmla="*/ 0 w 11"/>
                <a:gd name="T17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7">
                  <a:moveTo>
                    <a:pt x="0" y="2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1" y="22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53"/>
            <p:cNvSpPr>
              <a:spLocks/>
            </p:cNvSpPr>
            <p:nvPr/>
          </p:nvSpPr>
          <p:spPr bwMode="auto">
            <a:xfrm>
              <a:off x="5160" y="1410"/>
              <a:ext cx="2" cy="16"/>
            </a:xfrm>
            <a:custGeom>
              <a:avLst/>
              <a:gdLst>
                <a:gd name="T0" fmla="*/ 11 w 11"/>
                <a:gd name="T1" fmla="*/ 5 h 69"/>
                <a:gd name="T2" fmla="*/ 11 w 11"/>
                <a:gd name="T3" fmla="*/ 63 h 69"/>
                <a:gd name="T4" fmla="*/ 11 w 11"/>
                <a:gd name="T5" fmla="*/ 69 h 69"/>
                <a:gd name="T6" fmla="*/ 0 w 11"/>
                <a:gd name="T7" fmla="*/ 69 h 69"/>
                <a:gd name="T8" fmla="*/ 0 w 11"/>
                <a:gd name="T9" fmla="*/ 63 h 69"/>
                <a:gd name="T10" fmla="*/ 0 w 11"/>
                <a:gd name="T11" fmla="*/ 5 h 69"/>
                <a:gd name="T12" fmla="*/ 0 w 11"/>
                <a:gd name="T13" fmla="*/ 0 h 69"/>
                <a:gd name="T14" fmla="*/ 11 w 11"/>
                <a:gd name="T15" fmla="*/ 0 h 69"/>
                <a:gd name="T16" fmla="*/ 11 w 11"/>
                <a:gd name="T17" fmla="*/ 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69">
                  <a:moveTo>
                    <a:pt x="11" y="5"/>
                  </a:moveTo>
                  <a:lnTo>
                    <a:pt x="11" y="63"/>
                  </a:lnTo>
                  <a:lnTo>
                    <a:pt x="11" y="69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54"/>
            <p:cNvSpPr>
              <a:spLocks/>
            </p:cNvSpPr>
            <p:nvPr/>
          </p:nvSpPr>
          <p:spPr bwMode="auto">
            <a:xfrm>
              <a:off x="2558" y="570"/>
              <a:ext cx="21" cy="109"/>
            </a:xfrm>
            <a:custGeom>
              <a:avLst/>
              <a:gdLst>
                <a:gd name="T0" fmla="*/ 0 w 91"/>
                <a:gd name="T1" fmla="*/ 0 h 490"/>
                <a:gd name="T2" fmla="*/ 38 w 91"/>
                <a:gd name="T3" fmla="*/ 2 h 490"/>
                <a:gd name="T4" fmla="*/ 91 w 91"/>
                <a:gd name="T5" fmla="*/ 490 h 490"/>
                <a:gd name="T6" fmla="*/ 52 w 91"/>
                <a:gd name="T7" fmla="*/ 486 h 490"/>
                <a:gd name="T8" fmla="*/ 0 w 91"/>
                <a:gd name="T9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490">
                  <a:moveTo>
                    <a:pt x="0" y="0"/>
                  </a:moveTo>
                  <a:lnTo>
                    <a:pt x="38" y="2"/>
                  </a:lnTo>
                  <a:lnTo>
                    <a:pt x="91" y="490"/>
                  </a:lnTo>
                  <a:lnTo>
                    <a:pt x="52" y="4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55"/>
            <p:cNvSpPr>
              <a:spLocks/>
            </p:cNvSpPr>
            <p:nvPr/>
          </p:nvSpPr>
          <p:spPr bwMode="auto">
            <a:xfrm>
              <a:off x="2558" y="570"/>
              <a:ext cx="21" cy="109"/>
            </a:xfrm>
            <a:custGeom>
              <a:avLst/>
              <a:gdLst>
                <a:gd name="T0" fmla="*/ 91 w 91"/>
                <a:gd name="T1" fmla="*/ 490 h 490"/>
                <a:gd name="T2" fmla="*/ 52 w 91"/>
                <a:gd name="T3" fmla="*/ 486 h 490"/>
                <a:gd name="T4" fmla="*/ 0 w 91"/>
                <a:gd name="T5" fmla="*/ 0 h 490"/>
                <a:gd name="T6" fmla="*/ 38 w 91"/>
                <a:gd name="T7" fmla="*/ 2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490">
                  <a:moveTo>
                    <a:pt x="91" y="490"/>
                  </a:moveTo>
                  <a:lnTo>
                    <a:pt x="52" y="486"/>
                  </a:lnTo>
                  <a:lnTo>
                    <a:pt x="0" y="0"/>
                  </a:lnTo>
                  <a:lnTo>
                    <a:pt x="38" y="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Rectangle 56"/>
            <p:cNvSpPr>
              <a:spLocks noChangeArrowheads="1"/>
            </p:cNvSpPr>
            <p:nvPr/>
          </p:nvSpPr>
          <p:spPr bwMode="auto">
            <a:xfrm>
              <a:off x="2997" y="651"/>
              <a:ext cx="14" cy="4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Rectangle 57"/>
            <p:cNvSpPr>
              <a:spLocks noChangeArrowheads="1"/>
            </p:cNvSpPr>
            <p:nvPr/>
          </p:nvSpPr>
          <p:spPr bwMode="auto">
            <a:xfrm>
              <a:off x="2997" y="651"/>
              <a:ext cx="14" cy="45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58"/>
            <p:cNvSpPr>
              <a:spLocks/>
            </p:cNvSpPr>
            <p:nvPr/>
          </p:nvSpPr>
          <p:spPr bwMode="auto">
            <a:xfrm>
              <a:off x="2991" y="589"/>
              <a:ext cx="26" cy="83"/>
            </a:xfrm>
            <a:custGeom>
              <a:avLst/>
              <a:gdLst>
                <a:gd name="T0" fmla="*/ 92 w 117"/>
                <a:gd name="T1" fmla="*/ 355 h 372"/>
                <a:gd name="T2" fmla="*/ 117 w 117"/>
                <a:gd name="T3" fmla="*/ 360 h 372"/>
                <a:gd name="T4" fmla="*/ 117 w 117"/>
                <a:gd name="T5" fmla="*/ 372 h 372"/>
                <a:gd name="T6" fmla="*/ 0 w 117"/>
                <a:gd name="T7" fmla="*/ 372 h 372"/>
                <a:gd name="T8" fmla="*/ 0 w 117"/>
                <a:gd name="T9" fmla="*/ 360 h 372"/>
                <a:gd name="T10" fmla="*/ 24 w 117"/>
                <a:gd name="T11" fmla="*/ 355 h 372"/>
                <a:gd name="T12" fmla="*/ 24 w 117"/>
                <a:gd name="T13" fmla="*/ 72 h 372"/>
                <a:gd name="T14" fmla="*/ 0 w 117"/>
                <a:gd name="T15" fmla="*/ 72 h 372"/>
                <a:gd name="T16" fmla="*/ 0 w 117"/>
                <a:gd name="T17" fmla="*/ 0 h 372"/>
                <a:gd name="T18" fmla="*/ 117 w 117"/>
                <a:gd name="T19" fmla="*/ 0 h 372"/>
                <a:gd name="T20" fmla="*/ 117 w 117"/>
                <a:gd name="T21" fmla="*/ 72 h 372"/>
                <a:gd name="T22" fmla="*/ 92 w 117"/>
                <a:gd name="T23" fmla="*/ 72 h 372"/>
                <a:gd name="T24" fmla="*/ 92 w 117"/>
                <a:gd name="T25" fmla="*/ 35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372">
                  <a:moveTo>
                    <a:pt x="92" y="355"/>
                  </a:moveTo>
                  <a:lnTo>
                    <a:pt x="117" y="360"/>
                  </a:lnTo>
                  <a:lnTo>
                    <a:pt x="117" y="372"/>
                  </a:lnTo>
                  <a:lnTo>
                    <a:pt x="0" y="372"/>
                  </a:lnTo>
                  <a:lnTo>
                    <a:pt x="0" y="360"/>
                  </a:lnTo>
                  <a:lnTo>
                    <a:pt x="24" y="355"/>
                  </a:lnTo>
                  <a:lnTo>
                    <a:pt x="24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117" y="0"/>
                  </a:lnTo>
                  <a:lnTo>
                    <a:pt x="117" y="72"/>
                  </a:lnTo>
                  <a:lnTo>
                    <a:pt x="92" y="72"/>
                  </a:lnTo>
                  <a:lnTo>
                    <a:pt x="92" y="3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59"/>
            <p:cNvSpPr>
              <a:spLocks/>
            </p:cNvSpPr>
            <p:nvPr/>
          </p:nvSpPr>
          <p:spPr bwMode="auto">
            <a:xfrm>
              <a:off x="2991" y="589"/>
              <a:ext cx="26" cy="83"/>
            </a:xfrm>
            <a:custGeom>
              <a:avLst/>
              <a:gdLst>
                <a:gd name="T0" fmla="*/ 92 w 117"/>
                <a:gd name="T1" fmla="*/ 355 h 372"/>
                <a:gd name="T2" fmla="*/ 117 w 117"/>
                <a:gd name="T3" fmla="*/ 360 h 372"/>
                <a:gd name="T4" fmla="*/ 117 w 117"/>
                <a:gd name="T5" fmla="*/ 372 h 372"/>
                <a:gd name="T6" fmla="*/ 0 w 117"/>
                <a:gd name="T7" fmla="*/ 372 h 372"/>
                <a:gd name="T8" fmla="*/ 0 w 117"/>
                <a:gd name="T9" fmla="*/ 360 h 372"/>
                <a:gd name="T10" fmla="*/ 24 w 117"/>
                <a:gd name="T11" fmla="*/ 355 h 372"/>
                <a:gd name="T12" fmla="*/ 24 w 117"/>
                <a:gd name="T13" fmla="*/ 72 h 372"/>
                <a:gd name="T14" fmla="*/ 0 w 117"/>
                <a:gd name="T15" fmla="*/ 72 h 372"/>
                <a:gd name="T16" fmla="*/ 0 w 117"/>
                <a:gd name="T17" fmla="*/ 0 h 372"/>
                <a:gd name="T18" fmla="*/ 117 w 117"/>
                <a:gd name="T19" fmla="*/ 0 h 372"/>
                <a:gd name="T20" fmla="*/ 117 w 117"/>
                <a:gd name="T21" fmla="*/ 72 h 372"/>
                <a:gd name="T22" fmla="*/ 92 w 117"/>
                <a:gd name="T23" fmla="*/ 72 h 372"/>
                <a:gd name="T24" fmla="*/ 92 w 117"/>
                <a:gd name="T25" fmla="*/ 35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372">
                  <a:moveTo>
                    <a:pt x="92" y="355"/>
                  </a:moveTo>
                  <a:lnTo>
                    <a:pt x="117" y="360"/>
                  </a:lnTo>
                  <a:lnTo>
                    <a:pt x="117" y="372"/>
                  </a:lnTo>
                  <a:lnTo>
                    <a:pt x="0" y="372"/>
                  </a:lnTo>
                  <a:lnTo>
                    <a:pt x="0" y="360"/>
                  </a:lnTo>
                  <a:lnTo>
                    <a:pt x="24" y="355"/>
                  </a:lnTo>
                  <a:lnTo>
                    <a:pt x="24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117" y="0"/>
                  </a:lnTo>
                  <a:lnTo>
                    <a:pt x="117" y="72"/>
                  </a:lnTo>
                  <a:lnTo>
                    <a:pt x="92" y="72"/>
                  </a:lnTo>
                  <a:lnTo>
                    <a:pt x="92" y="35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60"/>
            <p:cNvSpPr>
              <a:spLocks/>
            </p:cNvSpPr>
            <p:nvPr/>
          </p:nvSpPr>
          <p:spPr bwMode="auto">
            <a:xfrm>
              <a:off x="3013" y="677"/>
              <a:ext cx="5" cy="2"/>
            </a:xfrm>
            <a:custGeom>
              <a:avLst/>
              <a:gdLst>
                <a:gd name="T0" fmla="*/ 3 w 27"/>
                <a:gd name="T1" fmla="*/ 3 h 12"/>
                <a:gd name="T2" fmla="*/ 17 w 27"/>
                <a:gd name="T3" fmla="*/ 0 h 12"/>
                <a:gd name="T4" fmla="*/ 27 w 27"/>
                <a:gd name="T5" fmla="*/ 0 h 12"/>
                <a:gd name="T6" fmla="*/ 27 w 27"/>
                <a:gd name="T7" fmla="*/ 7 h 12"/>
                <a:gd name="T8" fmla="*/ 25 w 27"/>
                <a:gd name="T9" fmla="*/ 8 h 12"/>
                <a:gd name="T10" fmla="*/ 10 w 27"/>
                <a:gd name="T11" fmla="*/ 12 h 12"/>
                <a:gd name="T12" fmla="*/ 0 w 27"/>
                <a:gd name="T13" fmla="*/ 12 h 12"/>
                <a:gd name="T14" fmla="*/ 0 w 27"/>
                <a:gd name="T15" fmla="*/ 4 h 12"/>
                <a:gd name="T16" fmla="*/ 3 w 27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2">
                  <a:moveTo>
                    <a:pt x="3" y="3"/>
                  </a:moveTo>
                  <a:lnTo>
                    <a:pt x="17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25" y="8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0" y="4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61"/>
            <p:cNvSpPr>
              <a:spLocks/>
            </p:cNvSpPr>
            <p:nvPr/>
          </p:nvSpPr>
          <p:spPr bwMode="auto">
            <a:xfrm>
              <a:off x="2991" y="677"/>
              <a:ext cx="5" cy="2"/>
            </a:xfrm>
            <a:custGeom>
              <a:avLst/>
              <a:gdLst>
                <a:gd name="T0" fmla="*/ 10 w 27"/>
                <a:gd name="T1" fmla="*/ 0 h 12"/>
                <a:gd name="T2" fmla="*/ 24 w 27"/>
                <a:gd name="T3" fmla="*/ 3 h 12"/>
                <a:gd name="T4" fmla="*/ 27 w 27"/>
                <a:gd name="T5" fmla="*/ 4 h 12"/>
                <a:gd name="T6" fmla="*/ 27 w 27"/>
                <a:gd name="T7" fmla="*/ 12 h 12"/>
                <a:gd name="T8" fmla="*/ 17 w 27"/>
                <a:gd name="T9" fmla="*/ 12 h 12"/>
                <a:gd name="T10" fmla="*/ 2 w 27"/>
                <a:gd name="T11" fmla="*/ 8 h 12"/>
                <a:gd name="T12" fmla="*/ 0 w 27"/>
                <a:gd name="T13" fmla="*/ 7 h 12"/>
                <a:gd name="T14" fmla="*/ 0 w 27"/>
                <a:gd name="T15" fmla="*/ 0 h 12"/>
                <a:gd name="T16" fmla="*/ 10 w 27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2">
                  <a:moveTo>
                    <a:pt x="10" y="0"/>
                  </a:moveTo>
                  <a:lnTo>
                    <a:pt x="24" y="3"/>
                  </a:lnTo>
                  <a:lnTo>
                    <a:pt x="27" y="4"/>
                  </a:lnTo>
                  <a:lnTo>
                    <a:pt x="27" y="12"/>
                  </a:lnTo>
                  <a:lnTo>
                    <a:pt x="17" y="12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Rectangle 62"/>
            <p:cNvSpPr>
              <a:spLocks noChangeArrowheads="1"/>
            </p:cNvSpPr>
            <p:nvPr/>
          </p:nvSpPr>
          <p:spPr bwMode="auto">
            <a:xfrm>
              <a:off x="2991" y="676"/>
              <a:ext cx="26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63"/>
            <p:cNvSpPr>
              <a:spLocks/>
            </p:cNvSpPr>
            <p:nvPr/>
          </p:nvSpPr>
          <p:spPr bwMode="auto">
            <a:xfrm>
              <a:off x="2991" y="678"/>
              <a:ext cx="26" cy="1"/>
            </a:xfrm>
            <a:custGeom>
              <a:avLst/>
              <a:gdLst>
                <a:gd name="T0" fmla="*/ 20 w 117"/>
                <a:gd name="T1" fmla="*/ 5 h 5"/>
                <a:gd name="T2" fmla="*/ 0 w 117"/>
                <a:gd name="T3" fmla="*/ 0 h 5"/>
                <a:gd name="T4" fmla="*/ 117 w 117"/>
                <a:gd name="T5" fmla="*/ 0 h 5"/>
                <a:gd name="T6" fmla="*/ 97 w 117"/>
                <a:gd name="T7" fmla="*/ 5 h 5"/>
                <a:gd name="T8" fmla="*/ 20 w 11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5">
                  <a:moveTo>
                    <a:pt x="20" y="5"/>
                  </a:moveTo>
                  <a:lnTo>
                    <a:pt x="0" y="0"/>
                  </a:lnTo>
                  <a:lnTo>
                    <a:pt x="117" y="0"/>
                  </a:lnTo>
                  <a:lnTo>
                    <a:pt x="97" y="5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64"/>
            <p:cNvSpPr>
              <a:spLocks/>
            </p:cNvSpPr>
            <p:nvPr/>
          </p:nvSpPr>
          <p:spPr bwMode="auto">
            <a:xfrm>
              <a:off x="2991" y="678"/>
              <a:ext cx="26" cy="1"/>
            </a:xfrm>
            <a:custGeom>
              <a:avLst/>
              <a:gdLst>
                <a:gd name="T0" fmla="*/ 20 w 117"/>
                <a:gd name="T1" fmla="*/ 5 h 5"/>
                <a:gd name="T2" fmla="*/ 0 w 117"/>
                <a:gd name="T3" fmla="*/ 0 h 5"/>
                <a:gd name="T4" fmla="*/ 117 w 117"/>
                <a:gd name="T5" fmla="*/ 0 h 5"/>
                <a:gd name="T6" fmla="*/ 97 w 117"/>
                <a:gd name="T7" fmla="*/ 5 h 5"/>
                <a:gd name="T8" fmla="*/ 20 w 11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5">
                  <a:moveTo>
                    <a:pt x="20" y="5"/>
                  </a:moveTo>
                  <a:lnTo>
                    <a:pt x="0" y="0"/>
                  </a:lnTo>
                  <a:lnTo>
                    <a:pt x="117" y="0"/>
                  </a:lnTo>
                  <a:lnTo>
                    <a:pt x="97" y="5"/>
                  </a:lnTo>
                  <a:lnTo>
                    <a:pt x="20" y="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Rectangle 65"/>
            <p:cNvSpPr>
              <a:spLocks noChangeArrowheads="1"/>
            </p:cNvSpPr>
            <p:nvPr/>
          </p:nvSpPr>
          <p:spPr bwMode="auto">
            <a:xfrm>
              <a:off x="2995" y="679"/>
              <a:ext cx="18" cy="14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Rectangle 66"/>
            <p:cNvSpPr>
              <a:spLocks noChangeArrowheads="1"/>
            </p:cNvSpPr>
            <p:nvPr/>
          </p:nvSpPr>
          <p:spPr bwMode="auto">
            <a:xfrm>
              <a:off x="2995" y="679"/>
              <a:ext cx="18" cy="1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67"/>
            <p:cNvSpPr>
              <a:spLocks/>
            </p:cNvSpPr>
            <p:nvPr/>
          </p:nvSpPr>
          <p:spPr bwMode="auto">
            <a:xfrm>
              <a:off x="2549" y="635"/>
              <a:ext cx="557" cy="71"/>
            </a:xfrm>
            <a:custGeom>
              <a:avLst/>
              <a:gdLst>
                <a:gd name="T0" fmla="*/ 1979 w 2426"/>
                <a:gd name="T1" fmla="*/ 101 h 319"/>
                <a:gd name="T2" fmla="*/ 2060 w 2426"/>
                <a:gd name="T3" fmla="*/ 101 h 319"/>
                <a:gd name="T4" fmla="*/ 2060 w 2426"/>
                <a:gd name="T5" fmla="*/ 49 h 319"/>
                <a:gd name="T6" fmla="*/ 1953 w 2426"/>
                <a:gd name="T7" fmla="*/ 49 h 319"/>
                <a:gd name="T8" fmla="*/ 1953 w 2426"/>
                <a:gd name="T9" fmla="*/ 22 h 319"/>
                <a:gd name="T10" fmla="*/ 1949 w 2426"/>
                <a:gd name="T11" fmla="*/ 15 h 319"/>
                <a:gd name="T12" fmla="*/ 1949 w 2426"/>
                <a:gd name="T13" fmla="*/ 0 h 319"/>
                <a:gd name="T14" fmla="*/ 475 w 2426"/>
                <a:gd name="T15" fmla="*/ 0 h 319"/>
                <a:gd name="T16" fmla="*/ 475 w 2426"/>
                <a:gd name="T17" fmla="*/ 15 h 319"/>
                <a:gd name="T18" fmla="*/ 471 w 2426"/>
                <a:gd name="T19" fmla="*/ 22 h 319"/>
                <a:gd name="T20" fmla="*/ 471 w 2426"/>
                <a:gd name="T21" fmla="*/ 49 h 319"/>
                <a:gd name="T22" fmla="*/ 365 w 2426"/>
                <a:gd name="T23" fmla="*/ 49 h 319"/>
                <a:gd name="T24" fmla="*/ 365 w 2426"/>
                <a:gd name="T25" fmla="*/ 101 h 319"/>
                <a:gd name="T26" fmla="*/ 445 w 2426"/>
                <a:gd name="T27" fmla="*/ 101 h 319"/>
                <a:gd name="T28" fmla="*/ 445 w 2426"/>
                <a:gd name="T29" fmla="*/ 266 h 319"/>
                <a:gd name="T30" fmla="*/ 0 w 2426"/>
                <a:gd name="T31" fmla="*/ 266 h 319"/>
                <a:gd name="T32" fmla="*/ 0 w 2426"/>
                <a:gd name="T33" fmla="*/ 319 h 319"/>
                <a:gd name="T34" fmla="*/ 2426 w 2426"/>
                <a:gd name="T35" fmla="*/ 319 h 319"/>
                <a:gd name="T36" fmla="*/ 2426 w 2426"/>
                <a:gd name="T37" fmla="*/ 266 h 319"/>
                <a:gd name="T38" fmla="*/ 1979 w 2426"/>
                <a:gd name="T39" fmla="*/ 266 h 319"/>
                <a:gd name="T40" fmla="*/ 1979 w 2426"/>
                <a:gd name="T41" fmla="*/ 101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6" h="319">
                  <a:moveTo>
                    <a:pt x="1979" y="101"/>
                  </a:moveTo>
                  <a:lnTo>
                    <a:pt x="2060" y="101"/>
                  </a:lnTo>
                  <a:lnTo>
                    <a:pt x="2060" y="49"/>
                  </a:lnTo>
                  <a:lnTo>
                    <a:pt x="1953" y="49"/>
                  </a:lnTo>
                  <a:lnTo>
                    <a:pt x="1953" y="22"/>
                  </a:lnTo>
                  <a:lnTo>
                    <a:pt x="1949" y="15"/>
                  </a:lnTo>
                  <a:lnTo>
                    <a:pt x="1949" y="0"/>
                  </a:lnTo>
                  <a:lnTo>
                    <a:pt x="475" y="0"/>
                  </a:lnTo>
                  <a:lnTo>
                    <a:pt x="475" y="15"/>
                  </a:lnTo>
                  <a:lnTo>
                    <a:pt x="471" y="22"/>
                  </a:lnTo>
                  <a:lnTo>
                    <a:pt x="471" y="49"/>
                  </a:lnTo>
                  <a:lnTo>
                    <a:pt x="365" y="49"/>
                  </a:lnTo>
                  <a:lnTo>
                    <a:pt x="365" y="101"/>
                  </a:lnTo>
                  <a:lnTo>
                    <a:pt x="445" y="101"/>
                  </a:lnTo>
                  <a:lnTo>
                    <a:pt x="445" y="266"/>
                  </a:lnTo>
                  <a:lnTo>
                    <a:pt x="0" y="266"/>
                  </a:lnTo>
                  <a:lnTo>
                    <a:pt x="0" y="319"/>
                  </a:lnTo>
                  <a:lnTo>
                    <a:pt x="2426" y="319"/>
                  </a:lnTo>
                  <a:lnTo>
                    <a:pt x="2426" y="266"/>
                  </a:lnTo>
                  <a:lnTo>
                    <a:pt x="1979" y="266"/>
                  </a:lnTo>
                  <a:lnTo>
                    <a:pt x="1979" y="10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68"/>
            <p:cNvSpPr>
              <a:spLocks/>
            </p:cNvSpPr>
            <p:nvPr/>
          </p:nvSpPr>
          <p:spPr bwMode="auto">
            <a:xfrm>
              <a:off x="2549" y="635"/>
              <a:ext cx="557" cy="71"/>
            </a:xfrm>
            <a:custGeom>
              <a:avLst/>
              <a:gdLst>
                <a:gd name="T0" fmla="*/ 1979 w 2426"/>
                <a:gd name="T1" fmla="*/ 101 h 319"/>
                <a:gd name="T2" fmla="*/ 2060 w 2426"/>
                <a:gd name="T3" fmla="*/ 101 h 319"/>
                <a:gd name="T4" fmla="*/ 2060 w 2426"/>
                <a:gd name="T5" fmla="*/ 49 h 319"/>
                <a:gd name="T6" fmla="*/ 1953 w 2426"/>
                <a:gd name="T7" fmla="*/ 49 h 319"/>
                <a:gd name="T8" fmla="*/ 1953 w 2426"/>
                <a:gd name="T9" fmla="*/ 22 h 319"/>
                <a:gd name="T10" fmla="*/ 1949 w 2426"/>
                <a:gd name="T11" fmla="*/ 15 h 319"/>
                <a:gd name="T12" fmla="*/ 1949 w 2426"/>
                <a:gd name="T13" fmla="*/ 0 h 319"/>
                <a:gd name="T14" fmla="*/ 475 w 2426"/>
                <a:gd name="T15" fmla="*/ 0 h 319"/>
                <a:gd name="T16" fmla="*/ 475 w 2426"/>
                <a:gd name="T17" fmla="*/ 15 h 319"/>
                <a:gd name="T18" fmla="*/ 471 w 2426"/>
                <a:gd name="T19" fmla="*/ 22 h 319"/>
                <a:gd name="T20" fmla="*/ 471 w 2426"/>
                <a:gd name="T21" fmla="*/ 49 h 319"/>
                <a:gd name="T22" fmla="*/ 365 w 2426"/>
                <a:gd name="T23" fmla="*/ 49 h 319"/>
                <a:gd name="T24" fmla="*/ 365 w 2426"/>
                <a:gd name="T25" fmla="*/ 101 h 319"/>
                <a:gd name="T26" fmla="*/ 445 w 2426"/>
                <a:gd name="T27" fmla="*/ 101 h 319"/>
                <a:gd name="T28" fmla="*/ 445 w 2426"/>
                <a:gd name="T29" fmla="*/ 266 h 319"/>
                <a:gd name="T30" fmla="*/ 0 w 2426"/>
                <a:gd name="T31" fmla="*/ 266 h 319"/>
                <a:gd name="T32" fmla="*/ 0 w 2426"/>
                <a:gd name="T33" fmla="*/ 319 h 319"/>
                <a:gd name="T34" fmla="*/ 2426 w 2426"/>
                <a:gd name="T35" fmla="*/ 319 h 319"/>
                <a:gd name="T36" fmla="*/ 2426 w 2426"/>
                <a:gd name="T37" fmla="*/ 266 h 319"/>
                <a:gd name="T38" fmla="*/ 1979 w 2426"/>
                <a:gd name="T39" fmla="*/ 266 h 319"/>
                <a:gd name="T40" fmla="*/ 1979 w 2426"/>
                <a:gd name="T41" fmla="*/ 101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6" h="319">
                  <a:moveTo>
                    <a:pt x="1979" y="101"/>
                  </a:moveTo>
                  <a:lnTo>
                    <a:pt x="2060" y="101"/>
                  </a:lnTo>
                  <a:lnTo>
                    <a:pt x="2060" y="49"/>
                  </a:lnTo>
                  <a:lnTo>
                    <a:pt x="1953" y="49"/>
                  </a:lnTo>
                  <a:lnTo>
                    <a:pt x="1953" y="22"/>
                  </a:lnTo>
                  <a:lnTo>
                    <a:pt x="1949" y="15"/>
                  </a:lnTo>
                  <a:lnTo>
                    <a:pt x="1949" y="0"/>
                  </a:lnTo>
                  <a:lnTo>
                    <a:pt x="475" y="0"/>
                  </a:lnTo>
                  <a:lnTo>
                    <a:pt x="475" y="15"/>
                  </a:lnTo>
                  <a:lnTo>
                    <a:pt x="471" y="22"/>
                  </a:lnTo>
                  <a:lnTo>
                    <a:pt x="471" y="49"/>
                  </a:lnTo>
                  <a:lnTo>
                    <a:pt x="365" y="49"/>
                  </a:lnTo>
                  <a:lnTo>
                    <a:pt x="365" y="101"/>
                  </a:lnTo>
                  <a:lnTo>
                    <a:pt x="445" y="101"/>
                  </a:lnTo>
                  <a:lnTo>
                    <a:pt x="445" y="266"/>
                  </a:lnTo>
                  <a:lnTo>
                    <a:pt x="0" y="266"/>
                  </a:lnTo>
                  <a:lnTo>
                    <a:pt x="0" y="319"/>
                  </a:lnTo>
                  <a:lnTo>
                    <a:pt x="2426" y="319"/>
                  </a:lnTo>
                  <a:lnTo>
                    <a:pt x="2426" y="266"/>
                  </a:lnTo>
                  <a:lnTo>
                    <a:pt x="1979" y="266"/>
                  </a:lnTo>
                  <a:lnTo>
                    <a:pt x="1979" y="10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Rectangle 69"/>
            <p:cNvSpPr>
              <a:spLocks noChangeArrowheads="1"/>
            </p:cNvSpPr>
            <p:nvPr/>
          </p:nvSpPr>
          <p:spPr bwMode="auto">
            <a:xfrm>
              <a:off x="2633" y="633"/>
              <a:ext cx="390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Rectangle 70"/>
            <p:cNvSpPr>
              <a:spLocks noChangeArrowheads="1"/>
            </p:cNvSpPr>
            <p:nvPr/>
          </p:nvSpPr>
          <p:spPr bwMode="auto">
            <a:xfrm>
              <a:off x="2633" y="633"/>
              <a:ext cx="390" cy="1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71"/>
            <p:cNvSpPr>
              <a:spLocks/>
            </p:cNvSpPr>
            <p:nvPr/>
          </p:nvSpPr>
          <p:spPr bwMode="auto">
            <a:xfrm>
              <a:off x="2659" y="634"/>
              <a:ext cx="337" cy="531"/>
            </a:xfrm>
            <a:custGeom>
              <a:avLst/>
              <a:gdLst>
                <a:gd name="T0" fmla="*/ 0 w 1466"/>
                <a:gd name="T1" fmla="*/ 0 h 2385"/>
                <a:gd name="T2" fmla="*/ 290 w 1466"/>
                <a:gd name="T3" fmla="*/ 2385 h 2385"/>
                <a:gd name="T4" fmla="*/ 1175 w 1466"/>
                <a:gd name="T5" fmla="*/ 2385 h 2385"/>
                <a:gd name="T6" fmla="*/ 1466 w 1466"/>
                <a:gd name="T7" fmla="*/ 1 h 2385"/>
                <a:gd name="T8" fmla="*/ 0 w 1466"/>
                <a:gd name="T9" fmla="*/ 0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6" h="2385">
                  <a:moveTo>
                    <a:pt x="0" y="0"/>
                  </a:moveTo>
                  <a:lnTo>
                    <a:pt x="290" y="2385"/>
                  </a:lnTo>
                  <a:lnTo>
                    <a:pt x="1175" y="2385"/>
                  </a:lnTo>
                  <a:lnTo>
                    <a:pt x="146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72"/>
            <p:cNvSpPr>
              <a:spLocks/>
            </p:cNvSpPr>
            <p:nvPr/>
          </p:nvSpPr>
          <p:spPr bwMode="auto">
            <a:xfrm>
              <a:off x="2659" y="634"/>
              <a:ext cx="337" cy="531"/>
            </a:xfrm>
            <a:custGeom>
              <a:avLst/>
              <a:gdLst>
                <a:gd name="T0" fmla="*/ 0 w 1466"/>
                <a:gd name="T1" fmla="*/ 0 h 2385"/>
                <a:gd name="T2" fmla="*/ 290 w 1466"/>
                <a:gd name="T3" fmla="*/ 2385 h 2385"/>
                <a:gd name="T4" fmla="*/ 1175 w 1466"/>
                <a:gd name="T5" fmla="*/ 2385 h 2385"/>
                <a:gd name="T6" fmla="*/ 1466 w 1466"/>
                <a:gd name="T7" fmla="*/ 1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6" h="2385">
                  <a:moveTo>
                    <a:pt x="0" y="0"/>
                  </a:moveTo>
                  <a:lnTo>
                    <a:pt x="290" y="2385"/>
                  </a:lnTo>
                  <a:lnTo>
                    <a:pt x="1175" y="2385"/>
                  </a:lnTo>
                  <a:lnTo>
                    <a:pt x="1466" y="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73"/>
            <p:cNvSpPr>
              <a:spLocks/>
            </p:cNvSpPr>
            <p:nvPr/>
          </p:nvSpPr>
          <p:spPr bwMode="auto">
            <a:xfrm>
              <a:off x="2592" y="676"/>
              <a:ext cx="25" cy="29"/>
            </a:xfrm>
            <a:custGeom>
              <a:avLst/>
              <a:gdLst>
                <a:gd name="T0" fmla="*/ 19 w 115"/>
                <a:gd name="T1" fmla="*/ 135 h 135"/>
                <a:gd name="T2" fmla="*/ 19 w 115"/>
                <a:gd name="T3" fmla="*/ 16 h 135"/>
                <a:gd name="T4" fmla="*/ 0 w 115"/>
                <a:gd name="T5" fmla="*/ 11 h 135"/>
                <a:gd name="T6" fmla="*/ 0 w 115"/>
                <a:gd name="T7" fmla="*/ 0 h 135"/>
                <a:gd name="T8" fmla="*/ 115 w 115"/>
                <a:gd name="T9" fmla="*/ 0 h 135"/>
                <a:gd name="T10" fmla="*/ 115 w 115"/>
                <a:gd name="T11" fmla="*/ 11 h 135"/>
                <a:gd name="T12" fmla="*/ 96 w 115"/>
                <a:gd name="T13" fmla="*/ 16 h 135"/>
                <a:gd name="T14" fmla="*/ 96 w 115"/>
                <a:gd name="T15" fmla="*/ 135 h 135"/>
                <a:gd name="T16" fmla="*/ 19 w 115"/>
                <a:gd name="T1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35">
                  <a:moveTo>
                    <a:pt x="19" y="135"/>
                  </a:moveTo>
                  <a:lnTo>
                    <a:pt x="19" y="16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11"/>
                  </a:lnTo>
                  <a:lnTo>
                    <a:pt x="96" y="16"/>
                  </a:lnTo>
                  <a:lnTo>
                    <a:pt x="96" y="135"/>
                  </a:lnTo>
                  <a:lnTo>
                    <a:pt x="19" y="1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74"/>
            <p:cNvSpPr>
              <a:spLocks/>
            </p:cNvSpPr>
            <p:nvPr/>
          </p:nvSpPr>
          <p:spPr bwMode="auto">
            <a:xfrm>
              <a:off x="2592" y="676"/>
              <a:ext cx="25" cy="29"/>
            </a:xfrm>
            <a:custGeom>
              <a:avLst/>
              <a:gdLst>
                <a:gd name="T0" fmla="*/ 19 w 115"/>
                <a:gd name="T1" fmla="*/ 135 h 135"/>
                <a:gd name="T2" fmla="*/ 19 w 115"/>
                <a:gd name="T3" fmla="*/ 16 h 135"/>
                <a:gd name="T4" fmla="*/ 0 w 115"/>
                <a:gd name="T5" fmla="*/ 11 h 135"/>
                <a:gd name="T6" fmla="*/ 0 w 115"/>
                <a:gd name="T7" fmla="*/ 0 h 135"/>
                <a:gd name="T8" fmla="*/ 115 w 115"/>
                <a:gd name="T9" fmla="*/ 0 h 135"/>
                <a:gd name="T10" fmla="*/ 115 w 115"/>
                <a:gd name="T11" fmla="*/ 11 h 135"/>
                <a:gd name="T12" fmla="*/ 96 w 115"/>
                <a:gd name="T13" fmla="*/ 16 h 135"/>
                <a:gd name="T14" fmla="*/ 96 w 115"/>
                <a:gd name="T15" fmla="*/ 135 h 135"/>
                <a:gd name="T16" fmla="*/ 19 w 115"/>
                <a:gd name="T1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35">
                  <a:moveTo>
                    <a:pt x="19" y="135"/>
                  </a:moveTo>
                  <a:lnTo>
                    <a:pt x="19" y="16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11"/>
                  </a:lnTo>
                  <a:lnTo>
                    <a:pt x="96" y="16"/>
                  </a:lnTo>
                  <a:lnTo>
                    <a:pt x="96" y="135"/>
                  </a:lnTo>
                  <a:lnTo>
                    <a:pt x="19" y="13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Rectangle 75"/>
            <p:cNvSpPr>
              <a:spLocks noChangeArrowheads="1"/>
            </p:cNvSpPr>
            <p:nvPr/>
          </p:nvSpPr>
          <p:spPr bwMode="auto">
            <a:xfrm>
              <a:off x="2597" y="676"/>
              <a:ext cx="15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Rectangle 76"/>
            <p:cNvSpPr>
              <a:spLocks noChangeArrowheads="1"/>
            </p:cNvSpPr>
            <p:nvPr/>
          </p:nvSpPr>
          <p:spPr bwMode="auto">
            <a:xfrm>
              <a:off x="2597" y="678"/>
              <a:ext cx="15" cy="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Rectangle 77"/>
            <p:cNvSpPr>
              <a:spLocks noChangeArrowheads="1"/>
            </p:cNvSpPr>
            <p:nvPr/>
          </p:nvSpPr>
          <p:spPr bwMode="auto">
            <a:xfrm>
              <a:off x="2597" y="678"/>
              <a:ext cx="15" cy="2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78"/>
            <p:cNvSpPr>
              <a:spLocks/>
            </p:cNvSpPr>
            <p:nvPr/>
          </p:nvSpPr>
          <p:spPr bwMode="auto">
            <a:xfrm>
              <a:off x="2592" y="676"/>
              <a:ext cx="25" cy="29"/>
            </a:xfrm>
            <a:custGeom>
              <a:avLst/>
              <a:gdLst>
                <a:gd name="T0" fmla="*/ 19 w 115"/>
                <a:gd name="T1" fmla="*/ 135 h 135"/>
                <a:gd name="T2" fmla="*/ 19 w 115"/>
                <a:gd name="T3" fmla="*/ 16 h 135"/>
                <a:gd name="T4" fmla="*/ 0 w 115"/>
                <a:gd name="T5" fmla="*/ 11 h 135"/>
                <a:gd name="T6" fmla="*/ 0 w 115"/>
                <a:gd name="T7" fmla="*/ 0 h 135"/>
                <a:gd name="T8" fmla="*/ 115 w 115"/>
                <a:gd name="T9" fmla="*/ 0 h 135"/>
                <a:gd name="T10" fmla="*/ 115 w 115"/>
                <a:gd name="T11" fmla="*/ 11 h 135"/>
                <a:gd name="T12" fmla="*/ 96 w 115"/>
                <a:gd name="T13" fmla="*/ 16 h 135"/>
                <a:gd name="T14" fmla="*/ 96 w 115"/>
                <a:gd name="T15" fmla="*/ 135 h 135"/>
                <a:gd name="T16" fmla="*/ 19 w 115"/>
                <a:gd name="T1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35">
                  <a:moveTo>
                    <a:pt x="19" y="135"/>
                  </a:moveTo>
                  <a:lnTo>
                    <a:pt x="19" y="16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11"/>
                  </a:lnTo>
                  <a:lnTo>
                    <a:pt x="96" y="16"/>
                  </a:lnTo>
                  <a:lnTo>
                    <a:pt x="96" y="135"/>
                  </a:lnTo>
                  <a:lnTo>
                    <a:pt x="19" y="1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79"/>
            <p:cNvSpPr>
              <a:spLocks/>
            </p:cNvSpPr>
            <p:nvPr/>
          </p:nvSpPr>
          <p:spPr bwMode="auto">
            <a:xfrm>
              <a:off x="2592" y="676"/>
              <a:ext cx="25" cy="29"/>
            </a:xfrm>
            <a:custGeom>
              <a:avLst/>
              <a:gdLst>
                <a:gd name="T0" fmla="*/ 19 w 115"/>
                <a:gd name="T1" fmla="*/ 135 h 135"/>
                <a:gd name="T2" fmla="*/ 19 w 115"/>
                <a:gd name="T3" fmla="*/ 16 h 135"/>
                <a:gd name="T4" fmla="*/ 0 w 115"/>
                <a:gd name="T5" fmla="*/ 11 h 135"/>
                <a:gd name="T6" fmla="*/ 0 w 115"/>
                <a:gd name="T7" fmla="*/ 0 h 135"/>
                <a:gd name="T8" fmla="*/ 115 w 115"/>
                <a:gd name="T9" fmla="*/ 0 h 135"/>
                <a:gd name="T10" fmla="*/ 115 w 115"/>
                <a:gd name="T11" fmla="*/ 11 h 135"/>
                <a:gd name="T12" fmla="*/ 96 w 115"/>
                <a:gd name="T13" fmla="*/ 16 h 135"/>
                <a:gd name="T14" fmla="*/ 96 w 115"/>
                <a:gd name="T15" fmla="*/ 135 h 135"/>
                <a:gd name="T16" fmla="*/ 19 w 115"/>
                <a:gd name="T1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35">
                  <a:moveTo>
                    <a:pt x="19" y="135"/>
                  </a:moveTo>
                  <a:lnTo>
                    <a:pt x="19" y="16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11"/>
                  </a:lnTo>
                  <a:lnTo>
                    <a:pt x="96" y="16"/>
                  </a:lnTo>
                  <a:lnTo>
                    <a:pt x="96" y="135"/>
                  </a:lnTo>
                  <a:lnTo>
                    <a:pt x="19" y="13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Rectangle 80"/>
            <p:cNvSpPr>
              <a:spLocks noChangeArrowheads="1"/>
            </p:cNvSpPr>
            <p:nvPr/>
          </p:nvSpPr>
          <p:spPr bwMode="auto">
            <a:xfrm>
              <a:off x="2597" y="676"/>
              <a:ext cx="15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Rectangle 81"/>
            <p:cNvSpPr>
              <a:spLocks noChangeArrowheads="1"/>
            </p:cNvSpPr>
            <p:nvPr/>
          </p:nvSpPr>
          <p:spPr bwMode="auto">
            <a:xfrm>
              <a:off x="2597" y="678"/>
              <a:ext cx="15" cy="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Rectangle 82"/>
            <p:cNvSpPr>
              <a:spLocks noChangeArrowheads="1"/>
            </p:cNvSpPr>
            <p:nvPr/>
          </p:nvSpPr>
          <p:spPr bwMode="auto">
            <a:xfrm>
              <a:off x="2597" y="678"/>
              <a:ext cx="15" cy="2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83"/>
            <p:cNvSpPr>
              <a:spLocks/>
            </p:cNvSpPr>
            <p:nvPr/>
          </p:nvSpPr>
          <p:spPr bwMode="auto">
            <a:xfrm>
              <a:off x="2592" y="672"/>
              <a:ext cx="4" cy="4"/>
            </a:xfrm>
            <a:custGeom>
              <a:avLst/>
              <a:gdLst>
                <a:gd name="T0" fmla="*/ 7 w 22"/>
                <a:gd name="T1" fmla="*/ 15 h 15"/>
                <a:gd name="T2" fmla="*/ 14 w 22"/>
                <a:gd name="T3" fmla="*/ 15 h 15"/>
                <a:gd name="T4" fmla="*/ 18 w 22"/>
                <a:gd name="T5" fmla="*/ 14 h 15"/>
                <a:gd name="T6" fmla="*/ 20 w 22"/>
                <a:gd name="T7" fmla="*/ 13 h 15"/>
                <a:gd name="T8" fmla="*/ 22 w 22"/>
                <a:gd name="T9" fmla="*/ 10 h 15"/>
                <a:gd name="T10" fmla="*/ 22 w 22"/>
                <a:gd name="T11" fmla="*/ 8 h 15"/>
                <a:gd name="T12" fmla="*/ 22 w 22"/>
                <a:gd name="T13" fmla="*/ 4 h 15"/>
                <a:gd name="T14" fmla="*/ 20 w 22"/>
                <a:gd name="T15" fmla="*/ 2 h 15"/>
                <a:gd name="T16" fmla="*/ 18 w 22"/>
                <a:gd name="T17" fmla="*/ 0 h 15"/>
                <a:gd name="T18" fmla="*/ 14 w 22"/>
                <a:gd name="T19" fmla="*/ 0 h 15"/>
                <a:gd name="T20" fmla="*/ 7 w 22"/>
                <a:gd name="T21" fmla="*/ 0 h 15"/>
                <a:gd name="T22" fmla="*/ 4 w 22"/>
                <a:gd name="T23" fmla="*/ 0 h 15"/>
                <a:gd name="T24" fmla="*/ 2 w 22"/>
                <a:gd name="T25" fmla="*/ 2 h 15"/>
                <a:gd name="T26" fmla="*/ 0 w 22"/>
                <a:gd name="T27" fmla="*/ 4 h 15"/>
                <a:gd name="T28" fmla="*/ 0 w 22"/>
                <a:gd name="T29" fmla="*/ 8 h 15"/>
                <a:gd name="T30" fmla="*/ 0 w 22"/>
                <a:gd name="T31" fmla="*/ 10 h 15"/>
                <a:gd name="T32" fmla="*/ 2 w 22"/>
                <a:gd name="T33" fmla="*/ 13 h 15"/>
                <a:gd name="T34" fmla="*/ 4 w 22"/>
                <a:gd name="T35" fmla="*/ 14 h 15"/>
                <a:gd name="T36" fmla="*/ 7 w 22"/>
                <a:gd name="T3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5">
                  <a:moveTo>
                    <a:pt x="7" y="15"/>
                  </a:moveTo>
                  <a:lnTo>
                    <a:pt x="14" y="15"/>
                  </a:lnTo>
                  <a:lnTo>
                    <a:pt x="18" y="14"/>
                  </a:lnTo>
                  <a:lnTo>
                    <a:pt x="20" y="13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2" y="4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84"/>
            <p:cNvSpPr>
              <a:spLocks noChangeShapeType="1"/>
            </p:cNvSpPr>
            <p:nvPr/>
          </p:nvSpPr>
          <p:spPr bwMode="auto">
            <a:xfrm>
              <a:off x="2592" y="676"/>
              <a:ext cx="2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85"/>
            <p:cNvSpPr>
              <a:spLocks/>
            </p:cNvSpPr>
            <p:nvPr/>
          </p:nvSpPr>
          <p:spPr bwMode="auto">
            <a:xfrm>
              <a:off x="2594" y="672"/>
              <a:ext cx="2" cy="4"/>
            </a:xfrm>
            <a:custGeom>
              <a:avLst/>
              <a:gdLst>
                <a:gd name="T0" fmla="*/ 0 w 8"/>
                <a:gd name="T1" fmla="*/ 15 h 15"/>
                <a:gd name="T2" fmla="*/ 4 w 8"/>
                <a:gd name="T3" fmla="*/ 14 h 15"/>
                <a:gd name="T4" fmla="*/ 6 w 8"/>
                <a:gd name="T5" fmla="*/ 13 h 15"/>
                <a:gd name="T6" fmla="*/ 8 w 8"/>
                <a:gd name="T7" fmla="*/ 10 h 15"/>
                <a:gd name="T8" fmla="*/ 8 w 8"/>
                <a:gd name="T9" fmla="*/ 8 h 15"/>
                <a:gd name="T10" fmla="*/ 8 w 8"/>
                <a:gd name="T11" fmla="*/ 4 h 15"/>
                <a:gd name="T12" fmla="*/ 6 w 8"/>
                <a:gd name="T13" fmla="*/ 2 h 15"/>
                <a:gd name="T14" fmla="*/ 4 w 8"/>
                <a:gd name="T15" fmla="*/ 0 h 15"/>
                <a:gd name="T16" fmla="*/ 0 w 8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5">
                  <a:moveTo>
                    <a:pt x="0" y="15"/>
                  </a:moveTo>
                  <a:lnTo>
                    <a:pt x="4" y="14"/>
                  </a:lnTo>
                  <a:lnTo>
                    <a:pt x="6" y="13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86"/>
            <p:cNvSpPr>
              <a:spLocks noChangeShapeType="1"/>
            </p:cNvSpPr>
            <p:nvPr/>
          </p:nvSpPr>
          <p:spPr bwMode="auto">
            <a:xfrm flipH="1">
              <a:off x="2592" y="672"/>
              <a:ext cx="2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87"/>
            <p:cNvSpPr>
              <a:spLocks/>
            </p:cNvSpPr>
            <p:nvPr/>
          </p:nvSpPr>
          <p:spPr bwMode="auto">
            <a:xfrm>
              <a:off x="2592" y="672"/>
              <a:ext cx="0" cy="4"/>
            </a:xfrm>
            <a:custGeom>
              <a:avLst/>
              <a:gdLst>
                <a:gd name="T0" fmla="*/ 7 w 7"/>
                <a:gd name="T1" fmla="*/ 0 h 15"/>
                <a:gd name="T2" fmla="*/ 4 w 7"/>
                <a:gd name="T3" fmla="*/ 0 h 15"/>
                <a:gd name="T4" fmla="*/ 2 w 7"/>
                <a:gd name="T5" fmla="*/ 2 h 15"/>
                <a:gd name="T6" fmla="*/ 0 w 7"/>
                <a:gd name="T7" fmla="*/ 4 h 15"/>
                <a:gd name="T8" fmla="*/ 0 w 7"/>
                <a:gd name="T9" fmla="*/ 8 h 15"/>
                <a:gd name="T10" fmla="*/ 0 w 7"/>
                <a:gd name="T11" fmla="*/ 10 h 15"/>
                <a:gd name="T12" fmla="*/ 2 w 7"/>
                <a:gd name="T13" fmla="*/ 13 h 15"/>
                <a:gd name="T14" fmla="*/ 4 w 7"/>
                <a:gd name="T15" fmla="*/ 14 h 15"/>
                <a:gd name="T16" fmla="*/ 7 w 7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">
                  <a:moveTo>
                    <a:pt x="7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88"/>
            <p:cNvSpPr>
              <a:spLocks/>
            </p:cNvSpPr>
            <p:nvPr/>
          </p:nvSpPr>
          <p:spPr bwMode="auto">
            <a:xfrm>
              <a:off x="2612" y="672"/>
              <a:ext cx="5" cy="4"/>
            </a:xfrm>
            <a:custGeom>
              <a:avLst/>
              <a:gdLst>
                <a:gd name="T0" fmla="*/ 8 w 23"/>
                <a:gd name="T1" fmla="*/ 15 h 15"/>
                <a:gd name="T2" fmla="*/ 15 w 23"/>
                <a:gd name="T3" fmla="*/ 15 h 15"/>
                <a:gd name="T4" fmla="*/ 19 w 23"/>
                <a:gd name="T5" fmla="*/ 14 h 15"/>
                <a:gd name="T6" fmla="*/ 21 w 23"/>
                <a:gd name="T7" fmla="*/ 13 h 15"/>
                <a:gd name="T8" fmla="*/ 22 w 23"/>
                <a:gd name="T9" fmla="*/ 10 h 15"/>
                <a:gd name="T10" fmla="*/ 23 w 23"/>
                <a:gd name="T11" fmla="*/ 8 h 15"/>
                <a:gd name="T12" fmla="*/ 22 w 23"/>
                <a:gd name="T13" fmla="*/ 4 h 15"/>
                <a:gd name="T14" fmla="*/ 21 w 23"/>
                <a:gd name="T15" fmla="*/ 2 h 15"/>
                <a:gd name="T16" fmla="*/ 19 w 23"/>
                <a:gd name="T17" fmla="*/ 0 h 15"/>
                <a:gd name="T18" fmla="*/ 15 w 23"/>
                <a:gd name="T19" fmla="*/ 0 h 15"/>
                <a:gd name="T20" fmla="*/ 8 w 23"/>
                <a:gd name="T21" fmla="*/ 0 h 15"/>
                <a:gd name="T22" fmla="*/ 4 w 23"/>
                <a:gd name="T23" fmla="*/ 0 h 15"/>
                <a:gd name="T24" fmla="*/ 2 w 23"/>
                <a:gd name="T25" fmla="*/ 2 h 15"/>
                <a:gd name="T26" fmla="*/ 1 w 23"/>
                <a:gd name="T27" fmla="*/ 4 h 15"/>
                <a:gd name="T28" fmla="*/ 0 w 23"/>
                <a:gd name="T29" fmla="*/ 8 h 15"/>
                <a:gd name="T30" fmla="*/ 1 w 23"/>
                <a:gd name="T31" fmla="*/ 10 h 15"/>
                <a:gd name="T32" fmla="*/ 2 w 23"/>
                <a:gd name="T33" fmla="*/ 13 h 15"/>
                <a:gd name="T34" fmla="*/ 4 w 23"/>
                <a:gd name="T35" fmla="*/ 14 h 15"/>
                <a:gd name="T36" fmla="*/ 8 w 23"/>
                <a:gd name="T3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15">
                  <a:moveTo>
                    <a:pt x="8" y="15"/>
                  </a:moveTo>
                  <a:lnTo>
                    <a:pt x="15" y="15"/>
                  </a:lnTo>
                  <a:lnTo>
                    <a:pt x="19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3" y="8"/>
                  </a:lnTo>
                  <a:lnTo>
                    <a:pt x="22" y="4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89"/>
            <p:cNvSpPr>
              <a:spLocks noChangeShapeType="1"/>
            </p:cNvSpPr>
            <p:nvPr/>
          </p:nvSpPr>
          <p:spPr bwMode="auto">
            <a:xfrm>
              <a:off x="2614" y="676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90"/>
            <p:cNvSpPr>
              <a:spLocks/>
            </p:cNvSpPr>
            <p:nvPr/>
          </p:nvSpPr>
          <p:spPr bwMode="auto">
            <a:xfrm>
              <a:off x="2615" y="672"/>
              <a:ext cx="2" cy="4"/>
            </a:xfrm>
            <a:custGeom>
              <a:avLst/>
              <a:gdLst>
                <a:gd name="T0" fmla="*/ 0 w 8"/>
                <a:gd name="T1" fmla="*/ 15 h 15"/>
                <a:gd name="T2" fmla="*/ 4 w 8"/>
                <a:gd name="T3" fmla="*/ 14 h 15"/>
                <a:gd name="T4" fmla="*/ 6 w 8"/>
                <a:gd name="T5" fmla="*/ 13 h 15"/>
                <a:gd name="T6" fmla="*/ 7 w 8"/>
                <a:gd name="T7" fmla="*/ 10 h 15"/>
                <a:gd name="T8" fmla="*/ 8 w 8"/>
                <a:gd name="T9" fmla="*/ 8 h 15"/>
                <a:gd name="T10" fmla="*/ 7 w 8"/>
                <a:gd name="T11" fmla="*/ 4 h 15"/>
                <a:gd name="T12" fmla="*/ 6 w 8"/>
                <a:gd name="T13" fmla="*/ 2 h 15"/>
                <a:gd name="T14" fmla="*/ 4 w 8"/>
                <a:gd name="T15" fmla="*/ 0 h 15"/>
                <a:gd name="T16" fmla="*/ 0 w 8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5">
                  <a:moveTo>
                    <a:pt x="0" y="15"/>
                  </a:moveTo>
                  <a:lnTo>
                    <a:pt x="4" y="14"/>
                  </a:lnTo>
                  <a:lnTo>
                    <a:pt x="6" y="13"/>
                  </a:lnTo>
                  <a:lnTo>
                    <a:pt x="7" y="10"/>
                  </a:lnTo>
                  <a:lnTo>
                    <a:pt x="8" y="8"/>
                  </a:lnTo>
                  <a:lnTo>
                    <a:pt x="7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91"/>
            <p:cNvSpPr>
              <a:spLocks noChangeShapeType="1"/>
            </p:cNvSpPr>
            <p:nvPr/>
          </p:nvSpPr>
          <p:spPr bwMode="auto">
            <a:xfrm flipH="1">
              <a:off x="2614" y="672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92"/>
            <p:cNvSpPr>
              <a:spLocks/>
            </p:cNvSpPr>
            <p:nvPr/>
          </p:nvSpPr>
          <p:spPr bwMode="auto">
            <a:xfrm>
              <a:off x="2612" y="672"/>
              <a:ext cx="2" cy="4"/>
            </a:xfrm>
            <a:custGeom>
              <a:avLst/>
              <a:gdLst>
                <a:gd name="T0" fmla="*/ 8 w 8"/>
                <a:gd name="T1" fmla="*/ 0 h 15"/>
                <a:gd name="T2" fmla="*/ 4 w 8"/>
                <a:gd name="T3" fmla="*/ 0 h 15"/>
                <a:gd name="T4" fmla="*/ 2 w 8"/>
                <a:gd name="T5" fmla="*/ 2 h 15"/>
                <a:gd name="T6" fmla="*/ 1 w 8"/>
                <a:gd name="T7" fmla="*/ 4 h 15"/>
                <a:gd name="T8" fmla="*/ 0 w 8"/>
                <a:gd name="T9" fmla="*/ 8 h 15"/>
                <a:gd name="T10" fmla="*/ 1 w 8"/>
                <a:gd name="T11" fmla="*/ 10 h 15"/>
                <a:gd name="T12" fmla="*/ 2 w 8"/>
                <a:gd name="T13" fmla="*/ 13 h 15"/>
                <a:gd name="T14" fmla="*/ 4 w 8"/>
                <a:gd name="T15" fmla="*/ 14 h 15"/>
                <a:gd name="T16" fmla="*/ 8 w 8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5">
                  <a:moveTo>
                    <a:pt x="8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8" y="1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Rectangle 93"/>
            <p:cNvSpPr>
              <a:spLocks noChangeArrowheads="1"/>
            </p:cNvSpPr>
            <p:nvPr/>
          </p:nvSpPr>
          <p:spPr bwMode="auto">
            <a:xfrm>
              <a:off x="2570" y="686"/>
              <a:ext cx="25" cy="7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Rectangle 94"/>
            <p:cNvSpPr>
              <a:spLocks noChangeArrowheads="1"/>
            </p:cNvSpPr>
            <p:nvPr/>
          </p:nvSpPr>
          <p:spPr bwMode="auto">
            <a:xfrm>
              <a:off x="2570" y="686"/>
              <a:ext cx="25" cy="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Rectangle 95"/>
            <p:cNvSpPr>
              <a:spLocks noChangeArrowheads="1"/>
            </p:cNvSpPr>
            <p:nvPr/>
          </p:nvSpPr>
          <p:spPr bwMode="auto">
            <a:xfrm>
              <a:off x="2614" y="686"/>
              <a:ext cx="9" cy="7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Rectangle 96"/>
            <p:cNvSpPr>
              <a:spLocks noChangeArrowheads="1"/>
            </p:cNvSpPr>
            <p:nvPr/>
          </p:nvSpPr>
          <p:spPr bwMode="auto">
            <a:xfrm>
              <a:off x="2614" y="686"/>
              <a:ext cx="9" cy="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97"/>
            <p:cNvSpPr>
              <a:spLocks/>
            </p:cNvSpPr>
            <p:nvPr/>
          </p:nvSpPr>
          <p:spPr bwMode="auto">
            <a:xfrm>
              <a:off x="2591" y="669"/>
              <a:ext cx="26" cy="3"/>
            </a:xfrm>
            <a:custGeom>
              <a:avLst/>
              <a:gdLst>
                <a:gd name="T0" fmla="*/ 20 w 116"/>
                <a:gd name="T1" fmla="*/ 0 h 16"/>
                <a:gd name="T2" fmla="*/ 97 w 116"/>
                <a:gd name="T3" fmla="*/ 0 h 16"/>
                <a:gd name="T4" fmla="*/ 116 w 116"/>
                <a:gd name="T5" fmla="*/ 5 h 16"/>
                <a:gd name="T6" fmla="*/ 116 w 116"/>
                <a:gd name="T7" fmla="*/ 16 h 16"/>
                <a:gd name="T8" fmla="*/ 0 w 116"/>
                <a:gd name="T9" fmla="*/ 16 h 16"/>
                <a:gd name="T10" fmla="*/ 0 w 116"/>
                <a:gd name="T11" fmla="*/ 5 h 16"/>
                <a:gd name="T12" fmla="*/ 20 w 116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6">
                  <a:moveTo>
                    <a:pt x="20" y="0"/>
                  </a:moveTo>
                  <a:lnTo>
                    <a:pt x="97" y="0"/>
                  </a:lnTo>
                  <a:lnTo>
                    <a:pt x="116" y="5"/>
                  </a:lnTo>
                  <a:lnTo>
                    <a:pt x="116" y="16"/>
                  </a:lnTo>
                  <a:lnTo>
                    <a:pt x="0" y="16"/>
                  </a:lnTo>
                  <a:lnTo>
                    <a:pt x="0" y="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98"/>
            <p:cNvSpPr>
              <a:spLocks/>
            </p:cNvSpPr>
            <p:nvPr/>
          </p:nvSpPr>
          <p:spPr bwMode="auto">
            <a:xfrm>
              <a:off x="2591" y="669"/>
              <a:ext cx="26" cy="3"/>
            </a:xfrm>
            <a:custGeom>
              <a:avLst/>
              <a:gdLst>
                <a:gd name="T0" fmla="*/ 20 w 116"/>
                <a:gd name="T1" fmla="*/ 0 h 16"/>
                <a:gd name="T2" fmla="*/ 97 w 116"/>
                <a:gd name="T3" fmla="*/ 0 h 16"/>
                <a:gd name="T4" fmla="*/ 116 w 116"/>
                <a:gd name="T5" fmla="*/ 5 h 16"/>
                <a:gd name="T6" fmla="*/ 116 w 116"/>
                <a:gd name="T7" fmla="*/ 16 h 16"/>
                <a:gd name="T8" fmla="*/ 0 w 116"/>
                <a:gd name="T9" fmla="*/ 16 h 16"/>
                <a:gd name="T10" fmla="*/ 0 w 116"/>
                <a:gd name="T11" fmla="*/ 5 h 16"/>
                <a:gd name="T12" fmla="*/ 20 w 116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6">
                  <a:moveTo>
                    <a:pt x="20" y="0"/>
                  </a:moveTo>
                  <a:lnTo>
                    <a:pt x="97" y="0"/>
                  </a:lnTo>
                  <a:lnTo>
                    <a:pt x="116" y="5"/>
                  </a:lnTo>
                  <a:lnTo>
                    <a:pt x="116" y="16"/>
                  </a:lnTo>
                  <a:lnTo>
                    <a:pt x="0" y="16"/>
                  </a:lnTo>
                  <a:lnTo>
                    <a:pt x="0" y="5"/>
                  </a:lnTo>
                  <a:lnTo>
                    <a:pt x="2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99"/>
            <p:cNvSpPr>
              <a:spLocks/>
            </p:cNvSpPr>
            <p:nvPr/>
          </p:nvSpPr>
          <p:spPr bwMode="auto">
            <a:xfrm>
              <a:off x="2589" y="640"/>
              <a:ext cx="26" cy="30"/>
            </a:xfrm>
            <a:custGeom>
              <a:avLst/>
              <a:gdLst>
                <a:gd name="T0" fmla="*/ 101 w 116"/>
                <a:gd name="T1" fmla="*/ 136 h 136"/>
                <a:gd name="T2" fmla="*/ 93 w 116"/>
                <a:gd name="T3" fmla="*/ 50 h 136"/>
                <a:gd name="T4" fmla="*/ 101 w 116"/>
                <a:gd name="T5" fmla="*/ 50 h 136"/>
                <a:gd name="T6" fmla="*/ 97 w 116"/>
                <a:gd name="T7" fmla="*/ 17 h 136"/>
                <a:gd name="T8" fmla="*/ 116 w 116"/>
                <a:gd name="T9" fmla="*/ 11 h 136"/>
                <a:gd name="T10" fmla="*/ 115 w 116"/>
                <a:gd name="T11" fmla="*/ 0 h 136"/>
                <a:gd name="T12" fmla="*/ 0 w 116"/>
                <a:gd name="T13" fmla="*/ 9 h 136"/>
                <a:gd name="T14" fmla="*/ 1 w 116"/>
                <a:gd name="T15" fmla="*/ 20 h 136"/>
                <a:gd name="T16" fmla="*/ 21 w 116"/>
                <a:gd name="T17" fmla="*/ 24 h 136"/>
                <a:gd name="T18" fmla="*/ 23 w 116"/>
                <a:gd name="T19" fmla="*/ 57 h 136"/>
                <a:gd name="T20" fmla="*/ 31 w 116"/>
                <a:gd name="T21" fmla="*/ 56 h 136"/>
                <a:gd name="T22" fmla="*/ 38 w 116"/>
                <a:gd name="T23" fmla="*/ 133 h 136"/>
                <a:gd name="T24" fmla="*/ 101 w 116"/>
                <a:gd name="T25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" h="136">
                  <a:moveTo>
                    <a:pt x="101" y="136"/>
                  </a:moveTo>
                  <a:lnTo>
                    <a:pt x="93" y="50"/>
                  </a:lnTo>
                  <a:lnTo>
                    <a:pt x="101" y="50"/>
                  </a:lnTo>
                  <a:lnTo>
                    <a:pt x="97" y="17"/>
                  </a:lnTo>
                  <a:lnTo>
                    <a:pt x="116" y="11"/>
                  </a:lnTo>
                  <a:lnTo>
                    <a:pt x="115" y="0"/>
                  </a:lnTo>
                  <a:lnTo>
                    <a:pt x="0" y="9"/>
                  </a:lnTo>
                  <a:lnTo>
                    <a:pt x="1" y="20"/>
                  </a:lnTo>
                  <a:lnTo>
                    <a:pt x="21" y="24"/>
                  </a:lnTo>
                  <a:lnTo>
                    <a:pt x="23" y="57"/>
                  </a:lnTo>
                  <a:lnTo>
                    <a:pt x="31" y="56"/>
                  </a:lnTo>
                  <a:lnTo>
                    <a:pt x="38" y="133"/>
                  </a:lnTo>
                  <a:lnTo>
                    <a:pt x="101" y="13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100"/>
            <p:cNvSpPr>
              <a:spLocks/>
            </p:cNvSpPr>
            <p:nvPr/>
          </p:nvSpPr>
          <p:spPr bwMode="auto">
            <a:xfrm>
              <a:off x="2589" y="640"/>
              <a:ext cx="26" cy="30"/>
            </a:xfrm>
            <a:custGeom>
              <a:avLst/>
              <a:gdLst>
                <a:gd name="T0" fmla="*/ 101 w 116"/>
                <a:gd name="T1" fmla="*/ 136 h 136"/>
                <a:gd name="T2" fmla="*/ 93 w 116"/>
                <a:gd name="T3" fmla="*/ 50 h 136"/>
                <a:gd name="T4" fmla="*/ 101 w 116"/>
                <a:gd name="T5" fmla="*/ 50 h 136"/>
                <a:gd name="T6" fmla="*/ 97 w 116"/>
                <a:gd name="T7" fmla="*/ 17 h 136"/>
                <a:gd name="T8" fmla="*/ 116 w 116"/>
                <a:gd name="T9" fmla="*/ 11 h 136"/>
                <a:gd name="T10" fmla="*/ 115 w 116"/>
                <a:gd name="T11" fmla="*/ 0 h 136"/>
                <a:gd name="T12" fmla="*/ 0 w 116"/>
                <a:gd name="T13" fmla="*/ 9 h 136"/>
                <a:gd name="T14" fmla="*/ 1 w 116"/>
                <a:gd name="T15" fmla="*/ 20 h 136"/>
                <a:gd name="T16" fmla="*/ 21 w 116"/>
                <a:gd name="T17" fmla="*/ 24 h 136"/>
                <a:gd name="T18" fmla="*/ 23 w 116"/>
                <a:gd name="T19" fmla="*/ 57 h 136"/>
                <a:gd name="T20" fmla="*/ 31 w 116"/>
                <a:gd name="T21" fmla="*/ 56 h 136"/>
                <a:gd name="T22" fmla="*/ 38 w 116"/>
                <a:gd name="T23" fmla="*/ 133 h 136"/>
                <a:gd name="T24" fmla="*/ 101 w 116"/>
                <a:gd name="T25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" h="136">
                  <a:moveTo>
                    <a:pt x="101" y="136"/>
                  </a:moveTo>
                  <a:lnTo>
                    <a:pt x="93" y="50"/>
                  </a:lnTo>
                  <a:lnTo>
                    <a:pt x="101" y="50"/>
                  </a:lnTo>
                  <a:lnTo>
                    <a:pt x="97" y="17"/>
                  </a:lnTo>
                  <a:lnTo>
                    <a:pt x="116" y="11"/>
                  </a:lnTo>
                  <a:lnTo>
                    <a:pt x="115" y="0"/>
                  </a:lnTo>
                  <a:lnTo>
                    <a:pt x="0" y="9"/>
                  </a:lnTo>
                  <a:lnTo>
                    <a:pt x="1" y="20"/>
                  </a:lnTo>
                  <a:lnTo>
                    <a:pt x="21" y="24"/>
                  </a:lnTo>
                  <a:lnTo>
                    <a:pt x="23" y="57"/>
                  </a:lnTo>
                  <a:lnTo>
                    <a:pt x="31" y="56"/>
                  </a:lnTo>
                  <a:lnTo>
                    <a:pt x="38" y="133"/>
                  </a:lnTo>
                  <a:lnTo>
                    <a:pt x="101" y="13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01"/>
            <p:cNvSpPr>
              <a:spLocks/>
            </p:cNvSpPr>
            <p:nvPr/>
          </p:nvSpPr>
          <p:spPr bwMode="auto">
            <a:xfrm>
              <a:off x="2596" y="645"/>
              <a:ext cx="15" cy="25"/>
            </a:xfrm>
            <a:custGeom>
              <a:avLst/>
              <a:gdLst>
                <a:gd name="T0" fmla="*/ 0 w 64"/>
                <a:gd name="T1" fmla="*/ 6 h 116"/>
                <a:gd name="T2" fmla="*/ 54 w 64"/>
                <a:gd name="T3" fmla="*/ 0 h 116"/>
                <a:gd name="T4" fmla="*/ 64 w 64"/>
                <a:gd name="T5" fmla="*/ 116 h 116"/>
                <a:gd name="T6" fmla="*/ 11 w 64"/>
                <a:gd name="T7" fmla="*/ 108 h 116"/>
                <a:gd name="T8" fmla="*/ 0 w 64"/>
                <a:gd name="T9" fmla="*/ 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6">
                  <a:moveTo>
                    <a:pt x="0" y="6"/>
                  </a:moveTo>
                  <a:lnTo>
                    <a:pt x="54" y="0"/>
                  </a:lnTo>
                  <a:lnTo>
                    <a:pt x="64" y="116"/>
                  </a:lnTo>
                  <a:lnTo>
                    <a:pt x="11" y="10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02"/>
            <p:cNvSpPr>
              <a:spLocks/>
            </p:cNvSpPr>
            <p:nvPr/>
          </p:nvSpPr>
          <p:spPr bwMode="auto">
            <a:xfrm>
              <a:off x="2596" y="645"/>
              <a:ext cx="15" cy="25"/>
            </a:xfrm>
            <a:custGeom>
              <a:avLst/>
              <a:gdLst>
                <a:gd name="T0" fmla="*/ 0 w 64"/>
                <a:gd name="T1" fmla="*/ 6 h 116"/>
                <a:gd name="T2" fmla="*/ 54 w 64"/>
                <a:gd name="T3" fmla="*/ 0 h 116"/>
                <a:gd name="T4" fmla="*/ 64 w 64"/>
                <a:gd name="T5" fmla="*/ 116 h 116"/>
                <a:gd name="T6" fmla="*/ 11 w 64"/>
                <a:gd name="T7" fmla="*/ 108 h 116"/>
                <a:gd name="T8" fmla="*/ 0 w 64"/>
                <a:gd name="T9" fmla="*/ 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6">
                  <a:moveTo>
                    <a:pt x="0" y="6"/>
                  </a:moveTo>
                  <a:lnTo>
                    <a:pt x="54" y="0"/>
                  </a:lnTo>
                  <a:lnTo>
                    <a:pt x="64" y="116"/>
                  </a:lnTo>
                  <a:lnTo>
                    <a:pt x="11" y="108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03"/>
            <p:cNvSpPr>
              <a:spLocks/>
            </p:cNvSpPr>
            <p:nvPr/>
          </p:nvSpPr>
          <p:spPr bwMode="auto">
            <a:xfrm>
              <a:off x="2561" y="564"/>
              <a:ext cx="44" cy="10"/>
            </a:xfrm>
            <a:custGeom>
              <a:avLst/>
              <a:gdLst>
                <a:gd name="T0" fmla="*/ 0 w 194"/>
                <a:gd name="T1" fmla="*/ 17 h 36"/>
                <a:gd name="T2" fmla="*/ 193 w 194"/>
                <a:gd name="T3" fmla="*/ 0 h 36"/>
                <a:gd name="T4" fmla="*/ 194 w 194"/>
                <a:gd name="T5" fmla="*/ 18 h 36"/>
                <a:gd name="T6" fmla="*/ 3 w 194"/>
                <a:gd name="T7" fmla="*/ 36 h 36"/>
                <a:gd name="T8" fmla="*/ 0 w 194"/>
                <a:gd name="T9" fmla="*/ 1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36">
                  <a:moveTo>
                    <a:pt x="0" y="17"/>
                  </a:moveTo>
                  <a:lnTo>
                    <a:pt x="193" y="0"/>
                  </a:lnTo>
                  <a:lnTo>
                    <a:pt x="194" y="18"/>
                  </a:lnTo>
                  <a:lnTo>
                    <a:pt x="3" y="36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04"/>
            <p:cNvSpPr>
              <a:spLocks/>
            </p:cNvSpPr>
            <p:nvPr/>
          </p:nvSpPr>
          <p:spPr bwMode="auto">
            <a:xfrm>
              <a:off x="2561" y="564"/>
              <a:ext cx="44" cy="10"/>
            </a:xfrm>
            <a:custGeom>
              <a:avLst/>
              <a:gdLst>
                <a:gd name="T0" fmla="*/ 0 w 194"/>
                <a:gd name="T1" fmla="*/ 17 h 36"/>
                <a:gd name="T2" fmla="*/ 193 w 194"/>
                <a:gd name="T3" fmla="*/ 0 h 36"/>
                <a:gd name="T4" fmla="*/ 194 w 194"/>
                <a:gd name="T5" fmla="*/ 18 h 36"/>
                <a:gd name="T6" fmla="*/ 3 w 194"/>
                <a:gd name="T7" fmla="*/ 36 h 36"/>
                <a:gd name="T8" fmla="*/ 0 w 194"/>
                <a:gd name="T9" fmla="*/ 1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36">
                  <a:moveTo>
                    <a:pt x="0" y="17"/>
                  </a:moveTo>
                  <a:lnTo>
                    <a:pt x="193" y="0"/>
                  </a:lnTo>
                  <a:lnTo>
                    <a:pt x="194" y="18"/>
                  </a:lnTo>
                  <a:lnTo>
                    <a:pt x="3" y="36"/>
                  </a:lnTo>
                  <a:lnTo>
                    <a:pt x="0" y="1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05"/>
            <p:cNvSpPr>
              <a:spLocks/>
            </p:cNvSpPr>
            <p:nvPr/>
          </p:nvSpPr>
          <p:spPr bwMode="auto">
            <a:xfrm>
              <a:off x="2547" y="465"/>
              <a:ext cx="62" cy="104"/>
            </a:xfrm>
            <a:custGeom>
              <a:avLst/>
              <a:gdLst>
                <a:gd name="T0" fmla="*/ 0 w 275"/>
                <a:gd name="T1" fmla="*/ 22 h 470"/>
                <a:gd name="T2" fmla="*/ 230 w 275"/>
                <a:gd name="T3" fmla="*/ 0 h 470"/>
                <a:gd name="T4" fmla="*/ 275 w 275"/>
                <a:gd name="T5" fmla="*/ 448 h 470"/>
                <a:gd name="T6" fmla="*/ 45 w 275"/>
                <a:gd name="T7" fmla="*/ 470 h 470"/>
                <a:gd name="T8" fmla="*/ 0 w 275"/>
                <a:gd name="T9" fmla="*/ 22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470">
                  <a:moveTo>
                    <a:pt x="0" y="22"/>
                  </a:moveTo>
                  <a:lnTo>
                    <a:pt x="230" y="0"/>
                  </a:lnTo>
                  <a:lnTo>
                    <a:pt x="275" y="448"/>
                  </a:lnTo>
                  <a:lnTo>
                    <a:pt x="45" y="47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06"/>
            <p:cNvSpPr>
              <a:spLocks/>
            </p:cNvSpPr>
            <p:nvPr/>
          </p:nvSpPr>
          <p:spPr bwMode="auto">
            <a:xfrm>
              <a:off x="2547" y="465"/>
              <a:ext cx="62" cy="104"/>
            </a:xfrm>
            <a:custGeom>
              <a:avLst/>
              <a:gdLst>
                <a:gd name="T0" fmla="*/ 0 w 275"/>
                <a:gd name="T1" fmla="*/ 22 h 470"/>
                <a:gd name="T2" fmla="*/ 230 w 275"/>
                <a:gd name="T3" fmla="*/ 0 h 470"/>
                <a:gd name="T4" fmla="*/ 275 w 275"/>
                <a:gd name="T5" fmla="*/ 448 h 470"/>
                <a:gd name="T6" fmla="*/ 45 w 275"/>
                <a:gd name="T7" fmla="*/ 470 h 470"/>
                <a:gd name="T8" fmla="*/ 0 w 275"/>
                <a:gd name="T9" fmla="*/ 22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470">
                  <a:moveTo>
                    <a:pt x="0" y="22"/>
                  </a:moveTo>
                  <a:lnTo>
                    <a:pt x="230" y="0"/>
                  </a:lnTo>
                  <a:lnTo>
                    <a:pt x="275" y="448"/>
                  </a:lnTo>
                  <a:lnTo>
                    <a:pt x="45" y="47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07"/>
            <p:cNvSpPr>
              <a:spLocks/>
            </p:cNvSpPr>
            <p:nvPr/>
          </p:nvSpPr>
          <p:spPr bwMode="auto">
            <a:xfrm>
              <a:off x="2547" y="465"/>
              <a:ext cx="62" cy="104"/>
            </a:xfrm>
            <a:custGeom>
              <a:avLst/>
              <a:gdLst>
                <a:gd name="T0" fmla="*/ 0 w 275"/>
                <a:gd name="T1" fmla="*/ 22 h 470"/>
                <a:gd name="T2" fmla="*/ 230 w 275"/>
                <a:gd name="T3" fmla="*/ 0 h 470"/>
                <a:gd name="T4" fmla="*/ 275 w 275"/>
                <a:gd name="T5" fmla="*/ 448 h 470"/>
                <a:gd name="T6" fmla="*/ 45 w 275"/>
                <a:gd name="T7" fmla="*/ 470 h 470"/>
                <a:gd name="T8" fmla="*/ 0 w 275"/>
                <a:gd name="T9" fmla="*/ 22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470">
                  <a:moveTo>
                    <a:pt x="0" y="22"/>
                  </a:moveTo>
                  <a:lnTo>
                    <a:pt x="230" y="0"/>
                  </a:lnTo>
                  <a:lnTo>
                    <a:pt x="275" y="448"/>
                  </a:lnTo>
                  <a:lnTo>
                    <a:pt x="45" y="470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08"/>
            <p:cNvSpPr>
              <a:spLocks/>
            </p:cNvSpPr>
            <p:nvPr/>
          </p:nvSpPr>
          <p:spPr bwMode="auto">
            <a:xfrm>
              <a:off x="2594" y="570"/>
              <a:ext cx="4" cy="15"/>
            </a:xfrm>
            <a:custGeom>
              <a:avLst/>
              <a:gdLst>
                <a:gd name="T0" fmla="*/ 0 w 14"/>
                <a:gd name="T1" fmla="*/ 1 h 69"/>
                <a:gd name="T2" fmla="*/ 7 w 14"/>
                <a:gd name="T3" fmla="*/ 0 h 69"/>
                <a:gd name="T4" fmla="*/ 14 w 14"/>
                <a:gd name="T5" fmla="*/ 68 h 69"/>
                <a:gd name="T6" fmla="*/ 6 w 14"/>
                <a:gd name="T7" fmla="*/ 69 h 69"/>
                <a:gd name="T8" fmla="*/ 0 w 14"/>
                <a:gd name="T9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9">
                  <a:moveTo>
                    <a:pt x="0" y="1"/>
                  </a:moveTo>
                  <a:lnTo>
                    <a:pt x="7" y="0"/>
                  </a:lnTo>
                  <a:lnTo>
                    <a:pt x="14" y="68"/>
                  </a:lnTo>
                  <a:lnTo>
                    <a:pt x="6" y="69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09"/>
            <p:cNvSpPr>
              <a:spLocks/>
            </p:cNvSpPr>
            <p:nvPr/>
          </p:nvSpPr>
          <p:spPr bwMode="auto">
            <a:xfrm>
              <a:off x="2570" y="677"/>
              <a:ext cx="9" cy="9"/>
            </a:xfrm>
            <a:custGeom>
              <a:avLst/>
              <a:gdLst>
                <a:gd name="T0" fmla="*/ 0 w 39"/>
                <a:gd name="T1" fmla="*/ 37 h 37"/>
                <a:gd name="T2" fmla="*/ 0 w 39"/>
                <a:gd name="T3" fmla="*/ 4 h 37"/>
                <a:gd name="T4" fmla="*/ 39 w 39"/>
                <a:gd name="T5" fmla="*/ 0 h 37"/>
                <a:gd name="T6" fmla="*/ 39 w 39"/>
                <a:gd name="T7" fmla="*/ 37 h 37"/>
                <a:gd name="T8" fmla="*/ 0 w 39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7">
                  <a:moveTo>
                    <a:pt x="0" y="37"/>
                  </a:moveTo>
                  <a:lnTo>
                    <a:pt x="0" y="4"/>
                  </a:lnTo>
                  <a:lnTo>
                    <a:pt x="39" y="0"/>
                  </a:lnTo>
                  <a:lnTo>
                    <a:pt x="39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10"/>
            <p:cNvSpPr>
              <a:spLocks/>
            </p:cNvSpPr>
            <p:nvPr/>
          </p:nvSpPr>
          <p:spPr bwMode="auto">
            <a:xfrm>
              <a:off x="2570" y="677"/>
              <a:ext cx="9" cy="9"/>
            </a:xfrm>
            <a:custGeom>
              <a:avLst/>
              <a:gdLst>
                <a:gd name="T0" fmla="*/ 0 w 39"/>
                <a:gd name="T1" fmla="*/ 37 h 37"/>
                <a:gd name="T2" fmla="*/ 0 w 39"/>
                <a:gd name="T3" fmla="*/ 4 h 37"/>
                <a:gd name="T4" fmla="*/ 39 w 39"/>
                <a:gd name="T5" fmla="*/ 0 h 37"/>
                <a:gd name="T6" fmla="*/ 39 w 39"/>
                <a:gd name="T7" fmla="*/ 37 h 37"/>
                <a:gd name="T8" fmla="*/ 0 w 39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7">
                  <a:moveTo>
                    <a:pt x="0" y="37"/>
                  </a:moveTo>
                  <a:lnTo>
                    <a:pt x="0" y="4"/>
                  </a:lnTo>
                  <a:lnTo>
                    <a:pt x="39" y="0"/>
                  </a:lnTo>
                  <a:lnTo>
                    <a:pt x="39" y="37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11"/>
            <p:cNvSpPr>
              <a:spLocks/>
            </p:cNvSpPr>
            <p:nvPr/>
          </p:nvSpPr>
          <p:spPr bwMode="auto">
            <a:xfrm>
              <a:off x="2588" y="634"/>
              <a:ext cx="26" cy="5"/>
            </a:xfrm>
            <a:custGeom>
              <a:avLst/>
              <a:gdLst>
                <a:gd name="T0" fmla="*/ 19 w 116"/>
                <a:gd name="T1" fmla="*/ 6 h 23"/>
                <a:gd name="T2" fmla="*/ 0 w 116"/>
                <a:gd name="T3" fmla="*/ 13 h 23"/>
                <a:gd name="T4" fmla="*/ 1 w 116"/>
                <a:gd name="T5" fmla="*/ 23 h 23"/>
                <a:gd name="T6" fmla="*/ 116 w 116"/>
                <a:gd name="T7" fmla="*/ 14 h 23"/>
                <a:gd name="T8" fmla="*/ 116 w 116"/>
                <a:gd name="T9" fmla="*/ 3 h 23"/>
                <a:gd name="T10" fmla="*/ 96 w 116"/>
                <a:gd name="T11" fmla="*/ 0 h 23"/>
                <a:gd name="T12" fmla="*/ 19 w 116"/>
                <a:gd name="T1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23">
                  <a:moveTo>
                    <a:pt x="19" y="6"/>
                  </a:moveTo>
                  <a:lnTo>
                    <a:pt x="0" y="13"/>
                  </a:lnTo>
                  <a:lnTo>
                    <a:pt x="1" y="23"/>
                  </a:lnTo>
                  <a:lnTo>
                    <a:pt x="116" y="14"/>
                  </a:lnTo>
                  <a:lnTo>
                    <a:pt x="116" y="3"/>
                  </a:lnTo>
                  <a:lnTo>
                    <a:pt x="96" y="0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112"/>
            <p:cNvSpPr>
              <a:spLocks/>
            </p:cNvSpPr>
            <p:nvPr/>
          </p:nvSpPr>
          <p:spPr bwMode="auto">
            <a:xfrm>
              <a:off x="2588" y="634"/>
              <a:ext cx="26" cy="5"/>
            </a:xfrm>
            <a:custGeom>
              <a:avLst/>
              <a:gdLst>
                <a:gd name="T0" fmla="*/ 19 w 116"/>
                <a:gd name="T1" fmla="*/ 6 h 23"/>
                <a:gd name="T2" fmla="*/ 0 w 116"/>
                <a:gd name="T3" fmla="*/ 13 h 23"/>
                <a:gd name="T4" fmla="*/ 1 w 116"/>
                <a:gd name="T5" fmla="*/ 23 h 23"/>
                <a:gd name="T6" fmla="*/ 116 w 116"/>
                <a:gd name="T7" fmla="*/ 14 h 23"/>
                <a:gd name="T8" fmla="*/ 116 w 116"/>
                <a:gd name="T9" fmla="*/ 3 h 23"/>
                <a:gd name="T10" fmla="*/ 96 w 116"/>
                <a:gd name="T11" fmla="*/ 0 h 23"/>
                <a:gd name="T12" fmla="*/ 19 w 116"/>
                <a:gd name="T1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23">
                  <a:moveTo>
                    <a:pt x="19" y="6"/>
                  </a:moveTo>
                  <a:lnTo>
                    <a:pt x="0" y="13"/>
                  </a:lnTo>
                  <a:lnTo>
                    <a:pt x="1" y="23"/>
                  </a:lnTo>
                  <a:lnTo>
                    <a:pt x="116" y="14"/>
                  </a:lnTo>
                  <a:lnTo>
                    <a:pt x="116" y="3"/>
                  </a:lnTo>
                  <a:lnTo>
                    <a:pt x="96" y="0"/>
                  </a:lnTo>
                  <a:lnTo>
                    <a:pt x="19" y="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13"/>
            <p:cNvSpPr>
              <a:spLocks/>
            </p:cNvSpPr>
            <p:nvPr/>
          </p:nvSpPr>
          <p:spPr bwMode="auto">
            <a:xfrm>
              <a:off x="2588" y="626"/>
              <a:ext cx="26" cy="20"/>
            </a:xfrm>
            <a:custGeom>
              <a:avLst/>
              <a:gdLst>
                <a:gd name="T0" fmla="*/ 15 w 116"/>
                <a:gd name="T1" fmla="*/ 7 h 92"/>
                <a:gd name="T2" fmla="*/ 19 w 116"/>
                <a:gd name="T3" fmla="*/ 43 h 92"/>
                <a:gd name="T4" fmla="*/ 0 w 116"/>
                <a:gd name="T5" fmla="*/ 50 h 92"/>
                <a:gd name="T6" fmla="*/ 1 w 116"/>
                <a:gd name="T7" fmla="*/ 60 h 92"/>
                <a:gd name="T8" fmla="*/ 24 w 116"/>
                <a:gd name="T9" fmla="*/ 59 h 92"/>
                <a:gd name="T10" fmla="*/ 25 w 116"/>
                <a:gd name="T11" fmla="*/ 73 h 92"/>
                <a:gd name="T12" fmla="*/ 30 w 116"/>
                <a:gd name="T13" fmla="*/ 73 h 92"/>
                <a:gd name="T14" fmla="*/ 32 w 116"/>
                <a:gd name="T15" fmla="*/ 92 h 92"/>
                <a:gd name="T16" fmla="*/ 93 w 116"/>
                <a:gd name="T17" fmla="*/ 87 h 92"/>
                <a:gd name="T18" fmla="*/ 90 w 116"/>
                <a:gd name="T19" fmla="*/ 68 h 92"/>
                <a:gd name="T20" fmla="*/ 95 w 116"/>
                <a:gd name="T21" fmla="*/ 68 h 92"/>
                <a:gd name="T22" fmla="*/ 94 w 116"/>
                <a:gd name="T23" fmla="*/ 53 h 92"/>
                <a:gd name="T24" fmla="*/ 116 w 116"/>
                <a:gd name="T25" fmla="*/ 51 h 92"/>
                <a:gd name="T26" fmla="*/ 116 w 116"/>
                <a:gd name="T27" fmla="*/ 40 h 92"/>
                <a:gd name="T28" fmla="*/ 97 w 116"/>
                <a:gd name="T29" fmla="*/ 37 h 92"/>
                <a:gd name="T30" fmla="*/ 94 w 116"/>
                <a:gd name="T31" fmla="*/ 0 h 92"/>
                <a:gd name="T32" fmla="*/ 15 w 116"/>
                <a:gd name="T33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6" h="92">
                  <a:moveTo>
                    <a:pt x="15" y="7"/>
                  </a:moveTo>
                  <a:lnTo>
                    <a:pt x="19" y="43"/>
                  </a:lnTo>
                  <a:lnTo>
                    <a:pt x="0" y="50"/>
                  </a:lnTo>
                  <a:lnTo>
                    <a:pt x="1" y="60"/>
                  </a:lnTo>
                  <a:lnTo>
                    <a:pt x="24" y="59"/>
                  </a:lnTo>
                  <a:lnTo>
                    <a:pt x="25" y="73"/>
                  </a:lnTo>
                  <a:lnTo>
                    <a:pt x="30" y="73"/>
                  </a:lnTo>
                  <a:lnTo>
                    <a:pt x="32" y="92"/>
                  </a:lnTo>
                  <a:lnTo>
                    <a:pt x="93" y="87"/>
                  </a:lnTo>
                  <a:lnTo>
                    <a:pt x="90" y="68"/>
                  </a:lnTo>
                  <a:lnTo>
                    <a:pt x="95" y="68"/>
                  </a:lnTo>
                  <a:lnTo>
                    <a:pt x="94" y="53"/>
                  </a:lnTo>
                  <a:lnTo>
                    <a:pt x="116" y="51"/>
                  </a:lnTo>
                  <a:lnTo>
                    <a:pt x="116" y="40"/>
                  </a:lnTo>
                  <a:lnTo>
                    <a:pt x="97" y="37"/>
                  </a:lnTo>
                  <a:lnTo>
                    <a:pt x="94" y="0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14"/>
            <p:cNvSpPr>
              <a:spLocks/>
            </p:cNvSpPr>
            <p:nvPr/>
          </p:nvSpPr>
          <p:spPr bwMode="auto">
            <a:xfrm>
              <a:off x="2588" y="626"/>
              <a:ext cx="26" cy="20"/>
            </a:xfrm>
            <a:custGeom>
              <a:avLst/>
              <a:gdLst>
                <a:gd name="T0" fmla="*/ 15 w 116"/>
                <a:gd name="T1" fmla="*/ 7 h 92"/>
                <a:gd name="T2" fmla="*/ 19 w 116"/>
                <a:gd name="T3" fmla="*/ 43 h 92"/>
                <a:gd name="T4" fmla="*/ 0 w 116"/>
                <a:gd name="T5" fmla="*/ 50 h 92"/>
                <a:gd name="T6" fmla="*/ 1 w 116"/>
                <a:gd name="T7" fmla="*/ 60 h 92"/>
                <a:gd name="T8" fmla="*/ 24 w 116"/>
                <a:gd name="T9" fmla="*/ 59 h 92"/>
                <a:gd name="T10" fmla="*/ 25 w 116"/>
                <a:gd name="T11" fmla="*/ 73 h 92"/>
                <a:gd name="T12" fmla="*/ 30 w 116"/>
                <a:gd name="T13" fmla="*/ 73 h 92"/>
                <a:gd name="T14" fmla="*/ 32 w 116"/>
                <a:gd name="T15" fmla="*/ 92 h 92"/>
                <a:gd name="T16" fmla="*/ 93 w 116"/>
                <a:gd name="T17" fmla="*/ 87 h 92"/>
                <a:gd name="T18" fmla="*/ 90 w 116"/>
                <a:gd name="T19" fmla="*/ 68 h 92"/>
                <a:gd name="T20" fmla="*/ 95 w 116"/>
                <a:gd name="T21" fmla="*/ 68 h 92"/>
                <a:gd name="T22" fmla="*/ 94 w 116"/>
                <a:gd name="T23" fmla="*/ 53 h 92"/>
                <a:gd name="T24" fmla="*/ 116 w 116"/>
                <a:gd name="T25" fmla="*/ 51 h 92"/>
                <a:gd name="T26" fmla="*/ 116 w 116"/>
                <a:gd name="T27" fmla="*/ 40 h 92"/>
                <a:gd name="T28" fmla="*/ 97 w 116"/>
                <a:gd name="T29" fmla="*/ 37 h 92"/>
                <a:gd name="T30" fmla="*/ 94 w 116"/>
                <a:gd name="T31" fmla="*/ 0 h 92"/>
                <a:gd name="T32" fmla="*/ 15 w 116"/>
                <a:gd name="T33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6" h="92">
                  <a:moveTo>
                    <a:pt x="15" y="7"/>
                  </a:moveTo>
                  <a:lnTo>
                    <a:pt x="19" y="43"/>
                  </a:lnTo>
                  <a:lnTo>
                    <a:pt x="0" y="50"/>
                  </a:lnTo>
                  <a:lnTo>
                    <a:pt x="1" y="60"/>
                  </a:lnTo>
                  <a:lnTo>
                    <a:pt x="24" y="59"/>
                  </a:lnTo>
                  <a:lnTo>
                    <a:pt x="25" y="73"/>
                  </a:lnTo>
                  <a:lnTo>
                    <a:pt x="30" y="73"/>
                  </a:lnTo>
                  <a:lnTo>
                    <a:pt x="32" y="92"/>
                  </a:lnTo>
                  <a:lnTo>
                    <a:pt x="93" y="87"/>
                  </a:lnTo>
                  <a:lnTo>
                    <a:pt x="90" y="68"/>
                  </a:lnTo>
                  <a:lnTo>
                    <a:pt x="95" y="68"/>
                  </a:lnTo>
                  <a:lnTo>
                    <a:pt x="94" y="53"/>
                  </a:lnTo>
                  <a:lnTo>
                    <a:pt x="116" y="51"/>
                  </a:lnTo>
                  <a:lnTo>
                    <a:pt x="116" y="40"/>
                  </a:lnTo>
                  <a:lnTo>
                    <a:pt x="97" y="37"/>
                  </a:lnTo>
                  <a:lnTo>
                    <a:pt x="94" y="0"/>
                  </a:lnTo>
                  <a:lnTo>
                    <a:pt x="15" y="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115"/>
            <p:cNvSpPr>
              <a:spLocks/>
            </p:cNvSpPr>
            <p:nvPr/>
          </p:nvSpPr>
          <p:spPr bwMode="auto">
            <a:xfrm>
              <a:off x="2592" y="609"/>
              <a:ext cx="18" cy="21"/>
            </a:xfrm>
            <a:custGeom>
              <a:avLst/>
              <a:gdLst>
                <a:gd name="T0" fmla="*/ 16 w 81"/>
                <a:gd name="T1" fmla="*/ 3 h 97"/>
                <a:gd name="T2" fmla="*/ 53 w 81"/>
                <a:gd name="T3" fmla="*/ 0 h 97"/>
                <a:gd name="T4" fmla="*/ 59 w 81"/>
                <a:gd name="T5" fmla="*/ 56 h 97"/>
                <a:gd name="T6" fmla="*/ 79 w 81"/>
                <a:gd name="T7" fmla="*/ 55 h 97"/>
                <a:gd name="T8" fmla="*/ 81 w 81"/>
                <a:gd name="T9" fmla="*/ 73 h 97"/>
                <a:gd name="T10" fmla="*/ 61 w 81"/>
                <a:gd name="T11" fmla="*/ 75 h 97"/>
                <a:gd name="T12" fmla="*/ 62 w 81"/>
                <a:gd name="T13" fmla="*/ 94 h 97"/>
                <a:gd name="T14" fmla="*/ 23 w 81"/>
                <a:gd name="T15" fmla="*/ 97 h 97"/>
                <a:gd name="T16" fmla="*/ 22 w 81"/>
                <a:gd name="T17" fmla="*/ 78 h 97"/>
                <a:gd name="T18" fmla="*/ 2 w 81"/>
                <a:gd name="T19" fmla="*/ 80 h 97"/>
                <a:gd name="T20" fmla="*/ 0 w 81"/>
                <a:gd name="T21" fmla="*/ 61 h 97"/>
                <a:gd name="T22" fmla="*/ 20 w 81"/>
                <a:gd name="T23" fmla="*/ 59 h 97"/>
                <a:gd name="T24" fmla="*/ 16 w 81"/>
                <a:gd name="T25" fmla="*/ 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" h="97">
                  <a:moveTo>
                    <a:pt x="16" y="3"/>
                  </a:moveTo>
                  <a:lnTo>
                    <a:pt x="53" y="0"/>
                  </a:lnTo>
                  <a:lnTo>
                    <a:pt x="59" y="56"/>
                  </a:lnTo>
                  <a:lnTo>
                    <a:pt x="79" y="55"/>
                  </a:lnTo>
                  <a:lnTo>
                    <a:pt x="81" y="73"/>
                  </a:lnTo>
                  <a:lnTo>
                    <a:pt x="61" y="75"/>
                  </a:lnTo>
                  <a:lnTo>
                    <a:pt x="62" y="94"/>
                  </a:lnTo>
                  <a:lnTo>
                    <a:pt x="23" y="97"/>
                  </a:lnTo>
                  <a:lnTo>
                    <a:pt x="22" y="78"/>
                  </a:lnTo>
                  <a:lnTo>
                    <a:pt x="2" y="80"/>
                  </a:lnTo>
                  <a:lnTo>
                    <a:pt x="0" y="61"/>
                  </a:lnTo>
                  <a:lnTo>
                    <a:pt x="20" y="59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16"/>
            <p:cNvSpPr>
              <a:spLocks/>
            </p:cNvSpPr>
            <p:nvPr/>
          </p:nvSpPr>
          <p:spPr bwMode="auto">
            <a:xfrm>
              <a:off x="2592" y="609"/>
              <a:ext cx="18" cy="21"/>
            </a:xfrm>
            <a:custGeom>
              <a:avLst/>
              <a:gdLst>
                <a:gd name="T0" fmla="*/ 16 w 81"/>
                <a:gd name="T1" fmla="*/ 3 h 97"/>
                <a:gd name="T2" fmla="*/ 53 w 81"/>
                <a:gd name="T3" fmla="*/ 0 h 97"/>
                <a:gd name="T4" fmla="*/ 59 w 81"/>
                <a:gd name="T5" fmla="*/ 56 h 97"/>
                <a:gd name="T6" fmla="*/ 79 w 81"/>
                <a:gd name="T7" fmla="*/ 55 h 97"/>
                <a:gd name="T8" fmla="*/ 81 w 81"/>
                <a:gd name="T9" fmla="*/ 73 h 97"/>
                <a:gd name="T10" fmla="*/ 61 w 81"/>
                <a:gd name="T11" fmla="*/ 75 h 97"/>
                <a:gd name="T12" fmla="*/ 62 w 81"/>
                <a:gd name="T13" fmla="*/ 94 h 97"/>
                <a:gd name="T14" fmla="*/ 23 w 81"/>
                <a:gd name="T15" fmla="*/ 97 h 97"/>
                <a:gd name="T16" fmla="*/ 22 w 81"/>
                <a:gd name="T17" fmla="*/ 78 h 97"/>
                <a:gd name="T18" fmla="*/ 2 w 81"/>
                <a:gd name="T19" fmla="*/ 80 h 97"/>
                <a:gd name="T20" fmla="*/ 0 w 81"/>
                <a:gd name="T21" fmla="*/ 61 h 97"/>
                <a:gd name="T22" fmla="*/ 20 w 81"/>
                <a:gd name="T23" fmla="*/ 59 h 97"/>
                <a:gd name="T24" fmla="*/ 16 w 81"/>
                <a:gd name="T25" fmla="*/ 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" h="97">
                  <a:moveTo>
                    <a:pt x="16" y="3"/>
                  </a:moveTo>
                  <a:lnTo>
                    <a:pt x="53" y="0"/>
                  </a:lnTo>
                  <a:lnTo>
                    <a:pt x="59" y="56"/>
                  </a:lnTo>
                  <a:lnTo>
                    <a:pt x="79" y="55"/>
                  </a:lnTo>
                  <a:lnTo>
                    <a:pt x="81" y="73"/>
                  </a:lnTo>
                  <a:lnTo>
                    <a:pt x="61" y="75"/>
                  </a:lnTo>
                  <a:lnTo>
                    <a:pt x="62" y="94"/>
                  </a:lnTo>
                  <a:lnTo>
                    <a:pt x="23" y="97"/>
                  </a:lnTo>
                  <a:lnTo>
                    <a:pt x="22" y="78"/>
                  </a:lnTo>
                  <a:lnTo>
                    <a:pt x="2" y="80"/>
                  </a:lnTo>
                  <a:lnTo>
                    <a:pt x="0" y="61"/>
                  </a:lnTo>
                  <a:lnTo>
                    <a:pt x="20" y="59"/>
                  </a:lnTo>
                  <a:lnTo>
                    <a:pt x="16" y="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17"/>
            <p:cNvSpPr>
              <a:spLocks/>
            </p:cNvSpPr>
            <p:nvPr/>
          </p:nvSpPr>
          <p:spPr bwMode="auto">
            <a:xfrm>
              <a:off x="2594" y="599"/>
              <a:ext cx="9" cy="22"/>
            </a:xfrm>
            <a:custGeom>
              <a:avLst/>
              <a:gdLst>
                <a:gd name="T0" fmla="*/ 35 w 39"/>
                <a:gd name="T1" fmla="*/ 70 h 99"/>
                <a:gd name="T2" fmla="*/ 38 w 39"/>
                <a:gd name="T3" fmla="*/ 97 h 99"/>
                <a:gd name="T4" fmla="*/ 15 w 39"/>
                <a:gd name="T5" fmla="*/ 99 h 99"/>
                <a:gd name="T6" fmla="*/ 13 w 39"/>
                <a:gd name="T7" fmla="*/ 72 h 99"/>
                <a:gd name="T8" fmla="*/ 8 w 39"/>
                <a:gd name="T9" fmla="*/ 70 h 99"/>
                <a:gd name="T10" fmla="*/ 6 w 39"/>
                <a:gd name="T11" fmla="*/ 44 h 99"/>
                <a:gd name="T12" fmla="*/ 7 w 39"/>
                <a:gd name="T13" fmla="*/ 43 h 99"/>
                <a:gd name="T14" fmla="*/ 7 w 39"/>
                <a:gd name="T15" fmla="*/ 36 h 99"/>
                <a:gd name="T16" fmla="*/ 5 w 39"/>
                <a:gd name="T17" fmla="*/ 36 h 99"/>
                <a:gd name="T18" fmla="*/ 3 w 39"/>
                <a:gd name="T19" fmla="*/ 35 h 99"/>
                <a:gd name="T20" fmla="*/ 0 w 39"/>
                <a:gd name="T21" fmla="*/ 4 h 99"/>
                <a:gd name="T22" fmla="*/ 3 w 39"/>
                <a:gd name="T23" fmla="*/ 2 h 99"/>
                <a:gd name="T24" fmla="*/ 32 w 39"/>
                <a:gd name="T25" fmla="*/ 0 h 99"/>
                <a:gd name="T26" fmla="*/ 36 w 39"/>
                <a:gd name="T27" fmla="*/ 1 h 99"/>
                <a:gd name="T28" fmla="*/ 38 w 39"/>
                <a:gd name="T29" fmla="*/ 32 h 99"/>
                <a:gd name="T30" fmla="*/ 36 w 39"/>
                <a:gd name="T31" fmla="*/ 33 h 99"/>
                <a:gd name="T32" fmla="*/ 35 w 39"/>
                <a:gd name="T33" fmla="*/ 33 h 99"/>
                <a:gd name="T34" fmla="*/ 35 w 39"/>
                <a:gd name="T35" fmla="*/ 40 h 99"/>
                <a:gd name="T36" fmla="*/ 37 w 39"/>
                <a:gd name="T37" fmla="*/ 41 h 99"/>
                <a:gd name="T38" fmla="*/ 39 w 39"/>
                <a:gd name="T39" fmla="*/ 68 h 99"/>
                <a:gd name="T40" fmla="*/ 35 w 39"/>
                <a:gd name="T41" fmla="*/ 7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" h="99">
                  <a:moveTo>
                    <a:pt x="35" y="70"/>
                  </a:moveTo>
                  <a:lnTo>
                    <a:pt x="38" y="97"/>
                  </a:lnTo>
                  <a:lnTo>
                    <a:pt x="15" y="99"/>
                  </a:lnTo>
                  <a:lnTo>
                    <a:pt x="13" y="72"/>
                  </a:lnTo>
                  <a:lnTo>
                    <a:pt x="8" y="70"/>
                  </a:lnTo>
                  <a:lnTo>
                    <a:pt x="6" y="44"/>
                  </a:lnTo>
                  <a:lnTo>
                    <a:pt x="7" y="43"/>
                  </a:lnTo>
                  <a:lnTo>
                    <a:pt x="7" y="36"/>
                  </a:lnTo>
                  <a:lnTo>
                    <a:pt x="5" y="36"/>
                  </a:lnTo>
                  <a:lnTo>
                    <a:pt x="3" y="35"/>
                  </a:lnTo>
                  <a:lnTo>
                    <a:pt x="0" y="4"/>
                  </a:lnTo>
                  <a:lnTo>
                    <a:pt x="3" y="2"/>
                  </a:lnTo>
                  <a:lnTo>
                    <a:pt x="32" y="0"/>
                  </a:lnTo>
                  <a:lnTo>
                    <a:pt x="36" y="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40"/>
                  </a:lnTo>
                  <a:lnTo>
                    <a:pt x="37" y="41"/>
                  </a:lnTo>
                  <a:lnTo>
                    <a:pt x="39" y="68"/>
                  </a:lnTo>
                  <a:lnTo>
                    <a:pt x="35" y="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118"/>
            <p:cNvSpPr>
              <a:spLocks/>
            </p:cNvSpPr>
            <p:nvPr/>
          </p:nvSpPr>
          <p:spPr bwMode="auto">
            <a:xfrm>
              <a:off x="2594" y="599"/>
              <a:ext cx="9" cy="22"/>
            </a:xfrm>
            <a:custGeom>
              <a:avLst/>
              <a:gdLst>
                <a:gd name="T0" fmla="*/ 35 w 39"/>
                <a:gd name="T1" fmla="*/ 70 h 99"/>
                <a:gd name="T2" fmla="*/ 38 w 39"/>
                <a:gd name="T3" fmla="*/ 97 h 99"/>
                <a:gd name="T4" fmla="*/ 15 w 39"/>
                <a:gd name="T5" fmla="*/ 99 h 99"/>
                <a:gd name="T6" fmla="*/ 13 w 39"/>
                <a:gd name="T7" fmla="*/ 72 h 99"/>
                <a:gd name="T8" fmla="*/ 8 w 39"/>
                <a:gd name="T9" fmla="*/ 70 h 99"/>
                <a:gd name="T10" fmla="*/ 6 w 39"/>
                <a:gd name="T11" fmla="*/ 44 h 99"/>
                <a:gd name="T12" fmla="*/ 7 w 39"/>
                <a:gd name="T13" fmla="*/ 43 h 99"/>
                <a:gd name="T14" fmla="*/ 7 w 39"/>
                <a:gd name="T15" fmla="*/ 36 h 99"/>
                <a:gd name="T16" fmla="*/ 5 w 39"/>
                <a:gd name="T17" fmla="*/ 36 h 99"/>
                <a:gd name="T18" fmla="*/ 3 w 39"/>
                <a:gd name="T19" fmla="*/ 35 h 99"/>
                <a:gd name="T20" fmla="*/ 0 w 39"/>
                <a:gd name="T21" fmla="*/ 4 h 99"/>
                <a:gd name="T22" fmla="*/ 3 w 39"/>
                <a:gd name="T23" fmla="*/ 2 h 99"/>
                <a:gd name="T24" fmla="*/ 32 w 39"/>
                <a:gd name="T25" fmla="*/ 0 h 99"/>
                <a:gd name="T26" fmla="*/ 36 w 39"/>
                <a:gd name="T27" fmla="*/ 1 h 99"/>
                <a:gd name="T28" fmla="*/ 38 w 39"/>
                <a:gd name="T29" fmla="*/ 32 h 99"/>
                <a:gd name="T30" fmla="*/ 36 w 39"/>
                <a:gd name="T31" fmla="*/ 33 h 99"/>
                <a:gd name="T32" fmla="*/ 35 w 39"/>
                <a:gd name="T33" fmla="*/ 33 h 99"/>
                <a:gd name="T34" fmla="*/ 35 w 39"/>
                <a:gd name="T35" fmla="*/ 40 h 99"/>
                <a:gd name="T36" fmla="*/ 37 w 39"/>
                <a:gd name="T37" fmla="*/ 41 h 99"/>
                <a:gd name="T38" fmla="*/ 39 w 39"/>
                <a:gd name="T39" fmla="*/ 68 h 99"/>
                <a:gd name="T40" fmla="*/ 35 w 39"/>
                <a:gd name="T41" fmla="*/ 7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" h="99">
                  <a:moveTo>
                    <a:pt x="35" y="70"/>
                  </a:moveTo>
                  <a:lnTo>
                    <a:pt x="38" y="97"/>
                  </a:lnTo>
                  <a:lnTo>
                    <a:pt x="15" y="99"/>
                  </a:lnTo>
                  <a:lnTo>
                    <a:pt x="13" y="72"/>
                  </a:lnTo>
                  <a:lnTo>
                    <a:pt x="8" y="70"/>
                  </a:lnTo>
                  <a:lnTo>
                    <a:pt x="6" y="44"/>
                  </a:lnTo>
                  <a:lnTo>
                    <a:pt x="7" y="43"/>
                  </a:lnTo>
                  <a:lnTo>
                    <a:pt x="7" y="36"/>
                  </a:lnTo>
                  <a:lnTo>
                    <a:pt x="5" y="36"/>
                  </a:lnTo>
                  <a:lnTo>
                    <a:pt x="3" y="35"/>
                  </a:lnTo>
                  <a:lnTo>
                    <a:pt x="0" y="4"/>
                  </a:lnTo>
                  <a:lnTo>
                    <a:pt x="3" y="2"/>
                  </a:lnTo>
                  <a:lnTo>
                    <a:pt x="32" y="0"/>
                  </a:lnTo>
                  <a:lnTo>
                    <a:pt x="36" y="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40"/>
                  </a:lnTo>
                  <a:lnTo>
                    <a:pt x="37" y="41"/>
                  </a:lnTo>
                  <a:lnTo>
                    <a:pt x="39" y="68"/>
                  </a:lnTo>
                  <a:lnTo>
                    <a:pt x="35" y="7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19"/>
            <p:cNvSpPr>
              <a:spLocks/>
            </p:cNvSpPr>
            <p:nvPr/>
          </p:nvSpPr>
          <p:spPr bwMode="auto">
            <a:xfrm>
              <a:off x="2596" y="599"/>
              <a:ext cx="6" cy="15"/>
            </a:xfrm>
            <a:custGeom>
              <a:avLst/>
              <a:gdLst>
                <a:gd name="T0" fmla="*/ 0 w 24"/>
                <a:gd name="T1" fmla="*/ 2 h 61"/>
                <a:gd name="T2" fmla="*/ 19 w 24"/>
                <a:gd name="T3" fmla="*/ 0 h 61"/>
                <a:gd name="T4" fmla="*/ 24 w 24"/>
                <a:gd name="T5" fmla="*/ 60 h 61"/>
                <a:gd name="T6" fmla="*/ 6 w 24"/>
                <a:gd name="T7" fmla="*/ 61 h 61"/>
                <a:gd name="T8" fmla="*/ 0 w 24"/>
                <a:gd name="T9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1">
                  <a:moveTo>
                    <a:pt x="0" y="2"/>
                  </a:moveTo>
                  <a:lnTo>
                    <a:pt x="19" y="0"/>
                  </a:lnTo>
                  <a:lnTo>
                    <a:pt x="24" y="60"/>
                  </a:lnTo>
                  <a:lnTo>
                    <a:pt x="6" y="6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20"/>
            <p:cNvSpPr>
              <a:spLocks/>
            </p:cNvSpPr>
            <p:nvPr/>
          </p:nvSpPr>
          <p:spPr bwMode="auto">
            <a:xfrm>
              <a:off x="2596" y="599"/>
              <a:ext cx="6" cy="15"/>
            </a:xfrm>
            <a:custGeom>
              <a:avLst/>
              <a:gdLst>
                <a:gd name="T0" fmla="*/ 0 w 24"/>
                <a:gd name="T1" fmla="*/ 2 h 61"/>
                <a:gd name="T2" fmla="*/ 19 w 24"/>
                <a:gd name="T3" fmla="*/ 0 h 61"/>
                <a:gd name="T4" fmla="*/ 24 w 24"/>
                <a:gd name="T5" fmla="*/ 60 h 61"/>
                <a:gd name="T6" fmla="*/ 6 w 24"/>
                <a:gd name="T7" fmla="*/ 61 h 61"/>
                <a:gd name="T8" fmla="*/ 0 w 24"/>
                <a:gd name="T9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1">
                  <a:moveTo>
                    <a:pt x="0" y="2"/>
                  </a:moveTo>
                  <a:lnTo>
                    <a:pt x="19" y="0"/>
                  </a:lnTo>
                  <a:lnTo>
                    <a:pt x="24" y="60"/>
                  </a:lnTo>
                  <a:lnTo>
                    <a:pt x="6" y="61"/>
                  </a:lnTo>
                  <a:lnTo>
                    <a:pt x="0" y="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21"/>
            <p:cNvSpPr>
              <a:spLocks/>
            </p:cNvSpPr>
            <p:nvPr/>
          </p:nvSpPr>
          <p:spPr bwMode="auto">
            <a:xfrm>
              <a:off x="2594" y="578"/>
              <a:ext cx="8" cy="48"/>
            </a:xfrm>
            <a:custGeom>
              <a:avLst/>
              <a:gdLst>
                <a:gd name="T0" fmla="*/ 0 w 34"/>
                <a:gd name="T1" fmla="*/ 1 h 222"/>
                <a:gd name="T2" fmla="*/ 15 w 34"/>
                <a:gd name="T3" fmla="*/ 0 h 222"/>
                <a:gd name="T4" fmla="*/ 34 w 34"/>
                <a:gd name="T5" fmla="*/ 219 h 222"/>
                <a:gd name="T6" fmla="*/ 20 w 34"/>
                <a:gd name="T7" fmla="*/ 222 h 222"/>
                <a:gd name="T8" fmla="*/ 0 w 34"/>
                <a:gd name="T9" fmla="*/ 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22">
                  <a:moveTo>
                    <a:pt x="0" y="1"/>
                  </a:moveTo>
                  <a:lnTo>
                    <a:pt x="15" y="0"/>
                  </a:lnTo>
                  <a:lnTo>
                    <a:pt x="34" y="219"/>
                  </a:lnTo>
                  <a:lnTo>
                    <a:pt x="20" y="2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22"/>
            <p:cNvSpPr>
              <a:spLocks/>
            </p:cNvSpPr>
            <p:nvPr/>
          </p:nvSpPr>
          <p:spPr bwMode="auto">
            <a:xfrm>
              <a:off x="2594" y="578"/>
              <a:ext cx="8" cy="48"/>
            </a:xfrm>
            <a:custGeom>
              <a:avLst/>
              <a:gdLst>
                <a:gd name="T0" fmla="*/ 0 w 34"/>
                <a:gd name="T1" fmla="*/ 1 h 222"/>
                <a:gd name="T2" fmla="*/ 15 w 34"/>
                <a:gd name="T3" fmla="*/ 0 h 222"/>
                <a:gd name="T4" fmla="*/ 34 w 34"/>
                <a:gd name="T5" fmla="*/ 219 h 222"/>
                <a:gd name="T6" fmla="*/ 20 w 34"/>
                <a:gd name="T7" fmla="*/ 222 h 222"/>
                <a:gd name="T8" fmla="*/ 0 w 34"/>
                <a:gd name="T9" fmla="*/ 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22">
                  <a:moveTo>
                    <a:pt x="0" y="1"/>
                  </a:moveTo>
                  <a:lnTo>
                    <a:pt x="15" y="0"/>
                  </a:lnTo>
                  <a:lnTo>
                    <a:pt x="34" y="219"/>
                  </a:lnTo>
                  <a:lnTo>
                    <a:pt x="20" y="22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123"/>
            <p:cNvSpPr>
              <a:spLocks/>
            </p:cNvSpPr>
            <p:nvPr/>
          </p:nvSpPr>
          <p:spPr bwMode="auto">
            <a:xfrm>
              <a:off x="2592" y="574"/>
              <a:ext cx="10" cy="13"/>
            </a:xfrm>
            <a:custGeom>
              <a:avLst/>
              <a:gdLst>
                <a:gd name="T0" fmla="*/ 0 w 43"/>
                <a:gd name="T1" fmla="*/ 3 h 59"/>
                <a:gd name="T2" fmla="*/ 39 w 43"/>
                <a:gd name="T3" fmla="*/ 0 h 59"/>
                <a:gd name="T4" fmla="*/ 43 w 43"/>
                <a:gd name="T5" fmla="*/ 56 h 59"/>
                <a:gd name="T6" fmla="*/ 5 w 43"/>
                <a:gd name="T7" fmla="*/ 59 h 59"/>
                <a:gd name="T8" fmla="*/ 0 w 43"/>
                <a:gd name="T9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59">
                  <a:moveTo>
                    <a:pt x="0" y="3"/>
                  </a:moveTo>
                  <a:lnTo>
                    <a:pt x="39" y="0"/>
                  </a:lnTo>
                  <a:lnTo>
                    <a:pt x="43" y="56"/>
                  </a:lnTo>
                  <a:lnTo>
                    <a:pt x="5" y="59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24"/>
            <p:cNvSpPr>
              <a:spLocks/>
            </p:cNvSpPr>
            <p:nvPr/>
          </p:nvSpPr>
          <p:spPr bwMode="auto">
            <a:xfrm>
              <a:off x="2592" y="574"/>
              <a:ext cx="10" cy="13"/>
            </a:xfrm>
            <a:custGeom>
              <a:avLst/>
              <a:gdLst>
                <a:gd name="T0" fmla="*/ 0 w 43"/>
                <a:gd name="T1" fmla="*/ 3 h 59"/>
                <a:gd name="T2" fmla="*/ 39 w 43"/>
                <a:gd name="T3" fmla="*/ 0 h 59"/>
                <a:gd name="T4" fmla="*/ 43 w 43"/>
                <a:gd name="T5" fmla="*/ 56 h 59"/>
                <a:gd name="T6" fmla="*/ 5 w 43"/>
                <a:gd name="T7" fmla="*/ 59 h 59"/>
                <a:gd name="T8" fmla="*/ 0 w 43"/>
                <a:gd name="T9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59">
                  <a:moveTo>
                    <a:pt x="0" y="3"/>
                  </a:moveTo>
                  <a:lnTo>
                    <a:pt x="39" y="0"/>
                  </a:lnTo>
                  <a:lnTo>
                    <a:pt x="43" y="56"/>
                  </a:lnTo>
                  <a:lnTo>
                    <a:pt x="5" y="59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125"/>
            <p:cNvSpPr>
              <a:spLocks/>
            </p:cNvSpPr>
            <p:nvPr/>
          </p:nvSpPr>
          <p:spPr bwMode="auto">
            <a:xfrm>
              <a:off x="2592" y="675"/>
              <a:ext cx="26" cy="30"/>
            </a:xfrm>
            <a:custGeom>
              <a:avLst/>
              <a:gdLst>
                <a:gd name="T0" fmla="*/ 20 w 116"/>
                <a:gd name="T1" fmla="*/ 136 h 136"/>
                <a:gd name="T2" fmla="*/ 20 w 116"/>
                <a:gd name="T3" fmla="*/ 16 h 136"/>
                <a:gd name="T4" fmla="*/ 0 w 116"/>
                <a:gd name="T5" fmla="*/ 12 h 136"/>
                <a:gd name="T6" fmla="*/ 0 w 116"/>
                <a:gd name="T7" fmla="*/ 0 h 136"/>
                <a:gd name="T8" fmla="*/ 116 w 116"/>
                <a:gd name="T9" fmla="*/ 0 h 136"/>
                <a:gd name="T10" fmla="*/ 116 w 116"/>
                <a:gd name="T11" fmla="*/ 12 h 136"/>
                <a:gd name="T12" fmla="*/ 96 w 116"/>
                <a:gd name="T13" fmla="*/ 16 h 136"/>
                <a:gd name="T14" fmla="*/ 96 w 116"/>
                <a:gd name="T15" fmla="*/ 136 h 136"/>
                <a:gd name="T16" fmla="*/ 20 w 116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36">
                  <a:moveTo>
                    <a:pt x="20" y="136"/>
                  </a:moveTo>
                  <a:lnTo>
                    <a:pt x="20" y="1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116" y="12"/>
                  </a:lnTo>
                  <a:lnTo>
                    <a:pt x="96" y="16"/>
                  </a:lnTo>
                  <a:lnTo>
                    <a:pt x="96" y="136"/>
                  </a:lnTo>
                  <a:lnTo>
                    <a:pt x="20" y="13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126"/>
            <p:cNvSpPr>
              <a:spLocks/>
            </p:cNvSpPr>
            <p:nvPr/>
          </p:nvSpPr>
          <p:spPr bwMode="auto">
            <a:xfrm>
              <a:off x="2592" y="675"/>
              <a:ext cx="26" cy="30"/>
            </a:xfrm>
            <a:custGeom>
              <a:avLst/>
              <a:gdLst>
                <a:gd name="T0" fmla="*/ 20 w 116"/>
                <a:gd name="T1" fmla="*/ 136 h 136"/>
                <a:gd name="T2" fmla="*/ 20 w 116"/>
                <a:gd name="T3" fmla="*/ 16 h 136"/>
                <a:gd name="T4" fmla="*/ 0 w 116"/>
                <a:gd name="T5" fmla="*/ 12 h 136"/>
                <a:gd name="T6" fmla="*/ 0 w 116"/>
                <a:gd name="T7" fmla="*/ 0 h 136"/>
                <a:gd name="T8" fmla="*/ 116 w 116"/>
                <a:gd name="T9" fmla="*/ 0 h 136"/>
                <a:gd name="T10" fmla="*/ 116 w 116"/>
                <a:gd name="T11" fmla="*/ 12 h 136"/>
                <a:gd name="T12" fmla="*/ 96 w 116"/>
                <a:gd name="T13" fmla="*/ 16 h 136"/>
                <a:gd name="T14" fmla="*/ 96 w 116"/>
                <a:gd name="T15" fmla="*/ 136 h 136"/>
                <a:gd name="T16" fmla="*/ 20 w 116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36">
                  <a:moveTo>
                    <a:pt x="20" y="136"/>
                  </a:moveTo>
                  <a:lnTo>
                    <a:pt x="20" y="1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116" y="12"/>
                  </a:lnTo>
                  <a:lnTo>
                    <a:pt x="96" y="16"/>
                  </a:lnTo>
                  <a:lnTo>
                    <a:pt x="96" y="136"/>
                  </a:lnTo>
                  <a:lnTo>
                    <a:pt x="20" y="13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Rectangle 127"/>
            <p:cNvSpPr>
              <a:spLocks noChangeArrowheads="1"/>
            </p:cNvSpPr>
            <p:nvPr/>
          </p:nvSpPr>
          <p:spPr bwMode="auto">
            <a:xfrm>
              <a:off x="2724" y="1509"/>
              <a:ext cx="208" cy="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Rectangle 128"/>
            <p:cNvSpPr>
              <a:spLocks noChangeArrowheads="1"/>
            </p:cNvSpPr>
            <p:nvPr/>
          </p:nvSpPr>
          <p:spPr bwMode="auto">
            <a:xfrm>
              <a:off x="2724" y="1509"/>
              <a:ext cx="208" cy="2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Rectangle 129"/>
            <p:cNvSpPr>
              <a:spLocks noChangeArrowheads="1"/>
            </p:cNvSpPr>
            <p:nvPr/>
          </p:nvSpPr>
          <p:spPr bwMode="auto">
            <a:xfrm>
              <a:off x="2987" y="1609"/>
              <a:ext cx="27" cy="8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Rectangle 130"/>
            <p:cNvSpPr>
              <a:spLocks noChangeArrowheads="1"/>
            </p:cNvSpPr>
            <p:nvPr/>
          </p:nvSpPr>
          <p:spPr bwMode="auto">
            <a:xfrm>
              <a:off x="2987" y="1611"/>
              <a:ext cx="27" cy="8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Rectangle 131"/>
            <p:cNvSpPr>
              <a:spLocks noChangeArrowheads="1"/>
            </p:cNvSpPr>
            <p:nvPr/>
          </p:nvSpPr>
          <p:spPr bwMode="auto">
            <a:xfrm>
              <a:off x="2987" y="1611"/>
              <a:ext cx="27" cy="82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Rectangle 132"/>
            <p:cNvSpPr>
              <a:spLocks noChangeArrowheads="1"/>
            </p:cNvSpPr>
            <p:nvPr/>
          </p:nvSpPr>
          <p:spPr bwMode="auto">
            <a:xfrm>
              <a:off x="5494" y="1609"/>
              <a:ext cx="27" cy="8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Rectangle 133"/>
            <p:cNvSpPr>
              <a:spLocks noChangeArrowheads="1"/>
            </p:cNvSpPr>
            <p:nvPr/>
          </p:nvSpPr>
          <p:spPr bwMode="auto">
            <a:xfrm>
              <a:off x="5494" y="1609"/>
              <a:ext cx="27" cy="8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Rectangle 134"/>
            <p:cNvSpPr>
              <a:spLocks noChangeArrowheads="1"/>
            </p:cNvSpPr>
            <p:nvPr/>
          </p:nvSpPr>
          <p:spPr bwMode="auto">
            <a:xfrm>
              <a:off x="5494" y="1609"/>
              <a:ext cx="27" cy="8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35"/>
            <p:cNvSpPr>
              <a:spLocks/>
            </p:cNvSpPr>
            <p:nvPr/>
          </p:nvSpPr>
          <p:spPr bwMode="auto">
            <a:xfrm>
              <a:off x="3001" y="1653"/>
              <a:ext cx="2503" cy="738"/>
            </a:xfrm>
            <a:custGeom>
              <a:avLst/>
              <a:gdLst>
                <a:gd name="T0" fmla="*/ 9 w 10885"/>
                <a:gd name="T1" fmla="*/ 0 h 3311"/>
                <a:gd name="T2" fmla="*/ 10885 w 10885"/>
                <a:gd name="T3" fmla="*/ 0 h 3311"/>
                <a:gd name="T4" fmla="*/ 10875 w 10885"/>
                <a:gd name="T5" fmla="*/ 3311 h 3311"/>
                <a:gd name="T6" fmla="*/ 0 w 10885"/>
                <a:gd name="T7" fmla="*/ 3311 h 3311"/>
                <a:gd name="T8" fmla="*/ 9 w 10885"/>
                <a:gd name="T9" fmla="*/ 0 h 3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5" h="3311">
                  <a:moveTo>
                    <a:pt x="9" y="0"/>
                  </a:moveTo>
                  <a:lnTo>
                    <a:pt x="10885" y="0"/>
                  </a:lnTo>
                  <a:lnTo>
                    <a:pt x="10875" y="3311"/>
                  </a:lnTo>
                  <a:lnTo>
                    <a:pt x="0" y="331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136"/>
            <p:cNvSpPr>
              <a:spLocks/>
            </p:cNvSpPr>
            <p:nvPr/>
          </p:nvSpPr>
          <p:spPr bwMode="auto">
            <a:xfrm>
              <a:off x="3001" y="1653"/>
              <a:ext cx="2503" cy="738"/>
            </a:xfrm>
            <a:custGeom>
              <a:avLst/>
              <a:gdLst>
                <a:gd name="T0" fmla="*/ 9 w 10885"/>
                <a:gd name="T1" fmla="*/ 0 h 3311"/>
                <a:gd name="T2" fmla="*/ 10885 w 10885"/>
                <a:gd name="T3" fmla="*/ 0 h 3311"/>
                <a:gd name="T4" fmla="*/ 10875 w 10885"/>
                <a:gd name="T5" fmla="*/ 3311 h 3311"/>
                <a:gd name="T6" fmla="*/ 0 w 10885"/>
                <a:gd name="T7" fmla="*/ 3311 h 3311"/>
                <a:gd name="T8" fmla="*/ 9 w 10885"/>
                <a:gd name="T9" fmla="*/ 0 h 3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5" h="3311">
                  <a:moveTo>
                    <a:pt x="9" y="0"/>
                  </a:moveTo>
                  <a:lnTo>
                    <a:pt x="10885" y="0"/>
                  </a:lnTo>
                  <a:lnTo>
                    <a:pt x="10875" y="3311"/>
                  </a:lnTo>
                  <a:lnTo>
                    <a:pt x="0" y="3311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Rectangle 137"/>
            <p:cNvSpPr>
              <a:spLocks noChangeArrowheads="1"/>
            </p:cNvSpPr>
            <p:nvPr/>
          </p:nvSpPr>
          <p:spPr bwMode="auto">
            <a:xfrm>
              <a:off x="3004" y="1658"/>
              <a:ext cx="2500" cy="727"/>
            </a:xfrm>
            <a:prstGeom prst="rect">
              <a:avLst/>
            </a:prstGeom>
            <a:solidFill>
              <a:srgbClr val="B7D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Rectangle 138"/>
            <p:cNvSpPr>
              <a:spLocks noChangeArrowheads="1"/>
            </p:cNvSpPr>
            <p:nvPr/>
          </p:nvSpPr>
          <p:spPr bwMode="auto">
            <a:xfrm>
              <a:off x="3004" y="1658"/>
              <a:ext cx="2500" cy="72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Rectangle 139"/>
            <p:cNvSpPr>
              <a:spLocks noChangeArrowheads="1"/>
            </p:cNvSpPr>
            <p:nvPr/>
          </p:nvSpPr>
          <p:spPr bwMode="auto">
            <a:xfrm>
              <a:off x="5504" y="1658"/>
              <a:ext cx="17" cy="7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Rectangle 140"/>
            <p:cNvSpPr>
              <a:spLocks noChangeArrowheads="1"/>
            </p:cNvSpPr>
            <p:nvPr/>
          </p:nvSpPr>
          <p:spPr bwMode="auto">
            <a:xfrm>
              <a:off x="5504" y="1658"/>
              <a:ext cx="17" cy="72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141"/>
            <p:cNvSpPr>
              <a:spLocks/>
            </p:cNvSpPr>
            <p:nvPr/>
          </p:nvSpPr>
          <p:spPr bwMode="auto">
            <a:xfrm>
              <a:off x="5517" y="1609"/>
              <a:ext cx="27" cy="826"/>
            </a:xfrm>
            <a:custGeom>
              <a:avLst/>
              <a:gdLst>
                <a:gd name="T0" fmla="*/ 115 w 115"/>
                <a:gd name="T1" fmla="*/ 0 h 3715"/>
                <a:gd name="T2" fmla="*/ 15 w 115"/>
                <a:gd name="T3" fmla="*/ 0 h 3715"/>
                <a:gd name="T4" fmla="*/ 15 w 115"/>
                <a:gd name="T5" fmla="*/ 226 h 3715"/>
                <a:gd name="T6" fmla="*/ 0 w 115"/>
                <a:gd name="T7" fmla="*/ 226 h 3715"/>
                <a:gd name="T8" fmla="*/ 0 w 115"/>
                <a:gd name="T9" fmla="*/ 3489 h 3715"/>
                <a:gd name="T10" fmla="*/ 15 w 115"/>
                <a:gd name="T11" fmla="*/ 3489 h 3715"/>
                <a:gd name="T12" fmla="*/ 15 w 115"/>
                <a:gd name="T13" fmla="*/ 3715 h 3715"/>
                <a:gd name="T14" fmla="*/ 115 w 115"/>
                <a:gd name="T15" fmla="*/ 3715 h 3715"/>
                <a:gd name="T16" fmla="*/ 115 w 115"/>
                <a:gd name="T17" fmla="*/ 0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3715">
                  <a:moveTo>
                    <a:pt x="115" y="0"/>
                  </a:moveTo>
                  <a:lnTo>
                    <a:pt x="15" y="0"/>
                  </a:lnTo>
                  <a:lnTo>
                    <a:pt x="15" y="226"/>
                  </a:lnTo>
                  <a:lnTo>
                    <a:pt x="0" y="226"/>
                  </a:lnTo>
                  <a:lnTo>
                    <a:pt x="0" y="3489"/>
                  </a:lnTo>
                  <a:lnTo>
                    <a:pt x="15" y="3489"/>
                  </a:lnTo>
                  <a:lnTo>
                    <a:pt x="15" y="3715"/>
                  </a:lnTo>
                  <a:lnTo>
                    <a:pt x="115" y="371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142"/>
            <p:cNvSpPr>
              <a:spLocks/>
            </p:cNvSpPr>
            <p:nvPr/>
          </p:nvSpPr>
          <p:spPr bwMode="auto">
            <a:xfrm>
              <a:off x="5517" y="1609"/>
              <a:ext cx="27" cy="826"/>
            </a:xfrm>
            <a:custGeom>
              <a:avLst/>
              <a:gdLst>
                <a:gd name="T0" fmla="*/ 115 w 115"/>
                <a:gd name="T1" fmla="*/ 0 h 3715"/>
                <a:gd name="T2" fmla="*/ 15 w 115"/>
                <a:gd name="T3" fmla="*/ 0 h 3715"/>
                <a:gd name="T4" fmla="*/ 15 w 115"/>
                <a:gd name="T5" fmla="*/ 226 h 3715"/>
                <a:gd name="T6" fmla="*/ 0 w 115"/>
                <a:gd name="T7" fmla="*/ 226 h 3715"/>
                <a:gd name="T8" fmla="*/ 0 w 115"/>
                <a:gd name="T9" fmla="*/ 3489 h 3715"/>
                <a:gd name="T10" fmla="*/ 15 w 115"/>
                <a:gd name="T11" fmla="*/ 3489 h 3715"/>
                <a:gd name="T12" fmla="*/ 15 w 115"/>
                <a:gd name="T13" fmla="*/ 3715 h 3715"/>
                <a:gd name="T14" fmla="*/ 115 w 115"/>
                <a:gd name="T15" fmla="*/ 3715 h 3715"/>
                <a:gd name="T16" fmla="*/ 115 w 115"/>
                <a:gd name="T17" fmla="*/ 0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3715">
                  <a:moveTo>
                    <a:pt x="115" y="0"/>
                  </a:moveTo>
                  <a:lnTo>
                    <a:pt x="15" y="0"/>
                  </a:lnTo>
                  <a:lnTo>
                    <a:pt x="15" y="226"/>
                  </a:lnTo>
                  <a:lnTo>
                    <a:pt x="0" y="226"/>
                  </a:lnTo>
                  <a:lnTo>
                    <a:pt x="0" y="3489"/>
                  </a:lnTo>
                  <a:lnTo>
                    <a:pt x="15" y="3489"/>
                  </a:lnTo>
                  <a:lnTo>
                    <a:pt x="15" y="3715"/>
                  </a:lnTo>
                  <a:lnTo>
                    <a:pt x="115" y="371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143"/>
            <p:cNvSpPr>
              <a:spLocks/>
            </p:cNvSpPr>
            <p:nvPr/>
          </p:nvSpPr>
          <p:spPr bwMode="auto">
            <a:xfrm>
              <a:off x="5517" y="1609"/>
              <a:ext cx="27" cy="826"/>
            </a:xfrm>
            <a:custGeom>
              <a:avLst/>
              <a:gdLst>
                <a:gd name="T0" fmla="*/ 115 w 115"/>
                <a:gd name="T1" fmla="*/ 0 h 3715"/>
                <a:gd name="T2" fmla="*/ 15 w 115"/>
                <a:gd name="T3" fmla="*/ 0 h 3715"/>
                <a:gd name="T4" fmla="*/ 15 w 115"/>
                <a:gd name="T5" fmla="*/ 226 h 3715"/>
                <a:gd name="T6" fmla="*/ 0 w 115"/>
                <a:gd name="T7" fmla="*/ 226 h 3715"/>
                <a:gd name="T8" fmla="*/ 0 w 115"/>
                <a:gd name="T9" fmla="*/ 3489 h 3715"/>
                <a:gd name="T10" fmla="*/ 15 w 115"/>
                <a:gd name="T11" fmla="*/ 3489 h 3715"/>
                <a:gd name="T12" fmla="*/ 15 w 115"/>
                <a:gd name="T13" fmla="*/ 3715 h 3715"/>
                <a:gd name="T14" fmla="*/ 115 w 115"/>
                <a:gd name="T15" fmla="*/ 3715 h 3715"/>
                <a:gd name="T16" fmla="*/ 115 w 115"/>
                <a:gd name="T17" fmla="*/ 0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3715">
                  <a:moveTo>
                    <a:pt x="115" y="0"/>
                  </a:moveTo>
                  <a:lnTo>
                    <a:pt x="15" y="0"/>
                  </a:lnTo>
                  <a:lnTo>
                    <a:pt x="15" y="226"/>
                  </a:lnTo>
                  <a:lnTo>
                    <a:pt x="0" y="226"/>
                  </a:lnTo>
                  <a:lnTo>
                    <a:pt x="0" y="3489"/>
                  </a:lnTo>
                  <a:lnTo>
                    <a:pt x="15" y="3489"/>
                  </a:lnTo>
                  <a:lnTo>
                    <a:pt x="15" y="3715"/>
                  </a:lnTo>
                  <a:lnTo>
                    <a:pt x="115" y="3715"/>
                  </a:lnTo>
                  <a:lnTo>
                    <a:pt x="115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44"/>
            <p:cNvSpPr>
              <a:spLocks/>
            </p:cNvSpPr>
            <p:nvPr/>
          </p:nvSpPr>
          <p:spPr bwMode="auto">
            <a:xfrm>
              <a:off x="5030" y="1638"/>
              <a:ext cx="328" cy="20"/>
            </a:xfrm>
            <a:custGeom>
              <a:avLst/>
              <a:gdLst>
                <a:gd name="T0" fmla="*/ 1425 w 1425"/>
                <a:gd name="T1" fmla="*/ 33 h 94"/>
                <a:gd name="T2" fmla="*/ 1425 w 1425"/>
                <a:gd name="T3" fmla="*/ 94 h 94"/>
                <a:gd name="T4" fmla="*/ 0 w 1425"/>
                <a:gd name="T5" fmla="*/ 94 h 94"/>
                <a:gd name="T6" fmla="*/ 0 w 1425"/>
                <a:gd name="T7" fmla="*/ 33 h 94"/>
                <a:gd name="T8" fmla="*/ 20 w 1425"/>
                <a:gd name="T9" fmla="*/ 0 h 94"/>
                <a:gd name="T10" fmla="*/ 1406 w 1425"/>
                <a:gd name="T11" fmla="*/ 0 h 94"/>
                <a:gd name="T12" fmla="*/ 1425 w 1425"/>
                <a:gd name="T13" fmla="*/ 3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5" h="94">
                  <a:moveTo>
                    <a:pt x="1425" y="33"/>
                  </a:moveTo>
                  <a:lnTo>
                    <a:pt x="1425" y="94"/>
                  </a:lnTo>
                  <a:lnTo>
                    <a:pt x="0" y="94"/>
                  </a:lnTo>
                  <a:lnTo>
                    <a:pt x="0" y="33"/>
                  </a:lnTo>
                  <a:lnTo>
                    <a:pt x="20" y="0"/>
                  </a:lnTo>
                  <a:lnTo>
                    <a:pt x="1406" y="0"/>
                  </a:lnTo>
                  <a:lnTo>
                    <a:pt x="1425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Freeform 145"/>
            <p:cNvSpPr>
              <a:spLocks/>
            </p:cNvSpPr>
            <p:nvPr/>
          </p:nvSpPr>
          <p:spPr bwMode="auto">
            <a:xfrm>
              <a:off x="5030" y="1638"/>
              <a:ext cx="328" cy="20"/>
            </a:xfrm>
            <a:custGeom>
              <a:avLst/>
              <a:gdLst>
                <a:gd name="T0" fmla="*/ 1425 w 1425"/>
                <a:gd name="T1" fmla="*/ 33 h 94"/>
                <a:gd name="T2" fmla="*/ 1425 w 1425"/>
                <a:gd name="T3" fmla="*/ 94 h 94"/>
                <a:gd name="T4" fmla="*/ 0 w 1425"/>
                <a:gd name="T5" fmla="*/ 94 h 94"/>
                <a:gd name="T6" fmla="*/ 0 w 1425"/>
                <a:gd name="T7" fmla="*/ 33 h 94"/>
                <a:gd name="T8" fmla="*/ 20 w 1425"/>
                <a:gd name="T9" fmla="*/ 0 h 94"/>
                <a:gd name="T10" fmla="*/ 1406 w 1425"/>
                <a:gd name="T11" fmla="*/ 0 h 94"/>
                <a:gd name="T12" fmla="*/ 1425 w 1425"/>
                <a:gd name="T13" fmla="*/ 3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5" h="94">
                  <a:moveTo>
                    <a:pt x="1425" y="33"/>
                  </a:moveTo>
                  <a:lnTo>
                    <a:pt x="1425" y="94"/>
                  </a:lnTo>
                  <a:lnTo>
                    <a:pt x="0" y="94"/>
                  </a:lnTo>
                  <a:lnTo>
                    <a:pt x="0" y="33"/>
                  </a:lnTo>
                  <a:lnTo>
                    <a:pt x="20" y="0"/>
                  </a:lnTo>
                  <a:lnTo>
                    <a:pt x="1406" y="0"/>
                  </a:lnTo>
                  <a:lnTo>
                    <a:pt x="1425" y="3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Rectangle 146"/>
            <p:cNvSpPr>
              <a:spLocks noChangeArrowheads="1"/>
            </p:cNvSpPr>
            <p:nvPr/>
          </p:nvSpPr>
          <p:spPr bwMode="auto">
            <a:xfrm>
              <a:off x="5036" y="1638"/>
              <a:ext cx="314" cy="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Rectangle 147"/>
            <p:cNvSpPr>
              <a:spLocks noChangeArrowheads="1"/>
            </p:cNvSpPr>
            <p:nvPr/>
          </p:nvSpPr>
          <p:spPr bwMode="auto">
            <a:xfrm>
              <a:off x="5036" y="1638"/>
              <a:ext cx="314" cy="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Rectangle 148"/>
            <p:cNvSpPr>
              <a:spLocks noChangeArrowheads="1"/>
            </p:cNvSpPr>
            <p:nvPr/>
          </p:nvSpPr>
          <p:spPr bwMode="auto">
            <a:xfrm>
              <a:off x="5036" y="1155"/>
              <a:ext cx="314" cy="4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Rectangle 149"/>
            <p:cNvSpPr>
              <a:spLocks noChangeArrowheads="1"/>
            </p:cNvSpPr>
            <p:nvPr/>
          </p:nvSpPr>
          <p:spPr bwMode="auto">
            <a:xfrm>
              <a:off x="5036" y="1155"/>
              <a:ext cx="314" cy="492"/>
            </a:xfrm>
            <a:prstGeom prst="rect">
              <a:avLst/>
            </a:prstGeom>
            <a:solidFill>
              <a:srgbClr val="B7D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Rectangle 150"/>
            <p:cNvSpPr>
              <a:spLocks noChangeArrowheads="1"/>
            </p:cNvSpPr>
            <p:nvPr/>
          </p:nvSpPr>
          <p:spPr bwMode="auto">
            <a:xfrm>
              <a:off x="5036" y="1155"/>
              <a:ext cx="314" cy="49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Rectangle 151"/>
            <p:cNvSpPr>
              <a:spLocks noChangeArrowheads="1"/>
            </p:cNvSpPr>
            <p:nvPr/>
          </p:nvSpPr>
          <p:spPr bwMode="auto">
            <a:xfrm>
              <a:off x="5039" y="1647"/>
              <a:ext cx="309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Rectangle 152"/>
            <p:cNvSpPr>
              <a:spLocks noChangeArrowheads="1"/>
            </p:cNvSpPr>
            <p:nvPr/>
          </p:nvSpPr>
          <p:spPr bwMode="auto">
            <a:xfrm>
              <a:off x="5039" y="1647"/>
              <a:ext cx="309" cy="1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Rectangle 153"/>
            <p:cNvSpPr>
              <a:spLocks noChangeArrowheads="1"/>
            </p:cNvSpPr>
            <p:nvPr/>
          </p:nvSpPr>
          <p:spPr bwMode="auto">
            <a:xfrm>
              <a:off x="5039" y="1146"/>
              <a:ext cx="309" cy="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Rectangle 154"/>
            <p:cNvSpPr>
              <a:spLocks noChangeArrowheads="1"/>
            </p:cNvSpPr>
            <p:nvPr/>
          </p:nvSpPr>
          <p:spPr bwMode="auto">
            <a:xfrm>
              <a:off x="5039" y="1146"/>
              <a:ext cx="309" cy="2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Rectangle 155"/>
            <p:cNvSpPr>
              <a:spLocks noChangeArrowheads="1"/>
            </p:cNvSpPr>
            <p:nvPr/>
          </p:nvSpPr>
          <p:spPr bwMode="auto">
            <a:xfrm>
              <a:off x="5517" y="1856"/>
              <a:ext cx="27" cy="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Rectangle 156"/>
            <p:cNvSpPr>
              <a:spLocks noChangeArrowheads="1"/>
            </p:cNvSpPr>
            <p:nvPr/>
          </p:nvSpPr>
          <p:spPr bwMode="auto">
            <a:xfrm>
              <a:off x="5517" y="1856"/>
              <a:ext cx="27" cy="41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Rectangle 157"/>
            <p:cNvSpPr>
              <a:spLocks noChangeArrowheads="1"/>
            </p:cNvSpPr>
            <p:nvPr/>
          </p:nvSpPr>
          <p:spPr bwMode="auto">
            <a:xfrm>
              <a:off x="5544" y="1829"/>
              <a:ext cx="22" cy="4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Rectangle 158"/>
            <p:cNvSpPr>
              <a:spLocks noChangeArrowheads="1"/>
            </p:cNvSpPr>
            <p:nvPr/>
          </p:nvSpPr>
          <p:spPr bwMode="auto">
            <a:xfrm>
              <a:off x="5544" y="1829"/>
              <a:ext cx="22" cy="46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Rectangle 159"/>
            <p:cNvSpPr>
              <a:spLocks noChangeArrowheads="1"/>
            </p:cNvSpPr>
            <p:nvPr/>
          </p:nvSpPr>
          <p:spPr bwMode="auto">
            <a:xfrm>
              <a:off x="2714" y="2392"/>
              <a:ext cx="18" cy="1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Rectangle 160"/>
            <p:cNvSpPr>
              <a:spLocks noChangeArrowheads="1"/>
            </p:cNvSpPr>
            <p:nvPr/>
          </p:nvSpPr>
          <p:spPr bwMode="auto">
            <a:xfrm>
              <a:off x="2714" y="2392"/>
              <a:ext cx="18" cy="10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Rectangle 161"/>
            <p:cNvSpPr>
              <a:spLocks noChangeArrowheads="1"/>
            </p:cNvSpPr>
            <p:nvPr/>
          </p:nvSpPr>
          <p:spPr bwMode="auto">
            <a:xfrm>
              <a:off x="2650" y="1609"/>
              <a:ext cx="18" cy="826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Rectangle 162"/>
            <p:cNvSpPr>
              <a:spLocks noChangeArrowheads="1"/>
            </p:cNvSpPr>
            <p:nvPr/>
          </p:nvSpPr>
          <p:spPr bwMode="auto">
            <a:xfrm>
              <a:off x="2650" y="1609"/>
              <a:ext cx="18" cy="82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Rectangle 163"/>
            <p:cNvSpPr>
              <a:spLocks noChangeArrowheads="1"/>
            </p:cNvSpPr>
            <p:nvPr/>
          </p:nvSpPr>
          <p:spPr bwMode="auto">
            <a:xfrm>
              <a:off x="2963" y="1609"/>
              <a:ext cx="18" cy="826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Rectangle 164"/>
            <p:cNvSpPr>
              <a:spLocks noChangeArrowheads="1"/>
            </p:cNvSpPr>
            <p:nvPr/>
          </p:nvSpPr>
          <p:spPr bwMode="auto">
            <a:xfrm>
              <a:off x="2963" y="1609"/>
              <a:ext cx="18" cy="82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Rectangle 165"/>
            <p:cNvSpPr>
              <a:spLocks noChangeArrowheads="1"/>
            </p:cNvSpPr>
            <p:nvPr/>
          </p:nvSpPr>
          <p:spPr bwMode="auto">
            <a:xfrm>
              <a:off x="2899" y="2392"/>
              <a:ext cx="19" cy="1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Rectangle 166"/>
            <p:cNvSpPr>
              <a:spLocks noChangeArrowheads="1"/>
            </p:cNvSpPr>
            <p:nvPr/>
          </p:nvSpPr>
          <p:spPr bwMode="auto">
            <a:xfrm>
              <a:off x="2899" y="2392"/>
              <a:ext cx="19" cy="10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Rectangle 167"/>
            <p:cNvSpPr>
              <a:spLocks noChangeArrowheads="1"/>
            </p:cNvSpPr>
            <p:nvPr/>
          </p:nvSpPr>
          <p:spPr bwMode="auto">
            <a:xfrm>
              <a:off x="2659" y="1652"/>
              <a:ext cx="313" cy="74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Rectangle 168"/>
            <p:cNvSpPr>
              <a:spLocks noChangeArrowheads="1"/>
            </p:cNvSpPr>
            <p:nvPr/>
          </p:nvSpPr>
          <p:spPr bwMode="auto">
            <a:xfrm>
              <a:off x="2659" y="1652"/>
              <a:ext cx="313" cy="74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Rectangle 169"/>
            <p:cNvSpPr>
              <a:spLocks noChangeArrowheads="1"/>
            </p:cNvSpPr>
            <p:nvPr/>
          </p:nvSpPr>
          <p:spPr bwMode="auto">
            <a:xfrm>
              <a:off x="2538" y="1080"/>
              <a:ext cx="22" cy="334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Rectangle 170"/>
            <p:cNvSpPr>
              <a:spLocks noChangeArrowheads="1"/>
            </p:cNvSpPr>
            <p:nvPr/>
          </p:nvSpPr>
          <p:spPr bwMode="auto">
            <a:xfrm>
              <a:off x="2538" y="1080"/>
              <a:ext cx="22" cy="3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Rectangle 171"/>
            <p:cNvSpPr>
              <a:spLocks noChangeArrowheads="1"/>
            </p:cNvSpPr>
            <p:nvPr/>
          </p:nvSpPr>
          <p:spPr bwMode="auto">
            <a:xfrm>
              <a:off x="2549" y="1535"/>
              <a:ext cx="557" cy="2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Rectangle 172"/>
            <p:cNvSpPr>
              <a:spLocks noChangeArrowheads="1"/>
            </p:cNvSpPr>
            <p:nvPr/>
          </p:nvSpPr>
          <p:spPr bwMode="auto">
            <a:xfrm>
              <a:off x="2549" y="1535"/>
              <a:ext cx="557" cy="2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Rectangle 173"/>
            <p:cNvSpPr>
              <a:spLocks noChangeArrowheads="1"/>
            </p:cNvSpPr>
            <p:nvPr/>
          </p:nvSpPr>
          <p:spPr bwMode="auto">
            <a:xfrm>
              <a:off x="2549" y="1513"/>
              <a:ext cx="557" cy="22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Rectangle 174"/>
            <p:cNvSpPr>
              <a:spLocks noChangeArrowheads="1"/>
            </p:cNvSpPr>
            <p:nvPr/>
          </p:nvSpPr>
          <p:spPr bwMode="auto">
            <a:xfrm>
              <a:off x="2549" y="1513"/>
              <a:ext cx="557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Rectangle 175"/>
            <p:cNvSpPr>
              <a:spLocks noChangeArrowheads="1"/>
            </p:cNvSpPr>
            <p:nvPr/>
          </p:nvSpPr>
          <p:spPr bwMode="auto">
            <a:xfrm>
              <a:off x="2549" y="705"/>
              <a:ext cx="557" cy="21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Rectangle 176"/>
            <p:cNvSpPr>
              <a:spLocks noChangeArrowheads="1"/>
            </p:cNvSpPr>
            <p:nvPr/>
          </p:nvSpPr>
          <p:spPr bwMode="auto">
            <a:xfrm>
              <a:off x="2549" y="705"/>
              <a:ext cx="557" cy="2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Rectangle 177"/>
            <p:cNvSpPr>
              <a:spLocks noChangeArrowheads="1"/>
            </p:cNvSpPr>
            <p:nvPr/>
          </p:nvSpPr>
          <p:spPr bwMode="auto">
            <a:xfrm>
              <a:off x="2584" y="718"/>
              <a:ext cx="487" cy="80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Rectangle 178"/>
            <p:cNvSpPr>
              <a:spLocks noChangeArrowheads="1"/>
            </p:cNvSpPr>
            <p:nvPr/>
          </p:nvSpPr>
          <p:spPr bwMode="auto">
            <a:xfrm>
              <a:off x="2584" y="718"/>
              <a:ext cx="487" cy="80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Rectangle 179"/>
            <p:cNvSpPr>
              <a:spLocks noChangeArrowheads="1"/>
            </p:cNvSpPr>
            <p:nvPr/>
          </p:nvSpPr>
          <p:spPr bwMode="auto">
            <a:xfrm>
              <a:off x="2551" y="1117"/>
              <a:ext cx="35" cy="258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Rectangle 180"/>
            <p:cNvSpPr>
              <a:spLocks noChangeArrowheads="1"/>
            </p:cNvSpPr>
            <p:nvPr/>
          </p:nvSpPr>
          <p:spPr bwMode="auto">
            <a:xfrm>
              <a:off x="2551" y="1117"/>
              <a:ext cx="35" cy="25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Rectangle 181"/>
            <p:cNvSpPr>
              <a:spLocks noChangeArrowheads="1"/>
            </p:cNvSpPr>
            <p:nvPr/>
          </p:nvSpPr>
          <p:spPr bwMode="auto">
            <a:xfrm>
              <a:off x="2551" y="1124"/>
              <a:ext cx="41" cy="2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Rectangle 182"/>
            <p:cNvSpPr>
              <a:spLocks noChangeArrowheads="1"/>
            </p:cNvSpPr>
            <p:nvPr/>
          </p:nvSpPr>
          <p:spPr bwMode="auto">
            <a:xfrm>
              <a:off x="2551" y="1124"/>
              <a:ext cx="41" cy="24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Rectangle 183"/>
            <p:cNvSpPr>
              <a:spLocks noChangeArrowheads="1"/>
            </p:cNvSpPr>
            <p:nvPr/>
          </p:nvSpPr>
          <p:spPr bwMode="auto">
            <a:xfrm>
              <a:off x="2701" y="1547"/>
              <a:ext cx="255" cy="111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Rectangle 184"/>
            <p:cNvSpPr>
              <a:spLocks noChangeArrowheads="1"/>
            </p:cNvSpPr>
            <p:nvPr/>
          </p:nvSpPr>
          <p:spPr bwMode="auto">
            <a:xfrm>
              <a:off x="2701" y="1547"/>
              <a:ext cx="255" cy="11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Rectangle 185"/>
            <p:cNvSpPr>
              <a:spLocks noChangeArrowheads="1"/>
            </p:cNvSpPr>
            <p:nvPr/>
          </p:nvSpPr>
          <p:spPr bwMode="auto">
            <a:xfrm>
              <a:off x="2659" y="1658"/>
              <a:ext cx="313" cy="7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Rectangle 186"/>
            <p:cNvSpPr>
              <a:spLocks noChangeArrowheads="1"/>
            </p:cNvSpPr>
            <p:nvPr/>
          </p:nvSpPr>
          <p:spPr bwMode="auto">
            <a:xfrm>
              <a:off x="2659" y="1658"/>
              <a:ext cx="313" cy="727"/>
            </a:xfrm>
            <a:prstGeom prst="rect">
              <a:avLst/>
            </a:prstGeom>
            <a:solidFill>
              <a:srgbClr val="B7D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Rectangle 187"/>
            <p:cNvSpPr>
              <a:spLocks noChangeArrowheads="1"/>
            </p:cNvSpPr>
            <p:nvPr/>
          </p:nvSpPr>
          <p:spPr bwMode="auto">
            <a:xfrm>
              <a:off x="2659" y="1658"/>
              <a:ext cx="313" cy="72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Rectangle 188"/>
            <p:cNvSpPr>
              <a:spLocks noChangeArrowheads="1"/>
            </p:cNvSpPr>
            <p:nvPr/>
          </p:nvSpPr>
          <p:spPr bwMode="auto">
            <a:xfrm>
              <a:off x="2709" y="1534"/>
              <a:ext cx="240" cy="1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Rectangle 189"/>
            <p:cNvSpPr>
              <a:spLocks noChangeArrowheads="1"/>
            </p:cNvSpPr>
            <p:nvPr/>
          </p:nvSpPr>
          <p:spPr bwMode="auto">
            <a:xfrm>
              <a:off x="2709" y="1534"/>
              <a:ext cx="240" cy="12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Rectangle 190"/>
            <p:cNvSpPr>
              <a:spLocks noChangeArrowheads="1"/>
            </p:cNvSpPr>
            <p:nvPr/>
          </p:nvSpPr>
          <p:spPr bwMode="auto">
            <a:xfrm>
              <a:off x="2715" y="2446"/>
              <a:ext cx="226" cy="17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Rectangle 191"/>
            <p:cNvSpPr>
              <a:spLocks noChangeArrowheads="1"/>
            </p:cNvSpPr>
            <p:nvPr/>
          </p:nvSpPr>
          <p:spPr bwMode="auto">
            <a:xfrm>
              <a:off x="2715" y="2446"/>
              <a:ext cx="226" cy="1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Rectangle 192"/>
            <p:cNvSpPr>
              <a:spLocks noChangeArrowheads="1"/>
            </p:cNvSpPr>
            <p:nvPr/>
          </p:nvSpPr>
          <p:spPr bwMode="auto">
            <a:xfrm>
              <a:off x="2733" y="2385"/>
              <a:ext cx="191" cy="69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Rectangle 193"/>
            <p:cNvSpPr>
              <a:spLocks noChangeArrowheads="1"/>
            </p:cNvSpPr>
            <p:nvPr/>
          </p:nvSpPr>
          <p:spPr bwMode="auto">
            <a:xfrm>
              <a:off x="2733" y="2385"/>
              <a:ext cx="191" cy="6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Rectangle 194"/>
            <p:cNvSpPr>
              <a:spLocks noChangeArrowheads="1"/>
            </p:cNvSpPr>
            <p:nvPr/>
          </p:nvSpPr>
          <p:spPr bwMode="auto">
            <a:xfrm>
              <a:off x="2740" y="2385"/>
              <a:ext cx="177" cy="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Rectangle 195"/>
            <p:cNvSpPr>
              <a:spLocks noChangeArrowheads="1"/>
            </p:cNvSpPr>
            <p:nvPr/>
          </p:nvSpPr>
          <p:spPr bwMode="auto">
            <a:xfrm>
              <a:off x="2740" y="2385"/>
              <a:ext cx="177" cy="6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Rectangle 196"/>
            <p:cNvSpPr>
              <a:spLocks noChangeArrowheads="1"/>
            </p:cNvSpPr>
            <p:nvPr/>
          </p:nvSpPr>
          <p:spPr bwMode="auto">
            <a:xfrm>
              <a:off x="2592" y="705"/>
              <a:ext cx="473" cy="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Rectangle 197"/>
            <p:cNvSpPr>
              <a:spLocks noChangeArrowheads="1"/>
            </p:cNvSpPr>
            <p:nvPr/>
          </p:nvSpPr>
          <p:spPr bwMode="auto">
            <a:xfrm>
              <a:off x="2592" y="705"/>
              <a:ext cx="473" cy="1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Rectangle 198"/>
            <p:cNvSpPr>
              <a:spLocks noChangeArrowheads="1"/>
            </p:cNvSpPr>
            <p:nvPr/>
          </p:nvSpPr>
          <p:spPr bwMode="auto">
            <a:xfrm>
              <a:off x="2740" y="2454"/>
              <a:ext cx="177" cy="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Rectangle 199"/>
            <p:cNvSpPr>
              <a:spLocks noChangeArrowheads="1"/>
            </p:cNvSpPr>
            <p:nvPr/>
          </p:nvSpPr>
          <p:spPr bwMode="auto">
            <a:xfrm>
              <a:off x="2740" y="2454"/>
              <a:ext cx="177" cy="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Freeform 200"/>
            <p:cNvSpPr>
              <a:spLocks/>
            </p:cNvSpPr>
            <p:nvPr/>
          </p:nvSpPr>
          <p:spPr bwMode="auto">
            <a:xfrm>
              <a:off x="2715" y="2458"/>
              <a:ext cx="226" cy="21"/>
            </a:xfrm>
            <a:custGeom>
              <a:avLst/>
              <a:gdLst>
                <a:gd name="T0" fmla="*/ 875 w 982"/>
                <a:gd name="T1" fmla="*/ 4 h 93"/>
                <a:gd name="T2" fmla="*/ 871 w 982"/>
                <a:gd name="T3" fmla="*/ 0 h 93"/>
                <a:gd name="T4" fmla="*/ 109 w 982"/>
                <a:gd name="T5" fmla="*/ 0 h 93"/>
                <a:gd name="T6" fmla="*/ 105 w 982"/>
                <a:gd name="T7" fmla="*/ 4 h 93"/>
                <a:gd name="T8" fmla="*/ 105 w 982"/>
                <a:gd name="T9" fmla="*/ 19 h 93"/>
                <a:gd name="T10" fmla="*/ 0 w 982"/>
                <a:gd name="T11" fmla="*/ 19 h 93"/>
                <a:gd name="T12" fmla="*/ 0 w 982"/>
                <a:gd name="T13" fmla="*/ 86 h 93"/>
                <a:gd name="T14" fmla="*/ 7 w 982"/>
                <a:gd name="T15" fmla="*/ 93 h 93"/>
                <a:gd name="T16" fmla="*/ 974 w 982"/>
                <a:gd name="T17" fmla="*/ 93 h 93"/>
                <a:gd name="T18" fmla="*/ 982 w 982"/>
                <a:gd name="T19" fmla="*/ 86 h 93"/>
                <a:gd name="T20" fmla="*/ 982 w 982"/>
                <a:gd name="T21" fmla="*/ 19 h 93"/>
                <a:gd name="T22" fmla="*/ 875 w 982"/>
                <a:gd name="T23" fmla="*/ 19 h 93"/>
                <a:gd name="T24" fmla="*/ 875 w 982"/>
                <a:gd name="T25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2" h="93">
                  <a:moveTo>
                    <a:pt x="875" y="4"/>
                  </a:moveTo>
                  <a:lnTo>
                    <a:pt x="871" y="0"/>
                  </a:lnTo>
                  <a:lnTo>
                    <a:pt x="109" y="0"/>
                  </a:lnTo>
                  <a:lnTo>
                    <a:pt x="105" y="4"/>
                  </a:lnTo>
                  <a:lnTo>
                    <a:pt x="105" y="19"/>
                  </a:lnTo>
                  <a:lnTo>
                    <a:pt x="0" y="19"/>
                  </a:lnTo>
                  <a:lnTo>
                    <a:pt x="0" y="86"/>
                  </a:lnTo>
                  <a:lnTo>
                    <a:pt x="7" y="93"/>
                  </a:lnTo>
                  <a:lnTo>
                    <a:pt x="974" y="93"/>
                  </a:lnTo>
                  <a:lnTo>
                    <a:pt x="982" y="86"/>
                  </a:lnTo>
                  <a:lnTo>
                    <a:pt x="982" y="19"/>
                  </a:lnTo>
                  <a:lnTo>
                    <a:pt x="875" y="19"/>
                  </a:lnTo>
                  <a:lnTo>
                    <a:pt x="875" y="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Freeform 201"/>
            <p:cNvSpPr>
              <a:spLocks/>
            </p:cNvSpPr>
            <p:nvPr/>
          </p:nvSpPr>
          <p:spPr bwMode="auto">
            <a:xfrm>
              <a:off x="2715" y="2458"/>
              <a:ext cx="226" cy="21"/>
            </a:xfrm>
            <a:custGeom>
              <a:avLst/>
              <a:gdLst>
                <a:gd name="T0" fmla="*/ 875 w 982"/>
                <a:gd name="T1" fmla="*/ 4 h 93"/>
                <a:gd name="T2" fmla="*/ 871 w 982"/>
                <a:gd name="T3" fmla="*/ 0 h 93"/>
                <a:gd name="T4" fmla="*/ 109 w 982"/>
                <a:gd name="T5" fmla="*/ 0 h 93"/>
                <a:gd name="T6" fmla="*/ 105 w 982"/>
                <a:gd name="T7" fmla="*/ 4 h 93"/>
                <a:gd name="T8" fmla="*/ 105 w 982"/>
                <a:gd name="T9" fmla="*/ 19 h 93"/>
                <a:gd name="T10" fmla="*/ 0 w 982"/>
                <a:gd name="T11" fmla="*/ 19 h 93"/>
                <a:gd name="T12" fmla="*/ 0 w 982"/>
                <a:gd name="T13" fmla="*/ 86 h 93"/>
                <a:gd name="T14" fmla="*/ 7 w 982"/>
                <a:gd name="T15" fmla="*/ 93 h 93"/>
                <a:gd name="T16" fmla="*/ 974 w 982"/>
                <a:gd name="T17" fmla="*/ 93 h 93"/>
                <a:gd name="T18" fmla="*/ 982 w 982"/>
                <a:gd name="T19" fmla="*/ 86 h 93"/>
                <a:gd name="T20" fmla="*/ 982 w 982"/>
                <a:gd name="T21" fmla="*/ 19 h 93"/>
                <a:gd name="T22" fmla="*/ 875 w 982"/>
                <a:gd name="T23" fmla="*/ 19 h 93"/>
                <a:gd name="T24" fmla="*/ 875 w 982"/>
                <a:gd name="T25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2" h="93">
                  <a:moveTo>
                    <a:pt x="875" y="4"/>
                  </a:moveTo>
                  <a:lnTo>
                    <a:pt x="871" y="0"/>
                  </a:lnTo>
                  <a:lnTo>
                    <a:pt x="109" y="0"/>
                  </a:lnTo>
                  <a:lnTo>
                    <a:pt x="105" y="4"/>
                  </a:lnTo>
                  <a:lnTo>
                    <a:pt x="105" y="19"/>
                  </a:lnTo>
                  <a:lnTo>
                    <a:pt x="0" y="19"/>
                  </a:lnTo>
                  <a:lnTo>
                    <a:pt x="0" y="86"/>
                  </a:lnTo>
                  <a:lnTo>
                    <a:pt x="7" y="93"/>
                  </a:lnTo>
                  <a:lnTo>
                    <a:pt x="974" y="93"/>
                  </a:lnTo>
                  <a:lnTo>
                    <a:pt x="982" y="86"/>
                  </a:lnTo>
                  <a:lnTo>
                    <a:pt x="982" y="19"/>
                  </a:lnTo>
                  <a:lnTo>
                    <a:pt x="875" y="19"/>
                  </a:lnTo>
                  <a:lnTo>
                    <a:pt x="875" y="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Rectangle 202"/>
            <p:cNvSpPr>
              <a:spLocks noChangeArrowheads="1"/>
            </p:cNvSpPr>
            <p:nvPr/>
          </p:nvSpPr>
          <p:spPr bwMode="auto">
            <a:xfrm>
              <a:off x="2972" y="1658"/>
              <a:ext cx="9" cy="7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Freeform 203"/>
            <p:cNvSpPr>
              <a:spLocks/>
            </p:cNvSpPr>
            <p:nvPr/>
          </p:nvSpPr>
          <p:spPr bwMode="auto">
            <a:xfrm>
              <a:off x="2974" y="1609"/>
              <a:ext cx="21" cy="826"/>
            </a:xfrm>
            <a:custGeom>
              <a:avLst/>
              <a:gdLst>
                <a:gd name="T0" fmla="*/ 92 w 92"/>
                <a:gd name="T1" fmla="*/ 3481 h 3715"/>
                <a:gd name="T2" fmla="*/ 92 w 92"/>
                <a:gd name="T3" fmla="*/ 234 h 3715"/>
                <a:gd name="T4" fmla="*/ 76 w 92"/>
                <a:gd name="T5" fmla="*/ 226 h 3715"/>
                <a:gd name="T6" fmla="*/ 62 w 92"/>
                <a:gd name="T7" fmla="*/ 226 h 3715"/>
                <a:gd name="T8" fmla="*/ 62 w 92"/>
                <a:gd name="T9" fmla="*/ 0 h 3715"/>
                <a:gd name="T10" fmla="*/ 31 w 92"/>
                <a:gd name="T11" fmla="*/ 0 h 3715"/>
                <a:gd name="T12" fmla="*/ 31 w 92"/>
                <a:gd name="T13" fmla="*/ 226 h 3715"/>
                <a:gd name="T14" fmla="*/ 0 w 92"/>
                <a:gd name="T15" fmla="*/ 226 h 3715"/>
                <a:gd name="T16" fmla="*/ 0 w 92"/>
                <a:gd name="T17" fmla="*/ 3489 h 3715"/>
                <a:gd name="T18" fmla="*/ 31 w 92"/>
                <a:gd name="T19" fmla="*/ 3489 h 3715"/>
                <a:gd name="T20" fmla="*/ 31 w 92"/>
                <a:gd name="T21" fmla="*/ 3715 h 3715"/>
                <a:gd name="T22" fmla="*/ 62 w 92"/>
                <a:gd name="T23" fmla="*/ 3715 h 3715"/>
                <a:gd name="T24" fmla="*/ 62 w 92"/>
                <a:gd name="T25" fmla="*/ 3489 h 3715"/>
                <a:gd name="T26" fmla="*/ 76 w 92"/>
                <a:gd name="T27" fmla="*/ 3489 h 3715"/>
                <a:gd name="T28" fmla="*/ 92 w 92"/>
                <a:gd name="T29" fmla="*/ 3481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3715">
                  <a:moveTo>
                    <a:pt x="92" y="3481"/>
                  </a:moveTo>
                  <a:lnTo>
                    <a:pt x="92" y="234"/>
                  </a:lnTo>
                  <a:lnTo>
                    <a:pt x="76" y="226"/>
                  </a:lnTo>
                  <a:lnTo>
                    <a:pt x="62" y="226"/>
                  </a:lnTo>
                  <a:lnTo>
                    <a:pt x="62" y="0"/>
                  </a:lnTo>
                  <a:lnTo>
                    <a:pt x="31" y="0"/>
                  </a:lnTo>
                  <a:lnTo>
                    <a:pt x="31" y="226"/>
                  </a:lnTo>
                  <a:lnTo>
                    <a:pt x="0" y="226"/>
                  </a:lnTo>
                  <a:lnTo>
                    <a:pt x="0" y="3489"/>
                  </a:lnTo>
                  <a:lnTo>
                    <a:pt x="31" y="3489"/>
                  </a:lnTo>
                  <a:lnTo>
                    <a:pt x="31" y="3715"/>
                  </a:lnTo>
                  <a:lnTo>
                    <a:pt x="62" y="3715"/>
                  </a:lnTo>
                  <a:lnTo>
                    <a:pt x="62" y="3489"/>
                  </a:lnTo>
                  <a:lnTo>
                    <a:pt x="76" y="3489"/>
                  </a:lnTo>
                  <a:lnTo>
                    <a:pt x="92" y="348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Freeform 204"/>
            <p:cNvSpPr>
              <a:spLocks/>
            </p:cNvSpPr>
            <p:nvPr/>
          </p:nvSpPr>
          <p:spPr bwMode="auto">
            <a:xfrm>
              <a:off x="2974" y="1609"/>
              <a:ext cx="21" cy="826"/>
            </a:xfrm>
            <a:custGeom>
              <a:avLst/>
              <a:gdLst>
                <a:gd name="T0" fmla="*/ 92 w 92"/>
                <a:gd name="T1" fmla="*/ 3481 h 3715"/>
                <a:gd name="T2" fmla="*/ 92 w 92"/>
                <a:gd name="T3" fmla="*/ 234 h 3715"/>
                <a:gd name="T4" fmla="*/ 76 w 92"/>
                <a:gd name="T5" fmla="*/ 226 h 3715"/>
                <a:gd name="T6" fmla="*/ 62 w 92"/>
                <a:gd name="T7" fmla="*/ 226 h 3715"/>
                <a:gd name="T8" fmla="*/ 62 w 92"/>
                <a:gd name="T9" fmla="*/ 0 h 3715"/>
                <a:gd name="T10" fmla="*/ 31 w 92"/>
                <a:gd name="T11" fmla="*/ 0 h 3715"/>
                <a:gd name="T12" fmla="*/ 31 w 92"/>
                <a:gd name="T13" fmla="*/ 226 h 3715"/>
                <a:gd name="T14" fmla="*/ 0 w 92"/>
                <a:gd name="T15" fmla="*/ 226 h 3715"/>
                <a:gd name="T16" fmla="*/ 0 w 92"/>
                <a:gd name="T17" fmla="*/ 3489 h 3715"/>
                <a:gd name="T18" fmla="*/ 31 w 92"/>
                <a:gd name="T19" fmla="*/ 3489 h 3715"/>
                <a:gd name="T20" fmla="*/ 31 w 92"/>
                <a:gd name="T21" fmla="*/ 3715 h 3715"/>
                <a:gd name="T22" fmla="*/ 62 w 92"/>
                <a:gd name="T23" fmla="*/ 3715 h 3715"/>
                <a:gd name="T24" fmla="*/ 62 w 92"/>
                <a:gd name="T25" fmla="*/ 3489 h 3715"/>
                <a:gd name="T26" fmla="*/ 76 w 92"/>
                <a:gd name="T27" fmla="*/ 3489 h 3715"/>
                <a:gd name="T28" fmla="*/ 92 w 92"/>
                <a:gd name="T29" fmla="*/ 3481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3715">
                  <a:moveTo>
                    <a:pt x="92" y="3481"/>
                  </a:moveTo>
                  <a:lnTo>
                    <a:pt x="92" y="234"/>
                  </a:lnTo>
                  <a:lnTo>
                    <a:pt x="76" y="226"/>
                  </a:lnTo>
                  <a:lnTo>
                    <a:pt x="62" y="226"/>
                  </a:lnTo>
                  <a:lnTo>
                    <a:pt x="62" y="0"/>
                  </a:lnTo>
                  <a:lnTo>
                    <a:pt x="31" y="0"/>
                  </a:lnTo>
                  <a:lnTo>
                    <a:pt x="31" y="226"/>
                  </a:lnTo>
                  <a:lnTo>
                    <a:pt x="0" y="226"/>
                  </a:lnTo>
                  <a:lnTo>
                    <a:pt x="0" y="3489"/>
                  </a:lnTo>
                  <a:lnTo>
                    <a:pt x="31" y="3489"/>
                  </a:lnTo>
                  <a:lnTo>
                    <a:pt x="31" y="3715"/>
                  </a:lnTo>
                  <a:lnTo>
                    <a:pt x="62" y="3715"/>
                  </a:lnTo>
                  <a:lnTo>
                    <a:pt x="62" y="3489"/>
                  </a:lnTo>
                  <a:lnTo>
                    <a:pt x="76" y="3489"/>
                  </a:lnTo>
                  <a:lnTo>
                    <a:pt x="92" y="348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Rectangle 205"/>
            <p:cNvSpPr>
              <a:spLocks noChangeArrowheads="1"/>
            </p:cNvSpPr>
            <p:nvPr/>
          </p:nvSpPr>
          <p:spPr bwMode="auto">
            <a:xfrm>
              <a:off x="2974" y="1668"/>
              <a:ext cx="21" cy="7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Freeform 206"/>
            <p:cNvSpPr>
              <a:spLocks/>
            </p:cNvSpPr>
            <p:nvPr/>
          </p:nvSpPr>
          <p:spPr bwMode="auto">
            <a:xfrm>
              <a:off x="2974" y="1668"/>
              <a:ext cx="0" cy="709"/>
            </a:xfrm>
            <a:custGeom>
              <a:avLst/>
              <a:gdLst>
                <a:gd name="T0" fmla="*/ 3190 h 3190"/>
                <a:gd name="T1" fmla="*/ 0 h 3190"/>
                <a:gd name="T2" fmla="*/ 3190 h 319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190">
                  <a:moveTo>
                    <a:pt x="0" y="3190"/>
                  </a:moveTo>
                  <a:lnTo>
                    <a:pt x="0" y="0"/>
                  </a:lnTo>
                  <a:lnTo>
                    <a:pt x="0" y="319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Rectangle 207"/>
            <p:cNvSpPr>
              <a:spLocks noChangeArrowheads="1"/>
            </p:cNvSpPr>
            <p:nvPr/>
          </p:nvSpPr>
          <p:spPr bwMode="auto">
            <a:xfrm>
              <a:off x="2691" y="2496"/>
              <a:ext cx="249" cy="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Rectangle 208"/>
            <p:cNvSpPr>
              <a:spLocks noChangeArrowheads="1"/>
            </p:cNvSpPr>
            <p:nvPr/>
          </p:nvSpPr>
          <p:spPr bwMode="auto">
            <a:xfrm>
              <a:off x="2691" y="2496"/>
              <a:ext cx="249" cy="2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Rectangle 209"/>
            <p:cNvSpPr>
              <a:spLocks noChangeArrowheads="1"/>
            </p:cNvSpPr>
            <p:nvPr/>
          </p:nvSpPr>
          <p:spPr bwMode="auto">
            <a:xfrm>
              <a:off x="2921" y="2463"/>
              <a:ext cx="4" cy="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Rectangle 210"/>
            <p:cNvSpPr>
              <a:spLocks noChangeArrowheads="1"/>
            </p:cNvSpPr>
            <p:nvPr/>
          </p:nvSpPr>
          <p:spPr bwMode="auto">
            <a:xfrm>
              <a:off x="2732" y="2463"/>
              <a:ext cx="3" cy="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Rectangle 211"/>
            <p:cNvSpPr>
              <a:spLocks noChangeArrowheads="1"/>
            </p:cNvSpPr>
            <p:nvPr/>
          </p:nvSpPr>
          <p:spPr bwMode="auto">
            <a:xfrm>
              <a:off x="2976" y="2392"/>
              <a:ext cx="5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Rectangle 212"/>
            <p:cNvSpPr>
              <a:spLocks noChangeArrowheads="1"/>
            </p:cNvSpPr>
            <p:nvPr/>
          </p:nvSpPr>
          <p:spPr bwMode="auto">
            <a:xfrm>
              <a:off x="2976" y="1647"/>
              <a:ext cx="5" cy="5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Rectangle 213"/>
            <p:cNvSpPr>
              <a:spLocks noChangeArrowheads="1"/>
            </p:cNvSpPr>
            <p:nvPr/>
          </p:nvSpPr>
          <p:spPr bwMode="auto">
            <a:xfrm>
              <a:off x="2976" y="1647"/>
              <a:ext cx="5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Rectangle 214"/>
            <p:cNvSpPr>
              <a:spLocks noChangeArrowheads="1"/>
            </p:cNvSpPr>
            <p:nvPr/>
          </p:nvSpPr>
          <p:spPr bwMode="auto">
            <a:xfrm>
              <a:off x="2650" y="2392"/>
              <a:ext cx="5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Rectangle 215"/>
            <p:cNvSpPr>
              <a:spLocks noChangeArrowheads="1"/>
            </p:cNvSpPr>
            <p:nvPr/>
          </p:nvSpPr>
          <p:spPr bwMode="auto">
            <a:xfrm>
              <a:off x="2650" y="1647"/>
              <a:ext cx="5" cy="5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Rectangle 216"/>
            <p:cNvSpPr>
              <a:spLocks noChangeArrowheads="1"/>
            </p:cNvSpPr>
            <p:nvPr/>
          </p:nvSpPr>
          <p:spPr bwMode="auto">
            <a:xfrm>
              <a:off x="2650" y="1647"/>
              <a:ext cx="5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Rectangle 217"/>
            <p:cNvSpPr>
              <a:spLocks noChangeArrowheads="1"/>
            </p:cNvSpPr>
            <p:nvPr/>
          </p:nvSpPr>
          <p:spPr bwMode="auto">
            <a:xfrm>
              <a:off x="3071" y="1535"/>
              <a:ext cx="7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Rectangle 218"/>
            <p:cNvSpPr>
              <a:spLocks noChangeArrowheads="1"/>
            </p:cNvSpPr>
            <p:nvPr/>
          </p:nvSpPr>
          <p:spPr bwMode="auto">
            <a:xfrm>
              <a:off x="2578" y="1535"/>
              <a:ext cx="6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Freeform 219"/>
            <p:cNvSpPr>
              <a:spLocks/>
            </p:cNvSpPr>
            <p:nvPr/>
          </p:nvSpPr>
          <p:spPr bwMode="auto">
            <a:xfrm>
              <a:off x="2591" y="1117"/>
              <a:ext cx="37" cy="258"/>
            </a:xfrm>
            <a:custGeom>
              <a:avLst/>
              <a:gdLst>
                <a:gd name="T0" fmla="*/ 0 w 163"/>
                <a:gd name="T1" fmla="*/ 580 h 1159"/>
                <a:gd name="T2" fmla="*/ 0 w 163"/>
                <a:gd name="T3" fmla="*/ 1159 h 1159"/>
                <a:gd name="T4" fmla="*/ 9 w 163"/>
                <a:gd name="T5" fmla="*/ 1158 h 1159"/>
                <a:gd name="T6" fmla="*/ 17 w 163"/>
                <a:gd name="T7" fmla="*/ 1156 h 1159"/>
                <a:gd name="T8" fmla="*/ 25 w 163"/>
                <a:gd name="T9" fmla="*/ 1153 h 1159"/>
                <a:gd name="T10" fmla="*/ 33 w 163"/>
                <a:gd name="T11" fmla="*/ 1148 h 1159"/>
                <a:gd name="T12" fmla="*/ 41 w 163"/>
                <a:gd name="T13" fmla="*/ 1141 h 1159"/>
                <a:gd name="T14" fmla="*/ 49 w 163"/>
                <a:gd name="T15" fmla="*/ 1134 h 1159"/>
                <a:gd name="T16" fmla="*/ 56 w 163"/>
                <a:gd name="T17" fmla="*/ 1124 h 1159"/>
                <a:gd name="T18" fmla="*/ 64 w 163"/>
                <a:gd name="T19" fmla="*/ 1114 h 1159"/>
                <a:gd name="T20" fmla="*/ 71 w 163"/>
                <a:gd name="T21" fmla="*/ 1102 h 1159"/>
                <a:gd name="T22" fmla="*/ 77 w 163"/>
                <a:gd name="T23" fmla="*/ 1089 h 1159"/>
                <a:gd name="T24" fmla="*/ 85 w 163"/>
                <a:gd name="T25" fmla="*/ 1075 h 1159"/>
                <a:gd name="T26" fmla="*/ 91 w 163"/>
                <a:gd name="T27" fmla="*/ 1060 h 1159"/>
                <a:gd name="T28" fmla="*/ 104 w 163"/>
                <a:gd name="T29" fmla="*/ 1027 h 1159"/>
                <a:gd name="T30" fmla="*/ 115 w 163"/>
                <a:gd name="T31" fmla="*/ 989 h 1159"/>
                <a:gd name="T32" fmla="*/ 126 w 163"/>
                <a:gd name="T33" fmla="*/ 948 h 1159"/>
                <a:gd name="T34" fmla="*/ 135 w 163"/>
                <a:gd name="T35" fmla="*/ 904 h 1159"/>
                <a:gd name="T36" fmla="*/ 143 w 163"/>
                <a:gd name="T37" fmla="*/ 857 h 1159"/>
                <a:gd name="T38" fmla="*/ 150 w 163"/>
                <a:gd name="T39" fmla="*/ 805 h 1159"/>
                <a:gd name="T40" fmla="*/ 156 w 163"/>
                <a:gd name="T41" fmla="*/ 752 h 1159"/>
                <a:gd name="T42" fmla="*/ 159 w 163"/>
                <a:gd name="T43" fmla="*/ 696 h 1159"/>
                <a:gd name="T44" fmla="*/ 161 w 163"/>
                <a:gd name="T45" fmla="*/ 639 h 1159"/>
                <a:gd name="T46" fmla="*/ 163 w 163"/>
                <a:gd name="T47" fmla="*/ 580 h 1159"/>
                <a:gd name="T48" fmla="*/ 161 w 163"/>
                <a:gd name="T49" fmla="*/ 521 h 1159"/>
                <a:gd name="T50" fmla="*/ 159 w 163"/>
                <a:gd name="T51" fmla="*/ 464 h 1159"/>
                <a:gd name="T52" fmla="*/ 156 w 163"/>
                <a:gd name="T53" fmla="*/ 408 h 1159"/>
                <a:gd name="T54" fmla="*/ 150 w 163"/>
                <a:gd name="T55" fmla="*/ 355 h 1159"/>
                <a:gd name="T56" fmla="*/ 143 w 163"/>
                <a:gd name="T57" fmla="*/ 304 h 1159"/>
                <a:gd name="T58" fmla="*/ 135 w 163"/>
                <a:gd name="T59" fmla="*/ 256 h 1159"/>
                <a:gd name="T60" fmla="*/ 126 w 163"/>
                <a:gd name="T61" fmla="*/ 212 h 1159"/>
                <a:gd name="T62" fmla="*/ 115 w 163"/>
                <a:gd name="T63" fmla="*/ 171 h 1159"/>
                <a:gd name="T64" fmla="*/ 104 w 163"/>
                <a:gd name="T65" fmla="*/ 133 h 1159"/>
                <a:gd name="T66" fmla="*/ 91 w 163"/>
                <a:gd name="T67" fmla="*/ 100 h 1159"/>
                <a:gd name="T68" fmla="*/ 85 w 163"/>
                <a:gd name="T69" fmla="*/ 84 h 1159"/>
                <a:gd name="T70" fmla="*/ 77 w 163"/>
                <a:gd name="T71" fmla="*/ 70 h 1159"/>
                <a:gd name="T72" fmla="*/ 71 w 163"/>
                <a:gd name="T73" fmla="*/ 57 h 1159"/>
                <a:gd name="T74" fmla="*/ 64 w 163"/>
                <a:gd name="T75" fmla="*/ 46 h 1159"/>
                <a:gd name="T76" fmla="*/ 56 w 163"/>
                <a:gd name="T77" fmla="*/ 36 h 1159"/>
                <a:gd name="T78" fmla="*/ 49 w 163"/>
                <a:gd name="T79" fmla="*/ 26 h 1159"/>
                <a:gd name="T80" fmla="*/ 41 w 163"/>
                <a:gd name="T81" fmla="*/ 19 h 1159"/>
                <a:gd name="T82" fmla="*/ 33 w 163"/>
                <a:gd name="T83" fmla="*/ 12 h 1159"/>
                <a:gd name="T84" fmla="*/ 25 w 163"/>
                <a:gd name="T85" fmla="*/ 7 h 1159"/>
                <a:gd name="T86" fmla="*/ 17 w 163"/>
                <a:gd name="T87" fmla="*/ 4 h 1159"/>
                <a:gd name="T88" fmla="*/ 9 w 163"/>
                <a:gd name="T89" fmla="*/ 1 h 1159"/>
                <a:gd name="T90" fmla="*/ 0 w 163"/>
                <a:gd name="T91" fmla="*/ 0 h 1159"/>
                <a:gd name="T92" fmla="*/ 0 w 163"/>
                <a:gd name="T93" fmla="*/ 580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3" h="1159">
                  <a:moveTo>
                    <a:pt x="0" y="580"/>
                  </a:moveTo>
                  <a:lnTo>
                    <a:pt x="0" y="1159"/>
                  </a:lnTo>
                  <a:lnTo>
                    <a:pt x="9" y="1158"/>
                  </a:lnTo>
                  <a:lnTo>
                    <a:pt x="17" y="1156"/>
                  </a:lnTo>
                  <a:lnTo>
                    <a:pt x="25" y="1153"/>
                  </a:lnTo>
                  <a:lnTo>
                    <a:pt x="33" y="1148"/>
                  </a:lnTo>
                  <a:lnTo>
                    <a:pt x="41" y="1141"/>
                  </a:lnTo>
                  <a:lnTo>
                    <a:pt x="49" y="1134"/>
                  </a:lnTo>
                  <a:lnTo>
                    <a:pt x="56" y="1124"/>
                  </a:lnTo>
                  <a:lnTo>
                    <a:pt x="64" y="1114"/>
                  </a:lnTo>
                  <a:lnTo>
                    <a:pt x="71" y="1102"/>
                  </a:lnTo>
                  <a:lnTo>
                    <a:pt x="77" y="1089"/>
                  </a:lnTo>
                  <a:lnTo>
                    <a:pt x="85" y="1075"/>
                  </a:lnTo>
                  <a:lnTo>
                    <a:pt x="91" y="1060"/>
                  </a:lnTo>
                  <a:lnTo>
                    <a:pt x="104" y="1027"/>
                  </a:lnTo>
                  <a:lnTo>
                    <a:pt x="115" y="989"/>
                  </a:lnTo>
                  <a:lnTo>
                    <a:pt x="126" y="948"/>
                  </a:lnTo>
                  <a:lnTo>
                    <a:pt x="135" y="904"/>
                  </a:lnTo>
                  <a:lnTo>
                    <a:pt x="143" y="857"/>
                  </a:lnTo>
                  <a:lnTo>
                    <a:pt x="150" y="805"/>
                  </a:lnTo>
                  <a:lnTo>
                    <a:pt x="156" y="752"/>
                  </a:lnTo>
                  <a:lnTo>
                    <a:pt x="159" y="696"/>
                  </a:lnTo>
                  <a:lnTo>
                    <a:pt x="161" y="639"/>
                  </a:lnTo>
                  <a:lnTo>
                    <a:pt x="163" y="580"/>
                  </a:lnTo>
                  <a:lnTo>
                    <a:pt x="161" y="521"/>
                  </a:lnTo>
                  <a:lnTo>
                    <a:pt x="159" y="464"/>
                  </a:lnTo>
                  <a:lnTo>
                    <a:pt x="156" y="408"/>
                  </a:lnTo>
                  <a:lnTo>
                    <a:pt x="150" y="355"/>
                  </a:lnTo>
                  <a:lnTo>
                    <a:pt x="143" y="304"/>
                  </a:lnTo>
                  <a:lnTo>
                    <a:pt x="135" y="256"/>
                  </a:lnTo>
                  <a:lnTo>
                    <a:pt x="126" y="212"/>
                  </a:lnTo>
                  <a:lnTo>
                    <a:pt x="115" y="171"/>
                  </a:lnTo>
                  <a:lnTo>
                    <a:pt x="104" y="133"/>
                  </a:lnTo>
                  <a:lnTo>
                    <a:pt x="91" y="100"/>
                  </a:lnTo>
                  <a:lnTo>
                    <a:pt x="85" y="84"/>
                  </a:lnTo>
                  <a:lnTo>
                    <a:pt x="77" y="70"/>
                  </a:lnTo>
                  <a:lnTo>
                    <a:pt x="71" y="57"/>
                  </a:lnTo>
                  <a:lnTo>
                    <a:pt x="64" y="46"/>
                  </a:lnTo>
                  <a:lnTo>
                    <a:pt x="56" y="36"/>
                  </a:lnTo>
                  <a:lnTo>
                    <a:pt x="49" y="26"/>
                  </a:lnTo>
                  <a:lnTo>
                    <a:pt x="41" y="19"/>
                  </a:lnTo>
                  <a:lnTo>
                    <a:pt x="33" y="12"/>
                  </a:lnTo>
                  <a:lnTo>
                    <a:pt x="25" y="7"/>
                  </a:lnTo>
                  <a:lnTo>
                    <a:pt x="17" y="4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5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Freeform 220"/>
            <p:cNvSpPr>
              <a:spLocks/>
            </p:cNvSpPr>
            <p:nvPr/>
          </p:nvSpPr>
          <p:spPr bwMode="auto">
            <a:xfrm>
              <a:off x="2591" y="1117"/>
              <a:ext cx="37" cy="258"/>
            </a:xfrm>
            <a:custGeom>
              <a:avLst/>
              <a:gdLst>
                <a:gd name="T0" fmla="*/ 0 w 163"/>
                <a:gd name="T1" fmla="*/ 1159 h 1159"/>
                <a:gd name="T2" fmla="*/ 9 w 163"/>
                <a:gd name="T3" fmla="*/ 1158 h 1159"/>
                <a:gd name="T4" fmla="*/ 17 w 163"/>
                <a:gd name="T5" fmla="*/ 1156 h 1159"/>
                <a:gd name="T6" fmla="*/ 25 w 163"/>
                <a:gd name="T7" fmla="*/ 1153 h 1159"/>
                <a:gd name="T8" fmla="*/ 33 w 163"/>
                <a:gd name="T9" fmla="*/ 1148 h 1159"/>
                <a:gd name="T10" fmla="*/ 41 w 163"/>
                <a:gd name="T11" fmla="*/ 1141 h 1159"/>
                <a:gd name="T12" fmla="*/ 49 w 163"/>
                <a:gd name="T13" fmla="*/ 1134 h 1159"/>
                <a:gd name="T14" fmla="*/ 56 w 163"/>
                <a:gd name="T15" fmla="*/ 1124 h 1159"/>
                <a:gd name="T16" fmla="*/ 64 w 163"/>
                <a:gd name="T17" fmla="*/ 1114 h 1159"/>
                <a:gd name="T18" fmla="*/ 71 w 163"/>
                <a:gd name="T19" fmla="*/ 1102 h 1159"/>
                <a:gd name="T20" fmla="*/ 77 w 163"/>
                <a:gd name="T21" fmla="*/ 1089 h 1159"/>
                <a:gd name="T22" fmla="*/ 85 w 163"/>
                <a:gd name="T23" fmla="*/ 1075 h 1159"/>
                <a:gd name="T24" fmla="*/ 91 w 163"/>
                <a:gd name="T25" fmla="*/ 1060 h 1159"/>
                <a:gd name="T26" fmla="*/ 104 w 163"/>
                <a:gd name="T27" fmla="*/ 1027 h 1159"/>
                <a:gd name="T28" fmla="*/ 115 w 163"/>
                <a:gd name="T29" fmla="*/ 989 h 1159"/>
                <a:gd name="T30" fmla="*/ 126 w 163"/>
                <a:gd name="T31" fmla="*/ 948 h 1159"/>
                <a:gd name="T32" fmla="*/ 135 w 163"/>
                <a:gd name="T33" fmla="*/ 904 h 1159"/>
                <a:gd name="T34" fmla="*/ 143 w 163"/>
                <a:gd name="T35" fmla="*/ 857 h 1159"/>
                <a:gd name="T36" fmla="*/ 150 w 163"/>
                <a:gd name="T37" fmla="*/ 805 h 1159"/>
                <a:gd name="T38" fmla="*/ 156 w 163"/>
                <a:gd name="T39" fmla="*/ 752 h 1159"/>
                <a:gd name="T40" fmla="*/ 159 w 163"/>
                <a:gd name="T41" fmla="*/ 696 h 1159"/>
                <a:gd name="T42" fmla="*/ 161 w 163"/>
                <a:gd name="T43" fmla="*/ 639 h 1159"/>
                <a:gd name="T44" fmla="*/ 163 w 163"/>
                <a:gd name="T45" fmla="*/ 580 h 1159"/>
                <a:gd name="T46" fmla="*/ 161 w 163"/>
                <a:gd name="T47" fmla="*/ 521 h 1159"/>
                <a:gd name="T48" fmla="*/ 159 w 163"/>
                <a:gd name="T49" fmla="*/ 464 h 1159"/>
                <a:gd name="T50" fmla="*/ 156 w 163"/>
                <a:gd name="T51" fmla="*/ 408 h 1159"/>
                <a:gd name="T52" fmla="*/ 150 w 163"/>
                <a:gd name="T53" fmla="*/ 355 h 1159"/>
                <a:gd name="T54" fmla="*/ 143 w 163"/>
                <a:gd name="T55" fmla="*/ 304 h 1159"/>
                <a:gd name="T56" fmla="*/ 135 w 163"/>
                <a:gd name="T57" fmla="*/ 256 h 1159"/>
                <a:gd name="T58" fmla="*/ 126 w 163"/>
                <a:gd name="T59" fmla="*/ 212 h 1159"/>
                <a:gd name="T60" fmla="*/ 115 w 163"/>
                <a:gd name="T61" fmla="*/ 171 h 1159"/>
                <a:gd name="T62" fmla="*/ 104 w 163"/>
                <a:gd name="T63" fmla="*/ 133 h 1159"/>
                <a:gd name="T64" fmla="*/ 91 w 163"/>
                <a:gd name="T65" fmla="*/ 100 h 1159"/>
                <a:gd name="T66" fmla="*/ 85 w 163"/>
                <a:gd name="T67" fmla="*/ 84 h 1159"/>
                <a:gd name="T68" fmla="*/ 77 w 163"/>
                <a:gd name="T69" fmla="*/ 70 h 1159"/>
                <a:gd name="T70" fmla="*/ 71 w 163"/>
                <a:gd name="T71" fmla="*/ 57 h 1159"/>
                <a:gd name="T72" fmla="*/ 64 w 163"/>
                <a:gd name="T73" fmla="*/ 46 h 1159"/>
                <a:gd name="T74" fmla="*/ 56 w 163"/>
                <a:gd name="T75" fmla="*/ 36 h 1159"/>
                <a:gd name="T76" fmla="*/ 49 w 163"/>
                <a:gd name="T77" fmla="*/ 26 h 1159"/>
                <a:gd name="T78" fmla="*/ 41 w 163"/>
                <a:gd name="T79" fmla="*/ 19 h 1159"/>
                <a:gd name="T80" fmla="*/ 33 w 163"/>
                <a:gd name="T81" fmla="*/ 12 h 1159"/>
                <a:gd name="T82" fmla="*/ 25 w 163"/>
                <a:gd name="T83" fmla="*/ 7 h 1159"/>
                <a:gd name="T84" fmla="*/ 17 w 163"/>
                <a:gd name="T85" fmla="*/ 4 h 1159"/>
                <a:gd name="T86" fmla="*/ 9 w 163"/>
                <a:gd name="T87" fmla="*/ 1 h 1159"/>
                <a:gd name="T88" fmla="*/ 0 w 163"/>
                <a:gd name="T89" fmla="*/ 0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3" h="1159">
                  <a:moveTo>
                    <a:pt x="0" y="1159"/>
                  </a:moveTo>
                  <a:lnTo>
                    <a:pt x="9" y="1158"/>
                  </a:lnTo>
                  <a:lnTo>
                    <a:pt x="17" y="1156"/>
                  </a:lnTo>
                  <a:lnTo>
                    <a:pt x="25" y="1153"/>
                  </a:lnTo>
                  <a:lnTo>
                    <a:pt x="33" y="1148"/>
                  </a:lnTo>
                  <a:lnTo>
                    <a:pt x="41" y="1141"/>
                  </a:lnTo>
                  <a:lnTo>
                    <a:pt x="49" y="1134"/>
                  </a:lnTo>
                  <a:lnTo>
                    <a:pt x="56" y="1124"/>
                  </a:lnTo>
                  <a:lnTo>
                    <a:pt x="64" y="1114"/>
                  </a:lnTo>
                  <a:lnTo>
                    <a:pt x="71" y="1102"/>
                  </a:lnTo>
                  <a:lnTo>
                    <a:pt x="77" y="1089"/>
                  </a:lnTo>
                  <a:lnTo>
                    <a:pt x="85" y="1075"/>
                  </a:lnTo>
                  <a:lnTo>
                    <a:pt x="91" y="1060"/>
                  </a:lnTo>
                  <a:lnTo>
                    <a:pt x="104" y="1027"/>
                  </a:lnTo>
                  <a:lnTo>
                    <a:pt x="115" y="989"/>
                  </a:lnTo>
                  <a:lnTo>
                    <a:pt x="126" y="948"/>
                  </a:lnTo>
                  <a:lnTo>
                    <a:pt x="135" y="904"/>
                  </a:lnTo>
                  <a:lnTo>
                    <a:pt x="143" y="857"/>
                  </a:lnTo>
                  <a:lnTo>
                    <a:pt x="150" y="805"/>
                  </a:lnTo>
                  <a:lnTo>
                    <a:pt x="156" y="752"/>
                  </a:lnTo>
                  <a:lnTo>
                    <a:pt x="159" y="696"/>
                  </a:lnTo>
                  <a:lnTo>
                    <a:pt x="161" y="639"/>
                  </a:lnTo>
                  <a:lnTo>
                    <a:pt x="163" y="580"/>
                  </a:lnTo>
                  <a:lnTo>
                    <a:pt x="161" y="521"/>
                  </a:lnTo>
                  <a:lnTo>
                    <a:pt x="159" y="464"/>
                  </a:lnTo>
                  <a:lnTo>
                    <a:pt x="156" y="408"/>
                  </a:lnTo>
                  <a:lnTo>
                    <a:pt x="150" y="355"/>
                  </a:lnTo>
                  <a:lnTo>
                    <a:pt x="143" y="304"/>
                  </a:lnTo>
                  <a:lnTo>
                    <a:pt x="135" y="256"/>
                  </a:lnTo>
                  <a:lnTo>
                    <a:pt x="126" y="212"/>
                  </a:lnTo>
                  <a:lnTo>
                    <a:pt x="115" y="171"/>
                  </a:lnTo>
                  <a:lnTo>
                    <a:pt x="104" y="133"/>
                  </a:lnTo>
                  <a:lnTo>
                    <a:pt x="91" y="100"/>
                  </a:lnTo>
                  <a:lnTo>
                    <a:pt x="85" y="84"/>
                  </a:lnTo>
                  <a:lnTo>
                    <a:pt x="77" y="70"/>
                  </a:lnTo>
                  <a:lnTo>
                    <a:pt x="71" y="57"/>
                  </a:lnTo>
                  <a:lnTo>
                    <a:pt x="64" y="46"/>
                  </a:lnTo>
                  <a:lnTo>
                    <a:pt x="56" y="36"/>
                  </a:lnTo>
                  <a:lnTo>
                    <a:pt x="49" y="26"/>
                  </a:lnTo>
                  <a:lnTo>
                    <a:pt x="41" y="19"/>
                  </a:lnTo>
                  <a:lnTo>
                    <a:pt x="33" y="12"/>
                  </a:lnTo>
                  <a:lnTo>
                    <a:pt x="25" y="7"/>
                  </a:lnTo>
                  <a:lnTo>
                    <a:pt x="17" y="4"/>
                  </a:lnTo>
                  <a:lnTo>
                    <a:pt x="9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1" name="Rectangle 221"/>
            <p:cNvSpPr>
              <a:spLocks noChangeArrowheads="1"/>
            </p:cNvSpPr>
            <p:nvPr/>
          </p:nvSpPr>
          <p:spPr bwMode="auto">
            <a:xfrm>
              <a:off x="2592" y="706"/>
              <a:ext cx="472" cy="8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Rectangle 222"/>
            <p:cNvSpPr>
              <a:spLocks noChangeArrowheads="1"/>
            </p:cNvSpPr>
            <p:nvPr/>
          </p:nvSpPr>
          <p:spPr bwMode="auto">
            <a:xfrm>
              <a:off x="2592" y="706"/>
              <a:ext cx="472" cy="82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Rectangle 223"/>
            <p:cNvSpPr>
              <a:spLocks noChangeArrowheads="1"/>
            </p:cNvSpPr>
            <p:nvPr/>
          </p:nvSpPr>
          <p:spPr bwMode="auto">
            <a:xfrm>
              <a:off x="2614" y="887"/>
              <a:ext cx="430" cy="613"/>
            </a:xfrm>
            <a:prstGeom prst="rect">
              <a:avLst/>
            </a:prstGeom>
            <a:solidFill>
              <a:srgbClr val="B7D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Freeform 224"/>
            <p:cNvSpPr>
              <a:spLocks/>
            </p:cNvSpPr>
            <p:nvPr/>
          </p:nvSpPr>
          <p:spPr bwMode="auto">
            <a:xfrm>
              <a:off x="2521" y="1080"/>
              <a:ext cx="22" cy="334"/>
            </a:xfrm>
            <a:custGeom>
              <a:avLst/>
              <a:gdLst>
                <a:gd name="T0" fmla="*/ 76 w 96"/>
                <a:gd name="T1" fmla="*/ 1304 h 1501"/>
                <a:gd name="T2" fmla="*/ 91 w 96"/>
                <a:gd name="T3" fmla="*/ 1304 h 1501"/>
                <a:gd name="T4" fmla="*/ 96 w 96"/>
                <a:gd name="T5" fmla="*/ 1299 h 1501"/>
                <a:gd name="T6" fmla="*/ 96 w 96"/>
                <a:gd name="T7" fmla="*/ 201 h 1501"/>
                <a:gd name="T8" fmla="*/ 91 w 96"/>
                <a:gd name="T9" fmla="*/ 196 h 1501"/>
                <a:gd name="T10" fmla="*/ 76 w 96"/>
                <a:gd name="T11" fmla="*/ 196 h 1501"/>
                <a:gd name="T12" fmla="*/ 76 w 96"/>
                <a:gd name="T13" fmla="*/ 0 h 1501"/>
                <a:gd name="T14" fmla="*/ 6 w 96"/>
                <a:gd name="T15" fmla="*/ 0 h 1501"/>
                <a:gd name="T16" fmla="*/ 0 w 96"/>
                <a:gd name="T17" fmla="*/ 7 h 1501"/>
                <a:gd name="T18" fmla="*/ 0 w 96"/>
                <a:gd name="T19" fmla="*/ 1493 h 1501"/>
                <a:gd name="T20" fmla="*/ 6 w 96"/>
                <a:gd name="T21" fmla="*/ 1501 h 1501"/>
                <a:gd name="T22" fmla="*/ 76 w 96"/>
                <a:gd name="T23" fmla="*/ 1501 h 1501"/>
                <a:gd name="T24" fmla="*/ 76 w 96"/>
                <a:gd name="T25" fmla="*/ 1304 h 1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501">
                  <a:moveTo>
                    <a:pt x="76" y="1304"/>
                  </a:moveTo>
                  <a:lnTo>
                    <a:pt x="91" y="1304"/>
                  </a:lnTo>
                  <a:lnTo>
                    <a:pt x="96" y="1299"/>
                  </a:lnTo>
                  <a:lnTo>
                    <a:pt x="96" y="201"/>
                  </a:lnTo>
                  <a:lnTo>
                    <a:pt x="91" y="196"/>
                  </a:lnTo>
                  <a:lnTo>
                    <a:pt x="76" y="196"/>
                  </a:lnTo>
                  <a:lnTo>
                    <a:pt x="76" y="0"/>
                  </a:lnTo>
                  <a:lnTo>
                    <a:pt x="6" y="0"/>
                  </a:lnTo>
                  <a:lnTo>
                    <a:pt x="0" y="7"/>
                  </a:lnTo>
                  <a:lnTo>
                    <a:pt x="0" y="1493"/>
                  </a:lnTo>
                  <a:lnTo>
                    <a:pt x="6" y="1501"/>
                  </a:lnTo>
                  <a:lnTo>
                    <a:pt x="76" y="1501"/>
                  </a:lnTo>
                  <a:lnTo>
                    <a:pt x="76" y="130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Freeform 225"/>
            <p:cNvSpPr>
              <a:spLocks/>
            </p:cNvSpPr>
            <p:nvPr/>
          </p:nvSpPr>
          <p:spPr bwMode="auto">
            <a:xfrm>
              <a:off x="2521" y="1080"/>
              <a:ext cx="22" cy="334"/>
            </a:xfrm>
            <a:custGeom>
              <a:avLst/>
              <a:gdLst>
                <a:gd name="T0" fmla="*/ 76 w 96"/>
                <a:gd name="T1" fmla="*/ 1304 h 1501"/>
                <a:gd name="T2" fmla="*/ 91 w 96"/>
                <a:gd name="T3" fmla="*/ 1304 h 1501"/>
                <a:gd name="T4" fmla="*/ 96 w 96"/>
                <a:gd name="T5" fmla="*/ 1299 h 1501"/>
                <a:gd name="T6" fmla="*/ 96 w 96"/>
                <a:gd name="T7" fmla="*/ 201 h 1501"/>
                <a:gd name="T8" fmla="*/ 91 w 96"/>
                <a:gd name="T9" fmla="*/ 196 h 1501"/>
                <a:gd name="T10" fmla="*/ 76 w 96"/>
                <a:gd name="T11" fmla="*/ 196 h 1501"/>
                <a:gd name="T12" fmla="*/ 76 w 96"/>
                <a:gd name="T13" fmla="*/ 0 h 1501"/>
                <a:gd name="T14" fmla="*/ 6 w 96"/>
                <a:gd name="T15" fmla="*/ 0 h 1501"/>
                <a:gd name="T16" fmla="*/ 0 w 96"/>
                <a:gd name="T17" fmla="*/ 7 h 1501"/>
                <a:gd name="T18" fmla="*/ 0 w 96"/>
                <a:gd name="T19" fmla="*/ 1493 h 1501"/>
                <a:gd name="T20" fmla="*/ 6 w 96"/>
                <a:gd name="T21" fmla="*/ 1501 h 1501"/>
                <a:gd name="T22" fmla="*/ 76 w 96"/>
                <a:gd name="T23" fmla="*/ 1501 h 1501"/>
                <a:gd name="T24" fmla="*/ 76 w 96"/>
                <a:gd name="T25" fmla="*/ 1304 h 1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501">
                  <a:moveTo>
                    <a:pt x="76" y="1304"/>
                  </a:moveTo>
                  <a:lnTo>
                    <a:pt x="91" y="1304"/>
                  </a:lnTo>
                  <a:lnTo>
                    <a:pt x="96" y="1299"/>
                  </a:lnTo>
                  <a:lnTo>
                    <a:pt x="96" y="201"/>
                  </a:lnTo>
                  <a:lnTo>
                    <a:pt x="91" y="196"/>
                  </a:lnTo>
                  <a:lnTo>
                    <a:pt x="76" y="196"/>
                  </a:lnTo>
                  <a:lnTo>
                    <a:pt x="76" y="0"/>
                  </a:lnTo>
                  <a:lnTo>
                    <a:pt x="6" y="0"/>
                  </a:lnTo>
                  <a:lnTo>
                    <a:pt x="0" y="7"/>
                  </a:lnTo>
                  <a:lnTo>
                    <a:pt x="0" y="1493"/>
                  </a:lnTo>
                  <a:lnTo>
                    <a:pt x="6" y="1501"/>
                  </a:lnTo>
                  <a:lnTo>
                    <a:pt x="76" y="1501"/>
                  </a:lnTo>
                  <a:lnTo>
                    <a:pt x="76" y="130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Rectangle 226"/>
            <p:cNvSpPr>
              <a:spLocks noChangeArrowheads="1"/>
            </p:cNvSpPr>
            <p:nvPr/>
          </p:nvSpPr>
          <p:spPr bwMode="auto">
            <a:xfrm>
              <a:off x="2536" y="1116"/>
              <a:ext cx="2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Rectangle 227"/>
            <p:cNvSpPr>
              <a:spLocks noChangeArrowheads="1"/>
            </p:cNvSpPr>
            <p:nvPr/>
          </p:nvSpPr>
          <p:spPr bwMode="auto">
            <a:xfrm>
              <a:off x="2536" y="1373"/>
              <a:ext cx="2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Freeform 228"/>
            <p:cNvSpPr>
              <a:spLocks/>
            </p:cNvSpPr>
            <p:nvPr/>
          </p:nvSpPr>
          <p:spPr bwMode="auto">
            <a:xfrm>
              <a:off x="2628" y="1609"/>
              <a:ext cx="36" cy="826"/>
            </a:xfrm>
            <a:custGeom>
              <a:avLst/>
              <a:gdLst>
                <a:gd name="T0" fmla="*/ 153 w 153"/>
                <a:gd name="T1" fmla="*/ 3471 h 3715"/>
                <a:gd name="T2" fmla="*/ 135 w 153"/>
                <a:gd name="T3" fmla="*/ 3489 h 3715"/>
                <a:gd name="T4" fmla="*/ 96 w 153"/>
                <a:gd name="T5" fmla="*/ 3489 h 3715"/>
                <a:gd name="T6" fmla="*/ 96 w 153"/>
                <a:gd name="T7" fmla="*/ 3715 h 3715"/>
                <a:gd name="T8" fmla="*/ 0 w 153"/>
                <a:gd name="T9" fmla="*/ 3715 h 3715"/>
                <a:gd name="T10" fmla="*/ 0 w 153"/>
                <a:gd name="T11" fmla="*/ 0 h 3715"/>
                <a:gd name="T12" fmla="*/ 96 w 153"/>
                <a:gd name="T13" fmla="*/ 0 h 3715"/>
                <a:gd name="T14" fmla="*/ 96 w 153"/>
                <a:gd name="T15" fmla="*/ 226 h 3715"/>
                <a:gd name="T16" fmla="*/ 135 w 153"/>
                <a:gd name="T17" fmla="*/ 226 h 3715"/>
                <a:gd name="T18" fmla="*/ 153 w 153"/>
                <a:gd name="T19" fmla="*/ 245 h 3715"/>
                <a:gd name="T20" fmla="*/ 153 w 153"/>
                <a:gd name="T21" fmla="*/ 3471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3" h="3715">
                  <a:moveTo>
                    <a:pt x="153" y="3471"/>
                  </a:moveTo>
                  <a:lnTo>
                    <a:pt x="135" y="3489"/>
                  </a:lnTo>
                  <a:lnTo>
                    <a:pt x="96" y="3489"/>
                  </a:lnTo>
                  <a:lnTo>
                    <a:pt x="96" y="3715"/>
                  </a:lnTo>
                  <a:lnTo>
                    <a:pt x="0" y="3715"/>
                  </a:lnTo>
                  <a:lnTo>
                    <a:pt x="0" y="0"/>
                  </a:lnTo>
                  <a:lnTo>
                    <a:pt x="96" y="0"/>
                  </a:lnTo>
                  <a:lnTo>
                    <a:pt x="96" y="226"/>
                  </a:lnTo>
                  <a:lnTo>
                    <a:pt x="135" y="226"/>
                  </a:lnTo>
                  <a:lnTo>
                    <a:pt x="153" y="245"/>
                  </a:lnTo>
                  <a:lnTo>
                    <a:pt x="153" y="347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Freeform 229"/>
            <p:cNvSpPr>
              <a:spLocks/>
            </p:cNvSpPr>
            <p:nvPr/>
          </p:nvSpPr>
          <p:spPr bwMode="auto">
            <a:xfrm>
              <a:off x="2628" y="1609"/>
              <a:ext cx="36" cy="826"/>
            </a:xfrm>
            <a:custGeom>
              <a:avLst/>
              <a:gdLst>
                <a:gd name="T0" fmla="*/ 153 w 153"/>
                <a:gd name="T1" fmla="*/ 3471 h 3715"/>
                <a:gd name="T2" fmla="*/ 135 w 153"/>
                <a:gd name="T3" fmla="*/ 3489 h 3715"/>
                <a:gd name="T4" fmla="*/ 96 w 153"/>
                <a:gd name="T5" fmla="*/ 3489 h 3715"/>
                <a:gd name="T6" fmla="*/ 96 w 153"/>
                <a:gd name="T7" fmla="*/ 3715 h 3715"/>
                <a:gd name="T8" fmla="*/ 0 w 153"/>
                <a:gd name="T9" fmla="*/ 3715 h 3715"/>
                <a:gd name="T10" fmla="*/ 0 w 153"/>
                <a:gd name="T11" fmla="*/ 0 h 3715"/>
                <a:gd name="T12" fmla="*/ 96 w 153"/>
                <a:gd name="T13" fmla="*/ 0 h 3715"/>
                <a:gd name="T14" fmla="*/ 96 w 153"/>
                <a:gd name="T15" fmla="*/ 226 h 3715"/>
                <a:gd name="T16" fmla="*/ 135 w 153"/>
                <a:gd name="T17" fmla="*/ 226 h 3715"/>
                <a:gd name="T18" fmla="*/ 153 w 153"/>
                <a:gd name="T19" fmla="*/ 245 h 3715"/>
                <a:gd name="T20" fmla="*/ 153 w 153"/>
                <a:gd name="T21" fmla="*/ 3471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3" h="3715">
                  <a:moveTo>
                    <a:pt x="153" y="3471"/>
                  </a:moveTo>
                  <a:lnTo>
                    <a:pt x="135" y="3489"/>
                  </a:lnTo>
                  <a:lnTo>
                    <a:pt x="96" y="3489"/>
                  </a:lnTo>
                  <a:lnTo>
                    <a:pt x="96" y="3715"/>
                  </a:lnTo>
                  <a:lnTo>
                    <a:pt x="0" y="3715"/>
                  </a:lnTo>
                  <a:lnTo>
                    <a:pt x="0" y="0"/>
                  </a:lnTo>
                  <a:lnTo>
                    <a:pt x="96" y="0"/>
                  </a:lnTo>
                  <a:lnTo>
                    <a:pt x="96" y="226"/>
                  </a:lnTo>
                  <a:lnTo>
                    <a:pt x="135" y="226"/>
                  </a:lnTo>
                  <a:lnTo>
                    <a:pt x="153" y="245"/>
                  </a:lnTo>
                  <a:lnTo>
                    <a:pt x="153" y="347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Rectangle 230"/>
            <p:cNvSpPr>
              <a:spLocks noChangeArrowheads="1"/>
            </p:cNvSpPr>
            <p:nvPr/>
          </p:nvSpPr>
          <p:spPr bwMode="auto">
            <a:xfrm>
              <a:off x="2628" y="2213"/>
              <a:ext cx="36" cy="1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Rectangle 231"/>
            <p:cNvSpPr>
              <a:spLocks noChangeArrowheads="1"/>
            </p:cNvSpPr>
            <p:nvPr/>
          </p:nvSpPr>
          <p:spPr bwMode="auto">
            <a:xfrm>
              <a:off x="2628" y="2213"/>
              <a:ext cx="36" cy="1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Freeform 232"/>
            <p:cNvSpPr>
              <a:spLocks/>
            </p:cNvSpPr>
            <p:nvPr/>
          </p:nvSpPr>
          <p:spPr bwMode="auto">
            <a:xfrm>
              <a:off x="2611" y="2192"/>
              <a:ext cx="22" cy="166"/>
            </a:xfrm>
            <a:custGeom>
              <a:avLst/>
              <a:gdLst>
                <a:gd name="T0" fmla="*/ 93 w 98"/>
                <a:gd name="T1" fmla="*/ 657 h 751"/>
                <a:gd name="T2" fmla="*/ 98 w 98"/>
                <a:gd name="T3" fmla="*/ 653 h 751"/>
                <a:gd name="T4" fmla="*/ 98 w 98"/>
                <a:gd name="T5" fmla="*/ 98 h 751"/>
                <a:gd name="T6" fmla="*/ 93 w 98"/>
                <a:gd name="T7" fmla="*/ 95 h 751"/>
                <a:gd name="T8" fmla="*/ 78 w 98"/>
                <a:gd name="T9" fmla="*/ 95 h 751"/>
                <a:gd name="T10" fmla="*/ 78 w 98"/>
                <a:gd name="T11" fmla="*/ 0 h 751"/>
                <a:gd name="T12" fmla="*/ 8 w 98"/>
                <a:gd name="T13" fmla="*/ 0 h 751"/>
                <a:gd name="T14" fmla="*/ 0 w 98"/>
                <a:gd name="T15" fmla="*/ 8 h 751"/>
                <a:gd name="T16" fmla="*/ 0 w 98"/>
                <a:gd name="T17" fmla="*/ 743 h 751"/>
                <a:gd name="T18" fmla="*/ 8 w 98"/>
                <a:gd name="T19" fmla="*/ 751 h 751"/>
                <a:gd name="T20" fmla="*/ 78 w 98"/>
                <a:gd name="T21" fmla="*/ 751 h 751"/>
                <a:gd name="T22" fmla="*/ 78 w 98"/>
                <a:gd name="T23" fmla="*/ 657 h 751"/>
                <a:gd name="T24" fmla="*/ 93 w 98"/>
                <a:gd name="T25" fmla="*/ 657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751">
                  <a:moveTo>
                    <a:pt x="93" y="657"/>
                  </a:moveTo>
                  <a:lnTo>
                    <a:pt x="98" y="653"/>
                  </a:lnTo>
                  <a:lnTo>
                    <a:pt x="98" y="98"/>
                  </a:lnTo>
                  <a:lnTo>
                    <a:pt x="93" y="95"/>
                  </a:lnTo>
                  <a:lnTo>
                    <a:pt x="78" y="95"/>
                  </a:lnTo>
                  <a:lnTo>
                    <a:pt x="78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743"/>
                  </a:lnTo>
                  <a:lnTo>
                    <a:pt x="8" y="751"/>
                  </a:lnTo>
                  <a:lnTo>
                    <a:pt x="78" y="751"/>
                  </a:lnTo>
                  <a:lnTo>
                    <a:pt x="78" y="657"/>
                  </a:lnTo>
                  <a:lnTo>
                    <a:pt x="93" y="65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Freeform 233"/>
            <p:cNvSpPr>
              <a:spLocks/>
            </p:cNvSpPr>
            <p:nvPr/>
          </p:nvSpPr>
          <p:spPr bwMode="auto">
            <a:xfrm>
              <a:off x="2611" y="2192"/>
              <a:ext cx="22" cy="166"/>
            </a:xfrm>
            <a:custGeom>
              <a:avLst/>
              <a:gdLst>
                <a:gd name="T0" fmla="*/ 93 w 98"/>
                <a:gd name="T1" fmla="*/ 657 h 751"/>
                <a:gd name="T2" fmla="*/ 98 w 98"/>
                <a:gd name="T3" fmla="*/ 653 h 751"/>
                <a:gd name="T4" fmla="*/ 98 w 98"/>
                <a:gd name="T5" fmla="*/ 98 h 751"/>
                <a:gd name="T6" fmla="*/ 93 w 98"/>
                <a:gd name="T7" fmla="*/ 95 h 751"/>
                <a:gd name="T8" fmla="*/ 78 w 98"/>
                <a:gd name="T9" fmla="*/ 95 h 751"/>
                <a:gd name="T10" fmla="*/ 78 w 98"/>
                <a:gd name="T11" fmla="*/ 0 h 751"/>
                <a:gd name="T12" fmla="*/ 8 w 98"/>
                <a:gd name="T13" fmla="*/ 0 h 751"/>
                <a:gd name="T14" fmla="*/ 0 w 98"/>
                <a:gd name="T15" fmla="*/ 8 h 751"/>
                <a:gd name="T16" fmla="*/ 0 w 98"/>
                <a:gd name="T17" fmla="*/ 743 h 751"/>
                <a:gd name="T18" fmla="*/ 8 w 98"/>
                <a:gd name="T19" fmla="*/ 751 h 751"/>
                <a:gd name="T20" fmla="*/ 78 w 98"/>
                <a:gd name="T21" fmla="*/ 751 h 751"/>
                <a:gd name="T22" fmla="*/ 78 w 98"/>
                <a:gd name="T23" fmla="*/ 657 h 751"/>
                <a:gd name="T24" fmla="*/ 93 w 98"/>
                <a:gd name="T25" fmla="*/ 657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751">
                  <a:moveTo>
                    <a:pt x="93" y="657"/>
                  </a:moveTo>
                  <a:lnTo>
                    <a:pt x="98" y="653"/>
                  </a:lnTo>
                  <a:lnTo>
                    <a:pt x="98" y="98"/>
                  </a:lnTo>
                  <a:lnTo>
                    <a:pt x="93" y="95"/>
                  </a:lnTo>
                  <a:lnTo>
                    <a:pt x="78" y="95"/>
                  </a:lnTo>
                  <a:lnTo>
                    <a:pt x="78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743"/>
                  </a:lnTo>
                  <a:lnTo>
                    <a:pt x="8" y="751"/>
                  </a:lnTo>
                  <a:lnTo>
                    <a:pt x="78" y="751"/>
                  </a:lnTo>
                  <a:lnTo>
                    <a:pt x="78" y="657"/>
                  </a:lnTo>
                  <a:lnTo>
                    <a:pt x="93" y="65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Rectangle 234"/>
            <p:cNvSpPr>
              <a:spLocks noChangeArrowheads="1"/>
            </p:cNvSpPr>
            <p:nvPr/>
          </p:nvSpPr>
          <p:spPr bwMode="auto">
            <a:xfrm>
              <a:off x="2626" y="2342"/>
              <a:ext cx="2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Rectangle 235"/>
            <p:cNvSpPr>
              <a:spLocks noChangeArrowheads="1"/>
            </p:cNvSpPr>
            <p:nvPr/>
          </p:nvSpPr>
          <p:spPr bwMode="auto">
            <a:xfrm>
              <a:off x="2628" y="1698"/>
              <a:ext cx="36" cy="2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Rectangle 236"/>
            <p:cNvSpPr>
              <a:spLocks noChangeArrowheads="1"/>
            </p:cNvSpPr>
            <p:nvPr/>
          </p:nvSpPr>
          <p:spPr bwMode="auto">
            <a:xfrm>
              <a:off x="2628" y="1698"/>
              <a:ext cx="36" cy="20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Freeform 237"/>
            <p:cNvSpPr>
              <a:spLocks/>
            </p:cNvSpPr>
            <p:nvPr/>
          </p:nvSpPr>
          <p:spPr bwMode="auto">
            <a:xfrm>
              <a:off x="2611" y="1678"/>
              <a:ext cx="22" cy="250"/>
            </a:xfrm>
            <a:custGeom>
              <a:avLst/>
              <a:gdLst>
                <a:gd name="T0" fmla="*/ 78 w 98"/>
                <a:gd name="T1" fmla="*/ 1125 h 1125"/>
                <a:gd name="T2" fmla="*/ 78 w 98"/>
                <a:gd name="T3" fmla="*/ 1031 h 1125"/>
                <a:gd name="T4" fmla="*/ 93 w 98"/>
                <a:gd name="T5" fmla="*/ 1031 h 1125"/>
                <a:gd name="T6" fmla="*/ 98 w 98"/>
                <a:gd name="T7" fmla="*/ 1027 h 1125"/>
                <a:gd name="T8" fmla="*/ 98 w 98"/>
                <a:gd name="T9" fmla="*/ 98 h 1125"/>
                <a:gd name="T10" fmla="*/ 93 w 98"/>
                <a:gd name="T11" fmla="*/ 93 h 1125"/>
                <a:gd name="T12" fmla="*/ 78 w 98"/>
                <a:gd name="T13" fmla="*/ 93 h 1125"/>
                <a:gd name="T14" fmla="*/ 78 w 98"/>
                <a:gd name="T15" fmla="*/ 0 h 1125"/>
                <a:gd name="T16" fmla="*/ 8 w 98"/>
                <a:gd name="T17" fmla="*/ 0 h 1125"/>
                <a:gd name="T18" fmla="*/ 0 w 98"/>
                <a:gd name="T19" fmla="*/ 7 h 1125"/>
                <a:gd name="T20" fmla="*/ 0 w 98"/>
                <a:gd name="T21" fmla="*/ 1118 h 1125"/>
                <a:gd name="T22" fmla="*/ 8 w 98"/>
                <a:gd name="T23" fmla="*/ 1125 h 1125"/>
                <a:gd name="T24" fmla="*/ 78 w 98"/>
                <a:gd name="T25" fmla="*/ 1125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125">
                  <a:moveTo>
                    <a:pt x="78" y="1125"/>
                  </a:moveTo>
                  <a:lnTo>
                    <a:pt x="78" y="1031"/>
                  </a:lnTo>
                  <a:lnTo>
                    <a:pt x="93" y="1031"/>
                  </a:lnTo>
                  <a:lnTo>
                    <a:pt x="98" y="1027"/>
                  </a:lnTo>
                  <a:lnTo>
                    <a:pt x="98" y="98"/>
                  </a:lnTo>
                  <a:lnTo>
                    <a:pt x="93" y="93"/>
                  </a:lnTo>
                  <a:lnTo>
                    <a:pt x="78" y="93"/>
                  </a:lnTo>
                  <a:lnTo>
                    <a:pt x="78" y="0"/>
                  </a:lnTo>
                  <a:lnTo>
                    <a:pt x="8" y="0"/>
                  </a:lnTo>
                  <a:lnTo>
                    <a:pt x="0" y="7"/>
                  </a:lnTo>
                  <a:lnTo>
                    <a:pt x="0" y="1118"/>
                  </a:lnTo>
                  <a:lnTo>
                    <a:pt x="8" y="1125"/>
                  </a:lnTo>
                  <a:lnTo>
                    <a:pt x="78" y="11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Freeform 238"/>
            <p:cNvSpPr>
              <a:spLocks/>
            </p:cNvSpPr>
            <p:nvPr/>
          </p:nvSpPr>
          <p:spPr bwMode="auto">
            <a:xfrm>
              <a:off x="2611" y="1678"/>
              <a:ext cx="22" cy="250"/>
            </a:xfrm>
            <a:custGeom>
              <a:avLst/>
              <a:gdLst>
                <a:gd name="T0" fmla="*/ 78 w 98"/>
                <a:gd name="T1" fmla="*/ 1125 h 1125"/>
                <a:gd name="T2" fmla="*/ 78 w 98"/>
                <a:gd name="T3" fmla="*/ 1031 h 1125"/>
                <a:gd name="T4" fmla="*/ 93 w 98"/>
                <a:gd name="T5" fmla="*/ 1031 h 1125"/>
                <a:gd name="T6" fmla="*/ 98 w 98"/>
                <a:gd name="T7" fmla="*/ 1027 h 1125"/>
                <a:gd name="T8" fmla="*/ 98 w 98"/>
                <a:gd name="T9" fmla="*/ 98 h 1125"/>
                <a:gd name="T10" fmla="*/ 93 w 98"/>
                <a:gd name="T11" fmla="*/ 93 h 1125"/>
                <a:gd name="T12" fmla="*/ 78 w 98"/>
                <a:gd name="T13" fmla="*/ 93 h 1125"/>
                <a:gd name="T14" fmla="*/ 78 w 98"/>
                <a:gd name="T15" fmla="*/ 0 h 1125"/>
                <a:gd name="T16" fmla="*/ 8 w 98"/>
                <a:gd name="T17" fmla="*/ 0 h 1125"/>
                <a:gd name="T18" fmla="*/ 0 w 98"/>
                <a:gd name="T19" fmla="*/ 7 h 1125"/>
                <a:gd name="T20" fmla="*/ 0 w 98"/>
                <a:gd name="T21" fmla="*/ 1118 h 1125"/>
                <a:gd name="T22" fmla="*/ 8 w 98"/>
                <a:gd name="T23" fmla="*/ 1125 h 1125"/>
                <a:gd name="T24" fmla="*/ 78 w 98"/>
                <a:gd name="T25" fmla="*/ 1125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125">
                  <a:moveTo>
                    <a:pt x="78" y="1125"/>
                  </a:moveTo>
                  <a:lnTo>
                    <a:pt x="78" y="1031"/>
                  </a:lnTo>
                  <a:lnTo>
                    <a:pt x="93" y="1031"/>
                  </a:lnTo>
                  <a:lnTo>
                    <a:pt x="98" y="1027"/>
                  </a:lnTo>
                  <a:lnTo>
                    <a:pt x="98" y="98"/>
                  </a:lnTo>
                  <a:lnTo>
                    <a:pt x="93" y="93"/>
                  </a:lnTo>
                  <a:lnTo>
                    <a:pt x="78" y="93"/>
                  </a:lnTo>
                  <a:lnTo>
                    <a:pt x="78" y="0"/>
                  </a:lnTo>
                  <a:lnTo>
                    <a:pt x="8" y="0"/>
                  </a:lnTo>
                  <a:lnTo>
                    <a:pt x="0" y="7"/>
                  </a:lnTo>
                  <a:lnTo>
                    <a:pt x="0" y="1118"/>
                  </a:lnTo>
                  <a:lnTo>
                    <a:pt x="8" y="1125"/>
                  </a:lnTo>
                  <a:lnTo>
                    <a:pt x="78" y="112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Rectangle 239"/>
            <p:cNvSpPr>
              <a:spLocks noChangeArrowheads="1"/>
            </p:cNvSpPr>
            <p:nvPr/>
          </p:nvSpPr>
          <p:spPr bwMode="auto">
            <a:xfrm>
              <a:off x="2626" y="1692"/>
              <a:ext cx="2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Rectangle 240"/>
            <p:cNvSpPr>
              <a:spLocks noChangeArrowheads="1"/>
            </p:cNvSpPr>
            <p:nvPr/>
          </p:nvSpPr>
          <p:spPr bwMode="auto">
            <a:xfrm>
              <a:off x="2628" y="1938"/>
              <a:ext cx="2" cy="25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Rectangle 241"/>
            <p:cNvSpPr>
              <a:spLocks noChangeArrowheads="1"/>
            </p:cNvSpPr>
            <p:nvPr/>
          </p:nvSpPr>
          <p:spPr bwMode="auto">
            <a:xfrm>
              <a:off x="2630" y="1964"/>
              <a:ext cx="7" cy="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2" name="Rectangle 242"/>
            <p:cNvSpPr>
              <a:spLocks noChangeArrowheads="1"/>
            </p:cNvSpPr>
            <p:nvPr/>
          </p:nvSpPr>
          <p:spPr bwMode="auto">
            <a:xfrm>
              <a:off x="2630" y="1964"/>
              <a:ext cx="7" cy="20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Rectangle 243"/>
            <p:cNvSpPr>
              <a:spLocks noChangeArrowheads="1"/>
            </p:cNvSpPr>
            <p:nvPr/>
          </p:nvSpPr>
          <p:spPr bwMode="auto">
            <a:xfrm>
              <a:off x="2655" y="1986"/>
              <a:ext cx="7" cy="1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Rectangle 244"/>
            <p:cNvSpPr>
              <a:spLocks noChangeArrowheads="1"/>
            </p:cNvSpPr>
            <p:nvPr/>
          </p:nvSpPr>
          <p:spPr bwMode="auto">
            <a:xfrm>
              <a:off x="2655" y="1986"/>
              <a:ext cx="7" cy="15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Rectangle 245"/>
            <p:cNvSpPr>
              <a:spLocks noChangeArrowheads="1"/>
            </p:cNvSpPr>
            <p:nvPr/>
          </p:nvSpPr>
          <p:spPr bwMode="auto">
            <a:xfrm>
              <a:off x="2637" y="1995"/>
              <a:ext cx="18" cy="1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Rectangle 246"/>
            <p:cNvSpPr>
              <a:spLocks noChangeArrowheads="1"/>
            </p:cNvSpPr>
            <p:nvPr/>
          </p:nvSpPr>
          <p:spPr bwMode="auto">
            <a:xfrm>
              <a:off x="2637" y="1995"/>
              <a:ext cx="18" cy="13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Freeform 247"/>
            <p:cNvSpPr>
              <a:spLocks/>
            </p:cNvSpPr>
            <p:nvPr/>
          </p:nvSpPr>
          <p:spPr bwMode="auto">
            <a:xfrm>
              <a:off x="3026" y="1500"/>
              <a:ext cx="18" cy="16"/>
            </a:xfrm>
            <a:custGeom>
              <a:avLst/>
              <a:gdLst>
                <a:gd name="T0" fmla="*/ 0 w 77"/>
                <a:gd name="T1" fmla="*/ 0 h 76"/>
                <a:gd name="T2" fmla="*/ 0 w 77"/>
                <a:gd name="T3" fmla="*/ 76 h 76"/>
                <a:gd name="T4" fmla="*/ 8 w 77"/>
                <a:gd name="T5" fmla="*/ 76 h 76"/>
                <a:gd name="T6" fmla="*/ 15 w 77"/>
                <a:gd name="T7" fmla="*/ 75 h 76"/>
                <a:gd name="T8" fmla="*/ 23 w 77"/>
                <a:gd name="T9" fmla="*/ 73 h 76"/>
                <a:gd name="T10" fmla="*/ 30 w 77"/>
                <a:gd name="T11" fmla="*/ 70 h 76"/>
                <a:gd name="T12" fmla="*/ 36 w 77"/>
                <a:gd name="T13" fmla="*/ 67 h 76"/>
                <a:gd name="T14" fmla="*/ 43 w 77"/>
                <a:gd name="T15" fmla="*/ 63 h 76"/>
                <a:gd name="T16" fmla="*/ 49 w 77"/>
                <a:gd name="T17" fmla="*/ 59 h 76"/>
                <a:gd name="T18" fmla="*/ 54 w 77"/>
                <a:gd name="T19" fmla="*/ 54 h 76"/>
                <a:gd name="T20" fmla="*/ 60 w 77"/>
                <a:gd name="T21" fmla="*/ 49 h 76"/>
                <a:gd name="T22" fmla="*/ 64 w 77"/>
                <a:gd name="T23" fmla="*/ 42 h 76"/>
                <a:gd name="T24" fmla="*/ 67 w 77"/>
                <a:gd name="T25" fmla="*/ 37 h 76"/>
                <a:gd name="T26" fmla="*/ 71 w 77"/>
                <a:gd name="T27" fmla="*/ 30 h 76"/>
                <a:gd name="T28" fmla="*/ 74 w 77"/>
                <a:gd name="T29" fmla="*/ 23 h 76"/>
                <a:gd name="T30" fmla="*/ 75 w 77"/>
                <a:gd name="T31" fmla="*/ 16 h 76"/>
                <a:gd name="T32" fmla="*/ 76 w 77"/>
                <a:gd name="T33" fmla="*/ 8 h 76"/>
                <a:gd name="T34" fmla="*/ 77 w 77"/>
                <a:gd name="T35" fmla="*/ 0 h 76"/>
                <a:gd name="T36" fmla="*/ 0 w 77"/>
                <a:gd name="T3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76">
                  <a:moveTo>
                    <a:pt x="0" y="0"/>
                  </a:moveTo>
                  <a:lnTo>
                    <a:pt x="0" y="76"/>
                  </a:lnTo>
                  <a:lnTo>
                    <a:pt x="8" y="76"/>
                  </a:lnTo>
                  <a:lnTo>
                    <a:pt x="15" y="75"/>
                  </a:lnTo>
                  <a:lnTo>
                    <a:pt x="23" y="73"/>
                  </a:lnTo>
                  <a:lnTo>
                    <a:pt x="30" y="70"/>
                  </a:lnTo>
                  <a:lnTo>
                    <a:pt x="36" y="67"/>
                  </a:lnTo>
                  <a:lnTo>
                    <a:pt x="43" y="63"/>
                  </a:lnTo>
                  <a:lnTo>
                    <a:pt x="49" y="59"/>
                  </a:lnTo>
                  <a:lnTo>
                    <a:pt x="54" y="54"/>
                  </a:lnTo>
                  <a:lnTo>
                    <a:pt x="60" y="49"/>
                  </a:lnTo>
                  <a:lnTo>
                    <a:pt x="64" y="42"/>
                  </a:lnTo>
                  <a:lnTo>
                    <a:pt x="67" y="37"/>
                  </a:lnTo>
                  <a:lnTo>
                    <a:pt x="71" y="30"/>
                  </a:lnTo>
                  <a:lnTo>
                    <a:pt x="74" y="23"/>
                  </a:lnTo>
                  <a:lnTo>
                    <a:pt x="75" y="16"/>
                  </a:lnTo>
                  <a:lnTo>
                    <a:pt x="76" y="8"/>
                  </a:lnTo>
                  <a:lnTo>
                    <a:pt x="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Rectangle 248"/>
            <p:cNvSpPr>
              <a:spLocks noChangeArrowheads="1"/>
            </p:cNvSpPr>
            <p:nvPr/>
          </p:nvSpPr>
          <p:spPr bwMode="auto">
            <a:xfrm>
              <a:off x="2729" y="1660"/>
              <a:ext cx="199" cy="1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249"/>
            <p:cNvSpPr>
              <a:spLocks/>
            </p:cNvSpPr>
            <p:nvPr/>
          </p:nvSpPr>
          <p:spPr bwMode="auto">
            <a:xfrm>
              <a:off x="2613" y="1500"/>
              <a:ext cx="17" cy="16"/>
            </a:xfrm>
            <a:custGeom>
              <a:avLst/>
              <a:gdLst>
                <a:gd name="T0" fmla="*/ 76 w 76"/>
                <a:gd name="T1" fmla="*/ 0 h 76"/>
                <a:gd name="T2" fmla="*/ 0 w 76"/>
                <a:gd name="T3" fmla="*/ 0 h 76"/>
                <a:gd name="T4" fmla="*/ 0 w 76"/>
                <a:gd name="T5" fmla="*/ 8 h 76"/>
                <a:gd name="T6" fmla="*/ 1 w 76"/>
                <a:gd name="T7" fmla="*/ 16 h 76"/>
                <a:gd name="T8" fmla="*/ 3 w 76"/>
                <a:gd name="T9" fmla="*/ 23 h 76"/>
                <a:gd name="T10" fmla="*/ 5 w 76"/>
                <a:gd name="T11" fmla="*/ 30 h 76"/>
                <a:gd name="T12" fmla="*/ 9 w 76"/>
                <a:gd name="T13" fmla="*/ 37 h 76"/>
                <a:gd name="T14" fmla="*/ 13 w 76"/>
                <a:gd name="T15" fmla="*/ 42 h 76"/>
                <a:gd name="T16" fmla="*/ 18 w 76"/>
                <a:gd name="T17" fmla="*/ 49 h 76"/>
                <a:gd name="T18" fmla="*/ 22 w 76"/>
                <a:gd name="T19" fmla="*/ 54 h 76"/>
                <a:gd name="T20" fmla="*/ 28 w 76"/>
                <a:gd name="T21" fmla="*/ 59 h 76"/>
                <a:gd name="T22" fmla="*/ 33 w 76"/>
                <a:gd name="T23" fmla="*/ 63 h 76"/>
                <a:gd name="T24" fmla="*/ 40 w 76"/>
                <a:gd name="T25" fmla="*/ 67 h 76"/>
                <a:gd name="T26" fmla="*/ 46 w 76"/>
                <a:gd name="T27" fmla="*/ 70 h 76"/>
                <a:gd name="T28" fmla="*/ 54 w 76"/>
                <a:gd name="T29" fmla="*/ 73 h 76"/>
                <a:gd name="T30" fmla="*/ 61 w 76"/>
                <a:gd name="T31" fmla="*/ 75 h 76"/>
                <a:gd name="T32" fmla="*/ 69 w 76"/>
                <a:gd name="T33" fmla="*/ 76 h 76"/>
                <a:gd name="T34" fmla="*/ 76 w 76"/>
                <a:gd name="T35" fmla="*/ 76 h 76"/>
                <a:gd name="T36" fmla="*/ 76 w 76"/>
                <a:gd name="T3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" h="76">
                  <a:moveTo>
                    <a:pt x="76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1" y="16"/>
                  </a:lnTo>
                  <a:lnTo>
                    <a:pt x="3" y="23"/>
                  </a:lnTo>
                  <a:lnTo>
                    <a:pt x="5" y="30"/>
                  </a:lnTo>
                  <a:lnTo>
                    <a:pt x="9" y="37"/>
                  </a:lnTo>
                  <a:lnTo>
                    <a:pt x="13" y="42"/>
                  </a:lnTo>
                  <a:lnTo>
                    <a:pt x="18" y="49"/>
                  </a:lnTo>
                  <a:lnTo>
                    <a:pt x="22" y="54"/>
                  </a:lnTo>
                  <a:lnTo>
                    <a:pt x="28" y="59"/>
                  </a:lnTo>
                  <a:lnTo>
                    <a:pt x="33" y="63"/>
                  </a:lnTo>
                  <a:lnTo>
                    <a:pt x="40" y="67"/>
                  </a:lnTo>
                  <a:lnTo>
                    <a:pt x="46" y="70"/>
                  </a:lnTo>
                  <a:lnTo>
                    <a:pt x="54" y="73"/>
                  </a:lnTo>
                  <a:lnTo>
                    <a:pt x="61" y="75"/>
                  </a:lnTo>
                  <a:lnTo>
                    <a:pt x="69" y="76"/>
                  </a:lnTo>
                  <a:lnTo>
                    <a:pt x="76" y="76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Rectangle 250"/>
            <p:cNvSpPr>
              <a:spLocks noChangeArrowheads="1"/>
            </p:cNvSpPr>
            <p:nvPr/>
          </p:nvSpPr>
          <p:spPr bwMode="auto">
            <a:xfrm>
              <a:off x="2734" y="1724"/>
              <a:ext cx="188" cy="1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Rectangle 251"/>
            <p:cNvSpPr>
              <a:spLocks noChangeArrowheads="1"/>
            </p:cNvSpPr>
            <p:nvPr/>
          </p:nvSpPr>
          <p:spPr bwMode="auto">
            <a:xfrm>
              <a:off x="2980" y="1858"/>
              <a:ext cx="58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Rectangle 252"/>
            <p:cNvSpPr>
              <a:spLocks noChangeArrowheads="1"/>
            </p:cNvSpPr>
            <p:nvPr/>
          </p:nvSpPr>
          <p:spPr bwMode="auto">
            <a:xfrm>
              <a:off x="2751" y="1730"/>
              <a:ext cx="154" cy="1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Rectangle 253"/>
            <p:cNvSpPr>
              <a:spLocks noChangeArrowheads="1"/>
            </p:cNvSpPr>
            <p:nvPr/>
          </p:nvSpPr>
          <p:spPr bwMode="auto">
            <a:xfrm>
              <a:off x="2616" y="1314"/>
              <a:ext cx="307" cy="6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Rectangle 254"/>
            <p:cNvSpPr>
              <a:spLocks noChangeArrowheads="1"/>
            </p:cNvSpPr>
            <p:nvPr/>
          </p:nvSpPr>
          <p:spPr bwMode="auto">
            <a:xfrm>
              <a:off x="2616" y="1314"/>
              <a:ext cx="307" cy="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255"/>
            <p:cNvSpPr>
              <a:spLocks/>
            </p:cNvSpPr>
            <p:nvPr/>
          </p:nvSpPr>
          <p:spPr bwMode="auto">
            <a:xfrm>
              <a:off x="2944" y="1150"/>
              <a:ext cx="29" cy="40"/>
            </a:xfrm>
            <a:custGeom>
              <a:avLst/>
              <a:gdLst>
                <a:gd name="T0" fmla="*/ 0 w 123"/>
                <a:gd name="T1" fmla="*/ 184 h 184"/>
                <a:gd name="T2" fmla="*/ 0 w 123"/>
                <a:gd name="T3" fmla="*/ 124 h 184"/>
                <a:gd name="T4" fmla="*/ 19 w 123"/>
                <a:gd name="T5" fmla="*/ 124 h 184"/>
                <a:gd name="T6" fmla="*/ 19 w 123"/>
                <a:gd name="T7" fmla="*/ 116 h 184"/>
                <a:gd name="T8" fmla="*/ 42 w 123"/>
                <a:gd name="T9" fmla="*/ 116 h 184"/>
                <a:gd name="T10" fmla="*/ 42 w 123"/>
                <a:gd name="T11" fmla="*/ 26 h 184"/>
                <a:gd name="T12" fmla="*/ 45 w 123"/>
                <a:gd name="T13" fmla="*/ 26 h 184"/>
                <a:gd name="T14" fmla="*/ 45 w 123"/>
                <a:gd name="T15" fmla="*/ 0 h 184"/>
                <a:gd name="T16" fmla="*/ 76 w 123"/>
                <a:gd name="T17" fmla="*/ 0 h 184"/>
                <a:gd name="T18" fmla="*/ 76 w 123"/>
                <a:gd name="T19" fmla="*/ 26 h 184"/>
                <a:gd name="T20" fmla="*/ 81 w 123"/>
                <a:gd name="T21" fmla="*/ 26 h 184"/>
                <a:gd name="T22" fmla="*/ 81 w 123"/>
                <a:gd name="T23" fmla="*/ 116 h 184"/>
                <a:gd name="T24" fmla="*/ 104 w 123"/>
                <a:gd name="T25" fmla="*/ 116 h 184"/>
                <a:gd name="T26" fmla="*/ 104 w 123"/>
                <a:gd name="T27" fmla="*/ 124 h 184"/>
                <a:gd name="T28" fmla="*/ 123 w 123"/>
                <a:gd name="T29" fmla="*/ 124 h 184"/>
                <a:gd name="T30" fmla="*/ 123 w 123"/>
                <a:gd name="T31" fmla="*/ 184 h 184"/>
                <a:gd name="T32" fmla="*/ 0 w 123"/>
                <a:gd name="T33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84">
                  <a:moveTo>
                    <a:pt x="0" y="184"/>
                  </a:moveTo>
                  <a:lnTo>
                    <a:pt x="0" y="124"/>
                  </a:lnTo>
                  <a:lnTo>
                    <a:pt x="19" y="124"/>
                  </a:lnTo>
                  <a:lnTo>
                    <a:pt x="19" y="116"/>
                  </a:lnTo>
                  <a:lnTo>
                    <a:pt x="42" y="116"/>
                  </a:lnTo>
                  <a:lnTo>
                    <a:pt x="42" y="26"/>
                  </a:lnTo>
                  <a:lnTo>
                    <a:pt x="45" y="26"/>
                  </a:lnTo>
                  <a:lnTo>
                    <a:pt x="45" y="0"/>
                  </a:lnTo>
                  <a:lnTo>
                    <a:pt x="76" y="0"/>
                  </a:lnTo>
                  <a:lnTo>
                    <a:pt x="76" y="26"/>
                  </a:lnTo>
                  <a:lnTo>
                    <a:pt x="81" y="26"/>
                  </a:lnTo>
                  <a:lnTo>
                    <a:pt x="81" y="116"/>
                  </a:lnTo>
                  <a:lnTo>
                    <a:pt x="104" y="116"/>
                  </a:lnTo>
                  <a:lnTo>
                    <a:pt x="104" y="124"/>
                  </a:lnTo>
                  <a:lnTo>
                    <a:pt x="123" y="124"/>
                  </a:lnTo>
                  <a:lnTo>
                    <a:pt x="123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256"/>
            <p:cNvSpPr>
              <a:spLocks/>
            </p:cNvSpPr>
            <p:nvPr/>
          </p:nvSpPr>
          <p:spPr bwMode="auto">
            <a:xfrm>
              <a:off x="2944" y="1150"/>
              <a:ext cx="29" cy="40"/>
            </a:xfrm>
            <a:custGeom>
              <a:avLst/>
              <a:gdLst>
                <a:gd name="T0" fmla="*/ 0 w 123"/>
                <a:gd name="T1" fmla="*/ 184 h 184"/>
                <a:gd name="T2" fmla="*/ 0 w 123"/>
                <a:gd name="T3" fmla="*/ 124 h 184"/>
                <a:gd name="T4" fmla="*/ 19 w 123"/>
                <a:gd name="T5" fmla="*/ 124 h 184"/>
                <a:gd name="T6" fmla="*/ 19 w 123"/>
                <a:gd name="T7" fmla="*/ 116 h 184"/>
                <a:gd name="T8" fmla="*/ 42 w 123"/>
                <a:gd name="T9" fmla="*/ 116 h 184"/>
                <a:gd name="T10" fmla="*/ 42 w 123"/>
                <a:gd name="T11" fmla="*/ 26 h 184"/>
                <a:gd name="T12" fmla="*/ 45 w 123"/>
                <a:gd name="T13" fmla="*/ 26 h 184"/>
                <a:gd name="T14" fmla="*/ 45 w 123"/>
                <a:gd name="T15" fmla="*/ 0 h 184"/>
                <a:gd name="T16" fmla="*/ 76 w 123"/>
                <a:gd name="T17" fmla="*/ 0 h 184"/>
                <a:gd name="T18" fmla="*/ 76 w 123"/>
                <a:gd name="T19" fmla="*/ 26 h 184"/>
                <a:gd name="T20" fmla="*/ 81 w 123"/>
                <a:gd name="T21" fmla="*/ 26 h 184"/>
                <a:gd name="T22" fmla="*/ 81 w 123"/>
                <a:gd name="T23" fmla="*/ 116 h 184"/>
                <a:gd name="T24" fmla="*/ 104 w 123"/>
                <a:gd name="T25" fmla="*/ 116 h 184"/>
                <a:gd name="T26" fmla="*/ 104 w 123"/>
                <a:gd name="T27" fmla="*/ 124 h 184"/>
                <a:gd name="T28" fmla="*/ 123 w 123"/>
                <a:gd name="T29" fmla="*/ 124 h 184"/>
                <a:gd name="T30" fmla="*/ 123 w 123"/>
                <a:gd name="T31" fmla="*/ 184 h 184"/>
                <a:gd name="T32" fmla="*/ 0 w 123"/>
                <a:gd name="T33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84">
                  <a:moveTo>
                    <a:pt x="0" y="184"/>
                  </a:moveTo>
                  <a:lnTo>
                    <a:pt x="0" y="124"/>
                  </a:lnTo>
                  <a:lnTo>
                    <a:pt x="19" y="124"/>
                  </a:lnTo>
                  <a:lnTo>
                    <a:pt x="19" y="116"/>
                  </a:lnTo>
                  <a:lnTo>
                    <a:pt x="42" y="116"/>
                  </a:lnTo>
                  <a:lnTo>
                    <a:pt x="42" y="26"/>
                  </a:lnTo>
                  <a:lnTo>
                    <a:pt x="45" y="26"/>
                  </a:lnTo>
                  <a:lnTo>
                    <a:pt x="45" y="0"/>
                  </a:lnTo>
                  <a:lnTo>
                    <a:pt x="76" y="0"/>
                  </a:lnTo>
                  <a:lnTo>
                    <a:pt x="76" y="26"/>
                  </a:lnTo>
                  <a:lnTo>
                    <a:pt x="81" y="26"/>
                  </a:lnTo>
                  <a:lnTo>
                    <a:pt x="81" y="116"/>
                  </a:lnTo>
                  <a:lnTo>
                    <a:pt x="104" y="116"/>
                  </a:lnTo>
                  <a:lnTo>
                    <a:pt x="104" y="124"/>
                  </a:lnTo>
                  <a:lnTo>
                    <a:pt x="123" y="124"/>
                  </a:lnTo>
                  <a:lnTo>
                    <a:pt x="123" y="184"/>
                  </a:lnTo>
                  <a:lnTo>
                    <a:pt x="0" y="18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Rectangle 257"/>
            <p:cNvSpPr>
              <a:spLocks noChangeArrowheads="1"/>
            </p:cNvSpPr>
            <p:nvPr/>
          </p:nvSpPr>
          <p:spPr bwMode="auto">
            <a:xfrm>
              <a:off x="2955" y="1145"/>
              <a:ext cx="8" cy="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Rectangle 258"/>
            <p:cNvSpPr>
              <a:spLocks noChangeArrowheads="1"/>
            </p:cNvSpPr>
            <p:nvPr/>
          </p:nvSpPr>
          <p:spPr bwMode="auto">
            <a:xfrm>
              <a:off x="2955" y="1145"/>
              <a:ext cx="8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Rectangle 259"/>
            <p:cNvSpPr>
              <a:spLocks noChangeArrowheads="1"/>
            </p:cNvSpPr>
            <p:nvPr/>
          </p:nvSpPr>
          <p:spPr bwMode="auto">
            <a:xfrm>
              <a:off x="2955" y="1116"/>
              <a:ext cx="8" cy="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Rectangle 260"/>
            <p:cNvSpPr>
              <a:spLocks noChangeArrowheads="1"/>
            </p:cNvSpPr>
            <p:nvPr/>
          </p:nvSpPr>
          <p:spPr bwMode="auto">
            <a:xfrm>
              <a:off x="2955" y="1116"/>
              <a:ext cx="8" cy="1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Rectangle 261"/>
            <p:cNvSpPr>
              <a:spLocks noChangeArrowheads="1"/>
            </p:cNvSpPr>
            <p:nvPr/>
          </p:nvSpPr>
          <p:spPr bwMode="auto">
            <a:xfrm>
              <a:off x="2949" y="1138"/>
              <a:ext cx="20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Rectangle 262"/>
            <p:cNvSpPr>
              <a:spLocks noChangeArrowheads="1"/>
            </p:cNvSpPr>
            <p:nvPr/>
          </p:nvSpPr>
          <p:spPr bwMode="auto">
            <a:xfrm>
              <a:off x="2949" y="1138"/>
              <a:ext cx="20" cy="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Rectangle 263"/>
            <p:cNvSpPr>
              <a:spLocks noChangeArrowheads="1"/>
            </p:cNvSpPr>
            <p:nvPr/>
          </p:nvSpPr>
          <p:spPr bwMode="auto">
            <a:xfrm>
              <a:off x="2948" y="1126"/>
              <a:ext cx="22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Rectangle 264"/>
            <p:cNvSpPr>
              <a:spLocks noChangeArrowheads="1"/>
            </p:cNvSpPr>
            <p:nvPr/>
          </p:nvSpPr>
          <p:spPr bwMode="auto">
            <a:xfrm>
              <a:off x="2948" y="1126"/>
              <a:ext cx="22" cy="1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Rectangle 265"/>
            <p:cNvSpPr>
              <a:spLocks noChangeArrowheads="1"/>
            </p:cNvSpPr>
            <p:nvPr/>
          </p:nvSpPr>
          <p:spPr bwMode="auto">
            <a:xfrm>
              <a:off x="2900" y="1177"/>
              <a:ext cx="116" cy="1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Rectangle 266"/>
            <p:cNvSpPr>
              <a:spLocks noChangeArrowheads="1"/>
            </p:cNvSpPr>
            <p:nvPr/>
          </p:nvSpPr>
          <p:spPr bwMode="auto">
            <a:xfrm>
              <a:off x="2900" y="1177"/>
              <a:ext cx="116" cy="13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Rectangle 267"/>
            <p:cNvSpPr>
              <a:spLocks noChangeArrowheads="1"/>
            </p:cNvSpPr>
            <p:nvPr/>
          </p:nvSpPr>
          <p:spPr bwMode="auto">
            <a:xfrm>
              <a:off x="5461" y="1905"/>
              <a:ext cx="11" cy="1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Rectangle 268"/>
            <p:cNvSpPr>
              <a:spLocks noChangeArrowheads="1"/>
            </p:cNvSpPr>
            <p:nvPr/>
          </p:nvSpPr>
          <p:spPr bwMode="auto">
            <a:xfrm>
              <a:off x="5461" y="2066"/>
              <a:ext cx="11" cy="1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Rectangle 269"/>
            <p:cNvSpPr>
              <a:spLocks noChangeArrowheads="1"/>
            </p:cNvSpPr>
            <p:nvPr/>
          </p:nvSpPr>
          <p:spPr bwMode="auto">
            <a:xfrm>
              <a:off x="5180" y="1087"/>
              <a:ext cx="29" cy="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Rectangle 270"/>
            <p:cNvSpPr>
              <a:spLocks noChangeArrowheads="1"/>
            </p:cNvSpPr>
            <p:nvPr/>
          </p:nvSpPr>
          <p:spPr bwMode="auto">
            <a:xfrm>
              <a:off x="5180" y="1087"/>
              <a:ext cx="29" cy="5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Rectangle 271"/>
            <p:cNvSpPr>
              <a:spLocks noChangeArrowheads="1"/>
            </p:cNvSpPr>
            <p:nvPr/>
          </p:nvSpPr>
          <p:spPr bwMode="auto">
            <a:xfrm>
              <a:off x="2975" y="1870"/>
              <a:ext cx="89" cy="4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272"/>
            <p:cNvSpPr>
              <a:spLocks/>
            </p:cNvSpPr>
            <p:nvPr/>
          </p:nvSpPr>
          <p:spPr bwMode="auto">
            <a:xfrm>
              <a:off x="3209" y="1729"/>
              <a:ext cx="2077" cy="592"/>
            </a:xfrm>
            <a:custGeom>
              <a:avLst/>
              <a:gdLst>
                <a:gd name="T0" fmla="*/ 10 w 9035"/>
                <a:gd name="T1" fmla="*/ 29 h 2666"/>
                <a:gd name="T2" fmla="*/ 0 w 9035"/>
                <a:gd name="T3" fmla="*/ 2665 h 2666"/>
                <a:gd name="T4" fmla="*/ 8977 w 9035"/>
                <a:gd name="T5" fmla="*/ 2666 h 2666"/>
                <a:gd name="T6" fmla="*/ 8996 w 9035"/>
                <a:gd name="T7" fmla="*/ 2656 h 2666"/>
                <a:gd name="T8" fmla="*/ 9035 w 9035"/>
                <a:gd name="T9" fmla="*/ 2656 h 2666"/>
                <a:gd name="T10" fmla="*/ 9034 w 9035"/>
                <a:gd name="T11" fmla="*/ 0 h 2666"/>
                <a:gd name="T12" fmla="*/ 10 w 9035"/>
                <a:gd name="T13" fmla="*/ 29 h 2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35" h="2666">
                  <a:moveTo>
                    <a:pt x="10" y="29"/>
                  </a:moveTo>
                  <a:lnTo>
                    <a:pt x="0" y="2665"/>
                  </a:lnTo>
                  <a:lnTo>
                    <a:pt x="8977" y="2666"/>
                  </a:lnTo>
                  <a:lnTo>
                    <a:pt x="8996" y="2656"/>
                  </a:lnTo>
                  <a:lnTo>
                    <a:pt x="9035" y="2656"/>
                  </a:lnTo>
                  <a:lnTo>
                    <a:pt x="9034" y="0"/>
                  </a:lnTo>
                  <a:lnTo>
                    <a:pt x="10" y="2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273"/>
            <p:cNvSpPr>
              <a:spLocks/>
            </p:cNvSpPr>
            <p:nvPr/>
          </p:nvSpPr>
          <p:spPr bwMode="auto">
            <a:xfrm>
              <a:off x="5291" y="1730"/>
              <a:ext cx="128" cy="584"/>
            </a:xfrm>
            <a:custGeom>
              <a:avLst/>
              <a:gdLst>
                <a:gd name="T0" fmla="*/ 0 w 554"/>
                <a:gd name="T1" fmla="*/ 0 h 2627"/>
                <a:gd name="T2" fmla="*/ 81 w 554"/>
                <a:gd name="T3" fmla="*/ 0 h 2627"/>
                <a:gd name="T4" fmla="*/ 107 w 554"/>
                <a:gd name="T5" fmla="*/ 3 h 2627"/>
                <a:gd name="T6" fmla="*/ 125 w 554"/>
                <a:gd name="T7" fmla="*/ 5 h 2627"/>
                <a:gd name="T8" fmla="*/ 147 w 554"/>
                <a:gd name="T9" fmla="*/ 10 h 2627"/>
                <a:gd name="T10" fmla="*/ 172 w 554"/>
                <a:gd name="T11" fmla="*/ 18 h 2627"/>
                <a:gd name="T12" fmla="*/ 220 w 554"/>
                <a:gd name="T13" fmla="*/ 41 h 2627"/>
                <a:gd name="T14" fmla="*/ 242 w 554"/>
                <a:gd name="T15" fmla="*/ 56 h 2627"/>
                <a:gd name="T16" fmla="*/ 264 w 554"/>
                <a:gd name="T17" fmla="*/ 76 h 2627"/>
                <a:gd name="T18" fmla="*/ 286 w 554"/>
                <a:gd name="T19" fmla="*/ 98 h 2627"/>
                <a:gd name="T20" fmla="*/ 306 w 554"/>
                <a:gd name="T21" fmla="*/ 126 h 2627"/>
                <a:gd name="T22" fmla="*/ 320 w 554"/>
                <a:gd name="T23" fmla="*/ 152 h 2627"/>
                <a:gd name="T24" fmla="*/ 332 w 554"/>
                <a:gd name="T25" fmla="*/ 179 h 2627"/>
                <a:gd name="T26" fmla="*/ 554 w 554"/>
                <a:gd name="T27" fmla="*/ 819 h 2627"/>
                <a:gd name="T28" fmla="*/ 453 w 554"/>
                <a:gd name="T29" fmla="*/ 2184 h 2627"/>
                <a:gd name="T30" fmla="*/ 324 w 554"/>
                <a:gd name="T31" fmla="*/ 2469 h 2627"/>
                <a:gd name="T32" fmla="*/ 313 w 554"/>
                <a:gd name="T33" fmla="*/ 2492 h 2627"/>
                <a:gd name="T34" fmla="*/ 299 w 554"/>
                <a:gd name="T35" fmla="*/ 2511 h 2627"/>
                <a:gd name="T36" fmla="*/ 278 w 554"/>
                <a:gd name="T37" fmla="*/ 2538 h 2627"/>
                <a:gd name="T38" fmla="*/ 263 w 554"/>
                <a:gd name="T39" fmla="*/ 2554 h 2627"/>
                <a:gd name="T40" fmla="*/ 246 w 554"/>
                <a:gd name="T41" fmla="*/ 2568 h 2627"/>
                <a:gd name="T42" fmla="*/ 228 w 554"/>
                <a:gd name="T43" fmla="*/ 2582 h 2627"/>
                <a:gd name="T44" fmla="*/ 209 w 554"/>
                <a:gd name="T45" fmla="*/ 2593 h 2627"/>
                <a:gd name="T46" fmla="*/ 190 w 554"/>
                <a:gd name="T47" fmla="*/ 2603 h 2627"/>
                <a:gd name="T48" fmla="*/ 170 w 554"/>
                <a:gd name="T49" fmla="*/ 2610 h 2627"/>
                <a:gd name="T50" fmla="*/ 151 w 554"/>
                <a:gd name="T51" fmla="*/ 2617 h 2627"/>
                <a:gd name="T52" fmla="*/ 135 w 554"/>
                <a:gd name="T53" fmla="*/ 2621 h 2627"/>
                <a:gd name="T54" fmla="*/ 118 w 554"/>
                <a:gd name="T55" fmla="*/ 2623 h 2627"/>
                <a:gd name="T56" fmla="*/ 103 w 554"/>
                <a:gd name="T57" fmla="*/ 2625 h 2627"/>
                <a:gd name="T58" fmla="*/ 76 w 554"/>
                <a:gd name="T59" fmla="*/ 2627 h 2627"/>
                <a:gd name="T60" fmla="*/ 0 w 554"/>
                <a:gd name="T61" fmla="*/ 2627 h 2627"/>
                <a:gd name="T62" fmla="*/ 0 w 554"/>
                <a:gd name="T63" fmla="*/ 0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4" h="2627">
                  <a:moveTo>
                    <a:pt x="0" y="0"/>
                  </a:moveTo>
                  <a:lnTo>
                    <a:pt x="81" y="0"/>
                  </a:lnTo>
                  <a:lnTo>
                    <a:pt x="107" y="3"/>
                  </a:lnTo>
                  <a:lnTo>
                    <a:pt x="125" y="5"/>
                  </a:lnTo>
                  <a:lnTo>
                    <a:pt x="147" y="10"/>
                  </a:lnTo>
                  <a:lnTo>
                    <a:pt x="172" y="18"/>
                  </a:lnTo>
                  <a:lnTo>
                    <a:pt x="220" y="41"/>
                  </a:lnTo>
                  <a:lnTo>
                    <a:pt x="242" y="56"/>
                  </a:lnTo>
                  <a:lnTo>
                    <a:pt x="264" y="76"/>
                  </a:lnTo>
                  <a:lnTo>
                    <a:pt x="286" y="98"/>
                  </a:lnTo>
                  <a:lnTo>
                    <a:pt x="306" y="126"/>
                  </a:lnTo>
                  <a:lnTo>
                    <a:pt x="320" y="152"/>
                  </a:lnTo>
                  <a:lnTo>
                    <a:pt x="332" y="179"/>
                  </a:lnTo>
                  <a:lnTo>
                    <a:pt x="554" y="819"/>
                  </a:lnTo>
                  <a:lnTo>
                    <a:pt x="453" y="2184"/>
                  </a:lnTo>
                  <a:lnTo>
                    <a:pt x="324" y="2469"/>
                  </a:lnTo>
                  <a:lnTo>
                    <a:pt x="313" y="2492"/>
                  </a:lnTo>
                  <a:lnTo>
                    <a:pt x="299" y="2511"/>
                  </a:lnTo>
                  <a:lnTo>
                    <a:pt x="278" y="2538"/>
                  </a:lnTo>
                  <a:lnTo>
                    <a:pt x="263" y="2554"/>
                  </a:lnTo>
                  <a:lnTo>
                    <a:pt x="246" y="2568"/>
                  </a:lnTo>
                  <a:lnTo>
                    <a:pt x="228" y="2582"/>
                  </a:lnTo>
                  <a:lnTo>
                    <a:pt x="209" y="2593"/>
                  </a:lnTo>
                  <a:lnTo>
                    <a:pt x="190" y="2603"/>
                  </a:lnTo>
                  <a:lnTo>
                    <a:pt x="170" y="2610"/>
                  </a:lnTo>
                  <a:lnTo>
                    <a:pt x="151" y="2617"/>
                  </a:lnTo>
                  <a:lnTo>
                    <a:pt x="135" y="2621"/>
                  </a:lnTo>
                  <a:lnTo>
                    <a:pt x="118" y="2623"/>
                  </a:lnTo>
                  <a:lnTo>
                    <a:pt x="103" y="2625"/>
                  </a:lnTo>
                  <a:lnTo>
                    <a:pt x="76" y="2627"/>
                  </a:lnTo>
                  <a:lnTo>
                    <a:pt x="0" y="26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274"/>
            <p:cNvSpPr>
              <a:spLocks/>
            </p:cNvSpPr>
            <p:nvPr/>
          </p:nvSpPr>
          <p:spPr bwMode="auto">
            <a:xfrm>
              <a:off x="5291" y="1728"/>
              <a:ext cx="128" cy="586"/>
            </a:xfrm>
            <a:custGeom>
              <a:avLst/>
              <a:gdLst>
                <a:gd name="T0" fmla="*/ 0 w 554"/>
                <a:gd name="T1" fmla="*/ 0 h 2633"/>
                <a:gd name="T2" fmla="*/ 81 w 554"/>
                <a:gd name="T3" fmla="*/ 6 h 2633"/>
                <a:gd name="T4" fmla="*/ 107 w 554"/>
                <a:gd name="T5" fmla="*/ 9 h 2633"/>
                <a:gd name="T6" fmla="*/ 125 w 554"/>
                <a:gd name="T7" fmla="*/ 11 h 2633"/>
                <a:gd name="T8" fmla="*/ 147 w 554"/>
                <a:gd name="T9" fmla="*/ 16 h 2633"/>
                <a:gd name="T10" fmla="*/ 172 w 554"/>
                <a:gd name="T11" fmla="*/ 24 h 2633"/>
                <a:gd name="T12" fmla="*/ 220 w 554"/>
                <a:gd name="T13" fmla="*/ 47 h 2633"/>
                <a:gd name="T14" fmla="*/ 242 w 554"/>
                <a:gd name="T15" fmla="*/ 62 h 2633"/>
                <a:gd name="T16" fmla="*/ 264 w 554"/>
                <a:gd name="T17" fmla="*/ 82 h 2633"/>
                <a:gd name="T18" fmla="*/ 286 w 554"/>
                <a:gd name="T19" fmla="*/ 104 h 2633"/>
                <a:gd name="T20" fmla="*/ 306 w 554"/>
                <a:gd name="T21" fmla="*/ 132 h 2633"/>
                <a:gd name="T22" fmla="*/ 320 w 554"/>
                <a:gd name="T23" fmla="*/ 158 h 2633"/>
                <a:gd name="T24" fmla="*/ 332 w 554"/>
                <a:gd name="T25" fmla="*/ 185 h 2633"/>
                <a:gd name="T26" fmla="*/ 554 w 554"/>
                <a:gd name="T27" fmla="*/ 825 h 2633"/>
                <a:gd name="T28" fmla="*/ 453 w 554"/>
                <a:gd name="T29" fmla="*/ 2190 h 2633"/>
                <a:gd name="T30" fmla="*/ 324 w 554"/>
                <a:gd name="T31" fmla="*/ 2475 h 2633"/>
                <a:gd name="T32" fmla="*/ 313 w 554"/>
                <a:gd name="T33" fmla="*/ 2498 h 2633"/>
                <a:gd name="T34" fmla="*/ 299 w 554"/>
                <a:gd name="T35" fmla="*/ 2517 h 2633"/>
                <a:gd name="T36" fmla="*/ 278 w 554"/>
                <a:gd name="T37" fmla="*/ 2544 h 2633"/>
                <a:gd name="T38" fmla="*/ 263 w 554"/>
                <a:gd name="T39" fmla="*/ 2560 h 2633"/>
                <a:gd name="T40" fmla="*/ 246 w 554"/>
                <a:gd name="T41" fmla="*/ 2574 h 2633"/>
                <a:gd name="T42" fmla="*/ 228 w 554"/>
                <a:gd name="T43" fmla="*/ 2588 h 2633"/>
                <a:gd name="T44" fmla="*/ 209 w 554"/>
                <a:gd name="T45" fmla="*/ 2599 h 2633"/>
                <a:gd name="T46" fmla="*/ 190 w 554"/>
                <a:gd name="T47" fmla="*/ 2609 h 2633"/>
                <a:gd name="T48" fmla="*/ 170 w 554"/>
                <a:gd name="T49" fmla="*/ 2616 h 2633"/>
                <a:gd name="T50" fmla="*/ 151 w 554"/>
                <a:gd name="T51" fmla="*/ 2623 h 2633"/>
                <a:gd name="T52" fmla="*/ 135 w 554"/>
                <a:gd name="T53" fmla="*/ 2627 h 2633"/>
                <a:gd name="T54" fmla="*/ 118 w 554"/>
                <a:gd name="T55" fmla="*/ 2629 h 2633"/>
                <a:gd name="T56" fmla="*/ 103 w 554"/>
                <a:gd name="T57" fmla="*/ 2631 h 2633"/>
                <a:gd name="T58" fmla="*/ 76 w 554"/>
                <a:gd name="T59" fmla="*/ 2633 h 2633"/>
                <a:gd name="T60" fmla="*/ 0 w 554"/>
                <a:gd name="T61" fmla="*/ 2633 h 2633"/>
                <a:gd name="T62" fmla="*/ 0 w 554"/>
                <a:gd name="T63" fmla="*/ 6 h 2633"/>
                <a:gd name="T64" fmla="*/ 0 w 554"/>
                <a:gd name="T65" fmla="*/ 0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4" h="2633">
                  <a:moveTo>
                    <a:pt x="0" y="0"/>
                  </a:moveTo>
                  <a:lnTo>
                    <a:pt x="81" y="6"/>
                  </a:lnTo>
                  <a:lnTo>
                    <a:pt x="107" y="9"/>
                  </a:lnTo>
                  <a:lnTo>
                    <a:pt x="125" y="11"/>
                  </a:lnTo>
                  <a:lnTo>
                    <a:pt x="147" y="16"/>
                  </a:lnTo>
                  <a:lnTo>
                    <a:pt x="172" y="24"/>
                  </a:lnTo>
                  <a:lnTo>
                    <a:pt x="220" y="47"/>
                  </a:lnTo>
                  <a:lnTo>
                    <a:pt x="242" y="62"/>
                  </a:lnTo>
                  <a:lnTo>
                    <a:pt x="264" y="82"/>
                  </a:lnTo>
                  <a:lnTo>
                    <a:pt x="286" y="104"/>
                  </a:lnTo>
                  <a:lnTo>
                    <a:pt x="306" y="132"/>
                  </a:lnTo>
                  <a:lnTo>
                    <a:pt x="320" y="158"/>
                  </a:lnTo>
                  <a:lnTo>
                    <a:pt x="332" y="185"/>
                  </a:lnTo>
                  <a:lnTo>
                    <a:pt x="554" y="825"/>
                  </a:lnTo>
                  <a:lnTo>
                    <a:pt x="453" y="2190"/>
                  </a:lnTo>
                  <a:lnTo>
                    <a:pt x="324" y="2475"/>
                  </a:lnTo>
                  <a:lnTo>
                    <a:pt x="313" y="2498"/>
                  </a:lnTo>
                  <a:lnTo>
                    <a:pt x="299" y="2517"/>
                  </a:lnTo>
                  <a:lnTo>
                    <a:pt x="278" y="2544"/>
                  </a:lnTo>
                  <a:lnTo>
                    <a:pt x="263" y="2560"/>
                  </a:lnTo>
                  <a:lnTo>
                    <a:pt x="246" y="2574"/>
                  </a:lnTo>
                  <a:lnTo>
                    <a:pt x="228" y="2588"/>
                  </a:lnTo>
                  <a:lnTo>
                    <a:pt x="209" y="2599"/>
                  </a:lnTo>
                  <a:lnTo>
                    <a:pt x="190" y="2609"/>
                  </a:lnTo>
                  <a:lnTo>
                    <a:pt x="170" y="2616"/>
                  </a:lnTo>
                  <a:lnTo>
                    <a:pt x="151" y="2623"/>
                  </a:lnTo>
                  <a:lnTo>
                    <a:pt x="135" y="2627"/>
                  </a:lnTo>
                  <a:lnTo>
                    <a:pt x="118" y="2629"/>
                  </a:lnTo>
                  <a:lnTo>
                    <a:pt x="103" y="2631"/>
                  </a:lnTo>
                  <a:lnTo>
                    <a:pt x="76" y="2633"/>
                  </a:lnTo>
                  <a:lnTo>
                    <a:pt x="0" y="2633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Rectangle 275"/>
            <p:cNvSpPr>
              <a:spLocks noChangeArrowheads="1"/>
            </p:cNvSpPr>
            <p:nvPr/>
          </p:nvSpPr>
          <p:spPr bwMode="auto">
            <a:xfrm>
              <a:off x="5332" y="1913"/>
              <a:ext cx="105" cy="3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Rectangle 276"/>
            <p:cNvSpPr>
              <a:spLocks noChangeArrowheads="1"/>
            </p:cNvSpPr>
            <p:nvPr/>
          </p:nvSpPr>
          <p:spPr bwMode="auto">
            <a:xfrm>
              <a:off x="5332" y="1913"/>
              <a:ext cx="105" cy="30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Rectangle 277"/>
            <p:cNvSpPr>
              <a:spLocks noChangeArrowheads="1"/>
            </p:cNvSpPr>
            <p:nvPr/>
          </p:nvSpPr>
          <p:spPr bwMode="auto">
            <a:xfrm>
              <a:off x="5332" y="1950"/>
              <a:ext cx="17" cy="2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Rectangle 278"/>
            <p:cNvSpPr>
              <a:spLocks noChangeArrowheads="1"/>
            </p:cNvSpPr>
            <p:nvPr/>
          </p:nvSpPr>
          <p:spPr bwMode="auto">
            <a:xfrm>
              <a:off x="5332" y="1950"/>
              <a:ext cx="17" cy="22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Rectangle 279"/>
            <p:cNvSpPr>
              <a:spLocks noChangeArrowheads="1"/>
            </p:cNvSpPr>
            <p:nvPr/>
          </p:nvSpPr>
          <p:spPr bwMode="auto">
            <a:xfrm>
              <a:off x="5354" y="1921"/>
              <a:ext cx="83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Rectangle 280"/>
            <p:cNvSpPr>
              <a:spLocks noChangeArrowheads="1"/>
            </p:cNvSpPr>
            <p:nvPr/>
          </p:nvSpPr>
          <p:spPr bwMode="auto">
            <a:xfrm>
              <a:off x="5354" y="1921"/>
              <a:ext cx="83" cy="28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Rectangle 281"/>
            <p:cNvSpPr>
              <a:spLocks noChangeArrowheads="1"/>
            </p:cNvSpPr>
            <p:nvPr/>
          </p:nvSpPr>
          <p:spPr bwMode="auto">
            <a:xfrm>
              <a:off x="3064" y="1913"/>
              <a:ext cx="51" cy="3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Rectangle 282"/>
            <p:cNvSpPr>
              <a:spLocks noChangeArrowheads="1"/>
            </p:cNvSpPr>
            <p:nvPr/>
          </p:nvSpPr>
          <p:spPr bwMode="auto">
            <a:xfrm>
              <a:off x="3064" y="1913"/>
              <a:ext cx="51" cy="30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Rectangle 283"/>
            <p:cNvSpPr>
              <a:spLocks noChangeArrowheads="1"/>
            </p:cNvSpPr>
            <p:nvPr/>
          </p:nvSpPr>
          <p:spPr bwMode="auto">
            <a:xfrm>
              <a:off x="3064" y="1950"/>
              <a:ext cx="18" cy="2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Rectangle 284"/>
            <p:cNvSpPr>
              <a:spLocks noChangeArrowheads="1"/>
            </p:cNvSpPr>
            <p:nvPr/>
          </p:nvSpPr>
          <p:spPr bwMode="auto">
            <a:xfrm>
              <a:off x="3064" y="1950"/>
              <a:ext cx="18" cy="22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Line 285"/>
            <p:cNvSpPr>
              <a:spLocks noChangeShapeType="1"/>
            </p:cNvSpPr>
            <p:nvPr/>
          </p:nvSpPr>
          <p:spPr bwMode="auto">
            <a:xfrm>
              <a:off x="5113" y="1166"/>
              <a:ext cx="48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Rectangle 286"/>
            <p:cNvSpPr>
              <a:spLocks noChangeArrowheads="1"/>
            </p:cNvSpPr>
            <p:nvPr/>
          </p:nvSpPr>
          <p:spPr bwMode="auto">
            <a:xfrm>
              <a:off x="5053" y="1039"/>
              <a:ext cx="2" cy="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Rectangle 287"/>
            <p:cNvSpPr>
              <a:spLocks noChangeArrowheads="1"/>
            </p:cNvSpPr>
            <p:nvPr/>
          </p:nvSpPr>
          <p:spPr bwMode="auto">
            <a:xfrm>
              <a:off x="5053" y="1039"/>
              <a:ext cx="2" cy="6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288"/>
            <p:cNvSpPr>
              <a:spLocks/>
            </p:cNvSpPr>
            <p:nvPr/>
          </p:nvSpPr>
          <p:spPr bwMode="auto">
            <a:xfrm>
              <a:off x="5071" y="1047"/>
              <a:ext cx="90" cy="85"/>
            </a:xfrm>
            <a:custGeom>
              <a:avLst/>
              <a:gdLst>
                <a:gd name="T0" fmla="*/ 393 w 393"/>
                <a:gd name="T1" fmla="*/ 382 h 382"/>
                <a:gd name="T2" fmla="*/ 392 w 393"/>
                <a:gd name="T3" fmla="*/ 363 h 382"/>
                <a:gd name="T4" fmla="*/ 390 w 393"/>
                <a:gd name="T5" fmla="*/ 344 h 382"/>
                <a:gd name="T6" fmla="*/ 388 w 393"/>
                <a:gd name="T7" fmla="*/ 324 h 382"/>
                <a:gd name="T8" fmla="*/ 385 w 393"/>
                <a:gd name="T9" fmla="*/ 306 h 382"/>
                <a:gd name="T10" fmla="*/ 381 w 393"/>
                <a:gd name="T11" fmla="*/ 288 h 382"/>
                <a:gd name="T12" fmla="*/ 375 w 393"/>
                <a:gd name="T13" fmla="*/ 269 h 382"/>
                <a:gd name="T14" fmla="*/ 368 w 393"/>
                <a:gd name="T15" fmla="*/ 251 h 382"/>
                <a:gd name="T16" fmla="*/ 362 w 393"/>
                <a:gd name="T17" fmla="*/ 234 h 382"/>
                <a:gd name="T18" fmla="*/ 354 w 393"/>
                <a:gd name="T19" fmla="*/ 216 h 382"/>
                <a:gd name="T20" fmla="*/ 345 w 393"/>
                <a:gd name="T21" fmla="*/ 200 h 382"/>
                <a:gd name="T22" fmla="*/ 335 w 393"/>
                <a:gd name="T23" fmla="*/ 184 h 382"/>
                <a:gd name="T24" fmla="*/ 325 w 393"/>
                <a:gd name="T25" fmla="*/ 169 h 382"/>
                <a:gd name="T26" fmla="*/ 314 w 393"/>
                <a:gd name="T27" fmla="*/ 154 h 382"/>
                <a:gd name="T28" fmla="*/ 303 w 393"/>
                <a:gd name="T29" fmla="*/ 139 h 382"/>
                <a:gd name="T30" fmla="*/ 290 w 393"/>
                <a:gd name="T31" fmla="*/ 126 h 382"/>
                <a:gd name="T32" fmla="*/ 278 w 393"/>
                <a:gd name="T33" fmla="*/ 112 h 382"/>
                <a:gd name="T34" fmla="*/ 263 w 393"/>
                <a:gd name="T35" fmla="*/ 99 h 382"/>
                <a:gd name="T36" fmla="*/ 250 w 393"/>
                <a:gd name="T37" fmla="*/ 87 h 382"/>
                <a:gd name="T38" fmla="*/ 235 w 393"/>
                <a:gd name="T39" fmla="*/ 76 h 382"/>
                <a:gd name="T40" fmla="*/ 219 w 393"/>
                <a:gd name="T41" fmla="*/ 66 h 382"/>
                <a:gd name="T42" fmla="*/ 204 w 393"/>
                <a:gd name="T43" fmla="*/ 56 h 382"/>
                <a:gd name="T44" fmla="*/ 187 w 393"/>
                <a:gd name="T45" fmla="*/ 46 h 382"/>
                <a:gd name="T46" fmla="*/ 170 w 393"/>
                <a:gd name="T47" fmla="*/ 38 h 382"/>
                <a:gd name="T48" fmla="*/ 153 w 393"/>
                <a:gd name="T49" fmla="*/ 30 h 382"/>
                <a:gd name="T50" fmla="*/ 135 w 393"/>
                <a:gd name="T51" fmla="*/ 24 h 382"/>
                <a:gd name="T52" fmla="*/ 116 w 393"/>
                <a:gd name="T53" fmla="*/ 17 h 382"/>
                <a:gd name="T54" fmla="*/ 97 w 393"/>
                <a:gd name="T55" fmla="*/ 12 h 382"/>
                <a:gd name="T56" fmla="*/ 79 w 393"/>
                <a:gd name="T57" fmla="*/ 7 h 382"/>
                <a:gd name="T58" fmla="*/ 60 w 393"/>
                <a:gd name="T59" fmla="*/ 4 h 382"/>
                <a:gd name="T60" fmla="*/ 40 w 393"/>
                <a:gd name="T61" fmla="*/ 2 h 382"/>
                <a:gd name="T62" fmla="*/ 20 w 393"/>
                <a:gd name="T63" fmla="*/ 1 h 382"/>
                <a:gd name="T64" fmla="*/ 0 w 393"/>
                <a:gd name="T65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3" h="382">
                  <a:moveTo>
                    <a:pt x="393" y="382"/>
                  </a:moveTo>
                  <a:lnTo>
                    <a:pt x="392" y="363"/>
                  </a:lnTo>
                  <a:lnTo>
                    <a:pt x="390" y="344"/>
                  </a:lnTo>
                  <a:lnTo>
                    <a:pt x="388" y="324"/>
                  </a:lnTo>
                  <a:lnTo>
                    <a:pt x="385" y="306"/>
                  </a:lnTo>
                  <a:lnTo>
                    <a:pt x="381" y="288"/>
                  </a:lnTo>
                  <a:lnTo>
                    <a:pt x="375" y="269"/>
                  </a:lnTo>
                  <a:lnTo>
                    <a:pt x="368" y="251"/>
                  </a:lnTo>
                  <a:lnTo>
                    <a:pt x="362" y="234"/>
                  </a:lnTo>
                  <a:lnTo>
                    <a:pt x="354" y="216"/>
                  </a:lnTo>
                  <a:lnTo>
                    <a:pt x="345" y="200"/>
                  </a:lnTo>
                  <a:lnTo>
                    <a:pt x="335" y="184"/>
                  </a:lnTo>
                  <a:lnTo>
                    <a:pt x="325" y="169"/>
                  </a:lnTo>
                  <a:lnTo>
                    <a:pt x="314" y="154"/>
                  </a:lnTo>
                  <a:lnTo>
                    <a:pt x="303" y="139"/>
                  </a:lnTo>
                  <a:lnTo>
                    <a:pt x="290" y="126"/>
                  </a:lnTo>
                  <a:lnTo>
                    <a:pt x="278" y="112"/>
                  </a:lnTo>
                  <a:lnTo>
                    <a:pt x="263" y="99"/>
                  </a:lnTo>
                  <a:lnTo>
                    <a:pt x="250" y="87"/>
                  </a:lnTo>
                  <a:lnTo>
                    <a:pt x="235" y="76"/>
                  </a:lnTo>
                  <a:lnTo>
                    <a:pt x="219" y="66"/>
                  </a:lnTo>
                  <a:lnTo>
                    <a:pt x="204" y="56"/>
                  </a:lnTo>
                  <a:lnTo>
                    <a:pt x="187" y="46"/>
                  </a:lnTo>
                  <a:lnTo>
                    <a:pt x="170" y="38"/>
                  </a:lnTo>
                  <a:lnTo>
                    <a:pt x="153" y="30"/>
                  </a:lnTo>
                  <a:lnTo>
                    <a:pt x="135" y="24"/>
                  </a:lnTo>
                  <a:lnTo>
                    <a:pt x="116" y="17"/>
                  </a:lnTo>
                  <a:lnTo>
                    <a:pt x="97" y="12"/>
                  </a:lnTo>
                  <a:lnTo>
                    <a:pt x="79" y="7"/>
                  </a:lnTo>
                  <a:lnTo>
                    <a:pt x="60" y="4"/>
                  </a:lnTo>
                  <a:lnTo>
                    <a:pt x="40" y="2"/>
                  </a:lnTo>
                  <a:lnTo>
                    <a:pt x="2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289"/>
            <p:cNvSpPr>
              <a:spLocks/>
            </p:cNvSpPr>
            <p:nvPr/>
          </p:nvSpPr>
          <p:spPr bwMode="auto">
            <a:xfrm>
              <a:off x="5071" y="1092"/>
              <a:ext cx="42" cy="40"/>
            </a:xfrm>
            <a:custGeom>
              <a:avLst/>
              <a:gdLst>
                <a:gd name="T0" fmla="*/ 185 w 185"/>
                <a:gd name="T1" fmla="*/ 180 h 180"/>
                <a:gd name="T2" fmla="*/ 184 w 185"/>
                <a:gd name="T3" fmla="*/ 162 h 180"/>
                <a:gd name="T4" fmla="*/ 180 w 185"/>
                <a:gd name="T5" fmla="*/ 145 h 180"/>
                <a:gd name="T6" fmla="*/ 176 w 185"/>
                <a:gd name="T7" fmla="*/ 128 h 180"/>
                <a:gd name="T8" fmla="*/ 170 w 185"/>
                <a:gd name="T9" fmla="*/ 110 h 180"/>
                <a:gd name="T10" fmla="*/ 163 w 185"/>
                <a:gd name="T11" fmla="*/ 95 h 180"/>
                <a:gd name="T12" fmla="*/ 153 w 185"/>
                <a:gd name="T13" fmla="*/ 80 h 180"/>
                <a:gd name="T14" fmla="*/ 143 w 185"/>
                <a:gd name="T15" fmla="*/ 66 h 180"/>
                <a:gd name="T16" fmla="*/ 131 w 185"/>
                <a:gd name="T17" fmla="*/ 53 h 180"/>
                <a:gd name="T18" fmla="*/ 117 w 185"/>
                <a:gd name="T19" fmla="*/ 41 h 180"/>
                <a:gd name="T20" fmla="*/ 103 w 185"/>
                <a:gd name="T21" fmla="*/ 32 h 180"/>
                <a:gd name="T22" fmla="*/ 87 w 185"/>
                <a:gd name="T23" fmla="*/ 22 h 180"/>
                <a:gd name="T24" fmla="*/ 72 w 185"/>
                <a:gd name="T25" fmla="*/ 14 h 180"/>
                <a:gd name="T26" fmla="*/ 54 w 185"/>
                <a:gd name="T27" fmla="*/ 9 h 180"/>
                <a:gd name="T28" fmla="*/ 37 w 185"/>
                <a:gd name="T29" fmla="*/ 5 h 180"/>
                <a:gd name="T30" fmla="*/ 19 w 185"/>
                <a:gd name="T31" fmla="*/ 2 h 180"/>
                <a:gd name="T32" fmla="*/ 0 w 185"/>
                <a:gd name="T33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5" h="180">
                  <a:moveTo>
                    <a:pt x="185" y="180"/>
                  </a:moveTo>
                  <a:lnTo>
                    <a:pt x="184" y="162"/>
                  </a:lnTo>
                  <a:lnTo>
                    <a:pt x="180" y="145"/>
                  </a:lnTo>
                  <a:lnTo>
                    <a:pt x="176" y="128"/>
                  </a:lnTo>
                  <a:lnTo>
                    <a:pt x="170" y="110"/>
                  </a:lnTo>
                  <a:lnTo>
                    <a:pt x="163" y="95"/>
                  </a:lnTo>
                  <a:lnTo>
                    <a:pt x="153" y="80"/>
                  </a:lnTo>
                  <a:lnTo>
                    <a:pt x="143" y="66"/>
                  </a:lnTo>
                  <a:lnTo>
                    <a:pt x="131" y="53"/>
                  </a:lnTo>
                  <a:lnTo>
                    <a:pt x="117" y="41"/>
                  </a:lnTo>
                  <a:lnTo>
                    <a:pt x="103" y="32"/>
                  </a:lnTo>
                  <a:lnTo>
                    <a:pt x="87" y="22"/>
                  </a:lnTo>
                  <a:lnTo>
                    <a:pt x="72" y="14"/>
                  </a:lnTo>
                  <a:lnTo>
                    <a:pt x="54" y="9"/>
                  </a:lnTo>
                  <a:lnTo>
                    <a:pt x="37" y="5"/>
                  </a:lnTo>
                  <a:lnTo>
                    <a:pt x="19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Rectangle 290"/>
            <p:cNvSpPr>
              <a:spLocks noChangeArrowheads="1"/>
            </p:cNvSpPr>
            <p:nvPr/>
          </p:nvSpPr>
          <p:spPr bwMode="auto">
            <a:xfrm>
              <a:off x="5216" y="1045"/>
              <a:ext cx="52" cy="1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Rectangle 291"/>
            <p:cNvSpPr>
              <a:spLocks noChangeArrowheads="1"/>
            </p:cNvSpPr>
            <p:nvPr/>
          </p:nvSpPr>
          <p:spPr bwMode="auto">
            <a:xfrm>
              <a:off x="5216" y="1045"/>
              <a:ext cx="52" cy="10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Rectangle 292"/>
            <p:cNvSpPr>
              <a:spLocks noChangeArrowheads="1"/>
            </p:cNvSpPr>
            <p:nvPr/>
          </p:nvSpPr>
          <p:spPr bwMode="auto">
            <a:xfrm>
              <a:off x="5218" y="992"/>
              <a:ext cx="48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Rectangle 293"/>
            <p:cNvSpPr>
              <a:spLocks noChangeArrowheads="1"/>
            </p:cNvSpPr>
            <p:nvPr/>
          </p:nvSpPr>
          <p:spPr bwMode="auto">
            <a:xfrm>
              <a:off x="5223" y="995"/>
              <a:ext cx="38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Rectangle 294"/>
            <p:cNvSpPr>
              <a:spLocks noChangeArrowheads="1"/>
            </p:cNvSpPr>
            <p:nvPr/>
          </p:nvSpPr>
          <p:spPr bwMode="auto">
            <a:xfrm>
              <a:off x="5223" y="995"/>
              <a:ext cx="38" cy="2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295"/>
            <p:cNvSpPr>
              <a:spLocks/>
            </p:cNvSpPr>
            <p:nvPr/>
          </p:nvSpPr>
          <p:spPr bwMode="auto">
            <a:xfrm>
              <a:off x="5216" y="1019"/>
              <a:ext cx="52" cy="26"/>
            </a:xfrm>
            <a:custGeom>
              <a:avLst/>
              <a:gdLst>
                <a:gd name="T0" fmla="*/ 0 w 231"/>
                <a:gd name="T1" fmla="*/ 115 h 115"/>
                <a:gd name="T2" fmla="*/ 35 w 231"/>
                <a:gd name="T3" fmla="*/ 0 h 115"/>
                <a:gd name="T4" fmla="*/ 197 w 231"/>
                <a:gd name="T5" fmla="*/ 0 h 115"/>
                <a:gd name="T6" fmla="*/ 231 w 231"/>
                <a:gd name="T7" fmla="*/ 115 h 115"/>
                <a:gd name="T8" fmla="*/ 0 w 231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115">
                  <a:moveTo>
                    <a:pt x="0" y="115"/>
                  </a:moveTo>
                  <a:lnTo>
                    <a:pt x="35" y="0"/>
                  </a:lnTo>
                  <a:lnTo>
                    <a:pt x="197" y="0"/>
                  </a:lnTo>
                  <a:lnTo>
                    <a:pt x="231" y="115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296"/>
            <p:cNvSpPr>
              <a:spLocks/>
            </p:cNvSpPr>
            <p:nvPr/>
          </p:nvSpPr>
          <p:spPr bwMode="auto">
            <a:xfrm>
              <a:off x="5216" y="1019"/>
              <a:ext cx="52" cy="26"/>
            </a:xfrm>
            <a:custGeom>
              <a:avLst/>
              <a:gdLst>
                <a:gd name="T0" fmla="*/ 0 w 231"/>
                <a:gd name="T1" fmla="*/ 115 h 115"/>
                <a:gd name="T2" fmla="*/ 35 w 231"/>
                <a:gd name="T3" fmla="*/ 0 h 115"/>
                <a:gd name="T4" fmla="*/ 197 w 231"/>
                <a:gd name="T5" fmla="*/ 0 h 115"/>
                <a:gd name="T6" fmla="*/ 231 w 231"/>
                <a:gd name="T7" fmla="*/ 115 h 115"/>
                <a:gd name="T8" fmla="*/ 0 w 231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115">
                  <a:moveTo>
                    <a:pt x="0" y="115"/>
                  </a:moveTo>
                  <a:lnTo>
                    <a:pt x="35" y="0"/>
                  </a:lnTo>
                  <a:lnTo>
                    <a:pt x="197" y="0"/>
                  </a:lnTo>
                  <a:lnTo>
                    <a:pt x="231" y="115"/>
                  </a:lnTo>
                  <a:lnTo>
                    <a:pt x="0" y="11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Rectangle 297"/>
            <p:cNvSpPr>
              <a:spLocks noChangeArrowheads="1"/>
            </p:cNvSpPr>
            <p:nvPr/>
          </p:nvSpPr>
          <p:spPr bwMode="auto">
            <a:xfrm>
              <a:off x="5138" y="2104"/>
              <a:ext cx="5" cy="3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Rectangle 298"/>
            <p:cNvSpPr>
              <a:spLocks noChangeArrowheads="1"/>
            </p:cNvSpPr>
            <p:nvPr/>
          </p:nvSpPr>
          <p:spPr bwMode="auto">
            <a:xfrm>
              <a:off x="4321" y="1984"/>
              <a:ext cx="572" cy="9"/>
            </a:xfrm>
            <a:prstGeom prst="rect">
              <a:avLst/>
            </a:prstGeom>
            <a:solidFill>
              <a:srgbClr val="D43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Rectangle 299"/>
            <p:cNvSpPr>
              <a:spLocks noChangeArrowheads="1"/>
            </p:cNvSpPr>
            <p:nvPr/>
          </p:nvSpPr>
          <p:spPr bwMode="auto">
            <a:xfrm>
              <a:off x="4321" y="1984"/>
              <a:ext cx="572" cy="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Rectangle 300"/>
            <p:cNvSpPr>
              <a:spLocks noChangeArrowheads="1"/>
            </p:cNvSpPr>
            <p:nvPr/>
          </p:nvSpPr>
          <p:spPr bwMode="auto">
            <a:xfrm>
              <a:off x="3156" y="1868"/>
              <a:ext cx="2103" cy="3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Rectangle 301"/>
            <p:cNvSpPr>
              <a:spLocks noChangeArrowheads="1"/>
            </p:cNvSpPr>
            <p:nvPr/>
          </p:nvSpPr>
          <p:spPr bwMode="auto">
            <a:xfrm>
              <a:off x="3156" y="1865"/>
              <a:ext cx="2103" cy="392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Rectangle 302"/>
            <p:cNvSpPr>
              <a:spLocks noChangeArrowheads="1"/>
            </p:cNvSpPr>
            <p:nvPr/>
          </p:nvSpPr>
          <p:spPr bwMode="auto">
            <a:xfrm>
              <a:off x="3156" y="1865"/>
              <a:ext cx="2103" cy="39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Rectangle 303"/>
            <p:cNvSpPr>
              <a:spLocks noChangeArrowheads="1"/>
            </p:cNvSpPr>
            <p:nvPr/>
          </p:nvSpPr>
          <p:spPr bwMode="auto">
            <a:xfrm>
              <a:off x="3200" y="1889"/>
              <a:ext cx="2015" cy="35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304"/>
            <p:cNvSpPr>
              <a:spLocks/>
            </p:cNvSpPr>
            <p:nvPr/>
          </p:nvSpPr>
          <p:spPr bwMode="auto">
            <a:xfrm>
              <a:off x="3165" y="1890"/>
              <a:ext cx="2085" cy="347"/>
            </a:xfrm>
            <a:custGeom>
              <a:avLst/>
              <a:gdLst>
                <a:gd name="T0" fmla="*/ 2722 w 9064"/>
                <a:gd name="T1" fmla="*/ 1516 h 1561"/>
                <a:gd name="T2" fmla="*/ 3041 w 9064"/>
                <a:gd name="T3" fmla="*/ 1516 h 1561"/>
                <a:gd name="T4" fmla="*/ 3200 w 9064"/>
                <a:gd name="T5" fmla="*/ 1516 h 1561"/>
                <a:gd name="T6" fmla="*/ 3519 w 9064"/>
                <a:gd name="T7" fmla="*/ 1516 h 1561"/>
                <a:gd name="T8" fmla="*/ 3677 w 9064"/>
                <a:gd name="T9" fmla="*/ 1516 h 1561"/>
                <a:gd name="T10" fmla="*/ 3997 w 9064"/>
                <a:gd name="T11" fmla="*/ 1516 h 1561"/>
                <a:gd name="T12" fmla="*/ 4155 w 9064"/>
                <a:gd name="T13" fmla="*/ 1516 h 1561"/>
                <a:gd name="T14" fmla="*/ 4475 w 9064"/>
                <a:gd name="T15" fmla="*/ 1516 h 1561"/>
                <a:gd name="T16" fmla="*/ 4633 w 9064"/>
                <a:gd name="T17" fmla="*/ 1516 h 1561"/>
                <a:gd name="T18" fmla="*/ 4952 w 9064"/>
                <a:gd name="T19" fmla="*/ 1516 h 1561"/>
                <a:gd name="T20" fmla="*/ 5109 w 9064"/>
                <a:gd name="T21" fmla="*/ 1516 h 1561"/>
                <a:gd name="T22" fmla="*/ 5429 w 9064"/>
                <a:gd name="T23" fmla="*/ 1516 h 1561"/>
                <a:gd name="T24" fmla="*/ 5587 w 9064"/>
                <a:gd name="T25" fmla="*/ 1516 h 1561"/>
                <a:gd name="T26" fmla="*/ 5906 w 9064"/>
                <a:gd name="T27" fmla="*/ 1516 h 1561"/>
                <a:gd name="T28" fmla="*/ 6065 w 9064"/>
                <a:gd name="T29" fmla="*/ 1516 h 1561"/>
                <a:gd name="T30" fmla="*/ 6384 w 9064"/>
                <a:gd name="T31" fmla="*/ 1516 h 1561"/>
                <a:gd name="T32" fmla="*/ 6542 w 9064"/>
                <a:gd name="T33" fmla="*/ 1516 h 1561"/>
                <a:gd name="T34" fmla="*/ 6862 w 9064"/>
                <a:gd name="T35" fmla="*/ 1516 h 1561"/>
                <a:gd name="T36" fmla="*/ 7020 w 9064"/>
                <a:gd name="T37" fmla="*/ 1516 h 1561"/>
                <a:gd name="T38" fmla="*/ 7340 w 9064"/>
                <a:gd name="T39" fmla="*/ 1516 h 1561"/>
                <a:gd name="T40" fmla="*/ 7498 w 9064"/>
                <a:gd name="T41" fmla="*/ 1516 h 1561"/>
                <a:gd name="T42" fmla="*/ 7817 w 9064"/>
                <a:gd name="T43" fmla="*/ 1516 h 1561"/>
                <a:gd name="T44" fmla="*/ 7974 w 9064"/>
                <a:gd name="T45" fmla="*/ 1516 h 1561"/>
                <a:gd name="T46" fmla="*/ 9064 w 9064"/>
                <a:gd name="T47" fmla="*/ 0 h 1561"/>
                <a:gd name="T48" fmla="*/ 7974 w 9064"/>
                <a:gd name="T49" fmla="*/ 0 h 1561"/>
                <a:gd name="T50" fmla="*/ 7817 w 9064"/>
                <a:gd name="T51" fmla="*/ 0 h 1561"/>
                <a:gd name="T52" fmla="*/ 7498 w 9064"/>
                <a:gd name="T53" fmla="*/ 0 h 1561"/>
                <a:gd name="T54" fmla="*/ 7340 w 9064"/>
                <a:gd name="T55" fmla="*/ 0 h 1561"/>
                <a:gd name="T56" fmla="*/ 7020 w 9064"/>
                <a:gd name="T57" fmla="*/ 0 h 1561"/>
                <a:gd name="T58" fmla="*/ 6862 w 9064"/>
                <a:gd name="T59" fmla="*/ 0 h 1561"/>
                <a:gd name="T60" fmla="*/ 6542 w 9064"/>
                <a:gd name="T61" fmla="*/ 0 h 1561"/>
                <a:gd name="T62" fmla="*/ 6384 w 9064"/>
                <a:gd name="T63" fmla="*/ 0 h 1561"/>
                <a:gd name="T64" fmla="*/ 6065 w 9064"/>
                <a:gd name="T65" fmla="*/ 0 h 1561"/>
                <a:gd name="T66" fmla="*/ 5906 w 9064"/>
                <a:gd name="T67" fmla="*/ 0 h 1561"/>
                <a:gd name="T68" fmla="*/ 5587 w 9064"/>
                <a:gd name="T69" fmla="*/ 0 h 1561"/>
                <a:gd name="T70" fmla="*/ 5429 w 9064"/>
                <a:gd name="T71" fmla="*/ 0 h 1561"/>
                <a:gd name="T72" fmla="*/ 5109 w 9064"/>
                <a:gd name="T73" fmla="*/ 0 h 1561"/>
                <a:gd name="T74" fmla="*/ 4952 w 9064"/>
                <a:gd name="T75" fmla="*/ 0 h 1561"/>
                <a:gd name="T76" fmla="*/ 4633 w 9064"/>
                <a:gd name="T77" fmla="*/ 0 h 1561"/>
                <a:gd name="T78" fmla="*/ 4475 w 9064"/>
                <a:gd name="T79" fmla="*/ 0 h 1561"/>
                <a:gd name="T80" fmla="*/ 4155 w 9064"/>
                <a:gd name="T81" fmla="*/ 0 h 1561"/>
                <a:gd name="T82" fmla="*/ 3997 w 9064"/>
                <a:gd name="T83" fmla="*/ 0 h 1561"/>
                <a:gd name="T84" fmla="*/ 3677 w 9064"/>
                <a:gd name="T85" fmla="*/ 0 h 1561"/>
                <a:gd name="T86" fmla="*/ 3519 w 9064"/>
                <a:gd name="T87" fmla="*/ 0 h 1561"/>
                <a:gd name="T88" fmla="*/ 3200 w 9064"/>
                <a:gd name="T89" fmla="*/ 0 h 1561"/>
                <a:gd name="T90" fmla="*/ 3041 w 9064"/>
                <a:gd name="T91" fmla="*/ 0 h 1561"/>
                <a:gd name="T92" fmla="*/ 2722 w 9064"/>
                <a:gd name="T93" fmla="*/ 0 h 1561"/>
                <a:gd name="T94" fmla="*/ 2564 w 9064"/>
                <a:gd name="T95" fmla="*/ 0 h 1561"/>
                <a:gd name="T96" fmla="*/ 2244 w 9064"/>
                <a:gd name="T97" fmla="*/ 0 h 1561"/>
                <a:gd name="T98" fmla="*/ 2087 w 9064"/>
                <a:gd name="T99" fmla="*/ 0 h 1561"/>
                <a:gd name="T100" fmla="*/ 1768 w 9064"/>
                <a:gd name="T101" fmla="*/ 0 h 1561"/>
                <a:gd name="T102" fmla="*/ 1610 w 9064"/>
                <a:gd name="T103" fmla="*/ 0 h 1561"/>
                <a:gd name="T104" fmla="*/ 1290 w 9064"/>
                <a:gd name="T105" fmla="*/ 0 h 1561"/>
                <a:gd name="T106" fmla="*/ 1132 w 9064"/>
                <a:gd name="T107" fmla="*/ 0 h 1561"/>
                <a:gd name="T108" fmla="*/ 812 w 9064"/>
                <a:gd name="T109" fmla="*/ 0 h 1561"/>
                <a:gd name="T110" fmla="*/ 812 w 9064"/>
                <a:gd name="T111" fmla="*/ 1516 h 1561"/>
                <a:gd name="T112" fmla="*/ 1132 w 9064"/>
                <a:gd name="T113" fmla="*/ 1516 h 1561"/>
                <a:gd name="T114" fmla="*/ 1290 w 9064"/>
                <a:gd name="T115" fmla="*/ 1516 h 1561"/>
                <a:gd name="T116" fmla="*/ 1610 w 9064"/>
                <a:gd name="T117" fmla="*/ 1516 h 1561"/>
                <a:gd name="T118" fmla="*/ 1768 w 9064"/>
                <a:gd name="T119" fmla="*/ 1516 h 1561"/>
                <a:gd name="T120" fmla="*/ 2087 w 9064"/>
                <a:gd name="T121" fmla="*/ 1516 h 1561"/>
                <a:gd name="T122" fmla="*/ 2244 w 9064"/>
                <a:gd name="T123" fmla="*/ 1516 h 1561"/>
                <a:gd name="T124" fmla="*/ 2564 w 9064"/>
                <a:gd name="T125" fmla="*/ 1516 h 1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4" h="1561">
                  <a:moveTo>
                    <a:pt x="2680" y="1516"/>
                  </a:moveTo>
                  <a:lnTo>
                    <a:pt x="2680" y="1561"/>
                  </a:lnTo>
                  <a:lnTo>
                    <a:pt x="2722" y="1561"/>
                  </a:lnTo>
                  <a:lnTo>
                    <a:pt x="2722" y="1516"/>
                  </a:lnTo>
                  <a:lnTo>
                    <a:pt x="2999" y="1516"/>
                  </a:lnTo>
                  <a:lnTo>
                    <a:pt x="2999" y="1561"/>
                  </a:lnTo>
                  <a:lnTo>
                    <a:pt x="3041" y="1561"/>
                  </a:lnTo>
                  <a:lnTo>
                    <a:pt x="3041" y="1516"/>
                  </a:lnTo>
                  <a:lnTo>
                    <a:pt x="3158" y="1516"/>
                  </a:lnTo>
                  <a:lnTo>
                    <a:pt x="3158" y="1561"/>
                  </a:lnTo>
                  <a:lnTo>
                    <a:pt x="3200" y="1561"/>
                  </a:lnTo>
                  <a:lnTo>
                    <a:pt x="3200" y="1516"/>
                  </a:lnTo>
                  <a:lnTo>
                    <a:pt x="3477" y="1516"/>
                  </a:lnTo>
                  <a:lnTo>
                    <a:pt x="3477" y="1561"/>
                  </a:lnTo>
                  <a:lnTo>
                    <a:pt x="3519" y="1561"/>
                  </a:lnTo>
                  <a:lnTo>
                    <a:pt x="3519" y="1516"/>
                  </a:lnTo>
                  <a:lnTo>
                    <a:pt x="3635" y="1516"/>
                  </a:lnTo>
                  <a:lnTo>
                    <a:pt x="3635" y="1561"/>
                  </a:lnTo>
                  <a:lnTo>
                    <a:pt x="3677" y="1561"/>
                  </a:lnTo>
                  <a:lnTo>
                    <a:pt x="3677" y="1516"/>
                  </a:lnTo>
                  <a:lnTo>
                    <a:pt x="3955" y="1516"/>
                  </a:lnTo>
                  <a:lnTo>
                    <a:pt x="3955" y="1561"/>
                  </a:lnTo>
                  <a:lnTo>
                    <a:pt x="3997" y="1561"/>
                  </a:lnTo>
                  <a:lnTo>
                    <a:pt x="3997" y="1516"/>
                  </a:lnTo>
                  <a:lnTo>
                    <a:pt x="4112" y="1516"/>
                  </a:lnTo>
                  <a:lnTo>
                    <a:pt x="4112" y="1561"/>
                  </a:lnTo>
                  <a:lnTo>
                    <a:pt x="4155" y="1561"/>
                  </a:lnTo>
                  <a:lnTo>
                    <a:pt x="4155" y="1516"/>
                  </a:lnTo>
                  <a:lnTo>
                    <a:pt x="4431" y="1516"/>
                  </a:lnTo>
                  <a:lnTo>
                    <a:pt x="4431" y="1561"/>
                  </a:lnTo>
                  <a:lnTo>
                    <a:pt x="4475" y="1561"/>
                  </a:lnTo>
                  <a:lnTo>
                    <a:pt x="4475" y="1516"/>
                  </a:lnTo>
                  <a:lnTo>
                    <a:pt x="4590" y="1516"/>
                  </a:lnTo>
                  <a:lnTo>
                    <a:pt x="4590" y="1561"/>
                  </a:lnTo>
                  <a:lnTo>
                    <a:pt x="4633" y="1561"/>
                  </a:lnTo>
                  <a:lnTo>
                    <a:pt x="4633" y="1516"/>
                  </a:lnTo>
                  <a:lnTo>
                    <a:pt x="4909" y="1516"/>
                  </a:lnTo>
                  <a:lnTo>
                    <a:pt x="4909" y="1561"/>
                  </a:lnTo>
                  <a:lnTo>
                    <a:pt x="4952" y="1561"/>
                  </a:lnTo>
                  <a:lnTo>
                    <a:pt x="4952" y="1516"/>
                  </a:lnTo>
                  <a:lnTo>
                    <a:pt x="5067" y="1516"/>
                  </a:lnTo>
                  <a:lnTo>
                    <a:pt x="5067" y="1561"/>
                  </a:lnTo>
                  <a:lnTo>
                    <a:pt x="5109" y="1561"/>
                  </a:lnTo>
                  <a:lnTo>
                    <a:pt x="5109" y="1516"/>
                  </a:lnTo>
                  <a:lnTo>
                    <a:pt x="5387" y="1516"/>
                  </a:lnTo>
                  <a:lnTo>
                    <a:pt x="5387" y="1561"/>
                  </a:lnTo>
                  <a:lnTo>
                    <a:pt x="5429" y="1561"/>
                  </a:lnTo>
                  <a:lnTo>
                    <a:pt x="5429" y="1516"/>
                  </a:lnTo>
                  <a:lnTo>
                    <a:pt x="5545" y="1516"/>
                  </a:lnTo>
                  <a:lnTo>
                    <a:pt x="5545" y="1561"/>
                  </a:lnTo>
                  <a:lnTo>
                    <a:pt x="5587" y="1561"/>
                  </a:lnTo>
                  <a:lnTo>
                    <a:pt x="5587" y="1516"/>
                  </a:lnTo>
                  <a:lnTo>
                    <a:pt x="5864" y="1516"/>
                  </a:lnTo>
                  <a:lnTo>
                    <a:pt x="5864" y="1561"/>
                  </a:lnTo>
                  <a:lnTo>
                    <a:pt x="5906" y="1561"/>
                  </a:lnTo>
                  <a:lnTo>
                    <a:pt x="5906" y="1516"/>
                  </a:lnTo>
                  <a:lnTo>
                    <a:pt x="6023" y="1516"/>
                  </a:lnTo>
                  <a:lnTo>
                    <a:pt x="6023" y="1561"/>
                  </a:lnTo>
                  <a:lnTo>
                    <a:pt x="6065" y="1561"/>
                  </a:lnTo>
                  <a:lnTo>
                    <a:pt x="6065" y="1516"/>
                  </a:lnTo>
                  <a:lnTo>
                    <a:pt x="6342" y="1516"/>
                  </a:lnTo>
                  <a:lnTo>
                    <a:pt x="6342" y="1561"/>
                  </a:lnTo>
                  <a:lnTo>
                    <a:pt x="6384" y="1561"/>
                  </a:lnTo>
                  <a:lnTo>
                    <a:pt x="6384" y="1516"/>
                  </a:lnTo>
                  <a:lnTo>
                    <a:pt x="6500" y="1516"/>
                  </a:lnTo>
                  <a:lnTo>
                    <a:pt x="6500" y="1561"/>
                  </a:lnTo>
                  <a:lnTo>
                    <a:pt x="6542" y="1561"/>
                  </a:lnTo>
                  <a:lnTo>
                    <a:pt x="6542" y="1516"/>
                  </a:lnTo>
                  <a:lnTo>
                    <a:pt x="6820" y="1516"/>
                  </a:lnTo>
                  <a:lnTo>
                    <a:pt x="6820" y="1561"/>
                  </a:lnTo>
                  <a:lnTo>
                    <a:pt x="6862" y="1561"/>
                  </a:lnTo>
                  <a:lnTo>
                    <a:pt x="6862" y="1516"/>
                  </a:lnTo>
                  <a:lnTo>
                    <a:pt x="6977" y="1516"/>
                  </a:lnTo>
                  <a:lnTo>
                    <a:pt x="6977" y="1561"/>
                  </a:lnTo>
                  <a:lnTo>
                    <a:pt x="7020" y="1561"/>
                  </a:lnTo>
                  <a:lnTo>
                    <a:pt x="7020" y="1516"/>
                  </a:lnTo>
                  <a:lnTo>
                    <a:pt x="7297" y="1516"/>
                  </a:lnTo>
                  <a:lnTo>
                    <a:pt x="7297" y="1561"/>
                  </a:lnTo>
                  <a:lnTo>
                    <a:pt x="7340" y="1561"/>
                  </a:lnTo>
                  <a:lnTo>
                    <a:pt x="7340" y="1516"/>
                  </a:lnTo>
                  <a:lnTo>
                    <a:pt x="7455" y="1516"/>
                  </a:lnTo>
                  <a:lnTo>
                    <a:pt x="7455" y="1561"/>
                  </a:lnTo>
                  <a:lnTo>
                    <a:pt x="7498" y="1561"/>
                  </a:lnTo>
                  <a:lnTo>
                    <a:pt x="7498" y="1516"/>
                  </a:lnTo>
                  <a:lnTo>
                    <a:pt x="7774" y="1516"/>
                  </a:lnTo>
                  <a:lnTo>
                    <a:pt x="7774" y="1561"/>
                  </a:lnTo>
                  <a:lnTo>
                    <a:pt x="7817" y="1561"/>
                  </a:lnTo>
                  <a:lnTo>
                    <a:pt x="7817" y="1516"/>
                  </a:lnTo>
                  <a:lnTo>
                    <a:pt x="7932" y="1516"/>
                  </a:lnTo>
                  <a:lnTo>
                    <a:pt x="7932" y="1561"/>
                  </a:lnTo>
                  <a:lnTo>
                    <a:pt x="7974" y="1561"/>
                  </a:lnTo>
                  <a:lnTo>
                    <a:pt x="7974" y="1516"/>
                  </a:lnTo>
                  <a:lnTo>
                    <a:pt x="8252" y="1516"/>
                  </a:lnTo>
                  <a:lnTo>
                    <a:pt x="8252" y="1561"/>
                  </a:lnTo>
                  <a:lnTo>
                    <a:pt x="9064" y="1561"/>
                  </a:lnTo>
                  <a:lnTo>
                    <a:pt x="9064" y="0"/>
                  </a:lnTo>
                  <a:lnTo>
                    <a:pt x="8252" y="0"/>
                  </a:lnTo>
                  <a:lnTo>
                    <a:pt x="8252" y="45"/>
                  </a:lnTo>
                  <a:lnTo>
                    <a:pt x="7974" y="45"/>
                  </a:lnTo>
                  <a:lnTo>
                    <a:pt x="7974" y="0"/>
                  </a:lnTo>
                  <a:lnTo>
                    <a:pt x="7932" y="0"/>
                  </a:lnTo>
                  <a:lnTo>
                    <a:pt x="7932" y="45"/>
                  </a:lnTo>
                  <a:lnTo>
                    <a:pt x="7817" y="45"/>
                  </a:lnTo>
                  <a:lnTo>
                    <a:pt x="7817" y="0"/>
                  </a:lnTo>
                  <a:lnTo>
                    <a:pt x="7774" y="0"/>
                  </a:lnTo>
                  <a:lnTo>
                    <a:pt x="7774" y="45"/>
                  </a:lnTo>
                  <a:lnTo>
                    <a:pt x="7498" y="45"/>
                  </a:lnTo>
                  <a:lnTo>
                    <a:pt x="7498" y="0"/>
                  </a:lnTo>
                  <a:lnTo>
                    <a:pt x="7455" y="0"/>
                  </a:lnTo>
                  <a:lnTo>
                    <a:pt x="7455" y="45"/>
                  </a:lnTo>
                  <a:lnTo>
                    <a:pt x="7340" y="45"/>
                  </a:lnTo>
                  <a:lnTo>
                    <a:pt x="7340" y="0"/>
                  </a:lnTo>
                  <a:lnTo>
                    <a:pt x="7297" y="0"/>
                  </a:lnTo>
                  <a:lnTo>
                    <a:pt x="7297" y="45"/>
                  </a:lnTo>
                  <a:lnTo>
                    <a:pt x="7020" y="45"/>
                  </a:lnTo>
                  <a:lnTo>
                    <a:pt x="7020" y="0"/>
                  </a:lnTo>
                  <a:lnTo>
                    <a:pt x="6977" y="0"/>
                  </a:lnTo>
                  <a:lnTo>
                    <a:pt x="6977" y="45"/>
                  </a:lnTo>
                  <a:lnTo>
                    <a:pt x="6862" y="45"/>
                  </a:lnTo>
                  <a:lnTo>
                    <a:pt x="6862" y="0"/>
                  </a:lnTo>
                  <a:lnTo>
                    <a:pt x="6820" y="0"/>
                  </a:lnTo>
                  <a:lnTo>
                    <a:pt x="6820" y="45"/>
                  </a:lnTo>
                  <a:lnTo>
                    <a:pt x="6542" y="45"/>
                  </a:lnTo>
                  <a:lnTo>
                    <a:pt x="6542" y="0"/>
                  </a:lnTo>
                  <a:lnTo>
                    <a:pt x="6500" y="0"/>
                  </a:lnTo>
                  <a:lnTo>
                    <a:pt x="6500" y="45"/>
                  </a:lnTo>
                  <a:lnTo>
                    <a:pt x="6384" y="45"/>
                  </a:lnTo>
                  <a:lnTo>
                    <a:pt x="6384" y="0"/>
                  </a:lnTo>
                  <a:lnTo>
                    <a:pt x="6342" y="0"/>
                  </a:lnTo>
                  <a:lnTo>
                    <a:pt x="6342" y="45"/>
                  </a:lnTo>
                  <a:lnTo>
                    <a:pt x="6065" y="45"/>
                  </a:lnTo>
                  <a:lnTo>
                    <a:pt x="6065" y="0"/>
                  </a:lnTo>
                  <a:lnTo>
                    <a:pt x="6023" y="0"/>
                  </a:lnTo>
                  <a:lnTo>
                    <a:pt x="6023" y="45"/>
                  </a:lnTo>
                  <a:lnTo>
                    <a:pt x="5906" y="45"/>
                  </a:lnTo>
                  <a:lnTo>
                    <a:pt x="5906" y="0"/>
                  </a:lnTo>
                  <a:lnTo>
                    <a:pt x="5864" y="0"/>
                  </a:lnTo>
                  <a:lnTo>
                    <a:pt x="5864" y="45"/>
                  </a:lnTo>
                  <a:lnTo>
                    <a:pt x="5587" y="45"/>
                  </a:lnTo>
                  <a:lnTo>
                    <a:pt x="5587" y="0"/>
                  </a:lnTo>
                  <a:lnTo>
                    <a:pt x="5545" y="0"/>
                  </a:lnTo>
                  <a:lnTo>
                    <a:pt x="5545" y="45"/>
                  </a:lnTo>
                  <a:lnTo>
                    <a:pt x="5429" y="45"/>
                  </a:lnTo>
                  <a:lnTo>
                    <a:pt x="5429" y="0"/>
                  </a:lnTo>
                  <a:lnTo>
                    <a:pt x="5387" y="0"/>
                  </a:lnTo>
                  <a:lnTo>
                    <a:pt x="5387" y="45"/>
                  </a:lnTo>
                  <a:lnTo>
                    <a:pt x="5109" y="45"/>
                  </a:lnTo>
                  <a:lnTo>
                    <a:pt x="5109" y="0"/>
                  </a:lnTo>
                  <a:lnTo>
                    <a:pt x="5067" y="0"/>
                  </a:lnTo>
                  <a:lnTo>
                    <a:pt x="5067" y="45"/>
                  </a:lnTo>
                  <a:lnTo>
                    <a:pt x="4952" y="45"/>
                  </a:lnTo>
                  <a:lnTo>
                    <a:pt x="4952" y="0"/>
                  </a:lnTo>
                  <a:lnTo>
                    <a:pt x="4909" y="0"/>
                  </a:lnTo>
                  <a:lnTo>
                    <a:pt x="4909" y="45"/>
                  </a:lnTo>
                  <a:lnTo>
                    <a:pt x="4633" y="45"/>
                  </a:lnTo>
                  <a:lnTo>
                    <a:pt x="4633" y="0"/>
                  </a:lnTo>
                  <a:lnTo>
                    <a:pt x="4590" y="0"/>
                  </a:lnTo>
                  <a:lnTo>
                    <a:pt x="4590" y="45"/>
                  </a:lnTo>
                  <a:lnTo>
                    <a:pt x="4475" y="45"/>
                  </a:lnTo>
                  <a:lnTo>
                    <a:pt x="4475" y="0"/>
                  </a:lnTo>
                  <a:lnTo>
                    <a:pt x="4431" y="0"/>
                  </a:lnTo>
                  <a:lnTo>
                    <a:pt x="4431" y="45"/>
                  </a:lnTo>
                  <a:lnTo>
                    <a:pt x="4155" y="45"/>
                  </a:lnTo>
                  <a:lnTo>
                    <a:pt x="4155" y="0"/>
                  </a:lnTo>
                  <a:lnTo>
                    <a:pt x="4112" y="0"/>
                  </a:lnTo>
                  <a:lnTo>
                    <a:pt x="4112" y="45"/>
                  </a:lnTo>
                  <a:lnTo>
                    <a:pt x="3997" y="45"/>
                  </a:lnTo>
                  <a:lnTo>
                    <a:pt x="3997" y="0"/>
                  </a:lnTo>
                  <a:lnTo>
                    <a:pt x="3955" y="0"/>
                  </a:lnTo>
                  <a:lnTo>
                    <a:pt x="3955" y="45"/>
                  </a:lnTo>
                  <a:lnTo>
                    <a:pt x="3677" y="45"/>
                  </a:lnTo>
                  <a:lnTo>
                    <a:pt x="3677" y="0"/>
                  </a:lnTo>
                  <a:lnTo>
                    <a:pt x="3635" y="0"/>
                  </a:lnTo>
                  <a:lnTo>
                    <a:pt x="3635" y="45"/>
                  </a:lnTo>
                  <a:lnTo>
                    <a:pt x="3519" y="45"/>
                  </a:lnTo>
                  <a:lnTo>
                    <a:pt x="3519" y="0"/>
                  </a:lnTo>
                  <a:lnTo>
                    <a:pt x="3477" y="0"/>
                  </a:lnTo>
                  <a:lnTo>
                    <a:pt x="3477" y="45"/>
                  </a:lnTo>
                  <a:lnTo>
                    <a:pt x="3200" y="45"/>
                  </a:lnTo>
                  <a:lnTo>
                    <a:pt x="3200" y="0"/>
                  </a:lnTo>
                  <a:lnTo>
                    <a:pt x="3158" y="0"/>
                  </a:lnTo>
                  <a:lnTo>
                    <a:pt x="3158" y="45"/>
                  </a:lnTo>
                  <a:lnTo>
                    <a:pt x="3041" y="45"/>
                  </a:lnTo>
                  <a:lnTo>
                    <a:pt x="3041" y="0"/>
                  </a:lnTo>
                  <a:lnTo>
                    <a:pt x="2999" y="0"/>
                  </a:lnTo>
                  <a:lnTo>
                    <a:pt x="2999" y="45"/>
                  </a:lnTo>
                  <a:lnTo>
                    <a:pt x="2722" y="45"/>
                  </a:lnTo>
                  <a:lnTo>
                    <a:pt x="2722" y="0"/>
                  </a:lnTo>
                  <a:lnTo>
                    <a:pt x="2680" y="0"/>
                  </a:lnTo>
                  <a:lnTo>
                    <a:pt x="2680" y="45"/>
                  </a:lnTo>
                  <a:lnTo>
                    <a:pt x="2564" y="45"/>
                  </a:lnTo>
                  <a:lnTo>
                    <a:pt x="2564" y="0"/>
                  </a:lnTo>
                  <a:lnTo>
                    <a:pt x="2522" y="0"/>
                  </a:lnTo>
                  <a:lnTo>
                    <a:pt x="2522" y="45"/>
                  </a:lnTo>
                  <a:lnTo>
                    <a:pt x="2244" y="45"/>
                  </a:lnTo>
                  <a:lnTo>
                    <a:pt x="2244" y="0"/>
                  </a:lnTo>
                  <a:lnTo>
                    <a:pt x="2202" y="0"/>
                  </a:lnTo>
                  <a:lnTo>
                    <a:pt x="2202" y="45"/>
                  </a:lnTo>
                  <a:lnTo>
                    <a:pt x="2087" y="45"/>
                  </a:lnTo>
                  <a:lnTo>
                    <a:pt x="2087" y="0"/>
                  </a:lnTo>
                  <a:lnTo>
                    <a:pt x="2044" y="0"/>
                  </a:lnTo>
                  <a:lnTo>
                    <a:pt x="2044" y="45"/>
                  </a:lnTo>
                  <a:lnTo>
                    <a:pt x="1768" y="45"/>
                  </a:lnTo>
                  <a:lnTo>
                    <a:pt x="1768" y="0"/>
                  </a:lnTo>
                  <a:lnTo>
                    <a:pt x="1725" y="0"/>
                  </a:lnTo>
                  <a:lnTo>
                    <a:pt x="1725" y="45"/>
                  </a:lnTo>
                  <a:lnTo>
                    <a:pt x="1610" y="45"/>
                  </a:lnTo>
                  <a:lnTo>
                    <a:pt x="1610" y="0"/>
                  </a:lnTo>
                  <a:lnTo>
                    <a:pt x="1566" y="0"/>
                  </a:lnTo>
                  <a:lnTo>
                    <a:pt x="1566" y="45"/>
                  </a:lnTo>
                  <a:lnTo>
                    <a:pt x="1290" y="45"/>
                  </a:lnTo>
                  <a:lnTo>
                    <a:pt x="1290" y="0"/>
                  </a:lnTo>
                  <a:lnTo>
                    <a:pt x="1247" y="0"/>
                  </a:lnTo>
                  <a:lnTo>
                    <a:pt x="1247" y="45"/>
                  </a:lnTo>
                  <a:lnTo>
                    <a:pt x="1132" y="45"/>
                  </a:lnTo>
                  <a:lnTo>
                    <a:pt x="1132" y="0"/>
                  </a:lnTo>
                  <a:lnTo>
                    <a:pt x="1090" y="0"/>
                  </a:lnTo>
                  <a:lnTo>
                    <a:pt x="1090" y="45"/>
                  </a:lnTo>
                  <a:lnTo>
                    <a:pt x="812" y="45"/>
                  </a:lnTo>
                  <a:lnTo>
                    <a:pt x="812" y="0"/>
                  </a:lnTo>
                  <a:lnTo>
                    <a:pt x="0" y="0"/>
                  </a:lnTo>
                  <a:lnTo>
                    <a:pt x="0" y="1561"/>
                  </a:lnTo>
                  <a:lnTo>
                    <a:pt x="812" y="1561"/>
                  </a:lnTo>
                  <a:lnTo>
                    <a:pt x="812" y="1516"/>
                  </a:lnTo>
                  <a:lnTo>
                    <a:pt x="1090" y="1516"/>
                  </a:lnTo>
                  <a:lnTo>
                    <a:pt x="1090" y="1561"/>
                  </a:lnTo>
                  <a:lnTo>
                    <a:pt x="1132" y="1561"/>
                  </a:lnTo>
                  <a:lnTo>
                    <a:pt x="1132" y="1516"/>
                  </a:lnTo>
                  <a:lnTo>
                    <a:pt x="1247" y="1516"/>
                  </a:lnTo>
                  <a:lnTo>
                    <a:pt x="1247" y="1561"/>
                  </a:lnTo>
                  <a:lnTo>
                    <a:pt x="1290" y="1561"/>
                  </a:lnTo>
                  <a:lnTo>
                    <a:pt x="1290" y="1516"/>
                  </a:lnTo>
                  <a:lnTo>
                    <a:pt x="1566" y="1516"/>
                  </a:lnTo>
                  <a:lnTo>
                    <a:pt x="1566" y="1561"/>
                  </a:lnTo>
                  <a:lnTo>
                    <a:pt x="1610" y="1561"/>
                  </a:lnTo>
                  <a:lnTo>
                    <a:pt x="1610" y="1516"/>
                  </a:lnTo>
                  <a:lnTo>
                    <a:pt x="1725" y="1516"/>
                  </a:lnTo>
                  <a:lnTo>
                    <a:pt x="1725" y="1561"/>
                  </a:lnTo>
                  <a:lnTo>
                    <a:pt x="1768" y="1561"/>
                  </a:lnTo>
                  <a:lnTo>
                    <a:pt x="1768" y="1516"/>
                  </a:lnTo>
                  <a:lnTo>
                    <a:pt x="2044" y="1516"/>
                  </a:lnTo>
                  <a:lnTo>
                    <a:pt x="2044" y="1561"/>
                  </a:lnTo>
                  <a:lnTo>
                    <a:pt x="2087" y="1561"/>
                  </a:lnTo>
                  <a:lnTo>
                    <a:pt x="2087" y="1516"/>
                  </a:lnTo>
                  <a:lnTo>
                    <a:pt x="2202" y="1516"/>
                  </a:lnTo>
                  <a:lnTo>
                    <a:pt x="2202" y="1561"/>
                  </a:lnTo>
                  <a:lnTo>
                    <a:pt x="2244" y="1561"/>
                  </a:lnTo>
                  <a:lnTo>
                    <a:pt x="2244" y="1516"/>
                  </a:lnTo>
                  <a:lnTo>
                    <a:pt x="2522" y="1516"/>
                  </a:lnTo>
                  <a:lnTo>
                    <a:pt x="2522" y="1561"/>
                  </a:lnTo>
                  <a:lnTo>
                    <a:pt x="2564" y="1561"/>
                  </a:lnTo>
                  <a:lnTo>
                    <a:pt x="2564" y="1516"/>
                  </a:lnTo>
                  <a:lnTo>
                    <a:pt x="2680" y="15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305"/>
            <p:cNvSpPr>
              <a:spLocks/>
            </p:cNvSpPr>
            <p:nvPr/>
          </p:nvSpPr>
          <p:spPr bwMode="auto">
            <a:xfrm>
              <a:off x="3165" y="1890"/>
              <a:ext cx="2085" cy="347"/>
            </a:xfrm>
            <a:custGeom>
              <a:avLst/>
              <a:gdLst>
                <a:gd name="T0" fmla="*/ 2722 w 9064"/>
                <a:gd name="T1" fmla="*/ 1516 h 1561"/>
                <a:gd name="T2" fmla="*/ 3041 w 9064"/>
                <a:gd name="T3" fmla="*/ 1516 h 1561"/>
                <a:gd name="T4" fmla="*/ 3200 w 9064"/>
                <a:gd name="T5" fmla="*/ 1516 h 1561"/>
                <a:gd name="T6" fmla="*/ 3519 w 9064"/>
                <a:gd name="T7" fmla="*/ 1516 h 1561"/>
                <a:gd name="T8" fmla="*/ 3677 w 9064"/>
                <a:gd name="T9" fmla="*/ 1516 h 1561"/>
                <a:gd name="T10" fmla="*/ 3997 w 9064"/>
                <a:gd name="T11" fmla="*/ 1516 h 1561"/>
                <a:gd name="T12" fmla="*/ 4155 w 9064"/>
                <a:gd name="T13" fmla="*/ 1516 h 1561"/>
                <a:gd name="T14" fmla="*/ 4475 w 9064"/>
                <a:gd name="T15" fmla="*/ 1516 h 1561"/>
                <a:gd name="T16" fmla="*/ 4633 w 9064"/>
                <a:gd name="T17" fmla="*/ 1516 h 1561"/>
                <a:gd name="T18" fmla="*/ 4952 w 9064"/>
                <a:gd name="T19" fmla="*/ 1516 h 1561"/>
                <a:gd name="T20" fmla="*/ 5109 w 9064"/>
                <a:gd name="T21" fmla="*/ 1516 h 1561"/>
                <a:gd name="T22" fmla="*/ 5429 w 9064"/>
                <a:gd name="T23" fmla="*/ 1516 h 1561"/>
                <a:gd name="T24" fmla="*/ 5587 w 9064"/>
                <a:gd name="T25" fmla="*/ 1516 h 1561"/>
                <a:gd name="T26" fmla="*/ 5906 w 9064"/>
                <a:gd name="T27" fmla="*/ 1516 h 1561"/>
                <a:gd name="T28" fmla="*/ 6065 w 9064"/>
                <a:gd name="T29" fmla="*/ 1516 h 1561"/>
                <a:gd name="T30" fmla="*/ 6384 w 9064"/>
                <a:gd name="T31" fmla="*/ 1516 h 1561"/>
                <a:gd name="T32" fmla="*/ 6542 w 9064"/>
                <a:gd name="T33" fmla="*/ 1516 h 1561"/>
                <a:gd name="T34" fmla="*/ 6862 w 9064"/>
                <a:gd name="T35" fmla="*/ 1516 h 1561"/>
                <a:gd name="T36" fmla="*/ 7020 w 9064"/>
                <a:gd name="T37" fmla="*/ 1516 h 1561"/>
                <a:gd name="T38" fmla="*/ 7340 w 9064"/>
                <a:gd name="T39" fmla="*/ 1516 h 1561"/>
                <a:gd name="T40" fmla="*/ 7498 w 9064"/>
                <a:gd name="T41" fmla="*/ 1516 h 1561"/>
                <a:gd name="T42" fmla="*/ 7817 w 9064"/>
                <a:gd name="T43" fmla="*/ 1516 h 1561"/>
                <a:gd name="T44" fmla="*/ 7974 w 9064"/>
                <a:gd name="T45" fmla="*/ 1516 h 1561"/>
                <a:gd name="T46" fmla="*/ 9064 w 9064"/>
                <a:gd name="T47" fmla="*/ 0 h 1561"/>
                <a:gd name="T48" fmla="*/ 7974 w 9064"/>
                <a:gd name="T49" fmla="*/ 0 h 1561"/>
                <a:gd name="T50" fmla="*/ 7817 w 9064"/>
                <a:gd name="T51" fmla="*/ 0 h 1561"/>
                <a:gd name="T52" fmla="*/ 7498 w 9064"/>
                <a:gd name="T53" fmla="*/ 0 h 1561"/>
                <a:gd name="T54" fmla="*/ 7340 w 9064"/>
                <a:gd name="T55" fmla="*/ 0 h 1561"/>
                <a:gd name="T56" fmla="*/ 7020 w 9064"/>
                <a:gd name="T57" fmla="*/ 0 h 1561"/>
                <a:gd name="T58" fmla="*/ 6862 w 9064"/>
                <a:gd name="T59" fmla="*/ 0 h 1561"/>
                <a:gd name="T60" fmla="*/ 6542 w 9064"/>
                <a:gd name="T61" fmla="*/ 0 h 1561"/>
                <a:gd name="T62" fmla="*/ 6384 w 9064"/>
                <a:gd name="T63" fmla="*/ 0 h 1561"/>
                <a:gd name="T64" fmla="*/ 6065 w 9064"/>
                <a:gd name="T65" fmla="*/ 0 h 1561"/>
                <a:gd name="T66" fmla="*/ 5906 w 9064"/>
                <a:gd name="T67" fmla="*/ 0 h 1561"/>
                <a:gd name="T68" fmla="*/ 5587 w 9064"/>
                <a:gd name="T69" fmla="*/ 0 h 1561"/>
                <a:gd name="T70" fmla="*/ 5429 w 9064"/>
                <a:gd name="T71" fmla="*/ 0 h 1561"/>
                <a:gd name="T72" fmla="*/ 5109 w 9064"/>
                <a:gd name="T73" fmla="*/ 0 h 1561"/>
                <a:gd name="T74" fmla="*/ 4952 w 9064"/>
                <a:gd name="T75" fmla="*/ 0 h 1561"/>
                <a:gd name="T76" fmla="*/ 4633 w 9064"/>
                <a:gd name="T77" fmla="*/ 0 h 1561"/>
                <a:gd name="T78" fmla="*/ 4475 w 9064"/>
                <a:gd name="T79" fmla="*/ 0 h 1561"/>
                <a:gd name="T80" fmla="*/ 4155 w 9064"/>
                <a:gd name="T81" fmla="*/ 0 h 1561"/>
                <a:gd name="T82" fmla="*/ 3997 w 9064"/>
                <a:gd name="T83" fmla="*/ 0 h 1561"/>
                <a:gd name="T84" fmla="*/ 3677 w 9064"/>
                <a:gd name="T85" fmla="*/ 0 h 1561"/>
                <a:gd name="T86" fmla="*/ 3519 w 9064"/>
                <a:gd name="T87" fmla="*/ 0 h 1561"/>
                <a:gd name="T88" fmla="*/ 3200 w 9064"/>
                <a:gd name="T89" fmla="*/ 0 h 1561"/>
                <a:gd name="T90" fmla="*/ 3041 w 9064"/>
                <a:gd name="T91" fmla="*/ 0 h 1561"/>
                <a:gd name="T92" fmla="*/ 2722 w 9064"/>
                <a:gd name="T93" fmla="*/ 0 h 1561"/>
                <a:gd name="T94" fmla="*/ 2564 w 9064"/>
                <a:gd name="T95" fmla="*/ 0 h 1561"/>
                <a:gd name="T96" fmla="*/ 2244 w 9064"/>
                <a:gd name="T97" fmla="*/ 0 h 1561"/>
                <a:gd name="T98" fmla="*/ 2087 w 9064"/>
                <a:gd name="T99" fmla="*/ 0 h 1561"/>
                <a:gd name="T100" fmla="*/ 1768 w 9064"/>
                <a:gd name="T101" fmla="*/ 0 h 1561"/>
                <a:gd name="T102" fmla="*/ 1610 w 9064"/>
                <a:gd name="T103" fmla="*/ 0 h 1561"/>
                <a:gd name="T104" fmla="*/ 1290 w 9064"/>
                <a:gd name="T105" fmla="*/ 0 h 1561"/>
                <a:gd name="T106" fmla="*/ 1132 w 9064"/>
                <a:gd name="T107" fmla="*/ 0 h 1561"/>
                <a:gd name="T108" fmla="*/ 812 w 9064"/>
                <a:gd name="T109" fmla="*/ 0 h 1561"/>
                <a:gd name="T110" fmla="*/ 812 w 9064"/>
                <a:gd name="T111" fmla="*/ 1516 h 1561"/>
                <a:gd name="T112" fmla="*/ 1132 w 9064"/>
                <a:gd name="T113" fmla="*/ 1516 h 1561"/>
                <a:gd name="T114" fmla="*/ 1290 w 9064"/>
                <a:gd name="T115" fmla="*/ 1516 h 1561"/>
                <a:gd name="T116" fmla="*/ 1610 w 9064"/>
                <a:gd name="T117" fmla="*/ 1516 h 1561"/>
                <a:gd name="T118" fmla="*/ 1768 w 9064"/>
                <a:gd name="T119" fmla="*/ 1516 h 1561"/>
                <a:gd name="T120" fmla="*/ 2087 w 9064"/>
                <a:gd name="T121" fmla="*/ 1516 h 1561"/>
                <a:gd name="T122" fmla="*/ 2244 w 9064"/>
                <a:gd name="T123" fmla="*/ 1516 h 1561"/>
                <a:gd name="T124" fmla="*/ 2564 w 9064"/>
                <a:gd name="T125" fmla="*/ 1516 h 1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4" h="1561">
                  <a:moveTo>
                    <a:pt x="2680" y="1516"/>
                  </a:moveTo>
                  <a:lnTo>
                    <a:pt x="2680" y="1561"/>
                  </a:lnTo>
                  <a:lnTo>
                    <a:pt x="2722" y="1561"/>
                  </a:lnTo>
                  <a:lnTo>
                    <a:pt x="2722" y="1516"/>
                  </a:lnTo>
                  <a:lnTo>
                    <a:pt x="2999" y="1516"/>
                  </a:lnTo>
                  <a:lnTo>
                    <a:pt x="2999" y="1561"/>
                  </a:lnTo>
                  <a:lnTo>
                    <a:pt x="3041" y="1561"/>
                  </a:lnTo>
                  <a:lnTo>
                    <a:pt x="3041" y="1516"/>
                  </a:lnTo>
                  <a:lnTo>
                    <a:pt x="3158" y="1516"/>
                  </a:lnTo>
                  <a:lnTo>
                    <a:pt x="3158" y="1561"/>
                  </a:lnTo>
                  <a:lnTo>
                    <a:pt x="3200" y="1561"/>
                  </a:lnTo>
                  <a:lnTo>
                    <a:pt x="3200" y="1516"/>
                  </a:lnTo>
                  <a:lnTo>
                    <a:pt x="3477" y="1516"/>
                  </a:lnTo>
                  <a:lnTo>
                    <a:pt x="3477" y="1561"/>
                  </a:lnTo>
                  <a:lnTo>
                    <a:pt x="3519" y="1561"/>
                  </a:lnTo>
                  <a:lnTo>
                    <a:pt x="3519" y="1516"/>
                  </a:lnTo>
                  <a:lnTo>
                    <a:pt x="3635" y="1516"/>
                  </a:lnTo>
                  <a:lnTo>
                    <a:pt x="3635" y="1561"/>
                  </a:lnTo>
                  <a:lnTo>
                    <a:pt x="3677" y="1561"/>
                  </a:lnTo>
                  <a:lnTo>
                    <a:pt x="3677" y="1516"/>
                  </a:lnTo>
                  <a:lnTo>
                    <a:pt x="3955" y="1516"/>
                  </a:lnTo>
                  <a:lnTo>
                    <a:pt x="3955" y="1561"/>
                  </a:lnTo>
                  <a:lnTo>
                    <a:pt x="3997" y="1561"/>
                  </a:lnTo>
                  <a:lnTo>
                    <a:pt x="3997" y="1516"/>
                  </a:lnTo>
                  <a:lnTo>
                    <a:pt x="4112" y="1516"/>
                  </a:lnTo>
                  <a:lnTo>
                    <a:pt x="4112" y="1561"/>
                  </a:lnTo>
                  <a:lnTo>
                    <a:pt x="4155" y="1561"/>
                  </a:lnTo>
                  <a:lnTo>
                    <a:pt x="4155" y="1516"/>
                  </a:lnTo>
                  <a:lnTo>
                    <a:pt x="4431" y="1516"/>
                  </a:lnTo>
                  <a:lnTo>
                    <a:pt x="4431" y="1561"/>
                  </a:lnTo>
                  <a:lnTo>
                    <a:pt x="4475" y="1561"/>
                  </a:lnTo>
                  <a:lnTo>
                    <a:pt x="4475" y="1516"/>
                  </a:lnTo>
                  <a:lnTo>
                    <a:pt x="4590" y="1516"/>
                  </a:lnTo>
                  <a:lnTo>
                    <a:pt x="4590" y="1561"/>
                  </a:lnTo>
                  <a:lnTo>
                    <a:pt x="4633" y="1561"/>
                  </a:lnTo>
                  <a:lnTo>
                    <a:pt x="4633" y="1516"/>
                  </a:lnTo>
                  <a:lnTo>
                    <a:pt x="4909" y="1516"/>
                  </a:lnTo>
                  <a:lnTo>
                    <a:pt x="4909" y="1561"/>
                  </a:lnTo>
                  <a:lnTo>
                    <a:pt x="4952" y="1561"/>
                  </a:lnTo>
                  <a:lnTo>
                    <a:pt x="4952" y="1516"/>
                  </a:lnTo>
                  <a:lnTo>
                    <a:pt x="5067" y="1516"/>
                  </a:lnTo>
                  <a:lnTo>
                    <a:pt x="5067" y="1561"/>
                  </a:lnTo>
                  <a:lnTo>
                    <a:pt x="5109" y="1561"/>
                  </a:lnTo>
                  <a:lnTo>
                    <a:pt x="5109" y="1516"/>
                  </a:lnTo>
                  <a:lnTo>
                    <a:pt x="5387" y="1516"/>
                  </a:lnTo>
                  <a:lnTo>
                    <a:pt x="5387" y="1561"/>
                  </a:lnTo>
                  <a:lnTo>
                    <a:pt x="5429" y="1561"/>
                  </a:lnTo>
                  <a:lnTo>
                    <a:pt x="5429" y="1516"/>
                  </a:lnTo>
                  <a:lnTo>
                    <a:pt x="5545" y="1516"/>
                  </a:lnTo>
                  <a:lnTo>
                    <a:pt x="5545" y="1561"/>
                  </a:lnTo>
                  <a:lnTo>
                    <a:pt x="5587" y="1561"/>
                  </a:lnTo>
                  <a:lnTo>
                    <a:pt x="5587" y="1516"/>
                  </a:lnTo>
                  <a:lnTo>
                    <a:pt x="5864" y="1516"/>
                  </a:lnTo>
                  <a:lnTo>
                    <a:pt x="5864" y="1561"/>
                  </a:lnTo>
                  <a:lnTo>
                    <a:pt x="5906" y="1561"/>
                  </a:lnTo>
                  <a:lnTo>
                    <a:pt x="5906" y="1516"/>
                  </a:lnTo>
                  <a:lnTo>
                    <a:pt x="6023" y="1516"/>
                  </a:lnTo>
                  <a:lnTo>
                    <a:pt x="6023" y="1561"/>
                  </a:lnTo>
                  <a:lnTo>
                    <a:pt x="6065" y="1561"/>
                  </a:lnTo>
                  <a:lnTo>
                    <a:pt x="6065" y="1516"/>
                  </a:lnTo>
                  <a:lnTo>
                    <a:pt x="6342" y="1516"/>
                  </a:lnTo>
                  <a:lnTo>
                    <a:pt x="6342" y="1561"/>
                  </a:lnTo>
                  <a:lnTo>
                    <a:pt x="6384" y="1561"/>
                  </a:lnTo>
                  <a:lnTo>
                    <a:pt x="6384" y="1516"/>
                  </a:lnTo>
                  <a:lnTo>
                    <a:pt x="6500" y="1516"/>
                  </a:lnTo>
                  <a:lnTo>
                    <a:pt x="6500" y="1561"/>
                  </a:lnTo>
                  <a:lnTo>
                    <a:pt x="6542" y="1561"/>
                  </a:lnTo>
                  <a:lnTo>
                    <a:pt x="6542" y="1516"/>
                  </a:lnTo>
                  <a:lnTo>
                    <a:pt x="6820" y="1516"/>
                  </a:lnTo>
                  <a:lnTo>
                    <a:pt x="6820" y="1561"/>
                  </a:lnTo>
                  <a:lnTo>
                    <a:pt x="6862" y="1561"/>
                  </a:lnTo>
                  <a:lnTo>
                    <a:pt x="6862" y="1516"/>
                  </a:lnTo>
                  <a:lnTo>
                    <a:pt x="6977" y="1516"/>
                  </a:lnTo>
                  <a:lnTo>
                    <a:pt x="6977" y="1561"/>
                  </a:lnTo>
                  <a:lnTo>
                    <a:pt x="7020" y="1561"/>
                  </a:lnTo>
                  <a:lnTo>
                    <a:pt x="7020" y="1516"/>
                  </a:lnTo>
                  <a:lnTo>
                    <a:pt x="7297" y="1516"/>
                  </a:lnTo>
                  <a:lnTo>
                    <a:pt x="7297" y="1561"/>
                  </a:lnTo>
                  <a:lnTo>
                    <a:pt x="7340" y="1561"/>
                  </a:lnTo>
                  <a:lnTo>
                    <a:pt x="7340" y="1516"/>
                  </a:lnTo>
                  <a:lnTo>
                    <a:pt x="7455" y="1516"/>
                  </a:lnTo>
                  <a:lnTo>
                    <a:pt x="7455" y="1561"/>
                  </a:lnTo>
                  <a:lnTo>
                    <a:pt x="7498" y="1561"/>
                  </a:lnTo>
                  <a:lnTo>
                    <a:pt x="7498" y="1516"/>
                  </a:lnTo>
                  <a:lnTo>
                    <a:pt x="7774" y="1516"/>
                  </a:lnTo>
                  <a:lnTo>
                    <a:pt x="7774" y="1561"/>
                  </a:lnTo>
                  <a:lnTo>
                    <a:pt x="7817" y="1561"/>
                  </a:lnTo>
                  <a:lnTo>
                    <a:pt x="7817" y="1516"/>
                  </a:lnTo>
                  <a:lnTo>
                    <a:pt x="7932" y="1516"/>
                  </a:lnTo>
                  <a:lnTo>
                    <a:pt x="7932" y="1561"/>
                  </a:lnTo>
                  <a:lnTo>
                    <a:pt x="7974" y="1561"/>
                  </a:lnTo>
                  <a:lnTo>
                    <a:pt x="7974" y="1516"/>
                  </a:lnTo>
                  <a:lnTo>
                    <a:pt x="8252" y="1516"/>
                  </a:lnTo>
                  <a:lnTo>
                    <a:pt x="8252" y="1561"/>
                  </a:lnTo>
                  <a:lnTo>
                    <a:pt x="9064" y="1561"/>
                  </a:lnTo>
                  <a:lnTo>
                    <a:pt x="9064" y="0"/>
                  </a:lnTo>
                  <a:lnTo>
                    <a:pt x="8252" y="0"/>
                  </a:lnTo>
                  <a:lnTo>
                    <a:pt x="8252" y="45"/>
                  </a:lnTo>
                  <a:lnTo>
                    <a:pt x="7974" y="45"/>
                  </a:lnTo>
                  <a:lnTo>
                    <a:pt x="7974" y="0"/>
                  </a:lnTo>
                  <a:lnTo>
                    <a:pt x="7932" y="0"/>
                  </a:lnTo>
                  <a:lnTo>
                    <a:pt x="7932" y="45"/>
                  </a:lnTo>
                  <a:lnTo>
                    <a:pt x="7817" y="45"/>
                  </a:lnTo>
                  <a:lnTo>
                    <a:pt x="7817" y="0"/>
                  </a:lnTo>
                  <a:lnTo>
                    <a:pt x="7774" y="0"/>
                  </a:lnTo>
                  <a:lnTo>
                    <a:pt x="7774" y="45"/>
                  </a:lnTo>
                  <a:lnTo>
                    <a:pt x="7498" y="45"/>
                  </a:lnTo>
                  <a:lnTo>
                    <a:pt x="7498" y="0"/>
                  </a:lnTo>
                  <a:lnTo>
                    <a:pt x="7455" y="0"/>
                  </a:lnTo>
                  <a:lnTo>
                    <a:pt x="7455" y="45"/>
                  </a:lnTo>
                  <a:lnTo>
                    <a:pt x="7340" y="45"/>
                  </a:lnTo>
                  <a:lnTo>
                    <a:pt x="7340" y="0"/>
                  </a:lnTo>
                  <a:lnTo>
                    <a:pt x="7297" y="0"/>
                  </a:lnTo>
                  <a:lnTo>
                    <a:pt x="7297" y="45"/>
                  </a:lnTo>
                  <a:lnTo>
                    <a:pt x="7020" y="45"/>
                  </a:lnTo>
                  <a:lnTo>
                    <a:pt x="7020" y="0"/>
                  </a:lnTo>
                  <a:lnTo>
                    <a:pt x="6977" y="0"/>
                  </a:lnTo>
                  <a:lnTo>
                    <a:pt x="6977" y="45"/>
                  </a:lnTo>
                  <a:lnTo>
                    <a:pt x="6862" y="45"/>
                  </a:lnTo>
                  <a:lnTo>
                    <a:pt x="6862" y="0"/>
                  </a:lnTo>
                  <a:lnTo>
                    <a:pt x="6820" y="0"/>
                  </a:lnTo>
                  <a:lnTo>
                    <a:pt x="6820" y="45"/>
                  </a:lnTo>
                  <a:lnTo>
                    <a:pt x="6542" y="45"/>
                  </a:lnTo>
                  <a:lnTo>
                    <a:pt x="6542" y="0"/>
                  </a:lnTo>
                  <a:lnTo>
                    <a:pt x="6500" y="0"/>
                  </a:lnTo>
                  <a:lnTo>
                    <a:pt x="6500" y="45"/>
                  </a:lnTo>
                  <a:lnTo>
                    <a:pt x="6384" y="45"/>
                  </a:lnTo>
                  <a:lnTo>
                    <a:pt x="6384" y="0"/>
                  </a:lnTo>
                  <a:lnTo>
                    <a:pt x="6342" y="0"/>
                  </a:lnTo>
                  <a:lnTo>
                    <a:pt x="6342" y="45"/>
                  </a:lnTo>
                  <a:lnTo>
                    <a:pt x="6065" y="45"/>
                  </a:lnTo>
                  <a:lnTo>
                    <a:pt x="6065" y="0"/>
                  </a:lnTo>
                  <a:lnTo>
                    <a:pt x="6023" y="0"/>
                  </a:lnTo>
                  <a:lnTo>
                    <a:pt x="6023" y="45"/>
                  </a:lnTo>
                  <a:lnTo>
                    <a:pt x="5906" y="45"/>
                  </a:lnTo>
                  <a:lnTo>
                    <a:pt x="5906" y="0"/>
                  </a:lnTo>
                  <a:lnTo>
                    <a:pt x="5864" y="0"/>
                  </a:lnTo>
                  <a:lnTo>
                    <a:pt x="5864" y="45"/>
                  </a:lnTo>
                  <a:lnTo>
                    <a:pt x="5587" y="45"/>
                  </a:lnTo>
                  <a:lnTo>
                    <a:pt x="5587" y="0"/>
                  </a:lnTo>
                  <a:lnTo>
                    <a:pt x="5545" y="0"/>
                  </a:lnTo>
                  <a:lnTo>
                    <a:pt x="5545" y="45"/>
                  </a:lnTo>
                  <a:lnTo>
                    <a:pt x="5429" y="45"/>
                  </a:lnTo>
                  <a:lnTo>
                    <a:pt x="5429" y="0"/>
                  </a:lnTo>
                  <a:lnTo>
                    <a:pt x="5387" y="0"/>
                  </a:lnTo>
                  <a:lnTo>
                    <a:pt x="5387" y="45"/>
                  </a:lnTo>
                  <a:lnTo>
                    <a:pt x="5109" y="45"/>
                  </a:lnTo>
                  <a:lnTo>
                    <a:pt x="5109" y="0"/>
                  </a:lnTo>
                  <a:lnTo>
                    <a:pt x="5067" y="0"/>
                  </a:lnTo>
                  <a:lnTo>
                    <a:pt x="5067" y="45"/>
                  </a:lnTo>
                  <a:lnTo>
                    <a:pt x="4952" y="45"/>
                  </a:lnTo>
                  <a:lnTo>
                    <a:pt x="4952" y="0"/>
                  </a:lnTo>
                  <a:lnTo>
                    <a:pt x="4909" y="0"/>
                  </a:lnTo>
                  <a:lnTo>
                    <a:pt x="4909" y="45"/>
                  </a:lnTo>
                  <a:lnTo>
                    <a:pt x="4633" y="45"/>
                  </a:lnTo>
                  <a:lnTo>
                    <a:pt x="4633" y="0"/>
                  </a:lnTo>
                  <a:lnTo>
                    <a:pt x="4590" y="0"/>
                  </a:lnTo>
                  <a:lnTo>
                    <a:pt x="4590" y="45"/>
                  </a:lnTo>
                  <a:lnTo>
                    <a:pt x="4475" y="45"/>
                  </a:lnTo>
                  <a:lnTo>
                    <a:pt x="4475" y="0"/>
                  </a:lnTo>
                  <a:lnTo>
                    <a:pt x="4431" y="0"/>
                  </a:lnTo>
                  <a:lnTo>
                    <a:pt x="4431" y="45"/>
                  </a:lnTo>
                  <a:lnTo>
                    <a:pt x="4155" y="45"/>
                  </a:lnTo>
                  <a:lnTo>
                    <a:pt x="4155" y="0"/>
                  </a:lnTo>
                  <a:lnTo>
                    <a:pt x="4112" y="0"/>
                  </a:lnTo>
                  <a:lnTo>
                    <a:pt x="4112" y="45"/>
                  </a:lnTo>
                  <a:lnTo>
                    <a:pt x="3997" y="45"/>
                  </a:lnTo>
                  <a:lnTo>
                    <a:pt x="3997" y="0"/>
                  </a:lnTo>
                  <a:lnTo>
                    <a:pt x="3955" y="0"/>
                  </a:lnTo>
                  <a:lnTo>
                    <a:pt x="3955" y="45"/>
                  </a:lnTo>
                  <a:lnTo>
                    <a:pt x="3677" y="45"/>
                  </a:lnTo>
                  <a:lnTo>
                    <a:pt x="3677" y="0"/>
                  </a:lnTo>
                  <a:lnTo>
                    <a:pt x="3635" y="0"/>
                  </a:lnTo>
                  <a:lnTo>
                    <a:pt x="3635" y="45"/>
                  </a:lnTo>
                  <a:lnTo>
                    <a:pt x="3519" y="45"/>
                  </a:lnTo>
                  <a:lnTo>
                    <a:pt x="3519" y="0"/>
                  </a:lnTo>
                  <a:lnTo>
                    <a:pt x="3477" y="0"/>
                  </a:lnTo>
                  <a:lnTo>
                    <a:pt x="3477" y="45"/>
                  </a:lnTo>
                  <a:lnTo>
                    <a:pt x="3200" y="45"/>
                  </a:lnTo>
                  <a:lnTo>
                    <a:pt x="3200" y="0"/>
                  </a:lnTo>
                  <a:lnTo>
                    <a:pt x="3158" y="0"/>
                  </a:lnTo>
                  <a:lnTo>
                    <a:pt x="3158" y="45"/>
                  </a:lnTo>
                  <a:lnTo>
                    <a:pt x="3041" y="45"/>
                  </a:lnTo>
                  <a:lnTo>
                    <a:pt x="3041" y="0"/>
                  </a:lnTo>
                  <a:lnTo>
                    <a:pt x="2999" y="0"/>
                  </a:lnTo>
                  <a:lnTo>
                    <a:pt x="2999" y="45"/>
                  </a:lnTo>
                  <a:lnTo>
                    <a:pt x="2722" y="45"/>
                  </a:lnTo>
                  <a:lnTo>
                    <a:pt x="2722" y="0"/>
                  </a:lnTo>
                  <a:lnTo>
                    <a:pt x="2680" y="0"/>
                  </a:lnTo>
                  <a:lnTo>
                    <a:pt x="2680" y="45"/>
                  </a:lnTo>
                  <a:lnTo>
                    <a:pt x="2564" y="45"/>
                  </a:lnTo>
                  <a:lnTo>
                    <a:pt x="2564" y="0"/>
                  </a:lnTo>
                  <a:lnTo>
                    <a:pt x="2522" y="0"/>
                  </a:lnTo>
                  <a:lnTo>
                    <a:pt x="2522" y="45"/>
                  </a:lnTo>
                  <a:lnTo>
                    <a:pt x="2244" y="45"/>
                  </a:lnTo>
                  <a:lnTo>
                    <a:pt x="2244" y="0"/>
                  </a:lnTo>
                  <a:lnTo>
                    <a:pt x="2202" y="0"/>
                  </a:lnTo>
                  <a:lnTo>
                    <a:pt x="2202" y="45"/>
                  </a:lnTo>
                  <a:lnTo>
                    <a:pt x="2087" y="45"/>
                  </a:lnTo>
                  <a:lnTo>
                    <a:pt x="2087" y="0"/>
                  </a:lnTo>
                  <a:lnTo>
                    <a:pt x="2044" y="0"/>
                  </a:lnTo>
                  <a:lnTo>
                    <a:pt x="2044" y="45"/>
                  </a:lnTo>
                  <a:lnTo>
                    <a:pt x="1768" y="45"/>
                  </a:lnTo>
                  <a:lnTo>
                    <a:pt x="1768" y="0"/>
                  </a:lnTo>
                  <a:lnTo>
                    <a:pt x="1725" y="0"/>
                  </a:lnTo>
                  <a:lnTo>
                    <a:pt x="1725" y="45"/>
                  </a:lnTo>
                  <a:lnTo>
                    <a:pt x="1610" y="45"/>
                  </a:lnTo>
                  <a:lnTo>
                    <a:pt x="1610" y="0"/>
                  </a:lnTo>
                  <a:lnTo>
                    <a:pt x="1566" y="0"/>
                  </a:lnTo>
                  <a:lnTo>
                    <a:pt x="1566" y="45"/>
                  </a:lnTo>
                  <a:lnTo>
                    <a:pt x="1290" y="45"/>
                  </a:lnTo>
                  <a:lnTo>
                    <a:pt x="1290" y="0"/>
                  </a:lnTo>
                  <a:lnTo>
                    <a:pt x="1247" y="0"/>
                  </a:lnTo>
                  <a:lnTo>
                    <a:pt x="1247" y="45"/>
                  </a:lnTo>
                  <a:lnTo>
                    <a:pt x="1132" y="45"/>
                  </a:lnTo>
                  <a:lnTo>
                    <a:pt x="1132" y="0"/>
                  </a:lnTo>
                  <a:lnTo>
                    <a:pt x="1090" y="0"/>
                  </a:lnTo>
                  <a:lnTo>
                    <a:pt x="1090" y="45"/>
                  </a:lnTo>
                  <a:lnTo>
                    <a:pt x="812" y="45"/>
                  </a:lnTo>
                  <a:lnTo>
                    <a:pt x="812" y="0"/>
                  </a:lnTo>
                  <a:lnTo>
                    <a:pt x="0" y="0"/>
                  </a:lnTo>
                  <a:lnTo>
                    <a:pt x="0" y="1561"/>
                  </a:lnTo>
                  <a:lnTo>
                    <a:pt x="812" y="1561"/>
                  </a:lnTo>
                  <a:lnTo>
                    <a:pt x="812" y="1516"/>
                  </a:lnTo>
                  <a:lnTo>
                    <a:pt x="1090" y="1516"/>
                  </a:lnTo>
                  <a:lnTo>
                    <a:pt x="1090" y="1561"/>
                  </a:lnTo>
                  <a:lnTo>
                    <a:pt x="1132" y="1561"/>
                  </a:lnTo>
                  <a:lnTo>
                    <a:pt x="1132" y="1516"/>
                  </a:lnTo>
                  <a:lnTo>
                    <a:pt x="1247" y="1516"/>
                  </a:lnTo>
                  <a:lnTo>
                    <a:pt x="1247" y="1561"/>
                  </a:lnTo>
                  <a:lnTo>
                    <a:pt x="1290" y="1561"/>
                  </a:lnTo>
                  <a:lnTo>
                    <a:pt x="1290" y="1516"/>
                  </a:lnTo>
                  <a:lnTo>
                    <a:pt x="1566" y="1516"/>
                  </a:lnTo>
                  <a:lnTo>
                    <a:pt x="1566" y="1561"/>
                  </a:lnTo>
                  <a:lnTo>
                    <a:pt x="1610" y="1561"/>
                  </a:lnTo>
                  <a:lnTo>
                    <a:pt x="1610" y="1516"/>
                  </a:lnTo>
                  <a:lnTo>
                    <a:pt x="1725" y="1516"/>
                  </a:lnTo>
                  <a:lnTo>
                    <a:pt x="1725" y="1561"/>
                  </a:lnTo>
                  <a:lnTo>
                    <a:pt x="1768" y="1561"/>
                  </a:lnTo>
                  <a:lnTo>
                    <a:pt x="1768" y="1516"/>
                  </a:lnTo>
                  <a:lnTo>
                    <a:pt x="2044" y="1516"/>
                  </a:lnTo>
                  <a:lnTo>
                    <a:pt x="2044" y="1561"/>
                  </a:lnTo>
                  <a:lnTo>
                    <a:pt x="2087" y="1561"/>
                  </a:lnTo>
                  <a:lnTo>
                    <a:pt x="2087" y="1516"/>
                  </a:lnTo>
                  <a:lnTo>
                    <a:pt x="2202" y="1516"/>
                  </a:lnTo>
                  <a:lnTo>
                    <a:pt x="2202" y="1561"/>
                  </a:lnTo>
                  <a:lnTo>
                    <a:pt x="2244" y="1561"/>
                  </a:lnTo>
                  <a:lnTo>
                    <a:pt x="2244" y="1516"/>
                  </a:lnTo>
                  <a:lnTo>
                    <a:pt x="2522" y="1516"/>
                  </a:lnTo>
                  <a:lnTo>
                    <a:pt x="2522" y="1561"/>
                  </a:lnTo>
                  <a:lnTo>
                    <a:pt x="2564" y="1561"/>
                  </a:lnTo>
                  <a:lnTo>
                    <a:pt x="2564" y="1516"/>
                  </a:lnTo>
                  <a:lnTo>
                    <a:pt x="2680" y="15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306"/>
            <p:cNvSpPr>
              <a:spLocks/>
            </p:cNvSpPr>
            <p:nvPr/>
          </p:nvSpPr>
          <p:spPr bwMode="auto">
            <a:xfrm>
              <a:off x="3165" y="1890"/>
              <a:ext cx="2085" cy="347"/>
            </a:xfrm>
            <a:custGeom>
              <a:avLst/>
              <a:gdLst>
                <a:gd name="T0" fmla="*/ 2722 w 9064"/>
                <a:gd name="T1" fmla="*/ 1516 h 1561"/>
                <a:gd name="T2" fmla="*/ 3041 w 9064"/>
                <a:gd name="T3" fmla="*/ 1516 h 1561"/>
                <a:gd name="T4" fmla="*/ 3200 w 9064"/>
                <a:gd name="T5" fmla="*/ 1516 h 1561"/>
                <a:gd name="T6" fmla="*/ 3519 w 9064"/>
                <a:gd name="T7" fmla="*/ 1516 h 1561"/>
                <a:gd name="T8" fmla="*/ 3677 w 9064"/>
                <a:gd name="T9" fmla="*/ 1516 h 1561"/>
                <a:gd name="T10" fmla="*/ 3997 w 9064"/>
                <a:gd name="T11" fmla="*/ 1516 h 1561"/>
                <a:gd name="T12" fmla="*/ 4155 w 9064"/>
                <a:gd name="T13" fmla="*/ 1516 h 1561"/>
                <a:gd name="T14" fmla="*/ 4475 w 9064"/>
                <a:gd name="T15" fmla="*/ 1516 h 1561"/>
                <a:gd name="T16" fmla="*/ 4633 w 9064"/>
                <a:gd name="T17" fmla="*/ 1516 h 1561"/>
                <a:gd name="T18" fmla="*/ 4952 w 9064"/>
                <a:gd name="T19" fmla="*/ 1516 h 1561"/>
                <a:gd name="T20" fmla="*/ 5109 w 9064"/>
                <a:gd name="T21" fmla="*/ 1516 h 1561"/>
                <a:gd name="T22" fmla="*/ 5429 w 9064"/>
                <a:gd name="T23" fmla="*/ 1516 h 1561"/>
                <a:gd name="T24" fmla="*/ 5587 w 9064"/>
                <a:gd name="T25" fmla="*/ 1516 h 1561"/>
                <a:gd name="T26" fmla="*/ 5906 w 9064"/>
                <a:gd name="T27" fmla="*/ 1516 h 1561"/>
                <a:gd name="T28" fmla="*/ 6065 w 9064"/>
                <a:gd name="T29" fmla="*/ 1516 h 1561"/>
                <a:gd name="T30" fmla="*/ 6384 w 9064"/>
                <a:gd name="T31" fmla="*/ 1516 h 1561"/>
                <a:gd name="T32" fmla="*/ 6542 w 9064"/>
                <a:gd name="T33" fmla="*/ 1516 h 1561"/>
                <a:gd name="T34" fmla="*/ 6862 w 9064"/>
                <a:gd name="T35" fmla="*/ 1516 h 1561"/>
                <a:gd name="T36" fmla="*/ 7020 w 9064"/>
                <a:gd name="T37" fmla="*/ 1516 h 1561"/>
                <a:gd name="T38" fmla="*/ 7340 w 9064"/>
                <a:gd name="T39" fmla="*/ 1516 h 1561"/>
                <a:gd name="T40" fmla="*/ 7498 w 9064"/>
                <a:gd name="T41" fmla="*/ 1516 h 1561"/>
                <a:gd name="T42" fmla="*/ 7817 w 9064"/>
                <a:gd name="T43" fmla="*/ 1516 h 1561"/>
                <a:gd name="T44" fmla="*/ 7974 w 9064"/>
                <a:gd name="T45" fmla="*/ 1516 h 1561"/>
                <a:gd name="T46" fmla="*/ 9064 w 9064"/>
                <a:gd name="T47" fmla="*/ 0 h 1561"/>
                <a:gd name="T48" fmla="*/ 7974 w 9064"/>
                <a:gd name="T49" fmla="*/ 0 h 1561"/>
                <a:gd name="T50" fmla="*/ 7817 w 9064"/>
                <a:gd name="T51" fmla="*/ 0 h 1561"/>
                <a:gd name="T52" fmla="*/ 7498 w 9064"/>
                <a:gd name="T53" fmla="*/ 0 h 1561"/>
                <a:gd name="T54" fmla="*/ 7340 w 9064"/>
                <a:gd name="T55" fmla="*/ 0 h 1561"/>
                <a:gd name="T56" fmla="*/ 7020 w 9064"/>
                <a:gd name="T57" fmla="*/ 0 h 1561"/>
                <a:gd name="T58" fmla="*/ 6862 w 9064"/>
                <a:gd name="T59" fmla="*/ 0 h 1561"/>
                <a:gd name="T60" fmla="*/ 6542 w 9064"/>
                <a:gd name="T61" fmla="*/ 0 h 1561"/>
                <a:gd name="T62" fmla="*/ 6384 w 9064"/>
                <a:gd name="T63" fmla="*/ 0 h 1561"/>
                <a:gd name="T64" fmla="*/ 6065 w 9064"/>
                <a:gd name="T65" fmla="*/ 0 h 1561"/>
                <a:gd name="T66" fmla="*/ 5906 w 9064"/>
                <a:gd name="T67" fmla="*/ 0 h 1561"/>
                <a:gd name="T68" fmla="*/ 5587 w 9064"/>
                <a:gd name="T69" fmla="*/ 0 h 1561"/>
                <a:gd name="T70" fmla="*/ 5429 w 9064"/>
                <a:gd name="T71" fmla="*/ 0 h 1561"/>
                <a:gd name="T72" fmla="*/ 5109 w 9064"/>
                <a:gd name="T73" fmla="*/ 0 h 1561"/>
                <a:gd name="T74" fmla="*/ 4952 w 9064"/>
                <a:gd name="T75" fmla="*/ 0 h 1561"/>
                <a:gd name="T76" fmla="*/ 4633 w 9064"/>
                <a:gd name="T77" fmla="*/ 0 h 1561"/>
                <a:gd name="T78" fmla="*/ 4475 w 9064"/>
                <a:gd name="T79" fmla="*/ 0 h 1561"/>
                <a:gd name="T80" fmla="*/ 4155 w 9064"/>
                <a:gd name="T81" fmla="*/ 0 h 1561"/>
                <a:gd name="T82" fmla="*/ 3997 w 9064"/>
                <a:gd name="T83" fmla="*/ 0 h 1561"/>
                <a:gd name="T84" fmla="*/ 3677 w 9064"/>
                <a:gd name="T85" fmla="*/ 0 h 1561"/>
                <a:gd name="T86" fmla="*/ 3519 w 9064"/>
                <a:gd name="T87" fmla="*/ 0 h 1561"/>
                <a:gd name="T88" fmla="*/ 3200 w 9064"/>
                <a:gd name="T89" fmla="*/ 0 h 1561"/>
                <a:gd name="T90" fmla="*/ 3041 w 9064"/>
                <a:gd name="T91" fmla="*/ 0 h 1561"/>
                <a:gd name="T92" fmla="*/ 2722 w 9064"/>
                <a:gd name="T93" fmla="*/ 0 h 1561"/>
                <a:gd name="T94" fmla="*/ 2564 w 9064"/>
                <a:gd name="T95" fmla="*/ 0 h 1561"/>
                <a:gd name="T96" fmla="*/ 2244 w 9064"/>
                <a:gd name="T97" fmla="*/ 0 h 1561"/>
                <a:gd name="T98" fmla="*/ 2087 w 9064"/>
                <a:gd name="T99" fmla="*/ 0 h 1561"/>
                <a:gd name="T100" fmla="*/ 1768 w 9064"/>
                <a:gd name="T101" fmla="*/ 0 h 1561"/>
                <a:gd name="T102" fmla="*/ 1610 w 9064"/>
                <a:gd name="T103" fmla="*/ 0 h 1561"/>
                <a:gd name="T104" fmla="*/ 1290 w 9064"/>
                <a:gd name="T105" fmla="*/ 0 h 1561"/>
                <a:gd name="T106" fmla="*/ 1132 w 9064"/>
                <a:gd name="T107" fmla="*/ 0 h 1561"/>
                <a:gd name="T108" fmla="*/ 812 w 9064"/>
                <a:gd name="T109" fmla="*/ 0 h 1561"/>
                <a:gd name="T110" fmla="*/ 812 w 9064"/>
                <a:gd name="T111" fmla="*/ 1516 h 1561"/>
                <a:gd name="T112" fmla="*/ 1132 w 9064"/>
                <a:gd name="T113" fmla="*/ 1516 h 1561"/>
                <a:gd name="T114" fmla="*/ 1290 w 9064"/>
                <a:gd name="T115" fmla="*/ 1516 h 1561"/>
                <a:gd name="T116" fmla="*/ 1610 w 9064"/>
                <a:gd name="T117" fmla="*/ 1516 h 1561"/>
                <a:gd name="T118" fmla="*/ 1768 w 9064"/>
                <a:gd name="T119" fmla="*/ 1516 h 1561"/>
                <a:gd name="T120" fmla="*/ 2087 w 9064"/>
                <a:gd name="T121" fmla="*/ 1516 h 1561"/>
                <a:gd name="T122" fmla="*/ 2244 w 9064"/>
                <a:gd name="T123" fmla="*/ 1516 h 1561"/>
                <a:gd name="T124" fmla="*/ 2564 w 9064"/>
                <a:gd name="T125" fmla="*/ 1516 h 1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4" h="1561">
                  <a:moveTo>
                    <a:pt x="2680" y="1516"/>
                  </a:moveTo>
                  <a:lnTo>
                    <a:pt x="2680" y="1561"/>
                  </a:lnTo>
                  <a:lnTo>
                    <a:pt x="2722" y="1561"/>
                  </a:lnTo>
                  <a:lnTo>
                    <a:pt x="2722" y="1516"/>
                  </a:lnTo>
                  <a:lnTo>
                    <a:pt x="2999" y="1516"/>
                  </a:lnTo>
                  <a:lnTo>
                    <a:pt x="2999" y="1561"/>
                  </a:lnTo>
                  <a:lnTo>
                    <a:pt x="3041" y="1561"/>
                  </a:lnTo>
                  <a:lnTo>
                    <a:pt x="3041" y="1516"/>
                  </a:lnTo>
                  <a:lnTo>
                    <a:pt x="3158" y="1516"/>
                  </a:lnTo>
                  <a:lnTo>
                    <a:pt x="3158" y="1561"/>
                  </a:lnTo>
                  <a:lnTo>
                    <a:pt x="3200" y="1561"/>
                  </a:lnTo>
                  <a:lnTo>
                    <a:pt x="3200" y="1516"/>
                  </a:lnTo>
                  <a:lnTo>
                    <a:pt x="3477" y="1516"/>
                  </a:lnTo>
                  <a:lnTo>
                    <a:pt x="3477" y="1561"/>
                  </a:lnTo>
                  <a:lnTo>
                    <a:pt x="3519" y="1561"/>
                  </a:lnTo>
                  <a:lnTo>
                    <a:pt x="3519" y="1516"/>
                  </a:lnTo>
                  <a:lnTo>
                    <a:pt x="3635" y="1516"/>
                  </a:lnTo>
                  <a:lnTo>
                    <a:pt x="3635" y="1561"/>
                  </a:lnTo>
                  <a:lnTo>
                    <a:pt x="3677" y="1561"/>
                  </a:lnTo>
                  <a:lnTo>
                    <a:pt x="3677" y="1516"/>
                  </a:lnTo>
                  <a:lnTo>
                    <a:pt x="3955" y="1516"/>
                  </a:lnTo>
                  <a:lnTo>
                    <a:pt x="3955" y="1561"/>
                  </a:lnTo>
                  <a:lnTo>
                    <a:pt x="3997" y="1561"/>
                  </a:lnTo>
                  <a:lnTo>
                    <a:pt x="3997" y="1516"/>
                  </a:lnTo>
                  <a:lnTo>
                    <a:pt x="4112" y="1516"/>
                  </a:lnTo>
                  <a:lnTo>
                    <a:pt x="4112" y="1561"/>
                  </a:lnTo>
                  <a:lnTo>
                    <a:pt x="4155" y="1561"/>
                  </a:lnTo>
                  <a:lnTo>
                    <a:pt x="4155" y="1516"/>
                  </a:lnTo>
                  <a:lnTo>
                    <a:pt x="4431" y="1516"/>
                  </a:lnTo>
                  <a:lnTo>
                    <a:pt x="4431" y="1561"/>
                  </a:lnTo>
                  <a:lnTo>
                    <a:pt x="4475" y="1561"/>
                  </a:lnTo>
                  <a:lnTo>
                    <a:pt x="4475" y="1516"/>
                  </a:lnTo>
                  <a:lnTo>
                    <a:pt x="4590" y="1516"/>
                  </a:lnTo>
                  <a:lnTo>
                    <a:pt x="4590" y="1561"/>
                  </a:lnTo>
                  <a:lnTo>
                    <a:pt x="4633" y="1561"/>
                  </a:lnTo>
                  <a:lnTo>
                    <a:pt x="4633" y="1516"/>
                  </a:lnTo>
                  <a:lnTo>
                    <a:pt x="4909" y="1516"/>
                  </a:lnTo>
                  <a:lnTo>
                    <a:pt x="4909" y="1561"/>
                  </a:lnTo>
                  <a:lnTo>
                    <a:pt x="4952" y="1561"/>
                  </a:lnTo>
                  <a:lnTo>
                    <a:pt x="4952" y="1516"/>
                  </a:lnTo>
                  <a:lnTo>
                    <a:pt x="5067" y="1516"/>
                  </a:lnTo>
                  <a:lnTo>
                    <a:pt x="5067" y="1561"/>
                  </a:lnTo>
                  <a:lnTo>
                    <a:pt x="5109" y="1561"/>
                  </a:lnTo>
                  <a:lnTo>
                    <a:pt x="5109" y="1516"/>
                  </a:lnTo>
                  <a:lnTo>
                    <a:pt x="5387" y="1516"/>
                  </a:lnTo>
                  <a:lnTo>
                    <a:pt x="5387" y="1561"/>
                  </a:lnTo>
                  <a:lnTo>
                    <a:pt x="5429" y="1561"/>
                  </a:lnTo>
                  <a:lnTo>
                    <a:pt x="5429" y="1516"/>
                  </a:lnTo>
                  <a:lnTo>
                    <a:pt x="5545" y="1516"/>
                  </a:lnTo>
                  <a:lnTo>
                    <a:pt x="5545" y="1561"/>
                  </a:lnTo>
                  <a:lnTo>
                    <a:pt x="5587" y="1561"/>
                  </a:lnTo>
                  <a:lnTo>
                    <a:pt x="5587" y="1516"/>
                  </a:lnTo>
                  <a:lnTo>
                    <a:pt x="5864" y="1516"/>
                  </a:lnTo>
                  <a:lnTo>
                    <a:pt x="5864" y="1561"/>
                  </a:lnTo>
                  <a:lnTo>
                    <a:pt x="5906" y="1561"/>
                  </a:lnTo>
                  <a:lnTo>
                    <a:pt x="5906" y="1516"/>
                  </a:lnTo>
                  <a:lnTo>
                    <a:pt x="6023" y="1516"/>
                  </a:lnTo>
                  <a:lnTo>
                    <a:pt x="6023" y="1561"/>
                  </a:lnTo>
                  <a:lnTo>
                    <a:pt x="6065" y="1561"/>
                  </a:lnTo>
                  <a:lnTo>
                    <a:pt x="6065" y="1516"/>
                  </a:lnTo>
                  <a:lnTo>
                    <a:pt x="6342" y="1516"/>
                  </a:lnTo>
                  <a:lnTo>
                    <a:pt x="6342" y="1561"/>
                  </a:lnTo>
                  <a:lnTo>
                    <a:pt x="6384" y="1561"/>
                  </a:lnTo>
                  <a:lnTo>
                    <a:pt x="6384" y="1516"/>
                  </a:lnTo>
                  <a:lnTo>
                    <a:pt x="6500" y="1516"/>
                  </a:lnTo>
                  <a:lnTo>
                    <a:pt x="6500" y="1561"/>
                  </a:lnTo>
                  <a:lnTo>
                    <a:pt x="6542" y="1561"/>
                  </a:lnTo>
                  <a:lnTo>
                    <a:pt x="6542" y="1516"/>
                  </a:lnTo>
                  <a:lnTo>
                    <a:pt x="6820" y="1516"/>
                  </a:lnTo>
                  <a:lnTo>
                    <a:pt x="6820" y="1561"/>
                  </a:lnTo>
                  <a:lnTo>
                    <a:pt x="6862" y="1561"/>
                  </a:lnTo>
                  <a:lnTo>
                    <a:pt x="6862" y="1516"/>
                  </a:lnTo>
                  <a:lnTo>
                    <a:pt x="6977" y="1516"/>
                  </a:lnTo>
                  <a:lnTo>
                    <a:pt x="6977" y="1561"/>
                  </a:lnTo>
                  <a:lnTo>
                    <a:pt x="7020" y="1561"/>
                  </a:lnTo>
                  <a:lnTo>
                    <a:pt x="7020" y="1516"/>
                  </a:lnTo>
                  <a:lnTo>
                    <a:pt x="7297" y="1516"/>
                  </a:lnTo>
                  <a:lnTo>
                    <a:pt x="7297" y="1561"/>
                  </a:lnTo>
                  <a:lnTo>
                    <a:pt x="7340" y="1561"/>
                  </a:lnTo>
                  <a:lnTo>
                    <a:pt x="7340" y="1516"/>
                  </a:lnTo>
                  <a:lnTo>
                    <a:pt x="7455" y="1516"/>
                  </a:lnTo>
                  <a:lnTo>
                    <a:pt x="7455" y="1561"/>
                  </a:lnTo>
                  <a:lnTo>
                    <a:pt x="7498" y="1561"/>
                  </a:lnTo>
                  <a:lnTo>
                    <a:pt x="7498" y="1516"/>
                  </a:lnTo>
                  <a:lnTo>
                    <a:pt x="7774" y="1516"/>
                  </a:lnTo>
                  <a:lnTo>
                    <a:pt x="7774" y="1561"/>
                  </a:lnTo>
                  <a:lnTo>
                    <a:pt x="7817" y="1561"/>
                  </a:lnTo>
                  <a:lnTo>
                    <a:pt x="7817" y="1516"/>
                  </a:lnTo>
                  <a:lnTo>
                    <a:pt x="7932" y="1516"/>
                  </a:lnTo>
                  <a:lnTo>
                    <a:pt x="7932" y="1561"/>
                  </a:lnTo>
                  <a:lnTo>
                    <a:pt x="7974" y="1561"/>
                  </a:lnTo>
                  <a:lnTo>
                    <a:pt x="7974" y="1516"/>
                  </a:lnTo>
                  <a:lnTo>
                    <a:pt x="8252" y="1516"/>
                  </a:lnTo>
                  <a:lnTo>
                    <a:pt x="8252" y="1561"/>
                  </a:lnTo>
                  <a:lnTo>
                    <a:pt x="9064" y="1561"/>
                  </a:lnTo>
                  <a:lnTo>
                    <a:pt x="9064" y="0"/>
                  </a:lnTo>
                  <a:lnTo>
                    <a:pt x="8252" y="0"/>
                  </a:lnTo>
                  <a:lnTo>
                    <a:pt x="8252" y="45"/>
                  </a:lnTo>
                  <a:lnTo>
                    <a:pt x="7974" y="45"/>
                  </a:lnTo>
                  <a:lnTo>
                    <a:pt x="7974" y="0"/>
                  </a:lnTo>
                  <a:lnTo>
                    <a:pt x="7932" y="0"/>
                  </a:lnTo>
                  <a:lnTo>
                    <a:pt x="7932" y="45"/>
                  </a:lnTo>
                  <a:lnTo>
                    <a:pt x="7817" y="45"/>
                  </a:lnTo>
                  <a:lnTo>
                    <a:pt x="7817" y="0"/>
                  </a:lnTo>
                  <a:lnTo>
                    <a:pt x="7774" y="0"/>
                  </a:lnTo>
                  <a:lnTo>
                    <a:pt x="7774" y="45"/>
                  </a:lnTo>
                  <a:lnTo>
                    <a:pt x="7498" y="45"/>
                  </a:lnTo>
                  <a:lnTo>
                    <a:pt x="7498" y="0"/>
                  </a:lnTo>
                  <a:lnTo>
                    <a:pt x="7455" y="0"/>
                  </a:lnTo>
                  <a:lnTo>
                    <a:pt x="7455" y="45"/>
                  </a:lnTo>
                  <a:lnTo>
                    <a:pt x="7340" y="45"/>
                  </a:lnTo>
                  <a:lnTo>
                    <a:pt x="7340" y="0"/>
                  </a:lnTo>
                  <a:lnTo>
                    <a:pt x="7297" y="0"/>
                  </a:lnTo>
                  <a:lnTo>
                    <a:pt x="7297" y="45"/>
                  </a:lnTo>
                  <a:lnTo>
                    <a:pt x="7020" y="45"/>
                  </a:lnTo>
                  <a:lnTo>
                    <a:pt x="7020" y="0"/>
                  </a:lnTo>
                  <a:lnTo>
                    <a:pt x="6977" y="0"/>
                  </a:lnTo>
                  <a:lnTo>
                    <a:pt x="6977" y="45"/>
                  </a:lnTo>
                  <a:lnTo>
                    <a:pt x="6862" y="45"/>
                  </a:lnTo>
                  <a:lnTo>
                    <a:pt x="6862" y="0"/>
                  </a:lnTo>
                  <a:lnTo>
                    <a:pt x="6820" y="0"/>
                  </a:lnTo>
                  <a:lnTo>
                    <a:pt x="6820" y="45"/>
                  </a:lnTo>
                  <a:lnTo>
                    <a:pt x="6542" y="45"/>
                  </a:lnTo>
                  <a:lnTo>
                    <a:pt x="6542" y="0"/>
                  </a:lnTo>
                  <a:lnTo>
                    <a:pt x="6500" y="0"/>
                  </a:lnTo>
                  <a:lnTo>
                    <a:pt x="6500" y="45"/>
                  </a:lnTo>
                  <a:lnTo>
                    <a:pt x="6384" y="45"/>
                  </a:lnTo>
                  <a:lnTo>
                    <a:pt x="6384" y="0"/>
                  </a:lnTo>
                  <a:lnTo>
                    <a:pt x="6342" y="0"/>
                  </a:lnTo>
                  <a:lnTo>
                    <a:pt x="6342" y="45"/>
                  </a:lnTo>
                  <a:lnTo>
                    <a:pt x="6065" y="45"/>
                  </a:lnTo>
                  <a:lnTo>
                    <a:pt x="6065" y="0"/>
                  </a:lnTo>
                  <a:lnTo>
                    <a:pt x="6023" y="0"/>
                  </a:lnTo>
                  <a:lnTo>
                    <a:pt x="6023" y="45"/>
                  </a:lnTo>
                  <a:lnTo>
                    <a:pt x="5906" y="45"/>
                  </a:lnTo>
                  <a:lnTo>
                    <a:pt x="5906" y="0"/>
                  </a:lnTo>
                  <a:lnTo>
                    <a:pt x="5864" y="0"/>
                  </a:lnTo>
                  <a:lnTo>
                    <a:pt x="5864" y="45"/>
                  </a:lnTo>
                  <a:lnTo>
                    <a:pt x="5587" y="45"/>
                  </a:lnTo>
                  <a:lnTo>
                    <a:pt x="5587" y="0"/>
                  </a:lnTo>
                  <a:lnTo>
                    <a:pt x="5545" y="0"/>
                  </a:lnTo>
                  <a:lnTo>
                    <a:pt x="5545" y="45"/>
                  </a:lnTo>
                  <a:lnTo>
                    <a:pt x="5429" y="45"/>
                  </a:lnTo>
                  <a:lnTo>
                    <a:pt x="5429" y="0"/>
                  </a:lnTo>
                  <a:lnTo>
                    <a:pt x="5387" y="0"/>
                  </a:lnTo>
                  <a:lnTo>
                    <a:pt x="5387" y="45"/>
                  </a:lnTo>
                  <a:lnTo>
                    <a:pt x="5109" y="45"/>
                  </a:lnTo>
                  <a:lnTo>
                    <a:pt x="5109" y="0"/>
                  </a:lnTo>
                  <a:lnTo>
                    <a:pt x="5067" y="0"/>
                  </a:lnTo>
                  <a:lnTo>
                    <a:pt x="5067" y="45"/>
                  </a:lnTo>
                  <a:lnTo>
                    <a:pt x="4952" y="45"/>
                  </a:lnTo>
                  <a:lnTo>
                    <a:pt x="4952" y="0"/>
                  </a:lnTo>
                  <a:lnTo>
                    <a:pt x="4909" y="0"/>
                  </a:lnTo>
                  <a:lnTo>
                    <a:pt x="4909" y="45"/>
                  </a:lnTo>
                  <a:lnTo>
                    <a:pt x="4633" y="45"/>
                  </a:lnTo>
                  <a:lnTo>
                    <a:pt x="4633" y="0"/>
                  </a:lnTo>
                  <a:lnTo>
                    <a:pt x="4590" y="0"/>
                  </a:lnTo>
                  <a:lnTo>
                    <a:pt x="4590" y="45"/>
                  </a:lnTo>
                  <a:lnTo>
                    <a:pt x="4475" y="45"/>
                  </a:lnTo>
                  <a:lnTo>
                    <a:pt x="4475" y="0"/>
                  </a:lnTo>
                  <a:lnTo>
                    <a:pt x="4431" y="0"/>
                  </a:lnTo>
                  <a:lnTo>
                    <a:pt x="4431" y="45"/>
                  </a:lnTo>
                  <a:lnTo>
                    <a:pt x="4155" y="45"/>
                  </a:lnTo>
                  <a:lnTo>
                    <a:pt x="4155" y="0"/>
                  </a:lnTo>
                  <a:lnTo>
                    <a:pt x="4112" y="0"/>
                  </a:lnTo>
                  <a:lnTo>
                    <a:pt x="4112" y="45"/>
                  </a:lnTo>
                  <a:lnTo>
                    <a:pt x="3997" y="45"/>
                  </a:lnTo>
                  <a:lnTo>
                    <a:pt x="3997" y="0"/>
                  </a:lnTo>
                  <a:lnTo>
                    <a:pt x="3955" y="0"/>
                  </a:lnTo>
                  <a:lnTo>
                    <a:pt x="3955" y="45"/>
                  </a:lnTo>
                  <a:lnTo>
                    <a:pt x="3677" y="45"/>
                  </a:lnTo>
                  <a:lnTo>
                    <a:pt x="3677" y="0"/>
                  </a:lnTo>
                  <a:lnTo>
                    <a:pt x="3635" y="0"/>
                  </a:lnTo>
                  <a:lnTo>
                    <a:pt x="3635" y="45"/>
                  </a:lnTo>
                  <a:lnTo>
                    <a:pt x="3519" y="45"/>
                  </a:lnTo>
                  <a:lnTo>
                    <a:pt x="3519" y="0"/>
                  </a:lnTo>
                  <a:lnTo>
                    <a:pt x="3477" y="0"/>
                  </a:lnTo>
                  <a:lnTo>
                    <a:pt x="3477" y="45"/>
                  </a:lnTo>
                  <a:lnTo>
                    <a:pt x="3200" y="45"/>
                  </a:lnTo>
                  <a:lnTo>
                    <a:pt x="3200" y="0"/>
                  </a:lnTo>
                  <a:lnTo>
                    <a:pt x="3158" y="0"/>
                  </a:lnTo>
                  <a:lnTo>
                    <a:pt x="3158" y="45"/>
                  </a:lnTo>
                  <a:lnTo>
                    <a:pt x="3041" y="45"/>
                  </a:lnTo>
                  <a:lnTo>
                    <a:pt x="3041" y="0"/>
                  </a:lnTo>
                  <a:lnTo>
                    <a:pt x="2999" y="0"/>
                  </a:lnTo>
                  <a:lnTo>
                    <a:pt x="2999" y="45"/>
                  </a:lnTo>
                  <a:lnTo>
                    <a:pt x="2722" y="45"/>
                  </a:lnTo>
                  <a:lnTo>
                    <a:pt x="2722" y="0"/>
                  </a:lnTo>
                  <a:lnTo>
                    <a:pt x="2680" y="0"/>
                  </a:lnTo>
                  <a:lnTo>
                    <a:pt x="2680" y="45"/>
                  </a:lnTo>
                  <a:lnTo>
                    <a:pt x="2564" y="45"/>
                  </a:lnTo>
                  <a:lnTo>
                    <a:pt x="2564" y="0"/>
                  </a:lnTo>
                  <a:lnTo>
                    <a:pt x="2522" y="0"/>
                  </a:lnTo>
                  <a:lnTo>
                    <a:pt x="2522" y="45"/>
                  </a:lnTo>
                  <a:lnTo>
                    <a:pt x="2244" y="45"/>
                  </a:lnTo>
                  <a:lnTo>
                    <a:pt x="2244" y="0"/>
                  </a:lnTo>
                  <a:lnTo>
                    <a:pt x="2202" y="0"/>
                  </a:lnTo>
                  <a:lnTo>
                    <a:pt x="2202" y="45"/>
                  </a:lnTo>
                  <a:lnTo>
                    <a:pt x="2087" y="45"/>
                  </a:lnTo>
                  <a:lnTo>
                    <a:pt x="2087" y="0"/>
                  </a:lnTo>
                  <a:lnTo>
                    <a:pt x="2044" y="0"/>
                  </a:lnTo>
                  <a:lnTo>
                    <a:pt x="2044" y="45"/>
                  </a:lnTo>
                  <a:lnTo>
                    <a:pt x="1768" y="45"/>
                  </a:lnTo>
                  <a:lnTo>
                    <a:pt x="1768" y="0"/>
                  </a:lnTo>
                  <a:lnTo>
                    <a:pt x="1725" y="0"/>
                  </a:lnTo>
                  <a:lnTo>
                    <a:pt x="1725" y="45"/>
                  </a:lnTo>
                  <a:lnTo>
                    <a:pt x="1610" y="45"/>
                  </a:lnTo>
                  <a:lnTo>
                    <a:pt x="1610" y="0"/>
                  </a:lnTo>
                  <a:lnTo>
                    <a:pt x="1566" y="0"/>
                  </a:lnTo>
                  <a:lnTo>
                    <a:pt x="1566" y="45"/>
                  </a:lnTo>
                  <a:lnTo>
                    <a:pt x="1290" y="45"/>
                  </a:lnTo>
                  <a:lnTo>
                    <a:pt x="1290" y="0"/>
                  </a:lnTo>
                  <a:lnTo>
                    <a:pt x="1247" y="0"/>
                  </a:lnTo>
                  <a:lnTo>
                    <a:pt x="1247" y="45"/>
                  </a:lnTo>
                  <a:lnTo>
                    <a:pt x="1132" y="45"/>
                  </a:lnTo>
                  <a:lnTo>
                    <a:pt x="1132" y="0"/>
                  </a:lnTo>
                  <a:lnTo>
                    <a:pt x="1090" y="0"/>
                  </a:lnTo>
                  <a:lnTo>
                    <a:pt x="1090" y="45"/>
                  </a:lnTo>
                  <a:lnTo>
                    <a:pt x="812" y="45"/>
                  </a:lnTo>
                  <a:lnTo>
                    <a:pt x="812" y="0"/>
                  </a:lnTo>
                  <a:lnTo>
                    <a:pt x="0" y="0"/>
                  </a:lnTo>
                  <a:lnTo>
                    <a:pt x="0" y="1561"/>
                  </a:lnTo>
                  <a:lnTo>
                    <a:pt x="812" y="1561"/>
                  </a:lnTo>
                  <a:lnTo>
                    <a:pt x="812" y="1516"/>
                  </a:lnTo>
                  <a:lnTo>
                    <a:pt x="1090" y="1516"/>
                  </a:lnTo>
                  <a:lnTo>
                    <a:pt x="1090" y="1561"/>
                  </a:lnTo>
                  <a:lnTo>
                    <a:pt x="1132" y="1561"/>
                  </a:lnTo>
                  <a:lnTo>
                    <a:pt x="1132" y="1516"/>
                  </a:lnTo>
                  <a:lnTo>
                    <a:pt x="1247" y="1516"/>
                  </a:lnTo>
                  <a:lnTo>
                    <a:pt x="1247" y="1561"/>
                  </a:lnTo>
                  <a:lnTo>
                    <a:pt x="1290" y="1561"/>
                  </a:lnTo>
                  <a:lnTo>
                    <a:pt x="1290" y="1516"/>
                  </a:lnTo>
                  <a:lnTo>
                    <a:pt x="1566" y="1516"/>
                  </a:lnTo>
                  <a:lnTo>
                    <a:pt x="1566" y="1561"/>
                  </a:lnTo>
                  <a:lnTo>
                    <a:pt x="1610" y="1561"/>
                  </a:lnTo>
                  <a:lnTo>
                    <a:pt x="1610" y="1516"/>
                  </a:lnTo>
                  <a:lnTo>
                    <a:pt x="1725" y="1516"/>
                  </a:lnTo>
                  <a:lnTo>
                    <a:pt x="1725" y="1561"/>
                  </a:lnTo>
                  <a:lnTo>
                    <a:pt x="1768" y="1561"/>
                  </a:lnTo>
                  <a:lnTo>
                    <a:pt x="1768" y="1516"/>
                  </a:lnTo>
                  <a:lnTo>
                    <a:pt x="2044" y="1516"/>
                  </a:lnTo>
                  <a:lnTo>
                    <a:pt x="2044" y="1561"/>
                  </a:lnTo>
                  <a:lnTo>
                    <a:pt x="2087" y="1561"/>
                  </a:lnTo>
                  <a:lnTo>
                    <a:pt x="2087" y="1516"/>
                  </a:lnTo>
                  <a:lnTo>
                    <a:pt x="2202" y="1516"/>
                  </a:lnTo>
                  <a:lnTo>
                    <a:pt x="2202" y="1561"/>
                  </a:lnTo>
                  <a:lnTo>
                    <a:pt x="2244" y="1561"/>
                  </a:lnTo>
                  <a:lnTo>
                    <a:pt x="2244" y="1516"/>
                  </a:lnTo>
                  <a:lnTo>
                    <a:pt x="2522" y="1516"/>
                  </a:lnTo>
                  <a:lnTo>
                    <a:pt x="2522" y="1561"/>
                  </a:lnTo>
                  <a:lnTo>
                    <a:pt x="2564" y="1561"/>
                  </a:lnTo>
                  <a:lnTo>
                    <a:pt x="2564" y="1516"/>
                  </a:lnTo>
                  <a:lnTo>
                    <a:pt x="2680" y="1516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Rectangle 307"/>
            <p:cNvSpPr>
              <a:spLocks noChangeArrowheads="1"/>
            </p:cNvSpPr>
            <p:nvPr/>
          </p:nvSpPr>
          <p:spPr bwMode="auto">
            <a:xfrm>
              <a:off x="3165" y="1903"/>
              <a:ext cx="17" cy="3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Rectangle 308"/>
            <p:cNvSpPr>
              <a:spLocks noChangeArrowheads="1"/>
            </p:cNvSpPr>
            <p:nvPr/>
          </p:nvSpPr>
          <p:spPr bwMode="auto">
            <a:xfrm>
              <a:off x="3165" y="1903"/>
              <a:ext cx="17" cy="32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Rectangle 309"/>
            <p:cNvSpPr>
              <a:spLocks noChangeArrowheads="1"/>
            </p:cNvSpPr>
            <p:nvPr/>
          </p:nvSpPr>
          <p:spPr bwMode="auto">
            <a:xfrm>
              <a:off x="3182" y="1906"/>
              <a:ext cx="2052" cy="3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Rectangle 310"/>
            <p:cNvSpPr>
              <a:spLocks noChangeArrowheads="1"/>
            </p:cNvSpPr>
            <p:nvPr/>
          </p:nvSpPr>
          <p:spPr bwMode="auto">
            <a:xfrm>
              <a:off x="3182" y="1906"/>
              <a:ext cx="2052" cy="31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311"/>
            <p:cNvSpPr>
              <a:spLocks/>
            </p:cNvSpPr>
            <p:nvPr/>
          </p:nvSpPr>
          <p:spPr bwMode="auto">
            <a:xfrm>
              <a:off x="3123" y="1863"/>
              <a:ext cx="52" cy="401"/>
            </a:xfrm>
            <a:custGeom>
              <a:avLst/>
              <a:gdLst>
                <a:gd name="T0" fmla="*/ 185 w 231"/>
                <a:gd name="T1" fmla="*/ 1706 h 1799"/>
                <a:gd name="T2" fmla="*/ 146 w 231"/>
                <a:gd name="T3" fmla="*/ 1706 h 1799"/>
                <a:gd name="T4" fmla="*/ 146 w 231"/>
                <a:gd name="T5" fmla="*/ 1799 h 1799"/>
                <a:gd name="T6" fmla="*/ 88 w 231"/>
                <a:gd name="T7" fmla="*/ 1799 h 1799"/>
                <a:gd name="T8" fmla="*/ 0 w 231"/>
                <a:gd name="T9" fmla="*/ 1597 h 1799"/>
                <a:gd name="T10" fmla="*/ 0 w 231"/>
                <a:gd name="T11" fmla="*/ 202 h 1799"/>
                <a:gd name="T12" fmla="*/ 88 w 231"/>
                <a:gd name="T13" fmla="*/ 0 h 1799"/>
                <a:gd name="T14" fmla="*/ 146 w 231"/>
                <a:gd name="T15" fmla="*/ 0 h 1799"/>
                <a:gd name="T16" fmla="*/ 146 w 231"/>
                <a:gd name="T17" fmla="*/ 93 h 1799"/>
                <a:gd name="T18" fmla="*/ 185 w 231"/>
                <a:gd name="T19" fmla="*/ 93 h 1799"/>
                <a:gd name="T20" fmla="*/ 185 w 231"/>
                <a:gd name="T21" fmla="*/ 179 h 1799"/>
                <a:gd name="T22" fmla="*/ 231 w 231"/>
                <a:gd name="T23" fmla="*/ 179 h 1799"/>
                <a:gd name="T24" fmla="*/ 231 w 231"/>
                <a:gd name="T25" fmla="*/ 1620 h 1799"/>
                <a:gd name="T26" fmla="*/ 185 w 231"/>
                <a:gd name="T27" fmla="*/ 1620 h 1799"/>
                <a:gd name="T28" fmla="*/ 185 w 231"/>
                <a:gd name="T29" fmla="*/ 1706 h 1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" h="1799">
                  <a:moveTo>
                    <a:pt x="185" y="1706"/>
                  </a:moveTo>
                  <a:lnTo>
                    <a:pt x="146" y="1706"/>
                  </a:lnTo>
                  <a:lnTo>
                    <a:pt x="146" y="1799"/>
                  </a:lnTo>
                  <a:lnTo>
                    <a:pt x="88" y="1799"/>
                  </a:lnTo>
                  <a:lnTo>
                    <a:pt x="0" y="1597"/>
                  </a:lnTo>
                  <a:lnTo>
                    <a:pt x="0" y="202"/>
                  </a:lnTo>
                  <a:lnTo>
                    <a:pt x="88" y="0"/>
                  </a:lnTo>
                  <a:lnTo>
                    <a:pt x="146" y="0"/>
                  </a:lnTo>
                  <a:lnTo>
                    <a:pt x="146" y="93"/>
                  </a:lnTo>
                  <a:lnTo>
                    <a:pt x="185" y="93"/>
                  </a:lnTo>
                  <a:lnTo>
                    <a:pt x="185" y="179"/>
                  </a:lnTo>
                  <a:lnTo>
                    <a:pt x="231" y="179"/>
                  </a:lnTo>
                  <a:lnTo>
                    <a:pt x="231" y="1620"/>
                  </a:lnTo>
                  <a:lnTo>
                    <a:pt x="185" y="1620"/>
                  </a:lnTo>
                  <a:lnTo>
                    <a:pt x="185" y="17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312"/>
            <p:cNvSpPr>
              <a:spLocks/>
            </p:cNvSpPr>
            <p:nvPr/>
          </p:nvSpPr>
          <p:spPr bwMode="auto">
            <a:xfrm>
              <a:off x="3123" y="1863"/>
              <a:ext cx="52" cy="401"/>
            </a:xfrm>
            <a:custGeom>
              <a:avLst/>
              <a:gdLst>
                <a:gd name="T0" fmla="*/ 185 w 231"/>
                <a:gd name="T1" fmla="*/ 1706 h 1799"/>
                <a:gd name="T2" fmla="*/ 146 w 231"/>
                <a:gd name="T3" fmla="*/ 1706 h 1799"/>
                <a:gd name="T4" fmla="*/ 146 w 231"/>
                <a:gd name="T5" fmla="*/ 1799 h 1799"/>
                <a:gd name="T6" fmla="*/ 88 w 231"/>
                <a:gd name="T7" fmla="*/ 1799 h 1799"/>
                <a:gd name="T8" fmla="*/ 0 w 231"/>
                <a:gd name="T9" fmla="*/ 1597 h 1799"/>
                <a:gd name="T10" fmla="*/ 0 w 231"/>
                <a:gd name="T11" fmla="*/ 202 h 1799"/>
                <a:gd name="T12" fmla="*/ 88 w 231"/>
                <a:gd name="T13" fmla="*/ 0 h 1799"/>
                <a:gd name="T14" fmla="*/ 146 w 231"/>
                <a:gd name="T15" fmla="*/ 0 h 1799"/>
                <a:gd name="T16" fmla="*/ 146 w 231"/>
                <a:gd name="T17" fmla="*/ 93 h 1799"/>
                <a:gd name="T18" fmla="*/ 185 w 231"/>
                <a:gd name="T19" fmla="*/ 93 h 1799"/>
                <a:gd name="T20" fmla="*/ 185 w 231"/>
                <a:gd name="T21" fmla="*/ 179 h 1799"/>
                <a:gd name="T22" fmla="*/ 231 w 231"/>
                <a:gd name="T23" fmla="*/ 179 h 1799"/>
                <a:gd name="T24" fmla="*/ 231 w 231"/>
                <a:gd name="T25" fmla="*/ 1620 h 1799"/>
                <a:gd name="T26" fmla="*/ 185 w 231"/>
                <a:gd name="T27" fmla="*/ 1620 h 1799"/>
                <a:gd name="T28" fmla="*/ 185 w 231"/>
                <a:gd name="T29" fmla="*/ 1706 h 1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" h="1799">
                  <a:moveTo>
                    <a:pt x="185" y="1706"/>
                  </a:moveTo>
                  <a:lnTo>
                    <a:pt x="146" y="1706"/>
                  </a:lnTo>
                  <a:lnTo>
                    <a:pt x="146" y="1799"/>
                  </a:lnTo>
                  <a:lnTo>
                    <a:pt x="88" y="1799"/>
                  </a:lnTo>
                  <a:lnTo>
                    <a:pt x="0" y="1597"/>
                  </a:lnTo>
                  <a:lnTo>
                    <a:pt x="0" y="202"/>
                  </a:lnTo>
                  <a:lnTo>
                    <a:pt x="88" y="0"/>
                  </a:lnTo>
                  <a:lnTo>
                    <a:pt x="146" y="0"/>
                  </a:lnTo>
                  <a:lnTo>
                    <a:pt x="146" y="93"/>
                  </a:lnTo>
                  <a:lnTo>
                    <a:pt x="185" y="93"/>
                  </a:lnTo>
                  <a:lnTo>
                    <a:pt x="185" y="179"/>
                  </a:lnTo>
                  <a:lnTo>
                    <a:pt x="231" y="179"/>
                  </a:lnTo>
                  <a:lnTo>
                    <a:pt x="231" y="1620"/>
                  </a:lnTo>
                  <a:lnTo>
                    <a:pt x="185" y="1620"/>
                  </a:lnTo>
                  <a:lnTo>
                    <a:pt x="185" y="170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313"/>
            <p:cNvSpPr>
              <a:spLocks/>
            </p:cNvSpPr>
            <p:nvPr/>
          </p:nvSpPr>
          <p:spPr bwMode="auto">
            <a:xfrm>
              <a:off x="5235" y="1838"/>
              <a:ext cx="46" cy="451"/>
            </a:xfrm>
            <a:custGeom>
              <a:avLst/>
              <a:gdLst>
                <a:gd name="T0" fmla="*/ 0 w 200"/>
                <a:gd name="T1" fmla="*/ 293 h 2027"/>
                <a:gd name="T2" fmla="*/ 65 w 200"/>
                <a:gd name="T3" fmla="*/ 293 h 2027"/>
                <a:gd name="T4" fmla="*/ 65 w 200"/>
                <a:gd name="T5" fmla="*/ 207 h 2027"/>
                <a:gd name="T6" fmla="*/ 104 w 200"/>
                <a:gd name="T7" fmla="*/ 207 h 2027"/>
                <a:gd name="T8" fmla="*/ 104 w 200"/>
                <a:gd name="T9" fmla="*/ 0 h 2027"/>
                <a:gd name="T10" fmla="*/ 162 w 200"/>
                <a:gd name="T11" fmla="*/ 0 h 2027"/>
                <a:gd name="T12" fmla="*/ 200 w 200"/>
                <a:gd name="T13" fmla="*/ 115 h 2027"/>
                <a:gd name="T14" fmla="*/ 200 w 200"/>
                <a:gd name="T15" fmla="*/ 1892 h 2027"/>
                <a:gd name="T16" fmla="*/ 162 w 200"/>
                <a:gd name="T17" fmla="*/ 1892 h 2027"/>
                <a:gd name="T18" fmla="*/ 162 w 200"/>
                <a:gd name="T19" fmla="*/ 2027 h 2027"/>
                <a:gd name="T20" fmla="*/ 104 w 200"/>
                <a:gd name="T21" fmla="*/ 2027 h 2027"/>
                <a:gd name="T22" fmla="*/ 104 w 200"/>
                <a:gd name="T23" fmla="*/ 1820 h 2027"/>
                <a:gd name="T24" fmla="*/ 65 w 200"/>
                <a:gd name="T25" fmla="*/ 1820 h 2027"/>
                <a:gd name="T26" fmla="*/ 65 w 200"/>
                <a:gd name="T27" fmla="*/ 1734 h 2027"/>
                <a:gd name="T28" fmla="*/ 0 w 200"/>
                <a:gd name="T29" fmla="*/ 1734 h 2027"/>
                <a:gd name="T30" fmla="*/ 0 w 200"/>
                <a:gd name="T31" fmla="*/ 293 h 2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" h="2027">
                  <a:moveTo>
                    <a:pt x="0" y="293"/>
                  </a:moveTo>
                  <a:lnTo>
                    <a:pt x="65" y="293"/>
                  </a:lnTo>
                  <a:lnTo>
                    <a:pt x="65" y="207"/>
                  </a:lnTo>
                  <a:lnTo>
                    <a:pt x="104" y="207"/>
                  </a:lnTo>
                  <a:lnTo>
                    <a:pt x="104" y="0"/>
                  </a:lnTo>
                  <a:lnTo>
                    <a:pt x="162" y="0"/>
                  </a:lnTo>
                  <a:lnTo>
                    <a:pt x="200" y="115"/>
                  </a:lnTo>
                  <a:lnTo>
                    <a:pt x="200" y="1892"/>
                  </a:lnTo>
                  <a:lnTo>
                    <a:pt x="162" y="1892"/>
                  </a:lnTo>
                  <a:lnTo>
                    <a:pt x="162" y="2027"/>
                  </a:lnTo>
                  <a:lnTo>
                    <a:pt x="104" y="2027"/>
                  </a:lnTo>
                  <a:lnTo>
                    <a:pt x="104" y="1820"/>
                  </a:lnTo>
                  <a:lnTo>
                    <a:pt x="65" y="1820"/>
                  </a:lnTo>
                  <a:lnTo>
                    <a:pt x="65" y="1734"/>
                  </a:lnTo>
                  <a:lnTo>
                    <a:pt x="0" y="1734"/>
                  </a:lnTo>
                  <a:lnTo>
                    <a:pt x="0" y="2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314"/>
            <p:cNvSpPr>
              <a:spLocks/>
            </p:cNvSpPr>
            <p:nvPr/>
          </p:nvSpPr>
          <p:spPr bwMode="auto">
            <a:xfrm>
              <a:off x="5235" y="1838"/>
              <a:ext cx="46" cy="451"/>
            </a:xfrm>
            <a:custGeom>
              <a:avLst/>
              <a:gdLst>
                <a:gd name="T0" fmla="*/ 0 w 200"/>
                <a:gd name="T1" fmla="*/ 293 h 2027"/>
                <a:gd name="T2" fmla="*/ 65 w 200"/>
                <a:gd name="T3" fmla="*/ 293 h 2027"/>
                <a:gd name="T4" fmla="*/ 65 w 200"/>
                <a:gd name="T5" fmla="*/ 207 h 2027"/>
                <a:gd name="T6" fmla="*/ 104 w 200"/>
                <a:gd name="T7" fmla="*/ 207 h 2027"/>
                <a:gd name="T8" fmla="*/ 104 w 200"/>
                <a:gd name="T9" fmla="*/ 0 h 2027"/>
                <a:gd name="T10" fmla="*/ 162 w 200"/>
                <a:gd name="T11" fmla="*/ 0 h 2027"/>
                <a:gd name="T12" fmla="*/ 200 w 200"/>
                <a:gd name="T13" fmla="*/ 115 h 2027"/>
                <a:gd name="T14" fmla="*/ 200 w 200"/>
                <a:gd name="T15" fmla="*/ 1892 h 2027"/>
                <a:gd name="T16" fmla="*/ 162 w 200"/>
                <a:gd name="T17" fmla="*/ 1892 h 2027"/>
                <a:gd name="T18" fmla="*/ 162 w 200"/>
                <a:gd name="T19" fmla="*/ 2027 h 2027"/>
                <a:gd name="T20" fmla="*/ 104 w 200"/>
                <a:gd name="T21" fmla="*/ 2027 h 2027"/>
                <a:gd name="T22" fmla="*/ 104 w 200"/>
                <a:gd name="T23" fmla="*/ 1820 h 2027"/>
                <a:gd name="T24" fmla="*/ 65 w 200"/>
                <a:gd name="T25" fmla="*/ 1820 h 2027"/>
                <a:gd name="T26" fmla="*/ 65 w 200"/>
                <a:gd name="T27" fmla="*/ 1734 h 2027"/>
                <a:gd name="T28" fmla="*/ 0 w 200"/>
                <a:gd name="T29" fmla="*/ 1734 h 2027"/>
                <a:gd name="T30" fmla="*/ 0 w 200"/>
                <a:gd name="T31" fmla="*/ 293 h 2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" h="2027">
                  <a:moveTo>
                    <a:pt x="0" y="293"/>
                  </a:moveTo>
                  <a:lnTo>
                    <a:pt x="65" y="293"/>
                  </a:lnTo>
                  <a:lnTo>
                    <a:pt x="65" y="207"/>
                  </a:lnTo>
                  <a:lnTo>
                    <a:pt x="104" y="207"/>
                  </a:lnTo>
                  <a:lnTo>
                    <a:pt x="104" y="0"/>
                  </a:lnTo>
                  <a:lnTo>
                    <a:pt x="162" y="0"/>
                  </a:lnTo>
                  <a:lnTo>
                    <a:pt x="200" y="115"/>
                  </a:lnTo>
                  <a:lnTo>
                    <a:pt x="200" y="1892"/>
                  </a:lnTo>
                  <a:lnTo>
                    <a:pt x="162" y="1892"/>
                  </a:lnTo>
                  <a:lnTo>
                    <a:pt x="162" y="2027"/>
                  </a:lnTo>
                  <a:lnTo>
                    <a:pt x="104" y="2027"/>
                  </a:lnTo>
                  <a:lnTo>
                    <a:pt x="104" y="1820"/>
                  </a:lnTo>
                  <a:lnTo>
                    <a:pt x="65" y="1820"/>
                  </a:lnTo>
                  <a:lnTo>
                    <a:pt x="65" y="1734"/>
                  </a:lnTo>
                  <a:lnTo>
                    <a:pt x="0" y="1734"/>
                  </a:lnTo>
                  <a:lnTo>
                    <a:pt x="0" y="29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Rectangle 315"/>
            <p:cNvSpPr>
              <a:spLocks noChangeArrowheads="1"/>
            </p:cNvSpPr>
            <p:nvPr/>
          </p:nvSpPr>
          <p:spPr bwMode="auto">
            <a:xfrm>
              <a:off x="5279" y="1847"/>
              <a:ext cx="18" cy="4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Rectangle 316"/>
            <p:cNvSpPr>
              <a:spLocks noChangeArrowheads="1"/>
            </p:cNvSpPr>
            <p:nvPr/>
          </p:nvSpPr>
          <p:spPr bwMode="auto">
            <a:xfrm>
              <a:off x="5279" y="1847"/>
              <a:ext cx="18" cy="4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Rectangle 317"/>
            <p:cNvSpPr>
              <a:spLocks noChangeArrowheads="1"/>
            </p:cNvSpPr>
            <p:nvPr/>
          </p:nvSpPr>
          <p:spPr bwMode="auto">
            <a:xfrm>
              <a:off x="5279" y="1847"/>
              <a:ext cx="18" cy="4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Rectangle 318"/>
            <p:cNvSpPr>
              <a:spLocks noChangeArrowheads="1"/>
            </p:cNvSpPr>
            <p:nvPr/>
          </p:nvSpPr>
          <p:spPr bwMode="auto">
            <a:xfrm>
              <a:off x="5297" y="1847"/>
              <a:ext cx="26" cy="4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Rectangle 319"/>
            <p:cNvSpPr>
              <a:spLocks noChangeArrowheads="1"/>
            </p:cNvSpPr>
            <p:nvPr/>
          </p:nvSpPr>
          <p:spPr bwMode="auto">
            <a:xfrm>
              <a:off x="5297" y="1847"/>
              <a:ext cx="26" cy="4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Rectangle 320"/>
            <p:cNvSpPr>
              <a:spLocks noChangeArrowheads="1"/>
            </p:cNvSpPr>
            <p:nvPr/>
          </p:nvSpPr>
          <p:spPr bwMode="auto">
            <a:xfrm>
              <a:off x="5297" y="1847"/>
              <a:ext cx="26" cy="4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321"/>
            <p:cNvSpPr>
              <a:spLocks/>
            </p:cNvSpPr>
            <p:nvPr/>
          </p:nvSpPr>
          <p:spPr bwMode="auto">
            <a:xfrm>
              <a:off x="3091" y="1916"/>
              <a:ext cx="2232" cy="297"/>
            </a:xfrm>
            <a:custGeom>
              <a:avLst/>
              <a:gdLst>
                <a:gd name="T0" fmla="*/ 9704 w 9704"/>
                <a:gd name="T1" fmla="*/ 113 h 1333"/>
                <a:gd name="T2" fmla="*/ 9512 w 9704"/>
                <a:gd name="T3" fmla="*/ 113 h 1333"/>
                <a:gd name="T4" fmla="*/ 9512 w 9704"/>
                <a:gd name="T5" fmla="*/ 0 h 1333"/>
                <a:gd name="T6" fmla="*/ 9415 w 9704"/>
                <a:gd name="T7" fmla="*/ 0 h 1333"/>
                <a:gd name="T8" fmla="*/ 9415 w 9704"/>
                <a:gd name="T9" fmla="*/ 113 h 1333"/>
                <a:gd name="T10" fmla="*/ 8818 w 9704"/>
                <a:gd name="T11" fmla="*/ 113 h 1333"/>
                <a:gd name="T12" fmla="*/ 8818 w 9704"/>
                <a:gd name="T13" fmla="*/ 0 h 1333"/>
                <a:gd name="T14" fmla="*/ 8722 w 9704"/>
                <a:gd name="T15" fmla="*/ 0 h 1333"/>
                <a:gd name="T16" fmla="*/ 8722 w 9704"/>
                <a:gd name="T17" fmla="*/ 113 h 1333"/>
                <a:gd name="T18" fmla="*/ 982 w 9704"/>
                <a:gd name="T19" fmla="*/ 113 h 1333"/>
                <a:gd name="T20" fmla="*/ 982 w 9704"/>
                <a:gd name="T21" fmla="*/ 0 h 1333"/>
                <a:gd name="T22" fmla="*/ 886 w 9704"/>
                <a:gd name="T23" fmla="*/ 0 h 1333"/>
                <a:gd name="T24" fmla="*/ 886 w 9704"/>
                <a:gd name="T25" fmla="*/ 113 h 1333"/>
                <a:gd name="T26" fmla="*/ 289 w 9704"/>
                <a:gd name="T27" fmla="*/ 113 h 1333"/>
                <a:gd name="T28" fmla="*/ 289 w 9704"/>
                <a:gd name="T29" fmla="*/ 0 h 1333"/>
                <a:gd name="T30" fmla="*/ 192 w 9704"/>
                <a:gd name="T31" fmla="*/ 0 h 1333"/>
                <a:gd name="T32" fmla="*/ 192 w 9704"/>
                <a:gd name="T33" fmla="*/ 113 h 1333"/>
                <a:gd name="T34" fmla="*/ 0 w 9704"/>
                <a:gd name="T35" fmla="*/ 113 h 1333"/>
                <a:gd name="T36" fmla="*/ 0 w 9704"/>
                <a:gd name="T37" fmla="*/ 1220 h 1333"/>
                <a:gd name="T38" fmla="*/ 192 w 9704"/>
                <a:gd name="T39" fmla="*/ 1220 h 1333"/>
                <a:gd name="T40" fmla="*/ 192 w 9704"/>
                <a:gd name="T41" fmla="*/ 1333 h 1333"/>
                <a:gd name="T42" fmla="*/ 289 w 9704"/>
                <a:gd name="T43" fmla="*/ 1333 h 1333"/>
                <a:gd name="T44" fmla="*/ 289 w 9704"/>
                <a:gd name="T45" fmla="*/ 1220 h 1333"/>
                <a:gd name="T46" fmla="*/ 886 w 9704"/>
                <a:gd name="T47" fmla="*/ 1220 h 1333"/>
                <a:gd name="T48" fmla="*/ 886 w 9704"/>
                <a:gd name="T49" fmla="*/ 1333 h 1333"/>
                <a:gd name="T50" fmla="*/ 982 w 9704"/>
                <a:gd name="T51" fmla="*/ 1333 h 1333"/>
                <a:gd name="T52" fmla="*/ 982 w 9704"/>
                <a:gd name="T53" fmla="*/ 1220 h 1333"/>
                <a:gd name="T54" fmla="*/ 8722 w 9704"/>
                <a:gd name="T55" fmla="*/ 1220 h 1333"/>
                <a:gd name="T56" fmla="*/ 8722 w 9704"/>
                <a:gd name="T57" fmla="*/ 1333 h 1333"/>
                <a:gd name="T58" fmla="*/ 8818 w 9704"/>
                <a:gd name="T59" fmla="*/ 1333 h 1333"/>
                <a:gd name="T60" fmla="*/ 8818 w 9704"/>
                <a:gd name="T61" fmla="*/ 1220 h 1333"/>
                <a:gd name="T62" fmla="*/ 9415 w 9704"/>
                <a:gd name="T63" fmla="*/ 1220 h 1333"/>
                <a:gd name="T64" fmla="*/ 9415 w 9704"/>
                <a:gd name="T65" fmla="*/ 1333 h 1333"/>
                <a:gd name="T66" fmla="*/ 9512 w 9704"/>
                <a:gd name="T67" fmla="*/ 1333 h 1333"/>
                <a:gd name="T68" fmla="*/ 9512 w 9704"/>
                <a:gd name="T69" fmla="*/ 1220 h 1333"/>
                <a:gd name="T70" fmla="*/ 9704 w 9704"/>
                <a:gd name="T71" fmla="*/ 1220 h 1333"/>
                <a:gd name="T72" fmla="*/ 9704 w 9704"/>
                <a:gd name="T73" fmla="*/ 11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04" h="1333">
                  <a:moveTo>
                    <a:pt x="9704" y="113"/>
                  </a:moveTo>
                  <a:lnTo>
                    <a:pt x="9512" y="113"/>
                  </a:lnTo>
                  <a:lnTo>
                    <a:pt x="9512" y="0"/>
                  </a:lnTo>
                  <a:lnTo>
                    <a:pt x="9415" y="0"/>
                  </a:lnTo>
                  <a:lnTo>
                    <a:pt x="9415" y="113"/>
                  </a:lnTo>
                  <a:lnTo>
                    <a:pt x="8818" y="113"/>
                  </a:lnTo>
                  <a:lnTo>
                    <a:pt x="8818" y="0"/>
                  </a:lnTo>
                  <a:lnTo>
                    <a:pt x="8722" y="0"/>
                  </a:lnTo>
                  <a:lnTo>
                    <a:pt x="8722" y="113"/>
                  </a:lnTo>
                  <a:lnTo>
                    <a:pt x="982" y="113"/>
                  </a:lnTo>
                  <a:lnTo>
                    <a:pt x="982" y="0"/>
                  </a:lnTo>
                  <a:lnTo>
                    <a:pt x="886" y="0"/>
                  </a:lnTo>
                  <a:lnTo>
                    <a:pt x="886" y="113"/>
                  </a:lnTo>
                  <a:lnTo>
                    <a:pt x="289" y="113"/>
                  </a:lnTo>
                  <a:lnTo>
                    <a:pt x="289" y="0"/>
                  </a:lnTo>
                  <a:lnTo>
                    <a:pt x="192" y="0"/>
                  </a:lnTo>
                  <a:lnTo>
                    <a:pt x="192" y="113"/>
                  </a:lnTo>
                  <a:lnTo>
                    <a:pt x="0" y="113"/>
                  </a:lnTo>
                  <a:lnTo>
                    <a:pt x="0" y="1220"/>
                  </a:lnTo>
                  <a:lnTo>
                    <a:pt x="192" y="1220"/>
                  </a:lnTo>
                  <a:lnTo>
                    <a:pt x="192" y="1333"/>
                  </a:lnTo>
                  <a:lnTo>
                    <a:pt x="289" y="1333"/>
                  </a:lnTo>
                  <a:lnTo>
                    <a:pt x="289" y="1220"/>
                  </a:lnTo>
                  <a:lnTo>
                    <a:pt x="886" y="1220"/>
                  </a:lnTo>
                  <a:lnTo>
                    <a:pt x="886" y="1333"/>
                  </a:lnTo>
                  <a:lnTo>
                    <a:pt x="982" y="1333"/>
                  </a:lnTo>
                  <a:lnTo>
                    <a:pt x="982" y="1220"/>
                  </a:lnTo>
                  <a:lnTo>
                    <a:pt x="8722" y="1220"/>
                  </a:lnTo>
                  <a:lnTo>
                    <a:pt x="8722" y="1333"/>
                  </a:lnTo>
                  <a:lnTo>
                    <a:pt x="8818" y="1333"/>
                  </a:lnTo>
                  <a:lnTo>
                    <a:pt x="8818" y="1220"/>
                  </a:lnTo>
                  <a:lnTo>
                    <a:pt x="9415" y="1220"/>
                  </a:lnTo>
                  <a:lnTo>
                    <a:pt x="9415" y="1333"/>
                  </a:lnTo>
                  <a:lnTo>
                    <a:pt x="9512" y="1333"/>
                  </a:lnTo>
                  <a:lnTo>
                    <a:pt x="9512" y="1220"/>
                  </a:lnTo>
                  <a:lnTo>
                    <a:pt x="9704" y="1220"/>
                  </a:lnTo>
                  <a:lnTo>
                    <a:pt x="9704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322"/>
            <p:cNvSpPr>
              <a:spLocks/>
            </p:cNvSpPr>
            <p:nvPr/>
          </p:nvSpPr>
          <p:spPr bwMode="auto">
            <a:xfrm>
              <a:off x="3091" y="1916"/>
              <a:ext cx="2232" cy="297"/>
            </a:xfrm>
            <a:custGeom>
              <a:avLst/>
              <a:gdLst>
                <a:gd name="T0" fmla="*/ 9704 w 9704"/>
                <a:gd name="T1" fmla="*/ 113 h 1333"/>
                <a:gd name="T2" fmla="*/ 9512 w 9704"/>
                <a:gd name="T3" fmla="*/ 113 h 1333"/>
                <a:gd name="T4" fmla="*/ 9512 w 9704"/>
                <a:gd name="T5" fmla="*/ 0 h 1333"/>
                <a:gd name="T6" fmla="*/ 9415 w 9704"/>
                <a:gd name="T7" fmla="*/ 0 h 1333"/>
                <a:gd name="T8" fmla="*/ 9415 w 9704"/>
                <a:gd name="T9" fmla="*/ 113 h 1333"/>
                <a:gd name="T10" fmla="*/ 8818 w 9704"/>
                <a:gd name="T11" fmla="*/ 113 h 1333"/>
                <a:gd name="T12" fmla="*/ 8818 w 9704"/>
                <a:gd name="T13" fmla="*/ 0 h 1333"/>
                <a:gd name="T14" fmla="*/ 8722 w 9704"/>
                <a:gd name="T15" fmla="*/ 0 h 1333"/>
                <a:gd name="T16" fmla="*/ 8722 w 9704"/>
                <a:gd name="T17" fmla="*/ 113 h 1333"/>
                <a:gd name="T18" fmla="*/ 982 w 9704"/>
                <a:gd name="T19" fmla="*/ 113 h 1333"/>
                <a:gd name="T20" fmla="*/ 982 w 9704"/>
                <a:gd name="T21" fmla="*/ 0 h 1333"/>
                <a:gd name="T22" fmla="*/ 886 w 9704"/>
                <a:gd name="T23" fmla="*/ 0 h 1333"/>
                <a:gd name="T24" fmla="*/ 886 w 9704"/>
                <a:gd name="T25" fmla="*/ 113 h 1333"/>
                <a:gd name="T26" fmla="*/ 289 w 9704"/>
                <a:gd name="T27" fmla="*/ 113 h 1333"/>
                <a:gd name="T28" fmla="*/ 289 w 9704"/>
                <a:gd name="T29" fmla="*/ 0 h 1333"/>
                <a:gd name="T30" fmla="*/ 192 w 9704"/>
                <a:gd name="T31" fmla="*/ 0 h 1333"/>
                <a:gd name="T32" fmla="*/ 192 w 9704"/>
                <a:gd name="T33" fmla="*/ 113 h 1333"/>
                <a:gd name="T34" fmla="*/ 0 w 9704"/>
                <a:gd name="T35" fmla="*/ 113 h 1333"/>
                <a:gd name="T36" fmla="*/ 0 w 9704"/>
                <a:gd name="T37" fmla="*/ 1220 h 1333"/>
                <a:gd name="T38" fmla="*/ 192 w 9704"/>
                <a:gd name="T39" fmla="*/ 1220 h 1333"/>
                <a:gd name="T40" fmla="*/ 192 w 9704"/>
                <a:gd name="T41" fmla="*/ 1333 h 1333"/>
                <a:gd name="T42" fmla="*/ 289 w 9704"/>
                <a:gd name="T43" fmla="*/ 1333 h 1333"/>
                <a:gd name="T44" fmla="*/ 289 w 9704"/>
                <a:gd name="T45" fmla="*/ 1220 h 1333"/>
                <a:gd name="T46" fmla="*/ 886 w 9704"/>
                <a:gd name="T47" fmla="*/ 1220 h 1333"/>
                <a:gd name="T48" fmla="*/ 886 w 9704"/>
                <a:gd name="T49" fmla="*/ 1333 h 1333"/>
                <a:gd name="T50" fmla="*/ 982 w 9704"/>
                <a:gd name="T51" fmla="*/ 1333 h 1333"/>
                <a:gd name="T52" fmla="*/ 982 w 9704"/>
                <a:gd name="T53" fmla="*/ 1220 h 1333"/>
                <a:gd name="T54" fmla="*/ 8722 w 9704"/>
                <a:gd name="T55" fmla="*/ 1220 h 1333"/>
                <a:gd name="T56" fmla="*/ 8722 w 9704"/>
                <a:gd name="T57" fmla="*/ 1333 h 1333"/>
                <a:gd name="T58" fmla="*/ 8818 w 9704"/>
                <a:gd name="T59" fmla="*/ 1333 h 1333"/>
                <a:gd name="T60" fmla="*/ 8818 w 9704"/>
                <a:gd name="T61" fmla="*/ 1220 h 1333"/>
                <a:gd name="T62" fmla="*/ 9415 w 9704"/>
                <a:gd name="T63" fmla="*/ 1220 h 1333"/>
                <a:gd name="T64" fmla="*/ 9415 w 9704"/>
                <a:gd name="T65" fmla="*/ 1333 h 1333"/>
                <a:gd name="T66" fmla="*/ 9512 w 9704"/>
                <a:gd name="T67" fmla="*/ 1333 h 1333"/>
                <a:gd name="T68" fmla="*/ 9512 w 9704"/>
                <a:gd name="T69" fmla="*/ 1220 h 1333"/>
                <a:gd name="T70" fmla="*/ 9704 w 9704"/>
                <a:gd name="T71" fmla="*/ 1220 h 1333"/>
                <a:gd name="T72" fmla="*/ 9704 w 9704"/>
                <a:gd name="T73" fmla="*/ 11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04" h="1333">
                  <a:moveTo>
                    <a:pt x="9704" y="113"/>
                  </a:moveTo>
                  <a:lnTo>
                    <a:pt x="9512" y="113"/>
                  </a:lnTo>
                  <a:lnTo>
                    <a:pt x="9512" y="0"/>
                  </a:lnTo>
                  <a:lnTo>
                    <a:pt x="9415" y="0"/>
                  </a:lnTo>
                  <a:lnTo>
                    <a:pt x="9415" y="113"/>
                  </a:lnTo>
                  <a:lnTo>
                    <a:pt x="8818" y="113"/>
                  </a:lnTo>
                  <a:lnTo>
                    <a:pt x="8818" y="0"/>
                  </a:lnTo>
                  <a:lnTo>
                    <a:pt x="8722" y="0"/>
                  </a:lnTo>
                  <a:lnTo>
                    <a:pt x="8722" y="113"/>
                  </a:lnTo>
                  <a:lnTo>
                    <a:pt x="982" y="113"/>
                  </a:lnTo>
                  <a:lnTo>
                    <a:pt x="982" y="0"/>
                  </a:lnTo>
                  <a:lnTo>
                    <a:pt x="886" y="0"/>
                  </a:lnTo>
                  <a:lnTo>
                    <a:pt x="886" y="113"/>
                  </a:lnTo>
                  <a:lnTo>
                    <a:pt x="289" y="113"/>
                  </a:lnTo>
                  <a:lnTo>
                    <a:pt x="289" y="0"/>
                  </a:lnTo>
                  <a:lnTo>
                    <a:pt x="192" y="0"/>
                  </a:lnTo>
                  <a:lnTo>
                    <a:pt x="192" y="113"/>
                  </a:lnTo>
                  <a:lnTo>
                    <a:pt x="0" y="113"/>
                  </a:lnTo>
                  <a:lnTo>
                    <a:pt x="0" y="1220"/>
                  </a:lnTo>
                  <a:lnTo>
                    <a:pt x="192" y="1220"/>
                  </a:lnTo>
                  <a:lnTo>
                    <a:pt x="192" y="1333"/>
                  </a:lnTo>
                  <a:lnTo>
                    <a:pt x="289" y="1333"/>
                  </a:lnTo>
                  <a:lnTo>
                    <a:pt x="289" y="1220"/>
                  </a:lnTo>
                  <a:lnTo>
                    <a:pt x="886" y="1220"/>
                  </a:lnTo>
                  <a:lnTo>
                    <a:pt x="886" y="1333"/>
                  </a:lnTo>
                  <a:lnTo>
                    <a:pt x="982" y="1333"/>
                  </a:lnTo>
                  <a:lnTo>
                    <a:pt x="982" y="1220"/>
                  </a:lnTo>
                  <a:lnTo>
                    <a:pt x="8722" y="1220"/>
                  </a:lnTo>
                  <a:lnTo>
                    <a:pt x="8722" y="1333"/>
                  </a:lnTo>
                  <a:lnTo>
                    <a:pt x="8818" y="1333"/>
                  </a:lnTo>
                  <a:lnTo>
                    <a:pt x="8818" y="1220"/>
                  </a:lnTo>
                  <a:lnTo>
                    <a:pt x="9415" y="1220"/>
                  </a:lnTo>
                  <a:lnTo>
                    <a:pt x="9415" y="1333"/>
                  </a:lnTo>
                  <a:lnTo>
                    <a:pt x="9512" y="1333"/>
                  </a:lnTo>
                  <a:lnTo>
                    <a:pt x="9512" y="1220"/>
                  </a:lnTo>
                  <a:lnTo>
                    <a:pt x="9704" y="1220"/>
                  </a:lnTo>
                  <a:lnTo>
                    <a:pt x="9704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323"/>
            <p:cNvSpPr>
              <a:spLocks/>
            </p:cNvSpPr>
            <p:nvPr/>
          </p:nvSpPr>
          <p:spPr bwMode="auto">
            <a:xfrm>
              <a:off x="3091" y="1916"/>
              <a:ext cx="2232" cy="297"/>
            </a:xfrm>
            <a:custGeom>
              <a:avLst/>
              <a:gdLst>
                <a:gd name="T0" fmla="*/ 9704 w 9704"/>
                <a:gd name="T1" fmla="*/ 113 h 1333"/>
                <a:gd name="T2" fmla="*/ 9512 w 9704"/>
                <a:gd name="T3" fmla="*/ 113 h 1333"/>
                <a:gd name="T4" fmla="*/ 9512 w 9704"/>
                <a:gd name="T5" fmla="*/ 0 h 1333"/>
                <a:gd name="T6" fmla="*/ 9415 w 9704"/>
                <a:gd name="T7" fmla="*/ 0 h 1333"/>
                <a:gd name="T8" fmla="*/ 9415 w 9704"/>
                <a:gd name="T9" fmla="*/ 113 h 1333"/>
                <a:gd name="T10" fmla="*/ 8818 w 9704"/>
                <a:gd name="T11" fmla="*/ 113 h 1333"/>
                <a:gd name="T12" fmla="*/ 8818 w 9704"/>
                <a:gd name="T13" fmla="*/ 0 h 1333"/>
                <a:gd name="T14" fmla="*/ 8722 w 9704"/>
                <a:gd name="T15" fmla="*/ 0 h 1333"/>
                <a:gd name="T16" fmla="*/ 8722 w 9704"/>
                <a:gd name="T17" fmla="*/ 113 h 1333"/>
                <a:gd name="T18" fmla="*/ 982 w 9704"/>
                <a:gd name="T19" fmla="*/ 113 h 1333"/>
                <a:gd name="T20" fmla="*/ 982 w 9704"/>
                <a:gd name="T21" fmla="*/ 0 h 1333"/>
                <a:gd name="T22" fmla="*/ 886 w 9704"/>
                <a:gd name="T23" fmla="*/ 0 h 1333"/>
                <a:gd name="T24" fmla="*/ 886 w 9704"/>
                <a:gd name="T25" fmla="*/ 113 h 1333"/>
                <a:gd name="T26" fmla="*/ 289 w 9704"/>
                <a:gd name="T27" fmla="*/ 113 h 1333"/>
                <a:gd name="T28" fmla="*/ 289 w 9704"/>
                <a:gd name="T29" fmla="*/ 0 h 1333"/>
                <a:gd name="T30" fmla="*/ 192 w 9704"/>
                <a:gd name="T31" fmla="*/ 0 h 1333"/>
                <a:gd name="T32" fmla="*/ 192 w 9704"/>
                <a:gd name="T33" fmla="*/ 113 h 1333"/>
                <a:gd name="T34" fmla="*/ 0 w 9704"/>
                <a:gd name="T35" fmla="*/ 113 h 1333"/>
                <a:gd name="T36" fmla="*/ 0 w 9704"/>
                <a:gd name="T37" fmla="*/ 1220 h 1333"/>
                <a:gd name="T38" fmla="*/ 192 w 9704"/>
                <a:gd name="T39" fmla="*/ 1220 h 1333"/>
                <a:gd name="T40" fmla="*/ 192 w 9704"/>
                <a:gd name="T41" fmla="*/ 1333 h 1333"/>
                <a:gd name="T42" fmla="*/ 289 w 9704"/>
                <a:gd name="T43" fmla="*/ 1333 h 1333"/>
                <a:gd name="T44" fmla="*/ 289 w 9704"/>
                <a:gd name="T45" fmla="*/ 1220 h 1333"/>
                <a:gd name="T46" fmla="*/ 886 w 9704"/>
                <a:gd name="T47" fmla="*/ 1220 h 1333"/>
                <a:gd name="T48" fmla="*/ 886 w 9704"/>
                <a:gd name="T49" fmla="*/ 1333 h 1333"/>
                <a:gd name="T50" fmla="*/ 982 w 9704"/>
                <a:gd name="T51" fmla="*/ 1333 h 1333"/>
                <a:gd name="T52" fmla="*/ 982 w 9704"/>
                <a:gd name="T53" fmla="*/ 1220 h 1333"/>
                <a:gd name="T54" fmla="*/ 8722 w 9704"/>
                <a:gd name="T55" fmla="*/ 1220 h 1333"/>
                <a:gd name="T56" fmla="*/ 8722 w 9704"/>
                <a:gd name="T57" fmla="*/ 1333 h 1333"/>
                <a:gd name="T58" fmla="*/ 8818 w 9704"/>
                <a:gd name="T59" fmla="*/ 1333 h 1333"/>
                <a:gd name="T60" fmla="*/ 8818 w 9704"/>
                <a:gd name="T61" fmla="*/ 1220 h 1333"/>
                <a:gd name="T62" fmla="*/ 9415 w 9704"/>
                <a:gd name="T63" fmla="*/ 1220 h 1333"/>
                <a:gd name="T64" fmla="*/ 9415 w 9704"/>
                <a:gd name="T65" fmla="*/ 1333 h 1333"/>
                <a:gd name="T66" fmla="*/ 9512 w 9704"/>
                <a:gd name="T67" fmla="*/ 1333 h 1333"/>
                <a:gd name="T68" fmla="*/ 9512 w 9704"/>
                <a:gd name="T69" fmla="*/ 1220 h 1333"/>
                <a:gd name="T70" fmla="*/ 9704 w 9704"/>
                <a:gd name="T71" fmla="*/ 1220 h 1333"/>
                <a:gd name="T72" fmla="*/ 9704 w 9704"/>
                <a:gd name="T73" fmla="*/ 11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04" h="1333">
                  <a:moveTo>
                    <a:pt x="9704" y="113"/>
                  </a:moveTo>
                  <a:lnTo>
                    <a:pt x="9512" y="113"/>
                  </a:lnTo>
                  <a:lnTo>
                    <a:pt x="9512" y="0"/>
                  </a:lnTo>
                  <a:lnTo>
                    <a:pt x="9415" y="0"/>
                  </a:lnTo>
                  <a:lnTo>
                    <a:pt x="9415" y="113"/>
                  </a:lnTo>
                  <a:lnTo>
                    <a:pt x="8818" y="113"/>
                  </a:lnTo>
                  <a:lnTo>
                    <a:pt x="8818" y="0"/>
                  </a:lnTo>
                  <a:lnTo>
                    <a:pt x="8722" y="0"/>
                  </a:lnTo>
                  <a:lnTo>
                    <a:pt x="8722" y="113"/>
                  </a:lnTo>
                  <a:lnTo>
                    <a:pt x="982" y="113"/>
                  </a:lnTo>
                  <a:lnTo>
                    <a:pt x="982" y="0"/>
                  </a:lnTo>
                  <a:lnTo>
                    <a:pt x="886" y="0"/>
                  </a:lnTo>
                  <a:lnTo>
                    <a:pt x="886" y="113"/>
                  </a:lnTo>
                  <a:lnTo>
                    <a:pt x="289" y="113"/>
                  </a:lnTo>
                  <a:lnTo>
                    <a:pt x="289" y="0"/>
                  </a:lnTo>
                  <a:lnTo>
                    <a:pt x="192" y="0"/>
                  </a:lnTo>
                  <a:lnTo>
                    <a:pt x="192" y="113"/>
                  </a:lnTo>
                  <a:lnTo>
                    <a:pt x="0" y="113"/>
                  </a:lnTo>
                  <a:lnTo>
                    <a:pt x="0" y="1220"/>
                  </a:lnTo>
                  <a:lnTo>
                    <a:pt x="192" y="1220"/>
                  </a:lnTo>
                  <a:lnTo>
                    <a:pt x="192" y="1333"/>
                  </a:lnTo>
                  <a:lnTo>
                    <a:pt x="289" y="1333"/>
                  </a:lnTo>
                  <a:lnTo>
                    <a:pt x="289" y="1220"/>
                  </a:lnTo>
                  <a:lnTo>
                    <a:pt x="886" y="1220"/>
                  </a:lnTo>
                  <a:lnTo>
                    <a:pt x="886" y="1333"/>
                  </a:lnTo>
                  <a:lnTo>
                    <a:pt x="982" y="1333"/>
                  </a:lnTo>
                  <a:lnTo>
                    <a:pt x="982" y="1220"/>
                  </a:lnTo>
                  <a:lnTo>
                    <a:pt x="8722" y="1220"/>
                  </a:lnTo>
                  <a:lnTo>
                    <a:pt x="8722" y="1333"/>
                  </a:lnTo>
                  <a:lnTo>
                    <a:pt x="8818" y="1333"/>
                  </a:lnTo>
                  <a:lnTo>
                    <a:pt x="8818" y="1220"/>
                  </a:lnTo>
                  <a:lnTo>
                    <a:pt x="9415" y="1220"/>
                  </a:lnTo>
                  <a:lnTo>
                    <a:pt x="9415" y="1333"/>
                  </a:lnTo>
                  <a:lnTo>
                    <a:pt x="9512" y="1333"/>
                  </a:lnTo>
                  <a:lnTo>
                    <a:pt x="9512" y="1220"/>
                  </a:lnTo>
                  <a:lnTo>
                    <a:pt x="9704" y="1220"/>
                  </a:lnTo>
                  <a:lnTo>
                    <a:pt x="9704" y="113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324"/>
            <p:cNvSpPr>
              <a:spLocks/>
            </p:cNvSpPr>
            <p:nvPr/>
          </p:nvSpPr>
          <p:spPr bwMode="auto">
            <a:xfrm>
              <a:off x="3064" y="1941"/>
              <a:ext cx="89" cy="245"/>
            </a:xfrm>
            <a:custGeom>
              <a:avLst/>
              <a:gdLst>
                <a:gd name="T0" fmla="*/ 0 w 385"/>
                <a:gd name="T1" fmla="*/ 39 h 1107"/>
                <a:gd name="T2" fmla="*/ 76 w 385"/>
                <a:gd name="T3" fmla="*/ 39 h 1107"/>
                <a:gd name="T4" fmla="*/ 76 w 385"/>
                <a:gd name="T5" fmla="*/ 0 h 1107"/>
                <a:gd name="T6" fmla="*/ 115 w 385"/>
                <a:gd name="T7" fmla="*/ 0 h 1107"/>
                <a:gd name="T8" fmla="*/ 115 w 385"/>
                <a:gd name="T9" fmla="*/ 10 h 1107"/>
                <a:gd name="T10" fmla="*/ 134 w 385"/>
                <a:gd name="T11" fmla="*/ 10 h 1107"/>
                <a:gd name="T12" fmla="*/ 118 w 385"/>
                <a:gd name="T13" fmla="*/ 22 h 1107"/>
                <a:gd name="T14" fmla="*/ 125 w 385"/>
                <a:gd name="T15" fmla="*/ 38 h 1107"/>
                <a:gd name="T16" fmla="*/ 385 w 385"/>
                <a:gd name="T17" fmla="*/ 38 h 1107"/>
                <a:gd name="T18" fmla="*/ 365 w 385"/>
                <a:gd name="T19" fmla="*/ 56 h 1107"/>
                <a:gd name="T20" fmla="*/ 365 w 385"/>
                <a:gd name="T21" fmla="*/ 1051 h 1107"/>
                <a:gd name="T22" fmla="*/ 385 w 385"/>
                <a:gd name="T23" fmla="*/ 1069 h 1107"/>
                <a:gd name="T24" fmla="*/ 125 w 385"/>
                <a:gd name="T25" fmla="*/ 1069 h 1107"/>
                <a:gd name="T26" fmla="*/ 118 w 385"/>
                <a:gd name="T27" fmla="*/ 1085 h 1107"/>
                <a:gd name="T28" fmla="*/ 134 w 385"/>
                <a:gd name="T29" fmla="*/ 1098 h 1107"/>
                <a:gd name="T30" fmla="*/ 115 w 385"/>
                <a:gd name="T31" fmla="*/ 1098 h 1107"/>
                <a:gd name="T32" fmla="*/ 115 w 385"/>
                <a:gd name="T33" fmla="*/ 1107 h 1107"/>
                <a:gd name="T34" fmla="*/ 76 w 385"/>
                <a:gd name="T35" fmla="*/ 1107 h 1107"/>
                <a:gd name="T36" fmla="*/ 76 w 385"/>
                <a:gd name="T37" fmla="*/ 1068 h 1107"/>
                <a:gd name="T38" fmla="*/ 0 w 385"/>
                <a:gd name="T39" fmla="*/ 1068 h 1107"/>
                <a:gd name="T40" fmla="*/ 0 w 385"/>
                <a:gd name="T41" fmla="*/ 39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5" h="1107">
                  <a:moveTo>
                    <a:pt x="0" y="39"/>
                  </a:moveTo>
                  <a:lnTo>
                    <a:pt x="76" y="39"/>
                  </a:lnTo>
                  <a:lnTo>
                    <a:pt x="76" y="0"/>
                  </a:lnTo>
                  <a:lnTo>
                    <a:pt x="115" y="0"/>
                  </a:lnTo>
                  <a:lnTo>
                    <a:pt x="115" y="10"/>
                  </a:lnTo>
                  <a:lnTo>
                    <a:pt x="134" y="10"/>
                  </a:lnTo>
                  <a:lnTo>
                    <a:pt x="118" y="22"/>
                  </a:lnTo>
                  <a:lnTo>
                    <a:pt x="125" y="38"/>
                  </a:lnTo>
                  <a:lnTo>
                    <a:pt x="385" y="38"/>
                  </a:lnTo>
                  <a:lnTo>
                    <a:pt x="365" y="56"/>
                  </a:lnTo>
                  <a:lnTo>
                    <a:pt x="365" y="1051"/>
                  </a:lnTo>
                  <a:lnTo>
                    <a:pt x="385" y="1069"/>
                  </a:lnTo>
                  <a:lnTo>
                    <a:pt x="125" y="1069"/>
                  </a:lnTo>
                  <a:lnTo>
                    <a:pt x="118" y="1085"/>
                  </a:lnTo>
                  <a:lnTo>
                    <a:pt x="134" y="1098"/>
                  </a:lnTo>
                  <a:lnTo>
                    <a:pt x="115" y="1098"/>
                  </a:lnTo>
                  <a:lnTo>
                    <a:pt x="115" y="1107"/>
                  </a:lnTo>
                  <a:lnTo>
                    <a:pt x="76" y="1107"/>
                  </a:lnTo>
                  <a:lnTo>
                    <a:pt x="76" y="1068"/>
                  </a:lnTo>
                  <a:lnTo>
                    <a:pt x="0" y="106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325"/>
            <p:cNvSpPr>
              <a:spLocks/>
            </p:cNvSpPr>
            <p:nvPr/>
          </p:nvSpPr>
          <p:spPr bwMode="auto">
            <a:xfrm>
              <a:off x="3064" y="1941"/>
              <a:ext cx="89" cy="245"/>
            </a:xfrm>
            <a:custGeom>
              <a:avLst/>
              <a:gdLst>
                <a:gd name="T0" fmla="*/ 0 w 385"/>
                <a:gd name="T1" fmla="*/ 39 h 1107"/>
                <a:gd name="T2" fmla="*/ 76 w 385"/>
                <a:gd name="T3" fmla="*/ 39 h 1107"/>
                <a:gd name="T4" fmla="*/ 76 w 385"/>
                <a:gd name="T5" fmla="*/ 0 h 1107"/>
                <a:gd name="T6" fmla="*/ 115 w 385"/>
                <a:gd name="T7" fmla="*/ 0 h 1107"/>
                <a:gd name="T8" fmla="*/ 115 w 385"/>
                <a:gd name="T9" fmla="*/ 10 h 1107"/>
                <a:gd name="T10" fmla="*/ 134 w 385"/>
                <a:gd name="T11" fmla="*/ 10 h 1107"/>
                <a:gd name="T12" fmla="*/ 118 w 385"/>
                <a:gd name="T13" fmla="*/ 22 h 1107"/>
                <a:gd name="T14" fmla="*/ 125 w 385"/>
                <a:gd name="T15" fmla="*/ 38 h 1107"/>
                <a:gd name="T16" fmla="*/ 385 w 385"/>
                <a:gd name="T17" fmla="*/ 38 h 1107"/>
                <a:gd name="T18" fmla="*/ 365 w 385"/>
                <a:gd name="T19" fmla="*/ 56 h 1107"/>
                <a:gd name="T20" fmla="*/ 365 w 385"/>
                <a:gd name="T21" fmla="*/ 1051 h 1107"/>
                <a:gd name="T22" fmla="*/ 385 w 385"/>
                <a:gd name="T23" fmla="*/ 1069 h 1107"/>
                <a:gd name="T24" fmla="*/ 125 w 385"/>
                <a:gd name="T25" fmla="*/ 1069 h 1107"/>
                <a:gd name="T26" fmla="*/ 118 w 385"/>
                <a:gd name="T27" fmla="*/ 1085 h 1107"/>
                <a:gd name="T28" fmla="*/ 134 w 385"/>
                <a:gd name="T29" fmla="*/ 1098 h 1107"/>
                <a:gd name="T30" fmla="*/ 115 w 385"/>
                <a:gd name="T31" fmla="*/ 1098 h 1107"/>
                <a:gd name="T32" fmla="*/ 115 w 385"/>
                <a:gd name="T33" fmla="*/ 1107 h 1107"/>
                <a:gd name="T34" fmla="*/ 76 w 385"/>
                <a:gd name="T35" fmla="*/ 1107 h 1107"/>
                <a:gd name="T36" fmla="*/ 76 w 385"/>
                <a:gd name="T37" fmla="*/ 1068 h 1107"/>
                <a:gd name="T38" fmla="*/ 0 w 385"/>
                <a:gd name="T39" fmla="*/ 1068 h 1107"/>
                <a:gd name="T40" fmla="*/ 0 w 385"/>
                <a:gd name="T41" fmla="*/ 39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5" h="1107">
                  <a:moveTo>
                    <a:pt x="0" y="39"/>
                  </a:moveTo>
                  <a:lnTo>
                    <a:pt x="76" y="39"/>
                  </a:lnTo>
                  <a:lnTo>
                    <a:pt x="76" y="0"/>
                  </a:lnTo>
                  <a:lnTo>
                    <a:pt x="115" y="0"/>
                  </a:lnTo>
                  <a:lnTo>
                    <a:pt x="115" y="10"/>
                  </a:lnTo>
                  <a:lnTo>
                    <a:pt x="134" y="10"/>
                  </a:lnTo>
                  <a:lnTo>
                    <a:pt x="118" y="22"/>
                  </a:lnTo>
                  <a:lnTo>
                    <a:pt x="125" y="38"/>
                  </a:lnTo>
                  <a:lnTo>
                    <a:pt x="385" y="38"/>
                  </a:lnTo>
                  <a:lnTo>
                    <a:pt x="365" y="56"/>
                  </a:lnTo>
                  <a:lnTo>
                    <a:pt x="365" y="1051"/>
                  </a:lnTo>
                  <a:lnTo>
                    <a:pt x="385" y="1069"/>
                  </a:lnTo>
                  <a:lnTo>
                    <a:pt x="125" y="1069"/>
                  </a:lnTo>
                  <a:lnTo>
                    <a:pt x="118" y="1085"/>
                  </a:lnTo>
                  <a:lnTo>
                    <a:pt x="134" y="1098"/>
                  </a:lnTo>
                  <a:lnTo>
                    <a:pt x="115" y="1098"/>
                  </a:lnTo>
                  <a:lnTo>
                    <a:pt x="115" y="1107"/>
                  </a:lnTo>
                  <a:lnTo>
                    <a:pt x="76" y="1107"/>
                  </a:lnTo>
                  <a:lnTo>
                    <a:pt x="76" y="1068"/>
                  </a:lnTo>
                  <a:lnTo>
                    <a:pt x="0" y="1068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326"/>
            <p:cNvSpPr>
              <a:spLocks/>
            </p:cNvSpPr>
            <p:nvPr/>
          </p:nvSpPr>
          <p:spPr bwMode="auto">
            <a:xfrm>
              <a:off x="5261" y="1941"/>
              <a:ext cx="88" cy="245"/>
            </a:xfrm>
            <a:custGeom>
              <a:avLst/>
              <a:gdLst>
                <a:gd name="T0" fmla="*/ 386 w 386"/>
                <a:gd name="T1" fmla="*/ 39 h 1107"/>
                <a:gd name="T2" fmla="*/ 309 w 386"/>
                <a:gd name="T3" fmla="*/ 39 h 1107"/>
                <a:gd name="T4" fmla="*/ 309 w 386"/>
                <a:gd name="T5" fmla="*/ 0 h 1107"/>
                <a:gd name="T6" fmla="*/ 270 w 386"/>
                <a:gd name="T7" fmla="*/ 0 h 1107"/>
                <a:gd name="T8" fmla="*/ 270 w 386"/>
                <a:gd name="T9" fmla="*/ 10 h 1107"/>
                <a:gd name="T10" fmla="*/ 251 w 386"/>
                <a:gd name="T11" fmla="*/ 10 h 1107"/>
                <a:gd name="T12" fmla="*/ 268 w 386"/>
                <a:gd name="T13" fmla="*/ 22 h 1107"/>
                <a:gd name="T14" fmla="*/ 260 w 386"/>
                <a:gd name="T15" fmla="*/ 38 h 1107"/>
                <a:gd name="T16" fmla="*/ 0 w 386"/>
                <a:gd name="T17" fmla="*/ 38 h 1107"/>
                <a:gd name="T18" fmla="*/ 20 w 386"/>
                <a:gd name="T19" fmla="*/ 56 h 1107"/>
                <a:gd name="T20" fmla="*/ 20 w 386"/>
                <a:gd name="T21" fmla="*/ 1051 h 1107"/>
                <a:gd name="T22" fmla="*/ 0 w 386"/>
                <a:gd name="T23" fmla="*/ 1069 h 1107"/>
                <a:gd name="T24" fmla="*/ 260 w 386"/>
                <a:gd name="T25" fmla="*/ 1069 h 1107"/>
                <a:gd name="T26" fmla="*/ 268 w 386"/>
                <a:gd name="T27" fmla="*/ 1085 h 1107"/>
                <a:gd name="T28" fmla="*/ 251 w 386"/>
                <a:gd name="T29" fmla="*/ 1098 h 1107"/>
                <a:gd name="T30" fmla="*/ 270 w 386"/>
                <a:gd name="T31" fmla="*/ 1098 h 1107"/>
                <a:gd name="T32" fmla="*/ 270 w 386"/>
                <a:gd name="T33" fmla="*/ 1107 h 1107"/>
                <a:gd name="T34" fmla="*/ 309 w 386"/>
                <a:gd name="T35" fmla="*/ 1107 h 1107"/>
                <a:gd name="T36" fmla="*/ 309 w 386"/>
                <a:gd name="T37" fmla="*/ 1068 h 1107"/>
                <a:gd name="T38" fmla="*/ 386 w 386"/>
                <a:gd name="T39" fmla="*/ 1068 h 1107"/>
                <a:gd name="T40" fmla="*/ 386 w 386"/>
                <a:gd name="T41" fmla="*/ 39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6" h="1107">
                  <a:moveTo>
                    <a:pt x="386" y="39"/>
                  </a:moveTo>
                  <a:lnTo>
                    <a:pt x="309" y="39"/>
                  </a:lnTo>
                  <a:lnTo>
                    <a:pt x="309" y="0"/>
                  </a:lnTo>
                  <a:lnTo>
                    <a:pt x="270" y="0"/>
                  </a:lnTo>
                  <a:lnTo>
                    <a:pt x="270" y="10"/>
                  </a:lnTo>
                  <a:lnTo>
                    <a:pt x="251" y="10"/>
                  </a:lnTo>
                  <a:lnTo>
                    <a:pt x="268" y="22"/>
                  </a:lnTo>
                  <a:lnTo>
                    <a:pt x="260" y="38"/>
                  </a:lnTo>
                  <a:lnTo>
                    <a:pt x="0" y="38"/>
                  </a:lnTo>
                  <a:lnTo>
                    <a:pt x="20" y="56"/>
                  </a:lnTo>
                  <a:lnTo>
                    <a:pt x="20" y="1051"/>
                  </a:lnTo>
                  <a:lnTo>
                    <a:pt x="0" y="1069"/>
                  </a:lnTo>
                  <a:lnTo>
                    <a:pt x="260" y="1069"/>
                  </a:lnTo>
                  <a:lnTo>
                    <a:pt x="268" y="1085"/>
                  </a:lnTo>
                  <a:lnTo>
                    <a:pt x="251" y="1098"/>
                  </a:lnTo>
                  <a:lnTo>
                    <a:pt x="270" y="1098"/>
                  </a:lnTo>
                  <a:lnTo>
                    <a:pt x="270" y="1107"/>
                  </a:lnTo>
                  <a:lnTo>
                    <a:pt x="309" y="1107"/>
                  </a:lnTo>
                  <a:lnTo>
                    <a:pt x="309" y="1068"/>
                  </a:lnTo>
                  <a:lnTo>
                    <a:pt x="386" y="1068"/>
                  </a:lnTo>
                  <a:lnTo>
                    <a:pt x="386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327"/>
            <p:cNvSpPr>
              <a:spLocks/>
            </p:cNvSpPr>
            <p:nvPr/>
          </p:nvSpPr>
          <p:spPr bwMode="auto">
            <a:xfrm>
              <a:off x="5261" y="1941"/>
              <a:ext cx="88" cy="245"/>
            </a:xfrm>
            <a:custGeom>
              <a:avLst/>
              <a:gdLst>
                <a:gd name="T0" fmla="*/ 386 w 386"/>
                <a:gd name="T1" fmla="*/ 39 h 1107"/>
                <a:gd name="T2" fmla="*/ 309 w 386"/>
                <a:gd name="T3" fmla="*/ 39 h 1107"/>
                <a:gd name="T4" fmla="*/ 309 w 386"/>
                <a:gd name="T5" fmla="*/ 0 h 1107"/>
                <a:gd name="T6" fmla="*/ 270 w 386"/>
                <a:gd name="T7" fmla="*/ 0 h 1107"/>
                <a:gd name="T8" fmla="*/ 270 w 386"/>
                <a:gd name="T9" fmla="*/ 10 h 1107"/>
                <a:gd name="T10" fmla="*/ 251 w 386"/>
                <a:gd name="T11" fmla="*/ 10 h 1107"/>
                <a:gd name="T12" fmla="*/ 268 w 386"/>
                <a:gd name="T13" fmla="*/ 22 h 1107"/>
                <a:gd name="T14" fmla="*/ 260 w 386"/>
                <a:gd name="T15" fmla="*/ 38 h 1107"/>
                <a:gd name="T16" fmla="*/ 0 w 386"/>
                <a:gd name="T17" fmla="*/ 38 h 1107"/>
                <a:gd name="T18" fmla="*/ 20 w 386"/>
                <a:gd name="T19" fmla="*/ 56 h 1107"/>
                <a:gd name="T20" fmla="*/ 20 w 386"/>
                <a:gd name="T21" fmla="*/ 1051 h 1107"/>
                <a:gd name="T22" fmla="*/ 0 w 386"/>
                <a:gd name="T23" fmla="*/ 1069 h 1107"/>
                <a:gd name="T24" fmla="*/ 260 w 386"/>
                <a:gd name="T25" fmla="*/ 1069 h 1107"/>
                <a:gd name="T26" fmla="*/ 268 w 386"/>
                <a:gd name="T27" fmla="*/ 1085 h 1107"/>
                <a:gd name="T28" fmla="*/ 251 w 386"/>
                <a:gd name="T29" fmla="*/ 1098 h 1107"/>
                <a:gd name="T30" fmla="*/ 270 w 386"/>
                <a:gd name="T31" fmla="*/ 1098 h 1107"/>
                <a:gd name="T32" fmla="*/ 270 w 386"/>
                <a:gd name="T33" fmla="*/ 1107 h 1107"/>
                <a:gd name="T34" fmla="*/ 309 w 386"/>
                <a:gd name="T35" fmla="*/ 1107 h 1107"/>
                <a:gd name="T36" fmla="*/ 309 w 386"/>
                <a:gd name="T37" fmla="*/ 1068 h 1107"/>
                <a:gd name="T38" fmla="*/ 386 w 386"/>
                <a:gd name="T39" fmla="*/ 1068 h 1107"/>
                <a:gd name="T40" fmla="*/ 386 w 386"/>
                <a:gd name="T41" fmla="*/ 39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6" h="1107">
                  <a:moveTo>
                    <a:pt x="386" y="39"/>
                  </a:moveTo>
                  <a:lnTo>
                    <a:pt x="309" y="39"/>
                  </a:lnTo>
                  <a:lnTo>
                    <a:pt x="309" y="0"/>
                  </a:lnTo>
                  <a:lnTo>
                    <a:pt x="270" y="0"/>
                  </a:lnTo>
                  <a:lnTo>
                    <a:pt x="270" y="10"/>
                  </a:lnTo>
                  <a:lnTo>
                    <a:pt x="251" y="10"/>
                  </a:lnTo>
                  <a:lnTo>
                    <a:pt x="268" y="22"/>
                  </a:lnTo>
                  <a:lnTo>
                    <a:pt x="260" y="38"/>
                  </a:lnTo>
                  <a:lnTo>
                    <a:pt x="0" y="38"/>
                  </a:lnTo>
                  <a:lnTo>
                    <a:pt x="20" y="56"/>
                  </a:lnTo>
                  <a:lnTo>
                    <a:pt x="20" y="1051"/>
                  </a:lnTo>
                  <a:lnTo>
                    <a:pt x="0" y="1069"/>
                  </a:lnTo>
                  <a:lnTo>
                    <a:pt x="260" y="1069"/>
                  </a:lnTo>
                  <a:lnTo>
                    <a:pt x="268" y="1085"/>
                  </a:lnTo>
                  <a:lnTo>
                    <a:pt x="251" y="1098"/>
                  </a:lnTo>
                  <a:lnTo>
                    <a:pt x="270" y="1098"/>
                  </a:lnTo>
                  <a:lnTo>
                    <a:pt x="270" y="1107"/>
                  </a:lnTo>
                  <a:lnTo>
                    <a:pt x="309" y="1107"/>
                  </a:lnTo>
                  <a:lnTo>
                    <a:pt x="309" y="1068"/>
                  </a:lnTo>
                  <a:lnTo>
                    <a:pt x="386" y="1068"/>
                  </a:lnTo>
                  <a:lnTo>
                    <a:pt x="386" y="3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Rectangle 328"/>
            <p:cNvSpPr>
              <a:spLocks noChangeArrowheads="1"/>
            </p:cNvSpPr>
            <p:nvPr/>
          </p:nvSpPr>
          <p:spPr bwMode="auto">
            <a:xfrm>
              <a:off x="3082" y="1953"/>
              <a:ext cx="2250" cy="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Rectangle 329"/>
            <p:cNvSpPr>
              <a:spLocks noChangeArrowheads="1"/>
            </p:cNvSpPr>
            <p:nvPr/>
          </p:nvSpPr>
          <p:spPr bwMode="auto">
            <a:xfrm>
              <a:off x="3082" y="1953"/>
              <a:ext cx="2250" cy="22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330"/>
            <p:cNvSpPr>
              <a:spLocks/>
            </p:cNvSpPr>
            <p:nvPr/>
          </p:nvSpPr>
          <p:spPr bwMode="auto">
            <a:xfrm>
              <a:off x="5332" y="1952"/>
              <a:ext cx="22" cy="224"/>
            </a:xfrm>
            <a:custGeom>
              <a:avLst/>
              <a:gdLst>
                <a:gd name="T0" fmla="*/ 0 w 96"/>
                <a:gd name="T1" fmla="*/ 1001 h 1007"/>
                <a:gd name="T2" fmla="*/ 96 w 96"/>
                <a:gd name="T3" fmla="*/ 1007 h 1007"/>
                <a:gd name="T4" fmla="*/ 96 w 96"/>
                <a:gd name="T5" fmla="*/ 0 h 1007"/>
                <a:gd name="T6" fmla="*/ 0 w 96"/>
                <a:gd name="T7" fmla="*/ 6 h 1007"/>
                <a:gd name="T8" fmla="*/ 0 w 96"/>
                <a:gd name="T9" fmla="*/ 1001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007">
                  <a:moveTo>
                    <a:pt x="0" y="1001"/>
                  </a:moveTo>
                  <a:lnTo>
                    <a:pt x="96" y="1007"/>
                  </a:lnTo>
                  <a:lnTo>
                    <a:pt x="96" y="0"/>
                  </a:lnTo>
                  <a:lnTo>
                    <a:pt x="0" y="6"/>
                  </a:lnTo>
                  <a:lnTo>
                    <a:pt x="0" y="10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331"/>
            <p:cNvSpPr>
              <a:spLocks/>
            </p:cNvSpPr>
            <p:nvPr/>
          </p:nvSpPr>
          <p:spPr bwMode="auto">
            <a:xfrm>
              <a:off x="5332" y="1948"/>
              <a:ext cx="22" cy="226"/>
            </a:xfrm>
            <a:custGeom>
              <a:avLst/>
              <a:gdLst>
                <a:gd name="T0" fmla="*/ 0 w 96"/>
                <a:gd name="T1" fmla="*/ 1018 h 1018"/>
                <a:gd name="T2" fmla="*/ 96 w 96"/>
                <a:gd name="T3" fmla="*/ 1007 h 1018"/>
                <a:gd name="T4" fmla="*/ 96 w 96"/>
                <a:gd name="T5" fmla="*/ 0 h 1018"/>
                <a:gd name="T6" fmla="*/ 0 w 96"/>
                <a:gd name="T7" fmla="*/ 23 h 1018"/>
                <a:gd name="T8" fmla="*/ 0 w 96"/>
                <a:gd name="T9" fmla="*/ 1018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018">
                  <a:moveTo>
                    <a:pt x="0" y="1018"/>
                  </a:moveTo>
                  <a:lnTo>
                    <a:pt x="96" y="1007"/>
                  </a:lnTo>
                  <a:lnTo>
                    <a:pt x="96" y="0"/>
                  </a:lnTo>
                  <a:lnTo>
                    <a:pt x="0" y="23"/>
                  </a:lnTo>
                  <a:lnTo>
                    <a:pt x="0" y="1018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332"/>
            <p:cNvSpPr>
              <a:spLocks/>
            </p:cNvSpPr>
            <p:nvPr/>
          </p:nvSpPr>
          <p:spPr bwMode="auto">
            <a:xfrm>
              <a:off x="3064" y="1952"/>
              <a:ext cx="18" cy="224"/>
            </a:xfrm>
            <a:custGeom>
              <a:avLst/>
              <a:gdLst>
                <a:gd name="T0" fmla="*/ 0 w 76"/>
                <a:gd name="T1" fmla="*/ 1007 h 1007"/>
                <a:gd name="T2" fmla="*/ 76 w 76"/>
                <a:gd name="T3" fmla="*/ 1001 h 1007"/>
                <a:gd name="T4" fmla="*/ 76 w 76"/>
                <a:gd name="T5" fmla="*/ 6 h 1007"/>
                <a:gd name="T6" fmla="*/ 0 w 76"/>
                <a:gd name="T7" fmla="*/ 0 h 1007"/>
                <a:gd name="T8" fmla="*/ 0 w 76"/>
                <a:gd name="T9" fmla="*/ 100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007">
                  <a:moveTo>
                    <a:pt x="0" y="1007"/>
                  </a:moveTo>
                  <a:lnTo>
                    <a:pt x="76" y="1001"/>
                  </a:lnTo>
                  <a:lnTo>
                    <a:pt x="76" y="6"/>
                  </a:lnTo>
                  <a:lnTo>
                    <a:pt x="0" y="0"/>
                  </a:lnTo>
                  <a:lnTo>
                    <a:pt x="0" y="10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333"/>
            <p:cNvSpPr>
              <a:spLocks/>
            </p:cNvSpPr>
            <p:nvPr/>
          </p:nvSpPr>
          <p:spPr bwMode="auto">
            <a:xfrm>
              <a:off x="3064" y="1952"/>
              <a:ext cx="18" cy="224"/>
            </a:xfrm>
            <a:custGeom>
              <a:avLst/>
              <a:gdLst>
                <a:gd name="T0" fmla="*/ 0 w 76"/>
                <a:gd name="T1" fmla="*/ 1007 h 1007"/>
                <a:gd name="T2" fmla="*/ 76 w 76"/>
                <a:gd name="T3" fmla="*/ 1001 h 1007"/>
                <a:gd name="T4" fmla="*/ 76 w 76"/>
                <a:gd name="T5" fmla="*/ 6 h 1007"/>
                <a:gd name="T6" fmla="*/ 0 w 76"/>
                <a:gd name="T7" fmla="*/ 0 h 1007"/>
                <a:gd name="T8" fmla="*/ 0 w 76"/>
                <a:gd name="T9" fmla="*/ 100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007">
                  <a:moveTo>
                    <a:pt x="0" y="1007"/>
                  </a:moveTo>
                  <a:lnTo>
                    <a:pt x="76" y="1001"/>
                  </a:lnTo>
                  <a:lnTo>
                    <a:pt x="76" y="6"/>
                  </a:lnTo>
                  <a:lnTo>
                    <a:pt x="0" y="0"/>
                  </a:lnTo>
                  <a:lnTo>
                    <a:pt x="0" y="100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Rectangle 334"/>
            <p:cNvSpPr>
              <a:spLocks noChangeArrowheads="1"/>
            </p:cNvSpPr>
            <p:nvPr/>
          </p:nvSpPr>
          <p:spPr bwMode="auto">
            <a:xfrm>
              <a:off x="3316" y="1931"/>
              <a:ext cx="1781" cy="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Rectangle 335"/>
            <p:cNvSpPr>
              <a:spLocks noChangeArrowheads="1"/>
            </p:cNvSpPr>
            <p:nvPr/>
          </p:nvSpPr>
          <p:spPr bwMode="auto">
            <a:xfrm>
              <a:off x="3316" y="1931"/>
              <a:ext cx="1781" cy="10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Rectangle 336"/>
            <p:cNvSpPr>
              <a:spLocks noChangeArrowheads="1"/>
            </p:cNvSpPr>
            <p:nvPr/>
          </p:nvSpPr>
          <p:spPr bwMode="auto">
            <a:xfrm>
              <a:off x="3316" y="1931"/>
              <a:ext cx="1781" cy="1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Rectangle 337"/>
            <p:cNvSpPr>
              <a:spLocks noChangeArrowheads="1"/>
            </p:cNvSpPr>
            <p:nvPr/>
          </p:nvSpPr>
          <p:spPr bwMode="auto">
            <a:xfrm>
              <a:off x="3316" y="2186"/>
              <a:ext cx="1781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Rectangle 338"/>
            <p:cNvSpPr>
              <a:spLocks noChangeArrowheads="1"/>
            </p:cNvSpPr>
            <p:nvPr/>
          </p:nvSpPr>
          <p:spPr bwMode="auto">
            <a:xfrm>
              <a:off x="3316" y="2186"/>
              <a:ext cx="1781" cy="11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Rectangle 339"/>
            <p:cNvSpPr>
              <a:spLocks noChangeArrowheads="1"/>
            </p:cNvSpPr>
            <p:nvPr/>
          </p:nvSpPr>
          <p:spPr bwMode="auto">
            <a:xfrm>
              <a:off x="3316" y="2186"/>
              <a:ext cx="1781" cy="1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Rectangle 340"/>
            <p:cNvSpPr>
              <a:spLocks noChangeArrowheads="1"/>
            </p:cNvSpPr>
            <p:nvPr/>
          </p:nvSpPr>
          <p:spPr bwMode="auto">
            <a:xfrm>
              <a:off x="3158" y="1924"/>
              <a:ext cx="136" cy="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Rectangle 341"/>
            <p:cNvSpPr>
              <a:spLocks noChangeArrowheads="1"/>
            </p:cNvSpPr>
            <p:nvPr/>
          </p:nvSpPr>
          <p:spPr bwMode="auto">
            <a:xfrm>
              <a:off x="3158" y="1924"/>
              <a:ext cx="136" cy="17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Rectangle 342"/>
            <p:cNvSpPr>
              <a:spLocks noChangeArrowheads="1"/>
            </p:cNvSpPr>
            <p:nvPr/>
          </p:nvSpPr>
          <p:spPr bwMode="auto">
            <a:xfrm>
              <a:off x="3158" y="1924"/>
              <a:ext cx="136" cy="1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Rectangle 343"/>
            <p:cNvSpPr>
              <a:spLocks noChangeArrowheads="1"/>
            </p:cNvSpPr>
            <p:nvPr/>
          </p:nvSpPr>
          <p:spPr bwMode="auto">
            <a:xfrm>
              <a:off x="3158" y="2186"/>
              <a:ext cx="136" cy="18"/>
            </a:xfrm>
            <a:prstGeom prst="rect">
              <a:avLst/>
            </a:prstGeom>
            <a:solidFill>
              <a:srgbClr val="D83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Rectangle 344"/>
            <p:cNvSpPr>
              <a:spLocks noChangeArrowheads="1"/>
            </p:cNvSpPr>
            <p:nvPr/>
          </p:nvSpPr>
          <p:spPr bwMode="auto">
            <a:xfrm>
              <a:off x="3158" y="2186"/>
              <a:ext cx="136" cy="18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Rectangle 345"/>
            <p:cNvSpPr>
              <a:spLocks noChangeArrowheads="1"/>
            </p:cNvSpPr>
            <p:nvPr/>
          </p:nvSpPr>
          <p:spPr bwMode="auto">
            <a:xfrm>
              <a:off x="3158" y="2186"/>
              <a:ext cx="136" cy="1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Rectangle 346"/>
            <p:cNvSpPr>
              <a:spLocks noChangeArrowheads="1"/>
            </p:cNvSpPr>
            <p:nvPr/>
          </p:nvSpPr>
          <p:spPr bwMode="auto">
            <a:xfrm>
              <a:off x="5119" y="1924"/>
              <a:ext cx="138" cy="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Rectangle 347"/>
            <p:cNvSpPr>
              <a:spLocks noChangeArrowheads="1"/>
            </p:cNvSpPr>
            <p:nvPr/>
          </p:nvSpPr>
          <p:spPr bwMode="auto">
            <a:xfrm>
              <a:off x="5119" y="1924"/>
              <a:ext cx="138" cy="1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Rectangle 348"/>
            <p:cNvSpPr>
              <a:spLocks noChangeArrowheads="1"/>
            </p:cNvSpPr>
            <p:nvPr/>
          </p:nvSpPr>
          <p:spPr bwMode="auto">
            <a:xfrm>
              <a:off x="5119" y="2186"/>
              <a:ext cx="138" cy="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Rectangle 349"/>
            <p:cNvSpPr>
              <a:spLocks noChangeArrowheads="1"/>
            </p:cNvSpPr>
            <p:nvPr/>
          </p:nvSpPr>
          <p:spPr bwMode="auto">
            <a:xfrm>
              <a:off x="5119" y="2186"/>
              <a:ext cx="138" cy="1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350"/>
            <p:cNvSpPr>
              <a:spLocks/>
            </p:cNvSpPr>
            <p:nvPr/>
          </p:nvSpPr>
          <p:spPr bwMode="auto">
            <a:xfrm>
              <a:off x="3155" y="2242"/>
              <a:ext cx="3" cy="23"/>
            </a:xfrm>
            <a:custGeom>
              <a:avLst/>
              <a:gdLst>
                <a:gd name="T0" fmla="*/ 11 w 11"/>
                <a:gd name="T1" fmla="*/ 6 h 105"/>
                <a:gd name="T2" fmla="*/ 11 w 11"/>
                <a:gd name="T3" fmla="*/ 99 h 105"/>
                <a:gd name="T4" fmla="*/ 11 w 11"/>
                <a:gd name="T5" fmla="*/ 105 h 105"/>
                <a:gd name="T6" fmla="*/ 0 w 11"/>
                <a:gd name="T7" fmla="*/ 105 h 105"/>
                <a:gd name="T8" fmla="*/ 0 w 11"/>
                <a:gd name="T9" fmla="*/ 99 h 105"/>
                <a:gd name="T10" fmla="*/ 0 w 11"/>
                <a:gd name="T11" fmla="*/ 6 h 105"/>
                <a:gd name="T12" fmla="*/ 0 w 11"/>
                <a:gd name="T13" fmla="*/ 0 h 105"/>
                <a:gd name="T14" fmla="*/ 11 w 11"/>
                <a:gd name="T15" fmla="*/ 0 h 105"/>
                <a:gd name="T16" fmla="*/ 11 w 11"/>
                <a:gd name="T17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5">
                  <a:moveTo>
                    <a:pt x="11" y="6"/>
                  </a:moveTo>
                  <a:lnTo>
                    <a:pt x="11" y="99"/>
                  </a:lnTo>
                  <a:lnTo>
                    <a:pt x="11" y="105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351"/>
            <p:cNvSpPr>
              <a:spLocks/>
            </p:cNvSpPr>
            <p:nvPr/>
          </p:nvSpPr>
          <p:spPr bwMode="auto">
            <a:xfrm>
              <a:off x="3155" y="1862"/>
              <a:ext cx="3" cy="24"/>
            </a:xfrm>
            <a:custGeom>
              <a:avLst/>
              <a:gdLst>
                <a:gd name="T0" fmla="*/ 0 w 11"/>
                <a:gd name="T1" fmla="*/ 99 h 105"/>
                <a:gd name="T2" fmla="*/ 0 w 11"/>
                <a:gd name="T3" fmla="*/ 6 h 105"/>
                <a:gd name="T4" fmla="*/ 0 w 11"/>
                <a:gd name="T5" fmla="*/ 0 h 105"/>
                <a:gd name="T6" fmla="*/ 11 w 11"/>
                <a:gd name="T7" fmla="*/ 0 h 105"/>
                <a:gd name="T8" fmla="*/ 11 w 11"/>
                <a:gd name="T9" fmla="*/ 6 h 105"/>
                <a:gd name="T10" fmla="*/ 11 w 11"/>
                <a:gd name="T11" fmla="*/ 99 h 105"/>
                <a:gd name="T12" fmla="*/ 11 w 11"/>
                <a:gd name="T13" fmla="*/ 105 h 105"/>
                <a:gd name="T14" fmla="*/ 0 w 11"/>
                <a:gd name="T15" fmla="*/ 105 h 105"/>
                <a:gd name="T16" fmla="*/ 0 w 11"/>
                <a:gd name="T17" fmla="*/ 9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5">
                  <a:moveTo>
                    <a:pt x="0" y="99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1" y="99"/>
                  </a:lnTo>
                  <a:lnTo>
                    <a:pt x="11" y="105"/>
                  </a:lnTo>
                  <a:lnTo>
                    <a:pt x="0" y="105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Rectangle 352"/>
            <p:cNvSpPr>
              <a:spLocks noChangeArrowheads="1"/>
            </p:cNvSpPr>
            <p:nvPr/>
          </p:nvSpPr>
          <p:spPr bwMode="auto">
            <a:xfrm>
              <a:off x="2986" y="578"/>
              <a:ext cx="37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Rectangle 353"/>
            <p:cNvSpPr>
              <a:spLocks noChangeArrowheads="1"/>
            </p:cNvSpPr>
            <p:nvPr/>
          </p:nvSpPr>
          <p:spPr bwMode="auto">
            <a:xfrm>
              <a:off x="2986" y="578"/>
              <a:ext cx="37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Rectangle 354"/>
            <p:cNvSpPr>
              <a:spLocks noChangeArrowheads="1"/>
            </p:cNvSpPr>
            <p:nvPr/>
          </p:nvSpPr>
          <p:spPr bwMode="auto">
            <a:xfrm>
              <a:off x="2986" y="578"/>
              <a:ext cx="37" cy="2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Rectangle 355"/>
            <p:cNvSpPr>
              <a:spLocks noChangeArrowheads="1"/>
            </p:cNvSpPr>
            <p:nvPr/>
          </p:nvSpPr>
          <p:spPr bwMode="auto">
            <a:xfrm>
              <a:off x="2660" y="657"/>
              <a:ext cx="335" cy="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Rectangle 356"/>
            <p:cNvSpPr>
              <a:spLocks noChangeArrowheads="1"/>
            </p:cNvSpPr>
            <p:nvPr/>
          </p:nvSpPr>
          <p:spPr bwMode="auto">
            <a:xfrm>
              <a:off x="2660" y="657"/>
              <a:ext cx="335" cy="4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Rectangle 357"/>
            <p:cNvSpPr>
              <a:spLocks noChangeArrowheads="1"/>
            </p:cNvSpPr>
            <p:nvPr/>
          </p:nvSpPr>
          <p:spPr bwMode="auto">
            <a:xfrm>
              <a:off x="2660" y="657"/>
              <a:ext cx="335" cy="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Rectangle 358"/>
            <p:cNvSpPr>
              <a:spLocks noChangeArrowheads="1"/>
            </p:cNvSpPr>
            <p:nvPr/>
          </p:nvSpPr>
          <p:spPr bwMode="auto">
            <a:xfrm>
              <a:off x="2660" y="657"/>
              <a:ext cx="335" cy="4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359"/>
            <p:cNvSpPr>
              <a:spLocks/>
            </p:cNvSpPr>
            <p:nvPr/>
          </p:nvSpPr>
          <p:spPr bwMode="auto">
            <a:xfrm>
              <a:off x="2659" y="634"/>
              <a:ext cx="336" cy="531"/>
            </a:xfrm>
            <a:custGeom>
              <a:avLst/>
              <a:gdLst>
                <a:gd name="T0" fmla="*/ 0 w 1463"/>
                <a:gd name="T1" fmla="*/ 0 h 2385"/>
                <a:gd name="T2" fmla="*/ 290 w 1463"/>
                <a:gd name="T3" fmla="*/ 2385 h 2385"/>
                <a:gd name="T4" fmla="*/ 1174 w 1463"/>
                <a:gd name="T5" fmla="*/ 2385 h 2385"/>
                <a:gd name="T6" fmla="*/ 1463 w 1463"/>
                <a:gd name="T7" fmla="*/ 2 h 2385"/>
                <a:gd name="T8" fmla="*/ 0 w 1463"/>
                <a:gd name="T9" fmla="*/ 0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3" h="2385">
                  <a:moveTo>
                    <a:pt x="0" y="0"/>
                  </a:moveTo>
                  <a:lnTo>
                    <a:pt x="290" y="2385"/>
                  </a:lnTo>
                  <a:lnTo>
                    <a:pt x="1174" y="2385"/>
                  </a:lnTo>
                  <a:lnTo>
                    <a:pt x="146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360"/>
            <p:cNvSpPr>
              <a:spLocks/>
            </p:cNvSpPr>
            <p:nvPr/>
          </p:nvSpPr>
          <p:spPr bwMode="auto">
            <a:xfrm>
              <a:off x="2659" y="634"/>
              <a:ext cx="336" cy="531"/>
            </a:xfrm>
            <a:custGeom>
              <a:avLst/>
              <a:gdLst>
                <a:gd name="T0" fmla="*/ 0 w 1463"/>
                <a:gd name="T1" fmla="*/ 0 h 2385"/>
                <a:gd name="T2" fmla="*/ 290 w 1463"/>
                <a:gd name="T3" fmla="*/ 2385 h 2385"/>
                <a:gd name="T4" fmla="*/ 1174 w 1463"/>
                <a:gd name="T5" fmla="*/ 2385 h 2385"/>
                <a:gd name="T6" fmla="*/ 1463 w 1463"/>
                <a:gd name="T7" fmla="*/ 2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3" h="2385">
                  <a:moveTo>
                    <a:pt x="0" y="0"/>
                  </a:moveTo>
                  <a:lnTo>
                    <a:pt x="290" y="2385"/>
                  </a:lnTo>
                  <a:lnTo>
                    <a:pt x="1174" y="2385"/>
                  </a:lnTo>
                  <a:lnTo>
                    <a:pt x="1463" y="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Rectangle 361"/>
            <p:cNvSpPr>
              <a:spLocks noChangeArrowheads="1"/>
            </p:cNvSpPr>
            <p:nvPr/>
          </p:nvSpPr>
          <p:spPr bwMode="auto">
            <a:xfrm>
              <a:off x="2647" y="646"/>
              <a:ext cx="7" cy="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Rectangle 362"/>
            <p:cNvSpPr>
              <a:spLocks noChangeArrowheads="1"/>
            </p:cNvSpPr>
            <p:nvPr/>
          </p:nvSpPr>
          <p:spPr bwMode="auto">
            <a:xfrm>
              <a:off x="2647" y="646"/>
              <a:ext cx="7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Rectangle 363"/>
            <p:cNvSpPr>
              <a:spLocks noChangeArrowheads="1"/>
            </p:cNvSpPr>
            <p:nvPr/>
          </p:nvSpPr>
          <p:spPr bwMode="auto">
            <a:xfrm>
              <a:off x="3002" y="646"/>
              <a:ext cx="6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Rectangle 364"/>
            <p:cNvSpPr>
              <a:spLocks noChangeArrowheads="1"/>
            </p:cNvSpPr>
            <p:nvPr/>
          </p:nvSpPr>
          <p:spPr bwMode="auto">
            <a:xfrm>
              <a:off x="3013" y="633"/>
              <a:ext cx="7" cy="1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365"/>
            <p:cNvSpPr>
              <a:spLocks/>
            </p:cNvSpPr>
            <p:nvPr/>
          </p:nvSpPr>
          <p:spPr bwMode="auto">
            <a:xfrm>
              <a:off x="2711" y="676"/>
              <a:ext cx="235" cy="23"/>
            </a:xfrm>
            <a:custGeom>
              <a:avLst/>
              <a:gdLst>
                <a:gd name="T0" fmla="*/ 90 w 1020"/>
                <a:gd name="T1" fmla="*/ 105 h 105"/>
                <a:gd name="T2" fmla="*/ 930 w 1020"/>
                <a:gd name="T3" fmla="*/ 105 h 105"/>
                <a:gd name="T4" fmla="*/ 936 w 1020"/>
                <a:gd name="T5" fmla="*/ 95 h 105"/>
                <a:gd name="T6" fmla="*/ 936 w 1020"/>
                <a:gd name="T7" fmla="*/ 56 h 105"/>
                <a:gd name="T8" fmla="*/ 947 w 1020"/>
                <a:gd name="T9" fmla="*/ 45 h 105"/>
                <a:gd name="T10" fmla="*/ 1020 w 1020"/>
                <a:gd name="T11" fmla="*/ 45 h 105"/>
                <a:gd name="T12" fmla="*/ 1020 w 1020"/>
                <a:gd name="T13" fmla="*/ 0 h 105"/>
                <a:gd name="T14" fmla="*/ 0 w 1020"/>
                <a:gd name="T15" fmla="*/ 0 h 105"/>
                <a:gd name="T16" fmla="*/ 0 w 1020"/>
                <a:gd name="T17" fmla="*/ 45 h 105"/>
                <a:gd name="T18" fmla="*/ 73 w 1020"/>
                <a:gd name="T19" fmla="*/ 45 h 105"/>
                <a:gd name="T20" fmla="*/ 85 w 1020"/>
                <a:gd name="T21" fmla="*/ 56 h 105"/>
                <a:gd name="T22" fmla="*/ 85 w 1020"/>
                <a:gd name="T23" fmla="*/ 95 h 105"/>
                <a:gd name="T24" fmla="*/ 90 w 1020"/>
                <a:gd name="T2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0" h="105">
                  <a:moveTo>
                    <a:pt x="90" y="105"/>
                  </a:moveTo>
                  <a:lnTo>
                    <a:pt x="930" y="105"/>
                  </a:lnTo>
                  <a:lnTo>
                    <a:pt x="936" y="95"/>
                  </a:lnTo>
                  <a:lnTo>
                    <a:pt x="936" y="56"/>
                  </a:lnTo>
                  <a:lnTo>
                    <a:pt x="947" y="45"/>
                  </a:lnTo>
                  <a:lnTo>
                    <a:pt x="1020" y="45"/>
                  </a:lnTo>
                  <a:lnTo>
                    <a:pt x="1020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73" y="45"/>
                  </a:lnTo>
                  <a:lnTo>
                    <a:pt x="85" y="56"/>
                  </a:lnTo>
                  <a:lnTo>
                    <a:pt x="85" y="95"/>
                  </a:lnTo>
                  <a:lnTo>
                    <a:pt x="90" y="105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366"/>
            <p:cNvSpPr>
              <a:spLocks/>
            </p:cNvSpPr>
            <p:nvPr/>
          </p:nvSpPr>
          <p:spPr bwMode="auto">
            <a:xfrm>
              <a:off x="2711" y="676"/>
              <a:ext cx="235" cy="23"/>
            </a:xfrm>
            <a:custGeom>
              <a:avLst/>
              <a:gdLst>
                <a:gd name="T0" fmla="*/ 90 w 1020"/>
                <a:gd name="T1" fmla="*/ 105 h 105"/>
                <a:gd name="T2" fmla="*/ 930 w 1020"/>
                <a:gd name="T3" fmla="*/ 105 h 105"/>
                <a:gd name="T4" fmla="*/ 936 w 1020"/>
                <a:gd name="T5" fmla="*/ 95 h 105"/>
                <a:gd name="T6" fmla="*/ 936 w 1020"/>
                <a:gd name="T7" fmla="*/ 56 h 105"/>
                <a:gd name="T8" fmla="*/ 947 w 1020"/>
                <a:gd name="T9" fmla="*/ 45 h 105"/>
                <a:gd name="T10" fmla="*/ 1020 w 1020"/>
                <a:gd name="T11" fmla="*/ 45 h 105"/>
                <a:gd name="T12" fmla="*/ 1020 w 1020"/>
                <a:gd name="T13" fmla="*/ 0 h 105"/>
                <a:gd name="T14" fmla="*/ 0 w 1020"/>
                <a:gd name="T15" fmla="*/ 0 h 105"/>
                <a:gd name="T16" fmla="*/ 0 w 1020"/>
                <a:gd name="T17" fmla="*/ 45 h 105"/>
                <a:gd name="T18" fmla="*/ 73 w 1020"/>
                <a:gd name="T19" fmla="*/ 45 h 105"/>
                <a:gd name="T20" fmla="*/ 85 w 1020"/>
                <a:gd name="T21" fmla="*/ 56 h 105"/>
                <a:gd name="T22" fmla="*/ 85 w 1020"/>
                <a:gd name="T23" fmla="*/ 95 h 105"/>
                <a:gd name="T24" fmla="*/ 90 w 1020"/>
                <a:gd name="T2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0" h="105">
                  <a:moveTo>
                    <a:pt x="90" y="105"/>
                  </a:moveTo>
                  <a:lnTo>
                    <a:pt x="930" y="105"/>
                  </a:lnTo>
                  <a:lnTo>
                    <a:pt x="936" y="95"/>
                  </a:lnTo>
                  <a:lnTo>
                    <a:pt x="936" y="56"/>
                  </a:lnTo>
                  <a:lnTo>
                    <a:pt x="947" y="45"/>
                  </a:lnTo>
                  <a:lnTo>
                    <a:pt x="1020" y="45"/>
                  </a:lnTo>
                  <a:lnTo>
                    <a:pt x="1020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73" y="45"/>
                  </a:lnTo>
                  <a:lnTo>
                    <a:pt x="85" y="56"/>
                  </a:lnTo>
                  <a:lnTo>
                    <a:pt x="85" y="95"/>
                  </a:lnTo>
                  <a:lnTo>
                    <a:pt x="90" y="10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367"/>
            <p:cNvSpPr>
              <a:spLocks/>
            </p:cNvSpPr>
            <p:nvPr/>
          </p:nvSpPr>
          <p:spPr bwMode="auto">
            <a:xfrm>
              <a:off x="2733" y="679"/>
              <a:ext cx="191" cy="20"/>
            </a:xfrm>
            <a:custGeom>
              <a:avLst/>
              <a:gdLst>
                <a:gd name="T0" fmla="*/ 800 w 831"/>
                <a:gd name="T1" fmla="*/ 20 h 87"/>
                <a:gd name="T2" fmla="*/ 831 w 831"/>
                <a:gd name="T3" fmla="*/ 50 h 87"/>
                <a:gd name="T4" fmla="*/ 831 w 831"/>
                <a:gd name="T5" fmla="*/ 87 h 87"/>
                <a:gd name="T6" fmla="*/ 0 w 831"/>
                <a:gd name="T7" fmla="*/ 87 h 87"/>
                <a:gd name="T8" fmla="*/ 0 w 831"/>
                <a:gd name="T9" fmla="*/ 50 h 87"/>
                <a:gd name="T10" fmla="*/ 30 w 831"/>
                <a:gd name="T11" fmla="*/ 20 h 87"/>
                <a:gd name="T12" fmla="*/ 30 w 831"/>
                <a:gd name="T13" fmla="*/ 0 h 87"/>
                <a:gd name="T14" fmla="*/ 800 w 831"/>
                <a:gd name="T15" fmla="*/ 0 h 87"/>
                <a:gd name="T16" fmla="*/ 800 w 831"/>
                <a:gd name="T17" fmla="*/ 2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1" h="87">
                  <a:moveTo>
                    <a:pt x="800" y="20"/>
                  </a:moveTo>
                  <a:lnTo>
                    <a:pt x="831" y="50"/>
                  </a:lnTo>
                  <a:lnTo>
                    <a:pt x="831" y="87"/>
                  </a:lnTo>
                  <a:lnTo>
                    <a:pt x="0" y="87"/>
                  </a:lnTo>
                  <a:lnTo>
                    <a:pt x="0" y="50"/>
                  </a:lnTo>
                  <a:lnTo>
                    <a:pt x="30" y="20"/>
                  </a:lnTo>
                  <a:lnTo>
                    <a:pt x="30" y="0"/>
                  </a:lnTo>
                  <a:lnTo>
                    <a:pt x="800" y="0"/>
                  </a:lnTo>
                  <a:lnTo>
                    <a:pt x="800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368"/>
            <p:cNvSpPr>
              <a:spLocks/>
            </p:cNvSpPr>
            <p:nvPr/>
          </p:nvSpPr>
          <p:spPr bwMode="auto">
            <a:xfrm>
              <a:off x="2733" y="679"/>
              <a:ext cx="191" cy="20"/>
            </a:xfrm>
            <a:custGeom>
              <a:avLst/>
              <a:gdLst>
                <a:gd name="T0" fmla="*/ 800 w 831"/>
                <a:gd name="T1" fmla="*/ 20 h 87"/>
                <a:gd name="T2" fmla="*/ 831 w 831"/>
                <a:gd name="T3" fmla="*/ 50 h 87"/>
                <a:gd name="T4" fmla="*/ 831 w 831"/>
                <a:gd name="T5" fmla="*/ 87 h 87"/>
                <a:gd name="T6" fmla="*/ 0 w 831"/>
                <a:gd name="T7" fmla="*/ 87 h 87"/>
                <a:gd name="T8" fmla="*/ 0 w 831"/>
                <a:gd name="T9" fmla="*/ 50 h 87"/>
                <a:gd name="T10" fmla="*/ 30 w 831"/>
                <a:gd name="T11" fmla="*/ 20 h 87"/>
                <a:gd name="T12" fmla="*/ 30 w 831"/>
                <a:gd name="T13" fmla="*/ 0 h 87"/>
                <a:gd name="T14" fmla="*/ 800 w 831"/>
                <a:gd name="T15" fmla="*/ 0 h 87"/>
                <a:gd name="T16" fmla="*/ 800 w 831"/>
                <a:gd name="T17" fmla="*/ 2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1" h="87">
                  <a:moveTo>
                    <a:pt x="800" y="20"/>
                  </a:moveTo>
                  <a:lnTo>
                    <a:pt x="831" y="50"/>
                  </a:lnTo>
                  <a:lnTo>
                    <a:pt x="831" y="87"/>
                  </a:lnTo>
                  <a:lnTo>
                    <a:pt x="0" y="87"/>
                  </a:lnTo>
                  <a:lnTo>
                    <a:pt x="0" y="50"/>
                  </a:lnTo>
                  <a:lnTo>
                    <a:pt x="30" y="20"/>
                  </a:lnTo>
                  <a:lnTo>
                    <a:pt x="30" y="0"/>
                  </a:lnTo>
                  <a:lnTo>
                    <a:pt x="800" y="0"/>
                  </a:lnTo>
                  <a:lnTo>
                    <a:pt x="800" y="2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369"/>
            <p:cNvSpPr>
              <a:spLocks/>
            </p:cNvSpPr>
            <p:nvPr/>
          </p:nvSpPr>
          <p:spPr bwMode="auto">
            <a:xfrm>
              <a:off x="2930" y="634"/>
              <a:ext cx="66" cy="531"/>
            </a:xfrm>
            <a:custGeom>
              <a:avLst/>
              <a:gdLst>
                <a:gd name="T0" fmla="*/ 295 w 295"/>
                <a:gd name="T1" fmla="*/ 1 h 2385"/>
                <a:gd name="T2" fmla="*/ 295 w 295"/>
                <a:gd name="T3" fmla="*/ 2 h 2385"/>
                <a:gd name="T4" fmla="*/ 4 w 295"/>
                <a:gd name="T5" fmla="*/ 2385 h 2385"/>
                <a:gd name="T6" fmla="*/ 0 w 295"/>
                <a:gd name="T7" fmla="*/ 2385 h 2385"/>
                <a:gd name="T8" fmla="*/ 290 w 295"/>
                <a:gd name="T9" fmla="*/ 1 h 2385"/>
                <a:gd name="T10" fmla="*/ 290 w 295"/>
                <a:gd name="T11" fmla="*/ 0 h 2385"/>
                <a:gd name="T12" fmla="*/ 295 w 295"/>
                <a:gd name="T13" fmla="*/ 1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2385">
                  <a:moveTo>
                    <a:pt x="295" y="1"/>
                  </a:moveTo>
                  <a:lnTo>
                    <a:pt x="295" y="2"/>
                  </a:lnTo>
                  <a:lnTo>
                    <a:pt x="4" y="2385"/>
                  </a:lnTo>
                  <a:lnTo>
                    <a:pt x="0" y="2385"/>
                  </a:lnTo>
                  <a:lnTo>
                    <a:pt x="290" y="1"/>
                  </a:lnTo>
                  <a:lnTo>
                    <a:pt x="290" y="0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370"/>
            <p:cNvSpPr>
              <a:spLocks/>
            </p:cNvSpPr>
            <p:nvPr/>
          </p:nvSpPr>
          <p:spPr bwMode="auto">
            <a:xfrm>
              <a:off x="2930" y="634"/>
              <a:ext cx="66" cy="531"/>
            </a:xfrm>
            <a:custGeom>
              <a:avLst/>
              <a:gdLst>
                <a:gd name="T0" fmla="*/ 295 w 295"/>
                <a:gd name="T1" fmla="*/ 1 h 2385"/>
                <a:gd name="T2" fmla="*/ 295 w 295"/>
                <a:gd name="T3" fmla="*/ 2 h 2385"/>
                <a:gd name="T4" fmla="*/ 4 w 295"/>
                <a:gd name="T5" fmla="*/ 2385 h 2385"/>
                <a:gd name="T6" fmla="*/ 0 w 295"/>
                <a:gd name="T7" fmla="*/ 2385 h 2385"/>
                <a:gd name="T8" fmla="*/ 290 w 295"/>
                <a:gd name="T9" fmla="*/ 1 h 2385"/>
                <a:gd name="T10" fmla="*/ 290 w 295"/>
                <a:gd name="T11" fmla="*/ 0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5" h="2385">
                  <a:moveTo>
                    <a:pt x="295" y="1"/>
                  </a:moveTo>
                  <a:lnTo>
                    <a:pt x="295" y="2"/>
                  </a:lnTo>
                  <a:lnTo>
                    <a:pt x="4" y="2385"/>
                  </a:lnTo>
                  <a:lnTo>
                    <a:pt x="0" y="2385"/>
                  </a:lnTo>
                  <a:lnTo>
                    <a:pt x="290" y="1"/>
                  </a:lnTo>
                  <a:lnTo>
                    <a:pt x="29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371"/>
            <p:cNvSpPr>
              <a:spLocks/>
            </p:cNvSpPr>
            <p:nvPr/>
          </p:nvSpPr>
          <p:spPr bwMode="auto">
            <a:xfrm>
              <a:off x="2658" y="634"/>
              <a:ext cx="69" cy="531"/>
            </a:xfrm>
            <a:custGeom>
              <a:avLst/>
              <a:gdLst>
                <a:gd name="T0" fmla="*/ 291 w 294"/>
                <a:gd name="T1" fmla="*/ 2387 h 2387"/>
                <a:gd name="T2" fmla="*/ 0 w 294"/>
                <a:gd name="T3" fmla="*/ 0 h 2387"/>
                <a:gd name="T4" fmla="*/ 4 w 294"/>
                <a:gd name="T5" fmla="*/ 0 h 2387"/>
                <a:gd name="T6" fmla="*/ 294 w 294"/>
                <a:gd name="T7" fmla="*/ 2387 h 2387"/>
                <a:gd name="T8" fmla="*/ 291 w 294"/>
                <a:gd name="T9" fmla="*/ 2387 h 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" h="2387">
                  <a:moveTo>
                    <a:pt x="291" y="2387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294" y="2387"/>
                  </a:lnTo>
                  <a:lnTo>
                    <a:pt x="291" y="23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372"/>
            <p:cNvSpPr>
              <a:spLocks/>
            </p:cNvSpPr>
            <p:nvPr/>
          </p:nvSpPr>
          <p:spPr bwMode="auto">
            <a:xfrm>
              <a:off x="2658" y="634"/>
              <a:ext cx="69" cy="531"/>
            </a:xfrm>
            <a:custGeom>
              <a:avLst/>
              <a:gdLst>
                <a:gd name="T0" fmla="*/ 291 w 294"/>
                <a:gd name="T1" fmla="*/ 2387 h 2387"/>
                <a:gd name="T2" fmla="*/ 0 w 294"/>
                <a:gd name="T3" fmla="*/ 0 h 2387"/>
                <a:gd name="T4" fmla="*/ 4 w 294"/>
                <a:gd name="T5" fmla="*/ 0 h 2387"/>
                <a:gd name="T6" fmla="*/ 294 w 294"/>
                <a:gd name="T7" fmla="*/ 2387 h 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4" h="2387">
                  <a:moveTo>
                    <a:pt x="291" y="2387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294" y="2387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Rectangle 373"/>
            <p:cNvSpPr>
              <a:spLocks noChangeArrowheads="1"/>
            </p:cNvSpPr>
            <p:nvPr/>
          </p:nvSpPr>
          <p:spPr bwMode="auto">
            <a:xfrm>
              <a:off x="2647" y="646"/>
              <a:ext cx="7" cy="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Rectangle 374"/>
            <p:cNvSpPr>
              <a:spLocks noChangeArrowheads="1"/>
            </p:cNvSpPr>
            <p:nvPr/>
          </p:nvSpPr>
          <p:spPr bwMode="auto">
            <a:xfrm>
              <a:off x="2647" y="646"/>
              <a:ext cx="7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Rectangle 375"/>
            <p:cNvSpPr>
              <a:spLocks noChangeArrowheads="1"/>
            </p:cNvSpPr>
            <p:nvPr/>
          </p:nvSpPr>
          <p:spPr bwMode="auto">
            <a:xfrm>
              <a:off x="3002" y="646"/>
              <a:ext cx="6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376"/>
            <p:cNvSpPr>
              <a:spLocks/>
            </p:cNvSpPr>
            <p:nvPr/>
          </p:nvSpPr>
          <p:spPr bwMode="auto">
            <a:xfrm>
              <a:off x="2701" y="1138"/>
              <a:ext cx="256" cy="27"/>
            </a:xfrm>
            <a:custGeom>
              <a:avLst/>
              <a:gdLst>
                <a:gd name="T0" fmla="*/ 0 w 1117"/>
                <a:gd name="T1" fmla="*/ 124 h 124"/>
                <a:gd name="T2" fmla="*/ 0 w 1117"/>
                <a:gd name="T3" fmla="*/ 71 h 124"/>
                <a:gd name="T4" fmla="*/ 112 w 1117"/>
                <a:gd name="T5" fmla="*/ 71 h 124"/>
                <a:gd name="T6" fmla="*/ 112 w 1117"/>
                <a:gd name="T7" fmla="*/ 12 h 124"/>
                <a:gd name="T8" fmla="*/ 120 w 1117"/>
                <a:gd name="T9" fmla="*/ 12 h 124"/>
                <a:gd name="T10" fmla="*/ 120 w 1117"/>
                <a:gd name="T11" fmla="*/ 0 h 124"/>
                <a:gd name="T12" fmla="*/ 998 w 1117"/>
                <a:gd name="T13" fmla="*/ 0 h 124"/>
                <a:gd name="T14" fmla="*/ 998 w 1117"/>
                <a:gd name="T15" fmla="*/ 12 h 124"/>
                <a:gd name="T16" fmla="*/ 1005 w 1117"/>
                <a:gd name="T17" fmla="*/ 12 h 124"/>
                <a:gd name="T18" fmla="*/ 1005 w 1117"/>
                <a:gd name="T19" fmla="*/ 71 h 124"/>
                <a:gd name="T20" fmla="*/ 1117 w 1117"/>
                <a:gd name="T21" fmla="*/ 71 h 124"/>
                <a:gd name="T22" fmla="*/ 1117 w 1117"/>
                <a:gd name="T23" fmla="*/ 124 h 124"/>
                <a:gd name="T24" fmla="*/ 0 w 1117"/>
                <a:gd name="T2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7" h="124">
                  <a:moveTo>
                    <a:pt x="0" y="124"/>
                  </a:moveTo>
                  <a:lnTo>
                    <a:pt x="0" y="71"/>
                  </a:lnTo>
                  <a:lnTo>
                    <a:pt x="112" y="71"/>
                  </a:lnTo>
                  <a:lnTo>
                    <a:pt x="112" y="12"/>
                  </a:lnTo>
                  <a:lnTo>
                    <a:pt x="120" y="12"/>
                  </a:lnTo>
                  <a:lnTo>
                    <a:pt x="120" y="0"/>
                  </a:lnTo>
                  <a:lnTo>
                    <a:pt x="998" y="0"/>
                  </a:lnTo>
                  <a:lnTo>
                    <a:pt x="998" y="12"/>
                  </a:lnTo>
                  <a:lnTo>
                    <a:pt x="1005" y="12"/>
                  </a:lnTo>
                  <a:lnTo>
                    <a:pt x="1005" y="71"/>
                  </a:lnTo>
                  <a:lnTo>
                    <a:pt x="1117" y="71"/>
                  </a:lnTo>
                  <a:lnTo>
                    <a:pt x="1117" y="124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377"/>
            <p:cNvSpPr>
              <a:spLocks/>
            </p:cNvSpPr>
            <p:nvPr/>
          </p:nvSpPr>
          <p:spPr bwMode="auto">
            <a:xfrm>
              <a:off x="2701" y="1138"/>
              <a:ext cx="256" cy="27"/>
            </a:xfrm>
            <a:custGeom>
              <a:avLst/>
              <a:gdLst>
                <a:gd name="T0" fmla="*/ 0 w 1117"/>
                <a:gd name="T1" fmla="*/ 124 h 124"/>
                <a:gd name="T2" fmla="*/ 0 w 1117"/>
                <a:gd name="T3" fmla="*/ 71 h 124"/>
                <a:gd name="T4" fmla="*/ 112 w 1117"/>
                <a:gd name="T5" fmla="*/ 71 h 124"/>
                <a:gd name="T6" fmla="*/ 112 w 1117"/>
                <a:gd name="T7" fmla="*/ 12 h 124"/>
                <a:gd name="T8" fmla="*/ 120 w 1117"/>
                <a:gd name="T9" fmla="*/ 12 h 124"/>
                <a:gd name="T10" fmla="*/ 120 w 1117"/>
                <a:gd name="T11" fmla="*/ 0 h 124"/>
                <a:gd name="T12" fmla="*/ 998 w 1117"/>
                <a:gd name="T13" fmla="*/ 0 h 124"/>
                <a:gd name="T14" fmla="*/ 998 w 1117"/>
                <a:gd name="T15" fmla="*/ 12 h 124"/>
                <a:gd name="T16" fmla="*/ 1005 w 1117"/>
                <a:gd name="T17" fmla="*/ 12 h 124"/>
                <a:gd name="T18" fmla="*/ 1005 w 1117"/>
                <a:gd name="T19" fmla="*/ 71 h 124"/>
                <a:gd name="T20" fmla="*/ 1117 w 1117"/>
                <a:gd name="T21" fmla="*/ 71 h 124"/>
                <a:gd name="T22" fmla="*/ 1117 w 1117"/>
                <a:gd name="T23" fmla="*/ 124 h 124"/>
                <a:gd name="T24" fmla="*/ 0 w 1117"/>
                <a:gd name="T2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7" h="124">
                  <a:moveTo>
                    <a:pt x="0" y="124"/>
                  </a:moveTo>
                  <a:lnTo>
                    <a:pt x="0" y="71"/>
                  </a:lnTo>
                  <a:lnTo>
                    <a:pt x="112" y="71"/>
                  </a:lnTo>
                  <a:lnTo>
                    <a:pt x="112" y="12"/>
                  </a:lnTo>
                  <a:lnTo>
                    <a:pt x="120" y="12"/>
                  </a:lnTo>
                  <a:lnTo>
                    <a:pt x="120" y="0"/>
                  </a:lnTo>
                  <a:lnTo>
                    <a:pt x="998" y="0"/>
                  </a:lnTo>
                  <a:lnTo>
                    <a:pt x="998" y="12"/>
                  </a:lnTo>
                  <a:lnTo>
                    <a:pt x="1005" y="12"/>
                  </a:lnTo>
                  <a:lnTo>
                    <a:pt x="1005" y="71"/>
                  </a:lnTo>
                  <a:lnTo>
                    <a:pt x="1117" y="71"/>
                  </a:lnTo>
                  <a:lnTo>
                    <a:pt x="1117" y="124"/>
                  </a:lnTo>
                  <a:lnTo>
                    <a:pt x="0" y="12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378"/>
            <p:cNvSpPr>
              <a:spLocks/>
            </p:cNvSpPr>
            <p:nvPr/>
          </p:nvSpPr>
          <p:spPr bwMode="auto">
            <a:xfrm>
              <a:off x="2930" y="637"/>
              <a:ext cx="66" cy="528"/>
            </a:xfrm>
            <a:custGeom>
              <a:avLst/>
              <a:gdLst>
                <a:gd name="T0" fmla="*/ 294 w 294"/>
                <a:gd name="T1" fmla="*/ 0 h 2373"/>
                <a:gd name="T2" fmla="*/ 294 w 294"/>
                <a:gd name="T3" fmla="*/ 1 h 2373"/>
                <a:gd name="T4" fmla="*/ 4 w 294"/>
                <a:gd name="T5" fmla="*/ 2373 h 2373"/>
                <a:gd name="T6" fmla="*/ 0 w 294"/>
                <a:gd name="T7" fmla="*/ 2373 h 2373"/>
                <a:gd name="T8" fmla="*/ 290 w 294"/>
                <a:gd name="T9" fmla="*/ 1 h 2373"/>
                <a:gd name="T10" fmla="*/ 290 w 294"/>
                <a:gd name="T11" fmla="*/ 0 h 2373"/>
                <a:gd name="T12" fmla="*/ 294 w 294"/>
                <a:gd name="T13" fmla="*/ 0 h 2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" h="2373">
                  <a:moveTo>
                    <a:pt x="294" y="0"/>
                  </a:moveTo>
                  <a:lnTo>
                    <a:pt x="294" y="1"/>
                  </a:lnTo>
                  <a:lnTo>
                    <a:pt x="4" y="2373"/>
                  </a:lnTo>
                  <a:lnTo>
                    <a:pt x="0" y="2373"/>
                  </a:lnTo>
                  <a:lnTo>
                    <a:pt x="290" y="1"/>
                  </a:lnTo>
                  <a:lnTo>
                    <a:pt x="290" y="0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379"/>
            <p:cNvSpPr>
              <a:spLocks/>
            </p:cNvSpPr>
            <p:nvPr/>
          </p:nvSpPr>
          <p:spPr bwMode="auto">
            <a:xfrm>
              <a:off x="2930" y="637"/>
              <a:ext cx="66" cy="528"/>
            </a:xfrm>
            <a:custGeom>
              <a:avLst/>
              <a:gdLst>
                <a:gd name="T0" fmla="*/ 294 w 294"/>
                <a:gd name="T1" fmla="*/ 0 h 2373"/>
                <a:gd name="T2" fmla="*/ 294 w 294"/>
                <a:gd name="T3" fmla="*/ 1 h 2373"/>
                <a:gd name="T4" fmla="*/ 4 w 294"/>
                <a:gd name="T5" fmla="*/ 2373 h 2373"/>
                <a:gd name="T6" fmla="*/ 0 w 294"/>
                <a:gd name="T7" fmla="*/ 2373 h 2373"/>
                <a:gd name="T8" fmla="*/ 290 w 294"/>
                <a:gd name="T9" fmla="*/ 1 h 2373"/>
                <a:gd name="T10" fmla="*/ 290 w 294"/>
                <a:gd name="T11" fmla="*/ 0 h 2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2373">
                  <a:moveTo>
                    <a:pt x="294" y="0"/>
                  </a:moveTo>
                  <a:lnTo>
                    <a:pt x="294" y="1"/>
                  </a:lnTo>
                  <a:lnTo>
                    <a:pt x="4" y="2373"/>
                  </a:lnTo>
                  <a:lnTo>
                    <a:pt x="0" y="2373"/>
                  </a:lnTo>
                  <a:lnTo>
                    <a:pt x="290" y="1"/>
                  </a:lnTo>
                  <a:lnTo>
                    <a:pt x="29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Rectangle 380"/>
            <p:cNvSpPr>
              <a:spLocks noChangeArrowheads="1"/>
            </p:cNvSpPr>
            <p:nvPr/>
          </p:nvSpPr>
          <p:spPr bwMode="auto">
            <a:xfrm>
              <a:off x="3124" y="1975"/>
              <a:ext cx="1865" cy="177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Rectangle 381"/>
            <p:cNvSpPr>
              <a:spLocks noChangeArrowheads="1"/>
            </p:cNvSpPr>
            <p:nvPr/>
          </p:nvSpPr>
          <p:spPr bwMode="auto">
            <a:xfrm>
              <a:off x="3124" y="1975"/>
              <a:ext cx="1865" cy="17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Rectangle 382"/>
            <p:cNvSpPr>
              <a:spLocks noChangeArrowheads="1"/>
            </p:cNvSpPr>
            <p:nvPr/>
          </p:nvSpPr>
          <p:spPr bwMode="auto">
            <a:xfrm>
              <a:off x="3060" y="1975"/>
              <a:ext cx="55" cy="1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Rectangle 383"/>
            <p:cNvSpPr>
              <a:spLocks noChangeArrowheads="1"/>
            </p:cNvSpPr>
            <p:nvPr/>
          </p:nvSpPr>
          <p:spPr bwMode="auto">
            <a:xfrm>
              <a:off x="3060" y="1975"/>
              <a:ext cx="55" cy="17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Rectangle 384"/>
            <p:cNvSpPr>
              <a:spLocks noChangeArrowheads="1"/>
            </p:cNvSpPr>
            <p:nvPr/>
          </p:nvSpPr>
          <p:spPr bwMode="auto">
            <a:xfrm>
              <a:off x="3060" y="1965"/>
              <a:ext cx="11" cy="1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Rectangle 385"/>
            <p:cNvSpPr>
              <a:spLocks noChangeArrowheads="1"/>
            </p:cNvSpPr>
            <p:nvPr/>
          </p:nvSpPr>
          <p:spPr bwMode="auto">
            <a:xfrm>
              <a:off x="3060" y="1965"/>
              <a:ext cx="11" cy="19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Rectangle 386"/>
            <p:cNvSpPr>
              <a:spLocks noChangeArrowheads="1"/>
            </p:cNvSpPr>
            <p:nvPr/>
          </p:nvSpPr>
          <p:spPr bwMode="auto">
            <a:xfrm>
              <a:off x="3078" y="1976"/>
              <a:ext cx="37" cy="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Rectangle 387"/>
            <p:cNvSpPr>
              <a:spLocks noChangeArrowheads="1"/>
            </p:cNvSpPr>
            <p:nvPr/>
          </p:nvSpPr>
          <p:spPr bwMode="auto">
            <a:xfrm>
              <a:off x="3078" y="1976"/>
              <a:ext cx="37" cy="17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388"/>
            <p:cNvSpPr>
              <a:spLocks/>
            </p:cNvSpPr>
            <p:nvPr/>
          </p:nvSpPr>
          <p:spPr bwMode="auto">
            <a:xfrm>
              <a:off x="3060" y="1965"/>
              <a:ext cx="55" cy="11"/>
            </a:xfrm>
            <a:custGeom>
              <a:avLst/>
              <a:gdLst>
                <a:gd name="T0" fmla="*/ 0 w 231"/>
                <a:gd name="T1" fmla="*/ 0 h 51"/>
                <a:gd name="T2" fmla="*/ 0 w 231"/>
                <a:gd name="T3" fmla="*/ 39 h 51"/>
                <a:gd name="T4" fmla="*/ 20 w 231"/>
                <a:gd name="T5" fmla="*/ 39 h 51"/>
                <a:gd name="T6" fmla="*/ 20 w 231"/>
                <a:gd name="T7" fmla="*/ 47 h 51"/>
                <a:gd name="T8" fmla="*/ 78 w 231"/>
                <a:gd name="T9" fmla="*/ 47 h 51"/>
                <a:gd name="T10" fmla="*/ 78 w 231"/>
                <a:gd name="T11" fmla="*/ 51 h 51"/>
                <a:gd name="T12" fmla="*/ 231 w 231"/>
                <a:gd name="T13" fmla="*/ 51 h 51"/>
                <a:gd name="T14" fmla="*/ 231 w 231"/>
                <a:gd name="T15" fmla="*/ 45 h 51"/>
                <a:gd name="T16" fmla="*/ 194 w 231"/>
                <a:gd name="T17" fmla="*/ 45 h 51"/>
                <a:gd name="T18" fmla="*/ 194 w 231"/>
                <a:gd name="T19" fmla="*/ 41 h 51"/>
                <a:gd name="T20" fmla="*/ 47 w 231"/>
                <a:gd name="T21" fmla="*/ 41 h 51"/>
                <a:gd name="T22" fmla="*/ 47 w 231"/>
                <a:gd name="T23" fmla="*/ 0 h 51"/>
                <a:gd name="T24" fmla="*/ 0 w 231"/>
                <a:gd name="T2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51">
                  <a:moveTo>
                    <a:pt x="0" y="0"/>
                  </a:moveTo>
                  <a:lnTo>
                    <a:pt x="0" y="39"/>
                  </a:lnTo>
                  <a:lnTo>
                    <a:pt x="20" y="39"/>
                  </a:lnTo>
                  <a:lnTo>
                    <a:pt x="20" y="47"/>
                  </a:lnTo>
                  <a:lnTo>
                    <a:pt x="78" y="47"/>
                  </a:lnTo>
                  <a:lnTo>
                    <a:pt x="78" y="51"/>
                  </a:lnTo>
                  <a:lnTo>
                    <a:pt x="231" y="51"/>
                  </a:lnTo>
                  <a:lnTo>
                    <a:pt x="231" y="45"/>
                  </a:lnTo>
                  <a:lnTo>
                    <a:pt x="194" y="45"/>
                  </a:lnTo>
                  <a:lnTo>
                    <a:pt x="194" y="41"/>
                  </a:lnTo>
                  <a:lnTo>
                    <a:pt x="47" y="4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389"/>
            <p:cNvSpPr>
              <a:spLocks/>
            </p:cNvSpPr>
            <p:nvPr/>
          </p:nvSpPr>
          <p:spPr bwMode="auto">
            <a:xfrm>
              <a:off x="3060" y="1965"/>
              <a:ext cx="55" cy="11"/>
            </a:xfrm>
            <a:custGeom>
              <a:avLst/>
              <a:gdLst>
                <a:gd name="T0" fmla="*/ 0 w 231"/>
                <a:gd name="T1" fmla="*/ 0 h 51"/>
                <a:gd name="T2" fmla="*/ 0 w 231"/>
                <a:gd name="T3" fmla="*/ 39 h 51"/>
                <a:gd name="T4" fmla="*/ 20 w 231"/>
                <a:gd name="T5" fmla="*/ 39 h 51"/>
                <a:gd name="T6" fmla="*/ 20 w 231"/>
                <a:gd name="T7" fmla="*/ 47 h 51"/>
                <a:gd name="T8" fmla="*/ 78 w 231"/>
                <a:gd name="T9" fmla="*/ 47 h 51"/>
                <a:gd name="T10" fmla="*/ 78 w 231"/>
                <a:gd name="T11" fmla="*/ 51 h 51"/>
                <a:gd name="T12" fmla="*/ 231 w 231"/>
                <a:gd name="T13" fmla="*/ 51 h 51"/>
                <a:gd name="T14" fmla="*/ 231 w 231"/>
                <a:gd name="T15" fmla="*/ 45 h 51"/>
                <a:gd name="T16" fmla="*/ 194 w 231"/>
                <a:gd name="T17" fmla="*/ 45 h 51"/>
                <a:gd name="T18" fmla="*/ 194 w 231"/>
                <a:gd name="T19" fmla="*/ 41 h 51"/>
                <a:gd name="T20" fmla="*/ 47 w 231"/>
                <a:gd name="T21" fmla="*/ 41 h 51"/>
                <a:gd name="T22" fmla="*/ 47 w 231"/>
                <a:gd name="T23" fmla="*/ 0 h 51"/>
                <a:gd name="T24" fmla="*/ 0 w 231"/>
                <a:gd name="T2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51">
                  <a:moveTo>
                    <a:pt x="0" y="0"/>
                  </a:moveTo>
                  <a:lnTo>
                    <a:pt x="0" y="39"/>
                  </a:lnTo>
                  <a:lnTo>
                    <a:pt x="20" y="39"/>
                  </a:lnTo>
                  <a:lnTo>
                    <a:pt x="20" y="47"/>
                  </a:lnTo>
                  <a:lnTo>
                    <a:pt x="78" y="47"/>
                  </a:lnTo>
                  <a:lnTo>
                    <a:pt x="78" y="51"/>
                  </a:lnTo>
                  <a:lnTo>
                    <a:pt x="231" y="51"/>
                  </a:lnTo>
                  <a:lnTo>
                    <a:pt x="231" y="45"/>
                  </a:lnTo>
                  <a:lnTo>
                    <a:pt x="194" y="45"/>
                  </a:lnTo>
                  <a:lnTo>
                    <a:pt x="194" y="41"/>
                  </a:lnTo>
                  <a:lnTo>
                    <a:pt x="47" y="4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390"/>
            <p:cNvSpPr>
              <a:spLocks/>
            </p:cNvSpPr>
            <p:nvPr/>
          </p:nvSpPr>
          <p:spPr bwMode="auto">
            <a:xfrm>
              <a:off x="3060" y="2151"/>
              <a:ext cx="55" cy="12"/>
            </a:xfrm>
            <a:custGeom>
              <a:avLst/>
              <a:gdLst>
                <a:gd name="T0" fmla="*/ 0 w 231"/>
                <a:gd name="T1" fmla="*/ 51 h 51"/>
                <a:gd name="T2" fmla="*/ 0 w 231"/>
                <a:gd name="T3" fmla="*/ 12 h 51"/>
                <a:gd name="T4" fmla="*/ 20 w 231"/>
                <a:gd name="T5" fmla="*/ 12 h 51"/>
                <a:gd name="T6" fmla="*/ 20 w 231"/>
                <a:gd name="T7" fmla="*/ 4 h 51"/>
                <a:gd name="T8" fmla="*/ 78 w 231"/>
                <a:gd name="T9" fmla="*/ 4 h 51"/>
                <a:gd name="T10" fmla="*/ 78 w 231"/>
                <a:gd name="T11" fmla="*/ 0 h 51"/>
                <a:gd name="T12" fmla="*/ 231 w 231"/>
                <a:gd name="T13" fmla="*/ 0 h 51"/>
                <a:gd name="T14" fmla="*/ 231 w 231"/>
                <a:gd name="T15" fmla="*/ 5 h 51"/>
                <a:gd name="T16" fmla="*/ 194 w 231"/>
                <a:gd name="T17" fmla="*/ 5 h 51"/>
                <a:gd name="T18" fmla="*/ 194 w 231"/>
                <a:gd name="T19" fmla="*/ 10 h 51"/>
                <a:gd name="T20" fmla="*/ 47 w 231"/>
                <a:gd name="T21" fmla="*/ 10 h 51"/>
                <a:gd name="T22" fmla="*/ 47 w 231"/>
                <a:gd name="T23" fmla="*/ 51 h 51"/>
                <a:gd name="T24" fmla="*/ 0 w 231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51">
                  <a:moveTo>
                    <a:pt x="0" y="51"/>
                  </a:moveTo>
                  <a:lnTo>
                    <a:pt x="0" y="12"/>
                  </a:lnTo>
                  <a:lnTo>
                    <a:pt x="20" y="12"/>
                  </a:lnTo>
                  <a:lnTo>
                    <a:pt x="20" y="4"/>
                  </a:lnTo>
                  <a:lnTo>
                    <a:pt x="78" y="4"/>
                  </a:lnTo>
                  <a:lnTo>
                    <a:pt x="78" y="0"/>
                  </a:lnTo>
                  <a:lnTo>
                    <a:pt x="231" y="0"/>
                  </a:lnTo>
                  <a:lnTo>
                    <a:pt x="231" y="5"/>
                  </a:lnTo>
                  <a:lnTo>
                    <a:pt x="194" y="5"/>
                  </a:lnTo>
                  <a:lnTo>
                    <a:pt x="194" y="10"/>
                  </a:lnTo>
                  <a:lnTo>
                    <a:pt x="47" y="10"/>
                  </a:lnTo>
                  <a:lnTo>
                    <a:pt x="4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391"/>
            <p:cNvSpPr>
              <a:spLocks/>
            </p:cNvSpPr>
            <p:nvPr/>
          </p:nvSpPr>
          <p:spPr bwMode="auto">
            <a:xfrm>
              <a:off x="3060" y="2151"/>
              <a:ext cx="55" cy="12"/>
            </a:xfrm>
            <a:custGeom>
              <a:avLst/>
              <a:gdLst>
                <a:gd name="T0" fmla="*/ 0 w 231"/>
                <a:gd name="T1" fmla="*/ 51 h 51"/>
                <a:gd name="T2" fmla="*/ 0 w 231"/>
                <a:gd name="T3" fmla="*/ 12 h 51"/>
                <a:gd name="T4" fmla="*/ 20 w 231"/>
                <a:gd name="T5" fmla="*/ 12 h 51"/>
                <a:gd name="T6" fmla="*/ 20 w 231"/>
                <a:gd name="T7" fmla="*/ 4 h 51"/>
                <a:gd name="T8" fmla="*/ 78 w 231"/>
                <a:gd name="T9" fmla="*/ 4 h 51"/>
                <a:gd name="T10" fmla="*/ 78 w 231"/>
                <a:gd name="T11" fmla="*/ 0 h 51"/>
                <a:gd name="T12" fmla="*/ 231 w 231"/>
                <a:gd name="T13" fmla="*/ 0 h 51"/>
                <a:gd name="T14" fmla="*/ 231 w 231"/>
                <a:gd name="T15" fmla="*/ 5 h 51"/>
                <a:gd name="T16" fmla="*/ 194 w 231"/>
                <a:gd name="T17" fmla="*/ 5 h 51"/>
                <a:gd name="T18" fmla="*/ 194 w 231"/>
                <a:gd name="T19" fmla="*/ 10 h 51"/>
                <a:gd name="T20" fmla="*/ 47 w 231"/>
                <a:gd name="T21" fmla="*/ 10 h 51"/>
                <a:gd name="T22" fmla="*/ 47 w 231"/>
                <a:gd name="T23" fmla="*/ 51 h 51"/>
                <a:gd name="T24" fmla="*/ 0 w 231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51">
                  <a:moveTo>
                    <a:pt x="0" y="51"/>
                  </a:moveTo>
                  <a:lnTo>
                    <a:pt x="0" y="12"/>
                  </a:lnTo>
                  <a:lnTo>
                    <a:pt x="20" y="12"/>
                  </a:lnTo>
                  <a:lnTo>
                    <a:pt x="20" y="4"/>
                  </a:lnTo>
                  <a:lnTo>
                    <a:pt x="78" y="4"/>
                  </a:lnTo>
                  <a:lnTo>
                    <a:pt x="78" y="0"/>
                  </a:lnTo>
                  <a:lnTo>
                    <a:pt x="231" y="0"/>
                  </a:lnTo>
                  <a:lnTo>
                    <a:pt x="231" y="5"/>
                  </a:lnTo>
                  <a:lnTo>
                    <a:pt x="194" y="5"/>
                  </a:lnTo>
                  <a:lnTo>
                    <a:pt x="194" y="10"/>
                  </a:lnTo>
                  <a:lnTo>
                    <a:pt x="47" y="10"/>
                  </a:lnTo>
                  <a:lnTo>
                    <a:pt x="47" y="51"/>
                  </a:lnTo>
                  <a:lnTo>
                    <a:pt x="0" y="5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Rectangle 392"/>
            <p:cNvSpPr>
              <a:spLocks noChangeArrowheads="1"/>
            </p:cNvSpPr>
            <p:nvPr/>
          </p:nvSpPr>
          <p:spPr bwMode="auto">
            <a:xfrm>
              <a:off x="3065" y="1975"/>
              <a:ext cx="13" cy="1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Rectangle 393"/>
            <p:cNvSpPr>
              <a:spLocks noChangeArrowheads="1"/>
            </p:cNvSpPr>
            <p:nvPr/>
          </p:nvSpPr>
          <p:spPr bwMode="auto">
            <a:xfrm>
              <a:off x="3065" y="1975"/>
              <a:ext cx="13" cy="17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394"/>
            <p:cNvSpPr>
              <a:spLocks/>
            </p:cNvSpPr>
            <p:nvPr/>
          </p:nvSpPr>
          <p:spPr bwMode="auto">
            <a:xfrm>
              <a:off x="3104" y="2090"/>
              <a:ext cx="1" cy="11"/>
            </a:xfrm>
            <a:custGeom>
              <a:avLst/>
              <a:gdLst>
                <a:gd name="T0" fmla="*/ 9 w 9"/>
                <a:gd name="T1" fmla="*/ 0 h 48"/>
                <a:gd name="T2" fmla="*/ 9 w 9"/>
                <a:gd name="T3" fmla="*/ 48 h 48"/>
                <a:gd name="T4" fmla="*/ 0 w 9"/>
                <a:gd name="T5" fmla="*/ 48 h 48"/>
                <a:gd name="T6" fmla="*/ 8 w 9"/>
                <a:gd name="T7" fmla="*/ 0 h 48"/>
                <a:gd name="T8" fmla="*/ 9 w 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8">
                  <a:moveTo>
                    <a:pt x="9" y="0"/>
                  </a:moveTo>
                  <a:lnTo>
                    <a:pt x="9" y="48"/>
                  </a:lnTo>
                  <a:lnTo>
                    <a:pt x="0" y="48"/>
                  </a:lnTo>
                  <a:lnTo>
                    <a:pt x="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395"/>
            <p:cNvSpPr>
              <a:spLocks/>
            </p:cNvSpPr>
            <p:nvPr/>
          </p:nvSpPr>
          <p:spPr bwMode="auto">
            <a:xfrm>
              <a:off x="3104" y="2090"/>
              <a:ext cx="1" cy="11"/>
            </a:xfrm>
            <a:custGeom>
              <a:avLst/>
              <a:gdLst>
                <a:gd name="T0" fmla="*/ 9 w 9"/>
                <a:gd name="T1" fmla="*/ 0 h 48"/>
                <a:gd name="T2" fmla="*/ 9 w 9"/>
                <a:gd name="T3" fmla="*/ 48 h 48"/>
                <a:gd name="T4" fmla="*/ 0 w 9"/>
                <a:gd name="T5" fmla="*/ 48 h 48"/>
                <a:gd name="T6" fmla="*/ 8 w 9"/>
                <a:gd name="T7" fmla="*/ 0 h 48"/>
                <a:gd name="T8" fmla="*/ 9 w 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8">
                  <a:moveTo>
                    <a:pt x="9" y="0"/>
                  </a:moveTo>
                  <a:lnTo>
                    <a:pt x="9" y="48"/>
                  </a:lnTo>
                  <a:lnTo>
                    <a:pt x="0" y="48"/>
                  </a:lnTo>
                  <a:lnTo>
                    <a:pt x="8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Rectangle 396"/>
            <p:cNvSpPr>
              <a:spLocks noChangeArrowheads="1"/>
            </p:cNvSpPr>
            <p:nvPr/>
          </p:nvSpPr>
          <p:spPr bwMode="auto">
            <a:xfrm>
              <a:off x="3004" y="1965"/>
              <a:ext cx="11" cy="1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Rectangle 397"/>
            <p:cNvSpPr>
              <a:spLocks noChangeArrowheads="1"/>
            </p:cNvSpPr>
            <p:nvPr/>
          </p:nvSpPr>
          <p:spPr bwMode="auto">
            <a:xfrm>
              <a:off x="3004" y="1965"/>
              <a:ext cx="11" cy="19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Rectangle 398"/>
            <p:cNvSpPr>
              <a:spLocks noChangeArrowheads="1"/>
            </p:cNvSpPr>
            <p:nvPr/>
          </p:nvSpPr>
          <p:spPr bwMode="auto">
            <a:xfrm>
              <a:off x="3015" y="1974"/>
              <a:ext cx="34" cy="1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Rectangle 399"/>
            <p:cNvSpPr>
              <a:spLocks noChangeArrowheads="1"/>
            </p:cNvSpPr>
            <p:nvPr/>
          </p:nvSpPr>
          <p:spPr bwMode="auto">
            <a:xfrm>
              <a:off x="3015" y="1974"/>
              <a:ext cx="34" cy="17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Rectangle 400"/>
            <p:cNvSpPr>
              <a:spLocks noChangeArrowheads="1"/>
            </p:cNvSpPr>
            <p:nvPr/>
          </p:nvSpPr>
          <p:spPr bwMode="auto">
            <a:xfrm>
              <a:off x="3049" y="1965"/>
              <a:ext cx="11" cy="1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Rectangle 401"/>
            <p:cNvSpPr>
              <a:spLocks noChangeArrowheads="1"/>
            </p:cNvSpPr>
            <p:nvPr/>
          </p:nvSpPr>
          <p:spPr bwMode="auto">
            <a:xfrm>
              <a:off x="3049" y="1965"/>
              <a:ext cx="11" cy="19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Rectangle 402"/>
            <p:cNvSpPr>
              <a:spLocks noChangeArrowheads="1"/>
            </p:cNvSpPr>
            <p:nvPr/>
          </p:nvSpPr>
          <p:spPr bwMode="auto">
            <a:xfrm>
              <a:off x="3004" y="1976"/>
              <a:ext cx="56" cy="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Rectangle 403"/>
            <p:cNvSpPr>
              <a:spLocks noChangeArrowheads="1"/>
            </p:cNvSpPr>
            <p:nvPr/>
          </p:nvSpPr>
          <p:spPr bwMode="auto">
            <a:xfrm>
              <a:off x="3004" y="1976"/>
              <a:ext cx="56" cy="17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404"/>
            <p:cNvSpPr>
              <a:spLocks/>
            </p:cNvSpPr>
            <p:nvPr/>
          </p:nvSpPr>
          <p:spPr bwMode="auto">
            <a:xfrm>
              <a:off x="3004" y="1974"/>
              <a:ext cx="4" cy="178"/>
            </a:xfrm>
            <a:custGeom>
              <a:avLst/>
              <a:gdLst>
                <a:gd name="T0" fmla="*/ 0 w 21"/>
                <a:gd name="T1" fmla="*/ 0 h 804"/>
                <a:gd name="T2" fmla="*/ 21 w 21"/>
                <a:gd name="T3" fmla="*/ 0 h 804"/>
                <a:gd name="T4" fmla="*/ 21 w 21"/>
                <a:gd name="T5" fmla="*/ 10 h 804"/>
                <a:gd name="T6" fmla="*/ 21 w 21"/>
                <a:gd name="T7" fmla="*/ 804 h 804"/>
                <a:gd name="T8" fmla="*/ 0 w 21"/>
                <a:gd name="T9" fmla="*/ 804 h 804"/>
                <a:gd name="T10" fmla="*/ 0 w 21"/>
                <a:gd name="T11" fmla="*/ 0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804">
                  <a:moveTo>
                    <a:pt x="0" y="0"/>
                  </a:moveTo>
                  <a:lnTo>
                    <a:pt x="21" y="0"/>
                  </a:lnTo>
                  <a:lnTo>
                    <a:pt x="21" y="10"/>
                  </a:lnTo>
                  <a:lnTo>
                    <a:pt x="21" y="804"/>
                  </a:lnTo>
                  <a:lnTo>
                    <a:pt x="0" y="8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Freeform 405"/>
            <p:cNvSpPr>
              <a:spLocks/>
            </p:cNvSpPr>
            <p:nvPr/>
          </p:nvSpPr>
          <p:spPr bwMode="auto">
            <a:xfrm>
              <a:off x="3004" y="1974"/>
              <a:ext cx="4" cy="178"/>
            </a:xfrm>
            <a:custGeom>
              <a:avLst/>
              <a:gdLst>
                <a:gd name="T0" fmla="*/ 0 w 21"/>
                <a:gd name="T1" fmla="*/ 0 h 804"/>
                <a:gd name="T2" fmla="*/ 21 w 21"/>
                <a:gd name="T3" fmla="*/ 0 h 804"/>
                <a:gd name="T4" fmla="*/ 21 w 21"/>
                <a:gd name="T5" fmla="*/ 10 h 804"/>
                <a:gd name="T6" fmla="*/ 21 w 21"/>
                <a:gd name="T7" fmla="*/ 804 h 804"/>
                <a:gd name="T8" fmla="*/ 0 w 21"/>
                <a:gd name="T9" fmla="*/ 804 h 804"/>
                <a:gd name="T10" fmla="*/ 0 w 21"/>
                <a:gd name="T11" fmla="*/ 0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804">
                  <a:moveTo>
                    <a:pt x="0" y="0"/>
                  </a:moveTo>
                  <a:lnTo>
                    <a:pt x="21" y="0"/>
                  </a:lnTo>
                  <a:lnTo>
                    <a:pt x="21" y="10"/>
                  </a:lnTo>
                  <a:lnTo>
                    <a:pt x="21" y="804"/>
                  </a:lnTo>
                  <a:lnTo>
                    <a:pt x="0" y="80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Rectangle 406"/>
            <p:cNvSpPr>
              <a:spLocks noChangeArrowheads="1"/>
            </p:cNvSpPr>
            <p:nvPr/>
          </p:nvSpPr>
          <p:spPr bwMode="auto">
            <a:xfrm>
              <a:off x="3060" y="1973"/>
              <a:ext cx="5" cy="1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Rectangle 407"/>
            <p:cNvSpPr>
              <a:spLocks noChangeArrowheads="1"/>
            </p:cNvSpPr>
            <p:nvPr/>
          </p:nvSpPr>
          <p:spPr bwMode="auto">
            <a:xfrm>
              <a:off x="3060" y="1973"/>
              <a:ext cx="5" cy="18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Freeform 408"/>
            <p:cNvSpPr>
              <a:spLocks/>
            </p:cNvSpPr>
            <p:nvPr/>
          </p:nvSpPr>
          <p:spPr bwMode="auto">
            <a:xfrm>
              <a:off x="3071" y="1975"/>
              <a:ext cx="2" cy="177"/>
            </a:xfrm>
            <a:custGeom>
              <a:avLst/>
              <a:gdLst>
                <a:gd name="T0" fmla="*/ 0 w 12"/>
                <a:gd name="T1" fmla="*/ 0 h 790"/>
                <a:gd name="T2" fmla="*/ 12 w 12"/>
                <a:gd name="T3" fmla="*/ 1 h 790"/>
                <a:gd name="T4" fmla="*/ 12 w 12"/>
                <a:gd name="T5" fmla="*/ 789 h 790"/>
                <a:gd name="T6" fmla="*/ 0 w 12"/>
                <a:gd name="T7" fmla="*/ 790 h 790"/>
                <a:gd name="T8" fmla="*/ 0 w 12"/>
                <a:gd name="T9" fmla="*/ 0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90">
                  <a:moveTo>
                    <a:pt x="0" y="0"/>
                  </a:moveTo>
                  <a:lnTo>
                    <a:pt x="12" y="1"/>
                  </a:lnTo>
                  <a:lnTo>
                    <a:pt x="12" y="789"/>
                  </a:lnTo>
                  <a:lnTo>
                    <a:pt x="0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Freeform 409"/>
            <p:cNvSpPr>
              <a:spLocks/>
            </p:cNvSpPr>
            <p:nvPr/>
          </p:nvSpPr>
          <p:spPr bwMode="auto">
            <a:xfrm>
              <a:off x="3071" y="1975"/>
              <a:ext cx="2" cy="177"/>
            </a:xfrm>
            <a:custGeom>
              <a:avLst/>
              <a:gdLst>
                <a:gd name="T0" fmla="*/ 0 w 12"/>
                <a:gd name="T1" fmla="*/ 0 h 790"/>
                <a:gd name="T2" fmla="*/ 12 w 12"/>
                <a:gd name="T3" fmla="*/ 1 h 790"/>
                <a:gd name="T4" fmla="*/ 12 w 12"/>
                <a:gd name="T5" fmla="*/ 789 h 790"/>
                <a:gd name="T6" fmla="*/ 0 w 12"/>
                <a:gd name="T7" fmla="*/ 790 h 790"/>
                <a:gd name="T8" fmla="*/ 0 w 12"/>
                <a:gd name="T9" fmla="*/ 0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90">
                  <a:moveTo>
                    <a:pt x="0" y="0"/>
                  </a:moveTo>
                  <a:lnTo>
                    <a:pt x="12" y="1"/>
                  </a:lnTo>
                  <a:lnTo>
                    <a:pt x="12" y="789"/>
                  </a:lnTo>
                  <a:lnTo>
                    <a:pt x="0" y="79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Rectangle 410"/>
            <p:cNvSpPr>
              <a:spLocks noChangeArrowheads="1"/>
            </p:cNvSpPr>
            <p:nvPr/>
          </p:nvSpPr>
          <p:spPr bwMode="auto">
            <a:xfrm>
              <a:off x="3060" y="1977"/>
              <a:ext cx="5" cy="1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Rectangle 411"/>
            <p:cNvSpPr>
              <a:spLocks noChangeArrowheads="1"/>
            </p:cNvSpPr>
            <p:nvPr/>
          </p:nvSpPr>
          <p:spPr bwMode="auto">
            <a:xfrm>
              <a:off x="3060" y="1977"/>
              <a:ext cx="5" cy="17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Line 412"/>
            <p:cNvSpPr>
              <a:spLocks noChangeShapeType="1"/>
            </p:cNvSpPr>
            <p:nvPr/>
          </p:nvSpPr>
          <p:spPr bwMode="auto">
            <a:xfrm>
              <a:off x="3004" y="1965"/>
              <a:ext cx="1" cy="9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Freeform 413"/>
            <p:cNvSpPr>
              <a:spLocks/>
            </p:cNvSpPr>
            <p:nvPr/>
          </p:nvSpPr>
          <p:spPr bwMode="auto">
            <a:xfrm>
              <a:off x="3004" y="1965"/>
              <a:ext cx="69" cy="12"/>
            </a:xfrm>
            <a:custGeom>
              <a:avLst/>
              <a:gdLst>
                <a:gd name="T0" fmla="*/ 20 w 304"/>
                <a:gd name="T1" fmla="*/ 51 h 56"/>
                <a:gd name="T2" fmla="*/ 246 w 304"/>
                <a:gd name="T3" fmla="*/ 51 h 56"/>
                <a:gd name="T4" fmla="*/ 246 w 304"/>
                <a:gd name="T5" fmla="*/ 56 h 56"/>
                <a:gd name="T6" fmla="*/ 246 w 304"/>
                <a:gd name="T7" fmla="*/ 56 h 56"/>
                <a:gd name="T8" fmla="*/ 265 w 304"/>
                <a:gd name="T9" fmla="*/ 56 h 56"/>
                <a:gd name="T10" fmla="*/ 265 w 304"/>
                <a:gd name="T11" fmla="*/ 53 h 56"/>
                <a:gd name="T12" fmla="*/ 304 w 304"/>
                <a:gd name="T13" fmla="*/ 53 h 56"/>
                <a:gd name="T14" fmla="*/ 304 w 304"/>
                <a:gd name="T15" fmla="*/ 49 h 56"/>
                <a:gd name="T16" fmla="*/ 293 w 304"/>
                <a:gd name="T17" fmla="*/ 48 h 56"/>
                <a:gd name="T18" fmla="*/ 265 w 304"/>
                <a:gd name="T19" fmla="*/ 48 h 56"/>
                <a:gd name="T20" fmla="*/ 265 w 304"/>
                <a:gd name="T21" fmla="*/ 40 h 56"/>
                <a:gd name="T22" fmla="*/ 246 w 304"/>
                <a:gd name="T23" fmla="*/ 40 h 56"/>
                <a:gd name="T24" fmla="*/ 246 w 304"/>
                <a:gd name="T25" fmla="*/ 0 h 56"/>
                <a:gd name="T26" fmla="*/ 200 w 304"/>
                <a:gd name="T27" fmla="*/ 0 h 56"/>
                <a:gd name="T28" fmla="*/ 200 w 304"/>
                <a:gd name="T29" fmla="*/ 41 h 56"/>
                <a:gd name="T30" fmla="*/ 46 w 304"/>
                <a:gd name="T31" fmla="*/ 41 h 56"/>
                <a:gd name="T32" fmla="*/ 46 w 304"/>
                <a:gd name="T33" fmla="*/ 0 h 56"/>
                <a:gd name="T34" fmla="*/ 0 w 304"/>
                <a:gd name="T35" fmla="*/ 0 h 56"/>
                <a:gd name="T36" fmla="*/ 0 w 304"/>
                <a:gd name="T37" fmla="*/ 41 h 56"/>
                <a:gd name="T38" fmla="*/ 20 w 304"/>
                <a:gd name="T39" fmla="*/ 41 h 56"/>
                <a:gd name="T40" fmla="*/ 20 w 304"/>
                <a:gd name="T41" fmla="*/ 51 h 56"/>
                <a:gd name="T42" fmla="*/ 20 w 304"/>
                <a:gd name="T43" fmla="*/ 5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4" h="56">
                  <a:moveTo>
                    <a:pt x="20" y="51"/>
                  </a:moveTo>
                  <a:lnTo>
                    <a:pt x="246" y="51"/>
                  </a:lnTo>
                  <a:lnTo>
                    <a:pt x="246" y="56"/>
                  </a:lnTo>
                  <a:lnTo>
                    <a:pt x="246" y="56"/>
                  </a:lnTo>
                  <a:lnTo>
                    <a:pt x="265" y="56"/>
                  </a:lnTo>
                  <a:lnTo>
                    <a:pt x="265" y="53"/>
                  </a:lnTo>
                  <a:lnTo>
                    <a:pt x="304" y="53"/>
                  </a:lnTo>
                  <a:lnTo>
                    <a:pt x="304" y="49"/>
                  </a:lnTo>
                  <a:lnTo>
                    <a:pt x="293" y="48"/>
                  </a:lnTo>
                  <a:lnTo>
                    <a:pt x="265" y="48"/>
                  </a:lnTo>
                  <a:lnTo>
                    <a:pt x="265" y="40"/>
                  </a:lnTo>
                  <a:lnTo>
                    <a:pt x="246" y="40"/>
                  </a:lnTo>
                  <a:lnTo>
                    <a:pt x="246" y="0"/>
                  </a:lnTo>
                  <a:lnTo>
                    <a:pt x="200" y="0"/>
                  </a:lnTo>
                  <a:lnTo>
                    <a:pt x="200" y="41"/>
                  </a:lnTo>
                  <a:lnTo>
                    <a:pt x="46" y="4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20" y="41"/>
                  </a:lnTo>
                  <a:lnTo>
                    <a:pt x="20" y="51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Freeform 414"/>
            <p:cNvSpPr>
              <a:spLocks/>
            </p:cNvSpPr>
            <p:nvPr/>
          </p:nvSpPr>
          <p:spPr bwMode="auto">
            <a:xfrm>
              <a:off x="3004" y="1965"/>
              <a:ext cx="69" cy="12"/>
            </a:xfrm>
            <a:custGeom>
              <a:avLst/>
              <a:gdLst>
                <a:gd name="T0" fmla="*/ 20 w 304"/>
                <a:gd name="T1" fmla="*/ 51 h 56"/>
                <a:gd name="T2" fmla="*/ 246 w 304"/>
                <a:gd name="T3" fmla="*/ 51 h 56"/>
                <a:gd name="T4" fmla="*/ 246 w 304"/>
                <a:gd name="T5" fmla="*/ 56 h 56"/>
                <a:gd name="T6" fmla="*/ 246 w 304"/>
                <a:gd name="T7" fmla="*/ 56 h 56"/>
                <a:gd name="T8" fmla="*/ 265 w 304"/>
                <a:gd name="T9" fmla="*/ 56 h 56"/>
                <a:gd name="T10" fmla="*/ 265 w 304"/>
                <a:gd name="T11" fmla="*/ 53 h 56"/>
                <a:gd name="T12" fmla="*/ 304 w 304"/>
                <a:gd name="T13" fmla="*/ 53 h 56"/>
                <a:gd name="T14" fmla="*/ 304 w 304"/>
                <a:gd name="T15" fmla="*/ 49 h 56"/>
                <a:gd name="T16" fmla="*/ 293 w 304"/>
                <a:gd name="T17" fmla="*/ 48 h 56"/>
                <a:gd name="T18" fmla="*/ 265 w 304"/>
                <a:gd name="T19" fmla="*/ 48 h 56"/>
                <a:gd name="T20" fmla="*/ 265 w 304"/>
                <a:gd name="T21" fmla="*/ 40 h 56"/>
                <a:gd name="T22" fmla="*/ 246 w 304"/>
                <a:gd name="T23" fmla="*/ 40 h 56"/>
                <a:gd name="T24" fmla="*/ 246 w 304"/>
                <a:gd name="T25" fmla="*/ 0 h 56"/>
                <a:gd name="T26" fmla="*/ 200 w 304"/>
                <a:gd name="T27" fmla="*/ 0 h 56"/>
                <a:gd name="T28" fmla="*/ 200 w 304"/>
                <a:gd name="T29" fmla="*/ 41 h 56"/>
                <a:gd name="T30" fmla="*/ 46 w 304"/>
                <a:gd name="T31" fmla="*/ 41 h 56"/>
                <a:gd name="T32" fmla="*/ 46 w 304"/>
                <a:gd name="T33" fmla="*/ 0 h 56"/>
                <a:gd name="T34" fmla="*/ 0 w 304"/>
                <a:gd name="T35" fmla="*/ 0 h 56"/>
                <a:gd name="T36" fmla="*/ 0 w 304"/>
                <a:gd name="T37" fmla="*/ 41 h 56"/>
                <a:gd name="T38" fmla="*/ 20 w 304"/>
                <a:gd name="T39" fmla="*/ 41 h 56"/>
                <a:gd name="T40" fmla="*/ 20 w 304"/>
                <a:gd name="T41" fmla="*/ 5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4" h="56">
                  <a:moveTo>
                    <a:pt x="20" y="51"/>
                  </a:moveTo>
                  <a:lnTo>
                    <a:pt x="246" y="51"/>
                  </a:lnTo>
                  <a:lnTo>
                    <a:pt x="246" y="56"/>
                  </a:lnTo>
                  <a:lnTo>
                    <a:pt x="246" y="56"/>
                  </a:lnTo>
                  <a:lnTo>
                    <a:pt x="265" y="56"/>
                  </a:lnTo>
                  <a:lnTo>
                    <a:pt x="265" y="53"/>
                  </a:lnTo>
                  <a:lnTo>
                    <a:pt x="304" y="53"/>
                  </a:lnTo>
                  <a:lnTo>
                    <a:pt x="304" y="49"/>
                  </a:lnTo>
                  <a:lnTo>
                    <a:pt x="293" y="48"/>
                  </a:lnTo>
                  <a:lnTo>
                    <a:pt x="265" y="48"/>
                  </a:lnTo>
                  <a:lnTo>
                    <a:pt x="265" y="40"/>
                  </a:lnTo>
                  <a:lnTo>
                    <a:pt x="246" y="40"/>
                  </a:lnTo>
                  <a:lnTo>
                    <a:pt x="246" y="0"/>
                  </a:lnTo>
                  <a:lnTo>
                    <a:pt x="200" y="0"/>
                  </a:lnTo>
                  <a:lnTo>
                    <a:pt x="200" y="41"/>
                  </a:lnTo>
                  <a:lnTo>
                    <a:pt x="46" y="4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20" y="41"/>
                  </a:lnTo>
                  <a:lnTo>
                    <a:pt x="20" y="5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Freeform 415"/>
            <p:cNvSpPr>
              <a:spLocks/>
            </p:cNvSpPr>
            <p:nvPr/>
          </p:nvSpPr>
          <p:spPr bwMode="auto">
            <a:xfrm>
              <a:off x="3004" y="2150"/>
              <a:ext cx="69" cy="13"/>
            </a:xfrm>
            <a:custGeom>
              <a:avLst/>
              <a:gdLst>
                <a:gd name="T0" fmla="*/ 20 w 304"/>
                <a:gd name="T1" fmla="*/ 5 h 56"/>
                <a:gd name="T2" fmla="*/ 245 w 304"/>
                <a:gd name="T3" fmla="*/ 5 h 56"/>
                <a:gd name="T4" fmla="*/ 245 w 304"/>
                <a:gd name="T5" fmla="*/ 0 h 56"/>
                <a:gd name="T6" fmla="*/ 245 w 304"/>
                <a:gd name="T7" fmla="*/ 0 h 56"/>
                <a:gd name="T8" fmla="*/ 265 w 304"/>
                <a:gd name="T9" fmla="*/ 0 h 56"/>
                <a:gd name="T10" fmla="*/ 265 w 304"/>
                <a:gd name="T11" fmla="*/ 3 h 56"/>
                <a:gd name="T12" fmla="*/ 304 w 304"/>
                <a:gd name="T13" fmla="*/ 3 h 56"/>
                <a:gd name="T14" fmla="*/ 304 w 304"/>
                <a:gd name="T15" fmla="*/ 7 h 56"/>
                <a:gd name="T16" fmla="*/ 292 w 304"/>
                <a:gd name="T17" fmla="*/ 9 h 56"/>
                <a:gd name="T18" fmla="*/ 265 w 304"/>
                <a:gd name="T19" fmla="*/ 9 h 56"/>
                <a:gd name="T20" fmla="*/ 265 w 304"/>
                <a:gd name="T21" fmla="*/ 17 h 56"/>
                <a:gd name="T22" fmla="*/ 245 w 304"/>
                <a:gd name="T23" fmla="*/ 17 h 56"/>
                <a:gd name="T24" fmla="*/ 245 w 304"/>
                <a:gd name="T25" fmla="*/ 56 h 56"/>
                <a:gd name="T26" fmla="*/ 200 w 304"/>
                <a:gd name="T27" fmla="*/ 56 h 56"/>
                <a:gd name="T28" fmla="*/ 200 w 304"/>
                <a:gd name="T29" fmla="*/ 15 h 56"/>
                <a:gd name="T30" fmla="*/ 45 w 304"/>
                <a:gd name="T31" fmla="*/ 15 h 56"/>
                <a:gd name="T32" fmla="*/ 45 w 304"/>
                <a:gd name="T33" fmla="*/ 56 h 56"/>
                <a:gd name="T34" fmla="*/ 0 w 304"/>
                <a:gd name="T35" fmla="*/ 56 h 56"/>
                <a:gd name="T36" fmla="*/ 0 w 304"/>
                <a:gd name="T37" fmla="*/ 15 h 56"/>
                <a:gd name="T38" fmla="*/ 20 w 304"/>
                <a:gd name="T39" fmla="*/ 15 h 56"/>
                <a:gd name="T40" fmla="*/ 20 w 304"/>
                <a:gd name="T41" fmla="*/ 5 h 56"/>
                <a:gd name="T42" fmla="*/ 20 w 304"/>
                <a:gd name="T43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4" h="56">
                  <a:moveTo>
                    <a:pt x="20" y="5"/>
                  </a:moveTo>
                  <a:lnTo>
                    <a:pt x="245" y="5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65" y="0"/>
                  </a:lnTo>
                  <a:lnTo>
                    <a:pt x="265" y="3"/>
                  </a:lnTo>
                  <a:lnTo>
                    <a:pt x="304" y="3"/>
                  </a:lnTo>
                  <a:lnTo>
                    <a:pt x="304" y="7"/>
                  </a:lnTo>
                  <a:lnTo>
                    <a:pt x="292" y="9"/>
                  </a:lnTo>
                  <a:lnTo>
                    <a:pt x="265" y="9"/>
                  </a:lnTo>
                  <a:lnTo>
                    <a:pt x="265" y="17"/>
                  </a:lnTo>
                  <a:lnTo>
                    <a:pt x="245" y="17"/>
                  </a:lnTo>
                  <a:lnTo>
                    <a:pt x="245" y="56"/>
                  </a:lnTo>
                  <a:lnTo>
                    <a:pt x="200" y="56"/>
                  </a:lnTo>
                  <a:lnTo>
                    <a:pt x="200" y="15"/>
                  </a:lnTo>
                  <a:lnTo>
                    <a:pt x="45" y="15"/>
                  </a:lnTo>
                  <a:lnTo>
                    <a:pt x="45" y="56"/>
                  </a:lnTo>
                  <a:lnTo>
                    <a:pt x="0" y="56"/>
                  </a:lnTo>
                  <a:lnTo>
                    <a:pt x="0" y="15"/>
                  </a:lnTo>
                  <a:lnTo>
                    <a:pt x="20" y="15"/>
                  </a:lnTo>
                  <a:lnTo>
                    <a:pt x="20" y="5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416"/>
            <p:cNvSpPr>
              <a:spLocks/>
            </p:cNvSpPr>
            <p:nvPr/>
          </p:nvSpPr>
          <p:spPr bwMode="auto">
            <a:xfrm>
              <a:off x="3004" y="2150"/>
              <a:ext cx="69" cy="13"/>
            </a:xfrm>
            <a:custGeom>
              <a:avLst/>
              <a:gdLst>
                <a:gd name="T0" fmla="*/ 20 w 304"/>
                <a:gd name="T1" fmla="*/ 5 h 56"/>
                <a:gd name="T2" fmla="*/ 245 w 304"/>
                <a:gd name="T3" fmla="*/ 5 h 56"/>
                <a:gd name="T4" fmla="*/ 245 w 304"/>
                <a:gd name="T5" fmla="*/ 0 h 56"/>
                <a:gd name="T6" fmla="*/ 245 w 304"/>
                <a:gd name="T7" fmla="*/ 0 h 56"/>
                <a:gd name="T8" fmla="*/ 265 w 304"/>
                <a:gd name="T9" fmla="*/ 0 h 56"/>
                <a:gd name="T10" fmla="*/ 265 w 304"/>
                <a:gd name="T11" fmla="*/ 3 h 56"/>
                <a:gd name="T12" fmla="*/ 304 w 304"/>
                <a:gd name="T13" fmla="*/ 3 h 56"/>
                <a:gd name="T14" fmla="*/ 304 w 304"/>
                <a:gd name="T15" fmla="*/ 7 h 56"/>
                <a:gd name="T16" fmla="*/ 292 w 304"/>
                <a:gd name="T17" fmla="*/ 9 h 56"/>
                <a:gd name="T18" fmla="*/ 265 w 304"/>
                <a:gd name="T19" fmla="*/ 9 h 56"/>
                <a:gd name="T20" fmla="*/ 265 w 304"/>
                <a:gd name="T21" fmla="*/ 17 h 56"/>
                <a:gd name="T22" fmla="*/ 245 w 304"/>
                <a:gd name="T23" fmla="*/ 17 h 56"/>
                <a:gd name="T24" fmla="*/ 245 w 304"/>
                <a:gd name="T25" fmla="*/ 56 h 56"/>
                <a:gd name="T26" fmla="*/ 200 w 304"/>
                <a:gd name="T27" fmla="*/ 56 h 56"/>
                <a:gd name="T28" fmla="*/ 200 w 304"/>
                <a:gd name="T29" fmla="*/ 15 h 56"/>
                <a:gd name="T30" fmla="*/ 45 w 304"/>
                <a:gd name="T31" fmla="*/ 15 h 56"/>
                <a:gd name="T32" fmla="*/ 45 w 304"/>
                <a:gd name="T33" fmla="*/ 56 h 56"/>
                <a:gd name="T34" fmla="*/ 0 w 304"/>
                <a:gd name="T35" fmla="*/ 56 h 56"/>
                <a:gd name="T36" fmla="*/ 0 w 304"/>
                <a:gd name="T37" fmla="*/ 15 h 56"/>
                <a:gd name="T38" fmla="*/ 20 w 304"/>
                <a:gd name="T39" fmla="*/ 15 h 56"/>
                <a:gd name="T40" fmla="*/ 20 w 304"/>
                <a:gd name="T41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4" h="56">
                  <a:moveTo>
                    <a:pt x="20" y="5"/>
                  </a:moveTo>
                  <a:lnTo>
                    <a:pt x="245" y="5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65" y="0"/>
                  </a:lnTo>
                  <a:lnTo>
                    <a:pt x="265" y="3"/>
                  </a:lnTo>
                  <a:lnTo>
                    <a:pt x="304" y="3"/>
                  </a:lnTo>
                  <a:lnTo>
                    <a:pt x="304" y="7"/>
                  </a:lnTo>
                  <a:lnTo>
                    <a:pt x="292" y="9"/>
                  </a:lnTo>
                  <a:lnTo>
                    <a:pt x="265" y="9"/>
                  </a:lnTo>
                  <a:lnTo>
                    <a:pt x="265" y="17"/>
                  </a:lnTo>
                  <a:lnTo>
                    <a:pt x="245" y="17"/>
                  </a:lnTo>
                  <a:lnTo>
                    <a:pt x="245" y="56"/>
                  </a:lnTo>
                  <a:lnTo>
                    <a:pt x="200" y="56"/>
                  </a:lnTo>
                  <a:lnTo>
                    <a:pt x="200" y="15"/>
                  </a:lnTo>
                  <a:lnTo>
                    <a:pt x="45" y="15"/>
                  </a:lnTo>
                  <a:lnTo>
                    <a:pt x="45" y="56"/>
                  </a:lnTo>
                  <a:lnTo>
                    <a:pt x="0" y="56"/>
                  </a:lnTo>
                  <a:lnTo>
                    <a:pt x="0" y="15"/>
                  </a:lnTo>
                  <a:lnTo>
                    <a:pt x="20" y="15"/>
                  </a:lnTo>
                  <a:lnTo>
                    <a:pt x="20" y="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Rectangle 417"/>
            <p:cNvSpPr>
              <a:spLocks noChangeArrowheads="1"/>
            </p:cNvSpPr>
            <p:nvPr/>
          </p:nvSpPr>
          <p:spPr bwMode="auto">
            <a:xfrm>
              <a:off x="3062" y="1977"/>
              <a:ext cx="453" cy="1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Freeform 418"/>
            <p:cNvSpPr>
              <a:spLocks/>
            </p:cNvSpPr>
            <p:nvPr/>
          </p:nvSpPr>
          <p:spPr bwMode="auto">
            <a:xfrm>
              <a:off x="4989" y="1975"/>
              <a:ext cx="61" cy="177"/>
            </a:xfrm>
            <a:custGeom>
              <a:avLst/>
              <a:gdLst>
                <a:gd name="T0" fmla="*/ 0 w 270"/>
                <a:gd name="T1" fmla="*/ 792 h 792"/>
                <a:gd name="T2" fmla="*/ 27 w 270"/>
                <a:gd name="T3" fmla="*/ 790 h 792"/>
                <a:gd name="T4" fmla="*/ 54 w 270"/>
                <a:gd name="T5" fmla="*/ 784 h 792"/>
                <a:gd name="T6" fmla="*/ 80 w 270"/>
                <a:gd name="T7" fmla="*/ 774 h 792"/>
                <a:gd name="T8" fmla="*/ 105 w 270"/>
                <a:gd name="T9" fmla="*/ 761 h 792"/>
                <a:gd name="T10" fmla="*/ 129 w 270"/>
                <a:gd name="T11" fmla="*/ 744 h 792"/>
                <a:gd name="T12" fmla="*/ 151 w 270"/>
                <a:gd name="T13" fmla="*/ 725 h 792"/>
                <a:gd name="T14" fmla="*/ 171 w 270"/>
                <a:gd name="T15" fmla="*/ 702 h 792"/>
                <a:gd name="T16" fmla="*/ 191 w 270"/>
                <a:gd name="T17" fmla="*/ 676 h 792"/>
                <a:gd name="T18" fmla="*/ 209 w 270"/>
                <a:gd name="T19" fmla="*/ 648 h 792"/>
                <a:gd name="T20" fmla="*/ 224 w 270"/>
                <a:gd name="T21" fmla="*/ 617 h 792"/>
                <a:gd name="T22" fmla="*/ 238 w 270"/>
                <a:gd name="T23" fmla="*/ 585 h 792"/>
                <a:gd name="T24" fmla="*/ 249 w 270"/>
                <a:gd name="T25" fmla="*/ 550 h 792"/>
                <a:gd name="T26" fmla="*/ 257 w 270"/>
                <a:gd name="T27" fmla="*/ 513 h 792"/>
                <a:gd name="T28" fmla="*/ 264 w 270"/>
                <a:gd name="T29" fmla="*/ 476 h 792"/>
                <a:gd name="T30" fmla="*/ 268 w 270"/>
                <a:gd name="T31" fmla="*/ 436 h 792"/>
                <a:gd name="T32" fmla="*/ 270 w 270"/>
                <a:gd name="T33" fmla="*/ 396 h 792"/>
                <a:gd name="T34" fmla="*/ 268 w 270"/>
                <a:gd name="T35" fmla="*/ 355 h 792"/>
                <a:gd name="T36" fmla="*/ 264 w 270"/>
                <a:gd name="T37" fmla="*/ 316 h 792"/>
                <a:gd name="T38" fmla="*/ 257 w 270"/>
                <a:gd name="T39" fmla="*/ 278 h 792"/>
                <a:gd name="T40" fmla="*/ 249 w 270"/>
                <a:gd name="T41" fmla="*/ 241 h 792"/>
                <a:gd name="T42" fmla="*/ 238 w 270"/>
                <a:gd name="T43" fmla="*/ 206 h 792"/>
                <a:gd name="T44" fmla="*/ 224 w 270"/>
                <a:gd name="T45" fmla="*/ 174 h 792"/>
                <a:gd name="T46" fmla="*/ 209 w 270"/>
                <a:gd name="T47" fmla="*/ 144 h 792"/>
                <a:gd name="T48" fmla="*/ 191 w 270"/>
                <a:gd name="T49" fmla="*/ 116 h 792"/>
                <a:gd name="T50" fmla="*/ 171 w 270"/>
                <a:gd name="T51" fmla="*/ 90 h 792"/>
                <a:gd name="T52" fmla="*/ 151 w 270"/>
                <a:gd name="T53" fmla="*/ 67 h 792"/>
                <a:gd name="T54" fmla="*/ 129 w 270"/>
                <a:gd name="T55" fmla="*/ 47 h 792"/>
                <a:gd name="T56" fmla="*/ 105 w 270"/>
                <a:gd name="T57" fmla="*/ 31 h 792"/>
                <a:gd name="T58" fmla="*/ 80 w 270"/>
                <a:gd name="T59" fmla="*/ 17 h 792"/>
                <a:gd name="T60" fmla="*/ 54 w 270"/>
                <a:gd name="T61" fmla="*/ 7 h 792"/>
                <a:gd name="T62" fmla="*/ 27 w 270"/>
                <a:gd name="T63" fmla="*/ 2 h 792"/>
                <a:gd name="T64" fmla="*/ 0 w 270"/>
                <a:gd name="T65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0" h="792">
                  <a:moveTo>
                    <a:pt x="0" y="396"/>
                  </a:moveTo>
                  <a:lnTo>
                    <a:pt x="0" y="792"/>
                  </a:lnTo>
                  <a:lnTo>
                    <a:pt x="14" y="791"/>
                  </a:lnTo>
                  <a:lnTo>
                    <a:pt x="27" y="790"/>
                  </a:lnTo>
                  <a:lnTo>
                    <a:pt x="41" y="787"/>
                  </a:lnTo>
                  <a:lnTo>
                    <a:pt x="54" y="784"/>
                  </a:lnTo>
                  <a:lnTo>
                    <a:pt x="67" y="779"/>
                  </a:lnTo>
                  <a:lnTo>
                    <a:pt x="80" y="774"/>
                  </a:lnTo>
                  <a:lnTo>
                    <a:pt x="93" y="768"/>
                  </a:lnTo>
                  <a:lnTo>
                    <a:pt x="105" y="761"/>
                  </a:lnTo>
                  <a:lnTo>
                    <a:pt x="117" y="753"/>
                  </a:lnTo>
                  <a:lnTo>
                    <a:pt x="129" y="744"/>
                  </a:lnTo>
                  <a:lnTo>
                    <a:pt x="140" y="734"/>
                  </a:lnTo>
                  <a:lnTo>
                    <a:pt x="151" y="725"/>
                  </a:lnTo>
                  <a:lnTo>
                    <a:pt x="161" y="713"/>
                  </a:lnTo>
                  <a:lnTo>
                    <a:pt x="171" y="702"/>
                  </a:lnTo>
                  <a:lnTo>
                    <a:pt x="181" y="689"/>
                  </a:lnTo>
                  <a:lnTo>
                    <a:pt x="191" y="676"/>
                  </a:lnTo>
                  <a:lnTo>
                    <a:pt x="200" y="662"/>
                  </a:lnTo>
                  <a:lnTo>
                    <a:pt x="209" y="648"/>
                  </a:lnTo>
                  <a:lnTo>
                    <a:pt x="216" y="633"/>
                  </a:lnTo>
                  <a:lnTo>
                    <a:pt x="224" y="617"/>
                  </a:lnTo>
                  <a:lnTo>
                    <a:pt x="231" y="601"/>
                  </a:lnTo>
                  <a:lnTo>
                    <a:pt x="238" y="585"/>
                  </a:lnTo>
                  <a:lnTo>
                    <a:pt x="243" y="567"/>
                  </a:lnTo>
                  <a:lnTo>
                    <a:pt x="249" y="550"/>
                  </a:lnTo>
                  <a:lnTo>
                    <a:pt x="253" y="532"/>
                  </a:lnTo>
                  <a:lnTo>
                    <a:pt x="257" y="513"/>
                  </a:lnTo>
                  <a:lnTo>
                    <a:pt x="262" y="495"/>
                  </a:lnTo>
                  <a:lnTo>
                    <a:pt x="264" y="476"/>
                  </a:lnTo>
                  <a:lnTo>
                    <a:pt x="266" y="456"/>
                  </a:lnTo>
                  <a:lnTo>
                    <a:pt x="268" y="436"/>
                  </a:lnTo>
                  <a:lnTo>
                    <a:pt x="270" y="416"/>
                  </a:lnTo>
                  <a:lnTo>
                    <a:pt x="270" y="396"/>
                  </a:lnTo>
                  <a:lnTo>
                    <a:pt x="270" y="376"/>
                  </a:lnTo>
                  <a:lnTo>
                    <a:pt x="268" y="355"/>
                  </a:lnTo>
                  <a:lnTo>
                    <a:pt x="266" y="336"/>
                  </a:lnTo>
                  <a:lnTo>
                    <a:pt x="264" y="316"/>
                  </a:lnTo>
                  <a:lnTo>
                    <a:pt x="262" y="297"/>
                  </a:lnTo>
                  <a:lnTo>
                    <a:pt x="257" y="278"/>
                  </a:lnTo>
                  <a:lnTo>
                    <a:pt x="253" y="259"/>
                  </a:lnTo>
                  <a:lnTo>
                    <a:pt x="249" y="241"/>
                  </a:lnTo>
                  <a:lnTo>
                    <a:pt x="243" y="224"/>
                  </a:lnTo>
                  <a:lnTo>
                    <a:pt x="238" y="206"/>
                  </a:lnTo>
                  <a:lnTo>
                    <a:pt x="231" y="190"/>
                  </a:lnTo>
                  <a:lnTo>
                    <a:pt x="224" y="174"/>
                  </a:lnTo>
                  <a:lnTo>
                    <a:pt x="216" y="159"/>
                  </a:lnTo>
                  <a:lnTo>
                    <a:pt x="209" y="144"/>
                  </a:lnTo>
                  <a:lnTo>
                    <a:pt x="200" y="129"/>
                  </a:lnTo>
                  <a:lnTo>
                    <a:pt x="191" y="116"/>
                  </a:lnTo>
                  <a:lnTo>
                    <a:pt x="181" y="102"/>
                  </a:lnTo>
                  <a:lnTo>
                    <a:pt x="171" y="90"/>
                  </a:lnTo>
                  <a:lnTo>
                    <a:pt x="161" y="78"/>
                  </a:lnTo>
                  <a:lnTo>
                    <a:pt x="151" y="67"/>
                  </a:lnTo>
                  <a:lnTo>
                    <a:pt x="140" y="57"/>
                  </a:lnTo>
                  <a:lnTo>
                    <a:pt x="129" y="47"/>
                  </a:lnTo>
                  <a:lnTo>
                    <a:pt x="117" y="38"/>
                  </a:lnTo>
                  <a:lnTo>
                    <a:pt x="105" y="31"/>
                  </a:lnTo>
                  <a:lnTo>
                    <a:pt x="93" y="23"/>
                  </a:lnTo>
                  <a:lnTo>
                    <a:pt x="80" y="17"/>
                  </a:lnTo>
                  <a:lnTo>
                    <a:pt x="67" y="11"/>
                  </a:lnTo>
                  <a:lnTo>
                    <a:pt x="54" y="7"/>
                  </a:lnTo>
                  <a:lnTo>
                    <a:pt x="41" y="4"/>
                  </a:lnTo>
                  <a:lnTo>
                    <a:pt x="27" y="2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9" name="Freeform 419"/>
            <p:cNvSpPr>
              <a:spLocks/>
            </p:cNvSpPr>
            <p:nvPr/>
          </p:nvSpPr>
          <p:spPr bwMode="auto">
            <a:xfrm>
              <a:off x="4989" y="1975"/>
              <a:ext cx="61" cy="177"/>
            </a:xfrm>
            <a:custGeom>
              <a:avLst/>
              <a:gdLst>
                <a:gd name="T0" fmla="*/ 14 w 270"/>
                <a:gd name="T1" fmla="*/ 791 h 792"/>
                <a:gd name="T2" fmla="*/ 41 w 270"/>
                <a:gd name="T3" fmla="*/ 787 h 792"/>
                <a:gd name="T4" fmla="*/ 67 w 270"/>
                <a:gd name="T5" fmla="*/ 779 h 792"/>
                <a:gd name="T6" fmla="*/ 93 w 270"/>
                <a:gd name="T7" fmla="*/ 768 h 792"/>
                <a:gd name="T8" fmla="*/ 117 w 270"/>
                <a:gd name="T9" fmla="*/ 753 h 792"/>
                <a:gd name="T10" fmla="*/ 140 w 270"/>
                <a:gd name="T11" fmla="*/ 734 h 792"/>
                <a:gd name="T12" fmla="*/ 161 w 270"/>
                <a:gd name="T13" fmla="*/ 713 h 792"/>
                <a:gd name="T14" fmla="*/ 181 w 270"/>
                <a:gd name="T15" fmla="*/ 689 h 792"/>
                <a:gd name="T16" fmla="*/ 200 w 270"/>
                <a:gd name="T17" fmla="*/ 662 h 792"/>
                <a:gd name="T18" fmla="*/ 216 w 270"/>
                <a:gd name="T19" fmla="*/ 633 h 792"/>
                <a:gd name="T20" fmla="*/ 231 w 270"/>
                <a:gd name="T21" fmla="*/ 601 h 792"/>
                <a:gd name="T22" fmla="*/ 243 w 270"/>
                <a:gd name="T23" fmla="*/ 567 h 792"/>
                <a:gd name="T24" fmla="*/ 253 w 270"/>
                <a:gd name="T25" fmla="*/ 532 h 792"/>
                <a:gd name="T26" fmla="*/ 262 w 270"/>
                <a:gd name="T27" fmla="*/ 495 h 792"/>
                <a:gd name="T28" fmla="*/ 266 w 270"/>
                <a:gd name="T29" fmla="*/ 456 h 792"/>
                <a:gd name="T30" fmla="*/ 270 w 270"/>
                <a:gd name="T31" fmla="*/ 416 h 792"/>
                <a:gd name="T32" fmla="*/ 270 w 270"/>
                <a:gd name="T33" fmla="*/ 376 h 792"/>
                <a:gd name="T34" fmla="*/ 266 w 270"/>
                <a:gd name="T35" fmla="*/ 336 h 792"/>
                <a:gd name="T36" fmla="*/ 262 w 270"/>
                <a:gd name="T37" fmla="*/ 297 h 792"/>
                <a:gd name="T38" fmla="*/ 253 w 270"/>
                <a:gd name="T39" fmla="*/ 259 h 792"/>
                <a:gd name="T40" fmla="*/ 243 w 270"/>
                <a:gd name="T41" fmla="*/ 224 h 792"/>
                <a:gd name="T42" fmla="*/ 231 w 270"/>
                <a:gd name="T43" fmla="*/ 190 h 792"/>
                <a:gd name="T44" fmla="*/ 216 w 270"/>
                <a:gd name="T45" fmla="*/ 159 h 792"/>
                <a:gd name="T46" fmla="*/ 200 w 270"/>
                <a:gd name="T47" fmla="*/ 129 h 792"/>
                <a:gd name="T48" fmla="*/ 181 w 270"/>
                <a:gd name="T49" fmla="*/ 102 h 792"/>
                <a:gd name="T50" fmla="*/ 161 w 270"/>
                <a:gd name="T51" fmla="*/ 78 h 792"/>
                <a:gd name="T52" fmla="*/ 140 w 270"/>
                <a:gd name="T53" fmla="*/ 57 h 792"/>
                <a:gd name="T54" fmla="*/ 117 w 270"/>
                <a:gd name="T55" fmla="*/ 38 h 792"/>
                <a:gd name="T56" fmla="*/ 93 w 270"/>
                <a:gd name="T57" fmla="*/ 23 h 792"/>
                <a:gd name="T58" fmla="*/ 67 w 270"/>
                <a:gd name="T59" fmla="*/ 11 h 792"/>
                <a:gd name="T60" fmla="*/ 41 w 270"/>
                <a:gd name="T61" fmla="*/ 4 h 792"/>
                <a:gd name="T62" fmla="*/ 14 w 270"/>
                <a:gd name="T63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0" h="792">
                  <a:moveTo>
                    <a:pt x="0" y="792"/>
                  </a:moveTo>
                  <a:lnTo>
                    <a:pt x="14" y="791"/>
                  </a:lnTo>
                  <a:lnTo>
                    <a:pt x="27" y="790"/>
                  </a:lnTo>
                  <a:lnTo>
                    <a:pt x="41" y="787"/>
                  </a:lnTo>
                  <a:lnTo>
                    <a:pt x="54" y="784"/>
                  </a:lnTo>
                  <a:lnTo>
                    <a:pt x="67" y="779"/>
                  </a:lnTo>
                  <a:lnTo>
                    <a:pt x="80" y="774"/>
                  </a:lnTo>
                  <a:lnTo>
                    <a:pt x="93" y="768"/>
                  </a:lnTo>
                  <a:lnTo>
                    <a:pt x="105" y="761"/>
                  </a:lnTo>
                  <a:lnTo>
                    <a:pt x="117" y="753"/>
                  </a:lnTo>
                  <a:lnTo>
                    <a:pt x="129" y="744"/>
                  </a:lnTo>
                  <a:lnTo>
                    <a:pt x="140" y="734"/>
                  </a:lnTo>
                  <a:lnTo>
                    <a:pt x="151" y="725"/>
                  </a:lnTo>
                  <a:lnTo>
                    <a:pt x="161" y="713"/>
                  </a:lnTo>
                  <a:lnTo>
                    <a:pt x="171" y="702"/>
                  </a:lnTo>
                  <a:lnTo>
                    <a:pt x="181" y="689"/>
                  </a:lnTo>
                  <a:lnTo>
                    <a:pt x="191" y="676"/>
                  </a:lnTo>
                  <a:lnTo>
                    <a:pt x="200" y="662"/>
                  </a:lnTo>
                  <a:lnTo>
                    <a:pt x="209" y="648"/>
                  </a:lnTo>
                  <a:lnTo>
                    <a:pt x="216" y="633"/>
                  </a:lnTo>
                  <a:lnTo>
                    <a:pt x="224" y="617"/>
                  </a:lnTo>
                  <a:lnTo>
                    <a:pt x="231" y="601"/>
                  </a:lnTo>
                  <a:lnTo>
                    <a:pt x="238" y="585"/>
                  </a:lnTo>
                  <a:lnTo>
                    <a:pt x="243" y="567"/>
                  </a:lnTo>
                  <a:lnTo>
                    <a:pt x="249" y="550"/>
                  </a:lnTo>
                  <a:lnTo>
                    <a:pt x="253" y="532"/>
                  </a:lnTo>
                  <a:lnTo>
                    <a:pt x="257" y="513"/>
                  </a:lnTo>
                  <a:lnTo>
                    <a:pt x="262" y="495"/>
                  </a:lnTo>
                  <a:lnTo>
                    <a:pt x="264" y="476"/>
                  </a:lnTo>
                  <a:lnTo>
                    <a:pt x="266" y="456"/>
                  </a:lnTo>
                  <a:lnTo>
                    <a:pt x="268" y="436"/>
                  </a:lnTo>
                  <a:lnTo>
                    <a:pt x="270" y="416"/>
                  </a:lnTo>
                  <a:lnTo>
                    <a:pt x="270" y="396"/>
                  </a:lnTo>
                  <a:lnTo>
                    <a:pt x="270" y="376"/>
                  </a:lnTo>
                  <a:lnTo>
                    <a:pt x="268" y="355"/>
                  </a:lnTo>
                  <a:lnTo>
                    <a:pt x="266" y="336"/>
                  </a:lnTo>
                  <a:lnTo>
                    <a:pt x="264" y="316"/>
                  </a:lnTo>
                  <a:lnTo>
                    <a:pt x="262" y="297"/>
                  </a:lnTo>
                  <a:lnTo>
                    <a:pt x="257" y="278"/>
                  </a:lnTo>
                  <a:lnTo>
                    <a:pt x="253" y="259"/>
                  </a:lnTo>
                  <a:lnTo>
                    <a:pt x="249" y="241"/>
                  </a:lnTo>
                  <a:lnTo>
                    <a:pt x="243" y="224"/>
                  </a:lnTo>
                  <a:lnTo>
                    <a:pt x="238" y="206"/>
                  </a:lnTo>
                  <a:lnTo>
                    <a:pt x="231" y="190"/>
                  </a:lnTo>
                  <a:lnTo>
                    <a:pt x="224" y="174"/>
                  </a:lnTo>
                  <a:lnTo>
                    <a:pt x="216" y="159"/>
                  </a:lnTo>
                  <a:lnTo>
                    <a:pt x="209" y="144"/>
                  </a:lnTo>
                  <a:lnTo>
                    <a:pt x="200" y="129"/>
                  </a:lnTo>
                  <a:lnTo>
                    <a:pt x="191" y="116"/>
                  </a:lnTo>
                  <a:lnTo>
                    <a:pt x="181" y="102"/>
                  </a:lnTo>
                  <a:lnTo>
                    <a:pt x="171" y="90"/>
                  </a:lnTo>
                  <a:lnTo>
                    <a:pt x="161" y="78"/>
                  </a:lnTo>
                  <a:lnTo>
                    <a:pt x="151" y="67"/>
                  </a:lnTo>
                  <a:lnTo>
                    <a:pt x="140" y="57"/>
                  </a:lnTo>
                  <a:lnTo>
                    <a:pt x="129" y="47"/>
                  </a:lnTo>
                  <a:lnTo>
                    <a:pt x="117" y="38"/>
                  </a:lnTo>
                  <a:lnTo>
                    <a:pt x="105" y="31"/>
                  </a:lnTo>
                  <a:lnTo>
                    <a:pt x="93" y="23"/>
                  </a:lnTo>
                  <a:lnTo>
                    <a:pt x="80" y="17"/>
                  </a:lnTo>
                  <a:lnTo>
                    <a:pt x="67" y="11"/>
                  </a:lnTo>
                  <a:lnTo>
                    <a:pt x="54" y="7"/>
                  </a:lnTo>
                  <a:lnTo>
                    <a:pt x="41" y="4"/>
                  </a:lnTo>
                  <a:lnTo>
                    <a:pt x="27" y="2"/>
                  </a:ln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" name="Freeform 420"/>
            <p:cNvSpPr>
              <a:spLocks/>
            </p:cNvSpPr>
            <p:nvPr/>
          </p:nvSpPr>
          <p:spPr bwMode="auto">
            <a:xfrm>
              <a:off x="4989" y="1976"/>
              <a:ext cx="60" cy="175"/>
            </a:xfrm>
            <a:custGeom>
              <a:avLst/>
              <a:gdLst>
                <a:gd name="T0" fmla="*/ 0 w 265"/>
                <a:gd name="T1" fmla="*/ 785 h 785"/>
                <a:gd name="T2" fmla="*/ 26 w 265"/>
                <a:gd name="T3" fmla="*/ 783 h 785"/>
                <a:gd name="T4" fmla="*/ 53 w 265"/>
                <a:gd name="T5" fmla="*/ 778 h 785"/>
                <a:gd name="T6" fmla="*/ 78 w 265"/>
                <a:gd name="T7" fmla="*/ 768 h 785"/>
                <a:gd name="T8" fmla="*/ 103 w 265"/>
                <a:gd name="T9" fmla="*/ 754 h 785"/>
                <a:gd name="T10" fmla="*/ 126 w 265"/>
                <a:gd name="T11" fmla="*/ 738 h 785"/>
                <a:gd name="T12" fmla="*/ 148 w 265"/>
                <a:gd name="T13" fmla="*/ 718 h 785"/>
                <a:gd name="T14" fmla="*/ 169 w 265"/>
                <a:gd name="T15" fmla="*/ 696 h 785"/>
                <a:gd name="T16" fmla="*/ 188 w 265"/>
                <a:gd name="T17" fmla="*/ 670 h 785"/>
                <a:gd name="T18" fmla="*/ 204 w 265"/>
                <a:gd name="T19" fmla="*/ 642 h 785"/>
                <a:gd name="T20" fmla="*/ 220 w 265"/>
                <a:gd name="T21" fmla="*/ 612 h 785"/>
                <a:gd name="T22" fmla="*/ 233 w 265"/>
                <a:gd name="T23" fmla="*/ 579 h 785"/>
                <a:gd name="T24" fmla="*/ 244 w 265"/>
                <a:gd name="T25" fmla="*/ 545 h 785"/>
                <a:gd name="T26" fmla="*/ 253 w 265"/>
                <a:gd name="T27" fmla="*/ 509 h 785"/>
                <a:gd name="T28" fmla="*/ 260 w 265"/>
                <a:gd name="T29" fmla="*/ 472 h 785"/>
                <a:gd name="T30" fmla="*/ 264 w 265"/>
                <a:gd name="T31" fmla="*/ 433 h 785"/>
                <a:gd name="T32" fmla="*/ 265 w 265"/>
                <a:gd name="T33" fmla="*/ 393 h 785"/>
                <a:gd name="T34" fmla="*/ 264 w 265"/>
                <a:gd name="T35" fmla="*/ 352 h 785"/>
                <a:gd name="T36" fmla="*/ 260 w 265"/>
                <a:gd name="T37" fmla="*/ 313 h 785"/>
                <a:gd name="T38" fmla="*/ 253 w 265"/>
                <a:gd name="T39" fmla="*/ 276 h 785"/>
                <a:gd name="T40" fmla="*/ 244 w 265"/>
                <a:gd name="T41" fmla="*/ 240 h 785"/>
                <a:gd name="T42" fmla="*/ 233 w 265"/>
                <a:gd name="T43" fmla="*/ 206 h 785"/>
                <a:gd name="T44" fmla="*/ 220 w 265"/>
                <a:gd name="T45" fmla="*/ 173 h 785"/>
                <a:gd name="T46" fmla="*/ 204 w 265"/>
                <a:gd name="T47" fmla="*/ 143 h 785"/>
                <a:gd name="T48" fmla="*/ 188 w 265"/>
                <a:gd name="T49" fmla="*/ 115 h 785"/>
                <a:gd name="T50" fmla="*/ 169 w 265"/>
                <a:gd name="T51" fmla="*/ 89 h 785"/>
                <a:gd name="T52" fmla="*/ 148 w 265"/>
                <a:gd name="T53" fmla="*/ 67 h 785"/>
                <a:gd name="T54" fmla="*/ 126 w 265"/>
                <a:gd name="T55" fmla="*/ 47 h 785"/>
                <a:gd name="T56" fmla="*/ 103 w 265"/>
                <a:gd name="T57" fmla="*/ 31 h 785"/>
                <a:gd name="T58" fmla="*/ 78 w 265"/>
                <a:gd name="T59" fmla="*/ 18 h 785"/>
                <a:gd name="T60" fmla="*/ 53 w 265"/>
                <a:gd name="T61" fmla="*/ 8 h 785"/>
                <a:gd name="T62" fmla="*/ 26 w 265"/>
                <a:gd name="T63" fmla="*/ 2 h 785"/>
                <a:gd name="T64" fmla="*/ 0 w 265"/>
                <a:gd name="T65" fmla="*/ 0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5" h="785">
                  <a:moveTo>
                    <a:pt x="0" y="393"/>
                  </a:moveTo>
                  <a:lnTo>
                    <a:pt x="0" y="785"/>
                  </a:lnTo>
                  <a:lnTo>
                    <a:pt x="13" y="785"/>
                  </a:lnTo>
                  <a:lnTo>
                    <a:pt x="26" y="783"/>
                  </a:lnTo>
                  <a:lnTo>
                    <a:pt x="40" y="781"/>
                  </a:lnTo>
                  <a:lnTo>
                    <a:pt x="53" y="778"/>
                  </a:lnTo>
                  <a:lnTo>
                    <a:pt x="66" y="773"/>
                  </a:lnTo>
                  <a:lnTo>
                    <a:pt x="78" y="768"/>
                  </a:lnTo>
                  <a:lnTo>
                    <a:pt x="90" y="761"/>
                  </a:lnTo>
                  <a:lnTo>
                    <a:pt x="103" y="754"/>
                  </a:lnTo>
                  <a:lnTo>
                    <a:pt x="115" y="746"/>
                  </a:lnTo>
                  <a:lnTo>
                    <a:pt x="126" y="738"/>
                  </a:lnTo>
                  <a:lnTo>
                    <a:pt x="137" y="728"/>
                  </a:lnTo>
                  <a:lnTo>
                    <a:pt x="148" y="718"/>
                  </a:lnTo>
                  <a:lnTo>
                    <a:pt x="158" y="708"/>
                  </a:lnTo>
                  <a:lnTo>
                    <a:pt x="169" y="696"/>
                  </a:lnTo>
                  <a:lnTo>
                    <a:pt x="178" y="683"/>
                  </a:lnTo>
                  <a:lnTo>
                    <a:pt x="188" y="670"/>
                  </a:lnTo>
                  <a:lnTo>
                    <a:pt x="197" y="657"/>
                  </a:lnTo>
                  <a:lnTo>
                    <a:pt x="204" y="642"/>
                  </a:lnTo>
                  <a:lnTo>
                    <a:pt x="212" y="628"/>
                  </a:lnTo>
                  <a:lnTo>
                    <a:pt x="220" y="612"/>
                  </a:lnTo>
                  <a:lnTo>
                    <a:pt x="226" y="597"/>
                  </a:lnTo>
                  <a:lnTo>
                    <a:pt x="233" y="579"/>
                  </a:lnTo>
                  <a:lnTo>
                    <a:pt x="239" y="563"/>
                  </a:lnTo>
                  <a:lnTo>
                    <a:pt x="244" y="545"/>
                  </a:lnTo>
                  <a:lnTo>
                    <a:pt x="250" y="528"/>
                  </a:lnTo>
                  <a:lnTo>
                    <a:pt x="253" y="509"/>
                  </a:lnTo>
                  <a:lnTo>
                    <a:pt x="257" y="491"/>
                  </a:lnTo>
                  <a:lnTo>
                    <a:pt x="260" y="472"/>
                  </a:lnTo>
                  <a:lnTo>
                    <a:pt x="262" y="452"/>
                  </a:lnTo>
                  <a:lnTo>
                    <a:pt x="264" y="433"/>
                  </a:lnTo>
                  <a:lnTo>
                    <a:pt x="265" y="412"/>
                  </a:lnTo>
                  <a:lnTo>
                    <a:pt x="265" y="393"/>
                  </a:lnTo>
                  <a:lnTo>
                    <a:pt x="265" y="373"/>
                  </a:lnTo>
                  <a:lnTo>
                    <a:pt x="264" y="352"/>
                  </a:lnTo>
                  <a:lnTo>
                    <a:pt x="262" y="333"/>
                  </a:lnTo>
                  <a:lnTo>
                    <a:pt x="260" y="313"/>
                  </a:lnTo>
                  <a:lnTo>
                    <a:pt x="257" y="295"/>
                  </a:lnTo>
                  <a:lnTo>
                    <a:pt x="253" y="276"/>
                  </a:lnTo>
                  <a:lnTo>
                    <a:pt x="250" y="257"/>
                  </a:lnTo>
                  <a:lnTo>
                    <a:pt x="244" y="240"/>
                  </a:lnTo>
                  <a:lnTo>
                    <a:pt x="239" y="223"/>
                  </a:lnTo>
                  <a:lnTo>
                    <a:pt x="233" y="206"/>
                  </a:lnTo>
                  <a:lnTo>
                    <a:pt x="226" y="189"/>
                  </a:lnTo>
                  <a:lnTo>
                    <a:pt x="220" y="173"/>
                  </a:lnTo>
                  <a:lnTo>
                    <a:pt x="212" y="158"/>
                  </a:lnTo>
                  <a:lnTo>
                    <a:pt x="204" y="143"/>
                  </a:lnTo>
                  <a:lnTo>
                    <a:pt x="197" y="129"/>
                  </a:lnTo>
                  <a:lnTo>
                    <a:pt x="188" y="115"/>
                  </a:lnTo>
                  <a:lnTo>
                    <a:pt x="178" y="102"/>
                  </a:lnTo>
                  <a:lnTo>
                    <a:pt x="169" y="89"/>
                  </a:lnTo>
                  <a:lnTo>
                    <a:pt x="158" y="78"/>
                  </a:lnTo>
                  <a:lnTo>
                    <a:pt x="148" y="67"/>
                  </a:lnTo>
                  <a:lnTo>
                    <a:pt x="137" y="57"/>
                  </a:lnTo>
                  <a:lnTo>
                    <a:pt x="126" y="47"/>
                  </a:lnTo>
                  <a:lnTo>
                    <a:pt x="115" y="39"/>
                  </a:lnTo>
                  <a:lnTo>
                    <a:pt x="103" y="31"/>
                  </a:lnTo>
                  <a:lnTo>
                    <a:pt x="90" y="24"/>
                  </a:lnTo>
                  <a:lnTo>
                    <a:pt x="78" y="18"/>
                  </a:lnTo>
                  <a:lnTo>
                    <a:pt x="66" y="13"/>
                  </a:lnTo>
                  <a:lnTo>
                    <a:pt x="53" y="8"/>
                  </a:lnTo>
                  <a:lnTo>
                    <a:pt x="40" y="4"/>
                  </a:lnTo>
                  <a:lnTo>
                    <a:pt x="26" y="2"/>
                  </a:lnTo>
                  <a:lnTo>
                    <a:pt x="13" y="1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" name="Freeform 421"/>
            <p:cNvSpPr>
              <a:spLocks/>
            </p:cNvSpPr>
            <p:nvPr/>
          </p:nvSpPr>
          <p:spPr bwMode="auto">
            <a:xfrm>
              <a:off x="4989" y="1976"/>
              <a:ext cx="60" cy="175"/>
            </a:xfrm>
            <a:custGeom>
              <a:avLst/>
              <a:gdLst>
                <a:gd name="T0" fmla="*/ 13 w 265"/>
                <a:gd name="T1" fmla="*/ 785 h 785"/>
                <a:gd name="T2" fmla="*/ 40 w 265"/>
                <a:gd name="T3" fmla="*/ 781 h 785"/>
                <a:gd name="T4" fmla="*/ 66 w 265"/>
                <a:gd name="T5" fmla="*/ 773 h 785"/>
                <a:gd name="T6" fmla="*/ 90 w 265"/>
                <a:gd name="T7" fmla="*/ 761 h 785"/>
                <a:gd name="T8" fmla="*/ 115 w 265"/>
                <a:gd name="T9" fmla="*/ 746 h 785"/>
                <a:gd name="T10" fmla="*/ 137 w 265"/>
                <a:gd name="T11" fmla="*/ 728 h 785"/>
                <a:gd name="T12" fmla="*/ 158 w 265"/>
                <a:gd name="T13" fmla="*/ 708 h 785"/>
                <a:gd name="T14" fmla="*/ 178 w 265"/>
                <a:gd name="T15" fmla="*/ 683 h 785"/>
                <a:gd name="T16" fmla="*/ 197 w 265"/>
                <a:gd name="T17" fmla="*/ 657 h 785"/>
                <a:gd name="T18" fmla="*/ 212 w 265"/>
                <a:gd name="T19" fmla="*/ 628 h 785"/>
                <a:gd name="T20" fmla="*/ 226 w 265"/>
                <a:gd name="T21" fmla="*/ 597 h 785"/>
                <a:gd name="T22" fmla="*/ 239 w 265"/>
                <a:gd name="T23" fmla="*/ 563 h 785"/>
                <a:gd name="T24" fmla="*/ 250 w 265"/>
                <a:gd name="T25" fmla="*/ 528 h 785"/>
                <a:gd name="T26" fmla="*/ 257 w 265"/>
                <a:gd name="T27" fmla="*/ 491 h 785"/>
                <a:gd name="T28" fmla="*/ 262 w 265"/>
                <a:gd name="T29" fmla="*/ 452 h 785"/>
                <a:gd name="T30" fmla="*/ 265 w 265"/>
                <a:gd name="T31" fmla="*/ 412 h 785"/>
                <a:gd name="T32" fmla="*/ 265 w 265"/>
                <a:gd name="T33" fmla="*/ 373 h 785"/>
                <a:gd name="T34" fmla="*/ 262 w 265"/>
                <a:gd name="T35" fmla="*/ 333 h 785"/>
                <a:gd name="T36" fmla="*/ 257 w 265"/>
                <a:gd name="T37" fmla="*/ 295 h 785"/>
                <a:gd name="T38" fmla="*/ 250 w 265"/>
                <a:gd name="T39" fmla="*/ 257 h 785"/>
                <a:gd name="T40" fmla="*/ 239 w 265"/>
                <a:gd name="T41" fmla="*/ 223 h 785"/>
                <a:gd name="T42" fmla="*/ 226 w 265"/>
                <a:gd name="T43" fmla="*/ 189 h 785"/>
                <a:gd name="T44" fmla="*/ 212 w 265"/>
                <a:gd name="T45" fmla="*/ 158 h 785"/>
                <a:gd name="T46" fmla="*/ 197 w 265"/>
                <a:gd name="T47" fmla="*/ 129 h 785"/>
                <a:gd name="T48" fmla="*/ 178 w 265"/>
                <a:gd name="T49" fmla="*/ 102 h 785"/>
                <a:gd name="T50" fmla="*/ 158 w 265"/>
                <a:gd name="T51" fmla="*/ 78 h 785"/>
                <a:gd name="T52" fmla="*/ 137 w 265"/>
                <a:gd name="T53" fmla="*/ 57 h 785"/>
                <a:gd name="T54" fmla="*/ 115 w 265"/>
                <a:gd name="T55" fmla="*/ 39 h 785"/>
                <a:gd name="T56" fmla="*/ 90 w 265"/>
                <a:gd name="T57" fmla="*/ 24 h 785"/>
                <a:gd name="T58" fmla="*/ 66 w 265"/>
                <a:gd name="T59" fmla="*/ 13 h 785"/>
                <a:gd name="T60" fmla="*/ 40 w 265"/>
                <a:gd name="T61" fmla="*/ 4 h 785"/>
                <a:gd name="T62" fmla="*/ 13 w 265"/>
                <a:gd name="T63" fmla="*/ 1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5" h="785">
                  <a:moveTo>
                    <a:pt x="0" y="785"/>
                  </a:moveTo>
                  <a:lnTo>
                    <a:pt x="13" y="785"/>
                  </a:lnTo>
                  <a:lnTo>
                    <a:pt x="26" y="783"/>
                  </a:lnTo>
                  <a:lnTo>
                    <a:pt x="40" y="781"/>
                  </a:lnTo>
                  <a:lnTo>
                    <a:pt x="53" y="778"/>
                  </a:lnTo>
                  <a:lnTo>
                    <a:pt x="66" y="773"/>
                  </a:lnTo>
                  <a:lnTo>
                    <a:pt x="78" y="768"/>
                  </a:lnTo>
                  <a:lnTo>
                    <a:pt x="90" y="761"/>
                  </a:lnTo>
                  <a:lnTo>
                    <a:pt x="103" y="754"/>
                  </a:lnTo>
                  <a:lnTo>
                    <a:pt x="115" y="746"/>
                  </a:lnTo>
                  <a:lnTo>
                    <a:pt x="126" y="738"/>
                  </a:lnTo>
                  <a:lnTo>
                    <a:pt x="137" y="728"/>
                  </a:lnTo>
                  <a:lnTo>
                    <a:pt x="148" y="718"/>
                  </a:lnTo>
                  <a:lnTo>
                    <a:pt x="158" y="708"/>
                  </a:lnTo>
                  <a:lnTo>
                    <a:pt x="169" y="696"/>
                  </a:lnTo>
                  <a:lnTo>
                    <a:pt x="178" y="683"/>
                  </a:lnTo>
                  <a:lnTo>
                    <a:pt x="188" y="670"/>
                  </a:lnTo>
                  <a:lnTo>
                    <a:pt x="197" y="657"/>
                  </a:lnTo>
                  <a:lnTo>
                    <a:pt x="204" y="642"/>
                  </a:lnTo>
                  <a:lnTo>
                    <a:pt x="212" y="628"/>
                  </a:lnTo>
                  <a:lnTo>
                    <a:pt x="220" y="612"/>
                  </a:lnTo>
                  <a:lnTo>
                    <a:pt x="226" y="597"/>
                  </a:lnTo>
                  <a:lnTo>
                    <a:pt x="233" y="579"/>
                  </a:lnTo>
                  <a:lnTo>
                    <a:pt x="239" y="563"/>
                  </a:lnTo>
                  <a:lnTo>
                    <a:pt x="244" y="545"/>
                  </a:lnTo>
                  <a:lnTo>
                    <a:pt x="250" y="528"/>
                  </a:lnTo>
                  <a:lnTo>
                    <a:pt x="253" y="509"/>
                  </a:lnTo>
                  <a:lnTo>
                    <a:pt x="257" y="491"/>
                  </a:lnTo>
                  <a:lnTo>
                    <a:pt x="260" y="472"/>
                  </a:lnTo>
                  <a:lnTo>
                    <a:pt x="262" y="452"/>
                  </a:lnTo>
                  <a:lnTo>
                    <a:pt x="264" y="433"/>
                  </a:lnTo>
                  <a:lnTo>
                    <a:pt x="265" y="412"/>
                  </a:lnTo>
                  <a:lnTo>
                    <a:pt x="265" y="393"/>
                  </a:lnTo>
                  <a:lnTo>
                    <a:pt x="265" y="373"/>
                  </a:lnTo>
                  <a:lnTo>
                    <a:pt x="264" y="352"/>
                  </a:lnTo>
                  <a:lnTo>
                    <a:pt x="262" y="333"/>
                  </a:lnTo>
                  <a:lnTo>
                    <a:pt x="260" y="313"/>
                  </a:lnTo>
                  <a:lnTo>
                    <a:pt x="257" y="295"/>
                  </a:lnTo>
                  <a:lnTo>
                    <a:pt x="253" y="276"/>
                  </a:lnTo>
                  <a:lnTo>
                    <a:pt x="250" y="257"/>
                  </a:lnTo>
                  <a:lnTo>
                    <a:pt x="244" y="240"/>
                  </a:lnTo>
                  <a:lnTo>
                    <a:pt x="239" y="223"/>
                  </a:lnTo>
                  <a:lnTo>
                    <a:pt x="233" y="206"/>
                  </a:lnTo>
                  <a:lnTo>
                    <a:pt x="226" y="189"/>
                  </a:lnTo>
                  <a:lnTo>
                    <a:pt x="220" y="173"/>
                  </a:lnTo>
                  <a:lnTo>
                    <a:pt x="212" y="158"/>
                  </a:lnTo>
                  <a:lnTo>
                    <a:pt x="204" y="143"/>
                  </a:lnTo>
                  <a:lnTo>
                    <a:pt x="197" y="129"/>
                  </a:lnTo>
                  <a:lnTo>
                    <a:pt x="188" y="115"/>
                  </a:lnTo>
                  <a:lnTo>
                    <a:pt x="178" y="102"/>
                  </a:lnTo>
                  <a:lnTo>
                    <a:pt x="169" y="89"/>
                  </a:lnTo>
                  <a:lnTo>
                    <a:pt x="158" y="78"/>
                  </a:lnTo>
                  <a:lnTo>
                    <a:pt x="148" y="67"/>
                  </a:lnTo>
                  <a:lnTo>
                    <a:pt x="137" y="57"/>
                  </a:lnTo>
                  <a:lnTo>
                    <a:pt x="126" y="47"/>
                  </a:lnTo>
                  <a:lnTo>
                    <a:pt x="115" y="39"/>
                  </a:lnTo>
                  <a:lnTo>
                    <a:pt x="103" y="31"/>
                  </a:lnTo>
                  <a:lnTo>
                    <a:pt x="90" y="24"/>
                  </a:lnTo>
                  <a:lnTo>
                    <a:pt x="78" y="18"/>
                  </a:lnTo>
                  <a:lnTo>
                    <a:pt x="66" y="13"/>
                  </a:lnTo>
                  <a:lnTo>
                    <a:pt x="53" y="8"/>
                  </a:lnTo>
                  <a:lnTo>
                    <a:pt x="40" y="4"/>
                  </a:lnTo>
                  <a:lnTo>
                    <a:pt x="26" y="2"/>
                  </a:lnTo>
                  <a:lnTo>
                    <a:pt x="13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Freeform 422"/>
            <p:cNvSpPr>
              <a:spLocks/>
            </p:cNvSpPr>
            <p:nvPr/>
          </p:nvSpPr>
          <p:spPr bwMode="auto">
            <a:xfrm>
              <a:off x="4970" y="1954"/>
              <a:ext cx="14" cy="21"/>
            </a:xfrm>
            <a:custGeom>
              <a:avLst/>
              <a:gdLst>
                <a:gd name="T0" fmla="*/ 0 w 58"/>
                <a:gd name="T1" fmla="*/ 20 h 98"/>
                <a:gd name="T2" fmla="*/ 0 w 58"/>
                <a:gd name="T3" fmla="*/ 14 h 98"/>
                <a:gd name="T4" fmla="*/ 25 w 58"/>
                <a:gd name="T5" fmla="*/ 0 h 98"/>
                <a:gd name="T6" fmla="*/ 36 w 58"/>
                <a:gd name="T7" fmla="*/ 0 h 98"/>
                <a:gd name="T8" fmla="*/ 58 w 58"/>
                <a:gd name="T9" fmla="*/ 14 h 98"/>
                <a:gd name="T10" fmla="*/ 58 w 58"/>
                <a:gd name="T11" fmla="*/ 20 h 98"/>
                <a:gd name="T12" fmla="*/ 36 w 58"/>
                <a:gd name="T13" fmla="*/ 20 h 98"/>
                <a:gd name="T14" fmla="*/ 36 w 58"/>
                <a:gd name="T15" fmla="*/ 94 h 98"/>
                <a:gd name="T16" fmla="*/ 58 w 58"/>
                <a:gd name="T17" fmla="*/ 94 h 98"/>
                <a:gd name="T18" fmla="*/ 58 w 58"/>
                <a:gd name="T19" fmla="*/ 98 h 98"/>
                <a:gd name="T20" fmla="*/ 0 w 58"/>
                <a:gd name="T21" fmla="*/ 98 h 98"/>
                <a:gd name="T22" fmla="*/ 0 w 58"/>
                <a:gd name="T23" fmla="*/ 94 h 98"/>
                <a:gd name="T24" fmla="*/ 25 w 58"/>
                <a:gd name="T25" fmla="*/ 94 h 98"/>
                <a:gd name="T26" fmla="*/ 25 w 58"/>
                <a:gd name="T27" fmla="*/ 20 h 98"/>
                <a:gd name="T28" fmla="*/ 0 w 58"/>
                <a:gd name="T29" fmla="*/ 2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98">
                  <a:moveTo>
                    <a:pt x="0" y="20"/>
                  </a:moveTo>
                  <a:lnTo>
                    <a:pt x="0" y="14"/>
                  </a:lnTo>
                  <a:lnTo>
                    <a:pt x="25" y="0"/>
                  </a:lnTo>
                  <a:lnTo>
                    <a:pt x="36" y="0"/>
                  </a:lnTo>
                  <a:lnTo>
                    <a:pt x="58" y="14"/>
                  </a:lnTo>
                  <a:lnTo>
                    <a:pt x="58" y="20"/>
                  </a:lnTo>
                  <a:lnTo>
                    <a:pt x="36" y="20"/>
                  </a:lnTo>
                  <a:lnTo>
                    <a:pt x="36" y="94"/>
                  </a:lnTo>
                  <a:lnTo>
                    <a:pt x="58" y="94"/>
                  </a:lnTo>
                  <a:lnTo>
                    <a:pt x="58" y="98"/>
                  </a:lnTo>
                  <a:lnTo>
                    <a:pt x="0" y="98"/>
                  </a:lnTo>
                  <a:lnTo>
                    <a:pt x="0" y="94"/>
                  </a:lnTo>
                  <a:lnTo>
                    <a:pt x="25" y="94"/>
                  </a:lnTo>
                  <a:lnTo>
                    <a:pt x="25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" name="Freeform 423"/>
            <p:cNvSpPr>
              <a:spLocks/>
            </p:cNvSpPr>
            <p:nvPr/>
          </p:nvSpPr>
          <p:spPr bwMode="auto">
            <a:xfrm>
              <a:off x="4970" y="1954"/>
              <a:ext cx="14" cy="21"/>
            </a:xfrm>
            <a:custGeom>
              <a:avLst/>
              <a:gdLst>
                <a:gd name="T0" fmla="*/ 0 w 58"/>
                <a:gd name="T1" fmla="*/ 20 h 98"/>
                <a:gd name="T2" fmla="*/ 0 w 58"/>
                <a:gd name="T3" fmla="*/ 14 h 98"/>
                <a:gd name="T4" fmla="*/ 25 w 58"/>
                <a:gd name="T5" fmla="*/ 0 h 98"/>
                <a:gd name="T6" fmla="*/ 36 w 58"/>
                <a:gd name="T7" fmla="*/ 0 h 98"/>
                <a:gd name="T8" fmla="*/ 58 w 58"/>
                <a:gd name="T9" fmla="*/ 14 h 98"/>
                <a:gd name="T10" fmla="*/ 58 w 58"/>
                <a:gd name="T11" fmla="*/ 20 h 98"/>
                <a:gd name="T12" fmla="*/ 36 w 58"/>
                <a:gd name="T13" fmla="*/ 20 h 98"/>
                <a:gd name="T14" fmla="*/ 36 w 58"/>
                <a:gd name="T15" fmla="*/ 94 h 98"/>
                <a:gd name="T16" fmla="*/ 58 w 58"/>
                <a:gd name="T17" fmla="*/ 94 h 98"/>
                <a:gd name="T18" fmla="*/ 58 w 58"/>
                <a:gd name="T19" fmla="*/ 98 h 98"/>
                <a:gd name="T20" fmla="*/ 0 w 58"/>
                <a:gd name="T21" fmla="*/ 98 h 98"/>
                <a:gd name="T22" fmla="*/ 0 w 58"/>
                <a:gd name="T23" fmla="*/ 94 h 98"/>
                <a:gd name="T24" fmla="*/ 25 w 58"/>
                <a:gd name="T25" fmla="*/ 94 h 98"/>
                <a:gd name="T26" fmla="*/ 25 w 58"/>
                <a:gd name="T27" fmla="*/ 20 h 98"/>
                <a:gd name="T28" fmla="*/ 0 w 58"/>
                <a:gd name="T29" fmla="*/ 2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98">
                  <a:moveTo>
                    <a:pt x="0" y="20"/>
                  </a:moveTo>
                  <a:lnTo>
                    <a:pt x="0" y="14"/>
                  </a:lnTo>
                  <a:lnTo>
                    <a:pt x="25" y="0"/>
                  </a:lnTo>
                  <a:lnTo>
                    <a:pt x="36" y="0"/>
                  </a:lnTo>
                  <a:lnTo>
                    <a:pt x="58" y="14"/>
                  </a:lnTo>
                  <a:lnTo>
                    <a:pt x="58" y="20"/>
                  </a:lnTo>
                  <a:lnTo>
                    <a:pt x="36" y="20"/>
                  </a:lnTo>
                  <a:lnTo>
                    <a:pt x="36" y="94"/>
                  </a:lnTo>
                  <a:lnTo>
                    <a:pt x="58" y="94"/>
                  </a:lnTo>
                  <a:lnTo>
                    <a:pt x="58" y="98"/>
                  </a:lnTo>
                  <a:lnTo>
                    <a:pt x="0" y="98"/>
                  </a:lnTo>
                  <a:lnTo>
                    <a:pt x="0" y="94"/>
                  </a:lnTo>
                  <a:lnTo>
                    <a:pt x="25" y="94"/>
                  </a:lnTo>
                  <a:lnTo>
                    <a:pt x="25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4" name="Freeform 424"/>
            <p:cNvSpPr>
              <a:spLocks/>
            </p:cNvSpPr>
            <p:nvPr/>
          </p:nvSpPr>
          <p:spPr bwMode="auto">
            <a:xfrm>
              <a:off x="4970" y="2152"/>
              <a:ext cx="15" cy="22"/>
            </a:xfrm>
            <a:custGeom>
              <a:avLst/>
              <a:gdLst>
                <a:gd name="T0" fmla="*/ 0 w 59"/>
                <a:gd name="T1" fmla="*/ 78 h 98"/>
                <a:gd name="T2" fmla="*/ 0 w 59"/>
                <a:gd name="T3" fmla="*/ 85 h 98"/>
                <a:gd name="T4" fmla="*/ 25 w 59"/>
                <a:gd name="T5" fmla="*/ 98 h 98"/>
                <a:gd name="T6" fmla="*/ 36 w 59"/>
                <a:gd name="T7" fmla="*/ 98 h 98"/>
                <a:gd name="T8" fmla="*/ 59 w 59"/>
                <a:gd name="T9" fmla="*/ 85 h 98"/>
                <a:gd name="T10" fmla="*/ 59 w 59"/>
                <a:gd name="T11" fmla="*/ 78 h 98"/>
                <a:gd name="T12" fmla="*/ 36 w 59"/>
                <a:gd name="T13" fmla="*/ 78 h 98"/>
                <a:gd name="T14" fmla="*/ 36 w 59"/>
                <a:gd name="T15" fmla="*/ 5 h 98"/>
                <a:gd name="T16" fmla="*/ 59 w 59"/>
                <a:gd name="T17" fmla="*/ 5 h 98"/>
                <a:gd name="T18" fmla="*/ 59 w 59"/>
                <a:gd name="T19" fmla="*/ 0 h 98"/>
                <a:gd name="T20" fmla="*/ 0 w 59"/>
                <a:gd name="T21" fmla="*/ 0 h 98"/>
                <a:gd name="T22" fmla="*/ 0 w 59"/>
                <a:gd name="T23" fmla="*/ 5 h 98"/>
                <a:gd name="T24" fmla="*/ 25 w 59"/>
                <a:gd name="T25" fmla="*/ 5 h 98"/>
                <a:gd name="T26" fmla="*/ 25 w 59"/>
                <a:gd name="T27" fmla="*/ 78 h 98"/>
                <a:gd name="T28" fmla="*/ 0 w 59"/>
                <a:gd name="T29" fmla="*/ 7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98">
                  <a:moveTo>
                    <a:pt x="0" y="78"/>
                  </a:moveTo>
                  <a:lnTo>
                    <a:pt x="0" y="85"/>
                  </a:lnTo>
                  <a:lnTo>
                    <a:pt x="25" y="98"/>
                  </a:lnTo>
                  <a:lnTo>
                    <a:pt x="36" y="98"/>
                  </a:lnTo>
                  <a:lnTo>
                    <a:pt x="59" y="85"/>
                  </a:lnTo>
                  <a:lnTo>
                    <a:pt x="59" y="78"/>
                  </a:lnTo>
                  <a:lnTo>
                    <a:pt x="36" y="78"/>
                  </a:lnTo>
                  <a:lnTo>
                    <a:pt x="36" y="5"/>
                  </a:lnTo>
                  <a:lnTo>
                    <a:pt x="59" y="5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25" y="5"/>
                  </a:lnTo>
                  <a:lnTo>
                    <a:pt x="25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Freeform 425"/>
            <p:cNvSpPr>
              <a:spLocks/>
            </p:cNvSpPr>
            <p:nvPr/>
          </p:nvSpPr>
          <p:spPr bwMode="auto">
            <a:xfrm>
              <a:off x="4970" y="2152"/>
              <a:ext cx="15" cy="22"/>
            </a:xfrm>
            <a:custGeom>
              <a:avLst/>
              <a:gdLst>
                <a:gd name="T0" fmla="*/ 0 w 59"/>
                <a:gd name="T1" fmla="*/ 78 h 98"/>
                <a:gd name="T2" fmla="*/ 0 w 59"/>
                <a:gd name="T3" fmla="*/ 85 h 98"/>
                <a:gd name="T4" fmla="*/ 25 w 59"/>
                <a:gd name="T5" fmla="*/ 98 h 98"/>
                <a:gd name="T6" fmla="*/ 36 w 59"/>
                <a:gd name="T7" fmla="*/ 98 h 98"/>
                <a:gd name="T8" fmla="*/ 59 w 59"/>
                <a:gd name="T9" fmla="*/ 85 h 98"/>
                <a:gd name="T10" fmla="*/ 59 w 59"/>
                <a:gd name="T11" fmla="*/ 78 h 98"/>
                <a:gd name="T12" fmla="*/ 36 w 59"/>
                <a:gd name="T13" fmla="*/ 78 h 98"/>
                <a:gd name="T14" fmla="*/ 36 w 59"/>
                <a:gd name="T15" fmla="*/ 5 h 98"/>
                <a:gd name="T16" fmla="*/ 59 w 59"/>
                <a:gd name="T17" fmla="*/ 5 h 98"/>
                <a:gd name="T18" fmla="*/ 59 w 59"/>
                <a:gd name="T19" fmla="*/ 0 h 98"/>
                <a:gd name="T20" fmla="*/ 0 w 59"/>
                <a:gd name="T21" fmla="*/ 0 h 98"/>
                <a:gd name="T22" fmla="*/ 0 w 59"/>
                <a:gd name="T23" fmla="*/ 5 h 98"/>
                <a:gd name="T24" fmla="*/ 25 w 59"/>
                <a:gd name="T25" fmla="*/ 5 h 98"/>
                <a:gd name="T26" fmla="*/ 25 w 59"/>
                <a:gd name="T27" fmla="*/ 78 h 98"/>
                <a:gd name="T28" fmla="*/ 0 w 59"/>
                <a:gd name="T29" fmla="*/ 7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98">
                  <a:moveTo>
                    <a:pt x="0" y="78"/>
                  </a:moveTo>
                  <a:lnTo>
                    <a:pt x="0" y="85"/>
                  </a:lnTo>
                  <a:lnTo>
                    <a:pt x="25" y="98"/>
                  </a:lnTo>
                  <a:lnTo>
                    <a:pt x="36" y="98"/>
                  </a:lnTo>
                  <a:lnTo>
                    <a:pt x="59" y="85"/>
                  </a:lnTo>
                  <a:lnTo>
                    <a:pt x="59" y="78"/>
                  </a:lnTo>
                  <a:lnTo>
                    <a:pt x="36" y="78"/>
                  </a:lnTo>
                  <a:lnTo>
                    <a:pt x="36" y="5"/>
                  </a:lnTo>
                  <a:lnTo>
                    <a:pt x="59" y="5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25" y="5"/>
                  </a:lnTo>
                  <a:lnTo>
                    <a:pt x="25" y="78"/>
                  </a:lnTo>
                  <a:lnTo>
                    <a:pt x="0" y="78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Freeform 426"/>
            <p:cNvSpPr>
              <a:spLocks/>
            </p:cNvSpPr>
            <p:nvPr/>
          </p:nvSpPr>
          <p:spPr bwMode="auto">
            <a:xfrm>
              <a:off x="2701" y="1157"/>
              <a:ext cx="288" cy="18"/>
            </a:xfrm>
            <a:custGeom>
              <a:avLst/>
              <a:gdLst>
                <a:gd name="T0" fmla="*/ 1260 w 1260"/>
                <a:gd name="T1" fmla="*/ 83 h 83"/>
                <a:gd name="T2" fmla="*/ 0 w 1260"/>
                <a:gd name="T3" fmla="*/ 83 h 83"/>
                <a:gd name="T4" fmla="*/ 0 w 1260"/>
                <a:gd name="T5" fmla="*/ 38 h 83"/>
                <a:gd name="T6" fmla="*/ 122 w 1260"/>
                <a:gd name="T7" fmla="*/ 38 h 83"/>
                <a:gd name="T8" fmla="*/ 122 w 1260"/>
                <a:gd name="T9" fmla="*/ 20 h 83"/>
                <a:gd name="T10" fmla="*/ 128 w 1260"/>
                <a:gd name="T11" fmla="*/ 0 h 83"/>
                <a:gd name="T12" fmla="*/ 988 w 1260"/>
                <a:gd name="T13" fmla="*/ 0 h 83"/>
                <a:gd name="T14" fmla="*/ 995 w 1260"/>
                <a:gd name="T15" fmla="*/ 20 h 83"/>
                <a:gd name="T16" fmla="*/ 995 w 1260"/>
                <a:gd name="T17" fmla="*/ 38 h 83"/>
                <a:gd name="T18" fmla="*/ 1260 w 1260"/>
                <a:gd name="T19" fmla="*/ 38 h 83"/>
                <a:gd name="T20" fmla="*/ 1260 w 1260"/>
                <a:gd name="T2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0" h="83">
                  <a:moveTo>
                    <a:pt x="1260" y="83"/>
                  </a:moveTo>
                  <a:lnTo>
                    <a:pt x="0" y="83"/>
                  </a:lnTo>
                  <a:lnTo>
                    <a:pt x="0" y="38"/>
                  </a:lnTo>
                  <a:lnTo>
                    <a:pt x="122" y="38"/>
                  </a:lnTo>
                  <a:lnTo>
                    <a:pt x="122" y="20"/>
                  </a:lnTo>
                  <a:lnTo>
                    <a:pt x="128" y="0"/>
                  </a:lnTo>
                  <a:lnTo>
                    <a:pt x="988" y="0"/>
                  </a:lnTo>
                  <a:lnTo>
                    <a:pt x="995" y="20"/>
                  </a:lnTo>
                  <a:lnTo>
                    <a:pt x="995" y="38"/>
                  </a:lnTo>
                  <a:lnTo>
                    <a:pt x="1260" y="38"/>
                  </a:lnTo>
                  <a:lnTo>
                    <a:pt x="1260" y="8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" name="Freeform 427"/>
            <p:cNvSpPr>
              <a:spLocks/>
            </p:cNvSpPr>
            <p:nvPr/>
          </p:nvSpPr>
          <p:spPr bwMode="auto">
            <a:xfrm>
              <a:off x="2701" y="1157"/>
              <a:ext cx="288" cy="18"/>
            </a:xfrm>
            <a:custGeom>
              <a:avLst/>
              <a:gdLst>
                <a:gd name="T0" fmla="*/ 1260 w 1260"/>
                <a:gd name="T1" fmla="*/ 83 h 83"/>
                <a:gd name="T2" fmla="*/ 0 w 1260"/>
                <a:gd name="T3" fmla="*/ 83 h 83"/>
                <a:gd name="T4" fmla="*/ 0 w 1260"/>
                <a:gd name="T5" fmla="*/ 38 h 83"/>
                <a:gd name="T6" fmla="*/ 122 w 1260"/>
                <a:gd name="T7" fmla="*/ 38 h 83"/>
                <a:gd name="T8" fmla="*/ 122 w 1260"/>
                <a:gd name="T9" fmla="*/ 20 h 83"/>
                <a:gd name="T10" fmla="*/ 128 w 1260"/>
                <a:gd name="T11" fmla="*/ 0 h 83"/>
                <a:gd name="T12" fmla="*/ 988 w 1260"/>
                <a:gd name="T13" fmla="*/ 0 h 83"/>
                <a:gd name="T14" fmla="*/ 995 w 1260"/>
                <a:gd name="T15" fmla="*/ 20 h 83"/>
                <a:gd name="T16" fmla="*/ 995 w 1260"/>
                <a:gd name="T17" fmla="*/ 38 h 83"/>
                <a:gd name="T18" fmla="*/ 1260 w 1260"/>
                <a:gd name="T19" fmla="*/ 38 h 83"/>
                <a:gd name="T20" fmla="*/ 1260 w 1260"/>
                <a:gd name="T2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0" h="83">
                  <a:moveTo>
                    <a:pt x="1260" y="83"/>
                  </a:moveTo>
                  <a:lnTo>
                    <a:pt x="0" y="83"/>
                  </a:lnTo>
                  <a:lnTo>
                    <a:pt x="0" y="38"/>
                  </a:lnTo>
                  <a:lnTo>
                    <a:pt x="122" y="38"/>
                  </a:lnTo>
                  <a:lnTo>
                    <a:pt x="122" y="20"/>
                  </a:lnTo>
                  <a:lnTo>
                    <a:pt x="128" y="0"/>
                  </a:lnTo>
                  <a:lnTo>
                    <a:pt x="988" y="0"/>
                  </a:lnTo>
                  <a:lnTo>
                    <a:pt x="995" y="20"/>
                  </a:lnTo>
                  <a:lnTo>
                    <a:pt x="995" y="38"/>
                  </a:lnTo>
                  <a:lnTo>
                    <a:pt x="1260" y="38"/>
                  </a:lnTo>
                  <a:lnTo>
                    <a:pt x="1260" y="8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" name="Rectangle 428"/>
            <p:cNvSpPr>
              <a:spLocks noChangeArrowheads="1"/>
            </p:cNvSpPr>
            <p:nvPr/>
          </p:nvSpPr>
          <p:spPr bwMode="auto">
            <a:xfrm>
              <a:off x="2628" y="1325"/>
              <a:ext cx="400" cy="7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" name="Rectangle 429"/>
            <p:cNvSpPr>
              <a:spLocks noChangeArrowheads="1"/>
            </p:cNvSpPr>
            <p:nvPr/>
          </p:nvSpPr>
          <p:spPr bwMode="auto">
            <a:xfrm>
              <a:off x="2628" y="1325"/>
              <a:ext cx="400" cy="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" name="Rectangle 430"/>
            <p:cNvSpPr>
              <a:spLocks noChangeArrowheads="1"/>
            </p:cNvSpPr>
            <p:nvPr/>
          </p:nvSpPr>
          <p:spPr bwMode="auto">
            <a:xfrm>
              <a:off x="3026" y="1329"/>
              <a:ext cx="2" cy="16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Rectangle 431"/>
            <p:cNvSpPr>
              <a:spLocks noChangeArrowheads="1"/>
            </p:cNvSpPr>
            <p:nvPr/>
          </p:nvSpPr>
          <p:spPr bwMode="auto">
            <a:xfrm>
              <a:off x="2736" y="1172"/>
              <a:ext cx="184" cy="160"/>
            </a:xfrm>
            <a:prstGeom prst="rect">
              <a:avLst/>
            </a:prstGeom>
            <a:solidFill>
              <a:srgbClr val="5957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" name="Rectangle 432"/>
            <p:cNvSpPr>
              <a:spLocks noChangeArrowheads="1"/>
            </p:cNvSpPr>
            <p:nvPr/>
          </p:nvSpPr>
          <p:spPr bwMode="auto">
            <a:xfrm>
              <a:off x="2736" y="1172"/>
              <a:ext cx="184" cy="16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" name="Rectangle 433"/>
            <p:cNvSpPr>
              <a:spLocks noChangeArrowheads="1"/>
            </p:cNvSpPr>
            <p:nvPr/>
          </p:nvSpPr>
          <p:spPr bwMode="auto">
            <a:xfrm>
              <a:off x="2738" y="1172"/>
              <a:ext cx="181" cy="1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" name="Rectangle 434"/>
            <p:cNvSpPr>
              <a:spLocks noChangeArrowheads="1"/>
            </p:cNvSpPr>
            <p:nvPr/>
          </p:nvSpPr>
          <p:spPr bwMode="auto">
            <a:xfrm>
              <a:off x="2738" y="1172"/>
              <a:ext cx="181" cy="16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" name="Freeform 435"/>
            <p:cNvSpPr>
              <a:spLocks/>
            </p:cNvSpPr>
            <p:nvPr/>
          </p:nvSpPr>
          <p:spPr bwMode="auto">
            <a:xfrm>
              <a:off x="3015" y="1492"/>
              <a:ext cx="16" cy="16"/>
            </a:xfrm>
            <a:custGeom>
              <a:avLst/>
              <a:gdLst>
                <a:gd name="T0" fmla="*/ 0 w 73"/>
                <a:gd name="T1" fmla="*/ 0 h 71"/>
                <a:gd name="T2" fmla="*/ 0 w 73"/>
                <a:gd name="T3" fmla="*/ 71 h 71"/>
                <a:gd name="T4" fmla="*/ 8 w 73"/>
                <a:gd name="T5" fmla="*/ 71 h 71"/>
                <a:gd name="T6" fmla="*/ 16 w 73"/>
                <a:gd name="T7" fmla="*/ 70 h 71"/>
                <a:gd name="T8" fmla="*/ 22 w 73"/>
                <a:gd name="T9" fmla="*/ 68 h 71"/>
                <a:gd name="T10" fmla="*/ 29 w 73"/>
                <a:gd name="T11" fmla="*/ 66 h 71"/>
                <a:gd name="T12" fmla="*/ 36 w 73"/>
                <a:gd name="T13" fmla="*/ 63 h 71"/>
                <a:gd name="T14" fmla="*/ 41 w 73"/>
                <a:gd name="T15" fmla="*/ 59 h 71"/>
                <a:gd name="T16" fmla="*/ 47 w 73"/>
                <a:gd name="T17" fmla="*/ 55 h 71"/>
                <a:gd name="T18" fmla="*/ 52 w 73"/>
                <a:gd name="T19" fmla="*/ 51 h 71"/>
                <a:gd name="T20" fmla="*/ 57 w 73"/>
                <a:gd name="T21" fmla="*/ 45 h 71"/>
                <a:gd name="T22" fmla="*/ 61 w 73"/>
                <a:gd name="T23" fmla="*/ 40 h 71"/>
                <a:gd name="T24" fmla="*/ 64 w 73"/>
                <a:gd name="T25" fmla="*/ 33 h 71"/>
                <a:gd name="T26" fmla="*/ 68 w 73"/>
                <a:gd name="T27" fmla="*/ 28 h 71"/>
                <a:gd name="T28" fmla="*/ 70 w 73"/>
                <a:gd name="T29" fmla="*/ 22 h 71"/>
                <a:gd name="T30" fmla="*/ 72 w 73"/>
                <a:gd name="T31" fmla="*/ 14 h 71"/>
                <a:gd name="T32" fmla="*/ 73 w 73"/>
                <a:gd name="T33" fmla="*/ 8 h 71"/>
                <a:gd name="T34" fmla="*/ 73 w 73"/>
                <a:gd name="T35" fmla="*/ 0 h 71"/>
                <a:gd name="T36" fmla="*/ 0 w 73"/>
                <a:gd name="T3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71">
                  <a:moveTo>
                    <a:pt x="0" y="0"/>
                  </a:moveTo>
                  <a:lnTo>
                    <a:pt x="0" y="71"/>
                  </a:lnTo>
                  <a:lnTo>
                    <a:pt x="8" y="71"/>
                  </a:lnTo>
                  <a:lnTo>
                    <a:pt x="16" y="70"/>
                  </a:lnTo>
                  <a:lnTo>
                    <a:pt x="22" y="68"/>
                  </a:lnTo>
                  <a:lnTo>
                    <a:pt x="29" y="66"/>
                  </a:lnTo>
                  <a:lnTo>
                    <a:pt x="36" y="63"/>
                  </a:lnTo>
                  <a:lnTo>
                    <a:pt x="41" y="59"/>
                  </a:lnTo>
                  <a:lnTo>
                    <a:pt x="47" y="55"/>
                  </a:lnTo>
                  <a:lnTo>
                    <a:pt x="52" y="51"/>
                  </a:lnTo>
                  <a:lnTo>
                    <a:pt x="57" y="45"/>
                  </a:lnTo>
                  <a:lnTo>
                    <a:pt x="61" y="40"/>
                  </a:lnTo>
                  <a:lnTo>
                    <a:pt x="64" y="33"/>
                  </a:lnTo>
                  <a:lnTo>
                    <a:pt x="68" y="28"/>
                  </a:lnTo>
                  <a:lnTo>
                    <a:pt x="70" y="22"/>
                  </a:lnTo>
                  <a:lnTo>
                    <a:pt x="72" y="14"/>
                  </a:lnTo>
                  <a:lnTo>
                    <a:pt x="73" y="8"/>
                  </a:lnTo>
                  <a:lnTo>
                    <a:pt x="7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" name="Freeform 436"/>
            <p:cNvSpPr>
              <a:spLocks/>
            </p:cNvSpPr>
            <p:nvPr/>
          </p:nvSpPr>
          <p:spPr bwMode="auto">
            <a:xfrm>
              <a:off x="2624" y="1493"/>
              <a:ext cx="17" cy="16"/>
            </a:xfrm>
            <a:custGeom>
              <a:avLst/>
              <a:gdLst>
                <a:gd name="T0" fmla="*/ 77 w 77"/>
                <a:gd name="T1" fmla="*/ 0 h 76"/>
                <a:gd name="T2" fmla="*/ 0 w 77"/>
                <a:gd name="T3" fmla="*/ 0 h 76"/>
                <a:gd name="T4" fmla="*/ 1 w 77"/>
                <a:gd name="T5" fmla="*/ 8 h 76"/>
                <a:gd name="T6" fmla="*/ 2 w 77"/>
                <a:gd name="T7" fmla="*/ 15 h 76"/>
                <a:gd name="T8" fmla="*/ 3 w 77"/>
                <a:gd name="T9" fmla="*/ 23 h 76"/>
                <a:gd name="T10" fmla="*/ 6 w 77"/>
                <a:gd name="T11" fmla="*/ 29 h 76"/>
                <a:gd name="T12" fmla="*/ 9 w 77"/>
                <a:gd name="T13" fmla="*/ 37 h 76"/>
                <a:gd name="T14" fmla="*/ 13 w 77"/>
                <a:gd name="T15" fmla="*/ 42 h 76"/>
                <a:gd name="T16" fmla="*/ 17 w 77"/>
                <a:gd name="T17" fmla="*/ 49 h 76"/>
                <a:gd name="T18" fmla="*/ 23 w 77"/>
                <a:gd name="T19" fmla="*/ 54 h 76"/>
                <a:gd name="T20" fmla="*/ 28 w 77"/>
                <a:gd name="T21" fmla="*/ 58 h 76"/>
                <a:gd name="T22" fmla="*/ 34 w 77"/>
                <a:gd name="T23" fmla="*/ 63 h 76"/>
                <a:gd name="T24" fmla="*/ 40 w 77"/>
                <a:gd name="T25" fmla="*/ 67 h 76"/>
                <a:gd name="T26" fmla="*/ 47 w 77"/>
                <a:gd name="T27" fmla="*/ 70 h 76"/>
                <a:gd name="T28" fmla="*/ 54 w 77"/>
                <a:gd name="T29" fmla="*/ 72 h 76"/>
                <a:gd name="T30" fmla="*/ 61 w 77"/>
                <a:gd name="T31" fmla="*/ 74 h 76"/>
                <a:gd name="T32" fmla="*/ 69 w 77"/>
                <a:gd name="T33" fmla="*/ 76 h 76"/>
                <a:gd name="T34" fmla="*/ 77 w 77"/>
                <a:gd name="T35" fmla="*/ 76 h 76"/>
                <a:gd name="T36" fmla="*/ 77 w 77"/>
                <a:gd name="T3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76">
                  <a:moveTo>
                    <a:pt x="77" y="0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2" y="15"/>
                  </a:lnTo>
                  <a:lnTo>
                    <a:pt x="3" y="23"/>
                  </a:lnTo>
                  <a:lnTo>
                    <a:pt x="6" y="29"/>
                  </a:lnTo>
                  <a:lnTo>
                    <a:pt x="9" y="37"/>
                  </a:lnTo>
                  <a:lnTo>
                    <a:pt x="13" y="42"/>
                  </a:lnTo>
                  <a:lnTo>
                    <a:pt x="17" y="49"/>
                  </a:lnTo>
                  <a:lnTo>
                    <a:pt x="23" y="54"/>
                  </a:lnTo>
                  <a:lnTo>
                    <a:pt x="28" y="58"/>
                  </a:lnTo>
                  <a:lnTo>
                    <a:pt x="34" y="63"/>
                  </a:lnTo>
                  <a:lnTo>
                    <a:pt x="40" y="67"/>
                  </a:lnTo>
                  <a:lnTo>
                    <a:pt x="47" y="70"/>
                  </a:lnTo>
                  <a:lnTo>
                    <a:pt x="54" y="72"/>
                  </a:lnTo>
                  <a:lnTo>
                    <a:pt x="61" y="74"/>
                  </a:lnTo>
                  <a:lnTo>
                    <a:pt x="69" y="76"/>
                  </a:lnTo>
                  <a:lnTo>
                    <a:pt x="77" y="76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" name="Freeform 437"/>
            <p:cNvSpPr>
              <a:spLocks/>
            </p:cNvSpPr>
            <p:nvPr/>
          </p:nvSpPr>
          <p:spPr bwMode="auto">
            <a:xfrm>
              <a:off x="2628" y="1488"/>
              <a:ext cx="397" cy="8"/>
            </a:xfrm>
            <a:custGeom>
              <a:avLst/>
              <a:gdLst>
                <a:gd name="T0" fmla="*/ 12 w 1721"/>
                <a:gd name="T1" fmla="*/ 36 h 36"/>
                <a:gd name="T2" fmla="*/ 1721 w 1721"/>
                <a:gd name="T3" fmla="*/ 36 h 36"/>
                <a:gd name="T4" fmla="*/ 1721 w 1721"/>
                <a:gd name="T5" fmla="*/ 10 h 36"/>
                <a:gd name="T6" fmla="*/ 0 w 1721"/>
                <a:gd name="T7" fmla="*/ 0 h 36"/>
                <a:gd name="T8" fmla="*/ 0 w 1721"/>
                <a:gd name="T9" fmla="*/ 25 h 36"/>
                <a:gd name="T10" fmla="*/ 12 w 1721"/>
                <a:gd name="T1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1" h="36">
                  <a:moveTo>
                    <a:pt x="12" y="36"/>
                  </a:moveTo>
                  <a:lnTo>
                    <a:pt x="1721" y="36"/>
                  </a:lnTo>
                  <a:lnTo>
                    <a:pt x="1721" y="1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" name="Rectangle 438"/>
            <p:cNvSpPr>
              <a:spLocks noChangeArrowheads="1"/>
            </p:cNvSpPr>
            <p:nvPr/>
          </p:nvSpPr>
          <p:spPr bwMode="auto">
            <a:xfrm>
              <a:off x="2630" y="1332"/>
              <a:ext cx="396" cy="1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" name="Rectangle 439"/>
            <p:cNvSpPr>
              <a:spLocks noChangeArrowheads="1"/>
            </p:cNvSpPr>
            <p:nvPr/>
          </p:nvSpPr>
          <p:spPr bwMode="auto">
            <a:xfrm>
              <a:off x="2630" y="1332"/>
              <a:ext cx="396" cy="15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" name="Freeform 440"/>
            <p:cNvSpPr>
              <a:spLocks/>
            </p:cNvSpPr>
            <p:nvPr/>
          </p:nvSpPr>
          <p:spPr bwMode="auto">
            <a:xfrm>
              <a:off x="2749" y="1359"/>
              <a:ext cx="159" cy="15"/>
            </a:xfrm>
            <a:custGeom>
              <a:avLst/>
              <a:gdLst>
                <a:gd name="T0" fmla="*/ 7 w 690"/>
                <a:gd name="T1" fmla="*/ 73 h 73"/>
                <a:gd name="T2" fmla="*/ 683 w 690"/>
                <a:gd name="T3" fmla="*/ 15 h 73"/>
                <a:gd name="T4" fmla="*/ 685 w 690"/>
                <a:gd name="T5" fmla="*/ 15 h 73"/>
                <a:gd name="T6" fmla="*/ 687 w 690"/>
                <a:gd name="T7" fmla="*/ 13 h 73"/>
                <a:gd name="T8" fmla="*/ 690 w 690"/>
                <a:gd name="T9" fmla="*/ 11 h 73"/>
                <a:gd name="T10" fmla="*/ 690 w 690"/>
                <a:gd name="T11" fmla="*/ 8 h 73"/>
                <a:gd name="T12" fmla="*/ 688 w 690"/>
                <a:gd name="T13" fmla="*/ 4 h 73"/>
                <a:gd name="T14" fmla="*/ 687 w 690"/>
                <a:gd name="T15" fmla="*/ 2 h 73"/>
                <a:gd name="T16" fmla="*/ 684 w 690"/>
                <a:gd name="T17" fmla="*/ 1 h 73"/>
                <a:gd name="T18" fmla="*/ 682 w 690"/>
                <a:gd name="T19" fmla="*/ 0 h 73"/>
                <a:gd name="T20" fmla="*/ 6 w 690"/>
                <a:gd name="T21" fmla="*/ 58 h 73"/>
                <a:gd name="T22" fmla="*/ 3 w 690"/>
                <a:gd name="T23" fmla="*/ 59 h 73"/>
                <a:gd name="T24" fmla="*/ 1 w 690"/>
                <a:gd name="T25" fmla="*/ 60 h 73"/>
                <a:gd name="T26" fmla="*/ 0 w 690"/>
                <a:gd name="T27" fmla="*/ 64 h 73"/>
                <a:gd name="T28" fmla="*/ 0 w 690"/>
                <a:gd name="T29" fmla="*/ 66 h 73"/>
                <a:gd name="T30" fmla="*/ 0 w 690"/>
                <a:gd name="T31" fmla="*/ 69 h 73"/>
                <a:gd name="T32" fmla="*/ 2 w 690"/>
                <a:gd name="T33" fmla="*/ 71 h 73"/>
                <a:gd name="T34" fmla="*/ 4 w 690"/>
                <a:gd name="T35" fmla="*/ 72 h 73"/>
                <a:gd name="T36" fmla="*/ 7 w 690"/>
                <a:gd name="T3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0" h="73">
                  <a:moveTo>
                    <a:pt x="7" y="73"/>
                  </a:moveTo>
                  <a:lnTo>
                    <a:pt x="683" y="15"/>
                  </a:lnTo>
                  <a:lnTo>
                    <a:pt x="685" y="15"/>
                  </a:lnTo>
                  <a:lnTo>
                    <a:pt x="687" y="13"/>
                  </a:lnTo>
                  <a:lnTo>
                    <a:pt x="690" y="11"/>
                  </a:lnTo>
                  <a:lnTo>
                    <a:pt x="690" y="8"/>
                  </a:lnTo>
                  <a:lnTo>
                    <a:pt x="688" y="4"/>
                  </a:lnTo>
                  <a:lnTo>
                    <a:pt x="687" y="2"/>
                  </a:lnTo>
                  <a:lnTo>
                    <a:pt x="684" y="1"/>
                  </a:lnTo>
                  <a:lnTo>
                    <a:pt x="682" y="0"/>
                  </a:lnTo>
                  <a:lnTo>
                    <a:pt x="6" y="58"/>
                  </a:lnTo>
                  <a:lnTo>
                    <a:pt x="3" y="59"/>
                  </a:lnTo>
                  <a:lnTo>
                    <a:pt x="1" y="60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2" y="71"/>
                  </a:lnTo>
                  <a:lnTo>
                    <a:pt x="4" y="72"/>
                  </a:lnTo>
                  <a:lnTo>
                    <a:pt x="7" y="73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" name="Line 441"/>
            <p:cNvSpPr>
              <a:spLocks noChangeShapeType="1"/>
            </p:cNvSpPr>
            <p:nvPr/>
          </p:nvSpPr>
          <p:spPr bwMode="auto">
            <a:xfrm flipV="1">
              <a:off x="2751" y="1363"/>
              <a:ext cx="154" cy="1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" name="Freeform 442"/>
            <p:cNvSpPr>
              <a:spLocks/>
            </p:cNvSpPr>
            <p:nvPr/>
          </p:nvSpPr>
          <p:spPr bwMode="auto">
            <a:xfrm>
              <a:off x="2905" y="1359"/>
              <a:ext cx="3" cy="4"/>
            </a:xfrm>
            <a:custGeom>
              <a:avLst/>
              <a:gdLst>
                <a:gd name="T0" fmla="*/ 1 w 8"/>
                <a:gd name="T1" fmla="*/ 15 h 15"/>
                <a:gd name="T2" fmla="*/ 3 w 8"/>
                <a:gd name="T3" fmla="*/ 15 h 15"/>
                <a:gd name="T4" fmla="*/ 5 w 8"/>
                <a:gd name="T5" fmla="*/ 13 h 15"/>
                <a:gd name="T6" fmla="*/ 8 w 8"/>
                <a:gd name="T7" fmla="*/ 11 h 15"/>
                <a:gd name="T8" fmla="*/ 8 w 8"/>
                <a:gd name="T9" fmla="*/ 8 h 15"/>
                <a:gd name="T10" fmla="*/ 6 w 8"/>
                <a:gd name="T11" fmla="*/ 4 h 15"/>
                <a:gd name="T12" fmla="*/ 5 w 8"/>
                <a:gd name="T13" fmla="*/ 2 h 15"/>
                <a:gd name="T14" fmla="*/ 2 w 8"/>
                <a:gd name="T15" fmla="*/ 1 h 15"/>
                <a:gd name="T16" fmla="*/ 0 w 8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5">
                  <a:moveTo>
                    <a:pt x="1" y="15"/>
                  </a:moveTo>
                  <a:lnTo>
                    <a:pt x="3" y="15"/>
                  </a:lnTo>
                  <a:lnTo>
                    <a:pt x="5" y="13"/>
                  </a:lnTo>
                  <a:lnTo>
                    <a:pt x="8" y="11"/>
                  </a:lnTo>
                  <a:lnTo>
                    <a:pt x="8" y="8"/>
                  </a:lnTo>
                  <a:lnTo>
                    <a:pt x="6" y="4"/>
                  </a:lnTo>
                  <a:lnTo>
                    <a:pt x="5" y="2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" name="Line 443"/>
            <p:cNvSpPr>
              <a:spLocks noChangeShapeType="1"/>
            </p:cNvSpPr>
            <p:nvPr/>
          </p:nvSpPr>
          <p:spPr bwMode="auto">
            <a:xfrm flipH="1">
              <a:off x="2750" y="1359"/>
              <a:ext cx="155" cy="13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" name="Freeform 444"/>
            <p:cNvSpPr>
              <a:spLocks/>
            </p:cNvSpPr>
            <p:nvPr/>
          </p:nvSpPr>
          <p:spPr bwMode="auto">
            <a:xfrm>
              <a:off x="2749" y="1372"/>
              <a:ext cx="2" cy="2"/>
            </a:xfrm>
            <a:custGeom>
              <a:avLst/>
              <a:gdLst>
                <a:gd name="T0" fmla="*/ 6 w 7"/>
                <a:gd name="T1" fmla="*/ 0 h 15"/>
                <a:gd name="T2" fmla="*/ 3 w 7"/>
                <a:gd name="T3" fmla="*/ 1 h 15"/>
                <a:gd name="T4" fmla="*/ 1 w 7"/>
                <a:gd name="T5" fmla="*/ 2 h 15"/>
                <a:gd name="T6" fmla="*/ 0 w 7"/>
                <a:gd name="T7" fmla="*/ 6 h 15"/>
                <a:gd name="T8" fmla="*/ 0 w 7"/>
                <a:gd name="T9" fmla="*/ 8 h 15"/>
                <a:gd name="T10" fmla="*/ 0 w 7"/>
                <a:gd name="T11" fmla="*/ 11 h 15"/>
                <a:gd name="T12" fmla="*/ 2 w 7"/>
                <a:gd name="T13" fmla="*/ 13 h 15"/>
                <a:gd name="T14" fmla="*/ 4 w 7"/>
                <a:gd name="T15" fmla="*/ 14 h 15"/>
                <a:gd name="T16" fmla="*/ 7 w 7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">
                  <a:moveTo>
                    <a:pt x="6" y="0"/>
                  </a:moveTo>
                  <a:lnTo>
                    <a:pt x="3" y="1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" name="Rectangle 445"/>
            <p:cNvSpPr>
              <a:spLocks noChangeArrowheads="1"/>
            </p:cNvSpPr>
            <p:nvPr/>
          </p:nvSpPr>
          <p:spPr bwMode="auto">
            <a:xfrm>
              <a:off x="2672" y="1401"/>
              <a:ext cx="312" cy="73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" name="Rectangle 446"/>
            <p:cNvSpPr>
              <a:spLocks noChangeArrowheads="1"/>
            </p:cNvSpPr>
            <p:nvPr/>
          </p:nvSpPr>
          <p:spPr bwMode="auto">
            <a:xfrm>
              <a:off x="2672" y="1401"/>
              <a:ext cx="312" cy="7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" name="Freeform 447"/>
            <p:cNvSpPr>
              <a:spLocks/>
            </p:cNvSpPr>
            <p:nvPr/>
          </p:nvSpPr>
          <p:spPr bwMode="auto">
            <a:xfrm>
              <a:off x="2749" y="1456"/>
              <a:ext cx="159" cy="15"/>
            </a:xfrm>
            <a:custGeom>
              <a:avLst/>
              <a:gdLst>
                <a:gd name="T0" fmla="*/ 7 w 690"/>
                <a:gd name="T1" fmla="*/ 73 h 73"/>
                <a:gd name="T2" fmla="*/ 683 w 690"/>
                <a:gd name="T3" fmla="*/ 15 h 73"/>
                <a:gd name="T4" fmla="*/ 685 w 690"/>
                <a:gd name="T5" fmla="*/ 14 h 73"/>
                <a:gd name="T6" fmla="*/ 687 w 690"/>
                <a:gd name="T7" fmla="*/ 13 h 73"/>
                <a:gd name="T8" fmla="*/ 690 w 690"/>
                <a:gd name="T9" fmla="*/ 10 h 73"/>
                <a:gd name="T10" fmla="*/ 690 w 690"/>
                <a:gd name="T11" fmla="*/ 8 h 73"/>
                <a:gd name="T12" fmla="*/ 689 w 690"/>
                <a:gd name="T13" fmla="*/ 5 h 73"/>
                <a:gd name="T14" fmla="*/ 687 w 690"/>
                <a:gd name="T15" fmla="*/ 3 h 73"/>
                <a:gd name="T16" fmla="*/ 684 w 690"/>
                <a:gd name="T17" fmla="*/ 1 h 73"/>
                <a:gd name="T18" fmla="*/ 681 w 690"/>
                <a:gd name="T19" fmla="*/ 0 h 73"/>
                <a:gd name="T20" fmla="*/ 6 w 690"/>
                <a:gd name="T21" fmla="*/ 59 h 73"/>
                <a:gd name="T22" fmla="*/ 3 w 690"/>
                <a:gd name="T23" fmla="*/ 59 h 73"/>
                <a:gd name="T24" fmla="*/ 1 w 690"/>
                <a:gd name="T25" fmla="*/ 61 h 73"/>
                <a:gd name="T26" fmla="*/ 0 w 690"/>
                <a:gd name="T27" fmla="*/ 63 h 73"/>
                <a:gd name="T28" fmla="*/ 0 w 690"/>
                <a:gd name="T29" fmla="*/ 66 h 73"/>
                <a:gd name="T30" fmla="*/ 0 w 690"/>
                <a:gd name="T31" fmla="*/ 69 h 73"/>
                <a:gd name="T32" fmla="*/ 2 w 690"/>
                <a:gd name="T33" fmla="*/ 71 h 73"/>
                <a:gd name="T34" fmla="*/ 4 w 690"/>
                <a:gd name="T35" fmla="*/ 73 h 73"/>
                <a:gd name="T36" fmla="*/ 7 w 690"/>
                <a:gd name="T3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0" h="73">
                  <a:moveTo>
                    <a:pt x="7" y="73"/>
                  </a:moveTo>
                  <a:lnTo>
                    <a:pt x="683" y="15"/>
                  </a:lnTo>
                  <a:lnTo>
                    <a:pt x="685" y="14"/>
                  </a:lnTo>
                  <a:lnTo>
                    <a:pt x="687" y="13"/>
                  </a:lnTo>
                  <a:lnTo>
                    <a:pt x="690" y="10"/>
                  </a:lnTo>
                  <a:lnTo>
                    <a:pt x="690" y="8"/>
                  </a:lnTo>
                  <a:lnTo>
                    <a:pt x="689" y="5"/>
                  </a:lnTo>
                  <a:lnTo>
                    <a:pt x="687" y="3"/>
                  </a:lnTo>
                  <a:lnTo>
                    <a:pt x="684" y="1"/>
                  </a:lnTo>
                  <a:lnTo>
                    <a:pt x="681" y="0"/>
                  </a:lnTo>
                  <a:lnTo>
                    <a:pt x="6" y="59"/>
                  </a:lnTo>
                  <a:lnTo>
                    <a:pt x="3" y="59"/>
                  </a:lnTo>
                  <a:lnTo>
                    <a:pt x="1" y="61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2" y="71"/>
                  </a:lnTo>
                  <a:lnTo>
                    <a:pt x="4" y="73"/>
                  </a:lnTo>
                  <a:lnTo>
                    <a:pt x="7" y="73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" name="Line 448"/>
            <p:cNvSpPr>
              <a:spLocks noChangeShapeType="1"/>
            </p:cNvSpPr>
            <p:nvPr/>
          </p:nvSpPr>
          <p:spPr bwMode="auto">
            <a:xfrm flipV="1">
              <a:off x="2751" y="1459"/>
              <a:ext cx="156" cy="12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" name="Freeform 449"/>
            <p:cNvSpPr>
              <a:spLocks/>
            </p:cNvSpPr>
            <p:nvPr/>
          </p:nvSpPr>
          <p:spPr bwMode="auto">
            <a:xfrm>
              <a:off x="2905" y="1456"/>
              <a:ext cx="3" cy="3"/>
            </a:xfrm>
            <a:custGeom>
              <a:avLst/>
              <a:gdLst>
                <a:gd name="T0" fmla="*/ 2 w 9"/>
                <a:gd name="T1" fmla="*/ 15 h 15"/>
                <a:gd name="T2" fmla="*/ 4 w 9"/>
                <a:gd name="T3" fmla="*/ 14 h 15"/>
                <a:gd name="T4" fmla="*/ 6 w 9"/>
                <a:gd name="T5" fmla="*/ 13 h 15"/>
                <a:gd name="T6" fmla="*/ 9 w 9"/>
                <a:gd name="T7" fmla="*/ 10 h 15"/>
                <a:gd name="T8" fmla="*/ 9 w 9"/>
                <a:gd name="T9" fmla="*/ 8 h 15"/>
                <a:gd name="T10" fmla="*/ 8 w 9"/>
                <a:gd name="T11" fmla="*/ 5 h 15"/>
                <a:gd name="T12" fmla="*/ 6 w 9"/>
                <a:gd name="T13" fmla="*/ 3 h 15"/>
                <a:gd name="T14" fmla="*/ 3 w 9"/>
                <a:gd name="T15" fmla="*/ 1 h 15"/>
                <a:gd name="T16" fmla="*/ 0 w 9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5">
                  <a:moveTo>
                    <a:pt x="2" y="15"/>
                  </a:moveTo>
                  <a:lnTo>
                    <a:pt x="4" y="14"/>
                  </a:lnTo>
                  <a:lnTo>
                    <a:pt x="6" y="13"/>
                  </a:lnTo>
                  <a:lnTo>
                    <a:pt x="9" y="10"/>
                  </a:lnTo>
                  <a:lnTo>
                    <a:pt x="9" y="8"/>
                  </a:lnTo>
                  <a:lnTo>
                    <a:pt x="8" y="5"/>
                  </a:lnTo>
                  <a:lnTo>
                    <a:pt x="6" y="3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" name="Line 450"/>
            <p:cNvSpPr>
              <a:spLocks noChangeShapeType="1"/>
            </p:cNvSpPr>
            <p:nvPr/>
          </p:nvSpPr>
          <p:spPr bwMode="auto">
            <a:xfrm flipH="1">
              <a:off x="2751" y="1456"/>
              <a:ext cx="154" cy="13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" name="Freeform 451"/>
            <p:cNvSpPr>
              <a:spLocks/>
            </p:cNvSpPr>
            <p:nvPr/>
          </p:nvSpPr>
          <p:spPr bwMode="auto">
            <a:xfrm>
              <a:off x="2749" y="1469"/>
              <a:ext cx="2" cy="2"/>
            </a:xfrm>
            <a:custGeom>
              <a:avLst/>
              <a:gdLst>
                <a:gd name="T0" fmla="*/ 6 w 7"/>
                <a:gd name="T1" fmla="*/ 0 h 14"/>
                <a:gd name="T2" fmla="*/ 3 w 7"/>
                <a:gd name="T3" fmla="*/ 0 h 14"/>
                <a:gd name="T4" fmla="*/ 1 w 7"/>
                <a:gd name="T5" fmla="*/ 2 h 14"/>
                <a:gd name="T6" fmla="*/ 0 w 7"/>
                <a:gd name="T7" fmla="*/ 4 h 14"/>
                <a:gd name="T8" fmla="*/ 0 w 7"/>
                <a:gd name="T9" fmla="*/ 7 h 14"/>
                <a:gd name="T10" fmla="*/ 0 w 7"/>
                <a:gd name="T11" fmla="*/ 10 h 14"/>
                <a:gd name="T12" fmla="*/ 2 w 7"/>
                <a:gd name="T13" fmla="*/ 12 h 14"/>
                <a:gd name="T14" fmla="*/ 4 w 7"/>
                <a:gd name="T15" fmla="*/ 14 h 14"/>
                <a:gd name="T16" fmla="*/ 7 w 7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4">
                  <a:moveTo>
                    <a:pt x="6" y="0"/>
                  </a:move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7" y="1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" name="Freeform 452"/>
            <p:cNvSpPr>
              <a:spLocks/>
            </p:cNvSpPr>
            <p:nvPr/>
          </p:nvSpPr>
          <p:spPr bwMode="auto">
            <a:xfrm>
              <a:off x="2749" y="1384"/>
              <a:ext cx="159" cy="16"/>
            </a:xfrm>
            <a:custGeom>
              <a:avLst/>
              <a:gdLst>
                <a:gd name="T0" fmla="*/ 7 w 690"/>
                <a:gd name="T1" fmla="*/ 72 h 72"/>
                <a:gd name="T2" fmla="*/ 683 w 690"/>
                <a:gd name="T3" fmla="*/ 15 h 72"/>
                <a:gd name="T4" fmla="*/ 685 w 690"/>
                <a:gd name="T5" fmla="*/ 14 h 72"/>
                <a:gd name="T6" fmla="*/ 687 w 690"/>
                <a:gd name="T7" fmla="*/ 12 h 72"/>
                <a:gd name="T8" fmla="*/ 690 w 690"/>
                <a:gd name="T9" fmla="*/ 10 h 72"/>
                <a:gd name="T10" fmla="*/ 690 w 690"/>
                <a:gd name="T11" fmla="*/ 7 h 72"/>
                <a:gd name="T12" fmla="*/ 689 w 690"/>
                <a:gd name="T13" fmla="*/ 3 h 72"/>
                <a:gd name="T14" fmla="*/ 687 w 690"/>
                <a:gd name="T15" fmla="*/ 1 h 72"/>
                <a:gd name="T16" fmla="*/ 684 w 690"/>
                <a:gd name="T17" fmla="*/ 0 h 72"/>
                <a:gd name="T18" fmla="*/ 681 w 690"/>
                <a:gd name="T19" fmla="*/ 0 h 72"/>
                <a:gd name="T20" fmla="*/ 6 w 690"/>
                <a:gd name="T21" fmla="*/ 57 h 72"/>
                <a:gd name="T22" fmla="*/ 3 w 690"/>
                <a:gd name="T23" fmla="*/ 58 h 72"/>
                <a:gd name="T24" fmla="*/ 1 w 690"/>
                <a:gd name="T25" fmla="*/ 59 h 72"/>
                <a:gd name="T26" fmla="*/ 0 w 690"/>
                <a:gd name="T27" fmla="*/ 63 h 72"/>
                <a:gd name="T28" fmla="*/ 0 w 690"/>
                <a:gd name="T29" fmla="*/ 65 h 72"/>
                <a:gd name="T30" fmla="*/ 0 w 690"/>
                <a:gd name="T31" fmla="*/ 68 h 72"/>
                <a:gd name="T32" fmla="*/ 2 w 690"/>
                <a:gd name="T33" fmla="*/ 70 h 72"/>
                <a:gd name="T34" fmla="*/ 4 w 690"/>
                <a:gd name="T35" fmla="*/ 71 h 72"/>
                <a:gd name="T36" fmla="*/ 7 w 690"/>
                <a:gd name="T3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0" h="72">
                  <a:moveTo>
                    <a:pt x="7" y="72"/>
                  </a:moveTo>
                  <a:lnTo>
                    <a:pt x="683" y="15"/>
                  </a:lnTo>
                  <a:lnTo>
                    <a:pt x="685" y="14"/>
                  </a:lnTo>
                  <a:lnTo>
                    <a:pt x="687" y="12"/>
                  </a:lnTo>
                  <a:lnTo>
                    <a:pt x="690" y="10"/>
                  </a:lnTo>
                  <a:lnTo>
                    <a:pt x="690" y="7"/>
                  </a:lnTo>
                  <a:lnTo>
                    <a:pt x="689" y="3"/>
                  </a:lnTo>
                  <a:lnTo>
                    <a:pt x="687" y="1"/>
                  </a:lnTo>
                  <a:lnTo>
                    <a:pt x="684" y="0"/>
                  </a:lnTo>
                  <a:lnTo>
                    <a:pt x="681" y="0"/>
                  </a:lnTo>
                  <a:lnTo>
                    <a:pt x="6" y="57"/>
                  </a:lnTo>
                  <a:lnTo>
                    <a:pt x="3" y="58"/>
                  </a:lnTo>
                  <a:lnTo>
                    <a:pt x="1" y="59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4" y="71"/>
                  </a:lnTo>
                  <a:lnTo>
                    <a:pt x="7" y="7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" name="Line 453"/>
            <p:cNvSpPr>
              <a:spLocks noChangeShapeType="1"/>
            </p:cNvSpPr>
            <p:nvPr/>
          </p:nvSpPr>
          <p:spPr bwMode="auto">
            <a:xfrm flipV="1">
              <a:off x="2751" y="1387"/>
              <a:ext cx="156" cy="13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" name="Freeform 454"/>
            <p:cNvSpPr>
              <a:spLocks/>
            </p:cNvSpPr>
            <p:nvPr/>
          </p:nvSpPr>
          <p:spPr bwMode="auto">
            <a:xfrm>
              <a:off x="2905" y="1384"/>
              <a:ext cx="3" cy="3"/>
            </a:xfrm>
            <a:custGeom>
              <a:avLst/>
              <a:gdLst>
                <a:gd name="T0" fmla="*/ 2 w 9"/>
                <a:gd name="T1" fmla="*/ 15 h 15"/>
                <a:gd name="T2" fmla="*/ 4 w 9"/>
                <a:gd name="T3" fmla="*/ 14 h 15"/>
                <a:gd name="T4" fmla="*/ 6 w 9"/>
                <a:gd name="T5" fmla="*/ 12 h 15"/>
                <a:gd name="T6" fmla="*/ 9 w 9"/>
                <a:gd name="T7" fmla="*/ 10 h 15"/>
                <a:gd name="T8" fmla="*/ 9 w 9"/>
                <a:gd name="T9" fmla="*/ 7 h 15"/>
                <a:gd name="T10" fmla="*/ 8 w 9"/>
                <a:gd name="T11" fmla="*/ 3 h 15"/>
                <a:gd name="T12" fmla="*/ 6 w 9"/>
                <a:gd name="T13" fmla="*/ 1 h 15"/>
                <a:gd name="T14" fmla="*/ 3 w 9"/>
                <a:gd name="T15" fmla="*/ 0 h 15"/>
                <a:gd name="T16" fmla="*/ 0 w 9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5">
                  <a:moveTo>
                    <a:pt x="2" y="15"/>
                  </a:moveTo>
                  <a:lnTo>
                    <a:pt x="4" y="14"/>
                  </a:lnTo>
                  <a:lnTo>
                    <a:pt x="6" y="12"/>
                  </a:lnTo>
                  <a:lnTo>
                    <a:pt x="9" y="10"/>
                  </a:lnTo>
                  <a:lnTo>
                    <a:pt x="9" y="7"/>
                  </a:lnTo>
                  <a:lnTo>
                    <a:pt x="8" y="3"/>
                  </a:lnTo>
                  <a:lnTo>
                    <a:pt x="6" y="1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" name="Line 455"/>
            <p:cNvSpPr>
              <a:spLocks noChangeShapeType="1"/>
            </p:cNvSpPr>
            <p:nvPr/>
          </p:nvSpPr>
          <p:spPr bwMode="auto">
            <a:xfrm flipH="1">
              <a:off x="2751" y="1384"/>
              <a:ext cx="154" cy="13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" name="Freeform 456"/>
            <p:cNvSpPr>
              <a:spLocks/>
            </p:cNvSpPr>
            <p:nvPr/>
          </p:nvSpPr>
          <p:spPr bwMode="auto">
            <a:xfrm>
              <a:off x="2749" y="1397"/>
              <a:ext cx="2" cy="3"/>
            </a:xfrm>
            <a:custGeom>
              <a:avLst/>
              <a:gdLst>
                <a:gd name="T0" fmla="*/ 6 w 7"/>
                <a:gd name="T1" fmla="*/ 0 h 15"/>
                <a:gd name="T2" fmla="*/ 3 w 7"/>
                <a:gd name="T3" fmla="*/ 1 h 15"/>
                <a:gd name="T4" fmla="*/ 1 w 7"/>
                <a:gd name="T5" fmla="*/ 2 h 15"/>
                <a:gd name="T6" fmla="*/ 0 w 7"/>
                <a:gd name="T7" fmla="*/ 6 h 15"/>
                <a:gd name="T8" fmla="*/ 0 w 7"/>
                <a:gd name="T9" fmla="*/ 8 h 15"/>
                <a:gd name="T10" fmla="*/ 0 w 7"/>
                <a:gd name="T11" fmla="*/ 11 h 15"/>
                <a:gd name="T12" fmla="*/ 2 w 7"/>
                <a:gd name="T13" fmla="*/ 13 h 15"/>
                <a:gd name="T14" fmla="*/ 4 w 7"/>
                <a:gd name="T15" fmla="*/ 14 h 15"/>
                <a:gd name="T16" fmla="*/ 7 w 7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">
                  <a:moveTo>
                    <a:pt x="6" y="0"/>
                  </a:moveTo>
                  <a:lnTo>
                    <a:pt x="3" y="1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" name="Freeform 457"/>
            <p:cNvSpPr>
              <a:spLocks/>
            </p:cNvSpPr>
            <p:nvPr/>
          </p:nvSpPr>
          <p:spPr bwMode="auto">
            <a:xfrm>
              <a:off x="2749" y="1409"/>
              <a:ext cx="159" cy="17"/>
            </a:xfrm>
            <a:custGeom>
              <a:avLst/>
              <a:gdLst>
                <a:gd name="T0" fmla="*/ 7 w 690"/>
                <a:gd name="T1" fmla="*/ 72 h 72"/>
                <a:gd name="T2" fmla="*/ 683 w 690"/>
                <a:gd name="T3" fmla="*/ 15 h 72"/>
                <a:gd name="T4" fmla="*/ 685 w 690"/>
                <a:gd name="T5" fmla="*/ 14 h 72"/>
                <a:gd name="T6" fmla="*/ 687 w 690"/>
                <a:gd name="T7" fmla="*/ 13 h 72"/>
                <a:gd name="T8" fmla="*/ 690 w 690"/>
                <a:gd name="T9" fmla="*/ 10 h 72"/>
                <a:gd name="T10" fmla="*/ 690 w 690"/>
                <a:gd name="T11" fmla="*/ 7 h 72"/>
                <a:gd name="T12" fmla="*/ 689 w 690"/>
                <a:gd name="T13" fmla="*/ 5 h 72"/>
                <a:gd name="T14" fmla="*/ 687 w 690"/>
                <a:gd name="T15" fmla="*/ 2 h 72"/>
                <a:gd name="T16" fmla="*/ 684 w 690"/>
                <a:gd name="T17" fmla="*/ 0 h 72"/>
                <a:gd name="T18" fmla="*/ 681 w 690"/>
                <a:gd name="T19" fmla="*/ 0 h 72"/>
                <a:gd name="T20" fmla="*/ 6 w 690"/>
                <a:gd name="T21" fmla="*/ 57 h 72"/>
                <a:gd name="T22" fmla="*/ 3 w 690"/>
                <a:gd name="T23" fmla="*/ 58 h 72"/>
                <a:gd name="T24" fmla="*/ 1 w 690"/>
                <a:gd name="T25" fmla="*/ 61 h 72"/>
                <a:gd name="T26" fmla="*/ 0 w 690"/>
                <a:gd name="T27" fmla="*/ 63 h 72"/>
                <a:gd name="T28" fmla="*/ 0 w 690"/>
                <a:gd name="T29" fmla="*/ 66 h 72"/>
                <a:gd name="T30" fmla="*/ 0 w 690"/>
                <a:gd name="T31" fmla="*/ 69 h 72"/>
                <a:gd name="T32" fmla="*/ 2 w 690"/>
                <a:gd name="T33" fmla="*/ 71 h 72"/>
                <a:gd name="T34" fmla="*/ 4 w 690"/>
                <a:gd name="T35" fmla="*/ 72 h 72"/>
                <a:gd name="T36" fmla="*/ 7 w 690"/>
                <a:gd name="T3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0" h="72">
                  <a:moveTo>
                    <a:pt x="7" y="72"/>
                  </a:moveTo>
                  <a:lnTo>
                    <a:pt x="683" y="15"/>
                  </a:lnTo>
                  <a:lnTo>
                    <a:pt x="685" y="14"/>
                  </a:lnTo>
                  <a:lnTo>
                    <a:pt x="687" y="13"/>
                  </a:lnTo>
                  <a:lnTo>
                    <a:pt x="690" y="10"/>
                  </a:lnTo>
                  <a:lnTo>
                    <a:pt x="690" y="7"/>
                  </a:lnTo>
                  <a:lnTo>
                    <a:pt x="689" y="5"/>
                  </a:lnTo>
                  <a:lnTo>
                    <a:pt x="687" y="2"/>
                  </a:lnTo>
                  <a:lnTo>
                    <a:pt x="684" y="0"/>
                  </a:lnTo>
                  <a:lnTo>
                    <a:pt x="681" y="0"/>
                  </a:lnTo>
                  <a:lnTo>
                    <a:pt x="6" y="57"/>
                  </a:lnTo>
                  <a:lnTo>
                    <a:pt x="3" y="58"/>
                  </a:lnTo>
                  <a:lnTo>
                    <a:pt x="1" y="61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2" y="71"/>
                  </a:lnTo>
                  <a:lnTo>
                    <a:pt x="4" y="72"/>
                  </a:lnTo>
                  <a:lnTo>
                    <a:pt x="7" y="7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" name="Line 458"/>
            <p:cNvSpPr>
              <a:spLocks noChangeShapeType="1"/>
            </p:cNvSpPr>
            <p:nvPr/>
          </p:nvSpPr>
          <p:spPr bwMode="auto">
            <a:xfrm flipV="1">
              <a:off x="2751" y="1412"/>
              <a:ext cx="156" cy="14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" name="Freeform 459"/>
            <p:cNvSpPr>
              <a:spLocks/>
            </p:cNvSpPr>
            <p:nvPr/>
          </p:nvSpPr>
          <p:spPr bwMode="auto">
            <a:xfrm>
              <a:off x="2905" y="1409"/>
              <a:ext cx="3" cy="3"/>
            </a:xfrm>
            <a:custGeom>
              <a:avLst/>
              <a:gdLst>
                <a:gd name="T0" fmla="*/ 2 w 9"/>
                <a:gd name="T1" fmla="*/ 15 h 15"/>
                <a:gd name="T2" fmla="*/ 4 w 9"/>
                <a:gd name="T3" fmla="*/ 14 h 15"/>
                <a:gd name="T4" fmla="*/ 6 w 9"/>
                <a:gd name="T5" fmla="*/ 13 h 15"/>
                <a:gd name="T6" fmla="*/ 9 w 9"/>
                <a:gd name="T7" fmla="*/ 10 h 15"/>
                <a:gd name="T8" fmla="*/ 9 w 9"/>
                <a:gd name="T9" fmla="*/ 7 h 15"/>
                <a:gd name="T10" fmla="*/ 8 w 9"/>
                <a:gd name="T11" fmla="*/ 5 h 15"/>
                <a:gd name="T12" fmla="*/ 6 w 9"/>
                <a:gd name="T13" fmla="*/ 2 h 15"/>
                <a:gd name="T14" fmla="*/ 3 w 9"/>
                <a:gd name="T15" fmla="*/ 0 h 15"/>
                <a:gd name="T16" fmla="*/ 0 w 9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5">
                  <a:moveTo>
                    <a:pt x="2" y="15"/>
                  </a:moveTo>
                  <a:lnTo>
                    <a:pt x="4" y="14"/>
                  </a:lnTo>
                  <a:lnTo>
                    <a:pt x="6" y="13"/>
                  </a:lnTo>
                  <a:lnTo>
                    <a:pt x="9" y="10"/>
                  </a:lnTo>
                  <a:lnTo>
                    <a:pt x="9" y="7"/>
                  </a:lnTo>
                  <a:lnTo>
                    <a:pt x="8" y="5"/>
                  </a:lnTo>
                  <a:lnTo>
                    <a:pt x="6" y="2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" name="Line 460"/>
            <p:cNvSpPr>
              <a:spLocks noChangeShapeType="1"/>
            </p:cNvSpPr>
            <p:nvPr/>
          </p:nvSpPr>
          <p:spPr bwMode="auto">
            <a:xfrm flipH="1">
              <a:off x="2751" y="1409"/>
              <a:ext cx="154" cy="13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" name="Freeform 461"/>
            <p:cNvSpPr>
              <a:spLocks/>
            </p:cNvSpPr>
            <p:nvPr/>
          </p:nvSpPr>
          <p:spPr bwMode="auto">
            <a:xfrm>
              <a:off x="2749" y="1422"/>
              <a:ext cx="2" cy="4"/>
            </a:xfrm>
            <a:custGeom>
              <a:avLst/>
              <a:gdLst>
                <a:gd name="T0" fmla="*/ 6 w 7"/>
                <a:gd name="T1" fmla="*/ 0 h 15"/>
                <a:gd name="T2" fmla="*/ 3 w 7"/>
                <a:gd name="T3" fmla="*/ 1 h 15"/>
                <a:gd name="T4" fmla="*/ 1 w 7"/>
                <a:gd name="T5" fmla="*/ 4 h 15"/>
                <a:gd name="T6" fmla="*/ 0 w 7"/>
                <a:gd name="T7" fmla="*/ 6 h 15"/>
                <a:gd name="T8" fmla="*/ 0 w 7"/>
                <a:gd name="T9" fmla="*/ 9 h 15"/>
                <a:gd name="T10" fmla="*/ 0 w 7"/>
                <a:gd name="T11" fmla="*/ 12 h 15"/>
                <a:gd name="T12" fmla="*/ 2 w 7"/>
                <a:gd name="T13" fmla="*/ 14 h 15"/>
                <a:gd name="T14" fmla="*/ 4 w 7"/>
                <a:gd name="T15" fmla="*/ 15 h 15"/>
                <a:gd name="T16" fmla="*/ 7 w 7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">
                  <a:moveTo>
                    <a:pt x="6" y="0"/>
                  </a:moveTo>
                  <a:lnTo>
                    <a:pt x="3" y="1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5"/>
                  </a:lnTo>
                  <a:lnTo>
                    <a:pt x="7" y="1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" name="Freeform 462"/>
            <p:cNvSpPr>
              <a:spLocks/>
            </p:cNvSpPr>
            <p:nvPr/>
          </p:nvSpPr>
          <p:spPr bwMode="auto">
            <a:xfrm>
              <a:off x="2749" y="1435"/>
              <a:ext cx="159" cy="15"/>
            </a:xfrm>
            <a:custGeom>
              <a:avLst/>
              <a:gdLst>
                <a:gd name="T0" fmla="*/ 7 w 690"/>
                <a:gd name="T1" fmla="*/ 72 h 72"/>
                <a:gd name="T2" fmla="*/ 683 w 690"/>
                <a:gd name="T3" fmla="*/ 14 h 72"/>
                <a:gd name="T4" fmla="*/ 685 w 690"/>
                <a:gd name="T5" fmla="*/ 14 h 72"/>
                <a:gd name="T6" fmla="*/ 687 w 690"/>
                <a:gd name="T7" fmla="*/ 12 h 72"/>
                <a:gd name="T8" fmla="*/ 690 w 690"/>
                <a:gd name="T9" fmla="*/ 10 h 72"/>
                <a:gd name="T10" fmla="*/ 690 w 690"/>
                <a:gd name="T11" fmla="*/ 7 h 72"/>
                <a:gd name="T12" fmla="*/ 689 w 690"/>
                <a:gd name="T13" fmla="*/ 4 h 72"/>
                <a:gd name="T14" fmla="*/ 687 w 690"/>
                <a:gd name="T15" fmla="*/ 1 h 72"/>
                <a:gd name="T16" fmla="*/ 684 w 690"/>
                <a:gd name="T17" fmla="*/ 0 h 72"/>
                <a:gd name="T18" fmla="*/ 681 w 690"/>
                <a:gd name="T19" fmla="*/ 0 h 72"/>
                <a:gd name="T20" fmla="*/ 6 w 690"/>
                <a:gd name="T21" fmla="*/ 57 h 72"/>
                <a:gd name="T22" fmla="*/ 3 w 690"/>
                <a:gd name="T23" fmla="*/ 58 h 72"/>
                <a:gd name="T24" fmla="*/ 1 w 690"/>
                <a:gd name="T25" fmla="*/ 60 h 72"/>
                <a:gd name="T26" fmla="*/ 0 w 690"/>
                <a:gd name="T27" fmla="*/ 63 h 72"/>
                <a:gd name="T28" fmla="*/ 0 w 690"/>
                <a:gd name="T29" fmla="*/ 65 h 72"/>
                <a:gd name="T30" fmla="*/ 0 w 690"/>
                <a:gd name="T31" fmla="*/ 68 h 72"/>
                <a:gd name="T32" fmla="*/ 2 w 690"/>
                <a:gd name="T33" fmla="*/ 70 h 72"/>
                <a:gd name="T34" fmla="*/ 4 w 690"/>
                <a:gd name="T35" fmla="*/ 71 h 72"/>
                <a:gd name="T36" fmla="*/ 7 w 690"/>
                <a:gd name="T3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0" h="72">
                  <a:moveTo>
                    <a:pt x="7" y="72"/>
                  </a:moveTo>
                  <a:lnTo>
                    <a:pt x="683" y="14"/>
                  </a:lnTo>
                  <a:lnTo>
                    <a:pt x="685" y="14"/>
                  </a:lnTo>
                  <a:lnTo>
                    <a:pt x="687" y="12"/>
                  </a:lnTo>
                  <a:lnTo>
                    <a:pt x="690" y="10"/>
                  </a:lnTo>
                  <a:lnTo>
                    <a:pt x="690" y="7"/>
                  </a:lnTo>
                  <a:lnTo>
                    <a:pt x="689" y="4"/>
                  </a:lnTo>
                  <a:lnTo>
                    <a:pt x="687" y="1"/>
                  </a:lnTo>
                  <a:lnTo>
                    <a:pt x="684" y="0"/>
                  </a:lnTo>
                  <a:lnTo>
                    <a:pt x="681" y="0"/>
                  </a:lnTo>
                  <a:lnTo>
                    <a:pt x="6" y="57"/>
                  </a:lnTo>
                  <a:lnTo>
                    <a:pt x="3" y="58"/>
                  </a:lnTo>
                  <a:lnTo>
                    <a:pt x="1" y="60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4" y="71"/>
                  </a:lnTo>
                  <a:lnTo>
                    <a:pt x="7" y="7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" name="Line 463"/>
            <p:cNvSpPr>
              <a:spLocks noChangeShapeType="1"/>
            </p:cNvSpPr>
            <p:nvPr/>
          </p:nvSpPr>
          <p:spPr bwMode="auto">
            <a:xfrm flipV="1">
              <a:off x="2751" y="1436"/>
              <a:ext cx="156" cy="14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" name="Freeform 464"/>
            <p:cNvSpPr>
              <a:spLocks/>
            </p:cNvSpPr>
            <p:nvPr/>
          </p:nvSpPr>
          <p:spPr bwMode="auto">
            <a:xfrm>
              <a:off x="2905" y="1435"/>
              <a:ext cx="3" cy="1"/>
            </a:xfrm>
            <a:custGeom>
              <a:avLst/>
              <a:gdLst>
                <a:gd name="T0" fmla="*/ 2 w 9"/>
                <a:gd name="T1" fmla="*/ 14 h 14"/>
                <a:gd name="T2" fmla="*/ 4 w 9"/>
                <a:gd name="T3" fmla="*/ 14 h 14"/>
                <a:gd name="T4" fmla="*/ 6 w 9"/>
                <a:gd name="T5" fmla="*/ 12 h 14"/>
                <a:gd name="T6" fmla="*/ 9 w 9"/>
                <a:gd name="T7" fmla="*/ 10 h 14"/>
                <a:gd name="T8" fmla="*/ 9 w 9"/>
                <a:gd name="T9" fmla="*/ 7 h 14"/>
                <a:gd name="T10" fmla="*/ 8 w 9"/>
                <a:gd name="T11" fmla="*/ 4 h 14"/>
                <a:gd name="T12" fmla="*/ 6 w 9"/>
                <a:gd name="T13" fmla="*/ 1 h 14"/>
                <a:gd name="T14" fmla="*/ 3 w 9"/>
                <a:gd name="T15" fmla="*/ 0 h 14"/>
                <a:gd name="T16" fmla="*/ 0 w 9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4">
                  <a:moveTo>
                    <a:pt x="2" y="14"/>
                  </a:moveTo>
                  <a:lnTo>
                    <a:pt x="4" y="14"/>
                  </a:lnTo>
                  <a:lnTo>
                    <a:pt x="6" y="12"/>
                  </a:lnTo>
                  <a:lnTo>
                    <a:pt x="9" y="10"/>
                  </a:lnTo>
                  <a:lnTo>
                    <a:pt x="9" y="7"/>
                  </a:lnTo>
                  <a:lnTo>
                    <a:pt x="8" y="4"/>
                  </a:lnTo>
                  <a:lnTo>
                    <a:pt x="6" y="1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Line 465"/>
            <p:cNvSpPr>
              <a:spLocks noChangeShapeType="1"/>
            </p:cNvSpPr>
            <p:nvPr/>
          </p:nvSpPr>
          <p:spPr bwMode="auto">
            <a:xfrm flipH="1">
              <a:off x="2751" y="1435"/>
              <a:ext cx="154" cy="12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" name="Freeform 466"/>
            <p:cNvSpPr>
              <a:spLocks/>
            </p:cNvSpPr>
            <p:nvPr/>
          </p:nvSpPr>
          <p:spPr bwMode="auto">
            <a:xfrm>
              <a:off x="2749" y="1447"/>
              <a:ext cx="2" cy="3"/>
            </a:xfrm>
            <a:custGeom>
              <a:avLst/>
              <a:gdLst>
                <a:gd name="T0" fmla="*/ 6 w 7"/>
                <a:gd name="T1" fmla="*/ 0 h 15"/>
                <a:gd name="T2" fmla="*/ 3 w 7"/>
                <a:gd name="T3" fmla="*/ 1 h 15"/>
                <a:gd name="T4" fmla="*/ 1 w 7"/>
                <a:gd name="T5" fmla="*/ 3 h 15"/>
                <a:gd name="T6" fmla="*/ 0 w 7"/>
                <a:gd name="T7" fmla="*/ 6 h 15"/>
                <a:gd name="T8" fmla="*/ 0 w 7"/>
                <a:gd name="T9" fmla="*/ 8 h 15"/>
                <a:gd name="T10" fmla="*/ 0 w 7"/>
                <a:gd name="T11" fmla="*/ 11 h 15"/>
                <a:gd name="T12" fmla="*/ 2 w 7"/>
                <a:gd name="T13" fmla="*/ 13 h 15"/>
                <a:gd name="T14" fmla="*/ 4 w 7"/>
                <a:gd name="T15" fmla="*/ 14 h 15"/>
                <a:gd name="T16" fmla="*/ 7 w 7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">
                  <a:moveTo>
                    <a:pt x="6" y="0"/>
                  </a:moveTo>
                  <a:lnTo>
                    <a:pt x="3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" name="Freeform 467"/>
            <p:cNvSpPr>
              <a:spLocks/>
            </p:cNvSpPr>
            <p:nvPr/>
          </p:nvSpPr>
          <p:spPr bwMode="auto">
            <a:xfrm>
              <a:off x="2635" y="1401"/>
              <a:ext cx="78" cy="73"/>
            </a:xfrm>
            <a:custGeom>
              <a:avLst/>
              <a:gdLst>
                <a:gd name="T0" fmla="*/ 341 w 342"/>
                <a:gd name="T1" fmla="*/ 181 h 328"/>
                <a:gd name="T2" fmla="*/ 334 w 342"/>
                <a:gd name="T3" fmla="*/ 212 h 328"/>
                <a:gd name="T4" fmla="*/ 321 w 342"/>
                <a:gd name="T5" fmla="*/ 242 h 328"/>
                <a:gd name="T6" fmla="*/ 303 w 342"/>
                <a:gd name="T7" fmla="*/ 268 h 328"/>
                <a:gd name="T8" fmla="*/ 280 w 342"/>
                <a:gd name="T9" fmla="*/ 291 h 328"/>
                <a:gd name="T10" fmla="*/ 252 w 342"/>
                <a:gd name="T11" fmla="*/ 308 h 328"/>
                <a:gd name="T12" fmla="*/ 221 w 342"/>
                <a:gd name="T13" fmla="*/ 321 h 328"/>
                <a:gd name="T14" fmla="*/ 188 w 342"/>
                <a:gd name="T15" fmla="*/ 327 h 328"/>
                <a:gd name="T16" fmla="*/ 154 w 342"/>
                <a:gd name="T17" fmla="*/ 327 h 328"/>
                <a:gd name="T18" fmla="*/ 121 w 342"/>
                <a:gd name="T19" fmla="*/ 321 h 328"/>
                <a:gd name="T20" fmla="*/ 90 w 342"/>
                <a:gd name="T21" fmla="*/ 308 h 328"/>
                <a:gd name="T22" fmla="*/ 63 w 342"/>
                <a:gd name="T23" fmla="*/ 291 h 328"/>
                <a:gd name="T24" fmla="*/ 40 w 342"/>
                <a:gd name="T25" fmla="*/ 268 h 328"/>
                <a:gd name="T26" fmla="*/ 21 w 342"/>
                <a:gd name="T27" fmla="*/ 242 h 328"/>
                <a:gd name="T28" fmla="*/ 8 w 342"/>
                <a:gd name="T29" fmla="*/ 212 h 328"/>
                <a:gd name="T30" fmla="*/ 1 w 342"/>
                <a:gd name="T31" fmla="*/ 181 h 328"/>
                <a:gd name="T32" fmla="*/ 1 w 342"/>
                <a:gd name="T33" fmla="*/ 146 h 328"/>
                <a:gd name="T34" fmla="*/ 8 w 342"/>
                <a:gd name="T35" fmla="*/ 115 h 328"/>
                <a:gd name="T36" fmla="*/ 21 w 342"/>
                <a:gd name="T37" fmla="*/ 85 h 328"/>
                <a:gd name="T38" fmla="*/ 40 w 342"/>
                <a:gd name="T39" fmla="*/ 59 h 328"/>
                <a:gd name="T40" fmla="*/ 63 w 342"/>
                <a:gd name="T41" fmla="*/ 36 h 328"/>
                <a:gd name="T42" fmla="*/ 90 w 342"/>
                <a:gd name="T43" fmla="*/ 19 h 328"/>
                <a:gd name="T44" fmla="*/ 121 w 342"/>
                <a:gd name="T45" fmla="*/ 6 h 328"/>
                <a:gd name="T46" fmla="*/ 154 w 342"/>
                <a:gd name="T47" fmla="*/ 0 h 328"/>
                <a:gd name="T48" fmla="*/ 188 w 342"/>
                <a:gd name="T49" fmla="*/ 0 h 328"/>
                <a:gd name="T50" fmla="*/ 221 w 342"/>
                <a:gd name="T51" fmla="*/ 6 h 328"/>
                <a:gd name="T52" fmla="*/ 252 w 342"/>
                <a:gd name="T53" fmla="*/ 19 h 328"/>
                <a:gd name="T54" fmla="*/ 280 w 342"/>
                <a:gd name="T55" fmla="*/ 36 h 328"/>
                <a:gd name="T56" fmla="*/ 303 w 342"/>
                <a:gd name="T57" fmla="*/ 59 h 328"/>
                <a:gd name="T58" fmla="*/ 321 w 342"/>
                <a:gd name="T59" fmla="*/ 85 h 328"/>
                <a:gd name="T60" fmla="*/ 334 w 342"/>
                <a:gd name="T61" fmla="*/ 115 h 328"/>
                <a:gd name="T62" fmla="*/ 341 w 342"/>
                <a:gd name="T63" fmla="*/ 14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2" h="328">
                  <a:moveTo>
                    <a:pt x="342" y="163"/>
                  </a:moveTo>
                  <a:lnTo>
                    <a:pt x="341" y="181"/>
                  </a:lnTo>
                  <a:lnTo>
                    <a:pt x="338" y="197"/>
                  </a:lnTo>
                  <a:lnTo>
                    <a:pt x="334" y="212"/>
                  </a:lnTo>
                  <a:lnTo>
                    <a:pt x="328" y="227"/>
                  </a:lnTo>
                  <a:lnTo>
                    <a:pt x="321" y="242"/>
                  </a:lnTo>
                  <a:lnTo>
                    <a:pt x="312" y="255"/>
                  </a:lnTo>
                  <a:lnTo>
                    <a:pt x="303" y="268"/>
                  </a:lnTo>
                  <a:lnTo>
                    <a:pt x="292" y="280"/>
                  </a:lnTo>
                  <a:lnTo>
                    <a:pt x="280" y="291"/>
                  </a:lnTo>
                  <a:lnTo>
                    <a:pt x="267" y="300"/>
                  </a:lnTo>
                  <a:lnTo>
                    <a:pt x="252" y="308"/>
                  </a:lnTo>
                  <a:lnTo>
                    <a:pt x="238" y="315"/>
                  </a:lnTo>
                  <a:lnTo>
                    <a:pt x="221" y="321"/>
                  </a:lnTo>
                  <a:lnTo>
                    <a:pt x="206" y="325"/>
                  </a:lnTo>
                  <a:lnTo>
                    <a:pt x="188" y="327"/>
                  </a:lnTo>
                  <a:lnTo>
                    <a:pt x="171" y="328"/>
                  </a:lnTo>
                  <a:lnTo>
                    <a:pt x="154" y="327"/>
                  </a:lnTo>
                  <a:lnTo>
                    <a:pt x="137" y="325"/>
                  </a:lnTo>
                  <a:lnTo>
                    <a:pt x="121" y="321"/>
                  </a:lnTo>
                  <a:lnTo>
                    <a:pt x="105" y="315"/>
                  </a:lnTo>
                  <a:lnTo>
                    <a:pt x="90" y="308"/>
                  </a:lnTo>
                  <a:lnTo>
                    <a:pt x="75" y="300"/>
                  </a:lnTo>
                  <a:lnTo>
                    <a:pt x="63" y="291"/>
                  </a:lnTo>
                  <a:lnTo>
                    <a:pt x="51" y="280"/>
                  </a:lnTo>
                  <a:lnTo>
                    <a:pt x="40" y="268"/>
                  </a:lnTo>
                  <a:lnTo>
                    <a:pt x="30" y="255"/>
                  </a:lnTo>
                  <a:lnTo>
                    <a:pt x="21" y="242"/>
                  </a:lnTo>
                  <a:lnTo>
                    <a:pt x="14" y="227"/>
                  </a:lnTo>
                  <a:lnTo>
                    <a:pt x="8" y="212"/>
                  </a:lnTo>
                  <a:lnTo>
                    <a:pt x="4" y="197"/>
                  </a:lnTo>
                  <a:lnTo>
                    <a:pt x="1" y="181"/>
                  </a:lnTo>
                  <a:lnTo>
                    <a:pt x="0" y="163"/>
                  </a:lnTo>
                  <a:lnTo>
                    <a:pt x="1" y="146"/>
                  </a:lnTo>
                  <a:lnTo>
                    <a:pt x="4" y="130"/>
                  </a:lnTo>
                  <a:lnTo>
                    <a:pt x="8" y="115"/>
                  </a:lnTo>
                  <a:lnTo>
                    <a:pt x="14" y="100"/>
                  </a:lnTo>
                  <a:lnTo>
                    <a:pt x="21" y="85"/>
                  </a:lnTo>
                  <a:lnTo>
                    <a:pt x="30" y="72"/>
                  </a:lnTo>
                  <a:lnTo>
                    <a:pt x="40" y="59"/>
                  </a:lnTo>
                  <a:lnTo>
                    <a:pt x="51" y="47"/>
                  </a:lnTo>
                  <a:lnTo>
                    <a:pt x="63" y="36"/>
                  </a:lnTo>
                  <a:lnTo>
                    <a:pt x="75" y="28"/>
                  </a:lnTo>
                  <a:lnTo>
                    <a:pt x="90" y="19"/>
                  </a:lnTo>
                  <a:lnTo>
                    <a:pt x="105" y="12"/>
                  </a:lnTo>
                  <a:lnTo>
                    <a:pt x="121" y="6"/>
                  </a:lnTo>
                  <a:lnTo>
                    <a:pt x="137" y="3"/>
                  </a:lnTo>
                  <a:lnTo>
                    <a:pt x="154" y="0"/>
                  </a:lnTo>
                  <a:lnTo>
                    <a:pt x="171" y="0"/>
                  </a:lnTo>
                  <a:lnTo>
                    <a:pt x="188" y="0"/>
                  </a:lnTo>
                  <a:lnTo>
                    <a:pt x="206" y="3"/>
                  </a:lnTo>
                  <a:lnTo>
                    <a:pt x="221" y="6"/>
                  </a:lnTo>
                  <a:lnTo>
                    <a:pt x="238" y="12"/>
                  </a:lnTo>
                  <a:lnTo>
                    <a:pt x="252" y="19"/>
                  </a:lnTo>
                  <a:lnTo>
                    <a:pt x="267" y="28"/>
                  </a:lnTo>
                  <a:lnTo>
                    <a:pt x="280" y="36"/>
                  </a:lnTo>
                  <a:lnTo>
                    <a:pt x="292" y="47"/>
                  </a:lnTo>
                  <a:lnTo>
                    <a:pt x="303" y="59"/>
                  </a:lnTo>
                  <a:lnTo>
                    <a:pt x="312" y="72"/>
                  </a:lnTo>
                  <a:lnTo>
                    <a:pt x="321" y="85"/>
                  </a:lnTo>
                  <a:lnTo>
                    <a:pt x="328" y="100"/>
                  </a:lnTo>
                  <a:lnTo>
                    <a:pt x="334" y="115"/>
                  </a:lnTo>
                  <a:lnTo>
                    <a:pt x="338" y="130"/>
                  </a:lnTo>
                  <a:lnTo>
                    <a:pt x="341" y="146"/>
                  </a:lnTo>
                  <a:lnTo>
                    <a:pt x="342" y="1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" name="Freeform 468"/>
            <p:cNvSpPr>
              <a:spLocks/>
            </p:cNvSpPr>
            <p:nvPr/>
          </p:nvSpPr>
          <p:spPr bwMode="auto">
            <a:xfrm>
              <a:off x="2635" y="1401"/>
              <a:ext cx="78" cy="73"/>
            </a:xfrm>
            <a:custGeom>
              <a:avLst/>
              <a:gdLst>
                <a:gd name="T0" fmla="*/ 341 w 342"/>
                <a:gd name="T1" fmla="*/ 181 h 328"/>
                <a:gd name="T2" fmla="*/ 334 w 342"/>
                <a:gd name="T3" fmla="*/ 212 h 328"/>
                <a:gd name="T4" fmla="*/ 321 w 342"/>
                <a:gd name="T5" fmla="*/ 242 h 328"/>
                <a:gd name="T6" fmla="*/ 303 w 342"/>
                <a:gd name="T7" fmla="*/ 268 h 328"/>
                <a:gd name="T8" fmla="*/ 280 w 342"/>
                <a:gd name="T9" fmla="*/ 291 h 328"/>
                <a:gd name="T10" fmla="*/ 252 w 342"/>
                <a:gd name="T11" fmla="*/ 308 h 328"/>
                <a:gd name="T12" fmla="*/ 221 w 342"/>
                <a:gd name="T13" fmla="*/ 321 h 328"/>
                <a:gd name="T14" fmla="*/ 188 w 342"/>
                <a:gd name="T15" fmla="*/ 327 h 328"/>
                <a:gd name="T16" fmla="*/ 154 w 342"/>
                <a:gd name="T17" fmla="*/ 327 h 328"/>
                <a:gd name="T18" fmla="*/ 121 w 342"/>
                <a:gd name="T19" fmla="*/ 321 h 328"/>
                <a:gd name="T20" fmla="*/ 90 w 342"/>
                <a:gd name="T21" fmla="*/ 308 h 328"/>
                <a:gd name="T22" fmla="*/ 63 w 342"/>
                <a:gd name="T23" fmla="*/ 291 h 328"/>
                <a:gd name="T24" fmla="*/ 40 w 342"/>
                <a:gd name="T25" fmla="*/ 268 h 328"/>
                <a:gd name="T26" fmla="*/ 21 w 342"/>
                <a:gd name="T27" fmla="*/ 242 h 328"/>
                <a:gd name="T28" fmla="*/ 8 w 342"/>
                <a:gd name="T29" fmla="*/ 212 h 328"/>
                <a:gd name="T30" fmla="*/ 1 w 342"/>
                <a:gd name="T31" fmla="*/ 181 h 328"/>
                <a:gd name="T32" fmla="*/ 1 w 342"/>
                <a:gd name="T33" fmla="*/ 146 h 328"/>
                <a:gd name="T34" fmla="*/ 8 w 342"/>
                <a:gd name="T35" fmla="*/ 115 h 328"/>
                <a:gd name="T36" fmla="*/ 21 w 342"/>
                <a:gd name="T37" fmla="*/ 85 h 328"/>
                <a:gd name="T38" fmla="*/ 40 w 342"/>
                <a:gd name="T39" fmla="*/ 59 h 328"/>
                <a:gd name="T40" fmla="*/ 63 w 342"/>
                <a:gd name="T41" fmla="*/ 36 h 328"/>
                <a:gd name="T42" fmla="*/ 90 w 342"/>
                <a:gd name="T43" fmla="*/ 19 h 328"/>
                <a:gd name="T44" fmla="*/ 121 w 342"/>
                <a:gd name="T45" fmla="*/ 6 h 328"/>
                <a:gd name="T46" fmla="*/ 154 w 342"/>
                <a:gd name="T47" fmla="*/ 0 h 328"/>
                <a:gd name="T48" fmla="*/ 188 w 342"/>
                <a:gd name="T49" fmla="*/ 0 h 328"/>
                <a:gd name="T50" fmla="*/ 221 w 342"/>
                <a:gd name="T51" fmla="*/ 6 h 328"/>
                <a:gd name="T52" fmla="*/ 252 w 342"/>
                <a:gd name="T53" fmla="*/ 19 h 328"/>
                <a:gd name="T54" fmla="*/ 280 w 342"/>
                <a:gd name="T55" fmla="*/ 36 h 328"/>
                <a:gd name="T56" fmla="*/ 303 w 342"/>
                <a:gd name="T57" fmla="*/ 59 h 328"/>
                <a:gd name="T58" fmla="*/ 321 w 342"/>
                <a:gd name="T59" fmla="*/ 85 h 328"/>
                <a:gd name="T60" fmla="*/ 334 w 342"/>
                <a:gd name="T61" fmla="*/ 115 h 328"/>
                <a:gd name="T62" fmla="*/ 341 w 342"/>
                <a:gd name="T63" fmla="*/ 14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2" h="328">
                  <a:moveTo>
                    <a:pt x="342" y="163"/>
                  </a:moveTo>
                  <a:lnTo>
                    <a:pt x="341" y="181"/>
                  </a:lnTo>
                  <a:lnTo>
                    <a:pt x="338" y="197"/>
                  </a:lnTo>
                  <a:lnTo>
                    <a:pt x="334" y="212"/>
                  </a:lnTo>
                  <a:lnTo>
                    <a:pt x="328" y="227"/>
                  </a:lnTo>
                  <a:lnTo>
                    <a:pt x="321" y="242"/>
                  </a:lnTo>
                  <a:lnTo>
                    <a:pt x="312" y="255"/>
                  </a:lnTo>
                  <a:lnTo>
                    <a:pt x="303" y="268"/>
                  </a:lnTo>
                  <a:lnTo>
                    <a:pt x="292" y="280"/>
                  </a:lnTo>
                  <a:lnTo>
                    <a:pt x="280" y="291"/>
                  </a:lnTo>
                  <a:lnTo>
                    <a:pt x="267" y="300"/>
                  </a:lnTo>
                  <a:lnTo>
                    <a:pt x="252" y="308"/>
                  </a:lnTo>
                  <a:lnTo>
                    <a:pt x="238" y="315"/>
                  </a:lnTo>
                  <a:lnTo>
                    <a:pt x="221" y="321"/>
                  </a:lnTo>
                  <a:lnTo>
                    <a:pt x="206" y="325"/>
                  </a:lnTo>
                  <a:lnTo>
                    <a:pt x="188" y="327"/>
                  </a:lnTo>
                  <a:lnTo>
                    <a:pt x="171" y="328"/>
                  </a:lnTo>
                  <a:lnTo>
                    <a:pt x="154" y="327"/>
                  </a:lnTo>
                  <a:lnTo>
                    <a:pt x="137" y="325"/>
                  </a:lnTo>
                  <a:lnTo>
                    <a:pt x="121" y="321"/>
                  </a:lnTo>
                  <a:lnTo>
                    <a:pt x="105" y="315"/>
                  </a:lnTo>
                  <a:lnTo>
                    <a:pt x="90" y="308"/>
                  </a:lnTo>
                  <a:lnTo>
                    <a:pt x="75" y="300"/>
                  </a:lnTo>
                  <a:lnTo>
                    <a:pt x="63" y="291"/>
                  </a:lnTo>
                  <a:lnTo>
                    <a:pt x="51" y="280"/>
                  </a:lnTo>
                  <a:lnTo>
                    <a:pt x="40" y="268"/>
                  </a:lnTo>
                  <a:lnTo>
                    <a:pt x="30" y="255"/>
                  </a:lnTo>
                  <a:lnTo>
                    <a:pt x="21" y="242"/>
                  </a:lnTo>
                  <a:lnTo>
                    <a:pt x="14" y="227"/>
                  </a:lnTo>
                  <a:lnTo>
                    <a:pt x="8" y="212"/>
                  </a:lnTo>
                  <a:lnTo>
                    <a:pt x="4" y="197"/>
                  </a:lnTo>
                  <a:lnTo>
                    <a:pt x="1" y="181"/>
                  </a:lnTo>
                  <a:lnTo>
                    <a:pt x="0" y="163"/>
                  </a:lnTo>
                  <a:lnTo>
                    <a:pt x="1" y="146"/>
                  </a:lnTo>
                  <a:lnTo>
                    <a:pt x="4" y="130"/>
                  </a:lnTo>
                  <a:lnTo>
                    <a:pt x="8" y="115"/>
                  </a:lnTo>
                  <a:lnTo>
                    <a:pt x="14" y="100"/>
                  </a:lnTo>
                  <a:lnTo>
                    <a:pt x="21" y="85"/>
                  </a:lnTo>
                  <a:lnTo>
                    <a:pt x="30" y="72"/>
                  </a:lnTo>
                  <a:lnTo>
                    <a:pt x="40" y="59"/>
                  </a:lnTo>
                  <a:lnTo>
                    <a:pt x="51" y="47"/>
                  </a:lnTo>
                  <a:lnTo>
                    <a:pt x="63" y="36"/>
                  </a:lnTo>
                  <a:lnTo>
                    <a:pt x="75" y="28"/>
                  </a:lnTo>
                  <a:lnTo>
                    <a:pt x="90" y="19"/>
                  </a:lnTo>
                  <a:lnTo>
                    <a:pt x="105" y="12"/>
                  </a:lnTo>
                  <a:lnTo>
                    <a:pt x="121" y="6"/>
                  </a:lnTo>
                  <a:lnTo>
                    <a:pt x="137" y="3"/>
                  </a:lnTo>
                  <a:lnTo>
                    <a:pt x="154" y="0"/>
                  </a:lnTo>
                  <a:lnTo>
                    <a:pt x="171" y="0"/>
                  </a:lnTo>
                  <a:lnTo>
                    <a:pt x="188" y="0"/>
                  </a:lnTo>
                  <a:lnTo>
                    <a:pt x="206" y="3"/>
                  </a:lnTo>
                  <a:lnTo>
                    <a:pt x="221" y="6"/>
                  </a:lnTo>
                  <a:lnTo>
                    <a:pt x="238" y="12"/>
                  </a:lnTo>
                  <a:lnTo>
                    <a:pt x="252" y="19"/>
                  </a:lnTo>
                  <a:lnTo>
                    <a:pt x="267" y="28"/>
                  </a:lnTo>
                  <a:lnTo>
                    <a:pt x="280" y="36"/>
                  </a:lnTo>
                  <a:lnTo>
                    <a:pt x="292" y="47"/>
                  </a:lnTo>
                  <a:lnTo>
                    <a:pt x="303" y="59"/>
                  </a:lnTo>
                  <a:lnTo>
                    <a:pt x="312" y="72"/>
                  </a:lnTo>
                  <a:lnTo>
                    <a:pt x="321" y="85"/>
                  </a:lnTo>
                  <a:lnTo>
                    <a:pt x="328" y="100"/>
                  </a:lnTo>
                  <a:lnTo>
                    <a:pt x="334" y="115"/>
                  </a:lnTo>
                  <a:lnTo>
                    <a:pt x="338" y="130"/>
                  </a:lnTo>
                  <a:lnTo>
                    <a:pt x="341" y="146"/>
                  </a:lnTo>
                  <a:lnTo>
                    <a:pt x="342" y="16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" name="Freeform 469"/>
            <p:cNvSpPr>
              <a:spLocks/>
            </p:cNvSpPr>
            <p:nvPr/>
          </p:nvSpPr>
          <p:spPr bwMode="auto">
            <a:xfrm>
              <a:off x="2671" y="1415"/>
              <a:ext cx="39" cy="45"/>
            </a:xfrm>
            <a:custGeom>
              <a:avLst/>
              <a:gdLst>
                <a:gd name="T0" fmla="*/ 11 w 164"/>
                <a:gd name="T1" fmla="*/ 0 h 204"/>
                <a:gd name="T2" fmla="*/ 122 w 164"/>
                <a:gd name="T3" fmla="*/ 0 h 204"/>
                <a:gd name="T4" fmla="*/ 134 w 164"/>
                <a:gd name="T5" fmla="*/ 14 h 204"/>
                <a:gd name="T6" fmla="*/ 152 w 164"/>
                <a:gd name="T7" fmla="*/ 45 h 204"/>
                <a:gd name="T8" fmla="*/ 161 w 164"/>
                <a:gd name="T9" fmla="*/ 72 h 204"/>
                <a:gd name="T10" fmla="*/ 164 w 164"/>
                <a:gd name="T11" fmla="*/ 109 h 204"/>
                <a:gd name="T12" fmla="*/ 160 w 164"/>
                <a:gd name="T13" fmla="*/ 136 h 204"/>
                <a:gd name="T14" fmla="*/ 152 w 164"/>
                <a:gd name="T15" fmla="*/ 165 h 204"/>
                <a:gd name="T16" fmla="*/ 137 w 164"/>
                <a:gd name="T17" fmla="*/ 190 h 204"/>
                <a:gd name="T18" fmla="*/ 126 w 164"/>
                <a:gd name="T19" fmla="*/ 204 h 204"/>
                <a:gd name="T20" fmla="*/ 0 w 164"/>
                <a:gd name="T21" fmla="*/ 204 h 204"/>
                <a:gd name="T22" fmla="*/ 11 w 164"/>
                <a:gd name="T2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204">
                  <a:moveTo>
                    <a:pt x="11" y="0"/>
                  </a:moveTo>
                  <a:lnTo>
                    <a:pt x="122" y="0"/>
                  </a:lnTo>
                  <a:lnTo>
                    <a:pt x="134" y="14"/>
                  </a:lnTo>
                  <a:lnTo>
                    <a:pt x="152" y="45"/>
                  </a:lnTo>
                  <a:lnTo>
                    <a:pt x="161" y="72"/>
                  </a:lnTo>
                  <a:lnTo>
                    <a:pt x="164" y="109"/>
                  </a:lnTo>
                  <a:lnTo>
                    <a:pt x="160" y="136"/>
                  </a:lnTo>
                  <a:lnTo>
                    <a:pt x="152" y="165"/>
                  </a:lnTo>
                  <a:lnTo>
                    <a:pt x="137" y="190"/>
                  </a:lnTo>
                  <a:lnTo>
                    <a:pt x="126" y="204"/>
                  </a:lnTo>
                  <a:lnTo>
                    <a:pt x="0" y="204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" name="Freeform 470"/>
            <p:cNvSpPr>
              <a:spLocks/>
            </p:cNvSpPr>
            <p:nvPr/>
          </p:nvSpPr>
          <p:spPr bwMode="auto">
            <a:xfrm>
              <a:off x="2671" y="1415"/>
              <a:ext cx="39" cy="45"/>
            </a:xfrm>
            <a:custGeom>
              <a:avLst/>
              <a:gdLst>
                <a:gd name="T0" fmla="*/ 11 w 164"/>
                <a:gd name="T1" fmla="*/ 0 h 204"/>
                <a:gd name="T2" fmla="*/ 122 w 164"/>
                <a:gd name="T3" fmla="*/ 0 h 204"/>
                <a:gd name="T4" fmla="*/ 134 w 164"/>
                <a:gd name="T5" fmla="*/ 14 h 204"/>
                <a:gd name="T6" fmla="*/ 152 w 164"/>
                <a:gd name="T7" fmla="*/ 45 h 204"/>
                <a:gd name="T8" fmla="*/ 161 w 164"/>
                <a:gd name="T9" fmla="*/ 72 h 204"/>
                <a:gd name="T10" fmla="*/ 164 w 164"/>
                <a:gd name="T11" fmla="*/ 109 h 204"/>
                <a:gd name="T12" fmla="*/ 160 w 164"/>
                <a:gd name="T13" fmla="*/ 136 h 204"/>
                <a:gd name="T14" fmla="*/ 152 w 164"/>
                <a:gd name="T15" fmla="*/ 165 h 204"/>
                <a:gd name="T16" fmla="*/ 137 w 164"/>
                <a:gd name="T17" fmla="*/ 190 h 204"/>
                <a:gd name="T18" fmla="*/ 126 w 164"/>
                <a:gd name="T19" fmla="*/ 204 h 204"/>
                <a:gd name="T20" fmla="*/ 0 w 164"/>
                <a:gd name="T21" fmla="*/ 204 h 204"/>
                <a:gd name="T22" fmla="*/ 11 w 164"/>
                <a:gd name="T2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204">
                  <a:moveTo>
                    <a:pt x="11" y="0"/>
                  </a:moveTo>
                  <a:lnTo>
                    <a:pt x="122" y="0"/>
                  </a:lnTo>
                  <a:lnTo>
                    <a:pt x="134" y="14"/>
                  </a:lnTo>
                  <a:lnTo>
                    <a:pt x="152" y="45"/>
                  </a:lnTo>
                  <a:lnTo>
                    <a:pt x="161" y="72"/>
                  </a:lnTo>
                  <a:lnTo>
                    <a:pt x="164" y="109"/>
                  </a:lnTo>
                  <a:lnTo>
                    <a:pt x="160" y="136"/>
                  </a:lnTo>
                  <a:lnTo>
                    <a:pt x="152" y="165"/>
                  </a:lnTo>
                  <a:lnTo>
                    <a:pt x="137" y="190"/>
                  </a:lnTo>
                  <a:lnTo>
                    <a:pt x="126" y="204"/>
                  </a:lnTo>
                  <a:lnTo>
                    <a:pt x="0" y="204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" name="Freeform 471"/>
            <p:cNvSpPr>
              <a:spLocks/>
            </p:cNvSpPr>
            <p:nvPr/>
          </p:nvSpPr>
          <p:spPr bwMode="auto">
            <a:xfrm>
              <a:off x="2652" y="1417"/>
              <a:ext cx="44" cy="42"/>
            </a:xfrm>
            <a:custGeom>
              <a:avLst/>
              <a:gdLst>
                <a:gd name="T0" fmla="*/ 192 w 193"/>
                <a:gd name="T1" fmla="*/ 102 h 187"/>
                <a:gd name="T2" fmla="*/ 188 w 193"/>
                <a:gd name="T3" fmla="*/ 120 h 187"/>
                <a:gd name="T4" fmla="*/ 181 w 193"/>
                <a:gd name="T5" fmla="*/ 138 h 187"/>
                <a:gd name="T6" fmla="*/ 171 w 193"/>
                <a:gd name="T7" fmla="*/ 153 h 187"/>
                <a:gd name="T8" fmla="*/ 157 w 193"/>
                <a:gd name="T9" fmla="*/ 166 h 187"/>
                <a:gd name="T10" fmla="*/ 142 w 193"/>
                <a:gd name="T11" fmla="*/ 175 h 187"/>
                <a:gd name="T12" fmla="*/ 124 w 193"/>
                <a:gd name="T13" fmla="*/ 183 h 187"/>
                <a:gd name="T14" fmla="*/ 105 w 193"/>
                <a:gd name="T15" fmla="*/ 186 h 187"/>
                <a:gd name="T16" fmla="*/ 87 w 193"/>
                <a:gd name="T17" fmla="*/ 186 h 187"/>
                <a:gd name="T18" fmla="*/ 68 w 193"/>
                <a:gd name="T19" fmla="*/ 183 h 187"/>
                <a:gd name="T20" fmla="*/ 50 w 193"/>
                <a:gd name="T21" fmla="*/ 175 h 187"/>
                <a:gd name="T22" fmla="*/ 35 w 193"/>
                <a:gd name="T23" fmla="*/ 166 h 187"/>
                <a:gd name="T24" fmla="*/ 21 w 193"/>
                <a:gd name="T25" fmla="*/ 153 h 187"/>
                <a:gd name="T26" fmla="*/ 12 w 193"/>
                <a:gd name="T27" fmla="*/ 138 h 187"/>
                <a:gd name="T28" fmla="*/ 4 w 193"/>
                <a:gd name="T29" fmla="*/ 120 h 187"/>
                <a:gd name="T30" fmla="*/ 0 w 193"/>
                <a:gd name="T31" fmla="*/ 102 h 187"/>
                <a:gd name="T32" fmla="*/ 0 w 193"/>
                <a:gd name="T33" fmla="*/ 84 h 187"/>
                <a:gd name="T34" fmla="*/ 4 w 193"/>
                <a:gd name="T35" fmla="*/ 66 h 187"/>
                <a:gd name="T36" fmla="*/ 12 w 193"/>
                <a:gd name="T37" fmla="*/ 48 h 187"/>
                <a:gd name="T38" fmla="*/ 21 w 193"/>
                <a:gd name="T39" fmla="*/ 33 h 187"/>
                <a:gd name="T40" fmla="*/ 35 w 193"/>
                <a:gd name="T41" fmla="*/ 20 h 187"/>
                <a:gd name="T42" fmla="*/ 50 w 193"/>
                <a:gd name="T43" fmla="*/ 11 h 187"/>
                <a:gd name="T44" fmla="*/ 68 w 193"/>
                <a:gd name="T45" fmla="*/ 3 h 187"/>
                <a:gd name="T46" fmla="*/ 87 w 193"/>
                <a:gd name="T47" fmla="*/ 0 h 187"/>
                <a:gd name="T48" fmla="*/ 105 w 193"/>
                <a:gd name="T49" fmla="*/ 0 h 187"/>
                <a:gd name="T50" fmla="*/ 124 w 193"/>
                <a:gd name="T51" fmla="*/ 3 h 187"/>
                <a:gd name="T52" fmla="*/ 142 w 193"/>
                <a:gd name="T53" fmla="*/ 11 h 187"/>
                <a:gd name="T54" fmla="*/ 157 w 193"/>
                <a:gd name="T55" fmla="*/ 20 h 187"/>
                <a:gd name="T56" fmla="*/ 171 w 193"/>
                <a:gd name="T57" fmla="*/ 33 h 187"/>
                <a:gd name="T58" fmla="*/ 181 w 193"/>
                <a:gd name="T59" fmla="*/ 48 h 187"/>
                <a:gd name="T60" fmla="*/ 188 w 193"/>
                <a:gd name="T61" fmla="*/ 66 h 187"/>
                <a:gd name="T62" fmla="*/ 192 w 193"/>
                <a:gd name="T63" fmla="*/ 8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3" h="187">
                  <a:moveTo>
                    <a:pt x="193" y="94"/>
                  </a:moveTo>
                  <a:lnTo>
                    <a:pt x="192" y="102"/>
                  </a:lnTo>
                  <a:lnTo>
                    <a:pt x="191" y="112"/>
                  </a:lnTo>
                  <a:lnTo>
                    <a:pt x="188" y="120"/>
                  </a:lnTo>
                  <a:lnTo>
                    <a:pt x="185" y="129"/>
                  </a:lnTo>
                  <a:lnTo>
                    <a:pt x="181" y="138"/>
                  </a:lnTo>
                  <a:lnTo>
                    <a:pt x="176" y="145"/>
                  </a:lnTo>
                  <a:lnTo>
                    <a:pt x="171" y="153"/>
                  </a:lnTo>
                  <a:lnTo>
                    <a:pt x="164" y="159"/>
                  </a:lnTo>
                  <a:lnTo>
                    <a:pt x="157" y="166"/>
                  </a:lnTo>
                  <a:lnTo>
                    <a:pt x="150" y="171"/>
                  </a:lnTo>
                  <a:lnTo>
                    <a:pt x="142" y="175"/>
                  </a:lnTo>
                  <a:lnTo>
                    <a:pt x="133" y="180"/>
                  </a:lnTo>
                  <a:lnTo>
                    <a:pt x="124" y="183"/>
                  </a:lnTo>
                  <a:lnTo>
                    <a:pt x="115" y="185"/>
                  </a:lnTo>
                  <a:lnTo>
                    <a:pt x="105" y="186"/>
                  </a:lnTo>
                  <a:lnTo>
                    <a:pt x="97" y="187"/>
                  </a:lnTo>
                  <a:lnTo>
                    <a:pt x="87" y="186"/>
                  </a:lnTo>
                  <a:lnTo>
                    <a:pt x="77" y="185"/>
                  </a:lnTo>
                  <a:lnTo>
                    <a:pt x="68" y="183"/>
                  </a:lnTo>
                  <a:lnTo>
                    <a:pt x="59" y="180"/>
                  </a:lnTo>
                  <a:lnTo>
                    <a:pt x="50" y="175"/>
                  </a:lnTo>
                  <a:lnTo>
                    <a:pt x="42" y="171"/>
                  </a:lnTo>
                  <a:lnTo>
                    <a:pt x="35" y="166"/>
                  </a:lnTo>
                  <a:lnTo>
                    <a:pt x="28" y="159"/>
                  </a:lnTo>
                  <a:lnTo>
                    <a:pt x="21" y="153"/>
                  </a:lnTo>
                  <a:lnTo>
                    <a:pt x="16" y="145"/>
                  </a:lnTo>
                  <a:lnTo>
                    <a:pt x="12" y="138"/>
                  </a:lnTo>
                  <a:lnTo>
                    <a:pt x="7" y="129"/>
                  </a:lnTo>
                  <a:lnTo>
                    <a:pt x="4" y="120"/>
                  </a:lnTo>
                  <a:lnTo>
                    <a:pt x="2" y="112"/>
                  </a:lnTo>
                  <a:lnTo>
                    <a:pt x="0" y="102"/>
                  </a:lnTo>
                  <a:lnTo>
                    <a:pt x="0" y="94"/>
                  </a:lnTo>
                  <a:lnTo>
                    <a:pt x="0" y="84"/>
                  </a:lnTo>
                  <a:lnTo>
                    <a:pt x="2" y="74"/>
                  </a:lnTo>
                  <a:lnTo>
                    <a:pt x="4" y="66"/>
                  </a:lnTo>
                  <a:lnTo>
                    <a:pt x="7" y="57"/>
                  </a:lnTo>
                  <a:lnTo>
                    <a:pt x="12" y="48"/>
                  </a:lnTo>
                  <a:lnTo>
                    <a:pt x="16" y="41"/>
                  </a:lnTo>
                  <a:lnTo>
                    <a:pt x="21" y="33"/>
                  </a:lnTo>
                  <a:lnTo>
                    <a:pt x="28" y="27"/>
                  </a:lnTo>
                  <a:lnTo>
                    <a:pt x="35" y="20"/>
                  </a:lnTo>
                  <a:lnTo>
                    <a:pt x="42" y="15"/>
                  </a:lnTo>
                  <a:lnTo>
                    <a:pt x="50" y="11"/>
                  </a:lnTo>
                  <a:lnTo>
                    <a:pt x="59" y="6"/>
                  </a:lnTo>
                  <a:lnTo>
                    <a:pt x="68" y="3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97" y="0"/>
                  </a:lnTo>
                  <a:lnTo>
                    <a:pt x="105" y="0"/>
                  </a:lnTo>
                  <a:lnTo>
                    <a:pt x="115" y="1"/>
                  </a:lnTo>
                  <a:lnTo>
                    <a:pt x="124" y="3"/>
                  </a:lnTo>
                  <a:lnTo>
                    <a:pt x="133" y="6"/>
                  </a:lnTo>
                  <a:lnTo>
                    <a:pt x="142" y="11"/>
                  </a:lnTo>
                  <a:lnTo>
                    <a:pt x="150" y="15"/>
                  </a:lnTo>
                  <a:lnTo>
                    <a:pt x="157" y="20"/>
                  </a:lnTo>
                  <a:lnTo>
                    <a:pt x="164" y="27"/>
                  </a:lnTo>
                  <a:lnTo>
                    <a:pt x="171" y="33"/>
                  </a:lnTo>
                  <a:lnTo>
                    <a:pt x="176" y="41"/>
                  </a:lnTo>
                  <a:lnTo>
                    <a:pt x="181" y="48"/>
                  </a:lnTo>
                  <a:lnTo>
                    <a:pt x="185" y="57"/>
                  </a:lnTo>
                  <a:lnTo>
                    <a:pt x="188" y="66"/>
                  </a:lnTo>
                  <a:lnTo>
                    <a:pt x="191" y="74"/>
                  </a:lnTo>
                  <a:lnTo>
                    <a:pt x="192" y="84"/>
                  </a:lnTo>
                  <a:lnTo>
                    <a:pt x="193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" name="Freeform 472"/>
            <p:cNvSpPr>
              <a:spLocks/>
            </p:cNvSpPr>
            <p:nvPr/>
          </p:nvSpPr>
          <p:spPr bwMode="auto">
            <a:xfrm>
              <a:off x="2652" y="1417"/>
              <a:ext cx="44" cy="42"/>
            </a:xfrm>
            <a:custGeom>
              <a:avLst/>
              <a:gdLst>
                <a:gd name="T0" fmla="*/ 192 w 193"/>
                <a:gd name="T1" fmla="*/ 102 h 187"/>
                <a:gd name="T2" fmla="*/ 188 w 193"/>
                <a:gd name="T3" fmla="*/ 120 h 187"/>
                <a:gd name="T4" fmla="*/ 181 w 193"/>
                <a:gd name="T5" fmla="*/ 138 h 187"/>
                <a:gd name="T6" fmla="*/ 171 w 193"/>
                <a:gd name="T7" fmla="*/ 153 h 187"/>
                <a:gd name="T8" fmla="*/ 157 w 193"/>
                <a:gd name="T9" fmla="*/ 166 h 187"/>
                <a:gd name="T10" fmla="*/ 142 w 193"/>
                <a:gd name="T11" fmla="*/ 175 h 187"/>
                <a:gd name="T12" fmla="*/ 124 w 193"/>
                <a:gd name="T13" fmla="*/ 183 h 187"/>
                <a:gd name="T14" fmla="*/ 105 w 193"/>
                <a:gd name="T15" fmla="*/ 186 h 187"/>
                <a:gd name="T16" fmla="*/ 87 w 193"/>
                <a:gd name="T17" fmla="*/ 186 h 187"/>
                <a:gd name="T18" fmla="*/ 68 w 193"/>
                <a:gd name="T19" fmla="*/ 183 h 187"/>
                <a:gd name="T20" fmla="*/ 50 w 193"/>
                <a:gd name="T21" fmla="*/ 175 h 187"/>
                <a:gd name="T22" fmla="*/ 35 w 193"/>
                <a:gd name="T23" fmla="*/ 166 h 187"/>
                <a:gd name="T24" fmla="*/ 21 w 193"/>
                <a:gd name="T25" fmla="*/ 153 h 187"/>
                <a:gd name="T26" fmla="*/ 12 w 193"/>
                <a:gd name="T27" fmla="*/ 138 h 187"/>
                <a:gd name="T28" fmla="*/ 4 w 193"/>
                <a:gd name="T29" fmla="*/ 120 h 187"/>
                <a:gd name="T30" fmla="*/ 0 w 193"/>
                <a:gd name="T31" fmla="*/ 102 h 187"/>
                <a:gd name="T32" fmla="*/ 0 w 193"/>
                <a:gd name="T33" fmla="*/ 84 h 187"/>
                <a:gd name="T34" fmla="*/ 4 w 193"/>
                <a:gd name="T35" fmla="*/ 66 h 187"/>
                <a:gd name="T36" fmla="*/ 12 w 193"/>
                <a:gd name="T37" fmla="*/ 48 h 187"/>
                <a:gd name="T38" fmla="*/ 21 w 193"/>
                <a:gd name="T39" fmla="*/ 33 h 187"/>
                <a:gd name="T40" fmla="*/ 35 w 193"/>
                <a:gd name="T41" fmla="*/ 20 h 187"/>
                <a:gd name="T42" fmla="*/ 50 w 193"/>
                <a:gd name="T43" fmla="*/ 11 h 187"/>
                <a:gd name="T44" fmla="*/ 68 w 193"/>
                <a:gd name="T45" fmla="*/ 3 h 187"/>
                <a:gd name="T46" fmla="*/ 87 w 193"/>
                <a:gd name="T47" fmla="*/ 0 h 187"/>
                <a:gd name="T48" fmla="*/ 105 w 193"/>
                <a:gd name="T49" fmla="*/ 0 h 187"/>
                <a:gd name="T50" fmla="*/ 124 w 193"/>
                <a:gd name="T51" fmla="*/ 3 h 187"/>
                <a:gd name="T52" fmla="*/ 142 w 193"/>
                <a:gd name="T53" fmla="*/ 11 h 187"/>
                <a:gd name="T54" fmla="*/ 157 w 193"/>
                <a:gd name="T55" fmla="*/ 20 h 187"/>
                <a:gd name="T56" fmla="*/ 171 w 193"/>
                <a:gd name="T57" fmla="*/ 33 h 187"/>
                <a:gd name="T58" fmla="*/ 181 w 193"/>
                <a:gd name="T59" fmla="*/ 48 h 187"/>
                <a:gd name="T60" fmla="*/ 188 w 193"/>
                <a:gd name="T61" fmla="*/ 66 h 187"/>
                <a:gd name="T62" fmla="*/ 192 w 193"/>
                <a:gd name="T63" fmla="*/ 8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3" h="187">
                  <a:moveTo>
                    <a:pt x="193" y="94"/>
                  </a:moveTo>
                  <a:lnTo>
                    <a:pt x="192" y="102"/>
                  </a:lnTo>
                  <a:lnTo>
                    <a:pt x="191" y="112"/>
                  </a:lnTo>
                  <a:lnTo>
                    <a:pt x="188" y="120"/>
                  </a:lnTo>
                  <a:lnTo>
                    <a:pt x="185" y="129"/>
                  </a:lnTo>
                  <a:lnTo>
                    <a:pt x="181" y="138"/>
                  </a:lnTo>
                  <a:lnTo>
                    <a:pt x="176" y="145"/>
                  </a:lnTo>
                  <a:lnTo>
                    <a:pt x="171" y="153"/>
                  </a:lnTo>
                  <a:lnTo>
                    <a:pt x="164" y="159"/>
                  </a:lnTo>
                  <a:lnTo>
                    <a:pt x="157" y="166"/>
                  </a:lnTo>
                  <a:lnTo>
                    <a:pt x="150" y="171"/>
                  </a:lnTo>
                  <a:lnTo>
                    <a:pt x="142" y="175"/>
                  </a:lnTo>
                  <a:lnTo>
                    <a:pt x="133" y="180"/>
                  </a:lnTo>
                  <a:lnTo>
                    <a:pt x="124" y="183"/>
                  </a:lnTo>
                  <a:lnTo>
                    <a:pt x="115" y="185"/>
                  </a:lnTo>
                  <a:lnTo>
                    <a:pt x="105" y="186"/>
                  </a:lnTo>
                  <a:lnTo>
                    <a:pt x="97" y="187"/>
                  </a:lnTo>
                  <a:lnTo>
                    <a:pt x="87" y="186"/>
                  </a:lnTo>
                  <a:lnTo>
                    <a:pt x="77" y="185"/>
                  </a:lnTo>
                  <a:lnTo>
                    <a:pt x="68" y="183"/>
                  </a:lnTo>
                  <a:lnTo>
                    <a:pt x="59" y="180"/>
                  </a:lnTo>
                  <a:lnTo>
                    <a:pt x="50" y="175"/>
                  </a:lnTo>
                  <a:lnTo>
                    <a:pt x="42" y="171"/>
                  </a:lnTo>
                  <a:lnTo>
                    <a:pt x="35" y="166"/>
                  </a:lnTo>
                  <a:lnTo>
                    <a:pt x="28" y="159"/>
                  </a:lnTo>
                  <a:lnTo>
                    <a:pt x="21" y="153"/>
                  </a:lnTo>
                  <a:lnTo>
                    <a:pt x="16" y="145"/>
                  </a:lnTo>
                  <a:lnTo>
                    <a:pt x="12" y="138"/>
                  </a:lnTo>
                  <a:lnTo>
                    <a:pt x="7" y="129"/>
                  </a:lnTo>
                  <a:lnTo>
                    <a:pt x="4" y="120"/>
                  </a:lnTo>
                  <a:lnTo>
                    <a:pt x="2" y="112"/>
                  </a:lnTo>
                  <a:lnTo>
                    <a:pt x="0" y="102"/>
                  </a:lnTo>
                  <a:lnTo>
                    <a:pt x="0" y="94"/>
                  </a:lnTo>
                  <a:lnTo>
                    <a:pt x="0" y="84"/>
                  </a:lnTo>
                  <a:lnTo>
                    <a:pt x="2" y="74"/>
                  </a:lnTo>
                  <a:lnTo>
                    <a:pt x="4" y="66"/>
                  </a:lnTo>
                  <a:lnTo>
                    <a:pt x="7" y="57"/>
                  </a:lnTo>
                  <a:lnTo>
                    <a:pt x="12" y="48"/>
                  </a:lnTo>
                  <a:lnTo>
                    <a:pt x="16" y="41"/>
                  </a:lnTo>
                  <a:lnTo>
                    <a:pt x="21" y="33"/>
                  </a:lnTo>
                  <a:lnTo>
                    <a:pt x="28" y="27"/>
                  </a:lnTo>
                  <a:lnTo>
                    <a:pt x="35" y="20"/>
                  </a:lnTo>
                  <a:lnTo>
                    <a:pt x="42" y="15"/>
                  </a:lnTo>
                  <a:lnTo>
                    <a:pt x="50" y="11"/>
                  </a:lnTo>
                  <a:lnTo>
                    <a:pt x="59" y="6"/>
                  </a:lnTo>
                  <a:lnTo>
                    <a:pt x="68" y="3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97" y="0"/>
                  </a:lnTo>
                  <a:lnTo>
                    <a:pt x="105" y="0"/>
                  </a:lnTo>
                  <a:lnTo>
                    <a:pt x="115" y="1"/>
                  </a:lnTo>
                  <a:lnTo>
                    <a:pt x="124" y="3"/>
                  </a:lnTo>
                  <a:lnTo>
                    <a:pt x="133" y="6"/>
                  </a:lnTo>
                  <a:lnTo>
                    <a:pt x="142" y="11"/>
                  </a:lnTo>
                  <a:lnTo>
                    <a:pt x="150" y="15"/>
                  </a:lnTo>
                  <a:lnTo>
                    <a:pt x="157" y="20"/>
                  </a:lnTo>
                  <a:lnTo>
                    <a:pt x="164" y="27"/>
                  </a:lnTo>
                  <a:lnTo>
                    <a:pt x="171" y="33"/>
                  </a:lnTo>
                  <a:lnTo>
                    <a:pt x="176" y="41"/>
                  </a:lnTo>
                  <a:lnTo>
                    <a:pt x="181" y="48"/>
                  </a:lnTo>
                  <a:lnTo>
                    <a:pt x="185" y="57"/>
                  </a:lnTo>
                  <a:lnTo>
                    <a:pt x="188" y="66"/>
                  </a:lnTo>
                  <a:lnTo>
                    <a:pt x="191" y="74"/>
                  </a:lnTo>
                  <a:lnTo>
                    <a:pt x="192" y="84"/>
                  </a:lnTo>
                  <a:lnTo>
                    <a:pt x="193" y="9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" name="Rectangle 473"/>
            <p:cNvSpPr>
              <a:spLocks noChangeArrowheads="1"/>
            </p:cNvSpPr>
            <p:nvPr/>
          </p:nvSpPr>
          <p:spPr bwMode="auto">
            <a:xfrm>
              <a:off x="2628" y="1329"/>
              <a:ext cx="2" cy="16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" name="Rectangle 474"/>
            <p:cNvSpPr>
              <a:spLocks noChangeArrowheads="1"/>
            </p:cNvSpPr>
            <p:nvPr/>
          </p:nvSpPr>
          <p:spPr bwMode="auto">
            <a:xfrm>
              <a:off x="2644" y="1325"/>
              <a:ext cx="76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" name="Rectangle 475"/>
            <p:cNvSpPr>
              <a:spLocks noChangeArrowheads="1"/>
            </p:cNvSpPr>
            <p:nvPr/>
          </p:nvSpPr>
          <p:spPr bwMode="auto">
            <a:xfrm>
              <a:off x="2644" y="1325"/>
              <a:ext cx="76" cy="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" name="Freeform 476"/>
            <p:cNvSpPr>
              <a:spLocks/>
            </p:cNvSpPr>
            <p:nvPr/>
          </p:nvSpPr>
          <p:spPr bwMode="auto">
            <a:xfrm>
              <a:off x="2633" y="1317"/>
              <a:ext cx="98" cy="12"/>
            </a:xfrm>
            <a:custGeom>
              <a:avLst/>
              <a:gdLst>
                <a:gd name="T0" fmla="*/ 374 w 423"/>
                <a:gd name="T1" fmla="*/ 56 h 56"/>
                <a:gd name="T2" fmla="*/ 374 w 423"/>
                <a:gd name="T3" fmla="*/ 36 h 56"/>
                <a:gd name="T4" fmla="*/ 423 w 423"/>
                <a:gd name="T5" fmla="*/ 36 h 56"/>
                <a:gd name="T6" fmla="*/ 423 w 423"/>
                <a:gd name="T7" fmla="*/ 0 h 56"/>
                <a:gd name="T8" fmla="*/ 0 w 423"/>
                <a:gd name="T9" fmla="*/ 0 h 56"/>
                <a:gd name="T10" fmla="*/ 0 w 423"/>
                <a:gd name="T11" fmla="*/ 36 h 56"/>
                <a:gd name="T12" fmla="*/ 47 w 423"/>
                <a:gd name="T13" fmla="*/ 36 h 56"/>
                <a:gd name="T14" fmla="*/ 47 w 423"/>
                <a:gd name="T15" fmla="*/ 56 h 56"/>
                <a:gd name="T16" fmla="*/ 374 w 423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56">
                  <a:moveTo>
                    <a:pt x="374" y="56"/>
                  </a:moveTo>
                  <a:lnTo>
                    <a:pt x="374" y="36"/>
                  </a:lnTo>
                  <a:lnTo>
                    <a:pt x="423" y="36"/>
                  </a:lnTo>
                  <a:lnTo>
                    <a:pt x="423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47" y="36"/>
                  </a:lnTo>
                  <a:lnTo>
                    <a:pt x="47" y="56"/>
                  </a:lnTo>
                  <a:lnTo>
                    <a:pt x="374" y="5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" name="Freeform 477"/>
            <p:cNvSpPr>
              <a:spLocks/>
            </p:cNvSpPr>
            <p:nvPr/>
          </p:nvSpPr>
          <p:spPr bwMode="auto">
            <a:xfrm>
              <a:off x="2633" y="1317"/>
              <a:ext cx="98" cy="12"/>
            </a:xfrm>
            <a:custGeom>
              <a:avLst/>
              <a:gdLst>
                <a:gd name="T0" fmla="*/ 374 w 423"/>
                <a:gd name="T1" fmla="*/ 56 h 56"/>
                <a:gd name="T2" fmla="*/ 374 w 423"/>
                <a:gd name="T3" fmla="*/ 36 h 56"/>
                <a:gd name="T4" fmla="*/ 423 w 423"/>
                <a:gd name="T5" fmla="*/ 36 h 56"/>
                <a:gd name="T6" fmla="*/ 423 w 423"/>
                <a:gd name="T7" fmla="*/ 0 h 56"/>
                <a:gd name="T8" fmla="*/ 0 w 423"/>
                <a:gd name="T9" fmla="*/ 0 h 56"/>
                <a:gd name="T10" fmla="*/ 0 w 423"/>
                <a:gd name="T11" fmla="*/ 36 h 56"/>
                <a:gd name="T12" fmla="*/ 47 w 423"/>
                <a:gd name="T13" fmla="*/ 36 h 56"/>
                <a:gd name="T14" fmla="*/ 47 w 423"/>
                <a:gd name="T15" fmla="*/ 56 h 56"/>
                <a:gd name="T16" fmla="*/ 374 w 423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56">
                  <a:moveTo>
                    <a:pt x="374" y="56"/>
                  </a:moveTo>
                  <a:lnTo>
                    <a:pt x="374" y="36"/>
                  </a:lnTo>
                  <a:lnTo>
                    <a:pt x="423" y="36"/>
                  </a:lnTo>
                  <a:lnTo>
                    <a:pt x="423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47" y="36"/>
                  </a:lnTo>
                  <a:lnTo>
                    <a:pt x="47" y="56"/>
                  </a:lnTo>
                  <a:lnTo>
                    <a:pt x="374" y="5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" name="Rectangle 478"/>
            <p:cNvSpPr>
              <a:spLocks noChangeArrowheads="1"/>
            </p:cNvSpPr>
            <p:nvPr/>
          </p:nvSpPr>
          <p:spPr bwMode="auto">
            <a:xfrm>
              <a:off x="2738" y="1170"/>
              <a:ext cx="181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" name="Rectangle 479"/>
            <p:cNvSpPr>
              <a:spLocks noChangeArrowheads="1"/>
            </p:cNvSpPr>
            <p:nvPr/>
          </p:nvSpPr>
          <p:spPr bwMode="auto">
            <a:xfrm>
              <a:off x="2731" y="1157"/>
              <a:ext cx="195" cy="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" name="Rectangle 480"/>
            <p:cNvSpPr>
              <a:spLocks noChangeArrowheads="1"/>
            </p:cNvSpPr>
            <p:nvPr/>
          </p:nvSpPr>
          <p:spPr bwMode="auto">
            <a:xfrm>
              <a:off x="2731" y="1157"/>
              <a:ext cx="195" cy="1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" name="Rectangle 481"/>
            <p:cNvSpPr>
              <a:spLocks noChangeArrowheads="1"/>
            </p:cNvSpPr>
            <p:nvPr/>
          </p:nvSpPr>
          <p:spPr bwMode="auto">
            <a:xfrm>
              <a:off x="2646" y="1320"/>
              <a:ext cx="72" cy="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" name="Rectangle 482"/>
            <p:cNvSpPr>
              <a:spLocks noChangeArrowheads="1"/>
            </p:cNvSpPr>
            <p:nvPr/>
          </p:nvSpPr>
          <p:spPr bwMode="auto">
            <a:xfrm>
              <a:off x="2646" y="1320"/>
              <a:ext cx="72" cy="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" name="Rectangle 483"/>
            <p:cNvSpPr>
              <a:spLocks noChangeArrowheads="1"/>
            </p:cNvSpPr>
            <p:nvPr/>
          </p:nvSpPr>
          <p:spPr bwMode="auto">
            <a:xfrm>
              <a:off x="2574" y="1938"/>
              <a:ext cx="10" cy="251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" name="Rectangle 484"/>
            <p:cNvSpPr>
              <a:spLocks noChangeArrowheads="1"/>
            </p:cNvSpPr>
            <p:nvPr/>
          </p:nvSpPr>
          <p:spPr bwMode="auto">
            <a:xfrm>
              <a:off x="2574" y="1938"/>
              <a:ext cx="10" cy="25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" name="Rectangle 485"/>
            <p:cNvSpPr>
              <a:spLocks noChangeArrowheads="1"/>
            </p:cNvSpPr>
            <p:nvPr/>
          </p:nvSpPr>
          <p:spPr bwMode="auto">
            <a:xfrm>
              <a:off x="2620" y="1938"/>
              <a:ext cx="10" cy="251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" name="Rectangle 486"/>
            <p:cNvSpPr>
              <a:spLocks noChangeArrowheads="1"/>
            </p:cNvSpPr>
            <p:nvPr/>
          </p:nvSpPr>
          <p:spPr bwMode="auto">
            <a:xfrm>
              <a:off x="2620" y="1938"/>
              <a:ext cx="10" cy="25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" name="Rectangle 487"/>
            <p:cNvSpPr>
              <a:spLocks noChangeArrowheads="1"/>
            </p:cNvSpPr>
            <p:nvPr/>
          </p:nvSpPr>
          <p:spPr bwMode="auto">
            <a:xfrm>
              <a:off x="2620" y="1994"/>
              <a:ext cx="10" cy="1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" name="Rectangle 488"/>
            <p:cNvSpPr>
              <a:spLocks noChangeArrowheads="1"/>
            </p:cNvSpPr>
            <p:nvPr/>
          </p:nvSpPr>
          <p:spPr bwMode="auto">
            <a:xfrm>
              <a:off x="2620" y="1994"/>
              <a:ext cx="10" cy="14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" name="Freeform 489"/>
            <p:cNvSpPr>
              <a:spLocks/>
            </p:cNvSpPr>
            <p:nvPr/>
          </p:nvSpPr>
          <p:spPr bwMode="auto">
            <a:xfrm>
              <a:off x="2580" y="1966"/>
              <a:ext cx="96" cy="196"/>
            </a:xfrm>
            <a:custGeom>
              <a:avLst/>
              <a:gdLst>
                <a:gd name="T0" fmla="*/ 362 w 424"/>
                <a:gd name="T1" fmla="*/ 92 h 877"/>
                <a:gd name="T2" fmla="*/ 343 w 424"/>
                <a:gd name="T3" fmla="*/ 92 h 877"/>
                <a:gd name="T4" fmla="*/ 335 w 424"/>
                <a:gd name="T5" fmla="*/ 100 h 877"/>
                <a:gd name="T6" fmla="*/ 335 w 424"/>
                <a:gd name="T7" fmla="*/ 130 h 877"/>
                <a:gd name="T8" fmla="*/ 0 w 424"/>
                <a:gd name="T9" fmla="*/ 130 h 877"/>
                <a:gd name="T10" fmla="*/ 0 w 424"/>
                <a:gd name="T11" fmla="*/ 747 h 877"/>
                <a:gd name="T12" fmla="*/ 335 w 424"/>
                <a:gd name="T13" fmla="*/ 747 h 877"/>
                <a:gd name="T14" fmla="*/ 335 w 424"/>
                <a:gd name="T15" fmla="*/ 778 h 877"/>
                <a:gd name="T16" fmla="*/ 343 w 424"/>
                <a:gd name="T17" fmla="*/ 786 h 877"/>
                <a:gd name="T18" fmla="*/ 362 w 424"/>
                <a:gd name="T19" fmla="*/ 786 h 877"/>
                <a:gd name="T20" fmla="*/ 362 w 424"/>
                <a:gd name="T21" fmla="*/ 877 h 877"/>
                <a:gd name="T22" fmla="*/ 424 w 424"/>
                <a:gd name="T23" fmla="*/ 877 h 877"/>
                <a:gd name="T24" fmla="*/ 424 w 424"/>
                <a:gd name="T25" fmla="*/ 0 h 877"/>
                <a:gd name="T26" fmla="*/ 362 w 424"/>
                <a:gd name="T27" fmla="*/ 0 h 877"/>
                <a:gd name="T28" fmla="*/ 362 w 424"/>
                <a:gd name="T29" fmla="*/ 92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4" h="877">
                  <a:moveTo>
                    <a:pt x="362" y="92"/>
                  </a:moveTo>
                  <a:lnTo>
                    <a:pt x="343" y="92"/>
                  </a:lnTo>
                  <a:lnTo>
                    <a:pt x="335" y="100"/>
                  </a:lnTo>
                  <a:lnTo>
                    <a:pt x="335" y="130"/>
                  </a:lnTo>
                  <a:lnTo>
                    <a:pt x="0" y="130"/>
                  </a:lnTo>
                  <a:lnTo>
                    <a:pt x="0" y="747"/>
                  </a:lnTo>
                  <a:lnTo>
                    <a:pt x="335" y="747"/>
                  </a:lnTo>
                  <a:lnTo>
                    <a:pt x="335" y="778"/>
                  </a:lnTo>
                  <a:lnTo>
                    <a:pt x="343" y="786"/>
                  </a:lnTo>
                  <a:lnTo>
                    <a:pt x="362" y="786"/>
                  </a:lnTo>
                  <a:lnTo>
                    <a:pt x="362" y="877"/>
                  </a:lnTo>
                  <a:lnTo>
                    <a:pt x="424" y="877"/>
                  </a:lnTo>
                  <a:lnTo>
                    <a:pt x="424" y="0"/>
                  </a:lnTo>
                  <a:lnTo>
                    <a:pt x="362" y="0"/>
                  </a:lnTo>
                  <a:lnTo>
                    <a:pt x="362" y="9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" name="Freeform 490"/>
            <p:cNvSpPr>
              <a:spLocks/>
            </p:cNvSpPr>
            <p:nvPr/>
          </p:nvSpPr>
          <p:spPr bwMode="auto">
            <a:xfrm>
              <a:off x="2580" y="1966"/>
              <a:ext cx="96" cy="196"/>
            </a:xfrm>
            <a:custGeom>
              <a:avLst/>
              <a:gdLst>
                <a:gd name="T0" fmla="*/ 362 w 424"/>
                <a:gd name="T1" fmla="*/ 92 h 877"/>
                <a:gd name="T2" fmla="*/ 343 w 424"/>
                <a:gd name="T3" fmla="*/ 92 h 877"/>
                <a:gd name="T4" fmla="*/ 335 w 424"/>
                <a:gd name="T5" fmla="*/ 100 h 877"/>
                <a:gd name="T6" fmla="*/ 335 w 424"/>
                <a:gd name="T7" fmla="*/ 130 h 877"/>
                <a:gd name="T8" fmla="*/ 0 w 424"/>
                <a:gd name="T9" fmla="*/ 130 h 877"/>
                <a:gd name="T10" fmla="*/ 0 w 424"/>
                <a:gd name="T11" fmla="*/ 747 h 877"/>
                <a:gd name="T12" fmla="*/ 335 w 424"/>
                <a:gd name="T13" fmla="*/ 747 h 877"/>
                <a:gd name="T14" fmla="*/ 335 w 424"/>
                <a:gd name="T15" fmla="*/ 778 h 877"/>
                <a:gd name="T16" fmla="*/ 343 w 424"/>
                <a:gd name="T17" fmla="*/ 786 h 877"/>
                <a:gd name="T18" fmla="*/ 362 w 424"/>
                <a:gd name="T19" fmla="*/ 786 h 877"/>
                <a:gd name="T20" fmla="*/ 362 w 424"/>
                <a:gd name="T21" fmla="*/ 877 h 877"/>
                <a:gd name="T22" fmla="*/ 424 w 424"/>
                <a:gd name="T23" fmla="*/ 877 h 877"/>
                <a:gd name="T24" fmla="*/ 424 w 424"/>
                <a:gd name="T25" fmla="*/ 0 h 877"/>
                <a:gd name="T26" fmla="*/ 362 w 424"/>
                <a:gd name="T27" fmla="*/ 0 h 877"/>
                <a:gd name="T28" fmla="*/ 362 w 424"/>
                <a:gd name="T29" fmla="*/ 92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4" h="877">
                  <a:moveTo>
                    <a:pt x="362" y="92"/>
                  </a:moveTo>
                  <a:lnTo>
                    <a:pt x="343" y="92"/>
                  </a:lnTo>
                  <a:lnTo>
                    <a:pt x="335" y="100"/>
                  </a:lnTo>
                  <a:lnTo>
                    <a:pt x="335" y="130"/>
                  </a:lnTo>
                  <a:lnTo>
                    <a:pt x="0" y="130"/>
                  </a:lnTo>
                  <a:lnTo>
                    <a:pt x="0" y="747"/>
                  </a:lnTo>
                  <a:lnTo>
                    <a:pt x="335" y="747"/>
                  </a:lnTo>
                  <a:lnTo>
                    <a:pt x="335" y="778"/>
                  </a:lnTo>
                  <a:lnTo>
                    <a:pt x="343" y="786"/>
                  </a:lnTo>
                  <a:lnTo>
                    <a:pt x="362" y="786"/>
                  </a:lnTo>
                  <a:lnTo>
                    <a:pt x="362" y="877"/>
                  </a:lnTo>
                  <a:lnTo>
                    <a:pt x="424" y="877"/>
                  </a:lnTo>
                  <a:lnTo>
                    <a:pt x="424" y="0"/>
                  </a:lnTo>
                  <a:lnTo>
                    <a:pt x="362" y="0"/>
                  </a:lnTo>
                  <a:lnTo>
                    <a:pt x="362" y="9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" name="Rectangle 491"/>
            <p:cNvSpPr>
              <a:spLocks noChangeArrowheads="1"/>
            </p:cNvSpPr>
            <p:nvPr/>
          </p:nvSpPr>
          <p:spPr bwMode="auto">
            <a:xfrm>
              <a:off x="2584" y="1997"/>
              <a:ext cx="309" cy="1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" name="Rectangle 492"/>
            <p:cNvSpPr>
              <a:spLocks noChangeArrowheads="1"/>
            </p:cNvSpPr>
            <p:nvPr/>
          </p:nvSpPr>
          <p:spPr bwMode="auto">
            <a:xfrm>
              <a:off x="2768" y="1686"/>
              <a:ext cx="119" cy="14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" name="Rectangle 493"/>
            <p:cNvSpPr>
              <a:spLocks noChangeArrowheads="1"/>
            </p:cNvSpPr>
            <p:nvPr/>
          </p:nvSpPr>
          <p:spPr bwMode="auto">
            <a:xfrm>
              <a:off x="2768" y="1686"/>
              <a:ext cx="119" cy="1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" name="Freeform 494"/>
            <p:cNvSpPr>
              <a:spLocks/>
            </p:cNvSpPr>
            <p:nvPr/>
          </p:nvSpPr>
          <p:spPr bwMode="auto">
            <a:xfrm>
              <a:off x="2746" y="1474"/>
              <a:ext cx="164" cy="33"/>
            </a:xfrm>
            <a:custGeom>
              <a:avLst/>
              <a:gdLst>
                <a:gd name="T0" fmla="*/ 90 w 712"/>
                <a:gd name="T1" fmla="*/ 61 h 147"/>
                <a:gd name="T2" fmla="*/ 90 w 712"/>
                <a:gd name="T3" fmla="*/ 120 h 147"/>
                <a:gd name="T4" fmla="*/ 97 w 712"/>
                <a:gd name="T5" fmla="*/ 147 h 147"/>
                <a:gd name="T6" fmla="*/ 613 w 712"/>
                <a:gd name="T7" fmla="*/ 147 h 147"/>
                <a:gd name="T8" fmla="*/ 621 w 712"/>
                <a:gd name="T9" fmla="*/ 120 h 147"/>
                <a:gd name="T10" fmla="*/ 621 w 712"/>
                <a:gd name="T11" fmla="*/ 61 h 147"/>
                <a:gd name="T12" fmla="*/ 712 w 712"/>
                <a:gd name="T13" fmla="*/ 61 h 147"/>
                <a:gd name="T14" fmla="*/ 712 w 712"/>
                <a:gd name="T15" fmla="*/ 0 h 147"/>
                <a:gd name="T16" fmla="*/ 0 w 712"/>
                <a:gd name="T17" fmla="*/ 0 h 147"/>
                <a:gd name="T18" fmla="*/ 0 w 712"/>
                <a:gd name="T19" fmla="*/ 61 h 147"/>
                <a:gd name="T20" fmla="*/ 90 w 712"/>
                <a:gd name="T21" fmla="*/ 6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2" h="147">
                  <a:moveTo>
                    <a:pt x="90" y="61"/>
                  </a:moveTo>
                  <a:lnTo>
                    <a:pt x="90" y="120"/>
                  </a:lnTo>
                  <a:lnTo>
                    <a:pt x="97" y="147"/>
                  </a:lnTo>
                  <a:lnTo>
                    <a:pt x="613" y="147"/>
                  </a:lnTo>
                  <a:lnTo>
                    <a:pt x="621" y="120"/>
                  </a:lnTo>
                  <a:lnTo>
                    <a:pt x="621" y="61"/>
                  </a:lnTo>
                  <a:lnTo>
                    <a:pt x="712" y="61"/>
                  </a:lnTo>
                  <a:lnTo>
                    <a:pt x="712" y="0"/>
                  </a:lnTo>
                  <a:lnTo>
                    <a:pt x="0" y="0"/>
                  </a:lnTo>
                  <a:lnTo>
                    <a:pt x="0" y="61"/>
                  </a:lnTo>
                  <a:lnTo>
                    <a:pt x="90" y="6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" name="Freeform 495"/>
            <p:cNvSpPr>
              <a:spLocks/>
            </p:cNvSpPr>
            <p:nvPr/>
          </p:nvSpPr>
          <p:spPr bwMode="auto">
            <a:xfrm>
              <a:off x="2746" y="1474"/>
              <a:ext cx="164" cy="33"/>
            </a:xfrm>
            <a:custGeom>
              <a:avLst/>
              <a:gdLst>
                <a:gd name="T0" fmla="*/ 90 w 712"/>
                <a:gd name="T1" fmla="*/ 61 h 147"/>
                <a:gd name="T2" fmla="*/ 90 w 712"/>
                <a:gd name="T3" fmla="*/ 120 h 147"/>
                <a:gd name="T4" fmla="*/ 97 w 712"/>
                <a:gd name="T5" fmla="*/ 147 h 147"/>
                <a:gd name="T6" fmla="*/ 613 w 712"/>
                <a:gd name="T7" fmla="*/ 147 h 147"/>
                <a:gd name="T8" fmla="*/ 621 w 712"/>
                <a:gd name="T9" fmla="*/ 120 h 147"/>
                <a:gd name="T10" fmla="*/ 621 w 712"/>
                <a:gd name="T11" fmla="*/ 61 h 147"/>
                <a:gd name="T12" fmla="*/ 712 w 712"/>
                <a:gd name="T13" fmla="*/ 61 h 147"/>
                <a:gd name="T14" fmla="*/ 712 w 712"/>
                <a:gd name="T15" fmla="*/ 0 h 147"/>
                <a:gd name="T16" fmla="*/ 0 w 712"/>
                <a:gd name="T17" fmla="*/ 0 h 147"/>
                <a:gd name="T18" fmla="*/ 0 w 712"/>
                <a:gd name="T19" fmla="*/ 61 h 147"/>
                <a:gd name="T20" fmla="*/ 90 w 712"/>
                <a:gd name="T21" fmla="*/ 6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2" h="147">
                  <a:moveTo>
                    <a:pt x="90" y="61"/>
                  </a:moveTo>
                  <a:lnTo>
                    <a:pt x="90" y="120"/>
                  </a:lnTo>
                  <a:lnTo>
                    <a:pt x="97" y="147"/>
                  </a:lnTo>
                  <a:lnTo>
                    <a:pt x="613" y="147"/>
                  </a:lnTo>
                  <a:lnTo>
                    <a:pt x="621" y="120"/>
                  </a:lnTo>
                  <a:lnTo>
                    <a:pt x="621" y="61"/>
                  </a:lnTo>
                  <a:lnTo>
                    <a:pt x="712" y="61"/>
                  </a:lnTo>
                  <a:lnTo>
                    <a:pt x="712" y="0"/>
                  </a:lnTo>
                  <a:lnTo>
                    <a:pt x="0" y="0"/>
                  </a:lnTo>
                  <a:lnTo>
                    <a:pt x="0" y="61"/>
                  </a:lnTo>
                  <a:lnTo>
                    <a:pt x="90" y="6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" name="Rectangle 496"/>
            <p:cNvSpPr>
              <a:spLocks noChangeArrowheads="1"/>
            </p:cNvSpPr>
            <p:nvPr/>
          </p:nvSpPr>
          <p:spPr bwMode="auto">
            <a:xfrm>
              <a:off x="2779" y="1503"/>
              <a:ext cx="97" cy="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" name="Rectangle 497"/>
            <p:cNvSpPr>
              <a:spLocks noChangeArrowheads="1"/>
            </p:cNvSpPr>
            <p:nvPr/>
          </p:nvSpPr>
          <p:spPr bwMode="auto">
            <a:xfrm>
              <a:off x="2779" y="1503"/>
              <a:ext cx="97" cy="4"/>
            </a:xfrm>
            <a:prstGeom prst="rect">
              <a:avLst/>
            </a:prstGeom>
            <a:noFill/>
            <a:ln w="3175">
              <a:solidFill>
                <a:srgbClr val="86858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" name="Rectangle 498"/>
            <p:cNvSpPr>
              <a:spLocks noChangeArrowheads="1"/>
            </p:cNvSpPr>
            <p:nvPr/>
          </p:nvSpPr>
          <p:spPr bwMode="auto">
            <a:xfrm>
              <a:off x="2782" y="1497"/>
              <a:ext cx="92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" name="Rectangle 499"/>
            <p:cNvSpPr>
              <a:spLocks noChangeArrowheads="1"/>
            </p:cNvSpPr>
            <p:nvPr/>
          </p:nvSpPr>
          <p:spPr bwMode="auto">
            <a:xfrm>
              <a:off x="2782" y="1497"/>
              <a:ext cx="92" cy="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" name="Freeform 500"/>
            <p:cNvSpPr>
              <a:spLocks/>
            </p:cNvSpPr>
            <p:nvPr/>
          </p:nvSpPr>
          <p:spPr bwMode="auto">
            <a:xfrm>
              <a:off x="2768" y="1499"/>
              <a:ext cx="119" cy="16"/>
            </a:xfrm>
            <a:custGeom>
              <a:avLst/>
              <a:gdLst>
                <a:gd name="T0" fmla="*/ 0 w 516"/>
                <a:gd name="T1" fmla="*/ 74 h 74"/>
                <a:gd name="T2" fmla="*/ 0 w 516"/>
                <a:gd name="T3" fmla="*/ 38 h 74"/>
                <a:gd name="T4" fmla="*/ 47 w 516"/>
                <a:gd name="T5" fmla="*/ 38 h 74"/>
                <a:gd name="T6" fmla="*/ 47 w 516"/>
                <a:gd name="T7" fmla="*/ 18 h 74"/>
                <a:gd name="T8" fmla="*/ 57 w 516"/>
                <a:gd name="T9" fmla="*/ 18 h 74"/>
                <a:gd name="T10" fmla="*/ 57 w 516"/>
                <a:gd name="T11" fmla="*/ 0 h 74"/>
                <a:gd name="T12" fmla="*/ 459 w 516"/>
                <a:gd name="T13" fmla="*/ 0 h 74"/>
                <a:gd name="T14" fmla="*/ 459 w 516"/>
                <a:gd name="T15" fmla="*/ 18 h 74"/>
                <a:gd name="T16" fmla="*/ 469 w 516"/>
                <a:gd name="T17" fmla="*/ 18 h 74"/>
                <a:gd name="T18" fmla="*/ 469 w 516"/>
                <a:gd name="T19" fmla="*/ 38 h 74"/>
                <a:gd name="T20" fmla="*/ 516 w 516"/>
                <a:gd name="T21" fmla="*/ 38 h 74"/>
                <a:gd name="T22" fmla="*/ 516 w 516"/>
                <a:gd name="T23" fmla="*/ 74 h 74"/>
                <a:gd name="T24" fmla="*/ 0 w 516"/>
                <a:gd name="T2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74">
                  <a:moveTo>
                    <a:pt x="0" y="74"/>
                  </a:moveTo>
                  <a:lnTo>
                    <a:pt x="0" y="38"/>
                  </a:lnTo>
                  <a:lnTo>
                    <a:pt x="47" y="38"/>
                  </a:lnTo>
                  <a:lnTo>
                    <a:pt x="47" y="18"/>
                  </a:lnTo>
                  <a:lnTo>
                    <a:pt x="57" y="18"/>
                  </a:lnTo>
                  <a:lnTo>
                    <a:pt x="57" y="0"/>
                  </a:lnTo>
                  <a:lnTo>
                    <a:pt x="459" y="0"/>
                  </a:lnTo>
                  <a:lnTo>
                    <a:pt x="459" y="18"/>
                  </a:lnTo>
                  <a:lnTo>
                    <a:pt x="469" y="18"/>
                  </a:lnTo>
                  <a:lnTo>
                    <a:pt x="469" y="38"/>
                  </a:lnTo>
                  <a:lnTo>
                    <a:pt x="516" y="38"/>
                  </a:lnTo>
                  <a:lnTo>
                    <a:pt x="516" y="7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" name="Freeform 501"/>
            <p:cNvSpPr>
              <a:spLocks/>
            </p:cNvSpPr>
            <p:nvPr/>
          </p:nvSpPr>
          <p:spPr bwMode="auto">
            <a:xfrm>
              <a:off x="2768" y="1499"/>
              <a:ext cx="119" cy="16"/>
            </a:xfrm>
            <a:custGeom>
              <a:avLst/>
              <a:gdLst>
                <a:gd name="T0" fmla="*/ 0 w 516"/>
                <a:gd name="T1" fmla="*/ 74 h 74"/>
                <a:gd name="T2" fmla="*/ 0 w 516"/>
                <a:gd name="T3" fmla="*/ 38 h 74"/>
                <a:gd name="T4" fmla="*/ 47 w 516"/>
                <a:gd name="T5" fmla="*/ 38 h 74"/>
                <a:gd name="T6" fmla="*/ 47 w 516"/>
                <a:gd name="T7" fmla="*/ 18 h 74"/>
                <a:gd name="T8" fmla="*/ 57 w 516"/>
                <a:gd name="T9" fmla="*/ 18 h 74"/>
                <a:gd name="T10" fmla="*/ 57 w 516"/>
                <a:gd name="T11" fmla="*/ 0 h 74"/>
                <a:gd name="T12" fmla="*/ 459 w 516"/>
                <a:gd name="T13" fmla="*/ 0 h 74"/>
                <a:gd name="T14" fmla="*/ 459 w 516"/>
                <a:gd name="T15" fmla="*/ 18 h 74"/>
                <a:gd name="T16" fmla="*/ 469 w 516"/>
                <a:gd name="T17" fmla="*/ 18 h 74"/>
                <a:gd name="T18" fmla="*/ 469 w 516"/>
                <a:gd name="T19" fmla="*/ 38 h 74"/>
                <a:gd name="T20" fmla="*/ 516 w 516"/>
                <a:gd name="T21" fmla="*/ 38 h 74"/>
                <a:gd name="T22" fmla="*/ 516 w 516"/>
                <a:gd name="T23" fmla="*/ 74 h 74"/>
                <a:gd name="T24" fmla="*/ 0 w 516"/>
                <a:gd name="T2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74">
                  <a:moveTo>
                    <a:pt x="0" y="74"/>
                  </a:moveTo>
                  <a:lnTo>
                    <a:pt x="0" y="38"/>
                  </a:lnTo>
                  <a:lnTo>
                    <a:pt x="47" y="38"/>
                  </a:lnTo>
                  <a:lnTo>
                    <a:pt x="47" y="18"/>
                  </a:lnTo>
                  <a:lnTo>
                    <a:pt x="57" y="18"/>
                  </a:lnTo>
                  <a:lnTo>
                    <a:pt x="57" y="0"/>
                  </a:lnTo>
                  <a:lnTo>
                    <a:pt x="459" y="0"/>
                  </a:lnTo>
                  <a:lnTo>
                    <a:pt x="459" y="18"/>
                  </a:lnTo>
                  <a:lnTo>
                    <a:pt x="469" y="18"/>
                  </a:lnTo>
                  <a:lnTo>
                    <a:pt x="469" y="38"/>
                  </a:lnTo>
                  <a:lnTo>
                    <a:pt x="516" y="38"/>
                  </a:lnTo>
                  <a:lnTo>
                    <a:pt x="516" y="74"/>
                  </a:lnTo>
                  <a:lnTo>
                    <a:pt x="0" y="7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" name="Rectangle 502"/>
            <p:cNvSpPr>
              <a:spLocks noChangeArrowheads="1"/>
            </p:cNvSpPr>
            <p:nvPr/>
          </p:nvSpPr>
          <p:spPr bwMode="auto">
            <a:xfrm>
              <a:off x="2779" y="1695"/>
              <a:ext cx="97" cy="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" name="Rectangle 503"/>
            <p:cNvSpPr>
              <a:spLocks noChangeArrowheads="1"/>
            </p:cNvSpPr>
            <p:nvPr/>
          </p:nvSpPr>
          <p:spPr bwMode="auto">
            <a:xfrm>
              <a:off x="2779" y="1695"/>
              <a:ext cx="97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" name="Freeform 504"/>
            <p:cNvSpPr>
              <a:spLocks/>
            </p:cNvSpPr>
            <p:nvPr/>
          </p:nvSpPr>
          <p:spPr bwMode="auto">
            <a:xfrm>
              <a:off x="2782" y="1689"/>
              <a:ext cx="92" cy="7"/>
            </a:xfrm>
            <a:custGeom>
              <a:avLst/>
              <a:gdLst>
                <a:gd name="T0" fmla="*/ 403 w 403"/>
                <a:gd name="T1" fmla="*/ 27 h 28"/>
                <a:gd name="T2" fmla="*/ 403 w 403"/>
                <a:gd name="T3" fmla="*/ 0 h 28"/>
                <a:gd name="T4" fmla="*/ 386 w 403"/>
                <a:gd name="T5" fmla="*/ 0 h 28"/>
                <a:gd name="T6" fmla="*/ 382 w 403"/>
                <a:gd name="T7" fmla="*/ 6 h 28"/>
                <a:gd name="T8" fmla="*/ 21 w 403"/>
                <a:gd name="T9" fmla="*/ 6 h 28"/>
                <a:gd name="T10" fmla="*/ 16 w 403"/>
                <a:gd name="T11" fmla="*/ 0 h 28"/>
                <a:gd name="T12" fmla="*/ 0 w 403"/>
                <a:gd name="T13" fmla="*/ 0 h 28"/>
                <a:gd name="T14" fmla="*/ 0 w 403"/>
                <a:gd name="T15" fmla="*/ 28 h 28"/>
                <a:gd name="T16" fmla="*/ 403 w 403"/>
                <a:gd name="T17" fmla="*/ 28 h 28"/>
                <a:gd name="T18" fmla="*/ 403 w 403"/>
                <a:gd name="T19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3" h="28">
                  <a:moveTo>
                    <a:pt x="403" y="27"/>
                  </a:moveTo>
                  <a:lnTo>
                    <a:pt x="403" y="0"/>
                  </a:lnTo>
                  <a:lnTo>
                    <a:pt x="386" y="0"/>
                  </a:lnTo>
                  <a:lnTo>
                    <a:pt x="382" y="6"/>
                  </a:lnTo>
                  <a:lnTo>
                    <a:pt x="21" y="6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403" y="28"/>
                  </a:lnTo>
                  <a:lnTo>
                    <a:pt x="403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" name="Freeform 505"/>
            <p:cNvSpPr>
              <a:spLocks/>
            </p:cNvSpPr>
            <p:nvPr/>
          </p:nvSpPr>
          <p:spPr bwMode="auto">
            <a:xfrm>
              <a:off x="2782" y="1689"/>
              <a:ext cx="92" cy="7"/>
            </a:xfrm>
            <a:custGeom>
              <a:avLst/>
              <a:gdLst>
                <a:gd name="T0" fmla="*/ 403 w 403"/>
                <a:gd name="T1" fmla="*/ 27 h 28"/>
                <a:gd name="T2" fmla="*/ 403 w 403"/>
                <a:gd name="T3" fmla="*/ 0 h 28"/>
                <a:gd name="T4" fmla="*/ 386 w 403"/>
                <a:gd name="T5" fmla="*/ 0 h 28"/>
                <a:gd name="T6" fmla="*/ 382 w 403"/>
                <a:gd name="T7" fmla="*/ 6 h 28"/>
                <a:gd name="T8" fmla="*/ 21 w 403"/>
                <a:gd name="T9" fmla="*/ 6 h 28"/>
                <a:gd name="T10" fmla="*/ 16 w 403"/>
                <a:gd name="T11" fmla="*/ 0 h 28"/>
                <a:gd name="T12" fmla="*/ 0 w 403"/>
                <a:gd name="T13" fmla="*/ 0 h 28"/>
                <a:gd name="T14" fmla="*/ 0 w 403"/>
                <a:gd name="T15" fmla="*/ 28 h 28"/>
                <a:gd name="T16" fmla="*/ 403 w 403"/>
                <a:gd name="T1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3" h="28">
                  <a:moveTo>
                    <a:pt x="403" y="27"/>
                  </a:moveTo>
                  <a:lnTo>
                    <a:pt x="403" y="0"/>
                  </a:lnTo>
                  <a:lnTo>
                    <a:pt x="386" y="0"/>
                  </a:lnTo>
                  <a:lnTo>
                    <a:pt x="382" y="6"/>
                  </a:lnTo>
                  <a:lnTo>
                    <a:pt x="21" y="6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403" y="28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" name="Freeform 506"/>
            <p:cNvSpPr>
              <a:spLocks/>
            </p:cNvSpPr>
            <p:nvPr/>
          </p:nvSpPr>
          <p:spPr bwMode="auto">
            <a:xfrm>
              <a:off x="2768" y="1691"/>
              <a:ext cx="119" cy="18"/>
            </a:xfrm>
            <a:custGeom>
              <a:avLst/>
              <a:gdLst>
                <a:gd name="T0" fmla="*/ 0 w 516"/>
                <a:gd name="T1" fmla="*/ 76 h 76"/>
                <a:gd name="T2" fmla="*/ 0 w 516"/>
                <a:gd name="T3" fmla="*/ 38 h 76"/>
                <a:gd name="T4" fmla="*/ 47 w 516"/>
                <a:gd name="T5" fmla="*/ 38 h 76"/>
                <a:gd name="T6" fmla="*/ 47 w 516"/>
                <a:gd name="T7" fmla="*/ 19 h 76"/>
                <a:gd name="T8" fmla="*/ 57 w 516"/>
                <a:gd name="T9" fmla="*/ 19 h 76"/>
                <a:gd name="T10" fmla="*/ 57 w 516"/>
                <a:gd name="T11" fmla="*/ 0 h 76"/>
                <a:gd name="T12" fmla="*/ 459 w 516"/>
                <a:gd name="T13" fmla="*/ 0 h 76"/>
                <a:gd name="T14" fmla="*/ 459 w 516"/>
                <a:gd name="T15" fmla="*/ 19 h 76"/>
                <a:gd name="T16" fmla="*/ 469 w 516"/>
                <a:gd name="T17" fmla="*/ 19 h 76"/>
                <a:gd name="T18" fmla="*/ 469 w 516"/>
                <a:gd name="T19" fmla="*/ 38 h 76"/>
                <a:gd name="T20" fmla="*/ 516 w 516"/>
                <a:gd name="T21" fmla="*/ 38 h 76"/>
                <a:gd name="T22" fmla="*/ 516 w 516"/>
                <a:gd name="T23" fmla="*/ 76 h 76"/>
                <a:gd name="T24" fmla="*/ 0 w 516"/>
                <a:gd name="T2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76">
                  <a:moveTo>
                    <a:pt x="0" y="76"/>
                  </a:moveTo>
                  <a:lnTo>
                    <a:pt x="0" y="38"/>
                  </a:lnTo>
                  <a:lnTo>
                    <a:pt x="47" y="38"/>
                  </a:lnTo>
                  <a:lnTo>
                    <a:pt x="47" y="19"/>
                  </a:lnTo>
                  <a:lnTo>
                    <a:pt x="57" y="19"/>
                  </a:lnTo>
                  <a:lnTo>
                    <a:pt x="57" y="0"/>
                  </a:lnTo>
                  <a:lnTo>
                    <a:pt x="459" y="0"/>
                  </a:lnTo>
                  <a:lnTo>
                    <a:pt x="459" y="19"/>
                  </a:lnTo>
                  <a:lnTo>
                    <a:pt x="469" y="19"/>
                  </a:lnTo>
                  <a:lnTo>
                    <a:pt x="469" y="38"/>
                  </a:lnTo>
                  <a:lnTo>
                    <a:pt x="516" y="38"/>
                  </a:lnTo>
                  <a:lnTo>
                    <a:pt x="516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7" name="Freeform 507"/>
            <p:cNvSpPr>
              <a:spLocks/>
            </p:cNvSpPr>
            <p:nvPr/>
          </p:nvSpPr>
          <p:spPr bwMode="auto">
            <a:xfrm>
              <a:off x="2768" y="1691"/>
              <a:ext cx="119" cy="18"/>
            </a:xfrm>
            <a:custGeom>
              <a:avLst/>
              <a:gdLst>
                <a:gd name="T0" fmla="*/ 0 w 516"/>
                <a:gd name="T1" fmla="*/ 76 h 76"/>
                <a:gd name="T2" fmla="*/ 0 w 516"/>
                <a:gd name="T3" fmla="*/ 38 h 76"/>
                <a:gd name="T4" fmla="*/ 47 w 516"/>
                <a:gd name="T5" fmla="*/ 38 h 76"/>
                <a:gd name="T6" fmla="*/ 47 w 516"/>
                <a:gd name="T7" fmla="*/ 19 h 76"/>
                <a:gd name="T8" fmla="*/ 57 w 516"/>
                <a:gd name="T9" fmla="*/ 19 h 76"/>
                <a:gd name="T10" fmla="*/ 57 w 516"/>
                <a:gd name="T11" fmla="*/ 0 h 76"/>
                <a:gd name="T12" fmla="*/ 459 w 516"/>
                <a:gd name="T13" fmla="*/ 0 h 76"/>
                <a:gd name="T14" fmla="*/ 459 w 516"/>
                <a:gd name="T15" fmla="*/ 19 h 76"/>
                <a:gd name="T16" fmla="*/ 469 w 516"/>
                <a:gd name="T17" fmla="*/ 19 h 76"/>
                <a:gd name="T18" fmla="*/ 469 w 516"/>
                <a:gd name="T19" fmla="*/ 38 h 76"/>
                <a:gd name="T20" fmla="*/ 516 w 516"/>
                <a:gd name="T21" fmla="*/ 38 h 76"/>
                <a:gd name="T22" fmla="*/ 516 w 516"/>
                <a:gd name="T23" fmla="*/ 76 h 76"/>
                <a:gd name="T24" fmla="*/ 0 w 516"/>
                <a:gd name="T2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76">
                  <a:moveTo>
                    <a:pt x="0" y="76"/>
                  </a:moveTo>
                  <a:lnTo>
                    <a:pt x="0" y="38"/>
                  </a:lnTo>
                  <a:lnTo>
                    <a:pt x="47" y="38"/>
                  </a:lnTo>
                  <a:lnTo>
                    <a:pt x="47" y="19"/>
                  </a:lnTo>
                  <a:lnTo>
                    <a:pt x="57" y="19"/>
                  </a:lnTo>
                  <a:lnTo>
                    <a:pt x="57" y="0"/>
                  </a:lnTo>
                  <a:lnTo>
                    <a:pt x="459" y="0"/>
                  </a:lnTo>
                  <a:lnTo>
                    <a:pt x="459" y="19"/>
                  </a:lnTo>
                  <a:lnTo>
                    <a:pt x="469" y="19"/>
                  </a:lnTo>
                  <a:lnTo>
                    <a:pt x="469" y="38"/>
                  </a:lnTo>
                  <a:lnTo>
                    <a:pt x="516" y="38"/>
                  </a:lnTo>
                  <a:lnTo>
                    <a:pt x="516" y="76"/>
                  </a:lnTo>
                  <a:lnTo>
                    <a:pt x="0" y="7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" name="Rectangle 508"/>
            <p:cNvSpPr>
              <a:spLocks noChangeArrowheads="1"/>
            </p:cNvSpPr>
            <p:nvPr/>
          </p:nvSpPr>
          <p:spPr bwMode="auto">
            <a:xfrm>
              <a:off x="2734" y="1901"/>
              <a:ext cx="259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" name="Rectangle 509"/>
            <p:cNvSpPr>
              <a:spLocks noChangeArrowheads="1"/>
            </p:cNvSpPr>
            <p:nvPr/>
          </p:nvSpPr>
          <p:spPr bwMode="auto">
            <a:xfrm>
              <a:off x="2734" y="1901"/>
              <a:ext cx="259" cy="1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0" name="Freeform 510"/>
            <p:cNvSpPr>
              <a:spLocks/>
            </p:cNvSpPr>
            <p:nvPr/>
          </p:nvSpPr>
          <p:spPr bwMode="auto">
            <a:xfrm>
              <a:off x="2780" y="1704"/>
              <a:ext cx="95" cy="205"/>
            </a:xfrm>
            <a:custGeom>
              <a:avLst/>
              <a:gdLst>
                <a:gd name="T0" fmla="*/ 10 w 412"/>
                <a:gd name="T1" fmla="*/ 19 h 919"/>
                <a:gd name="T2" fmla="*/ 0 w 412"/>
                <a:gd name="T3" fmla="*/ 19 h 919"/>
                <a:gd name="T4" fmla="*/ 0 w 412"/>
                <a:gd name="T5" fmla="*/ 0 h 919"/>
                <a:gd name="T6" fmla="*/ 412 w 412"/>
                <a:gd name="T7" fmla="*/ 0 h 919"/>
                <a:gd name="T8" fmla="*/ 412 w 412"/>
                <a:gd name="T9" fmla="*/ 19 h 919"/>
                <a:gd name="T10" fmla="*/ 402 w 412"/>
                <a:gd name="T11" fmla="*/ 19 h 919"/>
                <a:gd name="T12" fmla="*/ 402 w 412"/>
                <a:gd name="T13" fmla="*/ 919 h 919"/>
                <a:gd name="T14" fmla="*/ 10 w 412"/>
                <a:gd name="T15" fmla="*/ 919 h 919"/>
                <a:gd name="T16" fmla="*/ 10 w 412"/>
                <a:gd name="T17" fmla="*/ 19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2" h="919">
                  <a:moveTo>
                    <a:pt x="1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412" y="0"/>
                  </a:lnTo>
                  <a:lnTo>
                    <a:pt x="412" y="19"/>
                  </a:lnTo>
                  <a:lnTo>
                    <a:pt x="402" y="19"/>
                  </a:lnTo>
                  <a:lnTo>
                    <a:pt x="402" y="919"/>
                  </a:lnTo>
                  <a:lnTo>
                    <a:pt x="10" y="919"/>
                  </a:lnTo>
                  <a:lnTo>
                    <a:pt x="10" y="19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1" name="Freeform 511"/>
            <p:cNvSpPr>
              <a:spLocks/>
            </p:cNvSpPr>
            <p:nvPr/>
          </p:nvSpPr>
          <p:spPr bwMode="auto">
            <a:xfrm>
              <a:off x="2780" y="1704"/>
              <a:ext cx="95" cy="205"/>
            </a:xfrm>
            <a:custGeom>
              <a:avLst/>
              <a:gdLst>
                <a:gd name="T0" fmla="*/ 10 w 412"/>
                <a:gd name="T1" fmla="*/ 19 h 919"/>
                <a:gd name="T2" fmla="*/ 0 w 412"/>
                <a:gd name="T3" fmla="*/ 19 h 919"/>
                <a:gd name="T4" fmla="*/ 0 w 412"/>
                <a:gd name="T5" fmla="*/ 0 h 919"/>
                <a:gd name="T6" fmla="*/ 412 w 412"/>
                <a:gd name="T7" fmla="*/ 0 h 919"/>
                <a:gd name="T8" fmla="*/ 412 w 412"/>
                <a:gd name="T9" fmla="*/ 19 h 919"/>
                <a:gd name="T10" fmla="*/ 402 w 412"/>
                <a:gd name="T11" fmla="*/ 19 h 919"/>
                <a:gd name="T12" fmla="*/ 402 w 412"/>
                <a:gd name="T13" fmla="*/ 919 h 919"/>
                <a:gd name="T14" fmla="*/ 10 w 412"/>
                <a:gd name="T15" fmla="*/ 919 h 919"/>
                <a:gd name="T16" fmla="*/ 10 w 412"/>
                <a:gd name="T17" fmla="*/ 19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2" h="919">
                  <a:moveTo>
                    <a:pt x="1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412" y="0"/>
                  </a:lnTo>
                  <a:lnTo>
                    <a:pt x="412" y="19"/>
                  </a:lnTo>
                  <a:lnTo>
                    <a:pt x="402" y="19"/>
                  </a:lnTo>
                  <a:lnTo>
                    <a:pt x="402" y="919"/>
                  </a:lnTo>
                  <a:lnTo>
                    <a:pt x="10" y="919"/>
                  </a:lnTo>
                  <a:lnTo>
                    <a:pt x="10" y="1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" name="Rectangle 512"/>
            <p:cNvSpPr>
              <a:spLocks noChangeArrowheads="1"/>
            </p:cNvSpPr>
            <p:nvPr/>
          </p:nvSpPr>
          <p:spPr bwMode="auto">
            <a:xfrm>
              <a:off x="2784" y="1137"/>
              <a:ext cx="88" cy="7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" name="Rectangle 513"/>
            <p:cNvSpPr>
              <a:spLocks noChangeArrowheads="1"/>
            </p:cNvSpPr>
            <p:nvPr/>
          </p:nvSpPr>
          <p:spPr bwMode="auto">
            <a:xfrm>
              <a:off x="2784" y="1137"/>
              <a:ext cx="88" cy="77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4" name="Rectangle 514"/>
            <p:cNvSpPr>
              <a:spLocks noChangeArrowheads="1"/>
            </p:cNvSpPr>
            <p:nvPr/>
          </p:nvSpPr>
          <p:spPr bwMode="auto">
            <a:xfrm>
              <a:off x="2893" y="1905"/>
              <a:ext cx="16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5" name="Rectangle 515"/>
            <p:cNvSpPr>
              <a:spLocks noChangeArrowheads="1"/>
            </p:cNvSpPr>
            <p:nvPr/>
          </p:nvSpPr>
          <p:spPr bwMode="auto">
            <a:xfrm>
              <a:off x="2893" y="1905"/>
              <a:ext cx="16" cy="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6" name="Rectangle 516"/>
            <p:cNvSpPr>
              <a:spLocks noChangeArrowheads="1"/>
            </p:cNvSpPr>
            <p:nvPr/>
          </p:nvSpPr>
          <p:spPr bwMode="auto">
            <a:xfrm>
              <a:off x="2895" y="1916"/>
              <a:ext cx="12" cy="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7" name="Rectangle 517"/>
            <p:cNvSpPr>
              <a:spLocks noChangeArrowheads="1"/>
            </p:cNvSpPr>
            <p:nvPr/>
          </p:nvSpPr>
          <p:spPr bwMode="auto">
            <a:xfrm>
              <a:off x="2895" y="1916"/>
              <a:ext cx="12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8" name="Rectangle 518"/>
            <p:cNvSpPr>
              <a:spLocks noChangeArrowheads="1"/>
            </p:cNvSpPr>
            <p:nvPr/>
          </p:nvSpPr>
          <p:spPr bwMode="auto">
            <a:xfrm>
              <a:off x="2896" y="1913"/>
              <a:ext cx="9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9" name="Rectangle 519"/>
            <p:cNvSpPr>
              <a:spLocks noChangeArrowheads="1"/>
            </p:cNvSpPr>
            <p:nvPr/>
          </p:nvSpPr>
          <p:spPr bwMode="auto">
            <a:xfrm>
              <a:off x="2897" y="1921"/>
              <a:ext cx="6" cy="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0" name="Rectangle 520"/>
            <p:cNvSpPr>
              <a:spLocks noChangeArrowheads="1"/>
            </p:cNvSpPr>
            <p:nvPr/>
          </p:nvSpPr>
          <p:spPr bwMode="auto">
            <a:xfrm>
              <a:off x="2897" y="1921"/>
              <a:ext cx="6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1" name="Rectangle 521"/>
            <p:cNvSpPr>
              <a:spLocks noChangeArrowheads="1"/>
            </p:cNvSpPr>
            <p:nvPr/>
          </p:nvSpPr>
          <p:spPr bwMode="auto">
            <a:xfrm>
              <a:off x="2897" y="1899"/>
              <a:ext cx="6" cy="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2" name="Freeform 522"/>
            <p:cNvSpPr>
              <a:spLocks/>
            </p:cNvSpPr>
            <p:nvPr/>
          </p:nvSpPr>
          <p:spPr bwMode="auto">
            <a:xfrm>
              <a:off x="2785" y="1872"/>
              <a:ext cx="117" cy="59"/>
            </a:xfrm>
            <a:custGeom>
              <a:avLst/>
              <a:gdLst>
                <a:gd name="T0" fmla="*/ 0 w 513"/>
                <a:gd name="T1" fmla="*/ 6 h 265"/>
                <a:gd name="T2" fmla="*/ 17 w 513"/>
                <a:gd name="T3" fmla="*/ 0 h 265"/>
                <a:gd name="T4" fmla="*/ 179 w 513"/>
                <a:gd name="T5" fmla="*/ 249 h 265"/>
                <a:gd name="T6" fmla="*/ 496 w 513"/>
                <a:gd name="T7" fmla="*/ 248 h 265"/>
                <a:gd name="T8" fmla="*/ 496 w 513"/>
                <a:gd name="T9" fmla="*/ 238 h 265"/>
                <a:gd name="T10" fmla="*/ 513 w 513"/>
                <a:gd name="T11" fmla="*/ 238 h 265"/>
                <a:gd name="T12" fmla="*/ 513 w 513"/>
                <a:gd name="T13" fmla="*/ 265 h 265"/>
                <a:gd name="T14" fmla="*/ 168 w 513"/>
                <a:gd name="T15" fmla="*/ 265 h 265"/>
                <a:gd name="T16" fmla="*/ 0 w 513"/>
                <a:gd name="T17" fmla="*/ 6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3" h="265">
                  <a:moveTo>
                    <a:pt x="0" y="6"/>
                  </a:moveTo>
                  <a:lnTo>
                    <a:pt x="17" y="0"/>
                  </a:lnTo>
                  <a:lnTo>
                    <a:pt x="179" y="249"/>
                  </a:lnTo>
                  <a:lnTo>
                    <a:pt x="496" y="248"/>
                  </a:lnTo>
                  <a:lnTo>
                    <a:pt x="496" y="238"/>
                  </a:lnTo>
                  <a:lnTo>
                    <a:pt x="513" y="238"/>
                  </a:lnTo>
                  <a:lnTo>
                    <a:pt x="513" y="265"/>
                  </a:lnTo>
                  <a:lnTo>
                    <a:pt x="168" y="26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" name="Freeform 523"/>
            <p:cNvSpPr>
              <a:spLocks/>
            </p:cNvSpPr>
            <p:nvPr/>
          </p:nvSpPr>
          <p:spPr bwMode="auto">
            <a:xfrm>
              <a:off x="2785" y="1872"/>
              <a:ext cx="117" cy="59"/>
            </a:xfrm>
            <a:custGeom>
              <a:avLst/>
              <a:gdLst>
                <a:gd name="T0" fmla="*/ 0 w 513"/>
                <a:gd name="T1" fmla="*/ 6 h 265"/>
                <a:gd name="T2" fmla="*/ 17 w 513"/>
                <a:gd name="T3" fmla="*/ 0 h 265"/>
                <a:gd name="T4" fmla="*/ 179 w 513"/>
                <a:gd name="T5" fmla="*/ 249 h 265"/>
                <a:gd name="T6" fmla="*/ 496 w 513"/>
                <a:gd name="T7" fmla="*/ 248 h 265"/>
                <a:gd name="T8" fmla="*/ 496 w 513"/>
                <a:gd name="T9" fmla="*/ 238 h 265"/>
                <a:gd name="T10" fmla="*/ 513 w 513"/>
                <a:gd name="T11" fmla="*/ 238 h 265"/>
                <a:gd name="T12" fmla="*/ 513 w 513"/>
                <a:gd name="T13" fmla="*/ 265 h 265"/>
                <a:gd name="T14" fmla="*/ 168 w 513"/>
                <a:gd name="T15" fmla="*/ 265 h 265"/>
                <a:gd name="T16" fmla="*/ 0 w 513"/>
                <a:gd name="T17" fmla="*/ 6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3" h="265">
                  <a:moveTo>
                    <a:pt x="0" y="6"/>
                  </a:moveTo>
                  <a:lnTo>
                    <a:pt x="17" y="0"/>
                  </a:lnTo>
                  <a:lnTo>
                    <a:pt x="179" y="249"/>
                  </a:lnTo>
                  <a:lnTo>
                    <a:pt x="496" y="248"/>
                  </a:lnTo>
                  <a:lnTo>
                    <a:pt x="496" y="238"/>
                  </a:lnTo>
                  <a:lnTo>
                    <a:pt x="513" y="238"/>
                  </a:lnTo>
                  <a:lnTo>
                    <a:pt x="513" y="265"/>
                  </a:lnTo>
                  <a:lnTo>
                    <a:pt x="168" y="265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" name="Rectangle 524"/>
            <p:cNvSpPr>
              <a:spLocks noChangeArrowheads="1"/>
            </p:cNvSpPr>
            <p:nvPr/>
          </p:nvSpPr>
          <p:spPr bwMode="auto">
            <a:xfrm>
              <a:off x="2712" y="682"/>
              <a:ext cx="234" cy="1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5" name="Rectangle 525"/>
            <p:cNvSpPr>
              <a:spLocks noChangeArrowheads="1"/>
            </p:cNvSpPr>
            <p:nvPr/>
          </p:nvSpPr>
          <p:spPr bwMode="auto">
            <a:xfrm>
              <a:off x="2712" y="682"/>
              <a:ext cx="234" cy="1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6" name="Rectangle 526"/>
            <p:cNvSpPr>
              <a:spLocks noChangeArrowheads="1"/>
            </p:cNvSpPr>
            <p:nvPr/>
          </p:nvSpPr>
          <p:spPr bwMode="auto">
            <a:xfrm>
              <a:off x="2721" y="682"/>
              <a:ext cx="215" cy="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7" name="Rectangle 527"/>
            <p:cNvSpPr>
              <a:spLocks noChangeArrowheads="1"/>
            </p:cNvSpPr>
            <p:nvPr/>
          </p:nvSpPr>
          <p:spPr bwMode="auto">
            <a:xfrm>
              <a:off x="2721" y="682"/>
              <a:ext cx="215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" name="Rectangle 528"/>
            <p:cNvSpPr>
              <a:spLocks noChangeArrowheads="1"/>
            </p:cNvSpPr>
            <p:nvPr/>
          </p:nvSpPr>
          <p:spPr bwMode="auto">
            <a:xfrm>
              <a:off x="2927" y="749"/>
              <a:ext cx="33" cy="21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9" name="Rectangle 529"/>
            <p:cNvSpPr>
              <a:spLocks noChangeArrowheads="1"/>
            </p:cNvSpPr>
            <p:nvPr/>
          </p:nvSpPr>
          <p:spPr bwMode="auto">
            <a:xfrm>
              <a:off x="2927" y="749"/>
              <a:ext cx="33" cy="2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" name="Rectangle 530"/>
            <p:cNvSpPr>
              <a:spLocks noChangeArrowheads="1"/>
            </p:cNvSpPr>
            <p:nvPr/>
          </p:nvSpPr>
          <p:spPr bwMode="auto">
            <a:xfrm>
              <a:off x="2728" y="693"/>
              <a:ext cx="1" cy="3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" name="Freeform 531"/>
            <p:cNvSpPr>
              <a:spLocks/>
            </p:cNvSpPr>
            <p:nvPr/>
          </p:nvSpPr>
          <p:spPr bwMode="auto">
            <a:xfrm>
              <a:off x="2734" y="722"/>
              <a:ext cx="94" cy="17"/>
            </a:xfrm>
            <a:custGeom>
              <a:avLst/>
              <a:gdLst>
                <a:gd name="T0" fmla="*/ 0 w 408"/>
                <a:gd name="T1" fmla="*/ 0 h 76"/>
                <a:gd name="T2" fmla="*/ 0 w 408"/>
                <a:gd name="T3" fmla="*/ 76 h 76"/>
                <a:gd name="T4" fmla="*/ 408 w 408"/>
                <a:gd name="T5" fmla="*/ 0 h 76"/>
                <a:gd name="T6" fmla="*/ 0 w 408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76">
                  <a:moveTo>
                    <a:pt x="0" y="0"/>
                  </a:moveTo>
                  <a:lnTo>
                    <a:pt x="0" y="76"/>
                  </a:lnTo>
                  <a:lnTo>
                    <a:pt x="4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" name="Freeform 532"/>
            <p:cNvSpPr>
              <a:spLocks/>
            </p:cNvSpPr>
            <p:nvPr/>
          </p:nvSpPr>
          <p:spPr bwMode="auto">
            <a:xfrm>
              <a:off x="2734" y="722"/>
              <a:ext cx="94" cy="17"/>
            </a:xfrm>
            <a:custGeom>
              <a:avLst/>
              <a:gdLst>
                <a:gd name="T0" fmla="*/ 0 w 408"/>
                <a:gd name="T1" fmla="*/ 0 h 76"/>
                <a:gd name="T2" fmla="*/ 0 w 408"/>
                <a:gd name="T3" fmla="*/ 76 h 76"/>
                <a:gd name="T4" fmla="*/ 408 w 408"/>
                <a:gd name="T5" fmla="*/ 0 h 76"/>
                <a:gd name="T6" fmla="*/ 0 w 408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76">
                  <a:moveTo>
                    <a:pt x="0" y="0"/>
                  </a:moveTo>
                  <a:lnTo>
                    <a:pt x="0" y="76"/>
                  </a:lnTo>
                  <a:lnTo>
                    <a:pt x="40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" name="Freeform 533"/>
            <p:cNvSpPr>
              <a:spLocks/>
            </p:cNvSpPr>
            <p:nvPr/>
          </p:nvSpPr>
          <p:spPr bwMode="auto">
            <a:xfrm>
              <a:off x="2828" y="722"/>
              <a:ext cx="93" cy="17"/>
            </a:xfrm>
            <a:custGeom>
              <a:avLst/>
              <a:gdLst>
                <a:gd name="T0" fmla="*/ 405 w 405"/>
                <a:gd name="T1" fmla="*/ 0 h 77"/>
                <a:gd name="T2" fmla="*/ 405 w 405"/>
                <a:gd name="T3" fmla="*/ 77 h 77"/>
                <a:gd name="T4" fmla="*/ 0 w 405"/>
                <a:gd name="T5" fmla="*/ 0 h 77"/>
                <a:gd name="T6" fmla="*/ 405 w 405"/>
                <a:gd name="T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5" h="77">
                  <a:moveTo>
                    <a:pt x="405" y="0"/>
                  </a:moveTo>
                  <a:lnTo>
                    <a:pt x="405" y="77"/>
                  </a:lnTo>
                  <a:lnTo>
                    <a:pt x="0" y="0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" name="Freeform 534"/>
            <p:cNvSpPr>
              <a:spLocks/>
            </p:cNvSpPr>
            <p:nvPr/>
          </p:nvSpPr>
          <p:spPr bwMode="auto">
            <a:xfrm>
              <a:off x="2828" y="722"/>
              <a:ext cx="93" cy="17"/>
            </a:xfrm>
            <a:custGeom>
              <a:avLst/>
              <a:gdLst>
                <a:gd name="T0" fmla="*/ 405 w 405"/>
                <a:gd name="T1" fmla="*/ 0 h 77"/>
                <a:gd name="T2" fmla="*/ 405 w 405"/>
                <a:gd name="T3" fmla="*/ 77 h 77"/>
                <a:gd name="T4" fmla="*/ 0 w 405"/>
                <a:gd name="T5" fmla="*/ 0 h 77"/>
                <a:gd name="T6" fmla="*/ 405 w 405"/>
                <a:gd name="T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5" h="77">
                  <a:moveTo>
                    <a:pt x="405" y="0"/>
                  </a:moveTo>
                  <a:lnTo>
                    <a:pt x="405" y="77"/>
                  </a:lnTo>
                  <a:lnTo>
                    <a:pt x="0" y="0"/>
                  </a:lnTo>
                  <a:lnTo>
                    <a:pt x="405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5" name="Freeform 535"/>
            <p:cNvSpPr>
              <a:spLocks/>
            </p:cNvSpPr>
            <p:nvPr/>
          </p:nvSpPr>
          <p:spPr bwMode="auto">
            <a:xfrm>
              <a:off x="2739" y="761"/>
              <a:ext cx="89" cy="16"/>
            </a:xfrm>
            <a:custGeom>
              <a:avLst/>
              <a:gdLst>
                <a:gd name="T0" fmla="*/ 0 w 389"/>
                <a:gd name="T1" fmla="*/ 0 h 79"/>
                <a:gd name="T2" fmla="*/ 0 w 389"/>
                <a:gd name="T3" fmla="*/ 79 h 79"/>
                <a:gd name="T4" fmla="*/ 389 w 389"/>
                <a:gd name="T5" fmla="*/ 0 h 79"/>
                <a:gd name="T6" fmla="*/ 0 w 389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9" h="79">
                  <a:moveTo>
                    <a:pt x="0" y="0"/>
                  </a:moveTo>
                  <a:lnTo>
                    <a:pt x="0" y="79"/>
                  </a:lnTo>
                  <a:lnTo>
                    <a:pt x="3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6" name="Freeform 536"/>
            <p:cNvSpPr>
              <a:spLocks/>
            </p:cNvSpPr>
            <p:nvPr/>
          </p:nvSpPr>
          <p:spPr bwMode="auto">
            <a:xfrm>
              <a:off x="2739" y="761"/>
              <a:ext cx="89" cy="16"/>
            </a:xfrm>
            <a:custGeom>
              <a:avLst/>
              <a:gdLst>
                <a:gd name="T0" fmla="*/ 0 w 389"/>
                <a:gd name="T1" fmla="*/ 0 h 79"/>
                <a:gd name="T2" fmla="*/ 0 w 389"/>
                <a:gd name="T3" fmla="*/ 79 h 79"/>
                <a:gd name="T4" fmla="*/ 389 w 389"/>
                <a:gd name="T5" fmla="*/ 0 h 79"/>
                <a:gd name="T6" fmla="*/ 0 w 389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9" h="79">
                  <a:moveTo>
                    <a:pt x="0" y="0"/>
                  </a:moveTo>
                  <a:lnTo>
                    <a:pt x="0" y="79"/>
                  </a:lnTo>
                  <a:lnTo>
                    <a:pt x="38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7" name="Freeform 537"/>
            <p:cNvSpPr>
              <a:spLocks/>
            </p:cNvSpPr>
            <p:nvPr/>
          </p:nvSpPr>
          <p:spPr bwMode="auto">
            <a:xfrm>
              <a:off x="2828" y="761"/>
              <a:ext cx="90" cy="17"/>
            </a:xfrm>
            <a:custGeom>
              <a:avLst/>
              <a:gdLst>
                <a:gd name="T0" fmla="*/ 387 w 387"/>
                <a:gd name="T1" fmla="*/ 0 h 80"/>
                <a:gd name="T2" fmla="*/ 387 w 387"/>
                <a:gd name="T3" fmla="*/ 80 h 80"/>
                <a:gd name="T4" fmla="*/ 0 w 387"/>
                <a:gd name="T5" fmla="*/ 0 h 80"/>
                <a:gd name="T6" fmla="*/ 387 w 387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7" h="80">
                  <a:moveTo>
                    <a:pt x="387" y="0"/>
                  </a:moveTo>
                  <a:lnTo>
                    <a:pt x="387" y="80"/>
                  </a:lnTo>
                  <a:lnTo>
                    <a:pt x="0" y="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8" name="Freeform 538"/>
            <p:cNvSpPr>
              <a:spLocks/>
            </p:cNvSpPr>
            <p:nvPr/>
          </p:nvSpPr>
          <p:spPr bwMode="auto">
            <a:xfrm>
              <a:off x="2828" y="761"/>
              <a:ext cx="90" cy="17"/>
            </a:xfrm>
            <a:custGeom>
              <a:avLst/>
              <a:gdLst>
                <a:gd name="T0" fmla="*/ 387 w 387"/>
                <a:gd name="T1" fmla="*/ 0 h 80"/>
                <a:gd name="T2" fmla="*/ 387 w 387"/>
                <a:gd name="T3" fmla="*/ 80 h 80"/>
                <a:gd name="T4" fmla="*/ 0 w 387"/>
                <a:gd name="T5" fmla="*/ 0 h 80"/>
                <a:gd name="T6" fmla="*/ 387 w 387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7" h="80">
                  <a:moveTo>
                    <a:pt x="387" y="0"/>
                  </a:moveTo>
                  <a:lnTo>
                    <a:pt x="387" y="80"/>
                  </a:lnTo>
                  <a:lnTo>
                    <a:pt x="0" y="0"/>
                  </a:lnTo>
                  <a:lnTo>
                    <a:pt x="387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9" name="Freeform 539"/>
            <p:cNvSpPr>
              <a:spLocks/>
            </p:cNvSpPr>
            <p:nvPr/>
          </p:nvSpPr>
          <p:spPr bwMode="auto">
            <a:xfrm>
              <a:off x="2751" y="875"/>
              <a:ext cx="77" cy="17"/>
            </a:xfrm>
            <a:custGeom>
              <a:avLst/>
              <a:gdLst>
                <a:gd name="T0" fmla="*/ 0 w 338"/>
                <a:gd name="T1" fmla="*/ 0 h 78"/>
                <a:gd name="T2" fmla="*/ 0 w 338"/>
                <a:gd name="T3" fmla="*/ 78 h 78"/>
                <a:gd name="T4" fmla="*/ 338 w 338"/>
                <a:gd name="T5" fmla="*/ 0 h 78"/>
                <a:gd name="T6" fmla="*/ 0 w 338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8" h="78">
                  <a:moveTo>
                    <a:pt x="0" y="0"/>
                  </a:moveTo>
                  <a:lnTo>
                    <a:pt x="0" y="78"/>
                  </a:lnTo>
                  <a:lnTo>
                    <a:pt x="3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0" name="Freeform 540"/>
            <p:cNvSpPr>
              <a:spLocks/>
            </p:cNvSpPr>
            <p:nvPr/>
          </p:nvSpPr>
          <p:spPr bwMode="auto">
            <a:xfrm>
              <a:off x="2751" y="875"/>
              <a:ext cx="77" cy="17"/>
            </a:xfrm>
            <a:custGeom>
              <a:avLst/>
              <a:gdLst>
                <a:gd name="T0" fmla="*/ 0 w 338"/>
                <a:gd name="T1" fmla="*/ 0 h 78"/>
                <a:gd name="T2" fmla="*/ 0 w 338"/>
                <a:gd name="T3" fmla="*/ 78 h 78"/>
                <a:gd name="T4" fmla="*/ 338 w 338"/>
                <a:gd name="T5" fmla="*/ 0 h 78"/>
                <a:gd name="T6" fmla="*/ 0 w 338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8" h="78">
                  <a:moveTo>
                    <a:pt x="0" y="0"/>
                  </a:moveTo>
                  <a:lnTo>
                    <a:pt x="0" y="78"/>
                  </a:lnTo>
                  <a:lnTo>
                    <a:pt x="33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1" name="Freeform 541"/>
            <p:cNvSpPr>
              <a:spLocks/>
            </p:cNvSpPr>
            <p:nvPr/>
          </p:nvSpPr>
          <p:spPr bwMode="auto">
            <a:xfrm>
              <a:off x="2828" y="875"/>
              <a:ext cx="77" cy="18"/>
            </a:xfrm>
            <a:custGeom>
              <a:avLst/>
              <a:gdLst>
                <a:gd name="T0" fmla="*/ 337 w 337"/>
                <a:gd name="T1" fmla="*/ 0 h 79"/>
                <a:gd name="T2" fmla="*/ 337 w 337"/>
                <a:gd name="T3" fmla="*/ 79 h 79"/>
                <a:gd name="T4" fmla="*/ 0 w 337"/>
                <a:gd name="T5" fmla="*/ 0 h 79"/>
                <a:gd name="T6" fmla="*/ 337 w 337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7" h="79">
                  <a:moveTo>
                    <a:pt x="337" y="0"/>
                  </a:moveTo>
                  <a:lnTo>
                    <a:pt x="337" y="79"/>
                  </a:lnTo>
                  <a:lnTo>
                    <a:pt x="0" y="0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2" name="Freeform 542"/>
            <p:cNvSpPr>
              <a:spLocks/>
            </p:cNvSpPr>
            <p:nvPr/>
          </p:nvSpPr>
          <p:spPr bwMode="auto">
            <a:xfrm>
              <a:off x="2828" y="875"/>
              <a:ext cx="77" cy="18"/>
            </a:xfrm>
            <a:custGeom>
              <a:avLst/>
              <a:gdLst>
                <a:gd name="T0" fmla="*/ 337 w 337"/>
                <a:gd name="T1" fmla="*/ 0 h 79"/>
                <a:gd name="T2" fmla="*/ 337 w 337"/>
                <a:gd name="T3" fmla="*/ 79 h 79"/>
                <a:gd name="T4" fmla="*/ 0 w 337"/>
                <a:gd name="T5" fmla="*/ 0 h 79"/>
                <a:gd name="T6" fmla="*/ 337 w 337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7" h="79">
                  <a:moveTo>
                    <a:pt x="337" y="0"/>
                  </a:moveTo>
                  <a:lnTo>
                    <a:pt x="337" y="79"/>
                  </a:lnTo>
                  <a:lnTo>
                    <a:pt x="0" y="0"/>
                  </a:lnTo>
                  <a:lnTo>
                    <a:pt x="337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" name="Rectangle 543"/>
            <p:cNvSpPr>
              <a:spLocks noChangeArrowheads="1"/>
            </p:cNvSpPr>
            <p:nvPr/>
          </p:nvSpPr>
          <p:spPr bwMode="auto">
            <a:xfrm>
              <a:off x="2705" y="826"/>
              <a:ext cx="33" cy="21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" name="Rectangle 544"/>
            <p:cNvSpPr>
              <a:spLocks noChangeArrowheads="1"/>
            </p:cNvSpPr>
            <p:nvPr/>
          </p:nvSpPr>
          <p:spPr bwMode="auto">
            <a:xfrm>
              <a:off x="2705" y="826"/>
              <a:ext cx="33" cy="2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" name="Rectangle 545"/>
            <p:cNvSpPr>
              <a:spLocks noChangeArrowheads="1"/>
            </p:cNvSpPr>
            <p:nvPr/>
          </p:nvSpPr>
          <p:spPr bwMode="auto">
            <a:xfrm>
              <a:off x="2702" y="787"/>
              <a:ext cx="32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" name="Rectangle 546"/>
            <p:cNvSpPr>
              <a:spLocks noChangeArrowheads="1"/>
            </p:cNvSpPr>
            <p:nvPr/>
          </p:nvSpPr>
          <p:spPr bwMode="auto">
            <a:xfrm>
              <a:off x="2702" y="787"/>
              <a:ext cx="32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" name="Freeform 547"/>
            <p:cNvSpPr>
              <a:spLocks/>
            </p:cNvSpPr>
            <p:nvPr/>
          </p:nvSpPr>
          <p:spPr bwMode="auto">
            <a:xfrm>
              <a:off x="2692" y="789"/>
              <a:ext cx="11" cy="20"/>
            </a:xfrm>
            <a:custGeom>
              <a:avLst/>
              <a:gdLst>
                <a:gd name="T0" fmla="*/ 0 w 42"/>
                <a:gd name="T1" fmla="*/ 0 h 89"/>
                <a:gd name="T2" fmla="*/ 31 w 42"/>
                <a:gd name="T3" fmla="*/ 0 h 89"/>
                <a:gd name="T4" fmla="*/ 31 w 42"/>
                <a:gd name="T5" fmla="*/ 74 h 89"/>
                <a:gd name="T6" fmla="*/ 42 w 42"/>
                <a:gd name="T7" fmla="*/ 74 h 89"/>
                <a:gd name="T8" fmla="*/ 42 w 42"/>
                <a:gd name="T9" fmla="*/ 89 h 89"/>
                <a:gd name="T10" fmla="*/ 0 w 42"/>
                <a:gd name="T11" fmla="*/ 89 h 89"/>
                <a:gd name="T12" fmla="*/ 0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0" y="0"/>
                  </a:moveTo>
                  <a:lnTo>
                    <a:pt x="31" y="0"/>
                  </a:lnTo>
                  <a:lnTo>
                    <a:pt x="31" y="74"/>
                  </a:lnTo>
                  <a:lnTo>
                    <a:pt x="42" y="74"/>
                  </a:lnTo>
                  <a:lnTo>
                    <a:pt x="42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" name="Freeform 548"/>
            <p:cNvSpPr>
              <a:spLocks/>
            </p:cNvSpPr>
            <p:nvPr/>
          </p:nvSpPr>
          <p:spPr bwMode="auto">
            <a:xfrm>
              <a:off x="2692" y="789"/>
              <a:ext cx="11" cy="20"/>
            </a:xfrm>
            <a:custGeom>
              <a:avLst/>
              <a:gdLst>
                <a:gd name="T0" fmla="*/ 0 w 42"/>
                <a:gd name="T1" fmla="*/ 0 h 89"/>
                <a:gd name="T2" fmla="*/ 31 w 42"/>
                <a:gd name="T3" fmla="*/ 0 h 89"/>
                <a:gd name="T4" fmla="*/ 31 w 42"/>
                <a:gd name="T5" fmla="*/ 74 h 89"/>
                <a:gd name="T6" fmla="*/ 42 w 42"/>
                <a:gd name="T7" fmla="*/ 74 h 89"/>
                <a:gd name="T8" fmla="*/ 42 w 42"/>
                <a:gd name="T9" fmla="*/ 89 h 89"/>
                <a:gd name="T10" fmla="*/ 0 w 42"/>
                <a:gd name="T11" fmla="*/ 89 h 89"/>
                <a:gd name="T12" fmla="*/ 0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0" y="0"/>
                  </a:moveTo>
                  <a:lnTo>
                    <a:pt x="31" y="0"/>
                  </a:lnTo>
                  <a:lnTo>
                    <a:pt x="31" y="74"/>
                  </a:lnTo>
                  <a:lnTo>
                    <a:pt x="42" y="74"/>
                  </a:lnTo>
                  <a:lnTo>
                    <a:pt x="42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" name="Rectangle 549"/>
            <p:cNvSpPr>
              <a:spLocks noChangeArrowheads="1"/>
            </p:cNvSpPr>
            <p:nvPr/>
          </p:nvSpPr>
          <p:spPr bwMode="auto">
            <a:xfrm>
              <a:off x="2696" y="749"/>
              <a:ext cx="34" cy="21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" name="Rectangle 550"/>
            <p:cNvSpPr>
              <a:spLocks noChangeArrowheads="1"/>
            </p:cNvSpPr>
            <p:nvPr/>
          </p:nvSpPr>
          <p:spPr bwMode="auto">
            <a:xfrm>
              <a:off x="2696" y="749"/>
              <a:ext cx="34" cy="2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1" name="Rectangle 551"/>
            <p:cNvSpPr>
              <a:spLocks noChangeArrowheads="1"/>
            </p:cNvSpPr>
            <p:nvPr/>
          </p:nvSpPr>
          <p:spPr bwMode="auto">
            <a:xfrm>
              <a:off x="2690" y="711"/>
              <a:ext cx="36" cy="20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" name="Rectangle 552"/>
            <p:cNvSpPr>
              <a:spLocks noChangeArrowheads="1"/>
            </p:cNvSpPr>
            <p:nvPr/>
          </p:nvSpPr>
          <p:spPr bwMode="auto">
            <a:xfrm>
              <a:off x="2690" y="711"/>
              <a:ext cx="36" cy="2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" name="Rectangle 553"/>
            <p:cNvSpPr>
              <a:spLocks noChangeArrowheads="1"/>
            </p:cNvSpPr>
            <p:nvPr/>
          </p:nvSpPr>
          <p:spPr bwMode="auto">
            <a:xfrm>
              <a:off x="2713" y="903"/>
              <a:ext cx="32" cy="21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" name="Rectangle 554"/>
            <p:cNvSpPr>
              <a:spLocks noChangeArrowheads="1"/>
            </p:cNvSpPr>
            <p:nvPr/>
          </p:nvSpPr>
          <p:spPr bwMode="auto">
            <a:xfrm>
              <a:off x="2713" y="903"/>
              <a:ext cx="32" cy="2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" name="Freeform 555"/>
            <p:cNvSpPr>
              <a:spLocks/>
            </p:cNvSpPr>
            <p:nvPr/>
          </p:nvSpPr>
          <p:spPr bwMode="auto">
            <a:xfrm>
              <a:off x="2705" y="907"/>
              <a:ext cx="10" cy="18"/>
            </a:xfrm>
            <a:custGeom>
              <a:avLst/>
              <a:gdLst>
                <a:gd name="T0" fmla="*/ 47 w 47"/>
                <a:gd name="T1" fmla="*/ 77 h 77"/>
                <a:gd name="T2" fmla="*/ 0 w 47"/>
                <a:gd name="T3" fmla="*/ 77 h 77"/>
                <a:gd name="T4" fmla="*/ 0 w 47"/>
                <a:gd name="T5" fmla="*/ 0 h 77"/>
                <a:gd name="T6" fmla="*/ 36 w 47"/>
                <a:gd name="T7" fmla="*/ 0 h 77"/>
                <a:gd name="T8" fmla="*/ 36 w 47"/>
                <a:gd name="T9" fmla="*/ 59 h 77"/>
                <a:gd name="T10" fmla="*/ 47 w 47"/>
                <a:gd name="T11" fmla="*/ 59 h 77"/>
                <a:gd name="T12" fmla="*/ 47 w 47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7">
                  <a:moveTo>
                    <a:pt x="47" y="77"/>
                  </a:moveTo>
                  <a:lnTo>
                    <a:pt x="0" y="77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59"/>
                  </a:lnTo>
                  <a:lnTo>
                    <a:pt x="47" y="59"/>
                  </a:lnTo>
                  <a:lnTo>
                    <a:pt x="47" y="77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" name="Freeform 556"/>
            <p:cNvSpPr>
              <a:spLocks/>
            </p:cNvSpPr>
            <p:nvPr/>
          </p:nvSpPr>
          <p:spPr bwMode="auto">
            <a:xfrm>
              <a:off x="2705" y="907"/>
              <a:ext cx="10" cy="18"/>
            </a:xfrm>
            <a:custGeom>
              <a:avLst/>
              <a:gdLst>
                <a:gd name="T0" fmla="*/ 47 w 47"/>
                <a:gd name="T1" fmla="*/ 77 h 77"/>
                <a:gd name="T2" fmla="*/ 0 w 47"/>
                <a:gd name="T3" fmla="*/ 77 h 77"/>
                <a:gd name="T4" fmla="*/ 0 w 47"/>
                <a:gd name="T5" fmla="*/ 0 h 77"/>
                <a:gd name="T6" fmla="*/ 36 w 47"/>
                <a:gd name="T7" fmla="*/ 0 h 77"/>
                <a:gd name="T8" fmla="*/ 36 w 47"/>
                <a:gd name="T9" fmla="*/ 59 h 77"/>
                <a:gd name="T10" fmla="*/ 47 w 47"/>
                <a:gd name="T11" fmla="*/ 59 h 77"/>
                <a:gd name="T12" fmla="*/ 47 w 47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7">
                  <a:moveTo>
                    <a:pt x="47" y="77"/>
                  </a:moveTo>
                  <a:lnTo>
                    <a:pt x="0" y="77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59"/>
                  </a:lnTo>
                  <a:lnTo>
                    <a:pt x="47" y="59"/>
                  </a:lnTo>
                  <a:lnTo>
                    <a:pt x="47" y="7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7" name="Rectangle 557"/>
            <p:cNvSpPr>
              <a:spLocks noChangeArrowheads="1"/>
            </p:cNvSpPr>
            <p:nvPr/>
          </p:nvSpPr>
          <p:spPr bwMode="auto">
            <a:xfrm>
              <a:off x="2717" y="941"/>
              <a:ext cx="32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" name="Rectangle 558"/>
            <p:cNvSpPr>
              <a:spLocks noChangeArrowheads="1"/>
            </p:cNvSpPr>
            <p:nvPr/>
          </p:nvSpPr>
          <p:spPr bwMode="auto">
            <a:xfrm>
              <a:off x="2717" y="941"/>
              <a:ext cx="32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9" name="Freeform 559"/>
            <p:cNvSpPr>
              <a:spLocks/>
            </p:cNvSpPr>
            <p:nvPr/>
          </p:nvSpPr>
          <p:spPr bwMode="auto">
            <a:xfrm>
              <a:off x="2709" y="944"/>
              <a:ext cx="10" cy="19"/>
            </a:xfrm>
            <a:custGeom>
              <a:avLst/>
              <a:gdLst>
                <a:gd name="T0" fmla="*/ 45 w 45"/>
                <a:gd name="T1" fmla="*/ 79 h 79"/>
                <a:gd name="T2" fmla="*/ 0 w 45"/>
                <a:gd name="T3" fmla="*/ 79 h 79"/>
                <a:gd name="T4" fmla="*/ 0 w 45"/>
                <a:gd name="T5" fmla="*/ 0 h 79"/>
                <a:gd name="T6" fmla="*/ 34 w 45"/>
                <a:gd name="T7" fmla="*/ 0 h 79"/>
                <a:gd name="T8" fmla="*/ 34 w 45"/>
                <a:gd name="T9" fmla="*/ 59 h 79"/>
                <a:gd name="T10" fmla="*/ 45 w 45"/>
                <a:gd name="T11" fmla="*/ 59 h 79"/>
                <a:gd name="T12" fmla="*/ 45 w 45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9">
                  <a:moveTo>
                    <a:pt x="45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59"/>
                  </a:lnTo>
                  <a:lnTo>
                    <a:pt x="45" y="59"/>
                  </a:lnTo>
                  <a:lnTo>
                    <a:pt x="45" y="79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0" name="Freeform 560"/>
            <p:cNvSpPr>
              <a:spLocks/>
            </p:cNvSpPr>
            <p:nvPr/>
          </p:nvSpPr>
          <p:spPr bwMode="auto">
            <a:xfrm>
              <a:off x="2709" y="944"/>
              <a:ext cx="10" cy="19"/>
            </a:xfrm>
            <a:custGeom>
              <a:avLst/>
              <a:gdLst>
                <a:gd name="T0" fmla="*/ 45 w 45"/>
                <a:gd name="T1" fmla="*/ 79 h 79"/>
                <a:gd name="T2" fmla="*/ 0 w 45"/>
                <a:gd name="T3" fmla="*/ 79 h 79"/>
                <a:gd name="T4" fmla="*/ 0 w 45"/>
                <a:gd name="T5" fmla="*/ 0 h 79"/>
                <a:gd name="T6" fmla="*/ 34 w 45"/>
                <a:gd name="T7" fmla="*/ 0 h 79"/>
                <a:gd name="T8" fmla="*/ 34 w 45"/>
                <a:gd name="T9" fmla="*/ 59 h 79"/>
                <a:gd name="T10" fmla="*/ 45 w 45"/>
                <a:gd name="T11" fmla="*/ 59 h 79"/>
                <a:gd name="T12" fmla="*/ 45 w 45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9">
                  <a:moveTo>
                    <a:pt x="45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59"/>
                  </a:lnTo>
                  <a:lnTo>
                    <a:pt x="45" y="59"/>
                  </a:lnTo>
                  <a:lnTo>
                    <a:pt x="45" y="7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1" name="Rectangle 561"/>
            <p:cNvSpPr>
              <a:spLocks noChangeArrowheads="1"/>
            </p:cNvSpPr>
            <p:nvPr/>
          </p:nvSpPr>
          <p:spPr bwMode="auto">
            <a:xfrm>
              <a:off x="2721" y="979"/>
              <a:ext cx="33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2" name="Rectangle 562"/>
            <p:cNvSpPr>
              <a:spLocks noChangeArrowheads="1"/>
            </p:cNvSpPr>
            <p:nvPr/>
          </p:nvSpPr>
          <p:spPr bwMode="auto">
            <a:xfrm>
              <a:off x="2721" y="979"/>
              <a:ext cx="33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3" name="Freeform 563"/>
            <p:cNvSpPr>
              <a:spLocks/>
            </p:cNvSpPr>
            <p:nvPr/>
          </p:nvSpPr>
          <p:spPr bwMode="auto">
            <a:xfrm>
              <a:off x="2712" y="986"/>
              <a:ext cx="11" cy="15"/>
            </a:xfrm>
            <a:custGeom>
              <a:avLst/>
              <a:gdLst>
                <a:gd name="T0" fmla="*/ 46 w 46"/>
                <a:gd name="T1" fmla="*/ 46 h 64"/>
                <a:gd name="T2" fmla="*/ 46 w 46"/>
                <a:gd name="T3" fmla="*/ 64 h 64"/>
                <a:gd name="T4" fmla="*/ 0 w 46"/>
                <a:gd name="T5" fmla="*/ 64 h 64"/>
                <a:gd name="T6" fmla="*/ 0 w 46"/>
                <a:gd name="T7" fmla="*/ 0 h 64"/>
                <a:gd name="T8" fmla="*/ 35 w 46"/>
                <a:gd name="T9" fmla="*/ 0 h 64"/>
                <a:gd name="T10" fmla="*/ 35 w 46"/>
                <a:gd name="T11" fmla="*/ 46 h 64"/>
                <a:gd name="T12" fmla="*/ 46 w 46"/>
                <a:gd name="T13" fmla="*/ 4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4">
                  <a:moveTo>
                    <a:pt x="46" y="46"/>
                  </a:moveTo>
                  <a:lnTo>
                    <a:pt x="46" y="64"/>
                  </a:lnTo>
                  <a:lnTo>
                    <a:pt x="0" y="64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46"/>
                  </a:lnTo>
                  <a:lnTo>
                    <a:pt x="46" y="46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" name="Freeform 564"/>
            <p:cNvSpPr>
              <a:spLocks/>
            </p:cNvSpPr>
            <p:nvPr/>
          </p:nvSpPr>
          <p:spPr bwMode="auto">
            <a:xfrm>
              <a:off x="2712" y="986"/>
              <a:ext cx="11" cy="15"/>
            </a:xfrm>
            <a:custGeom>
              <a:avLst/>
              <a:gdLst>
                <a:gd name="T0" fmla="*/ 46 w 46"/>
                <a:gd name="T1" fmla="*/ 46 h 64"/>
                <a:gd name="T2" fmla="*/ 46 w 46"/>
                <a:gd name="T3" fmla="*/ 64 h 64"/>
                <a:gd name="T4" fmla="*/ 0 w 46"/>
                <a:gd name="T5" fmla="*/ 64 h 64"/>
                <a:gd name="T6" fmla="*/ 0 w 46"/>
                <a:gd name="T7" fmla="*/ 0 h 64"/>
                <a:gd name="T8" fmla="*/ 35 w 46"/>
                <a:gd name="T9" fmla="*/ 0 h 64"/>
                <a:gd name="T10" fmla="*/ 35 w 46"/>
                <a:gd name="T11" fmla="*/ 46 h 64"/>
                <a:gd name="T12" fmla="*/ 46 w 46"/>
                <a:gd name="T13" fmla="*/ 4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4">
                  <a:moveTo>
                    <a:pt x="46" y="46"/>
                  </a:moveTo>
                  <a:lnTo>
                    <a:pt x="46" y="64"/>
                  </a:lnTo>
                  <a:lnTo>
                    <a:pt x="0" y="64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46"/>
                  </a:lnTo>
                  <a:lnTo>
                    <a:pt x="46" y="4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" name="Rectangle 565"/>
            <p:cNvSpPr>
              <a:spLocks noChangeArrowheads="1"/>
            </p:cNvSpPr>
            <p:nvPr/>
          </p:nvSpPr>
          <p:spPr bwMode="auto">
            <a:xfrm>
              <a:off x="2734" y="1094"/>
              <a:ext cx="32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6" name="Rectangle 566"/>
            <p:cNvSpPr>
              <a:spLocks noChangeArrowheads="1"/>
            </p:cNvSpPr>
            <p:nvPr/>
          </p:nvSpPr>
          <p:spPr bwMode="auto">
            <a:xfrm>
              <a:off x="2734" y="1094"/>
              <a:ext cx="32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7" name="Freeform 567"/>
            <p:cNvSpPr>
              <a:spLocks/>
            </p:cNvSpPr>
            <p:nvPr/>
          </p:nvSpPr>
          <p:spPr bwMode="auto">
            <a:xfrm>
              <a:off x="2726" y="1105"/>
              <a:ext cx="10" cy="11"/>
            </a:xfrm>
            <a:custGeom>
              <a:avLst/>
              <a:gdLst>
                <a:gd name="T0" fmla="*/ 45 w 45"/>
                <a:gd name="T1" fmla="*/ 31 h 50"/>
                <a:gd name="T2" fmla="*/ 45 w 45"/>
                <a:gd name="T3" fmla="*/ 50 h 50"/>
                <a:gd name="T4" fmla="*/ 0 w 45"/>
                <a:gd name="T5" fmla="*/ 50 h 50"/>
                <a:gd name="T6" fmla="*/ 0 w 45"/>
                <a:gd name="T7" fmla="*/ 0 h 50"/>
                <a:gd name="T8" fmla="*/ 34 w 45"/>
                <a:gd name="T9" fmla="*/ 0 h 50"/>
                <a:gd name="T10" fmla="*/ 34 w 45"/>
                <a:gd name="T11" fmla="*/ 31 h 50"/>
                <a:gd name="T12" fmla="*/ 45 w 45"/>
                <a:gd name="T13" fmla="*/ 3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0">
                  <a:moveTo>
                    <a:pt x="45" y="31"/>
                  </a:moveTo>
                  <a:lnTo>
                    <a:pt x="45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31"/>
                  </a:lnTo>
                  <a:lnTo>
                    <a:pt x="45" y="3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8" name="Freeform 568"/>
            <p:cNvSpPr>
              <a:spLocks/>
            </p:cNvSpPr>
            <p:nvPr/>
          </p:nvSpPr>
          <p:spPr bwMode="auto">
            <a:xfrm>
              <a:off x="2726" y="1105"/>
              <a:ext cx="10" cy="11"/>
            </a:xfrm>
            <a:custGeom>
              <a:avLst/>
              <a:gdLst>
                <a:gd name="T0" fmla="*/ 45 w 45"/>
                <a:gd name="T1" fmla="*/ 31 h 50"/>
                <a:gd name="T2" fmla="*/ 45 w 45"/>
                <a:gd name="T3" fmla="*/ 50 h 50"/>
                <a:gd name="T4" fmla="*/ 0 w 45"/>
                <a:gd name="T5" fmla="*/ 50 h 50"/>
                <a:gd name="T6" fmla="*/ 0 w 45"/>
                <a:gd name="T7" fmla="*/ 0 h 50"/>
                <a:gd name="T8" fmla="*/ 34 w 45"/>
                <a:gd name="T9" fmla="*/ 0 h 50"/>
                <a:gd name="T10" fmla="*/ 34 w 45"/>
                <a:gd name="T11" fmla="*/ 31 h 50"/>
                <a:gd name="T12" fmla="*/ 45 w 45"/>
                <a:gd name="T13" fmla="*/ 3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0">
                  <a:moveTo>
                    <a:pt x="45" y="31"/>
                  </a:moveTo>
                  <a:lnTo>
                    <a:pt x="45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31"/>
                  </a:lnTo>
                  <a:lnTo>
                    <a:pt x="45" y="3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9" name="Freeform 569"/>
            <p:cNvSpPr>
              <a:spLocks/>
            </p:cNvSpPr>
            <p:nvPr/>
          </p:nvSpPr>
          <p:spPr bwMode="auto">
            <a:xfrm>
              <a:off x="2743" y="798"/>
              <a:ext cx="85" cy="15"/>
            </a:xfrm>
            <a:custGeom>
              <a:avLst/>
              <a:gdLst>
                <a:gd name="T0" fmla="*/ 0 w 373"/>
                <a:gd name="T1" fmla="*/ 0 h 67"/>
                <a:gd name="T2" fmla="*/ 0 w 373"/>
                <a:gd name="T3" fmla="*/ 67 h 67"/>
                <a:gd name="T4" fmla="*/ 373 w 373"/>
                <a:gd name="T5" fmla="*/ 0 h 67"/>
                <a:gd name="T6" fmla="*/ 0 w 373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" h="67">
                  <a:moveTo>
                    <a:pt x="0" y="0"/>
                  </a:moveTo>
                  <a:lnTo>
                    <a:pt x="0" y="67"/>
                  </a:lnTo>
                  <a:lnTo>
                    <a:pt x="37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" name="Freeform 570"/>
            <p:cNvSpPr>
              <a:spLocks/>
            </p:cNvSpPr>
            <p:nvPr/>
          </p:nvSpPr>
          <p:spPr bwMode="auto">
            <a:xfrm>
              <a:off x="2743" y="798"/>
              <a:ext cx="85" cy="15"/>
            </a:xfrm>
            <a:custGeom>
              <a:avLst/>
              <a:gdLst>
                <a:gd name="T0" fmla="*/ 0 w 373"/>
                <a:gd name="T1" fmla="*/ 0 h 67"/>
                <a:gd name="T2" fmla="*/ 0 w 373"/>
                <a:gd name="T3" fmla="*/ 67 h 67"/>
                <a:gd name="T4" fmla="*/ 373 w 373"/>
                <a:gd name="T5" fmla="*/ 0 h 67"/>
                <a:gd name="T6" fmla="*/ 0 w 373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" h="67">
                  <a:moveTo>
                    <a:pt x="0" y="0"/>
                  </a:moveTo>
                  <a:lnTo>
                    <a:pt x="0" y="67"/>
                  </a:lnTo>
                  <a:lnTo>
                    <a:pt x="37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" name="Freeform 571"/>
            <p:cNvSpPr>
              <a:spLocks/>
            </p:cNvSpPr>
            <p:nvPr/>
          </p:nvSpPr>
          <p:spPr bwMode="auto">
            <a:xfrm>
              <a:off x="2828" y="798"/>
              <a:ext cx="85" cy="16"/>
            </a:xfrm>
            <a:custGeom>
              <a:avLst/>
              <a:gdLst>
                <a:gd name="T0" fmla="*/ 369 w 369"/>
                <a:gd name="T1" fmla="*/ 0 h 68"/>
                <a:gd name="T2" fmla="*/ 369 w 369"/>
                <a:gd name="T3" fmla="*/ 68 h 68"/>
                <a:gd name="T4" fmla="*/ 0 w 369"/>
                <a:gd name="T5" fmla="*/ 0 h 68"/>
                <a:gd name="T6" fmla="*/ 369 w 369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9" h="68">
                  <a:moveTo>
                    <a:pt x="369" y="0"/>
                  </a:moveTo>
                  <a:lnTo>
                    <a:pt x="369" y="68"/>
                  </a:lnTo>
                  <a:lnTo>
                    <a:pt x="0" y="0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" name="Freeform 572"/>
            <p:cNvSpPr>
              <a:spLocks/>
            </p:cNvSpPr>
            <p:nvPr/>
          </p:nvSpPr>
          <p:spPr bwMode="auto">
            <a:xfrm>
              <a:off x="2828" y="798"/>
              <a:ext cx="85" cy="16"/>
            </a:xfrm>
            <a:custGeom>
              <a:avLst/>
              <a:gdLst>
                <a:gd name="T0" fmla="*/ 369 w 369"/>
                <a:gd name="T1" fmla="*/ 0 h 68"/>
                <a:gd name="T2" fmla="*/ 369 w 369"/>
                <a:gd name="T3" fmla="*/ 68 h 68"/>
                <a:gd name="T4" fmla="*/ 0 w 369"/>
                <a:gd name="T5" fmla="*/ 0 h 68"/>
                <a:gd name="T6" fmla="*/ 369 w 369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9" h="68">
                  <a:moveTo>
                    <a:pt x="369" y="0"/>
                  </a:moveTo>
                  <a:lnTo>
                    <a:pt x="369" y="68"/>
                  </a:lnTo>
                  <a:lnTo>
                    <a:pt x="0" y="0"/>
                  </a:lnTo>
                  <a:lnTo>
                    <a:pt x="36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3" name="Freeform 573"/>
            <p:cNvSpPr>
              <a:spLocks/>
            </p:cNvSpPr>
            <p:nvPr/>
          </p:nvSpPr>
          <p:spPr bwMode="auto">
            <a:xfrm>
              <a:off x="2747" y="837"/>
              <a:ext cx="81" cy="16"/>
            </a:xfrm>
            <a:custGeom>
              <a:avLst/>
              <a:gdLst>
                <a:gd name="T0" fmla="*/ 0 w 354"/>
                <a:gd name="T1" fmla="*/ 0 h 74"/>
                <a:gd name="T2" fmla="*/ 0 w 354"/>
                <a:gd name="T3" fmla="*/ 74 h 74"/>
                <a:gd name="T4" fmla="*/ 354 w 354"/>
                <a:gd name="T5" fmla="*/ 0 h 74"/>
                <a:gd name="T6" fmla="*/ 0 w 354"/>
                <a:gd name="T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74">
                  <a:moveTo>
                    <a:pt x="0" y="0"/>
                  </a:moveTo>
                  <a:lnTo>
                    <a:pt x="0" y="74"/>
                  </a:lnTo>
                  <a:lnTo>
                    <a:pt x="35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" name="Freeform 574"/>
            <p:cNvSpPr>
              <a:spLocks/>
            </p:cNvSpPr>
            <p:nvPr/>
          </p:nvSpPr>
          <p:spPr bwMode="auto">
            <a:xfrm>
              <a:off x="2747" y="837"/>
              <a:ext cx="81" cy="16"/>
            </a:xfrm>
            <a:custGeom>
              <a:avLst/>
              <a:gdLst>
                <a:gd name="T0" fmla="*/ 0 w 354"/>
                <a:gd name="T1" fmla="*/ 0 h 74"/>
                <a:gd name="T2" fmla="*/ 0 w 354"/>
                <a:gd name="T3" fmla="*/ 74 h 74"/>
                <a:gd name="T4" fmla="*/ 354 w 354"/>
                <a:gd name="T5" fmla="*/ 0 h 74"/>
                <a:gd name="T6" fmla="*/ 0 w 354"/>
                <a:gd name="T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74">
                  <a:moveTo>
                    <a:pt x="0" y="0"/>
                  </a:moveTo>
                  <a:lnTo>
                    <a:pt x="0" y="74"/>
                  </a:lnTo>
                  <a:lnTo>
                    <a:pt x="35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" name="Freeform 575"/>
            <p:cNvSpPr>
              <a:spLocks/>
            </p:cNvSpPr>
            <p:nvPr/>
          </p:nvSpPr>
          <p:spPr bwMode="auto">
            <a:xfrm>
              <a:off x="2828" y="837"/>
              <a:ext cx="81" cy="17"/>
            </a:xfrm>
            <a:custGeom>
              <a:avLst/>
              <a:gdLst>
                <a:gd name="T0" fmla="*/ 352 w 352"/>
                <a:gd name="T1" fmla="*/ 0 h 75"/>
                <a:gd name="T2" fmla="*/ 352 w 352"/>
                <a:gd name="T3" fmla="*/ 75 h 75"/>
                <a:gd name="T4" fmla="*/ 0 w 352"/>
                <a:gd name="T5" fmla="*/ 0 h 75"/>
                <a:gd name="T6" fmla="*/ 352 w 352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" h="75">
                  <a:moveTo>
                    <a:pt x="352" y="0"/>
                  </a:moveTo>
                  <a:lnTo>
                    <a:pt x="352" y="75"/>
                  </a:lnTo>
                  <a:lnTo>
                    <a:pt x="0" y="0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6" name="Freeform 576"/>
            <p:cNvSpPr>
              <a:spLocks/>
            </p:cNvSpPr>
            <p:nvPr/>
          </p:nvSpPr>
          <p:spPr bwMode="auto">
            <a:xfrm>
              <a:off x="2828" y="837"/>
              <a:ext cx="81" cy="17"/>
            </a:xfrm>
            <a:custGeom>
              <a:avLst/>
              <a:gdLst>
                <a:gd name="T0" fmla="*/ 352 w 352"/>
                <a:gd name="T1" fmla="*/ 0 h 75"/>
                <a:gd name="T2" fmla="*/ 352 w 352"/>
                <a:gd name="T3" fmla="*/ 75 h 75"/>
                <a:gd name="T4" fmla="*/ 0 w 352"/>
                <a:gd name="T5" fmla="*/ 0 h 75"/>
                <a:gd name="T6" fmla="*/ 352 w 352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" h="75">
                  <a:moveTo>
                    <a:pt x="352" y="0"/>
                  </a:moveTo>
                  <a:lnTo>
                    <a:pt x="352" y="75"/>
                  </a:lnTo>
                  <a:lnTo>
                    <a:pt x="0" y="0"/>
                  </a:lnTo>
                  <a:lnTo>
                    <a:pt x="35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7" name="Freeform 577"/>
            <p:cNvSpPr>
              <a:spLocks/>
            </p:cNvSpPr>
            <p:nvPr/>
          </p:nvSpPr>
          <p:spPr bwMode="auto">
            <a:xfrm>
              <a:off x="2755" y="913"/>
              <a:ext cx="73" cy="19"/>
            </a:xfrm>
            <a:custGeom>
              <a:avLst/>
              <a:gdLst>
                <a:gd name="T0" fmla="*/ 0 w 321"/>
                <a:gd name="T1" fmla="*/ 0 h 81"/>
                <a:gd name="T2" fmla="*/ 0 w 321"/>
                <a:gd name="T3" fmla="*/ 81 h 81"/>
                <a:gd name="T4" fmla="*/ 321 w 321"/>
                <a:gd name="T5" fmla="*/ 0 h 81"/>
                <a:gd name="T6" fmla="*/ 0 w 321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1" h="81">
                  <a:moveTo>
                    <a:pt x="0" y="0"/>
                  </a:moveTo>
                  <a:lnTo>
                    <a:pt x="0" y="81"/>
                  </a:lnTo>
                  <a:lnTo>
                    <a:pt x="3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8" name="Freeform 578"/>
            <p:cNvSpPr>
              <a:spLocks/>
            </p:cNvSpPr>
            <p:nvPr/>
          </p:nvSpPr>
          <p:spPr bwMode="auto">
            <a:xfrm>
              <a:off x="2755" y="913"/>
              <a:ext cx="73" cy="19"/>
            </a:xfrm>
            <a:custGeom>
              <a:avLst/>
              <a:gdLst>
                <a:gd name="T0" fmla="*/ 0 w 321"/>
                <a:gd name="T1" fmla="*/ 0 h 81"/>
                <a:gd name="T2" fmla="*/ 0 w 321"/>
                <a:gd name="T3" fmla="*/ 81 h 81"/>
                <a:gd name="T4" fmla="*/ 321 w 321"/>
                <a:gd name="T5" fmla="*/ 0 h 81"/>
                <a:gd name="T6" fmla="*/ 0 w 321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1" h="81">
                  <a:moveTo>
                    <a:pt x="0" y="0"/>
                  </a:moveTo>
                  <a:lnTo>
                    <a:pt x="0" y="81"/>
                  </a:lnTo>
                  <a:lnTo>
                    <a:pt x="321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" name="Freeform 579"/>
            <p:cNvSpPr>
              <a:spLocks/>
            </p:cNvSpPr>
            <p:nvPr/>
          </p:nvSpPr>
          <p:spPr bwMode="auto">
            <a:xfrm>
              <a:off x="2828" y="913"/>
              <a:ext cx="72" cy="19"/>
            </a:xfrm>
            <a:custGeom>
              <a:avLst/>
              <a:gdLst>
                <a:gd name="T0" fmla="*/ 318 w 318"/>
                <a:gd name="T1" fmla="*/ 0 h 82"/>
                <a:gd name="T2" fmla="*/ 318 w 318"/>
                <a:gd name="T3" fmla="*/ 82 h 82"/>
                <a:gd name="T4" fmla="*/ 0 w 318"/>
                <a:gd name="T5" fmla="*/ 0 h 82"/>
                <a:gd name="T6" fmla="*/ 318 w 318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8" h="82">
                  <a:moveTo>
                    <a:pt x="318" y="0"/>
                  </a:moveTo>
                  <a:lnTo>
                    <a:pt x="318" y="82"/>
                  </a:lnTo>
                  <a:lnTo>
                    <a:pt x="0" y="0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" name="Freeform 580"/>
            <p:cNvSpPr>
              <a:spLocks/>
            </p:cNvSpPr>
            <p:nvPr/>
          </p:nvSpPr>
          <p:spPr bwMode="auto">
            <a:xfrm>
              <a:off x="2828" y="913"/>
              <a:ext cx="72" cy="19"/>
            </a:xfrm>
            <a:custGeom>
              <a:avLst/>
              <a:gdLst>
                <a:gd name="T0" fmla="*/ 318 w 318"/>
                <a:gd name="T1" fmla="*/ 0 h 82"/>
                <a:gd name="T2" fmla="*/ 318 w 318"/>
                <a:gd name="T3" fmla="*/ 82 h 82"/>
                <a:gd name="T4" fmla="*/ 0 w 318"/>
                <a:gd name="T5" fmla="*/ 0 h 82"/>
                <a:gd name="T6" fmla="*/ 318 w 318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8" h="82">
                  <a:moveTo>
                    <a:pt x="318" y="0"/>
                  </a:moveTo>
                  <a:lnTo>
                    <a:pt x="318" y="82"/>
                  </a:lnTo>
                  <a:lnTo>
                    <a:pt x="0" y="0"/>
                  </a:lnTo>
                  <a:lnTo>
                    <a:pt x="318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1" name="Freeform 581"/>
            <p:cNvSpPr>
              <a:spLocks/>
            </p:cNvSpPr>
            <p:nvPr/>
          </p:nvSpPr>
          <p:spPr bwMode="auto">
            <a:xfrm>
              <a:off x="2759" y="952"/>
              <a:ext cx="69" cy="19"/>
            </a:xfrm>
            <a:custGeom>
              <a:avLst/>
              <a:gdLst>
                <a:gd name="T0" fmla="*/ 0 w 302"/>
                <a:gd name="T1" fmla="*/ 0 h 83"/>
                <a:gd name="T2" fmla="*/ 0 w 302"/>
                <a:gd name="T3" fmla="*/ 83 h 83"/>
                <a:gd name="T4" fmla="*/ 302 w 302"/>
                <a:gd name="T5" fmla="*/ 0 h 83"/>
                <a:gd name="T6" fmla="*/ 0 w 302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83">
                  <a:moveTo>
                    <a:pt x="0" y="0"/>
                  </a:moveTo>
                  <a:lnTo>
                    <a:pt x="0" y="83"/>
                  </a:lnTo>
                  <a:lnTo>
                    <a:pt x="3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2" name="Freeform 582"/>
            <p:cNvSpPr>
              <a:spLocks/>
            </p:cNvSpPr>
            <p:nvPr/>
          </p:nvSpPr>
          <p:spPr bwMode="auto">
            <a:xfrm>
              <a:off x="2759" y="952"/>
              <a:ext cx="69" cy="19"/>
            </a:xfrm>
            <a:custGeom>
              <a:avLst/>
              <a:gdLst>
                <a:gd name="T0" fmla="*/ 0 w 302"/>
                <a:gd name="T1" fmla="*/ 0 h 83"/>
                <a:gd name="T2" fmla="*/ 0 w 302"/>
                <a:gd name="T3" fmla="*/ 83 h 83"/>
                <a:gd name="T4" fmla="*/ 302 w 302"/>
                <a:gd name="T5" fmla="*/ 0 h 83"/>
                <a:gd name="T6" fmla="*/ 0 w 302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83">
                  <a:moveTo>
                    <a:pt x="0" y="0"/>
                  </a:moveTo>
                  <a:lnTo>
                    <a:pt x="0" y="83"/>
                  </a:lnTo>
                  <a:lnTo>
                    <a:pt x="30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" name="Freeform 583"/>
            <p:cNvSpPr>
              <a:spLocks/>
            </p:cNvSpPr>
            <p:nvPr/>
          </p:nvSpPr>
          <p:spPr bwMode="auto">
            <a:xfrm>
              <a:off x="2828" y="952"/>
              <a:ext cx="69" cy="19"/>
            </a:xfrm>
            <a:custGeom>
              <a:avLst/>
              <a:gdLst>
                <a:gd name="T0" fmla="*/ 301 w 301"/>
                <a:gd name="T1" fmla="*/ 0 h 84"/>
                <a:gd name="T2" fmla="*/ 301 w 301"/>
                <a:gd name="T3" fmla="*/ 84 h 84"/>
                <a:gd name="T4" fmla="*/ 0 w 301"/>
                <a:gd name="T5" fmla="*/ 0 h 84"/>
                <a:gd name="T6" fmla="*/ 301 w 301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1" h="84">
                  <a:moveTo>
                    <a:pt x="301" y="0"/>
                  </a:moveTo>
                  <a:lnTo>
                    <a:pt x="301" y="84"/>
                  </a:lnTo>
                  <a:lnTo>
                    <a:pt x="0" y="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" name="Freeform 584"/>
            <p:cNvSpPr>
              <a:spLocks/>
            </p:cNvSpPr>
            <p:nvPr/>
          </p:nvSpPr>
          <p:spPr bwMode="auto">
            <a:xfrm>
              <a:off x="2828" y="952"/>
              <a:ext cx="69" cy="19"/>
            </a:xfrm>
            <a:custGeom>
              <a:avLst/>
              <a:gdLst>
                <a:gd name="T0" fmla="*/ 301 w 301"/>
                <a:gd name="T1" fmla="*/ 0 h 84"/>
                <a:gd name="T2" fmla="*/ 301 w 301"/>
                <a:gd name="T3" fmla="*/ 84 h 84"/>
                <a:gd name="T4" fmla="*/ 0 w 301"/>
                <a:gd name="T5" fmla="*/ 0 h 84"/>
                <a:gd name="T6" fmla="*/ 301 w 301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1" h="84">
                  <a:moveTo>
                    <a:pt x="301" y="0"/>
                  </a:moveTo>
                  <a:lnTo>
                    <a:pt x="301" y="84"/>
                  </a:lnTo>
                  <a:lnTo>
                    <a:pt x="0" y="0"/>
                  </a:lnTo>
                  <a:lnTo>
                    <a:pt x="30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" name="Freeform 585"/>
            <p:cNvSpPr>
              <a:spLocks/>
            </p:cNvSpPr>
            <p:nvPr/>
          </p:nvSpPr>
          <p:spPr bwMode="auto">
            <a:xfrm>
              <a:off x="2763" y="990"/>
              <a:ext cx="65" cy="18"/>
            </a:xfrm>
            <a:custGeom>
              <a:avLst/>
              <a:gdLst>
                <a:gd name="T0" fmla="*/ 0 w 286"/>
                <a:gd name="T1" fmla="*/ 0 h 79"/>
                <a:gd name="T2" fmla="*/ 0 w 286"/>
                <a:gd name="T3" fmla="*/ 79 h 79"/>
                <a:gd name="T4" fmla="*/ 286 w 286"/>
                <a:gd name="T5" fmla="*/ 0 h 79"/>
                <a:gd name="T6" fmla="*/ 0 w 286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79">
                  <a:moveTo>
                    <a:pt x="0" y="0"/>
                  </a:moveTo>
                  <a:lnTo>
                    <a:pt x="0" y="79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" name="Freeform 586"/>
            <p:cNvSpPr>
              <a:spLocks/>
            </p:cNvSpPr>
            <p:nvPr/>
          </p:nvSpPr>
          <p:spPr bwMode="auto">
            <a:xfrm>
              <a:off x="2763" y="990"/>
              <a:ext cx="65" cy="18"/>
            </a:xfrm>
            <a:custGeom>
              <a:avLst/>
              <a:gdLst>
                <a:gd name="T0" fmla="*/ 0 w 286"/>
                <a:gd name="T1" fmla="*/ 0 h 79"/>
                <a:gd name="T2" fmla="*/ 0 w 286"/>
                <a:gd name="T3" fmla="*/ 79 h 79"/>
                <a:gd name="T4" fmla="*/ 286 w 286"/>
                <a:gd name="T5" fmla="*/ 0 h 79"/>
                <a:gd name="T6" fmla="*/ 0 w 286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79">
                  <a:moveTo>
                    <a:pt x="0" y="0"/>
                  </a:moveTo>
                  <a:lnTo>
                    <a:pt x="0" y="79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" name="Freeform 587"/>
            <p:cNvSpPr>
              <a:spLocks/>
            </p:cNvSpPr>
            <p:nvPr/>
          </p:nvSpPr>
          <p:spPr bwMode="auto">
            <a:xfrm>
              <a:off x="2828" y="990"/>
              <a:ext cx="64" cy="19"/>
            </a:xfrm>
            <a:custGeom>
              <a:avLst/>
              <a:gdLst>
                <a:gd name="T0" fmla="*/ 283 w 283"/>
                <a:gd name="T1" fmla="*/ 0 h 80"/>
                <a:gd name="T2" fmla="*/ 283 w 283"/>
                <a:gd name="T3" fmla="*/ 80 h 80"/>
                <a:gd name="T4" fmla="*/ 0 w 283"/>
                <a:gd name="T5" fmla="*/ 0 h 80"/>
                <a:gd name="T6" fmla="*/ 283 w 283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80">
                  <a:moveTo>
                    <a:pt x="283" y="0"/>
                  </a:moveTo>
                  <a:lnTo>
                    <a:pt x="283" y="80"/>
                  </a:lnTo>
                  <a:lnTo>
                    <a:pt x="0" y="0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" name="Freeform 588"/>
            <p:cNvSpPr>
              <a:spLocks/>
            </p:cNvSpPr>
            <p:nvPr/>
          </p:nvSpPr>
          <p:spPr bwMode="auto">
            <a:xfrm>
              <a:off x="2828" y="990"/>
              <a:ext cx="64" cy="19"/>
            </a:xfrm>
            <a:custGeom>
              <a:avLst/>
              <a:gdLst>
                <a:gd name="T0" fmla="*/ 283 w 283"/>
                <a:gd name="T1" fmla="*/ 0 h 80"/>
                <a:gd name="T2" fmla="*/ 283 w 283"/>
                <a:gd name="T3" fmla="*/ 80 h 80"/>
                <a:gd name="T4" fmla="*/ 0 w 283"/>
                <a:gd name="T5" fmla="*/ 0 h 80"/>
                <a:gd name="T6" fmla="*/ 283 w 283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80">
                  <a:moveTo>
                    <a:pt x="283" y="0"/>
                  </a:moveTo>
                  <a:lnTo>
                    <a:pt x="283" y="80"/>
                  </a:lnTo>
                  <a:lnTo>
                    <a:pt x="0" y="0"/>
                  </a:lnTo>
                  <a:lnTo>
                    <a:pt x="283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" name="Freeform 589"/>
            <p:cNvSpPr>
              <a:spLocks/>
            </p:cNvSpPr>
            <p:nvPr/>
          </p:nvSpPr>
          <p:spPr bwMode="auto">
            <a:xfrm>
              <a:off x="2767" y="1028"/>
              <a:ext cx="61" cy="19"/>
            </a:xfrm>
            <a:custGeom>
              <a:avLst/>
              <a:gdLst>
                <a:gd name="T0" fmla="*/ 0 w 268"/>
                <a:gd name="T1" fmla="*/ 0 h 84"/>
                <a:gd name="T2" fmla="*/ 0 w 268"/>
                <a:gd name="T3" fmla="*/ 84 h 84"/>
                <a:gd name="T4" fmla="*/ 268 w 268"/>
                <a:gd name="T5" fmla="*/ 0 h 84"/>
                <a:gd name="T6" fmla="*/ 0 w 268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" h="84">
                  <a:moveTo>
                    <a:pt x="0" y="0"/>
                  </a:moveTo>
                  <a:lnTo>
                    <a:pt x="0" y="84"/>
                  </a:lnTo>
                  <a:lnTo>
                    <a:pt x="2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" name="Freeform 590"/>
            <p:cNvSpPr>
              <a:spLocks/>
            </p:cNvSpPr>
            <p:nvPr/>
          </p:nvSpPr>
          <p:spPr bwMode="auto">
            <a:xfrm>
              <a:off x="2767" y="1028"/>
              <a:ext cx="61" cy="19"/>
            </a:xfrm>
            <a:custGeom>
              <a:avLst/>
              <a:gdLst>
                <a:gd name="T0" fmla="*/ 0 w 268"/>
                <a:gd name="T1" fmla="*/ 0 h 84"/>
                <a:gd name="T2" fmla="*/ 0 w 268"/>
                <a:gd name="T3" fmla="*/ 84 h 84"/>
                <a:gd name="T4" fmla="*/ 268 w 268"/>
                <a:gd name="T5" fmla="*/ 0 h 84"/>
                <a:gd name="T6" fmla="*/ 0 w 268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" h="84">
                  <a:moveTo>
                    <a:pt x="0" y="0"/>
                  </a:moveTo>
                  <a:lnTo>
                    <a:pt x="0" y="84"/>
                  </a:lnTo>
                  <a:lnTo>
                    <a:pt x="26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" name="Freeform 591"/>
            <p:cNvSpPr>
              <a:spLocks/>
            </p:cNvSpPr>
            <p:nvPr/>
          </p:nvSpPr>
          <p:spPr bwMode="auto">
            <a:xfrm>
              <a:off x="2828" y="1028"/>
              <a:ext cx="60" cy="19"/>
            </a:xfrm>
            <a:custGeom>
              <a:avLst/>
              <a:gdLst>
                <a:gd name="T0" fmla="*/ 266 w 266"/>
                <a:gd name="T1" fmla="*/ 0 h 86"/>
                <a:gd name="T2" fmla="*/ 266 w 266"/>
                <a:gd name="T3" fmla="*/ 86 h 86"/>
                <a:gd name="T4" fmla="*/ 0 w 266"/>
                <a:gd name="T5" fmla="*/ 0 h 86"/>
                <a:gd name="T6" fmla="*/ 266 w 266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6" h="86">
                  <a:moveTo>
                    <a:pt x="266" y="0"/>
                  </a:moveTo>
                  <a:lnTo>
                    <a:pt x="266" y="86"/>
                  </a:lnTo>
                  <a:lnTo>
                    <a:pt x="0" y="0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" name="Freeform 592"/>
            <p:cNvSpPr>
              <a:spLocks/>
            </p:cNvSpPr>
            <p:nvPr/>
          </p:nvSpPr>
          <p:spPr bwMode="auto">
            <a:xfrm>
              <a:off x="2828" y="1028"/>
              <a:ext cx="60" cy="19"/>
            </a:xfrm>
            <a:custGeom>
              <a:avLst/>
              <a:gdLst>
                <a:gd name="T0" fmla="*/ 266 w 266"/>
                <a:gd name="T1" fmla="*/ 0 h 86"/>
                <a:gd name="T2" fmla="*/ 266 w 266"/>
                <a:gd name="T3" fmla="*/ 86 h 86"/>
                <a:gd name="T4" fmla="*/ 0 w 266"/>
                <a:gd name="T5" fmla="*/ 0 h 86"/>
                <a:gd name="T6" fmla="*/ 266 w 266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6" h="86">
                  <a:moveTo>
                    <a:pt x="266" y="0"/>
                  </a:moveTo>
                  <a:lnTo>
                    <a:pt x="266" y="86"/>
                  </a:lnTo>
                  <a:lnTo>
                    <a:pt x="0" y="0"/>
                  </a:lnTo>
                  <a:lnTo>
                    <a:pt x="266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" name="Freeform 593"/>
            <p:cNvSpPr>
              <a:spLocks/>
            </p:cNvSpPr>
            <p:nvPr/>
          </p:nvSpPr>
          <p:spPr bwMode="auto">
            <a:xfrm>
              <a:off x="2770" y="1068"/>
              <a:ext cx="58" cy="14"/>
            </a:xfrm>
            <a:custGeom>
              <a:avLst/>
              <a:gdLst>
                <a:gd name="T0" fmla="*/ 0 w 249"/>
                <a:gd name="T1" fmla="*/ 0 h 70"/>
                <a:gd name="T2" fmla="*/ 0 w 249"/>
                <a:gd name="T3" fmla="*/ 70 h 70"/>
                <a:gd name="T4" fmla="*/ 249 w 249"/>
                <a:gd name="T5" fmla="*/ 0 h 70"/>
                <a:gd name="T6" fmla="*/ 0 w 24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" h="70">
                  <a:moveTo>
                    <a:pt x="0" y="0"/>
                  </a:moveTo>
                  <a:lnTo>
                    <a:pt x="0" y="70"/>
                  </a:lnTo>
                  <a:lnTo>
                    <a:pt x="2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" name="Freeform 594"/>
            <p:cNvSpPr>
              <a:spLocks/>
            </p:cNvSpPr>
            <p:nvPr/>
          </p:nvSpPr>
          <p:spPr bwMode="auto">
            <a:xfrm>
              <a:off x="2770" y="1068"/>
              <a:ext cx="58" cy="14"/>
            </a:xfrm>
            <a:custGeom>
              <a:avLst/>
              <a:gdLst>
                <a:gd name="T0" fmla="*/ 0 w 249"/>
                <a:gd name="T1" fmla="*/ 0 h 70"/>
                <a:gd name="T2" fmla="*/ 0 w 249"/>
                <a:gd name="T3" fmla="*/ 70 h 70"/>
                <a:gd name="T4" fmla="*/ 249 w 249"/>
                <a:gd name="T5" fmla="*/ 0 h 70"/>
                <a:gd name="T6" fmla="*/ 0 w 24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" h="70">
                  <a:moveTo>
                    <a:pt x="0" y="0"/>
                  </a:moveTo>
                  <a:lnTo>
                    <a:pt x="0" y="70"/>
                  </a:lnTo>
                  <a:lnTo>
                    <a:pt x="24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" name="Freeform 595"/>
            <p:cNvSpPr>
              <a:spLocks/>
            </p:cNvSpPr>
            <p:nvPr/>
          </p:nvSpPr>
          <p:spPr bwMode="auto">
            <a:xfrm>
              <a:off x="2827" y="1068"/>
              <a:ext cx="58" cy="15"/>
            </a:xfrm>
            <a:custGeom>
              <a:avLst/>
              <a:gdLst>
                <a:gd name="T0" fmla="*/ 249 w 249"/>
                <a:gd name="T1" fmla="*/ 0 h 72"/>
                <a:gd name="T2" fmla="*/ 249 w 249"/>
                <a:gd name="T3" fmla="*/ 72 h 72"/>
                <a:gd name="T4" fmla="*/ 0 w 249"/>
                <a:gd name="T5" fmla="*/ 0 h 72"/>
                <a:gd name="T6" fmla="*/ 249 w 249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" h="72">
                  <a:moveTo>
                    <a:pt x="249" y="0"/>
                  </a:moveTo>
                  <a:lnTo>
                    <a:pt x="249" y="72"/>
                  </a:lnTo>
                  <a:lnTo>
                    <a:pt x="0" y="0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" name="Freeform 596"/>
            <p:cNvSpPr>
              <a:spLocks/>
            </p:cNvSpPr>
            <p:nvPr/>
          </p:nvSpPr>
          <p:spPr bwMode="auto">
            <a:xfrm>
              <a:off x="2827" y="1068"/>
              <a:ext cx="58" cy="15"/>
            </a:xfrm>
            <a:custGeom>
              <a:avLst/>
              <a:gdLst>
                <a:gd name="T0" fmla="*/ 249 w 249"/>
                <a:gd name="T1" fmla="*/ 0 h 72"/>
                <a:gd name="T2" fmla="*/ 249 w 249"/>
                <a:gd name="T3" fmla="*/ 72 h 72"/>
                <a:gd name="T4" fmla="*/ 0 w 249"/>
                <a:gd name="T5" fmla="*/ 0 h 72"/>
                <a:gd name="T6" fmla="*/ 249 w 249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" h="72">
                  <a:moveTo>
                    <a:pt x="249" y="0"/>
                  </a:moveTo>
                  <a:lnTo>
                    <a:pt x="249" y="72"/>
                  </a:lnTo>
                  <a:lnTo>
                    <a:pt x="0" y="0"/>
                  </a:lnTo>
                  <a:lnTo>
                    <a:pt x="24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7" name="Rectangle 597"/>
            <p:cNvSpPr>
              <a:spLocks noChangeArrowheads="1"/>
            </p:cNvSpPr>
            <p:nvPr/>
          </p:nvSpPr>
          <p:spPr bwMode="auto">
            <a:xfrm>
              <a:off x="2710" y="864"/>
              <a:ext cx="32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8" name="Rectangle 598"/>
            <p:cNvSpPr>
              <a:spLocks noChangeArrowheads="1"/>
            </p:cNvSpPr>
            <p:nvPr/>
          </p:nvSpPr>
          <p:spPr bwMode="auto">
            <a:xfrm>
              <a:off x="2710" y="864"/>
              <a:ext cx="32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9" name="Freeform 599"/>
            <p:cNvSpPr>
              <a:spLocks/>
            </p:cNvSpPr>
            <p:nvPr/>
          </p:nvSpPr>
          <p:spPr bwMode="auto">
            <a:xfrm>
              <a:off x="2701" y="868"/>
              <a:ext cx="11" cy="18"/>
            </a:xfrm>
            <a:custGeom>
              <a:avLst/>
              <a:gdLst>
                <a:gd name="T0" fmla="*/ 47 w 47"/>
                <a:gd name="T1" fmla="*/ 79 h 79"/>
                <a:gd name="T2" fmla="*/ 0 w 47"/>
                <a:gd name="T3" fmla="*/ 79 h 79"/>
                <a:gd name="T4" fmla="*/ 0 w 47"/>
                <a:gd name="T5" fmla="*/ 0 h 79"/>
                <a:gd name="T6" fmla="*/ 35 w 47"/>
                <a:gd name="T7" fmla="*/ 0 h 79"/>
                <a:gd name="T8" fmla="*/ 35 w 47"/>
                <a:gd name="T9" fmla="*/ 59 h 79"/>
                <a:gd name="T10" fmla="*/ 47 w 47"/>
                <a:gd name="T11" fmla="*/ 59 h 79"/>
                <a:gd name="T12" fmla="*/ 47 w 47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9">
                  <a:moveTo>
                    <a:pt x="47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59"/>
                  </a:lnTo>
                  <a:lnTo>
                    <a:pt x="47" y="59"/>
                  </a:lnTo>
                  <a:lnTo>
                    <a:pt x="47" y="79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0" name="Freeform 600"/>
            <p:cNvSpPr>
              <a:spLocks/>
            </p:cNvSpPr>
            <p:nvPr/>
          </p:nvSpPr>
          <p:spPr bwMode="auto">
            <a:xfrm>
              <a:off x="2701" y="868"/>
              <a:ext cx="11" cy="18"/>
            </a:xfrm>
            <a:custGeom>
              <a:avLst/>
              <a:gdLst>
                <a:gd name="T0" fmla="*/ 47 w 47"/>
                <a:gd name="T1" fmla="*/ 79 h 79"/>
                <a:gd name="T2" fmla="*/ 0 w 47"/>
                <a:gd name="T3" fmla="*/ 79 h 79"/>
                <a:gd name="T4" fmla="*/ 0 w 47"/>
                <a:gd name="T5" fmla="*/ 0 h 79"/>
                <a:gd name="T6" fmla="*/ 35 w 47"/>
                <a:gd name="T7" fmla="*/ 0 h 79"/>
                <a:gd name="T8" fmla="*/ 35 w 47"/>
                <a:gd name="T9" fmla="*/ 59 h 79"/>
                <a:gd name="T10" fmla="*/ 47 w 47"/>
                <a:gd name="T11" fmla="*/ 59 h 79"/>
                <a:gd name="T12" fmla="*/ 47 w 47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9">
                  <a:moveTo>
                    <a:pt x="47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59"/>
                  </a:lnTo>
                  <a:lnTo>
                    <a:pt x="47" y="59"/>
                  </a:lnTo>
                  <a:lnTo>
                    <a:pt x="47" y="7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1" name="Freeform 601"/>
            <p:cNvSpPr>
              <a:spLocks/>
            </p:cNvSpPr>
            <p:nvPr/>
          </p:nvSpPr>
          <p:spPr bwMode="auto">
            <a:xfrm>
              <a:off x="2727" y="722"/>
              <a:ext cx="7" cy="9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6 w 29"/>
                <a:gd name="T15" fmla="*/ 0 h 47"/>
                <a:gd name="T16" fmla="*/ 6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" name="Freeform 602"/>
            <p:cNvSpPr>
              <a:spLocks/>
            </p:cNvSpPr>
            <p:nvPr/>
          </p:nvSpPr>
          <p:spPr bwMode="auto">
            <a:xfrm>
              <a:off x="2727" y="722"/>
              <a:ext cx="7" cy="9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6 w 29"/>
                <a:gd name="T15" fmla="*/ 0 h 47"/>
                <a:gd name="T16" fmla="*/ 6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3" name="Freeform 603"/>
            <p:cNvSpPr>
              <a:spLocks/>
            </p:cNvSpPr>
            <p:nvPr/>
          </p:nvSpPr>
          <p:spPr bwMode="auto">
            <a:xfrm>
              <a:off x="2923" y="722"/>
              <a:ext cx="7" cy="9"/>
            </a:xfrm>
            <a:custGeom>
              <a:avLst/>
              <a:gdLst>
                <a:gd name="T0" fmla="*/ 29 w 29"/>
                <a:gd name="T1" fmla="*/ 30 h 47"/>
                <a:gd name="T2" fmla="*/ 18 w 29"/>
                <a:gd name="T3" fmla="*/ 30 h 47"/>
                <a:gd name="T4" fmla="*/ 18 w 29"/>
                <a:gd name="T5" fmla="*/ 47 h 47"/>
                <a:gd name="T6" fmla="*/ 8 w 29"/>
                <a:gd name="T7" fmla="*/ 47 h 47"/>
                <a:gd name="T8" fmla="*/ 8 w 29"/>
                <a:gd name="T9" fmla="*/ 38 h 47"/>
                <a:gd name="T10" fmla="*/ 0 w 29"/>
                <a:gd name="T11" fmla="*/ 38 h 47"/>
                <a:gd name="T12" fmla="*/ 8 w 29"/>
                <a:gd name="T13" fmla="*/ 0 h 47"/>
                <a:gd name="T14" fmla="*/ 23 w 29"/>
                <a:gd name="T15" fmla="*/ 0 h 47"/>
                <a:gd name="T16" fmla="*/ 23 w 29"/>
                <a:gd name="T17" fmla="*/ 17 h 47"/>
                <a:gd name="T18" fmla="*/ 29 w 29"/>
                <a:gd name="T19" fmla="*/ 17 h 47"/>
                <a:gd name="T20" fmla="*/ 29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29" y="30"/>
                  </a:moveTo>
                  <a:lnTo>
                    <a:pt x="18" y="30"/>
                  </a:lnTo>
                  <a:lnTo>
                    <a:pt x="18" y="47"/>
                  </a:lnTo>
                  <a:lnTo>
                    <a:pt x="8" y="47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9" y="17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" name="Freeform 604"/>
            <p:cNvSpPr>
              <a:spLocks/>
            </p:cNvSpPr>
            <p:nvPr/>
          </p:nvSpPr>
          <p:spPr bwMode="auto">
            <a:xfrm>
              <a:off x="2923" y="722"/>
              <a:ext cx="7" cy="9"/>
            </a:xfrm>
            <a:custGeom>
              <a:avLst/>
              <a:gdLst>
                <a:gd name="T0" fmla="*/ 29 w 29"/>
                <a:gd name="T1" fmla="*/ 30 h 47"/>
                <a:gd name="T2" fmla="*/ 18 w 29"/>
                <a:gd name="T3" fmla="*/ 30 h 47"/>
                <a:gd name="T4" fmla="*/ 18 w 29"/>
                <a:gd name="T5" fmla="*/ 47 h 47"/>
                <a:gd name="T6" fmla="*/ 8 w 29"/>
                <a:gd name="T7" fmla="*/ 47 h 47"/>
                <a:gd name="T8" fmla="*/ 8 w 29"/>
                <a:gd name="T9" fmla="*/ 38 h 47"/>
                <a:gd name="T10" fmla="*/ 0 w 29"/>
                <a:gd name="T11" fmla="*/ 38 h 47"/>
                <a:gd name="T12" fmla="*/ 8 w 29"/>
                <a:gd name="T13" fmla="*/ 0 h 47"/>
                <a:gd name="T14" fmla="*/ 23 w 29"/>
                <a:gd name="T15" fmla="*/ 0 h 47"/>
                <a:gd name="T16" fmla="*/ 23 w 29"/>
                <a:gd name="T17" fmla="*/ 17 h 47"/>
                <a:gd name="T18" fmla="*/ 29 w 29"/>
                <a:gd name="T19" fmla="*/ 17 h 47"/>
                <a:gd name="T20" fmla="*/ 29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29" y="30"/>
                  </a:moveTo>
                  <a:lnTo>
                    <a:pt x="18" y="30"/>
                  </a:lnTo>
                  <a:lnTo>
                    <a:pt x="18" y="47"/>
                  </a:lnTo>
                  <a:lnTo>
                    <a:pt x="8" y="47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9" y="17"/>
                  </a:lnTo>
                  <a:lnTo>
                    <a:pt x="29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" name="Rectangle 605"/>
            <p:cNvSpPr>
              <a:spLocks noChangeArrowheads="1"/>
            </p:cNvSpPr>
            <p:nvPr/>
          </p:nvSpPr>
          <p:spPr bwMode="auto">
            <a:xfrm>
              <a:off x="2909" y="883"/>
              <a:ext cx="0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6" name="Rectangle 606"/>
            <p:cNvSpPr>
              <a:spLocks noChangeArrowheads="1"/>
            </p:cNvSpPr>
            <p:nvPr/>
          </p:nvSpPr>
          <p:spPr bwMode="auto">
            <a:xfrm>
              <a:off x="2929" y="693"/>
              <a:ext cx="1" cy="3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7" name="Freeform 607"/>
            <p:cNvSpPr>
              <a:spLocks/>
            </p:cNvSpPr>
            <p:nvPr/>
          </p:nvSpPr>
          <p:spPr bwMode="auto">
            <a:xfrm>
              <a:off x="2920" y="768"/>
              <a:ext cx="1" cy="34"/>
            </a:xfrm>
            <a:custGeom>
              <a:avLst/>
              <a:gdLst>
                <a:gd name="T0" fmla="*/ 1 w 2"/>
                <a:gd name="T1" fmla="*/ 152 h 152"/>
                <a:gd name="T2" fmla="*/ 0 w 2"/>
                <a:gd name="T3" fmla="*/ 152 h 152"/>
                <a:gd name="T4" fmla="*/ 0 w 2"/>
                <a:gd name="T5" fmla="*/ 0 h 152"/>
                <a:gd name="T6" fmla="*/ 2 w 2"/>
                <a:gd name="T7" fmla="*/ 0 h 152"/>
                <a:gd name="T8" fmla="*/ 1 w 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52">
                  <a:moveTo>
                    <a:pt x="1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2" y="0"/>
                  </a:lnTo>
                  <a:lnTo>
                    <a:pt x="1" y="1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8" name="Freeform 608"/>
            <p:cNvSpPr>
              <a:spLocks/>
            </p:cNvSpPr>
            <p:nvPr/>
          </p:nvSpPr>
          <p:spPr bwMode="auto">
            <a:xfrm>
              <a:off x="2920" y="768"/>
              <a:ext cx="1" cy="34"/>
            </a:xfrm>
            <a:custGeom>
              <a:avLst/>
              <a:gdLst>
                <a:gd name="T0" fmla="*/ 1 w 2"/>
                <a:gd name="T1" fmla="*/ 152 h 152"/>
                <a:gd name="T2" fmla="*/ 0 w 2"/>
                <a:gd name="T3" fmla="*/ 152 h 152"/>
                <a:gd name="T4" fmla="*/ 0 w 2"/>
                <a:gd name="T5" fmla="*/ 0 h 152"/>
                <a:gd name="T6" fmla="*/ 2 w 2"/>
                <a:gd name="T7" fmla="*/ 0 h 152"/>
                <a:gd name="T8" fmla="*/ 1 w 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52">
                  <a:moveTo>
                    <a:pt x="1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2" y="0"/>
                  </a:lnTo>
                  <a:lnTo>
                    <a:pt x="1" y="15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9" name="Rectangle 609"/>
            <p:cNvSpPr>
              <a:spLocks noChangeArrowheads="1"/>
            </p:cNvSpPr>
            <p:nvPr/>
          </p:nvSpPr>
          <p:spPr bwMode="auto">
            <a:xfrm>
              <a:off x="2925" y="730"/>
              <a:ext cx="1" cy="3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0" name="Rectangle 610"/>
            <p:cNvSpPr>
              <a:spLocks noChangeArrowheads="1"/>
            </p:cNvSpPr>
            <p:nvPr/>
          </p:nvSpPr>
          <p:spPr bwMode="auto">
            <a:xfrm>
              <a:off x="2930" y="711"/>
              <a:ext cx="35" cy="20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1" name="Rectangle 611"/>
            <p:cNvSpPr>
              <a:spLocks noChangeArrowheads="1"/>
            </p:cNvSpPr>
            <p:nvPr/>
          </p:nvSpPr>
          <p:spPr bwMode="auto">
            <a:xfrm>
              <a:off x="2930" y="711"/>
              <a:ext cx="35" cy="2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" name="Rectangle 612"/>
            <p:cNvSpPr>
              <a:spLocks noChangeArrowheads="1"/>
            </p:cNvSpPr>
            <p:nvPr/>
          </p:nvSpPr>
          <p:spPr bwMode="auto">
            <a:xfrm>
              <a:off x="2922" y="787"/>
              <a:ext cx="33" cy="21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" name="Rectangle 613"/>
            <p:cNvSpPr>
              <a:spLocks noChangeArrowheads="1"/>
            </p:cNvSpPr>
            <p:nvPr/>
          </p:nvSpPr>
          <p:spPr bwMode="auto">
            <a:xfrm>
              <a:off x="2922" y="787"/>
              <a:ext cx="33" cy="2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" name="Rectangle 614"/>
            <p:cNvSpPr>
              <a:spLocks noChangeArrowheads="1"/>
            </p:cNvSpPr>
            <p:nvPr/>
          </p:nvSpPr>
          <p:spPr bwMode="auto">
            <a:xfrm>
              <a:off x="2917" y="806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" name="Rectangle 615"/>
            <p:cNvSpPr>
              <a:spLocks noChangeArrowheads="1"/>
            </p:cNvSpPr>
            <p:nvPr/>
          </p:nvSpPr>
          <p:spPr bwMode="auto">
            <a:xfrm>
              <a:off x="2919" y="826"/>
              <a:ext cx="33" cy="21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6" name="Rectangle 616"/>
            <p:cNvSpPr>
              <a:spLocks noChangeArrowheads="1"/>
            </p:cNvSpPr>
            <p:nvPr/>
          </p:nvSpPr>
          <p:spPr bwMode="auto">
            <a:xfrm>
              <a:off x="2919" y="826"/>
              <a:ext cx="33" cy="2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" name="Rectangle 617"/>
            <p:cNvSpPr>
              <a:spLocks noChangeArrowheads="1"/>
            </p:cNvSpPr>
            <p:nvPr/>
          </p:nvSpPr>
          <p:spPr bwMode="auto">
            <a:xfrm>
              <a:off x="2912" y="845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8" name="Rectangle 618"/>
            <p:cNvSpPr>
              <a:spLocks noChangeArrowheads="1"/>
            </p:cNvSpPr>
            <p:nvPr/>
          </p:nvSpPr>
          <p:spPr bwMode="auto">
            <a:xfrm>
              <a:off x="2915" y="864"/>
              <a:ext cx="33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9" name="Rectangle 619"/>
            <p:cNvSpPr>
              <a:spLocks noChangeArrowheads="1"/>
            </p:cNvSpPr>
            <p:nvPr/>
          </p:nvSpPr>
          <p:spPr bwMode="auto">
            <a:xfrm>
              <a:off x="2915" y="864"/>
              <a:ext cx="33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" name="Freeform 620"/>
            <p:cNvSpPr>
              <a:spLocks/>
            </p:cNvSpPr>
            <p:nvPr/>
          </p:nvSpPr>
          <p:spPr bwMode="auto">
            <a:xfrm>
              <a:off x="2946" y="868"/>
              <a:ext cx="10" cy="18"/>
            </a:xfrm>
            <a:custGeom>
              <a:avLst/>
              <a:gdLst>
                <a:gd name="T0" fmla="*/ 0 w 47"/>
                <a:gd name="T1" fmla="*/ 79 h 79"/>
                <a:gd name="T2" fmla="*/ 47 w 47"/>
                <a:gd name="T3" fmla="*/ 79 h 79"/>
                <a:gd name="T4" fmla="*/ 47 w 47"/>
                <a:gd name="T5" fmla="*/ 0 h 79"/>
                <a:gd name="T6" fmla="*/ 11 w 47"/>
                <a:gd name="T7" fmla="*/ 0 h 79"/>
                <a:gd name="T8" fmla="*/ 11 w 47"/>
                <a:gd name="T9" fmla="*/ 59 h 79"/>
                <a:gd name="T10" fmla="*/ 0 w 47"/>
                <a:gd name="T11" fmla="*/ 59 h 79"/>
                <a:gd name="T12" fmla="*/ 0 w 47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9">
                  <a:moveTo>
                    <a:pt x="0" y="79"/>
                  </a:moveTo>
                  <a:lnTo>
                    <a:pt x="47" y="79"/>
                  </a:lnTo>
                  <a:lnTo>
                    <a:pt x="47" y="0"/>
                  </a:lnTo>
                  <a:lnTo>
                    <a:pt x="11" y="0"/>
                  </a:lnTo>
                  <a:lnTo>
                    <a:pt x="11" y="59"/>
                  </a:lnTo>
                  <a:lnTo>
                    <a:pt x="0" y="59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" name="Freeform 621"/>
            <p:cNvSpPr>
              <a:spLocks/>
            </p:cNvSpPr>
            <p:nvPr/>
          </p:nvSpPr>
          <p:spPr bwMode="auto">
            <a:xfrm>
              <a:off x="2946" y="868"/>
              <a:ext cx="10" cy="18"/>
            </a:xfrm>
            <a:custGeom>
              <a:avLst/>
              <a:gdLst>
                <a:gd name="T0" fmla="*/ 0 w 47"/>
                <a:gd name="T1" fmla="*/ 79 h 79"/>
                <a:gd name="T2" fmla="*/ 47 w 47"/>
                <a:gd name="T3" fmla="*/ 79 h 79"/>
                <a:gd name="T4" fmla="*/ 47 w 47"/>
                <a:gd name="T5" fmla="*/ 0 h 79"/>
                <a:gd name="T6" fmla="*/ 11 w 47"/>
                <a:gd name="T7" fmla="*/ 0 h 79"/>
                <a:gd name="T8" fmla="*/ 11 w 47"/>
                <a:gd name="T9" fmla="*/ 59 h 79"/>
                <a:gd name="T10" fmla="*/ 0 w 47"/>
                <a:gd name="T11" fmla="*/ 59 h 79"/>
                <a:gd name="T12" fmla="*/ 0 w 47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9">
                  <a:moveTo>
                    <a:pt x="0" y="79"/>
                  </a:moveTo>
                  <a:lnTo>
                    <a:pt x="47" y="79"/>
                  </a:lnTo>
                  <a:lnTo>
                    <a:pt x="47" y="0"/>
                  </a:lnTo>
                  <a:lnTo>
                    <a:pt x="11" y="0"/>
                  </a:lnTo>
                  <a:lnTo>
                    <a:pt x="11" y="59"/>
                  </a:lnTo>
                  <a:lnTo>
                    <a:pt x="0" y="59"/>
                  </a:lnTo>
                  <a:lnTo>
                    <a:pt x="0" y="7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" name="Rectangle 622"/>
            <p:cNvSpPr>
              <a:spLocks noChangeArrowheads="1"/>
            </p:cNvSpPr>
            <p:nvPr/>
          </p:nvSpPr>
          <p:spPr bwMode="auto">
            <a:xfrm>
              <a:off x="2910" y="903"/>
              <a:ext cx="33" cy="21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3" name="Rectangle 623"/>
            <p:cNvSpPr>
              <a:spLocks noChangeArrowheads="1"/>
            </p:cNvSpPr>
            <p:nvPr/>
          </p:nvSpPr>
          <p:spPr bwMode="auto">
            <a:xfrm>
              <a:off x="2910" y="903"/>
              <a:ext cx="33" cy="2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4" name="Freeform 624"/>
            <p:cNvSpPr>
              <a:spLocks/>
            </p:cNvSpPr>
            <p:nvPr/>
          </p:nvSpPr>
          <p:spPr bwMode="auto">
            <a:xfrm>
              <a:off x="2941" y="906"/>
              <a:ext cx="11" cy="18"/>
            </a:xfrm>
            <a:custGeom>
              <a:avLst/>
              <a:gdLst>
                <a:gd name="T0" fmla="*/ 0 w 47"/>
                <a:gd name="T1" fmla="*/ 78 h 78"/>
                <a:gd name="T2" fmla="*/ 47 w 47"/>
                <a:gd name="T3" fmla="*/ 78 h 78"/>
                <a:gd name="T4" fmla="*/ 47 w 47"/>
                <a:gd name="T5" fmla="*/ 0 h 78"/>
                <a:gd name="T6" fmla="*/ 12 w 47"/>
                <a:gd name="T7" fmla="*/ 0 h 78"/>
                <a:gd name="T8" fmla="*/ 12 w 47"/>
                <a:gd name="T9" fmla="*/ 59 h 78"/>
                <a:gd name="T10" fmla="*/ 0 w 47"/>
                <a:gd name="T11" fmla="*/ 59 h 78"/>
                <a:gd name="T12" fmla="*/ 0 w 47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8">
                  <a:moveTo>
                    <a:pt x="0" y="78"/>
                  </a:moveTo>
                  <a:lnTo>
                    <a:pt x="47" y="78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59"/>
                  </a:lnTo>
                  <a:lnTo>
                    <a:pt x="0" y="59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" name="Freeform 625"/>
            <p:cNvSpPr>
              <a:spLocks/>
            </p:cNvSpPr>
            <p:nvPr/>
          </p:nvSpPr>
          <p:spPr bwMode="auto">
            <a:xfrm>
              <a:off x="2941" y="906"/>
              <a:ext cx="11" cy="18"/>
            </a:xfrm>
            <a:custGeom>
              <a:avLst/>
              <a:gdLst>
                <a:gd name="T0" fmla="*/ 0 w 47"/>
                <a:gd name="T1" fmla="*/ 78 h 78"/>
                <a:gd name="T2" fmla="*/ 47 w 47"/>
                <a:gd name="T3" fmla="*/ 78 h 78"/>
                <a:gd name="T4" fmla="*/ 47 w 47"/>
                <a:gd name="T5" fmla="*/ 0 h 78"/>
                <a:gd name="T6" fmla="*/ 12 w 47"/>
                <a:gd name="T7" fmla="*/ 0 h 78"/>
                <a:gd name="T8" fmla="*/ 12 w 47"/>
                <a:gd name="T9" fmla="*/ 59 h 78"/>
                <a:gd name="T10" fmla="*/ 0 w 47"/>
                <a:gd name="T11" fmla="*/ 59 h 78"/>
                <a:gd name="T12" fmla="*/ 0 w 47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8">
                  <a:moveTo>
                    <a:pt x="0" y="78"/>
                  </a:moveTo>
                  <a:lnTo>
                    <a:pt x="47" y="78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59"/>
                  </a:lnTo>
                  <a:lnTo>
                    <a:pt x="0" y="59"/>
                  </a:lnTo>
                  <a:lnTo>
                    <a:pt x="0" y="78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" name="Rectangle 626"/>
            <p:cNvSpPr>
              <a:spLocks noChangeArrowheads="1"/>
            </p:cNvSpPr>
            <p:nvPr/>
          </p:nvSpPr>
          <p:spPr bwMode="auto">
            <a:xfrm>
              <a:off x="2907" y="940"/>
              <a:ext cx="33" cy="23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7" name="Rectangle 627"/>
            <p:cNvSpPr>
              <a:spLocks noChangeArrowheads="1"/>
            </p:cNvSpPr>
            <p:nvPr/>
          </p:nvSpPr>
          <p:spPr bwMode="auto">
            <a:xfrm>
              <a:off x="2907" y="940"/>
              <a:ext cx="33" cy="2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8" name="Freeform 628"/>
            <p:cNvSpPr>
              <a:spLocks/>
            </p:cNvSpPr>
            <p:nvPr/>
          </p:nvSpPr>
          <p:spPr bwMode="auto">
            <a:xfrm>
              <a:off x="2938" y="944"/>
              <a:ext cx="10" cy="19"/>
            </a:xfrm>
            <a:custGeom>
              <a:avLst/>
              <a:gdLst>
                <a:gd name="T0" fmla="*/ 0 w 45"/>
                <a:gd name="T1" fmla="*/ 77 h 77"/>
                <a:gd name="T2" fmla="*/ 45 w 45"/>
                <a:gd name="T3" fmla="*/ 77 h 77"/>
                <a:gd name="T4" fmla="*/ 45 w 45"/>
                <a:gd name="T5" fmla="*/ 0 h 77"/>
                <a:gd name="T6" fmla="*/ 11 w 45"/>
                <a:gd name="T7" fmla="*/ 0 h 77"/>
                <a:gd name="T8" fmla="*/ 11 w 45"/>
                <a:gd name="T9" fmla="*/ 59 h 77"/>
                <a:gd name="T10" fmla="*/ 0 w 45"/>
                <a:gd name="T11" fmla="*/ 59 h 77"/>
                <a:gd name="T12" fmla="*/ 0 w 45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7">
                  <a:moveTo>
                    <a:pt x="0" y="77"/>
                  </a:moveTo>
                  <a:lnTo>
                    <a:pt x="45" y="77"/>
                  </a:lnTo>
                  <a:lnTo>
                    <a:pt x="45" y="0"/>
                  </a:lnTo>
                  <a:lnTo>
                    <a:pt x="11" y="0"/>
                  </a:lnTo>
                  <a:lnTo>
                    <a:pt x="11" y="59"/>
                  </a:lnTo>
                  <a:lnTo>
                    <a:pt x="0" y="59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9" name="Freeform 629"/>
            <p:cNvSpPr>
              <a:spLocks/>
            </p:cNvSpPr>
            <p:nvPr/>
          </p:nvSpPr>
          <p:spPr bwMode="auto">
            <a:xfrm>
              <a:off x="2938" y="944"/>
              <a:ext cx="10" cy="19"/>
            </a:xfrm>
            <a:custGeom>
              <a:avLst/>
              <a:gdLst>
                <a:gd name="T0" fmla="*/ 0 w 45"/>
                <a:gd name="T1" fmla="*/ 77 h 77"/>
                <a:gd name="T2" fmla="*/ 45 w 45"/>
                <a:gd name="T3" fmla="*/ 77 h 77"/>
                <a:gd name="T4" fmla="*/ 45 w 45"/>
                <a:gd name="T5" fmla="*/ 0 h 77"/>
                <a:gd name="T6" fmla="*/ 11 w 45"/>
                <a:gd name="T7" fmla="*/ 0 h 77"/>
                <a:gd name="T8" fmla="*/ 11 w 45"/>
                <a:gd name="T9" fmla="*/ 59 h 77"/>
                <a:gd name="T10" fmla="*/ 0 w 45"/>
                <a:gd name="T11" fmla="*/ 59 h 77"/>
                <a:gd name="T12" fmla="*/ 0 w 45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7">
                  <a:moveTo>
                    <a:pt x="0" y="77"/>
                  </a:moveTo>
                  <a:lnTo>
                    <a:pt x="45" y="77"/>
                  </a:lnTo>
                  <a:lnTo>
                    <a:pt x="45" y="0"/>
                  </a:lnTo>
                  <a:lnTo>
                    <a:pt x="11" y="0"/>
                  </a:lnTo>
                  <a:lnTo>
                    <a:pt x="11" y="59"/>
                  </a:lnTo>
                  <a:lnTo>
                    <a:pt x="0" y="59"/>
                  </a:lnTo>
                  <a:lnTo>
                    <a:pt x="0" y="7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0" name="Freeform 630"/>
            <p:cNvSpPr>
              <a:spLocks/>
            </p:cNvSpPr>
            <p:nvPr/>
          </p:nvSpPr>
          <p:spPr bwMode="auto">
            <a:xfrm>
              <a:off x="2904" y="922"/>
              <a:ext cx="1" cy="34"/>
            </a:xfrm>
            <a:custGeom>
              <a:avLst/>
              <a:gdLst>
                <a:gd name="T0" fmla="*/ 151 h 151"/>
                <a:gd name="T1" fmla="*/ 0 h 151"/>
                <a:gd name="T2" fmla="*/ 151 h 15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51">
                  <a:moveTo>
                    <a:pt x="0" y="151"/>
                  </a:moveTo>
                  <a:lnTo>
                    <a:pt x="0" y="0"/>
                  </a:lnTo>
                  <a:lnTo>
                    <a:pt x="0" y="15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1" name="Freeform 631"/>
            <p:cNvSpPr>
              <a:spLocks/>
            </p:cNvSpPr>
            <p:nvPr/>
          </p:nvSpPr>
          <p:spPr bwMode="auto">
            <a:xfrm>
              <a:off x="2904" y="922"/>
              <a:ext cx="1" cy="34"/>
            </a:xfrm>
            <a:custGeom>
              <a:avLst/>
              <a:gdLst>
                <a:gd name="T0" fmla="*/ 0 h 151"/>
                <a:gd name="T1" fmla="*/ 151 h 151"/>
                <a:gd name="T2" fmla="*/ 0 h 15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51">
                  <a:moveTo>
                    <a:pt x="0" y="0"/>
                  </a:move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2" name="Rectangle 632"/>
            <p:cNvSpPr>
              <a:spLocks noChangeArrowheads="1"/>
            </p:cNvSpPr>
            <p:nvPr/>
          </p:nvSpPr>
          <p:spPr bwMode="auto">
            <a:xfrm>
              <a:off x="2900" y="961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3" name="Freeform 633"/>
            <p:cNvSpPr>
              <a:spLocks/>
            </p:cNvSpPr>
            <p:nvPr/>
          </p:nvSpPr>
          <p:spPr bwMode="auto">
            <a:xfrm>
              <a:off x="2896" y="999"/>
              <a:ext cx="1" cy="34"/>
            </a:xfrm>
            <a:custGeom>
              <a:avLst/>
              <a:gdLst>
                <a:gd name="T0" fmla="*/ 2 w 2"/>
                <a:gd name="T1" fmla="*/ 152 h 152"/>
                <a:gd name="T2" fmla="*/ 0 w 2"/>
                <a:gd name="T3" fmla="*/ 152 h 152"/>
                <a:gd name="T4" fmla="*/ 1 w 2"/>
                <a:gd name="T5" fmla="*/ 0 h 152"/>
                <a:gd name="T6" fmla="*/ 2 w 2"/>
                <a:gd name="T7" fmla="*/ 0 h 152"/>
                <a:gd name="T8" fmla="*/ 2 w 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52">
                  <a:moveTo>
                    <a:pt x="2" y="152"/>
                  </a:moveTo>
                  <a:lnTo>
                    <a:pt x="0" y="152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4" name="Freeform 634"/>
            <p:cNvSpPr>
              <a:spLocks/>
            </p:cNvSpPr>
            <p:nvPr/>
          </p:nvSpPr>
          <p:spPr bwMode="auto">
            <a:xfrm>
              <a:off x="2896" y="999"/>
              <a:ext cx="1" cy="34"/>
            </a:xfrm>
            <a:custGeom>
              <a:avLst/>
              <a:gdLst>
                <a:gd name="T0" fmla="*/ 2 w 2"/>
                <a:gd name="T1" fmla="*/ 152 h 152"/>
                <a:gd name="T2" fmla="*/ 0 w 2"/>
                <a:gd name="T3" fmla="*/ 152 h 152"/>
                <a:gd name="T4" fmla="*/ 1 w 2"/>
                <a:gd name="T5" fmla="*/ 0 h 152"/>
                <a:gd name="T6" fmla="*/ 2 w 2"/>
                <a:gd name="T7" fmla="*/ 0 h 152"/>
                <a:gd name="T8" fmla="*/ 2 w 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52">
                  <a:moveTo>
                    <a:pt x="2" y="152"/>
                  </a:moveTo>
                  <a:lnTo>
                    <a:pt x="0" y="152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5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" name="Rectangle 635"/>
            <p:cNvSpPr>
              <a:spLocks noChangeArrowheads="1"/>
            </p:cNvSpPr>
            <p:nvPr/>
          </p:nvSpPr>
          <p:spPr bwMode="auto">
            <a:xfrm>
              <a:off x="2902" y="979"/>
              <a:ext cx="33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" name="Rectangle 636"/>
            <p:cNvSpPr>
              <a:spLocks noChangeArrowheads="1"/>
            </p:cNvSpPr>
            <p:nvPr/>
          </p:nvSpPr>
          <p:spPr bwMode="auto">
            <a:xfrm>
              <a:off x="2902" y="979"/>
              <a:ext cx="33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7" name="Freeform 637"/>
            <p:cNvSpPr>
              <a:spLocks/>
            </p:cNvSpPr>
            <p:nvPr/>
          </p:nvSpPr>
          <p:spPr bwMode="auto">
            <a:xfrm>
              <a:off x="2933" y="986"/>
              <a:ext cx="10" cy="15"/>
            </a:xfrm>
            <a:custGeom>
              <a:avLst/>
              <a:gdLst>
                <a:gd name="T0" fmla="*/ 0 w 47"/>
                <a:gd name="T1" fmla="*/ 45 h 64"/>
                <a:gd name="T2" fmla="*/ 0 w 47"/>
                <a:gd name="T3" fmla="*/ 64 h 64"/>
                <a:gd name="T4" fmla="*/ 47 w 47"/>
                <a:gd name="T5" fmla="*/ 64 h 64"/>
                <a:gd name="T6" fmla="*/ 47 w 47"/>
                <a:gd name="T7" fmla="*/ 0 h 64"/>
                <a:gd name="T8" fmla="*/ 12 w 47"/>
                <a:gd name="T9" fmla="*/ 0 h 64"/>
                <a:gd name="T10" fmla="*/ 12 w 47"/>
                <a:gd name="T11" fmla="*/ 45 h 64"/>
                <a:gd name="T12" fmla="*/ 0 w 47"/>
                <a:gd name="T13" fmla="*/ 4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64">
                  <a:moveTo>
                    <a:pt x="0" y="45"/>
                  </a:moveTo>
                  <a:lnTo>
                    <a:pt x="0" y="64"/>
                  </a:lnTo>
                  <a:lnTo>
                    <a:pt x="47" y="64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8" name="Freeform 638"/>
            <p:cNvSpPr>
              <a:spLocks/>
            </p:cNvSpPr>
            <p:nvPr/>
          </p:nvSpPr>
          <p:spPr bwMode="auto">
            <a:xfrm>
              <a:off x="2933" y="986"/>
              <a:ext cx="10" cy="15"/>
            </a:xfrm>
            <a:custGeom>
              <a:avLst/>
              <a:gdLst>
                <a:gd name="T0" fmla="*/ 0 w 47"/>
                <a:gd name="T1" fmla="*/ 45 h 64"/>
                <a:gd name="T2" fmla="*/ 0 w 47"/>
                <a:gd name="T3" fmla="*/ 64 h 64"/>
                <a:gd name="T4" fmla="*/ 47 w 47"/>
                <a:gd name="T5" fmla="*/ 64 h 64"/>
                <a:gd name="T6" fmla="*/ 47 w 47"/>
                <a:gd name="T7" fmla="*/ 0 h 64"/>
                <a:gd name="T8" fmla="*/ 12 w 47"/>
                <a:gd name="T9" fmla="*/ 0 h 64"/>
                <a:gd name="T10" fmla="*/ 12 w 47"/>
                <a:gd name="T11" fmla="*/ 45 h 64"/>
                <a:gd name="T12" fmla="*/ 0 w 47"/>
                <a:gd name="T13" fmla="*/ 4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64">
                  <a:moveTo>
                    <a:pt x="0" y="45"/>
                  </a:moveTo>
                  <a:lnTo>
                    <a:pt x="0" y="64"/>
                  </a:lnTo>
                  <a:lnTo>
                    <a:pt x="47" y="64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45"/>
                  </a:lnTo>
                  <a:lnTo>
                    <a:pt x="0" y="4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9" name="Rectangle 639"/>
            <p:cNvSpPr>
              <a:spLocks noChangeArrowheads="1"/>
            </p:cNvSpPr>
            <p:nvPr/>
          </p:nvSpPr>
          <p:spPr bwMode="auto">
            <a:xfrm>
              <a:off x="2897" y="1017"/>
              <a:ext cx="33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0" name="Rectangle 640"/>
            <p:cNvSpPr>
              <a:spLocks noChangeArrowheads="1"/>
            </p:cNvSpPr>
            <p:nvPr/>
          </p:nvSpPr>
          <p:spPr bwMode="auto">
            <a:xfrm>
              <a:off x="2897" y="1017"/>
              <a:ext cx="33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1" name="Freeform 641"/>
            <p:cNvSpPr>
              <a:spLocks/>
            </p:cNvSpPr>
            <p:nvPr/>
          </p:nvSpPr>
          <p:spPr bwMode="auto">
            <a:xfrm>
              <a:off x="2929" y="1025"/>
              <a:ext cx="10" cy="14"/>
            </a:xfrm>
            <a:custGeom>
              <a:avLst/>
              <a:gdLst>
                <a:gd name="T0" fmla="*/ 0 w 47"/>
                <a:gd name="T1" fmla="*/ 45 h 63"/>
                <a:gd name="T2" fmla="*/ 0 w 47"/>
                <a:gd name="T3" fmla="*/ 63 h 63"/>
                <a:gd name="T4" fmla="*/ 47 w 47"/>
                <a:gd name="T5" fmla="*/ 63 h 63"/>
                <a:gd name="T6" fmla="*/ 47 w 47"/>
                <a:gd name="T7" fmla="*/ 0 h 63"/>
                <a:gd name="T8" fmla="*/ 12 w 47"/>
                <a:gd name="T9" fmla="*/ 0 h 63"/>
                <a:gd name="T10" fmla="*/ 12 w 47"/>
                <a:gd name="T11" fmla="*/ 45 h 63"/>
                <a:gd name="T12" fmla="*/ 0 w 47"/>
                <a:gd name="T1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63">
                  <a:moveTo>
                    <a:pt x="0" y="45"/>
                  </a:moveTo>
                  <a:lnTo>
                    <a:pt x="0" y="63"/>
                  </a:lnTo>
                  <a:lnTo>
                    <a:pt x="47" y="63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2" name="Freeform 642"/>
            <p:cNvSpPr>
              <a:spLocks/>
            </p:cNvSpPr>
            <p:nvPr/>
          </p:nvSpPr>
          <p:spPr bwMode="auto">
            <a:xfrm>
              <a:off x="2929" y="1025"/>
              <a:ext cx="10" cy="14"/>
            </a:xfrm>
            <a:custGeom>
              <a:avLst/>
              <a:gdLst>
                <a:gd name="T0" fmla="*/ 0 w 47"/>
                <a:gd name="T1" fmla="*/ 45 h 63"/>
                <a:gd name="T2" fmla="*/ 0 w 47"/>
                <a:gd name="T3" fmla="*/ 63 h 63"/>
                <a:gd name="T4" fmla="*/ 47 w 47"/>
                <a:gd name="T5" fmla="*/ 63 h 63"/>
                <a:gd name="T6" fmla="*/ 47 w 47"/>
                <a:gd name="T7" fmla="*/ 0 h 63"/>
                <a:gd name="T8" fmla="*/ 12 w 47"/>
                <a:gd name="T9" fmla="*/ 0 h 63"/>
                <a:gd name="T10" fmla="*/ 12 w 47"/>
                <a:gd name="T11" fmla="*/ 45 h 63"/>
                <a:gd name="T12" fmla="*/ 0 w 47"/>
                <a:gd name="T1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63">
                  <a:moveTo>
                    <a:pt x="0" y="45"/>
                  </a:moveTo>
                  <a:lnTo>
                    <a:pt x="0" y="63"/>
                  </a:lnTo>
                  <a:lnTo>
                    <a:pt x="47" y="63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45"/>
                  </a:lnTo>
                  <a:lnTo>
                    <a:pt x="0" y="4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3" name="Rectangle 643"/>
            <p:cNvSpPr>
              <a:spLocks noChangeArrowheads="1"/>
            </p:cNvSpPr>
            <p:nvPr/>
          </p:nvSpPr>
          <p:spPr bwMode="auto">
            <a:xfrm>
              <a:off x="2887" y="1076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4" name="Rectangle 644"/>
            <p:cNvSpPr>
              <a:spLocks noChangeArrowheads="1"/>
            </p:cNvSpPr>
            <p:nvPr/>
          </p:nvSpPr>
          <p:spPr bwMode="auto">
            <a:xfrm>
              <a:off x="2892" y="1037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" name="Rectangle 645"/>
            <p:cNvSpPr>
              <a:spLocks noChangeArrowheads="1"/>
            </p:cNvSpPr>
            <p:nvPr/>
          </p:nvSpPr>
          <p:spPr bwMode="auto">
            <a:xfrm>
              <a:off x="2894" y="1056"/>
              <a:ext cx="33" cy="23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" name="Rectangle 646"/>
            <p:cNvSpPr>
              <a:spLocks noChangeArrowheads="1"/>
            </p:cNvSpPr>
            <p:nvPr/>
          </p:nvSpPr>
          <p:spPr bwMode="auto">
            <a:xfrm>
              <a:off x="2894" y="1056"/>
              <a:ext cx="33" cy="2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" name="Freeform 647"/>
            <p:cNvSpPr>
              <a:spLocks/>
            </p:cNvSpPr>
            <p:nvPr/>
          </p:nvSpPr>
          <p:spPr bwMode="auto">
            <a:xfrm>
              <a:off x="2924" y="1068"/>
              <a:ext cx="11" cy="11"/>
            </a:xfrm>
            <a:custGeom>
              <a:avLst/>
              <a:gdLst>
                <a:gd name="T0" fmla="*/ 0 w 47"/>
                <a:gd name="T1" fmla="*/ 30 h 49"/>
                <a:gd name="T2" fmla="*/ 0 w 47"/>
                <a:gd name="T3" fmla="*/ 49 h 49"/>
                <a:gd name="T4" fmla="*/ 47 w 47"/>
                <a:gd name="T5" fmla="*/ 49 h 49"/>
                <a:gd name="T6" fmla="*/ 47 w 47"/>
                <a:gd name="T7" fmla="*/ 0 h 49"/>
                <a:gd name="T8" fmla="*/ 13 w 47"/>
                <a:gd name="T9" fmla="*/ 0 h 49"/>
                <a:gd name="T10" fmla="*/ 13 w 47"/>
                <a:gd name="T11" fmla="*/ 30 h 49"/>
                <a:gd name="T12" fmla="*/ 0 w 47"/>
                <a:gd name="T13" fmla="*/ 3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0" y="30"/>
                  </a:moveTo>
                  <a:lnTo>
                    <a:pt x="0" y="49"/>
                  </a:lnTo>
                  <a:lnTo>
                    <a:pt x="47" y="49"/>
                  </a:lnTo>
                  <a:lnTo>
                    <a:pt x="47" y="0"/>
                  </a:lnTo>
                  <a:lnTo>
                    <a:pt x="13" y="0"/>
                  </a:lnTo>
                  <a:lnTo>
                    <a:pt x="13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8" name="Freeform 648"/>
            <p:cNvSpPr>
              <a:spLocks/>
            </p:cNvSpPr>
            <p:nvPr/>
          </p:nvSpPr>
          <p:spPr bwMode="auto">
            <a:xfrm>
              <a:off x="2924" y="1068"/>
              <a:ext cx="11" cy="11"/>
            </a:xfrm>
            <a:custGeom>
              <a:avLst/>
              <a:gdLst>
                <a:gd name="T0" fmla="*/ 0 w 47"/>
                <a:gd name="T1" fmla="*/ 30 h 49"/>
                <a:gd name="T2" fmla="*/ 0 w 47"/>
                <a:gd name="T3" fmla="*/ 49 h 49"/>
                <a:gd name="T4" fmla="*/ 47 w 47"/>
                <a:gd name="T5" fmla="*/ 49 h 49"/>
                <a:gd name="T6" fmla="*/ 47 w 47"/>
                <a:gd name="T7" fmla="*/ 0 h 49"/>
                <a:gd name="T8" fmla="*/ 13 w 47"/>
                <a:gd name="T9" fmla="*/ 0 h 49"/>
                <a:gd name="T10" fmla="*/ 13 w 47"/>
                <a:gd name="T11" fmla="*/ 30 h 49"/>
                <a:gd name="T12" fmla="*/ 0 w 47"/>
                <a:gd name="T13" fmla="*/ 3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0" y="30"/>
                  </a:moveTo>
                  <a:lnTo>
                    <a:pt x="0" y="49"/>
                  </a:lnTo>
                  <a:lnTo>
                    <a:pt x="47" y="49"/>
                  </a:lnTo>
                  <a:lnTo>
                    <a:pt x="47" y="0"/>
                  </a:lnTo>
                  <a:lnTo>
                    <a:pt x="13" y="0"/>
                  </a:lnTo>
                  <a:lnTo>
                    <a:pt x="13" y="30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9" name="Rectangle 649"/>
            <p:cNvSpPr>
              <a:spLocks noChangeArrowheads="1"/>
            </p:cNvSpPr>
            <p:nvPr/>
          </p:nvSpPr>
          <p:spPr bwMode="auto">
            <a:xfrm>
              <a:off x="2889" y="1094"/>
              <a:ext cx="32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0" name="Rectangle 650"/>
            <p:cNvSpPr>
              <a:spLocks noChangeArrowheads="1"/>
            </p:cNvSpPr>
            <p:nvPr/>
          </p:nvSpPr>
          <p:spPr bwMode="auto">
            <a:xfrm>
              <a:off x="2889" y="1094"/>
              <a:ext cx="32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1" name="Freeform 651"/>
            <p:cNvSpPr>
              <a:spLocks/>
            </p:cNvSpPr>
            <p:nvPr/>
          </p:nvSpPr>
          <p:spPr bwMode="auto">
            <a:xfrm>
              <a:off x="2919" y="1105"/>
              <a:ext cx="11" cy="11"/>
            </a:xfrm>
            <a:custGeom>
              <a:avLst/>
              <a:gdLst>
                <a:gd name="T0" fmla="*/ 0 w 47"/>
                <a:gd name="T1" fmla="*/ 31 h 49"/>
                <a:gd name="T2" fmla="*/ 0 w 47"/>
                <a:gd name="T3" fmla="*/ 49 h 49"/>
                <a:gd name="T4" fmla="*/ 47 w 47"/>
                <a:gd name="T5" fmla="*/ 49 h 49"/>
                <a:gd name="T6" fmla="*/ 46 w 47"/>
                <a:gd name="T7" fmla="*/ 0 h 49"/>
                <a:gd name="T8" fmla="*/ 11 w 47"/>
                <a:gd name="T9" fmla="*/ 0 h 49"/>
                <a:gd name="T10" fmla="*/ 11 w 47"/>
                <a:gd name="T11" fmla="*/ 31 h 49"/>
                <a:gd name="T12" fmla="*/ 0 w 47"/>
                <a:gd name="T13" fmla="*/ 3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0" y="31"/>
                  </a:moveTo>
                  <a:lnTo>
                    <a:pt x="0" y="49"/>
                  </a:lnTo>
                  <a:lnTo>
                    <a:pt x="47" y="49"/>
                  </a:lnTo>
                  <a:lnTo>
                    <a:pt x="46" y="0"/>
                  </a:lnTo>
                  <a:lnTo>
                    <a:pt x="11" y="0"/>
                  </a:lnTo>
                  <a:lnTo>
                    <a:pt x="11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2" name="Freeform 652"/>
            <p:cNvSpPr>
              <a:spLocks/>
            </p:cNvSpPr>
            <p:nvPr/>
          </p:nvSpPr>
          <p:spPr bwMode="auto">
            <a:xfrm>
              <a:off x="2919" y="1105"/>
              <a:ext cx="11" cy="11"/>
            </a:xfrm>
            <a:custGeom>
              <a:avLst/>
              <a:gdLst>
                <a:gd name="T0" fmla="*/ 0 w 47"/>
                <a:gd name="T1" fmla="*/ 31 h 49"/>
                <a:gd name="T2" fmla="*/ 0 w 47"/>
                <a:gd name="T3" fmla="*/ 49 h 49"/>
                <a:gd name="T4" fmla="*/ 47 w 47"/>
                <a:gd name="T5" fmla="*/ 49 h 49"/>
                <a:gd name="T6" fmla="*/ 46 w 47"/>
                <a:gd name="T7" fmla="*/ 0 h 49"/>
                <a:gd name="T8" fmla="*/ 11 w 47"/>
                <a:gd name="T9" fmla="*/ 0 h 49"/>
                <a:gd name="T10" fmla="*/ 11 w 47"/>
                <a:gd name="T11" fmla="*/ 31 h 49"/>
                <a:gd name="T12" fmla="*/ 0 w 47"/>
                <a:gd name="T13" fmla="*/ 3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0" y="31"/>
                  </a:moveTo>
                  <a:lnTo>
                    <a:pt x="0" y="49"/>
                  </a:lnTo>
                  <a:lnTo>
                    <a:pt x="47" y="49"/>
                  </a:lnTo>
                  <a:lnTo>
                    <a:pt x="46" y="0"/>
                  </a:lnTo>
                  <a:lnTo>
                    <a:pt x="11" y="0"/>
                  </a:lnTo>
                  <a:lnTo>
                    <a:pt x="11" y="31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3" name="Rectangle 653"/>
            <p:cNvSpPr>
              <a:spLocks noChangeArrowheads="1"/>
            </p:cNvSpPr>
            <p:nvPr/>
          </p:nvSpPr>
          <p:spPr bwMode="auto">
            <a:xfrm>
              <a:off x="2772" y="1114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" name="Rectangle 654"/>
            <p:cNvSpPr>
              <a:spLocks noChangeArrowheads="1"/>
            </p:cNvSpPr>
            <p:nvPr/>
          </p:nvSpPr>
          <p:spPr bwMode="auto">
            <a:xfrm>
              <a:off x="2884" y="1114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5" name="Rectangle 655"/>
            <p:cNvSpPr>
              <a:spLocks noChangeArrowheads="1"/>
            </p:cNvSpPr>
            <p:nvPr/>
          </p:nvSpPr>
          <p:spPr bwMode="auto">
            <a:xfrm>
              <a:off x="2732" y="730"/>
              <a:ext cx="1" cy="3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" name="Freeform 656"/>
            <p:cNvSpPr>
              <a:spLocks/>
            </p:cNvSpPr>
            <p:nvPr/>
          </p:nvSpPr>
          <p:spPr bwMode="auto">
            <a:xfrm>
              <a:off x="2731" y="761"/>
              <a:ext cx="6" cy="9"/>
            </a:xfrm>
            <a:custGeom>
              <a:avLst/>
              <a:gdLst>
                <a:gd name="T0" fmla="*/ 0 w 29"/>
                <a:gd name="T1" fmla="*/ 31 h 47"/>
                <a:gd name="T2" fmla="*/ 11 w 29"/>
                <a:gd name="T3" fmla="*/ 31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6 w 29"/>
                <a:gd name="T15" fmla="*/ 0 h 47"/>
                <a:gd name="T16" fmla="*/ 6 w 29"/>
                <a:gd name="T17" fmla="*/ 18 h 47"/>
                <a:gd name="T18" fmla="*/ 0 w 29"/>
                <a:gd name="T19" fmla="*/ 18 h 47"/>
                <a:gd name="T20" fmla="*/ 0 w 29"/>
                <a:gd name="T21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1"/>
                  </a:moveTo>
                  <a:lnTo>
                    <a:pt x="11" y="31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7" name="Freeform 657"/>
            <p:cNvSpPr>
              <a:spLocks/>
            </p:cNvSpPr>
            <p:nvPr/>
          </p:nvSpPr>
          <p:spPr bwMode="auto">
            <a:xfrm>
              <a:off x="2731" y="761"/>
              <a:ext cx="6" cy="9"/>
            </a:xfrm>
            <a:custGeom>
              <a:avLst/>
              <a:gdLst>
                <a:gd name="T0" fmla="*/ 0 w 29"/>
                <a:gd name="T1" fmla="*/ 31 h 47"/>
                <a:gd name="T2" fmla="*/ 11 w 29"/>
                <a:gd name="T3" fmla="*/ 31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6 w 29"/>
                <a:gd name="T15" fmla="*/ 0 h 47"/>
                <a:gd name="T16" fmla="*/ 6 w 29"/>
                <a:gd name="T17" fmla="*/ 18 h 47"/>
                <a:gd name="T18" fmla="*/ 0 w 29"/>
                <a:gd name="T19" fmla="*/ 18 h 47"/>
                <a:gd name="T20" fmla="*/ 0 w 29"/>
                <a:gd name="T21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1"/>
                  </a:moveTo>
                  <a:lnTo>
                    <a:pt x="11" y="31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" name="Freeform 658"/>
            <p:cNvSpPr>
              <a:spLocks/>
            </p:cNvSpPr>
            <p:nvPr/>
          </p:nvSpPr>
          <p:spPr bwMode="auto">
            <a:xfrm>
              <a:off x="2919" y="761"/>
              <a:ext cx="7" cy="9"/>
            </a:xfrm>
            <a:custGeom>
              <a:avLst/>
              <a:gdLst>
                <a:gd name="T0" fmla="*/ 29 w 29"/>
                <a:gd name="T1" fmla="*/ 31 h 47"/>
                <a:gd name="T2" fmla="*/ 18 w 29"/>
                <a:gd name="T3" fmla="*/ 31 h 47"/>
                <a:gd name="T4" fmla="*/ 18 w 29"/>
                <a:gd name="T5" fmla="*/ 47 h 47"/>
                <a:gd name="T6" fmla="*/ 8 w 29"/>
                <a:gd name="T7" fmla="*/ 47 h 47"/>
                <a:gd name="T8" fmla="*/ 8 w 29"/>
                <a:gd name="T9" fmla="*/ 38 h 47"/>
                <a:gd name="T10" fmla="*/ 0 w 29"/>
                <a:gd name="T11" fmla="*/ 38 h 47"/>
                <a:gd name="T12" fmla="*/ 8 w 29"/>
                <a:gd name="T13" fmla="*/ 0 h 47"/>
                <a:gd name="T14" fmla="*/ 23 w 29"/>
                <a:gd name="T15" fmla="*/ 0 h 47"/>
                <a:gd name="T16" fmla="*/ 23 w 29"/>
                <a:gd name="T17" fmla="*/ 18 h 47"/>
                <a:gd name="T18" fmla="*/ 29 w 29"/>
                <a:gd name="T19" fmla="*/ 18 h 47"/>
                <a:gd name="T20" fmla="*/ 29 w 29"/>
                <a:gd name="T21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29" y="31"/>
                  </a:moveTo>
                  <a:lnTo>
                    <a:pt x="18" y="31"/>
                  </a:lnTo>
                  <a:lnTo>
                    <a:pt x="18" y="47"/>
                  </a:lnTo>
                  <a:lnTo>
                    <a:pt x="8" y="47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8"/>
                  </a:lnTo>
                  <a:lnTo>
                    <a:pt x="29" y="18"/>
                  </a:lnTo>
                  <a:lnTo>
                    <a:pt x="29" y="3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9" name="Freeform 659"/>
            <p:cNvSpPr>
              <a:spLocks/>
            </p:cNvSpPr>
            <p:nvPr/>
          </p:nvSpPr>
          <p:spPr bwMode="auto">
            <a:xfrm>
              <a:off x="2919" y="761"/>
              <a:ext cx="7" cy="9"/>
            </a:xfrm>
            <a:custGeom>
              <a:avLst/>
              <a:gdLst>
                <a:gd name="T0" fmla="*/ 29 w 29"/>
                <a:gd name="T1" fmla="*/ 31 h 47"/>
                <a:gd name="T2" fmla="*/ 18 w 29"/>
                <a:gd name="T3" fmla="*/ 31 h 47"/>
                <a:gd name="T4" fmla="*/ 18 w 29"/>
                <a:gd name="T5" fmla="*/ 47 h 47"/>
                <a:gd name="T6" fmla="*/ 8 w 29"/>
                <a:gd name="T7" fmla="*/ 47 h 47"/>
                <a:gd name="T8" fmla="*/ 8 w 29"/>
                <a:gd name="T9" fmla="*/ 38 h 47"/>
                <a:gd name="T10" fmla="*/ 0 w 29"/>
                <a:gd name="T11" fmla="*/ 38 h 47"/>
                <a:gd name="T12" fmla="*/ 8 w 29"/>
                <a:gd name="T13" fmla="*/ 0 h 47"/>
                <a:gd name="T14" fmla="*/ 23 w 29"/>
                <a:gd name="T15" fmla="*/ 0 h 47"/>
                <a:gd name="T16" fmla="*/ 23 w 29"/>
                <a:gd name="T17" fmla="*/ 18 h 47"/>
                <a:gd name="T18" fmla="*/ 29 w 29"/>
                <a:gd name="T19" fmla="*/ 18 h 47"/>
                <a:gd name="T20" fmla="*/ 29 w 29"/>
                <a:gd name="T21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29" y="31"/>
                  </a:moveTo>
                  <a:lnTo>
                    <a:pt x="18" y="31"/>
                  </a:lnTo>
                  <a:lnTo>
                    <a:pt x="18" y="47"/>
                  </a:lnTo>
                  <a:lnTo>
                    <a:pt x="8" y="47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8"/>
                  </a:lnTo>
                  <a:lnTo>
                    <a:pt x="29" y="18"/>
                  </a:lnTo>
                  <a:lnTo>
                    <a:pt x="29" y="3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0" name="Freeform 660"/>
            <p:cNvSpPr>
              <a:spLocks/>
            </p:cNvSpPr>
            <p:nvPr/>
          </p:nvSpPr>
          <p:spPr bwMode="auto">
            <a:xfrm>
              <a:off x="2915" y="798"/>
              <a:ext cx="6" cy="11"/>
            </a:xfrm>
            <a:custGeom>
              <a:avLst/>
              <a:gdLst>
                <a:gd name="T0" fmla="*/ 28 w 28"/>
                <a:gd name="T1" fmla="*/ 30 h 47"/>
                <a:gd name="T2" fmla="*/ 17 w 28"/>
                <a:gd name="T3" fmla="*/ 30 h 47"/>
                <a:gd name="T4" fmla="*/ 17 w 28"/>
                <a:gd name="T5" fmla="*/ 47 h 47"/>
                <a:gd name="T6" fmla="*/ 7 w 28"/>
                <a:gd name="T7" fmla="*/ 47 h 47"/>
                <a:gd name="T8" fmla="*/ 7 w 28"/>
                <a:gd name="T9" fmla="*/ 37 h 47"/>
                <a:gd name="T10" fmla="*/ 0 w 28"/>
                <a:gd name="T11" fmla="*/ 37 h 47"/>
                <a:gd name="T12" fmla="*/ 7 w 28"/>
                <a:gd name="T13" fmla="*/ 0 h 47"/>
                <a:gd name="T14" fmla="*/ 23 w 28"/>
                <a:gd name="T15" fmla="*/ 0 h 47"/>
                <a:gd name="T16" fmla="*/ 23 w 28"/>
                <a:gd name="T17" fmla="*/ 17 h 47"/>
                <a:gd name="T18" fmla="*/ 28 w 28"/>
                <a:gd name="T19" fmla="*/ 17 h 47"/>
                <a:gd name="T20" fmla="*/ 28 w 28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7">
                  <a:moveTo>
                    <a:pt x="28" y="30"/>
                  </a:moveTo>
                  <a:lnTo>
                    <a:pt x="17" y="30"/>
                  </a:lnTo>
                  <a:lnTo>
                    <a:pt x="17" y="47"/>
                  </a:lnTo>
                  <a:lnTo>
                    <a:pt x="7" y="47"/>
                  </a:lnTo>
                  <a:lnTo>
                    <a:pt x="7" y="37"/>
                  </a:lnTo>
                  <a:lnTo>
                    <a:pt x="0" y="37"/>
                  </a:lnTo>
                  <a:lnTo>
                    <a:pt x="7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1" name="Freeform 661"/>
            <p:cNvSpPr>
              <a:spLocks/>
            </p:cNvSpPr>
            <p:nvPr/>
          </p:nvSpPr>
          <p:spPr bwMode="auto">
            <a:xfrm>
              <a:off x="2915" y="798"/>
              <a:ext cx="6" cy="11"/>
            </a:xfrm>
            <a:custGeom>
              <a:avLst/>
              <a:gdLst>
                <a:gd name="T0" fmla="*/ 28 w 28"/>
                <a:gd name="T1" fmla="*/ 30 h 47"/>
                <a:gd name="T2" fmla="*/ 17 w 28"/>
                <a:gd name="T3" fmla="*/ 30 h 47"/>
                <a:gd name="T4" fmla="*/ 17 w 28"/>
                <a:gd name="T5" fmla="*/ 47 h 47"/>
                <a:gd name="T6" fmla="*/ 7 w 28"/>
                <a:gd name="T7" fmla="*/ 47 h 47"/>
                <a:gd name="T8" fmla="*/ 7 w 28"/>
                <a:gd name="T9" fmla="*/ 37 h 47"/>
                <a:gd name="T10" fmla="*/ 0 w 28"/>
                <a:gd name="T11" fmla="*/ 37 h 47"/>
                <a:gd name="T12" fmla="*/ 7 w 28"/>
                <a:gd name="T13" fmla="*/ 0 h 47"/>
                <a:gd name="T14" fmla="*/ 23 w 28"/>
                <a:gd name="T15" fmla="*/ 0 h 47"/>
                <a:gd name="T16" fmla="*/ 23 w 28"/>
                <a:gd name="T17" fmla="*/ 17 h 47"/>
                <a:gd name="T18" fmla="*/ 28 w 28"/>
                <a:gd name="T19" fmla="*/ 17 h 47"/>
                <a:gd name="T20" fmla="*/ 28 w 28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7">
                  <a:moveTo>
                    <a:pt x="28" y="30"/>
                  </a:moveTo>
                  <a:lnTo>
                    <a:pt x="17" y="30"/>
                  </a:lnTo>
                  <a:lnTo>
                    <a:pt x="17" y="47"/>
                  </a:lnTo>
                  <a:lnTo>
                    <a:pt x="7" y="47"/>
                  </a:lnTo>
                  <a:lnTo>
                    <a:pt x="7" y="37"/>
                  </a:lnTo>
                  <a:lnTo>
                    <a:pt x="0" y="37"/>
                  </a:lnTo>
                  <a:lnTo>
                    <a:pt x="7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28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2" name="Freeform 662"/>
            <p:cNvSpPr>
              <a:spLocks/>
            </p:cNvSpPr>
            <p:nvPr/>
          </p:nvSpPr>
          <p:spPr bwMode="auto">
            <a:xfrm>
              <a:off x="2911" y="837"/>
              <a:ext cx="7" cy="10"/>
            </a:xfrm>
            <a:custGeom>
              <a:avLst/>
              <a:gdLst>
                <a:gd name="T0" fmla="*/ 29 w 29"/>
                <a:gd name="T1" fmla="*/ 30 h 46"/>
                <a:gd name="T2" fmla="*/ 18 w 29"/>
                <a:gd name="T3" fmla="*/ 30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7 h 46"/>
                <a:gd name="T10" fmla="*/ 0 w 29"/>
                <a:gd name="T11" fmla="*/ 37 h 46"/>
                <a:gd name="T12" fmla="*/ 8 w 29"/>
                <a:gd name="T13" fmla="*/ 0 h 46"/>
                <a:gd name="T14" fmla="*/ 23 w 29"/>
                <a:gd name="T15" fmla="*/ 0 h 46"/>
                <a:gd name="T16" fmla="*/ 23 w 29"/>
                <a:gd name="T17" fmla="*/ 16 h 46"/>
                <a:gd name="T18" fmla="*/ 29 w 29"/>
                <a:gd name="T19" fmla="*/ 16 h 46"/>
                <a:gd name="T20" fmla="*/ 29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30"/>
                  </a:moveTo>
                  <a:lnTo>
                    <a:pt x="18" y="30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7"/>
                  </a:lnTo>
                  <a:lnTo>
                    <a:pt x="0" y="37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6"/>
                  </a:lnTo>
                  <a:lnTo>
                    <a:pt x="29" y="16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3" name="Freeform 663"/>
            <p:cNvSpPr>
              <a:spLocks/>
            </p:cNvSpPr>
            <p:nvPr/>
          </p:nvSpPr>
          <p:spPr bwMode="auto">
            <a:xfrm>
              <a:off x="2911" y="837"/>
              <a:ext cx="7" cy="10"/>
            </a:xfrm>
            <a:custGeom>
              <a:avLst/>
              <a:gdLst>
                <a:gd name="T0" fmla="*/ 29 w 29"/>
                <a:gd name="T1" fmla="*/ 30 h 46"/>
                <a:gd name="T2" fmla="*/ 18 w 29"/>
                <a:gd name="T3" fmla="*/ 30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7 h 46"/>
                <a:gd name="T10" fmla="*/ 0 w 29"/>
                <a:gd name="T11" fmla="*/ 37 h 46"/>
                <a:gd name="T12" fmla="*/ 8 w 29"/>
                <a:gd name="T13" fmla="*/ 0 h 46"/>
                <a:gd name="T14" fmla="*/ 23 w 29"/>
                <a:gd name="T15" fmla="*/ 0 h 46"/>
                <a:gd name="T16" fmla="*/ 23 w 29"/>
                <a:gd name="T17" fmla="*/ 16 h 46"/>
                <a:gd name="T18" fmla="*/ 29 w 29"/>
                <a:gd name="T19" fmla="*/ 16 h 46"/>
                <a:gd name="T20" fmla="*/ 29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30"/>
                  </a:moveTo>
                  <a:lnTo>
                    <a:pt x="18" y="30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7"/>
                  </a:lnTo>
                  <a:lnTo>
                    <a:pt x="0" y="37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6"/>
                  </a:lnTo>
                  <a:lnTo>
                    <a:pt x="29" y="16"/>
                  </a:lnTo>
                  <a:lnTo>
                    <a:pt x="29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4" name="Freeform 664"/>
            <p:cNvSpPr>
              <a:spLocks/>
            </p:cNvSpPr>
            <p:nvPr/>
          </p:nvSpPr>
          <p:spPr bwMode="auto">
            <a:xfrm>
              <a:off x="2908" y="875"/>
              <a:ext cx="6" cy="11"/>
            </a:xfrm>
            <a:custGeom>
              <a:avLst/>
              <a:gdLst>
                <a:gd name="T0" fmla="*/ 29 w 29"/>
                <a:gd name="T1" fmla="*/ 31 h 48"/>
                <a:gd name="T2" fmla="*/ 18 w 29"/>
                <a:gd name="T3" fmla="*/ 31 h 48"/>
                <a:gd name="T4" fmla="*/ 18 w 29"/>
                <a:gd name="T5" fmla="*/ 48 h 48"/>
                <a:gd name="T6" fmla="*/ 8 w 29"/>
                <a:gd name="T7" fmla="*/ 48 h 48"/>
                <a:gd name="T8" fmla="*/ 8 w 29"/>
                <a:gd name="T9" fmla="*/ 38 h 48"/>
                <a:gd name="T10" fmla="*/ 0 w 29"/>
                <a:gd name="T11" fmla="*/ 38 h 48"/>
                <a:gd name="T12" fmla="*/ 8 w 29"/>
                <a:gd name="T13" fmla="*/ 0 h 48"/>
                <a:gd name="T14" fmla="*/ 24 w 29"/>
                <a:gd name="T15" fmla="*/ 0 h 48"/>
                <a:gd name="T16" fmla="*/ 24 w 29"/>
                <a:gd name="T17" fmla="*/ 18 h 48"/>
                <a:gd name="T18" fmla="*/ 29 w 29"/>
                <a:gd name="T19" fmla="*/ 18 h 48"/>
                <a:gd name="T20" fmla="*/ 29 w 29"/>
                <a:gd name="T21" fmla="*/ 3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29" y="31"/>
                  </a:moveTo>
                  <a:lnTo>
                    <a:pt x="18" y="31"/>
                  </a:lnTo>
                  <a:lnTo>
                    <a:pt x="18" y="48"/>
                  </a:lnTo>
                  <a:lnTo>
                    <a:pt x="8" y="48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8"/>
                  </a:lnTo>
                  <a:lnTo>
                    <a:pt x="29" y="18"/>
                  </a:lnTo>
                  <a:lnTo>
                    <a:pt x="29" y="3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5" name="Freeform 665"/>
            <p:cNvSpPr>
              <a:spLocks/>
            </p:cNvSpPr>
            <p:nvPr/>
          </p:nvSpPr>
          <p:spPr bwMode="auto">
            <a:xfrm>
              <a:off x="2908" y="875"/>
              <a:ext cx="6" cy="11"/>
            </a:xfrm>
            <a:custGeom>
              <a:avLst/>
              <a:gdLst>
                <a:gd name="T0" fmla="*/ 29 w 29"/>
                <a:gd name="T1" fmla="*/ 31 h 48"/>
                <a:gd name="T2" fmla="*/ 18 w 29"/>
                <a:gd name="T3" fmla="*/ 31 h 48"/>
                <a:gd name="T4" fmla="*/ 18 w 29"/>
                <a:gd name="T5" fmla="*/ 48 h 48"/>
                <a:gd name="T6" fmla="*/ 8 w 29"/>
                <a:gd name="T7" fmla="*/ 48 h 48"/>
                <a:gd name="T8" fmla="*/ 8 w 29"/>
                <a:gd name="T9" fmla="*/ 38 h 48"/>
                <a:gd name="T10" fmla="*/ 0 w 29"/>
                <a:gd name="T11" fmla="*/ 38 h 48"/>
                <a:gd name="T12" fmla="*/ 8 w 29"/>
                <a:gd name="T13" fmla="*/ 0 h 48"/>
                <a:gd name="T14" fmla="*/ 24 w 29"/>
                <a:gd name="T15" fmla="*/ 0 h 48"/>
                <a:gd name="T16" fmla="*/ 24 w 29"/>
                <a:gd name="T17" fmla="*/ 18 h 48"/>
                <a:gd name="T18" fmla="*/ 29 w 29"/>
                <a:gd name="T19" fmla="*/ 18 h 48"/>
                <a:gd name="T20" fmla="*/ 29 w 29"/>
                <a:gd name="T21" fmla="*/ 3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29" y="31"/>
                  </a:moveTo>
                  <a:lnTo>
                    <a:pt x="18" y="31"/>
                  </a:lnTo>
                  <a:lnTo>
                    <a:pt x="18" y="48"/>
                  </a:lnTo>
                  <a:lnTo>
                    <a:pt x="8" y="48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8"/>
                  </a:lnTo>
                  <a:lnTo>
                    <a:pt x="29" y="18"/>
                  </a:lnTo>
                  <a:lnTo>
                    <a:pt x="29" y="3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" name="Freeform 666"/>
            <p:cNvSpPr>
              <a:spLocks/>
            </p:cNvSpPr>
            <p:nvPr/>
          </p:nvSpPr>
          <p:spPr bwMode="auto">
            <a:xfrm>
              <a:off x="2902" y="913"/>
              <a:ext cx="8" cy="11"/>
            </a:xfrm>
            <a:custGeom>
              <a:avLst/>
              <a:gdLst>
                <a:gd name="T0" fmla="*/ 28 w 28"/>
                <a:gd name="T1" fmla="*/ 29 h 46"/>
                <a:gd name="T2" fmla="*/ 16 w 28"/>
                <a:gd name="T3" fmla="*/ 29 h 46"/>
                <a:gd name="T4" fmla="*/ 16 w 28"/>
                <a:gd name="T5" fmla="*/ 46 h 46"/>
                <a:gd name="T6" fmla="*/ 7 w 28"/>
                <a:gd name="T7" fmla="*/ 46 h 46"/>
                <a:gd name="T8" fmla="*/ 7 w 28"/>
                <a:gd name="T9" fmla="*/ 36 h 46"/>
                <a:gd name="T10" fmla="*/ 0 w 28"/>
                <a:gd name="T11" fmla="*/ 36 h 46"/>
                <a:gd name="T12" fmla="*/ 6 w 28"/>
                <a:gd name="T13" fmla="*/ 0 h 46"/>
                <a:gd name="T14" fmla="*/ 22 w 28"/>
                <a:gd name="T15" fmla="*/ 0 h 46"/>
                <a:gd name="T16" fmla="*/ 22 w 28"/>
                <a:gd name="T17" fmla="*/ 16 h 46"/>
                <a:gd name="T18" fmla="*/ 28 w 28"/>
                <a:gd name="T19" fmla="*/ 16 h 46"/>
                <a:gd name="T20" fmla="*/ 28 w 28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6">
                  <a:moveTo>
                    <a:pt x="28" y="29"/>
                  </a:moveTo>
                  <a:lnTo>
                    <a:pt x="16" y="29"/>
                  </a:lnTo>
                  <a:lnTo>
                    <a:pt x="16" y="46"/>
                  </a:lnTo>
                  <a:lnTo>
                    <a:pt x="7" y="46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6" y="0"/>
                  </a:lnTo>
                  <a:lnTo>
                    <a:pt x="22" y="0"/>
                  </a:lnTo>
                  <a:lnTo>
                    <a:pt x="22" y="16"/>
                  </a:lnTo>
                  <a:lnTo>
                    <a:pt x="28" y="16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" name="Freeform 667"/>
            <p:cNvSpPr>
              <a:spLocks/>
            </p:cNvSpPr>
            <p:nvPr/>
          </p:nvSpPr>
          <p:spPr bwMode="auto">
            <a:xfrm>
              <a:off x="2902" y="913"/>
              <a:ext cx="8" cy="11"/>
            </a:xfrm>
            <a:custGeom>
              <a:avLst/>
              <a:gdLst>
                <a:gd name="T0" fmla="*/ 28 w 28"/>
                <a:gd name="T1" fmla="*/ 29 h 46"/>
                <a:gd name="T2" fmla="*/ 16 w 28"/>
                <a:gd name="T3" fmla="*/ 29 h 46"/>
                <a:gd name="T4" fmla="*/ 16 w 28"/>
                <a:gd name="T5" fmla="*/ 46 h 46"/>
                <a:gd name="T6" fmla="*/ 7 w 28"/>
                <a:gd name="T7" fmla="*/ 46 h 46"/>
                <a:gd name="T8" fmla="*/ 7 w 28"/>
                <a:gd name="T9" fmla="*/ 36 h 46"/>
                <a:gd name="T10" fmla="*/ 0 w 28"/>
                <a:gd name="T11" fmla="*/ 36 h 46"/>
                <a:gd name="T12" fmla="*/ 6 w 28"/>
                <a:gd name="T13" fmla="*/ 0 h 46"/>
                <a:gd name="T14" fmla="*/ 22 w 28"/>
                <a:gd name="T15" fmla="*/ 0 h 46"/>
                <a:gd name="T16" fmla="*/ 22 w 28"/>
                <a:gd name="T17" fmla="*/ 16 h 46"/>
                <a:gd name="T18" fmla="*/ 28 w 28"/>
                <a:gd name="T19" fmla="*/ 16 h 46"/>
                <a:gd name="T20" fmla="*/ 28 w 28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6">
                  <a:moveTo>
                    <a:pt x="28" y="29"/>
                  </a:moveTo>
                  <a:lnTo>
                    <a:pt x="16" y="29"/>
                  </a:lnTo>
                  <a:lnTo>
                    <a:pt x="16" y="46"/>
                  </a:lnTo>
                  <a:lnTo>
                    <a:pt x="7" y="46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6" y="0"/>
                  </a:lnTo>
                  <a:lnTo>
                    <a:pt x="22" y="0"/>
                  </a:lnTo>
                  <a:lnTo>
                    <a:pt x="22" y="16"/>
                  </a:lnTo>
                  <a:lnTo>
                    <a:pt x="28" y="16"/>
                  </a:lnTo>
                  <a:lnTo>
                    <a:pt x="28" y="2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8" name="Freeform 668"/>
            <p:cNvSpPr>
              <a:spLocks/>
            </p:cNvSpPr>
            <p:nvPr/>
          </p:nvSpPr>
          <p:spPr bwMode="auto">
            <a:xfrm>
              <a:off x="2898" y="952"/>
              <a:ext cx="7" cy="11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9 w 29"/>
                <a:gd name="T7" fmla="*/ 46 h 46"/>
                <a:gd name="T8" fmla="*/ 9 w 29"/>
                <a:gd name="T9" fmla="*/ 37 h 46"/>
                <a:gd name="T10" fmla="*/ 0 w 29"/>
                <a:gd name="T11" fmla="*/ 37 h 46"/>
                <a:gd name="T12" fmla="*/ 8 w 29"/>
                <a:gd name="T13" fmla="*/ 0 h 46"/>
                <a:gd name="T14" fmla="*/ 23 w 29"/>
                <a:gd name="T15" fmla="*/ 0 h 46"/>
                <a:gd name="T16" fmla="*/ 23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9" y="46"/>
                  </a:lnTo>
                  <a:lnTo>
                    <a:pt x="9" y="37"/>
                  </a:lnTo>
                  <a:lnTo>
                    <a:pt x="0" y="37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" name="Freeform 669"/>
            <p:cNvSpPr>
              <a:spLocks/>
            </p:cNvSpPr>
            <p:nvPr/>
          </p:nvSpPr>
          <p:spPr bwMode="auto">
            <a:xfrm>
              <a:off x="2898" y="952"/>
              <a:ext cx="7" cy="11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9 w 29"/>
                <a:gd name="T7" fmla="*/ 46 h 46"/>
                <a:gd name="T8" fmla="*/ 9 w 29"/>
                <a:gd name="T9" fmla="*/ 37 h 46"/>
                <a:gd name="T10" fmla="*/ 0 w 29"/>
                <a:gd name="T11" fmla="*/ 37 h 46"/>
                <a:gd name="T12" fmla="*/ 8 w 29"/>
                <a:gd name="T13" fmla="*/ 0 h 46"/>
                <a:gd name="T14" fmla="*/ 23 w 29"/>
                <a:gd name="T15" fmla="*/ 0 h 46"/>
                <a:gd name="T16" fmla="*/ 23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9" y="46"/>
                  </a:lnTo>
                  <a:lnTo>
                    <a:pt x="9" y="37"/>
                  </a:lnTo>
                  <a:lnTo>
                    <a:pt x="0" y="37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" name="Freeform 670"/>
            <p:cNvSpPr>
              <a:spLocks/>
            </p:cNvSpPr>
            <p:nvPr/>
          </p:nvSpPr>
          <p:spPr bwMode="auto">
            <a:xfrm>
              <a:off x="2895" y="991"/>
              <a:ext cx="6" cy="10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6 h 46"/>
                <a:gd name="T10" fmla="*/ 0 w 29"/>
                <a:gd name="T11" fmla="*/ 36 h 46"/>
                <a:gd name="T12" fmla="*/ 8 w 29"/>
                <a:gd name="T13" fmla="*/ 0 h 46"/>
                <a:gd name="T14" fmla="*/ 24 w 29"/>
                <a:gd name="T15" fmla="*/ 0 h 46"/>
                <a:gd name="T16" fmla="*/ 24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6"/>
                  </a:lnTo>
                  <a:lnTo>
                    <a:pt x="0" y="36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1" name="Freeform 671"/>
            <p:cNvSpPr>
              <a:spLocks/>
            </p:cNvSpPr>
            <p:nvPr/>
          </p:nvSpPr>
          <p:spPr bwMode="auto">
            <a:xfrm>
              <a:off x="2895" y="991"/>
              <a:ext cx="6" cy="10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6 h 46"/>
                <a:gd name="T10" fmla="*/ 0 w 29"/>
                <a:gd name="T11" fmla="*/ 36 h 46"/>
                <a:gd name="T12" fmla="*/ 8 w 29"/>
                <a:gd name="T13" fmla="*/ 0 h 46"/>
                <a:gd name="T14" fmla="*/ 24 w 29"/>
                <a:gd name="T15" fmla="*/ 0 h 46"/>
                <a:gd name="T16" fmla="*/ 24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6"/>
                  </a:lnTo>
                  <a:lnTo>
                    <a:pt x="0" y="36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2" name="Freeform 672"/>
            <p:cNvSpPr>
              <a:spLocks/>
            </p:cNvSpPr>
            <p:nvPr/>
          </p:nvSpPr>
          <p:spPr bwMode="auto">
            <a:xfrm>
              <a:off x="2890" y="1028"/>
              <a:ext cx="7" cy="11"/>
            </a:xfrm>
            <a:custGeom>
              <a:avLst/>
              <a:gdLst>
                <a:gd name="T0" fmla="*/ 28 w 28"/>
                <a:gd name="T1" fmla="*/ 30 h 47"/>
                <a:gd name="T2" fmla="*/ 17 w 28"/>
                <a:gd name="T3" fmla="*/ 30 h 47"/>
                <a:gd name="T4" fmla="*/ 17 w 28"/>
                <a:gd name="T5" fmla="*/ 47 h 47"/>
                <a:gd name="T6" fmla="*/ 7 w 28"/>
                <a:gd name="T7" fmla="*/ 47 h 47"/>
                <a:gd name="T8" fmla="*/ 7 w 28"/>
                <a:gd name="T9" fmla="*/ 38 h 47"/>
                <a:gd name="T10" fmla="*/ 0 w 28"/>
                <a:gd name="T11" fmla="*/ 38 h 47"/>
                <a:gd name="T12" fmla="*/ 7 w 28"/>
                <a:gd name="T13" fmla="*/ 0 h 47"/>
                <a:gd name="T14" fmla="*/ 23 w 28"/>
                <a:gd name="T15" fmla="*/ 0 h 47"/>
                <a:gd name="T16" fmla="*/ 23 w 28"/>
                <a:gd name="T17" fmla="*/ 17 h 47"/>
                <a:gd name="T18" fmla="*/ 28 w 28"/>
                <a:gd name="T19" fmla="*/ 17 h 47"/>
                <a:gd name="T20" fmla="*/ 28 w 28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7">
                  <a:moveTo>
                    <a:pt x="28" y="30"/>
                  </a:moveTo>
                  <a:lnTo>
                    <a:pt x="17" y="30"/>
                  </a:lnTo>
                  <a:lnTo>
                    <a:pt x="17" y="47"/>
                  </a:lnTo>
                  <a:lnTo>
                    <a:pt x="7" y="47"/>
                  </a:lnTo>
                  <a:lnTo>
                    <a:pt x="7" y="38"/>
                  </a:lnTo>
                  <a:lnTo>
                    <a:pt x="0" y="38"/>
                  </a:lnTo>
                  <a:lnTo>
                    <a:pt x="7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3" name="Freeform 673"/>
            <p:cNvSpPr>
              <a:spLocks/>
            </p:cNvSpPr>
            <p:nvPr/>
          </p:nvSpPr>
          <p:spPr bwMode="auto">
            <a:xfrm>
              <a:off x="2890" y="1028"/>
              <a:ext cx="7" cy="11"/>
            </a:xfrm>
            <a:custGeom>
              <a:avLst/>
              <a:gdLst>
                <a:gd name="T0" fmla="*/ 28 w 28"/>
                <a:gd name="T1" fmla="*/ 30 h 47"/>
                <a:gd name="T2" fmla="*/ 17 w 28"/>
                <a:gd name="T3" fmla="*/ 30 h 47"/>
                <a:gd name="T4" fmla="*/ 17 w 28"/>
                <a:gd name="T5" fmla="*/ 47 h 47"/>
                <a:gd name="T6" fmla="*/ 7 w 28"/>
                <a:gd name="T7" fmla="*/ 47 h 47"/>
                <a:gd name="T8" fmla="*/ 7 w 28"/>
                <a:gd name="T9" fmla="*/ 38 h 47"/>
                <a:gd name="T10" fmla="*/ 0 w 28"/>
                <a:gd name="T11" fmla="*/ 38 h 47"/>
                <a:gd name="T12" fmla="*/ 7 w 28"/>
                <a:gd name="T13" fmla="*/ 0 h 47"/>
                <a:gd name="T14" fmla="*/ 23 w 28"/>
                <a:gd name="T15" fmla="*/ 0 h 47"/>
                <a:gd name="T16" fmla="*/ 23 w 28"/>
                <a:gd name="T17" fmla="*/ 17 h 47"/>
                <a:gd name="T18" fmla="*/ 28 w 28"/>
                <a:gd name="T19" fmla="*/ 17 h 47"/>
                <a:gd name="T20" fmla="*/ 28 w 28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7">
                  <a:moveTo>
                    <a:pt x="28" y="30"/>
                  </a:moveTo>
                  <a:lnTo>
                    <a:pt x="17" y="30"/>
                  </a:lnTo>
                  <a:lnTo>
                    <a:pt x="17" y="47"/>
                  </a:lnTo>
                  <a:lnTo>
                    <a:pt x="7" y="47"/>
                  </a:lnTo>
                  <a:lnTo>
                    <a:pt x="7" y="38"/>
                  </a:lnTo>
                  <a:lnTo>
                    <a:pt x="0" y="38"/>
                  </a:lnTo>
                  <a:lnTo>
                    <a:pt x="7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28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4" name="Freeform 674"/>
            <p:cNvSpPr>
              <a:spLocks/>
            </p:cNvSpPr>
            <p:nvPr/>
          </p:nvSpPr>
          <p:spPr bwMode="auto">
            <a:xfrm>
              <a:off x="2886" y="1068"/>
              <a:ext cx="7" cy="10"/>
            </a:xfrm>
            <a:custGeom>
              <a:avLst/>
              <a:gdLst>
                <a:gd name="T0" fmla="*/ 29 w 29"/>
                <a:gd name="T1" fmla="*/ 30 h 48"/>
                <a:gd name="T2" fmla="*/ 18 w 29"/>
                <a:gd name="T3" fmla="*/ 30 h 48"/>
                <a:gd name="T4" fmla="*/ 18 w 29"/>
                <a:gd name="T5" fmla="*/ 48 h 48"/>
                <a:gd name="T6" fmla="*/ 9 w 29"/>
                <a:gd name="T7" fmla="*/ 48 h 48"/>
                <a:gd name="T8" fmla="*/ 9 w 29"/>
                <a:gd name="T9" fmla="*/ 38 h 48"/>
                <a:gd name="T10" fmla="*/ 0 w 29"/>
                <a:gd name="T11" fmla="*/ 38 h 48"/>
                <a:gd name="T12" fmla="*/ 8 w 29"/>
                <a:gd name="T13" fmla="*/ 0 h 48"/>
                <a:gd name="T14" fmla="*/ 23 w 29"/>
                <a:gd name="T15" fmla="*/ 0 h 48"/>
                <a:gd name="T16" fmla="*/ 23 w 29"/>
                <a:gd name="T17" fmla="*/ 17 h 48"/>
                <a:gd name="T18" fmla="*/ 29 w 29"/>
                <a:gd name="T19" fmla="*/ 17 h 48"/>
                <a:gd name="T20" fmla="*/ 29 w 29"/>
                <a:gd name="T21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29" y="30"/>
                  </a:moveTo>
                  <a:lnTo>
                    <a:pt x="18" y="30"/>
                  </a:lnTo>
                  <a:lnTo>
                    <a:pt x="18" y="48"/>
                  </a:lnTo>
                  <a:lnTo>
                    <a:pt x="9" y="48"/>
                  </a:lnTo>
                  <a:lnTo>
                    <a:pt x="9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9" y="17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5" name="Freeform 675"/>
            <p:cNvSpPr>
              <a:spLocks/>
            </p:cNvSpPr>
            <p:nvPr/>
          </p:nvSpPr>
          <p:spPr bwMode="auto">
            <a:xfrm>
              <a:off x="2886" y="1068"/>
              <a:ext cx="7" cy="10"/>
            </a:xfrm>
            <a:custGeom>
              <a:avLst/>
              <a:gdLst>
                <a:gd name="T0" fmla="*/ 29 w 29"/>
                <a:gd name="T1" fmla="*/ 30 h 48"/>
                <a:gd name="T2" fmla="*/ 18 w 29"/>
                <a:gd name="T3" fmla="*/ 30 h 48"/>
                <a:gd name="T4" fmla="*/ 18 w 29"/>
                <a:gd name="T5" fmla="*/ 48 h 48"/>
                <a:gd name="T6" fmla="*/ 9 w 29"/>
                <a:gd name="T7" fmla="*/ 48 h 48"/>
                <a:gd name="T8" fmla="*/ 9 w 29"/>
                <a:gd name="T9" fmla="*/ 38 h 48"/>
                <a:gd name="T10" fmla="*/ 0 w 29"/>
                <a:gd name="T11" fmla="*/ 38 h 48"/>
                <a:gd name="T12" fmla="*/ 8 w 29"/>
                <a:gd name="T13" fmla="*/ 0 h 48"/>
                <a:gd name="T14" fmla="*/ 23 w 29"/>
                <a:gd name="T15" fmla="*/ 0 h 48"/>
                <a:gd name="T16" fmla="*/ 23 w 29"/>
                <a:gd name="T17" fmla="*/ 17 h 48"/>
                <a:gd name="T18" fmla="*/ 29 w 29"/>
                <a:gd name="T19" fmla="*/ 17 h 48"/>
                <a:gd name="T20" fmla="*/ 29 w 29"/>
                <a:gd name="T21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29" y="30"/>
                  </a:moveTo>
                  <a:lnTo>
                    <a:pt x="18" y="30"/>
                  </a:lnTo>
                  <a:lnTo>
                    <a:pt x="18" y="48"/>
                  </a:lnTo>
                  <a:lnTo>
                    <a:pt x="9" y="48"/>
                  </a:lnTo>
                  <a:lnTo>
                    <a:pt x="9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9" y="17"/>
                  </a:lnTo>
                  <a:lnTo>
                    <a:pt x="29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" name="Freeform 676"/>
            <p:cNvSpPr>
              <a:spLocks/>
            </p:cNvSpPr>
            <p:nvPr/>
          </p:nvSpPr>
          <p:spPr bwMode="auto">
            <a:xfrm>
              <a:off x="2879" y="1106"/>
              <a:ext cx="6" cy="8"/>
            </a:xfrm>
            <a:custGeom>
              <a:avLst/>
              <a:gdLst>
                <a:gd name="T0" fmla="*/ 21 w 21"/>
                <a:gd name="T1" fmla="*/ 0 h 36"/>
                <a:gd name="T2" fmla="*/ 0 w 21"/>
                <a:gd name="T3" fmla="*/ 0 h 36"/>
                <a:gd name="T4" fmla="*/ 0 w 21"/>
                <a:gd name="T5" fmla="*/ 36 h 36"/>
                <a:gd name="T6" fmla="*/ 13 w 21"/>
                <a:gd name="T7" fmla="*/ 36 h 36"/>
                <a:gd name="T8" fmla="*/ 21 w 2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6">
                  <a:moveTo>
                    <a:pt x="21" y="0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13" y="36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" name="Freeform 677"/>
            <p:cNvSpPr>
              <a:spLocks/>
            </p:cNvSpPr>
            <p:nvPr/>
          </p:nvSpPr>
          <p:spPr bwMode="auto">
            <a:xfrm>
              <a:off x="2879" y="1106"/>
              <a:ext cx="6" cy="8"/>
            </a:xfrm>
            <a:custGeom>
              <a:avLst/>
              <a:gdLst>
                <a:gd name="T0" fmla="*/ 21 w 21"/>
                <a:gd name="T1" fmla="*/ 0 h 36"/>
                <a:gd name="T2" fmla="*/ 0 w 21"/>
                <a:gd name="T3" fmla="*/ 0 h 36"/>
                <a:gd name="T4" fmla="*/ 0 w 21"/>
                <a:gd name="T5" fmla="*/ 36 h 36"/>
                <a:gd name="T6" fmla="*/ 13 w 21"/>
                <a:gd name="T7" fmla="*/ 36 h 36"/>
                <a:gd name="T8" fmla="*/ 21 w 2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6">
                  <a:moveTo>
                    <a:pt x="21" y="0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13" y="36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" name="Freeform 678"/>
            <p:cNvSpPr>
              <a:spLocks/>
            </p:cNvSpPr>
            <p:nvPr/>
          </p:nvSpPr>
          <p:spPr bwMode="auto">
            <a:xfrm>
              <a:off x="2883" y="1106"/>
              <a:ext cx="6" cy="10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6 h 46"/>
                <a:gd name="T10" fmla="*/ 0 w 29"/>
                <a:gd name="T11" fmla="*/ 36 h 46"/>
                <a:gd name="T12" fmla="*/ 8 w 29"/>
                <a:gd name="T13" fmla="*/ 0 h 46"/>
                <a:gd name="T14" fmla="*/ 24 w 29"/>
                <a:gd name="T15" fmla="*/ 0 h 46"/>
                <a:gd name="T16" fmla="*/ 24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6"/>
                  </a:lnTo>
                  <a:lnTo>
                    <a:pt x="0" y="36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9" name="Freeform 679"/>
            <p:cNvSpPr>
              <a:spLocks/>
            </p:cNvSpPr>
            <p:nvPr/>
          </p:nvSpPr>
          <p:spPr bwMode="auto">
            <a:xfrm>
              <a:off x="2883" y="1106"/>
              <a:ext cx="6" cy="10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6 h 46"/>
                <a:gd name="T10" fmla="*/ 0 w 29"/>
                <a:gd name="T11" fmla="*/ 36 h 46"/>
                <a:gd name="T12" fmla="*/ 8 w 29"/>
                <a:gd name="T13" fmla="*/ 0 h 46"/>
                <a:gd name="T14" fmla="*/ 24 w 29"/>
                <a:gd name="T15" fmla="*/ 0 h 46"/>
                <a:gd name="T16" fmla="*/ 24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6"/>
                  </a:lnTo>
                  <a:lnTo>
                    <a:pt x="0" y="36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0" name="Freeform 680"/>
            <p:cNvSpPr>
              <a:spLocks/>
            </p:cNvSpPr>
            <p:nvPr/>
          </p:nvSpPr>
          <p:spPr bwMode="auto">
            <a:xfrm>
              <a:off x="2697" y="828"/>
              <a:ext cx="11" cy="19"/>
            </a:xfrm>
            <a:custGeom>
              <a:avLst/>
              <a:gdLst>
                <a:gd name="T0" fmla="*/ 0 w 43"/>
                <a:gd name="T1" fmla="*/ 0 h 90"/>
                <a:gd name="T2" fmla="*/ 32 w 43"/>
                <a:gd name="T3" fmla="*/ 0 h 90"/>
                <a:gd name="T4" fmla="*/ 32 w 43"/>
                <a:gd name="T5" fmla="*/ 75 h 90"/>
                <a:gd name="T6" fmla="*/ 43 w 43"/>
                <a:gd name="T7" fmla="*/ 75 h 90"/>
                <a:gd name="T8" fmla="*/ 43 w 43"/>
                <a:gd name="T9" fmla="*/ 90 h 90"/>
                <a:gd name="T10" fmla="*/ 0 w 43"/>
                <a:gd name="T11" fmla="*/ 90 h 90"/>
                <a:gd name="T12" fmla="*/ 0 w 43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90">
                  <a:moveTo>
                    <a:pt x="0" y="0"/>
                  </a:moveTo>
                  <a:lnTo>
                    <a:pt x="32" y="0"/>
                  </a:lnTo>
                  <a:lnTo>
                    <a:pt x="32" y="75"/>
                  </a:lnTo>
                  <a:lnTo>
                    <a:pt x="43" y="75"/>
                  </a:lnTo>
                  <a:lnTo>
                    <a:pt x="43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1" name="Freeform 681"/>
            <p:cNvSpPr>
              <a:spLocks/>
            </p:cNvSpPr>
            <p:nvPr/>
          </p:nvSpPr>
          <p:spPr bwMode="auto">
            <a:xfrm>
              <a:off x="2697" y="828"/>
              <a:ext cx="11" cy="19"/>
            </a:xfrm>
            <a:custGeom>
              <a:avLst/>
              <a:gdLst>
                <a:gd name="T0" fmla="*/ 0 w 43"/>
                <a:gd name="T1" fmla="*/ 0 h 90"/>
                <a:gd name="T2" fmla="*/ 32 w 43"/>
                <a:gd name="T3" fmla="*/ 0 h 90"/>
                <a:gd name="T4" fmla="*/ 32 w 43"/>
                <a:gd name="T5" fmla="*/ 75 h 90"/>
                <a:gd name="T6" fmla="*/ 43 w 43"/>
                <a:gd name="T7" fmla="*/ 75 h 90"/>
                <a:gd name="T8" fmla="*/ 43 w 43"/>
                <a:gd name="T9" fmla="*/ 90 h 90"/>
                <a:gd name="T10" fmla="*/ 0 w 43"/>
                <a:gd name="T11" fmla="*/ 90 h 90"/>
                <a:gd name="T12" fmla="*/ 0 w 43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90">
                  <a:moveTo>
                    <a:pt x="0" y="0"/>
                  </a:moveTo>
                  <a:lnTo>
                    <a:pt x="32" y="0"/>
                  </a:lnTo>
                  <a:lnTo>
                    <a:pt x="32" y="75"/>
                  </a:lnTo>
                  <a:lnTo>
                    <a:pt x="43" y="75"/>
                  </a:lnTo>
                  <a:lnTo>
                    <a:pt x="43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2" name="Rectangle 682"/>
            <p:cNvSpPr>
              <a:spLocks noChangeArrowheads="1"/>
            </p:cNvSpPr>
            <p:nvPr/>
          </p:nvSpPr>
          <p:spPr bwMode="auto">
            <a:xfrm>
              <a:off x="2725" y="1017"/>
              <a:ext cx="32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3" name="Rectangle 683"/>
            <p:cNvSpPr>
              <a:spLocks noChangeArrowheads="1"/>
            </p:cNvSpPr>
            <p:nvPr/>
          </p:nvSpPr>
          <p:spPr bwMode="auto">
            <a:xfrm>
              <a:off x="2725" y="1017"/>
              <a:ext cx="32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4" name="Freeform 684"/>
            <p:cNvSpPr>
              <a:spLocks/>
            </p:cNvSpPr>
            <p:nvPr/>
          </p:nvSpPr>
          <p:spPr bwMode="auto">
            <a:xfrm>
              <a:off x="2717" y="1025"/>
              <a:ext cx="11" cy="14"/>
            </a:xfrm>
            <a:custGeom>
              <a:avLst/>
              <a:gdLst>
                <a:gd name="T0" fmla="*/ 46 w 46"/>
                <a:gd name="T1" fmla="*/ 45 h 63"/>
                <a:gd name="T2" fmla="*/ 46 w 46"/>
                <a:gd name="T3" fmla="*/ 63 h 63"/>
                <a:gd name="T4" fmla="*/ 0 w 46"/>
                <a:gd name="T5" fmla="*/ 63 h 63"/>
                <a:gd name="T6" fmla="*/ 0 w 46"/>
                <a:gd name="T7" fmla="*/ 0 h 63"/>
                <a:gd name="T8" fmla="*/ 35 w 46"/>
                <a:gd name="T9" fmla="*/ 0 h 63"/>
                <a:gd name="T10" fmla="*/ 35 w 46"/>
                <a:gd name="T11" fmla="*/ 45 h 63"/>
                <a:gd name="T12" fmla="*/ 46 w 46"/>
                <a:gd name="T1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3">
                  <a:moveTo>
                    <a:pt x="46" y="45"/>
                  </a:moveTo>
                  <a:lnTo>
                    <a:pt x="46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45"/>
                  </a:lnTo>
                  <a:lnTo>
                    <a:pt x="46" y="45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5" name="Freeform 685"/>
            <p:cNvSpPr>
              <a:spLocks/>
            </p:cNvSpPr>
            <p:nvPr/>
          </p:nvSpPr>
          <p:spPr bwMode="auto">
            <a:xfrm>
              <a:off x="2717" y="1025"/>
              <a:ext cx="11" cy="14"/>
            </a:xfrm>
            <a:custGeom>
              <a:avLst/>
              <a:gdLst>
                <a:gd name="T0" fmla="*/ 46 w 46"/>
                <a:gd name="T1" fmla="*/ 45 h 63"/>
                <a:gd name="T2" fmla="*/ 46 w 46"/>
                <a:gd name="T3" fmla="*/ 63 h 63"/>
                <a:gd name="T4" fmla="*/ 0 w 46"/>
                <a:gd name="T5" fmla="*/ 63 h 63"/>
                <a:gd name="T6" fmla="*/ 0 w 46"/>
                <a:gd name="T7" fmla="*/ 0 h 63"/>
                <a:gd name="T8" fmla="*/ 35 w 46"/>
                <a:gd name="T9" fmla="*/ 0 h 63"/>
                <a:gd name="T10" fmla="*/ 35 w 46"/>
                <a:gd name="T11" fmla="*/ 45 h 63"/>
                <a:gd name="T12" fmla="*/ 46 w 46"/>
                <a:gd name="T1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3">
                  <a:moveTo>
                    <a:pt x="46" y="45"/>
                  </a:moveTo>
                  <a:lnTo>
                    <a:pt x="46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45"/>
                  </a:lnTo>
                  <a:lnTo>
                    <a:pt x="46" y="4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" name="Freeform 686"/>
            <p:cNvSpPr>
              <a:spLocks/>
            </p:cNvSpPr>
            <p:nvPr/>
          </p:nvSpPr>
          <p:spPr bwMode="auto">
            <a:xfrm>
              <a:off x="2689" y="751"/>
              <a:ext cx="10" cy="19"/>
            </a:xfrm>
            <a:custGeom>
              <a:avLst/>
              <a:gdLst>
                <a:gd name="T0" fmla="*/ 0 w 42"/>
                <a:gd name="T1" fmla="*/ 0 h 91"/>
                <a:gd name="T2" fmla="*/ 31 w 42"/>
                <a:gd name="T3" fmla="*/ 0 h 91"/>
                <a:gd name="T4" fmla="*/ 31 w 42"/>
                <a:gd name="T5" fmla="*/ 75 h 91"/>
                <a:gd name="T6" fmla="*/ 42 w 42"/>
                <a:gd name="T7" fmla="*/ 75 h 91"/>
                <a:gd name="T8" fmla="*/ 42 w 42"/>
                <a:gd name="T9" fmla="*/ 91 h 91"/>
                <a:gd name="T10" fmla="*/ 0 w 42"/>
                <a:gd name="T11" fmla="*/ 91 h 91"/>
                <a:gd name="T12" fmla="*/ 0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0" y="0"/>
                  </a:moveTo>
                  <a:lnTo>
                    <a:pt x="31" y="0"/>
                  </a:lnTo>
                  <a:lnTo>
                    <a:pt x="31" y="75"/>
                  </a:lnTo>
                  <a:lnTo>
                    <a:pt x="42" y="75"/>
                  </a:lnTo>
                  <a:lnTo>
                    <a:pt x="42" y="91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" name="Freeform 687"/>
            <p:cNvSpPr>
              <a:spLocks/>
            </p:cNvSpPr>
            <p:nvPr/>
          </p:nvSpPr>
          <p:spPr bwMode="auto">
            <a:xfrm>
              <a:off x="2689" y="751"/>
              <a:ext cx="10" cy="19"/>
            </a:xfrm>
            <a:custGeom>
              <a:avLst/>
              <a:gdLst>
                <a:gd name="T0" fmla="*/ 0 w 42"/>
                <a:gd name="T1" fmla="*/ 0 h 91"/>
                <a:gd name="T2" fmla="*/ 31 w 42"/>
                <a:gd name="T3" fmla="*/ 0 h 91"/>
                <a:gd name="T4" fmla="*/ 31 w 42"/>
                <a:gd name="T5" fmla="*/ 75 h 91"/>
                <a:gd name="T6" fmla="*/ 42 w 42"/>
                <a:gd name="T7" fmla="*/ 75 h 91"/>
                <a:gd name="T8" fmla="*/ 42 w 42"/>
                <a:gd name="T9" fmla="*/ 91 h 91"/>
                <a:gd name="T10" fmla="*/ 0 w 42"/>
                <a:gd name="T11" fmla="*/ 91 h 91"/>
                <a:gd name="T12" fmla="*/ 0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0" y="0"/>
                  </a:moveTo>
                  <a:lnTo>
                    <a:pt x="31" y="0"/>
                  </a:lnTo>
                  <a:lnTo>
                    <a:pt x="31" y="75"/>
                  </a:lnTo>
                  <a:lnTo>
                    <a:pt x="42" y="75"/>
                  </a:lnTo>
                  <a:lnTo>
                    <a:pt x="42" y="91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" name="Line 688"/>
            <p:cNvSpPr>
              <a:spLocks noChangeShapeType="1"/>
            </p:cNvSpPr>
            <p:nvPr/>
          </p:nvSpPr>
          <p:spPr bwMode="auto">
            <a:xfrm flipV="1">
              <a:off x="2689" y="760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" name="Freeform 689"/>
            <p:cNvSpPr>
              <a:spLocks/>
            </p:cNvSpPr>
            <p:nvPr/>
          </p:nvSpPr>
          <p:spPr bwMode="auto">
            <a:xfrm>
              <a:off x="2683" y="712"/>
              <a:ext cx="10" cy="19"/>
            </a:xfrm>
            <a:custGeom>
              <a:avLst/>
              <a:gdLst>
                <a:gd name="T0" fmla="*/ 0 w 42"/>
                <a:gd name="T1" fmla="*/ 0 h 89"/>
                <a:gd name="T2" fmla="*/ 31 w 42"/>
                <a:gd name="T3" fmla="*/ 0 h 89"/>
                <a:gd name="T4" fmla="*/ 31 w 42"/>
                <a:gd name="T5" fmla="*/ 74 h 89"/>
                <a:gd name="T6" fmla="*/ 42 w 42"/>
                <a:gd name="T7" fmla="*/ 74 h 89"/>
                <a:gd name="T8" fmla="*/ 42 w 42"/>
                <a:gd name="T9" fmla="*/ 89 h 89"/>
                <a:gd name="T10" fmla="*/ 0 w 42"/>
                <a:gd name="T11" fmla="*/ 89 h 89"/>
                <a:gd name="T12" fmla="*/ 0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0" y="0"/>
                  </a:moveTo>
                  <a:lnTo>
                    <a:pt x="31" y="0"/>
                  </a:lnTo>
                  <a:lnTo>
                    <a:pt x="31" y="74"/>
                  </a:lnTo>
                  <a:lnTo>
                    <a:pt x="42" y="74"/>
                  </a:lnTo>
                  <a:lnTo>
                    <a:pt x="42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" name="Freeform 690"/>
            <p:cNvSpPr>
              <a:spLocks/>
            </p:cNvSpPr>
            <p:nvPr/>
          </p:nvSpPr>
          <p:spPr bwMode="auto">
            <a:xfrm>
              <a:off x="2683" y="712"/>
              <a:ext cx="10" cy="19"/>
            </a:xfrm>
            <a:custGeom>
              <a:avLst/>
              <a:gdLst>
                <a:gd name="T0" fmla="*/ 0 w 42"/>
                <a:gd name="T1" fmla="*/ 0 h 89"/>
                <a:gd name="T2" fmla="*/ 31 w 42"/>
                <a:gd name="T3" fmla="*/ 0 h 89"/>
                <a:gd name="T4" fmla="*/ 31 w 42"/>
                <a:gd name="T5" fmla="*/ 74 h 89"/>
                <a:gd name="T6" fmla="*/ 42 w 42"/>
                <a:gd name="T7" fmla="*/ 74 h 89"/>
                <a:gd name="T8" fmla="*/ 42 w 42"/>
                <a:gd name="T9" fmla="*/ 89 h 89"/>
                <a:gd name="T10" fmla="*/ 0 w 42"/>
                <a:gd name="T11" fmla="*/ 89 h 89"/>
                <a:gd name="T12" fmla="*/ 0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0" y="0"/>
                  </a:moveTo>
                  <a:lnTo>
                    <a:pt x="31" y="0"/>
                  </a:lnTo>
                  <a:lnTo>
                    <a:pt x="31" y="74"/>
                  </a:lnTo>
                  <a:lnTo>
                    <a:pt x="42" y="74"/>
                  </a:lnTo>
                  <a:lnTo>
                    <a:pt x="42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" name="Rectangle 691"/>
            <p:cNvSpPr>
              <a:spLocks noChangeArrowheads="1"/>
            </p:cNvSpPr>
            <p:nvPr/>
          </p:nvSpPr>
          <p:spPr bwMode="auto">
            <a:xfrm>
              <a:off x="2736" y="768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" name="Freeform 692"/>
            <p:cNvSpPr>
              <a:spLocks/>
            </p:cNvSpPr>
            <p:nvPr/>
          </p:nvSpPr>
          <p:spPr bwMode="auto">
            <a:xfrm>
              <a:off x="2735" y="798"/>
              <a:ext cx="7" cy="11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7 h 47"/>
                <a:gd name="T10" fmla="*/ 29 w 29"/>
                <a:gd name="T11" fmla="*/ 37 h 47"/>
                <a:gd name="T12" fmla="*/ 21 w 29"/>
                <a:gd name="T13" fmla="*/ 0 h 47"/>
                <a:gd name="T14" fmla="*/ 5 w 29"/>
                <a:gd name="T15" fmla="*/ 0 h 47"/>
                <a:gd name="T16" fmla="*/ 5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" name="Freeform 693"/>
            <p:cNvSpPr>
              <a:spLocks/>
            </p:cNvSpPr>
            <p:nvPr/>
          </p:nvSpPr>
          <p:spPr bwMode="auto">
            <a:xfrm>
              <a:off x="2735" y="798"/>
              <a:ext cx="7" cy="11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7 h 47"/>
                <a:gd name="T10" fmla="*/ 29 w 29"/>
                <a:gd name="T11" fmla="*/ 37 h 47"/>
                <a:gd name="T12" fmla="*/ 21 w 29"/>
                <a:gd name="T13" fmla="*/ 0 h 47"/>
                <a:gd name="T14" fmla="*/ 5 w 29"/>
                <a:gd name="T15" fmla="*/ 0 h 47"/>
                <a:gd name="T16" fmla="*/ 5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" name="Rectangle 694"/>
            <p:cNvSpPr>
              <a:spLocks noChangeArrowheads="1"/>
            </p:cNvSpPr>
            <p:nvPr/>
          </p:nvSpPr>
          <p:spPr bwMode="auto">
            <a:xfrm>
              <a:off x="2744" y="845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" name="Freeform 695"/>
            <p:cNvSpPr>
              <a:spLocks/>
            </p:cNvSpPr>
            <p:nvPr/>
          </p:nvSpPr>
          <p:spPr bwMode="auto">
            <a:xfrm>
              <a:off x="2743" y="875"/>
              <a:ext cx="6" cy="11"/>
            </a:xfrm>
            <a:custGeom>
              <a:avLst/>
              <a:gdLst>
                <a:gd name="T0" fmla="*/ 0 w 29"/>
                <a:gd name="T1" fmla="*/ 31 h 48"/>
                <a:gd name="T2" fmla="*/ 11 w 29"/>
                <a:gd name="T3" fmla="*/ 31 h 48"/>
                <a:gd name="T4" fmla="*/ 11 w 29"/>
                <a:gd name="T5" fmla="*/ 48 h 48"/>
                <a:gd name="T6" fmla="*/ 21 w 29"/>
                <a:gd name="T7" fmla="*/ 48 h 48"/>
                <a:gd name="T8" fmla="*/ 21 w 29"/>
                <a:gd name="T9" fmla="*/ 38 h 48"/>
                <a:gd name="T10" fmla="*/ 29 w 29"/>
                <a:gd name="T11" fmla="*/ 38 h 48"/>
                <a:gd name="T12" fmla="*/ 21 w 29"/>
                <a:gd name="T13" fmla="*/ 0 h 48"/>
                <a:gd name="T14" fmla="*/ 6 w 29"/>
                <a:gd name="T15" fmla="*/ 0 h 48"/>
                <a:gd name="T16" fmla="*/ 6 w 29"/>
                <a:gd name="T17" fmla="*/ 18 h 48"/>
                <a:gd name="T18" fmla="*/ 0 w 29"/>
                <a:gd name="T19" fmla="*/ 18 h 48"/>
                <a:gd name="T20" fmla="*/ 0 w 29"/>
                <a:gd name="T21" fmla="*/ 3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0" y="31"/>
                  </a:moveTo>
                  <a:lnTo>
                    <a:pt x="11" y="31"/>
                  </a:lnTo>
                  <a:lnTo>
                    <a:pt x="11" y="48"/>
                  </a:lnTo>
                  <a:lnTo>
                    <a:pt x="21" y="48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" name="Freeform 696"/>
            <p:cNvSpPr>
              <a:spLocks/>
            </p:cNvSpPr>
            <p:nvPr/>
          </p:nvSpPr>
          <p:spPr bwMode="auto">
            <a:xfrm>
              <a:off x="2743" y="875"/>
              <a:ext cx="6" cy="11"/>
            </a:xfrm>
            <a:custGeom>
              <a:avLst/>
              <a:gdLst>
                <a:gd name="T0" fmla="*/ 0 w 29"/>
                <a:gd name="T1" fmla="*/ 31 h 48"/>
                <a:gd name="T2" fmla="*/ 11 w 29"/>
                <a:gd name="T3" fmla="*/ 31 h 48"/>
                <a:gd name="T4" fmla="*/ 11 w 29"/>
                <a:gd name="T5" fmla="*/ 48 h 48"/>
                <a:gd name="T6" fmla="*/ 21 w 29"/>
                <a:gd name="T7" fmla="*/ 48 h 48"/>
                <a:gd name="T8" fmla="*/ 21 w 29"/>
                <a:gd name="T9" fmla="*/ 38 h 48"/>
                <a:gd name="T10" fmla="*/ 29 w 29"/>
                <a:gd name="T11" fmla="*/ 38 h 48"/>
                <a:gd name="T12" fmla="*/ 21 w 29"/>
                <a:gd name="T13" fmla="*/ 0 h 48"/>
                <a:gd name="T14" fmla="*/ 6 w 29"/>
                <a:gd name="T15" fmla="*/ 0 h 48"/>
                <a:gd name="T16" fmla="*/ 6 w 29"/>
                <a:gd name="T17" fmla="*/ 18 h 48"/>
                <a:gd name="T18" fmla="*/ 0 w 29"/>
                <a:gd name="T19" fmla="*/ 18 h 48"/>
                <a:gd name="T20" fmla="*/ 0 w 29"/>
                <a:gd name="T21" fmla="*/ 3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0" y="31"/>
                  </a:moveTo>
                  <a:lnTo>
                    <a:pt x="11" y="31"/>
                  </a:lnTo>
                  <a:lnTo>
                    <a:pt x="11" y="48"/>
                  </a:lnTo>
                  <a:lnTo>
                    <a:pt x="21" y="48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" name="Rectangle 697"/>
            <p:cNvSpPr>
              <a:spLocks noChangeArrowheads="1"/>
            </p:cNvSpPr>
            <p:nvPr/>
          </p:nvSpPr>
          <p:spPr bwMode="auto">
            <a:xfrm>
              <a:off x="2747" y="884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" name="Freeform 698"/>
            <p:cNvSpPr>
              <a:spLocks/>
            </p:cNvSpPr>
            <p:nvPr/>
          </p:nvSpPr>
          <p:spPr bwMode="auto">
            <a:xfrm>
              <a:off x="2746" y="913"/>
              <a:ext cx="8" cy="11"/>
            </a:xfrm>
            <a:custGeom>
              <a:avLst/>
              <a:gdLst>
                <a:gd name="T0" fmla="*/ 0 w 28"/>
                <a:gd name="T1" fmla="*/ 29 h 46"/>
                <a:gd name="T2" fmla="*/ 11 w 28"/>
                <a:gd name="T3" fmla="*/ 29 h 46"/>
                <a:gd name="T4" fmla="*/ 11 w 28"/>
                <a:gd name="T5" fmla="*/ 46 h 46"/>
                <a:gd name="T6" fmla="*/ 21 w 28"/>
                <a:gd name="T7" fmla="*/ 46 h 46"/>
                <a:gd name="T8" fmla="*/ 21 w 28"/>
                <a:gd name="T9" fmla="*/ 36 h 46"/>
                <a:gd name="T10" fmla="*/ 28 w 28"/>
                <a:gd name="T11" fmla="*/ 36 h 46"/>
                <a:gd name="T12" fmla="*/ 21 w 28"/>
                <a:gd name="T13" fmla="*/ 0 h 46"/>
                <a:gd name="T14" fmla="*/ 5 w 28"/>
                <a:gd name="T15" fmla="*/ 0 h 46"/>
                <a:gd name="T16" fmla="*/ 5 w 28"/>
                <a:gd name="T17" fmla="*/ 16 h 46"/>
                <a:gd name="T18" fmla="*/ 0 w 28"/>
                <a:gd name="T19" fmla="*/ 16 h 46"/>
                <a:gd name="T20" fmla="*/ 0 w 28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6">
                  <a:moveTo>
                    <a:pt x="0" y="29"/>
                  </a:moveTo>
                  <a:lnTo>
                    <a:pt x="11" y="29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6"/>
                  </a:lnTo>
                  <a:lnTo>
                    <a:pt x="28" y="36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6"/>
                  </a:lnTo>
                  <a:lnTo>
                    <a:pt x="0" y="1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" name="Freeform 699"/>
            <p:cNvSpPr>
              <a:spLocks/>
            </p:cNvSpPr>
            <p:nvPr/>
          </p:nvSpPr>
          <p:spPr bwMode="auto">
            <a:xfrm>
              <a:off x="2746" y="913"/>
              <a:ext cx="8" cy="11"/>
            </a:xfrm>
            <a:custGeom>
              <a:avLst/>
              <a:gdLst>
                <a:gd name="T0" fmla="*/ 0 w 28"/>
                <a:gd name="T1" fmla="*/ 29 h 46"/>
                <a:gd name="T2" fmla="*/ 11 w 28"/>
                <a:gd name="T3" fmla="*/ 29 h 46"/>
                <a:gd name="T4" fmla="*/ 11 w 28"/>
                <a:gd name="T5" fmla="*/ 46 h 46"/>
                <a:gd name="T6" fmla="*/ 21 w 28"/>
                <a:gd name="T7" fmla="*/ 46 h 46"/>
                <a:gd name="T8" fmla="*/ 21 w 28"/>
                <a:gd name="T9" fmla="*/ 36 h 46"/>
                <a:gd name="T10" fmla="*/ 28 w 28"/>
                <a:gd name="T11" fmla="*/ 36 h 46"/>
                <a:gd name="T12" fmla="*/ 21 w 28"/>
                <a:gd name="T13" fmla="*/ 0 h 46"/>
                <a:gd name="T14" fmla="*/ 5 w 28"/>
                <a:gd name="T15" fmla="*/ 0 h 46"/>
                <a:gd name="T16" fmla="*/ 5 w 28"/>
                <a:gd name="T17" fmla="*/ 16 h 46"/>
                <a:gd name="T18" fmla="*/ 0 w 28"/>
                <a:gd name="T19" fmla="*/ 16 h 46"/>
                <a:gd name="T20" fmla="*/ 0 w 28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6">
                  <a:moveTo>
                    <a:pt x="0" y="29"/>
                  </a:moveTo>
                  <a:lnTo>
                    <a:pt x="11" y="29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6"/>
                  </a:lnTo>
                  <a:lnTo>
                    <a:pt x="28" y="36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6"/>
                  </a:lnTo>
                  <a:lnTo>
                    <a:pt x="0" y="16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" name="Rectangle 700"/>
            <p:cNvSpPr>
              <a:spLocks noChangeArrowheads="1"/>
            </p:cNvSpPr>
            <p:nvPr/>
          </p:nvSpPr>
          <p:spPr bwMode="auto">
            <a:xfrm>
              <a:off x="2752" y="922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" name="Freeform 701"/>
            <p:cNvSpPr>
              <a:spLocks/>
            </p:cNvSpPr>
            <p:nvPr/>
          </p:nvSpPr>
          <p:spPr bwMode="auto">
            <a:xfrm>
              <a:off x="2751" y="952"/>
              <a:ext cx="6" cy="11"/>
            </a:xfrm>
            <a:custGeom>
              <a:avLst/>
              <a:gdLst>
                <a:gd name="T0" fmla="*/ 0 w 29"/>
                <a:gd name="T1" fmla="*/ 30 h 46"/>
                <a:gd name="T2" fmla="*/ 13 w 29"/>
                <a:gd name="T3" fmla="*/ 30 h 46"/>
                <a:gd name="T4" fmla="*/ 13 w 29"/>
                <a:gd name="T5" fmla="*/ 46 h 46"/>
                <a:gd name="T6" fmla="*/ 21 w 29"/>
                <a:gd name="T7" fmla="*/ 46 h 46"/>
                <a:gd name="T8" fmla="*/ 21 w 29"/>
                <a:gd name="T9" fmla="*/ 38 h 46"/>
                <a:gd name="T10" fmla="*/ 29 w 29"/>
                <a:gd name="T11" fmla="*/ 38 h 46"/>
                <a:gd name="T12" fmla="*/ 22 w 29"/>
                <a:gd name="T13" fmla="*/ 0 h 46"/>
                <a:gd name="T14" fmla="*/ 7 w 29"/>
                <a:gd name="T15" fmla="*/ 0 h 46"/>
                <a:gd name="T16" fmla="*/ 7 w 29"/>
                <a:gd name="T17" fmla="*/ 17 h 46"/>
                <a:gd name="T18" fmla="*/ 0 w 29"/>
                <a:gd name="T19" fmla="*/ 17 h 46"/>
                <a:gd name="T20" fmla="*/ 0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30"/>
                  </a:moveTo>
                  <a:lnTo>
                    <a:pt x="13" y="30"/>
                  </a:lnTo>
                  <a:lnTo>
                    <a:pt x="13" y="46"/>
                  </a:lnTo>
                  <a:lnTo>
                    <a:pt x="21" y="46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2" y="0"/>
                  </a:lnTo>
                  <a:lnTo>
                    <a:pt x="7" y="0"/>
                  </a:lnTo>
                  <a:lnTo>
                    <a:pt x="7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2" name="Freeform 702"/>
            <p:cNvSpPr>
              <a:spLocks/>
            </p:cNvSpPr>
            <p:nvPr/>
          </p:nvSpPr>
          <p:spPr bwMode="auto">
            <a:xfrm>
              <a:off x="2751" y="952"/>
              <a:ext cx="6" cy="11"/>
            </a:xfrm>
            <a:custGeom>
              <a:avLst/>
              <a:gdLst>
                <a:gd name="T0" fmla="*/ 0 w 29"/>
                <a:gd name="T1" fmla="*/ 30 h 46"/>
                <a:gd name="T2" fmla="*/ 13 w 29"/>
                <a:gd name="T3" fmla="*/ 30 h 46"/>
                <a:gd name="T4" fmla="*/ 13 w 29"/>
                <a:gd name="T5" fmla="*/ 46 h 46"/>
                <a:gd name="T6" fmla="*/ 21 w 29"/>
                <a:gd name="T7" fmla="*/ 46 h 46"/>
                <a:gd name="T8" fmla="*/ 21 w 29"/>
                <a:gd name="T9" fmla="*/ 38 h 46"/>
                <a:gd name="T10" fmla="*/ 29 w 29"/>
                <a:gd name="T11" fmla="*/ 38 h 46"/>
                <a:gd name="T12" fmla="*/ 22 w 29"/>
                <a:gd name="T13" fmla="*/ 0 h 46"/>
                <a:gd name="T14" fmla="*/ 7 w 29"/>
                <a:gd name="T15" fmla="*/ 0 h 46"/>
                <a:gd name="T16" fmla="*/ 7 w 29"/>
                <a:gd name="T17" fmla="*/ 17 h 46"/>
                <a:gd name="T18" fmla="*/ 0 w 29"/>
                <a:gd name="T19" fmla="*/ 17 h 46"/>
                <a:gd name="T20" fmla="*/ 0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30"/>
                  </a:moveTo>
                  <a:lnTo>
                    <a:pt x="13" y="30"/>
                  </a:lnTo>
                  <a:lnTo>
                    <a:pt x="13" y="46"/>
                  </a:lnTo>
                  <a:lnTo>
                    <a:pt x="21" y="46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2" y="0"/>
                  </a:lnTo>
                  <a:lnTo>
                    <a:pt x="7" y="0"/>
                  </a:lnTo>
                  <a:lnTo>
                    <a:pt x="7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3" name="Rectangle 703"/>
            <p:cNvSpPr>
              <a:spLocks noChangeArrowheads="1"/>
            </p:cNvSpPr>
            <p:nvPr/>
          </p:nvSpPr>
          <p:spPr bwMode="auto">
            <a:xfrm>
              <a:off x="2756" y="961"/>
              <a:ext cx="0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4" name="Freeform 704"/>
            <p:cNvSpPr>
              <a:spLocks/>
            </p:cNvSpPr>
            <p:nvPr/>
          </p:nvSpPr>
          <p:spPr bwMode="auto">
            <a:xfrm>
              <a:off x="2755" y="990"/>
              <a:ext cx="6" cy="11"/>
            </a:xfrm>
            <a:custGeom>
              <a:avLst/>
              <a:gdLst>
                <a:gd name="T0" fmla="*/ 0 w 29"/>
                <a:gd name="T1" fmla="*/ 30 h 47"/>
                <a:gd name="T2" fmla="*/ 12 w 29"/>
                <a:gd name="T3" fmla="*/ 30 h 47"/>
                <a:gd name="T4" fmla="*/ 12 w 29"/>
                <a:gd name="T5" fmla="*/ 47 h 47"/>
                <a:gd name="T6" fmla="*/ 21 w 29"/>
                <a:gd name="T7" fmla="*/ 47 h 47"/>
                <a:gd name="T8" fmla="*/ 21 w 29"/>
                <a:gd name="T9" fmla="*/ 37 h 47"/>
                <a:gd name="T10" fmla="*/ 29 w 29"/>
                <a:gd name="T11" fmla="*/ 37 h 47"/>
                <a:gd name="T12" fmla="*/ 22 w 29"/>
                <a:gd name="T13" fmla="*/ 0 h 47"/>
                <a:gd name="T14" fmla="*/ 7 w 29"/>
                <a:gd name="T15" fmla="*/ 0 h 47"/>
                <a:gd name="T16" fmla="*/ 7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2" y="30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2" y="0"/>
                  </a:lnTo>
                  <a:lnTo>
                    <a:pt x="7" y="0"/>
                  </a:lnTo>
                  <a:lnTo>
                    <a:pt x="7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5" name="Freeform 705"/>
            <p:cNvSpPr>
              <a:spLocks/>
            </p:cNvSpPr>
            <p:nvPr/>
          </p:nvSpPr>
          <p:spPr bwMode="auto">
            <a:xfrm>
              <a:off x="2755" y="990"/>
              <a:ext cx="6" cy="11"/>
            </a:xfrm>
            <a:custGeom>
              <a:avLst/>
              <a:gdLst>
                <a:gd name="T0" fmla="*/ 0 w 29"/>
                <a:gd name="T1" fmla="*/ 30 h 47"/>
                <a:gd name="T2" fmla="*/ 12 w 29"/>
                <a:gd name="T3" fmla="*/ 30 h 47"/>
                <a:gd name="T4" fmla="*/ 12 w 29"/>
                <a:gd name="T5" fmla="*/ 47 h 47"/>
                <a:gd name="T6" fmla="*/ 21 w 29"/>
                <a:gd name="T7" fmla="*/ 47 h 47"/>
                <a:gd name="T8" fmla="*/ 21 w 29"/>
                <a:gd name="T9" fmla="*/ 37 h 47"/>
                <a:gd name="T10" fmla="*/ 29 w 29"/>
                <a:gd name="T11" fmla="*/ 37 h 47"/>
                <a:gd name="T12" fmla="*/ 22 w 29"/>
                <a:gd name="T13" fmla="*/ 0 h 47"/>
                <a:gd name="T14" fmla="*/ 7 w 29"/>
                <a:gd name="T15" fmla="*/ 0 h 47"/>
                <a:gd name="T16" fmla="*/ 7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2" y="30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2" y="0"/>
                  </a:lnTo>
                  <a:lnTo>
                    <a:pt x="7" y="0"/>
                  </a:lnTo>
                  <a:lnTo>
                    <a:pt x="7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6" name="Rectangle 706"/>
            <p:cNvSpPr>
              <a:spLocks noChangeArrowheads="1"/>
            </p:cNvSpPr>
            <p:nvPr/>
          </p:nvSpPr>
          <p:spPr bwMode="auto">
            <a:xfrm>
              <a:off x="2760" y="999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" name="Freeform 707"/>
            <p:cNvSpPr>
              <a:spLocks/>
            </p:cNvSpPr>
            <p:nvPr/>
          </p:nvSpPr>
          <p:spPr bwMode="auto">
            <a:xfrm>
              <a:off x="2759" y="1028"/>
              <a:ext cx="7" cy="11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5 w 29"/>
                <a:gd name="T15" fmla="*/ 0 h 47"/>
                <a:gd name="T16" fmla="*/ 5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" name="Freeform 708"/>
            <p:cNvSpPr>
              <a:spLocks/>
            </p:cNvSpPr>
            <p:nvPr/>
          </p:nvSpPr>
          <p:spPr bwMode="auto">
            <a:xfrm>
              <a:off x="2759" y="1028"/>
              <a:ext cx="7" cy="11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5 w 29"/>
                <a:gd name="T15" fmla="*/ 0 h 47"/>
                <a:gd name="T16" fmla="*/ 5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" name="Rectangle 709"/>
            <p:cNvSpPr>
              <a:spLocks noChangeArrowheads="1"/>
            </p:cNvSpPr>
            <p:nvPr/>
          </p:nvSpPr>
          <p:spPr bwMode="auto">
            <a:xfrm>
              <a:off x="2764" y="1037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" name="Freeform 710"/>
            <p:cNvSpPr>
              <a:spLocks/>
            </p:cNvSpPr>
            <p:nvPr/>
          </p:nvSpPr>
          <p:spPr bwMode="auto">
            <a:xfrm>
              <a:off x="2763" y="1068"/>
              <a:ext cx="6" cy="10"/>
            </a:xfrm>
            <a:custGeom>
              <a:avLst/>
              <a:gdLst>
                <a:gd name="T0" fmla="*/ 0 w 29"/>
                <a:gd name="T1" fmla="*/ 30 h 48"/>
                <a:gd name="T2" fmla="*/ 11 w 29"/>
                <a:gd name="T3" fmla="*/ 30 h 48"/>
                <a:gd name="T4" fmla="*/ 11 w 29"/>
                <a:gd name="T5" fmla="*/ 48 h 48"/>
                <a:gd name="T6" fmla="*/ 21 w 29"/>
                <a:gd name="T7" fmla="*/ 48 h 48"/>
                <a:gd name="T8" fmla="*/ 21 w 29"/>
                <a:gd name="T9" fmla="*/ 38 h 48"/>
                <a:gd name="T10" fmla="*/ 29 w 29"/>
                <a:gd name="T11" fmla="*/ 38 h 48"/>
                <a:gd name="T12" fmla="*/ 21 w 29"/>
                <a:gd name="T13" fmla="*/ 0 h 48"/>
                <a:gd name="T14" fmla="*/ 6 w 29"/>
                <a:gd name="T15" fmla="*/ 0 h 48"/>
                <a:gd name="T16" fmla="*/ 6 w 29"/>
                <a:gd name="T17" fmla="*/ 17 h 48"/>
                <a:gd name="T18" fmla="*/ 0 w 29"/>
                <a:gd name="T19" fmla="*/ 17 h 48"/>
                <a:gd name="T20" fmla="*/ 0 w 29"/>
                <a:gd name="T21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0" y="30"/>
                  </a:moveTo>
                  <a:lnTo>
                    <a:pt x="11" y="30"/>
                  </a:lnTo>
                  <a:lnTo>
                    <a:pt x="11" y="48"/>
                  </a:lnTo>
                  <a:lnTo>
                    <a:pt x="21" y="48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" name="Freeform 711"/>
            <p:cNvSpPr>
              <a:spLocks/>
            </p:cNvSpPr>
            <p:nvPr/>
          </p:nvSpPr>
          <p:spPr bwMode="auto">
            <a:xfrm>
              <a:off x="2763" y="1068"/>
              <a:ext cx="6" cy="10"/>
            </a:xfrm>
            <a:custGeom>
              <a:avLst/>
              <a:gdLst>
                <a:gd name="T0" fmla="*/ 0 w 29"/>
                <a:gd name="T1" fmla="*/ 30 h 48"/>
                <a:gd name="T2" fmla="*/ 11 w 29"/>
                <a:gd name="T3" fmla="*/ 30 h 48"/>
                <a:gd name="T4" fmla="*/ 11 w 29"/>
                <a:gd name="T5" fmla="*/ 48 h 48"/>
                <a:gd name="T6" fmla="*/ 21 w 29"/>
                <a:gd name="T7" fmla="*/ 48 h 48"/>
                <a:gd name="T8" fmla="*/ 21 w 29"/>
                <a:gd name="T9" fmla="*/ 38 h 48"/>
                <a:gd name="T10" fmla="*/ 29 w 29"/>
                <a:gd name="T11" fmla="*/ 38 h 48"/>
                <a:gd name="T12" fmla="*/ 21 w 29"/>
                <a:gd name="T13" fmla="*/ 0 h 48"/>
                <a:gd name="T14" fmla="*/ 6 w 29"/>
                <a:gd name="T15" fmla="*/ 0 h 48"/>
                <a:gd name="T16" fmla="*/ 6 w 29"/>
                <a:gd name="T17" fmla="*/ 17 h 48"/>
                <a:gd name="T18" fmla="*/ 0 w 29"/>
                <a:gd name="T19" fmla="*/ 17 h 48"/>
                <a:gd name="T20" fmla="*/ 0 w 29"/>
                <a:gd name="T21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0" y="30"/>
                  </a:moveTo>
                  <a:lnTo>
                    <a:pt x="11" y="30"/>
                  </a:lnTo>
                  <a:lnTo>
                    <a:pt x="11" y="48"/>
                  </a:lnTo>
                  <a:lnTo>
                    <a:pt x="21" y="48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2" name="Rectangle 712"/>
            <p:cNvSpPr>
              <a:spLocks noChangeArrowheads="1"/>
            </p:cNvSpPr>
            <p:nvPr/>
          </p:nvSpPr>
          <p:spPr bwMode="auto">
            <a:xfrm>
              <a:off x="2886" y="1136"/>
              <a:ext cx="33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3" name="Rectangle 713"/>
            <p:cNvSpPr>
              <a:spLocks noChangeArrowheads="1"/>
            </p:cNvSpPr>
            <p:nvPr/>
          </p:nvSpPr>
          <p:spPr bwMode="auto">
            <a:xfrm>
              <a:off x="2886" y="1136"/>
              <a:ext cx="33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4" name="Freeform 714"/>
            <p:cNvSpPr>
              <a:spLocks/>
            </p:cNvSpPr>
            <p:nvPr/>
          </p:nvSpPr>
          <p:spPr bwMode="auto">
            <a:xfrm>
              <a:off x="2875" y="1146"/>
              <a:ext cx="11" cy="12"/>
            </a:xfrm>
            <a:custGeom>
              <a:avLst/>
              <a:gdLst>
                <a:gd name="T0" fmla="*/ 0 w 41"/>
                <a:gd name="T1" fmla="*/ 0 h 53"/>
                <a:gd name="T2" fmla="*/ 0 w 41"/>
                <a:gd name="T3" fmla="*/ 41 h 53"/>
                <a:gd name="T4" fmla="*/ 7 w 41"/>
                <a:gd name="T5" fmla="*/ 41 h 53"/>
                <a:gd name="T6" fmla="*/ 7 w 41"/>
                <a:gd name="T7" fmla="*/ 50 h 53"/>
                <a:gd name="T8" fmla="*/ 10 w 41"/>
                <a:gd name="T9" fmla="*/ 53 h 53"/>
                <a:gd name="T10" fmla="*/ 35 w 41"/>
                <a:gd name="T11" fmla="*/ 53 h 53"/>
                <a:gd name="T12" fmla="*/ 35 w 41"/>
                <a:gd name="T13" fmla="*/ 36 h 53"/>
                <a:gd name="T14" fmla="*/ 41 w 41"/>
                <a:gd name="T15" fmla="*/ 36 h 53"/>
                <a:gd name="T16" fmla="*/ 41 w 41"/>
                <a:gd name="T17" fmla="*/ 21 h 53"/>
                <a:gd name="T18" fmla="*/ 35 w 41"/>
                <a:gd name="T19" fmla="*/ 7 h 53"/>
                <a:gd name="T20" fmla="*/ 33 w 41"/>
                <a:gd name="T21" fmla="*/ 7 h 53"/>
                <a:gd name="T22" fmla="*/ 33 w 41"/>
                <a:gd name="T23" fmla="*/ 0 h 53"/>
                <a:gd name="T24" fmla="*/ 0 w 41"/>
                <a:gd name="T25" fmla="*/ 0 h 53"/>
                <a:gd name="T26" fmla="*/ 0 w 41"/>
                <a:gd name="T27" fmla="*/ 0 h 53"/>
                <a:gd name="T28" fmla="*/ 0 w 41"/>
                <a:gd name="T2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53">
                  <a:moveTo>
                    <a:pt x="0" y="0"/>
                  </a:moveTo>
                  <a:lnTo>
                    <a:pt x="0" y="41"/>
                  </a:lnTo>
                  <a:lnTo>
                    <a:pt x="7" y="41"/>
                  </a:lnTo>
                  <a:lnTo>
                    <a:pt x="7" y="50"/>
                  </a:lnTo>
                  <a:lnTo>
                    <a:pt x="10" y="53"/>
                  </a:lnTo>
                  <a:lnTo>
                    <a:pt x="35" y="53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1" y="21"/>
                  </a:lnTo>
                  <a:lnTo>
                    <a:pt x="35" y="7"/>
                  </a:lnTo>
                  <a:lnTo>
                    <a:pt x="33" y="7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5" name="Freeform 715"/>
            <p:cNvSpPr>
              <a:spLocks/>
            </p:cNvSpPr>
            <p:nvPr/>
          </p:nvSpPr>
          <p:spPr bwMode="auto">
            <a:xfrm>
              <a:off x="2875" y="1146"/>
              <a:ext cx="11" cy="12"/>
            </a:xfrm>
            <a:custGeom>
              <a:avLst/>
              <a:gdLst>
                <a:gd name="T0" fmla="*/ 0 w 41"/>
                <a:gd name="T1" fmla="*/ 0 h 53"/>
                <a:gd name="T2" fmla="*/ 0 w 41"/>
                <a:gd name="T3" fmla="*/ 41 h 53"/>
                <a:gd name="T4" fmla="*/ 7 w 41"/>
                <a:gd name="T5" fmla="*/ 41 h 53"/>
                <a:gd name="T6" fmla="*/ 7 w 41"/>
                <a:gd name="T7" fmla="*/ 50 h 53"/>
                <a:gd name="T8" fmla="*/ 10 w 41"/>
                <a:gd name="T9" fmla="*/ 53 h 53"/>
                <a:gd name="T10" fmla="*/ 35 w 41"/>
                <a:gd name="T11" fmla="*/ 53 h 53"/>
                <a:gd name="T12" fmla="*/ 35 w 41"/>
                <a:gd name="T13" fmla="*/ 36 h 53"/>
                <a:gd name="T14" fmla="*/ 41 w 41"/>
                <a:gd name="T15" fmla="*/ 36 h 53"/>
                <a:gd name="T16" fmla="*/ 41 w 41"/>
                <a:gd name="T17" fmla="*/ 21 h 53"/>
                <a:gd name="T18" fmla="*/ 35 w 41"/>
                <a:gd name="T19" fmla="*/ 7 h 53"/>
                <a:gd name="T20" fmla="*/ 33 w 41"/>
                <a:gd name="T21" fmla="*/ 7 h 53"/>
                <a:gd name="T22" fmla="*/ 33 w 41"/>
                <a:gd name="T23" fmla="*/ 0 h 53"/>
                <a:gd name="T24" fmla="*/ 0 w 41"/>
                <a:gd name="T25" fmla="*/ 0 h 53"/>
                <a:gd name="T26" fmla="*/ 0 w 41"/>
                <a:gd name="T2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53">
                  <a:moveTo>
                    <a:pt x="0" y="0"/>
                  </a:moveTo>
                  <a:lnTo>
                    <a:pt x="0" y="41"/>
                  </a:lnTo>
                  <a:lnTo>
                    <a:pt x="7" y="41"/>
                  </a:lnTo>
                  <a:lnTo>
                    <a:pt x="7" y="50"/>
                  </a:lnTo>
                  <a:lnTo>
                    <a:pt x="10" y="53"/>
                  </a:lnTo>
                  <a:lnTo>
                    <a:pt x="35" y="53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1" y="21"/>
                  </a:lnTo>
                  <a:lnTo>
                    <a:pt x="35" y="7"/>
                  </a:lnTo>
                  <a:lnTo>
                    <a:pt x="33" y="7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6" name="Freeform 716"/>
            <p:cNvSpPr>
              <a:spLocks/>
            </p:cNvSpPr>
            <p:nvPr/>
          </p:nvSpPr>
          <p:spPr bwMode="auto">
            <a:xfrm>
              <a:off x="2775" y="1106"/>
              <a:ext cx="53" cy="14"/>
            </a:xfrm>
            <a:custGeom>
              <a:avLst/>
              <a:gdLst>
                <a:gd name="T0" fmla="*/ 0 w 234"/>
                <a:gd name="T1" fmla="*/ 0 h 65"/>
                <a:gd name="T2" fmla="*/ 0 w 234"/>
                <a:gd name="T3" fmla="*/ 65 h 65"/>
                <a:gd name="T4" fmla="*/ 234 w 234"/>
                <a:gd name="T5" fmla="*/ 0 h 65"/>
                <a:gd name="T6" fmla="*/ 0 w 234"/>
                <a:gd name="T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4" h="65">
                  <a:moveTo>
                    <a:pt x="0" y="0"/>
                  </a:moveTo>
                  <a:lnTo>
                    <a:pt x="0" y="65"/>
                  </a:lnTo>
                  <a:lnTo>
                    <a:pt x="2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" name="Freeform 717"/>
            <p:cNvSpPr>
              <a:spLocks/>
            </p:cNvSpPr>
            <p:nvPr/>
          </p:nvSpPr>
          <p:spPr bwMode="auto">
            <a:xfrm>
              <a:off x="2775" y="1106"/>
              <a:ext cx="53" cy="14"/>
            </a:xfrm>
            <a:custGeom>
              <a:avLst/>
              <a:gdLst>
                <a:gd name="T0" fmla="*/ 0 w 234"/>
                <a:gd name="T1" fmla="*/ 0 h 65"/>
                <a:gd name="T2" fmla="*/ 0 w 234"/>
                <a:gd name="T3" fmla="*/ 65 h 65"/>
                <a:gd name="T4" fmla="*/ 234 w 234"/>
                <a:gd name="T5" fmla="*/ 0 h 65"/>
                <a:gd name="T6" fmla="*/ 0 w 234"/>
                <a:gd name="T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4" h="65">
                  <a:moveTo>
                    <a:pt x="0" y="0"/>
                  </a:moveTo>
                  <a:lnTo>
                    <a:pt x="0" y="65"/>
                  </a:lnTo>
                  <a:lnTo>
                    <a:pt x="23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" name="Freeform 718"/>
            <p:cNvSpPr>
              <a:spLocks/>
            </p:cNvSpPr>
            <p:nvPr/>
          </p:nvSpPr>
          <p:spPr bwMode="auto">
            <a:xfrm>
              <a:off x="2827" y="1106"/>
              <a:ext cx="53" cy="15"/>
            </a:xfrm>
            <a:custGeom>
              <a:avLst/>
              <a:gdLst>
                <a:gd name="T0" fmla="*/ 231 w 231"/>
                <a:gd name="T1" fmla="*/ 0 h 67"/>
                <a:gd name="T2" fmla="*/ 231 w 231"/>
                <a:gd name="T3" fmla="*/ 67 h 67"/>
                <a:gd name="T4" fmla="*/ 0 w 231"/>
                <a:gd name="T5" fmla="*/ 0 h 67"/>
                <a:gd name="T6" fmla="*/ 231 w 231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1" h="67">
                  <a:moveTo>
                    <a:pt x="231" y="0"/>
                  </a:moveTo>
                  <a:lnTo>
                    <a:pt x="231" y="67"/>
                  </a:lnTo>
                  <a:lnTo>
                    <a:pt x="0" y="0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" name="Freeform 719"/>
            <p:cNvSpPr>
              <a:spLocks/>
            </p:cNvSpPr>
            <p:nvPr/>
          </p:nvSpPr>
          <p:spPr bwMode="auto">
            <a:xfrm>
              <a:off x="2827" y="1106"/>
              <a:ext cx="53" cy="15"/>
            </a:xfrm>
            <a:custGeom>
              <a:avLst/>
              <a:gdLst>
                <a:gd name="T0" fmla="*/ 231 w 231"/>
                <a:gd name="T1" fmla="*/ 0 h 67"/>
                <a:gd name="T2" fmla="*/ 231 w 231"/>
                <a:gd name="T3" fmla="*/ 67 h 67"/>
                <a:gd name="T4" fmla="*/ 0 w 231"/>
                <a:gd name="T5" fmla="*/ 0 h 67"/>
                <a:gd name="T6" fmla="*/ 231 w 231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1" h="67">
                  <a:moveTo>
                    <a:pt x="231" y="0"/>
                  </a:moveTo>
                  <a:lnTo>
                    <a:pt x="231" y="67"/>
                  </a:lnTo>
                  <a:lnTo>
                    <a:pt x="0" y="0"/>
                  </a:lnTo>
                  <a:lnTo>
                    <a:pt x="23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0" name="Rectangle 720"/>
            <p:cNvSpPr>
              <a:spLocks noChangeArrowheads="1"/>
            </p:cNvSpPr>
            <p:nvPr/>
          </p:nvSpPr>
          <p:spPr bwMode="auto">
            <a:xfrm>
              <a:off x="2767" y="1076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1" name="Freeform 721"/>
            <p:cNvSpPr>
              <a:spLocks/>
            </p:cNvSpPr>
            <p:nvPr/>
          </p:nvSpPr>
          <p:spPr bwMode="auto">
            <a:xfrm>
              <a:off x="2767" y="1106"/>
              <a:ext cx="6" cy="10"/>
            </a:xfrm>
            <a:custGeom>
              <a:avLst/>
              <a:gdLst>
                <a:gd name="T0" fmla="*/ 0 w 29"/>
                <a:gd name="T1" fmla="*/ 29 h 46"/>
                <a:gd name="T2" fmla="*/ 11 w 29"/>
                <a:gd name="T3" fmla="*/ 29 h 46"/>
                <a:gd name="T4" fmla="*/ 11 w 29"/>
                <a:gd name="T5" fmla="*/ 46 h 46"/>
                <a:gd name="T6" fmla="*/ 21 w 29"/>
                <a:gd name="T7" fmla="*/ 46 h 46"/>
                <a:gd name="T8" fmla="*/ 21 w 29"/>
                <a:gd name="T9" fmla="*/ 36 h 46"/>
                <a:gd name="T10" fmla="*/ 29 w 29"/>
                <a:gd name="T11" fmla="*/ 36 h 46"/>
                <a:gd name="T12" fmla="*/ 21 w 29"/>
                <a:gd name="T13" fmla="*/ 0 h 46"/>
                <a:gd name="T14" fmla="*/ 6 w 29"/>
                <a:gd name="T15" fmla="*/ 0 h 46"/>
                <a:gd name="T16" fmla="*/ 6 w 29"/>
                <a:gd name="T17" fmla="*/ 16 h 46"/>
                <a:gd name="T18" fmla="*/ 0 w 29"/>
                <a:gd name="T19" fmla="*/ 16 h 46"/>
                <a:gd name="T20" fmla="*/ 0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29"/>
                  </a:moveTo>
                  <a:lnTo>
                    <a:pt x="11" y="29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6"/>
                  </a:lnTo>
                  <a:lnTo>
                    <a:pt x="29" y="36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2" name="Freeform 722"/>
            <p:cNvSpPr>
              <a:spLocks/>
            </p:cNvSpPr>
            <p:nvPr/>
          </p:nvSpPr>
          <p:spPr bwMode="auto">
            <a:xfrm>
              <a:off x="2767" y="1106"/>
              <a:ext cx="6" cy="10"/>
            </a:xfrm>
            <a:custGeom>
              <a:avLst/>
              <a:gdLst>
                <a:gd name="T0" fmla="*/ 0 w 29"/>
                <a:gd name="T1" fmla="*/ 29 h 46"/>
                <a:gd name="T2" fmla="*/ 11 w 29"/>
                <a:gd name="T3" fmla="*/ 29 h 46"/>
                <a:gd name="T4" fmla="*/ 11 w 29"/>
                <a:gd name="T5" fmla="*/ 46 h 46"/>
                <a:gd name="T6" fmla="*/ 21 w 29"/>
                <a:gd name="T7" fmla="*/ 46 h 46"/>
                <a:gd name="T8" fmla="*/ 21 w 29"/>
                <a:gd name="T9" fmla="*/ 36 h 46"/>
                <a:gd name="T10" fmla="*/ 29 w 29"/>
                <a:gd name="T11" fmla="*/ 36 h 46"/>
                <a:gd name="T12" fmla="*/ 21 w 29"/>
                <a:gd name="T13" fmla="*/ 0 h 46"/>
                <a:gd name="T14" fmla="*/ 6 w 29"/>
                <a:gd name="T15" fmla="*/ 0 h 46"/>
                <a:gd name="T16" fmla="*/ 6 w 29"/>
                <a:gd name="T17" fmla="*/ 16 h 46"/>
                <a:gd name="T18" fmla="*/ 0 w 29"/>
                <a:gd name="T19" fmla="*/ 16 h 46"/>
                <a:gd name="T20" fmla="*/ 0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29"/>
                  </a:moveTo>
                  <a:lnTo>
                    <a:pt x="11" y="29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6"/>
                  </a:lnTo>
                  <a:lnTo>
                    <a:pt x="29" y="36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3" name="Rectangle 723"/>
            <p:cNvSpPr>
              <a:spLocks noChangeArrowheads="1"/>
            </p:cNvSpPr>
            <p:nvPr/>
          </p:nvSpPr>
          <p:spPr bwMode="auto">
            <a:xfrm>
              <a:off x="2740" y="806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4" name="Freeform 724"/>
            <p:cNvSpPr>
              <a:spLocks/>
            </p:cNvSpPr>
            <p:nvPr/>
          </p:nvSpPr>
          <p:spPr bwMode="auto">
            <a:xfrm>
              <a:off x="2739" y="837"/>
              <a:ext cx="6" cy="10"/>
            </a:xfrm>
            <a:custGeom>
              <a:avLst/>
              <a:gdLst>
                <a:gd name="T0" fmla="*/ 0 w 29"/>
                <a:gd name="T1" fmla="*/ 30 h 46"/>
                <a:gd name="T2" fmla="*/ 11 w 29"/>
                <a:gd name="T3" fmla="*/ 30 h 46"/>
                <a:gd name="T4" fmla="*/ 11 w 29"/>
                <a:gd name="T5" fmla="*/ 46 h 46"/>
                <a:gd name="T6" fmla="*/ 21 w 29"/>
                <a:gd name="T7" fmla="*/ 46 h 46"/>
                <a:gd name="T8" fmla="*/ 21 w 29"/>
                <a:gd name="T9" fmla="*/ 37 h 46"/>
                <a:gd name="T10" fmla="*/ 29 w 29"/>
                <a:gd name="T11" fmla="*/ 37 h 46"/>
                <a:gd name="T12" fmla="*/ 21 w 29"/>
                <a:gd name="T13" fmla="*/ 0 h 46"/>
                <a:gd name="T14" fmla="*/ 6 w 29"/>
                <a:gd name="T15" fmla="*/ 0 h 46"/>
                <a:gd name="T16" fmla="*/ 6 w 29"/>
                <a:gd name="T17" fmla="*/ 16 h 46"/>
                <a:gd name="T18" fmla="*/ 0 w 29"/>
                <a:gd name="T19" fmla="*/ 16 h 46"/>
                <a:gd name="T20" fmla="*/ 0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30"/>
                  </a:moveTo>
                  <a:lnTo>
                    <a:pt x="11" y="30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5" name="Freeform 725"/>
            <p:cNvSpPr>
              <a:spLocks/>
            </p:cNvSpPr>
            <p:nvPr/>
          </p:nvSpPr>
          <p:spPr bwMode="auto">
            <a:xfrm>
              <a:off x="2739" y="837"/>
              <a:ext cx="6" cy="10"/>
            </a:xfrm>
            <a:custGeom>
              <a:avLst/>
              <a:gdLst>
                <a:gd name="T0" fmla="*/ 0 w 29"/>
                <a:gd name="T1" fmla="*/ 30 h 46"/>
                <a:gd name="T2" fmla="*/ 11 w 29"/>
                <a:gd name="T3" fmla="*/ 30 h 46"/>
                <a:gd name="T4" fmla="*/ 11 w 29"/>
                <a:gd name="T5" fmla="*/ 46 h 46"/>
                <a:gd name="T6" fmla="*/ 21 w 29"/>
                <a:gd name="T7" fmla="*/ 46 h 46"/>
                <a:gd name="T8" fmla="*/ 21 w 29"/>
                <a:gd name="T9" fmla="*/ 37 h 46"/>
                <a:gd name="T10" fmla="*/ 29 w 29"/>
                <a:gd name="T11" fmla="*/ 37 h 46"/>
                <a:gd name="T12" fmla="*/ 21 w 29"/>
                <a:gd name="T13" fmla="*/ 0 h 46"/>
                <a:gd name="T14" fmla="*/ 6 w 29"/>
                <a:gd name="T15" fmla="*/ 0 h 46"/>
                <a:gd name="T16" fmla="*/ 6 w 29"/>
                <a:gd name="T17" fmla="*/ 16 h 46"/>
                <a:gd name="T18" fmla="*/ 0 w 29"/>
                <a:gd name="T19" fmla="*/ 16 h 46"/>
                <a:gd name="T20" fmla="*/ 0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30"/>
                  </a:moveTo>
                  <a:lnTo>
                    <a:pt x="11" y="30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6" name="Rectangle 726"/>
            <p:cNvSpPr>
              <a:spLocks noChangeArrowheads="1"/>
            </p:cNvSpPr>
            <p:nvPr/>
          </p:nvSpPr>
          <p:spPr bwMode="auto">
            <a:xfrm>
              <a:off x="2730" y="1056"/>
              <a:ext cx="32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7" name="Rectangle 727"/>
            <p:cNvSpPr>
              <a:spLocks noChangeArrowheads="1"/>
            </p:cNvSpPr>
            <p:nvPr/>
          </p:nvSpPr>
          <p:spPr bwMode="auto">
            <a:xfrm>
              <a:off x="2730" y="1056"/>
              <a:ext cx="32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" name="Freeform 728"/>
            <p:cNvSpPr>
              <a:spLocks/>
            </p:cNvSpPr>
            <p:nvPr/>
          </p:nvSpPr>
          <p:spPr bwMode="auto">
            <a:xfrm>
              <a:off x="2722" y="1067"/>
              <a:ext cx="10" cy="11"/>
            </a:xfrm>
            <a:custGeom>
              <a:avLst/>
              <a:gdLst>
                <a:gd name="T0" fmla="*/ 47 w 47"/>
                <a:gd name="T1" fmla="*/ 30 h 49"/>
                <a:gd name="T2" fmla="*/ 47 w 47"/>
                <a:gd name="T3" fmla="*/ 49 h 49"/>
                <a:gd name="T4" fmla="*/ 0 w 47"/>
                <a:gd name="T5" fmla="*/ 49 h 49"/>
                <a:gd name="T6" fmla="*/ 0 w 47"/>
                <a:gd name="T7" fmla="*/ 0 h 49"/>
                <a:gd name="T8" fmla="*/ 34 w 47"/>
                <a:gd name="T9" fmla="*/ 0 h 49"/>
                <a:gd name="T10" fmla="*/ 34 w 47"/>
                <a:gd name="T11" fmla="*/ 30 h 49"/>
                <a:gd name="T12" fmla="*/ 47 w 47"/>
                <a:gd name="T13" fmla="*/ 3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47" y="30"/>
                  </a:moveTo>
                  <a:lnTo>
                    <a:pt x="47" y="49"/>
                  </a:lnTo>
                  <a:lnTo>
                    <a:pt x="0" y="49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30"/>
                  </a:lnTo>
                  <a:lnTo>
                    <a:pt x="47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" name="Freeform 729"/>
            <p:cNvSpPr>
              <a:spLocks/>
            </p:cNvSpPr>
            <p:nvPr/>
          </p:nvSpPr>
          <p:spPr bwMode="auto">
            <a:xfrm>
              <a:off x="2722" y="1067"/>
              <a:ext cx="10" cy="11"/>
            </a:xfrm>
            <a:custGeom>
              <a:avLst/>
              <a:gdLst>
                <a:gd name="T0" fmla="*/ 47 w 47"/>
                <a:gd name="T1" fmla="*/ 30 h 49"/>
                <a:gd name="T2" fmla="*/ 47 w 47"/>
                <a:gd name="T3" fmla="*/ 49 h 49"/>
                <a:gd name="T4" fmla="*/ 0 w 47"/>
                <a:gd name="T5" fmla="*/ 49 h 49"/>
                <a:gd name="T6" fmla="*/ 0 w 47"/>
                <a:gd name="T7" fmla="*/ 0 h 49"/>
                <a:gd name="T8" fmla="*/ 34 w 47"/>
                <a:gd name="T9" fmla="*/ 0 h 49"/>
                <a:gd name="T10" fmla="*/ 34 w 47"/>
                <a:gd name="T11" fmla="*/ 30 h 49"/>
                <a:gd name="T12" fmla="*/ 47 w 47"/>
                <a:gd name="T13" fmla="*/ 3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47" y="30"/>
                  </a:moveTo>
                  <a:lnTo>
                    <a:pt x="47" y="49"/>
                  </a:lnTo>
                  <a:lnTo>
                    <a:pt x="0" y="49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30"/>
                  </a:lnTo>
                  <a:lnTo>
                    <a:pt x="47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" name="Freeform 730"/>
            <p:cNvSpPr>
              <a:spLocks/>
            </p:cNvSpPr>
            <p:nvPr/>
          </p:nvSpPr>
          <p:spPr bwMode="auto">
            <a:xfrm>
              <a:off x="2963" y="712"/>
              <a:ext cx="10" cy="20"/>
            </a:xfrm>
            <a:custGeom>
              <a:avLst/>
              <a:gdLst>
                <a:gd name="T0" fmla="*/ 42 w 42"/>
                <a:gd name="T1" fmla="*/ 0 h 91"/>
                <a:gd name="T2" fmla="*/ 12 w 42"/>
                <a:gd name="T3" fmla="*/ 0 h 91"/>
                <a:gd name="T4" fmla="*/ 12 w 42"/>
                <a:gd name="T5" fmla="*/ 74 h 91"/>
                <a:gd name="T6" fmla="*/ 0 w 42"/>
                <a:gd name="T7" fmla="*/ 74 h 91"/>
                <a:gd name="T8" fmla="*/ 0 w 42"/>
                <a:gd name="T9" fmla="*/ 91 h 91"/>
                <a:gd name="T10" fmla="*/ 42 w 42"/>
                <a:gd name="T11" fmla="*/ 91 h 91"/>
                <a:gd name="T12" fmla="*/ 42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42" y="0"/>
                  </a:moveTo>
                  <a:lnTo>
                    <a:pt x="12" y="0"/>
                  </a:lnTo>
                  <a:lnTo>
                    <a:pt x="12" y="74"/>
                  </a:lnTo>
                  <a:lnTo>
                    <a:pt x="0" y="74"/>
                  </a:lnTo>
                  <a:lnTo>
                    <a:pt x="0" y="91"/>
                  </a:lnTo>
                  <a:lnTo>
                    <a:pt x="42" y="9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" name="Freeform 731"/>
            <p:cNvSpPr>
              <a:spLocks/>
            </p:cNvSpPr>
            <p:nvPr/>
          </p:nvSpPr>
          <p:spPr bwMode="auto">
            <a:xfrm>
              <a:off x="2963" y="712"/>
              <a:ext cx="10" cy="20"/>
            </a:xfrm>
            <a:custGeom>
              <a:avLst/>
              <a:gdLst>
                <a:gd name="T0" fmla="*/ 42 w 42"/>
                <a:gd name="T1" fmla="*/ 0 h 91"/>
                <a:gd name="T2" fmla="*/ 12 w 42"/>
                <a:gd name="T3" fmla="*/ 0 h 91"/>
                <a:gd name="T4" fmla="*/ 12 w 42"/>
                <a:gd name="T5" fmla="*/ 74 h 91"/>
                <a:gd name="T6" fmla="*/ 0 w 42"/>
                <a:gd name="T7" fmla="*/ 74 h 91"/>
                <a:gd name="T8" fmla="*/ 0 w 42"/>
                <a:gd name="T9" fmla="*/ 91 h 91"/>
                <a:gd name="T10" fmla="*/ 42 w 42"/>
                <a:gd name="T11" fmla="*/ 91 h 91"/>
                <a:gd name="T12" fmla="*/ 42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42" y="0"/>
                  </a:moveTo>
                  <a:lnTo>
                    <a:pt x="12" y="0"/>
                  </a:lnTo>
                  <a:lnTo>
                    <a:pt x="12" y="74"/>
                  </a:lnTo>
                  <a:lnTo>
                    <a:pt x="0" y="74"/>
                  </a:lnTo>
                  <a:lnTo>
                    <a:pt x="0" y="91"/>
                  </a:lnTo>
                  <a:lnTo>
                    <a:pt x="42" y="91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" name="Line 732"/>
            <p:cNvSpPr>
              <a:spLocks noChangeShapeType="1"/>
            </p:cNvSpPr>
            <p:nvPr/>
          </p:nvSpPr>
          <p:spPr bwMode="auto">
            <a:xfrm flipV="1">
              <a:off x="2972" y="722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" name="Freeform 733"/>
            <p:cNvSpPr>
              <a:spLocks/>
            </p:cNvSpPr>
            <p:nvPr/>
          </p:nvSpPr>
          <p:spPr bwMode="auto">
            <a:xfrm>
              <a:off x="2958" y="751"/>
              <a:ext cx="10" cy="19"/>
            </a:xfrm>
            <a:custGeom>
              <a:avLst/>
              <a:gdLst>
                <a:gd name="T0" fmla="*/ 42 w 42"/>
                <a:gd name="T1" fmla="*/ 0 h 91"/>
                <a:gd name="T2" fmla="*/ 11 w 42"/>
                <a:gd name="T3" fmla="*/ 0 h 91"/>
                <a:gd name="T4" fmla="*/ 11 w 42"/>
                <a:gd name="T5" fmla="*/ 75 h 91"/>
                <a:gd name="T6" fmla="*/ 0 w 42"/>
                <a:gd name="T7" fmla="*/ 75 h 91"/>
                <a:gd name="T8" fmla="*/ 0 w 42"/>
                <a:gd name="T9" fmla="*/ 91 h 91"/>
                <a:gd name="T10" fmla="*/ 42 w 42"/>
                <a:gd name="T11" fmla="*/ 91 h 91"/>
                <a:gd name="T12" fmla="*/ 42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42" y="0"/>
                  </a:moveTo>
                  <a:lnTo>
                    <a:pt x="11" y="0"/>
                  </a:lnTo>
                  <a:lnTo>
                    <a:pt x="11" y="75"/>
                  </a:lnTo>
                  <a:lnTo>
                    <a:pt x="0" y="75"/>
                  </a:lnTo>
                  <a:lnTo>
                    <a:pt x="0" y="91"/>
                  </a:lnTo>
                  <a:lnTo>
                    <a:pt x="42" y="9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" name="Freeform 734"/>
            <p:cNvSpPr>
              <a:spLocks/>
            </p:cNvSpPr>
            <p:nvPr/>
          </p:nvSpPr>
          <p:spPr bwMode="auto">
            <a:xfrm>
              <a:off x="2958" y="751"/>
              <a:ext cx="10" cy="19"/>
            </a:xfrm>
            <a:custGeom>
              <a:avLst/>
              <a:gdLst>
                <a:gd name="T0" fmla="*/ 42 w 42"/>
                <a:gd name="T1" fmla="*/ 0 h 91"/>
                <a:gd name="T2" fmla="*/ 11 w 42"/>
                <a:gd name="T3" fmla="*/ 0 h 91"/>
                <a:gd name="T4" fmla="*/ 11 w 42"/>
                <a:gd name="T5" fmla="*/ 75 h 91"/>
                <a:gd name="T6" fmla="*/ 0 w 42"/>
                <a:gd name="T7" fmla="*/ 75 h 91"/>
                <a:gd name="T8" fmla="*/ 0 w 42"/>
                <a:gd name="T9" fmla="*/ 91 h 91"/>
                <a:gd name="T10" fmla="*/ 42 w 42"/>
                <a:gd name="T11" fmla="*/ 91 h 91"/>
                <a:gd name="T12" fmla="*/ 42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42" y="0"/>
                  </a:moveTo>
                  <a:lnTo>
                    <a:pt x="11" y="0"/>
                  </a:lnTo>
                  <a:lnTo>
                    <a:pt x="11" y="75"/>
                  </a:lnTo>
                  <a:lnTo>
                    <a:pt x="0" y="75"/>
                  </a:lnTo>
                  <a:lnTo>
                    <a:pt x="0" y="91"/>
                  </a:lnTo>
                  <a:lnTo>
                    <a:pt x="42" y="91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" name="Freeform 735"/>
            <p:cNvSpPr>
              <a:spLocks/>
            </p:cNvSpPr>
            <p:nvPr/>
          </p:nvSpPr>
          <p:spPr bwMode="auto">
            <a:xfrm>
              <a:off x="2702" y="200"/>
              <a:ext cx="252" cy="238"/>
            </a:xfrm>
            <a:custGeom>
              <a:avLst/>
              <a:gdLst>
                <a:gd name="T0" fmla="*/ 1095 w 1098"/>
                <a:gd name="T1" fmla="*/ 590 h 1070"/>
                <a:gd name="T2" fmla="*/ 1080 w 1098"/>
                <a:gd name="T3" fmla="*/ 669 h 1070"/>
                <a:gd name="T4" fmla="*/ 1055 w 1098"/>
                <a:gd name="T5" fmla="*/ 744 h 1070"/>
                <a:gd name="T6" fmla="*/ 1018 w 1098"/>
                <a:gd name="T7" fmla="*/ 812 h 1070"/>
                <a:gd name="T8" fmla="*/ 972 w 1098"/>
                <a:gd name="T9" fmla="*/ 875 h 1070"/>
                <a:gd name="T10" fmla="*/ 918 w 1098"/>
                <a:gd name="T11" fmla="*/ 931 h 1070"/>
                <a:gd name="T12" fmla="*/ 856 w 1098"/>
                <a:gd name="T13" fmla="*/ 978 h 1070"/>
                <a:gd name="T14" fmla="*/ 787 w 1098"/>
                <a:gd name="T15" fmla="*/ 1017 h 1070"/>
                <a:gd name="T16" fmla="*/ 712 w 1098"/>
                <a:gd name="T17" fmla="*/ 1045 h 1070"/>
                <a:gd name="T18" fmla="*/ 633 w 1098"/>
                <a:gd name="T19" fmla="*/ 1063 h 1070"/>
                <a:gd name="T20" fmla="*/ 550 w 1098"/>
                <a:gd name="T21" fmla="*/ 1070 h 1070"/>
                <a:gd name="T22" fmla="*/ 466 w 1098"/>
                <a:gd name="T23" fmla="*/ 1063 h 1070"/>
                <a:gd name="T24" fmla="*/ 386 w 1098"/>
                <a:gd name="T25" fmla="*/ 1045 h 1070"/>
                <a:gd name="T26" fmla="*/ 311 w 1098"/>
                <a:gd name="T27" fmla="*/ 1017 h 1070"/>
                <a:gd name="T28" fmla="*/ 242 w 1098"/>
                <a:gd name="T29" fmla="*/ 978 h 1070"/>
                <a:gd name="T30" fmla="*/ 180 w 1098"/>
                <a:gd name="T31" fmla="*/ 931 h 1070"/>
                <a:gd name="T32" fmla="*/ 126 w 1098"/>
                <a:gd name="T33" fmla="*/ 875 h 1070"/>
                <a:gd name="T34" fmla="*/ 80 w 1098"/>
                <a:gd name="T35" fmla="*/ 812 h 1070"/>
                <a:gd name="T36" fmla="*/ 43 w 1098"/>
                <a:gd name="T37" fmla="*/ 744 h 1070"/>
                <a:gd name="T38" fmla="*/ 18 w 1098"/>
                <a:gd name="T39" fmla="*/ 669 h 1070"/>
                <a:gd name="T40" fmla="*/ 3 w 1098"/>
                <a:gd name="T41" fmla="*/ 590 h 1070"/>
                <a:gd name="T42" fmla="*/ 1 w 1098"/>
                <a:gd name="T43" fmla="*/ 508 h 1070"/>
                <a:gd name="T44" fmla="*/ 11 w 1098"/>
                <a:gd name="T45" fmla="*/ 427 h 1070"/>
                <a:gd name="T46" fmla="*/ 33 w 1098"/>
                <a:gd name="T47" fmla="*/ 351 h 1070"/>
                <a:gd name="T48" fmla="*/ 66 w 1098"/>
                <a:gd name="T49" fmla="*/ 280 h 1070"/>
                <a:gd name="T50" fmla="*/ 110 w 1098"/>
                <a:gd name="T51" fmla="*/ 216 h 1070"/>
                <a:gd name="T52" fmla="*/ 162 w 1098"/>
                <a:gd name="T53" fmla="*/ 158 h 1070"/>
                <a:gd name="T54" fmla="*/ 221 w 1098"/>
                <a:gd name="T55" fmla="*/ 107 h 1070"/>
                <a:gd name="T56" fmla="*/ 288 w 1098"/>
                <a:gd name="T57" fmla="*/ 65 h 1070"/>
                <a:gd name="T58" fmla="*/ 361 w 1098"/>
                <a:gd name="T59" fmla="*/ 33 h 1070"/>
                <a:gd name="T60" fmla="*/ 439 w 1098"/>
                <a:gd name="T61" fmla="*/ 11 h 1070"/>
                <a:gd name="T62" fmla="*/ 521 w 1098"/>
                <a:gd name="T63" fmla="*/ 1 h 1070"/>
                <a:gd name="T64" fmla="*/ 605 w 1098"/>
                <a:gd name="T65" fmla="*/ 4 h 1070"/>
                <a:gd name="T66" fmla="*/ 687 w 1098"/>
                <a:gd name="T67" fmla="*/ 18 h 1070"/>
                <a:gd name="T68" fmla="*/ 763 w 1098"/>
                <a:gd name="T69" fmla="*/ 42 h 1070"/>
                <a:gd name="T70" fmla="*/ 834 w 1098"/>
                <a:gd name="T71" fmla="*/ 78 h 1070"/>
                <a:gd name="T72" fmla="*/ 898 w 1098"/>
                <a:gd name="T73" fmla="*/ 123 h 1070"/>
                <a:gd name="T74" fmla="*/ 955 w 1098"/>
                <a:gd name="T75" fmla="*/ 176 h 1070"/>
                <a:gd name="T76" fmla="*/ 1004 w 1098"/>
                <a:gd name="T77" fmla="*/ 236 h 1070"/>
                <a:gd name="T78" fmla="*/ 1044 w 1098"/>
                <a:gd name="T79" fmla="*/ 303 h 1070"/>
                <a:gd name="T80" fmla="*/ 1073 w 1098"/>
                <a:gd name="T81" fmla="*/ 376 h 1070"/>
                <a:gd name="T82" fmla="*/ 1091 w 1098"/>
                <a:gd name="T83" fmla="*/ 454 h 1070"/>
                <a:gd name="T84" fmla="*/ 1098 w 1098"/>
                <a:gd name="T85" fmla="*/ 535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98" h="1070">
                  <a:moveTo>
                    <a:pt x="1098" y="535"/>
                  </a:moveTo>
                  <a:lnTo>
                    <a:pt x="1097" y="563"/>
                  </a:lnTo>
                  <a:lnTo>
                    <a:pt x="1095" y="590"/>
                  </a:lnTo>
                  <a:lnTo>
                    <a:pt x="1091" y="616"/>
                  </a:lnTo>
                  <a:lnTo>
                    <a:pt x="1087" y="643"/>
                  </a:lnTo>
                  <a:lnTo>
                    <a:pt x="1080" y="669"/>
                  </a:lnTo>
                  <a:lnTo>
                    <a:pt x="1073" y="694"/>
                  </a:lnTo>
                  <a:lnTo>
                    <a:pt x="1065" y="719"/>
                  </a:lnTo>
                  <a:lnTo>
                    <a:pt x="1055" y="744"/>
                  </a:lnTo>
                  <a:lnTo>
                    <a:pt x="1044" y="767"/>
                  </a:lnTo>
                  <a:lnTo>
                    <a:pt x="1032" y="790"/>
                  </a:lnTo>
                  <a:lnTo>
                    <a:pt x="1018" y="812"/>
                  </a:lnTo>
                  <a:lnTo>
                    <a:pt x="1004" y="834"/>
                  </a:lnTo>
                  <a:lnTo>
                    <a:pt x="989" y="854"/>
                  </a:lnTo>
                  <a:lnTo>
                    <a:pt x="972" y="875"/>
                  </a:lnTo>
                  <a:lnTo>
                    <a:pt x="955" y="894"/>
                  </a:lnTo>
                  <a:lnTo>
                    <a:pt x="937" y="913"/>
                  </a:lnTo>
                  <a:lnTo>
                    <a:pt x="918" y="931"/>
                  </a:lnTo>
                  <a:lnTo>
                    <a:pt x="898" y="947"/>
                  </a:lnTo>
                  <a:lnTo>
                    <a:pt x="877" y="963"/>
                  </a:lnTo>
                  <a:lnTo>
                    <a:pt x="856" y="978"/>
                  </a:lnTo>
                  <a:lnTo>
                    <a:pt x="834" y="992"/>
                  </a:lnTo>
                  <a:lnTo>
                    <a:pt x="811" y="1005"/>
                  </a:lnTo>
                  <a:lnTo>
                    <a:pt x="787" y="1017"/>
                  </a:lnTo>
                  <a:lnTo>
                    <a:pt x="763" y="1028"/>
                  </a:lnTo>
                  <a:lnTo>
                    <a:pt x="738" y="1038"/>
                  </a:lnTo>
                  <a:lnTo>
                    <a:pt x="712" y="1045"/>
                  </a:lnTo>
                  <a:lnTo>
                    <a:pt x="687" y="1053"/>
                  </a:lnTo>
                  <a:lnTo>
                    <a:pt x="660" y="1059"/>
                  </a:lnTo>
                  <a:lnTo>
                    <a:pt x="633" y="1063"/>
                  </a:lnTo>
                  <a:lnTo>
                    <a:pt x="605" y="1067"/>
                  </a:lnTo>
                  <a:lnTo>
                    <a:pt x="577" y="1069"/>
                  </a:lnTo>
                  <a:lnTo>
                    <a:pt x="550" y="1070"/>
                  </a:lnTo>
                  <a:lnTo>
                    <a:pt x="521" y="1069"/>
                  </a:lnTo>
                  <a:lnTo>
                    <a:pt x="493" y="1067"/>
                  </a:lnTo>
                  <a:lnTo>
                    <a:pt x="466" y="1063"/>
                  </a:lnTo>
                  <a:lnTo>
                    <a:pt x="439" y="1059"/>
                  </a:lnTo>
                  <a:lnTo>
                    <a:pt x="411" y="1053"/>
                  </a:lnTo>
                  <a:lnTo>
                    <a:pt x="386" y="1045"/>
                  </a:lnTo>
                  <a:lnTo>
                    <a:pt x="361" y="1038"/>
                  </a:lnTo>
                  <a:lnTo>
                    <a:pt x="335" y="1028"/>
                  </a:lnTo>
                  <a:lnTo>
                    <a:pt x="311" y="1017"/>
                  </a:lnTo>
                  <a:lnTo>
                    <a:pt x="288" y="1005"/>
                  </a:lnTo>
                  <a:lnTo>
                    <a:pt x="264" y="992"/>
                  </a:lnTo>
                  <a:lnTo>
                    <a:pt x="242" y="978"/>
                  </a:lnTo>
                  <a:lnTo>
                    <a:pt x="221" y="963"/>
                  </a:lnTo>
                  <a:lnTo>
                    <a:pt x="200" y="947"/>
                  </a:lnTo>
                  <a:lnTo>
                    <a:pt x="180" y="931"/>
                  </a:lnTo>
                  <a:lnTo>
                    <a:pt x="162" y="913"/>
                  </a:lnTo>
                  <a:lnTo>
                    <a:pt x="143" y="894"/>
                  </a:lnTo>
                  <a:lnTo>
                    <a:pt x="126" y="875"/>
                  </a:lnTo>
                  <a:lnTo>
                    <a:pt x="110" y="854"/>
                  </a:lnTo>
                  <a:lnTo>
                    <a:pt x="94" y="834"/>
                  </a:lnTo>
                  <a:lnTo>
                    <a:pt x="80" y="812"/>
                  </a:lnTo>
                  <a:lnTo>
                    <a:pt x="66" y="790"/>
                  </a:lnTo>
                  <a:lnTo>
                    <a:pt x="54" y="767"/>
                  </a:lnTo>
                  <a:lnTo>
                    <a:pt x="43" y="744"/>
                  </a:lnTo>
                  <a:lnTo>
                    <a:pt x="33" y="719"/>
                  </a:lnTo>
                  <a:lnTo>
                    <a:pt x="26" y="694"/>
                  </a:lnTo>
                  <a:lnTo>
                    <a:pt x="18" y="669"/>
                  </a:lnTo>
                  <a:lnTo>
                    <a:pt x="11" y="643"/>
                  </a:lnTo>
                  <a:lnTo>
                    <a:pt x="7" y="616"/>
                  </a:lnTo>
                  <a:lnTo>
                    <a:pt x="3" y="590"/>
                  </a:lnTo>
                  <a:lnTo>
                    <a:pt x="1" y="563"/>
                  </a:lnTo>
                  <a:lnTo>
                    <a:pt x="0" y="535"/>
                  </a:lnTo>
                  <a:lnTo>
                    <a:pt x="1" y="508"/>
                  </a:lnTo>
                  <a:lnTo>
                    <a:pt x="3" y="481"/>
                  </a:lnTo>
                  <a:lnTo>
                    <a:pt x="7" y="454"/>
                  </a:lnTo>
                  <a:lnTo>
                    <a:pt x="11" y="427"/>
                  </a:lnTo>
                  <a:lnTo>
                    <a:pt x="18" y="401"/>
                  </a:lnTo>
                  <a:lnTo>
                    <a:pt x="26" y="376"/>
                  </a:lnTo>
                  <a:lnTo>
                    <a:pt x="33" y="351"/>
                  </a:lnTo>
                  <a:lnTo>
                    <a:pt x="43" y="327"/>
                  </a:lnTo>
                  <a:lnTo>
                    <a:pt x="54" y="303"/>
                  </a:lnTo>
                  <a:lnTo>
                    <a:pt x="66" y="280"/>
                  </a:lnTo>
                  <a:lnTo>
                    <a:pt x="80" y="258"/>
                  </a:lnTo>
                  <a:lnTo>
                    <a:pt x="94" y="236"/>
                  </a:lnTo>
                  <a:lnTo>
                    <a:pt x="110" y="216"/>
                  </a:lnTo>
                  <a:lnTo>
                    <a:pt x="126" y="195"/>
                  </a:lnTo>
                  <a:lnTo>
                    <a:pt x="143" y="176"/>
                  </a:lnTo>
                  <a:lnTo>
                    <a:pt x="162" y="158"/>
                  </a:lnTo>
                  <a:lnTo>
                    <a:pt x="180" y="139"/>
                  </a:lnTo>
                  <a:lnTo>
                    <a:pt x="200" y="123"/>
                  </a:lnTo>
                  <a:lnTo>
                    <a:pt x="221" y="107"/>
                  </a:lnTo>
                  <a:lnTo>
                    <a:pt x="242" y="92"/>
                  </a:lnTo>
                  <a:lnTo>
                    <a:pt x="264" y="78"/>
                  </a:lnTo>
                  <a:lnTo>
                    <a:pt x="288" y="65"/>
                  </a:lnTo>
                  <a:lnTo>
                    <a:pt x="311" y="53"/>
                  </a:lnTo>
                  <a:lnTo>
                    <a:pt x="335" y="42"/>
                  </a:lnTo>
                  <a:lnTo>
                    <a:pt x="361" y="33"/>
                  </a:lnTo>
                  <a:lnTo>
                    <a:pt x="386" y="25"/>
                  </a:lnTo>
                  <a:lnTo>
                    <a:pt x="411" y="18"/>
                  </a:lnTo>
                  <a:lnTo>
                    <a:pt x="439" y="11"/>
                  </a:lnTo>
                  <a:lnTo>
                    <a:pt x="466" y="7"/>
                  </a:lnTo>
                  <a:lnTo>
                    <a:pt x="493" y="4"/>
                  </a:lnTo>
                  <a:lnTo>
                    <a:pt x="521" y="1"/>
                  </a:lnTo>
                  <a:lnTo>
                    <a:pt x="550" y="0"/>
                  </a:lnTo>
                  <a:lnTo>
                    <a:pt x="577" y="1"/>
                  </a:lnTo>
                  <a:lnTo>
                    <a:pt x="605" y="4"/>
                  </a:lnTo>
                  <a:lnTo>
                    <a:pt x="633" y="7"/>
                  </a:lnTo>
                  <a:lnTo>
                    <a:pt x="660" y="11"/>
                  </a:lnTo>
                  <a:lnTo>
                    <a:pt x="687" y="18"/>
                  </a:lnTo>
                  <a:lnTo>
                    <a:pt x="712" y="25"/>
                  </a:lnTo>
                  <a:lnTo>
                    <a:pt x="738" y="33"/>
                  </a:lnTo>
                  <a:lnTo>
                    <a:pt x="763" y="42"/>
                  </a:lnTo>
                  <a:lnTo>
                    <a:pt x="787" y="53"/>
                  </a:lnTo>
                  <a:lnTo>
                    <a:pt x="811" y="65"/>
                  </a:lnTo>
                  <a:lnTo>
                    <a:pt x="834" y="78"/>
                  </a:lnTo>
                  <a:lnTo>
                    <a:pt x="856" y="92"/>
                  </a:lnTo>
                  <a:lnTo>
                    <a:pt x="877" y="107"/>
                  </a:lnTo>
                  <a:lnTo>
                    <a:pt x="898" y="123"/>
                  </a:lnTo>
                  <a:lnTo>
                    <a:pt x="918" y="139"/>
                  </a:lnTo>
                  <a:lnTo>
                    <a:pt x="937" y="158"/>
                  </a:lnTo>
                  <a:lnTo>
                    <a:pt x="955" y="176"/>
                  </a:lnTo>
                  <a:lnTo>
                    <a:pt x="972" y="195"/>
                  </a:lnTo>
                  <a:lnTo>
                    <a:pt x="989" y="216"/>
                  </a:lnTo>
                  <a:lnTo>
                    <a:pt x="1004" y="236"/>
                  </a:lnTo>
                  <a:lnTo>
                    <a:pt x="1018" y="258"/>
                  </a:lnTo>
                  <a:lnTo>
                    <a:pt x="1032" y="280"/>
                  </a:lnTo>
                  <a:lnTo>
                    <a:pt x="1044" y="303"/>
                  </a:lnTo>
                  <a:lnTo>
                    <a:pt x="1055" y="327"/>
                  </a:lnTo>
                  <a:lnTo>
                    <a:pt x="1065" y="351"/>
                  </a:lnTo>
                  <a:lnTo>
                    <a:pt x="1073" y="376"/>
                  </a:lnTo>
                  <a:lnTo>
                    <a:pt x="1080" y="401"/>
                  </a:lnTo>
                  <a:lnTo>
                    <a:pt x="1087" y="427"/>
                  </a:lnTo>
                  <a:lnTo>
                    <a:pt x="1091" y="454"/>
                  </a:lnTo>
                  <a:lnTo>
                    <a:pt x="1095" y="481"/>
                  </a:lnTo>
                  <a:lnTo>
                    <a:pt x="1097" y="508"/>
                  </a:lnTo>
                  <a:lnTo>
                    <a:pt x="1098" y="53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" name="Rectangle 736"/>
            <p:cNvSpPr>
              <a:spLocks noChangeArrowheads="1"/>
            </p:cNvSpPr>
            <p:nvPr/>
          </p:nvSpPr>
          <p:spPr bwMode="auto">
            <a:xfrm>
              <a:off x="2657" y="543"/>
              <a:ext cx="341" cy="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" name="Rectangle 737"/>
            <p:cNvSpPr>
              <a:spLocks noChangeArrowheads="1"/>
            </p:cNvSpPr>
            <p:nvPr/>
          </p:nvSpPr>
          <p:spPr bwMode="auto">
            <a:xfrm>
              <a:off x="2657" y="543"/>
              <a:ext cx="341" cy="9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" name="Freeform 738"/>
            <p:cNvSpPr>
              <a:spLocks/>
            </p:cNvSpPr>
            <p:nvPr/>
          </p:nvSpPr>
          <p:spPr bwMode="auto">
            <a:xfrm>
              <a:off x="2687" y="590"/>
              <a:ext cx="284" cy="27"/>
            </a:xfrm>
            <a:custGeom>
              <a:avLst/>
              <a:gdLst>
                <a:gd name="T0" fmla="*/ 2 w 1233"/>
                <a:gd name="T1" fmla="*/ 118 h 118"/>
                <a:gd name="T2" fmla="*/ 1233 w 1233"/>
                <a:gd name="T3" fmla="*/ 82 h 118"/>
                <a:gd name="T4" fmla="*/ 1231 w 1233"/>
                <a:gd name="T5" fmla="*/ 0 h 118"/>
                <a:gd name="T6" fmla="*/ 0 w 1233"/>
                <a:gd name="T7" fmla="*/ 36 h 118"/>
                <a:gd name="T8" fmla="*/ 2 w 1233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8">
                  <a:moveTo>
                    <a:pt x="2" y="118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6"/>
                  </a:lnTo>
                  <a:lnTo>
                    <a:pt x="2" y="118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" name="Freeform 739"/>
            <p:cNvSpPr>
              <a:spLocks/>
            </p:cNvSpPr>
            <p:nvPr/>
          </p:nvSpPr>
          <p:spPr bwMode="auto">
            <a:xfrm>
              <a:off x="2687" y="590"/>
              <a:ext cx="284" cy="27"/>
            </a:xfrm>
            <a:custGeom>
              <a:avLst/>
              <a:gdLst>
                <a:gd name="T0" fmla="*/ 2 w 1233"/>
                <a:gd name="T1" fmla="*/ 118 h 118"/>
                <a:gd name="T2" fmla="*/ 1233 w 1233"/>
                <a:gd name="T3" fmla="*/ 82 h 118"/>
                <a:gd name="T4" fmla="*/ 1231 w 1233"/>
                <a:gd name="T5" fmla="*/ 0 h 118"/>
                <a:gd name="T6" fmla="*/ 0 w 1233"/>
                <a:gd name="T7" fmla="*/ 36 h 118"/>
                <a:gd name="T8" fmla="*/ 2 w 1233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8">
                  <a:moveTo>
                    <a:pt x="2" y="118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6"/>
                  </a:lnTo>
                  <a:lnTo>
                    <a:pt x="2" y="118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" name="Freeform 740"/>
            <p:cNvSpPr>
              <a:spLocks/>
            </p:cNvSpPr>
            <p:nvPr/>
          </p:nvSpPr>
          <p:spPr bwMode="auto">
            <a:xfrm>
              <a:off x="2686" y="598"/>
              <a:ext cx="286" cy="10"/>
            </a:xfrm>
            <a:custGeom>
              <a:avLst/>
              <a:gdLst>
                <a:gd name="T0" fmla="*/ 1235 w 1238"/>
                <a:gd name="T1" fmla="*/ 9 h 45"/>
                <a:gd name="T2" fmla="*/ 55 w 1238"/>
                <a:gd name="T3" fmla="*/ 45 h 45"/>
                <a:gd name="T4" fmla="*/ 0 w 1238"/>
                <a:gd name="T5" fmla="*/ 45 h 45"/>
                <a:gd name="T6" fmla="*/ 0 w 1238"/>
                <a:gd name="T7" fmla="*/ 36 h 45"/>
                <a:gd name="T8" fmla="*/ 3 w 1238"/>
                <a:gd name="T9" fmla="*/ 36 h 45"/>
                <a:gd name="T10" fmla="*/ 1182 w 1238"/>
                <a:gd name="T11" fmla="*/ 0 h 45"/>
                <a:gd name="T12" fmla="*/ 1238 w 1238"/>
                <a:gd name="T13" fmla="*/ 0 h 45"/>
                <a:gd name="T14" fmla="*/ 1238 w 1238"/>
                <a:gd name="T15" fmla="*/ 9 h 45"/>
                <a:gd name="T16" fmla="*/ 1235 w 1238"/>
                <a:gd name="T1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8" h="45">
                  <a:moveTo>
                    <a:pt x="1235" y="9"/>
                  </a:moveTo>
                  <a:lnTo>
                    <a:pt x="55" y="45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3" y="36"/>
                  </a:lnTo>
                  <a:lnTo>
                    <a:pt x="1182" y="0"/>
                  </a:lnTo>
                  <a:lnTo>
                    <a:pt x="1238" y="0"/>
                  </a:lnTo>
                  <a:lnTo>
                    <a:pt x="1238" y="9"/>
                  </a:lnTo>
                  <a:lnTo>
                    <a:pt x="1235" y="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" name="Freeform 741"/>
            <p:cNvSpPr>
              <a:spLocks/>
            </p:cNvSpPr>
            <p:nvPr/>
          </p:nvSpPr>
          <p:spPr bwMode="auto">
            <a:xfrm>
              <a:off x="2667" y="526"/>
              <a:ext cx="26" cy="13"/>
            </a:xfrm>
            <a:custGeom>
              <a:avLst/>
              <a:gdLst>
                <a:gd name="T0" fmla="*/ 0 w 116"/>
                <a:gd name="T1" fmla="*/ 0 h 56"/>
                <a:gd name="T2" fmla="*/ 0 w 116"/>
                <a:gd name="T3" fmla="*/ 38 h 56"/>
                <a:gd name="T4" fmla="*/ 29 w 116"/>
                <a:gd name="T5" fmla="*/ 38 h 56"/>
                <a:gd name="T6" fmla="*/ 29 w 116"/>
                <a:gd name="T7" fmla="*/ 56 h 56"/>
                <a:gd name="T8" fmla="*/ 86 w 116"/>
                <a:gd name="T9" fmla="*/ 56 h 56"/>
                <a:gd name="T10" fmla="*/ 86 w 116"/>
                <a:gd name="T11" fmla="*/ 38 h 56"/>
                <a:gd name="T12" fmla="*/ 116 w 116"/>
                <a:gd name="T13" fmla="*/ 38 h 56"/>
                <a:gd name="T14" fmla="*/ 116 w 116"/>
                <a:gd name="T15" fmla="*/ 0 h 56"/>
                <a:gd name="T16" fmla="*/ 0 w 116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56">
                  <a:moveTo>
                    <a:pt x="0" y="0"/>
                  </a:moveTo>
                  <a:lnTo>
                    <a:pt x="0" y="38"/>
                  </a:lnTo>
                  <a:lnTo>
                    <a:pt x="29" y="38"/>
                  </a:lnTo>
                  <a:lnTo>
                    <a:pt x="29" y="56"/>
                  </a:lnTo>
                  <a:lnTo>
                    <a:pt x="86" y="56"/>
                  </a:lnTo>
                  <a:lnTo>
                    <a:pt x="86" y="38"/>
                  </a:lnTo>
                  <a:lnTo>
                    <a:pt x="116" y="38"/>
                  </a:lnTo>
                  <a:lnTo>
                    <a:pt x="1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" name="Freeform 742"/>
            <p:cNvSpPr>
              <a:spLocks/>
            </p:cNvSpPr>
            <p:nvPr/>
          </p:nvSpPr>
          <p:spPr bwMode="auto">
            <a:xfrm>
              <a:off x="2667" y="526"/>
              <a:ext cx="26" cy="13"/>
            </a:xfrm>
            <a:custGeom>
              <a:avLst/>
              <a:gdLst>
                <a:gd name="T0" fmla="*/ 0 w 116"/>
                <a:gd name="T1" fmla="*/ 0 h 56"/>
                <a:gd name="T2" fmla="*/ 0 w 116"/>
                <a:gd name="T3" fmla="*/ 38 h 56"/>
                <a:gd name="T4" fmla="*/ 29 w 116"/>
                <a:gd name="T5" fmla="*/ 38 h 56"/>
                <a:gd name="T6" fmla="*/ 29 w 116"/>
                <a:gd name="T7" fmla="*/ 56 h 56"/>
                <a:gd name="T8" fmla="*/ 86 w 116"/>
                <a:gd name="T9" fmla="*/ 56 h 56"/>
                <a:gd name="T10" fmla="*/ 86 w 116"/>
                <a:gd name="T11" fmla="*/ 38 h 56"/>
                <a:gd name="T12" fmla="*/ 116 w 116"/>
                <a:gd name="T13" fmla="*/ 38 h 56"/>
                <a:gd name="T14" fmla="*/ 116 w 116"/>
                <a:gd name="T15" fmla="*/ 0 h 56"/>
                <a:gd name="T16" fmla="*/ 0 w 116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56">
                  <a:moveTo>
                    <a:pt x="0" y="0"/>
                  </a:moveTo>
                  <a:lnTo>
                    <a:pt x="0" y="38"/>
                  </a:lnTo>
                  <a:lnTo>
                    <a:pt x="29" y="38"/>
                  </a:lnTo>
                  <a:lnTo>
                    <a:pt x="29" y="56"/>
                  </a:lnTo>
                  <a:lnTo>
                    <a:pt x="86" y="56"/>
                  </a:lnTo>
                  <a:lnTo>
                    <a:pt x="86" y="38"/>
                  </a:lnTo>
                  <a:lnTo>
                    <a:pt x="116" y="38"/>
                  </a:lnTo>
                  <a:lnTo>
                    <a:pt x="1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" name="Freeform 743"/>
            <p:cNvSpPr>
              <a:spLocks/>
            </p:cNvSpPr>
            <p:nvPr/>
          </p:nvSpPr>
          <p:spPr bwMode="auto">
            <a:xfrm>
              <a:off x="2963" y="526"/>
              <a:ext cx="26" cy="13"/>
            </a:xfrm>
            <a:custGeom>
              <a:avLst/>
              <a:gdLst>
                <a:gd name="T0" fmla="*/ 0 w 116"/>
                <a:gd name="T1" fmla="*/ 0 h 56"/>
                <a:gd name="T2" fmla="*/ 0 w 116"/>
                <a:gd name="T3" fmla="*/ 38 h 56"/>
                <a:gd name="T4" fmla="*/ 30 w 116"/>
                <a:gd name="T5" fmla="*/ 38 h 56"/>
                <a:gd name="T6" fmla="*/ 30 w 116"/>
                <a:gd name="T7" fmla="*/ 56 h 56"/>
                <a:gd name="T8" fmla="*/ 88 w 116"/>
                <a:gd name="T9" fmla="*/ 56 h 56"/>
                <a:gd name="T10" fmla="*/ 88 w 116"/>
                <a:gd name="T11" fmla="*/ 38 h 56"/>
                <a:gd name="T12" fmla="*/ 116 w 116"/>
                <a:gd name="T13" fmla="*/ 38 h 56"/>
                <a:gd name="T14" fmla="*/ 116 w 116"/>
                <a:gd name="T15" fmla="*/ 0 h 56"/>
                <a:gd name="T16" fmla="*/ 0 w 116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56">
                  <a:moveTo>
                    <a:pt x="0" y="0"/>
                  </a:moveTo>
                  <a:lnTo>
                    <a:pt x="0" y="38"/>
                  </a:lnTo>
                  <a:lnTo>
                    <a:pt x="30" y="38"/>
                  </a:lnTo>
                  <a:lnTo>
                    <a:pt x="30" y="56"/>
                  </a:lnTo>
                  <a:lnTo>
                    <a:pt x="88" y="56"/>
                  </a:lnTo>
                  <a:lnTo>
                    <a:pt x="88" y="38"/>
                  </a:lnTo>
                  <a:lnTo>
                    <a:pt x="116" y="38"/>
                  </a:lnTo>
                  <a:lnTo>
                    <a:pt x="1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" name="Freeform 744"/>
            <p:cNvSpPr>
              <a:spLocks/>
            </p:cNvSpPr>
            <p:nvPr/>
          </p:nvSpPr>
          <p:spPr bwMode="auto">
            <a:xfrm>
              <a:off x="2963" y="526"/>
              <a:ext cx="26" cy="13"/>
            </a:xfrm>
            <a:custGeom>
              <a:avLst/>
              <a:gdLst>
                <a:gd name="T0" fmla="*/ 0 w 116"/>
                <a:gd name="T1" fmla="*/ 0 h 56"/>
                <a:gd name="T2" fmla="*/ 0 w 116"/>
                <a:gd name="T3" fmla="*/ 38 h 56"/>
                <a:gd name="T4" fmla="*/ 30 w 116"/>
                <a:gd name="T5" fmla="*/ 38 h 56"/>
                <a:gd name="T6" fmla="*/ 30 w 116"/>
                <a:gd name="T7" fmla="*/ 56 h 56"/>
                <a:gd name="T8" fmla="*/ 88 w 116"/>
                <a:gd name="T9" fmla="*/ 56 h 56"/>
                <a:gd name="T10" fmla="*/ 88 w 116"/>
                <a:gd name="T11" fmla="*/ 38 h 56"/>
                <a:gd name="T12" fmla="*/ 116 w 116"/>
                <a:gd name="T13" fmla="*/ 38 h 56"/>
                <a:gd name="T14" fmla="*/ 116 w 116"/>
                <a:gd name="T15" fmla="*/ 0 h 56"/>
                <a:gd name="T16" fmla="*/ 0 w 116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56">
                  <a:moveTo>
                    <a:pt x="0" y="0"/>
                  </a:moveTo>
                  <a:lnTo>
                    <a:pt x="0" y="38"/>
                  </a:lnTo>
                  <a:lnTo>
                    <a:pt x="30" y="38"/>
                  </a:lnTo>
                  <a:lnTo>
                    <a:pt x="30" y="56"/>
                  </a:lnTo>
                  <a:lnTo>
                    <a:pt x="88" y="56"/>
                  </a:lnTo>
                  <a:lnTo>
                    <a:pt x="88" y="38"/>
                  </a:lnTo>
                  <a:lnTo>
                    <a:pt x="116" y="38"/>
                  </a:lnTo>
                  <a:lnTo>
                    <a:pt x="1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" name="Freeform 745"/>
            <p:cNvSpPr>
              <a:spLocks/>
            </p:cNvSpPr>
            <p:nvPr/>
          </p:nvSpPr>
          <p:spPr bwMode="auto">
            <a:xfrm>
              <a:off x="2655" y="535"/>
              <a:ext cx="346" cy="27"/>
            </a:xfrm>
            <a:custGeom>
              <a:avLst/>
              <a:gdLst>
                <a:gd name="T0" fmla="*/ 1502 w 1502"/>
                <a:gd name="T1" fmla="*/ 0 h 119"/>
                <a:gd name="T2" fmla="*/ 1502 w 1502"/>
                <a:gd name="T3" fmla="*/ 38 h 119"/>
                <a:gd name="T4" fmla="*/ 1352 w 1502"/>
                <a:gd name="T5" fmla="*/ 38 h 119"/>
                <a:gd name="T6" fmla="*/ 1267 w 1502"/>
                <a:gd name="T7" fmla="*/ 119 h 119"/>
                <a:gd name="T8" fmla="*/ 235 w 1502"/>
                <a:gd name="T9" fmla="*/ 119 h 119"/>
                <a:gd name="T10" fmla="*/ 150 w 1502"/>
                <a:gd name="T11" fmla="*/ 38 h 119"/>
                <a:gd name="T12" fmla="*/ 0 w 1502"/>
                <a:gd name="T13" fmla="*/ 38 h 119"/>
                <a:gd name="T14" fmla="*/ 0 w 1502"/>
                <a:gd name="T15" fmla="*/ 0 h 119"/>
                <a:gd name="T16" fmla="*/ 1502 w 1502"/>
                <a:gd name="T1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2" h="119">
                  <a:moveTo>
                    <a:pt x="1502" y="0"/>
                  </a:moveTo>
                  <a:lnTo>
                    <a:pt x="1502" y="38"/>
                  </a:lnTo>
                  <a:lnTo>
                    <a:pt x="1352" y="38"/>
                  </a:lnTo>
                  <a:lnTo>
                    <a:pt x="1267" y="119"/>
                  </a:lnTo>
                  <a:lnTo>
                    <a:pt x="235" y="119"/>
                  </a:lnTo>
                  <a:lnTo>
                    <a:pt x="15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502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" name="Freeform 746"/>
            <p:cNvSpPr>
              <a:spLocks/>
            </p:cNvSpPr>
            <p:nvPr/>
          </p:nvSpPr>
          <p:spPr bwMode="auto">
            <a:xfrm>
              <a:off x="2655" y="535"/>
              <a:ext cx="346" cy="27"/>
            </a:xfrm>
            <a:custGeom>
              <a:avLst/>
              <a:gdLst>
                <a:gd name="T0" fmla="*/ 1502 w 1502"/>
                <a:gd name="T1" fmla="*/ 0 h 119"/>
                <a:gd name="T2" fmla="*/ 1502 w 1502"/>
                <a:gd name="T3" fmla="*/ 38 h 119"/>
                <a:gd name="T4" fmla="*/ 1352 w 1502"/>
                <a:gd name="T5" fmla="*/ 38 h 119"/>
                <a:gd name="T6" fmla="*/ 1267 w 1502"/>
                <a:gd name="T7" fmla="*/ 119 h 119"/>
                <a:gd name="T8" fmla="*/ 235 w 1502"/>
                <a:gd name="T9" fmla="*/ 119 h 119"/>
                <a:gd name="T10" fmla="*/ 150 w 1502"/>
                <a:gd name="T11" fmla="*/ 38 h 119"/>
                <a:gd name="T12" fmla="*/ 0 w 1502"/>
                <a:gd name="T13" fmla="*/ 38 h 119"/>
                <a:gd name="T14" fmla="*/ 0 w 1502"/>
                <a:gd name="T15" fmla="*/ 0 h 119"/>
                <a:gd name="T16" fmla="*/ 1502 w 1502"/>
                <a:gd name="T1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2" h="119">
                  <a:moveTo>
                    <a:pt x="1502" y="0"/>
                  </a:moveTo>
                  <a:lnTo>
                    <a:pt x="1502" y="38"/>
                  </a:lnTo>
                  <a:lnTo>
                    <a:pt x="1352" y="38"/>
                  </a:lnTo>
                  <a:lnTo>
                    <a:pt x="1267" y="119"/>
                  </a:lnTo>
                  <a:lnTo>
                    <a:pt x="235" y="119"/>
                  </a:lnTo>
                  <a:lnTo>
                    <a:pt x="15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50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" name="Rectangle 747"/>
            <p:cNvSpPr>
              <a:spLocks noChangeArrowheads="1"/>
            </p:cNvSpPr>
            <p:nvPr/>
          </p:nvSpPr>
          <p:spPr bwMode="auto">
            <a:xfrm>
              <a:off x="2655" y="539"/>
              <a:ext cx="2" cy="98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" name="Rectangle 748"/>
            <p:cNvSpPr>
              <a:spLocks noChangeArrowheads="1"/>
            </p:cNvSpPr>
            <p:nvPr/>
          </p:nvSpPr>
          <p:spPr bwMode="auto">
            <a:xfrm>
              <a:off x="2655" y="539"/>
              <a:ext cx="2" cy="9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" name="Freeform 749"/>
            <p:cNvSpPr>
              <a:spLocks/>
            </p:cNvSpPr>
            <p:nvPr/>
          </p:nvSpPr>
          <p:spPr bwMode="auto">
            <a:xfrm>
              <a:off x="2688" y="644"/>
              <a:ext cx="284" cy="26"/>
            </a:xfrm>
            <a:custGeom>
              <a:avLst/>
              <a:gdLst>
                <a:gd name="T0" fmla="*/ 3 w 1233"/>
                <a:gd name="T1" fmla="*/ 118 h 118"/>
                <a:gd name="T2" fmla="*/ 1233 w 1233"/>
                <a:gd name="T3" fmla="*/ 82 h 118"/>
                <a:gd name="T4" fmla="*/ 1231 w 1233"/>
                <a:gd name="T5" fmla="*/ 0 h 118"/>
                <a:gd name="T6" fmla="*/ 0 w 1233"/>
                <a:gd name="T7" fmla="*/ 37 h 118"/>
                <a:gd name="T8" fmla="*/ 3 w 1233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8">
                  <a:moveTo>
                    <a:pt x="3" y="118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7"/>
                  </a:lnTo>
                  <a:lnTo>
                    <a:pt x="3" y="118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" name="Freeform 750"/>
            <p:cNvSpPr>
              <a:spLocks/>
            </p:cNvSpPr>
            <p:nvPr/>
          </p:nvSpPr>
          <p:spPr bwMode="auto">
            <a:xfrm>
              <a:off x="2688" y="644"/>
              <a:ext cx="284" cy="26"/>
            </a:xfrm>
            <a:custGeom>
              <a:avLst/>
              <a:gdLst>
                <a:gd name="T0" fmla="*/ 3 w 1233"/>
                <a:gd name="T1" fmla="*/ 118 h 118"/>
                <a:gd name="T2" fmla="*/ 1233 w 1233"/>
                <a:gd name="T3" fmla="*/ 82 h 118"/>
                <a:gd name="T4" fmla="*/ 1231 w 1233"/>
                <a:gd name="T5" fmla="*/ 0 h 118"/>
                <a:gd name="T6" fmla="*/ 0 w 1233"/>
                <a:gd name="T7" fmla="*/ 37 h 118"/>
                <a:gd name="T8" fmla="*/ 3 w 1233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8">
                  <a:moveTo>
                    <a:pt x="3" y="118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7"/>
                  </a:lnTo>
                  <a:lnTo>
                    <a:pt x="3" y="118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" name="Freeform 751"/>
            <p:cNvSpPr>
              <a:spLocks/>
            </p:cNvSpPr>
            <p:nvPr/>
          </p:nvSpPr>
          <p:spPr bwMode="auto">
            <a:xfrm>
              <a:off x="2687" y="652"/>
              <a:ext cx="286" cy="9"/>
            </a:xfrm>
            <a:custGeom>
              <a:avLst/>
              <a:gdLst>
                <a:gd name="T0" fmla="*/ 1235 w 1239"/>
                <a:gd name="T1" fmla="*/ 8 h 44"/>
                <a:gd name="T2" fmla="*/ 57 w 1239"/>
                <a:gd name="T3" fmla="*/ 44 h 44"/>
                <a:gd name="T4" fmla="*/ 0 w 1239"/>
                <a:gd name="T5" fmla="*/ 44 h 44"/>
                <a:gd name="T6" fmla="*/ 0 w 1239"/>
                <a:gd name="T7" fmla="*/ 35 h 44"/>
                <a:gd name="T8" fmla="*/ 3 w 1239"/>
                <a:gd name="T9" fmla="*/ 35 h 44"/>
                <a:gd name="T10" fmla="*/ 1182 w 1239"/>
                <a:gd name="T11" fmla="*/ 0 h 44"/>
                <a:gd name="T12" fmla="*/ 1239 w 1239"/>
                <a:gd name="T13" fmla="*/ 0 h 44"/>
                <a:gd name="T14" fmla="*/ 1239 w 1239"/>
                <a:gd name="T15" fmla="*/ 8 h 44"/>
                <a:gd name="T16" fmla="*/ 1235 w 1239"/>
                <a:gd name="T17" fmla="*/ 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9" h="44">
                  <a:moveTo>
                    <a:pt x="1235" y="8"/>
                  </a:moveTo>
                  <a:lnTo>
                    <a:pt x="57" y="44"/>
                  </a:lnTo>
                  <a:lnTo>
                    <a:pt x="0" y="44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182" y="0"/>
                  </a:lnTo>
                  <a:lnTo>
                    <a:pt x="1239" y="0"/>
                  </a:lnTo>
                  <a:lnTo>
                    <a:pt x="1239" y="8"/>
                  </a:lnTo>
                  <a:lnTo>
                    <a:pt x="1235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" name="Freeform 752"/>
            <p:cNvSpPr>
              <a:spLocks/>
            </p:cNvSpPr>
            <p:nvPr/>
          </p:nvSpPr>
          <p:spPr bwMode="auto">
            <a:xfrm>
              <a:off x="2962" y="645"/>
              <a:ext cx="12" cy="9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8 w 54"/>
                <a:gd name="T5" fmla="*/ 40 h 41"/>
                <a:gd name="T6" fmla="*/ 41 w 54"/>
                <a:gd name="T7" fmla="*/ 39 h 41"/>
                <a:gd name="T8" fmla="*/ 44 w 54"/>
                <a:gd name="T9" fmla="*/ 38 h 41"/>
                <a:gd name="T10" fmla="*/ 48 w 54"/>
                <a:gd name="T11" fmla="*/ 35 h 41"/>
                <a:gd name="T12" fmla="*/ 51 w 54"/>
                <a:gd name="T13" fmla="*/ 31 h 41"/>
                <a:gd name="T14" fmla="*/ 52 w 54"/>
                <a:gd name="T15" fmla="*/ 28 h 41"/>
                <a:gd name="T16" fmla="*/ 54 w 54"/>
                <a:gd name="T17" fmla="*/ 25 h 41"/>
                <a:gd name="T18" fmla="*/ 54 w 54"/>
                <a:gd name="T19" fmla="*/ 21 h 41"/>
                <a:gd name="T20" fmla="*/ 54 w 54"/>
                <a:gd name="T21" fmla="*/ 21 h 41"/>
                <a:gd name="T22" fmla="*/ 54 w 54"/>
                <a:gd name="T23" fmla="*/ 16 h 41"/>
                <a:gd name="T24" fmla="*/ 52 w 54"/>
                <a:gd name="T25" fmla="*/ 12 h 41"/>
                <a:gd name="T26" fmla="*/ 51 w 54"/>
                <a:gd name="T27" fmla="*/ 9 h 41"/>
                <a:gd name="T28" fmla="*/ 48 w 54"/>
                <a:gd name="T29" fmla="*/ 6 h 41"/>
                <a:gd name="T30" fmla="*/ 44 w 54"/>
                <a:gd name="T31" fmla="*/ 3 h 41"/>
                <a:gd name="T32" fmla="*/ 41 w 54"/>
                <a:gd name="T33" fmla="*/ 1 h 41"/>
                <a:gd name="T34" fmla="*/ 38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1 h 41"/>
                <a:gd name="T44" fmla="*/ 10 w 54"/>
                <a:gd name="T45" fmla="*/ 3 h 41"/>
                <a:gd name="T46" fmla="*/ 7 w 54"/>
                <a:gd name="T47" fmla="*/ 6 h 41"/>
                <a:gd name="T48" fmla="*/ 3 w 54"/>
                <a:gd name="T49" fmla="*/ 9 h 41"/>
                <a:gd name="T50" fmla="*/ 2 w 54"/>
                <a:gd name="T51" fmla="*/ 12 h 41"/>
                <a:gd name="T52" fmla="*/ 1 w 54"/>
                <a:gd name="T53" fmla="*/ 16 h 41"/>
                <a:gd name="T54" fmla="*/ 0 w 54"/>
                <a:gd name="T55" fmla="*/ 21 h 41"/>
                <a:gd name="T56" fmla="*/ 0 w 54"/>
                <a:gd name="T57" fmla="*/ 21 h 41"/>
                <a:gd name="T58" fmla="*/ 1 w 54"/>
                <a:gd name="T59" fmla="*/ 25 h 41"/>
                <a:gd name="T60" fmla="*/ 2 w 54"/>
                <a:gd name="T61" fmla="*/ 28 h 41"/>
                <a:gd name="T62" fmla="*/ 3 w 54"/>
                <a:gd name="T63" fmla="*/ 31 h 41"/>
                <a:gd name="T64" fmla="*/ 7 w 54"/>
                <a:gd name="T65" fmla="*/ 35 h 41"/>
                <a:gd name="T66" fmla="*/ 10 w 54"/>
                <a:gd name="T67" fmla="*/ 38 h 41"/>
                <a:gd name="T68" fmla="*/ 13 w 54"/>
                <a:gd name="T69" fmla="*/ 39 h 41"/>
                <a:gd name="T70" fmla="*/ 17 w 54"/>
                <a:gd name="T71" fmla="*/ 40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8" y="40"/>
                  </a:lnTo>
                  <a:lnTo>
                    <a:pt x="41" y="39"/>
                  </a:lnTo>
                  <a:lnTo>
                    <a:pt x="44" y="38"/>
                  </a:lnTo>
                  <a:lnTo>
                    <a:pt x="48" y="35"/>
                  </a:lnTo>
                  <a:lnTo>
                    <a:pt x="51" y="31"/>
                  </a:lnTo>
                  <a:lnTo>
                    <a:pt x="52" y="28"/>
                  </a:lnTo>
                  <a:lnTo>
                    <a:pt x="54" y="25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16"/>
                  </a:lnTo>
                  <a:lnTo>
                    <a:pt x="52" y="12"/>
                  </a:lnTo>
                  <a:lnTo>
                    <a:pt x="51" y="9"/>
                  </a:lnTo>
                  <a:lnTo>
                    <a:pt x="48" y="6"/>
                  </a:lnTo>
                  <a:lnTo>
                    <a:pt x="44" y="3"/>
                  </a:lnTo>
                  <a:lnTo>
                    <a:pt x="41" y="1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7" y="6"/>
                  </a:lnTo>
                  <a:lnTo>
                    <a:pt x="3" y="9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25"/>
                  </a:lnTo>
                  <a:lnTo>
                    <a:pt x="2" y="28"/>
                  </a:lnTo>
                  <a:lnTo>
                    <a:pt x="3" y="31"/>
                  </a:lnTo>
                  <a:lnTo>
                    <a:pt x="7" y="35"/>
                  </a:lnTo>
                  <a:lnTo>
                    <a:pt x="10" y="38"/>
                  </a:lnTo>
                  <a:lnTo>
                    <a:pt x="13" y="39"/>
                  </a:lnTo>
                  <a:lnTo>
                    <a:pt x="17" y="40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3" name="Line 753"/>
            <p:cNvSpPr>
              <a:spLocks noChangeShapeType="1"/>
            </p:cNvSpPr>
            <p:nvPr/>
          </p:nvSpPr>
          <p:spPr bwMode="auto">
            <a:xfrm>
              <a:off x="2966" y="654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4" name="Freeform 754"/>
            <p:cNvSpPr>
              <a:spLocks/>
            </p:cNvSpPr>
            <p:nvPr/>
          </p:nvSpPr>
          <p:spPr bwMode="auto">
            <a:xfrm>
              <a:off x="2969" y="649"/>
              <a:ext cx="5" cy="5"/>
            </a:xfrm>
            <a:custGeom>
              <a:avLst/>
              <a:gdLst>
                <a:gd name="T0" fmla="*/ 0 w 21"/>
                <a:gd name="T1" fmla="*/ 20 h 20"/>
                <a:gd name="T2" fmla="*/ 5 w 21"/>
                <a:gd name="T3" fmla="*/ 19 h 20"/>
                <a:gd name="T4" fmla="*/ 8 w 21"/>
                <a:gd name="T5" fmla="*/ 18 h 20"/>
                <a:gd name="T6" fmla="*/ 11 w 21"/>
                <a:gd name="T7" fmla="*/ 17 h 20"/>
                <a:gd name="T8" fmla="*/ 15 w 21"/>
                <a:gd name="T9" fmla="*/ 14 h 20"/>
                <a:gd name="T10" fmla="*/ 18 w 21"/>
                <a:gd name="T11" fmla="*/ 10 h 20"/>
                <a:gd name="T12" fmla="*/ 19 w 21"/>
                <a:gd name="T13" fmla="*/ 7 h 20"/>
                <a:gd name="T14" fmla="*/ 21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5" y="19"/>
                  </a:lnTo>
                  <a:lnTo>
                    <a:pt x="8" y="18"/>
                  </a:lnTo>
                  <a:lnTo>
                    <a:pt x="11" y="17"/>
                  </a:lnTo>
                  <a:lnTo>
                    <a:pt x="15" y="14"/>
                  </a:lnTo>
                  <a:lnTo>
                    <a:pt x="18" y="10"/>
                  </a:lnTo>
                  <a:lnTo>
                    <a:pt x="19" y="7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5" name="Line 755"/>
            <p:cNvSpPr>
              <a:spLocks noChangeShapeType="1"/>
            </p:cNvSpPr>
            <p:nvPr/>
          </p:nvSpPr>
          <p:spPr bwMode="auto">
            <a:xfrm>
              <a:off x="2974" y="649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6" name="Freeform 756"/>
            <p:cNvSpPr>
              <a:spLocks/>
            </p:cNvSpPr>
            <p:nvPr/>
          </p:nvSpPr>
          <p:spPr bwMode="auto">
            <a:xfrm>
              <a:off x="2969" y="645"/>
              <a:ext cx="5" cy="4"/>
            </a:xfrm>
            <a:custGeom>
              <a:avLst/>
              <a:gdLst>
                <a:gd name="T0" fmla="*/ 21 w 21"/>
                <a:gd name="T1" fmla="*/ 21 h 21"/>
                <a:gd name="T2" fmla="*/ 21 w 21"/>
                <a:gd name="T3" fmla="*/ 16 h 21"/>
                <a:gd name="T4" fmla="*/ 19 w 21"/>
                <a:gd name="T5" fmla="*/ 12 h 21"/>
                <a:gd name="T6" fmla="*/ 18 w 21"/>
                <a:gd name="T7" fmla="*/ 9 h 21"/>
                <a:gd name="T8" fmla="*/ 15 w 21"/>
                <a:gd name="T9" fmla="*/ 6 h 21"/>
                <a:gd name="T10" fmla="*/ 11 w 21"/>
                <a:gd name="T11" fmla="*/ 3 h 21"/>
                <a:gd name="T12" fmla="*/ 8 w 21"/>
                <a:gd name="T13" fmla="*/ 1 h 21"/>
                <a:gd name="T14" fmla="*/ 5 w 21"/>
                <a:gd name="T15" fmla="*/ 0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1" y="16"/>
                  </a:lnTo>
                  <a:lnTo>
                    <a:pt x="19" y="12"/>
                  </a:lnTo>
                  <a:lnTo>
                    <a:pt x="18" y="9"/>
                  </a:lnTo>
                  <a:lnTo>
                    <a:pt x="15" y="6"/>
                  </a:lnTo>
                  <a:lnTo>
                    <a:pt x="11" y="3"/>
                  </a:lnTo>
                  <a:lnTo>
                    <a:pt x="8" y="1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7" name="Line 757"/>
            <p:cNvSpPr>
              <a:spLocks noChangeShapeType="1"/>
            </p:cNvSpPr>
            <p:nvPr/>
          </p:nvSpPr>
          <p:spPr bwMode="auto">
            <a:xfrm flipH="1">
              <a:off x="2966" y="645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" name="Freeform 758"/>
            <p:cNvSpPr>
              <a:spLocks/>
            </p:cNvSpPr>
            <p:nvPr/>
          </p:nvSpPr>
          <p:spPr bwMode="auto">
            <a:xfrm>
              <a:off x="2962" y="645"/>
              <a:ext cx="4" cy="4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0 h 21"/>
                <a:gd name="T4" fmla="*/ 13 w 21"/>
                <a:gd name="T5" fmla="*/ 1 h 21"/>
                <a:gd name="T6" fmla="*/ 10 w 21"/>
                <a:gd name="T7" fmla="*/ 3 h 21"/>
                <a:gd name="T8" fmla="*/ 7 w 21"/>
                <a:gd name="T9" fmla="*/ 6 h 21"/>
                <a:gd name="T10" fmla="*/ 3 w 21"/>
                <a:gd name="T11" fmla="*/ 9 h 21"/>
                <a:gd name="T12" fmla="*/ 2 w 21"/>
                <a:gd name="T13" fmla="*/ 12 h 21"/>
                <a:gd name="T14" fmla="*/ 1 w 21"/>
                <a:gd name="T15" fmla="*/ 16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0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7" y="6"/>
                  </a:lnTo>
                  <a:lnTo>
                    <a:pt x="3" y="9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" name="Line 759"/>
            <p:cNvSpPr>
              <a:spLocks noChangeShapeType="1"/>
            </p:cNvSpPr>
            <p:nvPr/>
          </p:nvSpPr>
          <p:spPr bwMode="auto">
            <a:xfrm>
              <a:off x="2962" y="649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" name="Freeform 760"/>
            <p:cNvSpPr>
              <a:spLocks/>
            </p:cNvSpPr>
            <p:nvPr/>
          </p:nvSpPr>
          <p:spPr bwMode="auto">
            <a:xfrm>
              <a:off x="2962" y="649"/>
              <a:ext cx="4" cy="5"/>
            </a:xfrm>
            <a:custGeom>
              <a:avLst/>
              <a:gdLst>
                <a:gd name="T0" fmla="*/ 0 w 21"/>
                <a:gd name="T1" fmla="*/ 0 h 20"/>
                <a:gd name="T2" fmla="*/ 1 w 21"/>
                <a:gd name="T3" fmla="*/ 4 h 20"/>
                <a:gd name="T4" fmla="*/ 2 w 21"/>
                <a:gd name="T5" fmla="*/ 7 h 20"/>
                <a:gd name="T6" fmla="*/ 3 w 21"/>
                <a:gd name="T7" fmla="*/ 10 h 20"/>
                <a:gd name="T8" fmla="*/ 7 w 21"/>
                <a:gd name="T9" fmla="*/ 14 h 20"/>
                <a:gd name="T10" fmla="*/ 10 w 21"/>
                <a:gd name="T11" fmla="*/ 17 h 20"/>
                <a:gd name="T12" fmla="*/ 13 w 21"/>
                <a:gd name="T13" fmla="*/ 18 h 20"/>
                <a:gd name="T14" fmla="*/ 17 w 21"/>
                <a:gd name="T15" fmla="*/ 19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1" y="4"/>
                  </a:lnTo>
                  <a:lnTo>
                    <a:pt x="2" y="7"/>
                  </a:lnTo>
                  <a:lnTo>
                    <a:pt x="3" y="10"/>
                  </a:lnTo>
                  <a:lnTo>
                    <a:pt x="7" y="14"/>
                  </a:lnTo>
                  <a:lnTo>
                    <a:pt x="10" y="17"/>
                  </a:lnTo>
                  <a:lnTo>
                    <a:pt x="13" y="18"/>
                  </a:lnTo>
                  <a:lnTo>
                    <a:pt x="17" y="19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1" name="Freeform 761"/>
            <p:cNvSpPr>
              <a:spLocks/>
            </p:cNvSpPr>
            <p:nvPr/>
          </p:nvSpPr>
          <p:spPr bwMode="auto">
            <a:xfrm>
              <a:off x="2962" y="653"/>
              <a:ext cx="12" cy="9"/>
            </a:xfrm>
            <a:custGeom>
              <a:avLst/>
              <a:gdLst>
                <a:gd name="T0" fmla="*/ 21 w 54"/>
                <a:gd name="T1" fmla="*/ 42 h 42"/>
                <a:gd name="T2" fmla="*/ 33 w 54"/>
                <a:gd name="T3" fmla="*/ 42 h 42"/>
                <a:gd name="T4" fmla="*/ 36 w 54"/>
                <a:gd name="T5" fmla="*/ 41 h 42"/>
                <a:gd name="T6" fmla="*/ 41 w 54"/>
                <a:gd name="T7" fmla="*/ 40 h 42"/>
                <a:gd name="T8" fmla="*/ 44 w 54"/>
                <a:gd name="T9" fmla="*/ 38 h 42"/>
                <a:gd name="T10" fmla="*/ 47 w 54"/>
                <a:gd name="T11" fmla="*/ 36 h 42"/>
                <a:gd name="T12" fmla="*/ 50 w 54"/>
                <a:gd name="T13" fmla="*/ 32 h 42"/>
                <a:gd name="T14" fmla="*/ 52 w 54"/>
                <a:gd name="T15" fmla="*/ 29 h 42"/>
                <a:gd name="T16" fmla="*/ 53 w 54"/>
                <a:gd name="T17" fmla="*/ 25 h 42"/>
                <a:gd name="T18" fmla="*/ 54 w 54"/>
                <a:gd name="T19" fmla="*/ 22 h 42"/>
                <a:gd name="T20" fmla="*/ 54 w 54"/>
                <a:gd name="T21" fmla="*/ 22 h 42"/>
                <a:gd name="T22" fmla="*/ 53 w 54"/>
                <a:gd name="T23" fmla="*/ 17 h 42"/>
                <a:gd name="T24" fmla="*/ 52 w 54"/>
                <a:gd name="T25" fmla="*/ 13 h 42"/>
                <a:gd name="T26" fmla="*/ 50 w 54"/>
                <a:gd name="T27" fmla="*/ 10 h 42"/>
                <a:gd name="T28" fmla="*/ 47 w 54"/>
                <a:gd name="T29" fmla="*/ 6 h 42"/>
                <a:gd name="T30" fmla="*/ 44 w 54"/>
                <a:gd name="T31" fmla="*/ 4 h 42"/>
                <a:gd name="T32" fmla="*/ 41 w 54"/>
                <a:gd name="T33" fmla="*/ 2 h 42"/>
                <a:gd name="T34" fmla="*/ 36 w 54"/>
                <a:gd name="T35" fmla="*/ 1 h 42"/>
                <a:gd name="T36" fmla="*/ 33 w 54"/>
                <a:gd name="T37" fmla="*/ 0 h 42"/>
                <a:gd name="T38" fmla="*/ 21 w 54"/>
                <a:gd name="T39" fmla="*/ 0 h 42"/>
                <a:gd name="T40" fmla="*/ 17 w 54"/>
                <a:gd name="T41" fmla="*/ 1 h 42"/>
                <a:gd name="T42" fmla="*/ 13 w 54"/>
                <a:gd name="T43" fmla="*/ 2 h 42"/>
                <a:gd name="T44" fmla="*/ 9 w 54"/>
                <a:gd name="T45" fmla="*/ 4 h 42"/>
                <a:gd name="T46" fmla="*/ 7 w 54"/>
                <a:gd name="T47" fmla="*/ 6 h 42"/>
                <a:gd name="T48" fmla="*/ 3 w 54"/>
                <a:gd name="T49" fmla="*/ 10 h 42"/>
                <a:gd name="T50" fmla="*/ 1 w 54"/>
                <a:gd name="T51" fmla="*/ 13 h 42"/>
                <a:gd name="T52" fmla="*/ 0 w 54"/>
                <a:gd name="T53" fmla="*/ 17 h 42"/>
                <a:gd name="T54" fmla="*/ 0 w 54"/>
                <a:gd name="T55" fmla="*/ 22 h 42"/>
                <a:gd name="T56" fmla="*/ 0 w 54"/>
                <a:gd name="T57" fmla="*/ 22 h 42"/>
                <a:gd name="T58" fmla="*/ 0 w 54"/>
                <a:gd name="T59" fmla="*/ 25 h 42"/>
                <a:gd name="T60" fmla="*/ 1 w 54"/>
                <a:gd name="T61" fmla="*/ 29 h 42"/>
                <a:gd name="T62" fmla="*/ 3 w 54"/>
                <a:gd name="T63" fmla="*/ 32 h 42"/>
                <a:gd name="T64" fmla="*/ 7 w 54"/>
                <a:gd name="T65" fmla="*/ 36 h 42"/>
                <a:gd name="T66" fmla="*/ 9 w 54"/>
                <a:gd name="T67" fmla="*/ 38 h 42"/>
                <a:gd name="T68" fmla="*/ 13 w 54"/>
                <a:gd name="T69" fmla="*/ 40 h 42"/>
                <a:gd name="T70" fmla="*/ 17 w 54"/>
                <a:gd name="T71" fmla="*/ 41 h 42"/>
                <a:gd name="T72" fmla="*/ 21 w 54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2">
                  <a:moveTo>
                    <a:pt x="21" y="42"/>
                  </a:moveTo>
                  <a:lnTo>
                    <a:pt x="33" y="42"/>
                  </a:lnTo>
                  <a:lnTo>
                    <a:pt x="36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7" y="36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3" y="17"/>
                  </a:lnTo>
                  <a:lnTo>
                    <a:pt x="52" y="13"/>
                  </a:lnTo>
                  <a:lnTo>
                    <a:pt x="50" y="10"/>
                  </a:lnTo>
                  <a:lnTo>
                    <a:pt x="47" y="6"/>
                  </a:lnTo>
                  <a:lnTo>
                    <a:pt x="44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3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3" y="10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2"/>
                  </a:lnTo>
                  <a:lnTo>
                    <a:pt x="7" y="36"/>
                  </a:lnTo>
                  <a:lnTo>
                    <a:pt x="9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2" name="Line 762"/>
            <p:cNvSpPr>
              <a:spLocks noChangeShapeType="1"/>
            </p:cNvSpPr>
            <p:nvPr/>
          </p:nvSpPr>
          <p:spPr bwMode="auto">
            <a:xfrm>
              <a:off x="2966" y="662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3" name="Freeform 763"/>
            <p:cNvSpPr>
              <a:spLocks/>
            </p:cNvSpPr>
            <p:nvPr/>
          </p:nvSpPr>
          <p:spPr bwMode="auto">
            <a:xfrm>
              <a:off x="2969" y="658"/>
              <a:ext cx="5" cy="4"/>
            </a:xfrm>
            <a:custGeom>
              <a:avLst/>
              <a:gdLst>
                <a:gd name="T0" fmla="*/ 0 w 21"/>
                <a:gd name="T1" fmla="*/ 20 h 20"/>
                <a:gd name="T2" fmla="*/ 3 w 21"/>
                <a:gd name="T3" fmla="*/ 19 h 20"/>
                <a:gd name="T4" fmla="*/ 8 w 21"/>
                <a:gd name="T5" fmla="*/ 18 h 20"/>
                <a:gd name="T6" fmla="*/ 11 w 21"/>
                <a:gd name="T7" fmla="*/ 16 h 20"/>
                <a:gd name="T8" fmla="*/ 14 w 21"/>
                <a:gd name="T9" fmla="*/ 14 h 20"/>
                <a:gd name="T10" fmla="*/ 17 w 21"/>
                <a:gd name="T11" fmla="*/ 10 h 20"/>
                <a:gd name="T12" fmla="*/ 19 w 21"/>
                <a:gd name="T13" fmla="*/ 7 h 20"/>
                <a:gd name="T14" fmla="*/ 20 w 21"/>
                <a:gd name="T15" fmla="*/ 3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3" y="19"/>
                  </a:lnTo>
                  <a:lnTo>
                    <a:pt x="8" y="18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7" y="10"/>
                  </a:lnTo>
                  <a:lnTo>
                    <a:pt x="19" y="7"/>
                  </a:lnTo>
                  <a:lnTo>
                    <a:pt x="20" y="3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4" name="Line 764"/>
            <p:cNvSpPr>
              <a:spLocks noChangeShapeType="1"/>
            </p:cNvSpPr>
            <p:nvPr/>
          </p:nvSpPr>
          <p:spPr bwMode="auto">
            <a:xfrm>
              <a:off x="2974" y="658"/>
              <a:ext cx="0" cy="0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5" name="Freeform 765"/>
            <p:cNvSpPr>
              <a:spLocks/>
            </p:cNvSpPr>
            <p:nvPr/>
          </p:nvSpPr>
          <p:spPr bwMode="auto">
            <a:xfrm>
              <a:off x="2969" y="653"/>
              <a:ext cx="5" cy="5"/>
            </a:xfrm>
            <a:custGeom>
              <a:avLst/>
              <a:gdLst>
                <a:gd name="T0" fmla="*/ 21 w 21"/>
                <a:gd name="T1" fmla="*/ 22 h 22"/>
                <a:gd name="T2" fmla="*/ 20 w 21"/>
                <a:gd name="T3" fmla="*/ 17 h 22"/>
                <a:gd name="T4" fmla="*/ 19 w 21"/>
                <a:gd name="T5" fmla="*/ 13 h 22"/>
                <a:gd name="T6" fmla="*/ 17 w 21"/>
                <a:gd name="T7" fmla="*/ 10 h 22"/>
                <a:gd name="T8" fmla="*/ 14 w 21"/>
                <a:gd name="T9" fmla="*/ 6 h 22"/>
                <a:gd name="T10" fmla="*/ 11 w 21"/>
                <a:gd name="T11" fmla="*/ 4 h 22"/>
                <a:gd name="T12" fmla="*/ 8 w 21"/>
                <a:gd name="T13" fmla="*/ 2 h 22"/>
                <a:gd name="T14" fmla="*/ 3 w 21"/>
                <a:gd name="T15" fmla="*/ 1 h 22"/>
                <a:gd name="T16" fmla="*/ 0 w 21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21" y="22"/>
                  </a:moveTo>
                  <a:lnTo>
                    <a:pt x="20" y="17"/>
                  </a:lnTo>
                  <a:lnTo>
                    <a:pt x="19" y="13"/>
                  </a:lnTo>
                  <a:lnTo>
                    <a:pt x="17" y="10"/>
                  </a:lnTo>
                  <a:lnTo>
                    <a:pt x="14" y="6"/>
                  </a:lnTo>
                  <a:lnTo>
                    <a:pt x="11" y="4"/>
                  </a:lnTo>
                  <a:lnTo>
                    <a:pt x="8" y="2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6" name="Line 766"/>
            <p:cNvSpPr>
              <a:spLocks noChangeShapeType="1"/>
            </p:cNvSpPr>
            <p:nvPr/>
          </p:nvSpPr>
          <p:spPr bwMode="auto">
            <a:xfrm flipH="1">
              <a:off x="2966" y="653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7" name="Freeform 767"/>
            <p:cNvSpPr>
              <a:spLocks/>
            </p:cNvSpPr>
            <p:nvPr/>
          </p:nvSpPr>
          <p:spPr bwMode="auto">
            <a:xfrm>
              <a:off x="2962" y="653"/>
              <a:ext cx="4" cy="5"/>
            </a:xfrm>
            <a:custGeom>
              <a:avLst/>
              <a:gdLst>
                <a:gd name="T0" fmla="*/ 21 w 21"/>
                <a:gd name="T1" fmla="*/ 0 h 22"/>
                <a:gd name="T2" fmla="*/ 17 w 21"/>
                <a:gd name="T3" fmla="*/ 1 h 22"/>
                <a:gd name="T4" fmla="*/ 13 w 21"/>
                <a:gd name="T5" fmla="*/ 2 h 22"/>
                <a:gd name="T6" fmla="*/ 9 w 21"/>
                <a:gd name="T7" fmla="*/ 4 h 22"/>
                <a:gd name="T8" fmla="*/ 7 w 21"/>
                <a:gd name="T9" fmla="*/ 6 h 22"/>
                <a:gd name="T10" fmla="*/ 3 w 21"/>
                <a:gd name="T11" fmla="*/ 10 h 22"/>
                <a:gd name="T12" fmla="*/ 1 w 21"/>
                <a:gd name="T13" fmla="*/ 13 h 22"/>
                <a:gd name="T14" fmla="*/ 0 w 21"/>
                <a:gd name="T15" fmla="*/ 17 h 22"/>
                <a:gd name="T16" fmla="*/ 0 w 2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21" y="0"/>
                  </a:moveTo>
                  <a:lnTo>
                    <a:pt x="17" y="1"/>
                  </a:lnTo>
                  <a:lnTo>
                    <a:pt x="13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3" y="10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" name="Line 768"/>
            <p:cNvSpPr>
              <a:spLocks noChangeShapeType="1"/>
            </p:cNvSpPr>
            <p:nvPr/>
          </p:nvSpPr>
          <p:spPr bwMode="auto">
            <a:xfrm>
              <a:off x="2962" y="658"/>
              <a:ext cx="1" cy="0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" name="Freeform 769"/>
            <p:cNvSpPr>
              <a:spLocks/>
            </p:cNvSpPr>
            <p:nvPr/>
          </p:nvSpPr>
          <p:spPr bwMode="auto">
            <a:xfrm>
              <a:off x="2962" y="658"/>
              <a:ext cx="4" cy="4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3 h 20"/>
                <a:gd name="T4" fmla="*/ 1 w 21"/>
                <a:gd name="T5" fmla="*/ 7 h 20"/>
                <a:gd name="T6" fmla="*/ 3 w 21"/>
                <a:gd name="T7" fmla="*/ 10 h 20"/>
                <a:gd name="T8" fmla="*/ 7 w 21"/>
                <a:gd name="T9" fmla="*/ 14 h 20"/>
                <a:gd name="T10" fmla="*/ 9 w 21"/>
                <a:gd name="T11" fmla="*/ 16 h 20"/>
                <a:gd name="T12" fmla="*/ 13 w 21"/>
                <a:gd name="T13" fmla="*/ 18 h 20"/>
                <a:gd name="T14" fmla="*/ 17 w 21"/>
                <a:gd name="T15" fmla="*/ 19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3"/>
                  </a:lnTo>
                  <a:lnTo>
                    <a:pt x="1" y="7"/>
                  </a:lnTo>
                  <a:lnTo>
                    <a:pt x="3" y="10"/>
                  </a:lnTo>
                  <a:lnTo>
                    <a:pt x="7" y="14"/>
                  </a:lnTo>
                  <a:lnTo>
                    <a:pt x="9" y="16"/>
                  </a:lnTo>
                  <a:lnTo>
                    <a:pt x="13" y="18"/>
                  </a:lnTo>
                  <a:lnTo>
                    <a:pt x="17" y="19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" name="Freeform 770"/>
            <p:cNvSpPr>
              <a:spLocks/>
            </p:cNvSpPr>
            <p:nvPr/>
          </p:nvSpPr>
          <p:spPr bwMode="auto">
            <a:xfrm>
              <a:off x="2686" y="556"/>
              <a:ext cx="285" cy="28"/>
            </a:xfrm>
            <a:custGeom>
              <a:avLst/>
              <a:gdLst>
                <a:gd name="T0" fmla="*/ 2 w 1233"/>
                <a:gd name="T1" fmla="*/ 120 h 120"/>
                <a:gd name="T2" fmla="*/ 1233 w 1233"/>
                <a:gd name="T3" fmla="*/ 82 h 120"/>
                <a:gd name="T4" fmla="*/ 1231 w 1233"/>
                <a:gd name="T5" fmla="*/ 0 h 120"/>
                <a:gd name="T6" fmla="*/ 0 w 1233"/>
                <a:gd name="T7" fmla="*/ 38 h 120"/>
                <a:gd name="T8" fmla="*/ 2 w 1233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20">
                  <a:moveTo>
                    <a:pt x="2" y="120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8"/>
                  </a:lnTo>
                  <a:lnTo>
                    <a:pt x="2" y="12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1" name="Freeform 771"/>
            <p:cNvSpPr>
              <a:spLocks/>
            </p:cNvSpPr>
            <p:nvPr/>
          </p:nvSpPr>
          <p:spPr bwMode="auto">
            <a:xfrm>
              <a:off x="2686" y="556"/>
              <a:ext cx="285" cy="28"/>
            </a:xfrm>
            <a:custGeom>
              <a:avLst/>
              <a:gdLst>
                <a:gd name="T0" fmla="*/ 2 w 1233"/>
                <a:gd name="T1" fmla="*/ 120 h 120"/>
                <a:gd name="T2" fmla="*/ 1233 w 1233"/>
                <a:gd name="T3" fmla="*/ 82 h 120"/>
                <a:gd name="T4" fmla="*/ 1231 w 1233"/>
                <a:gd name="T5" fmla="*/ 0 h 120"/>
                <a:gd name="T6" fmla="*/ 0 w 1233"/>
                <a:gd name="T7" fmla="*/ 38 h 120"/>
                <a:gd name="T8" fmla="*/ 2 w 1233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20">
                  <a:moveTo>
                    <a:pt x="2" y="120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8"/>
                  </a:lnTo>
                  <a:lnTo>
                    <a:pt x="2" y="12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" name="Freeform 772"/>
            <p:cNvSpPr>
              <a:spLocks/>
            </p:cNvSpPr>
            <p:nvPr/>
          </p:nvSpPr>
          <p:spPr bwMode="auto">
            <a:xfrm>
              <a:off x="2686" y="565"/>
              <a:ext cx="286" cy="10"/>
            </a:xfrm>
            <a:custGeom>
              <a:avLst/>
              <a:gdLst>
                <a:gd name="T0" fmla="*/ 1235 w 1238"/>
                <a:gd name="T1" fmla="*/ 8 h 44"/>
                <a:gd name="T2" fmla="*/ 55 w 1238"/>
                <a:gd name="T3" fmla="*/ 44 h 44"/>
                <a:gd name="T4" fmla="*/ 0 w 1238"/>
                <a:gd name="T5" fmla="*/ 44 h 44"/>
                <a:gd name="T6" fmla="*/ 0 w 1238"/>
                <a:gd name="T7" fmla="*/ 35 h 44"/>
                <a:gd name="T8" fmla="*/ 3 w 1238"/>
                <a:gd name="T9" fmla="*/ 35 h 44"/>
                <a:gd name="T10" fmla="*/ 1182 w 1238"/>
                <a:gd name="T11" fmla="*/ 0 h 44"/>
                <a:gd name="T12" fmla="*/ 1238 w 1238"/>
                <a:gd name="T13" fmla="*/ 0 h 44"/>
                <a:gd name="T14" fmla="*/ 1238 w 1238"/>
                <a:gd name="T15" fmla="*/ 8 h 44"/>
                <a:gd name="T16" fmla="*/ 1235 w 1238"/>
                <a:gd name="T17" fmla="*/ 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8" h="44">
                  <a:moveTo>
                    <a:pt x="1235" y="8"/>
                  </a:moveTo>
                  <a:lnTo>
                    <a:pt x="55" y="44"/>
                  </a:lnTo>
                  <a:lnTo>
                    <a:pt x="0" y="44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182" y="0"/>
                  </a:lnTo>
                  <a:lnTo>
                    <a:pt x="1238" y="0"/>
                  </a:lnTo>
                  <a:lnTo>
                    <a:pt x="1238" y="8"/>
                  </a:lnTo>
                  <a:lnTo>
                    <a:pt x="1235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3" name="Freeform 773"/>
            <p:cNvSpPr>
              <a:spLocks/>
            </p:cNvSpPr>
            <p:nvPr/>
          </p:nvSpPr>
          <p:spPr bwMode="auto">
            <a:xfrm>
              <a:off x="2962" y="557"/>
              <a:ext cx="12" cy="9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8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8 w 54"/>
                <a:gd name="T11" fmla="*/ 36 h 41"/>
                <a:gd name="T12" fmla="*/ 51 w 54"/>
                <a:gd name="T13" fmla="*/ 32 h 41"/>
                <a:gd name="T14" fmla="*/ 52 w 54"/>
                <a:gd name="T15" fmla="*/ 29 h 41"/>
                <a:gd name="T16" fmla="*/ 54 w 54"/>
                <a:gd name="T17" fmla="*/ 25 h 41"/>
                <a:gd name="T18" fmla="*/ 54 w 54"/>
                <a:gd name="T19" fmla="*/ 21 h 41"/>
                <a:gd name="T20" fmla="*/ 54 w 54"/>
                <a:gd name="T21" fmla="*/ 21 h 41"/>
                <a:gd name="T22" fmla="*/ 54 w 54"/>
                <a:gd name="T23" fmla="*/ 16 h 41"/>
                <a:gd name="T24" fmla="*/ 52 w 54"/>
                <a:gd name="T25" fmla="*/ 13 h 41"/>
                <a:gd name="T26" fmla="*/ 51 w 54"/>
                <a:gd name="T27" fmla="*/ 10 h 41"/>
                <a:gd name="T28" fmla="*/ 48 w 54"/>
                <a:gd name="T29" fmla="*/ 7 h 41"/>
                <a:gd name="T30" fmla="*/ 44 w 54"/>
                <a:gd name="T31" fmla="*/ 3 h 41"/>
                <a:gd name="T32" fmla="*/ 41 w 54"/>
                <a:gd name="T33" fmla="*/ 2 h 41"/>
                <a:gd name="T34" fmla="*/ 38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2 h 41"/>
                <a:gd name="T44" fmla="*/ 10 w 54"/>
                <a:gd name="T45" fmla="*/ 3 h 41"/>
                <a:gd name="T46" fmla="*/ 7 w 54"/>
                <a:gd name="T47" fmla="*/ 7 h 41"/>
                <a:gd name="T48" fmla="*/ 3 w 54"/>
                <a:gd name="T49" fmla="*/ 10 h 41"/>
                <a:gd name="T50" fmla="*/ 2 w 54"/>
                <a:gd name="T51" fmla="*/ 13 h 41"/>
                <a:gd name="T52" fmla="*/ 1 w 54"/>
                <a:gd name="T53" fmla="*/ 16 h 41"/>
                <a:gd name="T54" fmla="*/ 0 w 54"/>
                <a:gd name="T55" fmla="*/ 21 h 41"/>
                <a:gd name="T56" fmla="*/ 0 w 54"/>
                <a:gd name="T57" fmla="*/ 21 h 41"/>
                <a:gd name="T58" fmla="*/ 1 w 54"/>
                <a:gd name="T59" fmla="*/ 25 h 41"/>
                <a:gd name="T60" fmla="*/ 2 w 54"/>
                <a:gd name="T61" fmla="*/ 29 h 41"/>
                <a:gd name="T62" fmla="*/ 3 w 54"/>
                <a:gd name="T63" fmla="*/ 32 h 41"/>
                <a:gd name="T64" fmla="*/ 7 w 54"/>
                <a:gd name="T65" fmla="*/ 36 h 41"/>
                <a:gd name="T66" fmla="*/ 10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8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8" y="36"/>
                  </a:lnTo>
                  <a:lnTo>
                    <a:pt x="51" y="32"/>
                  </a:lnTo>
                  <a:lnTo>
                    <a:pt x="52" y="29"/>
                  </a:lnTo>
                  <a:lnTo>
                    <a:pt x="54" y="25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16"/>
                  </a:lnTo>
                  <a:lnTo>
                    <a:pt x="52" y="13"/>
                  </a:lnTo>
                  <a:lnTo>
                    <a:pt x="51" y="10"/>
                  </a:lnTo>
                  <a:lnTo>
                    <a:pt x="48" y="7"/>
                  </a:lnTo>
                  <a:lnTo>
                    <a:pt x="44" y="3"/>
                  </a:lnTo>
                  <a:lnTo>
                    <a:pt x="41" y="2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25"/>
                  </a:lnTo>
                  <a:lnTo>
                    <a:pt x="2" y="29"/>
                  </a:lnTo>
                  <a:lnTo>
                    <a:pt x="3" y="32"/>
                  </a:lnTo>
                  <a:lnTo>
                    <a:pt x="7" y="36"/>
                  </a:lnTo>
                  <a:lnTo>
                    <a:pt x="10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4" name="Line 774"/>
            <p:cNvSpPr>
              <a:spLocks noChangeShapeType="1"/>
            </p:cNvSpPr>
            <p:nvPr/>
          </p:nvSpPr>
          <p:spPr bwMode="auto">
            <a:xfrm>
              <a:off x="2966" y="566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5" name="Freeform 775"/>
            <p:cNvSpPr>
              <a:spLocks/>
            </p:cNvSpPr>
            <p:nvPr/>
          </p:nvSpPr>
          <p:spPr bwMode="auto">
            <a:xfrm>
              <a:off x="2969" y="562"/>
              <a:ext cx="5" cy="4"/>
            </a:xfrm>
            <a:custGeom>
              <a:avLst/>
              <a:gdLst>
                <a:gd name="T0" fmla="*/ 0 w 21"/>
                <a:gd name="T1" fmla="*/ 20 h 20"/>
                <a:gd name="T2" fmla="*/ 5 w 21"/>
                <a:gd name="T3" fmla="*/ 20 h 20"/>
                <a:gd name="T4" fmla="*/ 8 w 21"/>
                <a:gd name="T5" fmla="*/ 19 h 20"/>
                <a:gd name="T6" fmla="*/ 11 w 21"/>
                <a:gd name="T7" fmla="*/ 17 h 20"/>
                <a:gd name="T8" fmla="*/ 15 w 21"/>
                <a:gd name="T9" fmla="*/ 15 h 20"/>
                <a:gd name="T10" fmla="*/ 18 w 21"/>
                <a:gd name="T11" fmla="*/ 11 h 20"/>
                <a:gd name="T12" fmla="*/ 19 w 21"/>
                <a:gd name="T13" fmla="*/ 8 h 20"/>
                <a:gd name="T14" fmla="*/ 21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5" y="20"/>
                  </a:lnTo>
                  <a:lnTo>
                    <a:pt x="8" y="19"/>
                  </a:lnTo>
                  <a:lnTo>
                    <a:pt x="11" y="17"/>
                  </a:lnTo>
                  <a:lnTo>
                    <a:pt x="15" y="15"/>
                  </a:lnTo>
                  <a:lnTo>
                    <a:pt x="18" y="11"/>
                  </a:lnTo>
                  <a:lnTo>
                    <a:pt x="19" y="8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6" name="Line 776"/>
            <p:cNvSpPr>
              <a:spLocks noChangeShapeType="1"/>
            </p:cNvSpPr>
            <p:nvPr/>
          </p:nvSpPr>
          <p:spPr bwMode="auto">
            <a:xfrm>
              <a:off x="2974" y="562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7" name="Freeform 777"/>
            <p:cNvSpPr>
              <a:spLocks/>
            </p:cNvSpPr>
            <p:nvPr/>
          </p:nvSpPr>
          <p:spPr bwMode="auto">
            <a:xfrm>
              <a:off x="2969" y="557"/>
              <a:ext cx="5" cy="5"/>
            </a:xfrm>
            <a:custGeom>
              <a:avLst/>
              <a:gdLst>
                <a:gd name="T0" fmla="*/ 21 w 21"/>
                <a:gd name="T1" fmla="*/ 21 h 21"/>
                <a:gd name="T2" fmla="*/ 21 w 21"/>
                <a:gd name="T3" fmla="*/ 16 h 21"/>
                <a:gd name="T4" fmla="*/ 19 w 21"/>
                <a:gd name="T5" fmla="*/ 13 h 21"/>
                <a:gd name="T6" fmla="*/ 18 w 21"/>
                <a:gd name="T7" fmla="*/ 10 h 21"/>
                <a:gd name="T8" fmla="*/ 15 w 21"/>
                <a:gd name="T9" fmla="*/ 7 h 21"/>
                <a:gd name="T10" fmla="*/ 11 w 21"/>
                <a:gd name="T11" fmla="*/ 3 h 21"/>
                <a:gd name="T12" fmla="*/ 8 w 21"/>
                <a:gd name="T13" fmla="*/ 2 h 21"/>
                <a:gd name="T14" fmla="*/ 5 w 21"/>
                <a:gd name="T15" fmla="*/ 0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1" y="16"/>
                  </a:lnTo>
                  <a:lnTo>
                    <a:pt x="19" y="13"/>
                  </a:lnTo>
                  <a:lnTo>
                    <a:pt x="18" y="10"/>
                  </a:lnTo>
                  <a:lnTo>
                    <a:pt x="15" y="7"/>
                  </a:lnTo>
                  <a:lnTo>
                    <a:pt x="11" y="3"/>
                  </a:lnTo>
                  <a:lnTo>
                    <a:pt x="8" y="2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8" name="Line 778"/>
            <p:cNvSpPr>
              <a:spLocks noChangeShapeType="1"/>
            </p:cNvSpPr>
            <p:nvPr/>
          </p:nvSpPr>
          <p:spPr bwMode="auto">
            <a:xfrm flipH="1">
              <a:off x="2966" y="557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" name="Freeform 779"/>
            <p:cNvSpPr>
              <a:spLocks/>
            </p:cNvSpPr>
            <p:nvPr/>
          </p:nvSpPr>
          <p:spPr bwMode="auto">
            <a:xfrm>
              <a:off x="2962" y="557"/>
              <a:ext cx="4" cy="5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0 h 21"/>
                <a:gd name="T4" fmla="*/ 13 w 21"/>
                <a:gd name="T5" fmla="*/ 2 h 21"/>
                <a:gd name="T6" fmla="*/ 10 w 21"/>
                <a:gd name="T7" fmla="*/ 3 h 21"/>
                <a:gd name="T8" fmla="*/ 7 w 21"/>
                <a:gd name="T9" fmla="*/ 7 h 21"/>
                <a:gd name="T10" fmla="*/ 3 w 21"/>
                <a:gd name="T11" fmla="*/ 10 h 21"/>
                <a:gd name="T12" fmla="*/ 2 w 21"/>
                <a:gd name="T13" fmla="*/ 13 h 21"/>
                <a:gd name="T14" fmla="*/ 1 w 21"/>
                <a:gd name="T15" fmla="*/ 16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0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" name="Line 780"/>
            <p:cNvSpPr>
              <a:spLocks noChangeShapeType="1"/>
            </p:cNvSpPr>
            <p:nvPr/>
          </p:nvSpPr>
          <p:spPr bwMode="auto">
            <a:xfrm>
              <a:off x="2962" y="562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" name="Freeform 781"/>
            <p:cNvSpPr>
              <a:spLocks/>
            </p:cNvSpPr>
            <p:nvPr/>
          </p:nvSpPr>
          <p:spPr bwMode="auto">
            <a:xfrm>
              <a:off x="2962" y="562"/>
              <a:ext cx="4" cy="4"/>
            </a:xfrm>
            <a:custGeom>
              <a:avLst/>
              <a:gdLst>
                <a:gd name="T0" fmla="*/ 0 w 21"/>
                <a:gd name="T1" fmla="*/ 0 h 20"/>
                <a:gd name="T2" fmla="*/ 1 w 21"/>
                <a:gd name="T3" fmla="*/ 4 h 20"/>
                <a:gd name="T4" fmla="*/ 2 w 21"/>
                <a:gd name="T5" fmla="*/ 8 h 20"/>
                <a:gd name="T6" fmla="*/ 3 w 21"/>
                <a:gd name="T7" fmla="*/ 11 h 20"/>
                <a:gd name="T8" fmla="*/ 7 w 21"/>
                <a:gd name="T9" fmla="*/ 15 h 20"/>
                <a:gd name="T10" fmla="*/ 10 w 21"/>
                <a:gd name="T11" fmla="*/ 17 h 20"/>
                <a:gd name="T12" fmla="*/ 13 w 21"/>
                <a:gd name="T13" fmla="*/ 19 h 20"/>
                <a:gd name="T14" fmla="*/ 17 w 21"/>
                <a:gd name="T15" fmla="*/ 20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1" y="4"/>
                  </a:lnTo>
                  <a:lnTo>
                    <a:pt x="2" y="8"/>
                  </a:lnTo>
                  <a:lnTo>
                    <a:pt x="3" y="11"/>
                  </a:lnTo>
                  <a:lnTo>
                    <a:pt x="7" y="15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7" y="20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2" name="Freeform 782"/>
            <p:cNvSpPr>
              <a:spLocks/>
            </p:cNvSpPr>
            <p:nvPr/>
          </p:nvSpPr>
          <p:spPr bwMode="auto">
            <a:xfrm>
              <a:off x="2962" y="566"/>
              <a:ext cx="12" cy="9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6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7 w 54"/>
                <a:gd name="T11" fmla="*/ 36 h 41"/>
                <a:gd name="T12" fmla="*/ 50 w 54"/>
                <a:gd name="T13" fmla="*/ 32 h 41"/>
                <a:gd name="T14" fmla="*/ 52 w 54"/>
                <a:gd name="T15" fmla="*/ 29 h 41"/>
                <a:gd name="T16" fmla="*/ 53 w 54"/>
                <a:gd name="T17" fmla="*/ 25 h 41"/>
                <a:gd name="T18" fmla="*/ 54 w 54"/>
                <a:gd name="T19" fmla="*/ 21 h 41"/>
                <a:gd name="T20" fmla="*/ 54 w 54"/>
                <a:gd name="T21" fmla="*/ 21 h 41"/>
                <a:gd name="T22" fmla="*/ 53 w 54"/>
                <a:gd name="T23" fmla="*/ 16 h 41"/>
                <a:gd name="T24" fmla="*/ 52 w 54"/>
                <a:gd name="T25" fmla="*/ 13 h 41"/>
                <a:gd name="T26" fmla="*/ 50 w 54"/>
                <a:gd name="T27" fmla="*/ 9 h 41"/>
                <a:gd name="T28" fmla="*/ 47 w 54"/>
                <a:gd name="T29" fmla="*/ 7 h 41"/>
                <a:gd name="T30" fmla="*/ 44 w 54"/>
                <a:gd name="T31" fmla="*/ 3 h 41"/>
                <a:gd name="T32" fmla="*/ 41 w 54"/>
                <a:gd name="T33" fmla="*/ 1 h 41"/>
                <a:gd name="T34" fmla="*/ 36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1 h 41"/>
                <a:gd name="T44" fmla="*/ 9 w 54"/>
                <a:gd name="T45" fmla="*/ 3 h 41"/>
                <a:gd name="T46" fmla="*/ 7 w 54"/>
                <a:gd name="T47" fmla="*/ 7 h 41"/>
                <a:gd name="T48" fmla="*/ 3 w 54"/>
                <a:gd name="T49" fmla="*/ 9 h 41"/>
                <a:gd name="T50" fmla="*/ 1 w 54"/>
                <a:gd name="T51" fmla="*/ 13 h 41"/>
                <a:gd name="T52" fmla="*/ 0 w 54"/>
                <a:gd name="T53" fmla="*/ 16 h 41"/>
                <a:gd name="T54" fmla="*/ 0 w 54"/>
                <a:gd name="T55" fmla="*/ 21 h 41"/>
                <a:gd name="T56" fmla="*/ 0 w 54"/>
                <a:gd name="T57" fmla="*/ 21 h 41"/>
                <a:gd name="T58" fmla="*/ 0 w 54"/>
                <a:gd name="T59" fmla="*/ 25 h 41"/>
                <a:gd name="T60" fmla="*/ 1 w 54"/>
                <a:gd name="T61" fmla="*/ 29 h 41"/>
                <a:gd name="T62" fmla="*/ 3 w 54"/>
                <a:gd name="T63" fmla="*/ 32 h 41"/>
                <a:gd name="T64" fmla="*/ 7 w 54"/>
                <a:gd name="T65" fmla="*/ 36 h 41"/>
                <a:gd name="T66" fmla="*/ 9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6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7" y="36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3" y="16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7" y="7"/>
                  </a:lnTo>
                  <a:lnTo>
                    <a:pt x="44" y="3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9" y="3"/>
                  </a:lnTo>
                  <a:lnTo>
                    <a:pt x="7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2"/>
                  </a:lnTo>
                  <a:lnTo>
                    <a:pt x="7" y="36"/>
                  </a:lnTo>
                  <a:lnTo>
                    <a:pt x="9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3" name="Line 783"/>
            <p:cNvSpPr>
              <a:spLocks noChangeShapeType="1"/>
            </p:cNvSpPr>
            <p:nvPr/>
          </p:nvSpPr>
          <p:spPr bwMode="auto">
            <a:xfrm>
              <a:off x="2966" y="575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4" name="Freeform 784"/>
            <p:cNvSpPr>
              <a:spLocks/>
            </p:cNvSpPr>
            <p:nvPr/>
          </p:nvSpPr>
          <p:spPr bwMode="auto">
            <a:xfrm>
              <a:off x="2969" y="571"/>
              <a:ext cx="5" cy="4"/>
            </a:xfrm>
            <a:custGeom>
              <a:avLst/>
              <a:gdLst>
                <a:gd name="T0" fmla="*/ 0 w 21"/>
                <a:gd name="T1" fmla="*/ 20 h 20"/>
                <a:gd name="T2" fmla="*/ 3 w 21"/>
                <a:gd name="T3" fmla="*/ 20 h 20"/>
                <a:gd name="T4" fmla="*/ 8 w 21"/>
                <a:gd name="T5" fmla="*/ 19 h 20"/>
                <a:gd name="T6" fmla="*/ 11 w 21"/>
                <a:gd name="T7" fmla="*/ 17 h 20"/>
                <a:gd name="T8" fmla="*/ 14 w 21"/>
                <a:gd name="T9" fmla="*/ 15 h 20"/>
                <a:gd name="T10" fmla="*/ 17 w 21"/>
                <a:gd name="T11" fmla="*/ 11 h 20"/>
                <a:gd name="T12" fmla="*/ 19 w 21"/>
                <a:gd name="T13" fmla="*/ 8 h 20"/>
                <a:gd name="T14" fmla="*/ 20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3" y="20"/>
                  </a:lnTo>
                  <a:lnTo>
                    <a:pt x="8" y="19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7" y="11"/>
                  </a:lnTo>
                  <a:lnTo>
                    <a:pt x="19" y="8"/>
                  </a:lnTo>
                  <a:lnTo>
                    <a:pt x="20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5" name="Line 785"/>
            <p:cNvSpPr>
              <a:spLocks noChangeShapeType="1"/>
            </p:cNvSpPr>
            <p:nvPr/>
          </p:nvSpPr>
          <p:spPr bwMode="auto">
            <a:xfrm>
              <a:off x="2974" y="571"/>
              <a:ext cx="0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6" name="Freeform 786"/>
            <p:cNvSpPr>
              <a:spLocks/>
            </p:cNvSpPr>
            <p:nvPr/>
          </p:nvSpPr>
          <p:spPr bwMode="auto">
            <a:xfrm>
              <a:off x="2969" y="566"/>
              <a:ext cx="5" cy="5"/>
            </a:xfrm>
            <a:custGeom>
              <a:avLst/>
              <a:gdLst>
                <a:gd name="T0" fmla="*/ 21 w 21"/>
                <a:gd name="T1" fmla="*/ 21 h 21"/>
                <a:gd name="T2" fmla="*/ 20 w 21"/>
                <a:gd name="T3" fmla="*/ 16 h 21"/>
                <a:gd name="T4" fmla="*/ 19 w 21"/>
                <a:gd name="T5" fmla="*/ 13 h 21"/>
                <a:gd name="T6" fmla="*/ 17 w 21"/>
                <a:gd name="T7" fmla="*/ 9 h 21"/>
                <a:gd name="T8" fmla="*/ 14 w 21"/>
                <a:gd name="T9" fmla="*/ 7 h 21"/>
                <a:gd name="T10" fmla="*/ 11 w 21"/>
                <a:gd name="T11" fmla="*/ 3 h 21"/>
                <a:gd name="T12" fmla="*/ 8 w 21"/>
                <a:gd name="T13" fmla="*/ 1 h 21"/>
                <a:gd name="T14" fmla="*/ 3 w 21"/>
                <a:gd name="T15" fmla="*/ 0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0" y="16"/>
                  </a:lnTo>
                  <a:lnTo>
                    <a:pt x="19" y="13"/>
                  </a:lnTo>
                  <a:lnTo>
                    <a:pt x="17" y="9"/>
                  </a:lnTo>
                  <a:lnTo>
                    <a:pt x="14" y="7"/>
                  </a:lnTo>
                  <a:lnTo>
                    <a:pt x="11" y="3"/>
                  </a:lnTo>
                  <a:lnTo>
                    <a:pt x="8" y="1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7" name="Line 787"/>
            <p:cNvSpPr>
              <a:spLocks noChangeShapeType="1"/>
            </p:cNvSpPr>
            <p:nvPr/>
          </p:nvSpPr>
          <p:spPr bwMode="auto">
            <a:xfrm flipH="1">
              <a:off x="2966" y="566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8" name="Freeform 788"/>
            <p:cNvSpPr>
              <a:spLocks/>
            </p:cNvSpPr>
            <p:nvPr/>
          </p:nvSpPr>
          <p:spPr bwMode="auto">
            <a:xfrm>
              <a:off x="2962" y="566"/>
              <a:ext cx="4" cy="5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0 h 21"/>
                <a:gd name="T4" fmla="*/ 13 w 21"/>
                <a:gd name="T5" fmla="*/ 1 h 21"/>
                <a:gd name="T6" fmla="*/ 9 w 21"/>
                <a:gd name="T7" fmla="*/ 3 h 21"/>
                <a:gd name="T8" fmla="*/ 7 w 21"/>
                <a:gd name="T9" fmla="*/ 7 h 21"/>
                <a:gd name="T10" fmla="*/ 3 w 21"/>
                <a:gd name="T11" fmla="*/ 9 h 21"/>
                <a:gd name="T12" fmla="*/ 1 w 21"/>
                <a:gd name="T13" fmla="*/ 13 h 21"/>
                <a:gd name="T14" fmla="*/ 0 w 21"/>
                <a:gd name="T15" fmla="*/ 16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0"/>
                  </a:lnTo>
                  <a:lnTo>
                    <a:pt x="13" y="1"/>
                  </a:lnTo>
                  <a:lnTo>
                    <a:pt x="9" y="3"/>
                  </a:lnTo>
                  <a:lnTo>
                    <a:pt x="7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" name="Line 789"/>
            <p:cNvSpPr>
              <a:spLocks noChangeShapeType="1"/>
            </p:cNvSpPr>
            <p:nvPr/>
          </p:nvSpPr>
          <p:spPr bwMode="auto">
            <a:xfrm>
              <a:off x="2962" y="571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" name="Freeform 790"/>
            <p:cNvSpPr>
              <a:spLocks/>
            </p:cNvSpPr>
            <p:nvPr/>
          </p:nvSpPr>
          <p:spPr bwMode="auto">
            <a:xfrm>
              <a:off x="2962" y="571"/>
              <a:ext cx="4" cy="4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4 h 20"/>
                <a:gd name="T4" fmla="*/ 1 w 21"/>
                <a:gd name="T5" fmla="*/ 8 h 20"/>
                <a:gd name="T6" fmla="*/ 3 w 21"/>
                <a:gd name="T7" fmla="*/ 11 h 20"/>
                <a:gd name="T8" fmla="*/ 7 w 21"/>
                <a:gd name="T9" fmla="*/ 15 h 20"/>
                <a:gd name="T10" fmla="*/ 9 w 21"/>
                <a:gd name="T11" fmla="*/ 17 h 20"/>
                <a:gd name="T12" fmla="*/ 13 w 21"/>
                <a:gd name="T13" fmla="*/ 19 h 20"/>
                <a:gd name="T14" fmla="*/ 17 w 21"/>
                <a:gd name="T15" fmla="*/ 20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4"/>
                  </a:lnTo>
                  <a:lnTo>
                    <a:pt x="1" y="8"/>
                  </a:lnTo>
                  <a:lnTo>
                    <a:pt x="3" y="11"/>
                  </a:lnTo>
                  <a:lnTo>
                    <a:pt x="7" y="15"/>
                  </a:lnTo>
                  <a:lnTo>
                    <a:pt x="9" y="17"/>
                  </a:lnTo>
                  <a:lnTo>
                    <a:pt x="13" y="19"/>
                  </a:lnTo>
                  <a:lnTo>
                    <a:pt x="17" y="20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" name="Freeform 791"/>
            <p:cNvSpPr>
              <a:spLocks/>
            </p:cNvSpPr>
            <p:nvPr/>
          </p:nvSpPr>
          <p:spPr bwMode="auto">
            <a:xfrm>
              <a:off x="2680" y="564"/>
              <a:ext cx="12" cy="10"/>
            </a:xfrm>
            <a:custGeom>
              <a:avLst/>
              <a:gdLst>
                <a:gd name="T0" fmla="*/ 21 w 54"/>
                <a:gd name="T1" fmla="*/ 42 h 42"/>
                <a:gd name="T2" fmla="*/ 33 w 54"/>
                <a:gd name="T3" fmla="*/ 42 h 42"/>
                <a:gd name="T4" fmla="*/ 37 w 54"/>
                <a:gd name="T5" fmla="*/ 41 h 42"/>
                <a:gd name="T6" fmla="*/ 41 w 54"/>
                <a:gd name="T7" fmla="*/ 39 h 42"/>
                <a:gd name="T8" fmla="*/ 45 w 54"/>
                <a:gd name="T9" fmla="*/ 37 h 42"/>
                <a:gd name="T10" fmla="*/ 48 w 54"/>
                <a:gd name="T11" fmla="*/ 35 h 42"/>
                <a:gd name="T12" fmla="*/ 50 w 54"/>
                <a:gd name="T13" fmla="*/ 32 h 42"/>
                <a:gd name="T14" fmla="*/ 52 w 54"/>
                <a:gd name="T15" fmla="*/ 29 h 42"/>
                <a:gd name="T16" fmla="*/ 53 w 54"/>
                <a:gd name="T17" fmla="*/ 24 h 42"/>
                <a:gd name="T18" fmla="*/ 54 w 54"/>
                <a:gd name="T19" fmla="*/ 21 h 42"/>
                <a:gd name="T20" fmla="*/ 54 w 54"/>
                <a:gd name="T21" fmla="*/ 21 h 42"/>
                <a:gd name="T22" fmla="*/ 53 w 54"/>
                <a:gd name="T23" fmla="*/ 17 h 42"/>
                <a:gd name="T24" fmla="*/ 52 w 54"/>
                <a:gd name="T25" fmla="*/ 13 h 42"/>
                <a:gd name="T26" fmla="*/ 50 w 54"/>
                <a:gd name="T27" fmla="*/ 9 h 42"/>
                <a:gd name="T28" fmla="*/ 48 w 54"/>
                <a:gd name="T29" fmla="*/ 6 h 42"/>
                <a:gd name="T30" fmla="*/ 45 w 54"/>
                <a:gd name="T31" fmla="*/ 4 h 42"/>
                <a:gd name="T32" fmla="*/ 41 w 54"/>
                <a:gd name="T33" fmla="*/ 2 h 42"/>
                <a:gd name="T34" fmla="*/ 37 w 54"/>
                <a:gd name="T35" fmla="*/ 1 h 42"/>
                <a:gd name="T36" fmla="*/ 33 w 54"/>
                <a:gd name="T37" fmla="*/ 0 h 42"/>
                <a:gd name="T38" fmla="*/ 21 w 54"/>
                <a:gd name="T39" fmla="*/ 0 h 42"/>
                <a:gd name="T40" fmla="*/ 17 w 54"/>
                <a:gd name="T41" fmla="*/ 1 h 42"/>
                <a:gd name="T42" fmla="*/ 14 w 54"/>
                <a:gd name="T43" fmla="*/ 2 h 42"/>
                <a:gd name="T44" fmla="*/ 9 w 54"/>
                <a:gd name="T45" fmla="*/ 4 h 42"/>
                <a:gd name="T46" fmla="*/ 7 w 54"/>
                <a:gd name="T47" fmla="*/ 6 h 42"/>
                <a:gd name="T48" fmla="*/ 4 w 54"/>
                <a:gd name="T49" fmla="*/ 9 h 42"/>
                <a:gd name="T50" fmla="*/ 3 w 54"/>
                <a:gd name="T51" fmla="*/ 13 h 42"/>
                <a:gd name="T52" fmla="*/ 0 w 54"/>
                <a:gd name="T53" fmla="*/ 17 h 42"/>
                <a:gd name="T54" fmla="*/ 0 w 54"/>
                <a:gd name="T55" fmla="*/ 21 h 42"/>
                <a:gd name="T56" fmla="*/ 0 w 54"/>
                <a:gd name="T57" fmla="*/ 21 h 42"/>
                <a:gd name="T58" fmla="*/ 0 w 54"/>
                <a:gd name="T59" fmla="*/ 24 h 42"/>
                <a:gd name="T60" fmla="*/ 3 w 54"/>
                <a:gd name="T61" fmla="*/ 29 h 42"/>
                <a:gd name="T62" fmla="*/ 4 w 54"/>
                <a:gd name="T63" fmla="*/ 32 h 42"/>
                <a:gd name="T64" fmla="*/ 7 w 54"/>
                <a:gd name="T65" fmla="*/ 35 h 42"/>
                <a:gd name="T66" fmla="*/ 9 w 54"/>
                <a:gd name="T67" fmla="*/ 37 h 42"/>
                <a:gd name="T68" fmla="*/ 14 w 54"/>
                <a:gd name="T69" fmla="*/ 39 h 42"/>
                <a:gd name="T70" fmla="*/ 17 w 54"/>
                <a:gd name="T71" fmla="*/ 41 h 42"/>
                <a:gd name="T72" fmla="*/ 21 w 54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2">
                  <a:moveTo>
                    <a:pt x="21" y="42"/>
                  </a:moveTo>
                  <a:lnTo>
                    <a:pt x="33" y="42"/>
                  </a:lnTo>
                  <a:lnTo>
                    <a:pt x="37" y="41"/>
                  </a:lnTo>
                  <a:lnTo>
                    <a:pt x="41" y="39"/>
                  </a:lnTo>
                  <a:lnTo>
                    <a:pt x="45" y="37"/>
                  </a:lnTo>
                  <a:lnTo>
                    <a:pt x="48" y="35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3" y="17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8" y="6"/>
                  </a:lnTo>
                  <a:lnTo>
                    <a:pt x="45" y="4"/>
                  </a:lnTo>
                  <a:lnTo>
                    <a:pt x="41" y="2"/>
                  </a:lnTo>
                  <a:lnTo>
                    <a:pt x="37" y="1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4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4" y="9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3" y="29"/>
                  </a:lnTo>
                  <a:lnTo>
                    <a:pt x="4" y="32"/>
                  </a:lnTo>
                  <a:lnTo>
                    <a:pt x="7" y="35"/>
                  </a:lnTo>
                  <a:lnTo>
                    <a:pt x="9" y="37"/>
                  </a:lnTo>
                  <a:lnTo>
                    <a:pt x="14" y="39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" name="Line 792"/>
            <p:cNvSpPr>
              <a:spLocks noChangeShapeType="1"/>
            </p:cNvSpPr>
            <p:nvPr/>
          </p:nvSpPr>
          <p:spPr bwMode="auto">
            <a:xfrm>
              <a:off x="2685" y="574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" name="Freeform 793"/>
            <p:cNvSpPr>
              <a:spLocks/>
            </p:cNvSpPr>
            <p:nvPr/>
          </p:nvSpPr>
          <p:spPr bwMode="auto">
            <a:xfrm>
              <a:off x="2688" y="570"/>
              <a:ext cx="4" cy="4"/>
            </a:xfrm>
            <a:custGeom>
              <a:avLst/>
              <a:gdLst>
                <a:gd name="T0" fmla="*/ 0 w 21"/>
                <a:gd name="T1" fmla="*/ 21 h 21"/>
                <a:gd name="T2" fmla="*/ 4 w 21"/>
                <a:gd name="T3" fmla="*/ 20 h 21"/>
                <a:gd name="T4" fmla="*/ 8 w 21"/>
                <a:gd name="T5" fmla="*/ 18 h 21"/>
                <a:gd name="T6" fmla="*/ 12 w 21"/>
                <a:gd name="T7" fmla="*/ 16 h 21"/>
                <a:gd name="T8" fmla="*/ 15 w 21"/>
                <a:gd name="T9" fmla="*/ 14 h 21"/>
                <a:gd name="T10" fmla="*/ 17 w 21"/>
                <a:gd name="T11" fmla="*/ 11 h 21"/>
                <a:gd name="T12" fmla="*/ 19 w 21"/>
                <a:gd name="T13" fmla="*/ 8 h 21"/>
                <a:gd name="T14" fmla="*/ 20 w 21"/>
                <a:gd name="T15" fmla="*/ 3 h 21"/>
                <a:gd name="T16" fmla="*/ 21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4" y="20"/>
                  </a:lnTo>
                  <a:lnTo>
                    <a:pt x="8" y="18"/>
                  </a:lnTo>
                  <a:lnTo>
                    <a:pt x="12" y="16"/>
                  </a:lnTo>
                  <a:lnTo>
                    <a:pt x="15" y="14"/>
                  </a:lnTo>
                  <a:lnTo>
                    <a:pt x="17" y="11"/>
                  </a:lnTo>
                  <a:lnTo>
                    <a:pt x="19" y="8"/>
                  </a:lnTo>
                  <a:lnTo>
                    <a:pt x="20" y="3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" name="Line 794"/>
            <p:cNvSpPr>
              <a:spLocks noChangeShapeType="1"/>
            </p:cNvSpPr>
            <p:nvPr/>
          </p:nvSpPr>
          <p:spPr bwMode="auto">
            <a:xfrm>
              <a:off x="2692" y="570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" name="Freeform 795"/>
            <p:cNvSpPr>
              <a:spLocks/>
            </p:cNvSpPr>
            <p:nvPr/>
          </p:nvSpPr>
          <p:spPr bwMode="auto">
            <a:xfrm>
              <a:off x="2688" y="564"/>
              <a:ext cx="4" cy="6"/>
            </a:xfrm>
            <a:custGeom>
              <a:avLst/>
              <a:gdLst>
                <a:gd name="T0" fmla="*/ 21 w 21"/>
                <a:gd name="T1" fmla="*/ 21 h 21"/>
                <a:gd name="T2" fmla="*/ 20 w 21"/>
                <a:gd name="T3" fmla="*/ 17 h 21"/>
                <a:gd name="T4" fmla="*/ 19 w 21"/>
                <a:gd name="T5" fmla="*/ 13 h 21"/>
                <a:gd name="T6" fmla="*/ 17 w 21"/>
                <a:gd name="T7" fmla="*/ 9 h 21"/>
                <a:gd name="T8" fmla="*/ 15 w 21"/>
                <a:gd name="T9" fmla="*/ 6 h 21"/>
                <a:gd name="T10" fmla="*/ 12 w 21"/>
                <a:gd name="T11" fmla="*/ 4 h 21"/>
                <a:gd name="T12" fmla="*/ 8 w 21"/>
                <a:gd name="T13" fmla="*/ 2 h 21"/>
                <a:gd name="T14" fmla="*/ 4 w 21"/>
                <a:gd name="T15" fmla="*/ 1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0" y="17"/>
                  </a:lnTo>
                  <a:lnTo>
                    <a:pt x="19" y="13"/>
                  </a:lnTo>
                  <a:lnTo>
                    <a:pt x="17" y="9"/>
                  </a:lnTo>
                  <a:lnTo>
                    <a:pt x="15" y="6"/>
                  </a:lnTo>
                  <a:lnTo>
                    <a:pt x="12" y="4"/>
                  </a:lnTo>
                  <a:lnTo>
                    <a:pt x="8" y="2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" name="Line 796"/>
            <p:cNvSpPr>
              <a:spLocks noChangeShapeType="1"/>
            </p:cNvSpPr>
            <p:nvPr/>
          </p:nvSpPr>
          <p:spPr bwMode="auto">
            <a:xfrm flipH="1">
              <a:off x="2685" y="564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" name="Freeform 797"/>
            <p:cNvSpPr>
              <a:spLocks/>
            </p:cNvSpPr>
            <p:nvPr/>
          </p:nvSpPr>
          <p:spPr bwMode="auto">
            <a:xfrm>
              <a:off x="2680" y="564"/>
              <a:ext cx="5" cy="6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1 h 21"/>
                <a:gd name="T4" fmla="*/ 14 w 21"/>
                <a:gd name="T5" fmla="*/ 2 h 21"/>
                <a:gd name="T6" fmla="*/ 9 w 21"/>
                <a:gd name="T7" fmla="*/ 4 h 21"/>
                <a:gd name="T8" fmla="*/ 7 w 21"/>
                <a:gd name="T9" fmla="*/ 6 h 21"/>
                <a:gd name="T10" fmla="*/ 4 w 21"/>
                <a:gd name="T11" fmla="*/ 9 h 21"/>
                <a:gd name="T12" fmla="*/ 3 w 21"/>
                <a:gd name="T13" fmla="*/ 13 h 21"/>
                <a:gd name="T14" fmla="*/ 0 w 21"/>
                <a:gd name="T15" fmla="*/ 17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1"/>
                  </a:lnTo>
                  <a:lnTo>
                    <a:pt x="14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4" y="9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" name="Line 798"/>
            <p:cNvSpPr>
              <a:spLocks noChangeShapeType="1"/>
            </p:cNvSpPr>
            <p:nvPr/>
          </p:nvSpPr>
          <p:spPr bwMode="auto">
            <a:xfrm>
              <a:off x="2680" y="570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" name="Freeform 799"/>
            <p:cNvSpPr>
              <a:spLocks/>
            </p:cNvSpPr>
            <p:nvPr/>
          </p:nvSpPr>
          <p:spPr bwMode="auto">
            <a:xfrm>
              <a:off x="2680" y="570"/>
              <a:ext cx="5" cy="4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3 h 21"/>
                <a:gd name="T4" fmla="*/ 3 w 21"/>
                <a:gd name="T5" fmla="*/ 8 h 21"/>
                <a:gd name="T6" fmla="*/ 4 w 21"/>
                <a:gd name="T7" fmla="*/ 11 h 21"/>
                <a:gd name="T8" fmla="*/ 7 w 21"/>
                <a:gd name="T9" fmla="*/ 14 h 21"/>
                <a:gd name="T10" fmla="*/ 9 w 21"/>
                <a:gd name="T11" fmla="*/ 16 h 21"/>
                <a:gd name="T12" fmla="*/ 14 w 21"/>
                <a:gd name="T13" fmla="*/ 18 h 21"/>
                <a:gd name="T14" fmla="*/ 17 w 21"/>
                <a:gd name="T15" fmla="*/ 20 h 21"/>
                <a:gd name="T16" fmla="*/ 21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0" y="3"/>
                  </a:lnTo>
                  <a:lnTo>
                    <a:pt x="3" y="8"/>
                  </a:lnTo>
                  <a:lnTo>
                    <a:pt x="4" y="11"/>
                  </a:lnTo>
                  <a:lnTo>
                    <a:pt x="7" y="14"/>
                  </a:lnTo>
                  <a:lnTo>
                    <a:pt x="9" y="16"/>
                  </a:lnTo>
                  <a:lnTo>
                    <a:pt x="14" y="18"/>
                  </a:lnTo>
                  <a:lnTo>
                    <a:pt x="17" y="20"/>
                  </a:lnTo>
                  <a:lnTo>
                    <a:pt x="21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" name="Freeform 800"/>
            <p:cNvSpPr>
              <a:spLocks/>
            </p:cNvSpPr>
            <p:nvPr/>
          </p:nvSpPr>
          <p:spPr bwMode="auto">
            <a:xfrm>
              <a:off x="2680" y="574"/>
              <a:ext cx="12" cy="10"/>
            </a:xfrm>
            <a:custGeom>
              <a:avLst/>
              <a:gdLst>
                <a:gd name="T0" fmla="*/ 21 w 53"/>
                <a:gd name="T1" fmla="*/ 42 h 42"/>
                <a:gd name="T2" fmla="*/ 32 w 53"/>
                <a:gd name="T3" fmla="*/ 42 h 42"/>
                <a:gd name="T4" fmla="*/ 37 w 53"/>
                <a:gd name="T5" fmla="*/ 40 h 42"/>
                <a:gd name="T6" fmla="*/ 41 w 53"/>
                <a:gd name="T7" fmla="*/ 39 h 42"/>
                <a:gd name="T8" fmla="*/ 44 w 53"/>
                <a:gd name="T9" fmla="*/ 37 h 42"/>
                <a:gd name="T10" fmla="*/ 48 w 53"/>
                <a:gd name="T11" fmla="*/ 35 h 42"/>
                <a:gd name="T12" fmla="*/ 50 w 53"/>
                <a:gd name="T13" fmla="*/ 32 h 42"/>
                <a:gd name="T14" fmla="*/ 52 w 53"/>
                <a:gd name="T15" fmla="*/ 29 h 42"/>
                <a:gd name="T16" fmla="*/ 53 w 53"/>
                <a:gd name="T17" fmla="*/ 24 h 42"/>
                <a:gd name="T18" fmla="*/ 53 w 53"/>
                <a:gd name="T19" fmla="*/ 20 h 42"/>
                <a:gd name="T20" fmla="*/ 53 w 53"/>
                <a:gd name="T21" fmla="*/ 20 h 42"/>
                <a:gd name="T22" fmla="*/ 53 w 53"/>
                <a:gd name="T23" fmla="*/ 17 h 42"/>
                <a:gd name="T24" fmla="*/ 52 w 53"/>
                <a:gd name="T25" fmla="*/ 12 h 42"/>
                <a:gd name="T26" fmla="*/ 50 w 53"/>
                <a:gd name="T27" fmla="*/ 9 h 42"/>
                <a:gd name="T28" fmla="*/ 48 w 53"/>
                <a:gd name="T29" fmla="*/ 6 h 42"/>
                <a:gd name="T30" fmla="*/ 44 w 53"/>
                <a:gd name="T31" fmla="*/ 4 h 42"/>
                <a:gd name="T32" fmla="*/ 41 w 53"/>
                <a:gd name="T33" fmla="*/ 2 h 42"/>
                <a:gd name="T34" fmla="*/ 37 w 53"/>
                <a:gd name="T35" fmla="*/ 1 h 42"/>
                <a:gd name="T36" fmla="*/ 32 w 53"/>
                <a:gd name="T37" fmla="*/ 0 h 42"/>
                <a:gd name="T38" fmla="*/ 21 w 53"/>
                <a:gd name="T39" fmla="*/ 0 h 42"/>
                <a:gd name="T40" fmla="*/ 17 w 53"/>
                <a:gd name="T41" fmla="*/ 1 h 42"/>
                <a:gd name="T42" fmla="*/ 12 w 53"/>
                <a:gd name="T43" fmla="*/ 2 h 42"/>
                <a:gd name="T44" fmla="*/ 9 w 53"/>
                <a:gd name="T45" fmla="*/ 4 h 42"/>
                <a:gd name="T46" fmla="*/ 6 w 53"/>
                <a:gd name="T47" fmla="*/ 6 h 42"/>
                <a:gd name="T48" fmla="*/ 4 w 53"/>
                <a:gd name="T49" fmla="*/ 9 h 42"/>
                <a:gd name="T50" fmla="*/ 1 w 53"/>
                <a:gd name="T51" fmla="*/ 12 h 42"/>
                <a:gd name="T52" fmla="*/ 0 w 53"/>
                <a:gd name="T53" fmla="*/ 17 h 42"/>
                <a:gd name="T54" fmla="*/ 0 w 53"/>
                <a:gd name="T55" fmla="*/ 20 h 42"/>
                <a:gd name="T56" fmla="*/ 0 w 53"/>
                <a:gd name="T57" fmla="*/ 20 h 42"/>
                <a:gd name="T58" fmla="*/ 0 w 53"/>
                <a:gd name="T59" fmla="*/ 24 h 42"/>
                <a:gd name="T60" fmla="*/ 1 w 53"/>
                <a:gd name="T61" fmla="*/ 29 h 42"/>
                <a:gd name="T62" fmla="*/ 4 w 53"/>
                <a:gd name="T63" fmla="*/ 32 h 42"/>
                <a:gd name="T64" fmla="*/ 6 w 53"/>
                <a:gd name="T65" fmla="*/ 35 h 42"/>
                <a:gd name="T66" fmla="*/ 9 w 53"/>
                <a:gd name="T67" fmla="*/ 37 h 42"/>
                <a:gd name="T68" fmla="*/ 12 w 53"/>
                <a:gd name="T69" fmla="*/ 39 h 42"/>
                <a:gd name="T70" fmla="*/ 17 w 53"/>
                <a:gd name="T71" fmla="*/ 40 h 42"/>
                <a:gd name="T72" fmla="*/ 21 w 53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42">
                  <a:moveTo>
                    <a:pt x="21" y="42"/>
                  </a:moveTo>
                  <a:lnTo>
                    <a:pt x="32" y="42"/>
                  </a:lnTo>
                  <a:lnTo>
                    <a:pt x="37" y="40"/>
                  </a:lnTo>
                  <a:lnTo>
                    <a:pt x="41" y="39"/>
                  </a:lnTo>
                  <a:lnTo>
                    <a:pt x="44" y="37"/>
                  </a:lnTo>
                  <a:lnTo>
                    <a:pt x="48" y="35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4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2" y="12"/>
                  </a:lnTo>
                  <a:lnTo>
                    <a:pt x="50" y="9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1" y="2"/>
                  </a:lnTo>
                  <a:lnTo>
                    <a:pt x="37" y="1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2" y="2"/>
                  </a:lnTo>
                  <a:lnTo>
                    <a:pt x="9" y="4"/>
                  </a:lnTo>
                  <a:lnTo>
                    <a:pt x="6" y="6"/>
                  </a:lnTo>
                  <a:lnTo>
                    <a:pt x="4" y="9"/>
                  </a:lnTo>
                  <a:lnTo>
                    <a:pt x="1" y="12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4" y="32"/>
                  </a:lnTo>
                  <a:lnTo>
                    <a:pt x="6" y="35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40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" name="Line 801"/>
            <p:cNvSpPr>
              <a:spLocks noChangeShapeType="1"/>
            </p:cNvSpPr>
            <p:nvPr/>
          </p:nvSpPr>
          <p:spPr bwMode="auto">
            <a:xfrm>
              <a:off x="2685" y="584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2" name="Freeform 802"/>
            <p:cNvSpPr>
              <a:spLocks/>
            </p:cNvSpPr>
            <p:nvPr/>
          </p:nvSpPr>
          <p:spPr bwMode="auto">
            <a:xfrm>
              <a:off x="2688" y="579"/>
              <a:ext cx="4" cy="5"/>
            </a:xfrm>
            <a:custGeom>
              <a:avLst/>
              <a:gdLst>
                <a:gd name="T0" fmla="*/ 0 w 21"/>
                <a:gd name="T1" fmla="*/ 22 h 22"/>
                <a:gd name="T2" fmla="*/ 5 w 21"/>
                <a:gd name="T3" fmla="*/ 20 h 22"/>
                <a:gd name="T4" fmla="*/ 9 w 21"/>
                <a:gd name="T5" fmla="*/ 19 h 22"/>
                <a:gd name="T6" fmla="*/ 12 w 21"/>
                <a:gd name="T7" fmla="*/ 17 h 22"/>
                <a:gd name="T8" fmla="*/ 16 w 21"/>
                <a:gd name="T9" fmla="*/ 15 h 22"/>
                <a:gd name="T10" fmla="*/ 18 w 21"/>
                <a:gd name="T11" fmla="*/ 12 h 22"/>
                <a:gd name="T12" fmla="*/ 20 w 21"/>
                <a:gd name="T13" fmla="*/ 9 h 22"/>
                <a:gd name="T14" fmla="*/ 21 w 21"/>
                <a:gd name="T15" fmla="*/ 4 h 22"/>
                <a:gd name="T16" fmla="*/ 21 w 21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22"/>
                  </a:moveTo>
                  <a:lnTo>
                    <a:pt x="5" y="20"/>
                  </a:lnTo>
                  <a:lnTo>
                    <a:pt x="9" y="19"/>
                  </a:lnTo>
                  <a:lnTo>
                    <a:pt x="12" y="17"/>
                  </a:lnTo>
                  <a:lnTo>
                    <a:pt x="16" y="15"/>
                  </a:lnTo>
                  <a:lnTo>
                    <a:pt x="18" y="12"/>
                  </a:lnTo>
                  <a:lnTo>
                    <a:pt x="20" y="9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3" name="Line 803"/>
            <p:cNvSpPr>
              <a:spLocks noChangeShapeType="1"/>
            </p:cNvSpPr>
            <p:nvPr/>
          </p:nvSpPr>
          <p:spPr bwMode="auto">
            <a:xfrm>
              <a:off x="2692" y="579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4" name="Freeform 804"/>
            <p:cNvSpPr>
              <a:spLocks/>
            </p:cNvSpPr>
            <p:nvPr/>
          </p:nvSpPr>
          <p:spPr bwMode="auto">
            <a:xfrm>
              <a:off x="2688" y="574"/>
              <a:ext cx="4" cy="5"/>
            </a:xfrm>
            <a:custGeom>
              <a:avLst/>
              <a:gdLst>
                <a:gd name="T0" fmla="*/ 21 w 21"/>
                <a:gd name="T1" fmla="*/ 20 h 20"/>
                <a:gd name="T2" fmla="*/ 21 w 21"/>
                <a:gd name="T3" fmla="*/ 17 h 20"/>
                <a:gd name="T4" fmla="*/ 20 w 21"/>
                <a:gd name="T5" fmla="*/ 12 h 20"/>
                <a:gd name="T6" fmla="*/ 18 w 21"/>
                <a:gd name="T7" fmla="*/ 9 h 20"/>
                <a:gd name="T8" fmla="*/ 16 w 21"/>
                <a:gd name="T9" fmla="*/ 6 h 20"/>
                <a:gd name="T10" fmla="*/ 12 w 21"/>
                <a:gd name="T11" fmla="*/ 4 h 20"/>
                <a:gd name="T12" fmla="*/ 9 w 21"/>
                <a:gd name="T13" fmla="*/ 2 h 20"/>
                <a:gd name="T14" fmla="*/ 5 w 21"/>
                <a:gd name="T15" fmla="*/ 1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1" y="17"/>
                  </a:lnTo>
                  <a:lnTo>
                    <a:pt x="20" y="12"/>
                  </a:lnTo>
                  <a:lnTo>
                    <a:pt x="18" y="9"/>
                  </a:lnTo>
                  <a:lnTo>
                    <a:pt x="16" y="6"/>
                  </a:lnTo>
                  <a:lnTo>
                    <a:pt x="12" y="4"/>
                  </a:lnTo>
                  <a:lnTo>
                    <a:pt x="9" y="2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" name="Line 805"/>
            <p:cNvSpPr>
              <a:spLocks noChangeShapeType="1"/>
            </p:cNvSpPr>
            <p:nvPr/>
          </p:nvSpPr>
          <p:spPr bwMode="auto">
            <a:xfrm flipH="1">
              <a:off x="2685" y="574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6" name="Freeform 806"/>
            <p:cNvSpPr>
              <a:spLocks/>
            </p:cNvSpPr>
            <p:nvPr/>
          </p:nvSpPr>
          <p:spPr bwMode="auto">
            <a:xfrm>
              <a:off x="2680" y="574"/>
              <a:ext cx="5" cy="5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1 h 20"/>
                <a:gd name="T4" fmla="*/ 12 w 21"/>
                <a:gd name="T5" fmla="*/ 2 h 20"/>
                <a:gd name="T6" fmla="*/ 9 w 21"/>
                <a:gd name="T7" fmla="*/ 4 h 20"/>
                <a:gd name="T8" fmla="*/ 6 w 21"/>
                <a:gd name="T9" fmla="*/ 6 h 20"/>
                <a:gd name="T10" fmla="*/ 4 w 21"/>
                <a:gd name="T11" fmla="*/ 9 h 20"/>
                <a:gd name="T12" fmla="*/ 1 w 21"/>
                <a:gd name="T13" fmla="*/ 12 h 20"/>
                <a:gd name="T14" fmla="*/ 0 w 21"/>
                <a:gd name="T15" fmla="*/ 17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1"/>
                  </a:lnTo>
                  <a:lnTo>
                    <a:pt x="12" y="2"/>
                  </a:lnTo>
                  <a:lnTo>
                    <a:pt x="9" y="4"/>
                  </a:lnTo>
                  <a:lnTo>
                    <a:pt x="6" y="6"/>
                  </a:lnTo>
                  <a:lnTo>
                    <a:pt x="4" y="9"/>
                  </a:lnTo>
                  <a:lnTo>
                    <a:pt x="1" y="12"/>
                  </a:lnTo>
                  <a:lnTo>
                    <a:pt x="0" y="17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7" name="Line 807"/>
            <p:cNvSpPr>
              <a:spLocks noChangeShapeType="1"/>
            </p:cNvSpPr>
            <p:nvPr/>
          </p:nvSpPr>
          <p:spPr bwMode="auto">
            <a:xfrm>
              <a:off x="2680" y="579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8" name="Freeform 808"/>
            <p:cNvSpPr>
              <a:spLocks/>
            </p:cNvSpPr>
            <p:nvPr/>
          </p:nvSpPr>
          <p:spPr bwMode="auto">
            <a:xfrm>
              <a:off x="2680" y="579"/>
              <a:ext cx="5" cy="5"/>
            </a:xfrm>
            <a:custGeom>
              <a:avLst/>
              <a:gdLst>
                <a:gd name="T0" fmla="*/ 0 w 21"/>
                <a:gd name="T1" fmla="*/ 0 h 22"/>
                <a:gd name="T2" fmla="*/ 0 w 21"/>
                <a:gd name="T3" fmla="*/ 4 h 22"/>
                <a:gd name="T4" fmla="*/ 1 w 21"/>
                <a:gd name="T5" fmla="*/ 9 h 22"/>
                <a:gd name="T6" fmla="*/ 4 w 21"/>
                <a:gd name="T7" fmla="*/ 12 h 22"/>
                <a:gd name="T8" fmla="*/ 6 w 21"/>
                <a:gd name="T9" fmla="*/ 15 h 22"/>
                <a:gd name="T10" fmla="*/ 9 w 21"/>
                <a:gd name="T11" fmla="*/ 17 h 22"/>
                <a:gd name="T12" fmla="*/ 12 w 21"/>
                <a:gd name="T13" fmla="*/ 19 h 22"/>
                <a:gd name="T14" fmla="*/ 17 w 21"/>
                <a:gd name="T15" fmla="*/ 20 h 22"/>
                <a:gd name="T16" fmla="*/ 21 w 2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lnTo>
                    <a:pt x="0" y="4"/>
                  </a:lnTo>
                  <a:lnTo>
                    <a:pt x="1" y="9"/>
                  </a:lnTo>
                  <a:lnTo>
                    <a:pt x="4" y="12"/>
                  </a:lnTo>
                  <a:lnTo>
                    <a:pt x="6" y="15"/>
                  </a:lnTo>
                  <a:lnTo>
                    <a:pt x="9" y="17"/>
                  </a:lnTo>
                  <a:lnTo>
                    <a:pt x="12" y="19"/>
                  </a:lnTo>
                  <a:lnTo>
                    <a:pt x="17" y="20"/>
                  </a:lnTo>
                  <a:lnTo>
                    <a:pt x="21" y="2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" name="Freeform 809"/>
            <p:cNvSpPr>
              <a:spLocks/>
            </p:cNvSpPr>
            <p:nvPr/>
          </p:nvSpPr>
          <p:spPr bwMode="auto">
            <a:xfrm>
              <a:off x="2962" y="590"/>
              <a:ext cx="12" cy="10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8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8 w 54"/>
                <a:gd name="T11" fmla="*/ 35 h 41"/>
                <a:gd name="T12" fmla="*/ 51 w 54"/>
                <a:gd name="T13" fmla="*/ 32 h 41"/>
                <a:gd name="T14" fmla="*/ 52 w 54"/>
                <a:gd name="T15" fmla="*/ 29 h 41"/>
                <a:gd name="T16" fmla="*/ 54 w 54"/>
                <a:gd name="T17" fmla="*/ 25 h 41"/>
                <a:gd name="T18" fmla="*/ 54 w 54"/>
                <a:gd name="T19" fmla="*/ 20 h 41"/>
                <a:gd name="T20" fmla="*/ 54 w 54"/>
                <a:gd name="T21" fmla="*/ 20 h 41"/>
                <a:gd name="T22" fmla="*/ 54 w 54"/>
                <a:gd name="T23" fmla="*/ 16 h 41"/>
                <a:gd name="T24" fmla="*/ 52 w 54"/>
                <a:gd name="T25" fmla="*/ 13 h 41"/>
                <a:gd name="T26" fmla="*/ 51 w 54"/>
                <a:gd name="T27" fmla="*/ 10 h 41"/>
                <a:gd name="T28" fmla="*/ 48 w 54"/>
                <a:gd name="T29" fmla="*/ 6 h 41"/>
                <a:gd name="T30" fmla="*/ 44 w 54"/>
                <a:gd name="T31" fmla="*/ 3 h 41"/>
                <a:gd name="T32" fmla="*/ 41 w 54"/>
                <a:gd name="T33" fmla="*/ 2 h 41"/>
                <a:gd name="T34" fmla="*/ 38 w 54"/>
                <a:gd name="T35" fmla="*/ 1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1 h 41"/>
                <a:gd name="T42" fmla="*/ 13 w 54"/>
                <a:gd name="T43" fmla="*/ 2 h 41"/>
                <a:gd name="T44" fmla="*/ 10 w 54"/>
                <a:gd name="T45" fmla="*/ 3 h 41"/>
                <a:gd name="T46" fmla="*/ 7 w 54"/>
                <a:gd name="T47" fmla="*/ 6 h 41"/>
                <a:gd name="T48" fmla="*/ 3 w 54"/>
                <a:gd name="T49" fmla="*/ 10 h 41"/>
                <a:gd name="T50" fmla="*/ 2 w 54"/>
                <a:gd name="T51" fmla="*/ 13 h 41"/>
                <a:gd name="T52" fmla="*/ 1 w 54"/>
                <a:gd name="T53" fmla="*/ 16 h 41"/>
                <a:gd name="T54" fmla="*/ 0 w 54"/>
                <a:gd name="T55" fmla="*/ 20 h 41"/>
                <a:gd name="T56" fmla="*/ 0 w 54"/>
                <a:gd name="T57" fmla="*/ 20 h 41"/>
                <a:gd name="T58" fmla="*/ 1 w 54"/>
                <a:gd name="T59" fmla="*/ 25 h 41"/>
                <a:gd name="T60" fmla="*/ 2 w 54"/>
                <a:gd name="T61" fmla="*/ 29 h 41"/>
                <a:gd name="T62" fmla="*/ 3 w 54"/>
                <a:gd name="T63" fmla="*/ 32 h 41"/>
                <a:gd name="T64" fmla="*/ 7 w 54"/>
                <a:gd name="T65" fmla="*/ 35 h 41"/>
                <a:gd name="T66" fmla="*/ 10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8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8" y="35"/>
                  </a:lnTo>
                  <a:lnTo>
                    <a:pt x="51" y="32"/>
                  </a:lnTo>
                  <a:lnTo>
                    <a:pt x="52" y="29"/>
                  </a:lnTo>
                  <a:lnTo>
                    <a:pt x="54" y="25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4" y="16"/>
                  </a:lnTo>
                  <a:lnTo>
                    <a:pt x="52" y="13"/>
                  </a:lnTo>
                  <a:lnTo>
                    <a:pt x="51" y="10"/>
                  </a:lnTo>
                  <a:lnTo>
                    <a:pt x="48" y="6"/>
                  </a:lnTo>
                  <a:lnTo>
                    <a:pt x="44" y="3"/>
                  </a:lnTo>
                  <a:lnTo>
                    <a:pt x="41" y="2"/>
                  </a:lnTo>
                  <a:lnTo>
                    <a:pt x="38" y="1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2" y="29"/>
                  </a:lnTo>
                  <a:lnTo>
                    <a:pt x="3" y="32"/>
                  </a:lnTo>
                  <a:lnTo>
                    <a:pt x="7" y="35"/>
                  </a:lnTo>
                  <a:lnTo>
                    <a:pt x="10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" name="Line 810"/>
            <p:cNvSpPr>
              <a:spLocks noChangeShapeType="1"/>
            </p:cNvSpPr>
            <p:nvPr/>
          </p:nvSpPr>
          <p:spPr bwMode="auto">
            <a:xfrm>
              <a:off x="2966" y="600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" name="Freeform 811"/>
            <p:cNvSpPr>
              <a:spLocks/>
            </p:cNvSpPr>
            <p:nvPr/>
          </p:nvSpPr>
          <p:spPr bwMode="auto">
            <a:xfrm>
              <a:off x="2969" y="595"/>
              <a:ext cx="5" cy="5"/>
            </a:xfrm>
            <a:custGeom>
              <a:avLst/>
              <a:gdLst>
                <a:gd name="T0" fmla="*/ 0 w 21"/>
                <a:gd name="T1" fmla="*/ 21 h 21"/>
                <a:gd name="T2" fmla="*/ 5 w 21"/>
                <a:gd name="T3" fmla="*/ 21 h 21"/>
                <a:gd name="T4" fmla="*/ 8 w 21"/>
                <a:gd name="T5" fmla="*/ 20 h 21"/>
                <a:gd name="T6" fmla="*/ 11 w 21"/>
                <a:gd name="T7" fmla="*/ 18 h 21"/>
                <a:gd name="T8" fmla="*/ 15 w 21"/>
                <a:gd name="T9" fmla="*/ 15 h 21"/>
                <a:gd name="T10" fmla="*/ 18 w 21"/>
                <a:gd name="T11" fmla="*/ 12 h 21"/>
                <a:gd name="T12" fmla="*/ 19 w 21"/>
                <a:gd name="T13" fmla="*/ 9 h 21"/>
                <a:gd name="T14" fmla="*/ 21 w 21"/>
                <a:gd name="T15" fmla="*/ 5 h 21"/>
                <a:gd name="T16" fmla="*/ 21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5" y="21"/>
                  </a:lnTo>
                  <a:lnTo>
                    <a:pt x="8" y="20"/>
                  </a:lnTo>
                  <a:lnTo>
                    <a:pt x="11" y="18"/>
                  </a:lnTo>
                  <a:lnTo>
                    <a:pt x="15" y="15"/>
                  </a:lnTo>
                  <a:lnTo>
                    <a:pt x="18" y="12"/>
                  </a:lnTo>
                  <a:lnTo>
                    <a:pt x="19" y="9"/>
                  </a:lnTo>
                  <a:lnTo>
                    <a:pt x="21" y="5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" name="Line 812"/>
            <p:cNvSpPr>
              <a:spLocks noChangeShapeType="1"/>
            </p:cNvSpPr>
            <p:nvPr/>
          </p:nvSpPr>
          <p:spPr bwMode="auto">
            <a:xfrm>
              <a:off x="2974" y="595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" name="Freeform 813"/>
            <p:cNvSpPr>
              <a:spLocks/>
            </p:cNvSpPr>
            <p:nvPr/>
          </p:nvSpPr>
          <p:spPr bwMode="auto">
            <a:xfrm>
              <a:off x="2969" y="590"/>
              <a:ext cx="5" cy="5"/>
            </a:xfrm>
            <a:custGeom>
              <a:avLst/>
              <a:gdLst>
                <a:gd name="T0" fmla="*/ 21 w 21"/>
                <a:gd name="T1" fmla="*/ 20 h 20"/>
                <a:gd name="T2" fmla="*/ 21 w 21"/>
                <a:gd name="T3" fmla="*/ 16 h 20"/>
                <a:gd name="T4" fmla="*/ 19 w 21"/>
                <a:gd name="T5" fmla="*/ 13 h 20"/>
                <a:gd name="T6" fmla="*/ 18 w 21"/>
                <a:gd name="T7" fmla="*/ 10 h 20"/>
                <a:gd name="T8" fmla="*/ 15 w 21"/>
                <a:gd name="T9" fmla="*/ 6 h 20"/>
                <a:gd name="T10" fmla="*/ 11 w 21"/>
                <a:gd name="T11" fmla="*/ 3 h 20"/>
                <a:gd name="T12" fmla="*/ 8 w 21"/>
                <a:gd name="T13" fmla="*/ 2 h 20"/>
                <a:gd name="T14" fmla="*/ 5 w 21"/>
                <a:gd name="T15" fmla="*/ 1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1" y="16"/>
                  </a:lnTo>
                  <a:lnTo>
                    <a:pt x="19" y="13"/>
                  </a:lnTo>
                  <a:lnTo>
                    <a:pt x="18" y="10"/>
                  </a:lnTo>
                  <a:lnTo>
                    <a:pt x="15" y="6"/>
                  </a:lnTo>
                  <a:lnTo>
                    <a:pt x="11" y="3"/>
                  </a:lnTo>
                  <a:lnTo>
                    <a:pt x="8" y="2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4" name="Line 814"/>
            <p:cNvSpPr>
              <a:spLocks noChangeShapeType="1"/>
            </p:cNvSpPr>
            <p:nvPr/>
          </p:nvSpPr>
          <p:spPr bwMode="auto">
            <a:xfrm flipH="1">
              <a:off x="2966" y="590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5" name="Freeform 815"/>
            <p:cNvSpPr>
              <a:spLocks/>
            </p:cNvSpPr>
            <p:nvPr/>
          </p:nvSpPr>
          <p:spPr bwMode="auto">
            <a:xfrm>
              <a:off x="2962" y="590"/>
              <a:ext cx="4" cy="5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1 h 20"/>
                <a:gd name="T4" fmla="*/ 13 w 21"/>
                <a:gd name="T5" fmla="*/ 2 h 20"/>
                <a:gd name="T6" fmla="*/ 10 w 21"/>
                <a:gd name="T7" fmla="*/ 3 h 20"/>
                <a:gd name="T8" fmla="*/ 7 w 21"/>
                <a:gd name="T9" fmla="*/ 6 h 20"/>
                <a:gd name="T10" fmla="*/ 3 w 21"/>
                <a:gd name="T11" fmla="*/ 10 h 20"/>
                <a:gd name="T12" fmla="*/ 2 w 21"/>
                <a:gd name="T13" fmla="*/ 13 h 20"/>
                <a:gd name="T14" fmla="*/ 1 w 21"/>
                <a:gd name="T15" fmla="*/ 16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1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6" name="Line 816"/>
            <p:cNvSpPr>
              <a:spLocks noChangeShapeType="1"/>
            </p:cNvSpPr>
            <p:nvPr/>
          </p:nvSpPr>
          <p:spPr bwMode="auto">
            <a:xfrm>
              <a:off x="2962" y="595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7" name="Freeform 817"/>
            <p:cNvSpPr>
              <a:spLocks/>
            </p:cNvSpPr>
            <p:nvPr/>
          </p:nvSpPr>
          <p:spPr bwMode="auto">
            <a:xfrm>
              <a:off x="2962" y="595"/>
              <a:ext cx="4" cy="5"/>
            </a:xfrm>
            <a:custGeom>
              <a:avLst/>
              <a:gdLst>
                <a:gd name="T0" fmla="*/ 0 w 21"/>
                <a:gd name="T1" fmla="*/ 0 h 21"/>
                <a:gd name="T2" fmla="*/ 1 w 21"/>
                <a:gd name="T3" fmla="*/ 5 h 21"/>
                <a:gd name="T4" fmla="*/ 2 w 21"/>
                <a:gd name="T5" fmla="*/ 9 h 21"/>
                <a:gd name="T6" fmla="*/ 3 w 21"/>
                <a:gd name="T7" fmla="*/ 12 h 21"/>
                <a:gd name="T8" fmla="*/ 7 w 21"/>
                <a:gd name="T9" fmla="*/ 15 h 21"/>
                <a:gd name="T10" fmla="*/ 10 w 21"/>
                <a:gd name="T11" fmla="*/ 18 h 21"/>
                <a:gd name="T12" fmla="*/ 13 w 21"/>
                <a:gd name="T13" fmla="*/ 20 h 21"/>
                <a:gd name="T14" fmla="*/ 17 w 21"/>
                <a:gd name="T15" fmla="*/ 21 h 21"/>
                <a:gd name="T16" fmla="*/ 21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1" y="5"/>
                  </a:lnTo>
                  <a:lnTo>
                    <a:pt x="2" y="9"/>
                  </a:lnTo>
                  <a:lnTo>
                    <a:pt x="3" y="12"/>
                  </a:lnTo>
                  <a:lnTo>
                    <a:pt x="7" y="15"/>
                  </a:lnTo>
                  <a:lnTo>
                    <a:pt x="10" y="18"/>
                  </a:lnTo>
                  <a:lnTo>
                    <a:pt x="13" y="20"/>
                  </a:lnTo>
                  <a:lnTo>
                    <a:pt x="17" y="21"/>
                  </a:lnTo>
                  <a:lnTo>
                    <a:pt x="21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" name="Freeform 818"/>
            <p:cNvSpPr>
              <a:spLocks/>
            </p:cNvSpPr>
            <p:nvPr/>
          </p:nvSpPr>
          <p:spPr bwMode="auto">
            <a:xfrm>
              <a:off x="2962" y="600"/>
              <a:ext cx="12" cy="9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6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7 w 54"/>
                <a:gd name="T11" fmla="*/ 35 h 41"/>
                <a:gd name="T12" fmla="*/ 50 w 54"/>
                <a:gd name="T13" fmla="*/ 32 h 41"/>
                <a:gd name="T14" fmla="*/ 52 w 54"/>
                <a:gd name="T15" fmla="*/ 29 h 41"/>
                <a:gd name="T16" fmla="*/ 53 w 54"/>
                <a:gd name="T17" fmla="*/ 25 h 41"/>
                <a:gd name="T18" fmla="*/ 54 w 54"/>
                <a:gd name="T19" fmla="*/ 20 h 41"/>
                <a:gd name="T20" fmla="*/ 54 w 54"/>
                <a:gd name="T21" fmla="*/ 20 h 41"/>
                <a:gd name="T22" fmla="*/ 53 w 54"/>
                <a:gd name="T23" fmla="*/ 16 h 41"/>
                <a:gd name="T24" fmla="*/ 52 w 54"/>
                <a:gd name="T25" fmla="*/ 13 h 41"/>
                <a:gd name="T26" fmla="*/ 50 w 54"/>
                <a:gd name="T27" fmla="*/ 8 h 41"/>
                <a:gd name="T28" fmla="*/ 47 w 54"/>
                <a:gd name="T29" fmla="*/ 6 h 41"/>
                <a:gd name="T30" fmla="*/ 44 w 54"/>
                <a:gd name="T31" fmla="*/ 3 h 41"/>
                <a:gd name="T32" fmla="*/ 41 w 54"/>
                <a:gd name="T33" fmla="*/ 2 h 41"/>
                <a:gd name="T34" fmla="*/ 36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2 h 41"/>
                <a:gd name="T44" fmla="*/ 9 w 54"/>
                <a:gd name="T45" fmla="*/ 3 h 41"/>
                <a:gd name="T46" fmla="*/ 7 w 54"/>
                <a:gd name="T47" fmla="*/ 6 h 41"/>
                <a:gd name="T48" fmla="*/ 3 w 54"/>
                <a:gd name="T49" fmla="*/ 8 h 41"/>
                <a:gd name="T50" fmla="*/ 1 w 54"/>
                <a:gd name="T51" fmla="*/ 13 h 41"/>
                <a:gd name="T52" fmla="*/ 0 w 54"/>
                <a:gd name="T53" fmla="*/ 16 h 41"/>
                <a:gd name="T54" fmla="*/ 0 w 54"/>
                <a:gd name="T55" fmla="*/ 20 h 41"/>
                <a:gd name="T56" fmla="*/ 0 w 54"/>
                <a:gd name="T57" fmla="*/ 20 h 41"/>
                <a:gd name="T58" fmla="*/ 0 w 54"/>
                <a:gd name="T59" fmla="*/ 25 h 41"/>
                <a:gd name="T60" fmla="*/ 1 w 54"/>
                <a:gd name="T61" fmla="*/ 29 h 41"/>
                <a:gd name="T62" fmla="*/ 3 w 54"/>
                <a:gd name="T63" fmla="*/ 32 h 41"/>
                <a:gd name="T64" fmla="*/ 7 w 54"/>
                <a:gd name="T65" fmla="*/ 35 h 41"/>
                <a:gd name="T66" fmla="*/ 9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6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7" y="35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3" y="16"/>
                  </a:lnTo>
                  <a:lnTo>
                    <a:pt x="52" y="13"/>
                  </a:lnTo>
                  <a:lnTo>
                    <a:pt x="50" y="8"/>
                  </a:lnTo>
                  <a:lnTo>
                    <a:pt x="47" y="6"/>
                  </a:lnTo>
                  <a:lnTo>
                    <a:pt x="44" y="3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9" y="3"/>
                  </a:lnTo>
                  <a:lnTo>
                    <a:pt x="7" y="6"/>
                  </a:lnTo>
                  <a:lnTo>
                    <a:pt x="3" y="8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2"/>
                  </a:lnTo>
                  <a:lnTo>
                    <a:pt x="7" y="35"/>
                  </a:lnTo>
                  <a:lnTo>
                    <a:pt x="9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9" name="Line 819"/>
            <p:cNvSpPr>
              <a:spLocks noChangeShapeType="1"/>
            </p:cNvSpPr>
            <p:nvPr/>
          </p:nvSpPr>
          <p:spPr bwMode="auto">
            <a:xfrm>
              <a:off x="2966" y="609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" name="Freeform 820"/>
            <p:cNvSpPr>
              <a:spLocks/>
            </p:cNvSpPr>
            <p:nvPr/>
          </p:nvSpPr>
          <p:spPr bwMode="auto">
            <a:xfrm>
              <a:off x="2969" y="605"/>
              <a:ext cx="5" cy="4"/>
            </a:xfrm>
            <a:custGeom>
              <a:avLst/>
              <a:gdLst>
                <a:gd name="T0" fmla="*/ 0 w 21"/>
                <a:gd name="T1" fmla="*/ 21 h 21"/>
                <a:gd name="T2" fmla="*/ 3 w 21"/>
                <a:gd name="T3" fmla="*/ 21 h 21"/>
                <a:gd name="T4" fmla="*/ 8 w 21"/>
                <a:gd name="T5" fmla="*/ 20 h 21"/>
                <a:gd name="T6" fmla="*/ 11 w 21"/>
                <a:gd name="T7" fmla="*/ 18 h 21"/>
                <a:gd name="T8" fmla="*/ 14 w 21"/>
                <a:gd name="T9" fmla="*/ 15 h 21"/>
                <a:gd name="T10" fmla="*/ 17 w 21"/>
                <a:gd name="T11" fmla="*/ 12 h 21"/>
                <a:gd name="T12" fmla="*/ 19 w 21"/>
                <a:gd name="T13" fmla="*/ 9 h 21"/>
                <a:gd name="T14" fmla="*/ 20 w 21"/>
                <a:gd name="T15" fmla="*/ 5 h 21"/>
                <a:gd name="T16" fmla="*/ 21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3" y="21"/>
                  </a:lnTo>
                  <a:lnTo>
                    <a:pt x="8" y="20"/>
                  </a:lnTo>
                  <a:lnTo>
                    <a:pt x="11" y="18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9" y="9"/>
                  </a:lnTo>
                  <a:lnTo>
                    <a:pt x="20" y="5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" name="Line 821"/>
            <p:cNvSpPr>
              <a:spLocks noChangeShapeType="1"/>
            </p:cNvSpPr>
            <p:nvPr/>
          </p:nvSpPr>
          <p:spPr bwMode="auto">
            <a:xfrm>
              <a:off x="2974" y="605"/>
              <a:ext cx="0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" name="Freeform 822"/>
            <p:cNvSpPr>
              <a:spLocks/>
            </p:cNvSpPr>
            <p:nvPr/>
          </p:nvSpPr>
          <p:spPr bwMode="auto">
            <a:xfrm>
              <a:off x="2969" y="600"/>
              <a:ext cx="5" cy="5"/>
            </a:xfrm>
            <a:custGeom>
              <a:avLst/>
              <a:gdLst>
                <a:gd name="T0" fmla="*/ 21 w 21"/>
                <a:gd name="T1" fmla="*/ 20 h 20"/>
                <a:gd name="T2" fmla="*/ 20 w 21"/>
                <a:gd name="T3" fmla="*/ 16 h 20"/>
                <a:gd name="T4" fmla="*/ 19 w 21"/>
                <a:gd name="T5" fmla="*/ 13 h 20"/>
                <a:gd name="T6" fmla="*/ 17 w 21"/>
                <a:gd name="T7" fmla="*/ 8 h 20"/>
                <a:gd name="T8" fmla="*/ 14 w 21"/>
                <a:gd name="T9" fmla="*/ 6 h 20"/>
                <a:gd name="T10" fmla="*/ 11 w 21"/>
                <a:gd name="T11" fmla="*/ 3 h 20"/>
                <a:gd name="T12" fmla="*/ 8 w 21"/>
                <a:gd name="T13" fmla="*/ 2 h 20"/>
                <a:gd name="T14" fmla="*/ 3 w 21"/>
                <a:gd name="T15" fmla="*/ 0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0" y="16"/>
                  </a:lnTo>
                  <a:lnTo>
                    <a:pt x="19" y="13"/>
                  </a:lnTo>
                  <a:lnTo>
                    <a:pt x="17" y="8"/>
                  </a:lnTo>
                  <a:lnTo>
                    <a:pt x="14" y="6"/>
                  </a:lnTo>
                  <a:lnTo>
                    <a:pt x="11" y="3"/>
                  </a:lnTo>
                  <a:lnTo>
                    <a:pt x="8" y="2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" name="Line 823"/>
            <p:cNvSpPr>
              <a:spLocks noChangeShapeType="1"/>
            </p:cNvSpPr>
            <p:nvPr/>
          </p:nvSpPr>
          <p:spPr bwMode="auto">
            <a:xfrm flipH="1">
              <a:off x="2966" y="600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" name="Freeform 824"/>
            <p:cNvSpPr>
              <a:spLocks/>
            </p:cNvSpPr>
            <p:nvPr/>
          </p:nvSpPr>
          <p:spPr bwMode="auto">
            <a:xfrm>
              <a:off x="2962" y="600"/>
              <a:ext cx="4" cy="5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0 h 20"/>
                <a:gd name="T4" fmla="*/ 13 w 21"/>
                <a:gd name="T5" fmla="*/ 2 h 20"/>
                <a:gd name="T6" fmla="*/ 9 w 21"/>
                <a:gd name="T7" fmla="*/ 3 h 20"/>
                <a:gd name="T8" fmla="*/ 7 w 21"/>
                <a:gd name="T9" fmla="*/ 6 h 20"/>
                <a:gd name="T10" fmla="*/ 3 w 21"/>
                <a:gd name="T11" fmla="*/ 8 h 20"/>
                <a:gd name="T12" fmla="*/ 1 w 21"/>
                <a:gd name="T13" fmla="*/ 13 h 20"/>
                <a:gd name="T14" fmla="*/ 0 w 21"/>
                <a:gd name="T15" fmla="*/ 16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0"/>
                  </a:lnTo>
                  <a:lnTo>
                    <a:pt x="13" y="2"/>
                  </a:lnTo>
                  <a:lnTo>
                    <a:pt x="9" y="3"/>
                  </a:lnTo>
                  <a:lnTo>
                    <a:pt x="7" y="6"/>
                  </a:lnTo>
                  <a:lnTo>
                    <a:pt x="3" y="8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5" name="Line 825"/>
            <p:cNvSpPr>
              <a:spLocks noChangeShapeType="1"/>
            </p:cNvSpPr>
            <p:nvPr/>
          </p:nvSpPr>
          <p:spPr bwMode="auto">
            <a:xfrm>
              <a:off x="2962" y="605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6" name="Freeform 826"/>
            <p:cNvSpPr>
              <a:spLocks/>
            </p:cNvSpPr>
            <p:nvPr/>
          </p:nvSpPr>
          <p:spPr bwMode="auto">
            <a:xfrm>
              <a:off x="2962" y="605"/>
              <a:ext cx="4" cy="4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5 h 21"/>
                <a:gd name="T4" fmla="*/ 1 w 21"/>
                <a:gd name="T5" fmla="*/ 9 h 21"/>
                <a:gd name="T6" fmla="*/ 3 w 21"/>
                <a:gd name="T7" fmla="*/ 12 h 21"/>
                <a:gd name="T8" fmla="*/ 7 w 21"/>
                <a:gd name="T9" fmla="*/ 15 h 21"/>
                <a:gd name="T10" fmla="*/ 9 w 21"/>
                <a:gd name="T11" fmla="*/ 18 h 21"/>
                <a:gd name="T12" fmla="*/ 13 w 21"/>
                <a:gd name="T13" fmla="*/ 20 h 21"/>
                <a:gd name="T14" fmla="*/ 17 w 21"/>
                <a:gd name="T15" fmla="*/ 21 h 21"/>
                <a:gd name="T16" fmla="*/ 21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0" y="5"/>
                  </a:lnTo>
                  <a:lnTo>
                    <a:pt x="1" y="9"/>
                  </a:lnTo>
                  <a:lnTo>
                    <a:pt x="3" y="12"/>
                  </a:lnTo>
                  <a:lnTo>
                    <a:pt x="7" y="15"/>
                  </a:lnTo>
                  <a:lnTo>
                    <a:pt x="9" y="18"/>
                  </a:lnTo>
                  <a:lnTo>
                    <a:pt x="13" y="20"/>
                  </a:lnTo>
                  <a:lnTo>
                    <a:pt x="17" y="21"/>
                  </a:lnTo>
                  <a:lnTo>
                    <a:pt x="21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7" name="Freeform 827"/>
            <p:cNvSpPr>
              <a:spLocks/>
            </p:cNvSpPr>
            <p:nvPr/>
          </p:nvSpPr>
          <p:spPr bwMode="auto">
            <a:xfrm>
              <a:off x="2680" y="598"/>
              <a:ext cx="12" cy="10"/>
            </a:xfrm>
            <a:custGeom>
              <a:avLst/>
              <a:gdLst>
                <a:gd name="T0" fmla="*/ 21 w 54"/>
                <a:gd name="T1" fmla="*/ 42 h 42"/>
                <a:gd name="T2" fmla="*/ 33 w 54"/>
                <a:gd name="T3" fmla="*/ 42 h 42"/>
                <a:gd name="T4" fmla="*/ 37 w 54"/>
                <a:gd name="T5" fmla="*/ 41 h 42"/>
                <a:gd name="T6" fmla="*/ 41 w 54"/>
                <a:gd name="T7" fmla="*/ 40 h 42"/>
                <a:gd name="T8" fmla="*/ 45 w 54"/>
                <a:gd name="T9" fmla="*/ 39 h 42"/>
                <a:gd name="T10" fmla="*/ 48 w 54"/>
                <a:gd name="T11" fmla="*/ 36 h 42"/>
                <a:gd name="T12" fmla="*/ 50 w 54"/>
                <a:gd name="T13" fmla="*/ 33 h 42"/>
                <a:gd name="T14" fmla="*/ 52 w 54"/>
                <a:gd name="T15" fmla="*/ 29 h 42"/>
                <a:gd name="T16" fmla="*/ 53 w 54"/>
                <a:gd name="T17" fmla="*/ 26 h 42"/>
                <a:gd name="T18" fmla="*/ 54 w 54"/>
                <a:gd name="T19" fmla="*/ 22 h 42"/>
                <a:gd name="T20" fmla="*/ 54 w 54"/>
                <a:gd name="T21" fmla="*/ 22 h 42"/>
                <a:gd name="T22" fmla="*/ 53 w 54"/>
                <a:gd name="T23" fmla="*/ 18 h 42"/>
                <a:gd name="T24" fmla="*/ 52 w 54"/>
                <a:gd name="T25" fmla="*/ 13 h 42"/>
                <a:gd name="T26" fmla="*/ 50 w 54"/>
                <a:gd name="T27" fmla="*/ 10 h 42"/>
                <a:gd name="T28" fmla="*/ 48 w 54"/>
                <a:gd name="T29" fmla="*/ 7 h 42"/>
                <a:gd name="T30" fmla="*/ 45 w 54"/>
                <a:gd name="T31" fmla="*/ 5 h 42"/>
                <a:gd name="T32" fmla="*/ 41 w 54"/>
                <a:gd name="T33" fmla="*/ 3 h 42"/>
                <a:gd name="T34" fmla="*/ 37 w 54"/>
                <a:gd name="T35" fmla="*/ 1 h 42"/>
                <a:gd name="T36" fmla="*/ 33 w 54"/>
                <a:gd name="T37" fmla="*/ 0 h 42"/>
                <a:gd name="T38" fmla="*/ 21 w 54"/>
                <a:gd name="T39" fmla="*/ 0 h 42"/>
                <a:gd name="T40" fmla="*/ 17 w 54"/>
                <a:gd name="T41" fmla="*/ 1 h 42"/>
                <a:gd name="T42" fmla="*/ 14 w 54"/>
                <a:gd name="T43" fmla="*/ 3 h 42"/>
                <a:gd name="T44" fmla="*/ 9 w 54"/>
                <a:gd name="T45" fmla="*/ 5 h 42"/>
                <a:gd name="T46" fmla="*/ 7 w 54"/>
                <a:gd name="T47" fmla="*/ 7 h 42"/>
                <a:gd name="T48" fmla="*/ 4 w 54"/>
                <a:gd name="T49" fmla="*/ 10 h 42"/>
                <a:gd name="T50" fmla="*/ 3 w 54"/>
                <a:gd name="T51" fmla="*/ 13 h 42"/>
                <a:gd name="T52" fmla="*/ 0 w 54"/>
                <a:gd name="T53" fmla="*/ 18 h 42"/>
                <a:gd name="T54" fmla="*/ 0 w 54"/>
                <a:gd name="T55" fmla="*/ 22 h 42"/>
                <a:gd name="T56" fmla="*/ 0 w 54"/>
                <a:gd name="T57" fmla="*/ 22 h 42"/>
                <a:gd name="T58" fmla="*/ 0 w 54"/>
                <a:gd name="T59" fmla="*/ 26 h 42"/>
                <a:gd name="T60" fmla="*/ 3 w 54"/>
                <a:gd name="T61" fmla="*/ 29 h 42"/>
                <a:gd name="T62" fmla="*/ 4 w 54"/>
                <a:gd name="T63" fmla="*/ 33 h 42"/>
                <a:gd name="T64" fmla="*/ 7 w 54"/>
                <a:gd name="T65" fmla="*/ 36 h 42"/>
                <a:gd name="T66" fmla="*/ 9 w 54"/>
                <a:gd name="T67" fmla="*/ 39 h 42"/>
                <a:gd name="T68" fmla="*/ 14 w 54"/>
                <a:gd name="T69" fmla="*/ 40 h 42"/>
                <a:gd name="T70" fmla="*/ 17 w 54"/>
                <a:gd name="T71" fmla="*/ 41 h 42"/>
                <a:gd name="T72" fmla="*/ 21 w 54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2">
                  <a:moveTo>
                    <a:pt x="21" y="42"/>
                  </a:moveTo>
                  <a:lnTo>
                    <a:pt x="33" y="42"/>
                  </a:lnTo>
                  <a:lnTo>
                    <a:pt x="37" y="41"/>
                  </a:lnTo>
                  <a:lnTo>
                    <a:pt x="41" y="40"/>
                  </a:lnTo>
                  <a:lnTo>
                    <a:pt x="45" y="39"/>
                  </a:lnTo>
                  <a:lnTo>
                    <a:pt x="48" y="36"/>
                  </a:lnTo>
                  <a:lnTo>
                    <a:pt x="50" y="33"/>
                  </a:lnTo>
                  <a:lnTo>
                    <a:pt x="52" y="29"/>
                  </a:lnTo>
                  <a:lnTo>
                    <a:pt x="53" y="26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3" y="18"/>
                  </a:lnTo>
                  <a:lnTo>
                    <a:pt x="52" y="13"/>
                  </a:lnTo>
                  <a:lnTo>
                    <a:pt x="50" y="10"/>
                  </a:lnTo>
                  <a:lnTo>
                    <a:pt x="48" y="7"/>
                  </a:lnTo>
                  <a:lnTo>
                    <a:pt x="45" y="5"/>
                  </a:lnTo>
                  <a:lnTo>
                    <a:pt x="41" y="3"/>
                  </a:lnTo>
                  <a:lnTo>
                    <a:pt x="37" y="1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4" y="3"/>
                  </a:lnTo>
                  <a:lnTo>
                    <a:pt x="9" y="5"/>
                  </a:lnTo>
                  <a:lnTo>
                    <a:pt x="7" y="7"/>
                  </a:lnTo>
                  <a:lnTo>
                    <a:pt x="4" y="10"/>
                  </a:lnTo>
                  <a:lnTo>
                    <a:pt x="3" y="13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3" y="29"/>
                  </a:lnTo>
                  <a:lnTo>
                    <a:pt x="4" y="33"/>
                  </a:lnTo>
                  <a:lnTo>
                    <a:pt x="7" y="36"/>
                  </a:lnTo>
                  <a:lnTo>
                    <a:pt x="9" y="39"/>
                  </a:lnTo>
                  <a:lnTo>
                    <a:pt x="14" y="40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8" name="Line 828"/>
            <p:cNvSpPr>
              <a:spLocks noChangeShapeType="1"/>
            </p:cNvSpPr>
            <p:nvPr/>
          </p:nvSpPr>
          <p:spPr bwMode="auto">
            <a:xfrm>
              <a:off x="2685" y="608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" name="Freeform 829"/>
            <p:cNvSpPr>
              <a:spLocks/>
            </p:cNvSpPr>
            <p:nvPr/>
          </p:nvSpPr>
          <p:spPr bwMode="auto">
            <a:xfrm>
              <a:off x="2688" y="603"/>
              <a:ext cx="4" cy="5"/>
            </a:xfrm>
            <a:custGeom>
              <a:avLst/>
              <a:gdLst>
                <a:gd name="T0" fmla="*/ 0 w 21"/>
                <a:gd name="T1" fmla="*/ 20 h 20"/>
                <a:gd name="T2" fmla="*/ 4 w 21"/>
                <a:gd name="T3" fmla="*/ 19 h 20"/>
                <a:gd name="T4" fmla="*/ 8 w 21"/>
                <a:gd name="T5" fmla="*/ 18 h 20"/>
                <a:gd name="T6" fmla="*/ 12 w 21"/>
                <a:gd name="T7" fmla="*/ 17 h 20"/>
                <a:gd name="T8" fmla="*/ 15 w 21"/>
                <a:gd name="T9" fmla="*/ 14 h 20"/>
                <a:gd name="T10" fmla="*/ 17 w 21"/>
                <a:gd name="T11" fmla="*/ 11 h 20"/>
                <a:gd name="T12" fmla="*/ 19 w 21"/>
                <a:gd name="T13" fmla="*/ 7 h 20"/>
                <a:gd name="T14" fmla="*/ 20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4" y="19"/>
                  </a:lnTo>
                  <a:lnTo>
                    <a:pt x="8" y="18"/>
                  </a:lnTo>
                  <a:lnTo>
                    <a:pt x="12" y="17"/>
                  </a:lnTo>
                  <a:lnTo>
                    <a:pt x="15" y="14"/>
                  </a:lnTo>
                  <a:lnTo>
                    <a:pt x="17" y="11"/>
                  </a:lnTo>
                  <a:lnTo>
                    <a:pt x="19" y="7"/>
                  </a:lnTo>
                  <a:lnTo>
                    <a:pt x="20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" name="Line 830"/>
            <p:cNvSpPr>
              <a:spLocks noChangeShapeType="1"/>
            </p:cNvSpPr>
            <p:nvPr/>
          </p:nvSpPr>
          <p:spPr bwMode="auto">
            <a:xfrm>
              <a:off x="2692" y="603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1" name="Freeform 831"/>
            <p:cNvSpPr>
              <a:spLocks/>
            </p:cNvSpPr>
            <p:nvPr/>
          </p:nvSpPr>
          <p:spPr bwMode="auto">
            <a:xfrm>
              <a:off x="2688" y="598"/>
              <a:ext cx="4" cy="5"/>
            </a:xfrm>
            <a:custGeom>
              <a:avLst/>
              <a:gdLst>
                <a:gd name="T0" fmla="*/ 21 w 21"/>
                <a:gd name="T1" fmla="*/ 22 h 22"/>
                <a:gd name="T2" fmla="*/ 20 w 21"/>
                <a:gd name="T3" fmla="*/ 18 h 22"/>
                <a:gd name="T4" fmla="*/ 19 w 21"/>
                <a:gd name="T5" fmla="*/ 13 h 22"/>
                <a:gd name="T6" fmla="*/ 17 w 21"/>
                <a:gd name="T7" fmla="*/ 10 h 22"/>
                <a:gd name="T8" fmla="*/ 15 w 21"/>
                <a:gd name="T9" fmla="*/ 7 h 22"/>
                <a:gd name="T10" fmla="*/ 12 w 21"/>
                <a:gd name="T11" fmla="*/ 5 h 22"/>
                <a:gd name="T12" fmla="*/ 8 w 21"/>
                <a:gd name="T13" fmla="*/ 3 h 22"/>
                <a:gd name="T14" fmla="*/ 4 w 21"/>
                <a:gd name="T15" fmla="*/ 1 h 22"/>
                <a:gd name="T16" fmla="*/ 0 w 21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21" y="22"/>
                  </a:moveTo>
                  <a:lnTo>
                    <a:pt x="20" y="18"/>
                  </a:lnTo>
                  <a:lnTo>
                    <a:pt x="19" y="13"/>
                  </a:lnTo>
                  <a:lnTo>
                    <a:pt x="17" y="10"/>
                  </a:lnTo>
                  <a:lnTo>
                    <a:pt x="15" y="7"/>
                  </a:lnTo>
                  <a:lnTo>
                    <a:pt x="12" y="5"/>
                  </a:lnTo>
                  <a:lnTo>
                    <a:pt x="8" y="3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2" name="Line 832"/>
            <p:cNvSpPr>
              <a:spLocks noChangeShapeType="1"/>
            </p:cNvSpPr>
            <p:nvPr/>
          </p:nvSpPr>
          <p:spPr bwMode="auto">
            <a:xfrm flipH="1">
              <a:off x="2685" y="598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3" name="Freeform 833"/>
            <p:cNvSpPr>
              <a:spLocks/>
            </p:cNvSpPr>
            <p:nvPr/>
          </p:nvSpPr>
          <p:spPr bwMode="auto">
            <a:xfrm>
              <a:off x="2680" y="598"/>
              <a:ext cx="5" cy="5"/>
            </a:xfrm>
            <a:custGeom>
              <a:avLst/>
              <a:gdLst>
                <a:gd name="T0" fmla="*/ 21 w 21"/>
                <a:gd name="T1" fmla="*/ 0 h 22"/>
                <a:gd name="T2" fmla="*/ 17 w 21"/>
                <a:gd name="T3" fmla="*/ 1 h 22"/>
                <a:gd name="T4" fmla="*/ 14 w 21"/>
                <a:gd name="T5" fmla="*/ 3 h 22"/>
                <a:gd name="T6" fmla="*/ 9 w 21"/>
                <a:gd name="T7" fmla="*/ 5 h 22"/>
                <a:gd name="T8" fmla="*/ 7 w 21"/>
                <a:gd name="T9" fmla="*/ 7 h 22"/>
                <a:gd name="T10" fmla="*/ 4 w 21"/>
                <a:gd name="T11" fmla="*/ 10 h 22"/>
                <a:gd name="T12" fmla="*/ 3 w 21"/>
                <a:gd name="T13" fmla="*/ 13 h 22"/>
                <a:gd name="T14" fmla="*/ 0 w 21"/>
                <a:gd name="T15" fmla="*/ 18 h 22"/>
                <a:gd name="T16" fmla="*/ 0 w 2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21" y="0"/>
                  </a:moveTo>
                  <a:lnTo>
                    <a:pt x="17" y="1"/>
                  </a:lnTo>
                  <a:lnTo>
                    <a:pt x="14" y="3"/>
                  </a:lnTo>
                  <a:lnTo>
                    <a:pt x="9" y="5"/>
                  </a:lnTo>
                  <a:lnTo>
                    <a:pt x="7" y="7"/>
                  </a:lnTo>
                  <a:lnTo>
                    <a:pt x="4" y="10"/>
                  </a:lnTo>
                  <a:lnTo>
                    <a:pt x="3" y="13"/>
                  </a:lnTo>
                  <a:lnTo>
                    <a:pt x="0" y="18"/>
                  </a:lnTo>
                  <a:lnTo>
                    <a:pt x="0" y="2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4" name="Line 834"/>
            <p:cNvSpPr>
              <a:spLocks noChangeShapeType="1"/>
            </p:cNvSpPr>
            <p:nvPr/>
          </p:nvSpPr>
          <p:spPr bwMode="auto">
            <a:xfrm>
              <a:off x="2680" y="603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5" name="Freeform 835"/>
            <p:cNvSpPr>
              <a:spLocks/>
            </p:cNvSpPr>
            <p:nvPr/>
          </p:nvSpPr>
          <p:spPr bwMode="auto">
            <a:xfrm>
              <a:off x="2680" y="603"/>
              <a:ext cx="5" cy="5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4 h 20"/>
                <a:gd name="T4" fmla="*/ 3 w 21"/>
                <a:gd name="T5" fmla="*/ 7 h 20"/>
                <a:gd name="T6" fmla="*/ 4 w 21"/>
                <a:gd name="T7" fmla="*/ 11 h 20"/>
                <a:gd name="T8" fmla="*/ 7 w 21"/>
                <a:gd name="T9" fmla="*/ 14 h 20"/>
                <a:gd name="T10" fmla="*/ 9 w 21"/>
                <a:gd name="T11" fmla="*/ 17 h 20"/>
                <a:gd name="T12" fmla="*/ 14 w 21"/>
                <a:gd name="T13" fmla="*/ 18 h 20"/>
                <a:gd name="T14" fmla="*/ 17 w 21"/>
                <a:gd name="T15" fmla="*/ 19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4" y="11"/>
                  </a:lnTo>
                  <a:lnTo>
                    <a:pt x="7" y="14"/>
                  </a:lnTo>
                  <a:lnTo>
                    <a:pt x="9" y="17"/>
                  </a:lnTo>
                  <a:lnTo>
                    <a:pt x="14" y="18"/>
                  </a:lnTo>
                  <a:lnTo>
                    <a:pt x="17" y="19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6" name="Freeform 836"/>
            <p:cNvSpPr>
              <a:spLocks/>
            </p:cNvSpPr>
            <p:nvPr/>
          </p:nvSpPr>
          <p:spPr bwMode="auto">
            <a:xfrm>
              <a:off x="2680" y="607"/>
              <a:ext cx="12" cy="10"/>
            </a:xfrm>
            <a:custGeom>
              <a:avLst/>
              <a:gdLst>
                <a:gd name="T0" fmla="*/ 21 w 53"/>
                <a:gd name="T1" fmla="*/ 42 h 42"/>
                <a:gd name="T2" fmla="*/ 32 w 53"/>
                <a:gd name="T3" fmla="*/ 42 h 42"/>
                <a:gd name="T4" fmla="*/ 37 w 53"/>
                <a:gd name="T5" fmla="*/ 41 h 42"/>
                <a:gd name="T6" fmla="*/ 41 w 53"/>
                <a:gd name="T7" fmla="*/ 40 h 42"/>
                <a:gd name="T8" fmla="*/ 44 w 53"/>
                <a:gd name="T9" fmla="*/ 38 h 42"/>
                <a:gd name="T10" fmla="*/ 48 w 53"/>
                <a:gd name="T11" fmla="*/ 36 h 42"/>
                <a:gd name="T12" fmla="*/ 50 w 53"/>
                <a:gd name="T13" fmla="*/ 33 h 42"/>
                <a:gd name="T14" fmla="*/ 52 w 53"/>
                <a:gd name="T15" fmla="*/ 29 h 42"/>
                <a:gd name="T16" fmla="*/ 53 w 53"/>
                <a:gd name="T17" fmla="*/ 25 h 42"/>
                <a:gd name="T18" fmla="*/ 53 w 53"/>
                <a:gd name="T19" fmla="*/ 22 h 42"/>
                <a:gd name="T20" fmla="*/ 53 w 53"/>
                <a:gd name="T21" fmla="*/ 21 h 42"/>
                <a:gd name="T22" fmla="*/ 53 w 53"/>
                <a:gd name="T23" fmla="*/ 18 h 42"/>
                <a:gd name="T24" fmla="*/ 52 w 53"/>
                <a:gd name="T25" fmla="*/ 13 h 42"/>
                <a:gd name="T26" fmla="*/ 50 w 53"/>
                <a:gd name="T27" fmla="*/ 10 h 42"/>
                <a:gd name="T28" fmla="*/ 48 w 53"/>
                <a:gd name="T29" fmla="*/ 7 h 42"/>
                <a:gd name="T30" fmla="*/ 44 w 53"/>
                <a:gd name="T31" fmla="*/ 5 h 42"/>
                <a:gd name="T32" fmla="*/ 41 w 53"/>
                <a:gd name="T33" fmla="*/ 2 h 42"/>
                <a:gd name="T34" fmla="*/ 37 w 53"/>
                <a:gd name="T35" fmla="*/ 1 h 42"/>
                <a:gd name="T36" fmla="*/ 32 w 53"/>
                <a:gd name="T37" fmla="*/ 0 h 42"/>
                <a:gd name="T38" fmla="*/ 21 w 53"/>
                <a:gd name="T39" fmla="*/ 0 h 42"/>
                <a:gd name="T40" fmla="*/ 17 w 53"/>
                <a:gd name="T41" fmla="*/ 1 h 42"/>
                <a:gd name="T42" fmla="*/ 12 w 53"/>
                <a:gd name="T43" fmla="*/ 2 h 42"/>
                <a:gd name="T44" fmla="*/ 9 w 53"/>
                <a:gd name="T45" fmla="*/ 5 h 42"/>
                <a:gd name="T46" fmla="*/ 6 w 53"/>
                <a:gd name="T47" fmla="*/ 7 h 42"/>
                <a:gd name="T48" fmla="*/ 4 w 53"/>
                <a:gd name="T49" fmla="*/ 10 h 42"/>
                <a:gd name="T50" fmla="*/ 1 w 53"/>
                <a:gd name="T51" fmla="*/ 13 h 42"/>
                <a:gd name="T52" fmla="*/ 0 w 53"/>
                <a:gd name="T53" fmla="*/ 18 h 42"/>
                <a:gd name="T54" fmla="*/ 0 w 53"/>
                <a:gd name="T55" fmla="*/ 21 h 42"/>
                <a:gd name="T56" fmla="*/ 0 w 53"/>
                <a:gd name="T57" fmla="*/ 22 h 42"/>
                <a:gd name="T58" fmla="*/ 0 w 53"/>
                <a:gd name="T59" fmla="*/ 25 h 42"/>
                <a:gd name="T60" fmla="*/ 1 w 53"/>
                <a:gd name="T61" fmla="*/ 29 h 42"/>
                <a:gd name="T62" fmla="*/ 4 w 53"/>
                <a:gd name="T63" fmla="*/ 33 h 42"/>
                <a:gd name="T64" fmla="*/ 6 w 53"/>
                <a:gd name="T65" fmla="*/ 36 h 42"/>
                <a:gd name="T66" fmla="*/ 9 w 53"/>
                <a:gd name="T67" fmla="*/ 38 h 42"/>
                <a:gd name="T68" fmla="*/ 12 w 53"/>
                <a:gd name="T69" fmla="*/ 40 h 42"/>
                <a:gd name="T70" fmla="*/ 17 w 53"/>
                <a:gd name="T71" fmla="*/ 41 h 42"/>
                <a:gd name="T72" fmla="*/ 21 w 53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42">
                  <a:moveTo>
                    <a:pt x="21" y="42"/>
                  </a:moveTo>
                  <a:lnTo>
                    <a:pt x="32" y="42"/>
                  </a:lnTo>
                  <a:lnTo>
                    <a:pt x="37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8" y="36"/>
                  </a:lnTo>
                  <a:lnTo>
                    <a:pt x="50" y="33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2"/>
                  </a:lnTo>
                  <a:lnTo>
                    <a:pt x="53" y="21"/>
                  </a:lnTo>
                  <a:lnTo>
                    <a:pt x="53" y="18"/>
                  </a:lnTo>
                  <a:lnTo>
                    <a:pt x="52" y="13"/>
                  </a:lnTo>
                  <a:lnTo>
                    <a:pt x="50" y="10"/>
                  </a:lnTo>
                  <a:lnTo>
                    <a:pt x="48" y="7"/>
                  </a:lnTo>
                  <a:lnTo>
                    <a:pt x="44" y="5"/>
                  </a:lnTo>
                  <a:lnTo>
                    <a:pt x="41" y="2"/>
                  </a:lnTo>
                  <a:lnTo>
                    <a:pt x="37" y="1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2" y="2"/>
                  </a:lnTo>
                  <a:lnTo>
                    <a:pt x="9" y="5"/>
                  </a:lnTo>
                  <a:lnTo>
                    <a:pt x="6" y="7"/>
                  </a:lnTo>
                  <a:lnTo>
                    <a:pt x="4" y="10"/>
                  </a:lnTo>
                  <a:lnTo>
                    <a:pt x="1" y="13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4" y="33"/>
                  </a:lnTo>
                  <a:lnTo>
                    <a:pt x="6" y="36"/>
                  </a:lnTo>
                  <a:lnTo>
                    <a:pt x="9" y="38"/>
                  </a:lnTo>
                  <a:lnTo>
                    <a:pt x="12" y="40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7" name="Line 837"/>
            <p:cNvSpPr>
              <a:spLocks noChangeShapeType="1"/>
            </p:cNvSpPr>
            <p:nvPr/>
          </p:nvSpPr>
          <p:spPr bwMode="auto">
            <a:xfrm>
              <a:off x="2685" y="617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8" name="Freeform 838"/>
            <p:cNvSpPr>
              <a:spLocks/>
            </p:cNvSpPr>
            <p:nvPr/>
          </p:nvSpPr>
          <p:spPr bwMode="auto">
            <a:xfrm>
              <a:off x="2688" y="613"/>
              <a:ext cx="4" cy="4"/>
            </a:xfrm>
            <a:custGeom>
              <a:avLst/>
              <a:gdLst>
                <a:gd name="T0" fmla="*/ 0 w 21"/>
                <a:gd name="T1" fmla="*/ 20 h 20"/>
                <a:gd name="T2" fmla="*/ 5 w 21"/>
                <a:gd name="T3" fmla="*/ 19 h 20"/>
                <a:gd name="T4" fmla="*/ 9 w 21"/>
                <a:gd name="T5" fmla="*/ 18 h 20"/>
                <a:gd name="T6" fmla="*/ 12 w 21"/>
                <a:gd name="T7" fmla="*/ 16 h 20"/>
                <a:gd name="T8" fmla="*/ 16 w 21"/>
                <a:gd name="T9" fmla="*/ 14 h 20"/>
                <a:gd name="T10" fmla="*/ 18 w 21"/>
                <a:gd name="T11" fmla="*/ 11 h 20"/>
                <a:gd name="T12" fmla="*/ 20 w 21"/>
                <a:gd name="T13" fmla="*/ 7 h 20"/>
                <a:gd name="T14" fmla="*/ 21 w 21"/>
                <a:gd name="T15" fmla="*/ 3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5" y="19"/>
                  </a:lnTo>
                  <a:lnTo>
                    <a:pt x="9" y="18"/>
                  </a:lnTo>
                  <a:lnTo>
                    <a:pt x="12" y="16"/>
                  </a:lnTo>
                  <a:lnTo>
                    <a:pt x="16" y="14"/>
                  </a:lnTo>
                  <a:lnTo>
                    <a:pt x="18" y="11"/>
                  </a:lnTo>
                  <a:lnTo>
                    <a:pt x="20" y="7"/>
                  </a:lnTo>
                  <a:lnTo>
                    <a:pt x="21" y="3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9" name="Line 839"/>
            <p:cNvSpPr>
              <a:spLocks noChangeShapeType="1"/>
            </p:cNvSpPr>
            <p:nvPr/>
          </p:nvSpPr>
          <p:spPr bwMode="auto">
            <a:xfrm flipV="1">
              <a:off x="2692" y="612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" name="Freeform 840"/>
            <p:cNvSpPr>
              <a:spLocks/>
            </p:cNvSpPr>
            <p:nvPr/>
          </p:nvSpPr>
          <p:spPr bwMode="auto">
            <a:xfrm>
              <a:off x="2688" y="607"/>
              <a:ext cx="4" cy="5"/>
            </a:xfrm>
            <a:custGeom>
              <a:avLst/>
              <a:gdLst>
                <a:gd name="T0" fmla="*/ 21 w 21"/>
                <a:gd name="T1" fmla="*/ 21 h 21"/>
                <a:gd name="T2" fmla="*/ 21 w 21"/>
                <a:gd name="T3" fmla="*/ 18 h 21"/>
                <a:gd name="T4" fmla="*/ 20 w 21"/>
                <a:gd name="T5" fmla="*/ 13 h 21"/>
                <a:gd name="T6" fmla="*/ 18 w 21"/>
                <a:gd name="T7" fmla="*/ 10 h 21"/>
                <a:gd name="T8" fmla="*/ 16 w 21"/>
                <a:gd name="T9" fmla="*/ 7 h 21"/>
                <a:gd name="T10" fmla="*/ 12 w 21"/>
                <a:gd name="T11" fmla="*/ 5 h 21"/>
                <a:gd name="T12" fmla="*/ 9 w 21"/>
                <a:gd name="T13" fmla="*/ 2 h 21"/>
                <a:gd name="T14" fmla="*/ 5 w 21"/>
                <a:gd name="T15" fmla="*/ 1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1" y="18"/>
                  </a:lnTo>
                  <a:lnTo>
                    <a:pt x="20" y="13"/>
                  </a:lnTo>
                  <a:lnTo>
                    <a:pt x="18" y="10"/>
                  </a:lnTo>
                  <a:lnTo>
                    <a:pt x="16" y="7"/>
                  </a:lnTo>
                  <a:lnTo>
                    <a:pt x="12" y="5"/>
                  </a:lnTo>
                  <a:lnTo>
                    <a:pt x="9" y="2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" name="Line 841"/>
            <p:cNvSpPr>
              <a:spLocks noChangeShapeType="1"/>
            </p:cNvSpPr>
            <p:nvPr/>
          </p:nvSpPr>
          <p:spPr bwMode="auto">
            <a:xfrm flipH="1">
              <a:off x="2685" y="607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" name="Freeform 842"/>
            <p:cNvSpPr>
              <a:spLocks/>
            </p:cNvSpPr>
            <p:nvPr/>
          </p:nvSpPr>
          <p:spPr bwMode="auto">
            <a:xfrm>
              <a:off x="2680" y="607"/>
              <a:ext cx="5" cy="5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1 h 21"/>
                <a:gd name="T4" fmla="*/ 12 w 21"/>
                <a:gd name="T5" fmla="*/ 2 h 21"/>
                <a:gd name="T6" fmla="*/ 9 w 21"/>
                <a:gd name="T7" fmla="*/ 5 h 21"/>
                <a:gd name="T8" fmla="*/ 6 w 21"/>
                <a:gd name="T9" fmla="*/ 7 h 21"/>
                <a:gd name="T10" fmla="*/ 4 w 21"/>
                <a:gd name="T11" fmla="*/ 10 h 21"/>
                <a:gd name="T12" fmla="*/ 1 w 21"/>
                <a:gd name="T13" fmla="*/ 13 h 21"/>
                <a:gd name="T14" fmla="*/ 0 w 21"/>
                <a:gd name="T15" fmla="*/ 18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1"/>
                  </a:lnTo>
                  <a:lnTo>
                    <a:pt x="12" y="2"/>
                  </a:lnTo>
                  <a:lnTo>
                    <a:pt x="9" y="5"/>
                  </a:lnTo>
                  <a:lnTo>
                    <a:pt x="6" y="7"/>
                  </a:lnTo>
                  <a:lnTo>
                    <a:pt x="4" y="10"/>
                  </a:lnTo>
                  <a:lnTo>
                    <a:pt x="1" y="13"/>
                  </a:lnTo>
                  <a:lnTo>
                    <a:pt x="0" y="18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3" name="Line 843"/>
            <p:cNvSpPr>
              <a:spLocks noChangeShapeType="1"/>
            </p:cNvSpPr>
            <p:nvPr/>
          </p:nvSpPr>
          <p:spPr bwMode="auto">
            <a:xfrm>
              <a:off x="2680" y="612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4" name="Freeform 844"/>
            <p:cNvSpPr>
              <a:spLocks/>
            </p:cNvSpPr>
            <p:nvPr/>
          </p:nvSpPr>
          <p:spPr bwMode="auto">
            <a:xfrm>
              <a:off x="2680" y="613"/>
              <a:ext cx="5" cy="4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3 h 20"/>
                <a:gd name="T4" fmla="*/ 1 w 21"/>
                <a:gd name="T5" fmla="*/ 7 h 20"/>
                <a:gd name="T6" fmla="*/ 4 w 21"/>
                <a:gd name="T7" fmla="*/ 11 h 20"/>
                <a:gd name="T8" fmla="*/ 6 w 21"/>
                <a:gd name="T9" fmla="*/ 14 h 20"/>
                <a:gd name="T10" fmla="*/ 9 w 21"/>
                <a:gd name="T11" fmla="*/ 16 h 20"/>
                <a:gd name="T12" fmla="*/ 12 w 21"/>
                <a:gd name="T13" fmla="*/ 18 h 20"/>
                <a:gd name="T14" fmla="*/ 17 w 21"/>
                <a:gd name="T15" fmla="*/ 19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3"/>
                  </a:lnTo>
                  <a:lnTo>
                    <a:pt x="1" y="7"/>
                  </a:lnTo>
                  <a:lnTo>
                    <a:pt x="4" y="11"/>
                  </a:lnTo>
                  <a:lnTo>
                    <a:pt x="6" y="14"/>
                  </a:lnTo>
                  <a:lnTo>
                    <a:pt x="9" y="16"/>
                  </a:lnTo>
                  <a:lnTo>
                    <a:pt x="12" y="18"/>
                  </a:lnTo>
                  <a:lnTo>
                    <a:pt x="17" y="19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5" name="Freeform 845"/>
            <p:cNvSpPr>
              <a:spLocks/>
            </p:cNvSpPr>
            <p:nvPr/>
          </p:nvSpPr>
          <p:spPr bwMode="auto">
            <a:xfrm>
              <a:off x="2688" y="614"/>
              <a:ext cx="284" cy="26"/>
            </a:xfrm>
            <a:custGeom>
              <a:avLst/>
              <a:gdLst>
                <a:gd name="T0" fmla="*/ 2 w 1233"/>
                <a:gd name="T1" fmla="*/ 119 h 119"/>
                <a:gd name="T2" fmla="*/ 1233 w 1233"/>
                <a:gd name="T3" fmla="*/ 82 h 119"/>
                <a:gd name="T4" fmla="*/ 1231 w 1233"/>
                <a:gd name="T5" fmla="*/ 0 h 119"/>
                <a:gd name="T6" fmla="*/ 0 w 1233"/>
                <a:gd name="T7" fmla="*/ 37 h 119"/>
                <a:gd name="T8" fmla="*/ 2 w 1233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9">
                  <a:moveTo>
                    <a:pt x="2" y="119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7"/>
                  </a:lnTo>
                  <a:lnTo>
                    <a:pt x="2" y="119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6" name="Freeform 846"/>
            <p:cNvSpPr>
              <a:spLocks/>
            </p:cNvSpPr>
            <p:nvPr/>
          </p:nvSpPr>
          <p:spPr bwMode="auto">
            <a:xfrm>
              <a:off x="2688" y="614"/>
              <a:ext cx="284" cy="26"/>
            </a:xfrm>
            <a:custGeom>
              <a:avLst/>
              <a:gdLst>
                <a:gd name="T0" fmla="*/ 2 w 1233"/>
                <a:gd name="T1" fmla="*/ 119 h 119"/>
                <a:gd name="T2" fmla="*/ 1233 w 1233"/>
                <a:gd name="T3" fmla="*/ 82 h 119"/>
                <a:gd name="T4" fmla="*/ 1231 w 1233"/>
                <a:gd name="T5" fmla="*/ 0 h 119"/>
                <a:gd name="T6" fmla="*/ 0 w 1233"/>
                <a:gd name="T7" fmla="*/ 37 h 119"/>
                <a:gd name="T8" fmla="*/ 2 w 1233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9">
                  <a:moveTo>
                    <a:pt x="2" y="119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7"/>
                  </a:lnTo>
                  <a:lnTo>
                    <a:pt x="2" y="11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7" name="Freeform 847"/>
            <p:cNvSpPr>
              <a:spLocks/>
            </p:cNvSpPr>
            <p:nvPr/>
          </p:nvSpPr>
          <p:spPr bwMode="auto">
            <a:xfrm>
              <a:off x="2687" y="621"/>
              <a:ext cx="286" cy="11"/>
            </a:xfrm>
            <a:custGeom>
              <a:avLst/>
              <a:gdLst>
                <a:gd name="T0" fmla="*/ 1235 w 1238"/>
                <a:gd name="T1" fmla="*/ 9 h 44"/>
                <a:gd name="T2" fmla="*/ 56 w 1238"/>
                <a:gd name="T3" fmla="*/ 44 h 44"/>
                <a:gd name="T4" fmla="*/ 0 w 1238"/>
                <a:gd name="T5" fmla="*/ 44 h 44"/>
                <a:gd name="T6" fmla="*/ 0 w 1238"/>
                <a:gd name="T7" fmla="*/ 35 h 44"/>
                <a:gd name="T8" fmla="*/ 3 w 1238"/>
                <a:gd name="T9" fmla="*/ 35 h 44"/>
                <a:gd name="T10" fmla="*/ 1182 w 1238"/>
                <a:gd name="T11" fmla="*/ 0 h 44"/>
                <a:gd name="T12" fmla="*/ 1238 w 1238"/>
                <a:gd name="T13" fmla="*/ 0 h 44"/>
                <a:gd name="T14" fmla="*/ 1238 w 1238"/>
                <a:gd name="T15" fmla="*/ 9 h 44"/>
                <a:gd name="T16" fmla="*/ 1235 w 1238"/>
                <a:gd name="T17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8" h="44">
                  <a:moveTo>
                    <a:pt x="1235" y="9"/>
                  </a:moveTo>
                  <a:lnTo>
                    <a:pt x="56" y="44"/>
                  </a:lnTo>
                  <a:lnTo>
                    <a:pt x="0" y="44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182" y="0"/>
                  </a:lnTo>
                  <a:lnTo>
                    <a:pt x="1238" y="0"/>
                  </a:lnTo>
                  <a:lnTo>
                    <a:pt x="1238" y="9"/>
                  </a:lnTo>
                  <a:lnTo>
                    <a:pt x="1235" y="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8" name="Freeform 848"/>
            <p:cNvSpPr>
              <a:spLocks/>
            </p:cNvSpPr>
            <p:nvPr/>
          </p:nvSpPr>
          <p:spPr bwMode="auto">
            <a:xfrm>
              <a:off x="2962" y="614"/>
              <a:ext cx="12" cy="8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8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8 w 54"/>
                <a:gd name="T11" fmla="*/ 36 h 41"/>
                <a:gd name="T12" fmla="*/ 51 w 54"/>
                <a:gd name="T13" fmla="*/ 33 h 41"/>
                <a:gd name="T14" fmla="*/ 52 w 54"/>
                <a:gd name="T15" fmla="*/ 29 h 41"/>
                <a:gd name="T16" fmla="*/ 54 w 54"/>
                <a:gd name="T17" fmla="*/ 25 h 41"/>
                <a:gd name="T18" fmla="*/ 54 w 54"/>
                <a:gd name="T19" fmla="*/ 21 h 41"/>
                <a:gd name="T20" fmla="*/ 54 w 54"/>
                <a:gd name="T21" fmla="*/ 21 h 41"/>
                <a:gd name="T22" fmla="*/ 54 w 54"/>
                <a:gd name="T23" fmla="*/ 16 h 41"/>
                <a:gd name="T24" fmla="*/ 52 w 54"/>
                <a:gd name="T25" fmla="*/ 13 h 41"/>
                <a:gd name="T26" fmla="*/ 51 w 54"/>
                <a:gd name="T27" fmla="*/ 10 h 41"/>
                <a:gd name="T28" fmla="*/ 48 w 54"/>
                <a:gd name="T29" fmla="*/ 7 h 41"/>
                <a:gd name="T30" fmla="*/ 44 w 54"/>
                <a:gd name="T31" fmla="*/ 3 h 41"/>
                <a:gd name="T32" fmla="*/ 41 w 54"/>
                <a:gd name="T33" fmla="*/ 2 h 41"/>
                <a:gd name="T34" fmla="*/ 38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2 h 41"/>
                <a:gd name="T44" fmla="*/ 10 w 54"/>
                <a:gd name="T45" fmla="*/ 3 h 41"/>
                <a:gd name="T46" fmla="*/ 7 w 54"/>
                <a:gd name="T47" fmla="*/ 7 h 41"/>
                <a:gd name="T48" fmla="*/ 3 w 54"/>
                <a:gd name="T49" fmla="*/ 10 h 41"/>
                <a:gd name="T50" fmla="*/ 2 w 54"/>
                <a:gd name="T51" fmla="*/ 13 h 41"/>
                <a:gd name="T52" fmla="*/ 1 w 54"/>
                <a:gd name="T53" fmla="*/ 16 h 41"/>
                <a:gd name="T54" fmla="*/ 0 w 54"/>
                <a:gd name="T55" fmla="*/ 21 h 41"/>
                <a:gd name="T56" fmla="*/ 0 w 54"/>
                <a:gd name="T57" fmla="*/ 21 h 41"/>
                <a:gd name="T58" fmla="*/ 1 w 54"/>
                <a:gd name="T59" fmla="*/ 25 h 41"/>
                <a:gd name="T60" fmla="*/ 2 w 54"/>
                <a:gd name="T61" fmla="*/ 29 h 41"/>
                <a:gd name="T62" fmla="*/ 3 w 54"/>
                <a:gd name="T63" fmla="*/ 33 h 41"/>
                <a:gd name="T64" fmla="*/ 7 w 54"/>
                <a:gd name="T65" fmla="*/ 36 h 41"/>
                <a:gd name="T66" fmla="*/ 10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8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8" y="36"/>
                  </a:lnTo>
                  <a:lnTo>
                    <a:pt x="51" y="33"/>
                  </a:lnTo>
                  <a:lnTo>
                    <a:pt x="52" y="29"/>
                  </a:lnTo>
                  <a:lnTo>
                    <a:pt x="54" y="25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16"/>
                  </a:lnTo>
                  <a:lnTo>
                    <a:pt x="52" y="13"/>
                  </a:lnTo>
                  <a:lnTo>
                    <a:pt x="51" y="10"/>
                  </a:lnTo>
                  <a:lnTo>
                    <a:pt x="48" y="7"/>
                  </a:lnTo>
                  <a:lnTo>
                    <a:pt x="44" y="3"/>
                  </a:lnTo>
                  <a:lnTo>
                    <a:pt x="41" y="2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25"/>
                  </a:lnTo>
                  <a:lnTo>
                    <a:pt x="2" y="29"/>
                  </a:lnTo>
                  <a:lnTo>
                    <a:pt x="3" y="33"/>
                  </a:lnTo>
                  <a:lnTo>
                    <a:pt x="7" y="36"/>
                  </a:lnTo>
                  <a:lnTo>
                    <a:pt x="10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9" name="Line 849"/>
            <p:cNvSpPr>
              <a:spLocks noChangeShapeType="1"/>
            </p:cNvSpPr>
            <p:nvPr/>
          </p:nvSpPr>
          <p:spPr bwMode="auto">
            <a:xfrm>
              <a:off x="2966" y="622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0" name="Freeform 850"/>
            <p:cNvSpPr>
              <a:spLocks/>
            </p:cNvSpPr>
            <p:nvPr/>
          </p:nvSpPr>
          <p:spPr bwMode="auto">
            <a:xfrm>
              <a:off x="2969" y="618"/>
              <a:ext cx="5" cy="4"/>
            </a:xfrm>
            <a:custGeom>
              <a:avLst/>
              <a:gdLst>
                <a:gd name="T0" fmla="*/ 0 w 21"/>
                <a:gd name="T1" fmla="*/ 20 h 20"/>
                <a:gd name="T2" fmla="*/ 5 w 21"/>
                <a:gd name="T3" fmla="*/ 20 h 20"/>
                <a:gd name="T4" fmla="*/ 8 w 21"/>
                <a:gd name="T5" fmla="*/ 19 h 20"/>
                <a:gd name="T6" fmla="*/ 11 w 21"/>
                <a:gd name="T7" fmla="*/ 17 h 20"/>
                <a:gd name="T8" fmla="*/ 15 w 21"/>
                <a:gd name="T9" fmla="*/ 15 h 20"/>
                <a:gd name="T10" fmla="*/ 18 w 21"/>
                <a:gd name="T11" fmla="*/ 12 h 20"/>
                <a:gd name="T12" fmla="*/ 19 w 21"/>
                <a:gd name="T13" fmla="*/ 8 h 20"/>
                <a:gd name="T14" fmla="*/ 21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5" y="20"/>
                  </a:lnTo>
                  <a:lnTo>
                    <a:pt x="8" y="19"/>
                  </a:lnTo>
                  <a:lnTo>
                    <a:pt x="11" y="17"/>
                  </a:lnTo>
                  <a:lnTo>
                    <a:pt x="15" y="15"/>
                  </a:lnTo>
                  <a:lnTo>
                    <a:pt x="18" y="12"/>
                  </a:lnTo>
                  <a:lnTo>
                    <a:pt x="19" y="8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1" name="Line 851"/>
            <p:cNvSpPr>
              <a:spLocks noChangeShapeType="1"/>
            </p:cNvSpPr>
            <p:nvPr/>
          </p:nvSpPr>
          <p:spPr bwMode="auto">
            <a:xfrm>
              <a:off x="2974" y="618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2" name="Freeform 852"/>
            <p:cNvSpPr>
              <a:spLocks/>
            </p:cNvSpPr>
            <p:nvPr/>
          </p:nvSpPr>
          <p:spPr bwMode="auto">
            <a:xfrm>
              <a:off x="2969" y="614"/>
              <a:ext cx="5" cy="4"/>
            </a:xfrm>
            <a:custGeom>
              <a:avLst/>
              <a:gdLst>
                <a:gd name="T0" fmla="*/ 21 w 21"/>
                <a:gd name="T1" fmla="*/ 21 h 21"/>
                <a:gd name="T2" fmla="*/ 21 w 21"/>
                <a:gd name="T3" fmla="*/ 16 h 21"/>
                <a:gd name="T4" fmla="*/ 19 w 21"/>
                <a:gd name="T5" fmla="*/ 13 h 21"/>
                <a:gd name="T6" fmla="*/ 18 w 21"/>
                <a:gd name="T7" fmla="*/ 10 h 21"/>
                <a:gd name="T8" fmla="*/ 15 w 21"/>
                <a:gd name="T9" fmla="*/ 7 h 21"/>
                <a:gd name="T10" fmla="*/ 11 w 21"/>
                <a:gd name="T11" fmla="*/ 3 h 21"/>
                <a:gd name="T12" fmla="*/ 8 w 21"/>
                <a:gd name="T13" fmla="*/ 2 h 21"/>
                <a:gd name="T14" fmla="*/ 5 w 21"/>
                <a:gd name="T15" fmla="*/ 0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1" y="16"/>
                  </a:lnTo>
                  <a:lnTo>
                    <a:pt x="19" y="13"/>
                  </a:lnTo>
                  <a:lnTo>
                    <a:pt x="18" y="10"/>
                  </a:lnTo>
                  <a:lnTo>
                    <a:pt x="15" y="7"/>
                  </a:lnTo>
                  <a:lnTo>
                    <a:pt x="11" y="3"/>
                  </a:lnTo>
                  <a:lnTo>
                    <a:pt x="8" y="2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3" name="Line 853"/>
            <p:cNvSpPr>
              <a:spLocks noChangeShapeType="1"/>
            </p:cNvSpPr>
            <p:nvPr/>
          </p:nvSpPr>
          <p:spPr bwMode="auto">
            <a:xfrm flipH="1">
              <a:off x="2966" y="614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4" name="Freeform 854"/>
            <p:cNvSpPr>
              <a:spLocks/>
            </p:cNvSpPr>
            <p:nvPr/>
          </p:nvSpPr>
          <p:spPr bwMode="auto">
            <a:xfrm>
              <a:off x="2962" y="614"/>
              <a:ext cx="4" cy="4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0 h 21"/>
                <a:gd name="T4" fmla="*/ 13 w 21"/>
                <a:gd name="T5" fmla="*/ 2 h 21"/>
                <a:gd name="T6" fmla="*/ 10 w 21"/>
                <a:gd name="T7" fmla="*/ 3 h 21"/>
                <a:gd name="T8" fmla="*/ 7 w 21"/>
                <a:gd name="T9" fmla="*/ 7 h 21"/>
                <a:gd name="T10" fmla="*/ 3 w 21"/>
                <a:gd name="T11" fmla="*/ 10 h 21"/>
                <a:gd name="T12" fmla="*/ 2 w 21"/>
                <a:gd name="T13" fmla="*/ 13 h 21"/>
                <a:gd name="T14" fmla="*/ 1 w 21"/>
                <a:gd name="T15" fmla="*/ 16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0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5" name="Line 855"/>
            <p:cNvSpPr>
              <a:spLocks noChangeShapeType="1"/>
            </p:cNvSpPr>
            <p:nvPr/>
          </p:nvSpPr>
          <p:spPr bwMode="auto">
            <a:xfrm>
              <a:off x="2962" y="618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6" name="Freeform 856"/>
            <p:cNvSpPr>
              <a:spLocks/>
            </p:cNvSpPr>
            <p:nvPr/>
          </p:nvSpPr>
          <p:spPr bwMode="auto">
            <a:xfrm>
              <a:off x="2962" y="618"/>
              <a:ext cx="4" cy="4"/>
            </a:xfrm>
            <a:custGeom>
              <a:avLst/>
              <a:gdLst>
                <a:gd name="T0" fmla="*/ 0 w 21"/>
                <a:gd name="T1" fmla="*/ 0 h 20"/>
                <a:gd name="T2" fmla="*/ 1 w 21"/>
                <a:gd name="T3" fmla="*/ 4 h 20"/>
                <a:gd name="T4" fmla="*/ 2 w 21"/>
                <a:gd name="T5" fmla="*/ 8 h 20"/>
                <a:gd name="T6" fmla="*/ 3 w 21"/>
                <a:gd name="T7" fmla="*/ 12 h 20"/>
                <a:gd name="T8" fmla="*/ 7 w 21"/>
                <a:gd name="T9" fmla="*/ 15 h 20"/>
                <a:gd name="T10" fmla="*/ 10 w 21"/>
                <a:gd name="T11" fmla="*/ 17 h 20"/>
                <a:gd name="T12" fmla="*/ 13 w 21"/>
                <a:gd name="T13" fmla="*/ 19 h 20"/>
                <a:gd name="T14" fmla="*/ 17 w 21"/>
                <a:gd name="T15" fmla="*/ 20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1" y="4"/>
                  </a:lnTo>
                  <a:lnTo>
                    <a:pt x="2" y="8"/>
                  </a:lnTo>
                  <a:lnTo>
                    <a:pt x="3" y="12"/>
                  </a:lnTo>
                  <a:lnTo>
                    <a:pt x="7" y="15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7" y="20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7" name="Freeform 857"/>
            <p:cNvSpPr>
              <a:spLocks/>
            </p:cNvSpPr>
            <p:nvPr/>
          </p:nvSpPr>
          <p:spPr bwMode="auto">
            <a:xfrm>
              <a:off x="2962" y="622"/>
              <a:ext cx="12" cy="10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6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7 w 54"/>
                <a:gd name="T11" fmla="*/ 36 h 41"/>
                <a:gd name="T12" fmla="*/ 50 w 54"/>
                <a:gd name="T13" fmla="*/ 32 h 41"/>
                <a:gd name="T14" fmla="*/ 52 w 54"/>
                <a:gd name="T15" fmla="*/ 29 h 41"/>
                <a:gd name="T16" fmla="*/ 53 w 54"/>
                <a:gd name="T17" fmla="*/ 25 h 41"/>
                <a:gd name="T18" fmla="*/ 54 w 54"/>
                <a:gd name="T19" fmla="*/ 21 h 41"/>
                <a:gd name="T20" fmla="*/ 54 w 54"/>
                <a:gd name="T21" fmla="*/ 21 h 41"/>
                <a:gd name="T22" fmla="*/ 53 w 54"/>
                <a:gd name="T23" fmla="*/ 16 h 41"/>
                <a:gd name="T24" fmla="*/ 52 w 54"/>
                <a:gd name="T25" fmla="*/ 13 h 41"/>
                <a:gd name="T26" fmla="*/ 50 w 54"/>
                <a:gd name="T27" fmla="*/ 9 h 41"/>
                <a:gd name="T28" fmla="*/ 47 w 54"/>
                <a:gd name="T29" fmla="*/ 7 h 41"/>
                <a:gd name="T30" fmla="*/ 44 w 54"/>
                <a:gd name="T31" fmla="*/ 3 h 41"/>
                <a:gd name="T32" fmla="*/ 41 w 54"/>
                <a:gd name="T33" fmla="*/ 1 h 41"/>
                <a:gd name="T34" fmla="*/ 36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1 h 41"/>
                <a:gd name="T44" fmla="*/ 9 w 54"/>
                <a:gd name="T45" fmla="*/ 3 h 41"/>
                <a:gd name="T46" fmla="*/ 7 w 54"/>
                <a:gd name="T47" fmla="*/ 7 h 41"/>
                <a:gd name="T48" fmla="*/ 3 w 54"/>
                <a:gd name="T49" fmla="*/ 9 h 41"/>
                <a:gd name="T50" fmla="*/ 1 w 54"/>
                <a:gd name="T51" fmla="*/ 13 h 41"/>
                <a:gd name="T52" fmla="*/ 0 w 54"/>
                <a:gd name="T53" fmla="*/ 16 h 41"/>
                <a:gd name="T54" fmla="*/ 0 w 54"/>
                <a:gd name="T55" fmla="*/ 21 h 41"/>
                <a:gd name="T56" fmla="*/ 0 w 54"/>
                <a:gd name="T57" fmla="*/ 21 h 41"/>
                <a:gd name="T58" fmla="*/ 0 w 54"/>
                <a:gd name="T59" fmla="*/ 25 h 41"/>
                <a:gd name="T60" fmla="*/ 1 w 54"/>
                <a:gd name="T61" fmla="*/ 29 h 41"/>
                <a:gd name="T62" fmla="*/ 3 w 54"/>
                <a:gd name="T63" fmla="*/ 32 h 41"/>
                <a:gd name="T64" fmla="*/ 7 w 54"/>
                <a:gd name="T65" fmla="*/ 36 h 41"/>
                <a:gd name="T66" fmla="*/ 9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6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7" y="36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3" y="16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7" y="7"/>
                  </a:lnTo>
                  <a:lnTo>
                    <a:pt x="44" y="3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9" y="3"/>
                  </a:lnTo>
                  <a:lnTo>
                    <a:pt x="7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2"/>
                  </a:lnTo>
                  <a:lnTo>
                    <a:pt x="7" y="36"/>
                  </a:lnTo>
                  <a:lnTo>
                    <a:pt x="9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8" name="Line 858"/>
            <p:cNvSpPr>
              <a:spLocks noChangeShapeType="1"/>
            </p:cNvSpPr>
            <p:nvPr/>
          </p:nvSpPr>
          <p:spPr bwMode="auto">
            <a:xfrm>
              <a:off x="2966" y="632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9" name="Freeform 859"/>
            <p:cNvSpPr>
              <a:spLocks/>
            </p:cNvSpPr>
            <p:nvPr/>
          </p:nvSpPr>
          <p:spPr bwMode="auto">
            <a:xfrm>
              <a:off x="2969" y="626"/>
              <a:ext cx="5" cy="6"/>
            </a:xfrm>
            <a:custGeom>
              <a:avLst/>
              <a:gdLst>
                <a:gd name="T0" fmla="*/ 0 w 21"/>
                <a:gd name="T1" fmla="*/ 20 h 20"/>
                <a:gd name="T2" fmla="*/ 3 w 21"/>
                <a:gd name="T3" fmla="*/ 20 h 20"/>
                <a:gd name="T4" fmla="*/ 8 w 21"/>
                <a:gd name="T5" fmla="*/ 19 h 20"/>
                <a:gd name="T6" fmla="*/ 11 w 21"/>
                <a:gd name="T7" fmla="*/ 17 h 20"/>
                <a:gd name="T8" fmla="*/ 14 w 21"/>
                <a:gd name="T9" fmla="*/ 15 h 20"/>
                <a:gd name="T10" fmla="*/ 17 w 21"/>
                <a:gd name="T11" fmla="*/ 11 h 20"/>
                <a:gd name="T12" fmla="*/ 19 w 21"/>
                <a:gd name="T13" fmla="*/ 8 h 20"/>
                <a:gd name="T14" fmla="*/ 20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3" y="20"/>
                  </a:lnTo>
                  <a:lnTo>
                    <a:pt x="8" y="19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7" y="11"/>
                  </a:lnTo>
                  <a:lnTo>
                    <a:pt x="19" y="8"/>
                  </a:lnTo>
                  <a:lnTo>
                    <a:pt x="20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0" name="Line 860"/>
            <p:cNvSpPr>
              <a:spLocks noChangeShapeType="1"/>
            </p:cNvSpPr>
            <p:nvPr/>
          </p:nvSpPr>
          <p:spPr bwMode="auto">
            <a:xfrm>
              <a:off x="2974" y="626"/>
              <a:ext cx="0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" name="Freeform 861"/>
            <p:cNvSpPr>
              <a:spLocks/>
            </p:cNvSpPr>
            <p:nvPr/>
          </p:nvSpPr>
          <p:spPr bwMode="auto">
            <a:xfrm>
              <a:off x="2969" y="622"/>
              <a:ext cx="5" cy="4"/>
            </a:xfrm>
            <a:custGeom>
              <a:avLst/>
              <a:gdLst>
                <a:gd name="T0" fmla="*/ 21 w 21"/>
                <a:gd name="T1" fmla="*/ 21 h 21"/>
                <a:gd name="T2" fmla="*/ 20 w 21"/>
                <a:gd name="T3" fmla="*/ 16 h 21"/>
                <a:gd name="T4" fmla="*/ 19 w 21"/>
                <a:gd name="T5" fmla="*/ 13 h 21"/>
                <a:gd name="T6" fmla="*/ 17 w 21"/>
                <a:gd name="T7" fmla="*/ 9 h 21"/>
                <a:gd name="T8" fmla="*/ 14 w 21"/>
                <a:gd name="T9" fmla="*/ 7 h 21"/>
                <a:gd name="T10" fmla="*/ 11 w 21"/>
                <a:gd name="T11" fmla="*/ 3 h 21"/>
                <a:gd name="T12" fmla="*/ 8 w 21"/>
                <a:gd name="T13" fmla="*/ 1 h 21"/>
                <a:gd name="T14" fmla="*/ 3 w 21"/>
                <a:gd name="T15" fmla="*/ 0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0" y="16"/>
                  </a:lnTo>
                  <a:lnTo>
                    <a:pt x="19" y="13"/>
                  </a:lnTo>
                  <a:lnTo>
                    <a:pt x="17" y="9"/>
                  </a:lnTo>
                  <a:lnTo>
                    <a:pt x="14" y="7"/>
                  </a:lnTo>
                  <a:lnTo>
                    <a:pt x="11" y="3"/>
                  </a:lnTo>
                  <a:lnTo>
                    <a:pt x="8" y="1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" name="Line 862"/>
            <p:cNvSpPr>
              <a:spLocks noChangeShapeType="1"/>
            </p:cNvSpPr>
            <p:nvPr/>
          </p:nvSpPr>
          <p:spPr bwMode="auto">
            <a:xfrm flipH="1">
              <a:off x="2966" y="622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3" name="Freeform 863"/>
            <p:cNvSpPr>
              <a:spLocks/>
            </p:cNvSpPr>
            <p:nvPr/>
          </p:nvSpPr>
          <p:spPr bwMode="auto">
            <a:xfrm>
              <a:off x="2962" y="622"/>
              <a:ext cx="4" cy="4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0 h 21"/>
                <a:gd name="T4" fmla="*/ 13 w 21"/>
                <a:gd name="T5" fmla="*/ 1 h 21"/>
                <a:gd name="T6" fmla="*/ 9 w 21"/>
                <a:gd name="T7" fmla="*/ 3 h 21"/>
                <a:gd name="T8" fmla="*/ 7 w 21"/>
                <a:gd name="T9" fmla="*/ 7 h 21"/>
                <a:gd name="T10" fmla="*/ 3 w 21"/>
                <a:gd name="T11" fmla="*/ 9 h 21"/>
                <a:gd name="T12" fmla="*/ 1 w 21"/>
                <a:gd name="T13" fmla="*/ 13 h 21"/>
                <a:gd name="T14" fmla="*/ 0 w 21"/>
                <a:gd name="T15" fmla="*/ 16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0"/>
                  </a:lnTo>
                  <a:lnTo>
                    <a:pt x="13" y="1"/>
                  </a:lnTo>
                  <a:lnTo>
                    <a:pt x="9" y="3"/>
                  </a:lnTo>
                  <a:lnTo>
                    <a:pt x="7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4" name="Line 864"/>
            <p:cNvSpPr>
              <a:spLocks noChangeShapeType="1"/>
            </p:cNvSpPr>
            <p:nvPr/>
          </p:nvSpPr>
          <p:spPr bwMode="auto">
            <a:xfrm>
              <a:off x="2962" y="626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5" name="Freeform 865"/>
            <p:cNvSpPr>
              <a:spLocks/>
            </p:cNvSpPr>
            <p:nvPr/>
          </p:nvSpPr>
          <p:spPr bwMode="auto">
            <a:xfrm>
              <a:off x="2962" y="626"/>
              <a:ext cx="4" cy="6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4 h 20"/>
                <a:gd name="T4" fmla="*/ 1 w 21"/>
                <a:gd name="T5" fmla="*/ 8 h 20"/>
                <a:gd name="T6" fmla="*/ 3 w 21"/>
                <a:gd name="T7" fmla="*/ 11 h 20"/>
                <a:gd name="T8" fmla="*/ 7 w 21"/>
                <a:gd name="T9" fmla="*/ 15 h 20"/>
                <a:gd name="T10" fmla="*/ 9 w 21"/>
                <a:gd name="T11" fmla="*/ 17 h 20"/>
                <a:gd name="T12" fmla="*/ 13 w 21"/>
                <a:gd name="T13" fmla="*/ 19 h 20"/>
                <a:gd name="T14" fmla="*/ 17 w 21"/>
                <a:gd name="T15" fmla="*/ 20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4"/>
                  </a:lnTo>
                  <a:lnTo>
                    <a:pt x="1" y="8"/>
                  </a:lnTo>
                  <a:lnTo>
                    <a:pt x="3" y="11"/>
                  </a:lnTo>
                  <a:lnTo>
                    <a:pt x="7" y="15"/>
                  </a:lnTo>
                  <a:lnTo>
                    <a:pt x="9" y="17"/>
                  </a:lnTo>
                  <a:lnTo>
                    <a:pt x="13" y="19"/>
                  </a:lnTo>
                  <a:lnTo>
                    <a:pt x="17" y="20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6" name="Freeform 866"/>
            <p:cNvSpPr>
              <a:spLocks/>
            </p:cNvSpPr>
            <p:nvPr/>
          </p:nvSpPr>
          <p:spPr bwMode="auto">
            <a:xfrm>
              <a:off x="2680" y="621"/>
              <a:ext cx="12" cy="9"/>
            </a:xfrm>
            <a:custGeom>
              <a:avLst/>
              <a:gdLst>
                <a:gd name="T0" fmla="*/ 21 w 54"/>
                <a:gd name="T1" fmla="*/ 42 h 42"/>
                <a:gd name="T2" fmla="*/ 33 w 54"/>
                <a:gd name="T3" fmla="*/ 42 h 42"/>
                <a:gd name="T4" fmla="*/ 37 w 54"/>
                <a:gd name="T5" fmla="*/ 41 h 42"/>
                <a:gd name="T6" fmla="*/ 41 w 54"/>
                <a:gd name="T7" fmla="*/ 40 h 42"/>
                <a:gd name="T8" fmla="*/ 45 w 54"/>
                <a:gd name="T9" fmla="*/ 37 h 42"/>
                <a:gd name="T10" fmla="*/ 48 w 54"/>
                <a:gd name="T11" fmla="*/ 35 h 42"/>
                <a:gd name="T12" fmla="*/ 50 w 54"/>
                <a:gd name="T13" fmla="*/ 32 h 42"/>
                <a:gd name="T14" fmla="*/ 52 w 54"/>
                <a:gd name="T15" fmla="*/ 29 h 42"/>
                <a:gd name="T16" fmla="*/ 53 w 54"/>
                <a:gd name="T17" fmla="*/ 24 h 42"/>
                <a:gd name="T18" fmla="*/ 54 w 54"/>
                <a:gd name="T19" fmla="*/ 21 h 42"/>
                <a:gd name="T20" fmla="*/ 54 w 54"/>
                <a:gd name="T21" fmla="*/ 21 h 42"/>
                <a:gd name="T22" fmla="*/ 53 w 54"/>
                <a:gd name="T23" fmla="*/ 17 h 42"/>
                <a:gd name="T24" fmla="*/ 52 w 54"/>
                <a:gd name="T25" fmla="*/ 13 h 42"/>
                <a:gd name="T26" fmla="*/ 50 w 54"/>
                <a:gd name="T27" fmla="*/ 9 h 42"/>
                <a:gd name="T28" fmla="*/ 48 w 54"/>
                <a:gd name="T29" fmla="*/ 6 h 42"/>
                <a:gd name="T30" fmla="*/ 45 w 54"/>
                <a:gd name="T31" fmla="*/ 4 h 42"/>
                <a:gd name="T32" fmla="*/ 41 w 54"/>
                <a:gd name="T33" fmla="*/ 2 h 42"/>
                <a:gd name="T34" fmla="*/ 37 w 54"/>
                <a:gd name="T35" fmla="*/ 1 h 42"/>
                <a:gd name="T36" fmla="*/ 33 w 54"/>
                <a:gd name="T37" fmla="*/ 0 h 42"/>
                <a:gd name="T38" fmla="*/ 21 w 54"/>
                <a:gd name="T39" fmla="*/ 0 h 42"/>
                <a:gd name="T40" fmla="*/ 17 w 54"/>
                <a:gd name="T41" fmla="*/ 1 h 42"/>
                <a:gd name="T42" fmla="*/ 14 w 54"/>
                <a:gd name="T43" fmla="*/ 2 h 42"/>
                <a:gd name="T44" fmla="*/ 9 w 54"/>
                <a:gd name="T45" fmla="*/ 4 h 42"/>
                <a:gd name="T46" fmla="*/ 7 w 54"/>
                <a:gd name="T47" fmla="*/ 6 h 42"/>
                <a:gd name="T48" fmla="*/ 4 w 54"/>
                <a:gd name="T49" fmla="*/ 9 h 42"/>
                <a:gd name="T50" fmla="*/ 3 w 54"/>
                <a:gd name="T51" fmla="*/ 13 h 42"/>
                <a:gd name="T52" fmla="*/ 0 w 54"/>
                <a:gd name="T53" fmla="*/ 17 h 42"/>
                <a:gd name="T54" fmla="*/ 0 w 54"/>
                <a:gd name="T55" fmla="*/ 21 h 42"/>
                <a:gd name="T56" fmla="*/ 0 w 54"/>
                <a:gd name="T57" fmla="*/ 21 h 42"/>
                <a:gd name="T58" fmla="*/ 0 w 54"/>
                <a:gd name="T59" fmla="*/ 24 h 42"/>
                <a:gd name="T60" fmla="*/ 3 w 54"/>
                <a:gd name="T61" fmla="*/ 29 h 42"/>
                <a:gd name="T62" fmla="*/ 4 w 54"/>
                <a:gd name="T63" fmla="*/ 32 h 42"/>
                <a:gd name="T64" fmla="*/ 7 w 54"/>
                <a:gd name="T65" fmla="*/ 35 h 42"/>
                <a:gd name="T66" fmla="*/ 9 w 54"/>
                <a:gd name="T67" fmla="*/ 37 h 42"/>
                <a:gd name="T68" fmla="*/ 14 w 54"/>
                <a:gd name="T69" fmla="*/ 40 h 42"/>
                <a:gd name="T70" fmla="*/ 17 w 54"/>
                <a:gd name="T71" fmla="*/ 41 h 42"/>
                <a:gd name="T72" fmla="*/ 21 w 54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2">
                  <a:moveTo>
                    <a:pt x="21" y="42"/>
                  </a:moveTo>
                  <a:lnTo>
                    <a:pt x="33" y="42"/>
                  </a:lnTo>
                  <a:lnTo>
                    <a:pt x="37" y="41"/>
                  </a:lnTo>
                  <a:lnTo>
                    <a:pt x="41" y="40"/>
                  </a:lnTo>
                  <a:lnTo>
                    <a:pt x="45" y="37"/>
                  </a:lnTo>
                  <a:lnTo>
                    <a:pt x="48" y="35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3" y="17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8" y="6"/>
                  </a:lnTo>
                  <a:lnTo>
                    <a:pt x="45" y="4"/>
                  </a:lnTo>
                  <a:lnTo>
                    <a:pt x="41" y="2"/>
                  </a:lnTo>
                  <a:lnTo>
                    <a:pt x="37" y="1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4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4" y="9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3" y="29"/>
                  </a:lnTo>
                  <a:lnTo>
                    <a:pt x="4" y="32"/>
                  </a:lnTo>
                  <a:lnTo>
                    <a:pt x="7" y="35"/>
                  </a:lnTo>
                  <a:lnTo>
                    <a:pt x="9" y="37"/>
                  </a:lnTo>
                  <a:lnTo>
                    <a:pt x="14" y="40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7" name="Line 867"/>
            <p:cNvSpPr>
              <a:spLocks noChangeShapeType="1"/>
            </p:cNvSpPr>
            <p:nvPr/>
          </p:nvSpPr>
          <p:spPr bwMode="auto">
            <a:xfrm>
              <a:off x="2685" y="630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8" name="Freeform 868"/>
            <p:cNvSpPr>
              <a:spLocks/>
            </p:cNvSpPr>
            <p:nvPr/>
          </p:nvSpPr>
          <p:spPr bwMode="auto">
            <a:xfrm>
              <a:off x="2688" y="626"/>
              <a:ext cx="4" cy="4"/>
            </a:xfrm>
            <a:custGeom>
              <a:avLst/>
              <a:gdLst>
                <a:gd name="T0" fmla="*/ 0 w 21"/>
                <a:gd name="T1" fmla="*/ 21 h 21"/>
                <a:gd name="T2" fmla="*/ 4 w 21"/>
                <a:gd name="T3" fmla="*/ 20 h 21"/>
                <a:gd name="T4" fmla="*/ 8 w 21"/>
                <a:gd name="T5" fmla="*/ 19 h 21"/>
                <a:gd name="T6" fmla="*/ 12 w 21"/>
                <a:gd name="T7" fmla="*/ 16 h 21"/>
                <a:gd name="T8" fmla="*/ 15 w 21"/>
                <a:gd name="T9" fmla="*/ 14 h 21"/>
                <a:gd name="T10" fmla="*/ 17 w 21"/>
                <a:gd name="T11" fmla="*/ 11 h 21"/>
                <a:gd name="T12" fmla="*/ 19 w 21"/>
                <a:gd name="T13" fmla="*/ 8 h 21"/>
                <a:gd name="T14" fmla="*/ 20 w 21"/>
                <a:gd name="T15" fmla="*/ 3 h 21"/>
                <a:gd name="T16" fmla="*/ 21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4" y="20"/>
                  </a:lnTo>
                  <a:lnTo>
                    <a:pt x="8" y="19"/>
                  </a:lnTo>
                  <a:lnTo>
                    <a:pt x="12" y="16"/>
                  </a:lnTo>
                  <a:lnTo>
                    <a:pt x="15" y="14"/>
                  </a:lnTo>
                  <a:lnTo>
                    <a:pt x="17" y="11"/>
                  </a:lnTo>
                  <a:lnTo>
                    <a:pt x="19" y="8"/>
                  </a:lnTo>
                  <a:lnTo>
                    <a:pt x="20" y="3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9" name="Line 869"/>
            <p:cNvSpPr>
              <a:spLocks noChangeShapeType="1"/>
            </p:cNvSpPr>
            <p:nvPr/>
          </p:nvSpPr>
          <p:spPr bwMode="auto">
            <a:xfrm>
              <a:off x="2692" y="626"/>
              <a:ext cx="1" cy="0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0" name="Freeform 870"/>
            <p:cNvSpPr>
              <a:spLocks/>
            </p:cNvSpPr>
            <p:nvPr/>
          </p:nvSpPr>
          <p:spPr bwMode="auto">
            <a:xfrm>
              <a:off x="2688" y="621"/>
              <a:ext cx="4" cy="5"/>
            </a:xfrm>
            <a:custGeom>
              <a:avLst/>
              <a:gdLst>
                <a:gd name="T0" fmla="*/ 21 w 21"/>
                <a:gd name="T1" fmla="*/ 21 h 21"/>
                <a:gd name="T2" fmla="*/ 20 w 21"/>
                <a:gd name="T3" fmla="*/ 17 h 21"/>
                <a:gd name="T4" fmla="*/ 19 w 21"/>
                <a:gd name="T5" fmla="*/ 13 h 21"/>
                <a:gd name="T6" fmla="*/ 17 w 21"/>
                <a:gd name="T7" fmla="*/ 9 h 21"/>
                <a:gd name="T8" fmla="*/ 15 w 21"/>
                <a:gd name="T9" fmla="*/ 6 h 21"/>
                <a:gd name="T10" fmla="*/ 12 w 21"/>
                <a:gd name="T11" fmla="*/ 4 h 21"/>
                <a:gd name="T12" fmla="*/ 8 w 21"/>
                <a:gd name="T13" fmla="*/ 2 h 21"/>
                <a:gd name="T14" fmla="*/ 4 w 21"/>
                <a:gd name="T15" fmla="*/ 1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0" y="17"/>
                  </a:lnTo>
                  <a:lnTo>
                    <a:pt x="19" y="13"/>
                  </a:lnTo>
                  <a:lnTo>
                    <a:pt x="17" y="9"/>
                  </a:lnTo>
                  <a:lnTo>
                    <a:pt x="15" y="6"/>
                  </a:lnTo>
                  <a:lnTo>
                    <a:pt x="12" y="4"/>
                  </a:lnTo>
                  <a:lnTo>
                    <a:pt x="8" y="2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" name="Line 871"/>
            <p:cNvSpPr>
              <a:spLocks noChangeShapeType="1"/>
            </p:cNvSpPr>
            <p:nvPr/>
          </p:nvSpPr>
          <p:spPr bwMode="auto">
            <a:xfrm flipH="1">
              <a:off x="2685" y="621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" name="Freeform 872"/>
            <p:cNvSpPr>
              <a:spLocks/>
            </p:cNvSpPr>
            <p:nvPr/>
          </p:nvSpPr>
          <p:spPr bwMode="auto">
            <a:xfrm>
              <a:off x="2680" y="621"/>
              <a:ext cx="5" cy="5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1 h 21"/>
                <a:gd name="T4" fmla="*/ 14 w 21"/>
                <a:gd name="T5" fmla="*/ 2 h 21"/>
                <a:gd name="T6" fmla="*/ 9 w 21"/>
                <a:gd name="T7" fmla="*/ 4 h 21"/>
                <a:gd name="T8" fmla="*/ 7 w 21"/>
                <a:gd name="T9" fmla="*/ 6 h 21"/>
                <a:gd name="T10" fmla="*/ 4 w 21"/>
                <a:gd name="T11" fmla="*/ 9 h 21"/>
                <a:gd name="T12" fmla="*/ 3 w 21"/>
                <a:gd name="T13" fmla="*/ 13 h 21"/>
                <a:gd name="T14" fmla="*/ 0 w 21"/>
                <a:gd name="T15" fmla="*/ 17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1"/>
                  </a:lnTo>
                  <a:lnTo>
                    <a:pt x="14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4" y="9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" name="Line 873"/>
            <p:cNvSpPr>
              <a:spLocks noChangeShapeType="1"/>
            </p:cNvSpPr>
            <p:nvPr/>
          </p:nvSpPr>
          <p:spPr bwMode="auto">
            <a:xfrm>
              <a:off x="2680" y="626"/>
              <a:ext cx="1" cy="0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4" name="Freeform 874"/>
            <p:cNvSpPr>
              <a:spLocks/>
            </p:cNvSpPr>
            <p:nvPr/>
          </p:nvSpPr>
          <p:spPr bwMode="auto">
            <a:xfrm>
              <a:off x="2680" y="626"/>
              <a:ext cx="5" cy="4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3 h 21"/>
                <a:gd name="T4" fmla="*/ 3 w 21"/>
                <a:gd name="T5" fmla="*/ 8 h 21"/>
                <a:gd name="T6" fmla="*/ 4 w 21"/>
                <a:gd name="T7" fmla="*/ 11 h 21"/>
                <a:gd name="T8" fmla="*/ 7 w 21"/>
                <a:gd name="T9" fmla="*/ 14 h 21"/>
                <a:gd name="T10" fmla="*/ 9 w 21"/>
                <a:gd name="T11" fmla="*/ 16 h 21"/>
                <a:gd name="T12" fmla="*/ 14 w 21"/>
                <a:gd name="T13" fmla="*/ 19 h 21"/>
                <a:gd name="T14" fmla="*/ 17 w 21"/>
                <a:gd name="T15" fmla="*/ 20 h 21"/>
                <a:gd name="T16" fmla="*/ 21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0" y="3"/>
                  </a:lnTo>
                  <a:lnTo>
                    <a:pt x="3" y="8"/>
                  </a:lnTo>
                  <a:lnTo>
                    <a:pt x="4" y="11"/>
                  </a:lnTo>
                  <a:lnTo>
                    <a:pt x="7" y="14"/>
                  </a:lnTo>
                  <a:lnTo>
                    <a:pt x="9" y="16"/>
                  </a:lnTo>
                  <a:lnTo>
                    <a:pt x="14" y="19"/>
                  </a:lnTo>
                  <a:lnTo>
                    <a:pt x="17" y="20"/>
                  </a:lnTo>
                  <a:lnTo>
                    <a:pt x="21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5" name="Freeform 875"/>
            <p:cNvSpPr>
              <a:spLocks/>
            </p:cNvSpPr>
            <p:nvPr/>
          </p:nvSpPr>
          <p:spPr bwMode="auto">
            <a:xfrm>
              <a:off x="2680" y="630"/>
              <a:ext cx="12" cy="9"/>
            </a:xfrm>
            <a:custGeom>
              <a:avLst/>
              <a:gdLst>
                <a:gd name="T0" fmla="*/ 21 w 53"/>
                <a:gd name="T1" fmla="*/ 42 h 42"/>
                <a:gd name="T2" fmla="*/ 32 w 53"/>
                <a:gd name="T3" fmla="*/ 42 h 42"/>
                <a:gd name="T4" fmla="*/ 37 w 53"/>
                <a:gd name="T5" fmla="*/ 41 h 42"/>
                <a:gd name="T6" fmla="*/ 41 w 53"/>
                <a:gd name="T7" fmla="*/ 39 h 42"/>
                <a:gd name="T8" fmla="*/ 44 w 53"/>
                <a:gd name="T9" fmla="*/ 37 h 42"/>
                <a:gd name="T10" fmla="*/ 48 w 53"/>
                <a:gd name="T11" fmla="*/ 35 h 42"/>
                <a:gd name="T12" fmla="*/ 50 w 53"/>
                <a:gd name="T13" fmla="*/ 32 h 42"/>
                <a:gd name="T14" fmla="*/ 52 w 53"/>
                <a:gd name="T15" fmla="*/ 29 h 42"/>
                <a:gd name="T16" fmla="*/ 53 w 53"/>
                <a:gd name="T17" fmla="*/ 24 h 42"/>
                <a:gd name="T18" fmla="*/ 53 w 53"/>
                <a:gd name="T19" fmla="*/ 20 h 42"/>
                <a:gd name="T20" fmla="*/ 53 w 53"/>
                <a:gd name="T21" fmla="*/ 20 h 42"/>
                <a:gd name="T22" fmla="*/ 53 w 53"/>
                <a:gd name="T23" fmla="*/ 17 h 42"/>
                <a:gd name="T24" fmla="*/ 52 w 53"/>
                <a:gd name="T25" fmla="*/ 13 h 42"/>
                <a:gd name="T26" fmla="*/ 50 w 53"/>
                <a:gd name="T27" fmla="*/ 9 h 42"/>
                <a:gd name="T28" fmla="*/ 48 w 53"/>
                <a:gd name="T29" fmla="*/ 6 h 42"/>
                <a:gd name="T30" fmla="*/ 44 w 53"/>
                <a:gd name="T31" fmla="*/ 4 h 42"/>
                <a:gd name="T32" fmla="*/ 41 w 53"/>
                <a:gd name="T33" fmla="*/ 2 h 42"/>
                <a:gd name="T34" fmla="*/ 37 w 53"/>
                <a:gd name="T35" fmla="*/ 1 h 42"/>
                <a:gd name="T36" fmla="*/ 32 w 53"/>
                <a:gd name="T37" fmla="*/ 0 h 42"/>
                <a:gd name="T38" fmla="*/ 21 w 53"/>
                <a:gd name="T39" fmla="*/ 0 h 42"/>
                <a:gd name="T40" fmla="*/ 17 w 53"/>
                <a:gd name="T41" fmla="*/ 1 h 42"/>
                <a:gd name="T42" fmla="*/ 12 w 53"/>
                <a:gd name="T43" fmla="*/ 2 h 42"/>
                <a:gd name="T44" fmla="*/ 9 w 53"/>
                <a:gd name="T45" fmla="*/ 4 h 42"/>
                <a:gd name="T46" fmla="*/ 6 w 53"/>
                <a:gd name="T47" fmla="*/ 6 h 42"/>
                <a:gd name="T48" fmla="*/ 4 w 53"/>
                <a:gd name="T49" fmla="*/ 9 h 42"/>
                <a:gd name="T50" fmla="*/ 1 w 53"/>
                <a:gd name="T51" fmla="*/ 13 h 42"/>
                <a:gd name="T52" fmla="*/ 0 w 53"/>
                <a:gd name="T53" fmla="*/ 17 h 42"/>
                <a:gd name="T54" fmla="*/ 0 w 53"/>
                <a:gd name="T55" fmla="*/ 20 h 42"/>
                <a:gd name="T56" fmla="*/ 0 w 53"/>
                <a:gd name="T57" fmla="*/ 20 h 42"/>
                <a:gd name="T58" fmla="*/ 0 w 53"/>
                <a:gd name="T59" fmla="*/ 24 h 42"/>
                <a:gd name="T60" fmla="*/ 1 w 53"/>
                <a:gd name="T61" fmla="*/ 29 h 42"/>
                <a:gd name="T62" fmla="*/ 4 w 53"/>
                <a:gd name="T63" fmla="*/ 32 h 42"/>
                <a:gd name="T64" fmla="*/ 6 w 53"/>
                <a:gd name="T65" fmla="*/ 35 h 42"/>
                <a:gd name="T66" fmla="*/ 9 w 53"/>
                <a:gd name="T67" fmla="*/ 37 h 42"/>
                <a:gd name="T68" fmla="*/ 12 w 53"/>
                <a:gd name="T69" fmla="*/ 39 h 42"/>
                <a:gd name="T70" fmla="*/ 17 w 53"/>
                <a:gd name="T71" fmla="*/ 41 h 42"/>
                <a:gd name="T72" fmla="*/ 21 w 53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42">
                  <a:moveTo>
                    <a:pt x="21" y="42"/>
                  </a:moveTo>
                  <a:lnTo>
                    <a:pt x="32" y="42"/>
                  </a:lnTo>
                  <a:lnTo>
                    <a:pt x="37" y="41"/>
                  </a:lnTo>
                  <a:lnTo>
                    <a:pt x="41" y="39"/>
                  </a:lnTo>
                  <a:lnTo>
                    <a:pt x="44" y="37"/>
                  </a:lnTo>
                  <a:lnTo>
                    <a:pt x="48" y="35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4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1" y="2"/>
                  </a:lnTo>
                  <a:lnTo>
                    <a:pt x="37" y="1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2" y="2"/>
                  </a:lnTo>
                  <a:lnTo>
                    <a:pt x="9" y="4"/>
                  </a:lnTo>
                  <a:lnTo>
                    <a:pt x="6" y="6"/>
                  </a:lnTo>
                  <a:lnTo>
                    <a:pt x="4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4" y="32"/>
                  </a:lnTo>
                  <a:lnTo>
                    <a:pt x="6" y="35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6" name="Line 876"/>
            <p:cNvSpPr>
              <a:spLocks noChangeShapeType="1"/>
            </p:cNvSpPr>
            <p:nvPr/>
          </p:nvSpPr>
          <p:spPr bwMode="auto">
            <a:xfrm>
              <a:off x="2685" y="639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7" name="Freeform 877"/>
            <p:cNvSpPr>
              <a:spLocks/>
            </p:cNvSpPr>
            <p:nvPr/>
          </p:nvSpPr>
          <p:spPr bwMode="auto">
            <a:xfrm>
              <a:off x="2688" y="635"/>
              <a:ext cx="4" cy="4"/>
            </a:xfrm>
            <a:custGeom>
              <a:avLst/>
              <a:gdLst>
                <a:gd name="T0" fmla="*/ 0 w 21"/>
                <a:gd name="T1" fmla="*/ 22 h 22"/>
                <a:gd name="T2" fmla="*/ 5 w 21"/>
                <a:gd name="T3" fmla="*/ 21 h 22"/>
                <a:gd name="T4" fmla="*/ 9 w 21"/>
                <a:gd name="T5" fmla="*/ 19 h 22"/>
                <a:gd name="T6" fmla="*/ 12 w 21"/>
                <a:gd name="T7" fmla="*/ 17 h 22"/>
                <a:gd name="T8" fmla="*/ 16 w 21"/>
                <a:gd name="T9" fmla="*/ 15 h 22"/>
                <a:gd name="T10" fmla="*/ 18 w 21"/>
                <a:gd name="T11" fmla="*/ 12 h 22"/>
                <a:gd name="T12" fmla="*/ 20 w 21"/>
                <a:gd name="T13" fmla="*/ 9 h 22"/>
                <a:gd name="T14" fmla="*/ 21 w 21"/>
                <a:gd name="T15" fmla="*/ 4 h 22"/>
                <a:gd name="T16" fmla="*/ 21 w 21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22"/>
                  </a:moveTo>
                  <a:lnTo>
                    <a:pt x="5" y="21"/>
                  </a:lnTo>
                  <a:lnTo>
                    <a:pt x="9" y="19"/>
                  </a:lnTo>
                  <a:lnTo>
                    <a:pt x="12" y="17"/>
                  </a:lnTo>
                  <a:lnTo>
                    <a:pt x="16" y="15"/>
                  </a:lnTo>
                  <a:lnTo>
                    <a:pt x="18" y="12"/>
                  </a:lnTo>
                  <a:lnTo>
                    <a:pt x="20" y="9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8" name="Line 878"/>
            <p:cNvSpPr>
              <a:spLocks noChangeShapeType="1"/>
            </p:cNvSpPr>
            <p:nvPr/>
          </p:nvSpPr>
          <p:spPr bwMode="auto">
            <a:xfrm>
              <a:off x="2692" y="635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9" name="Freeform 879"/>
            <p:cNvSpPr>
              <a:spLocks/>
            </p:cNvSpPr>
            <p:nvPr/>
          </p:nvSpPr>
          <p:spPr bwMode="auto">
            <a:xfrm>
              <a:off x="2688" y="630"/>
              <a:ext cx="4" cy="5"/>
            </a:xfrm>
            <a:custGeom>
              <a:avLst/>
              <a:gdLst>
                <a:gd name="T0" fmla="*/ 21 w 21"/>
                <a:gd name="T1" fmla="*/ 20 h 20"/>
                <a:gd name="T2" fmla="*/ 21 w 21"/>
                <a:gd name="T3" fmla="*/ 17 h 20"/>
                <a:gd name="T4" fmla="*/ 20 w 21"/>
                <a:gd name="T5" fmla="*/ 13 h 20"/>
                <a:gd name="T6" fmla="*/ 18 w 21"/>
                <a:gd name="T7" fmla="*/ 9 h 20"/>
                <a:gd name="T8" fmla="*/ 16 w 21"/>
                <a:gd name="T9" fmla="*/ 6 h 20"/>
                <a:gd name="T10" fmla="*/ 12 w 21"/>
                <a:gd name="T11" fmla="*/ 4 h 20"/>
                <a:gd name="T12" fmla="*/ 9 w 21"/>
                <a:gd name="T13" fmla="*/ 2 h 20"/>
                <a:gd name="T14" fmla="*/ 5 w 21"/>
                <a:gd name="T15" fmla="*/ 1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1" y="17"/>
                  </a:lnTo>
                  <a:lnTo>
                    <a:pt x="20" y="13"/>
                  </a:lnTo>
                  <a:lnTo>
                    <a:pt x="18" y="9"/>
                  </a:lnTo>
                  <a:lnTo>
                    <a:pt x="16" y="6"/>
                  </a:lnTo>
                  <a:lnTo>
                    <a:pt x="12" y="4"/>
                  </a:lnTo>
                  <a:lnTo>
                    <a:pt x="9" y="2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0" name="Line 880"/>
            <p:cNvSpPr>
              <a:spLocks noChangeShapeType="1"/>
            </p:cNvSpPr>
            <p:nvPr/>
          </p:nvSpPr>
          <p:spPr bwMode="auto">
            <a:xfrm flipH="1">
              <a:off x="2685" y="630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" name="Freeform 881"/>
            <p:cNvSpPr>
              <a:spLocks/>
            </p:cNvSpPr>
            <p:nvPr/>
          </p:nvSpPr>
          <p:spPr bwMode="auto">
            <a:xfrm>
              <a:off x="2680" y="630"/>
              <a:ext cx="5" cy="5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1 h 20"/>
                <a:gd name="T4" fmla="*/ 12 w 21"/>
                <a:gd name="T5" fmla="*/ 2 h 20"/>
                <a:gd name="T6" fmla="*/ 9 w 21"/>
                <a:gd name="T7" fmla="*/ 4 h 20"/>
                <a:gd name="T8" fmla="*/ 6 w 21"/>
                <a:gd name="T9" fmla="*/ 6 h 20"/>
                <a:gd name="T10" fmla="*/ 4 w 21"/>
                <a:gd name="T11" fmla="*/ 9 h 20"/>
                <a:gd name="T12" fmla="*/ 1 w 21"/>
                <a:gd name="T13" fmla="*/ 13 h 20"/>
                <a:gd name="T14" fmla="*/ 0 w 21"/>
                <a:gd name="T15" fmla="*/ 17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1"/>
                  </a:lnTo>
                  <a:lnTo>
                    <a:pt x="12" y="2"/>
                  </a:lnTo>
                  <a:lnTo>
                    <a:pt x="9" y="4"/>
                  </a:lnTo>
                  <a:lnTo>
                    <a:pt x="6" y="6"/>
                  </a:lnTo>
                  <a:lnTo>
                    <a:pt x="4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" name="Line 882"/>
            <p:cNvSpPr>
              <a:spLocks noChangeShapeType="1"/>
            </p:cNvSpPr>
            <p:nvPr/>
          </p:nvSpPr>
          <p:spPr bwMode="auto">
            <a:xfrm>
              <a:off x="2680" y="635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3" name="Freeform 883"/>
            <p:cNvSpPr>
              <a:spLocks/>
            </p:cNvSpPr>
            <p:nvPr/>
          </p:nvSpPr>
          <p:spPr bwMode="auto">
            <a:xfrm>
              <a:off x="2680" y="635"/>
              <a:ext cx="5" cy="4"/>
            </a:xfrm>
            <a:custGeom>
              <a:avLst/>
              <a:gdLst>
                <a:gd name="T0" fmla="*/ 0 w 21"/>
                <a:gd name="T1" fmla="*/ 0 h 22"/>
                <a:gd name="T2" fmla="*/ 0 w 21"/>
                <a:gd name="T3" fmla="*/ 4 h 22"/>
                <a:gd name="T4" fmla="*/ 1 w 21"/>
                <a:gd name="T5" fmla="*/ 9 h 22"/>
                <a:gd name="T6" fmla="*/ 4 w 21"/>
                <a:gd name="T7" fmla="*/ 12 h 22"/>
                <a:gd name="T8" fmla="*/ 6 w 21"/>
                <a:gd name="T9" fmla="*/ 15 h 22"/>
                <a:gd name="T10" fmla="*/ 9 w 21"/>
                <a:gd name="T11" fmla="*/ 17 h 22"/>
                <a:gd name="T12" fmla="*/ 12 w 21"/>
                <a:gd name="T13" fmla="*/ 19 h 22"/>
                <a:gd name="T14" fmla="*/ 17 w 21"/>
                <a:gd name="T15" fmla="*/ 21 h 22"/>
                <a:gd name="T16" fmla="*/ 21 w 2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lnTo>
                    <a:pt x="0" y="4"/>
                  </a:lnTo>
                  <a:lnTo>
                    <a:pt x="1" y="9"/>
                  </a:lnTo>
                  <a:lnTo>
                    <a:pt x="4" y="12"/>
                  </a:lnTo>
                  <a:lnTo>
                    <a:pt x="6" y="15"/>
                  </a:lnTo>
                  <a:lnTo>
                    <a:pt x="9" y="17"/>
                  </a:lnTo>
                  <a:lnTo>
                    <a:pt x="12" y="19"/>
                  </a:lnTo>
                  <a:lnTo>
                    <a:pt x="17" y="21"/>
                  </a:lnTo>
                  <a:lnTo>
                    <a:pt x="21" y="2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4" name="Freeform 884"/>
            <p:cNvSpPr>
              <a:spLocks/>
            </p:cNvSpPr>
            <p:nvPr/>
          </p:nvSpPr>
          <p:spPr bwMode="auto">
            <a:xfrm>
              <a:off x="2680" y="652"/>
              <a:ext cx="12" cy="8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7 w 54"/>
                <a:gd name="T5" fmla="*/ 41 h 41"/>
                <a:gd name="T6" fmla="*/ 41 w 54"/>
                <a:gd name="T7" fmla="*/ 39 h 41"/>
                <a:gd name="T8" fmla="*/ 45 w 54"/>
                <a:gd name="T9" fmla="*/ 37 h 41"/>
                <a:gd name="T10" fmla="*/ 48 w 54"/>
                <a:gd name="T11" fmla="*/ 35 h 41"/>
                <a:gd name="T12" fmla="*/ 50 w 54"/>
                <a:gd name="T13" fmla="*/ 32 h 41"/>
                <a:gd name="T14" fmla="*/ 52 w 54"/>
                <a:gd name="T15" fmla="*/ 28 h 41"/>
                <a:gd name="T16" fmla="*/ 53 w 54"/>
                <a:gd name="T17" fmla="*/ 24 h 41"/>
                <a:gd name="T18" fmla="*/ 54 w 54"/>
                <a:gd name="T19" fmla="*/ 20 h 41"/>
                <a:gd name="T20" fmla="*/ 54 w 54"/>
                <a:gd name="T21" fmla="*/ 20 h 41"/>
                <a:gd name="T22" fmla="*/ 53 w 54"/>
                <a:gd name="T23" fmla="*/ 16 h 41"/>
                <a:gd name="T24" fmla="*/ 52 w 54"/>
                <a:gd name="T25" fmla="*/ 13 h 41"/>
                <a:gd name="T26" fmla="*/ 50 w 54"/>
                <a:gd name="T27" fmla="*/ 8 h 41"/>
                <a:gd name="T28" fmla="*/ 48 w 54"/>
                <a:gd name="T29" fmla="*/ 5 h 41"/>
                <a:gd name="T30" fmla="*/ 45 w 54"/>
                <a:gd name="T31" fmla="*/ 3 h 41"/>
                <a:gd name="T32" fmla="*/ 41 w 54"/>
                <a:gd name="T33" fmla="*/ 1 h 41"/>
                <a:gd name="T34" fmla="*/ 37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4 w 54"/>
                <a:gd name="T43" fmla="*/ 1 h 41"/>
                <a:gd name="T44" fmla="*/ 9 w 54"/>
                <a:gd name="T45" fmla="*/ 3 h 41"/>
                <a:gd name="T46" fmla="*/ 7 w 54"/>
                <a:gd name="T47" fmla="*/ 5 h 41"/>
                <a:gd name="T48" fmla="*/ 4 w 54"/>
                <a:gd name="T49" fmla="*/ 8 h 41"/>
                <a:gd name="T50" fmla="*/ 3 w 54"/>
                <a:gd name="T51" fmla="*/ 13 h 41"/>
                <a:gd name="T52" fmla="*/ 0 w 54"/>
                <a:gd name="T53" fmla="*/ 16 h 41"/>
                <a:gd name="T54" fmla="*/ 0 w 54"/>
                <a:gd name="T55" fmla="*/ 20 h 41"/>
                <a:gd name="T56" fmla="*/ 0 w 54"/>
                <a:gd name="T57" fmla="*/ 20 h 41"/>
                <a:gd name="T58" fmla="*/ 0 w 54"/>
                <a:gd name="T59" fmla="*/ 24 h 41"/>
                <a:gd name="T60" fmla="*/ 3 w 54"/>
                <a:gd name="T61" fmla="*/ 28 h 41"/>
                <a:gd name="T62" fmla="*/ 4 w 54"/>
                <a:gd name="T63" fmla="*/ 32 h 41"/>
                <a:gd name="T64" fmla="*/ 7 w 54"/>
                <a:gd name="T65" fmla="*/ 35 h 41"/>
                <a:gd name="T66" fmla="*/ 9 w 54"/>
                <a:gd name="T67" fmla="*/ 37 h 41"/>
                <a:gd name="T68" fmla="*/ 14 w 54"/>
                <a:gd name="T69" fmla="*/ 39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7" y="41"/>
                  </a:lnTo>
                  <a:lnTo>
                    <a:pt x="41" y="39"/>
                  </a:lnTo>
                  <a:lnTo>
                    <a:pt x="45" y="37"/>
                  </a:lnTo>
                  <a:lnTo>
                    <a:pt x="48" y="35"/>
                  </a:lnTo>
                  <a:lnTo>
                    <a:pt x="50" y="32"/>
                  </a:lnTo>
                  <a:lnTo>
                    <a:pt x="52" y="28"/>
                  </a:lnTo>
                  <a:lnTo>
                    <a:pt x="53" y="24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3" y="16"/>
                  </a:lnTo>
                  <a:lnTo>
                    <a:pt x="52" y="13"/>
                  </a:lnTo>
                  <a:lnTo>
                    <a:pt x="50" y="8"/>
                  </a:lnTo>
                  <a:lnTo>
                    <a:pt x="48" y="5"/>
                  </a:lnTo>
                  <a:lnTo>
                    <a:pt x="45" y="3"/>
                  </a:lnTo>
                  <a:lnTo>
                    <a:pt x="41" y="1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4" y="1"/>
                  </a:lnTo>
                  <a:lnTo>
                    <a:pt x="9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3" y="28"/>
                  </a:lnTo>
                  <a:lnTo>
                    <a:pt x="4" y="32"/>
                  </a:lnTo>
                  <a:lnTo>
                    <a:pt x="7" y="35"/>
                  </a:lnTo>
                  <a:lnTo>
                    <a:pt x="9" y="37"/>
                  </a:lnTo>
                  <a:lnTo>
                    <a:pt x="14" y="39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5" name="Line 885"/>
            <p:cNvSpPr>
              <a:spLocks noChangeShapeType="1"/>
            </p:cNvSpPr>
            <p:nvPr/>
          </p:nvSpPr>
          <p:spPr bwMode="auto">
            <a:xfrm>
              <a:off x="2685" y="660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6" name="Freeform 886"/>
            <p:cNvSpPr>
              <a:spLocks/>
            </p:cNvSpPr>
            <p:nvPr/>
          </p:nvSpPr>
          <p:spPr bwMode="auto">
            <a:xfrm>
              <a:off x="2688" y="656"/>
              <a:ext cx="4" cy="4"/>
            </a:xfrm>
            <a:custGeom>
              <a:avLst/>
              <a:gdLst>
                <a:gd name="T0" fmla="*/ 0 w 21"/>
                <a:gd name="T1" fmla="*/ 21 h 21"/>
                <a:gd name="T2" fmla="*/ 4 w 21"/>
                <a:gd name="T3" fmla="*/ 21 h 21"/>
                <a:gd name="T4" fmla="*/ 8 w 21"/>
                <a:gd name="T5" fmla="*/ 19 h 21"/>
                <a:gd name="T6" fmla="*/ 12 w 21"/>
                <a:gd name="T7" fmla="*/ 17 h 21"/>
                <a:gd name="T8" fmla="*/ 15 w 21"/>
                <a:gd name="T9" fmla="*/ 15 h 21"/>
                <a:gd name="T10" fmla="*/ 17 w 21"/>
                <a:gd name="T11" fmla="*/ 12 h 21"/>
                <a:gd name="T12" fmla="*/ 19 w 21"/>
                <a:gd name="T13" fmla="*/ 8 h 21"/>
                <a:gd name="T14" fmla="*/ 20 w 21"/>
                <a:gd name="T15" fmla="*/ 4 h 21"/>
                <a:gd name="T16" fmla="*/ 21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4" y="21"/>
                  </a:lnTo>
                  <a:lnTo>
                    <a:pt x="8" y="19"/>
                  </a:lnTo>
                  <a:lnTo>
                    <a:pt x="12" y="17"/>
                  </a:lnTo>
                  <a:lnTo>
                    <a:pt x="15" y="15"/>
                  </a:lnTo>
                  <a:lnTo>
                    <a:pt x="17" y="12"/>
                  </a:lnTo>
                  <a:lnTo>
                    <a:pt x="19" y="8"/>
                  </a:lnTo>
                  <a:lnTo>
                    <a:pt x="20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7" name="Line 887"/>
            <p:cNvSpPr>
              <a:spLocks noChangeShapeType="1"/>
            </p:cNvSpPr>
            <p:nvPr/>
          </p:nvSpPr>
          <p:spPr bwMode="auto">
            <a:xfrm>
              <a:off x="2692" y="656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8" name="Freeform 888"/>
            <p:cNvSpPr>
              <a:spLocks/>
            </p:cNvSpPr>
            <p:nvPr/>
          </p:nvSpPr>
          <p:spPr bwMode="auto">
            <a:xfrm>
              <a:off x="2688" y="652"/>
              <a:ext cx="4" cy="4"/>
            </a:xfrm>
            <a:custGeom>
              <a:avLst/>
              <a:gdLst>
                <a:gd name="T0" fmla="*/ 21 w 21"/>
                <a:gd name="T1" fmla="*/ 20 h 20"/>
                <a:gd name="T2" fmla="*/ 20 w 21"/>
                <a:gd name="T3" fmla="*/ 16 h 20"/>
                <a:gd name="T4" fmla="*/ 19 w 21"/>
                <a:gd name="T5" fmla="*/ 13 h 20"/>
                <a:gd name="T6" fmla="*/ 17 w 21"/>
                <a:gd name="T7" fmla="*/ 8 h 20"/>
                <a:gd name="T8" fmla="*/ 15 w 21"/>
                <a:gd name="T9" fmla="*/ 5 h 20"/>
                <a:gd name="T10" fmla="*/ 12 w 21"/>
                <a:gd name="T11" fmla="*/ 3 h 20"/>
                <a:gd name="T12" fmla="*/ 8 w 21"/>
                <a:gd name="T13" fmla="*/ 1 h 20"/>
                <a:gd name="T14" fmla="*/ 4 w 21"/>
                <a:gd name="T15" fmla="*/ 0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0" y="16"/>
                  </a:lnTo>
                  <a:lnTo>
                    <a:pt x="19" y="13"/>
                  </a:lnTo>
                  <a:lnTo>
                    <a:pt x="17" y="8"/>
                  </a:lnTo>
                  <a:lnTo>
                    <a:pt x="15" y="5"/>
                  </a:lnTo>
                  <a:lnTo>
                    <a:pt x="12" y="3"/>
                  </a:lnTo>
                  <a:lnTo>
                    <a:pt x="8" y="1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9" name="Line 889"/>
            <p:cNvSpPr>
              <a:spLocks noChangeShapeType="1"/>
            </p:cNvSpPr>
            <p:nvPr/>
          </p:nvSpPr>
          <p:spPr bwMode="auto">
            <a:xfrm flipH="1">
              <a:off x="2685" y="652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0" name="Freeform 890"/>
            <p:cNvSpPr>
              <a:spLocks/>
            </p:cNvSpPr>
            <p:nvPr/>
          </p:nvSpPr>
          <p:spPr bwMode="auto">
            <a:xfrm>
              <a:off x="2680" y="652"/>
              <a:ext cx="5" cy="4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0 h 20"/>
                <a:gd name="T4" fmla="*/ 14 w 21"/>
                <a:gd name="T5" fmla="*/ 1 h 20"/>
                <a:gd name="T6" fmla="*/ 9 w 21"/>
                <a:gd name="T7" fmla="*/ 3 h 20"/>
                <a:gd name="T8" fmla="*/ 7 w 21"/>
                <a:gd name="T9" fmla="*/ 5 h 20"/>
                <a:gd name="T10" fmla="*/ 4 w 21"/>
                <a:gd name="T11" fmla="*/ 8 h 20"/>
                <a:gd name="T12" fmla="*/ 3 w 21"/>
                <a:gd name="T13" fmla="*/ 13 h 20"/>
                <a:gd name="T14" fmla="*/ 0 w 21"/>
                <a:gd name="T15" fmla="*/ 16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0"/>
                  </a:lnTo>
                  <a:lnTo>
                    <a:pt x="14" y="1"/>
                  </a:lnTo>
                  <a:lnTo>
                    <a:pt x="9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" name="Line 891"/>
            <p:cNvSpPr>
              <a:spLocks noChangeShapeType="1"/>
            </p:cNvSpPr>
            <p:nvPr/>
          </p:nvSpPr>
          <p:spPr bwMode="auto">
            <a:xfrm>
              <a:off x="2680" y="656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" name="Freeform 892"/>
            <p:cNvSpPr>
              <a:spLocks/>
            </p:cNvSpPr>
            <p:nvPr/>
          </p:nvSpPr>
          <p:spPr bwMode="auto">
            <a:xfrm>
              <a:off x="2680" y="656"/>
              <a:ext cx="5" cy="4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4 h 21"/>
                <a:gd name="T4" fmla="*/ 3 w 21"/>
                <a:gd name="T5" fmla="*/ 8 h 21"/>
                <a:gd name="T6" fmla="*/ 4 w 21"/>
                <a:gd name="T7" fmla="*/ 12 h 21"/>
                <a:gd name="T8" fmla="*/ 7 w 21"/>
                <a:gd name="T9" fmla="*/ 15 h 21"/>
                <a:gd name="T10" fmla="*/ 9 w 21"/>
                <a:gd name="T11" fmla="*/ 17 h 21"/>
                <a:gd name="T12" fmla="*/ 14 w 21"/>
                <a:gd name="T13" fmla="*/ 19 h 21"/>
                <a:gd name="T14" fmla="*/ 17 w 21"/>
                <a:gd name="T15" fmla="*/ 21 h 21"/>
                <a:gd name="T16" fmla="*/ 21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0" y="4"/>
                  </a:lnTo>
                  <a:lnTo>
                    <a:pt x="3" y="8"/>
                  </a:lnTo>
                  <a:lnTo>
                    <a:pt x="4" y="12"/>
                  </a:lnTo>
                  <a:lnTo>
                    <a:pt x="7" y="15"/>
                  </a:lnTo>
                  <a:lnTo>
                    <a:pt x="9" y="17"/>
                  </a:lnTo>
                  <a:lnTo>
                    <a:pt x="14" y="19"/>
                  </a:lnTo>
                  <a:lnTo>
                    <a:pt x="17" y="21"/>
                  </a:lnTo>
                  <a:lnTo>
                    <a:pt x="21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" name="Freeform 893"/>
            <p:cNvSpPr>
              <a:spLocks/>
            </p:cNvSpPr>
            <p:nvPr/>
          </p:nvSpPr>
          <p:spPr bwMode="auto">
            <a:xfrm>
              <a:off x="2680" y="660"/>
              <a:ext cx="12" cy="10"/>
            </a:xfrm>
            <a:custGeom>
              <a:avLst/>
              <a:gdLst>
                <a:gd name="T0" fmla="*/ 21 w 53"/>
                <a:gd name="T1" fmla="*/ 40 h 40"/>
                <a:gd name="T2" fmla="*/ 32 w 53"/>
                <a:gd name="T3" fmla="*/ 40 h 40"/>
                <a:gd name="T4" fmla="*/ 37 w 53"/>
                <a:gd name="T5" fmla="*/ 40 h 40"/>
                <a:gd name="T6" fmla="*/ 41 w 53"/>
                <a:gd name="T7" fmla="*/ 39 h 40"/>
                <a:gd name="T8" fmla="*/ 44 w 53"/>
                <a:gd name="T9" fmla="*/ 37 h 40"/>
                <a:gd name="T10" fmla="*/ 48 w 53"/>
                <a:gd name="T11" fmla="*/ 34 h 40"/>
                <a:gd name="T12" fmla="*/ 50 w 53"/>
                <a:gd name="T13" fmla="*/ 32 h 40"/>
                <a:gd name="T14" fmla="*/ 52 w 53"/>
                <a:gd name="T15" fmla="*/ 28 h 40"/>
                <a:gd name="T16" fmla="*/ 53 w 53"/>
                <a:gd name="T17" fmla="*/ 24 h 40"/>
                <a:gd name="T18" fmla="*/ 53 w 53"/>
                <a:gd name="T19" fmla="*/ 20 h 40"/>
                <a:gd name="T20" fmla="*/ 53 w 53"/>
                <a:gd name="T21" fmla="*/ 20 h 40"/>
                <a:gd name="T22" fmla="*/ 53 w 53"/>
                <a:gd name="T23" fmla="*/ 16 h 40"/>
                <a:gd name="T24" fmla="*/ 52 w 53"/>
                <a:gd name="T25" fmla="*/ 11 h 40"/>
                <a:gd name="T26" fmla="*/ 50 w 53"/>
                <a:gd name="T27" fmla="*/ 8 h 40"/>
                <a:gd name="T28" fmla="*/ 48 w 53"/>
                <a:gd name="T29" fmla="*/ 5 h 40"/>
                <a:gd name="T30" fmla="*/ 44 w 53"/>
                <a:gd name="T31" fmla="*/ 3 h 40"/>
                <a:gd name="T32" fmla="*/ 41 w 53"/>
                <a:gd name="T33" fmla="*/ 1 h 40"/>
                <a:gd name="T34" fmla="*/ 37 w 53"/>
                <a:gd name="T35" fmla="*/ 0 h 40"/>
                <a:gd name="T36" fmla="*/ 32 w 53"/>
                <a:gd name="T37" fmla="*/ 0 h 40"/>
                <a:gd name="T38" fmla="*/ 21 w 53"/>
                <a:gd name="T39" fmla="*/ 0 h 40"/>
                <a:gd name="T40" fmla="*/ 17 w 53"/>
                <a:gd name="T41" fmla="*/ 0 h 40"/>
                <a:gd name="T42" fmla="*/ 12 w 53"/>
                <a:gd name="T43" fmla="*/ 1 h 40"/>
                <a:gd name="T44" fmla="*/ 9 w 53"/>
                <a:gd name="T45" fmla="*/ 3 h 40"/>
                <a:gd name="T46" fmla="*/ 6 w 53"/>
                <a:gd name="T47" fmla="*/ 5 h 40"/>
                <a:gd name="T48" fmla="*/ 4 w 53"/>
                <a:gd name="T49" fmla="*/ 8 h 40"/>
                <a:gd name="T50" fmla="*/ 1 w 53"/>
                <a:gd name="T51" fmla="*/ 11 h 40"/>
                <a:gd name="T52" fmla="*/ 0 w 53"/>
                <a:gd name="T53" fmla="*/ 16 h 40"/>
                <a:gd name="T54" fmla="*/ 0 w 53"/>
                <a:gd name="T55" fmla="*/ 20 h 40"/>
                <a:gd name="T56" fmla="*/ 0 w 53"/>
                <a:gd name="T57" fmla="*/ 20 h 40"/>
                <a:gd name="T58" fmla="*/ 0 w 53"/>
                <a:gd name="T59" fmla="*/ 24 h 40"/>
                <a:gd name="T60" fmla="*/ 1 w 53"/>
                <a:gd name="T61" fmla="*/ 28 h 40"/>
                <a:gd name="T62" fmla="*/ 4 w 53"/>
                <a:gd name="T63" fmla="*/ 32 h 40"/>
                <a:gd name="T64" fmla="*/ 6 w 53"/>
                <a:gd name="T65" fmla="*/ 34 h 40"/>
                <a:gd name="T66" fmla="*/ 9 w 53"/>
                <a:gd name="T67" fmla="*/ 37 h 40"/>
                <a:gd name="T68" fmla="*/ 12 w 53"/>
                <a:gd name="T69" fmla="*/ 39 h 40"/>
                <a:gd name="T70" fmla="*/ 17 w 53"/>
                <a:gd name="T71" fmla="*/ 40 h 40"/>
                <a:gd name="T72" fmla="*/ 21 w 53"/>
                <a:gd name="T7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40">
                  <a:moveTo>
                    <a:pt x="21" y="40"/>
                  </a:moveTo>
                  <a:lnTo>
                    <a:pt x="32" y="40"/>
                  </a:lnTo>
                  <a:lnTo>
                    <a:pt x="37" y="40"/>
                  </a:lnTo>
                  <a:lnTo>
                    <a:pt x="41" y="39"/>
                  </a:lnTo>
                  <a:lnTo>
                    <a:pt x="44" y="37"/>
                  </a:lnTo>
                  <a:lnTo>
                    <a:pt x="48" y="34"/>
                  </a:lnTo>
                  <a:lnTo>
                    <a:pt x="50" y="32"/>
                  </a:lnTo>
                  <a:lnTo>
                    <a:pt x="52" y="28"/>
                  </a:lnTo>
                  <a:lnTo>
                    <a:pt x="53" y="24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16"/>
                  </a:lnTo>
                  <a:lnTo>
                    <a:pt x="52" y="11"/>
                  </a:lnTo>
                  <a:lnTo>
                    <a:pt x="50" y="8"/>
                  </a:lnTo>
                  <a:lnTo>
                    <a:pt x="48" y="5"/>
                  </a:lnTo>
                  <a:lnTo>
                    <a:pt x="44" y="3"/>
                  </a:lnTo>
                  <a:lnTo>
                    <a:pt x="41" y="1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2" y="1"/>
                  </a:lnTo>
                  <a:lnTo>
                    <a:pt x="9" y="3"/>
                  </a:lnTo>
                  <a:lnTo>
                    <a:pt x="6" y="5"/>
                  </a:lnTo>
                  <a:lnTo>
                    <a:pt x="4" y="8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8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40"/>
                  </a:lnTo>
                  <a:lnTo>
                    <a:pt x="21" y="4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" name="Line 894"/>
            <p:cNvSpPr>
              <a:spLocks noChangeShapeType="1"/>
            </p:cNvSpPr>
            <p:nvPr/>
          </p:nvSpPr>
          <p:spPr bwMode="auto">
            <a:xfrm>
              <a:off x="2685" y="670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" name="Freeform 895"/>
            <p:cNvSpPr>
              <a:spLocks/>
            </p:cNvSpPr>
            <p:nvPr/>
          </p:nvSpPr>
          <p:spPr bwMode="auto">
            <a:xfrm>
              <a:off x="2688" y="665"/>
              <a:ext cx="4" cy="5"/>
            </a:xfrm>
            <a:custGeom>
              <a:avLst/>
              <a:gdLst>
                <a:gd name="T0" fmla="*/ 0 w 21"/>
                <a:gd name="T1" fmla="*/ 20 h 20"/>
                <a:gd name="T2" fmla="*/ 5 w 21"/>
                <a:gd name="T3" fmla="*/ 20 h 20"/>
                <a:gd name="T4" fmla="*/ 9 w 21"/>
                <a:gd name="T5" fmla="*/ 19 h 20"/>
                <a:gd name="T6" fmla="*/ 12 w 21"/>
                <a:gd name="T7" fmla="*/ 17 h 20"/>
                <a:gd name="T8" fmla="*/ 16 w 21"/>
                <a:gd name="T9" fmla="*/ 14 h 20"/>
                <a:gd name="T10" fmla="*/ 18 w 21"/>
                <a:gd name="T11" fmla="*/ 12 h 20"/>
                <a:gd name="T12" fmla="*/ 20 w 21"/>
                <a:gd name="T13" fmla="*/ 8 h 20"/>
                <a:gd name="T14" fmla="*/ 21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5" y="20"/>
                  </a:lnTo>
                  <a:lnTo>
                    <a:pt x="9" y="19"/>
                  </a:lnTo>
                  <a:lnTo>
                    <a:pt x="12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0" y="8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" name="Line 896"/>
            <p:cNvSpPr>
              <a:spLocks noChangeShapeType="1"/>
            </p:cNvSpPr>
            <p:nvPr/>
          </p:nvSpPr>
          <p:spPr bwMode="auto">
            <a:xfrm>
              <a:off x="2692" y="665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" name="Freeform 897"/>
            <p:cNvSpPr>
              <a:spLocks/>
            </p:cNvSpPr>
            <p:nvPr/>
          </p:nvSpPr>
          <p:spPr bwMode="auto">
            <a:xfrm>
              <a:off x="2688" y="660"/>
              <a:ext cx="4" cy="5"/>
            </a:xfrm>
            <a:custGeom>
              <a:avLst/>
              <a:gdLst>
                <a:gd name="T0" fmla="*/ 21 w 21"/>
                <a:gd name="T1" fmla="*/ 20 h 20"/>
                <a:gd name="T2" fmla="*/ 21 w 21"/>
                <a:gd name="T3" fmla="*/ 16 h 20"/>
                <a:gd name="T4" fmla="*/ 20 w 21"/>
                <a:gd name="T5" fmla="*/ 11 h 20"/>
                <a:gd name="T6" fmla="*/ 18 w 21"/>
                <a:gd name="T7" fmla="*/ 8 h 20"/>
                <a:gd name="T8" fmla="*/ 16 w 21"/>
                <a:gd name="T9" fmla="*/ 5 h 20"/>
                <a:gd name="T10" fmla="*/ 12 w 21"/>
                <a:gd name="T11" fmla="*/ 3 h 20"/>
                <a:gd name="T12" fmla="*/ 9 w 21"/>
                <a:gd name="T13" fmla="*/ 1 h 20"/>
                <a:gd name="T14" fmla="*/ 5 w 21"/>
                <a:gd name="T15" fmla="*/ 0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1" y="16"/>
                  </a:lnTo>
                  <a:lnTo>
                    <a:pt x="20" y="11"/>
                  </a:lnTo>
                  <a:lnTo>
                    <a:pt x="18" y="8"/>
                  </a:lnTo>
                  <a:lnTo>
                    <a:pt x="16" y="5"/>
                  </a:lnTo>
                  <a:lnTo>
                    <a:pt x="12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" name="Line 898"/>
            <p:cNvSpPr>
              <a:spLocks noChangeShapeType="1"/>
            </p:cNvSpPr>
            <p:nvPr/>
          </p:nvSpPr>
          <p:spPr bwMode="auto">
            <a:xfrm flipH="1">
              <a:off x="2685" y="660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" name="Freeform 899"/>
            <p:cNvSpPr>
              <a:spLocks/>
            </p:cNvSpPr>
            <p:nvPr/>
          </p:nvSpPr>
          <p:spPr bwMode="auto">
            <a:xfrm>
              <a:off x="2680" y="660"/>
              <a:ext cx="5" cy="5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0 h 20"/>
                <a:gd name="T4" fmla="*/ 12 w 21"/>
                <a:gd name="T5" fmla="*/ 1 h 20"/>
                <a:gd name="T6" fmla="*/ 9 w 21"/>
                <a:gd name="T7" fmla="*/ 3 h 20"/>
                <a:gd name="T8" fmla="*/ 6 w 21"/>
                <a:gd name="T9" fmla="*/ 5 h 20"/>
                <a:gd name="T10" fmla="*/ 4 w 21"/>
                <a:gd name="T11" fmla="*/ 8 h 20"/>
                <a:gd name="T12" fmla="*/ 1 w 21"/>
                <a:gd name="T13" fmla="*/ 11 h 20"/>
                <a:gd name="T14" fmla="*/ 0 w 21"/>
                <a:gd name="T15" fmla="*/ 16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0"/>
                  </a:lnTo>
                  <a:lnTo>
                    <a:pt x="12" y="1"/>
                  </a:lnTo>
                  <a:lnTo>
                    <a:pt x="9" y="3"/>
                  </a:lnTo>
                  <a:lnTo>
                    <a:pt x="6" y="5"/>
                  </a:lnTo>
                  <a:lnTo>
                    <a:pt x="4" y="8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" name="Line 900"/>
            <p:cNvSpPr>
              <a:spLocks noChangeShapeType="1"/>
            </p:cNvSpPr>
            <p:nvPr/>
          </p:nvSpPr>
          <p:spPr bwMode="auto">
            <a:xfrm>
              <a:off x="2680" y="665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" name="Freeform 901"/>
            <p:cNvSpPr>
              <a:spLocks/>
            </p:cNvSpPr>
            <p:nvPr/>
          </p:nvSpPr>
          <p:spPr bwMode="auto">
            <a:xfrm>
              <a:off x="2680" y="665"/>
              <a:ext cx="5" cy="5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4 h 20"/>
                <a:gd name="T4" fmla="*/ 1 w 21"/>
                <a:gd name="T5" fmla="*/ 8 h 20"/>
                <a:gd name="T6" fmla="*/ 4 w 21"/>
                <a:gd name="T7" fmla="*/ 12 h 20"/>
                <a:gd name="T8" fmla="*/ 6 w 21"/>
                <a:gd name="T9" fmla="*/ 14 h 20"/>
                <a:gd name="T10" fmla="*/ 9 w 21"/>
                <a:gd name="T11" fmla="*/ 17 h 20"/>
                <a:gd name="T12" fmla="*/ 12 w 21"/>
                <a:gd name="T13" fmla="*/ 19 h 20"/>
                <a:gd name="T14" fmla="*/ 17 w 21"/>
                <a:gd name="T15" fmla="*/ 20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4"/>
                  </a:lnTo>
                  <a:lnTo>
                    <a:pt x="1" y="8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9" y="17"/>
                  </a:lnTo>
                  <a:lnTo>
                    <a:pt x="12" y="19"/>
                  </a:lnTo>
                  <a:lnTo>
                    <a:pt x="17" y="20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" name="Freeform 902"/>
            <p:cNvSpPr>
              <a:spLocks/>
            </p:cNvSpPr>
            <p:nvPr/>
          </p:nvSpPr>
          <p:spPr bwMode="auto">
            <a:xfrm>
              <a:off x="2723" y="497"/>
              <a:ext cx="8" cy="4"/>
            </a:xfrm>
            <a:custGeom>
              <a:avLst/>
              <a:gdLst>
                <a:gd name="T0" fmla="*/ 38 w 38"/>
                <a:gd name="T1" fmla="*/ 10 h 22"/>
                <a:gd name="T2" fmla="*/ 38 w 38"/>
                <a:gd name="T3" fmla="*/ 0 h 22"/>
                <a:gd name="T4" fmla="*/ 24 w 38"/>
                <a:gd name="T5" fmla="*/ 1 h 22"/>
                <a:gd name="T6" fmla="*/ 11 w 38"/>
                <a:gd name="T7" fmla="*/ 3 h 22"/>
                <a:gd name="T8" fmla="*/ 7 w 38"/>
                <a:gd name="T9" fmla="*/ 5 h 22"/>
                <a:gd name="T10" fmla="*/ 3 w 38"/>
                <a:gd name="T11" fmla="*/ 6 h 22"/>
                <a:gd name="T12" fmla="*/ 0 w 38"/>
                <a:gd name="T13" fmla="*/ 8 h 22"/>
                <a:gd name="T14" fmla="*/ 0 w 38"/>
                <a:gd name="T15" fmla="*/ 10 h 22"/>
                <a:gd name="T16" fmla="*/ 0 w 38"/>
                <a:gd name="T17" fmla="*/ 14 h 22"/>
                <a:gd name="T18" fmla="*/ 3 w 38"/>
                <a:gd name="T19" fmla="*/ 16 h 22"/>
                <a:gd name="T20" fmla="*/ 7 w 38"/>
                <a:gd name="T21" fmla="*/ 17 h 22"/>
                <a:gd name="T22" fmla="*/ 11 w 38"/>
                <a:gd name="T23" fmla="*/ 19 h 22"/>
                <a:gd name="T24" fmla="*/ 24 w 38"/>
                <a:gd name="T25" fmla="*/ 21 h 22"/>
                <a:gd name="T26" fmla="*/ 38 w 38"/>
                <a:gd name="T27" fmla="*/ 22 h 22"/>
                <a:gd name="T28" fmla="*/ 38 w 38"/>
                <a:gd name="T29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2">
                  <a:moveTo>
                    <a:pt x="38" y="10"/>
                  </a:moveTo>
                  <a:lnTo>
                    <a:pt x="38" y="0"/>
                  </a:lnTo>
                  <a:lnTo>
                    <a:pt x="24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3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7"/>
                  </a:lnTo>
                  <a:lnTo>
                    <a:pt x="11" y="19"/>
                  </a:lnTo>
                  <a:lnTo>
                    <a:pt x="24" y="21"/>
                  </a:lnTo>
                  <a:lnTo>
                    <a:pt x="38" y="22"/>
                  </a:lnTo>
                  <a:lnTo>
                    <a:pt x="3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" name="Freeform 903"/>
            <p:cNvSpPr>
              <a:spLocks/>
            </p:cNvSpPr>
            <p:nvPr/>
          </p:nvSpPr>
          <p:spPr bwMode="auto">
            <a:xfrm>
              <a:off x="2723" y="497"/>
              <a:ext cx="8" cy="4"/>
            </a:xfrm>
            <a:custGeom>
              <a:avLst/>
              <a:gdLst>
                <a:gd name="T0" fmla="*/ 38 w 38"/>
                <a:gd name="T1" fmla="*/ 0 h 22"/>
                <a:gd name="T2" fmla="*/ 24 w 38"/>
                <a:gd name="T3" fmla="*/ 1 h 22"/>
                <a:gd name="T4" fmla="*/ 11 w 38"/>
                <a:gd name="T5" fmla="*/ 3 h 22"/>
                <a:gd name="T6" fmla="*/ 7 w 38"/>
                <a:gd name="T7" fmla="*/ 5 h 22"/>
                <a:gd name="T8" fmla="*/ 3 w 38"/>
                <a:gd name="T9" fmla="*/ 6 h 22"/>
                <a:gd name="T10" fmla="*/ 0 w 38"/>
                <a:gd name="T11" fmla="*/ 8 h 22"/>
                <a:gd name="T12" fmla="*/ 0 w 38"/>
                <a:gd name="T13" fmla="*/ 10 h 22"/>
                <a:gd name="T14" fmla="*/ 0 w 38"/>
                <a:gd name="T15" fmla="*/ 14 h 22"/>
                <a:gd name="T16" fmla="*/ 3 w 38"/>
                <a:gd name="T17" fmla="*/ 16 h 22"/>
                <a:gd name="T18" fmla="*/ 7 w 38"/>
                <a:gd name="T19" fmla="*/ 17 h 22"/>
                <a:gd name="T20" fmla="*/ 11 w 38"/>
                <a:gd name="T21" fmla="*/ 19 h 22"/>
                <a:gd name="T22" fmla="*/ 24 w 38"/>
                <a:gd name="T23" fmla="*/ 21 h 22"/>
                <a:gd name="T24" fmla="*/ 38 w 38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2">
                  <a:moveTo>
                    <a:pt x="38" y="0"/>
                  </a:moveTo>
                  <a:lnTo>
                    <a:pt x="24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3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7"/>
                  </a:lnTo>
                  <a:lnTo>
                    <a:pt x="11" y="19"/>
                  </a:lnTo>
                  <a:lnTo>
                    <a:pt x="24" y="21"/>
                  </a:lnTo>
                  <a:lnTo>
                    <a:pt x="38" y="2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4" name="Freeform 904"/>
            <p:cNvSpPr>
              <a:spLocks/>
            </p:cNvSpPr>
            <p:nvPr/>
          </p:nvSpPr>
          <p:spPr bwMode="auto">
            <a:xfrm>
              <a:off x="2723" y="507"/>
              <a:ext cx="8" cy="5"/>
            </a:xfrm>
            <a:custGeom>
              <a:avLst/>
              <a:gdLst>
                <a:gd name="T0" fmla="*/ 38 w 38"/>
                <a:gd name="T1" fmla="*/ 12 h 24"/>
                <a:gd name="T2" fmla="*/ 38 w 38"/>
                <a:gd name="T3" fmla="*/ 0 h 24"/>
                <a:gd name="T4" fmla="*/ 24 w 38"/>
                <a:gd name="T5" fmla="*/ 1 h 24"/>
                <a:gd name="T6" fmla="*/ 11 w 38"/>
                <a:gd name="T7" fmla="*/ 4 h 24"/>
                <a:gd name="T8" fmla="*/ 7 w 38"/>
                <a:gd name="T9" fmla="*/ 5 h 24"/>
                <a:gd name="T10" fmla="*/ 3 w 38"/>
                <a:gd name="T11" fmla="*/ 7 h 24"/>
                <a:gd name="T12" fmla="*/ 0 w 38"/>
                <a:gd name="T13" fmla="*/ 10 h 24"/>
                <a:gd name="T14" fmla="*/ 0 w 38"/>
                <a:gd name="T15" fmla="*/ 12 h 24"/>
                <a:gd name="T16" fmla="*/ 0 w 38"/>
                <a:gd name="T17" fmla="*/ 14 h 24"/>
                <a:gd name="T18" fmla="*/ 3 w 38"/>
                <a:gd name="T19" fmla="*/ 16 h 24"/>
                <a:gd name="T20" fmla="*/ 7 w 38"/>
                <a:gd name="T21" fmla="*/ 18 h 24"/>
                <a:gd name="T22" fmla="*/ 11 w 38"/>
                <a:gd name="T23" fmla="*/ 20 h 24"/>
                <a:gd name="T24" fmla="*/ 24 w 38"/>
                <a:gd name="T25" fmla="*/ 22 h 24"/>
                <a:gd name="T26" fmla="*/ 38 w 38"/>
                <a:gd name="T27" fmla="*/ 24 h 24"/>
                <a:gd name="T28" fmla="*/ 38 w 38"/>
                <a:gd name="T2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4">
                  <a:moveTo>
                    <a:pt x="38" y="12"/>
                  </a:moveTo>
                  <a:lnTo>
                    <a:pt x="38" y="0"/>
                  </a:lnTo>
                  <a:lnTo>
                    <a:pt x="24" y="1"/>
                  </a:lnTo>
                  <a:lnTo>
                    <a:pt x="11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2"/>
                  </a:lnTo>
                  <a:lnTo>
                    <a:pt x="38" y="24"/>
                  </a:lnTo>
                  <a:lnTo>
                    <a:pt x="38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5" name="Freeform 905"/>
            <p:cNvSpPr>
              <a:spLocks/>
            </p:cNvSpPr>
            <p:nvPr/>
          </p:nvSpPr>
          <p:spPr bwMode="auto">
            <a:xfrm>
              <a:off x="2723" y="507"/>
              <a:ext cx="8" cy="5"/>
            </a:xfrm>
            <a:custGeom>
              <a:avLst/>
              <a:gdLst>
                <a:gd name="T0" fmla="*/ 38 w 38"/>
                <a:gd name="T1" fmla="*/ 0 h 24"/>
                <a:gd name="T2" fmla="*/ 24 w 38"/>
                <a:gd name="T3" fmla="*/ 1 h 24"/>
                <a:gd name="T4" fmla="*/ 11 w 38"/>
                <a:gd name="T5" fmla="*/ 4 h 24"/>
                <a:gd name="T6" fmla="*/ 7 w 38"/>
                <a:gd name="T7" fmla="*/ 5 h 24"/>
                <a:gd name="T8" fmla="*/ 3 w 38"/>
                <a:gd name="T9" fmla="*/ 7 h 24"/>
                <a:gd name="T10" fmla="*/ 0 w 38"/>
                <a:gd name="T11" fmla="*/ 10 h 24"/>
                <a:gd name="T12" fmla="*/ 0 w 38"/>
                <a:gd name="T13" fmla="*/ 12 h 24"/>
                <a:gd name="T14" fmla="*/ 0 w 38"/>
                <a:gd name="T15" fmla="*/ 14 h 24"/>
                <a:gd name="T16" fmla="*/ 3 w 38"/>
                <a:gd name="T17" fmla="*/ 16 h 24"/>
                <a:gd name="T18" fmla="*/ 7 w 38"/>
                <a:gd name="T19" fmla="*/ 18 h 24"/>
                <a:gd name="T20" fmla="*/ 11 w 38"/>
                <a:gd name="T21" fmla="*/ 20 h 24"/>
                <a:gd name="T22" fmla="*/ 24 w 38"/>
                <a:gd name="T23" fmla="*/ 22 h 24"/>
                <a:gd name="T24" fmla="*/ 38 w 38"/>
                <a:gd name="T2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4">
                  <a:moveTo>
                    <a:pt x="38" y="0"/>
                  </a:moveTo>
                  <a:lnTo>
                    <a:pt x="24" y="1"/>
                  </a:lnTo>
                  <a:lnTo>
                    <a:pt x="11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2"/>
                  </a:lnTo>
                  <a:lnTo>
                    <a:pt x="38" y="2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6" name="Freeform 906"/>
            <p:cNvSpPr>
              <a:spLocks/>
            </p:cNvSpPr>
            <p:nvPr/>
          </p:nvSpPr>
          <p:spPr bwMode="auto">
            <a:xfrm>
              <a:off x="2723" y="517"/>
              <a:ext cx="8" cy="4"/>
            </a:xfrm>
            <a:custGeom>
              <a:avLst/>
              <a:gdLst>
                <a:gd name="T0" fmla="*/ 38 w 38"/>
                <a:gd name="T1" fmla="*/ 12 h 23"/>
                <a:gd name="T2" fmla="*/ 38 w 38"/>
                <a:gd name="T3" fmla="*/ 0 h 23"/>
                <a:gd name="T4" fmla="*/ 24 w 38"/>
                <a:gd name="T5" fmla="*/ 1 h 23"/>
                <a:gd name="T6" fmla="*/ 11 w 38"/>
                <a:gd name="T7" fmla="*/ 3 h 23"/>
                <a:gd name="T8" fmla="*/ 7 w 38"/>
                <a:gd name="T9" fmla="*/ 6 h 23"/>
                <a:gd name="T10" fmla="*/ 3 w 38"/>
                <a:gd name="T11" fmla="*/ 8 h 23"/>
                <a:gd name="T12" fmla="*/ 0 w 38"/>
                <a:gd name="T13" fmla="*/ 10 h 23"/>
                <a:gd name="T14" fmla="*/ 0 w 38"/>
                <a:gd name="T15" fmla="*/ 12 h 23"/>
                <a:gd name="T16" fmla="*/ 0 w 38"/>
                <a:gd name="T17" fmla="*/ 14 h 23"/>
                <a:gd name="T18" fmla="*/ 3 w 38"/>
                <a:gd name="T19" fmla="*/ 16 h 23"/>
                <a:gd name="T20" fmla="*/ 7 w 38"/>
                <a:gd name="T21" fmla="*/ 18 h 23"/>
                <a:gd name="T22" fmla="*/ 11 w 38"/>
                <a:gd name="T23" fmla="*/ 20 h 23"/>
                <a:gd name="T24" fmla="*/ 24 w 38"/>
                <a:gd name="T25" fmla="*/ 23 h 23"/>
                <a:gd name="T26" fmla="*/ 38 w 38"/>
                <a:gd name="T27" fmla="*/ 23 h 23"/>
                <a:gd name="T28" fmla="*/ 38 w 38"/>
                <a:gd name="T2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3">
                  <a:moveTo>
                    <a:pt x="38" y="12"/>
                  </a:moveTo>
                  <a:lnTo>
                    <a:pt x="38" y="0"/>
                  </a:lnTo>
                  <a:lnTo>
                    <a:pt x="24" y="1"/>
                  </a:lnTo>
                  <a:lnTo>
                    <a:pt x="11" y="3"/>
                  </a:lnTo>
                  <a:lnTo>
                    <a:pt x="7" y="6"/>
                  </a:lnTo>
                  <a:lnTo>
                    <a:pt x="3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3"/>
                  </a:lnTo>
                  <a:lnTo>
                    <a:pt x="38" y="23"/>
                  </a:lnTo>
                  <a:lnTo>
                    <a:pt x="38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7" name="Freeform 907"/>
            <p:cNvSpPr>
              <a:spLocks/>
            </p:cNvSpPr>
            <p:nvPr/>
          </p:nvSpPr>
          <p:spPr bwMode="auto">
            <a:xfrm>
              <a:off x="2723" y="517"/>
              <a:ext cx="8" cy="4"/>
            </a:xfrm>
            <a:custGeom>
              <a:avLst/>
              <a:gdLst>
                <a:gd name="T0" fmla="*/ 38 w 38"/>
                <a:gd name="T1" fmla="*/ 0 h 23"/>
                <a:gd name="T2" fmla="*/ 24 w 38"/>
                <a:gd name="T3" fmla="*/ 1 h 23"/>
                <a:gd name="T4" fmla="*/ 11 w 38"/>
                <a:gd name="T5" fmla="*/ 3 h 23"/>
                <a:gd name="T6" fmla="*/ 7 w 38"/>
                <a:gd name="T7" fmla="*/ 6 h 23"/>
                <a:gd name="T8" fmla="*/ 3 w 38"/>
                <a:gd name="T9" fmla="*/ 8 h 23"/>
                <a:gd name="T10" fmla="*/ 0 w 38"/>
                <a:gd name="T11" fmla="*/ 10 h 23"/>
                <a:gd name="T12" fmla="*/ 0 w 38"/>
                <a:gd name="T13" fmla="*/ 12 h 23"/>
                <a:gd name="T14" fmla="*/ 0 w 38"/>
                <a:gd name="T15" fmla="*/ 14 h 23"/>
                <a:gd name="T16" fmla="*/ 3 w 38"/>
                <a:gd name="T17" fmla="*/ 16 h 23"/>
                <a:gd name="T18" fmla="*/ 7 w 38"/>
                <a:gd name="T19" fmla="*/ 18 h 23"/>
                <a:gd name="T20" fmla="*/ 11 w 38"/>
                <a:gd name="T21" fmla="*/ 20 h 23"/>
                <a:gd name="T22" fmla="*/ 24 w 38"/>
                <a:gd name="T23" fmla="*/ 23 h 23"/>
                <a:gd name="T24" fmla="*/ 38 w 38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3">
                  <a:moveTo>
                    <a:pt x="38" y="0"/>
                  </a:moveTo>
                  <a:lnTo>
                    <a:pt x="24" y="1"/>
                  </a:lnTo>
                  <a:lnTo>
                    <a:pt x="11" y="3"/>
                  </a:lnTo>
                  <a:lnTo>
                    <a:pt x="7" y="6"/>
                  </a:lnTo>
                  <a:lnTo>
                    <a:pt x="3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3"/>
                  </a:lnTo>
                  <a:lnTo>
                    <a:pt x="38" y="2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8" name="Freeform 908"/>
            <p:cNvSpPr>
              <a:spLocks/>
            </p:cNvSpPr>
            <p:nvPr/>
          </p:nvSpPr>
          <p:spPr bwMode="auto">
            <a:xfrm>
              <a:off x="2723" y="527"/>
              <a:ext cx="8" cy="5"/>
            </a:xfrm>
            <a:custGeom>
              <a:avLst/>
              <a:gdLst>
                <a:gd name="T0" fmla="*/ 38 w 38"/>
                <a:gd name="T1" fmla="*/ 11 h 23"/>
                <a:gd name="T2" fmla="*/ 38 w 38"/>
                <a:gd name="T3" fmla="*/ 0 h 23"/>
                <a:gd name="T4" fmla="*/ 24 w 38"/>
                <a:gd name="T5" fmla="*/ 2 h 23"/>
                <a:gd name="T6" fmla="*/ 11 w 38"/>
                <a:gd name="T7" fmla="*/ 4 h 23"/>
                <a:gd name="T8" fmla="*/ 7 w 38"/>
                <a:gd name="T9" fmla="*/ 6 h 23"/>
                <a:gd name="T10" fmla="*/ 3 w 38"/>
                <a:gd name="T11" fmla="*/ 7 h 23"/>
                <a:gd name="T12" fmla="*/ 0 w 38"/>
                <a:gd name="T13" fmla="*/ 9 h 23"/>
                <a:gd name="T14" fmla="*/ 0 w 38"/>
                <a:gd name="T15" fmla="*/ 11 h 23"/>
                <a:gd name="T16" fmla="*/ 0 w 38"/>
                <a:gd name="T17" fmla="*/ 14 h 23"/>
                <a:gd name="T18" fmla="*/ 3 w 38"/>
                <a:gd name="T19" fmla="*/ 17 h 23"/>
                <a:gd name="T20" fmla="*/ 7 w 38"/>
                <a:gd name="T21" fmla="*/ 18 h 23"/>
                <a:gd name="T22" fmla="*/ 11 w 38"/>
                <a:gd name="T23" fmla="*/ 20 h 23"/>
                <a:gd name="T24" fmla="*/ 24 w 38"/>
                <a:gd name="T25" fmla="*/ 22 h 23"/>
                <a:gd name="T26" fmla="*/ 38 w 38"/>
                <a:gd name="T27" fmla="*/ 23 h 23"/>
                <a:gd name="T28" fmla="*/ 38 w 38"/>
                <a:gd name="T29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3">
                  <a:moveTo>
                    <a:pt x="38" y="11"/>
                  </a:moveTo>
                  <a:lnTo>
                    <a:pt x="38" y="0"/>
                  </a:lnTo>
                  <a:lnTo>
                    <a:pt x="24" y="2"/>
                  </a:lnTo>
                  <a:lnTo>
                    <a:pt x="11" y="4"/>
                  </a:lnTo>
                  <a:lnTo>
                    <a:pt x="7" y="6"/>
                  </a:lnTo>
                  <a:lnTo>
                    <a:pt x="3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3" y="17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2"/>
                  </a:lnTo>
                  <a:lnTo>
                    <a:pt x="38" y="23"/>
                  </a:lnTo>
                  <a:lnTo>
                    <a:pt x="38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9" name="Freeform 909"/>
            <p:cNvSpPr>
              <a:spLocks/>
            </p:cNvSpPr>
            <p:nvPr/>
          </p:nvSpPr>
          <p:spPr bwMode="auto">
            <a:xfrm>
              <a:off x="2723" y="527"/>
              <a:ext cx="8" cy="5"/>
            </a:xfrm>
            <a:custGeom>
              <a:avLst/>
              <a:gdLst>
                <a:gd name="T0" fmla="*/ 38 w 38"/>
                <a:gd name="T1" fmla="*/ 0 h 23"/>
                <a:gd name="T2" fmla="*/ 24 w 38"/>
                <a:gd name="T3" fmla="*/ 2 h 23"/>
                <a:gd name="T4" fmla="*/ 11 w 38"/>
                <a:gd name="T5" fmla="*/ 4 h 23"/>
                <a:gd name="T6" fmla="*/ 7 w 38"/>
                <a:gd name="T7" fmla="*/ 6 h 23"/>
                <a:gd name="T8" fmla="*/ 3 w 38"/>
                <a:gd name="T9" fmla="*/ 7 h 23"/>
                <a:gd name="T10" fmla="*/ 0 w 38"/>
                <a:gd name="T11" fmla="*/ 9 h 23"/>
                <a:gd name="T12" fmla="*/ 0 w 38"/>
                <a:gd name="T13" fmla="*/ 11 h 23"/>
                <a:gd name="T14" fmla="*/ 0 w 38"/>
                <a:gd name="T15" fmla="*/ 14 h 23"/>
                <a:gd name="T16" fmla="*/ 3 w 38"/>
                <a:gd name="T17" fmla="*/ 17 h 23"/>
                <a:gd name="T18" fmla="*/ 7 w 38"/>
                <a:gd name="T19" fmla="*/ 18 h 23"/>
                <a:gd name="T20" fmla="*/ 11 w 38"/>
                <a:gd name="T21" fmla="*/ 20 h 23"/>
                <a:gd name="T22" fmla="*/ 24 w 38"/>
                <a:gd name="T23" fmla="*/ 22 h 23"/>
                <a:gd name="T24" fmla="*/ 38 w 38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3">
                  <a:moveTo>
                    <a:pt x="38" y="0"/>
                  </a:moveTo>
                  <a:lnTo>
                    <a:pt x="24" y="2"/>
                  </a:lnTo>
                  <a:lnTo>
                    <a:pt x="11" y="4"/>
                  </a:lnTo>
                  <a:lnTo>
                    <a:pt x="7" y="6"/>
                  </a:lnTo>
                  <a:lnTo>
                    <a:pt x="3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3" y="17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2"/>
                  </a:lnTo>
                  <a:lnTo>
                    <a:pt x="38" y="2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0" name="Freeform 910"/>
            <p:cNvSpPr>
              <a:spLocks/>
            </p:cNvSpPr>
            <p:nvPr/>
          </p:nvSpPr>
          <p:spPr bwMode="auto">
            <a:xfrm>
              <a:off x="2731" y="501"/>
              <a:ext cx="9" cy="6"/>
            </a:xfrm>
            <a:custGeom>
              <a:avLst/>
              <a:gdLst>
                <a:gd name="T0" fmla="*/ 0 w 39"/>
                <a:gd name="T1" fmla="*/ 23 h 23"/>
                <a:gd name="T2" fmla="*/ 16 w 39"/>
                <a:gd name="T3" fmla="*/ 23 h 23"/>
                <a:gd name="T4" fmla="*/ 28 w 39"/>
                <a:gd name="T5" fmla="*/ 20 h 23"/>
                <a:gd name="T6" fmla="*/ 32 w 39"/>
                <a:gd name="T7" fmla="*/ 19 h 23"/>
                <a:gd name="T8" fmla="*/ 37 w 39"/>
                <a:gd name="T9" fmla="*/ 16 h 23"/>
                <a:gd name="T10" fmla="*/ 39 w 39"/>
                <a:gd name="T11" fmla="*/ 14 h 23"/>
                <a:gd name="T12" fmla="*/ 39 w 39"/>
                <a:gd name="T13" fmla="*/ 12 h 23"/>
                <a:gd name="T14" fmla="*/ 39 w 39"/>
                <a:gd name="T15" fmla="*/ 10 h 23"/>
                <a:gd name="T16" fmla="*/ 37 w 39"/>
                <a:gd name="T17" fmla="*/ 8 h 23"/>
                <a:gd name="T18" fmla="*/ 32 w 39"/>
                <a:gd name="T19" fmla="*/ 6 h 23"/>
                <a:gd name="T20" fmla="*/ 28 w 39"/>
                <a:gd name="T21" fmla="*/ 3 h 23"/>
                <a:gd name="T22" fmla="*/ 16 w 39"/>
                <a:gd name="T23" fmla="*/ 1 h 23"/>
                <a:gd name="T24" fmla="*/ 0 w 39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0" y="23"/>
                  </a:moveTo>
                  <a:lnTo>
                    <a:pt x="16" y="23"/>
                  </a:lnTo>
                  <a:lnTo>
                    <a:pt x="28" y="20"/>
                  </a:lnTo>
                  <a:lnTo>
                    <a:pt x="32" y="19"/>
                  </a:lnTo>
                  <a:lnTo>
                    <a:pt x="37" y="16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9" y="10"/>
                  </a:lnTo>
                  <a:lnTo>
                    <a:pt x="37" y="8"/>
                  </a:lnTo>
                  <a:lnTo>
                    <a:pt x="32" y="6"/>
                  </a:lnTo>
                  <a:lnTo>
                    <a:pt x="28" y="3"/>
                  </a:lnTo>
                  <a:lnTo>
                    <a:pt x="16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1" name="Freeform 911"/>
            <p:cNvSpPr>
              <a:spLocks/>
            </p:cNvSpPr>
            <p:nvPr/>
          </p:nvSpPr>
          <p:spPr bwMode="auto">
            <a:xfrm>
              <a:off x="2731" y="512"/>
              <a:ext cx="9" cy="5"/>
            </a:xfrm>
            <a:custGeom>
              <a:avLst/>
              <a:gdLst>
                <a:gd name="T0" fmla="*/ 0 w 39"/>
                <a:gd name="T1" fmla="*/ 22 h 22"/>
                <a:gd name="T2" fmla="*/ 16 w 39"/>
                <a:gd name="T3" fmla="*/ 21 h 22"/>
                <a:gd name="T4" fmla="*/ 28 w 39"/>
                <a:gd name="T5" fmla="*/ 19 h 22"/>
                <a:gd name="T6" fmla="*/ 32 w 39"/>
                <a:gd name="T7" fmla="*/ 17 h 22"/>
                <a:gd name="T8" fmla="*/ 37 w 39"/>
                <a:gd name="T9" fmla="*/ 16 h 22"/>
                <a:gd name="T10" fmla="*/ 39 w 39"/>
                <a:gd name="T11" fmla="*/ 14 h 22"/>
                <a:gd name="T12" fmla="*/ 39 w 39"/>
                <a:gd name="T13" fmla="*/ 10 h 22"/>
                <a:gd name="T14" fmla="*/ 39 w 39"/>
                <a:gd name="T15" fmla="*/ 8 h 22"/>
                <a:gd name="T16" fmla="*/ 37 w 39"/>
                <a:gd name="T17" fmla="*/ 6 h 22"/>
                <a:gd name="T18" fmla="*/ 32 w 39"/>
                <a:gd name="T19" fmla="*/ 5 h 22"/>
                <a:gd name="T20" fmla="*/ 28 w 39"/>
                <a:gd name="T21" fmla="*/ 3 h 22"/>
                <a:gd name="T22" fmla="*/ 16 w 39"/>
                <a:gd name="T23" fmla="*/ 1 h 22"/>
                <a:gd name="T24" fmla="*/ 0 w 39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2">
                  <a:moveTo>
                    <a:pt x="0" y="22"/>
                  </a:moveTo>
                  <a:lnTo>
                    <a:pt x="16" y="21"/>
                  </a:lnTo>
                  <a:lnTo>
                    <a:pt x="28" y="19"/>
                  </a:lnTo>
                  <a:lnTo>
                    <a:pt x="32" y="17"/>
                  </a:lnTo>
                  <a:lnTo>
                    <a:pt x="37" y="16"/>
                  </a:lnTo>
                  <a:lnTo>
                    <a:pt x="39" y="14"/>
                  </a:lnTo>
                  <a:lnTo>
                    <a:pt x="39" y="10"/>
                  </a:lnTo>
                  <a:lnTo>
                    <a:pt x="39" y="8"/>
                  </a:lnTo>
                  <a:lnTo>
                    <a:pt x="37" y="6"/>
                  </a:lnTo>
                  <a:lnTo>
                    <a:pt x="32" y="5"/>
                  </a:lnTo>
                  <a:lnTo>
                    <a:pt x="28" y="3"/>
                  </a:lnTo>
                  <a:lnTo>
                    <a:pt x="16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" name="Freeform 912"/>
            <p:cNvSpPr>
              <a:spLocks/>
            </p:cNvSpPr>
            <p:nvPr/>
          </p:nvSpPr>
          <p:spPr bwMode="auto">
            <a:xfrm>
              <a:off x="2731" y="521"/>
              <a:ext cx="9" cy="6"/>
            </a:xfrm>
            <a:custGeom>
              <a:avLst/>
              <a:gdLst>
                <a:gd name="T0" fmla="*/ 0 w 39"/>
                <a:gd name="T1" fmla="*/ 23 h 23"/>
                <a:gd name="T2" fmla="*/ 16 w 39"/>
                <a:gd name="T3" fmla="*/ 22 h 23"/>
                <a:gd name="T4" fmla="*/ 28 w 39"/>
                <a:gd name="T5" fmla="*/ 20 h 23"/>
                <a:gd name="T6" fmla="*/ 32 w 39"/>
                <a:gd name="T7" fmla="*/ 18 h 23"/>
                <a:gd name="T8" fmla="*/ 37 w 39"/>
                <a:gd name="T9" fmla="*/ 16 h 23"/>
                <a:gd name="T10" fmla="*/ 39 w 39"/>
                <a:gd name="T11" fmla="*/ 14 h 23"/>
                <a:gd name="T12" fmla="*/ 39 w 39"/>
                <a:gd name="T13" fmla="*/ 12 h 23"/>
                <a:gd name="T14" fmla="*/ 39 w 39"/>
                <a:gd name="T15" fmla="*/ 9 h 23"/>
                <a:gd name="T16" fmla="*/ 37 w 39"/>
                <a:gd name="T17" fmla="*/ 7 h 23"/>
                <a:gd name="T18" fmla="*/ 32 w 39"/>
                <a:gd name="T19" fmla="*/ 5 h 23"/>
                <a:gd name="T20" fmla="*/ 28 w 39"/>
                <a:gd name="T21" fmla="*/ 4 h 23"/>
                <a:gd name="T22" fmla="*/ 16 w 39"/>
                <a:gd name="T23" fmla="*/ 1 h 23"/>
                <a:gd name="T24" fmla="*/ 0 w 39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0" y="23"/>
                  </a:moveTo>
                  <a:lnTo>
                    <a:pt x="16" y="22"/>
                  </a:lnTo>
                  <a:lnTo>
                    <a:pt x="28" y="20"/>
                  </a:lnTo>
                  <a:lnTo>
                    <a:pt x="32" y="18"/>
                  </a:lnTo>
                  <a:lnTo>
                    <a:pt x="37" y="16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9" y="9"/>
                  </a:lnTo>
                  <a:lnTo>
                    <a:pt x="37" y="7"/>
                  </a:lnTo>
                  <a:lnTo>
                    <a:pt x="32" y="5"/>
                  </a:lnTo>
                  <a:lnTo>
                    <a:pt x="28" y="4"/>
                  </a:lnTo>
                  <a:lnTo>
                    <a:pt x="16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3" name="Freeform 913"/>
            <p:cNvSpPr>
              <a:spLocks/>
            </p:cNvSpPr>
            <p:nvPr/>
          </p:nvSpPr>
          <p:spPr bwMode="auto">
            <a:xfrm>
              <a:off x="2731" y="532"/>
              <a:ext cx="9" cy="5"/>
            </a:xfrm>
            <a:custGeom>
              <a:avLst/>
              <a:gdLst>
                <a:gd name="T0" fmla="*/ 0 w 39"/>
                <a:gd name="T1" fmla="*/ 23 h 23"/>
                <a:gd name="T2" fmla="*/ 16 w 39"/>
                <a:gd name="T3" fmla="*/ 23 h 23"/>
                <a:gd name="T4" fmla="*/ 28 w 39"/>
                <a:gd name="T5" fmla="*/ 19 h 23"/>
                <a:gd name="T6" fmla="*/ 32 w 39"/>
                <a:gd name="T7" fmla="*/ 18 h 23"/>
                <a:gd name="T8" fmla="*/ 37 w 39"/>
                <a:gd name="T9" fmla="*/ 16 h 23"/>
                <a:gd name="T10" fmla="*/ 39 w 39"/>
                <a:gd name="T11" fmla="*/ 14 h 23"/>
                <a:gd name="T12" fmla="*/ 39 w 39"/>
                <a:gd name="T13" fmla="*/ 12 h 23"/>
                <a:gd name="T14" fmla="*/ 39 w 39"/>
                <a:gd name="T15" fmla="*/ 10 h 23"/>
                <a:gd name="T16" fmla="*/ 37 w 39"/>
                <a:gd name="T17" fmla="*/ 8 h 23"/>
                <a:gd name="T18" fmla="*/ 32 w 39"/>
                <a:gd name="T19" fmla="*/ 5 h 23"/>
                <a:gd name="T20" fmla="*/ 28 w 39"/>
                <a:gd name="T21" fmla="*/ 3 h 23"/>
                <a:gd name="T22" fmla="*/ 16 w 39"/>
                <a:gd name="T23" fmla="*/ 1 h 23"/>
                <a:gd name="T24" fmla="*/ 0 w 39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0" y="23"/>
                  </a:moveTo>
                  <a:lnTo>
                    <a:pt x="16" y="23"/>
                  </a:lnTo>
                  <a:lnTo>
                    <a:pt x="28" y="19"/>
                  </a:lnTo>
                  <a:lnTo>
                    <a:pt x="32" y="18"/>
                  </a:lnTo>
                  <a:lnTo>
                    <a:pt x="37" y="16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9" y="10"/>
                  </a:lnTo>
                  <a:lnTo>
                    <a:pt x="37" y="8"/>
                  </a:lnTo>
                  <a:lnTo>
                    <a:pt x="32" y="5"/>
                  </a:lnTo>
                  <a:lnTo>
                    <a:pt x="28" y="3"/>
                  </a:lnTo>
                  <a:lnTo>
                    <a:pt x="16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4" name="Freeform 914"/>
            <p:cNvSpPr>
              <a:spLocks/>
            </p:cNvSpPr>
            <p:nvPr/>
          </p:nvSpPr>
          <p:spPr bwMode="auto">
            <a:xfrm>
              <a:off x="2926" y="497"/>
              <a:ext cx="8" cy="4"/>
            </a:xfrm>
            <a:custGeom>
              <a:avLst/>
              <a:gdLst>
                <a:gd name="T0" fmla="*/ 0 w 38"/>
                <a:gd name="T1" fmla="*/ 10 h 22"/>
                <a:gd name="T2" fmla="*/ 0 w 38"/>
                <a:gd name="T3" fmla="*/ 22 h 22"/>
                <a:gd name="T4" fmla="*/ 15 w 38"/>
                <a:gd name="T5" fmla="*/ 21 h 22"/>
                <a:gd name="T6" fmla="*/ 27 w 38"/>
                <a:gd name="T7" fmla="*/ 19 h 22"/>
                <a:gd name="T8" fmla="*/ 31 w 38"/>
                <a:gd name="T9" fmla="*/ 17 h 22"/>
                <a:gd name="T10" fmla="*/ 36 w 38"/>
                <a:gd name="T11" fmla="*/ 16 h 22"/>
                <a:gd name="T12" fmla="*/ 38 w 38"/>
                <a:gd name="T13" fmla="*/ 14 h 22"/>
                <a:gd name="T14" fmla="*/ 38 w 38"/>
                <a:gd name="T15" fmla="*/ 10 h 22"/>
                <a:gd name="T16" fmla="*/ 38 w 38"/>
                <a:gd name="T17" fmla="*/ 8 h 22"/>
                <a:gd name="T18" fmla="*/ 36 w 38"/>
                <a:gd name="T19" fmla="*/ 6 h 22"/>
                <a:gd name="T20" fmla="*/ 31 w 38"/>
                <a:gd name="T21" fmla="*/ 5 h 22"/>
                <a:gd name="T22" fmla="*/ 27 w 38"/>
                <a:gd name="T23" fmla="*/ 3 h 22"/>
                <a:gd name="T24" fmla="*/ 15 w 38"/>
                <a:gd name="T25" fmla="*/ 1 h 22"/>
                <a:gd name="T26" fmla="*/ 0 w 38"/>
                <a:gd name="T27" fmla="*/ 0 h 22"/>
                <a:gd name="T28" fmla="*/ 0 w 38"/>
                <a:gd name="T29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2">
                  <a:moveTo>
                    <a:pt x="0" y="10"/>
                  </a:moveTo>
                  <a:lnTo>
                    <a:pt x="0" y="22"/>
                  </a:lnTo>
                  <a:lnTo>
                    <a:pt x="15" y="21"/>
                  </a:lnTo>
                  <a:lnTo>
                    <a:pt x="27" y="19"/>
                  </a:lnTo>
                  <a:lnTo>
                    <a:pt x="31" y="17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0"/>
                  </a:lnTo>
                  <a:lnTo>
                    <a:pt x="38" y="8"/>
                  </a:lnTo>
                  <a:lnTo>
                    <a:pt x="36" y="6"/>
                  </a:lnTo>
                  <a:lnTo>
                    <a:pt x="31" y="5"/>
                  </a:lnTo>
                  <a:lnTo>
                    <a:pt x="27" y="3"/>
                  </a:lnTo>
                  <a:lnTo>
                    <a:pt x="15" y="1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5" name="Freeform 915"/>
            <p:cNvSpPr>
              <a:spLocks/>
            </p:cNvSpPr>
            <p:nvPr/>
          </p:nvSpPr>
          <p:spPr bwMode="auto">
            <a:xfrm>
              <a:off x="2926" y="497"/>
              <a:ext cx="8" cy="4"/>
            </a:xfrm>
            <a:custGeom>
              <a:avLst/>
              <a:gdLst>
                <a:gd name="T0" fmla="*/ 0 w 38"/>
                <a:gd name="T1" fmla="*/ 22 h 22"/>
                <a:gd name="T2" fmla="*/ 15 w 38"/>
                <a:gd name="T3" fmla="*/ 21 h 22"/>
                <a:gd name="T4" fmla="*/ 27 w 38"/>
                <a:gd name="T5" fmla="*/ 19 h 22"/>
                <a:gd name="T6" fmla="*/ 31 w 38"/>
                <a:gd name="T7" fmla="*/ 17 h 22"/>
                <a:gd name="T8" fmla="*/ 36 w 38"/>
                <a:gd name="T9" fmla="*/ 16 h 22"/>
                <a:gd name="T10" fmla="*/ 38 w 38"/>
                <a:gd name="T11" fmla="*/ 14 h 22"/>
                <a:gd name="T12" fmla="*/ 38 w 38"/>
                <a:gd name="T13" fmla="*/ 10 h 22"/>
                <a:gd name="T14" fmla="*/ 38 w 38"/>
                <a:gd name="T15" fmla="*/ 8 h 22"/>
                <a:gd name="T16" fmla="*/ 36 w 38"/>
                <a:gd name="T17" fmla="*/ 6 h 22"/>
                <a:gd name="T18" fmla="*/ 31 w 38"/>
                <a:gd name="T19" fmla="*/ 5 h 22"/>
                <a:gd name="T20" fmla="*/ 27 w 38"/>
                <a:gd name="T21" fmla="*/ 3 h 22"/>
                <a:gd name="T22" fmla="*/ 15 w 38"/>
                <a:gd name="T23" fmla="*/ 1 h 22"/>
                <a:gd name="T24" fmla="*/ 0 w 38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2">
                  <a:moveTo>
                    <a:pt x="0" y="22"/>
                  </a:moveTo>
                  <a:lnTo>
                    <a:pt x="15" y="21"/>
                  </a:lnTo>
                  <a:lnTo>
                    <a:pt x="27" y="19"/>
                  </a:lnTo>
                  <a:lnTo>
                    <a:pt x="31" y="17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0"/>
                  </a:lnTo>
                  <a:lnTo>
                    <a:pt x="38" y="8"/>
                  </a:lnTo>
                  <a:lnTo>
                    <a:pt x="36" y="6"/>
                  </a:lnTo>
                  <a:lnTo>
                    <a:pt x="31" y="5"/>
                  </a:lnTo>
                  <a:lnTo>
                    <a:pt x="27" y="3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6" name="Freeform 916"/>
            <p:cNvSpPr>
              <a:spLocks/>
            </p:cNvSpPr>
            <p:nvPr/>
          </p:nvSpPr>
          <p:spPr bwMode="auto">
            <a:xfrm>
              <a:off x="2926" y="507"/>
              <a:ext cx="8" cy="5"/>
            </a:xfrm>
            <a:custGeom>
              <a:avLst/>
              <a:gdLst>
                <a:gd name="T0" fmla="*/ 0 w 38"/>
                <a:gd name="T1" fmla="*/ 12 h 24"/>
                <a:gd name="T2" fmla="*/ 0 w 38"/>
                <a:gd name="T3" fmla="*/ 24 h 24"/>
                <a:gd name="T4" fmla="*/ 15 w 38"/>
                <a:gd name="T5" fmla="*/ 22 h 24"/>
                <a:gd name="T6" fmla="*/ 27 w 38"/>
                <a:gd name="T7" fmla="*/ 20 h 24"/>
                <a:gd name="T8" fmla="*/ 31 w 38"/>
                <a:gd name="T9" fmla="*/ 18 h 24"/>
                <a:gd name="T10" fmla="*/ 36 w 38"/>
                <a:gd name="T11" fmla="*/ 16 h 24"/>
                <a:gd name="T12" fmla="*/ 38 w 38"/>
                <a:gd name="T13" fmla="*/ 14 h 24"/>
                <a:gd name="T14" fmla="*/ 38 w 38"/>
                <a:gd name="T15" fmla="*/ 12 h 24"/>
                <a:gd name="T16" fmla="*/ 38 w 38"/>
                <a:gd name="T17" fmla="*/ 10 h 24"/>
                <a:gd name="T18" fmla="*/ 36 w 38"/>
                <a:gd name="T19" fmla="*/ 7 h 24"/>
                <a:gd name="T20" fmla="*/ 31 w 38"/>
                <a:gd name="T21" fmla="*/ 5 h 24"/>
                <a:gd name="T22" fmla="*/ 27 w 38"/>
                <a:gd name="T23" fmla="*/ 4 h 24"/>
                <a:gd name="T24" fmla="*/ 15 w 38"/>
                <a:gd name="T25" fmla="*/ 1 h 24"/>
                <a:gd name="T26" fmla="*/ 0 w 38"/>
                <a:gd name="T27" fmla="*/ 0 h 24"/>
                <a:gd name="T28" fmla="*/ 0 w 38"/>
                <a:gd name="T2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4">
                  <a:moveTo>
                    <a:pt x="0" y="12"/>
                  </a:moveTo>
                  <a:lnTo>
                    <a:pt x="0" y="24"/>
                  </a:lnTo>
                  <a:lnTo>
                    <a:pt x="15" y="22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36" y="7"/>
                  </a:lnTo>
                  <a:lnTo>
                    <a:pt x="31" y="5"/>
                  </a:lnTo>
                  <a:lnTo>
                    <a:pt x="27" y="4"/>
                  </a:lnTo>
                  <a:lnTo>
                    <a:pt x="15" y="1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7" name="Freeform 917"/>
            <p:cNvSpPr>
              <a:spLocks/>
            </p:cNvSpPr>
            <p:nvPr/>
          </p:nvSpPr>
          <p:spPr bwMode="auto">
            <a:xfrm>
              <a:off x="2926" y="507"/>
              <a:ext cx="8" cy="5"/>
            </a:xfrm>
            <a:custGeom>
              <a:avLst/>
              <a:gdLst>
                <a:gd name="T0" fmla="*/ 0 w 38"/>
                <a:gd name="T1" fmla="*/ 24 h 24"/>
                <a:gd name="T2" fmla="*/ 15 w 38"/>
                <a:gd name="T3" fmla="*/ 22 h 24"/>
                <a:gd name="T4" fmla="*/ 27 w 38"/>
                <a:gd name="T5" fmla="*/ 20 h 24"/>
                <a:gd name="T6" fmla="*/ 31 w 38"/>
                <a:gd name="T7" fmla="*/ 18 h 24"/>
                <a:gd name="T8" fmla="*/ 36 w 38"/>
                <a:gd name="T9" fmla="*/ 16 h 24"/>
                <a:gd name="T10" fmla="*/ 38 w 38"/>
                <a:gd name="T11" fmla="*/ 14 h 24"/>
                <a:gd name="T12" fmla="*/ 38 w 38"/>
                <a:gd name="T13" fmla="*/ 12 h 24"/>
                <a:gd name="T14" fmla="*/ 38 w 38"/>
                <a:gd name="T15" fmla="*/ 10 h 24"/>
                <a:gd name="T16" fmla="*/ 36 w 38"/>
                <a:gd name="T17" fmla="*/ 7 h 24"/>
                <a:gd name="T18" fmla="*/ 31 w 38"/>
                <a:gd name="T19" fmla="*/ 5 h 24"/>
                <a:gd name="T20" fmla="*/ 27 w 38"/>
                <a:gd name="T21" fmla="*/ 4 h 24"/>
                <a:gd name="T22" fmla="*/ 15 w 38"/>
                <a:gd name="T23" fmla="*/ 1 h 24"/>
                <a:gd name="T24" fmla="*/ 0 w 38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4">
                  <a:moveTo>
                    <a:pt x="0" y="24"/>
                  </a:moveTo>
                  <a:lnTo>
                    <a:pt x="15" y="22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36" y="7"/>
                  </a:lnTo>
                  <a:lnTo>
                    <a:pt x="31" y="5"/>
                  </a:lnTo>
                  <a:lnTo>
                    <a:pt x="27" y="4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8" name="Freeform 918"/>
            <p:cNvSpPr>
              <a:spLocks/>
            </p:cNvSpPr>
            <p:nvPr/>
          </p:nvSpPr>
          <p:spPr bwMode="auto">
            <a:xfrm>
              <a:off x="2926" y="517"/>
              <a:ext cx="8" cy="4"/>
            </a:xfrm>
            <a:custGeom>
              <a:avLst/>
              <a:gdLst>
                <a:gd name="T0" fmla="*/ 0 w 38"/>
                <a:gd name="T1" fmla="*/ 12 h 23"/>
                <a:gd name="T2" fmla="*/ 0 w 38"/>
                <a:gd name="T3" fmla="*/ 23 h 23"/>
                <a:gd name="T4" fmla="*/ 15 w 38"/>
                <a:gd name="T5" fmla="*/ 23 h 23"/>
                <a:gd name="T6" fmla="*/ 27 w 38"/>
                <a:gd name="T7" fmla="*/ 20 h 23"/>
                <a:gd name="T8" fmla="*/ 31 w 38"/>
                <a:gd name="T9" fmla="*/ 18 h 23"/>
                <a:gd name="T10" fmla="*/ 36 w 38"/>
                <a:gd name="T11" fmla="*/ 16 h 23"/>
                <a:gd name="T12" fmla="*/ 38 w 38"/>
                <a:gd name="T13" fmla="*/ 14 h 23"/>
                <a:gd name="T14" fmla="*/ 38 w 38"/>
                <a:gd name="T15" fmla="*/ 12 h 23"/>
                <a:gd name="T16" fmla="*/ 38 w 38"/>
                <a:gd name="T17" fmla="*/ 10 h 23"/>
                <a:gd name="T18" fmla="*/ 36 w 38"/>
                <a:gd name="T19" fmla="*/ 8 h 23"/>
                <a:gd name="T20" fmla="*/ 31 w 38"/>
                <a:gd name="T21" fmla="*/ 6 h 23"/>
                <a:gd name="T22" fmla="*/ 27 w 38"/>
                <a:gd name="T23" fmla="*/ 3 h 23"/>
                <a:gd name="T24" fmla="*/ 15 w 38"/>
                <a:gd name="T25" fmla="*/ 1 h 23"/>
                <a:gd name="T26" fmla="*/ 0 w 38"/>
                <a:gd name="T27" fmla="*/ 0 h 23"/>
                <a:gd name="T28" fmla="*/ 0 w 38"/>
                <a:gd name="T2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3">
                  <a:moveTo>
                    <a:pt x="0" y="12"/>
                  </a:moveTo>
                  <a:lnTo>
                    <a:pt x="0" y="23"/>
                  </a:lnTo>
                  <a:lnTo>
                    <a:pt x="15" y="23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36" y="8"/>
                  </a:lnTo>
                  <a:lnTo>
                    <a:pt x="31" y="6"/>
                  </a:lnTo>
                  <a:lnTo>
                    <a:pt x="27" y="3"/>
                  </a:lnTo>
                  <a:lnTo>
                    <a:pt x="15" y="1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9" name="Freeform 919"/>
            <p:cNvSpPr>
              <a:spLocks/>
            </p:cNvSpPr>
            <p:nvPr/>
          </p:nvSpPr>
          <p:spPr bwMode="auto">
            <a:xfrm>
              <a:off x="2926" y="517"/>
              <a:ext cx="8" cy="4"/>
            </a:xfrm>
            <a:custGeom>
              <a:avLst/>
              <a:gdLst>
                <a:gd name="T0" fmla="*/ 0 w 38"/>
                <a:gd name="T1" fmla="*/ 23 h 23"/>
                <a:gd name="T2" fmla="*/ 15 w 38"/>
                <a:gd name="T3" fmla="*/ 23 h 23"/>
                <a:gd name="T4" fmla="*/ 27 w 38"/>
                <a:gd name="T5" fmla="*/ 20 h 23"/>
                <a:gd name="T6" fmla="*/ 31 w 38"/>
                <a:gd name="T7" fmla="*/ 18 h 23"/>
                <a:gd name="T8" fmla="*/ 36 w 38"/>
                <a:gd name="T9" fmla="*/ 16 h 23"/>
                <a:gd name="T10" fmla="*/ 38 w 38"/>
                <a:gd name="T11" fmla="*/ 14 h 23"/>
                <a:gd name="T12" fmla="*/ 38 w 38"/>
                <a:gd name="T13" fmla="*/ 12 h 23"/>
                <a:gd name="T14" fmla="*/ 38 w 38"/>
                <a:gd name="T15" fmla="*/ 10 h 23"/>
                <a:gd name="T16" fmla="*/ 36 w 38"/>
                <a:gd name="T17" fmla="*/ 8 h 23"/>
                <a:gd name="T18" fmla="*/ 31 w 38"/>
                <a:gd name="T19" fmla="*/ 6 h 23"/>
                <a:gd name="T20" fmla="*/ 27 w 38"/>
                <a:gd name="T21" fmla="*/ 3 h 23"/>
                <a:gd name="T22" fmla="*/ 15 w 38"/>
                <a:gd name="T23" fmla="*/ 1 h 23"/>
                <a:gd name="T24" fmla="*/ 0 w 3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3">
                  <a:moveTo>
                    <a:pt x="0" y="23"/>
                  </a:moveTo>
                  <a:lnTo>
                    <a:pt x="15" y="23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36" y="8"/>
                  </a:lnTo>
                  <a:lnTo>
                    <a:pt x="31" y="6"/>
                  </a:lnTo>
                  <a:lnTo>
                    <a:pt x="27" y="3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0" name="Freeform 920"/>
            <p:cNvSpPr>
              <a:spLocks/>
            </p:cNvSpPr>
            <p:nvPr/>
          </p:nvSpPr>
          <p:spPr bwMode="auto">
            <a:xfrm>
              <a:off x="2926" y="527"/>
              <a:ext cx="8" cy="5"/>
            </a:xfrm>
            <a:custGeom>
              <a:avLst/>
              <a:gdLst>
                <a:gd name="T0" fmla="*/ 0 w 38"/>
                <a:gd name="T1" fmla="*/ 11 h 23"/>
                <a:gd name="T2" fmla="*/ 0 w 38"/>
                <a:gd name="T3" fmla="*/ 23 h 23"/>
                <a:gd name="T4" fmla="*/ 15 w 38"/>
                <a:gd name="T5" fmla="*/ 22 h 23"/>
                <a:gd name="T6" fmla="*/ 27 w 38"/>
                <a:gd name="T7" fmla="*/ 20 h 23"/>
                <a:gd name="T8" fmla="*/ 31 w 38"/>
                <a:gd name="T9" fmla="*/ 18 h 23"/>
                <a:gd name="T10" fmla="*/ 36 w 38"/>
                <a:gd name="T11" fmla="*/ 17 h 23"/>
                <a:gd name="T12" fmla="*/ 38 w 38"/>
                <a:gd name="T13" fmla="*/ 14 h 23"/>
                <a:gd name="T14" fmla="*/ 38 w 38"/>
                <a:gd name="T15" fmla="*/ 11 h 23"/>
                <a:gd name="T16" fmla="*/ 38 w 38"/>
                <a:gd name="T17" fmla="*/ 9 h 23"/>
                <a:gd name="T18" fmla="*/ 36 w 38"/>
                <a:gd name="T19" fmla="*/ 7 h 23"/>
                <a:gd name="T20" fmla="*/ 31 w 38"/>
                <a:gd name="T21" fmla="*/ 6 h 23"/>
                <a:gd name="T22" fmla="*/ 27 w 38"/>
                <a:gd name="T23" fmla="*/ 4 h 23"/>
                <a:gd name="T24" fmla="*/ 15 w 38"/>
                <a:gd name="T25" fmla="*/ 2 h 23"/>
                <a:gd name="T26" fmla="*/ 0 w 38"/>
                <a:gd name="T27" fmla="*/ 0 h 23"/>
                <a:gd name="T28" fmla="*/ 0 w 38"/>
                <a:gd name="T29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3">
                  <a:moveTo>
                    <a:pt x="0" y="11"/>
                  </a:moveTo>
                  <a:lnTo>
                    <a:pt x="0" y="23"/>
                  </a:lnTo>
                  <a:lnTo>
                    <a:pt x="15" y="22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7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8" y="9"/>
                  </a:lnTo>
                  <a:lnTo>
                    <a:pt x="36" y="7"/>
                  </a:lnTo>
                  <a:lnTo>
                    <a:pt x="31" y="6"/>
                  </a:lnTo>
                  <a:lnTo>
                    <a:pt x="27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1" name="Freeform 921"/>
            <p:cNvSpPr>
              <a:spLocks/>
            </p:cNvSpPr>
            <p:nvPr/>
          </p:nvSpPr>
          <p:spPr bwMode="auto">
            <a:xfrm>
              <a:off x="2926" y="527"/>
              <a:ext cx="8" cy="5"/>
            </a:xfrm>
            <a:custGeom>
              <a:avLst/>
              <a:gdLst>
                <a:gd name="T0" fmla="*/ 0 w 38"/>
                <a:gd name="T1" fmla="*/ 23 h 23"/>
                <a:gd name="T2" fmla="*/ 15 w 38"/>
                <a:gd name="T3" fmla="*/ 22 h 23"/>
                <a:gd name="T4" fmla="*/ 27 w 38"/>
                <a:gd name="T5" fmla="*/ 20 h 23"/>
                <a:gd name="T6" fmla="*/ 31 w 38"/>
                <a:gd name="T7" fmla="*/ 18 h 23"/>
                <a:gd name="T8" fmla="*/ 36 w 38"/>
                <a:gd name="T9" fmla="*/ 17 h 23"/>
                <a:gd name="T10" fmla="*/ 38 w 38"/>
                <a:gd name="T11" fmla="*/ 14 h 23"/>
                <a:gd name="T12" fmla="*/ 38 w 38"/>
                <a:gd name="T13" fmla="*/ 11 h 23"/>
                <a:gd name="T14" fmla="*/ 38 w 38"/>
                <a:gd name="T15" fmla="*/ 9 h 23"/>
                <a:gd name="T16" fmla="*/ 36 w 38"/>
                <a:gd name="T17" fmla="*/ 7 h 23"/>
                <a:gd name="T18" fmla="*/ 31 w 38"/>
                <a:gd name="T19" fmla="*/ 6 h 23"/>
                <a:gd name="T20" fmla="*/ 27 w 38"/>
                <a:gd name="T21" fmla="*/ 4 h 23"/>
                <a:gd name="T22" fmla="*/ 15 w 38"/>
                <a:gd name="T23" fmla="*/ 2 h 23"/>
                <a:gd name="T24" fmla="*/ 0 w 3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3">
                  <a:moveTo>
                    <a:pt x="0" y="23"/>
                  </a:moveTo>
                  <a:lnTo>
                    <a:pt x="15" y="22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7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8" y="9"/>
                  </a:lnTo>
                  <a:lnTo>
                    <a:pt x="36" y="7"/>
                  </a:lnTo>
                  <a:lnTo>
                    <a:pt x="31" y="6"/>
                  </a:lnTo>
                  <a:lnTo>
                    <a:pt x="27" y="4"/>
                  </a:lnTo>
                  <a:lnTo>
                    <a:pt x="15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2" name="Freeform 922"/>
            <p:cNvSpPr>
              <a:spLocks/>
            </p:cNvSpPr>
            <p:nvPr/>
          </p:nvSpPr>
          <p:spPr bwMode="auto">
            <a:xfrm>
              <a:off x="2917" y="501"/>
              <a:ext cx="9" cy="6"/>
            </a:xfrm>
            <a:custGeom>
              <a:avLst/>
              <a:gdLst>
                <a:gd name="T0" fmla="*/ 39 w 39"/>
                <a:gd name="T1" fmla="*/ 0 h 23"/>
                <a:gd name="T2" fmla="*/ 24 w 39"/>
                <a:gd name="T3" fmla="*/ 1 h 23"/>
                <a:gd name="T4" fmla="*/ 11 w 39"/>
                <a:gd name="T5" fmla="*/ 3 h 23"/>
                <a:gd name="T6" fmla="*/ 7 w 39"/>
                <a:gd name="T7" fmla="*/ 6 h 23"/>
                <a:gd name="T8" fmla="*/ 4 w 39"/>
                <a:gd name="T9" fmla="*/ 8 h 23"/>
                <a:gd name="T10" fmla="*/ 0 w 39"/>
                <a:gd name="T11" fmla="*/ 10 h 23"/>
                <a:gd name="T12" fmla="*/ 0 w 39"/>
                <a:gd name="T13" fmla="*/ 12 h 23"/>
                <a:gd name="T14" fmla="*/ 0 w 39"/>
                <a:gd name="T15" fmla="*/ 14 h 23"/>
                <a:gd name="T16" fmla="*/ 4 w 39"/>
                <a:gd name="T17" fmla="*/ 16 h 23"/>
                <a:gd name="T18" fmla="*/ 7 w 39"/>
                <a:gd name="T19" fmla="*/ 19 h 23"/>
                <a:gd name="T20" fmla="*/ 11 w 39"/>
                <a:gd name="T21" fmla="*/ 20 h 23"/>
                <a:gd name="T22" fmla="*/ 24 w 39"/>
                <a:gd name="T23" fmla="*/ 23 h 23"/>
                <a:gd name="T24" fmla="*/ 39 w 39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39" y="0"/>
                  </a:moveTo>
                  <a:lnTo>
                    <a:pt x="24" y="1"/>
                  </a:lnTo>
                  <a:lnTo>
                    <a:pt x="11" y="3"/>
                  </a:lnTo>
                  <a:lnTo>
                    <a:pt x="7" y="6"/>
                  </a:lnTo>
                  <a:lnTo>
                    <a:pt x="4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4" y="16"/>
                  </a:lnTo>
                  <a:lnTo>
                    <a:pt x="7" y="19"/>
                  </a:lnTo>
                  <a:lnTo>
                    <a:pt x="11" y="20"/>
                  </a:lnTo>
                  <a:lnTo>
                    <a:pt x="24" y="23"/>
                  </a:lnTo>
                  <a:lnTo>
                    <a:pt x="39" y="2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3" name="Freeform 923"/>
            <p:cNvSpPr>
              <a:spLocks/>
            </p:cNvSpPr>
            <p:nvPr/>
          </p:nvSpPr>
          <p:spPr bwMode="auto">
            <a:xfrm>
              <a:off x="2917" y="512"/>
              <a:ext cx="9" cy="5"/>
            </a:xfrm>
            <a:custGeom>
              <a:avLst/>
              <a:gdLst>
                <a:gd name="T0" fmla="*/ 39 w 39"/>
                <a:gd name="T1" fmla="*/ 0 h 22"/>
                <a:gd name="T2" fmla="*/ 24 w 39"/>
                <a:gd name="T3" fmla="*/ 1 h 22"/>
                <a:gd name="T4" fmla="*/ 11 w 39"/>
                <a:gd name="T5" fmla="*/ 3 h 22"/>
                <a:gd name="T6" fmla="*/ 7 w 39"/>
                <a:gd name="T7" fmla="*/ 5 h 22"/>
                <a:gd name="T8" fmla="*/ 4 w 39"/>
                <a:gd name="T9" fmla="*/ 6 h 22"/>
                <a:gd name="T10" fmla="*/ 0 w 39"/>
                <a:gd name="T11" fmla="*/ 8 h 22"/>
                <a:gd name="T12" fmla="*/ 0 w 39"/>
                <a:gd name="T13" fmla="*/ 10 h 22"/>
                <a:gd name="T14" fmla="*/ 0 w 39"/>
                <a:gd name="T15" fmla="*/ 14 h 22"/>
                <a:gd name="T16" fmla="*/ 4 w 39"/>
                <a:gd name="T17" fmla="*/ 16 h 22"/>
                <a:gd name="T18" fmla="*/ 7 w 39"/>
                <a:gd name="T19" fmla="*/ 17 h 22"/>
                <a:gd name="T20" fmla="*/ 11 w 39"/>
                <a:gd name="T21" fmla="*/ 19 h 22"/>
                <a:gd name="T22" fmla="*/ 24 w 39"/>
                <a:gd name="T23" fmla="*/ 21 h 22"/>
                <a:gd name="T24" fmla="*/ 39 w 39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2">
                  <a:moveTo>
                    <a:pt x="39" y="0"/>
                  </a:moveTo>
                  <a:lnTo>
                    <a:pt x="24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11" y="19"/>
                  </a:lnTo>
                  <a:lnTo>
                    <a:pt x="24" y="21"/>
                  </a:lnTo>
                  <a:lnTo>
                    <a:pt x="39" y="2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4" name="Freeform 924"/>
            <p:cNvSpPr>
              <a:spLocks/>
            </p:cNvSpPr>
            <p:nvPr/>
          </p:nvSpPr>
          <p:spPr bwMode="auto">
            <a:xfrm>
              <a:off x="2917" y="521"/>
              <a:ext cx="9" cy="6"/>
            </a:xfrm>
            <a:custGeom>
              <a:avLst/>
              <a:gdLst>
                <a:gd name="T0" fmla="*/ 39 w 39"/>
                <a:gd name="T1" fmla="*/ 0 h 23"/>
                <a:gd name="T2" fmla="*/ 24 w 39"/>
                <a:gd name="T3" fmla="*/ 1 h 23"/>
                <a:gd name="T4" fmla="*/ 11 w 39"/>
                <a:gd name="T5" fmla="*/ 4 h 23"/>
                <a:gd name="T6" fmla="*/ 7 w 39"/>
                <a:gd name="T7" fmla="*/ 5 h 23"/>
                <a:gd name="T8" fmla="*/ 4 w 39"/>
                <a:gd name="T9" fmla="*/ 7 h 23"/>
                <a:gd name="T10" fmla="*/ 0 w 39"/>
                <a:gd name="T11" fmla="*/ 9 h 23"/>
                <a:gd name="T12" fmla="*/ 0 w 39"/>
                <a:gd name="T13" fmla="*/ 12 h 23"/>
                <a:gd name="T14" fmla="*/ 0 w 39"/>
                <a:gd name="T15" fmla="*/ 14 h 23"/>
                <a:gd name="T16" fmla="*/ 4 w 39"/>
                <a:gd name="T17" fmla="*/ 16 h 23"/>
                <a:gd name="T18" fmla="*/ 7 w 39"/>
                <a:gd name="T19" fmla="*/ 18 h 23"/>
                <a:gd name="T20" fmla="*/ 11 w 39"/>
                <a:gd name="T21" fmla="*/ 20 h 23"/>
                <a:gd name="T22" fmla="*/ 24 w 39"/>
                <a:gd name="T23" fmla="*/ 22 h 23"/>
                <a:gd name="T24" fmla="*/ 39 w 39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39" y="0"/>
                  </a:moveTo>
                  <a:lnTo>
                    <a:pt x="24" y="1"/>
                  </a:lnTo>
                  <a:lnTo>
                    <a:pt x="11" y="4"/>
                  </a:lnTo>
                  <a:lnTo>
                    <a:pt x="7" y="5"/>
                  </a:lnTo>
                  <a:lnTo>
                    <a:pt x="4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4" y="16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2"/>
                  </a:lnTo>
                  <a:lnTo>
                    <a:pt x="39" y="2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5" name="Freeform 925"/>
            <p:cNvSpPr>
              <a:spLocks/>
            </p:cNvSpPr>
            <p:nvPr/>
          </p:nvSpPr>
          <p:spPr bwMode="auto">
            <a:xfrm>
              <a:off x="2917" y="532"/>
              <a:ext cx="9" cy="5"/>
            </a:xfrm>
            <a:custGeom>
              <a:avLst/>
              <a:gdLst>
                <a:gd name="T0" fmla="*/ 39 w 39"/>
                <a:gd name="T1" fmla="*/ 0 h 23"/>
                <a:gd name="T2" fmla="*/ 24 w 39"/>
                <a:gd name="T3" fmla="*/ 1 h 23"/>
                <a:gd name="T4" fmla="*/ 11 w 39"/>
                <a:gd name="T5" fmla="*/ 3 h 23"/>
                <a:gd name="T6" fmla="*/ 7 w 39"/>
                <a:gd name="T7" fmla="*/ 5 h 23"/>
                <a:gd name="T8" fmla="*/ 4 w 39"/>
                <a:gd name="T9" fmla="*/ 8 h 23"/>
                <a:gd name="T10" fmla="*/ 0 w 39"/>
                <a:gd name="T11" fmla="*/ 10 h 23"/>
                <a:gd name="T12" fmla="*/ 0 w 39"/>
                <a:gd name="T13" fmla="*/ 12 h 23"/>
                <a:gd name="T14" fmla="*/ 0 w 39"/>
                <a:gd name="T15" fmla="*/ 14 h 23"/>
                <a:gd name="T16" fmla="*/ 4 w 39"/>
                <a:gd name="T17" fmla="*/ 16 h 23"/>
                <a:gd name="T18" fmla="*/ 7 w 39"/>
                <a:gd name="T19" fmla="*/ 18 h 23"/>
                <a:gd name="T20" fmla="*/ 11 w 39"/>
                <a:gd name="T21" fmla="*/ 19 h 23"/>
                <a:gd name="T22" fmla="*/ 24 w 39"/>
                <a:gd name="T23" fmla="*/ 23 h 23"/>
                <a:gd name="T24" fmla="*/ 39 w 39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39" y="0"/>
                  </a:moveTo>
                  <a:lnTo>
                    <a:pt x="24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4" y="16"/>
                  </a:lnTo>
                  <a:lnTo>
                    <a:pt x="7" y="18"/>
                  </a:lnTo>
                  <a:lnTo>
                    <a:pt x="11" y="19"/>
                  </a:lnTo>
                  <a:lnTo>
                    <a:pt x="24" y="23"/>
                  </a:lnTo>
                  <a:lnTo>
                    <a:pt x="39" y="2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6" name="Rectangle 926"/>
            <p:cNvSpPr>
              <a:spLocks noChangeArrowheads="1"/>
            </p:cNvSpPr>
            <p:nvPr/>
          </p:nvSpPr>
          <p:spPr bwMode="auto">
            <a:xfrm>
              <a:off x="2655" y="491"/>
              <a:ext cx="346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7" name="Rectangle 927"/>
            <p:cNvSpPr>
              <a:spLocks noChangeArrowheads="1"/>
            </p:cNvSpPr>
            <p:nvPr/>
          </p:nvSpPr>
          <p:spPr bwMode="auto">
            <a:xfrm>
              <a:off x="2655" y="491"/>
              <a:ext cx="346" cy="1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8" name="Freeform 928"/>
            <p:cNvSpPr>
              <a:spLocks/>
            </p:cNvSpPr>
            <p:nvPr/>
          </p:nvSpPr>
          <p:spPr bwMode="auto">
            <a:xfrm>
              <a:off x="2963" y="504"/>
              <a:ext cx="26" cy="22"/>
            </a:xfrm>
            <a:custGeom>
              <a:avLst/>
              <a:gdLst>
                <a:gd name="T0" fmla="*/ 0 w 116"/>
                <a:gd name="T1" fmla="*/ 0 h 101"/>
                <a:gd name="T2" fmla="*/ 116 w 116"/>
                <a:gd name="T3" fmla="*/ 0 h 101"/>
                <a:gd name="T4" fmla="*/ 116 w 116"/>
                <a:gd name="T5" fmla="*/ 101 h 101"/>
                <a:gd name="T6" fmla="*/ 6 w 116"/>
                <a:gd name="T7" fmla="*/ 101 h 101"/>
                <a:gd name="T8" fmla="*/ 0 w 116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01">
                  <a:moveTo>
                    <a:pt x="0" y="0"/>
                  </a:moveTo>
                  <a:lnTo>
                    <a:pt x="116" y="0"/>
                  </a:lnTo>
                  <a:lnTo>
                    <a:pt x="116" y="101"/>
                  </a:lnTo>
                  <a:lnTo>
                    <a:pt x="6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9" name="Freeform 929"/>
            <p:cNvSpPr>
              <a:spLocks/>
            </p:cNvSpPr>
            <p:nvPr/>
          </p:nvSpPr>
          <p:spPr bwMode="auto">
            <a:xfrm>
              <a:off x="2963" y="503"/>
              <a:ext cx="26" cy="23"/>
            </a:xfrm>
            <a:custGeom>
              <a:avLst/>
              <a:gdLst>
                <a:gd name="T0" fmla="*/ 3 w 119"/>
                <a:gd name="T1" fmla="*/ 0 h 100"/>
                <a:gd name="T2" fmla="*/ 118 w 119"/>
                <a:gd name="T3" fmla="*/ 0 h 100"/>
                <a:gd name="T4" fmla="*/ 119 w 119"/>
                <a:gd name="T5" fmla="*/ 100 h 100"/>
                <a:gd name="T6" fmla="*/ 0 w 119"/>
                <a:gd name="T7" fmla="*/ 100 h 100"/>
                <a:gd name="T8" fmla="*/ 3 w 119"/>
                <a:gd name="T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0">
                  <a:moveTo>
                    <a:pt x="3" y="0"/>
                  </a:moveTo>
                  <a:lnTo>
                    <a:pt x="118" y="0"/>
                  </a:lnTo>
                  <a:lnTo>
                    <a:pt x="119" y="100"/>
                  </a:lnTo>
                  <a:lnTo>
                    <a:pt x="0" y="100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0" name="Rectangle 930"/>
            <p:cNvSpPr>
              <a:spLocks noChangeArrowheads="1"/>
            </p:cNvSpPr>
            <p:nvPr/>
          </p:nvSpPr>
          <p:spPr bwMode="auto">
            <a:xfrm>
              <a:off x="2740" y="496"/>
              <a:ext cx="1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1" name="Rectangle 931"/>
            <p:cNvSpPr>
              <a:spLocks noChangeArrowheads="1"/>
            </p:cNvSpPr>
            <p:nvPr/>
          </p:nvSpPr>
          <p:spPr bwMode="auto">
            <a:xfrm>
              <a:off x="2740" y="496"/>
              <a:ext cx="177" cy="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" name="Rectangle 932"/>
            <p:cNvSpPr>
              <a:spLocks noChangeArrowheads="1"/>
            </p:cNvSpPr>
            <p:nvPr/>
          </p:nvSpPr>
          <p:spPr bwMode="auto">
            <a:xfrm>
              <a:off x="2718" y="320"/>
              <a:ext cx="221" cy="1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" name="Rectangle 933"/>
            <p:cNvSpPr>
              <a:spLocks noChangeArrowheads="1"/>
            </p:cNvSpPr>
            <p:nvPr/>
          </p:nvSpPr>
          <p:spPr bwMode="auto">
            <a:xfrm>
              <a:off x="2718" y="320"/>
              <a:ext cx="221" cy="17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" name="Freeform 934"/>
            <p:cNvSpPr>
              <a:spLocks/>
            </p:cNvSpPr>
            <p:nvPr/>
          </p:nvSpPr>
          <p:spPr bwMode="auto">
            <a:xfrm>
              <a:off x="2718" y="216"/>
              <a:ext cx="221" cy="208"/>
            </a:xfrm>
            <a:custGeom>
              <a:avLst/>
              <a:gdLst>
                <a:gd name="T0" fmla="*/ 960 w 963"/>
                <a:gd name="T1" fmla="*/ 517 h 938"/>
                <a:gd name="T2" fmla="*/ 947 w 963"/>
                <a:gd name="T3" fmla="*/ 586 h 938"/>
                <a:gd name="T4" fmla="*/ 925 w 963"/>
                <a:gd name="T5" fmla="*/ 652 h 938"/>
                <a:gd name="T6" fmla="*/ 893 w 963"/>
                <a:gd name="T7" fmla="*/ 712 h 938"/>
                <a:gd name="T8" fmla="*/ 852 w 963"/>
                <a:gd name="T9" fmla="*/ 767 h 938"/>
                <a:gd name="T10" fmla="*/ 805 w 963"/>
                <a:gd name="T11" fmla="*/ 816 h 938"/>
                <a:gd name="T12" fmla="*/ 750 w 963"/>
                <a:gd name="T13" fmla="*/ 857 h 938"/>
                <a:gd name="T14" fmla="*/ 690 w 963"/>
                <a:gd name="T15" fmla="*/ 892 h 938"/>
                <a:gd name="T16" fmla="*/ 624 w 963"/>
                <a:gd name="T17" fmla="*/ 917 h 938"/>
                <a:gd name="T18" fmla="*/ 555 w 963"/>
                <a:gd name="T19" fmla="*/ 933 h 938"/>
                <a:gd name="T20" fmla="*/ 482 w 963"/>
                <a:gd name="T21" fmla="*/ 938 h 938"/>
                <a:gd name="T22" fmla="*/ 408 w 963"/>
                <a:gd name="T23" fmla="*/ 933 h 938"/>
                <a:gd name="T24" fmla="*/ 338 w 963"/>
                <a:gd name="T25" fmla="*/ 917 h 938"/>
                <a:gd name="T26" fmla="*/ 273 w 963"/>
                <a:gd name="T27" fmla="*/ 892 h 938"/>
                <a:gd name="T28" fmla="*/ 212 w 963"/>
                <a:gd name="T29" fmla="*/ 857 h 938"/>
                <a:gd name="T30" fmla="*/ 158 w 963"/>
                <a:gd name="T31" fmla="*/ 816 h 938"/>
                <a:gd name="T32" fmla="*/ 110 w 963"/>
                <a:gd name="T33" fmla="*/ 767 h 938"/>
                <a:gd name="T34" fmla="*/ 69 w 963"/>
                <a:gd name="T35" fmla="*/ 712 h 938"/>
                <a:gd name="T36" fmla="*/ 37 w 963"/>
                <a:gd name="T37" fmla="*/ 652 h 938"/>
                <a:gd name="T38" fmla="*/ 15 w 963"/>
                <a:gd name="T39" fmla="*/ 586 h 938"/>
                <a:gd name="T40" fmla="*/ 2 w 963"/>
                <a:gd name="T41" fmla="*/ 517 h 938"/>
                <a:gd name="T42" fmla="*/ 1 w 963"/>
                <a:gd name="T43" fmla="*/ 445 h 938"/>
                <a:gd name="T44" fmla="*/ 9 w 963"/>
                <a:gd name="T45" fmla="*/ 375 h 938"/>
                <a:gd name="T46" fmla="*/ 29 w 963"/>
                <a:gd name="T47" fmla="*/ 308 h 938"/>
                <a:gd name="T48" fmla="*/ 58 w 963"/>
                <a:gd name="T49" fmla="*/ 246 h 938"/>
                <a:gd name="T50" fmla="*/ 96 w 963"/>
                <a:gd name="T51" fmla="*/ 189 h 938"/>
                <a:gd name="T52" fmla="*/ 141 w 963"/>
                <a:gd name="T53" fmla="*/ 138 h 938"/>
                <a:gd name="T54" fmla="*/ 193 w 963"/>
                <a:gd name="T55" fmla="*/ 94 h 938"/>
                <a:gd name="T56" fmla="*/ 252 w 963"/>
                <a:gd name="T57" fmla="*/ 57 h 938"/>
                <a:gd name="T58" fmla="*/ 316 w 963"/>
                <a:gd name="T59" fmla="*/ 29 h 938"/>
                <a:gd name="T60" fmla="*/ 384 w 963"/>
                <a:gd name="T61" fmla="*/ 10 h 938"/>
                <a:gd name="T62" fmla="*/ 456 w 963"/>
                <a:gd name="T63" fmla="*/ 1 h 938"/>
                <a:gd name="T64" fmla="*/ 530 w 963"/>
                <a:gd name="T65" fmla="*/ 2 h 938"/>
                <a:gd name="T66" fmla="*/ 601 w 963"/>
                <a:gd name="T67" fmla="*/ 15 h 938"/>
                <a:gd name="T68" fmla="*/ 669 w 963"/>
                <a:gd name="T69" fmla="*/ 37 h 938"/>
                <a:gd name="T70" fmla="*/ 730 w 963"/>
                <a:gd name="T71" fmla="*/ 68 h 938"/>
                <a:gd name="T72" fmla="*/ 787 w 963"/>
                <a:gd name="T73" fmla="*/ 108 h 938"/>
                <a:gd name="T74" fmla="*/ 838 w 963"/>
                <a:gd name="T75" fmla="*/ 154 h 938"/>
                <a:gd name="T76" fmla="*/ 880 w 963"/>
                <a:gd name="T77" fmla="*/ 207 h 938"/>
                <a:gd name="T78" fmla="*/ 915 w 963"/>
                <a:gd name="T79" fmla="*/ 266 h 938"/>
                <a:gd name="T80" fmla="*/ 941 w 963"/>
                <a:gd name="T81" fmla="*/ 330 h 938"/>
                <a:gd name="T82" fmla="*/ 957 w 963"/>
                <a:gd name="T83" fmla="*/ 397 h 938"/>
                <a:gd name="T84" fmla="*/ 963 w 963"/>
                <a:gd name="T85" fmla="*/ 469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3" h="938">
                  <a:moveTo>
                    <a:pt x="963" y="469"/>
                  </a:moveTo>
                  <a:lnTo>
                    <a:pt x="962" y="493"/>
                  </a:lnTo>
                  <a:lnTo>
                    <a:pt x="960" y="517"/>
                  </a:lnTo>
                  <a:lnTo>
                    <a:pt x="957" y="541"/>
                  </a:lnTo>
                  <a:lnTo>
                    <a:pt x="953" y="563"/>
                  </a:lnTo>
                  <a:lnTo>
                    <a:pt x="947" y="586"/>
                  </a:lnTo>
                  <a:lnTo>
                    <a:pt x="941" y="609"/>
                  </a:lnTo>
                  <a:lnTo>
                    <a:pt x="933" y="630"/>
                  </a:lnTo>
                  <a:lnTo>
                    <a:pt x="925" y="652"/>
                  </a:lnTo>
                  <a:lnTo>
                    <a:pt x="915" y="672"/>
                  </a:lnTo>
                  <a:lnTo>
                    <a:pt x="904" y="693"/>
                  </a:lnTo>
                  <a:lnTo>
                    <a:pt x="893" y="712"/>
                  </a:lnTo>
                  <a:lnTo>
                    <a:pt x="880" y="731"/>
                  </a:lnTo>
                  <a:lnTo>
                    <a:pt x="866" y="750"/>
                  </a:lnTo>
                  <a:lnTo>
                    <a:pt x="852" y="767"/>
                  </a:lnTo>
                  <a:lnTo>
                    <a:pt x="838" y="784"/>
                  </a:lnTo>
                  <a:lnTo>
                    <a:pt x="821" y="800"/>
                  </a:lnTo>
                  <a:lnTo>
                    <a:pt x="805" y="816"/>
                  </a:lnTo>
                  <a:lnTo>
                    <a:pt x="787" y="830"/>
                  </a:lnTo>
                  <a:lnTo>
                    <a:pt x="769" y="845"/>
                  </a:lnTo>
                  <a:lnTo>
                    <a:pt x="750" y="857"/>
                  </a:lnTo>
                  <a:lnTo>
                    <a:pt x="730" y="870"/>
                  </a:lnTo>
                  <a:lnTo>
                    <a:pt x="711" y="881"/>
                  </a:lnTo>
                  <a:lnTo>
                    <a:pt x="690" y="892"/>
                  </a:lnTo>
                  <a:lnTo>
                    <a:pt x="669" y="902"/>
                  </a:lnTo>
                  <a:lnTo>
                    <a:pt x="646" y="909"/>
                  </a:lnTo>
                  <a:lnTo>
                    <a:pt x="624" y="917"/>
                  </a:lnTo>
                  <a:lnTo>
                    <a:pt x="601" y="923"/>
                  </a:lnTo>
                  <a:lnTo>
                    <a:pt x="578" y="929"/>
                  </a:lnTo>
                  <a:lnTo>
                    <a:pt x="555" y="933"/>
                  </a:lnTo>
                  <a:lnTo>
                    <a:pt x="530" y="936"/>
                  </a:lnTo>
                  <a:lnTo>
                    <a:pt x="506" y="937"/>
                  </a:lnTo>
                  <a:lnTo>
                    <a:pt x="482" y="938"/>
                  </a:lnTo>
                  <a:lnTo>
                    <a:pt x="456" y="937"/>
                  </a:lnTo>
                  <a:lnTo>
                    <a:pt x="432" y="936"/>
                  </a:lnTo>
                  <a:lnTo>
                    <a:pt x="408" y="933"/>
                  </a:lnTo>
                  <a:lnTo>
                    <a:pt x="384" y="929"/>
                  </a:lnTo>
                  <a:lnTo>
                    <a:pt x="361" y="923"/>
                  </a:lnTo>
                  <a:lnTo>
                    <a:pt x="338" y="917"/>
                  </a:lnTo>
                  <a:lnTo>
                    <a:pt x="316" y="909"/>
                  </a:lnTo>
                  <a:lnTo>
                    <a:pt x="294" y="902"/>
                  </a:lnTo>
                  <a:lnTo>
                    <a:pt x="273" y="892"/>
                  </a:lnTo>
                  <a:lnTo>
                    <a:pt x="252" y="881"/>
                  </a:lnTo>
                  <a:lnTo>
                    <a:pt x="232" y="870"/>
                  </a:lnTo>
                  <a:lnTo>
                    <a:pt x="212" y="857"/>
                  </a:lnTo>
                  <a:lnTo>
                    <a:pt x="193" y="845"/>
                  </a:lnTo>
                  <a:lnTo>
                    <a:pt x="175" y="830"/>
                  </a:lnTo>
                  <a:lnTo>
                    <a:pt x="158" y="816"/>
                  </a:lnTo>
                  <a:lnTo>
                    <a:pt x="141" y="800"/>
                  </a:lnTo>
                  <a:lnTo>
                    <a:pt x="124" y="784"/>
                  </a:lnTo>
                  <a:lnTo>
                    <a:pt x="110" y="767"/>
                  </a:lnTo>
                  <a:lnTo>
                    <a:pt x="96" y="750"/>
                  </a:lnTo>
                  <a:lnTo>
                    <a:pt x="82" y="731"/>
                  </a:lnTo>
                  <a:lnTo>
                    <a:pt x="69" y="712"/>
                  </a:lnTo>
                  <a:lnTo>
                    <a:pt x="58" y="693"/>
                  </a:lnTo>
                  <a:lnTo>
                    <a:pt x="47" y="672"/>
                  </a:lnTo>
                  <a:lnTo>
                    <a:pt x="37" y="652"/>
                  </a:lnTo>
                  <a:lnTo>
                    <a:pt x="29" y="630"/>
                  </a:lnTo>
                  <a:lnTo>
                    <a:pt x="22" y="609"/>
                  </a:lnTo>
                  <a:lnTo>
                    <a:pt x="15" y="586"/>
                  </a:lnTo>
                  <a:lnTo>
                    <a:pt x="9" y="563"/>
                  </a:lnTo>
                  <a:lnTo>
                    <a:pt x="5" y="541"/>
                  </a:lnTo>
                  <a:lnTo>
                    <a:pt x="2" y="517"/>
                  </a:lnTo>
                  <a:lnTo>
                    <a:pt x="1" y="493"/>
                  </a:lnTo>
                  <a:lnTo>
                    <a:pt x="0" y="469"/>
                  </a:lnTo>
                  <a:lnTo>
                    <a:pt x="1" y="445"/>
                  </a:lnTo>
                  <a:lnTo>
                    <a:pt x="2" y="421"/>
                  </a:lnTo>
                  <a:lnTo>
                    <a:pt x="5" y="397"/>
                  </a:lnTo>
                  <a:lnTo>
                    <a:pt x="9" y="375"/>
                  </a:lnTo>
                  <a:lnTo>
                    <a:pt x="15" y="352"/>
                  </a:lnTo>
                  <a:lnTo>
                    <a:pt x="22" y="330"/>
                  </a:lnTo>
                  <a:lnTo>
                    <a:pt x="29" y="308"/>
                  </a:lnTo>
                  <a:lnTo>
                    <a:pt x="37" y="287"/>
                  </a:lnTo>
                  <a:lnTo>
                    <a:pt x="47" y="266"/>
                  </a:lnTo>
                  <a:lnTo>
                    <a:pt x="58" y="246"/>
                  </a:lnTo>
                  <a:lnTo>
                    <a:pt x="69" y="226"/>
                  </a:lnTo>
                  <a:lnTo>
                    <a:pt x="82" y="207"/>
                  </a:lnTo>
                  <a:lnTo>
                    <a:pt x="96" y="189"/>
                  </a:lnTo>
                  <a:lnTo>
                    <a:pt x="110" y="171"/>
                  </a:lnTo>
                  <a:lnTo>
                    <a:pt x="124" y="154"/>
                  </a:lnTo>
                  <a:lnTo>
                    <a:pt x="141" y="138"/>
                  </a:lnTo>
                  <a:lnTo>
                    <a:pt x="158" y="122"/>
                  </a:lnTo>
                  <a:lnTo>
                    <a:pt x="175" y="108"/>
                  </a:lnTo>
                  <a:lnTo>
                    <a:pt x="193" y="94"/>
                  </a:lnTo>
                  <a:lnTo>
                    <a:pt x="212" y="81"/>
                  </a:lnTo>
                  <a:lnTo>
                    <a:pt x="232" y="68"/>
                  </a:lnTo>
                  <a:lnTo>
                    <a:pt x="252" y="57"/>
                  </a:lnTo>
                  <a:lnTo>
                    <a:pt x="273" y="46"/>
                  </a:lnTo>
                  <a:lnTo>
                    <a:pt x="294" y="37"/>
                  </a:lnTo>
                  <a:lnTo>
                    <a:pt x="316" y="29"/>
                  </a:lnTo>
                  <a:lnTo>
                    <a:pt x="338" y="22"/>
                  </a:lnTo>
                  <a:lnTo>
                    <a:pt x="361" y="15"/>
                  </a:lnTo>
                  <a:lnTo>
                    <a:pt x="384" y="10"/>
                  </a:lnTo>
                  <a:lnTo>
                    <a:pt x="408" y="5"/>
                  </a:lnTo>
                  <a:lnTo>
                    <a:pt x="432" y="2"/>
                  </a:lnTo>
                  <a:lnTo>
                    <a:pt x="456" y="1"/>
                  </a:lnTo>
                  <a:lnTo>
                    <a:pt x="482" y="0"/>
                  </a:lnTo>
                  <a:lnTo>
                    <a:pt x="506" y="1"/>
                  </a:lnTo>
                  <a:lnTo>
                    <a:pt x="530" y="2"/>
                  </a:lnTo>
                  <a:lnTo>
                    <a:pt x="555" y="5"/>
                  </a:lnTo>
                  <a:lnTo>
                    <a:pt x="578" y="10"/>
                  </a:lnTo>
                  <a:lnTo>
                    <a:pt x="601" y="15"/>
                  </a:lnTo>
                  <a:lnTo>
                    <a:pt x="624" y="22"/>
                  </a:lnTo>
                  <a:lnTo>
                    <a:pt x="646" y="29"/>
                  </a:lnTo>
                  <a:lnTo>
                    <a:pt x="669" y="37"/>
                  </a:lnTo>
                  <a:lnTo>
                    <a:pt x="690" y="46"/>
                  </a:lnTo>
                  <a:lnTo>
                    <a:pt x="711" y="57"/>
                  </a:lnTo>
                  <a:lnTo>
                    <a:pt x="730" y="68"/>
                  </a:lnTo>
                  <a:lnTo>
                    <a:pt x="750" y="81"/>
                  </a:lnTo>
                  <a:lnTo>
                    <a:pt x="769" y="94"/>
                  </a:lnTo>
                  <a:lnTo>
                    <a:pt x="787" y="108"/>
                  </a:lnTo>
                  <a:lnTo>
                    <a:pt x="805" y="122"/>
                  </a:lnTo>
                  <a:lnTo>
                    <a:pt x="821" y="138"/>
                  </a:lnTo>
                  <a:lnTo>
                    <a:pt x="838" y="154"/>
                  </a:lnTo>
                  <a:lnTo>
                    <a:pt x="852" y="171"/>
                  </a:lnTo>
                  <a:lnTo>
                    <a:pt x="866" y="189"/>
                  </a:lnTo>
                  <a:lnTo>
                    <a:pt x="880" y="207"/>
                  </a:lnTo>
                  <a:lnTo>
                    <a:pt x="893" y="226"/>
                  </a:lnTo>
                  <a:lnTo>
                    <a:pt x="904" y="246"/>
                  </a:lnTo>
                  <a:lnTo>
                    <a:pt x="915" y="266"/>
                  </a:lnTo>
                  <a:lnTo>
                    <a:pt x="925" y="287"/>
                  </a:lnTo>
                  <a:lnTo>
                    <a:pt x="933" y="308"/>
                  </a:lnTo>
                  <a:lnTo>
                    <a:pt x="941" y="330"/>
                  </a:lnTo>
                  <a:lnTo>
                    <a:pt x="947" y="352"/>
                  </a:lnTo>
                  <a:lnTo>
                    <a:pt x="953" y="375"/>
                  </a:lnTo>
                  <a:lnTo>
                    <a:pt x="957" y="397"/>
                  </a:lnTo>
                  <a:lnTo>
                    <a:pt x="960" y="421"/>
                  </a:lnTo>
                  <a:lnTo>
                    <a:pt x="962" y="445"/>
                  </a:lnTo>
                  <a:lnTo>
                    <a:pt x="963" y="4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5" name="Freeform 935"/>
            <p:cNvSpPr>
              <a:spLocks/>
            </p:cNvSpPr>
            <p:nvPr/>
          </p:nvSpPr>
          <p:spPr bwMode="auto">
            <a:xfrm>
              <a:off x="2718" y="216"/>
              <a:ext cx="221" cy="208"/>
            </a:xfrm>
            <a:custGeom>
              <a:avLst/>
              <a:gdLst>
                <a:gd name="T0" fmla="*/ 960 w 963"/>
                <a:gd name="T1" fmla="*/ 517 h 938"/>
                <a:gd name="T2" fmla="*/ 947 w 963"/>
                <a:gd name="T3" fmla="*/ 586 h 938"/>
                <a:gd name="T4" fmla="*/ 925 w 963"/>
                <a:gd name="T5" fmla="*/ 652 h 938"/>
                <a:gd name="T6" fmla="*/ 893 w 963"/>
                <a:gd name="T7" fmla="*/ 712 h 938"/>
                <a:gd name="T8" fmla="*/ 852 w 963"/>
                <a:gd name="T9" fmla="*/ 767 h 938"/>
                <a:gd name="T10" fmla="*/ 805 w 963"/>
                <a:gd name="T11" fmla="*/ 816 h 938"/>
                <a:gd name="T12" fmla="*/ 750 w 963"/>
                <a:gd name="T13" fmla="*/ 857 h 938"/>
                <a:gd name="T14" fmla="*/ 690 w 963"/>
                <a:gd name="T15" fmla="*/ 892 h 938"/>
                <a:gd name="T16" fmla="*/ 624 w 963"/>
                <a:gd name="T17" fmla="*/ 917 h 938"/>
                <a:gd name="T18" fmla="*/ 555 w 963"/>
                <a:gd name="T19" fmla="*/ 933 h 938"/>
                <a:gd name="T20" fmla="*/ 482 w 963"/>
                <a:gd name="T21" fmla="*/ 938 h 938"/>
                <a:gd name="T22" fmla="*/ 408 w 963"/>
                <a:gd name="T23" fmla="*/ 933 h 938"/>
                <a:gd name="T24" fmla="*/ 338 w 963"/>
                <a:gd name="T25" fmla="*/ 917 h 938"/>
                <a:gd name="T26" fmla="*/ 273 w 963"/>
                <a:gd name="T27" fmla="*/ 892 h 938"/>
                <a:gd name="T28" fmla="*/ 212 w 963"/>
                <a:gd name="T29" fmla="*/ 857 h 938"/>
                <a:gd name="T30" fmla="*/ 158 w 963"/>
                <a:gd name="T31" fmla="*/ 816 h 938"/>
                <a:gd name="T32" fmla="*/ 110 w 963"/>
                <a:gd name="T33" fmla="*/ 767 h 938"/>
                <a:gd name="T34" fmla="*/ 69 w 963"/>
                <a:gd name="T35" fmla="*/ 712 h 938"/>
                <a:gd name="T36" fmla="*/ 37 w 963"/>
                <a:gd name="T37" fmla="*/ 652 h 938"/>
                <a:gd name="T38" fmla="*/ 15 w 963"/>
                <a:gd name="T39" fmla="*/ 586 h 938"/>
                <a:gd name="T40" fmla="*/ 2 w 963"/>
                <a:gd name="T41" fmla="*/ 517 h 938"/>
                <a:gd name="T42" fmla="*/ 1 w 963"/>
                <a:gd name="T43" fmla="*/ 445 h 938"/>
                <a:gd name="T44" fmla="*/ 9 w 963"/>
                <a:gd name="T45" fmla="*/ 375 h 938"/>
                <a:gd name="T46" fmla="*/ 29 w 963"/>
                <a:gd name="T47" fmla="*/ 308 h 938"/>
                <a:gd name="T48" fmla="*/ 58 w 963"/>
                <a:gd name="T49" fmla="*/ 246 h 938"/>
                <a:gd name="T50" fmla="*/ 96 w 963"/>
                <a:gd name="T51" fmla="*/ 189 h 938"/>
                <a:gd name="T52" fmla="*/ 141 w 963"/>
                <a:gd name="T53" fmla="*/ 138 h 938"/>
                <a:gd name="T54" fmla="*/ 193 w 963"/>
                <a:gd name="T55" fmla="*/ 94 h 938"/>
                <a:gd name="T56" fmla="*/ 252 w 963"/>
                <a:gd name="T57" fmla="*/ 57 h 938"/>
                <a:gd name="T58" fmla="*/ 316 w 963"/>
                <a:gd name="T59" fmla="*/ 29 h 938"/>
                <a:gd name="T60" fmla="*/ 384 w 963"/>
                <a:gd name="T61" fmla="*/ 10 h 938"/>
                <a:gd name="T62" fmla="*/ 456 w 963"/>
                <a:gd name="T63" fmla="*/ 1 h 938"/>
                <a:gd name="T64" fmla="*/ 530 w 963"/>
                <a:gd name="T65" fmla="*/ 2 h 938"/>
                <a:gd name="T66" fmla="*/ 601 w 963"/>
                <a:gd name="T67" fmla="*/ 15 h 938"/>
                <a:gd name="T68" fmla="*/ 669 w 963"/>
                <a:gd name="T69" fmla="*/ 37 h 938"/>
                <a:gd name="T70" fmla="*/ 730 w 963"/>
                <a:gd name="T71" fmla="*/ 68 h 938"/>
                <a:gd name="T72" fmla="*/ 787 w 963"/>
                <a:gd name="T73" fmla="*/ 108 h 938"/>
                <a:gd name="T74" fmla="*/ 838 w 963"/>
                <a:gd name="T75" fmla="*/ 154 h 938"/>
                <a:gd name="T76" fmla="*/ 880 w 963"/>
                <a:gd name="T77" fmla="*/ 207 h 938"/>
                <a:gd name="T78" fmla="*/ 915 w 963"/>
                <a:gd name="T79" fmla="*/ 266 h 938"/>
                <a:gd name="T80" fmla="*/ 941 w 963"/>
                <a:gd name="T81" fmla="*/ 330 h 938"/>
                <a:gd name="T82" fmla="*/ 957 w 963"/>
                <a:gd name="T83" fmla="*/ 397 h 938"/>
                <a:gd name="T84" fmla="*/ 963 w 963"/>
                <a:gd name="T85" fmla="*/ 469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3" h="938">
                  <a:moveTo>
                    <a:pt x="963" y="469"/>
                  </a:moveTo>
                  <a:lnTo>
                    <a:pt x="962" y="493"/>
                  </a:lnTo>
                  <a:lnTo>
                    <a:pt x="960" y="517"/>
                  </a:lnTo>
                  <a:lnTo>
                    <a:pt x="957" y="541"/>
                  </a:lnTo>
                  <a:lnTo>
                    <a:pt x="953" y="563"/>
                  </a:lnTo>
                  <a:lnTo>
                    <a:pt x="947" y="586"/>
                  </a:lnTo>
                  <a:lnTo>
                    <a:pt x="941" y="609"/>
                  </a:lnTo>
                  <a:lnTo>
                    <a:pt x="933" y="630"/>
                  </a:lnTo>
                  <a:lnTo>
                    <a:pt x="925" y="652"/>
                  </a:lnTo>
                  <a:lnTo>
                    <a:pt x="915" y="672"/>
                  </a:lnTo>
                  <a:lnTo>
                    <a:pt x="904" y="693"/>
                  </a:lnTo>
                  <a:lnTo>
                    <a:pt x="893" y="712"/>
                  </a:lnTo>
                  <a:lnTo>
                    <a:pt x="880" y="731"/>
                  </a:lnTo>
                  <a:lnTo>
                    <a:pt x="866" y="750"/>
                  </a:lnTo>
                  <a:lnTo>
                    <a:pt x="852" y="767"/>
                  </a:lnTo>
                  <a:lnTo>
                    <a:pt x="838" y="784"/>
                  </a:lnTo>
                  <a:lnTo>
                    <a:pt x="821" y="800"/>
                  </a:lnTo>
                  <a:lnTo>
                    <a:pt x="805" y="816"/>
                  </a:lnTo>
                  <a:lnTo>
                    <a:pt x="787" y="830"/>
                  </a:lnTo>
                  <a:lnTo>
                    <a:pt x="769" y="845"/>
                  </a:lnTo>
                  <a:lnTo>
                    <a:pt x="750" y="857"/>
                  </a:lnTo>
                  <a:lnTo>
                    <a:pt x="730" y="870"/>
                  </a:lnTo>
                  <a:lnTo>
                    <a:pt x="711" y="881"/>
                  </a:lnTo>
                  <a:lnTo>
                    <a:pt x="690" y="892"/>
                  </a:lnTo>
                  <a:lnTo>
                    <a:pt x="669" y="902"/>
                  </a:lnTo>
                  <a:lnTo>
                    <a:pt x="646" y="909"/>
                  </a:lnTo>
                  <a:lnTo>
                    <a:pt x="624" y="917"/>
                  </a:lnTo>
                  <a:lnTo>
                    <a:pt x="601" y="923"/>
                  </a:lnTo>
                  <a:lnTo>
                    <a:pt x="578" y="929"/>
                  </a:lnTo>
                  <a:lnTo>
                    <a:pt x="555" y="933"/>
                  </a:lnTo>
                  <a:lnTo>
                    <a:pt x="530" y="936"/>
                  </a:lnTo>
                  <a:lnTo>
                    <a:pt x="506" y="937"/>
                  </a:lnTo>
                  <a:lnTo>
                    <a:pt x="482" y="938"/>
                  </a:lnTo>
                  <a:lnTo>
                    <a:pt x="456" y="937"/>
                  </a:lnTo>
                  <a:lnTo>
                    <a:pt x="432" y="936"/>
                  </a:lnTo>
                  <a:lnTo>
                    <a:pt x="408" y="933"/>
                  </a:lnTo>
                  <a:lnTo>
                    <a:pt x="384" y="929"/>
                  </a:lnTo>
                  <a:lnTo>
                    <a:pt x="361" y="923"/>
                  </a:lnTo>
                  <a:lnTo>
                    <a:pt x="338" y="917"/>
                  </a:lnTo>
                  <a:lnTo>
                    <a:pt x="316" y="909"/>
                  </a:lnTo>
                  <a:lnTo>
                    <a:pt x="294" y="902"/>
                  </a:lnTo>
                  <a:lnTo>
                    <a:pt x="273" y="892"/>
                  </a:lnTo>
                  <a:lnTo>
                    <a:pt x="252" y="881"/>
                  </a:lnTo>
                  <a:lnTo>
                    <a:pt x="232" y="870"/>
                  </a:lnTo>
                  <a:lnTo>
                    <a:pt x="212" y="857"/>
                  </a:lnTo>
                  <a:lnTo>
                    <a:pt x="193" y="845"/>
                  </a:lnTo>
                  <a:lnTo>
                    <a:pt x="175" y="830"/>
                  </a:lnTo>
                  <a:lnTo>
                    <a:pt x="158" y="816"/>
                  </a:lnTo>
                  <a:lnTo>
                    <a:pt x="141" y="800"/>
                  </a:lnTo>
                  <a:lnTo>
                    <a:pt x="124" y="784"/>
                  </a:lnTo>
                  <a:lnTo>
                    <a:pt x="110" y="767"/>
                  </a:lnTo>
                  <a:lnTo>
                    <a:pt x="96" y="750"/>
                  </a:lnTo>
                  <a:lnTo>
                    <a:pt x="82" y="731"/>
                  </a:lnTo>
                  <a:lnTo>
                    <a:pt x="69" y="712"/>
                  </a:lnTo>
                  <a:lnTo>
                    <a:pt x="58" y="693"/>
                  </a:lnTo>
                  <a:lnTo>
                    <a:pt x="47" y="672"/>
                  </a:lnTo>
                  <a:lnTo>
                    <a:pt x="37" y="652"/>
                  </a:lnTo>
                  <a:lnTo>
                    <a:pt x="29" y="630"/>
                  </a:lnTo>
                  <a:lnTo>
                    <a:pt x="22" y="609"/>
                  </a:lnTo>
                  <a:lnTo>
                    <a:pt x="15" y="586"/>
                  </a:lnTo>
                  <a:lnTo>
                    <a:pt x="9" y="563"/>
                  </a:lnTo>
                  <a:lnTo>
                    <a:pt x="5" y="541"/>
                  </a:lnTo>
                  <a:lnTo>
                    <a:pt x="2" y="517"/>
                  </a:lnTo>
                  <a:lnTo>
                    <a:pt x="1" y="493"/>
                  </a:lnTo>
                  <a:lnTo>
                    <a:pt x="0" y="469"/>
                  </a:lnTo>
                  <a:lnTo>
                    <a:pt x="1" y="445"/>
                  </a:lnTo>
                  <a:lnTo>
                    <a:pt x="2" y="421"/>
                  </a:lnTo>
                  <a:lnTo>
                    <a:pt x="5" y="397"/>
                  </a:lnTo>
                  <a:lnTo>
                    <a:pt x="9" y="375"/>
                  </a:lnTo>
                  <a:lnTo>
                    <a:pt x="15" y="352"/>
                  </a:lnTo>
                  <a:lnTo>
                    <a:pt x="22" y="330"/>
                  </a:lnTo>
                  <a:lnTo>
                    <a:pt x="29" y="308"/>
                  </a:lnTo>
                  <a:lnTo>
                    <a:pt x="37" y="287"/>
                  </a:lnTo>
                  <a:lnTo>
                    <a:pt x="47" y="266"/>
                  </a:lnTo>
                  <a:lnTo>
                    <a:pt x="58" y="246"/>
                  </a:lnTo>
                  <a:lnTo>
                    <a:pt x="69" y="226"/>
                  </a:lnTo>
                  <a:lnTo>
                    <a:pt x="82" y="207"/>
                  </a:lnTo>
                  <a:lnTo>
                    <a:pt x="96" y="189"/>
                  </a:lnTo>
                  <a:lnTo>
                    <a:pt x="110" y="171"/>
                  </a:lnTo>
                  <a:lnTo>
                    <a:pt x="124" y="154"/>
                  </a:lnTo>
                  <a:lnTo>
                    <a:pt x="141" y="138"/>
                  </a:lnTo>
                  <a:lnTo>
                    <a:pt x="158" y="122"/>
                  </a:lnTo>
                  <a:lnTo>
                    <a:pt x="175" y="108"/>
                  </a:lnTo>
                  <a:lnTo>
                    <a:pt x="193" y="94"/>
                  </a:lnTo>
                  <a:lnTo>
                    <a:pt x="212" y="81"/>
                  </a:lnTo>
                  <a:lnTo>
                    <a:pt x="232" y="68"/>
                  </a:lnTo>
                  <a:lnTo>
                    <a:pt x="252" y="57"/>
                  </a:lnTo>
                  <a:lnTo>
                    <a:pt x="273" y="46"/>
                  </a:lnTo>
                  <a:lnTo>
                    <a:pt x="294" y="37"/>
                  </a:lnTo>
                  <a:lnTo>
                    <a:pt x="316" y="29"/>
                  </a:lnTo>
                  <a:lnTo>
                    <a:pt x="338" y="22"/>
                  </a:lnTo>
                  <a:lnTo>
                    <a:pt x="361" y="15"/>
                  </a:lnTo>
                  <a:lnTo>
                    <a:pt x="384" y="10"/>
                  </a:lnTo>
                  <a:lnTo>
                    <a:pt x="408" y="5"/>
                  </a:lnTo>
                  <a:lnTo>
                    <a:pt x="432" y="2"/>
                  </a:lnTo>
                  <a:lnTo>
                    <a:pt x="456" y="1"/>
                  </a:lnTo>
                  <a:lnTo>
                    <a:pt x="482" y="0"/>
                  </a:lnTo>
                  <a:lnTo>
                    <a:pt x="506" y="1"/>
                  </a:lnTo>
                  <a:lnTo>
                    <a:pt x="530" y="2"/>
                  </a:lnTo>
                  <a:lnTo>
                    <a:pt x="555" y="5"/>
                  </a:lnTo>
                  <a:lnTo>
                    <a:pt x="578" y="10"/>
                  </a:lnTo>
                  <a:lnTo>
                    <a:pt x="601" y="15"/>
                  </a:lnTo>
                  <a:lnTo>
                    <a:pt x="624" y="22"/>
                  </a:lnTo>
                  <a:lnTo>
                    <a:pt x="646" y="29"/>
                  </a:lnTo>
                  <a:lnTo>
                    <a:pt x="669" y="37"/>
                  </a:lnTo>
                  <a:lnTo>
                    <a:pt x="690" y="46"/>
                  </a:lnTo>
                  <a:lnTo>
                    <a:pt x="711" y="57"/>
                  </a:lnTo>
                  <a:lnTo>
                    <a:pt x="730" y="68"/>
                  </a:lnTo>
                  <a:lnTo>
                    <a:pt x="750" y="81"/>
                  </a:lnTo>
                  <a:lnTo>
                    <a:pt x="769" y="94"/>
                  </a:lnTo>
                  <a:lnTo>
                    <a:pt x="787" y="108"/>
                  </a:lnTo>
                  <a:lnTo>
                    <a:pt x="805" y="122"/>
                  </a:lnTo>
                  <a:lnTo>
                    <a:pt x="821" y="138"/>
                  </a:lnTo>
                  <a:lnTo>
                    <a:pt x="838" y="154"/>
                  </a:lnTo>
                  <a:lnTo>
                    <a:pt x="852" y="171"/>
                  </a:lnTo>
                  <a:lnTo>
                    <a:pt x="866" y="189"/>
                  </a:lnTo>
                  <a:lnTo>
                    <a:pt x="880" y="207"/>
                  </a:lnTo>
                  <a:lnTo>
                    <a:pt x="893" y="226"/>
                  </a:lnTo>
                  <a:lnTo>
                    <a:pt x="904" y="246"/>
                  </a:lnTo>
                  <a:lnTo>
                    <a:pt x="915" y="266"/>
                  </a:lnTo>
                  <a:lnTo>
                    <a:pt x="925" y="287"/>
                  </a:lnTo>
                  <a:lnTo>
                    <a:pt x="933" y="308"/>
                  </a:lnTo>
                  <a:lnTo>
                    <a:pt x="941" y="330"/>
                  </a:lnTo>
                  <a:lnTo>
                    <a:pt x="947" y="352"/>
                  </a:lnTo>
                  <a:lnTo>
                    <a:pt x="953" y="375"/>
                  </a:lnTo>
                  <a:lnTo>
                    <a:pt x="957" y="397"/>
                  </a:lnTo>
                  <a:lnTo>
                    <a:pt x="960" y="421"/>
                  </a:lnTo>
                  <a:lnTo>
                    <a:pt x="962" y="445"/>
                  </a:lnTo>
                  <a:lnTo>
                    <a:pt x="963" y="469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6" name="Rectangle 936"/>
            <p:cNvSpPr>
              <a:spLocks noChangeArrowheads="1"/>
            </p:cNvSpPr>
            <p:nvPr/>
          </p:nvSpPr>
          <p:spPr bwMode="auto">
            <a:xfrm>
              <a:off x="2704" y="535"/>
              <a:ext cx="2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7" name="Rectangle 937"/>
            <p:cNvSpPr>
              <a:spLocks noChangeArrowheads="1"/>
            </p:cNvSpPr>
            <p:nvPr/>
          </p:nvSpPr>
          <p:spPr bwMode="auto">
            <a:xfrm>
              <a:off x="2704" y="535"/>
              <a:ext cx="248" cy="1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8" name="Rectangle 938"/>
            <p:cNvSpPr>
              <a:spLocks noChangeArrowheads="1"/>
            </p:cNvSpPr>
            <p:nvPr/>
          </p:nvSpPr>
          <p:spPr bwMode="auto">
            <a:xfrm flipH="1">
              <a:off x="2970" y="552"/>
              <a:ext cx="28" cy="8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9" name="Rectangle 939"/>
            <p:cNvSpPr>
              <a:spLocks noChangeArrowheads="1"/>
            </p:cNvSpPr>
            <p:nvPr/>
          </p:nvSpPr>
          <p:spPr bwMode="auto">
            <a:xfrm>
              <a:off x="2737" y="533"/>
              <a:ext cx="182" cy="1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0" name="Rectangle 940"/>
            <p:cNvSpPr>
              <a:spLocks noChangeArrowheads="1"/>
            </p:cNvSpPr>
            <p:nvPr/>
          </p:nvSpPr>
          <p:spPr bwMode="auto">
            <a:xfrm>
              <a:off x="2737" y="533"/>
              <a:ext cx="182" cy="1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1" name="Freeform 941"/>
            <p:cNvSpPr>
              <a:spLocks/>
            </p:cNvSpPr>
            <p:nvPr/>
          </p:nvSpPr>
          <p:spPr bwMode="auto">
            <a:xfrm>
              <a:off x="2733" y="680"/>
              <a:ext cx="191" cy="19"/>
            </a:xfrm>
            <a:custGeom>
              <a:avLst/>
              <a:gdLst>
                <a:gd name="T0" fmla="*/ 801 w 832"/>
                <a:gd name="T1" fmla="*/ 18 h 86"/>
                <a:gd name="T2" fmla="*/ 832 w 832"/>
                <a:gd name="T3" fmla="*/ 48 h 86"/>
                <a:gd name="T4" fmla="*/ 832 w 832"/>
                <a:gd name="T5" fmla="*/ 86 h 86"/>
                <a:gd name="T6" fmla="*/ 0 w 832"/>
                <a:gd name="T7" fmla="*/ 86 h 86"/>
                <a:gd name="T8" fmla="*/ 0 w 832"/>
                <a:gd name="T9" fmla="*/ 48 h 86"/>
                <a:gd name="T10" fmla="*/ 31 w 832"/>
                <a:gd name="T11" fmla="*/ 18 h 86"/>
                <a:gd name="T12" fmla="*/ 31 w 832"/>
                <a:gd name="T13" fmla="*/ 0 h 86"/>
                <a:gd name="T14" fmla="*/ 801 w 832"/>
                <a:gd name="T15" fmla="*/ 0 h 86"/>
                <a:gd name="T16" fmla="*/ 801 w 832"/>
                <a:gd name="T17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2" h="86">
                  <a:moveTo>
                    <a:pt x="801" y="18"/>
                  </a:moveTo>
                  <a:lnTo>
                    <a:pt x="832" y="48"/>
                  </a:lnTo>
                  <a:lnTo>
                    <a:pt x="832" y="86"/>
                  </a:lnTo>
                  <a:lnTo>
                    <a:pt x="0" y="86"/>
                  </a:lnTo>
                  <a:lnTo>
                    <a:pt x="0" y="48"/>
                  </a:lnTo>
                  <a:lnTo>
                    <a:pt x="31" y="18"/>
                  </a:lnTo>
                  <a:lnTo>
                    <a:pt x="31" y="0"/>
                  </a:lnTo>
                  <a:lnTo>
                    <a:pt x="801" y="0"/>
                  </a:lnTo>
                  <a:lnTo>
                    <a:pt x="801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2" name="Freeform 942"/>
            <p:cNvSpPr>
              <a:spLocks/>
            </p:cNvSpPr>
            <p:nvPr/>
          </p:nvSpPr>
          <p:spPr bwMode="auto">
            <a:xfrm>
              <a:off x="2733" y="680"/>
              <a:ext cx="191" cy="19"/>
            </a:xfrm>
            <a:custGeom>
              <a:avLst/>
              <a:gdLst>
                <a:gd name="T0" fmla="*/ 801 w 832"/>
                <a:gd name="T1" fmla="*/ 18 h 86"/>
                <a:gd name="T2" fmla="*/ 832 w 832"/>
                <a:gd name="T3" fmla="*/ 48 h 86"/>
                <a:gd name="T4" fmla="*/ 832 w 832"/>
                <a:gd name="T5" fmla="*/ 86 h 86"/>
                <a:gd name="T6" fmla="*/ 0 w 832"/>
                <a:gd name="T7" fmla="*/ 86 h 86"/>
                <a:gd name="T8" fmla="*/ 0 w 832"/>
                <a:gd name="T9" fmla="*/ 48 h 86"/>
                <a:gd name="T10" fmla="*/ 31 w 832"/>
                <a:gd name="T11" fmla="*/ 18 h 86"/>
                <a:gd name="T12" fmla="*/ 31 w 832"/>
                <a:gd name="T13" fmla="*/ 0 h 86"/>
                <a:gd name="T14" fmla="*/ 801 w 832"/>
                <a:gd name="T15" fmla="*/ 0 h 86"/>
                <a:gd name="T16" fmla="*/ 801 w 832"/>
                <a:gd name="T17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2" h="86">
                  <a:moveTo>
                    <a:pt x="801" y="18"/>
                  </a:moveTo>
                  <a:lnTo>
                    <a:pt x="832" y="48"/>
                  </a:lnTo>
                  <a:lnTo>
                    <a:pt x="832" y="86"/>
                  </a:lnTo>
                  <a:lnTo>
                    <a:pt x="0" y="86"/>
                  </a:lnTo>
                  <a:lnTo>
                    <a:pt x="0" y="48"/>
                  </a:lnTo>
                  <a:lnTo>
                    <a:pt x="31" y="18"/>
                  </a:lnTo>
                  <a:lnTo>
                    <a:pt x="31" y="0"/>
                  </a:lnTo>
                  <a:lnTo>
                    <a:pt x="801" y="0"/>
                  </a:lnTo>
                  <a:lnTo>
                    <a:pt x="801" y="18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" name="Rectangle 943"/>
            <p:cNvSpPr>
              <a:spLocks noChangeArrowheads="1"/>
            </p:cNvSpPr>
            <p:nvPr/>
          </p:nvSpPr>
          <p:spPr bwMode="auto">
            <a:xfrm>
              <a:off x="2620" y="309"/>
              <a:ext cx="8" cy="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4" name="Rectangle 944"/>
            <p:cNvSpPr>
              <a:spLocks noChangeArrowheads="1"/>
            </p:cNvSpPr>
            <p:nvPr/>
          </p:nvSpPr>
          <p:spPr bwMode="auto">
            <a:xfrm>
              <a:off x="2620" y="309"/>
              <a:ext cx="8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5" name="Rectangle 945"/>
            <p:cNvSpPr>
              <a:spLocks noChangeArrowheads="1"/>
            </p:cNvSpPr>
            <p:nvPr/>
          </p:nvSpPr>
          <p:spPr bwMode="auto">
            <a:xfrm>
              <a:off x="2628" y="301"/>
              <a:ext cx="90" cy="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6" name="Rectangle 946"/>
            <p:cNvSpPr>
              <a:spLocks noChangeArrowheads="1"/>
            </p:cNvSpPr>
            <p:nvPr/>
          </p:nvSpPr>
          <p:spPr bwMode="auto">
            <a:xfrm>
              <a:off x="2628" y="301"/>
              <a:ext cx="90" cy="3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7" name="Rectangle 947"/>
            <p:cNvSpPr>
              <a:spLocks noChangeArrowheads="1"/>
            </p:cNvSpPr>
            <p:nvPr/>
          </p:nvSpPr>
          <p:spPr bwMode="auto">
            <a:xfrm>
              <a:off x="2667" y="504"/>
              <a:ext cx="26" cy="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8" name="Rectangle 948"/>
            <p:cNvSpPr>
              <a:spLocks noChangeArrowheads="1"/>
            </p:cNvSpPr>
            <p:nvPr/>
          </p:nvSpPr>
          <p:spPr bwMode="auto">
            <a:xfrm>
              <a:off x="2667" y="504"/>
              <a:ext cx="26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9" name="Freeform 949"/>
            <p:cNvSpPr>
              <a:spLocks/>
            </p:cNvSpPr>
            <p:nvPr/>
          </p:nvSpPr>
          <p:spPr bwMode="auto">
            <a:xfrm>
              <a:off x="2952" y="789"/>
              <a:ext cx="11" cy="19"/>
            </a:xfrm>
            <a:custGeom>
              <a:avLst/>
              <a:gdLst>
                <a:gd name="T0" fmla="*/ 42 w 42"/>
                <a:gd name="T1" fmla="*/ 0 h 89"/>
                <a:gd name="T2" fmla="*/ 11 w 42"/>
                <a:gd name="T3" fmla="*/ 0 h 89"/>
                <a:gd name="T4" fmla="*/ 11 w 42"/>
                <a:gd name="T5" fmla="*/ 74 h 89"/>
                <a:gd name="T6" fmla="*/ 0 w 42"/>
                <a:gd name="T7" fmla="*/ 74 h 89"/>
                <a:gd name="T8" fmla="*/ 0 w 42"/>
                <a:gd name="T9" fmla="*/ 89 h 89"/>
                <a:gd name="T10" fmla="*/ 42 w 42"/>
                <a:gd name="T11" fmla="*/ 89 h 89"/>
                <a:gd name="T12" fmla="*/ 42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42" y="0"/>
                  </a:moveTo>
                  <a:lnTo>
                    <a:pt x="11" y="0"/>
                  </a:lnTo>
                  <a:lnTo>
                    <a:pt x="11" y="74"/>
                  </a:lnTo>
                  <a:lnTo>
                    <a:pt x="0" y="74"/>
                  </a:lnTo>
                  <a:lnTo>
                    <a:pt x="0" y="89"/>
                  </a:lnTo>
                  <a:lnTo>
                    <a:pt x="42" y="8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0" name="Freeform 950"/>
            <p:cNvSpPr>
              <a:spLocks/>
            </p:cNvSpPr>
            <p:nvPr/>
          </p:nvSpPr>
          <p:spPr bwMode="auto">
            <a:xfrm>
              <a:off x="2952" y="789"/>
              <a:ext cx="11" cy="19"/>
            </a:xfrm>
            <a:custGeom>
              <a:avLst/>
              <a:gdLst>
                <a:gd name="T0" fmla="*/ 42 w 42"/>
                <a:gd name="T1" fmla="*/ 0 h 89"/>
                <a:gd name="T2" fmla="*/ 11 w 42"/>
                <a:gd name="T3" fmla="*/ 0 h 89"/>
                <a:gd name="T4" fmla="*/ 11 w 42"/>
                <a:gd name="T5" fmla="*/ 74 h 89"/>
                <a:gd name="T6" fmla="*/ 0 w 42"/>
                <a:gd name="T7" fmla="*/ 74 h 89"/>
                <a:gd name="T8" fmla="*/ 0 w 42"/>
                <a:gd name="T9" fmla="*/ 89 h 89"/>
                <a:gd name="T10" fmla="*/ 42 w 42"/>
                <a:gd name="T11" fmla="*/ 89 h 89"/>
                <a:gd name="T12" fmla="*/ 42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42" y="0"/>
                  </a:moveTo>
                  <a:lnTo>
                    <a:pt x="11" y="0"/>
                  </a:lnTo>
                  <a:lnTo>
                    <a:pt x="11" y="74"/>
                  </a:lnTo>
                  <a:lnTo>
                    <a:pt x="0" y="74"/>
                  </a:lnTo>
                  <a:lnTo>
                    <a:pt x="0" y="89"/>
                  </a:lnTo>
                  <a:lnTo>
                    <a:pt x="42" y="89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1" name="Freeform 951"/>
            <p:cNvSpPr>
              <a:spLocks/>
            </p:cNvSpPr>
            <p:nvPr/>
          </p:nvSpPr>
          <p:spPr bwMode="auto">
            <a:xfrm>
              <a:off x="2949" y="828"/>
              <a:ext cx="10" cy="19"/>
            </a:xfrm>
            <a:custGeom>
              <a:avLst/>
              <a:gdLst>
                <a:gd name="T0" fmla="*/ 42 w 42"/>
                <a:gd name="T1" fmla="*/ 0 h 90"/>
                <a:gd name="T2" fmla="*/ 10 w 42"/>
                <a:gd name="T3" fmla="*/ 0 h 90"/>
                <a:gd name="T4" fmla="*/ 10 w 42"/>
                <a:gd name="T5" fmla="*/ 75 h 90"/>
                <a:gd name="T6" fmla="*/ 0 w 42"/>
                <a:gd name="T7" fmla="*/ 75 h 90"/>
                <a:gd name="T8" fmla="*/ 0 w 42"/>
                <a:gd name="T9" fmla="*/ 90 h 90"/>
                <a:gd name="T10" fmla="*/ 42 w 42"/>
                <a:gd name="T11" fmla="*/ 90 h 90"/>
                <a:gd name="T12" fmla="*/ 42 w 42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0">
                  <a:moveTo>
                    <a:pt x="42" y="0"/>
                  </a:moveTo>
                  <a:lnTo>
                    <a:pt x="10" y="0"/>
                  </a:lnTo>
                  <a:lnTo>
                    <a:pt x="10" y="75"/>
                  </a:lnTo>
                  <a:lnTo>
                    <a:pt x="0" y="75"/>
                  </a:lnTo>
                  <a:lnTo>
                    <a:pt x="0" y="90"/>
                  </a:lnTo>
                  <a:lnTo>
                    <a:pt x="42" y="9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2" name="Freeform 952"/>
            <p:cNvSpPr>
              <a:spLocks/>
            </p:cNvSpPr>
            <p:nvPr/>
          </p:nvSpPr>
          <p:spPr bwMode="auto">
            <a:xfrm>
              <a:off x="2949" y="828"/>
              <a:ext cx="10" cy="19"/>
            </a:xfrm>
            <a:custGeom>
              <a:avLst/>
              <a:gdLst>
                <a:gd name="T0" fmla="*/ 42 w 42"/>
                <a:gd name="T1" fmla="*/ 0 h 90"/>
                <a:gd name="T2" fmla="*/ 10 w 42"/>
                <a:gd name="T3" fmla="*/ 0 h 90"/>
                <a:gd name="T4" fmla="*/ 10 w 42"/>
                <a:gd name="T5" fmla="*/ 75 h 90"/>
                <a:gd name="T6" fmla="*/ 0 w 42"/>
                <a:gd name="T7" fmla="*/ 75 h 90"/>
                <a:gd name="T8" fmla="*/ 0 w 42"/>
                <a:gd name="T9" fmla="*/ 90 h 90"/>
                <a:gd name="T10" fmla="*/ 42 w 42"/>
                <a:gd name="T11" fmla="*/ 90 h 90"/>
                <a:gd name="T12" fmla="*/ 42 w 42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0">
                  <a:moveTo>
                    <a:pt x="42" y="0"/>
                  </a:moveTo>
                  <a:lnTo>
                    <a:pt x="10" y="0"/>
                  </a:lnTo>
                  <a:lnTo>
                    <a:pt x="10" y="75"/>
                  </a:lnTo>
                  <a:lnTo>
                    <a:pt x="0" y="75"/>
                  </a:lnTo>
                  <a:lnTo>
                    <a:pt x="0" y="90"/>
                  </a:lnTo>
                  <a:lnTo>
                    <a:pt x="42" y="90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" name="Line 953"/>
            <p:cNvSpPr>
              <a:spLocks noChangeShapeType="1"/>
            </p:cNvSpPr>
            <p:nvPr/>
          </p:nvSpPr>
          <p:spPr bwMode="auto">
            <a:xfrm flipV="1">
              <a:off x="2959" y="837"/>
              <a:ext cx="1" cy="0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4" name="Rectangle 954"/>
            <p:cNvSpPr>
              <a:spLocks noChangeArrowheads="1"/>
            </p:cNvSpPr>
            <p:nvPr/>
          </p:nvSpPr>
          <p:spPr bwMode="auto">
            <a:xfrm>
              <a:off x="2737" y="1136"/>
              <a:ext cx="33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5" name="Rectangle 955"/>
            <p:cNvSpPr>
              <a:spLocks noChangeArrowheads="1"/>
            </p:cNvSpPr>
            <p:nvPr/>
          </p:nvSpPr>
          <p:spPr bwMode="auto">
            <a:xfrm>
              <a:off x="2737" y="1136"/>
              <a:ext cx="33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6" name="Freeform 956"/>
            <p:cNvSpPr>
              <a:spLocks/>
            </p:cNvSpPr>
            <p:nvPr/>
          </p:nvSpPr>
          <p:spPr bwMode="auto">
            <a:xfrm>
              <a:off x="2771" y="1146"/>
              <a:ext cx="9" cy="12"/>
            </a:xfrm>
            <a:custGeom>
              <a:avLst/>
              <a:gdLst>
                <a:gd name="T0" fmla="*/ 41 w 41"/>
                <a:gd name="T1" fmla="*/ 0 h 53"/>
                <a:gd name="T2" fmla="*/ 41 w 41"/>
                <a:gd name="T3" fmla="*/ 41 h 53"/>
                <a:gd name="T4" fmla="*/ 33 w 41"/>
                <a:gd name="T5" fmla="*/ 41 h 53"/>
                <a:gd name="T6" fmla="*/ 33 w 41"/>
                <a:gd name="T7" fmla="*/ 50 h 53"/>
                <a:gd name="T8" fmla="*/ 31 w 41"/>
                <a:gd name="T9" fmla="*/ 53 h 53"/>
                <a:gd name="T10" fmla="*/ 5 w 41"/>
                <a:gd name="T11" fmla="*/ 53 h 53"/>
                <a:gd name="T12" fmla="*/ 5 w 41"/>
                <a:gd name="T13" fmla="*/ 35 h 53"/>
                <a:gd name="T14" fmla="*/ 0 w 41"/>
                <a:gd name="T15" fmla="*/ 35 h 53"/>
                <a:gd name="T16" fmla="*/ 0 w 41"/>
                <a:gd name="T17" fmla="*/ 21 h 53"/>
                <a:gd name="T18" fmla="*/ 5 w 41"/>
                <a:gd name="T19" fmla="*/ 7 h 53"/>
                <a:gd name="T20" fmla="*/ 7 w 41"/>
                <a:gd name="T21" fmla="*/ 7 h 53"/>
                <a:gd name="T22" fmla="*/ 7 w 41"/>
                <a:gd name="T23" fmla="*/ 0 h 53"/>
                <a:gd name="T24" fmla="*/ 41 w 41"/>
                <a:gd name="T25" fmla="*/ 0 h 53"/>
                <a:gd name="T26" fmla="*/ 41 w 41"/>
                <a:gd name="T27" fmla="*/ 0 h 53"/>
                <a:gd name="T28" fmla="*/ 41 w 41"/>
                <a:gd name="T2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53">
                  <a:moveTo>
                    <a:pt x="41" y="0"/>
                  </a:moveTo>
                  <a:lnTo>
                    <a:pt x="41" y="41"/>
                  </a:lnTo>
                  <a:lnTo>
                    <a:pt x="33" y="41"/>
                  </a:lnTo>
                  <a:lnTo>
                    <a:pt x="33" y="50"/>
                  </a:lnTo>
                  <a:lnTo>
                    <a:pt x="31" y="53"/>
                  </a:lnTo>
                  <a:lnTo>
                    <a:pt x="5" y="53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7" name="Freeform 957"/>
            <p:cNvSpPr>
              <a:spLocks/>
            </p:cNvSpPr>
            <p:nvPr/>
          </p:nvSpPr>
          <p:spPr bwMode="auto">
            <a:xfrm>
              <a:off x="2771" y="1146"/>
              <a:ext cx="9" cy="12"/>
            </a:xfrm>
            <a:custGeom>
              <a:avLst/>
              <a:gdLst>
                <a:gd name="T0" fmla="*/ 41 w 41"/>
                <a:gd name="T1" fmla="*/ 0 h 53"/>
                <a:gd name="T2" fmla="*/ 41 w 41"/>
                <a:gd name="T3" fmla="*/ 41 h 53"/>
                <a:gd name="T4" fmla="*/ 33 w 41"/>
                <a:gd name="T5" fmla="*/ 41 h 53"/>
                <a:gd name="T6" fmla="*/ 33 w 41"/>
                <a:gd name="T7" fmla="*/ 50 h 53"/>
                <a:gd name="T8" fmla="*/ 31 w 41"/>
                <a:gd name="T9" fmla="*/ 53 h 53"/>
                <a:gd name="T10" fmla="*/ 5 w 41"/>
                <a:gd name="T11" fmla="*/ 53 h 53"/>
                <a:gd name="T12" fmla="*/ 5 w 41"/>
                <a:gd name="T13" fmla="*/ 35 h 53"/>
                <a:gd name="T14" fmla="*/ 0 w 41"/>
                <a:gd name="T15" fmla="*/ 35 h 53"/>
                <a:gd name="T16" fmla="*/ 0 w 41"/>
                <a:gd name="T17" fmla="*/ 21 h 53"/>
                <a:gd name="T18" fmla="*/ 5 w 41"/>
                <a:gd name="T19" fmla="*/ 7 h 53"/>
                <a:gd name="T20" fmla="*/ 7 w 41"/>
                <a:gd name="T21" fmla="*/ 7 h 53"/>
                <a:gd name="T22" fmla="*/ 7 w 41"/>
                <a:gd name="T23" fmla="*/ 0 h 53"/>
                <a:gd name="T24" fmla="*/ 41 w 41"/>
                <a:gd name="T25" fmla="*/ 0 h 53"/>
                <a:gd name="T26" fmla="*/ 41 w 41"/>
                <a:gd name="T2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53">
                  <a:moveTo>
                    <a:pt x="41" y="0"/>
                  </a:moveTo>
                  <a:lnTo>
                    <a:pt x="41" y="41"/>
                  </a:lnTo>
                  <a:lnTo>
                    <a:pt x="33" y="41"/>
                  </a:lnTo>
                  <a:lnTo>
                    <a:pt x="33" y="50"/>
                  </a:lnTo>
                  <a:lnTo>
                    <a:pt x="31" y="53"/>
                  </a:lnTo>
                  <a:lnTo>
                    <a:pt x="5" y="53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0"/>
                  </a:lnTo>
                  <a:lnTo>
                    <a:pt x="41" y="0"/>
                  </a:lnTo>
                  <a:lnTo>
                    <a:pt x="4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8" name="Rectangle 958"/>
            <p:cNvSpPr>
              <a:spLocks noChangeArrowheads="1"/>
            </p:cNvSpPr>
            <p:nvPr/>
          </p:nvSpPr>
          <p:spPr bwMode="auto">
            <a:xfrm>
              <a:off x="2654" y="1295"/>
              <a:ext cx="3" cy="191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9" name="Freeform 959"/>
            <p:cNvSpPr>
              <a:spLocks/>
            </p:cNvSpPr>
            <p:nvPr/>
          </p:nvSpPr>
          <p:spPr bwMode="auto">
            <a:xfrm>
              <a:off x="2654" y="1295"/>
              <a:ext cx="3" cy="191"/>
            </a:xfrm>
            <a:custGeom>
              <a:avLst/>
              <a:gdLst>
                <a:gd name="T0" fmla="*/ 17 w 17"/>
                <a:gd name="T1" fmla="*/ 856 h 856"/>
                <a:gd name="T2" fmla="*/ 17 w 17"/>
                <a:gd name="T3" fmla="*/ 0 h 856"/>
                <a:gd name="T4" fmla="*/ 0 w 17"/>
                <a:gd name="T5" fmla="*/ 0 h 856"/>
                <a:gd name="T6" fmla="*/ 0 w 17"/>
                <a:gd name="T7" fmla="*/ 856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856">
                  <a:moveTo>
                    <a:pt x="17" y="856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856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0" name="Rectangle 960"/>
            <p:cNvSpPr>
              <a:spLocks noChangeArrowheads="1"/>
            </p:cNvSpPr>
            <p:nvPr/>
          </p:nvSpPr>
          <p:spPr bwMode="auto">
            <a:xfrm>
              <a:off x="2990" y="2002"/>
              <a:ext cx="33" cy="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1" name="Rectangle 961"/>
            <p:cNvSpPr>
              <a:spLocks noChangeArrowheads="1"/>
            </p:cNvSpPr>
            <p:nvPr/>
          </p:nvSpPr>
          <p:spPr bwMode="auto">
            <a:xfrm>
              <a:off x="2990" y="2002"/>
              <a:ext cx="33" cy="1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2" name="Freeform 962"/>
            <p:cNvSpPr>
              <a:spLocks/>
            </p:cNvSpPr>
            <p:nvPr/>
          </p:nvSpPr>
          <p:spPr bwMode="auto">
            <a:xfrm>
              <a:off x="3493" y="1991"/>
              <a:ext cx="49" cy="147"/>
            </a:xfrm>
            <a:custGeom>
              <a:avLst/>
              <a:gdLst>
                <a:gd name="T0" fmla="*/ 96 w 212"/>
                <a:gd name="T1" fmla="*/ 193 h 661"/>
                <a:gd name="T2" fmla="*/ 193 w 212"/>
                <a:gd name="T3" fmla="*/ 193 h 661"/>
                <a:gd name="T4" fmla="*/ 212 w 212"/>
                <a:gd name="T5" fmla="*/ 195 h 661"/>
                <a:gd name="T6" fmla="*/ 212 w 212"/>
                <a:gd name="T7" fmla="*/ 331 h 661"/>
                <a:gd name="T8" fmla="*/ 212 w 212"/>
                <a:gd name="T9" fmla="*/ 466 h 661"/>
                <a:gd name="T10" fmla="*/ 193 w 212"/>
                <a:gd name="T11" fmla="*/ 468 h 661"/>
                <a:gd name="T12" fmla="*/ 96 w 212"/>
                <a:gd name="T13" fmla="*/ 468 h 661"/>
                <a:gd name="T14" fmla="*/ 96 w 212"/>
                <a:gd name="T15" fmla="*/ 469 h 661"/>
                <a:gd name="T16" fmla="*/ 89 w 212"/>
                <a:gd name="T17" fmla="*/ 469 h 661"/>
                <a:gd name="T18" fmla="*/ 39 w 212"/>
                <a:gd name="T19" fmla="*/ 612 h 661"/>
                <a:gd name="T20" fmla="*/ 39 w 212"/>
                <a:gd name="T21" fmla="*/ 661 h 661"/>
                <a:gd name="T22" fmla="*/ 0 w 212"/>
                <a:gd name="T23" fmla="*/ 661 h 661"/>
                <a:gd name="T24" fmla="*/ 0 w 212"/>
                <a:gd name="T25" fmla="*/ 331 h 661"/>
                <a:gd name="T26" fmla="*/ 0 w 212"/>
                <a:gd name="T27" fmla="*/ 0 h 661"/>
                <a:gd name="T28" fmla="*/ 39 w 212"/>
                <a:gd name="T29" fmla="*/ 0 h 661"/>
                <a:gd name="T30" fmla="*/ 39 w 212"/>
                <a:gd name="T31" fmla="*/ 49 h 661"/>
                <a:gd name="T32" fmla="*/ 89 w 212"/>
                <a:gd name="T33" fmla="*/ 192 h 661"/>
                <a:gd name="T34" fmla="*/ 96 w 212"/>
                <a:gd name="T35" fmla="*/ 192 h 661"/>
                <a:gd name="T36" fmla="*/ 96 w 212"/>
                <a:gd name="T37" fmla="*/ 193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2" h="661">
                  <a:moveTo>
                    <a:pt x="96" y="193"/>
                  </a:moveTo>
                  <a:lnTo>
                    <a:pt x="193" y="193"/>
                  </a:lnTo>
                  <a:lnTo>
                    <a:pt x="212" y="195"/>
                  </a:lnTo>
                  <a:lnTo>
                    <a:pt x="212" y="331"/>
                  </a:lnTo>
                  <a:lnTo>
                    <a:pt x="212" y="466"/>
                  </a:lnTo>
                  <a:lnTo>
                    <a:pt x="193" y="468"/>
                  </a:lnTo>
                  <a:lnTo>
                    <a:pt x="96" y="468"/>
                  </a:lnTo>
                  <a:lnTo>
                    <a:pt x="96" y="469"/>
                  </a:lnTo>
                  <a:lnTo>
                    <a:pt x="89" y="469"/>
                  </a:lnTo>
                  <a:lnTo>
                    <a:pt x="39" y="612"/>
                  </a:lnTo>
                  <a:lnTo>
                    <a:pt x="39" y="661"/>
                  </a:lnTo>
                  <a:lnTo>
                    <a:pt x="0" y="661"/>
                  </a:lnTo>
                  <a:lnTo>
                    <a:pt x="0" y="331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49"/>
                  </a:lnTo>
                  <a:lnTo>
                    <a:pt x="89" y="192"/>
                  </a:lnTo>
                  <a:lnTo>
                    <a:pt x="96" y="192"/>
                  </a:lnTo>
                  <a:lnTo>
                    <a:pt x="96" y="193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" name="Freeform 963"/>
            <p:cNvSpPr>
              <a:spLocks/>
            </p:cNvSpPr>
            <p:nvPr/>
          </p:nvSpPr>
          <p:spPr bwMode="auto">
            <a:xfrm>
              <a:off x="3493" y="1991"/>
              <a:ext cx="49" cy="147"/>
            </a:xfrm>
            <a:custGeom>
              <a:avLst/>
              <a:gdLst>
                <a:gd name="T0" fmla="*/ 96 w 212"/>
                <a:gd name="T1" fmla="*/ 193 h 661"/>
                <a:gd name="T2" fmla="*/ 193 w 212"/>
                <a:gd name="T3" fmla="*/ 193 h 661"/>
                <a:gd name="T4" fmla="*/ 212 w 212"/>
                <a:gd name="T5" fmla="*/ 195 h 661"/>
                <a:gd name="T6" fmla="*/ 212 w 212"/>
                <a:gd name="T7" fmla="*/ 331 h 661"/>
                <a:gd name="T8" fmla="*/ 212 w 212"/>
                <a:gd name="T9" fmla="*/ 466 h 661"/>
                <a:gd name="T10" fmla="*/ 193 w 212"/>
                <a:gd name="T11" fmla="*/ 468 h 661"/>
                <a:gd name="T12" fmla="*/ 96 w 212"/>
                <a:gd name="T13" fmla="*/ 468 h 661"/>
                <a:gd name="T14" fmla="*/ 96 w 212"/>
                <a:gd name="T15" fmla="*/ 469 h 661"/>
                <a:gd name="T16" fmla="*/ 89 w 212"/>
                <a:gd name="T17" fmla="*/ 469 h 661"/>
                <a:gd name="T18" fmla="*/ 39 w 212"/>
                <a:gd name="T19" fmla="*/ 612 h 661"/>
                <a:gd name="T20" fmla="*/ 39 w 212"/>
                <a:gd name="T21" fmla="*/ 661 h 661"/>
                <a:gd name="T22" fmla="*/ 0 w 212"/>
                <a:gd name="T23" fmla="*/ 661 h 661"/>
                <a:gd name="T24" fmla="*/ 0 w 212"/>
                <a:gd name="T25" fmla="*/ 331 h 661"/>
                <a:gd name="T26" fmla="*/ 0 w 212"/>
                <a:gd name="T27" fmla="*/ 0 h 661"/>
                <a:gd name="T28" fmla="*/ 39 w 212"/>
                <a:gd name="T29" fmla="*/ 0 h 661"/>
                <a:gd name="T30" fmla="*/ 39 w 212"/>
                <a:gd name="T31" fmla="*/ 49 h 661"/>
                <a:gd name="T32" fmla="*/ 89 w 212"/>
                <a:gd name="T33" fmla="*/ 192 h 661"/>
                <a:gd name="T34" fmla="*/ 96 w 212"/>
                <a:gd name="T35" fmla="*/ 192 h 661"/>
                <a:gd name="T36" fmla="*/ 96 w 212"/>
                <a:gd name="T37" fmla="*/ 193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2" h="661">
                  <a:moveTo>
                    <a:pt x="96" y="193"/>
                  </a:moveTo>
                  <a:lnTo>
                    <a:pt x="193" y="193"/>
                  </a:lnTo>
                  <a:lnTo>
                    <a:pt x="212" y="195"/>
                  </a:lnTo>
                  <a:lnTo>
                    <a:pt x="212" y="331"/>
                  </a:lnTo>
                  <a:lnTo>
                    <a:pt x="212" y="466"/>
                  </a:lnTo>
                  <a:lnTo>
                    <a:pt x="193" y="468"/>
                  </a:lnTo>
                  <a:lnTo>
                    <a:pt x="96" y="468"/>
                  </a:lnTo>
                  <a:lnTo>
                    <a:pt x="96" y="469"/>
                  </a:lnTo>
                  <a:lnTo>
                    <a:pt x="89" y="469"/>
                  </a:lnTo>
                  <a:lnTo>
                    <a:pt x="39" y="612"/>
                  </a:lnTo>
                  <a:lnTo>
                    <a:pt x="39" y="661"/>
                  </a:lnTo>
                  <a:lnTo>
                    <a:pt x="0" y="661"/>
                  </a:lnTo>
                  <a:lnTo>
                    <a:pt x="0" y="331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49"/>
                  </a:lnTo>
                  <a:lnTo>
                    <a:pt x="89" y="192"/>
                  </a:lnTo>
                  <a:lnTo>
                    <a:pt x="96" y="192"/>
                  </a:lnTo>
                  <a:lnTo>
                    <a:pt x="96" y="19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" name="Freeform 964"/>
            <p:cNvSpPr>
              <a:spLocks/>
            </p:cNvSpPr>
            <p:nvPr/>
          </p:nvSpPr>
          <p:spPr bwMode="auto">
            <a:xfrm>
              <a:off x="3500" y="2002"/>
              <a:ext cx="42" cy="125"/>
            </a:xfrm>
            <a:custGeom>
              <a:avLst/>
              <a:gdLst>
                <a:gd name="T0" fmla="*/ 0 w 181"/>
                <a:gd name="T1" fmla="*/ 0 h 563"/>
                <a:gd name="T2" fmla="*/ 2 w 181"/>
                <a:gd name="T3" fmla="*/ 0 h 563"/>
                <a:gd name="T4" fmla="*/ 53 w 181"/>
                <a:gd name="T5" fmla="*/ 144 h 563"/>
                <a:gd name="T6" fmla="*/ 57 w 181"/>
                <a:gd name="T7" fmla="*/ 146 h 563"/>
                <a:gd name="T8" fmla="*/ 181 w 181"/>
                <a:gd name="T9" fmla="*/ 146 h 563"/>
                <a:gd name="T10" fmla="*/ 181 w 181"/>
                <a:gd name="T11" fmla="*/ 417 h 563"/>
                <a:gd name="T12" fmla="*/ 57 w 181"/>
                <a:gd name="T13" fmla="*/ 417 h 563"/>
                <a:gd name="T14" fmla="*/ 53 w 181"/>
                <a:gd name="T15" fmla="*/ 419 h 563"/>
                <a:gd name="T16" fmla="*/ 2 w 181"/>
                <a:gd name="T17" fmla="*/ 563 h 563"/>
                <a:gd name="T18" fmla="*/ 0 w 181"/>
                <a:gd name="T19" fmla="*/ 563 h 563"/>
                <a:gd name="T20" fmla="*/ 0 w 181"/>
                <a:gd name="T21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563">
                  <a:moveTo>
                    <a:pt x="0" y="0"/>
                  </a:moveTo>
                  <a:lnTo>
                    <a:pt x="2" y="0"/>
                  </a:lnTo>
                  <a:lnTo>
                    <a:pt x="53" y="144"/>
                  </a:lnTo>
                  <a:lnTo>
                    <a:pt x="57" y="146"/>
                  </a:lnTo>
                  <a:lnTo>
                    <a:pt x="181" y="146"/>
                  </a:lnTo>
                  <a:lnTo>
                    <a:pt x="181" y="417"/>
                  </a:lnTo>
                  <a:lnTo>
                    <a:pt x="57" y="417"/>
                  </a:lnTo>
                  <a:lnTo>
                    <a:pt x="53" y="419"/>
                  </a:lnTo>
                  <a:lnTo>
                    <a:pt x="2" y="563"/>
                  </a:lnTo>
                  <a:lnTo>
                    <a:pt x="0" y="5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" name="Freeform 965"/>
            <p:cNvSpPr>
              <a:spLocks/>
            </p:cNvSpPr>
            <p:nvPr/>
          </p:nvSpPr>
          <p:spPr bwMode="auto">
            <a:xfrm>
              <a:off x="3500" y="2002"/>
              <a:ext cx="42" cy="125"/>
            </a:xfrm>
            <a:custGeom>
              <a:avLst/>
              <a:gdLst>
                <a:gd name="T0" fmla="*/ 0 w 181"/>
                <a:gd name="T1" fmla="*/ 0 h 563"/>
                <a:gd name="T2" fmla="*/ 2 w 181"/>
                <a:gd name="T3" fmla="*/ 0 h 563"/>
                <a:gd name="T4" fmla="*/ 53 w 181"/>
                <a:gd name="T5" fmla="*/ 144 h 563"/>
                <a:gd name="T6" fmla="*/ 57 w 181"/>
                <a:gd name="T7" fmla="*/ 146 h 563"/>
                <a:gd name="T8" fmla="*/ 181 w 181"/>
                <a:gd name="T9" fmla="*/ 146 h 563"/>
                <a:gd name="T10" fmla="*/ 181 w 181"/>
                <a:gd name="T11" fmla="*/ 417 h 563"/>
                <a:gd name="T12" fmla="*/ 57 w 181"/>
                <a:gd name="T13" fmla="*/ 417 h 563"/>
                <a:gd name="T14" fmla="*/ 53 w 181"/>
                <a:gd name="T15" fmla="*/ 419 h 563"/>
                <a:gd name="T16" fmla="*/ 2 w 181"/>
                <a:gd name="T17" fmla="*/ 563 h 563"/>
                <a:gd name="T18" fmla="*/ 0 w 181"/>
                <a:gd name="T19" fmla="*/ 563 h 563"/>
                <a:gd name="T20" fmla="*/ 0 w 181"/>
                <a:gd name="T21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563">
                  <a:moveTo>
                    <a:pt x="0" y="0"/>
                  </a:moveTo>
                  <a:lnTo>
                    <a:pt x="2" y="0"/>
                  </a:lnTo>
                  <a:lnTo>
                    <a:pt x="53" y="144"/>
                  </a:lnTo>
                  <a:lnTo>
                    <a:pt x="57" y="146"/>
                  </a:lnTo>
                  <a:lnTo>
                    <a:pt x="181" y="146"/>
                  </a:lnTo>
                  <a:lnTo>
                    <a:pt x="181" y="417"/>
                  </a:lnTo>
                  <a:lnTo>
                    <a:pt x="57" y="417"/>
                  </a:lnTo>
                  <a:lnTo>
                    <a:pt x="53" y="419"/>
                  </a:lnTo>
                  <a:lnTo>
                    <a:pt x="2" y="563"/>
                  </a:lnTo>
                  <a:lnTo>
                    <a:pt x="0" y="56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6" name="Freeform 966"/>
            <p:cNvSpPr>
              <a:spLocks/>
            </p:cNvSpPr>
            <p:nvPr/>
          </p:nvSpPr>
          <p:spPr bwMode="auto">
            <a:xfrm>
              <a:off x="3484" y="1991"/>
              <a:ext cx="16" cy="11"/>
            </a:xfrm>
            <a:custGeom>
              <a:avLst/>
              <a:gdLst>
                <a:gd name="T0" fmla="*/ 0 w 70"/>
                <a:gd name="T1" fmla="*/ 0 h 49"/>
                <a:gd name="T2" fmla="*/ 39 w 70"/>
                <a:gd name="T3" fmla="*/ 0 h 49"/>
                <a:gd name="T4" fmla="*/ 39 w 70"/>
                <a:gd name="T5" fmla="*/ 34 h 49"/>
                <a:gd name="T6" fmla="*/ 47 w 70"/>
                <a:gd name="T7" fmla="*/ 34 h 49"/>
                <a:gd name="T8" fmla="*/ 47 w 70"/>
                <a:gd name="T9" fmla="*/ 43 h 49"/>
                <a:gd name="T10" fmla="*/ 70 w 70"/>
                <a:gd name="T11" fmla="*/ 43 h 49"/>
                <a:gd name="T12" fmla="*/ 70 w 70"/>
                <a:gd name="T13" fmla="*/ 49 h 49"/>
                <a:gd name="T14" fmla="*/ 36 w 70"/>
                <a:gd name="T15" fmla="*/ 49 h 49"/>
                <a:gd name="T16" fmla="*/ 36 w 70"/>
                <a:gd name="T17" fmla="*/ 46 h 49"/>
                <a:gd name="T18" fmla="*/ 28 w 70"/>
                <a:gd name="T19" fmla="*/ 46 h 49"/>
                <a:gd name="T20" fmla="*/ 28 w 70"/>
                <a:gd name="T21" fmla="*/ 49 h 49"/>
                <a:gd name="T22" fmla="*/ 20 w 70"/>
                <a:gd name="T23" fmla="*/ 49 h 49"/>
                <a:gd name="T24" fmla="*/ 20 w 70"/>
                <a:gd name="T25" fmla="*/ 46 h 49"/>
                <a:gd name="T26" fmla="*/ 0 w 70"/>
                <a:gd name="T27" fmla="*/ 46 h 49"/>
                <a:gd name="T28" fmla="*/ 0 w 70"/>
                <a:gd name="T29" fmla="*/ 0 h 49"/>
                <a:gd name="T30" fmla="*/ 0 w 70"/>
                <a:gd name="T3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49">
                  <a:moveTo>
                    <a:pt x="0" y="0"/>
                  </a:moveTo>
                  <a:lnTo>
                    <a:pt x="39" y="0"/>
                  </a:lnTo>
                  <a:lnTo>
                    <a:pt x="39" y="34"/>
                  </a:lnTo>
                  <a:lnTo>
                    <a:pt x="47" y="34"/>
                  </a:lnTo>
                  <a:lnTo>
                    <a:pt x="47" y="43"/>
                  </a:lnTo>
                  <a:lnTo>
                    <a:pt x="70" y="43"/>
                  </a:lnTo>
                  <a:lnTo>
                    <a:pt x="70" y="49"/>
                  </a:lnTo>
                  <a:lnTo>
                    <a:pt x="36" y="49"/>
                  </a:lnTo>
                  <a:lnTo>
                    <a:pt x="36" y="46"/>
                  </a:lnTo>
                  <a:lnTo>
                    <a:pt x="28" y="46"/>
                  </a:lnTo>
                  <a:lnTo>
                    <a:pt x="28" y="49"/>
                  </a:lnTo>
                  <a:lnTo>
                    <a:pt x="20" y="49"/>
                  </a:lnTo>
                  <a:lnTo>
                    <a:pt x="20" y="46"/>
                  </a:lnTo>
                  <a:lnTo>
                    <a:pt x="0" y="4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7" name="Freeform 967"/>
            <p:cNvSpPr>
              <a:spLocks/>
            </p:cNvSpPr>
            <p:nvPr/>
          </p:nvSpPr>
          <p:spPr bwMode="auto">
            <a:xfrm>
              <a:off x="3484" y="1991"/>
              <a:ext cx="16" cy="11"/>
            </a:xfrm>
            <a:custGeom>
              <a:avLst/>
              <a:gdLst>
                <a:gd name="T0" fmla="*/ 0 w 70"/>
                <a:gd name="T1" fmla="*/ 0 h 49"/>
                <a:gd name="T2" fmla="*/ 39 w 70"/>
                <a:gd name="T3" fmla="*/ 0 h 49"/>
                <a:gd name="T4" fmla="*/ 39 w 70"/>
                <a:gd name="T5" fmla="*/ 34 h 49"/>
                <a:gd name="T6" fmla="*/ 47 w 70"/>
                <a:gd name="T7" fmla="*/ 34 h 49"/>
                <a:gd name="T8" fmla="*/ 47 w 70"/>
                <a:gd name="T9" fmla="*/ 43 h 49"/>
                <a:gd name="T10" fmla="*/ 70 w 70"/>
                <a:gd name="T11" fmla="*/ 43 h 49"/>
                <a:gd name="T12" fmla="*/ 70 w 70"/>
                <a:gd name="T13" fmla="*/ 49 h 49"/>
                <a:gd name="T14" fmla="*/ 36 w 70"/>
                <a:gd name="T15" fmla="*/ 49 h 49"/>
                <a:gd name="T16" fmla="*/ 36 w 70"/>
                <a:gd name="T17" fmla="*/ 46 h 49"/>
                <a:gd name="T18" fmla="*/ 28 w 70"/>
                <a:gd name="T19" fmla="*/ 46 h 49"/>
                <a:gd name="T20" fmla="*/ 28 w 70"/>
                <a:gd name="T21" fmla="*/ 49 h 49"/>
                <a:gd name="T22" fmla="*/ 20 w 70"/>
                <a:gd name="T23" fmla="*/ 49 h 49"/>
                <a:gd name="T24" fmla="*/ 20 w 70"/>
                <a:gd name="T25" fmla="*/ 46 h 49"/>
                <a:gd name="T26" fmla="*/ 0 w 70"/>
                <a:gd name="T27" fmla="*/ 46 h 49"/>
                <a:gd name="T28" fmla="*/ 0 w 70"/>
                <a:gd name="T2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49">
                  <a:moveTo>
                    <a:pt x="0" y="0"/>
                  </a:moveTo>
                  <a:lnTo>
                    <a:pt x="39" y="0"/>
                  </a:lnTo>
                  <a:lnTo>
                    <a:pt x="39" y="34"/>
                  </a:lnTo>
                  <a:lnTo>
                    <a:pt x="47" y="34"/>
                  </a:lnTo>
                  <a:lnTo>
                    <a:pt x="47" y="43"/>
                  </a:lnTo>
                  <a:lnTo>
                    <a:pt x="70" y="43"/>
                  </a:lnTo>
                  <a:lnTo>
                    <a:pt x="70" y="49"/>
                  </a:lnTo>
                  <a:lnTo>
                    <a:pt x="36" y="49"/>
                  </a:lnTo>
                  <a:lnTo>
                    <a:pt x="36" y="46"/>
                  </a:lnTo>
                  <a:lnTo>
                    <a:pt x="28" y="46"/>
                  </a:lnTo>
                  <a:lnTo>
                    <a:pt x="28" y="49"/>
                  </a:lnTo>
                  <a:lnTo>
                    <a:pt x="20" y="49"/>
                  </a:lnTo>
                  <a:lnTo>
                    <a:pt x="20" y="46"/>
                  </a:lnTo>
                  <a:lnTo>
                    <a:pt x="0" y="4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8" name="Freeform 968"/>
            <p:cNvSpPr>
              <a:spLocks/>
            </p:cNvSpPr>
            <p:nvPr/>
          </p:nvSpPr>
          <p:spPr bwMode="auto">
            <a:xfrm>
              <a:off x="3484" y="2127"/>
              <a:ext cx="16" cy="11"/>
            </a:xfrm>
            <a:custGeom>
              <a:avLst/>
              <a:gdLst>
                <a:gd name="T0" fmla="*/ 0 w 70"/>
                <a:gd name="T1" fmla="*/ 49 h 49"/>
                <a:gd name="T2" fmla="*/ 39 w 70"/>
                <a:gd name="T3" fmla="*/ 49 h 49"/>
                <a:gd name="T4" fmla="*/ 39 w 70"/>
                <a:gd name="T5" fmla="*/ 15 h 49"/>
                <a:gd name="T6" fmla="*/ 47 w 70"/>
                <a:gd name="T7" fmla="*/ 15 h 49"/>
                <a:gd name="T8" fmla="*/ 47 w 70"/>
                <a:gd name="T9" fmla="*/ 6 h 49"/>
                <a:gd name="T10" fmla="*/ 70 w 70"/>
                <a:gd name="T11" fmla="*/ 6 h 49"/>
                <a:gd name="T12" fmla="*/ 70 w 70"/>
                <a:gd name="T13" fmla="*/ 0 h 49"/>
                <a:gd name="T14" fmla="*/ 36 w 70"/>
                <a:gd name="T15" fmla="*/ 0 h 49"/>
                <a:gd name="T16" fmla="*/ 36 w 70"/>
                <a:gd name="T17" fmla="*/ 3 h 49"/>
                <a:gd name="T18" fmla="*/ 28 w 70"/>
                <a:gd name="T19" fmla="*/ 3 h 49"/>
                <a:gd name="T20" fmla="*/ 28 w 70"/>
                <a:gd name="T21" fmla="*/ 0 h 49"/>
                <a:gd name="T22" fmla="*/ 20 w 70"/>
                <a:gd name="T23" fmla="*/ 0 h 49"/>
                <a:gd name="T24" fmla="*/ 20 w 70"/>
                <a:gd name="T25" fmla="*/ 3 h 49"/>
                <a:gd name="T26" fmla="*/ 0 w 70"/>
                <a:gd name="T27" fmla="*/ 3 h 49"/>
                <a:gd name="T28" fmla="*/ 0 w 70"/>
                <a:gd name="T29" fmla="*/ 49 h 49"/>
                <a:gd name="T30" fmla="*/ 0 w 70"/>
                <a:gd name="T3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49">
                  <a:moveTo>
                    <a:pt x="0" y="49"/>
                  </a:moveTo>
                  <a:lnTo>
                    <a:pt x="39" y="49"/>
                  </a:lnTo>
                  <a:lnTo>
                    <a:pt x="39" y="15"/>
                  </a:lnTo>
                  <a:lnTo>
                    <a:pt x="47" y="15"/>
                  </a:lnTo>
                  <a:lnTo>
                    <a:pt x="47" y="6"/>
                  </a:lnTo>
                  <a:lnTo>
                    <a:pt x="70" y="6"/>
                  </a:lnTo>
                  <a:lnTo>
                    <a:pt x="70" y="0"/>
                  </a:lnTo>
                  <a:lnTo>
                    <a:pt x="36" y="0"/>
                  </a:lnTo>
                  <a:lnTo>
                    <a:pt x="36" y="3"/>
                  </a:lnTo>
                  <a:lnTo>
                    <a:pt x="28" y="3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20" y="3"/>
                  </a:lnTo>
                  <a:lnTo>
                    <a:pt x="0" y="3"/>
                  </a:lnTo>
                  <a:lnTo>
                    <a:pt x="0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9" name="Freeform 969"/>
            <p:cNvSpPr>
              <a:spLocks/>
            </p:cNvSpPr>
            <p:nvPr/>
          </p:nvSpPr>
          <p:spPr bwMode="auto">
            <a:xfrm>
              <a:off x="3484" y="2127"/>
              <a:ext cx="16" cy="11"/>
            </a:xfrm>
            <a:custGeom>
              <a:avLst/>
              <a:gdLst>
                <a:gd name="T0" fmla="*/ 0 w 70"/>
                <a:gd name="T1" fmla="*/ 49 h 49"/>
                <a:gd name="T2" fmla="*/ 39 w 70"/>
                <a:gd name="T3" fmla="*/ 49 h 49"/>
                <a:gd name="T4" fmla="*/ 39 w 70"/>
                <a:gd name="T5" fmla="*/ 15 h 49"/>
                <a:gd name="T6" fmla="*/ 47 w 70"/>
                <a:gd name="T7" fmla="*/ 15 h 49"/>
                <a:gd name="T8" fmla="*/ 47 w 70"/>
                <a:gd name="T9" fmla="*/ 6 h 49"/>
                <a:gd name="T10" fmla="*/ 70 w 70"/>
                <a:gd name="T11" fmla="*/ 6 h 49"/>
                <a:gd name="T12" fmla="*/ 70 w 70"/>
                <a:gd name="T13" fmla="*/ 0 h 49"/>
                <a:gd name="T14" fmla="*/ 36 w 70"/>
                <a:gd name="T15" fmla="*/ 0 h 49"/>
                <a:gd name="T16" fmla="*/ 36 w 70"/>
                <a:gd name="T17" fmla="*/ 3 h 49"/>
                <a:gd name="T18" fmla="*/ 28 w 70"/>
                <a:gd name="T19" fmla="*/ 3 h 49"/>
                <a:gd name="T20" fmla="*/ 28 w 70"/>
                <a:gd name="T21" fmla="*/ 0 h 49"/>
                <a:gd name="T22" fmla="*/ 20 w 70"/>
                <a:gd name="T23" fmla="*/ 0 h 49"/>
                <a:gd name="T24" fmla="*/ 20 w 70"/>
                <a:gd name="T25" fmla="*/ 3 h 49"/>
                <a:gd name="T26" fmla="*/ 0 w 70"/>
                <a:gd name="T27" fmla="*/ 3 h 49"/>
                <a:gd name="T28" fmla="*/ 0 w 70"/>
                <a:gd name="T2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49">
                  <a:moveTo>
                    <a:pt x="0" y="49"/>
                  </a:moveTo>
                  <a:lnTo>
                    <a:pt x="39" y="49"/>
                  </a:lnTo>
                  <a:lnTo>
                    <a:pt x="39" y="15"/>
                  </a:lnTo>
                  <a:lnTo>
                    <a:pt x="47" y="15"/>
                  </a:lnTo>
                  <a:lnTo>
                    <a:pt x="47" y="6"/>
                  </a:lnTo>
                  <a:lnTo>
                    <a:pt x="70" y="6"/>
                  </a:lnTo>
                  <a:lnTo>
                    <a:pt x="70" y="0"/>
                  </a:lnTo>
                  <a:lnTo>
                    <a:pt x="36" y="0"/>
                  </a:lnTo>
                  <a:lnTo>
                    <a:pt x="36" y="3"/>
                  </a:lnTo>
                  <a:lnTo>
                    <a:pt x="28" y="3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20" y="3"/>
                  </a:lnTo>
                  <a:lnTo>
                    <a:pt x="0" y="3"/>
                  </a:lnTo>
                  <a:lnTo>
                    <a:pt x="0" y="49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0" name="Rectangle 970"/>
            <p:cNvSpPr>
              <a:spLocks noChangeArrowheads="1"/>
            </p:cNvSpPr>
            <p:nvPr/>
          </p:nvSpPr>
          <p:spPr bwMode="auto">
            <a:xfrm>
              <a:off x="3484" y="2001"/>
              <a:ext cx="4" cy="1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" name="Rectangle 971"/>
            <p:cNvSpPr>
              <a:spLocks noChangeArrowheads="1"/>
            </p:cNvSpPr>
            <p:nvPr/>
          </p:nvSpPr>
          <p:spPr bwMode="auto">
            <a:xfrm>
              <a:off x="3484" y="2001"/>
              <a:ext cx="4" cy="12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2" name="Freeform 972"/>
            <p:cNvSpPr>
              <a:spLocks/>
            </p:cNvSpPr>
            <p:nvPr/>
          </p:nvSpPr>
          <p:spPr bwMode="auto">
            <a:xfrm>
              <a:off x="3005" y="1988"/>
              <a:ext cx="17" cy="152"/>
            </a:xfrm>
            <a:custGeom>
              <a:avLst/>
              <a:gdLst>
                <a:gd name="T0" fmla="*/ 0 w 76"/>
                <a:gd name="T1" fmla="*/ 55 h 679"/>
                <a:gd name="T2" fmla="*/ 76 w 76"/>
                <a:gd name="T3" fmla="*/ 0 h 679"/>
                <a:gd name="T4" fmla="*/ 76 w 76"/>
                <a:gd name="T5" fmla="*/ 679 h 679"/>
                <a:gd name="T6" fmla="*/ 0 w 76"/>
                <a:gd name="T7" fmla="*/ 624 h 679"/>
                <a:gd name="T8" fmla="*/ 0 w 76"/>
                <a:gd name="T9" fmla="*/ 55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679">
                  <a:moveTo>
                    <a:pt x="0" y="55"/>
                  </a:moveTo>
                  <a:lnTo>
                    <a:pt x="76" y="0"/>
                  </a:lnTo>
                  <a:lnTo>
                    <a:pt x="76" y="679"/>
                  </a:lnTo>
                  <a:lnTo>
                    <a:pt x="0" y="62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" name="Freeform 973"/>
            <p:cNvSpPr>
              <a:spLocks/>
            </p:cNvSpPr>
            <p:nvPr/>
          </p:nvSpPr>
          <p:spPr bwMode="auto">
            <a:xfrm>
              <a:off x="3005" y="1988"/>
              <a:ext cx="17" cy="152"/>
            </a:xfrm>
            <a:custGeom>
              <a:avLst/>
              <a:gdLst>
                <a:gd name="T0" fmla="*/ 0 w 76"/>
                <a:gd name="T1" fmla="*/ 55 h 679"/>
                <a:gd name="T2" fmla="*/ 76 w 76"/>
                <a:gd name="T3" fmla="*/ 0 h 679"/>
                <a:gd name="T4" fmla="*/ 76 w 76"/>
                <a:gd name="T5" fmla="*/ 679 h 679"/>
                <a:gd name="T6" fmla="*/ 0 w 76"/>
                <a:gd name="T7" fmla="*/ 624 h 679"/>
                <a:gd name="T8" fmla="*/ 0 w 76"/>
                <a:gd name="T9" fmla="*/ 55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679">
                  <a:moveTo>
                    <a:pt x="0" y="55"/>
                  </a:moveTo>
                  <a:lnTo>
                    <a:pt x="76" y="0"/>
                  </a:lnTo>
                  <a:lnTo>
                    <a:pt x="76" y="679"/>
                  </a:lnTo>
                  <a:lnTo>
                    <a:pt x="0" y="624"/>
                  </a:lnTo>
                  <a:lnTo>
                    <a:pt x="0" y="5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4" name="Rectangle 974"/>
            <p:cNvSpPr>
              <a:spLocks noChangeArrowheads="1"/>
            </p:cNvSpPr>
            <p:nvPr/>
          </p:nvSpPr>
          <p:spPr bwMode="auto">
            <a:xfrm>
              <a:off x="2902" y="1984"/>
              <a:ext cx="89" cy="160"/>
            </a:xfrm>
            <a:prstGeom prst="rect">
              <a:avLst/>
            </a:prstGeom>
            <a:solidFill>
              <a:srgbClr val="3F3C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5" name="Rectangle 975"/>
            <p:cNvSpPr>
              <a:spLocks noChangeArrowheads="1"/>
            </p:cNvSpPr>
            <p:nvPr/>
          </p:nvSpPr>
          <p:spPr bwMode="auto">
            <a:xfrm>
              <a:off x="2902" y="1984"/>
              <a:ext cx="89" cy="16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6" name="Rectangle 976"/>
            <p:cNvSpPr>
              <a:spLocks noChangeArrowheads="1"/>
            </p:cNvSpPr>
            <p:nvPr/>
          </p:nvSpPr>
          <p:spPr bwMode="auto">
            <a:xfrm>
              <a:off x="2902" y="1985"/>
              <a:ext cx="89" cy="157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7" name="Rectangle 977"/>
            <p:cNvSpPr>
              <a:spLocks noChangeArrowheads="1"/>
            </p:cNvSpPr>
            <p:nvPr/>
          </p:nvSpPr>
          <p:spPr bwMode="auto">
            <a:xfrm>
              <a:off x="2902" y="1985"/>
              <a:ext cx="89" cy="15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8" name="Rectangle 978"/>
            <p:cNvSpPr>
              <a:spLocks noChangeArrowheads="1"/>
            </p:cNvSpPr>
            <p:nvPr/>
          </p:nvSpPr>
          <p:spPr bwMode="auto">
            <a:xfrm>
              <a:off x="2986" y="2001"/>
              <a:ext cx="502" cy="126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9" name="Rectangle 979"/>
            <p:cNvSpPr>
              <a:spLocks noChangeArrowheads="1"/>
            </p:cNvSpPr>
            <p:nvPr/>
          </p:nvSpPr>
          <p:spPr bwMode="auto">
            <a:xfrm>
              <a:off x="2986" y="2001"/>
              <a:ext cx="502" cy="12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0" name="Rectangle 980"/>
            <p:cNvSpPr>
              <a:spLocks noChangeArrowheads="1"/>
            </p:cNvSpPr>
            <p:nvPr/>
          </p:nvSpPr>
          <p:spPr bwMode="auto">
            <a:xfrm>
              <a:off x="2734" y="1928"/>
              <a:ext cx="259" cy="54"/>
            </a:xfrm>
            <a:prstGeom prst="rect">
              <a:avLst/>
            </a:prstGeom>
            <a:solidFill>
              <a:srgbClr val="3F3C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1" name="Rectangle 981"/>
            <p:cNvSpPr>
              <a:spLocks noChangeArrowheads="1"/>
            </p:cNvSpPr>
            <p:nvPr/>
          </p:nvSpPr>
          <p:spPr bwMode="auto">
            <a:xfrm>
              <a:off x="2734" y="1928"/>
              <a:ext cx="259" cy="5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2" name="Rectangle 982"/>
            <p:cNvSpPr>
              <a:spLocks noChangeArrowheads="1"/>
            </p:cNvSpPr>
            <p:nvPr/>
          </p:nvSpPr>
          <p:spPr bwMode="auto">
            <a:xfrm>
              <a:off x="2736" y="1925"/>
              <a:ext cx="255" cy="57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3" name="Rectangle 983"/>
            <p:cNvSpPr>
              <a:spLocks noChangeArrowheads="1"/>
            </p:cNvSpPr>
            <p:nvPr/>
          </p:nvSpPr>
          <p:spPr bwMode="auto">
            <a:xfrm>
              <a:off x="2736" y="1925"/>
              <a:ext cx="255" cy="5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" name="Rectangle 984"/>
            <p:cNvSpPr>
              <a:spLocks noChangeArrowheads="1"/>
            </p:cNvSpPr>
            <p:nvPr/>
          </p:nvSpPr>
          <p:spPr bwMode="auto">
            <a:xfrm>
              <a:off x="2736" y="1975"/>
              <a:ext cx="255" cy="7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5" name="Rectangle 985"/>
            <p:cNvSpPr>
              <a:spLocks noChangeArrowheads="1"/>
            </p:cNvSpPr>
            <p:nvPr/>
          </p:nvSpPr>
          <p:spPr bwMode="auto">
            <a:xfrm>
              <a:off x="2736" y="1975"/>
              <a:ext cx="255" cy="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6" name="Freeform 986"/>
            <p:cNvSpPr>
              <a:spLocks/>
            </p:cNvSpPr>
            <p:nvPr/>
          </p:nvSpPr>
          <p:spPr bwMode="auto">
            <a:xfrm>
              <a:off x="2910" y="1975"/>
              <a:ext cx="74" cy="10"/>
            </a:xfrm>
            <a:custGeom>
              <a:avLst/>
              <a:gdLst>
                <a:gd name="T0" fmla="*/ 0 w 324"/>
                <a:gd name="T1" fmla="*/ 16 h 46"/>
                <a:gd name="T2" fmla="*/ 0 w 324"/>
                <a:gd name="T3" fmla="*/ 46 h 46"/>
                <a:gd name="T4" fmla="*/ 324 w 324"/>
                <a:gd name="T5" fmla="*/ 46 h 46"/>
                <a:gd name="T6" fmla="*/ 324 w 324"/>
                <a:gd name="T7" fmla="*/ 16 h 46"/>
                <a:gd name="T8" fmla="*/ 322 w 324"/>
                <a:gd name="T9" fmla="*/ 16 h 46"/>
                <a:gd name="T10" fmla="*/ 322 w 324"/>
                <a:gd name="T11" fmla="*/ 0 h 46"/>
                <a:gd name="T12" fmla="*/ 3 w 324"/>
                <a:gd name="T13" fmla="*/ 0 h 46"/>
                <a:gd name="T14" fmla="*/ 3 w 324"/>
                <a:gd name="T15" fmla="*/ 16 h 46"/>
                <a:gd name="T16" fmla="*/ 0 w 324"/>
                <a:gd name="T17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4" h="46">
                  <a:moveTo>
                    <a:pt x="0" y="16"/>
                  </a:moveTo>
                  <a:lnTo>
                    <a:pt x="0" y="46"/>
                  </a:lnTo>
                  <a:lnTo>
                    <a:pt x="324" y="46"/>
                  </a:lnTo>
                  <a:lnTo>
                    <a:pt x="324" y="16"/>
                  </a:lnTo>
                  <a:lnTo>
                    <a:pt x="322" y="16"/>
                  </a:lnTo>
                  <a:lnTo>
                    <a:pt x="322" y="0"/>
                  </a:lnTo>
                  <a:lnTo>
                    <a:pt x="3" y="0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3F3C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7" name="Freeform 987"/>
            <p:cNvSpPr>
              <a:spLocks/>
            </p:cNvSpPr>
            <p:nvPr/>
          </p:nvSpPr>
          <p:spPr bwMode="auto">
            <a:xfrm>
              <a:off x="2910" y="1975"/>
              <a:ext cx="74" cy="10"/>
            </a:xfrm>
            <a:custGeom>
              <a:avLst/>
              <a:gdLst>
                <a:gd name="T0" fmla="*/ 0 w 324"/>
                <a:gd name="T1" fmla="*/ 16 h 46"/>
                <a:gd name="T2" fmla="*/ 0 w 324"/>
                <a:gd name="T3" fmla="*/ 46 h 46"/>
                <a:gd name="T4" fmla="*/ 324 w 324"/>
                <a:gd name="T5" fmla="*/ 46 h 46"/>
                <a:gd name="T6" fmla="*/ 324 w 324"/>
                <a:gd name="T7" fmla="*/ 16 h 46"/>
                <a:gd name="T8" fmla="*/ 322 w 324"/>
                <a:gd name="T9" fmla="*/ 16 h 46"/>
                <a:gd name="T10" fmla="*/ 322 w 324"/>
                <a:gd name="T11" fmla="*/ 0 h 46"/>
                <a:gd name="T12" fmla="*/ 3 w 324"/>
                <a:gd name="T13" fmla="*/ 0 h 46"/>
                <a:gd name="T14" fmla="*/ 3 w 324"/>
                <a:gd name="T15" fmla="*/ 16 h 46"/>
                <a:gd name="T16" fmla="*/ 0 w 324"/>
                <a:gd name="T17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4" h="46">
                  <a:moveTo>
                    <a:pt x="0" y="16"/>
                  </a:moveTo>
                  <a:lnTo>
                    <a:pt x="0" y="46"/>
                  </a:lnTo>
                  <a:lnTo>
                    <a:pt x="324" y="46"/>
                  </a:lnTo>
                  <a:lnTo>
                    <a:pt x="324" y="16"/>
                  </a:lnTo>
                  <a:lnTo>
                    <a:pt x="322" y="16"/>
                  </a:lnTo>
                  <a:lnTo>
                    <a:pt x="322" y="0"/>
                  </a:lnTo>
                  <a:lnTo>
                    <a:pt x="3" y="0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8" name="Freeform 988"/>
            <p:cNvSpPr>
              <a:spLocks/>
            </p:cNvSpPr>
            <p:nvPr/>
          </p:nvSpPr>
          <p:spPr bwMode="auto">
            <a:xfrm>
              <a:off x="2986" y="1978"/>
              <a:ext cx="36" cy="23"/>
            </a:xfrm>
            <a:custGeom>
              <a:avLst/>
              <a:gdLst>
                <a:gd name="T0" fmla="*/ 153 w 153"/>
                <a:gd name="T1" fmla="*/ 0 h 100"/>
                <a:gd name="T2" fmla="*/ 153 w 153"/>
                <a:gd name="T3" fmla="*/ 45 h 100"/>
                <a:gd name="T4" fmla="*/ 77 w 153"/>
                <a:gd name="T5" fmla="*/ 100 h 100"/>
                <a:gd name="T6" fmla="*/ 0 w 153"/>
                <a:gd name="T7" fmla="*/ 100 h 100"/>
                <a:gd name="T8" fmla="*/ 0 w 153"/>
                <a:gd name="T9" fmla="*/ 95 h 100"/>
                <a:gd name="T10" fmla="*/ 46 w 153"/>
                <a:gd name="T11" fmla="*/ 95 h 100"/>
                <a:gd name="T12" fmla="*/ 49 w 153"/>
                <a:gd name="T13" fmla="*/ 92 h 100"/>
                <a:gd name="T14" fmla="*/ 49 w 153"/>
                <a:gd name="T15" fmla="*/ 62 h 100"/>
                <a:gd name="T16" fmla="*/ 46 w 153"/>
                <a:gd name="T17" fmla="*/ 59 h 100"/>
                <a:gd name="T18" fmla="*/ 0 w 153"/>
                <a:gd name="T19" fmla="*/ 59 h 100"/>
                <a:gd name="T20" fmla="*/ 0 w 153"/>
                <a:gd name="T21" fmla="*/ 55 h 100"/>
                <a:gd name="T22" fmla="*/ 19 w 153"/>
                <a:gd name="T23" fmla="*/ 52 h 100"/>
                <a:gd name="T24" fmla="*/ 57 w 153"/>
                <a:gd name="T25" fmla="*/ 52 h 100"/>
                <a:gd name="T26" fmla="*/ 57 w 153"/>
                <a:gd name="T27" fmla="*/ 44 h 100"/>
                <a:gd name="T28" fmla="*/ 108 w 153"/>
                <a:gd name="T29" fmla="*/ 44 h 100"/>
                <a:gd name="T30" fmla="*/ 108 w 153"/>
                <a:gd name="T31" fmla="*/ 4 h 100"/>
                <a:gd name="T32" fmla="*/ 127 w 153"/>
                <a:gd name="T33" fmla="*/ 0 h 100"/>
                <a:gd name="T34" fmla="*/ 153 w 153"/>
                <a:gd name="T3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0">
                  <a:moveTo>
                    <a:pt x="153" y="0"/>
                  </a:moveTo>
                  <a:lnTo>
                    <a:pt x="153" y="45"/>
                  </a:lnTo>
                  <a:lnTo>
                    <a:pt x="77" y="100"/>
                  </a:lnTo>
                  <a:lnTo>
                    <a:pt x="0" y="100"/>
                  </a:lnTo>
                  <a:lnTo>
                    <a:pt x="0" y="95"/>
                  </a:lnTo>
                  <a:lnTo>
                    <a:pt x="46" y="95"/>
                  </a:lnTo>
                  <a:lnTo>
                    <a:pt x="49" y="92"/>
                  </a:lnTo>
                  <a:lnTo>
                    <a:pt x="49" y="62"/>
                  </a:lnTo>
                  <a:lnTo>
                    <a:pt x="46" y="59"/>
                  </a:lnTo>
                  <a:lnTo>
                    <a:pt x="0" y="59"/>
                  </a:lnTo>
                  <a:lnTo>
                    <a:pt x="0" y="55"/>
                  </a:lnTo>
                  <a:lnTo>
                    <a:pt x="19" y="52"/>
                  </a:lnTo>
                  <a:lnTo>
                    <a:pt x="57" y="52"/>
                  </a:lnTo>
                  <a:lnTo>
                    <a:pt x="57" y="44"/>
                  </a:lnTo>
                  <a:lnTo>
                    <a:pt x="108" y="44"/>
                  </a:lnTo>
                  <a:lnTo>
                    <a:pt x="108" y="4"/>
                  </a:lnTo>
                  <a:lnTo>
                    <a:pt x="127" y="0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9" name="Freeform 989"/>
            <p:cNvSpPr>
              <a:spLocks/>
            </p:cNvSpPr>
            <p:nvPr/>
          </p:nvSpPr>
          <p:spPr bwMode="auto">
            <a:xfrm>
              <a:off x="2986" y="1978"/>
              <a:ext cx="36" cy="23"/>
            </a:xfrm>
            <a:custGeom>
              <a:avLst/>
              <a:gdLst>
                <a:gd name="T0" fmla="*/ 153 w 153"/>
                <a:gd name="T1" fmla="*/ 0 h 100"/>
                <a:gd name="T2" fmla="*/ 153 w 153"/>
                <a:gd name="T3" fmla="*/ 45 h 100"/>
                <a:gd name="T4" fmla="*/ 77 w 153"/>
                <a:gd name="T5" fmla="*/ 100 h 100"/>
                <a:gd name="T6" fmla="*/ 0 w 153"/>
                <a:gd name="T7" fmla="*/ 100 h 100"/>
                <a:gd name="T8" fmla="*/ 0 w 153"/>
                <a:gd name="T9" fmla="*/ 95 h 100"/>
                <a:gd name="T10" fmla="*/ 46 w 153"/>
                <a:gd name="T11" fmla="*/ 95 h 100"/>
                <a:gd name="T12" fmla="*/ 49 w 153"/>
                <a:gd name="T13" fmla="*/ 92 h 100"/>
                <a:gd name="T14" fmla="*/ 49 w 153"/>
                <a:gd name="T15" fmla="*/ 62 h 100"/>
                <a:gd name="T16" fmla="*/ 46 w 153"/>
                <a:gd name="T17" fmla="*/ 59 h 100"/>
                <a:gd name="T18" fmla="*/ 0 w 153"/>
                <a:gd name="T19" fmla="*/ 59 h 100"/>
                <a:gd name="T20" fmla="*/ 0 w 153"/>
                <a:gd name="T21" fmla="*/ 55 h 100"/>
                <a:gd name="T22" fmla="*/ 19 w 153"/>
                <a:gd name="T23" fmla="*/ 52 h 100"/>
                <a:gd name="T24" fmla="*/ 57 w 153"/>
                <a:gd name="T25" fmla="*/ 52 h 100"/>
                <a:gd name="T26" fmla="*/ 57 w 153"/>
                <a:gd name="T27" fmla="*/ 44 h 100"/>
                <a:gd name="T28" fmla="*/ 108 w 153"/>
                <a:gd name="T29" fmla="*/ 44 h 100"/>
                <a:gd name="T30" fmla="*/ 108 w 153"/>
                <a:gd name="T31" fmla="*/ 4 h 100"/>
                <a:gd name="T32" fmla="*/ 127 w 153"/>
                <a:gd name="T33" fmla="*/ 0 h 100"/>
                <a:gd name="T34" fmla="*/ 153 w 153"/>
                <a:gd name="T3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0">
                  <a:moveTo>
                    <a:pt x="153" y="0"/>
                  </a:moveTo>
                  <a:lnTo>
                    <a:pt x="153" y="45"/>
                  </a:lnTo>
                  <a:lnTo>
                    <a:pt x="77" y="100"/>
                  </a:lnTo>
                  <a:lnTo>
                    <a:pt x="0" y="100"/>
                  </a:lnTo>
                  <a:lnTo>
                    <a:pt x="0" y="95"/>
                  </a:lnTo>
                  <a:lnTo>
                    <a:pt x="46" y="95"/>
                  </a:lnTo>
                  <a:lnTo>
                    <a:pt x="49" y="92"/>
                  </a:lnTo>
                  <a:lnTo>
                    <a:pt x="49" y="62"/>
                  </a:lnTo>
                  <a:lnTo>
                    <a:pt x="46" y="59"/>
                  </a:lnTo>
                  <a:lnTo>
                    <a:pt x="0" y="59"/>
                  </a:lnTo>
                  <a:lnTo>
                    <a:pt x="0" y="55"/>
                  </a:lnTo>
                  <a:lnTo>
                    <a:pt x="19" y="52"/>
                  </a:lnTo>
                  <a:lnTo>
                    <a:pt x="57" y="52"/>
                  </a:lnTo>
                  <a:lnTo>
                    <a:pt x="57" y="44"/>
                  </a:lnTo>
                  <a:lnTo>
                    <a:pt x="108" y="44"/>
                  </a:lnTo>
                  <a:lnTo>
                    <a:pt x="108" y="4"/>
                  </a:lnTo>
                  <a:lnTo>
                    <a:pt x="127" y="0"/>
                  </a:lnTo>
                  <a:lnTo>
                    <a:pt x="153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0" name="Freeform 990"/>
            <p:cNvSpPr>
              <a:spLocks/>
            </p:cNvSpPr>
            <p:nvPr/>
          </p:nvSpPr>
          <p:spPr bwMode="auto">
            <a:xfrm>
              <a:off x="2986" y="1966"/>
              <a:ext cx="36" cy="24"/>
            </a:xfrm>
            <a:custGeom>
              <a:avLst/>
              <a:gdLst>
                <a:gd name="T0" fmla="*/ 134 w 153"/>
                <a:gd name="T1" fmla="*/ 51 h 110"/>
                <a:gd name="T2" fmla="*/ 96 w 153"/>
                <a:gd name="T3" fmla="*/ 51 h 110"/>
                <a:gd name="T4" fmla="*/ 96 w 153"/>
                <a:gd name="T5" fmla="*/ 41 h 110"/>
                <a:gd name="T6" fmla="*/ 77 w 153"/>
                <a:gd name="T7" fmla="*/ 41 h 110"/>
                <a:gd name="T8" fmla="*/ 77 w 153"/>
                <a:gd name="T9" fmla="*/ 0 h 110"/>
                <a:gd name="T10" fmla="*/ 38 w 153"/>
                <a:gd name="T11" fmla="*/ 0 h 110"/>
                <a:gd name="T12" fmla="*/ 38 w 153"/>
                <a:gd name="T13" fmla="*/ 84 h 110"/>
                <a:gd name="T14" fmla="*/ 19 w 153"/>
                <a:gd name="T15" fmla="*/ 84 h 110"/>
                <a:gd name="T16" fmla="*/ 19 w 153"/>
                <a:gd name="T17" fmla="*/ 90 h 110"/>
                <a:gd name="T18" fmla="*/ 0 w 153"/>
                <a:gd name="T19" fmla="*/ 90 h 110"/>
                <a:gd name="T20" fmla="*/ 0 w 153"/>
                <a:gd name="T21" fmla="*/ 110 h 110"/>
                <a:gd name="T22" fmla="*/ 57 w 153"/>
                <a:gd name="T23" fmla="*/ 110 h 110"/>
                <a:gd name="T24" fmla="*/ 57 w 153"/>
                <a:gd name="T25" fmla="*/ 102 h 110"/>
                <a:gd name="T26" fmla="*/ 88 w 153"/>
                <a:gd name="T27" fmla="*/ 102 h 110"/>
                <a:gd name="T28" fmla="*/ 108 w 153"/>
                <a:gd name="T29" fmla="*/ 98 h 110"/>
                <a:gd name="T30" fmla="*/ 108 w 153"/>
                <a:gd name="T31" fmla="*/ 57 h 110"/>
                <a:gd name="T32" fmla="*/ 153 w 153"/>
                <a:gd name="T33" fmla="*/ 57 h 110"/>
                <a:gd name="T34" fmla="*/ 153 w 153"/>
                <a:gd name="T35" fmla="*/ 54 h 110"/>
                <a:gd name="T36" fmla="*/ 134 w 153"/>
                <a:gd name="T37" fmla="*/ 51 h 110"/>
                <a:gd name="T38" fmla="*/ 134 w 153"/>
                <a:gd name="T39" fmla="*/ 5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110">
                  <a:moveTo>
                    <a:pt x="134" y="51"/>
                  </a:moveTo>
                  <a:lnTo>
                    <a:pt x="96" y="51"/>
                  </a:lnTo>
                  <a:lnTo>
                    <a:pt x="96" y="41"/>
                  </a:lnTo>
                  <a:lnTo>
                    <a:pt x="77" y="41"/>
                  </a:lnTo>
                  <a:lnTo>
                    <a:pt x="77" y="0"/>
                  </a:lnTo>
                  <a:lnTo>
                    <a:pt x="38" y="0"/>
                  </a:lnTo>
                  <a:lnTo>
                    <a:pt x="38" y="84"/>
                  </a:lnTo>
                  <a:lnTo>
                    <a:pt x="19" y="84"/>
                  </a:lnTo>
                  <a:lnTo>
                    <a:pt x="19" y="90"/>
                  </a:lnTo>
                  <a:lnTo>
                    <a:pt x="0" y="90"/>
                  </a:lnTo>
                  <a:lnTo>
                    <a:pt x="0" y="110"/>
                  </a:lnTo>
                  <a:lnTo>
                    <a:pt x="57" y="110"/>
                  </a:lnTo>
                  <a:lnTo>
                    <a:pt x="57" y="102"/>
                  </a:lnTo>
                  <a:lnTo>
                    <a:pt x="88" y="102"/>
                  </a:lnTo>
                  <a:lnTo>
                    <a:pt x="108" y="98"/>
                  </a:lnTo>
                  <a:lnTo>
                    <a:pt x="108" y="57"/>
                  </a:lnTo>
                  <a:lnTo>
                    <a:pt x="153" y="57"/>
                  </a:lnTo>
                  <a:lnTo>
                    <a:pt x="153" y="54"/>
                  </a:lnTo>
                  <a:lnTo>
                    <a:pt x="134" y="51"/>
                  </a:lnTo>
                  <a:lnTo>
                    <a:pt x="134" y="51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1" name="Freeform 991"/>
            <p:cNvSpPr>
              <a:spLocks/>
            </p:cNvSpPr>
            <p:nvPr/>
          </p:nvSpPr>
          <p:spPr bwMode="auto">
            <a:xfrm>
              <a:off x="2986" y="1966"/>
              <a:ext cx="36" cy="24"/>
            </a:xfrm>
            <a:custGeom>
              <a:avLst/>
              <a:gdLst>
                <a:gd name="T0" fmla="*/ 134 w 153"/>
                <a:gd name="T1" fmla="*/ 51 h 110"/>
                <a:gd name="T2" fmla="*/ 96 w 153"/>
                <a:gd name="T3" fmla="*/ 51 h 110"/>
                <a:gd name="T4" fmla="*/ 96 w 153"/>
                <a:gd name="T5" fmla="*/ 41 h 110"/>
                <a:gd name="T6" fmla="*/ 77 w 153"/>
                <a:gd name="T7" fmla="*/ 41 h 110"/>
                <a:gd name="T8" fmla="*/ 77 w 153"/>
                <a:gd name="T9" fmla="*/ 0 h 110"/>
                <a:gd name="T10" fmla="*/ 38 w 153"/>
                <a:gd name="T11" fmla="*/ 0 h 110"/>
                <a:gd name="T12" fmla="*/ 38 w 153"/>
                <a:gd name="T13" fmla="*/ 84 h 110"/>
                <a:gd name="T14" fmla="*/ 19 w 153"/>
                <a:gd name="T15" fmla="*/ 84 h 110"/>
                <a:gd name="T16" fmla="*/ 19 w 153"/>
                <a:gd name="T17" fmla="*/ 90 h 110"/>
                <a:gd name="T18" fmla="*/ 0 w 153"/>
                <a:gd name="T19" fmla="*/ 90 h 110"/>
                <a:gd name="T20" fmla="*/ 0 w 153"/>
                <a:gd name="T21" fmla="*/ 110 h 110"/>
                <a:gd name="T22" fmla="*/ 57 w 153"/>
                <a:gd name="T23" fmla="*/ 110 h 110"/>
                <a:gd name="T24" fmla="*/ 57 w 153"/>
                <a:gd name="T25" fmla="*/ 102 h 110"/>
                <a:gd name="T26" fmla="*/ 88 w 153"/>
                <a:gd name="T27" fmla="*/ 102 h 110"/>
                <a:gd name="T28" fmla="*/ 108 w 153"/>
                <a:gd name="T29" fmla="*/ 98 h 110"/>
                <a:gd name="T30" fmla="*/ 108 w 153"/>
                <a:gd name="T31" fmla="*/ 57 h 110"/>
                <a:gd name="T32" fmla="*/ 153 w 153"/>
                <a:gd name="T33" fmla="*/ 57 h 110"/>
                <a:gd name="T34" fmla="*/ 153 w 153"/>
                <a:gd name="T35" fmla="*/ 54 h 110"/>
                <a:gd name="T36" fmla="*/ 134 w 153"/>
                <a:gd name="T37" fmla="*/ 51 h 110"/>
                <a:gd name="T38" fmla="*/ 134 w 153"/>
                <a:gd name="T39" fmla="*/ 5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110">
                  <a:moveTo>
                    <a:pt x="134" y="51"/>
                  </a:moveTo>
                  <a:lnTo>
                    <a:pt x="96" y="51"/>
                  </a:lnTo>
                  <a:lnTo>
                    <a:pt x="96" y="41"/>
                  </a:lnTo>
                  <a:lnTo>
                    <a:pt x="77" y="41"/>
                  </a:lnTo>
                  <a:lnTo>
                    <a:pt x="77" y="0"/>
                  </a:lnTo>
                  <a:lnTo>
                    <a:pt x="38" y="0"/>
                  </a:lnTo>
                  <a:lnTo>
                    <a:pt x="38" y="84"/>
                  </a:lnTo>
                  <a:lnTo>
                    <a:pt x="19" y="84"/>
                  </a:lnTo>
                  <a:lnTo>
                    <a:pt x="19" y="90"/>
                  </a:lnTo>
                  <a:lnTo>
                    <a:pt x="0" y="90"/>
                  </a:lnTo>
                  <a:lnTo>
                    <a:pt x="0" y="110"/>
                  </a:lnTo>
                  <a:lnTo>
                    <a:pt x="57" y="110"/>
                  </a:lnTo>
                  <a:lnTo>
                    <a:pt x="57" y="102"/>
                  </a:lnTo>
                  <a:lnTo>
                    <a:pt x="88" y="102"/>
                  </a:lnTo>
                  <a:lnTo>
                    <a:pt x="108" y="98"/>
                  </a:lnTo>
                  <a:lnTo>
                    <a:pt x="108" y="57"/>
                  </a:lnTo>
                  <a:lnTo>
                    <a:pt x="153" y="57"/>
                  </a:lnTo>
                  <a:lnTo>
                    <a:pt x="153" y="54"/>
                  </a:lnTo>
                  <a:lnTo>
                    <a:pt x="134" y="51"/>
                  </a:lnTo>
                  <a:lnTo>
                    <a:pt x="134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2" name="Freeform 992"/>
            <p:cNvSpPr>
              <a:spLocks/>
            </p:cNvSpPr>
            <p:nvPr/>
          </p:nvSpPr>
          <p:spPr bwMode="auto">
            <a:xfrm>
              <a:off x="2986" y="1966"/>
              <a:ext cx="36" cy="24"/>
            </a:xfrm>
            <a:custGeom>
              <a:avLst/>
              <a:gdLst>
                <a:gd name="T0" fmla="*/ 134 w 153"/>
                <a:gd name="T1" fmla="*/ 51 h 110"/>
                <a:gd name="T2" fmla="*/ 96 w 153"/>
                <a:gd name="T3" fmla="*/ 51 h 110"/>
                <a:gd name="T4" fmla="*/ 96 w 153"/>
                <a:gd name="T5" fmla="*/ 41 h 110"/>
                <a:gd name="T6" fmla="*/ 77 w 153"/>
                <a:gd name="T7" fmla="*/ 41 h 110"/>
                <a:gd name="T8" fmla="*/ 77 w 153"/>
                <a:gd name="T9" fmla="*/ 0 h 110"/>
                <a:gd name="T10" fmla="*/ 38 w 153"/>
                <a:gd name="T11" fmla="*/ 0 h 110"/>
                <a:gd name="T12" fmla="*/ 38 w 153"/>
                <a:gd name="T13" fmla="*/ 84 h 110"/>
                <a:gd name="T14" fmla="*/ 19 w 153"/>
                <a:gd name="T15" fmla="*/ 84 h 110"/>
                <a:gd name="T16" fmla="*/ 19 w 153"/>
                <a:gd name="T17" fmla="*/ 90 h 110"/>
                <a:gd name="T18" fmla="*/ 0 w 153"/>
                <a:gd name="T19" fmla="*/ 90 h 110"/>
                <a:gd name="T20" fmla="*/ 0 w 153"/>
                <a:gd name="T21" fmla="*/ 110 h 110"/>
                <a:gd name="T22" fmla="*/ 57 w 153"/>
                <a:gd name="T23" fmla="*/ 110 h 110"/>
                <a:gd name="T24" fmla="*/ 57 w 153"/>
                <a:gd name="T25" fmla="*/ 102 h 110"/>
                <a:gd name="T26" fmla="*/ 88 w 153"/>
                <a:gd name="T27" fmla="*/ 102 h 110"/>
                <a:gd name="T28" fmla="*/ 108 w 153"/>
                <a:gd name="T29" fmla="*/ 98 h 110"/>
                <a:gd name="T30" fmla="*/ 108 w 153"/>
                <a:gd name="T31" fmla="*/ 57 h 110"/>
                <a:gd name="T32" fmla="*/ 153 w 153"/>
                <a:gd name="T33" fmla="*/ 57 h 110"/>
                <a:gd name="T34" fmla="*/ 153 w 153"/>
                <a:gd name="T35" fmla="*/ 54 h 110"/>
                <a:gd name="T36" fmla="*/ 134 w 153"/>
                <a:gd name="T37" fmla="*/ 51 h 110"/>
                <a:gd name="T38" fmla="*/ 134 w 153"/>
                <a:gd name="T39" fmla="*/ 5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110">
                  <a:moveTo>
                    <a:pt x="134" y="51"/>
                  </a:moveTo>
                  <a:lnTo>
                    <a:pt x="96" y="51"/>
                  </a:lnTo>
                  <a:lnTo>
                    <a:pt x="96" y="41"/>
                  </a:lnTo>
                  <a:lnTo>
                    <a:pt x="77" y="41"/>
                  </a:lnTo>
                  <a:lnTo>
                    <a:pt x="77" y="0"/>
                  </a:lnTo>
                  <a:lnTo>
                    <a:pt x="38" y="0"/>
                  </a:lnTo>
                  <a:lnTo>
                    <a:pt x="38" y="84"/>
                  </a:lnTo>
                  <a:lnTo>
                    <a:pt x="19" y="84"/>
                  </a:lnTo>
                  <a:lnTo>
                    <a:pt x="19" y="90"/>
                  </a:lnTo>
                  <a:lnTo>
                    <a:pt x="0" y="90"/>
                  </a:lnTo>
                  <a:lnTo>
                    <a:pt x="0" y="110"/>
                  </a:lnTo>
                  <a:lnTo>
                    <a:pt x="57" y="110"/>
                  </a:lnTo>
                  <a:lnTo>
                    <a:pt x="57" y="102"/>
                  </a:lnTo>
                  <a:lnTo>
                    <a:pt x="88" y="102"/>
                  </a:lnTo>
                  <a:lnTo>
                    <a:pt x="108" y="98"/>
                  </a:lnTo>
                  <a:lnTo>
                    <a:pt x="108" y="57"/>
                  </a:lnTo>
                  <a:lnTo>
                    <a:pt x="153" y="57"/>
                  </a:lnTo>
                  <a:lnTo>
                    <a:pt x="153" y="54"/>
                  </a:lnTo>
                  <a:lnTo>
                    <a:pt x="134" y="51"/>
                  </a:lnTo>
                  <a:lnTo>
                    <a:pt x="134" y="5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3" name="Rectangle 993"/>
            <p:cNvSpPr>
              <a:spLocks noChangeArrowheads="1"/>
            </p:cNvSpPr>
            <p:nvPr/>
          </p:nvSpPr>
          <p:spPr bwMode="auto">
            <a:xfrm>
              <a:off x="2961" y="1892"/>
              <a:ext cx="2" cy="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" name="Rectangle 994"/>
            <p:cNvSpPr>
              <a:spLocks noChangeArrowheads="1"/>
            </p:cNvSpPr>
            <p:nvPr/>
          </p:nvSpPr>
          <p:spPr bwMode="auto">
            <a:xfrm>
              <a:off x="2885" y="1898"/>
              <a:ext cx="73" cy="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" name="Rectangle 995"/>
            <p:cNvSpPr>
              <a:spLocks noChangeArrowheads="1"/>
            </p:cNvSpPr>
            <p:nvPr/>
          </p:nvSpPr>
          <p:spPr bwMode="auto">
            <a:xfrm>
              <a:off x="2878" y="1892"/>
              <a:ext cx="4" cy="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" name="Rectangle 996"/>
            <p:cNvSpPr>
              <a:spLocks noChangeArrowheads="1"/>
            </p:cNvSpPr>
            <p:nvPr/>
          </p:nvSpPr>
          <p:spPr bwMode="auto">
            <a:xfrm>
              <a:off x="2877" y="1892"/>
              <a:ext cx="6" cy="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" name="Rectangle 997"/>
            <p:cNvSpPr>
              <a:spLocks noChangeArrowheads="1"/>
            </p:cNvSpPr>
            <p:nvPr/>
          </p:nvSpPr>
          <p:spPr bwMode="auto">
            <a:xfrm>
              <a:off x="2877" y="1892"/>
              <a:ext cx="6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" name="Rectangle 998"/>
            <p:cNvSpPr>
              <a:spLocks noChangeArrowheads="1"/>
            </p:cNvSpPr>
            <p:nvPr/>
          </p:nvSpPr>
          <p:spPr bwMode="auto">
            <a:xfrm>
              <a:off x="2959" y="1892"/>
              <a:ext cx="6" cy="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" name="Rectangle 999"/>
            <p:cNvSpPr>
              <a:spLocks noChangeArrowheads="1"/>
            </p:cNvSpPr>
            <p:nvPr/>
          </p:nvSpPr>
          <p:spPr bwMode="auto">
            <a:xfrm>
              <a:off x="2959" y="1892"/>
              <a:ext cx="6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" name="Rectangle 1000"/>
            <p:cNvSpPr>
              <a:spLocks noChangeArrowheads="1"/>
            </p:cNvSpPr>
            <p:nvPr/>
          </p:nvSpPr>
          <p:spPr bwMode="auto">
            <a:xfrm>
              <a:off x="2743" y="1909"/>
              <a:ext cx="241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" name="Rectangle 1001"/>
            <p:cNvSpPr>
              <a:spLocks noChangeArrowheads="1"/>
            </p:cNvSpPr>
            <p:nvPr/>
          </p:nvSpPr>
          <p:spPr bwMode="auto">
            <a:xfrm>
              <a:off x="2886" y="1898"/>
              <a:ext cx="71" cy="11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" name="Rectangle 1002"/>
            <p:cNvSpPr>
              <a:spLocks noChangeArrowheads="1"/>
            </p:cNvSpPr>
            <p:nvPr/>
          </p:nvSpPr>
          <p:spPr bwMode="auto">
            <a:xfrm>
              <a:off x="2886" y="1898"/>
              <a:ext cx="71" cy="1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Freeform 1003"/>
            <p:cNvSpPr>
              <a:spLocks/>
            </p:cNvSpPr>
            <p:nvPr/>
          </p:nvSpPr>
          <p:spPr bwMode="auto">
            <a:xfrm>
              <a:off x="2983" y="1909"/>
              <a:ext cx="10" cy="23"/>
            </a:xfrm>
            <a:custGeom>
              <a:avLst/>
              <a:gdLst>
                <a:gd name="T0" fmla="*/ 36 w 43"/>
                <a:gd name="T1" fmla="*/ 86 h 111"/>
                <a:gd name="T2" fmla="*/ 36 w 43"/>
                <a:gd name="T3" fmla="*/ 111 h 111"/>
                <a:gd name="T4" fmla="*/ 0 w 43"/>
                <a:gd name="T5" fmla="*/ 74 h 111"/>
                <a:gd name="T6" fmla="*/ 0 w 43"/>
                <a:gd name="T7" fmla="*/ 0 h 111"/>
                <a:gd name="T8" fmla="*/ 8 w 43"/>
                <a:gd name="T9" fmla="*/ 0 h 111"/>
                <a:gd name="T10" fmla="*/ 8 w 43"/>
                <a:gd name="T11" fmla="*/ 18 h 111"/>
                <a:gd name="T12" fmla="*/ 43 w 43"/>
                <a:gd name="T13" fmla="*/ 18 h 111"/>
                <a:gd name="T14" fmla="*/ 43 w 43"/>
                <a:gd name="T15" fmla="*/ 86 h 111"/>
                <a:gd name="T16" fmla="*/ 36 w 43"/>
                <a:gd name="T17" fmla="*/ 8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11">
                  <a:moveTo>
                    <a:pt x="36" y="86"/>
                  </a:moveTo>
                  <a:lnTo>
                    <a:pt x="36" y="111"/>
                  </a:lnTo>
                  <a:lnTo>
                    <a:pt x="0" y="74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8"/>
                  </a:lnTo>
                  <a:lnTo>
                    <a:pt x="43" y="18"/>
                  </a:lnTo>
                  <a:lnTo>
                    <a:pt x="43" y="86"/>
                  </a:lnTo>
                  <a:lnTo>
                    <a:pt x="36" y="86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1004"/>
            <p:cNvSpPr>
              <a:spLocks/>
            </p:cNvSpPr>
            <p:nvPr/>
          </p:nvSpPr>
          <p:spPr bwMode="auto">
            <a:xfrm>
              <a:off x="2983" y="1909"/>
              <a:ext cx="10" cy="23"/>
            </a:xfrm>
            <a:custGeom>
              <a:avLst/>
              <a:gdLst>
                <a:gd name="T0" fmla="*/ 36 w 43"/>
                <a:gd name="T1" fmla="*/ 86 h 111"/>
                <a:gd name="T2" fmla="*/ 36 w 43"/>
                <a:gd name="T3" fmla="*/ 111 h 111"/>
                <a:gd name="T4" fmla="*/ 0 w 43"/>
                <a:gd name="T5" fmla="*/ 74 h 111"/>
                <a:gd name="T6" fmla="*/ 0 w 43"/>
                <a:gd name="T7" fmla="*/ 0 h 111"/>
                <a:gd name="T8" fmla="*/ 8 w 43"/>
                <a:gd name="T9" fmla="*/ 0 h 111"/>
                <a:gd name="T10" fmla="*/ 8 w 43"/>
                <a:gd name="T11" fmla="*/ 18 h 111"/>
                <a:gd name="T12" fmla="*/ 43 w 43"/>
                <a:gd name="T13" fmla="*/ 18 h 111"/>
                <a:gd name="T14" fmla="*/ 43 w 43"/>
                <a:gd name="T15" fmla="*/ 86 h 111"/>
                <a:gd name="T16" fmla="*/ 36 w 43"/>
                <a:gd name="T17" fmla="*/ 8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11">
                  <a:moveTo>
                    <a:pt x="36" y="86"/>
                  </a:moveTo>
                  <a:lnTo>
                    <a:pt x="36" y="111"/>
                  </a:lnTo>
                  <a:lnTo>
                    <a:pt x="0" y="74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8"/>
                  </a:lnTo>
                  <a:lnTo>
                    <a:pt x="43" y="18"/>
                  </a:lnTo>
                  <a:lnTo>
                    <a:pt x="43" y="86"/>
                  </a:lnTo>
                  <a:lnTo>
                    <a:pt x="36" y="8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1005"/>
            <p:cNvSpPr>
              <a:spLocks/>
            </p:cNvSpPr>
            <p:nvPr/>
          </p:nvSpPr>
          <p:spPr bwMode="auto">
            <a:xfrm>
              <a:off x="2734" y="1909"/>
              <a:ext cx="11" cy="23"/>
            </a:xfrm>
            <a:custGeom>
              <a:avLst/>
              <a:gdLst>
                <a:gd name="T0" fmla="*/ 6 w 43"/>
                <a:gd name="T1" fmla="*/ 86 h 111"/>
                <a:gd name="T2" fmla="*/ 6 w 43"/>
                <a:gd name="T3" fmla="*/ 111 h 111"/>
                <a:gd name="T4" fmla="*/ 43 w 43"/>
                <a:gd name="T5" fmla="*/ 74 h 111"/>
                <a:gd name="T6" fmla="*/ 43 w 43"/>
                <a:gd name="T7" fmla="*/ 0 h 111"/>
                <a:gd name="T8" fmla="*/ 35 w 43"/>
                <a:gd name="T9" fmla="*/ 0 h 111"/>
                <a:gd name="T10" fmla="*/ 35 w 43"/>
                <a:gd name="T11" fmla="*/ 18 h 111"/>
                <a:gd name="T12" fmla="*/ 0 w 43"/>
                <a:gd name="T13" fmla="*/ 18 h 111"/>
                <a:gd name="T14" fmla="*/ 0 w 43"/>
                <a:gd name="T15" fmla="*/ 86 h 111"/>
                <a:gd name="T16" fmla="*/ 6 w 43"/>
                <a:gd name="T17" fmla="*/ 8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11">
                  <a:moveTo>
                    <a:pt x="6" y="86"/>
                  </a:moveTo>
                  <a:lnTo>
                    <a:pt x="6" y="111"/>
                  </a:lnTo>
                  <a:lnTo>
                    <a:pt x="43" y="74"/>
                  </a:lnTo>
                  <a:lnTo>
                    <a:pt x="43" y="0"/>
                  </a:lnTo>
                  <a:lnTo>
                    <a:pt x="35" y="0"/>
                  </a:lnTo>
                  <a:lnTo>
                    <a:pt x="35" y="18"/>
                  </a:lnTo>
                  <a:lnTo>
                    <a:pt x="0" y="18"/>
                  </a:lnTo>
                  <a:lnTo>
                    <a:pt x="0" y="86"/>
                  </a:lnTo>
                  <a:lnTo>
                    <a:pt x="6" y="86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1006"/>
            <p:cNvSpPr>
              <a:spLocks/>
            </p:cNvSpPr>
            <p:nvPr/>
          </p:nvSpPr>
          <p:spPr bwMode="auto">
            <a:xfrm>
              <a:off x="2734" y="1909"/>
              <a:ext cx="11" cy="23"/>
            </a:xfrm>
            <a:custGeom>
              <a:avLst/>
              <a:gdLst>
                <a:gd name="T0" fmla="*/ 6 w 43"/>
                <a:gd name="T1" fmla="*/ 86 h 111"/>
                <a:gd name="T2" fmla="*/ 6 w 43"/>
                <a:gd name="T3" fmla="*/ 111 h 111"/>
                <a:gd name="T4" fmla="*/ 43 w 43"/>
                <a:gd name="T5" fmla="*/ 74 h 111"/>
                <a:gd name="T6" fmla="*/ 43 w 43"/>
                <a:gd name="T7" fmla="*/ 0 h 111"/>
                <a:gd name="T8" fmla="*/ 35 w 43"/>
                <a:gd name="T9" fmla="*/ 0 h 111"/>
                <a:gd name="T10" fmla="*/ 35 w 43"/>
                <a:gd name="T11" fmla="*/ 18 h 111"/>
                <a:gd name="T12" fmla="*/ 0 w 43"/>
                <a:gd name="T13" fmla="*/ 18 h 111"/>
                <a:gd name="T14" fmla="*/ 0 w 43"/>
                <a:gd name="T15" fmla="*/ 86 h 111"/>
                <a:gd name="T16" fmla="*/ 6 w 43"/>
                <a:gd name="T17" fmla="*/ 8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11">
                  <a:moveTo>
                    <a:pt x="6" y="86"/>
                  </a:moveTo>
                  <a:lnTo>
                    <a:pt x="6" y="111"/>
                  </a:lnTo>
                  <a:lnTo>
                    <a:pt x="43" y="74"/>
                  </a:lnTo>
                  <a:lnTo>
                    <a:pt x="43" y="0"/>
                  </a:lnTo>
                  <a:lnTo>
                    <a:pt x="35" y="0"/>
                  </a:lnTo>
                  <a:lnTo>
                    <a:pt x="35" y="18"/>
                  </a:lnTo>
                  <a:lnTo>
                    <a:pt x="0" y="18"/>
                  </a:lnTo>
                  <a:lnTo>
                    <a:pt x="0" y="86"/>
                  </a:lnTo>
                  <a:lnTo>
                    <a:pt x="6" y="8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Rectangle 1007"/>
            <p:cNvSpPr>
              <a:spLocks noChangeArrowheads="1"/>
            </p:cNvSpPr>
            <p:nvPr/>
          </p:nvSpPr>
          <p:spPr bwMode="auto">
            <a:xfrm>
              <a:off x="2745" y="1909"/>
              <a:ext cx="238" cy="16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Rectangle 1008"/>
            <p:cNvSpPr>
              <a:spLocks noChangeArrowheads="1"/>
            </p:cNvSpPr>
            <p:nvPr/>
          </p:nvSpPr>
          <p:spPr bwMode="auto">
            <a:xfrm>
              <a:off x="2745" y="1909"/>
              <a:ext cx="238" cy="1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1009"/>
            <p:cNvSpPr>
              <a:spLocks/>
            </p:cNvSpPr>
            <p:nvPr/>
          </p:nvSpPr>
          <p:spPr bwMode="auto">
            <a:xfrm>
              <a:off x="2986" y="2127"/>
              <a:ext cx="36" cy="22"/>
            </a:xfrm>
            <a:custGeom>
              <a:avLst/>
              <a:gdLst>
                <a:gd name="T0" fmla="*/ 153 w 153"/>
                <a:gd name="T1" fmla="*/ 101 h 101"/>
                <a:gd name="T2" fmla="*/ 153 w 153"/>
                <a:gd name="T3" fmla="*/ 55 h 101"/>
                <a:gd name="T4" fmla="*/ 77 w 153"/>
                <a:gd name="T5" fmla="*/ 0 h 101"/>
                <a:gd name="T6" fmla="*/ 0 w 153"/>
                <a:gd name="T7" fmla="*/ 0 h 101"/>
                <a:gd name="T8" fmla="*/ 0 w 153"/>
                <a:gd name="T9" fmla="*/ 5 h 101"/>
                <a:gd name="T10" fmla="*/ 46 w 153"/>
                <a:gd name="T11" fmla="*/ 5 h 101"/>
                <a:gd name="T12" fmla="*/ 49 w 153"/>
                <a:gd name="T13" fmla="*/ 8 h 101"/>
                <a:gd name="T14" fmla="*/ 49 w 153"/>
                <a:gd name="T15" fmla="*/ 38 h 101"/>
                <a:gd name="T16" fmla="*/ 46 w 153"/>
                <a:gd name="T17" fmla="*/ 42 h 101"/>
                <a:gd name="T18" fmla="*/ 0 w 153"/>
                <a:gd name="T19" fmla="*/ 42 h 101"/>
                <a:gd name="T20" fmla="*/ 0 w 153"/>
                <a:gd name="T21" fmla="*/ 45 h 101"/>
                <a:gd name="T22" fmla="*/ 19 w 153"/>
                <a:gd name="T23" fmla="*/ 48 h 101"/>
                <a:gd name="T24" fmla="*/ 57 w 153"/>
                <a:gd name="T25" fmla="*/ 48 h 101"/>
                <a:gd name="T26" fmla="*/ 57 w 153"/>
                <a:gd name="T27" fmla="*/ 56 h 101"/>
                <a:gd name="T28" fmla="*/ 108 w 153"/>
                <a:gd name="T29" fmla="*/ 56 h 101"/>
                <a:gd name="T30" fmla="*/ 108 w 153"/>
                <a:gd name="T31" fmla="*/ 96 h 101"/>
                <a:gd name="T32" fmla="*/ 127 w 153"/>
                <a:gd name="T33" fmla="*/ 101 h 101"/>
                <a:gd name="T34" fmla="*/ 153 w 153"/>
                <a:gd name="T3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1">
                  <a:moveTo>
                    <a:pt x="153" y="101"/>
                  </a:moveTo>
                  <a:lnTo>
                    <a:pt x="153" y="55"/>
                  </a:lnTo>
                  <a:lnTo>
                    <a:pt x="7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46" y="5"/>
                  </a:lnTo>
                  <a:lnTo>
                    <a:pt x="49" y="8"/>
                  </a:lnTo>
                  <a:lnTo>
                    <a:pt x="49" y="38"/>
                  </a:lnTo>
                  <a:lnTo>
                    <a:pt x="46" y="42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19" y="48"/>
                  </a:lnTo>
                  <a:lnTo>
                    <a:pt x="57" y="48"/>
                  </a:lnTo>
                  <a:lnTo>
                    <a:pt x="57" y="56"/>
                  </a:lnTo>
                  <a:lnTo>
                    <a:pt x="108" y="56"/>
                  </a:lnTo>
                  <a:lnTo>
                    <a:pt x="108" y="96"/>
                  </a:lnTo>
                  <a:lnTo>
                    <a:pt x="127" y="101"/>
                  </a:lnTo>
                  <a:lnTo>
                    <a:pt x="153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1010"/>
            <p:cNvSpPr>
              <a:spLocks/>
            </p:cNvSpPr>
            <p:nvPr/>
          </p:nvSpPr>
          <p:spPr bwMode="auto">
            <a:xfrm>
              <a:off x="2986" y="2127"/>
              <a:ext cx="36" cy="22"/>
            </a:xfrm>
            <a:custGeom>
              <a:avLst/>
              <a:gdLst>
                <a:gd name="T0" fmla="*/ 77 w 153"/>
                <a:gd name="T1" fmla="*/ 0 h 101"/>
                <a:gd name="T2" fmla="*/ 0 w 153"/>
                <a:gd name="T3" fmla="*/ 0 h 101"/>
                <a:gd name="T4" fmla="*/ 0 w 153"/>
                <a:gd name="T5" fmla="*/ 5 h 101"/>
                <a:gd name="T6" fmla="*/ 46 w 153"/>
                <a:gd name="T7" fmla="*/ 5 h 101"/>
                <a:gd name="T8" fmla="*/ 49 w 153"/>
                <a:gd name="T9" fmla="*/ 8 h 101"/>
                <a:gd name="T10" fmla="*/ 49 w 153"/>
                <a:gd name="T11" fmla="*/ 38 h 101"/>
                <a:gd name="T12" fmla="*/ 46 w 153"/>
                <a:gd name="T13" fmla="*/ 42 h 101"/>
                <a:gd name="T14" fmla="*/ 0 w 153"/>
                <a:gd name="T15" fmla="*/ 42 h 101"/>
                <a:gd name="T16" fmla="*/ 0 w 153"/>
                <a:gd name="T17" fmla="*/ 45 h 101"/>
                <a:gd name="T18" fmla="*/ 19 w 153"/>
                <a:gd name="T19" fmla="*/ 48 h 101"/>
                <a:gd name="T20" fmla="*/ 57 w 153"/>
                <a:gd name="T21" fmla="*/ 48 h 101"/>
                <a:gd name="T22" fmla="*/ 57 w 153"/>
                <a:gd name="T23" fmla="*/ 56 h 101"/>
                <a:gd name="T24" fmla="*/ 108 w 153"/>
                <a:gd name="T25" fmla="*/ 56 h 101"/>
                <a:gd name="T26" fmla="*/ 108 w 153"/>
                <a:gd name="T27" fmla="*/ 96 h 101"/>
                <a:gd name="T28" fmla="*/ 127 w 153"/>
                <a:gd name="T29" fmla="*/ 101 h 101"/>
                <a:gd name="T30" fmla="*/ 153 w 153"/>
                <a:gd name="T31" fmla="*/ 101 h 101"/>
                <a:gd name="T32" fmla="*/ 153 w 153"/>
                <a:gd name="T33" fmla="*/ 5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3" h="101">
                  <a:moveTo>
                    <a:pt x="77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46" y="5"/>
                  </a:lnTo>
                  <a:lnTo>
                    <a:pt x="49" y="8"/>
                  </a:lnTo>
                  <a:lnTo>
                    <a:pt x="49" y="38"/>
                  </a:lnTo>
                  <a:lnTo>
                    <a:pt x="46" y="42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19" y="48"/>
                  </a:lnTo>
                  <a:lnTo>
                    <a:pt x="57" y="48"/>
                  </a:lnTo>
                  <a:lnTo>
                    <a:pt x="57" y="56"/>
                  </a:lnTo>
                  <a:lnTo>
                    <a:pt x="108" y="56"/>
                  </a:lnTo>
                  <a:lnTo>
                    <a:pt x="108" y="96"/>
                  </a:lnTo>
                  <a:lnTo>
                    <a:pt x="127" y="101"/>
                  </a:lnTo>
                  <a:lnTo>
                    <a:pt x="153" y="101"/>
                  </a:lnTo>
                  <a:lnTo>
                    <a:pt x="153" y="5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Rectangle 1011"/>
            <p:cNvSpPr>
              <a:spLocks noChangeArrowheads="1"/>
            </p:cNvSpPr>
            <p:nvPr/>
          </p:nvSpPr>
          <p:spPr bwMode="auto">
            <a:xfrm>
              <a:off x="2897" y="2014"/>
              <a:ext cx="11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Rectangle 1012"/>
            <p:cNvSpPr>
              <a:spLocks noChangeArrowheads="1"/>
            </p:cNvSpPr>
            <p:nvPr/>
          </p:nvSpPr>
          <p:spPr bwMode="auto">
            <a:xfrm>
              <a:off x="2897" y="2014"/>
              <a:ext cx="11" cy="9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1013"/>
            <p:cNvSpPr>
              <a:spLocks/>
            </p:cNvSpPr>
            <p:nvPr/>
          </p:nvSpPr>
          <p:spPr bwMode="auto">
            <a:xfrm>
              <a:off x="2889" y="1984"/>
              <a:ext cx="19" cy="31"/>
            </a:xfrm>
            <a:custGeom>
              <a:avLst/>
              <a:gdLst>
                <a:gd name="T0" fmla="*/ 76 w 76"/>
                <a:gd name="T1" fmla="*/ 6 h 137"/>
                <a:gd name="T2" fmla="*/ 57 w 76"/>
                <a:gd name="T3" fmla="*/ 6 h 137"/>
                <a:gd name="T4" fmla="*/ 57 w 76"/>
                <a:gd name="T5" fmla="*/ 0 h 137"/>
                <a:gd name="T6" fmla="*/ 45 w 76"/>
                <a:gd name="T7" fmla="*/ 0 h 137"/>
                <a:gd name="T8" fmla="*/ 45 w 76"/>
                <a:gd name="T9" fmla="*/ 11 h 137"/>
                <a:gd name="T10" fmla="*/ 34 w 76"/>
                <a:gd name="T11" fmla="*/ 11 h 137"/>
                <a:gd name="T12" fmla="*/ 34 w 76"/>
                <a:gd name="T13" fmla="*/ 0 h 137"/>
                <a:gd name="T14" fmla="*/ 30 w 76"/>
                <a:gd name="T15" fmla="*/ 0 h 137"/>
                <a:gd name="T16" fmla="*/ 30 w 76"/>
                <a:gd name="T17" fmla="*/ 54 h 137"/>
                <a:gd name="T18" fmla="*/ 29 w 76"/>
                <a:gd name="T19" fmla="*/ 56 h 137"/>
                <a:gd name="T20" fmla="*/ 27 w 76"/>
                <a:gd name="T21" fmla="*/ 57 h 137"/>
                <a:gd name="T22" fmla="*/ 19 w 76"/>
                <a:gd name="T23" fmla="*/ 57 h 137"/>
                <a:gd name="T24" fmla="*/ 19 w 76"/>
                <a:gd name="T25" fmla="*/ 61 h 137"/>
                <a:gd name="T26" fmla="*/ 0 w 76"/>
                <a:gd name="T27" fmla="*/ 61 h 137"/>
                <a:gd name="T28" fmla="*/ 0 w 76"/>
                <a:gd name="T29" fmla="*/ 62 h 137"/>
                <a:gd name="T30" fmla="*/ 2 w 76"/>
                <a:gd name="T31" fmla="*/ 65 h 137"/>
                <a:gd name="T32" fmla="*/ 20 w 76"/>
                <a:gd name="T33" fmla="*/ 71 h 137"/>
                <a:gd name="T34" fmla="*/ 27 w 76"/>
                <a:gd name="T35" fmla="*/ 71 h 137"/>
                <a:gd name="T36" fmla="*/ 30 w 76"/>
                <a:gd name="T37" fmla="*/ 72 h 137"/>
                <a:gd name="T38" fmla="*/ 31 w 76"/>
                <a:gd name="T39" fmla="*/ 75 h 137"/>
                <a:gd name="T40" fmla="*/ 31 w 76"/>
                <a:gd name="T41" fmla="*/ 118 h 137"/>
                <a:gd name="T42" fmla="*/ 24 w 76"/>
                <a:gd name="T43" fmla="*/ 124 h 137"/>
                <a:gd name="T44" fmla="*/ 31 w 76"/>
                <a:gd name="T45" fmla="*/ 131 h 137"/>
                <a:gd name="T46" fmla="*/ 31 w 76"/>
                <a:gd name="T47" fmla="*/ 137 h 137"/>
                <a:gd name="T48" fmla="*/ 38 w 76"/>
                <a:gd name="T49" fmla="*/ 137 h 137"/>
                <a:gd name="T50" fmla="*/ 38 w 76"/>
                <a:gd name="T51" fmla="*/ 134 h 137"/>
                <a:gd name="T52" fmla="*/ 76 w 76"/>
                <a:gd name="T53" fmla="*/ 134 h 137"/>
                <a:gd name="T54" fmla="*/ 76 w 76"/>
                <a:gd name="T55" fmla="*/ 126 h 137"/>
                <a:gd name="T56" fmla="*/ 69 w 76"/>
                <a:gd name="T57" fmla="*/ 126 h 137"/>
                <a:gd name="T58" fmla="*/ 65 w 76"/>
                <a:gd name="T59" fmla="*/ 124 h 137"/>
                <a:gd name="T60" fmla="*/ 64 w 76"/>
                <a:gd name="T61" fmla="*/ 122 h 137"/>
                <a:gd name="T62" fmla="*/ 64 w 76"/>
                <a:gd name="T63" fmla="*/ 18 h 137"/>
                <a:gd name="T64" fmla="*/ 65 w 76"/>
                <a:gd name="T65" fmla="*/ 14 h 137"/>
                <a:gd name="T66" fmla="*/ 69 w 76"/>
                <a:gd name="T67" fmla="*/ 13 h 137"/>
                <a:gd name="T68" fmla="*/ 76 w 76"/>
                <a:gd name="T69" fmla="*/ 13 h 137"/>
                <a:gd name="T70" fmla="*/ 76 w 76"/>
                <a:gd name="T71" fmla="*/ 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137">
                  <a:moveTo>
                    <a:pt x="76" y="6"/>
                  </a:moveTo>
                  <a:lnTo>
                    <a:pt x="57" y="6"/>
                  </a:lnTo>
                  <a:lnTo>
                    <a:pt x="57" y="0"/>
                  </a:lnTo>
                  <a:lnTo>
                    <a:pt x="45" y="0"/>
                  </a:lnTo>
                  <a:lnTo>
                    <a:pt x="45" y="11"/>
                  </a:lnTo>
                  <a:lnTo>
                    <a:pt x="34" y="11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30" y="54"/>
                  </a:lnTo>
                  <a:lnTo>
                    <a:pt x="29" y="56"/>
                  </a:lnTo>
                  <a:lnTo>
                    <a:pt x="27" y="57"/>
                  </a:lnTo>
                  <a:lnTo>
                    <a:pt x="19" y="57"/>
                  </a:lnTo>
                  <a:lnTo>
                    <a:pt x="19" y="61"/>
                  </a:lnTo>
                  <a:lnTo>
                    <a:pt x="0" y="61"/>
                  </a:lnTo>
                  <a:lnTo>
                    <a:pt x="0" y="62"/>
                  </a:lnTo>
                  <a:lnTo>
                    <a:pt x="2" y="65"/>
                  </a:lnTo>
                  <a:lnTo>
                    <a:pt x="20" y="71"/>
                  </a:lnTo>
                  <a:lnTo>
                    <a:pt x="27" y="71"/>
                  </a:lnTo>
                  <a:lnTo>
                    <a:pt x="30" y="72"/>
                  </a:lnTo>
                  <a:lnTo>
                    <a:pt x="31" y="75"/>
                  </a:lnTo>
                  <a:lnTo>
                    <a:pt x="31" y="118"/>
                  </a:lnTo>
                  <a:lnTo>
                    <a:pt x="24" y="124"/>
                  </a:lnTo>
                  <a:lnTo>
                    <a:pt x="31" y="131"/>
                  </a:lnTo>
                  <a:lnTo>
                    <a:pt x="31" y="137"/>
                  </a:lnTo>
                  <a:lnTo>
                    <a:pt x="38" y="137"/>
                  </a:lnTo>
                  <a:lnTo>
                    <a:pt x="38" y="134"/>
                  </a:lnTo>
                  <a:lnTo>
                    <a:pt x="76" y="134"/>
                  </a:lnTo>
                  <a:lnTo>
                    <a:pt x="76" y="126"/>
                  </a:lnTo>
                  <a:lnTo>
                    <a:pt x="69" y="126"/>
                  </a:lnTo>
                  <a:lnTo>
                    <a:pt x="65" y="124"/>
                  </a:lnTo>
                  <a:lnTo>
                    <a:pt x="64" y="122"/>
                  </a:lnTo>
                  <a:lnTo>
                    <a:pt x="64" y="18"/>
                  </a:lnTo>
                  <a:lnTo>
                    <a:pt x="65" y="14"/>
                  </a:lnTo>
                  <a:lnTo>
                    <a:pt x="69" y="13"/>
                  </a:lnTo>
                  <a:lnTo>
                    <a:pt x="76" y="13"/>
                  </a:lnTo>
                  <a:lnTo>
                    <a:pt x="76" y="6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1014"/>
            <p:cNvSpPr>
              <a:spLocks/>
            </p:cNvSpPr>
            <p:nvPr/>
          </p:nvSpPr>
          <p:spPr bwMode="auto">
            <a:xfrm>
              <a:off x="2889" y="1984"/>
              <a:ext cx="19" cy="31"/>
            </a:xfrm>
            <a:custGeom>
              <a:avLst/>
              <a:gdLst>
                <a:gd name="T0" fmla="*/ 76 w 76"/>
                <a:gd name="T1" fmla="*/ 6 h 137"/>
                <a:gd name="T2" fmla="*/ 57 w 76"/>
                <a:gd name="T3" fmla="*/ 6 h 137"/>
                <a:gd name="T4" fmla="*/ 57 w 76"/>
                <a:gd name="T5" fmla="*/ 0 h 137"/>
                <a:gd name="T6" fmla="*/ 45 w 76"/>
                <a:gd name="T7" fmla="*/ 0 h 137"/>
                <a:gd name="T8" fmla="*/ 45 w 76"/>
                <a:gd name="T9" fmla="*/ 11 h 137"/>
                <a:gd name="T10" fmla="*/ 34 w 76"/>
                <a:gd name="T11" fmla="*/ 11 h 137"/>
                <a:gd name="T12" fmla="*/ 34 w 76"/>
                <a:gd name="T13" fmla="*/ 0 h 137"/>
                <a:gd name="T14" fmla="*/ 30 w 76"/>
                <a:gd name="T15" fmla="*/ 0 h 137"/>
                <a:gd name="T16" fmla="*/ 30 w 76"/>
                <a:gd name="T17" fmla="*/ 54 h 137"/>
                <a:gd name="T18" fmla="*/ 29 w 76"/>
                <a:gd name="T19" fmla="*/ 56 h 137"/>
                <a:gd name="T20" fmla="*/ 27 w 76"/>
                <a:gd name="T21" fmla="*/ 57 h 137"/>
                <a:gd name="T22" fmla="*/ 19 w 76"/>
                <a:gd name="T23" fmla="*/ 57 h 137"/>
                <a:gd name="T24" fmla="*/ 19 w 76"/>
                <a:gd name="T25" fmla="*/ 61 h 137"/>
                <a:gd name="T26" fmla="*/ 0 w 76"/>
                <a:gd name="T27" fmla="*/ 61 h 137"/>
                <a:gd name="T28" fmla="*/ 0 w 76"/>
                <a:gd name="T29" fmla="*/ 62 h 137"/>
                <a:gd name="T30" fmla="*/ 2 w 76"/>
                <a:gd name="T31" fmla="*/ 65 h 137"/>
                <a:gd name="T32" fmla="*/ 20 w 76"/>
                <a:gd name="T33" fmla="*/ 71 h 137"/>
                <a:gd name="T34" fmla="*/ 27 w 76"/>
                <a:gd name="T35" fmla="*/ 71 h 137"/>
                <a:gd name="T36" fmla="*/ 30 w 76"/>
                <a:gd name="T37" fmla="*/ 72 h 137"/>
                <a:gd name="T38" fmla="*/ 31 w 76"/>
                <a:gd name="T39" fmla="*/ 75 h 137"/>
                <a:gd name="T40" fmla="*/ 31 w 76"/>
                <a:gd name="T41" fmla="*/ 118 h 137"/>
                <a:gd name="T42" fmla="*/ 24 w 76"/>
                <a:gd name="T43" fmla="*/ 124 h 137"/>
                <a:gd name="T44" fmla="*/ 31 w 76"/>
                <a:gd name="T45" fmla="*/ 131 h 137"/>
                <a:gd name="T46" fmla="*/ 31 w 76"/>
                <a:gd name="T47" fmla="*/ 137 h 137"/>
                <a:gd name="T48" fmla="*/ 38 w 76"/>
                <a:gd name="T49" fmla="*/ 137 h 137"/>
                <a:gd name="T50" fmla="*/ 38 w 76"/>
                <a:gd name="T51" fmla="*/ 134 h 137"/>
                <a:gd name="T52" fmla="*/ 76 w 76"/>
                <a:gd name="T53" fmla="*/ 134 h 137"/>
                <a:gd name="T54" fmla="*/ 76 w 76"/>
                <a:gd name="T55" fmla="*/ 126 h 137"/>
                <a:gd name="T56" fmla="*/ 69 w 76"/>
                <a:gd name="T57" fmla="*/ 126 h 137"/>
                <a:gd name="T58" fmla="*/ 65 w 76"/>
                <a:gd name="T59" fmla="*/ 124 h 137"/>
                <a:gd name="T60" fmla="*/ 64 w 76"/>
                <a:gd name="T61" fmla="*/ 122 h 137"/>
                <a:gd name="T62" fmla="*/ 64 w 76"/>
                <a:gd name="T63" fmla="*/ 18 h 137"/>
                <a:gd name="T64" fmla="*/ 65 w 76"/>
                <a:gd name="T65" fmla="*/ 14 h 137"/>
                <a:gd name="T66" fmla="*/ 69 w 76"/>
                <a:gd name="T67" fmla="*/ 13 h 137"/>
                <a:gd name="T68" fmla="*/ 76 w 76"/>
                <a:gd name="T69" fmla="*/ 13 h 137"/>
                <a:gd name="T70" fmla="*/ 76 w 76"/>
                <a:gd name="T71" fmla="*/ 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137">
                  <a:moveTo>
                    <a:pt x="76" y="6"/>
                  </a:moveTo>
                  <a:lnTo>
                    <a:pt x="57" y="6"/>
                  </a:lnTo>
                  <a:lnTo>
                    <a:pt x="57" y="0"/>
                  </a:lnTo>
                  <a:lnTo>
                    <a:pt x="45" y="0"/>
                  </a:lnTo>
                  <a:lnTo>
                    <a:pt x="45" y="11"/>
                  </a:lnTo>
                  <a:lnTo>
                    <a:pt x="34" y="11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30" y="54"/>
                  </a:lnTo>
                  <a:lnTo>
                    <a:pt x="29" y="56"/>
                  </a:lnTo>
                  <a:lnTo>
                    <a:pt x="27" y="57"/>
                  </a:lnTo>
                  <a:lnTo>
                    <a:pt x="19" y="57"/>
                  </a:lnTo>
                  <a:lnTo>
                    <a:pt x="19" y="61"/>
                  </a:lnTo>
                  <a:lnTo>
                    <a:pt x="0" y="61"/>
                  </a:lnTo>
                  <a:lnTo>
                    <a:pt x="0" y="62"/>
                  </a:lnTo>
                  <a:lnTo>
                    <a:pt x="2" y="65"/>
                  </a:lnTo>
                  <a:lnTo>
                    <a:pt x="20" y="71"/>
                  </a:lnTo>
                  <a:lnTo>
                    <a:pt x="27" y="71"/>
                  </a:lnTo>
                  <a:lnTo>
                    <a:pt x="30" y="72"/>
                  </a:lnTo>
                  <a:lnTo>
                    <a:pt x="31" y="75"/>
                  </a:lnTo>
                  <a:lnTo>
                    <a:pt x="31" y="118"/>
                  </a:lnTo>
                  <a:lnTo>
                    <a:pt x="24" y="124"/>
                  </a:lnTo>
                  <a:lnTo>
                    <a:pt x="31" y="131"/>
                  </a:lnTo>
                  <a:lnTo>
                    <a:pt x="31" y="137"/>
                  </a:lnTo>
                  <a:lnTo>
                    <a:pt x="38" y="137"/>
                  </a:lnTo>
                  <a:lnTo>
                    <a:pt x="38" y="134"/>
                  </a:lnTo>
                  <a:lnTo>
                    <a:pt x="76" y="134"/>
                  </a:lnTo>
                  <a:lnTo>
                    <a:pt x="76" y="126"/>
                  </a:lnTo>
                  <a:lnTo>
                    <a:pt x="69" y="126"/>
                  </a:lnTo>
                  <a:lnTo>
                    <a:pt x="65" y="124"/>
                  </a:lnTo>
                  <a:lnTo>
                    <a:pt x="64" y="122"/>
                  </a:lnTo>
                  <a:lnTo>
                    <a:pt x="64" y="18"/>
                  </a:lnTo>
                  <a:lnTo>
                    <a:pt x="65" y="14"/>
                  </a:lnTo>
                  <a:lnTo>
                    <a:pt x="69" y="13"/>
                  </a:lnTo>
                  <a:lnTo>
                    <a:pt x="76" y="13"/>
                  </a:lnTo>
                  <a:lnTo>
                    <a:pt x="76" y="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1015"/>
            <p:cNvSpPr>
              <a:spLocks/>
            </p:cNvSpPr>
            <p:nvPr/>
          </p:nvSpPr>
          <p:spPr bwMode="auto">
            <a:xfrm>
              <a:off x="2895" y="2012"/>
              <a:ext cx="2" cy="1"/>
            </a:xfrm>
            <a:custGeom>
              <a:avLst/>
              <a:gdLst>
                <a:gd name="T0" fmla="*/ 7 w 7"/>
                <a:gd name="T1" fmla="*/ 7 h 7"/>
                <a:gd name="T2" fmla="*/ 0 w 7"/>
                <a:gd name="T3" fmla="*/ 0 h 7"/>
                <a:gd name="T4" fmla="*/ 7 w 7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0" y="0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Line 1016"/>
            <p:cNvSpPr>
              <a:spLocks noChangeShapeType="1"/>
            </p:cNvSpPr>
            <p:nvPr/>
          </p:nvSpPr>
          <p:spPr bwMode="auto">
            <a:xfrm flipH="1" flipV="1">
              <a:off x="2895" y="2012"/>
              <a:ext cx="2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1017"/>
            <p:cNvSpPr>
              <a:spLocks/>
            </p:cNvSpPr>
            <p:nvPr/>
          </p:nvSpPr>
          <p:spPr bwMode="auto">
            <a:xfrm>
              <a:off x="2897" y="2013"/>
              <a:ext cx="0" cy="2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6 h 6"/>
                <a:gd name="T4" fmla="*/ 7 w 7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lnTo>
                    <a:pt x="0" y="6"/>
                  </a:lnTo>
                  <a:lnTo>
                    <a:pt x="7" y="6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1018"/>
            <p:cNvSpPr>
              <a:spLocks/>
            </p:cNvSpPr>
            <p:nvPr/>
          </p:nvSpPr>
          <p:spPr bwMode="auto">
            <a:xfrm>
              <a:off x="2897" y="1984"/>
              <a:ext cx="11" cy="3"/>
            </a:xfrm>
            <a:custGeom>
              <a:avLst/>
              <a:gdLst>
                <a:gd name="T0" fmla="*/ 35 w 42"/>
                <a:gd name="T1" fmla="*/ 13 h 13"/>
                <a:gd name="T2" fmla="*/ 42 w 42"/>
                <a:gd name="T3" fmla="*/ 13 h 13"/>
                <a:gd name="T4" fmla="*/ 42 w 42"/>
                <a:gd name="T5" fmla="*/ 6 h 13"/>
                <a:gd name="T6" fmla="*/ 23 w 42"/>
                <a:gd name="T7" fmla="*/ 6 h 13"/>
                <a:gd name="T8" fmla="*/ 23 w 42"/>
                <a:gd name="T9" fmla="*/ 0 h 13"/>
                <a:gd name="T10" fmla="*/ 11 w 42"/>
                <a:gd name="T11" fmla="*/ 0 h 13"/>
                <a:gd name="T12" fmla="*/ 11 w 42"/>
                <a:gd name="T13" fmla="*/ 11 h 13"/>
                <a:gd name="T14" fmla="*/ 0 w 42"/>
                <a:gd name="T15" fmla="*/ 11 h 13"/>
                <a:gd name="T16" fmla="*/ 0 w 42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3">
                  <a:moveTo>
                    <a:pt x="35" y="13"/>
                  </a:moveTo>
                  <a:lnTo>
                    <a:pt x="42" y="13"/>
                  </a:lnTo>
                  <a:lnTo>
                    <a:pt x="42" y="6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1019"/>
            <p:cNvSpPr>
              <a:spLocks/>
            </p:cNvSpPr>
            <p:nvPr/>
          </p:nvSpPr>
          <p:spPr bwMode="auto">
            <a:xfrm>
              <a:off x="2897" y="2012"/>
              <a:ext cx="11" cy="3"/>
            </a:xfrm>
            <a:custGeom>
              <a:avLst/>
              <a:gdLst>
                <a:gd name="T0" fmla="*/ 0 w 38"/>
                <a:gd name="T1" fmla="*/ 11 h 11"/>
                <a:gd name="T2" fmla="*/ 0 w 38"/>
                <a:gd name="T3" fmla="*/ 8 h 11"/>
                <a:gd name="T4" fmla="*/ 38 w 38"/>
                <a:gd name="T5" fmla="*/ 8 h 11"/>
                <a:gd name="T6" fmla="*/ 38 w 38"/>
                <a:gd name="T7" fmla="*/ 0 h 11"/>
                <a:gd name="T8" fmla="*/ 31 w 3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1">
                  <a:moveTo>
                    <a:pt x="0" y="11"/>
                  </a:moveTo>
                  <a:lnTo>
                    <a:pt x="0" y="8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3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1020"/>
            <p:cNvSpPr>
              <a:spLocks/>
            </p:cNvSpPr>
            <p:nvPr/>
          </p:nvSpPr>
          <p:spPr bwMode="auto">
            <a:xfrm>
              <a:off x="2896" y="1984"/>
              <a:ext cx="1" cy="12"/>
            </a:xfrm>
            <a:custGeom>
              <a:avLst/>
              <a:gdLst>
                <a:gd name="T0" fmla="*/ 4 w 4"/>
                <a:gd name="T1" fmla="*/ 0 h 54"/>
                <a:gd name="T2" fmla="*/ 0 w 4"/>
                <a:gd name="T3" fmla="*/ 0 h 54"/>
                <a:gd name="T4" fmla="*/ 0 w 4"/>
                <a:gd name="T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4">
                  <a:moveTo>
                    <a:pt x="4" y="0"/>
                  </a:moveTo>
                  <a:lnTo>
                    <a:pt x="0" y="0"/>
                  </a:lnTo>
                  <a:lnTo>
                    <a:pt x="0" y="5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Line 1021"/>
            <p:cNvSpPr>
              <a:spLocks noChangeShapeType="1"/>
            </p:cNvSpPr>
            <p:nvPr/>
          </p:nvSpPr>
          <p:spPr bwMode="auto">
            <a:xfrm flipH="1">
              <a:off x="2893" y="1997"/>
              <a:ext cx="2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1022"/>
            <p:cNvSpPr>
              <a:spLocks/>
            </p:cNvSpPr>
            <p:nvPr/>
          </p:nvSpPr>
          <p:spPr bwMode="auto">
            <a:xfrm>
              <a:off x="2889" y="2112"/>
              <a:ext cx="19" cy="32"/>
            </a:xfrm>
            <a:custGeom>
              <a:avLst/>
              <a:gdLst>
                <a:gd name="T0" fmla="*/ 76 w 76"/>
                <a:gd name="T1" fmla="*/ 131 h 137"/>
                <a:gd name="T2" fmla="*/ 57 w 76"/>
                <a:gd name="T3" fmla="*/ 131 h 137"/>
                <a:gd name="T4" fmla="*/ 57 w 76"/>
                <a:gd name="T5" fmla="*/ 137 h 137"/>
                <a:gd name="T6" fmla="*/ 45 w 76"/>
                <a:gd name="T7" fmla="*/ 137 h 137"/>
                <a:gd name="T8" fmla="*/ 45 w 76"/>
                <a:gd name="T9" fmla="*/ 126 h 137"/>
                <a:gd name="T10" fmla="*/ 34 w 76"/>
                <a:gd name="T11" fmla="*/ 126 h 137"/>
                <a:gd name="T12" fmla="*/ 34 w 76"/>
                <a:gd name="T13" fmla="*/ 137 h 137"/>
                <a:gd name="T14" fmla="*/ 30 w 76"/>
                <a:gd name="T15" fmla="*/ 137 h 137"/>
                <a:gd name="T16" fmla="*/ 30 w 76"/>
                <a:gd name="T17" fmla="*/ 83 h 137"/>
                <a:gd name="T18" fmla="*/ 29 w 76"/>
                <a:gd name="T19" fmla="*/ 81 h 137"/>
                <a:gd name="T20" fmla="*/ 27 w 76"/>
                <a:gd name="T21" fmla="*/ 80 h 137"/>
                <a:gd name="T22" fmla="*/ 19 w 76"/>
                <a:gd name="T23" fmla="*/ 80 h 137"/>
                <a:gd name="T24" fmla="*/ 19 w 76"/>
                <a:gd name="T25" fmla="*/ 76 h 137"/>
                <a:gd name="T26" fmla="*/ 0 w 76"/>
                <a:gd name="T27" fmla="*/ 76 h 137"/>
                <a:gd name="T28" fmla="*/ 0 w 76"/>
                <a:gd name="T29" fmla="*/ 75 h 137"/>
                <a:gd name="T30" fmla="*/ 2 w 76"/>
                <a:gd name="T31" fmla="*/ 72 h 137"/>
                <a:gd name="T32" fmla="*/ 20 w 76"/>
                <a:gd name="T33" fmla="*/ 66 h 137"/>
                <a:gd name="T34" fmla="*/ 27 w 76"/>
                <a:gd name="T35" fmla="*/ 66 h 137"/>
                <a:gd name="T36" fmla="*/ 30 w 76"/>
                <a:gd name="T37" fmla="*/ 64 h 137"/>
                <a:gd name="T38" fmla="*/ 31 w 76"/>
                <a:gd name="T39" fmla="*/ 62 h 137"/>
                <a:gd name="T40" fmla="*/ 31 w 76"/>
                <a:gd name="T41" fmla="*/ 19 h 137"/>
                <a:gd name="T42" fmla="*/ 24 w 76"/>
                <a:gd name="T43" fmla="*/ 13 h 137"/>
                <a:gd name="T44" fmla="*/ 31 w 76"/>
                <a:gd name="T45" fmla="*/ 6 h 137"/>
                <a:gd name="T46" fmla="*/ 31 w 76"/>
                <a:gd name="T47" fmla="*/ 0 h 137"/>
                <a:gd name="T48" fmla="*/ 38 w 76"/>
                <a:gd name="T49" fmla="*/ 0 h 137"/>
                <a:gd name="T50" fmla="*/ 38 w 76"/>
                <a:gd name="T51" fmla="*/ 4 h 137"/>
                <a:gd name="T52" fmla="*/ 76 w 76"/>
                <a:gd name="T53" fmla="*/ 4 h 137"/>
                <a:gd name="T54" fmla="*/ 76 w 76"/>
                <a:gd name="T55" fmla="*/ 12 h 137"/>
                <a:gd name="T56" fmla="*/ 69 w 76"/>
                <a:gd name="T57" fmla="*/ 12 h 137"/>
                <a:gd name="T58" fmla="*/ 65 w 76"/>
                <a:gd name="T59" fmla="*/ 13 h 137"/>
                <a:gd name="T60" fmla="*/ 64 w 76"/>
                <a:gd name="T61" fmla="*/ 15 h 137"/>
                <a:gd name="T62" fmla="*/ 64 w 76"/>
                <a:gd name="T63" fmla="*/ 119 h 137"/>
                <a:gd name="T64" fmla="*/ 65 w 76"/>
                <a:gd name="T65" fmla="*/ 123 h 137"/>
                <a:gd name="T66" fmla="*/ 69 w 76"/>
                <a:gd name="T67" fmla="*/ 124 h 137"/>
                <a:gd name="T68" fmla="*/ 76 w 76"/>
                <a:gd name="T69" fmla="*/ 124 h 137"/>
                <a:gd name="T70" fmla="*/ 76 w 76"/>
                <a:gd name="T71" fmla="*/ 13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137">
                  <a:moveTo>
                    <a:pt x="76" y="131"/>
                  </a:moveTo>
                  <a:lnTo>
                    <a:pt x="57" y="131"/>
                  </a:lnTo>
                  <a:lnTo>
                    <a:pt x="57" y="137"/>
                  </a:lnTo>
                  <a:lnTo>
                    <a:pt x="45" y="137"/>
                  </a:lnTo>
                  <a:lnTo>
                    <a:pt x="45" y="126"/>
                  </a:lnTo>
                  <a:lnTo>
                    <a:pt x="34" y="126"/>
                  </a:lnTo>
                  <a:lnTo>
                    <a:pt x="34" y="137"/>
                  </a:lnTo>
                  <a:lnTo>
                    <a:pt x="30" y="137"/>
                  </a:lnTo>
                  <a:lnTo>
                    <a:pt x="30" y="83"/>
                  </a:lnTo>
                  <a:lnTo>
                    <a:pt x="29" y="81"/>
                  </a:lnTo>
                  <a:lnTo>
                    <a:pt x="27" y="80"/>
                  </a:lnTo>
                  <a:lnTo>
                    <a:pt x="19" y="80"/>
                  </a:lnTo>
                  <a:lnTo>
                    <a:pt x="19" y="76"/>
                  </a:lnTo>
                  <a:lnTo>
                    <a:pt x="0" y="76"/>
                  </a:lnTo>
                  <a:lnTo>
                    <a:pt x="0" y="75"/>
                  </a:lnTo>
                  <a:lnTo>
                    <a:pt x="2" y="72"/>
                  </a:lnTo>
                  <a:lnTo>
                    <a:pt x="20" y="66"/>
                  </a:lnTo>
                  <a:lnTo>
                    <a:pt x="27" y="66"/>
                  </a:lnTo>
                  <a:lnTo>
                    <a:pt x="30" y="64"/>
                  </a:lnTo>
                  <a:lnTo>
                    <a:pt x="31" y="62"/>
                  </a:lnTo>
                  <a:lnTo>
                    <a:pt x="31" y="19"/>
                  </a:lnTo>
                  <a:lnTo>
                    <a:pt x="24" y="13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38" y="4"/>
                  </a:lnTo>
                  <a:lnTo>
                    <a:pt x="76" y="4"/>
                  </a:lnTo>
                  <a:lnTo>
                    <a:pt x="76" y="12"/>
                  </a:lnTo>
                  <a:lnTo>
                    <a:pt x="69" y="12"/>
                  </a:lnTo>
                  <a:lnTo>
                    <a:pt x="65" y="13"/>
                  </a:lnTo>
                  <a:lnTo>
                    <a:pt x="64" y="15"/>
                  </a:lnTo>
                  <a:lnTo>
                    <a:pt x="64" y="119"/>
                  </a:lnTo>
                  <a:lnTo>
                    <a:pt x="65" y="123"/>
                  </a:lnTo>
                  <a:lnTo>
                    <a:pt x="69" y="124"/>
                  </a:lnTo>
                  <a:lnTo>
                    <a:pt x="76" y="124"/>
                  </a:lnTo>
                  <a:lnTo>
                    <a:pt x="76" y="131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1023"/>
            <p:cNvSpPr>
              <a:spLocks/>
            </p:cNvSpPr>
            <p:nvPr/>
          </p:nvSpPr>
          <p:spPr bwMode="auto">
            <a:xfrm>
              <a:off x="2889" y="2112"/>
              <a:ext cx="19" cy="32"/>
            </a:xfrm>
            <a:custGeom>
              <a:avLst/>
              <a:gdLst>
                <a:gd name="T0" fmla="*/ 76 w 76"/>
                <a:gd name="T1" fmla="*/ 131 h 137"/>
                <a:gd name="T2" fmla="*/ 57 w 76"/>
                <a:gd name="T3" fmla="*/ 131 h 137"/>
                <a:gd name="T4" fmla="*/ 57 w 76"/>
                <a:gd name="T5" fmla="*/ 137 h 137"/>
                <a:gd name="T6" fmla="*/ 45 w 76"/>
                <a:gd name="T7" fmla="*/ 137 h 137"/>
                <a:gd name="T8" fmla="*/ 45 w 76"/>
                <a:gd name="T9" fmla="*/ 126 h 137"/>
                <a:gd name="T10" fmla="*/ 34 w 76"/>
                <a:gd name="T11" fmla="*/ 126 h 137"/>
                <a:gd name="T12" fmla="*/ 34 w 76"/>
                <a:gd name="T13" fmla="*/ 137 h 137"/>
                <a:gd name="T14" fmla="*/ 30 w 76"/>
                <a:gd name="T15" fmla="*/ 137 h 137"/>
                <a:gd name="T16" fmla="*/ 30 w 76"/>
                <a:gd name="T17" fmla="*/ 83 h 137"/>
                <a:gd name="T18" fmla="*/ 29 w 76"/>
                <a:gd name="T19" fmla="*/ 81 h 137"/>
                <a:gd name="T20" fmla="*/ 27 w 76"/>
                <a:gd name="T21" fmla="*/ 80 h 137"/>
                <a:gd name="T22" fmla="*/ 19 w 76"/>
                <a:gd name="T23" fmla="*/ 80 h 137"/>
                <a:gd name="T24" fmla="*/ 19 w 76"/>
                <a:gd name="T25" fmla="*/ 76 h 137"/>
                <a:gd name="T26" fmla="*/ 0 w 76"/>
                <a:gd name="T27" fmla="*/ 76 h 137"/>
                <a:gd name="T28" fmla="*/ 0 w 76"/>
                <a:gd name="T29" fmla="*/ 75 h 137"/>
                <a:gd name="T30" fmla="*/ 2 w 76"/>
                <a:gd name="T31" fmla="*/ 72 h 137"/>
                <a:gd name="T32" fmla="*/ 20 w 76"/>
                <a:gd name="T33" fmla="*/ 66 h 137"/>
                <a:gd name="T34" fmla="*/ 27 w 76"/>
                <a:gd name="T35" fmla="*/ 66 h 137"/>
                <a:gd name="T36" fmla="*/ 30 w 76"/>
                <a:gd name="T37" fmla="*/ 64 h 137"/>
                <a:gd name="T38" fmla="*/ 31 w 76"/>
                <a:gd name="T39" fmla="*/ 62 h 137"/>
                <a:gd name="T40" fmla="*/ 31 w 76"/>
                <a:gd name="T41" fmla="*/ 19 h 137"/>
                <a:gd name="T42" fmla="*/ 24 w 76"/>
                <a:gd name="T43" fmla="*/ 13 h 137"/>
                <a:gd name="T44" fmla="*/ 31 w 76"/>
                <a:gd name="T45" fmla="*/ 6 h 137"/>
                <a:gd name="T46" fmla="*/ 31 w 76"/>
                <a:gd name="T47" fmla="*/ 0 h 137"/>
                <a:gd name="T48" fmla="*/ 38 w 76"/>
                <a:gd name="T49" fmla="*/ 0 h 137"/>
                <a:gd name="T50" fmla="*/ 38 w 76"/>
                <a:gd name="T51" fmla="*/ 4 h 137"/>
                <a:gd name="T52" fmla="*/ 76 w 76"/>
                <a:gd name="T53" fmla="*/ 4 h 137"/>
                <a:gd name="T54" fmla="*/ 76 w 76"/>
                <a:gd name="T55" fmla="*/ 12 h 137"/>
                <a:gd name="T56" fmla="*/ 69 w 76"/>
                <a:gd name="T57" fmla="*/ 12 h 137"/>
                <a:gd name="T58" fmla="*/ 65 w 76"/>
                <a:gd name="T59" fmla="*/ 13 h 137"/>
                <a:gd name="T60" fmla="*/ 64 w 76"/>
                <a:gd name="T61" fmla="*/ 15 h 137"/>
                <a:gd name="T62" fmla="*/ 64 w 76"/>
                <a:gd name="T63" fmla="*/ 119 h 137"/>
                <a:gd name="T64" fmla="*/ 65 w 76"/>
                <a:gd name="T65" fmla="*/ 123 h 137"/>
                <a:gd name="T66" fmla="*/ 69 w 76"/>
                <a:gd name="T67" fmla="*/ 124 h 137"/>
                <a:gd name="T68" fmla="*/ 76 w 76"/>
                <a:gd name="T69" fmla="*/ 124 h 137"/>
                <a:gd name="T70" fmla="*/ 76 w 76"/>
                <a:gd name="T71" fmla="*/ 13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137">
                  <a:moveTo>
                    <a:pt x="76" y="131"/>
                  </a:moveTo>
                  <a:lnTo>
                    <a:pt x="57" y="131"/>
                  </a:lnTo>
                  <a:lnTo>
                    <a:pt x="57" y="137"/>
                  </a:lnTo>
                  <a:lnTo>
                    <a:pt x="45" y="137"/>
                  </a:lnTo>
                  <a:lnTo>
                    <a:pt x="45" y="126"/>
                  </a:lnTo>
                  <a:lnTo>
                    <a:pt x="34" y="126"/>
                  </a:lnTo>
                  <a:lnTo>
                    <a:pt x="34" y="137"/>
                  </a:lnTo>
                  <a:lnTo>
                    <a:pt x="30" y="137"/>
                  </a:lnTo>
                  <a:lnTo>
                    <a:pt x="30" y="83"/>
                  </a:lnTo>
                  <a:lnTo>
                    <a:pt x="29" y="81"/>
                  </a:lnTo>
                  <a:lnTo>
                    <a:pt x="27" y="80"/>
                  </a:lnTo>
                  <a:lnTo>
                    <a:pt x="19" y="80"/>
                  </a:lnTo>
                  <a:lnTo>
                    <a:pt x="19" y="76"/>
                  </a:lnTo>
                  <a:lnTo>
                    <a:pt x="0" y="76"/>
                  </a:lnTo>
                  <a:lnTo>
                    <a:pt x="0" y="75"/>
                  </a:lnTo>
                  <a:lnTo>
                    <a:pt x="2" y="72"/>
                  </a:lnTo>
                  <a:lnTo>
                    <a:pt x="20" y="66"/>
                  </a:lnTo>
                  <a:lnTo>
                    <a:pt x="27" y="66"/>
                  </a:lnTo>
                  <a:lnTo>
                    <a:pt x="30" y="64"/>
                  </a:lnTo>
                  <a:lnTo>
                    <a:pt x="31" y="62"/>
                  </a:lnTo>
                  <a:lnTo>
                    <a:pt x="31" y="19"/>
                  </a:lnTo>
                  <a:lnTo>
                    <a:pt x="24" y="13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38" y="4"/>
                  </a:lnTo>
                  <a:lnTo>
                    <a:pt x="76" y="4"/>
                  </a:lnTo>
                  <a:lnTo>
                    <a:pt x="76" y="12"/>
                  </a:lnTo>
                  <a:lnTo>
                    <a:pt x="69" y="12"/>
                  </a:lnTo>
                  <a:lnTo>
                    <a:pt x="65" y="13"/>
                  </a:lnTo>
                  <a:lnTo>
                    <a:pt x="64" y="15"/>
                  </a:lnTo>
                  <a:lnTo>
                    <a:pt x="64" y="119"/>
                  </a:lnTo>
                  <a:lnTo>
                    <a:pt x="65" y="123"/>
                  </a:lnTo>
                  <a:lnTo>
                    <a:pt x="69" y="124"/>
                  </a:lnTo>
                  <a:lnTo>
                    <a:pt x="76" y="124"/>
                  </a:lnTo>
                  <a:lnTo>
                    <a:pt x="76" y="13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1024"/>
            <p:cNvSpPr>
              <a:spLocks/>
            </p:cNvSpPr>
            <p:nvPr/>
          </p:nvSpPr>
          <p:spPr bwMode="auto">
            <a:xfrm>
              <a:off x="2895" y="2114"/>
              <a:ext cx="2" cy="2"/>
            </a:xfrm>
            <a:custGeom>
              <a:avLst/>
              <a:gdLst>
                <a:gd name="T0" fmla="*/ 7 w 7"/>
                <a:gd name="T1" fmla="*/ 0 h 7"/>
                <a:gd name="T2" fmla="*/ 0 w 7"/>
                <a:gd name="T3" fmla="*/ 7 h 7"/>
                <a:gd name="T4" fmla="*/ 7 w 7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0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Line 1025"/>
            <p:cNvSpPr>
              <a:spLocks noChangeShapeType="1"/>
            </p:cNvSpPr>
            <p:nvPr/>
          </p:nvSpPr>
          <p:spPr bwMode="auto">
            <a:xfrm flipH="1">
              <a:off x="2895" y="2114"/>
              <a:ext cx="2" cy="2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1026"/>
            <p:cNvSpPr>
              <a:spLocks/>
            </p:cNvSpPr>
            <p:nvPr/>
          </p:nvSpPr>
          <p:spPr bwMode="auto">
            <a:xfrm>
              <a:off x="2897" y="2112"/>
              <a:ext cx="0" cy="2"/>
            </a:xfrm>
            <a:custGeom>
              <a:avLst/>
              <a:gdLst>
                <a:gd name="T0" fmla="*/ 0 w 7"/>
                <a:gd name="T1" fmla="*/ 6 h 6"/>
                <a:gd name="T2" fmla="*/ 0 w 7"/>
                <a:gd name="T3" fmla="*/ 0 h 6"/>
                <a:gd name="T4" fmla="*/ 7 w 7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6">
                  <a:moveTo>
                    <a:pt x="0" y="6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Freeform 1027"/>
            <p:cNvSpPr>
              <a:spLocks/>
            </p:cNvSpPr>
            <p:nvPr/>
          </p:nvSpPr>
          <p:spPr bwMode="auto">
            <a:xfrm>
              <a:off x="2895" y="2116"/>
              <a:ext cx="2" cy="11"/>
            </a:xfrm>
            <a:custGeom>
              <a:avLst/>
              <a:gdLst>
                <a:gd name="T0" fmla="*/ 7 w 7"/>
                <a:gd name="T1" fmla="*/ 49 h 49"/>
                <a:gd name="T2" fmla="*/ 7 w 7"/>
                <a:gd name="T3" fmla="*/ 6 h 49"/>
                <a:gd name="T4" fmla="*/ 0 w 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9">
                  <a:moveTo>
                    <a:pt x="7" y="49"/>
                  </a:moveTo>
                  <a:lnTo>
                    <a:pt x="7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" name="Line 1028"/>
            <p:cNvSpPr>
              <a:spLocks noChangeShapeType="1"/>
            </p:cNvSpPr>
            <p:nvPr/>
          </p:nvSpPr>
          <p:spPr bwMode="auto">
            <a:xfrm flipH="1">
              <a:off x="2889" y="2131"/>
              <a:ext cx="4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" name="Freeform 1029"/>
            <p:cNvSpPr>
              <a:spLocks/>
            </p:cNvSpPr>
            <p:nvPr/>
          </p:nvSpPr>
          <p:spPr bwMode="auto">
            <a:xfrm>
              <a:off x="2897" y="2141"/>
              <a:ext cx="11" cy="3"/>
            </a:xfrm>
            <a:custGeom>
              <a:avLst/>
              <a:gdLst>
                <a:gd name="T0" fmla="*/ 35 w 42"/>
                <a:gd name="T1" fmla="*/ 0 h 13"/>
                <a:gd name="T2" fmla="*/ 42 w 42"/>
                <a:gd name="T3" fmla="*/ 0 h 13"/>
                <a:gd name="T4" fmla="*/ 42 w 42"/>
                <a:gd name="T5" fmla="*/ 7 h 13"/>
                <a:gd name="T6" fmla="*/ 23 w 42"/>
                <a:gd name="T7" fmla="*/ 7 h 13"/>
                <a:gd name="T8" fmla="*/ 23 w 42"/>
                <a:gd name="T9" fmla="*/ 13 h 13"/>
                <a:gd name="T10" fmla="*/ 11 w 42"/>
                <a:gd name="T11" fmla="*/ 13 h 13"/>
                <a:gd name="T12" fmla="*/ 11 w 42"/>
                <a:gd name="T13" fmla="*/ 2 h 13"/>
                <a:gd name="T14" fmla="*/ 0 w 42"/>
                <a:gd name="T15" fmla="*/ 2 h 13"/>
                <a:gd name="T16" fmla="*/ 0 w 42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3">
                  <a:moveTo>
                    <a:pt x="35" y="0"/>
                  </a:moveTo>
                  <a:lnTo>
                    <a:pt x="42" y="0"/>
                  </a:lnTo>
                  <a:lnTo>
                    <a:pt x="42" y="7"/>
                  </a:lnTo>
                  <a:lnTo>
                    <a:pt x="23" y="7"/>
                  </a:lnTo>
                  <a:lnTo>
                    <a:pt x="23" y="13"/>
                  </a:lnTo>
                  <a:lnTo>
                    <a:pt x="11" y="13"/>
                  </a:lnTo>
                  <a:lnTo>
                    <a:pt x="11" y="2"/>
                  </a:lnTo>
                  <a:lnTo>
                    <a:pt x="0" y="2"/>
                  </a:lnTo>
                  <a:lnTo>
                    <a:pt x="0" y="1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" name="Line 1030"/>
            <p:cNvSpPr>
              <a:spLocks noChangeShapeType="1"/>
            </p:cNvSpPr>
            <p:nvPr/>
          </p:nvSpPr>
          <p:spPr bwMode="auto">
            <a:xfrm>
              <a:off x="2904" y="2116"/>
              <a:ext cx="1" cy="24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" name="Freeform 1031"/>
            <p:cNvSpPr>
              <a:spLocks/>
            </p:cNvSpPr>
            <p:nvPr/>
          </p:nvSpPr>
          <p:spPr bwMode="auto">
            <a:xfrm>
              <a:off x="2897" y="2112"/>
              <a:ext cx="11" cy="3"/>
            </a:xfrm>
            <a:custGeom>
              <a:avLst/>
              <a:gdLst>
                <a:gd name="T0" fmla="*/ 0 w 38"/>
                <a:gd name="T1" fmla="*/ 0 h 12"/>
                <a:gd name="T2" fmla="*/ 0 w 38"/>
                <a:gd name="T3" fmla="*/ 4 h 12"/>
                <a:gd name="T4" fmla="*/ 38 w 38"/>
                <a:gd name="T5" fmla="*/ 4 h 12"/>
                <a:gd name="T6" fmla="*/ 38 w 38"/>
                <a:gd name="T7" fmla="*/ 12 h 12"/>
                <a:gd name="T8" fmla="*/ 31 w 38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2">
                  <a:moveTo>
                    <a:pt x="0" y="0"/>
                  </a:moveTo>
                  <a:lnTo>
                    <a:pt x="0" y="4"/>
                  </a:lnTo>
                  <a:lnTo>
                    <a:pt x="38" y="4"/>
                  </a:lnTo>
                  <a:lnTo>
                    <a:pt x="38" y="12"/>
                  </a:lnTo>
                  <a:lnTo>
                    <a:pt x="31" y="1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" name="Freeform 1032"/>
            <p:cNvSpPr>
              <a:spLocks/>
            </p:cNvSpPr>
            <p:nvPr/>
          </p:nvSpPr>
          <p:spPr bwMode="auto">
            <a:xfrm>
              <a:off x="2889" y="2128"/>
              <a:ext cx="6" cy="1"/>
            </a:xfrm>
            <a:custGeom>
              <a:avLst/>
              <a:gdLst>
                <a:gd name="T0" fmla="*/ 0 w 25"/>
                <a:gd name="T1" fmla="*/ 6 h 6"/>
                <a:gd name="T2" fmla="*/ 18 w 25"/>
                <a:gd name="T3" fmla="*/ 0 h 6"/>
                <a:gd name="T4" fmla="*/ 25 w 25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">
                  <a:moveTo>
                    <a:pt x="0" y="6"/>
                  </a:moveTo>
                  <a:lnTo>
                    <a:pt x="18" y="0"/>
                  </a:lnTo>
                  <a:lnTo>
                    <a:pt x="25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" name="Freeform 1033"/>
            <p:cNvSpPr>
              <a:spLocks/>
            </p:cNvSpPr>
            <p:nvPr/>
          </p:nvSpPr>
          <p:spPr bwMode="auto">
            <a:xfrm>
              <a:off x="2896" y="2132"/>
              <a:ext cx="1" cy="12"/>
            </a:xfrm>
            <a:custGeom>
              <a:avLst/>
              <a:gdLst>
                <a:gd name="T0" fmla="*/ 4 w 4"/>
                <a:gd name="T1" fmla="*/ 54 h 54"/>
                <a:gd name="T2" fmla="*/ 0 w 4"/>
                <a:gd name="T3" fmla="*/ 54 h 54"/>
                <a:gd name="T4" fmla="*/ 0 w 4"/>
                <a:gd name="T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4">
                  <a:moveTo>
                    <a:pt x="4" y="54"/>
                  </a:moveTo>
                  <a:lnTo>
                    <a:pt x="0" y="54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" name="Line 1034"/>
            <p:cNvSpPr>
              <a:spLocks noChangeShapeType="1"/>
            </p:cNvSpPr>
            <p:nvPr/>
          </p:nvSpPr>
          <p:spPr bwMode="auto">
            <a:xfrm flipH="1">
              <a:off x="2893" y="2131"/>
              <a:ext cx="2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" name="Freeform 1035"/>
            <p:cNvSpPr>
              <a:spLocks/>
            </p:cNvSpPr>
            <p:nvPr/>
          </p:nvSpPr>
          <p:spPr bwMode="auto">
            <a:xfrm>
              <a:off x="2897" y="2014"/>
              <a:ext cx="591" cy="99"/>
            </a:xfrm>
            <a:custGeom>
              <a:avLst/>
              <a:gdLst>
                <a:gd name="T0" fmla="*/ 0 w 2568"/>
                <a:gd name="T1" fmla="*/ 449 h 449"/>
                <a:gd name="T2" fmla="*/ 0 w 2568"/>
                <a:gd name="T3" fmla="*/ 0 h 449"/>
                <a:gd name="T4" fmla="*/ 2568 w 2568"/>
                <a:gd name="T5" fmla="*/ 0 h 449"/>
                <a:gd name="T6" fmla="*/ 2568 w 2568"/>
                <a:gd name="T7" fmla="*/ 449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68" h="449">
                  <a:moveTo>
                    <a:pt x="0" y="449"/>
                  </a:moveTo>
                  <a:lnTo>
                    <a:pt x="0" y="0"/>
                  </a:lnTo>
                  <a:lnTo>
                    <a:pt x="2568" y="0"/>
                  </a:lnTo>
                  <a:lnTo>
                    <a:pt x="2568" y="449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" name="Freeform 1036"/>
            <p:cNvSpPr>
              <a:spLocks/>
            </p:cNvSpPr>
            <p:nvPr/>
          </p:nvSpPr>
          <p:spPr bwMode="auto">
            <a:xfrm>
              <a:off x="2986" y="1992"/>
              <a:ext cx="12" cy="8"/>
            </a:xfrm>
            <a:custGeom>
              <a:avLst/>
              <a:gdLst>
                <a:gd name="T0" fmla="*/ 0 w 49"/>
                <a:gd name="T1" fmla="*/ 0 h 36"/>
                <a:gd name="T2" fmla="*/ 46 w 49"/>
                <a:gd name="T3" fmla="*/ 0 h 36"/>
                <a:gd name="T4" fmla="*/ 49 w 49"/>
                <a:gd name="T5" fmla="*/ 3 h 36"/>
                <a:gd name="T6" fmla="*/ 49 w 49"/>
                <a:gd name="T7" fmla="*/ 33 h 36"/>
                <a:gd name="T8" fmla="*/ 46 w 49"/>
                <a:gd name="T9" fmla="*/ 36 h 36"/>
                <a:gd name="T10" fmla="*/ 0 w 49"/>
                <a:gd name="T11" fmla="*/ 36 h 36"/>
                <a:gd name="T12" fmla="*/ 0 w 49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36">
                  <a:moveTo>
                    <a:pt x="0" y="0"/>
                  </a:moveTo>
                  <a:lnTo>
                    <a:pt x="46" y="0"/>
                  </a:lnTo>
                  <a:lnTo>
                    <a:pt x="49" y="3"/>
                  </a:lnTo>
                  <a:lnTo>
                    <a:pt x="49" y="33"/>
                  </a:lnTo>
                  <a:lnTo>
                    <a:pt x="46" y="36"/>
                  </a:lnTo>
                  <a:lnTo>
                    <a:pt x="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" name="Freeform 1037"/>
            <p:cNvSpPr>
              <a:spLocks/>
            </p:cNvSpPr>
            <p:nvPr/>
          </p:nvSpPr>
          <p:spPr bwMode="auto">
            <a:xfrm>
              <a:off x="2986" y="1992"/>
              <a:ext cx="12" cy="8"/>
            </a:xfrm>
            <a:custGeom>
              <a:avLst/>
              <a:gdLst>
                <a:gd name="T0" fmla="*/ 0 w 49"/>
                <a:gd name="T1" fmla="*/ 0 h 36"/>
                <a:gd name="T2" fmla="*/ 46 w 49"/>
                <a:gd name="T3" fmla="*/ 0 h 36"/>
                <a:gd name="T4" fmla="*/ 49 w 49"/>
                <a:gd name="T5" fmla="*/ 3 h 36"/>
                <a:gd name="T6" fmla="*/ 49 w 49"/>
                <a:gd name="T7" fmla="*/ 33 h 36"/>
                <a:gd name="T8" fmla="*/ 46 w 49"/>
                <a:gd name="T9" fmla="*/ 36 h 36"/>
                <a:gd name="T10" fmla="*/ 0 w 49"/>
                <a:gd name="T11" fmla="*/ 36 h 36"/>
                <a:gd name="T12" fmla="*/ 0 w 49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36">
                  <a:moveTo>
                    <a:pt x="0" y="0"/>
                  </a:moveTo>
                  <a:lnTo>
                    <a:pt x="46" y="0"/>
                  </a:lnTo>
                  <a:lnTo>
                    <a:pt x="49" y="3"/>
                  </a:lnTo>
                  <a:lnTo>
                    <a:pt x="49" y="33"/>
                  </a:lnTo>
                  <a:lnTo>
                    <a:pt x="46" y="36"/>
                  </a:lnTo>
                  <a:lnTo>
                    <a:pt x="0" y="3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" name="Freeform 1038"/>
            <p:cNvSpPr>
              <a:spLocks/>
            </p:cNvSpPr>
            <p:nvPr/>
          </p:nvSpPr>
          <p:spPr bwMode="auto">
            <a:xfrm>
              <a:off x="2986" y="2138"/>
              <a:ext cx="36" cy="25"/>
            </a:xfrm>
            <a:custGeom>
              <a:avLst/>
              <a:gdLst>
                <a:gd name="T0" fmla="*/ 134 w 153"/>
                <a:gd name="T1" fmla="*/ 60 h 111"/>
                <a:gd name="T2" fmla="*/ 96 w 153"/>
                <a:gd name="T3" fmla="*/ 60 h 111"/>
                <a:gd name="T4" fmla="*/ 96 w 153"/>
                <a:gd name="T5" fmla="*/ 69 h 111"/>
                <a:gd name="T6" fmla="*/ 77 w 153"/>
                <a:gd name="T7" fmla="*/ 69 h 111"/>
                <a:gd name="T8" fmla="*/ 77 w 153"/>
                <a:gd name="T9" fmla="*/ 111 h 111"/>
                <a:gd name="T10" fmla="*/ 38 w 153"/>
                <a:gd name="T11" fmla="*/ 111 h 111"/>
                <a:gd name="T12" fmla="*/ 38 w 153"/>
                <a:gd name="T13" fmla="*/ 26 h 111"/>
                <a:gd name="T14" fmla="*/ 19 w 153"/>
                <a:gd name="T15" fmla="*/ 26 h 111"/>
                <a:gd name="T16" fmla="*/ 19 w 153"/>
                <a:gd name="T17" fmla="*/ 20 h 111"/>
                <a:gd name="T18" fmla="*/ 0 w 153"/>
                <a:gd name="T19" fmla="*/ 20 h 111"/>
                <a:gd name="T20" fmla="*/ 0 w 153"/>
                <a:gd name="T21" fmla="*/ 0 h 111"/>
                <a:gd name="T22" fmla="*/ 57 w 153"/>
                <a:gd name="T23" fmla="*/ 0 h 111"/>
                <a:gd name="T24" fmla="*/ 57 w 153"/>
                <a:gd name="T25" fmla="*/ 9 h 111"/>
                <a:gd name="T26" fmla="*/ 88 w 153"/>
                <a:gd name="T27" fmla="*/ 9 h 111"/>
                <a:gd name="T28" fmla="*/ 108 w 153"/>
                <a:gd name="T29" fmla="*/ 13 h 111"/>
                <a:gd name="T30" fmla="*/ 108 w 153"/>
                <a:gd name="T31" fmla="*/ 53 h 111"/>
                <a:gd name="T32" fmla="*/ 153 w 153"/>
                <a:gd name="T33" fmla="*/ 53 h 111"/>
                <a:gd name="T34" fmla="*/ 153 w 153"/>
                <a:gd name="T35" fmla="*/ 56 h 111"/>
                <a:gd name="T36" fmla="*/ 134 w 153"/>
                <a:gd name="T37" fmla="*/ 60 h 111"/>
                <a:gd name="T38" fmla="*/ 134 w 153"/>
                <a:gd name="T39" fmla="*/ 6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111">
                  <a:moveTo>
                    <a:pt x="134" y="60"/>
                  </a:moveTo>
                  <a:lnTo>
                    <a:pt x="96" y="60"/>
                  </a:lnTo>
                  <a:lnTo>
                    <a:pt x="96" y="69"/>
                  </a:lnTo>
                  <a:lnTo>
                    <a:pt x="77" y="69"/>
                  </a:lnTo>
                  <a:lnTo>
                    <a:pt x="77" y="111"/>
                  </a:lnTo>
                  <a:lnTo>
                    <a:pt x="38" y="111"/>
                  </a:lnTo>
                  <a:lnTo>
                    <a:pt x="38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9"/>
                  </a:lnTo>
                  <a:lnTo>
                    <a:pt x="88" y="9"/>
                  </a:lnTo>
                  <a:lnTo>
                    <a:pt x="108" y="13"/>
                  </a:lnTo>
                  <a:lnTo>
                    <a:pt x="108" y="53"/>
                  </a:lnTo>
                  <a:lnTo>
                    <a:pt x="153" y="53"/>
                  </a:lnTo>
                  <a:lnTo>
                    <a:pt x="153" y="56"/>
                  </a:lnTo>
                  <a:lnTo>
                    <a:pt x="134" y="60"/>
                  </a:lnTo>
                  <a:lnTo>
                    <a:pt x="134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" name="Freeform 1039"/>
            <p:cNvSpPr>
              <a:spLocks/>
            </p:cNvSpPr>
            <p:nvPr/>
          </p:nvSpPr>
          <p:spPr bwMode="auto">
            <a:xfrm>
              <a:off x="2986" y="2138"/>
              <a:ext cx="36" cy="25"/>
            </a:xfrm>
            <a:custGeom>
              <a:avLst/>
              <a:gdLst>
                <a:gd name="T0" fmla="*/ 134 w 153"/>
                <a:gd name="T1" fmla="*/ 60 h 111"/>
                <a:gd name="T2" fmla="*/ 96 w 153"/>
                <a:gd name="T3" fmla="*/ 60 h 111"/>
                <a:gd name="T4" fmla="*/ 96 w 153"/>
                <a:gd name="T5" fmla="*/ 69 h 111"/>
                <a:gd name="T6" fmla="*/ 77 w 153"/>
                <a:gd name="T7" fmla="*/ 69 h 111"/>
                <a:gd name="T8" fmla="*/ 77 w 153"/>
                <a:gd name="T9" fmla="*/ 111 h 111"/>
                <a:gd name="T10" fmla="*/ 38 w 153"/>
                <a:gd name="T11" fmla="*/ 111 h 111"/>
                <a:gd name="T12" fmla="*/ 38 w 153"/>
                <a:gd name="T13" fmla="*/ 26 h 111"/>
                <a:gd name="T14" fmla="*/ 19 w 153"/>
                <a:gd name="T15" fmla="*/ 26 h 111"/>
                <a:gd name="T16" fmla="*/ 19 w 153"/>
                <a:gd name="T17" fmla="*/ 20 h 111"/>
                <a:gd name="T18" fmla="*/ 0 w 153"/>
                <a:gd name="T19" fmla="*/ 20 h 111"/>
                <a:gd name="T20" fmla="*/ 0 w 153"/>
                <a:gd name="T21" fmla="*/ 0 h 111"/>
                <a:gd name="T22" fmla="*/ 57 w 153"/>
                <a:gd name="T23" fmla="*/ 0 h 111"/>
                <a:gd name="T24" fmla="*/ 57 w 153"/>
                <a:gd name="T25" fmla="*/ 9 h 111"/>
                <a:gd name="T26" fmla="*/ 88 w 153"/>
                <a:gd name="T27" fmla="*/ 9 h 111"/>
                <a:gd name="T28" fmla="*/ 108 w 153"/>
                <a:gd name="T29" fmla="*/ 13 h 111"/>
                <a:gd name="T30" fmla="*/ 108 w 153"/>
                <a:gd name="T31" fmla="*/ 53 h 111"/>
                <a:gd name="T32" fmla="*/ 153 w 153"/>
                <a:gd name="T33" fmla="*/ 53 h 111"/>
                <a:gd name="T34" fmla="*/ 153 w 153"/>
                <a:gd name="T35" fmla="*/ 56 h 111"/>
                <a:gd name="T36" fmla="*/ 134 w 153"/>
                <a:gd name="T37" fmla="*/ 6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3" h="111">
                  <a:moveTo>
                    <a:pt x="134" y="60"/>
                  </a:moveTo>
                  <a:lnTo>
                    <a:pt x="96" y="60"/>
                  </a:lnTo>
                  <a:lnTo>
                    <a:pt x="96" y="69"/>
                  </a:lnTo>
                  <a:lnTo>
                    <a:pt x="77" y="69"/>
                  </a:lnTo>
                  <a:lnTo>
                    <a:pt x="77" y="111"/>
                  </a:lnTo>
                  <a:lnTo>
                    <a:pt x="38" y="111"/>
                  </a:lnTo>
                  <a:lnTo>
                    <a:pt x="38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9"/>
                  </a:lnTo>
                  <a:lnTo>
                    <a:pt x="88" y="9"/>
                  </a:lnTo>
                  <a:lnTo>
                    <a:pt x="108" y="13"/>
                  </a:lnTo>
                  <a:lnTo>
                    <a:pt x="108" y="53"/>
                  </a:lnTo>
                  <a:lnTo>
                    <a:pt x="153" y="53"/>
                  </a:lnTo>
                  <a:lnTo>
                    <a:pt x="153" y="56"/>
                  </a:lnTo>
                  <a:lnTo>
                    <a:pt x="134" y="6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" name="Freeform 1040"/>
            <p:cNvSpPr>
              <a:spLocks/>
            </p:cNvSpPr>
            <p:nvPr/>
          </p:nvSpPr>
          <p:spPr bwMode="auto">
            <a:xfrm>
              <a:off x="2986" y="2128"/>
              <a:ext cx="12" cy="9"/>
            </a:xfrm>
            <a:custGeom>
              <a:avLst/>
              <a:gdLst>
                <a:gd name="T0" fmla="*/ 0 w 49"/>
                <a:gd name="T1" fmla="*/ 0 h 37"/>
                <a:gd name="T2" fmla="*/ 46 w 49"/>
                <a:gd name="T3" fmla="*/ 0 h 37"/>
                <a:gd name="T4" fmla="*/ 49 w 49"/>
                <a:gd name="T5" fmla="*/ 3 h 37"/>
                <a:gd name="T6" fmla="*/ 49 w 49"/>
                <a:gd name="T7" fmla="*/ 33 h 37"/>
                <a:gd name="T8" fmla="*/ 46 w 49"/>
                <a:gd name="T9" fmla="*/ 37 h 37"/>
                <a:gd name="T10" fmla="*/ 0 w 49"/>
                <a:gd name="T11" fmla="*/ 37 h 37"/>
                <a:gd name="T12" fmla="*/ 0 w 49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37">
                  <a:moveTo>
                    <a:pt x="0" y="0"/>
                  </a:moveTo>
                  <a:lnTo>
                    <a:pt x="46" y="0"/>
                  </a:lnTo>
                  <a:lnTo>
                    <a:pt x="49" y="3"/>
                  </a:lnTo>
                  <a:lnTo>
                    <a:pt x="49" y="33"/>
                  </a:lnTo>
                  <a:lnTo>
                    <a:pt x="46" y="37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1" name="Freeform 1041"/>
            <p:cNvSpPr>
              <a:spLocks/>
            </p:cNvSpPr>
            <p:nvPr/>
          </p:nvSpPr>
          <p:spPr bwMode="auto">
            <a:xfrm>
              <a:off x="2986" y="2128"/>
              <a:ext cx="12" cy="9"/>
            </a:xfrm>
            <a:custGeom>
              <a:avLst/>
              <a:gdLst>
                <a:gd name="T0" fmla="*/ 0 w 49"/>
                <a:gd name="T1" fmla="*/ 0 h 37"/>
                <a:gd name="T2" fmla="*/ 46 w 49"/>
                <a:gd name="T3" fmla="*/ 0 h 37"/>
                <a:gd name="T4" fmla="*/ 49 w 49"/>
                <a:gd name="T5" fmla="*/ 3 h 37"/>
                <a:gd name="T6" fmla="*/ 49 w 49"/>
                <a:gd name="T7" fmla="*/ 33 h 37"/>
                <a:gd name="T8" fmla="*/ 46 w 49"/>
                <a:gd name="T9" fmla="*/ 37 h 37"/>
                <a:gd name="T10" fmla="*/ 0 w 49"/>
                <a:gd name="T11" fmla="*/ 37 h 37"/>
                <a:gd name="T12" fmla="*/ 0 w 49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37">
                  <a:moveTo>
                    <a:pt x="0" y="0"/>
                  </a:moveTo>
                  <a:lnTo>
                    <a:pt x="46" y="0"/>
                  </a:lnTo>
                  <a:lnTo>
                    <a:pt x="49" y="3"/>
                  </a:lnTo>
                  <a:lnTo>
                    <a:pt x="49" y="33"/>
                  </a:lnTo>
                  <a:lnTo>
                    <a:pt x="46" y="37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2" name="Freeform 1042"/>
            <p:cNvSpPr>
              <a:spLocks/>
            </p:cNvSpPr>
            <p:nvPr/>
          </p:nvSpPr>
          <p:spPr bwMode="auto">
            <a:xfrm>
              <a:off x="2983" y="2000"/>
              <a:ext cx="8" cy="14"/>
            </a:xfrm>
            <a:custGeom>
              <a:avLst/>
              <a:gdLst>
                <a:gd name="T0" fmla="*/ 15 w 38"/>
                <a:gd name="T1" fmla="*/ 0 h 63"/>
                <a:gd name="T2" fmla="*/ 0 w 38"/>
                <a:gd name="T3" fmla="*/ 0 h 63"/>
                <a:gd name="T4" fmla="*/ 0 w 38"/>
                <a:gd name="T5" fmla="*/ 63 h 63"/>
                <a:gd name="T6" fmla="*/ 38 w 38"/>
                <a:gd name="T7" fmla="*/ 63 h 63"/>
                <a:gd name="T8" fmla="*/ 38 w 38"/>
                <a:gd name="T9" fmla="*/ 8 h 63"/>
                <a:gd name="T10" fmla="*/ 15 w 38"/>
                <a:gd name="T11" fmla="*/ 8 h 63"/>
                <a:gd name="T12" fmla="*/ 15 w 38"/>
                <a:gd name="T1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3">
                  <a:moveTo>
                    <a:pt x="15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38" y="63"/>
                  </a:lnTo>
                  <a:lnTo>
                    <a:pt x="38" y="8"/>
                  </a:lnTo>
                  <a:lnTo>
                    <a:pt x="15" y="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3" name="Freeform 1043"/>
            <p:cNvSpPr>
              <a:spLocks/>
            </p:cNvSpPr>
            <p:nvPr/>
          </p:nvSpPr>
          <p:spPr bwMode="auto">
            <a:xfrm>
              <a:off x="2983" y="2000"/>
              <a:ext cx="8" cy="14"/>
            </a:xfrm>
            <a:custGeom>
              <a:avLst/>
              <a:gdLst>
                <a:gd name="T0" fmla="*/ 15 w 38"/>
                <a:gd name="T1" fmla="*/ 0 h 63"/>
                <a:gd name="T2" fmla="*/ 0 w 38"/>
                <a:gd name="T3" fmla="*/ 0 h 63"/>
                <a:gd name="T4" fmla="*/ 0 w 38"/>
                <a:gd name="T5" fmla="*/ 63 h 63"/>
                <a:gd name="T6" fmla="*/ 38 w 38"/>
                <a:gd name="T7" fmla="*/ 63 h 63"/>
                <a:gd name="T8" fmla="*/ 38 w 38"/>
                <a:gd name="T9" fmla="*/ 8 h 63"/>
                <a:gd name="T10" fmla="*/ 15 w 38"/>
                <a:gd name="T11" fmla="*/ 8 h 63"/>
                <a:gd name="T12" fmla="*/ 15 w 38"/>
                <a:gd name="T1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3">
                  <a:moveTo>
                    <a:pt x="15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38" y="63"/>
                  </a:lnTo>
                  <a:lnTo>
                    <a:pt x="38" y="8"/>
                  </a:lnTo>
                  <a:lnTo>
                    <a:pt x="15" y="8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4" name="Freeform 1044"/>
            <p:cNvSpPr>
              <a:spLocks/>
            </p:cNvSpPr>
            <p:nvPr/>
          </p:nvSpPr>
          <p:spPr bwMode="auto">
            <a:xfrm>
              <a:off x="2983" y="2114"/>
              <a:ext cx="8" cy="14"/>
            </a:xfrm>
            <a:custGeom>
              <a:avLst/>
              <a:gdLst>
                <a:gd name="T0" fmla="*/ 15 w 38"/>
                <a:gd name="T1" fmla="*/ 62 h 62"/>
                <a:gd name="T2" fmla="*/ 0 w 38"/>
                <a:gd name="T3" fmla="*/ 62 h 62"/>
                <a:gd name="T4" fmla="*/ 0 w 38"/>
                <a:gd name="T5" fmla="*/ 0 h 62"/>
                <a:gd name="T6" fmla="*/ 38 w 38"/>
                <a:gd name="T7" fmla="*/ 0 h 62"/>
                <a:gd name="T8" fmla="*/ 38 w 38"/>
                <a:gd name="T9" fmla="*/ 54 h 62"/>
                <a:gd name="T10" fmla="*/ 15 w 38"/>
                <a:gd name="T11" fmla="*/ 54 h 62"/>
                <a:gd name="T12" fmla="*/ 15 w 38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2">
                  <a:moveTo>
                    <a:pt x="15" y="62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54"/>
                  </a:lnTo>
                  <a:lnTo>
                    <a:pt x="15" y="54"/>
                  </a:lnTo>
                  <a:lnTo>
                    <a:pt x="15" y="62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" name="Freeform 1045"/>
            <p:cNvSpPr>
              <a:spLocks/>
            </p:cNvSpPr>
            <p:nvPr/>
          </p:nvSpPr>
          <p:spPr bwMode="auto">
            <a:xfrm>
              <a:off x="2983" y="2114"/>
              <a:ext cx="8" cy="14"/>
            </a:xfrm>
            <a:custGeom>
              <a:avLst/>
              <a:gdLst>
                <a:gd name="T0" fmla="*/ 15 w 38"/>
                <a:gd name="T1" fmla="*/ 62 h 62"/>
                <a:gd name="T2" fmla="*/ 0 w 38"/>
                <a:gd name="T3" fmla="*/ 62 h 62"/>
                <a:gd name="T4" fmla="*/ 0 w 38"/>
                <a:gd name="T5" fmla="*/ 0 h 62"/>
                <a:gd name="T6" fmla="*/ 38 w 38"/>
                <a:gd name="T7" fmla="*/ 0 h 62"/>
                <a:gd name="T8" fmla="*/ 38 w 38"/>
                <a:gd name="T9" fmla="*/ 54 h 62"/>
                <a:gd name="T10" fmla="*/ 15 w 38"/>
                <a:gd name="T11" fmla="*/ 54 h 62"/>
                <a:gd name="T12" fmla="*/ 15 w 38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2">
                  <a:moveTo>
                    <a:pt x="15" y="62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54"/>
                  </a:lnTo>
                  <a:lnTo>
                    <a:pt x="15" y="54"/>
                  </a:lnTo>
                  <a:lnTo>
                    <a:pt x="15" y="6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6" name="Rectangle 1046"/>
            <p:cNvSpPr>
              <a:spLocks noChangeArrowheads="1"/>
            </p:cNvSpPr>
            <p:nvPr/>
          </p:nvSpPr>
          <p:spPr bwMode="auto">
            <a:xfrm>
              <a:off x="3457" y="2002"/>
              <a:ext cx="31" cy="12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7" name="Rectangle 1047"/>
            <p:cNvSpPr>
              <a:spLocks noChangeArrowheads="1"/>
            </p:cNvSpPr>
            <p:nvPr/>
          </p:nvSpPr>
          <p:spPr bwMode="auto">
            <a:xfrm>
              <a:off x="3457" y="2002"/>
              <a:ext cx="31" cy="1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8" name="Rectangle 1048"/>
            <p:cNvSpPr>
              <a:spLocks noChangeArrowheads="1"/>
            </p:cNvSpPr>
            <p:nvPr/>
          </p:nvSpPr>
          <p:spPr bwMode="auto">
            <a:xfrm>
              <a:off x="2941" y="1890"/>
              <a:ext cx="3" cy="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9" name="Freeform 1049"/>
            <p:cNvSpPr>
              <a:spLocks/>
            </p:cNvSpPr>
            <p:nvPr/>
          </p:nvSpPr>
          <p:spPr bwMode="auto">
            <a:xfrm>
              <a:off x="2941" y="1888"/>
              <a:ext cx="3" cy="3"/>
            </a:xfrm>
            <a:custGeom>
              <a:avLst/>
              <a:gdLst>
                <a:gd name="T0" fmla="*/ 17 w 17"/>
                <a:gd name="T1" fmla="*/ 9 h 16"/>
                <a:gd name="T2" fmla="*/ 16 w 17"/>
                <a:gd name="T3" fmla="*/ 12 h 16"/>
                <a:gd name="T4" fmla="*/ 15 w 17"/>
                <a:gd name="T5" fmla="*/ 14 h 16"/>
                <a:gd name="T6" fmla="*/ 11 w 17"/>
                <a:gd name="T7" fmla="*/ 16 h 16"/>
                <a:gd name="T8" fmla="*/ 8 w 17"/>
                <a:gd name="T9" fmla="*/ 16 h 16"/>
                <a:gd name="T10" fmla="*/ 5 w 17"/>
                <a:gd name="T11" fmla="*/ 16 h 16"/>
                <a:gd name="T12" fmla="*/ 2 w 17"/>
                <a:gd name="T13" fmla="*/ 14 h 16"/>
                <a:gd name="T14" fmla="*/ 0 w 17"/>
                <a:gd name="T15" fmla="*/ 12 h 16"/>
                <a:gd name="T16" fmla="*/ 0 w 17"/>
                <a:gd name="T17" fmla="*/ 9 h 16"/>
                <a:gd name="T18" fmla="*/ 0 w 17"/>
                <a:gd name="T19" fmla="*/ 6 h 16"/>
                <a:gd name="T20" fmla="*/ 2 w 17"/>
                <a:gd name="T21" fmla="*/ 2 h 16"/>
                <a:gd name="T22" fmla="*/ 5 w 17"/>
                <a:gd name="T23" fmla="*/ 0 h 16"/>
                <a:gd name="T24" fmla="*/ 8 w 17"/>
                <a:gd name="T25" fmla="*/ 0 h 16"/>
                <a:gd name="T26" fmla="*/ 11 w 17"/>
                <a:gd name="T27" fmla="*/ 0 h 16"/>
                <a:gd name="T28" fmla="*/ 15 w 17"/>
                <a:gd name="T29" fmla="*/ 2 h 16"/>
                <a:gd name="T30" fmla="*/ 16 w 17"/>
                <a:gd name="T31" fmla="*/ 6 h 16"/>
                <a:gd name="T32" fmla="*/ 17 w 17"/>
                <a:gd name="T3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17" y="9"/>
                  </a:moveTo>
                  <a:lnTo>
                    <a:pt x="16" y="12"/>
                  </a:lnTo>
                  <a:lnTo>
                    <a:pt x="15" y="14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6" y="6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403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0" name="Freeform 1050"/>
            <p:cNvSpPr>
              <a:spLocks/>
            </p:cNvSpPr>
            <p:nvPr/>
          </p:nvSpPr>
          <p:spPr bwMode="auto">
            <a:xfrm>
              <a:off x="2941" y="1888"/>
              <a:ext cx="3" cy="3"/>
            </a:xfrm>
            <a:custGeom>
              <a:avLst/>
              <a:gdLst>
                <a:gd name="T0" fmla="*/ 17 w 17"/>
                <a:gd name="T1" fmla="*/ 9 h 16"/>
                <a:gd name="T2" fmla="*/ 16 w 17"/>
                <a:gd name="T3" fmla="*/ 12 h 16"/>
                <a:gd name="T4" fmla="*/ 15 w 17"/>
                <a:gd name="T5" fmla="*/ 14 h 16"/>
                <a:gd name="T6" fmla="*/ 11 w 17"/>
                <a:gd name="T7" fmla="*/ 16 h 16"/>
                <a:gd name="T8" fmla="*/ 8 w 17"/>
                <a:gd name="T9" fmla="*/ 16 h 16"/>
                <a:gd name="T10" fmla="*/ 5 w 17"/>
                <a:gd name="T11" fmla="*/ 16 h 16"/>
                <a:gd name="T12" fmla="*/ 2 w 17"/>
                <a:gd name="T13" fmla="*/ 14 h 16"/>
                <a:gd name="T14" fmla="*/ 0 w 17"/>
                <a:gd name="T15" fmla="*/ 12 h 16"/>
                <a:gd name="T16" fmla="*/ 0 w 17"/>
                <a:gd name="T17" fmla="*/ 9 h 16"/>
                <a:gd name="T18" fmla="*/ 0 w 17"/>
                <a:gd name="T19" fmla="*/ 6 h 16"/>
                <a:gd name="T20" fmla="*/ 2 w 17"/>
                <a:gd name="T21" fmla="*/ 2 h 16"/>
                <a:gd name="T22" fmla="*/ 5 w 17"/>
                <a:gd name="T23" fmla="*/ 0 h 16"/>
                <a:gd name="T24" fmla="*/ 8 w 17"/>
                <a:gd name="T25" fmla="*/ 0 h 16"/>
                <a:gd name="T26" fmla="*/ 11 w 17"/>
                <a:gd name="T27" fmla="*/ 0 h 16"/>
                <a:gd name="T28" fmla="*/ 15 w 17"/>
                <a:gd name="T29" fmla="*/ 2 h 16"/>
                <a:gd name="T30" fmla="*/ 16 w 17"/>
                <a:gd name="T31" fmla="*/ 6 h 16"/>
                <a:gd name="T32" fmla="*/ 17 w 17"/>
                <a:gd name="T3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17" y="9"/>
                  </a:moveTo>
                  <a:lnTo>
                    <a:pt x="16" y="12"/>
                  </a:lnTo>
                  <a:lnTo>
                    <a:pt x="15" y="14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6" y="6"/>
                  </a:lnTo>
                  <a:lnTo>
                    <a:pt x="17" y="9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1" name="Rectangle 1051"/>
            <p:cNvSpPr>
              <a:spLocks noChangeArrowheads="1"/>
            </p:cNvSpPr>
            <p:nvPr/>
          </p:nvSpPr>
          <p:spPr bwMode="auto">
            <a:xfrm>
              <a:off x="2911" y="1975"/>
              <a:ext cx="72" cy="12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2" name="Freeform 1052"/>
            <p:cNvSpPr>
              <a:spLocks/>
            </p:cNvSpPr>
            <p:nvPr/>
          </p:nvSpPr>
          <p:spPr bwMode="auto">
            <a:xfrm>
              <a:off x="2911" y="1975"/>
              <a:ext cx="72" cy="12"/>
            </a:xfrm>
            <a:custGeom>
              <a:avLst/>
              <a:gdLst>
                <a:gd name="T0" fmla="*/ 310 w 310"/>
                <a:gd name="T1" fmla="*/ 52 h 52"/>
                <a:gd name="T2" fmla="*/ 310 w 310"/>
                <a:gd name="T3" fmla="*/ 0 h 52"/>
                <a:gd name="T4" fmla="*/ 0 w 310"/>
                <a:gd name="T5" fmla="*/ 0 h 52"/>
                <a:gd name="T6" fmla="*/ 0 w 310"/>
                <a:gd name="T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0" h="52">
                  <a:moveTo>
                    <a:pt x="310" y="52"/>
                  </a:moveTo>
                  <a:lnTo>
                    <a:pt x="310" y="0"/>
                  </a:lnTo>
                  <a:lnTo>
                    <a:pt x="0" y="0"/>
                  </a:lnTo>
                  <a:lnTo>
                    <a:pt x="0" y="5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3" name="Freeform 1053"/>
            <p:cNvSpPr>
              <a:spLocks/>
            </p:cNvSpPr>
            <p:nvPr/>
          </p:nvSpPr>
          <p:spPr bwMode="auto">
            <a:xfrm>
              <a:off x="2865" y="1365"/>
              <a:ext cx="4" cy="4"/>
            </a:xfrm>
            <a:custGeom>
              <a:avLst/>
              <a:gdLst>
                <a:gd name="T0" fmla="*/ 16 w 16"/>
                <a:gd name="T1" fmla="*/ 8 h 15"/>
                <a:gd name="T2" fmla="*/ 16 w 16"/>
                <a:gd name="T3" fmla="*/ 11 h 15"/>
                <a:gd name="T4" fmla="*/ 13 w 16"/>
                <a:gd name="T5" fmla="*/ 13 h 15"/>
                <a:gd name="T6" fmla="*/ 11 w 16"/>
                <a:gd name="T7" fmla="*/ 15 h 15"/>
                <a:gd name="T8" fmla="*/ 8 w 16"/>
                <a:gd name="T9" fmla="*/ 15 h 15"/>
                <a:gd name="T10" fmla="*/ 6 w 16"/>
                <a:gd name="T11" fmla="*/ 15 h 15"/>
                <a:gd name="T12" fmla="*/ 2 w 16"/>
                <a:gd name="T13" fmla="*/ 14 h 15"/>
                <a:gd name="T14" fmla="*/ 1 w 16"/>
                <a:gd name="T15" fmla="*/ 11 h 15"/>
                <a:gd name="T16" fmla="*/ 0 w 16"/>
                <a:gd name="T17" fmla="*/ 9 h 15"/>
                <a:gd name="T18" fmla="*/ 1 w 16"/>
                <a:gd name="T19" fmla="*/ 6 h 15"/>
                <a:gd name="T20" fmla="*/ 2 w 16"/>
                <a:gd name="T21" fmla="*/ 4 h 15"/>
                <a:gd name="T22" fmla="*/ 5 w 16"/>
                <a:gd name="T23" fmla="*/ 1 h 15"/>
                <a:gd name="T24" fmla="*/ 8 w 16"/>
                <a:gd name="T25" fmla="*/ 0 h 15"/>
                <a:gd name="T26" fmla="*/ 11 w 16"/>
                <a:gd name="T27" fmla="*/ 1 h 15"/>
                <a:gd name="T28" fmla="*/ 13 w 16"/>
                <a:gd name="T29" fmla="*/ 2 h 15"/>
                <a:gd name="T30" fmla="*/ 15 w 16"/>
                <a:gd name="T31" fmla="*/ 6 h 15"/>
                <a:gd name="T32" fmla="*/ 16 w 16"/>
                <a:gd name="T3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5">
                  <a:moveTo>
                    <a:pt x="16" y="8"/>
                  </a:moveTo>
                  <a:lnTo>
                    <a:pt x="16" y="11"/>
                  </a:lnTo>
                  <a:lnTo>
                    <a:pt x="13" y="13"/>
                  </a:lnTo>
                  <a:lnTo>
                    <a:pt x="11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2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2"/>
                  </a:lnTo>
                  <a:lnTo>
                    <a:pt x="15" y="6"/>
                  </a:lnTo>
                  <a:lnTo>
                    <a:pt x="16" y="8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4" name="Freeform 1054"/>
            <p:cNvSpPr>
              <a:spLocks/>
            </p:cNvSpPr>
            <p:nvPr/>
          </p:nvSpPr>
          <p:spPr bwMode="auto">
            <a:xfrm>
              <a:off x="2865" y="1365"/>
              <a:ext cx="4" cy="4"/>
            </a:xfrm>
            <a:custGeom>
              <a:avLst/>
              <a:gdLst>
                <a:gd name="T0" fmla="*/ 16 w 16"/>
                <a:gd name="T1" fmla="*/ 8 h 15"/>
                <a:gd name="T2" fmla="*/ 16 w 16"/>
                <a:gd name="T3" fmla="*/ 11 h 15"/>
                <a:gd name="T4" fmla="*/ 13 w 16"/>
                <a:gd name="T5" fmla="*/ 13 h 15"/>
                <a:gd name="T6" fmla="*/ 11 w 16"/>
                <a:gd name="T7" fmla="*/ 15 h 15"/>
                <a:gd name="T8" fmla="*/ 8 w 16"/>
                <a:gd name="T9" fmla="*/ 15 h 15"/>
                <a:gd name="T10" fmla="*/ 6 w 16"/>
                <a:gd name="T11" fmla="*/ 15 h 15"/>
                <a:gd name="T12" fmla="*/ 2 w 16"/>
                <a:gd name="T13" fmla="*/ 14 h 15"/>
                <a:gd name="T14" fmla="*/ 1 w 16"/>
                <a:gd name="T15" fmla="*/ 11 h 15"/>
                <a:gd name="T16" fmla="*/ 0 w 16"/>
                <a:gd name="T17" fmla="*/ 9 h 15"/>
                <a:gd name="T18" fmla="*/ 1 w 16"/>
                <a:gd name="T19" fmla="*/ 6 h 15"/>
                <a:gd name="T20" fmla="*/ 2 w 16"/>
                <a:gd name="T21" fmla="*/ 4 h 15"/>
                <a:gd name="T22" fmla="*/ 5 w 16"/>
                <a:gd name="T23" fmla="*/ 1 h 15"/>
                <a:gd name="T24" fmla="*/ 8 w 16"/>
                <a:gd name="T25" fmla="*/ 0 h 15"/>
                <a:gd name="T26" fmla="*/ 11 w 16"/>
                <a:gd name="T27" fmla="*/ 1 h 15"/>
                <a:gd name="T28" fmla="*/ 13 w 16"/>
                <a:gd name="T29" fmla="*/ 2 h 15"/>
                <a:gd name="T30" fmla="*/ 15 w 16"/>
                <a:gd name="T31" fmla="*/ 6 h 15"/>
                <a:gd name="T32" fmla="*/ 16 w 16"/>
                <a:gd name="T3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5">
                  <a:moveTo>
                    <a:pt x="16" y="8"/>
                  </a:moveTo>
                  <a:lnTo>
                    <a:pt x="16" y="11"/>
                  </a:lnTo>
                  <a:lnTo>
                    <a:pt x="13" y="13"/>
                  </a:lnTo>
                  <a:lnTo>
                    <a:pt x="11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2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2"/>
                  </a:lnTo>
                  <a:lnTo>
                    <a:pt x="15" y="6"/>
                  </a:lnTo>
                  <a:lnTo>
                    <a:pt x="16" y="8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" name="Rectangle 1055"/>
            <p:cNvSpPr>
              <a:spLocks noChangeArrowheads="1"/>
            </p:cNvSpPr>
            <p:nvPr/>
          </p:nvSpPr>
          <p:spPr bwMode="auto">
            <a:xfrm>
              <a:off x="2784" y="1882"/>
              <a:ext cx="88" cy="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6" name="Rectangle 1056"/>
            <p:cNvSpPr>
              <a:spLocks noChangeArrowheads="1"/>
            </p:cNvSpPr>
            <p:nvPr/>
          </p:nvSpPr>
          <p:spPr bwMode="auto">
            <a:xfrm>
              <a:off x="2784" y="1882"/>
              <a:ext cx="88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7" name="Rectangle 1057"/>
            <p:cNvSpPr>
              <a:spLocks noChangeArrowheads="1"/>
            </p:cNvSpPr>
            <p:nvPr/>
          </p:nvSpPr>
          <p:spPr bwMode="auto">
            <a:xfrm>
              <a:off x="2786" y="1880"/>
              <a:ext cx="84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8" name="Rectangle 1058"/>
            <p:cNvSpPr>
              <a:spLocks noChangeArrowheads="1"/>
            </p:cNvSpPr>
            <p:nvPr/>
          </p:nvSpPr>
          <p:spPr bwMode="auto">
            <a:xfrm>
              <a:off x="2786" y="1880"/>
              <a:ext cx="84" cy="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9" name="Freeform 1059"/>
            <p:cNvSpPr>
              <a:spLocks/>
            </p:cNvSpPr>
            <p:nvPr/>
          </p:nvSpPr>
          <p:spPr bwMode="auto">
            <a:xfrm>
              <a:off x="2826" y="1332"/>
              <a:ext cx="41" cy="538"/>
            </a:xfrm>
            <a:custGeom>
              <a:avLst/>
              <a:gdLst>
                <a:gd name="T0" fmla="*/ 179 w 179"/>
                <a:gd name="T1" fmla="*/ 147 h 2417"/>
                <a:gd name="T2" fmla="*/ 92 w 179"/>
                <a:gd name="T3" fmla="*/ 147 h 2417"/>
                <a:gd name="T4" fmla="*/ 92 w 179"/>
                <a:gd name="T5" fmla="*/ 0 h 2417"/>
                <a:gd name="T6" fmla="*/ 0 w 179"/>
                <a:gd name="T7" fmla="*/ 0 h 2417"/>
                <a:gd name="T8" fmla="*/ 0 w 179"/>
                <a:gd name="T9" fmla="*/ 2417 h 2417"/>
                <a:gd name="T10" fmla="*/ 15 w 179"/>
                <a:gd name="T11" fmla="*/ 2417 h 2417"/>
                <a:gd name="T12" fmla="*/ 15 w 179"/>
                <a:gd name="T13" fmla="*/ 15 h 2417"/>
                <a:gd name="T14" fmla="*/ 77 w 179"/>
                <a:gd name="T15" fmla="*/ 15 h 2417"/>
                <a:gd name="T16" fmla="*/ 77 w 179"/>
                <a:gd name="T17" fmla="*/ 162 h 2417"/>
                <a:gd name="T18" fmla="*/ 179 w 179"/>
                <a:gd name="T19" fmla="*/ 162 h 2417"/>
                <a:gd name="T20" fmla="*/ 179 w 179"/>
                <a:gd name="T21" fmla="*/ 147 h 2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9" h="2417">
                  <a:moveTo>
                    <a:pt x="179" y="147"/>
                  </a:moveTo>
                  <a:lnTo>
                    <a:pt x="92" y="147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417"/>
                  </a:lnTo>
                  <a:lnTo>
                    <a:pt x="15" y="2417"/>
                  </a:lnTo>
                  <a:lnTo>
                    <a:pt x="15" y="15"/>
                  </a:lnTo>
                  <a:lnTo>
                    <a:pt x="77" y="15"/>
                  </a:lnTo>
                  <a:lnTo>
                    <a:pt x="77" y="162"/>
                  </a:lnTo>
                  <a:lnTo>
                    <a:pt x="179" y="162"/>
                  </a:lnTo>
                  <a:lnTo>
                    <a:pt x="179" y="147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0" name="Freeform 1060"/>
            <p:cNvSpPr>
              <a:spLocks/>
            </p:cNvSpPr>
            <p:nvPr/>
          </p:nvSpPr>
          <p:spPr bwMode="auto">
            <a:xfrm>
              <a:off x="2826" y="1332"/>
              <a:ext cx="41" cy="538"/>
            </a:xfrm>
            <a:custGeom>
              <a:avLst/>
              <a:gdLst>
                <a:gd name="T0" fmla="*/ 179 w 179"/>
                <a:gd name="T1" fmla="*/ 147 h 2417"/>
                <a:gd name="T2" fmla="*/ 92 w 179"/>
                <a:gd name="T3" fmla="*/ 147 h 2417"/>
                <a:gd name="T4" fmla="*/ 92 w 179"/>
                <a:gd name="T5" fmla="*/ 0 h 2417"/>
                <a:gd name="T6" fmla="*/ 0 w 179"/>
                <a:gd name="T7" fmla="*/ 0 h 2417"/>
                <a:gd name="T8" fmla="*/ 0 w 179"/>
                <a:gd name="T9" fmla="*/ 2417 h 2417"/>
                <a:gd name="T10" fmla="*/ 15 w 179"/>
                <a:gd name="T11" fmla="*/ 2417 h 2417"/>
                <a:gd name="T12" fmla="*/ 15 w 179"/>
                <a:gd name="T13" fmla="*/ 15 h 2417"/>
                <a:gd name="T14" fmla="*/ 77 w 179"/>
                <a:gd name="T15" fmla="*/ 15 h 2417"/>
                <a:gd name="T16" fmla="*/ 77 w 179"/>
                <a:gd name="T17" fmla="*/ 162 h 2417"/>
                <a:gd name="T18" fmla="*/ 179 w 179"/>
                <a:gd name="T19" fmla="*/ 162 h 2417"/>
                <a:gd name="T20" fmla="*/ 179 w 179"/>
                <a:gd name="T21" fmla="*/ 147 h 2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9" h="2417">
                  <a:moveTo>
                    <a:pt x="179" y="147"/>
                  </a:moveTo>
                  <a:lnTo>
                    <a:pt x="92" y="147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417"/>
                  </a:lnTo>
                  <a:lnTo>
                    <a:pt x="15" y="2417"/>
                  </a:lnTo>
                  <a:lnTo>
                    <a:pt x="15" y="15"/>
                  </a:lnTo>
                  <a:lnTo>
                    <a:pt x="77" y="15"/>
                  </a:lnTo>
                  <a:lnTo>
                    <a:pt x="77" y="162"/>
                  </a:lnTo>
                  <a:lnTo>
                    <a:pt x="179" y="162"/>
                  </a:lnTo>
                  <a:lnTo>
                    <a:pt x="179" y="14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1" name="Rectangle 1061"/>
            <p:cNvSpPr>
              <a:spLocks noChangeArrowheads="1"/>
            </p:cNvSpPr>
            <p:nvPr/>
          </p:nvSpPr>
          <p:spPr bwMode="auto">
            <a:xfrm>
              <a:off x="2820" y="1861"/>
              <a:ext cx="16" cy="26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2" name="Rectangle 1062"/>
            <p:cNvSpPr>
              <a:spLocks noChangeArrowheads="1"/>
            </p:cNvSpPr>
            <p:nvPr/>
          </p:nvSpPr>
          <p:spPr bwMode="auto">
            <a:xfrm>
              <a:off x="2820" y="1861"/>
              <a:ext cx="16" cy="2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3" name="Rectangle 1063"/>
            <p:cNvSpPr>
              <a:spLocks noChangeArrowheads="1"/>
            </p:cNvSpPr>
            <p:nvPr/>
          </p:nvSpPr>
          <p:spPr bwMode="auto">
            <a:xfrm>
              <a:off x="2785" y="1861"/>
              <a:ext cx="36" cy="26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4" name="Rectangle 1064"/>
            <p:cNvSpPr>
              <a:spLocks noChangeArrowheads="1"/>
            </p:cNvSpPr>
            <p:nvPr/>
          </p:nvSpPr>
          <p:spPr bwMode="auto">
            <a:xfrm>
              <a:off x="2785" y="1861"/>
              <a:ext cx="36" cy="2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" name="Freeform 1065"/>
            <p:cNvSpPr>
              <a:spLocks/>
            </p:cNvSpPr>
            <p:nvPr/>
          </p:nvSpPr>
          <p:spPr bwMode="auto">
            <a:xfrm>
              <a:off x="2835" y="1861"/>
              <a:ext cx="36" cy="26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1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1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" name="Freeform 1066"/>
            <p:cNvSpPr>
              <a:spLocks/>
            </p:cNvSpPr>
            <p:nvPr/>
          </p:nvSpPr>
          <p:spPr bwMode="auto">
            <a:xfrm>
              <a:off x="2835" y="1861"/>
              <a:ext cx="36" cy="26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1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1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7" name="Rectangle 1067"/>
            <p:cNvSpPr>
              <a:spLocks noChangeArrowheads="1"/>
            </p:cNvSpPr>
            <p:nvPr/>
          </p:nvSpPr>
          <p:spPr bwMode="auto">
            <a:xfrm>
              <a:off x="2784" y="1844"/>
              <a:ext cx="88" cy="4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8" name="Rectangle 1068"/>
            <p:cNvSpPr>
              <a:spLocks noChangeArrowheads="1"/>
            </p:cNvSpPr>
            <p:nvPr/>
          </p:nvSpPr>
          <p:spPr bwMode="auto">
            <a:xfrm>
              <a:off x="2784" y="1844"/>
              <a:ext cx="88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9" name="Rectangle 1069"/>
            <p:cNvSpPr>
              <a:spLocks noChangeArrowheads="1"/>
            </p:cNvSpPr>
            <p:nvPr/>
          </p:nvSpPr>
          <p:spPr bwMode="auto">
            <a:xfrm>
              <a:off x="2786" y="1842"/>
              <a:ext cx="84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0" name="Rectangle 1070"/>
            <p:cNvSpPr>
              <a:spLocks noChangeArrowheads="1"/>
            </p:cNvSpPr>
            <p:nvPr/>
          </p:nvSpPr>
          <p:spPr bwMode="auto">
            <a:xfrm>
              <a:off x="2786" y="1842"/>
              <a:ext cx="84" cy="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1" name="Rectangle 1071"/>
            <p:cNvSpPr>
              <a:spLocks noChangeArrowheads="1"/>
            </p:cNvSpPr>
            <p:nvPr/>
          </p:nvSpPr>
          <p:spPr bwMode="auto">
            <a:xfrm>
              <a:off x="2820" y="1824"/>
              <a:ext cx="16" cy="24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2" name="Rectangle 1072"/>
            <p:cNvSpPr>
              <a:spLocks noChangeArrowheads="1"/>
            </p:cNvSpPr>
            <p:nvPr/>
          </p:nvSpPr>
          <p:spPr bwMode="auto">
            <a:xfrm>
              <a:off x="2820" y="1824"/>
              <a:ext cx="16" cy="2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3" name="Freeform 1073"/>
            <p:cNvSpPr>
              <a:spLocks/>
            </p:cNvSpPr>
            <p:nvPr/>
          </p:nvSpPr>
          <p:spPr bwMode="auto">
            <a:xfrm>
              <a:off x="2785" y="1824"/>
              <a:ext cx="36" cy="24"/>
            </a:xfrm>
            <a:custGeom>
              <a:avLst/>
              <a:gdLst>
                <a:gd name="T0" fmla="*/ 0 w 154"/>
                <a:gd name="T1" fmla="*/ 114 h 114"/>
                <a:gd name="T2" fmla="*/ 0 w 154"/>
                <a:gd name="T3" fmla="*/ 0 h 114"/>
                <a:gd name="T4" fmla="*/ 154 w 154"/>
                <a:gd name="T5" fmla="*/ 2 h 114"/>
                <a:gd name="T6" fmla="*/ 154 w 154"/>
                <a:gd name="T7" fmla="*/ 114 h 114"/>
                <a:gd name="T8" fmla="*/ 0 w 15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4">
                  <a:moveTo>
                    <a:pt x="0" y="114"/>
                  </a:moveTo>
                  <a:lnTo>
                    <a:pt x="0" y="0"/>
                  </a:lnTo>
                  <a:lnTo>
                    <a:pt x="154" y="2"/>
                  </a:lnTo>
                  <a:lnTo>
                    <a:pt x="154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4" name="Freeform 1074"/>
            <p:cNvSpPr>
              <a:spLocks/>
            </p:cNvSpPr>
            <p:nvPr/>
          </p:nvSpPr>
          <p:spPr bwMode="auto">
            <a:xfrm>
              <a:off x="2785" y="1824"/>
              <a:ext cx="36" cy="24"/>
            </a:xfrm>
            <a:custGeom>
              <a:avLst/>
              <a:gdLst>
                <a:gd name="T0" fmla="*/ 0 w 154"/>
                <a:gd name="T1" fmla="*/ 114 h 114"/>
                <a:gd name="T2" fmla="*/ 0 w 154"/>
                <a:gd name="T3" fmla="*/ 0 h 114"/>
                <a:gd name="T4" fmla="*/ 154 w 154"/>
                <a:gd name="T5" fmla="*/ 2 h 114"/>
                <a:gd name="T6" fmla="*/ 154 w 154"/>
                <a:gd name="T7" fmla="*/ 114 h 114"/>
                <a:gd name="T8" fmla="*/ 0 w 15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4">
                  <a:moveTo>
                    <a:pt x="0" y="114"/>
                  </a:moveTo>
                  <a:lnTo>
                    <a:pt x="0" y="0"/>
                  </a:lnTo>
                  <a:lnTo>
                    <a:pt x="154" y="2"/>
                  </a:lnTo>
                  <a:lnTo>
                    <a:pt x="154" y="114"/>
                  </a:lnTo>
                  <a:lnTo>
                    <a:pt x="0" y="11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5" name="Freeform 1075"/>
            <p:cNvSpPr>
              <a:spLocks/>
            </p:cNvSpPr>
            <p:nvPr/>
          </p:nvSpPr>
          <p:spPr bwMode="auto">
            <a:xfrm>
              <a:off x="2835" y="1824"/>
              <a:ext cx="36" cy="24"/>
            </a:xfrm>
            <a:custGeom>
              <a:avLst/>
              <a:gdLst>
                <a:gd name="T0" fmla="*/ 0 w 155"/>
                <a:gd name="T1" fmla="*/ 114 h 114"/>
                <a:gd name="T2" fmla="*/ 0 w 155"/>
                <a:gd name="T3" fmla="*/ 0 h 114"/>
                <a:gd name="T4" fmla="*/ 155 w 155"/>
                <a:gd name="T5" fmla="*/ 0 h 114"/>
                <a:gd name="T6" fmla="*/ 153 w 155"/>
                <a:gd name="T7" fmla="*/ 114 h 114"/>
                <a:gd name="T8" fmla="*/ 0 w 155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4">
                  <a:moveTo>
                    <a:pt x="0" y="114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" name="Freeform 1076"/>
            <p:cNvSpPr>
              <a:spLocks/>
            </p:cNvSpPr>
            <p:nvPr/>
          </p:nvSpPr>
          <p:spPr bwMode="auto">
            <a:xfrm>
              <a:off x="2835" y="1824"/>
              <a:ext cx="36" cy="24"/>
            </a:xfrm>
            <a:custGeom>
              <a:avLst/>
              <a:gdLst>
                <a:gd name="T0" fmla="*/ 0 w 155"/>
                <a:gd name="T1" fmla="*/ 114 h 114"/>
                <a:gd name="T2" fmla="*/ 0 w 155"/>
                <a:gd name="T3" fmla="*/ 0 h 114"/>
                <a:gd name="T4" fmla="*/ 155 w 155"/>
                <a:gd name="T5" fmla="*/ 0 h 114"/>
                <a:gd name="T6" fmla="*/ 153 w 155"/>
                <a:gd name="T7" fmla="*/ 114 h 114"/>
                <a:gd name="T8" fmla="*/ 0 w 155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4">
                  <a:moveTo>
                    <a:pt x="0" y="114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4"/>
                  </a:lnTo>
                  <a:lnTo>
                    <a:pt x="0" y="11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" name="Rectangle 1077"/>
            <p:cNvSpPr>
              <a:spLocks noChangeArrowheads="1"/>
            </p:cNvSpPr>
            <p:nvPr/>
          </p:nvSpPr>
          <p:spPr bwMode="auto">
            <a:xfrm>
              <a:off x="2784" y="1805"/>
              <a:ext cx="88" cy="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" name="Rectangle 1078"/>
            <p:cNvSpPr>
              <a:spLocks noChangeArrowheads="1"/>
            </p:cNvSpPr>
            <p:nvPr/>
          </p:nvSpPr>
          <p:spPr bwMode="auto">
            <a:xfrm>
              <a:off x="2784" y="1805"/>
              <a:ext cx="88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9" name="Rectangle 1079"/>
            <p:cNvSpPr>
              <a:spLocks noChangeArrowheads="1"/>
            </p:cNvSpPr>
            <p:nvPr/>
          </p:nvSpPr>
          <p:spPr bwMode="auto">
            <a:xfrm>
              <a:off x="2786" y="1804"/>
              <a:ext cx="84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0" name="Rectangle 1080"/>
            <p:cNvSpPr>
              <a:spLocks noChangeArrowheads="1"/>
            </p:cNvSpPr>
            <p:nvPr/>
          </p:nvSpPr>
          <p:spPr bwMode="auto">
            <a:xfrm>
              <a:off x="2786" y="1804"/>
              <a:ext cx="84" cy="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1" name="Rectangle 1081"/>
            <p:cNvSpPr>
              <a:spLocks noChangeArrowheads="1"/>
            </p:cNvSpPr>
            <p:nvPr/>
          </p:nvSpPr>
          <p:spPr bwMode="auto">
            <a:xfrm>
              <a:off x="2820" y="1785"/>
              <a:ext cx="16" cy="2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2" name="Rectangle 1082"/>
            <p:cNvSpPr>
              <a:spLocks noChangeArrowheads="1"/>
            </p:cNvSpPr>
            <p:nvPr/>
          </p:nvSpPr>
          <p:spPr bwMode="auto">
            <a:xfrm>
              <a:off x="2820" y="1785"/>
              <a:ext cx="16" cy="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3" name="Rectangle 1083"/>
            <p:cNvSpPr>
              <a:spLocks noChangeArrowheads="1"/>
            </p:cNvSpPr>
            <p:nvPr/>
          </p:nvSpPr>
          <p:spPr bwMode="auto">
            <a:xfrm>
              <a:off x="2785" y="1785"/>
              <a:ext cx="36" cy="2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4" name="Rectangle 1084"/>
            <p:cNvSpPr>
              <a:spLocks noChangeArrowheads="1"/>
            </p:cNvSpPr>
            <p:nvPr/>
          </p:nvSpPr>
          <p:spPr bwMode="auto">
            <a:xfrm>
              <a:off x="2785" y="1785"/>
              <a:ext cx="36" cy="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5" name="Freeform 1085"/>
            <p:cNvSpPr>
              <a:spLocks/>
            </p:cNvSpPr>
            <p:nvPr/>
          </p:nvSpPr>
          <p:spPr bwMode="auto">
            <a:xfrm>
              <a:off x="2835" y="1785"/>
              <a:ext cx="36" cy="25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" name="Freeform 1086"/>
            <p:cNvSpPr>
              <a:spLocks/>
            </p:cNvSpPr>
            <p:nvPr/>
          </p:nvSpPr>
          <p:spPr bwMode="auto">
            <a:xfrm>
              <a:off x="2835" y="1785"/>
              <a:ext cx="36" cy="25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7" name="Rectangle 1087"/>
            <p:cNvSpPr>
              <a:spLocks noChangeArrowheads="1"/>
            </p:cNvSpPr>
            <p:nvPr/>
          </p:nvSpPr>
          <p:spPr bwMode="auto">
            <a:xfrm>
              <a:off x="2784" y="1766"/>
              <a:ext cx="88" cy="6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" name="Rectangle 1088"/>
            <p:cNvSpPr>
              <a:spLocks noChangeArrowheads="1"/>
            </p:cNvSpPr>
            <p:nvPr/>
          </p:nvSpPr>
          <p:spPr bwMode="auto">
            <a:xfrm>
              <a:off x="2784" y="1766"/>
              <a:ext cx="88" cy="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9" name="Rectangle 1089"/>
            <p:cNvSpPr>
              <a:spLocks noChangeArrowheads="1"/>
            </p:cNvSpPr>
            <p:nvPr/>
          </p:nvSpPr>
          <p:spPr bwMode="auto">
            <a:xfrm>
              <a:off x="2786" y="1764"/>
              <a:ext cx="8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0" name="Rectangle 1090"/>
            <p:cNvSpPr>
              <a:spLocks noChangeArrowheads="1"/>
            </p:cNvSpPr>
            <p:nvPr/>
          </p:nvSpPr>
          <p:spPr bwMode="auto">
            <a:xfrm>
              <a:off x="2786" y="1764"/>
              <a:ext cx="84" cy="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1" name="Freeform 1091"/>
            <p:cNvSpPr>
              <a:spLocks/>
            </p:cNvSpPr>
            <p:nvPr/>
          </p:nvSpPr>
          <p:spPr bwMode="auto">
            <a:xfrm>
              <a:off x="2821" y="1729"/>
              <a:ext cx="13" cy="22"/>
            </a:xfrm>
            <a:custGeom>
              <a:avLst/>
              <a:gdLst>
                <a:gd name="T0" fmla="*/ 52 w 57"/>
                <a:gd name="T1" fmla="*/ 0 h 95"/>
                <a:gd name="T2" fmla="*/ 57 w 57"/>
                <a:gd name="T3" fmla="*/ 0 h 95"/>
                <a:gd name="T4" fmla="*/ 57 w 57"/>
                <a:gd name="T5" fmla="*/ 13 h 95"/>
                <a:gd name="T6" fmla="*/ 54 w 57"/>
                <a:gd name="T7" fmla="*/ 18 h 95"/>
                <a:gd name="T8" fmla="*/ 42 w 57"/>
                <a:gd name="T9" fmla="*/ 18 h 95"/>
                <a:gd name="T10" fmla="*/ 40 w 57"/>
                <a:gd name="T11" fmla="*/ 19 h 95"/>
                <a:gd name="T12" fmla="*/ 40 w 57"/>
                <a:gd name="T13" fmla="*/ 77 h 95"/>
                <a:gd name="T14" fmla="*/ 42 w 57"/>
                <a:gd name="T15" fmla="*/ 78 h 95"/>
                <a:gd name="T16" fmla="*/ 54 w 57"/>
                <a:gd name="T17" fmla="*/ 78 h 95"/>
                <a:gd name="T18" fmla="*/ 57 w 57"/>
                <a:gd name="T19" fmla="*/ 82 h 95"/>
                <a:gd name="T20" fmla="*/ 57 w 57"/>
                <a:gd name="T21" fmla="*/ 95 h 95"/>
                <a:gd name="T22" fmla="*/ 52 w 57"/>
                <a:gd name="T23" fmla="*/ 95 h 95"/>
                <a:gd name="T24" fmla="*/ 52 w 57"/>
                <a:gd name="T25" fmla="*/ 93 h 95"/>
                <a:gd name="T26" fmla="*/ 47 w 57"/>
                <a:gd name="T27" fmla="*/ 90 h 95"/>
                <a:gd name="T28" fmla="*/ 10 w 57"/>
                <a:gd name="T29" fmla="*/ 90 h 95"/>
                <a:gd name="T30" fmla="*/ 5 w 57"/>
                <a:gd name="T31" fmla="*/ 93 h 95"/>
                <a:gd name="T32" fmla="*/ 5 w 57"/>
                <a:gd name="T33" fmla="*/ 95 h 95"/>
                <a:gd name="T34" fmla="*/ 0 w 57"/>
                <a:gd name="T35" fmla="*/ 95 h 95"/>
                <a:gd name="T36" fmla="*/ 0 w 57"/>
                <a:gd name="T37" fmla="*/ 82 h 95"/>
                <a:gd name="T38" fmla="*/ 3 w 57"/>
                <a:gd name="T39" fmla="*/ 78 h 95"/>
                <a:gd name="T40" fmla="*/ 15 w 57"/>
                <a:gd name="T41" fmla="*/ 78 h 95"/>
                <a:gd name="T42" fmla="*/ 16 w 57"/>
                <a:gd name="T43" fmla="*/ 77 h 95"/>
                <a:gd name="T44" fmla="*/ 16 w 57"/>
                <a:gd name="T45" fmla="*/ 19 h 95"/>
                <a:gd name="T46" fmla="*/ 15 w 57"/>
                <a:gd name="T47" fmla="*/ 18 h 95"/>
                <a:gd name="T48" fmla="*/ 3 w 57"/>
                <a:gd name="T49" fmla="*/ 18 h 95"/>
                <a:gd name="T50" fmla="*/ 0 w 57"/>
                <a:gd name="T51" fmla="*/ 13 h 95"/>
                <a:gd name="T52" fmla="*/ 0 w 57"/>
                <a:gd name="T53" fmla="*/ 0 h 95"/>
                <a:gd name="T54" fmla="*/ 5 w 57"/>
                <a:gd name="T55" fmla="*/ 0 h 95"/>
                <a:gd name="T56" fmla="*/ 5 w 57"/>
                <a:gd name="T57" fmla="*/ 2 h 95"/>
                <a:gd name="T58" fmla="*/ 10 w 57"/>
                <a:gd name="T59" fmla="*/ 6 h 95"/>
                <a:gd name="T60" fmla="*/ 47 w 57"/>
                <a:gd name="T61" fmla="*/ 6 h 95"/>
                <a:gd name="T62" fmla="*/ 52 w 57"/>
                <a:gd name="T63" fmla="*/ 2 h 95"/>
                <a:gd name="T64" fmla="*/ 52 w 57"/>
                <a:gd name="T6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7" h="95">
                  <a:moveTo>
                    <a:pt x="52" y="0"/>
                  </a:moveTo>
                  <a:lnTo>
                    <a:pt x="57" y="0"/>
                  </a:lnTo>
                  <a:lnTo>
                    <a:pt x="57" y="13"/>
                  </a:lnTo>
                  <a:lnTo>
                    <a:pt x="54" y="18"/>
                  </a:lnTo>
                  <a:lnTo>
                    <a:pt x="42" y="18"/>
                  </a:lnTo>
                  <a:lnTo>
                    <a:pt x="40" y="19"/>
                  </a:lnTo>
                  <a:lnTo>
                    <a:pt x="40" y="77"/>
                  </a:lnTo>
                  <a:lnTo>
                    <a:pt x="42" y="78"/>
                  </a:lnTo>
                  <a:lnTo>
                    <a:pt x="54" y="78"/>
                  </a:lnTo>
                  <a:lnTo>
                    <a:pt x="57" y="82"/>
                  </a:lnTo>
                  <a:lnTo>
                    <a:pt x="57" y="95"/>
                  </a:lnTo>
                  <a:lnTo>
                    <a:pt x="52" y="95"/>
                  </a:lnTo>
                  <a:lnTo>
                    <a:pt x="52" y="93"/>
                  </a:lnTo>
                  <a:lnTo>
                    <a:pt x="47" y="90"/>
                  </a:lnTo>
                  <a:lnTo>
                    <a:pt x="10" y="90"/>
                  </a:lnTo>
                  <a:lnTo>
                    <a:pt x="5" y="93"/>
                  </a:lnTo>
                  <a:lnTo>
                    <a:pt x="5" y="95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3" y="78"/>
                  </a:lnTo>
                  <a:lnTo>
                    <a:pt x="15" y="78"/>
                  </a:lnTo>
                  <a:lnTo>
                    <a:pt x="16" y="77"/>
                  </a:lnTo>
                  <a:lnTo>
                    <a:pt x="16" y="19"/>
                  </a:lnTo>
                  <a:lnTo>
                    <a:pt x="15" y="18"/>
                  </a:lnTo>
                  <a:lnTo>
                    <a:pt x="3" y="18"/>
                  </a:lnTo>
                  <a:lnTo>
                    <a:pt x="0" y="13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10" y="6"/>
                  </a:lnTo>
                  <a:lnTo>
                    <a:pt x="47" y="6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2" name="Freeform 1092"/>
            <p:cNvSpPr>
              <a:spLocks/>
            </p:cNvSpPr>
            <p:nvPr/>
          </p:nvSpPr>
          <p:spPr bwMode="auto">
            <a:xfrm>
              <a:off x="2821" y="1729"/>
              <a:ext cx="13" cy="22"/>
            </a:xfrm>
            <a:custGeom>
              <a:avLst/>
              <a:gdLst>
                <a:gd name="T0" fmla="*/ 52 w 57"/>
                <a:gd name="T1" fmla="*/ 0 h 95"/>
                <a:gd name="T2" fmla="*/ 57 w 57"/>
                <a:gd name="T3" fmla="*/ 0 h 95"/>
                <a:gd name="T4" fmla="*/ 57 w 57"/>
                <a:gd name="T5" fmla="*/ 13 h 95"/>
                <a:gd name="T6" fmla="*/ 54 w 57"/>
                <a:gd name="T7" fmla="*/ 18 h 95"/>
                <a:gd name="T8" fmla="*/ 42 w 57"/>
                <a:gd name="T9" fmla="*/ 18 h 95"/>
                <a:gd name="T10" fmla="*/ 40 w 57"/>
                <a:gd name="T11" fmla="*/ 19 h 95"/>
                <a:gd name="T12" fmla="*/ 40 w 57"/>
                <a:gd name="T13" fmla="*/ 77 h 95"/>
                <a:gd name="T14" fmla="*/ 42 w 57"/>
                <a:gd name="T15" fmla="*/ 78 h 95"/>
                <a:gd name="T16" fmla="*/ 54 w 57"/>
                <a:gd name="T17" fmla="*/ 78 h 95"/>
                <a:gd name="T18" fmla="*/ 57 w 57"/>
                <a:gd name="T19" fmla="*/ 82 h 95"/>
                <a:gd name="T20" fmla="*/ 57 w 57"/>
                <a:gd name="T21" fmla="*/ 95 h 95"/>
                <a:gd name="T22" fmla="*/ 52 w 57"/>
                <a:gd name="T23" fmla="*/ 95 h 95"/>
                <a:gd name="T24" fmla="*/ 52 w 57"/>
                <a:gd name="T25" fmla="*/ 93 h 95"/>
                <a:gd name="T26" fmla="*/ 47 w 57"/>
                <a:gd name="T27" fmla="*/ 90 h 95"/>
                <a:gd name="T28" fmla="*/ 10 w 57"/>
                <a:gd name="T29" fmla="*/ 90 h 95"/>
                <a:gd name="T30" fmla="*/ 5 w 57"/>
                <a:gd name="T31" fmla="*/ 93 h 95"/>
                <a:gd name="T32" fmla="*/ 5 w 57"/>
                <a:gd name="T33" fmla="*/ 95 h 95"/>
                <a:gd name="T34" fmla="*/ 0 w 57"/>
                <a:gd name="T35" fmla="*/ 95 h 95"/>
                <a:gd name="T36" fmla="*/ 0 w 57"/>
                <a:gd name="T37" fmla="*/ 82 h 95"/>
                <a:gd name="T38" fmla="*/ 3 w 57"/>
                <a:gd name="T39" fmla="*/ 78 h 95"/>
                <a:gd name="T40" fmla="*/ 15 w 57"/>
                <a:gd name="T41" fmla="*/ 78 h 95"/>
                <a:gd name="T42" fmla="*/ 16 w 57"/>
                <a:gd name="T43" fmla="*/ 77 h 95"/>
                <a:gd name="T44" fmla="*/ 16 w 57"/>
                <a:gd name="T45" fmla="*/ 19 h 95"/>
                <a:gd name="T46" fmla="*/ 15 w 57"/>
                <a:gd name="T47" fmla="*/ 18 h 95"/>
                <a:gd name="T48" fmla="*/ 3 w 57"/>
                <a:gd name="T49" fmla="*/ 18 h 95"/>
                <a:gd name="T50" fmla="*/ 0 w 57"/>
                <a:gd name="T51" fmla="*/ 13 h 95"/>
                <a:gd name="T52" fmla="*/ 0 w 57"/>
                <a:gd name="T53" fmla="*/ 0 h 95"/>
                <a:gd name="T54" fmla="*/ 5 w 57"/>
                <a:gd name="T55" fmla="*/ 0 h 95"/>
                <a:gd name="T56" fmla="*/ 5 w 57"/>
                <a:gd name="T57" fmla="*/ 2 h 95"/>
                <a:gd name="T58" fmla="*/ 10 w 57"/>
                <a:gd name="T59" fmla="*/ 6 h 95"/>
                <a:gd name="T60" fmla="*/ 47 w 57"/>
                <a:gd name="T61" fmla="*/ 6 h 95"/>
                <a:gd name="T62" fmla="*/ 52 w 57"/>
                <a:gd name="T63" fmla="*/ 2 h 95"/>
                <a:gd name="T64" fmla="*/ 52 w 57"/>
                <a:gd name="T6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7" h="95">
                  <a:moveTo>
                    <a:pt x="52" y="0"/>
                  </a:moveTo>
                  <a:lnTo>
                    <a:pt x="57" y="0"/>
                  </a:lnTo>
                  <a:lnTo>
                    <a:pt x="57" y="13"/>
                  </a:lnTo>
                  <a:lnTo>
                    <a:pt x="54" y="18"/>
                  </a:lnTo>
                  <a:lnTo>
                    <a:pt x="42" y="18"/>
                  </a:lnTo>
                  <a:lnTo>
                    <a:pt x="40" y="19"/>
                  </a:lnTo>
                  <a:lnTo>
                    <a:pt x="40" y="77"/>
                  </a:lnTo>
                  <a:lnTo>
                    <a:pt x="42" y="78"/>
                  </a:lnTo>
                  <a:lnTo>
                    <a:pt x="54" y="78"/>
                  </a:lnTo>
                  <a:lnTo>
                    <a:pt x="57" y="82"/>
                  </a:lnTo>
                  <a:lnTo>
                    <a:pt x="57" y="95"/>
                  </a:lnTo>
                  <a:lnTo>
                    <a:pt x="52" y="95"/>
                  </a:lnTo>
                  <a:lnTo>
                    <a:pt x="52" y="93"/>
                  </a:lnTo>
                  <a:lnTo>
                    <a:pt x="47" y="90"/>
                  </a:lnTo>
                  <a:lnTo>
                    <a:pt x="10" y="90"/>
                  </a:lnTo>
                  <a:lnTo>
                    <a:pt x="5" y="93"/>
                  </a:lnTo>
                  <a:lnTo>
                    <a:pt x="5" y="95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3" y="78"/>
                  </a:lnTo>
                  <a:lnTo>
                    <a:pt x="15" y="78"/>
                  </a:lnTo>
                  <a:lnTo>
                    <a:pt x="16" y="77"/>
                  </a:lnTo>
                  <a:lnTo>
                    <a:pt x="16" y="19"/>
                  </a:lnTo>
                  <a:lnTo>
                    <a:pt x="15" y="18"/>
                  </a:lnTo>
                  <a:lnTo>
                    <a:pt x="3" y="18"/>
                  </a:lnTo>
                  <a:lnTo>
                    <a:pt x="0" y="13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10" y="6"/>
                  </a:lnTo>
                  <a:lnTo>
                    <a:pt x="47" y="6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3" name="Rectangle 1093"/>
            <p:cNvSpPr>
              <a:spLocks noChangeArrowheads="1"/>
            </p:cNvSpPr>
            <p:nvPr/>
          </p:nvSpPr>
          <p:spPr bwMode="auto">
            <a:xfrm>
              <a:off x="2820" y="1746"/>
              <a:ext cx="16" cy="2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4" name="Rectangle 1094"/>
            <p:cNvSpPr>
              <a:spLocks noChangeArrowheads="1"/>
            </p:cNvSpPr>
            <p:nvPr/>
          </p:nvSpPr>
          <p:spPr bwMode="auto">
            <a:xfrm>
              <a:off x="2820" y="1746"/>
              <a:ext cx="16" cy="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5" name="Rectangle 1095"/>
            <p:cNvSpPr>
              <a:spLocks noChangeArrowheads="1"/>
            </p:cNvSpPr>
            <p:nvPr/>
          </p:nvSpPr>
          <p:spPr bwMode="auto">
            <a:xfrm>
              <a:off x="2785" y="1746"/>
              <a:ext cx="36" cy="26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" name="Rectangle 1096"/>
            <p:cNvSpPr>
              <a:spLocks noChangeArrowheads="1"/>
            </p:cNvSpPr>
            <p:nvPr/>
          </p:nvSpPr>
          <p:spPr bwMode="auto">
            <a:xfrm>
              <a:off x="2785" y="1746"/>
              <a:ext cx="36" cy="2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" name="Freeform 1097"/>
            <p:cNvSpPr>
              <a:spLocks/>
            </p:cNvSpPr>
            <p:nvPr/>
          </p:nvSpPr>
          <p:spPr bwMode="auto">
            <a:xfrm>
              <a:off x="2835" y="1746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" name="Freeform 1098"/>
            <p:cNvSpPr>
              <a:spLocks/>
            </p:cNvSpPr>
            <p:nvPr/>
          </p:nvSpPr>
          <p:spPr bwMode="auto">
            <a:xfrm>
              <a:off x="2835" y="1746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" name="Rectangle 1099"/>
            <p:cNvSpPr>
              <a:spLocks noChangeArrowheads="1"/>
            </p:cNvSpPr>
            <p:nvPr/>
          </p:nvSpPr>
          <p:spPr bwMode="auto">
            <a:xfrm>
              <a:off x="2784" y="1728"/>
              <a:ext cx="88" cy="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" name="Rectangle 1100"/>
            <p:cNvSpPr>
              <a:spLocks noChangeArrowheads="1"/>
            </p:cNvSpPr>
            <p:nvPr/>
          </p:nvSpPr>
          <p:spPr bwMode="auto">
            <a:xfrm>
              <a:off x="2784" y="1728"/>
              <a:ext cx="88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" name="Rectangle 1101"/>
            <p:cNvSpPr>
              <a:spLocks noChangeArrowheads="1"/>
            </p:cNvSpPr>
            <p:nvPr/>
          </p:nvSpPr>
          <p:spPr bwMode="auto">
            <a:xfrm>
              <a:off x="2786" y="1726"/>
              <a:ext cx="84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" name="Rectangle 1102"/>
            <p:cNvSpPr>
              <a:spLocks noChangeArrowheads="1"/>
            </p:cNvSpPr>
            <p:nvPr/>
          </p:nvSpPr>
          <p:spPr bwMode="auto">
            <a:xfrm>
              <a:off x="2786" y="1726"/>
              <a:ext cx="84" cy="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" name="Rectangle 1103"/>
            <p:cNvSpPr>
              <a:spLocks noChangeArrowheads="1"/>
            </p:cNvSpPr>
            <p:nvPr/>
          </p:nvSpPr>
          <p:spPr bwMode="auto">
            <a:xfrm>
              <a:off x="2820" y="1708"/>
              <a:ext cx="16" cy="24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4" name="Rectangle 1104"/>
            <p:cNvSpPr>
              <a:spLocks noChangeArrowheads="1"/>
            </p:cNvSpPr>
            <p:nvPr/>
          </p:nvSpPr>
          <p:spPr bwMode="auto">
            <a:xfrm>
              <a:off x="2820" y="1708"/>
              <a:ext cx="16" cy="2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5" name="Rectangle 1105"/>
            <p:cNvSpPr>
              <a:spLocks noChangeArrowheads="1"/>
            </p:cNvSpPr>
            <p:nvPr/>
          </p:nvSpPr>
          <p:spPr bwMode="auto">
            <a:xfrm>
              <a:off x="2785" y="1708"/>
              <a:ext cx="36" cy="24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" name="Rectangle 1106"/>
            <p:cNvSpPr>
              <a:spLocks noChangeArrowheads="1"/>
            </p:cNvSpPr>
            <p:nvPr/>
          </p:nvSpPr>
          <p:spPr bwMode="auto">
            <a:xfrm>
              <a:off x="2785" y="1708"/>
              <a:ext cx="36" cy="2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" name="Freeform 1107"/>
            <p:cNvSpPr>
              <a:spLocks/>
            </p:cNvSpPr>
            <p:nvPr/>
          </p:nvSpPr>
          <p:spPr bwMode="auto">
            <a:xfrm>
              <a:off x="2835" y="1708"/>
              <a:ext cx="36" cy="24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8" name="Freeform 1108"/>
            <p:cNvSpPr>
              <a:spLocks/>
            </p:cNvSpPr>
            <p:nvPr/>
          </p:nvSpPr>
          <p:spPr bwMode="auto">
            <a:xfrm>
              <a:off x="2835" y="1708"/>
              <a:ext cx="36" cy="24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9" name="Rectangle 1109"/>
            <p:cNvSpPr>
              <a:spLocks noChangeArrowheads="1"/>
            </p:cNvSpPr>
            <p:nvPr/>
          </p:nvSpPr>
          <p:spPr bwMode="auto">
            <a:xfrm>
              <a:off x="2820" y="1605"/>
              <a:ext cx="16" cy="24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0" name="Rectangle 1110"/>
            <p:cNvSpPr>
              <a:spLocks noChangeArrowheads="1"/>
            </p:cNvSpPr>
            <p:nvPr/>
          </p:nvSpPr>
          <p:spPr bwMode="auto">
            <a:xfrm>
              <a:off x="2820" y="1605"/>
              <a:ext cx="16" cy="2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1" name="Rectangle 1111"/>
            <p:cNvSpPr>
              <a:spLocks noChangeArrowheads="1"/>
            </p:cNvSpPr>
            <p:nvPr/>
          </p:nvSpPr>
          <p:spPr bwMode="auto">
            <a:xfrm>
              <a:off x="2785" y="1605"/>
              <a:ext cx="36" cy="24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2" name="Rectangle 1112"/>
            <p:cNvSpPr>
              <a:spLocks noChangeArrowheads="1"/>
            </p:cNvSpPr>
            <p:nvPr/>
          </p:nvSpPr>
          <p:spPr bwMode="auto">
            <a:xfrm>
              <a:off x="2785" y="1605"/>
              <a:ext cx="36" cy="2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3" name="Freeform 1113"/>
            <p:cNvSpPr>
              <a:spLocks/>
            </p:cNvSpPr>
            <p:nvPr/>
          </p:nvSpPr>
          <p:spPr bwMode="auto">
            <a:xfrm>
              <a:off x="2835" y="1605"/>
              <a:ext cx="36" cy="24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4" name="Freeform 1114"/>
            <p:cNvSpPr>
              <a:spLocks/>
            </p:cNvSpPr>
            <p:nvPr/>
          </p:nvSpPr>
          <p:spPr bwMode="auto">
            <a:xfrm>
              <a:off x="2835" y="1605"/>
              <a:ext cx="36" cy="24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5" name="Rectangle 1115"/>
            <p:cNvSpPr>
              <a:spLocks noChangeArrowheads="1"/>
            </p:cNvSpPr>
            <p:nvPr/>
          </p:nvSpPr>
          <p:spPr bwMode="auto">
            <a:xfrm>
              <a:off x="2784" y="1585"/>
              <a:ext cx="88" cy="6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6" name="Rectangle 1116"/>
            <p:cNvSpPr>
              <a:spLocks noChangeArrowheads="1"/>
            </p:cNvSpPr>
            <p:nvPr/>
          </p:nvSpPr>
          <p:spPr bwMode="auto">
            <a:xfrm>
              <a:off x="2784" y="1585"/>
              <a:ext cx="88" cy="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" name="Rectangle 1117"/>
            <p:cNvSpPr>
              <a:spLocks noChangeArrowheads="1"/>
            </p:cNvSpPr>
            <p:nvPr/>
          </p:nvSpPr>
          <p:spPr bwMode="auto">
            <a:xfrm>
              <a:off x="2820" y="1566"/>
              <a:ext cx="16" cy="2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8" name="Rectangle 1118"/>
            <p:cNvSpPr>
              <a:spLocks noChangeArrowheads="1"/>
            </p:cNvSpPr>
            <p:nvPr/>
          </p:nvSpPr>
          <p:spPr bwMode="auto">
            <a:xfrm>
              <a:off x="2820" y="1566"/>
              <a:ext cx="16" cy="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9" name="Rectangle 1119"/>
            <p:cNvSpPr>
              <a:spLocks noChangeArrowheads="1"/>
            </p:cNvSpPr>
            <p:nvPr/>
          </p:nvSpPr>
          <p:spPr bwMode="auto">
            <a:xfrm>
              <a:off x="2785" y="1566"/>
              <a:ext cx="36" cy="2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0" name="Rectangle 1120"/>
            <p:cNvSpPr>
              <a:spLocks noChangeArrowheads="1"/>
            </p:cNvSpPr>
            <p:nvPr/>
          </p:nvSpPr>
          <p:spPr bwMode="auto">
            <a:xfrm>
              <a:off x="2785" y="1566"/>
              <a:ext cx="36" cy="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1" name="Freeform 1121"/>
            <p:cNvSpPr>
              <a:spLocks/>
            </p:cNvSpPr>
            <p:nvPr/>
          </p:nvSpPr>
          <p:spPr bwMode="auto">
            <a:xfrm>
              <a:off x="2835" y="1566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2" name="Freeform 1122"/>
            <p:cNvSpPr>
              <a:spLocks/>
            </p:cNvSpPr>
            <p:nvPr/>
          </p:nvSpPr>
          <p:spPr bwMode="auto">
            <a:xfrm>
              <a:off x="2835" y="1566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3" name="Rectangle 1123"/>
            <p:cNvSpPr>
              <a:spLocks noChangeArrowheads="1"/>
            </p:cNvSpPr>
            <p:nvPr/>
          </p:nvSpPr>
          <p:spPr bwMode="auto">
            <a:xfrm>
              <a:off x="2820" y="1528"/>
              <a:ext cx="16" cy="24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4" name="Rectangle 1124"/>
            <p:cNvSpPr>
              <a:spLocks noChangeArrowheads="1"/>
            </p:cNvSpPr>
            <p:nvPr/>
          </p:nvSpPr>
          <p:spPr bwMode="auto">
            <a:xfrm>
              <a:off x="2820" y="1528"/>
              <a:ext cx="16" cy="2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5" name="Rectangle 1125"/>
            <p:cNvSpPr>
              <a:spLocks noChangeArrowheads="1"/>
            </p:cNvSpPr>
            <p:nvPr/>
          </p:nvSpPr>
          <p:spPr bwMode="auto">
            <a:xfrm>
              <a:off x="2785" y="1528"/>
              <a:ext cx="36" cy="24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6" name="Rectangle 1126"/>
            <p:cNvSpPr>
              <a:spLocks noChangeArrowheads="1"/>
            </p:cNvSpPr>
            <p:nvPr/>
          </p:nvSpPr>
          <p:spPr bwMode="auto">
            <a:xfrm>
              <a:off x="2785" y="1528"/>
              <a:ext cx="36" cy="2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" name="Freeform 1127"/>
            <p:cNvSpPr>
              <a:spLocks/>
            </p:cNvSpPr>
            <p:nvPr/>
          </p:nvSpPr>
          <p:spPr bwMode="auto">
            <a:xfrm>
              <a:off x="2835" y="1528"/>
              <a:ext cx="36" cy="24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" name="Freeform 1128"/>
            <p:cNvSpPr>
              <a:spLocks/>
            </p:cNvSpPr>
            <p:nvPr/>
          </p:nvSpPr>
          <p:spPr bwMode="auto">
            <a:xfrm>
              <a:off x="2835" y="1528"/>
              <a:ext cx="36" cy="24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9" name="Rectangle 1129"/>
            <p:cNvSpPr>
              <a:spLocks noChangeArrowheads="1"/>
            </p:cNvSpPr>
            <p:nvPr/>
          </p:nvSpPr>
          <p:spPr bwMode="auto">
            <a:xfrm>
              <a:off x="2820" y="1489"/>
              <a:ext cx="16" cy="24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0" name="Rectangle 1130"/>
            <p:cNvSpPr>
              <a:spLocks noChangeArrowheads="1"/>
            </p:cNvSpPr>
            <p:nvPr/>
          </p:nvSpPr>
          <p:spPr bwMode="auto">
            <a:xfrm>
              <a:off x="2820" y="1489"/>
              <a:ext cx="16" cy="2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" name="Freeform 1131"/>
            <p:cNvSpPr>
              <a:spLocks/>
            </p:cNvSpPr>
            <p:nvPr/>
          </p:nvSpPr>
          <p:spPr bwMode="auto">
            <a:xfrm>
              <a:off x="2785" y="1489"/>
              <a:ext cx="36" cy="24"/>
            </a:xfrm>
            <a:custGeom>
              <a:avLst/>
              <a:gdLst>
                <a:gd name="T0" fmla="*/ 0 w 154"/>
                <a:gd name="T1" fmla="*/ 113 h 113"/>
                <a:gd name="T2" fmla="*/ 0 w 154"/>
                <a:gd name="T3" fmla="*/ 0 h 113"/>
                <a:gd name="T4" fmla="*/ 154 w 154"/>
                <a:gd name="T5" fmla="*/ 1 h 113"/>
                <a:gd name="T6" fmla="*/ 154 w 154"/>
                <a:gd name="T7" fmla="*/ 113 h 113"/>
                <a:gd name="T8" fmla="*/ 0 w 154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3">
                  <a:moveTo>
                    <a:pt x="0" y="113"/>
                  </a:moveTo>
                  <a:lnTo>
                    <a:pt x="0" y="0"/>
                  </a:lnTo>
                  <a:lnTo>
                    <a:pt x="154" y="1"/>
                  </a:lnTo>
                  <a:lnTo>
                    <a:pt x="154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2" name="Freeform 1132"/>
            <p:cNvSpPr>
              <a:spLocks/>
            </p:cNvSpPr>
            <p:nvPr/>
          </p:nvSpPr>
          <p:spPr bwMode="auto">
            <a:xfrm>
              <a:off x="2785" y="1489"/>
              <a:ext cx="36" cy="24"/>
            </a:xfrm>
            <a:custGeom>
              <a:avLst/>
              <a:gdLst>
                <a:gd name="T0" fmla="*/ 0 w 154"/>
                <a:gd name="T1" fmla="*/ 113 h 113"/>
                <a:gd name="T2" fmla="*/ 0 w 154"/>
                <a:gd name="T3" fmla="*/ 0 h 113"/>
                <a:gd name="T4" fmla="*/ 154 w 154"/>
                <a:gd name="T5" fmla="*/ 1 h 113"/>
                <a:gd name="T6" fmla="*/ 154 w 154"/>
                <a:gd name="T7" fmla="*/ 113 h 113"/>
                <a:gd name="T8" fmla="*/ 0 w 154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3">
                  <a:moveTo>
                    <a:pt x="0" y="113"/>
                  </a:moveTo>
                  <a:lnTo>
                    <a:pt x="0" y="0"/>
                  </a:lnTo>
                  <a:lnTo>
                    <a:pt x="154" y="1"/>
                  </a:lnTo>
                  <a:lnTo>
                    <a:pt x="154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3" name="Freeform 1133"/>
            <p:cNvSpPr>
              <a:spLocks/>
            </p:cNvSpPr>
            <p:nvPr/>
          </p:nvSpPr>
          <p:spPr bwMode="auto">
            <a:xfrm>
              <a:off x="2835" y="1489"/>
              <a:ext cx="36" cy="24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4" name="Freeform 1134"/>
            <p:cNvSpPr>
              <a:spLocks/>
            </p:cNvSpPr>
            <p:nvPr/>
          </p:nvSpPr>
          <p:spPr bwMode="auto">
            <a:xfrm>
              <a:off x="2835" y="1489"/>
              <a:ext cx="36" cy="24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5" name="Rectangle 1135"/>
            <p:cNvSpPr>
              <a:spLocks noChangeArrowheads="1"/>
            </p:cNvSpPr>
            <p:nvPr/>
          </p:nvSpPr>
          <p:spPr bwMode="auto">
            <a:xfrm>
              <a:off x="2820" y="1450"/>
              <a:ext cx="16" cy="2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6" name="Rectangle 1136"/>
            <p:cNvSpPr>
              <a:spLocks noChangeArrowheads="1"/>
            </p:cNvSpPr>
            <p:nvPr/>
          </p:nvSpPr>
          <p:spPr bwMode="auto">
            <a:xfrm>
              <a:off x="2820" y="1450"/>
              <a:ext cx="16" cy="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" name="Freeform 1137"/>
            <p:cNvSpPr>
              <a:spLocks/>
            </p:cNvSpPr>
            <p:nvPr/>
          </p:nvSpPr>
          <p:spPr bwMode="auto">
            <a:xfrm>
              <a:off x="2785" y="1450"/>
              <a:ext cx="36" cy="25"/>
            </a:xfrm>
            <a:custGeom>
              <a:avLst/>
              <a:gdLst>
                <a:gd name="T0" fmla="*/ 0 w 154"/>
                <a:gd name="T1" fmla="*/ 112 h 114"/>
                <a:gd name="T2" fmla="*/ 0 w 154"/>
                <a:gd name="T3" fmla="*/ 0 h 114"/>
                <a:gd name="T4" fmla="*/ 154 w 154"/>
                <a:gd name="T5" fmla="*/ 0 h 114"/>
                <a:gd name="T6" fmla="*/ 154 w 154"/>
                <a:gd name="T7" fmla="*/ 114 h 114"/>
                <a:gd name="T8" fmla="*/ 0 w 154"/>
                <a:gd name="T9" fmla="*/ 11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4">
                  <a:moveTo>
                    <a:pt x="0" y="112"/>
                  </a:moveTo>
                  <a:lnTo>
                    <a:pt x="0" y="0"/>
                  </a:lnTo>
                  <a:lnTo>
                    <a:pt x="154" y="0"/>
                  </a:lnTo>
                  <a:lnTo>
                    <a:pt x="154" y="114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8" name="Freeform 1138"/>
            <p:cNvSpPr>
              <a:spLocks/>
            </p:cNvSpPr>
            <p:nvPr/>
          </p:nvSpPr>
          <p:spPr bwMode="auto">
            <a:xfrm>
              <a:off x="2785" y="1450"/>
              <a:ext cx="36" cy="25"/>
            </a:xfrm>
            <a:custGeom>
              <a:avLst/>
              <a:gdLst>
                <a:gd name="T0" fmla="*/ 0 w 154"/>
                <a:gd name="T1" fmla="*/ 112 h 114"/>
                <a:gd name="T2" fmla="*/ 0 w 154"/>
                <a:gd name="T3" fmla="*/ 0 h 114"/>
                <a:gd name="T4" fmla="*/ 154 w 154"/>
                <a:gd name="T5" fmla="*/ 0 h 114"/>
                <a:gd name="T6" fmla="*/ 154 w 154"/>
                <a:gd name="T7" fmla="*/ 114 h 114"/>
                <a:gd name="T8" fmla="*/ 0 w 154"/>
                <a:gd name="T9" fmla="*/ 11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4">
                  <a:moveTo>
                    <a:pt x="0" y="112"/>
                  </a:moveTo>
                  <a:lnTo>
                    <a:pt x="0" y="0"/>
                  </a:lnTo>
                  <a:lnTo>
                    <a:pt x="154" y="0"/>
                  </a:lnTo>
                  <a:lnTo>
                    <a:pt x="154" y="114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9" name="Freeform 1139"/>
            <p:cNvSpPr>
              <a:spLocks/>
            </p:cNvSpPr>
            <p:nvPr/>
          </p:nvSpPr>
          <p:spPr bwMode="auto">
            <a:xfrm>
              <a:off x="2835" y="1450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0" name="Freeform 1140"/>
            <p:cNvSpPr>
              <a:spLocks/>
            </p:cNvSpPr>
            <p:nvPr/>
          </p:nvSpPr>
          <p:spPr bwMode="auto">
            <a:xfrm>
              <a:off x="2835" y="1450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1" name="Rectangle 1141"/>
            <p:cNvSpPr>
              <a:spLocks noChangeArrowheads="1"/>
            </p:cNvSpPr>
            <p:nvPr/>
          </p:nvSpPr>
          <p:spPr bwMode="auto">
            <a:xfrm>
              <a:off x="2784" y="1432"/>
              <a:ext cx="88" cy="4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2" name="Rectangle 1142"/>
            <p:cNvSpPr>
              <a:spLocks noChangeArrowheads="1"/>
            </p:cNvSpPr>
            <p:nvPr/>
          </p:nvSpPr>
          <p:spPr bwMode="auto">
            <a:xfrm>
              <a:off x="2784" y="1432"/>
              <a:ext cx="88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3" name="Rectangle 1143"/>
            <p:cNvSpPr>
              <a:spLocks noChangeArrowheads="1"/>
            </p:cNvSpPr>
            <p:nvPr/>
          </p:nvSpPr>
          <p:spPr bwMode="auto">
            <a:xfrm>
              <a:off x="2820" y="1411"/>
              <a:ext cx="16" cy="2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4" name="Rectangle 1144"/>
            <p:cNvSpPr>
              <a:spLocks noChangeArrowheads="1"/>
            </p:cNvSpPr>
            <p:nvPr/>
          </p:nvSpPr>
          <p:spPr bwMode="auto">
            <a:xfrm>
              <a:off x="2820" y="1411"/>
              <a:ext cx="16" cy="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5" name="Rectangle 1145"/>
            <p:cNvSpPr>
              <a:spLocks noChangeArrowheads="1"/>
            </p:cNvSpPr>
            <p:nvPr/>
          </p:nvSpPr>
          <p:spPr bwMode="auto">
            <a:xfrm>
              <a:off x="2785" y="1411"/>
              <a:ext cx="36" cy="2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6" name="Rectangle 1146"/>
            <p:cNvSpPr>
              <a:spLocks noChangeArrowheads="1"/>
            </p:cNvSpPr>
            <p:nvPr/>
          </p:nvSpPr>
          <p:spPr bwMode="auto">
            <a:xfrm>
              <a:off x="2785" y="1411"/>
              <a:ext cx="36" cy="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" name="Freeform 1147"/>
            <p:cNvSpPr>
              <a:spLocks/>
            </p:cNvSpPr>
            <p:nvPr/>
          </p:nvSpPr>
          <p:spPr bwMode="auto">
            <a:xfrm>
              <a:off x="2835" y="1411"/>
              <a:ext cx="36" cy="25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" name="Freeform 1148"/>
            <p:cNvSpPr>
              <a:spLocks/>
            </p:cNvSpPr>
            <p:nvPr/>
          </p:nvSpPr>
          <p:spPr bwMode="auto">
            <a:xfrm>
              <a:off x="2835" y="1411"/>
              <a:ext cx="36" cy="25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9" name="Rectangle 1149"/>
            <p:cNvSpPr>
              <a:spLocks noChangeArrowheads="1"/>
            </p:cNvSpPr>
            <p:nvPr/>
          </p:nvSpPr>
          <p:spPr bwMode="auto">
            <a:xfrm>
              <a:off x="2820" y="1373"/>
              <a:ext cx="16" cy="2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0" name="Rectangle 1150"/>
            <p:cNvSpPr>
              <a:spLocks noChangeArrowheads="1"/>
            </p:cNvSpPr>
            <p:nvPr/>
          </p:nvSpPr>
          <p:spPr bwMode="auto">
            <a:xfrm>
              <a:off x="2820" y="1373"/>
              <a:ext cx="16" cy="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1" name="Rectangle 1151"/>
            <p:cNvSpPr>
              <a:spLocks noChangeArrowheads="1"/>
            </p:cNvSpPr>
            <p:nvPr/>
          </p:nvSpPr>
          <p:spPr bwMode="auto">
            <a:xfrm>
              <a:off x="2785" y="1373"/>
              <a:ext cx="36" cy="2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2" name="Rectangle 1152"/>
            <p:cNvSpPr>
              <a:spLocks noChangeArrowheads="1"/>
            </p:cNvSpPr>
            <p:nvPr/>
          </p:nvSpPr>
          <p:spPr bwMode="auto">
            <a:xfrm>
              <a:off x="2785" y="1373"/>
              <a:ext cx="36" cy="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3" name="Rectangle 1153"/>
            <p:cNvSpPr>
              <a:spLocks noChangeArrowheads="1"/>
            </p:cNvSpPr>
            <p:nvPr/>
          </p:nvSpPr>
          <p:spPr bwMode="auto">
            <a:xfrm>
              <a:off x="2835" y="1373"/>
              <a:ext cx="36" cy="2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4" name="Rectangle 1154"/>
            <p:cNvSpPr>
              <a:spLocks noChangeArrowheads="1"/>
            </p:cNvSpPr>
            <p:nvPr/>
          </p:nvSpPr>
          <p:spPr bwMode="auto">
            <a:xfrm>
              <a:off x="2835" y="1373"/>
              <a:ext cx="36" cy="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5" name="Rectangle 1155"/>
            <p:cNvSpPr>
              <a:spLocks noChangeArrowheads="1"/>
            </p:cNvSpPr>
            <p:nvPr/>
          </p:nvSpPr>
          <p:spPr bwMode="auto">
            <a:xfrm>
              <a:off x="2784" y="1887"/>
              <a:ext cx="88" cy="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6" name="Rectangle 1156"/>
            <p:cNvSpPr>
              <a:spLocks noChangeArrowheads="1"/>
            </p:cNvSpPr>
            <p:nvPr/>
          </p:nvSpPr>
          <p:spPr bwMode="auto">
            <a:xfrm>
              <a:off x="2784" y="1887"/>
              <a:ext cx="88" cy="22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7" name="Rectangle 1157"/>
            <p:cNvSpPr>
              <a:spLocks noChangeArrowheads="1"/>
            </p:cNvSpPr>
            <p:nvPr/>
          </p:nvSpPr>
          <p:spPr bwMode="auto">
            <a:xfrm>
              <a:off x="2597" y="676"/>
              <a:ext cx="15" cy="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" name="Rectangle 1158"/>
            <p:cNvSpPr>
              <a:spLocks noChangeArrowheads="1"/>
            </p:cNvSpPr>
            <p:nvPr/>
          </p:nvSpPr>
          <p:spPr bwMode="auto">
            <a:xfrm>
              <a:off x="2597" y="676"/>
              <a:ext cx="15" cy="2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9" name="Freeform 1159"/>
            <p:cNvSpPr>
              <a:spLocks/>
            </p:cNvSpPr>
            <p:nvPr/>
          </p:nvSpPr>
          <p:spPr bwMode="auto">
            <a:xfrm>
              <a:off x="2680" y="1458"/>
              <a:ext cx="1" cy="3"/>
            </a:xfrm>
            <a:custGeom>
              <a:avLst/>
              <a:gdLst>
                <a:gd name="T0" fmla="*/ 5 w 7"/>
                <a:gd name="T1" fmla="*/ 7 h 15"/>
                <a:gd name="T2" fmla="*/ 7 w 7"/>
                <a:gd name="T3" fmla="*/ 1 h 15"/>
                <a:gd name="T4" fmla="*/ 6 w 7"/>
                <a:gd name="T5" fmla="*/ 0 h 15"/>
                <a:gd name="T6" fmla="*/ 5 w 7"/>
                <a:gd name="T7" fmla="*/ 0 h 15"/>
                <a:gd name="T8" fmla="*/ 4 w 7"/>
                <a:gd name="T9" fmla="*/ 0 h 15"/>
                <a:gd name="T10" fmla="*/ 1 w 7"/>
                <a:gd name="T11" fmla="*/ 2 h 15"/>
                <a:gd name="T12" fmla="*/ 1 w 7"/>
                <a:gd name="T13" fmla="*/ 4 h 15"/>
                <a:gd name="T14" fmla="*/ 0 w 7"/>
                <a:gd name="T15" fmla="*/ 7 h 15"/>
                <a:gd name="T16" fmla="*/ 1 w 7"/>
                <a:gd name="T17" fmla="*/ 10 h 15"/>
                <a:gd name="T18" fmla="*/ 1 w 7"/>
                <a:gd name="T19" fmla="*/ 13 h 15"/>
                <a:gd name="T20" fmla="*/ 4 w 7"/>
                <a:gd name="T21" fmla="*/ 14 h 15"/>
                <a:gd name="T22" fmla="*/ 5 w 7"/>
                <a:gd name="T23" fmla="*/ 15 h 15"/>
                <a:gd name="T24" fmla="*/ 5 w 7"/>
                <a:gd name="T25" fmla="*/ 15 h 15"/>
                <a:gd name="T26" fmla="*/ 6 w 7"/>
                <a:gd name="T27" fmla="*/ 15 h 15"/>
                <a:gd name="T28" fmla="*/ 5 w 7"/>
                <a:gd name="T2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5">
                  <a:moveTo>
                    <a:pt x="5" y="7"/>
                  </a:move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4" y="14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6" y="15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0" name="Freeform 1160"/>
            <p:cNvSpPr>
              <a:spLocks/>
            </p:cNvSpPr>
            <p:nvPr/>
          </p:nvSpPr>
          <p:spPr bwMode="auto">
            <a:xfrm>
              <a:off x="2680" y="1458"/>
              <a:ext cx="1" cy="3"/>
            </a:xfrm>
            <a:custGeom>
              <a:avLst/>
              <a:gdLst>
                <a:gd name="T0" fmla="*/ 7 w 7"/>
                <a:gd name="T1" fmla="*/ 1 h 15"/>
                <a:gd name="T2" fmla="*/ 6 w 7"/>
                <a:gd name="T3" fmla="*/ 0 h 15"/>
                <a:gd name="T4" fmla="*/ 5 w 7"/>
                <a:gd name="T5" fmla="*/ 0 h 15"/>
                <a:gd name="T6" fmla="*/ 4 w 7"/>
                <a:gd name="T7" fmla="*/ 0 h 15"/>
                <a:gd name="T8" fmla="*/ 1 w 7"/>
                <a:gd name="T9" fmla="*/ 2 h 15"/>
                <a:gd name="T10" fmla="*/ 1 w 7"/>
                <a:gd name="T11" fmla="*/ 4 h 15"/>
                <a:gd name="T12" fmla="*/ 0 w 7"/>
                <a:gd name="T13" fmla="*/ 7 h 15"/>
                <a:gd name="T14" fmla="*/ 1 w 7"/>
                <a:gd name="T15" fmla="*/ 10 h 15"/>
                <a:gd name="T16" fmla="*/ 1 w 7"/>
                <a:gd name="T17" fmla="*/ 13 h 15"/>
                <a:gd name="T18" fmla="*/ 4 w 7"/>
                <a:gd name="T19" fmla="*/ 14 h 15"/>
                <a:gd name="T20" fmla="*/ 5 w 7"/>
                <a:gd name="T21" fmla="*/ 15 h 15"/>
                <a:gd name="T22" fmla="*/ 5 w 7"/>
                <a:gd name="T23" fmla="*/ 15 h 15"/>
                <a:gd name="T24" fmla="*/ 6 w 7"/>
                <a:gd name="T2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5">
                  <a:moveTo>
                    <a:pt x="7" y="1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4" y="14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6" y="1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1" name="Freeform 1161"/>
            <p:cNvSpPr>
              <a:spLocks/>
            </p:cNvSpPr>
            <p:nvPr/>
          </p:nvSpPr>
          <p:spPr bwMode="auto">
            <a:xfrm>
              <a:off x="2680" y="1472"/>
              <a:ext cx="2" cy="3"/>
            </a:xfrm>
            <a:custGeom>
              <a:avLst/>
              <a:gdLst>
                <a:gd name="T0" fmla="*/ 5 w 7"/>
                <a:gd name="T1" fmla="*/ 7 h 15"/>
                <a:gd name="T2" fmla="*/ 5 w 7"/>
                <a:gd name="T3" fmla="*/ 0 h 15"/>
                <a:gd name="T4" fmla="*/ 4 w 7"/>
                <a:gd name="T5" fmla="*/ 1 h 15"/>
                <a:gd name="T6" fmla="*/ 2 w 7"/>
                <a:gd name="T7" fmla="*/ 2 h 15"/>
                <a:gd name="T8" fmla="*/ 2 w 7"/>
                <a:gd name="T9" fmla="*/ 4 h 15"/>
                <a:gd name="T10" fmla="*/ 0 w 7"/>
                <a:gd name="T11" fmla="*/ 7 h 15"/>
                <a:gd name="T12" fmla="*/ 2 w 7"/>
                <a:gd name="T13" fmla="*/ 10 h 15"/>
                <a:gd name="T14" fmla="*/ 2 w 7"/>
                <a:gd name="T15" fmla="*/ 13 h 15"/>
                <a:gd name="T16" fmla="*/ 4 w 7"/>
                <a:gd name="T17" fmla="*/ 14 h 15"/>
                <a:gd name="T18" fmla="*/ 5 w 7"/>
                <a:gd name="T19" fmla="*/ 15 h 15"/>
                <a:gd name="T20" fmla="*/ 6 w 7"/>
                <a:gd name="T21" fmla="*/ 15 h 15"/>
                <a:gd name="T22" fmla="*/ 7 w 7"/>
                <a:gd name="T23" fmla="*/ 14 h 15"/>
                <a:gd name="T24" fmla="*/ 5 w 7"/>
                <a:gd name="T2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5">
                  <a:moveTo>
                    <a:pt x="5" y="7"/>
                  </a:moveTo>
                  <a:lnTo>
                    <a:pt x="5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7"/>
                  </a:lnTo>
                  <a:lnTo>
                    <a:pt x="2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5" y="15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2" name="Freeform 1162"/>
            <p:cNvSpPr>
              <a:spLocks/>
            </p:cNvSpPr>
            <p:nvPr/>
          </p:nvSpPr>
          <p:spPr bwMode="auto">
            <a:xfrm>
              <a:off x="2680" y="1472"/>
              <a:ext cx="2" cy="3"/>
            </a:xfrm>
            <a:custGeom>
              <a:avLst/>
              <a:gdLst>
                <a:gd name="T0" fmla="*/ 5 w 7"/>
                <a:gd name="T1" fmla="*/ 0 h 15"/>
                <a:gd name="T2" fmla="*/ 4 w 7"/>
                <a:gd name="T3" fmla="*/ 1 h 15"/>
                <a:gd name="T4" fmla="*/ 2 w 7"/>
                <a:gd name="T5" fmla="*/ 2 h 15"/>
                <a:gd name="T6" fmla="*/ 2 w 7"/>
                <a:gd name="T7" fmla="*/ 4 h 15"/>
                <a:gd name="T8" fmla="*/ 0 w 7"/>
                <a:gd name="T9" fmla="*/ 7 h 15"/>
                <a:gd name="T10" fmla="*/ 2 w 7"/>
                <a:gd name="T11" fmla="*/ 10 h 15"/>
                <a:gd name="T12" fmla="*/ 2 w 7"/>
                <a:gd name="T13" fmla="*/ 13 h 15"/>
                <a:gd name="T14" fmla="*/ 4 w 7"/>
                <a:gd name="T15" fmla="*/ 14 h 15"/>
                <a:gd name="T16" fmla="*/ 5 w 7"/>
                <a:gd name="T17" fmla="*/ 15 h 15"/>
                <a:gd name="T18" fmla="*/ 6 w 7"/>
                <a:gd name="T19" fmla="*/ 15 h 15"/>
                <a:gd name="T20" fmla="*/ 7 w 7"/>
                <a:gd name="T21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5">
                  <a:moveTo>
                    <a:pt x="5" y="0"/>
                  </a:moveTo>
                  <a:lnTo>
                    <a:pt x="4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7"/>
                  </a:lnTo>
                  <a:lnTo>
                    <a:pt x="2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5" y="15"/>
                  </a:lnTo>
                  <a:lnTo>
                    <a:pt x="6" y="15"/>
                  </a:lnTo>
                  <a:lnTo>
                    <a:pt x="7" y="1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3" name="Freeform 1163"/>
            <p:cNvSpPr>
              <a:spLocks/>
            </p:cNvSpPr>
            <p:nvPr/>
          </p:nvSpPr>
          <p:spPr bwMode="auto">
            <a:xfrm>
              <a:off x="2945" y="1401"/>
              <a:ext cx="78" cy="73"/>
            </a:xfrm>
            <a:custGeom>
              <a:avLst/>
              <a:gdLst>
                <a:gd name="T0" fmla="*/ 341 w 341"/>
                <a:gd name="T1" fmla="*/ 181 h 328"/>
                <a:gd name="T2" fmla="*/ 333 w 341"/>
                <a:gd name="T3" fmla="*/ 213 h 328"/>
                <a:gd name="T4" fmla="*/ 321 w 341"/>
                <a:gd name="T5" fmla="*/ 242 h 328"/>
                <a:gd name="T6" fmla="*/ 302 w 341"/>
                <a:gd name="T7" fmla="*/ 268 h 328"/>
                <a:gd name="T8" fmla="*/ 279 w 341"/>
                <a:gd name="T9" fmla="*/ 291 h 328"/>
                <a:gd name="T10" fmla="*/ 252 w 341"/>
                <a:gd name="T11" fmla="*/ 308 h 328"/>
                <a:gd name="T12" fmla="*/ 221 w 341"/>
                <a:gd name="T13" fmla="*/ 321 h 328"/>
                <a:gd name="T14" fmla="*/ 188 w 341"/>
                <a:gd name="T15" fmla="*/ 327 h 328"/>
                <a:gd name="T16" fmla="*/ 153 w 341"/>
                <a:gd name="T17" fmla="*/ 327 h 328"/>
                <a:gd name="T18" fmla="*/ 120 w 341"/>
                <a:gd name="T19" fmla="*/ 321 h 328"/>
                <a:gd name="T20" fmla="*/ 90 w 341"/>
                <a:gd name="T21" fmla="*/ 308 h 328"/>
                <a:gd name="T22" fmla="*/ 62 w 341"/>
                <a:gd name="T23" fmla="*/ 291 h 328"/>
                <a:gd name="T24" fmla="*/ 39 w 341"/>
                <a:gd name="T25" fmla="*/ 268 h 328"/>
                <a:gd name="T26" fmla="*/ 21 w 341"/>
                <a:gd name="T27" fmla="*/ 242 h 328"/>
                <a:gd name="T28" fmla="*/ 8 w 341"/>
                <a:gd name="T29" fmla="*/ 213 h 328"/>
                <a:gd name="T30" fmla="*/ 1 w 341"/>
                <a:gd name="T31" fmla="*/ 181 h 328"/>
                <a:gd name="T32" fmla="*/ 1 w 341"/>
                <a:gd name="T33" fmla="*/ 147 h 328"/>
                <a:gd name="T34" fmla="*/ 8 w 341"/>
                <a:gd name="T35" fmla="*/ 115 h 328"/>
                <a:gd name="T36" fmla="*/ 21 w 341"/>
                <a:gd name="T37" fmla="*/ 86 h 328"/>
                <a:gd name="T38" fmla="*/ 39 w 341"/>
                <a:gd name="T39" fmla="*/ 59 h 328"/>
                <a:gd name="T40" fmla="*/ 62 w 341"/>
                <a:gd name="T41" fmla="*/ 37 h 328"/>
                <a:gd name="T42" fmla="*/ 90 w 341"/>
                <a:gd name="T43" fmla="*/ 19 h 328"/>
                <a:gd name="T44" fmla="*/ 120 w 341"/>
                <a:gd name="T45" fmla="*/ 7 h 328"/>
                <a:gd name="T46" fmla="*/ 153 w 341"/>
                <a:gd name="T47" fmla="*/ 0 h 328"/>
                <a:gd name="T48" fmla="*/ 188 w 341"/>
                <a:gd name="T49" fmla="*/ 0 h 328"/>
                <a:gd name="T50" fmla="*/ 221 w 341"/>
                <a:gd name="T51" fmla="*/ 7 h 328"/>
                <a:gd name="T52" fmla="*/ 252 w 341"/>
                <a:gd name="T53" fmla="*/ 19 h 328"/>
                <a:gd name="T54" fmla="*/ 279 w 341"/>
                <a:gd name="T55" fmla="*/ 37 h 328"/>
                <a:gd name="T56" fmla="*/ 302 w 341"/>
                <a:gd name="T57" fmla="*/ 59 h 328"/>
                <a:gd name="T58" fmla="*/ 321 w 341"/>
                <a:gd name="T59" fmla="*/ 86 h 328"/>
                <a:gd name="T60" fmla="*/ 333 w 341"/>
                <a:gd name="T61" fmla="*/ 115 h 328"/>
                <a:gd name="T62" fmla="*/ 341 w 341"/>
                <a:gd name="T63" fmla="*/ 147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1" h="328">
                  <a:moveTo>
                    <a:pt x="341" y="163"/>
                  </a:moveTo>
                  <a:lnTo>
                    <a:pt x="341" y="181"/>
                  </a:lnTo>
                  <a:lnTo>
                    <a:pt x="337" y="197"/>
                  </a:lnTo>
                  <a:lnTo>
                    <a:pt x="333" y="213"/>
                  </a:lnTo>
                  <a:lnTo>
                    <a:pt x="327" y="228"/>
                  </a:lnTo>
                  <a:lnTo>
                    <a:pt x="321" y="242"/>
                  </a:lnTo>
                  <a:lnTo>
                    <a:pt x="312" y="256"/>
                  </a:lnTo>
                  <a:lnTo>
                    <a:pt x="302" y="268"/>
                  </a:lnTo>
                  <a:lnTo>
                    <a:pt x="291" y="280"/>
                  </a:lnTo>
                  <a:lnTo>
                    <a:pt x="279" y="291"/>
                  </a:lnTo>
                  <a:lnTo>
                    <a:pt x="266" y="300"/>
                  </a:lnTo>
                  <a:lnTo>
                    <a:pt x="252" y="308"/>
                  </a:lnTo>
                  <a:lnTo>
                    <a:pt x="237" y="315"/>
                  </a:lnTo>
                  <a:lnTo>
                    <a:pt x="221" y="321"/>
                  </a:lnTo>
                  <a:lnTo>
                    <a:pt x="205" y="325"/>
                  </a:lnTo>
                  <a:lnTo>
                    <a:pt x="188" y="327"/>
                  </a:lnTo>
                  <a:lnTo>
                    <a:pt x="170" y="328"/>
                  </a:lnTo>
                  <a:lnTo>
                    <a:pt x="153" y="327"/>
                  </a:lnTo>
                  <a:lnTo>
                    <a:pt x="136" y="325"/>
                  </a:lnTo>
                  <a:lnTo>
                    <a:pt x="120" y="321"/>
                  </a:lnTo>
                  <a:lnTo>
                    <a:pt x="104" y="315"/>
                  </a:lnTo>
                  <a:lnTo>
                    <a:pt x="90" y="308"/>
                  </a:lnTo>
                  <a:lnTo>
                    <a:pt x="75" y="300"/>
                  </a:lnTo>
                  <a:lnTo>
                    <a:pt x="62" y="291"/>
                  </a:lnTo>
                  <a:lnTo>
                    <a:pt x="50" y="280"/>
                  </a:lnTo>
                  <a:lnTo>
                    <a:pt x="39" y="268"/>
                  </a:lnTo>
                  <a:lnTo>
                    <a:pt x="29" y="256"/>
                  </a:lnTo>
                  <a:lnTo>
                    <a:pt x="21" y="242"/>
                  </a:lnTo>
                  <a:lnTo>
                    <a:pt x="13" y="228"/>
                  </a:lnTo>
                  <a:lnTo>
                    <a:pt x="8" y="213"/>
                  </a:lnTo>
                  <a:lnTo>
                    <a:pt x="3" y="197"/>
                  </a:lnTo>
                  <a:lnTo>
                    <a:pt x="1" y="181"/>
                  </a:lnTo>
                  <a:lnTo>
                    <a:pt x="0" y="163"/>
                  </a:lnTo>
                  <a:lnTo>
                    <a:pt x="1" y="147"/>
                  </a:lnTo>
                  <a:lnTo>
                    <a:pt x="3" y="130"/>
                  </a:lnTo>
                  <a:lnTo>
                    <a:pt x="8" y="115"/>
                  </a:lnTo>
                  <a:lnTo>
                    <a:pt x="13" y="100"/>
                  </a:lnTo>
                  <a:lnTo>
                    <a:pt x="21" y="86"/>
                  </a:lnTo>
                  <a:lnTo>
                    <a:pt x="29" y="72"/>
                  </a:lnTo>
                  <a:lnTo>
                    <a:pt x="39" y="59"/>
                  </a:lnTo>
                  <a:lnTo>
                    <a:pt x="50" y="47"/>
                  </a:lnTo>
                  <a:lnTo>
                    <a:pt x="62" y="37"/>
                  </a:lnTo>
                  <a:lnTo>
                    <a:pt x="75" y="28"/>
                  </a:lnTo>
                  <a:lnTo>
                    <a:pt x="90" y="19"/>
                  </a:lnTo>
                  <a:lnTo>
                    <a:pt x="104" y="13"/>
                  </a:lnTo>
                  <a:lnTo>
                    <a:pt x="120" y="7"/>
                  </a:lnTo>
                  <a:lnTo>
                    <a:pt x="136" y="3"/>
                  </a:lnTo>
                  <a:lnTo>
                    <a:pt x="153" y="0"/>
                  </a:lnTo>
                  <a:lnTo>
                    <a:pt x="170" y="0"/>
                  </a:lnTo>
                  <a:lnTo>
                    <a:pt x="188" y="0"/>
                  </a:lnTo>
                  <a:lnTo>
                    <a:pt x="205" y="3"/>
                  </a:lnTo>
                  <a:lnTo>
                    <a:pt x="221" y="7"/>
                  </a:lnTo>
                  <a:lnTo>
                    <a:pt x="237" y="13"/>
                  </a:lnTo>
                  <a:lnTo>
                    <a:pt x="252" y="19"/>
                  </a:lnTo>
                  <a:lnTo>
                    <a:pt x="266" y="28"/>
                  </a:lnTo>
                  <a:lnTo>
                    <a:pt x="279" y="37"/>
                  </a:lnTo>
                  <a:lnTo>
                    <a:pt x="291" y="47"/>
                  </a:lnTo>
                  <a:lnTo>
                    <a:pt x="302" y="59"/>
                  </a:lnTo>
                  <a:lnTo>
                    <a:pt x="312" y="72"/>
                  </a:lnTo>
                  <a:lnTo>
                    <a:pt x="321" y="86"/>
                  </a:lnTo>
                  <a:lnTo>
                    <a:pt x="327" y="100"/>
                  </a:lnTo>
                  <a:lnTo>
                    <a:pt x="333" y="115"/>
                  </a:lnTo>
                  <a:lnTo>
                    <a:pt x="337" y="130"/>
                  </a:lnTo>
                  <a:lnTo>
                    <a:pt x="341" y="147"/>
                  </a:lnTo>
                  <a:lnTo>
                    <a:pt x="341" y="1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4" name="Freeform 1164"/>
            <p:cNvSpPr>
              <a:spLocks/>
            </p:cNvSpPr>
            <p:nvPr/>
          </p:nvSpPr>
          <p:spPr bwMode="auto">
            <a:xfrm>
              <a:off x="2945" y="1401"/>
              <a:ext cx="78" cy="73"/>
            </a:xfrm>
            <a:custGeom>
              <a:avLst/>
              <a:gdLst>
                <a:gd name="T0" fmla="*/ 341 w 341"/>
                <a:gd name="T1" fmla="*/ 181 h 328"/>
                <a:gd name="T2" fmla="*/ 333 w 341"/>
                <a:gd name="T3" fmla="*/ 213 h 328"/>
                <a:gd name="T4" fmla="*/ 321 w 341"/>
                <a:gd name="T5" fmla="*/ 242 h 328"/>
                <a:gd name="T6" fmla="*/ 302 w 341"/>
                <a:gd name="T7" fmla="*/ 268 h 328"/>
                <a:gd name="T8" fmla="*/ 279 w 341"/>
                <a:gd name="T9" fmla="*/ 291 h 328"/>
                <a:gd name="T10" fmla="*/ 252 w 341"/>
                <a:gd name="T11" fmla="*/ 308 h 328"/>
                <a:gd name="T12" fmla="*/ 221 w 341"/>
                <a:gd name="T13" fmla="*/ 321 h 328"/>
                <a:gd name="T14" fmla="*/ 188 w 341"/>
                <a:gd name="T15" fmla="*/ 327 h 328"/>
                <a:gd name="T16" fmla="*/ 153 w 341"/>
                <a:gd name="T17" fmla="*/ 327 h 328"/>
                <a:gd name="T18" fmla="*/ 120 w 341"/>
                <a:gd name="T19" fmla="*/ 321 h 328"/>
                <a:gd name="T20" fmla="*/ 90 w 341"/>
                <a:gd name="T21" fmla="*/ 308 h 328"/>
                <a:gd name="T22" fmla="*/ 62 w 341"/>
                <a:gd name="T23" fmla="*/ 291 h 328"/>
                <a:gd name="T24" fmla="*/ 39 w 341"/>
                <a:gd name="T25" fmla="*/ 268 h 328"/>
                <a:gd name="T26" fmla="*/ 21 w 341"/>
                <a:gd name="T27" fmla="*/ 242 h 328"/>
                <a:gd name="T28" fmla="*/ 8 w 341"/>
                <a:gd name="T29" fmla="*/ 213 h 328"/>
                <a:gd name="T30" fmla="*/ 1 w 341"/>
                <a:gd name="T31" fmla="*/ 181 h 328"/>
                <a:gd name="T32" fmla="*/ 1 w 341"/>
                <a:gd name="T33" fmla="*/ 147 h 328"/>
                <a:gd name="T34" fmla="*/ 8 w 341"/>
                <a:gd name="T35" fmla="*/ 115 h 328"/>
                <a:gd name="T36" fmla="*/ 21 w 341"/>
                <a:gd name="T37" fmla="*/ 86 h 328"/>
                <a:gd name="T38" fmla="*/ 39 w 341"/>
                <a:gd name="T39" fmla="*/ 59 h 328"/>
                <a:gd name="T40" fmla="*/ 62 w 341"/>
                <a:gd name="T41" fmla="*/ 37 h 328"/>
                <a:gd name="T42" fmla="*/ 90 w 341"/>
                <a:gd name="T43" fmla="*/ 19 h 328"/>
                <a:gd name="T44" fmla="*/ 120 w 341"/>
                <a:gd name="T45" fmla="*/ 7 h 328"/>
                <a:gd name="T46" fmla="*/ 153 w 341"/>
                <a:gd name="T47" fmla="*/ 0 h 328"/>
                <a:gd name="T48" fmla="*/ 188 w 341"/>
                <a:gd name="T49" fmla="*/ 0 h 328"/>
                <a:gd name="T50" fmla="*/ 221 w 341"/>
                <a:gd name="T51" fmla="*/ 7 h 328"/>
                <a:gd name="T52" fmla="*/ 252 w 341"/>
                <a:gd name="T53" fmla="*/ 19 h 328"/>
                <a:gd name="T54" fmla="*/ 279 w 341"/>
                <a:gd name="T55" fmla="*/ 37 h 328"/>
                <a:gd name="T56" fmla="*/ 302 w 341"/>
                <a:gd name="T57" fmla="*/ 59 h 328"/>
                <a:gd name="T58" fmla="*/ 321 w 341"/>
                <a:gd name="T59" fmla="*/ 86 h 328"/>
                <a:gd name="T60" fmla="*/ 333 w 341"/>
                <a:gd name="T61" fmla="*/ 115 h 328"/>
                <a:gd name="T62" fmla="*/ 341 w 341"/>
                <a:gd name="T63" fmla="*/ 147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1" h="328">
                  <a:moveTo>
                    <a:pt x="341" y="163"/>
                  </a:moveTo>
                  <a:lnTo>
                    <a:pt x="341" y="181"/>
                  </a:lnTo>
                  <a:lnTo>
                    <a:pt x="337" y="197"/>
                  </a:lnTo>
                  <a:lnTo>
                    <a:pt x="333" y="213"/>
                  </a:lnTo>
                  <a:lnTo>
                    <a:pt x="327" y="228"/>
                  </a:lnTo>
                  <a:lnTo>
                    <a:pt x="321" y="242"/>
                  </a:lnTo>
                  <a:lnTo>
                    <a:pt x="312" y="256"/>
                  </a:lnTo>
                  <a:lnTo>
                    <a:pt x="302" y="268"/>
                  </a:lnTo>
                  <a:lnTo>
                    <a:pt x="291" y="280"/>
                  </a:lnTo>
                  <a:lnTo>
                    <a:pt x="279" y="291"/>
                  </a:lnTo>
                  <a:lnTo>
                    <a:pt x="266" y="300"/>
                  </a:lnTo>
                  <a:lnTo>
                    <a:pt x="252" y="308"/>
                  </a:lnTo>
                  <a:lnTo>
                    <a:pt x="237" y="315"/>
                  </a:lnTo>
                  <a:lnTo>
                    <a:pt x="221" y="321"/>
                  </a:lnTo>
                  <a:lnTo>
                    <a:pt x="205" y="325"/>
                  </a:lnTo>
                  <a:lnTo>
                    <a:pt x="188" y="327"/>
                  </a:lnTo>
                  <a:lnTo>
                    <a:pt x="170" y="328"/>
                  </a:lnTo>
                  <a:lnTo>
                    <a:pt x="153" y="327"/>
                  </a:lnTo>
                  <a:lnTo>
                    <a:pt x="136" y="325"/>
                  </a:lnTo>
                  <a:lnTo>
                    <a:pt x="120" y="321"/>
                  </a:lnTo>
                  <a:lnTo>
                    <a:pt x="104" y="315"/>
                  </a:lnTo>
                  <a:lnTo>
                    <a:pt x="90" y="308"/>
                  </a:lnTo>
                  <a:lnTo>
                    <a:pt x="75" y="300"/>
                  </a:lnTo>
                  <a:lnTo>
                    <a:pt x="62" y="291"/>
                  </a:lnTo>
                  <a:lnTo>
                    <a:pt x="50" y="280"/>
                  </a:lnTo>
                  <a:lnTo>
                    <a:pt x="39" y="268"/>
                  </a:lnTo>
                  <a:lnTo>
                    <a:pt x="29" y="256"/>
                  </a:lnTo>
                  <a:lnTo>
                    <a:pt x="21" y="242"/>
                  </a:lnTo>
                  <a:lnTo>
                    <a:pt x="13" y="228"/>
                  </a:lnTo>
                  <a:lnTo>
                    <a:pt x="8" y="213"/>
                  </a:lnTo>
                  <a:lnTo>
                    <a:pt x="3" y="197"/>
                  </a:lnTo>
                  <a:lnTo>
                    <a:pt x="1" y="181"/>
                  </a:lnTo>
                  <a:lnTo>
                    <a:pt x="0" y="163"/>
                  </a:lnTo>
                  <a:lnTo>
                    <a:pt x="1" y="147"/>
                  </a:lnTo>
                  <a:lnTo>
                    <a:pt x="3" y="130"/>
                  </a:lnTo>
                  <a:lnTo>
                    <a:pt x="8" y="115"/>
                  </a:lnTo>
                  <a:lnTo>
                    <a:pt x="13" y="100"/>
                  </a:lnTo>
                  <a:lnTo>
                    <a:pt x="21" y="86"/>
                  </a:lnTo>
                  <a:lnTo>
                    <a:pt x="29" y="72"/>
                  </a:lnTo>
                  <a:lnTo>
                    <a:pt x="39" y="59"/>
                  </a:lnTo>
                  <a:lnTo>
                    <a:pt x="50" y="47"/>
                  </a:lnTo>
                  <a:lnTo>
                    <a:pt x="62" y="37"/>
                  </a:lnTo>
                  <a:lnTo>
                    <a:pt x="75" y="28"/>
                  </a:lnTo>
                  <a:lnTo>
                    <a:pt x="90" y="19"/>
                  </a:lnTo>
                  <a:lnTo>
                    <a:pt x="104" y="13"/>
                  </a:lnTo>
                  <a:lnTo>
                    <a:pt x="120" y="7"/>
                  </a:lnTo>
                  <a:lnTo>
                    <a:pt x="136" y="3"/>
                  </a:lnTo>
                  <a:lnTo>
                    <a:pt x="153" y="0"/>
                  </a:lnTo>
                  <a:lnTo>
                    <a:pt x="170" y="0"/>
                  </a:lnTo>
                  <a:lnTo>
                    <a:pt x="188" y="0"/>
                  </a:lnTo>
                  <a:lnTo>
                    <a:pt x="205" y="3"/>
                  </a:lnTo>
                  <a:lnTo>
                    <a:pt x="221" y="7"/>
                  </a:lnTo>
                  <a:lnTo>
                    <a:pt x="237" y="13"/>
                  </a:lnTo>
                  <a:lnTo>
                    <a:pt x="252" y="19"/>
                  </a:lnTo>
                  <a:lnTo>
                    <a:pt x="266" y="28"/>
                  </a:lnTo>
                  <a:lnTo>
                    <a:pt x="279" y="37"/>
                  </a:lnTo>
                  <a:lnTo>
                    <a:pt x="291" y="47"/>
                  </a:lnTo>
                  <a:lnTo>
                    <a:pt x="302" y="59"/>
                  </a:lnTo>
                  <a:lnTo>
                    <a:pt x="312" y="72"/>
                  </a:lnTo>
                  <a:lnTo>
                    <a:pt x="321" y="86"/>
                  </a:lnTo>
                  <a:lnTo>
                    <a:pt x="327" y="100"/>
                  </a:lnTo>
                  <a:lnTo>
                    <a:pt x="333" y="115"/>
                  </a:lnTo>
                  <a:lnTo>
                    <a:pt x="337" y="130"/>
                  </a:lnTo>
                  <a:lnTo>
                    <a:pt x="341" y="147"/>
                  </a:lnTo>
                  <a:lnTo>
                    <a:pt x="341" y="16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5" name="Freeform 1165"/>
            <p:cNvSpPr>
              <a:spLocks/>
            </p:cNvSpPr>
            <p:nvPr/>
          </p:nvSpPr>
          <p:spPr bwMode="auto">
            <a:xfrm>
              <a:off x="2949" y="1415"/>
              <a:ext cx="35" cy="46"/>
            </a:xfrm>
            <a:custGeom>
              <a:avLst/>
              <a:gdLst>
                <a:gd name="T0" fmla="*/ 150 w 152"/>
                <a:gd name="T1" fmla="*/ 0 h 207"/>
                <a:gd name="T2" fmla="*/ 150 w 152"/>
                <a:gd name="T3" fmla="*/ 207 h 207"/>
                <a:gd name="T4" fmla="*/ 41 w 152"/>
                <a:gd name="T5" fmla="*/ 207 h 207"/>
                <a:gd name="T6" fmla="*/ 28 w 152"/>
                <a:gd name="T7" fmla="*/ 193 h 207"/>
                <a:gd name="T8" fmla="*/ 14 w 152"/>
                <a:gd name="T9" fmla="*/ 169 h 207"/>
                <a:gd name="T10" fmla="*/ 0 w 152"/>
                <a:gd name="T11" fmla="*/ 122 h 207"/>
                <a:gd name="T12" fmla="*/ 1 w 152"/>
                <a:gd name="T13" fmla="*/ 77 h 207"/>
                <a:gd name="T14" fmla="*/ 13 w 152"/>
                <a:gd name="T15" fmla="*/ 41 h 207"/>
                <a:gd name="T16" fmla="*/ 26 w 152"/>
                <a:gd name="T17" fmla="*/ 18 h 207"/>
                <a:gd name="T18" fmla="*/ 41 w 152"/>
                <a:gd name="T19" fmla="*/ 0 h 207"/>
                <a:gd name="T20" fmla="*/ 152 w 152"/>
                <a:gd name="T21" fmla="*/ 0 h 207"/>
                <a:gd name="T22" fmla="*/ 150 w 152"/>
                <a:gd name="T2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2" h="207">
                  <a:moveTo>
                    <a:pt x="150" y="0"/>
                  </a:moveTo>
                  <a:lnTo>
                    <a:pt x="150" y="207"/>
                  </a:lnTo>
                  <a:lnTo>
                    <a:pt x="41" y="207"/>
                  </a:lnTo>
                  <a:lnTo>
                    <a:pt x="28" y="193"/>
                  </a:lnTo>
                  <a:lnTo>
                    <a:pt x="14" y="169"/>
                  </a:lnTo>
                  <a:lnTo>
                    <a:pt x="0" y="122"/>
                  </a:lnTo>
                  <a:lnTo>
                    <a:pt x="1" y="77"/>
                  </a:lnTo>
                  <a:lnTo>
                    <a:pt x="13" y="41"/>
                  </a:lnTo>
                  <a:lnTo>
                    <a:pt x="26" y="18"/>
                  </a:lnTo>
                  <a:lnTo>
                    <a:pt x="41" y="0"/>
                  </a:lnTo>
                  <a:lnTo>
                    <a:pt x="152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6" name="Freeform 1166"/>
            <p:cNvSpPr>
              <a:spLocks/>
            </p:cNvSpPr>
            <p:nvPr/>
          </p:nvSpPr>
          <p:spPr bwMode="auto">
            <a:xfrm>
              <a:off x="2949" y="1415"/>
              <a:ext cx="35" cy="46"/>
            </a:xfrm>
            <a:custGeom>
              <a:avLst/>
              <a:gdLst>
                <a:gd name="T0" fmla="*/ 150 w 152"/>
                <a:gd name="T1" fmla="*/ 0 h 207"/>
                <a:gd name="T2" fmla="*/ 150 w 152"/>
                <a:gd name="T3" fmla="*/ 207 h 207"/>
                <a:gd name="T4" fmla="*/ 41 w 152"/>
                <a:gd name="T5" fmla="*/ 207 h 207"/>
                <a:gd name="T6" fmla="*/ 28 w 152"/>
                <a:gd name="T7" fmla="*/ 193 h 207"/>
                <a:gd name="T8" fmla="*/ 14 w 152"/>
                <a:gd name="T9" fmla="*/ 169 h 207"/>
                <a:gd name="T10" fmla="*/ 0 w 152"/>
                <a:gd name="T11" fmla="*/ 122 h 207"/>
                <a:gd name="T12" fmla="*/ 1 w 152"/>
                <a:gd name="T13" fmla="*/ 77 h 207"/>
                <a:gd name="T14" fmla="*/ 13 w 152"/>
                <a:gd name="T15" fmla="*/ 41 h 207"/>
                <a:gd name="T16" fmla="*/ 26 w 152"/>
                <a:gd name="T17" fmla="*/ 18 h 207"/>
                <a:gd name="T18" fmla="*/ 41 w 152"/>
                <a:gd name="T19" fmla="*/ 0 h 207"/>
                <a:gd name="T20" fmla="*/ 152 w 152"/>
                <a:gd name="T21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2" h="207">
                  <a:moveTo>
                    <a:pt x="150" y="0"/>
                  </a:moveTo>
                  <a:lnTo>
                    <a:pt x="150" y="207"/>
                  </a:lnTo>
                  <a:lnTo>
                    <a:pt x="41" y="207"/>
                  </a:lnTo>
                  <a:lnTo>
                    <a:pt x="28" y="193"/>
                  </a:lnTo>
                  <a:lnTo>
                    <a:pt x="14" y="169"/>
                  </a:lnTo>
                  <a:lnTo>
                    <a:pt x="0" y="122"/>
                  </a:lnTo>
                  <a:lnTo>
                    <a:pt x="1" y="77"/>
                  </a:lnTo>
                  <a:lnTo>
                    <a:pt x="13" y="41"/>
                  </a:lnTo>
                  <a:lnTo>
                    <a:pt x="26" y="18"/>
                  </a:lnTo>
                  <a:lnTo>
                    <a:pt x="41" y="0"/>
                  </a:lnTo>
                  <a:lnTo>
                    <a:pt x="152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7" name="Freeform 1167"/>
            <p:cNvSpPr>
              <a:spLocks/>
            </p:cNvSpPr>
            <p:nvPr/>
          </p:nvSpPr>
          <p:spPr bwMode="auto">
            <a:xfrm>
              <a:off x="2962" y="1416"/>
              <a:ext cx="44" cy="42"/>
            </a:xfrm>
            <a:custGeom>
              <a:avLst/>
              <a:gdLst>
                <a:gd name="T0" fmla="*/ 192 w 192"/>
                <a:gd name="T1" fmla="*/ 103 h 187"/>
                <a:gd name="T2" fmla="*/ 188 w 192"/>
                <a:gd name="T3" fmla="*/ 121 h 187"/>
                <a:gd name="T4" fmla="*/ 181 w 192"/>
                <a:gd name="T5" fmla="*/ 139 h 187"/>
                <a:gd name="T6" fmla="*/ 170 w 192"/>
                <a:gd name="T7" fmla="*/ 153 h 187"/>
                <a:gd name="T8" fmla="*/ 158 w 192"/>
                <a:gd name="T9" fmla="*/ 166 h 187"/>
                <a:gd name="T10" fmla="*/ 143 w 192"/>
                <a:gd name="T11" fmla="*/ 176 h 187"/>
                <a:gd name="T12" fmla="*/ 125 w 192"/>
                <a:gd name="T13" fmla="*/ 183 h 187"/>
                <a:gd name="T14" fmla="*/ 106 w 192"/>
                <a:gd name="T15" fmla="*/ 187 h 187"/>
                <a:gd name="T16" fmla="*/ 86 w 192"/>
                <a:gd name="T17" fmla="*/ 187 h 187"/>
                <a:gd name="T18" fmla="*/ 67 w 192"/>
                <a:gd name="T19" fmla="*/ 183 h 187"/>
                <a:gd name="T20" fmla="*/ 51 w 192"/>
                <a:gd name="T21" fmla="*/ 176 h 187"/>
                <a:gd name="T22" fmla="*/ 35 w 192"/>
                <a:gd name="T23" fmla="*/ 166 h 187"/>
                <a:gd name="T24" fmla="*/ 22 w 192"/>
                <a:gd name="T25" fmla="*/ 153 h 187"/>
                <a:gd name="T26" fmla="*/ 12 w 192"/>
                <a:gd name="T27" fmla="*/ 139 h 187"/>
                <a:gd name="T28" fmla="*/ 4 w 192"/>
                <a:gd name="T29" fmla="*/ 121 h 187"/>
                <a:gd name="T30" fmla="*/ 1 w 192"/>
                <a:gd name="T31" fmla="*/ 103 h 187"/>
                <a:gd name="T32" fmla="*/ 1 w 192"/>
                <a:gd name="T33" fmla="*/ 84 h 187"/>
                <a:gd name="T34" fmla="*/ 4 w 192"/>
                <a:gd name="T35" fmla="*/ 65 h 187"/>
                <a:gd name="T36" fmla="*/ 12 w 192"/>
                <a:gd name="T37" fmla="*/ 49 h 187"/>
                <a:gd name="T38" fmla="*/ 22 w 192"/>
                <a:gd name="T39" fmla="*/ 34 h 187"/>
                <a:gd name="T40" fmla="*/ 35 w 192"/>
                <a:gd name="T41" fmla="*/ 21 h 187"/>
                <a:gd name="T42" fmla="*/ 51 w 192"/>
                <a:gd name="T43" fmla="*/ 12 h 187"/>
                <a:gd name="T44" fmla="*/ 67 w 192"/>
                <a:gd name="T45" fmla="*/ 4 h 187"/>
                <a:gd name="T46" fmla="*/ 86 w 192"/>
                <a:gd name="T47" fmla="*/ 0 h 187"/>
                <a:gd name="T48" fmla="*/ 106 w 192"/>
                <a:gd name="T49" fmla="*/ 0 h 187"/>
                <a:gd name="T50" fmla="*/ 125 w 192"/>
                <a:gd name="T51" fmla="*/ 4 h 187"/>
                <a:gd name="T52" fmla="*/ 143 w 192"/>
                <a:gd name="T53" fmla="*/ 12 h 187"/>
                <a:gd name="T54" fmla="*/ 158 w 192"/>
                <a:gd name="T55" fmla="*/ 21 h 187"/>
                <a:gd name="T56" fmla="*/ 170 w 192"/>
                <a:gd name="T57" fmla="*/ 34 h 187"/>
                <a:gd name="T58" fmla="*/ 181 w 192"/>
                <a:gd name="T59" fmla="*/ 49 h 187"/>
                <a:gd name="T60" fmla="*/ 188 w 192"/>
                <a:gd name="T61" fmla="*/ 65 h 187"/>
                <a:gd name="T62" fmla="*/ 192 w 192"/>
                <a:gd name="T63" fmla="*/ 8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" h="187">
                  <a:moveTo>
                    <a:pt x="192" y="93"/>
                  </a:moveTo>
                  <a:lnTo>
                    <a:pt x="192" y="103"/>
                  </a:lnTo>
                  <a:lnTo>
                    <a:pt x="190" y="113"/>
                  </a:lnTo>
                  <a:lnTo>
                    <a:pt x="188" y="121"/>
                  </a:lnTo>
                  <a:lnTo>
                    <a:pt x="185" y="130"/>
                  </a:lnTo>
                  <a:lnTo>
                    <a:pt x="181" y="139"/>
                  </a:lnTo>
                  <a:lnTo>
                    <a:pt x="176" y="146"/>
                  </a:lnTo>
                  <a:lnTo>
                    <a:pt x="170" y="153"/>
                  </a:lnTo>
                  <a:lnTo>
                    <a:pt x="165" y="160"/>
                  </a:lnTo>
                  <a:lnTo>
                    <a:pt x="158" y="166"/>
                  </a:lnTo>
                  <a:lnTo>
                    <a:pt x="150" y="171"/>
                  </a:lnTo>
                  <a:lnTo>
                    <a:pt x="143" y="176"/>
                  </a:lnTo>
                  <a:lnTo>
                    <a:pt x="134" y="180"/>
                  </a:lnTo>
                  <a:lnTo>
                    <a:pt x="125" y="183"/>
                  </a:lnTo>
                  <a:lnTo>
                    <a:pt x="116" y="185"/>
                  </a:lnTo>
                  <a:lnTo>
                    <a:pt x="106" y="187"/>
                  </a:lnTo>
                  <a:lnTo>
                    <a:pt x="96" y="187"/>
                  </a:lnTo>
                  <a:lnTo>
                    <a:pt x="86" y="187"/>
                  </a:lnTo>
                  <a:lnTo>
                    <a:pt x="77" y="185"/>
                  </a:lnTo>
                  <a:lnTo>
                    <a:pt x="67" y="183"/>
                  </a:lnTo>
                  <a:lnTo>
                    <a:pt x="59" y="180"/>
                  </a:lnTo>
                  <a:lnTo>
                    <a:pt x="51" y="176"/>
                  </a:lnTo>
                  <a:lnTo>
                    <a:pt x="43" y="171"/>
                  </a:lnTo>
                  <a:lnTo>
                    <a:pt x="35" y="166"/>
                  </a:lnTo>
                  <a:lnTo>
                    <a:pt x="29" y="160"/>
                  </a:lnTo>
                  <a:lnTo>
                    <a:pt x="22" y="153"/>
                  </a:lnTo>
                  <a:lnTo>
                    <a:pt x="17" y="146"/>
                  </a:lnTo>
                  <a:lnTo>
                    <a:pt x="12" y="139"/>
                  </a:lnTo>
                  <a:lnTo>
                    <a:pt x="8" y="130"/>
                  </a:lnTo>
                  <a:lnTo>
                    <a:pt x="4" y="121"/>
                  </a:lnTo>
                  <a:lnTo>
                    <a:pt x="2" y="113"/>
                  </a:lnTo>
                  <a:lnTo>
                    <a:pt x="1" y="103"/>
                  </a:lnTo>
                  <a:lnTo>
                    <a:pt x="0" y="93"/>
                  </a:lnTo>
                  <a:lnTo>
                    <a:pt x="1" y="84"/>
                  </a:lnTo>
                  <a:lnTo>
                    <a:pt x="2" y="75"/>
                  </a:lnTo>
                  <a:lnTo>
                    <a:pt x="4" y="65"/>
                  </a:lnTo>
                  <a:lnTo>
                    <a:pt x="8" y="57"/>
                  </a:lnTo>
                  <a:lnTo>
                    <a:pt x="12" y="49"/>
                  </a:lnTo>
                  <a:lnTo>
                    <a:pt x="17" y="41"/>
                  </a:lnTo>
                  <a:lnTo>
                    <a:pt x="22" y="34"/>
                  </a:lnTo>
                  <a:lnTo>
                    <a:pt x="29" y="28"/>
                  </a:lnTo>
                  <a:lnTo>
                    <a:pt x="35" y="21"/>
                  </a:lnTo>
                  <a:lnTo>
                    <a:pt x="43" y="16"/>
                  </a:lnTo>
                  <a:lnTo>
                    <a:pt x="51" y="12"/>
                  </a:lnTo>
                  <a:lnTo>
                    <a:pt x="59" y="7"/>
                  </a:lnTo>
                  <a:lnTo>
                    <a:pt x="67" y="4"/>
                  </a:lnTo>
                  <a:lnTo>
                    <a:pt x="77" y="2"/>
                  </a:lnTo>
                  <a:lnTo>
                    <a:pt x="86" y="0"/>
                  </a:lnTo>
                  <a:lnTo>
                    <a:pt x="96" y="0"/>
                  </a:lnTo>
                  <a:lnTo>
                    <a:pt x="106" y="0"/>
                  </a:lnTo>
                  <a:lnTo>
                    <a:pt x="116" y="2"/>
                  </a:lnTo>
                  <a:lnTo>
                    <a:pt x="125" y="4"/>
                  </a:lnTo>
                  <a:lnTo>
                    <a:pt x="134" y="7"/>
                  </a:lnTo>
                  <a:lnTo>
                    <a:pt x="143" y="12"/>
                  </a:lnTo>
                  <a:lnTo>
                    <a:pt x="150" y="16"/>
                  </a:lnTo>
                  <a:lnTo>
                    <a:pt x="158" y="21"/>
                  </a:lnTo>
                  <a:lnTo>
                    <a:pt x="165" y="28"/>
                  </a:lnTo>
                  <a:lnTo>
                    <a:pt x="170" y="34"/>
                  </a:lnTo>
                  <a:lnTo>
                    <a:pt x="176" y="41"/>
                  </a:lnTo>
                  <a:lnTo>
                    <a:pt x="181" y="49"/>
                  </a:lnTo>
                  <a:lnTo>
                    <a:pt x="185" y="57"/>
                  </a:lnTo>
                  <a:lnTo>
                    <a:pt x="188" y="65"/>
                  </a:lnTo>
                  <a:lnTo>
                    <a:pt x="190" y="75"/>
                  </a:lnTo>
                  <a:lnTo>
                    <a:pt x="192" y="84"/>
                  </a:lnTo>
                  <a:lnTo>
                    <a:pt x="192" y="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" name="Freeform 1168"/>
            <p:cNvSpPr>
              <a:spLocks/>
            </p:cNvSpPr>
            <p:nvPr/>
          </p:nvSpPr>
          <p:spPr bwMode="auto">
            <a:xfrm>
              <a:off x="2962" y="1416"/>
              <a:ext cx="44" cy="42"/>
            </a:xfrm>
            <a:custGeom>
              <a:avLst/>
              <a:gdLst>
                <a:gd name="T0" fmla="*/ 192 w 192"/>
                <a:gd name="T1" fmla="*/ 103 h 187"/>
                <a:gd name="T2" fmla="*/ 188 w 192"/>
                <a:gd name="T3" fmla="*/ 121 h 187"/>
                <a:gd name="T4" fmla="*/ 181 w 192"/>
                <a:gd name="T5" fmla="*/ 139 h 187"/>
                <a:gd name="T6" fmla="*/ 170 w 192"/>
                <a:gd name="T7" fmla="*/ 153 h 187"/>
                <a:gd name="T8" fmla="*/ 158 w 192"/>
                <a:gd name="T9" fmla="*/ 166 h 187"/>
                <a:gd name="T10" fmla="*/ 143 w 192"/>
                <a:gd name="T11" fmla="*/ 176 h 187"/>
                <a:gd name="T12" fmla="*/ 125 w 192"/>
                <a:gd name="T13" fmla="*/ 183 h 187"/>
                <a:gd name="T14" fmla="*/ 106 w 192"/>
                <a:gd name="T15" fmla="*/ 187 h 187"/>
                <a:gd name="T16" fmla="*/ 86 w 192"/>
                <a:gd name="T17" fmla="*/ 187 h 187"/>
                <a:gd name="T18" fmla="*/ 67 w 192"/>
                <a:gd name="T19" fmla="*/ 183 h 187"/>
                <a:gd name="T20" fmla="*/ 51 w 192"/>
                <a:gd name="T21" fmla="*/ 176 h 187"/>
                <a:gd name="T22" fmla="*/ 35 w 192"/>
                <a:gd name="T23" fmla="*/ 166 h 187"/>
                <a:gd name="T24" fmla="*/ 22 w 192"/>
                <a:gd name="T25" fmla="*/ 153 h 187"/>
                <a:gd name="T26" fmla="*/ 12 w 192"/>
                <a:gd name="T27" fmla="*/ 139 h 187"/>
                <a:gd name="T28" fmla="*/ 4 w 192"/>
                <a:gd name="T29" fmla="*/ 121 h 187"/>
                <a:gd name="T30" fmla="*/ 1 w 192"/>
                <a:gd name="T31" fmla="*/ 103 h 187"/>
                <a:gd name="T32" fmla="*/ 1 w 192"/>
                <a:gd name="T33" fmla="*/ 84 h 187"/>
                <a:gd name="T34" fmla="*/ 4 w 192"/>
                <a:gd name="T35" fmla="*/ 65 h 187"/>
                <a:gd name="T36" fmla="*/ 12 w 192"/>
                <a:gd name="T37" fmla="*/ 49 h 187"/>
                <a:gd name="T38" fmla="*/ 22 w 192"/>
                <a:gd name="T39" fmla="*/ 34 h 187"/>
                <a:gd name="T40" fmla="*/ 35 w 192"/>
                <a:gd name="T41" fmla="*/ 21 h 187"/>
                <a:gd name="T42" fmla="*/ 51 w 192"/>
                <a:gd name="T43" fmla="*/ 12 h 187"/>
                <a:gd name="T44" fmla="*/ 67 w 192"/>
                <a:gd name="T45" fmla="*/ 4 h 187"/>
                <a:gd name="T46" fmla="*/ 86 w 192"/>
                <a:gd name="T47" fmla="*/ 0 h 187"/>
                <a:gd name="T48" fmla="*/ 106 w 192"/>
                <a:gd name="T49" fmla="*/ 0 h 187"/>
                <a:gd name="T50" fmla="*/ 125 w 192"/>
                <a:gd name="T51" fmla="*/ 4 h 187"/>
                <a:gd name="T52" fmla="*/ 143 w 192"/>
                <a:gd name="T53" fmla="*/ 12 h 187"/>
                <a:gd name="T54" fmla="*/ 158 w 192"/>
                <a:gd name="T55" fmla="*/ 21 h 187"/>
                <a:gd name="T56" fmla="*/ 170 w 192"/>
                <a:gd name="T57" fmla="*/ 34 h 187"/>
                <a:gd name="T58" fmla="*/ 181 w 192"/>
                <a:gd name="T59" fmla="*/ 49 h 187"/>
                <a:gd name="T60" fmla="*/ 188 w 192"/>
                <a:gd name="T61" fmla="*/ 65 h 187"/>
                <a:gd name="T62" fmla="*/ 192 w 192"/>
                <a:gd name="T63" fmla="*/ 8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" h="187">
                  <a:moveTo>
                    <a:pt x="192" y="93"/>
                  </a:moveTo>
                  <a:lnTo>
                    <a:pt x="192" y="103"/>
                  </a:lnTo>
                  <a:lnTo>
                    <a:pt x="190" y="113"/>
                  </a:lnTo>
                  <a:lnTo>
                    <a:pt x="188" y="121"/>
                  </a:lnTo>
                  <a:lnTo>
                    <a:pt x="185" y="130"/>
                  </a:lnTo>
                  <a:lnTo>
                    <a:pt x="181" y="139"/>
                  </a:lnTo>
                  <a:lnTo>
                    <a:pt x="176" y="146"/>
                  </a:lnTo>
                  <a:lnTo>
                    <a:pt x="170" y="153"/>
                  </a:lnTo>
                  <a:lnTo>
                    <a:pt x="165" y="160"/>
                  </a:lnTo>
                  <a:lnTo>
                    <a:pt x="158" y="166"/>
                  </a:lnTo>
                  <a:lnTo>
                    <a:pt x="150" y="171"/>
                  </a:lnTo>
                  <a:lnTo>
                    <a:pt x="143" y="176"/>
                  </a:lnTo>
                  <a:lnTo>
                    <a:pt x="134" y="180"/>
                  </a:lnTo>
                  <a:lnTo>
                    <a:pt x="125" y="183"/>
                  </a:lnTo>
                  <a:lnTo>
                    <a:pt x="116" y="185"/>
                  </a:lnTo>
                  <a:lnTo>
                    <a:pt x="106" y="187"/>
                  </a:lnTo>
                  <a:lnTo>
                    <a:pt x="96" y="187"/>
                  </a:lnTo>
                  <a:lnTo>
                    <a:pt x="86" y="187"/>
                  </a:lnTo>
                  <a:lnTo>
                    <a:pt x="77" y="185"/>
                  </a:lnTo>
                  <a:lnTo>
                    <a:pt x="67" y="183"/>
                  </a:lnTo>
                  <a:lnTo>
                    <a:pt x="59" y="180"/>
                  </a:lnTo>
                  <a:lnTo>
                    <a:pt x="51" y="176"/>
                  </a:lnTo>
                  <a:lnTo>
                    <a:pt x="43" y="171"/>
                  </a:lnTo>
                  <a:lnTo>
                    <a:pt x="35" y="166"/>
                  </a:lnTo>
                  <a:lnTo>
                    <a:pt x="29" y="160"/>
                  </a:lnTo>
                  <a:lnTo>
                    <a:pt x="22" y="153"/>
                  </a:lnTo>
                  <a:lnTo>
                    <a:pt x="17" y="146"/>
                  </a:lnTo>
                  <a:lnTo>
                    <a:pt x="12" y="139"/>
                  </a:lnTo>
                  <a:lnTo>
                    <a:pt x="8" y="130"/>
                  </a:lnTo>
                  <a:lnTo>
                    <a:pt x="4" y="121"/>
                  </a:lnTo>
                  <a:lnTo>
                    <a:pt x="2" y="113"/>
                  </a:lnTo>
                  <a:lnTo>
                    <a:pt x="1" y="103"/>
                  </a:lnTo>
                  <a:lnTo>
                    <a:pt x="0" y="93"/>
                  </a:lnTo>
                  <a:lnTo>
                    <a:pt x="1" y="84"/>
                  </a:lnTo>
                  <a:lnTo>
                    <a:pt x="2" y="75"/>
                  </a:lnTo>
                  <a:lnTo>
                    <a:pt x="4" y="65"/>
                  </a:lnTo>
                  <a:lnTo>
                    <a:pt x="8" y="57"/>
                  </a:lnTo>
                  <a:lnTo>
                    <a:pt x="12" y="49"/>
                  </a:lnTo>
                  <a:lnTo>
                    <a:pt x="17" y="41"/>
                  </a:lnTo>
                  <a:lnTo>
                    <a:pt x="22" y="34"/>
                  </a:lnTo>
                  <a:lnTo>
                    <a:pt x="29" y="28"/>
                  </a:lnTo>
                  <a:lnTo>
                    <a:pt x="35" y="21"/>
                  </a:lnTo>
                  <a:lnTo>
                    <a:pt x="43" y="16"/>
                  </a:lnTo>
                  <a:lnTo>
                    <a:pt x="51" y="12"/>
                  </a:lnTo>
                  <a:lnTo>
                    <a:pt x="59" y="7"/>
                  </a:lnTo>
                  <a:lnTo>
                    <a:pt x="67" y="4"/>
                  </a:lnTo>
                  <a:lnTo>
                    <a:pt x="77" y="2"/>
                  </a:lnTo>
                  <a:lnTo>
                    <a:pt x="86" y="0"/>
                  </a:lnTo>
                  <a:lnTo>
                    <a:pt x="96" y="0"/>
                  </a:lnTo>
                  <a:lnTo>
                    <a:pt x="106" y="0"/>
                  </a:lnTo>
                  <a:lnTo>
                    <a:pt x="116" y="2"/>
                  </a:lnTo>
                  <a:lnTo>
                    <a:pt x="125" y="4"/>
                  </a:lnTo>
                  <a:lnTo>
                    <a:pt x="134" y="7"/>
                  </a:lnTo>
                  <a:lnTo>
                    <a:pt x="143" y="12"/>
                  </a:lnTo>
                  <a:lnTo>
                    <a:pt x="150" y="16"/>
                  </a:lnTo>
                  <a:lnTo>
                    <a:pt x="158" y="21"/>
                  </a:lnTo>
                  <a:lnTo>
                    <a:pt x="165" y="28"/>
                  </a:lnTo>
                  <a:lnTo>
                    <a:pt x="170" y="34"/>
                  </a:lnTo>
                  <a:lnTo>
                    <a:pt x="176" y="41"/>
                  </a:lnTo>
                  <a:lnTo>
                    <a:pt x="181" y="49"/>
                  </a:lnTo>
                  <a:lnTo>
                    <a:pt x="185" y="57"/>
                  </a:lnTo>
                  <a:lnTo>
                    <a:pt x="188" y="65"/>
                  </a:lnTo>
                  <a:lnTo>
                    <a:pt x="190" y="75"/>
                  </a:lnTo>
                  <a:lnTo>
                    <a:pt x="192" y="84"/>
                  </a:lnTo>
                  <a:lnTo>
                    <a:pt x="192" y="9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9" name="Rectangle 1169"/>
            <p:cNvSpPr>
              <a:spLocks noChangeArrowheads="1"/>
            </p:cNvSpPr>
            <p:nvPr/>
          </p:nvSpPr>
          <p:spPr bwMode="auto">
            <a:xfrm>
              <a:off x="2876" y="1892"/>
              <a:ext cx="89" cy="7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0" name="Rectangle 1170"/>
            <p:cNvSpPr>
              <a:spLocks noChangeArrowheads="1"/>
            </p:cNvSpPr>
            <p:nvPr/>
          </p:nvSpPr>
          <p:spPr bwMode="auto">
            <a:xfrm>
              <a:off x="2876" y="1892"/>
              <a:ext cx="89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1" name="Rectangle 1171"/>
            <p:cNvSpPr>
              <a:spLocks noChangeArrowheads="1"/>
            </p:cNvSpPr>
            <p:nvPr/>
          </p:nvSpPr>
          <p:spPr bwMode="auto">
            <a:xfrm>
              <a:off x="2876" y="1892"/>
              <a:ext cx="89" cy="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2" name="Rectangle 1172"/>
            <p:cNvSpPr>
              <a:spLocks noChangeArrowheads="1"/>
            </p:cNvSpPr>
            <p:nvPr/>
          </p:nvSpPr>
          <p:spPr bwMode="auto">
            <a:xfrm>
              <a:off x="2885" y="1898"/>
              <a:ext cx="73" cy="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3" name="Rectangle 1173"/>
            <p:cNvSpPr>
              <a:spLocks noChangeArrowheads="1"/>
            </p:cNvSpPr>
            <p:nvPr/>
          </p:nvSpPr>
          <p:spPr bwMode="auto">
            <a:xfrm>
              <a:off x="2911" y="1886"/>
              <a:ext cx="20" cy="12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4" name="Rectangle 1174"/>
            <p:cNvSpPr>
              <a:spLocks noChangeArrowheads="1"/>
            </p:cNvSpPr>
            <p:nvPr/>
          </p:nvSpPr>
          <p:spPr bwMode="auto">
            <a:xfrm>
              <a:off x="2911" y="1886"/>
              <a:ext cx="20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5" name="Rectangle 1175"/>
            <p:cNvSpPr>
              <a:spLocks noChangeArrowheads="1"/>
            </p:cNvSpPr>
            <p:nvPr/>
          </p:nvSpPr>
          <p:spPr bwMode="auto">
            <a:xfrm>
              <a:off x="2911" y="1886"/>
              <a:ext cx="20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6" name="Rectangle 1176"/>
            <p:cNvSpPr>
              <a:spLocks noChangeArrowheads="1"/>
            </p:cNvSpPr>
            <p:nvPr/>
          </p:nvSpPr>
          <p:spPr bwMode="auto">
            <a:xfrm>
              <a:off x="2935" y="1886"/>
              <a:ext cx="19" cy="12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7" name="Rectangle 1177"/>
            <p:cNvSpPr>
              <a:spLocks noChangeArrowheads="1"/>
            </p:cNvSpPr>
            <p:nvPr/>
          </p:nvSpPr>
          <p:spPr bwMode="auto">
            <a:xfrm>
              <a:off x="2935" y="1886"/>
              <a:ext cx="19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" name="Rectangle 1178"/>
            <p:cNvSpPr>
              <a:spLocks noChangeArrowheads="1"/>
            </p:cNvSpPr>
            <p:nvPr/>
          </p:nvSpPr>
          <p:spPr bwMode="auto">
            <a:xfrm>
              <a:off x="2935" y="1886"/>
              <a:ext cx="19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9" name="Freeform 1179"/>
            <p:cNvSpPr>
              <a:spLocks/>
            </p:cNvSpPr>
            <p:nvPr/>
          </p:nvSpPr>
          <p:spPr bwMode="auto">
            <a:xfrm>
              <a:off x="2587" y="2257"/>
              <a:ext cx="24" cy="35"/>
            </a:xfrm>
            <a:custGeom>
              <a:avLst/>
              <a:gdLst>
                <a:gd name="T0" fmla="*/ 86 w 104"/>
                <a:gd name="T1" fmla="*/ 102 h 159"/>
                <a:gd name="T2" fmla="*/ 86 w 104"/>
                <a:gd name="T3" fmla="*/ 159 h 159"/>
                <a:gd name="T4" fmla="*/ 104 w 104"/>
                <a:gd name="T5" fmla="*/ 159 h 159"/>
                <a:gd name="T6" fmla="*/ 104 w 104"/>
                <a:gd name="T7" fmla="*/ 0 h 159"/>
                <a:gd name="T8" fmla="*/ 86 w 104"/>
                <a:gd name="T9" fmla="*/ 0 h 159"/>
                <a:gd name="T10" fmla="*/ 86 w 104"/>
                <a:gd name="T11" fmla="*/ 57 h 159"/>
                <a:gd name="T12" fmla="*/ 21 w 104"/>
                <a:gd name="T13" fmla="*/ 57 h 159"/>
                <a:gd name="T14" fmla="*/ 11 w 104"/>
                <a:gd name="T15" fmla="*/ 23 h 159"/>
                <a:gd name="T16" fmla="*/ 0 w 104"/>
                <a:gd name="T17" fmla="*/ 23 h 159"/>
                <a:gd name="T18" fmla="*/ 0 w 104"/>
                <a:gd name="T19" fmla="*/ 136 h 159"/>
                <a:gd name="T20" fmla="*/ 11 w 104"/>
                <a:gd name="T21" fmla="*/ 136 h 159"/>
                <a:gd name="T22" fmla="*/ 21 w 104"/>
                <a:gd name="T23" fmla="*/ 102 h 159"/>
                <a:gd name="T24" fmla="*/ 86 w 104"/>
                <a:gd name="T25" fmla="*/ 10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59">
                  <a:moveTo>
                    <a:pt x="86" y="102"/>
                  </a:moveTo>
                  <a:lnTo>
                    <a:pt x="86" y="159"/>
                  </a:lnTo>
                  <a:lnTo>
                    <a:pt x="104" y="159"/>
                  </a:lnTo>
                  <a:lnTo>
                    <a:pt x="104" y="0"/>
                  </a:lnTo>
                  <a:lnTo>
                    <a:pt x="86" y="0"/>
                  </a:lnTo>
                  <a:lnTo>
                    <a:pt x="86" y="57"/>
                  </a:lnTo>
                  <a:lnTo>
                    <a:pt x="21" y="57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136"/>
                  </a:lnTo>
                  <a:lnTo>
                    <a:pt x="11" y="136"/>
                  </a:lnTo>
                  <a:lnTo>
                    <a:pt x="21" y="102"/>
                  </a:lnTo>
                  <a:lnTo>
                    <a:pt x="86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0" name="Freeform 1180"/>
            <p:cNvSpPr>
              <a:spLocks/>
            </p:cNvSpPr>
            <p:nvPr/>
          </p:nvSpPr>
          <p:spPr bwMode="auto">
            <a:xfrm>
              <a:off x="2587" y="2257"/>
              <a:ext cx="24" cy="35"/>
            </a:xfrm>
            <a:custGeom>
              <a:avLst/>
              <a:gdLst>
                <a:gd name="T0" fmla="*/ 86 w 104"/>
                <a:gd name="T1" fmla="*/ 102 h 159"/>
                <a:gd name="T2" fmla="*/ 86 w 104"/>
                <a:gd name="T3" fmla="*/ 159 h 159"/>
                <a:gd name="T4" fmla="*/ 104 w 104"/>
                <a:gd name="T5" fmla="*/ 159 h 159"/>
                <a:gd name="T6" fmla="*/ 104 w 104"/>
                <a:gd name="T7" fmla="*/ 0 h 159"/>
                <a:gd name="T8" fmla="*/ 86 w 104"/>
                <a:gd name="T9" fmla="*/ 0 h 159"/>
                <a:gd name="T10" fmla="*/ 86 w 104"/>
                <a:gd name="T11" fmla="*/ 57 h 159"/>
                <a:gd name="T12" fmla="*/ 21 w 104"/>
                <a:gd name="T13" fmla="*/ 57 h 159"/>
                <a:gd name="T14" fmla="*/ 11 w 104"/>
                <a:gd name="T15" fmla="*/ 23 h 159"/>
                <a:gd name="T16" fmla="*/ 0 w 104"/>
                <a:gd name="T17" fmla="*/ 23 h 159"/>
                <a:gd name="T18" fmla="*/ 0 w 104"/>
                <a:gd name="T19" fmla="*/ 136 h 159"/>
                <a:gd name="T20" fmla="*/ 11 w 104"/>
                <a:gd name="T21" fmla="*/ 136 h 159"/>
                <a:gd name="T22" fmla="*/ 21 w 104"/>
                <a:gd name="T23" fmla="*/ 102 h 159"/>
                <a:gd name="T24" fmla="*/ 86 w 104"/>
                <a:gd name="T25" fmla="*/ 10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59">
                  <a:moveTo>
                    <a:pt x="86" y="102"/>
                  </a:moveTo>
                  <a:lnTo>
                    <a:pt x="86" y="159"/>
                  </a:lnTo>
                  <a:lnTo>
                    <a:pt x="104" y="159"/>
                  </a:lnTo>
                  <a:lnTo>
                    <a:pt x="104" y="0"/>
                  </a:lnTo>
                  <a:lnTo>
                    <a:pt x="86" y="0"/>
                  </a:lnTo>
                  <a:lnTo>
                    <a:pt x="86" y="57"/>
                  </a:lnTo>
                  <a:lnTo>
                    <a:pt x="21" y="57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136"/>
                  </a:lnTo>
                  <a:lnTo>
                    <a:pt x="11" y="136"/>
                  </a:lnTo>
                  <a:lnTo>
                    <a:pt x="21" y="102"/>
                  </a:lnTo>
                  <a:lnTo>
                    <a:pt x="8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1" name="Freeform 1181"/>
            <p:cNvSpPr>
              <a:spLocks/>
            </p:cNvSpPr>
            <p:nvPr/>
          </p:nvSpPr>
          <p:spPr bwMode="auto">
            <a:xfrm>
              <a:off x="2587" y="2257"/>
              <a:ext cx="24" cy="35"/>
            </a:xfrm>
            <a:custGeom>
              <a:avLst/>
              <a:gdLst>
                <a:gd name="T0" fmla="*/ 86 w 104"/>
                <a:gd name="T1" fmla="*/ 102 h 159"/>
                <a:gd name="T2" fmla="*/ 86 w 104"/>
                <a:gd name="T3" fmla="*/ 159 h 159"/>
                <a:gd name="T4" fmla="*/ 104 w 104"/>
                <a:gd name="T5" fmla="*/ 159 h 159"/>
                <a:gd name="T6" fmla="*/ 104 w 104"/>
                <a:gd name="T7" fmla="*/ 0 h 159"/>
                <a:gd name="T8" fmla="*/ 86 w 104"/>
                <a:gd name="T9" fmla="*/ 0 h 159"/>
                <a:gd name="T10" fmla="*/ 86 w 104"/>
                <a:gd name="T11" fmla="*/ 57 h 159"/>
                <a:gd name="T12" fmla="*/ 21 w 104"/>
                <a:gd name="T13" fmla="*/ 57 h 159"/>
                <a:gd name="T14" fmla="*/ 11 w 104"/>
                <a:gd name="T15" fmla="*/ 23 h 159"/>
                <a:gd name="T16" fmla="*/ 0 w 104"/>
                <a:gd name="T17" fmla="*/ 23 h 159"/>
                <a:gd name="T18" fmla="*/ 0 w 104"/>
                <a:gd name="T19" fmla="*/ 136 h 159"/>
                <a:gd name="T20" fmla="*/ 11 w 104"/>
                <a:gd name="T21" fmla="*/ 136 h 159"/>
                <a:gd name="T22" fmla="*/ 21 w 104"/>
                <a:gd name="T23" fmla="*/ 102 h 159"/>
                <a:gd name="T24" fmla="*/ 86 w 104"/>
                <a:gd name="T25" fmla="*/ 10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59">
                  <a:moveTo>
                    <a:pt x="86" y="102"/>
                  </a:moveTo>
                  <a:lnTo>
                    <a:pt x="86" y="159"/>
                  </a:lnTo>
                  <a:lnTo>
                    <a:pt x="104" y="159"/>
                  </a:lnTo>
                  <a:lnTo>
                    <a:pt x="104" y="0"/>
                  </a:lnTo>
                  <a:lnTo>
                    <a:pt x="86" y="0"/>
                  </a:lnTo>
                  <a:lnTo>
                    <a:pt x="86" y="57"/>
                  </a:lnTo>
                  <a:lnTo>
                    <a:pt x="21" y="57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136"/>
                  </a:lnTo>
                  <a:lnTo>
                    <a:pt x="11" y="136"/>
                  </a:lnTo>
                  <a:lnTo>
                    <a:pt x="21" y="102"/>
                  </a:lnTo>
                  <a:lnTo>
                    <a:pt x="86" y="102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" name="Freeform 1182"/>
            <p:cNvSpPr>
              <a:spLocks/>
            </p:cNvSpPr>
            <p:nvPr/>
          </p:nvSpPr>
          <p:spPr bwMode="auto">
            <a:xfrm>
              <a:off x="2587" y="2283"/>
              <a:ext cx="24" cy="35"/>
            </a:xfrm>
            <a:custGeom>
              <a:avLst/>
              <a:gdLst>
                <a:gd name="T0" fmla="*/ 86 w 104"/>
                <a:gd name="T1" fmla="*/ 102 h 158"/>
                <a:gd name="T2" fmla="*/ 86 w 104"/>
                <a:gd name="T3" fmla="*/ 158 h 158"/>
                <a:gd name="T4" fmla="*/ 104 w 104"/>
                <a:gd name="T5" fmla="*/ 158 h 158"/>
                <a:gd name="T6" fmla="*/ 104 w 104"/>
                <a:gd name="T7" fmla="*/ 0 h 158"/>
                <a:gd name="T8" fmla="*/ 86 w 104"/>
                <a:gd name="T9" fmla="*/ 0 h 158"/>
                <a:gd name="T10" fmla="*/ 86 w 104"/>
                <a:gd name="T11" fmla="*/ 56 h 158"/>
                <a:gd name="T12" fmla="*/ 21 w 104"/>
                <a:gd name="T13" fmla="*/ 56 h 158"/>
                <a:gd name="T14" fmla="*/ 11 w 104"/>
                <a:gd name="T15" fmla="*/ 23 h 158"/>
                <a:gd name="T16" fmla="*/ 0 w 104"/>
                <a:gd name="T17" fmla="*/ 23 h 158"/>
                <a:gd name="T18" fmla="*/ 0 w 104"/>
                <a:gd name="T19" fmla="*/ 135 h 158"/>
                <a:gd name="T20" fmla="*/ 11 w 104"/>
                <a:gd name="T21" fmla="*/ 135 h 158"/>
                <a:gd name="T22" fmla="*/ 21 w 104"/>
                <a:gd name="T23" fmla="*/ 102 h 158"/>
                <a:gd name="T24" fmla="*/ 86 w 104"/>
                <a:gd name="T25" fmla="*/ 10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58">
                  <a:moveTo>
                    <a:pt x="86" y="102"/>
                  </a:moveTo>
                  <a:lnTo>
                    <a:pt x="86" y="158"/>
                  </a:lnTo>
                  <a:lnTo>
                    <a:pt x="104" y="158"/>
                  </a:lnTo>
                  <a:lnTo>
                    <a:pt x="104" y="0"/>
                  </a:lnTo>
                  <a:lnTo>
                    <a:pt x="86" y="0"/>
                  </a:lnTo>
                  <a:lnTo>
                    <a:pt x="86" y="56"/>
                  </a:lnTo>
                  <a:lnTo>
                    <a:pt x="21" y="56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135"/>
                  </a:lnTo>
                  <a:lnTo>
                    <a:pt x="11" y="135"/>
                  </a:lnTo>
                  <a:lnTo>
                    <a:pt x="21" y="102"/>
                  </a:lnTo>
                  <a:lnTo>
                    <a:pt x="86" y="10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3" name="Freeform 1183"/>
            <p:cNvSpPr>
              <a:spLocks/>
            </p:cNvSpPr>
            <p:nvPr/>
          </p:nvSpPr>
          <p:spPr bwMode="auto">
            <a:xfrm>
              <a:off x="2587" y="2283"/>
              <a:ext cx="24" cy="35"/>
            </a:xfrm>
            <a:custGeom>
              <a:avLst/>
              <a:gdLst>
                <a:gd name="T0" fmla="*/ 86 w 104"/>
                <a:gd name="T1" fmla="*/ 102 h 158"/>
                <a:gd name="T2" fmla="*/ 86 w 104"/>
                <a:gd name="T3" fmla="*/ 158 h 158"/>
                <a:gd name="T4" fmla="*/ 104 w 104"/>
                <a:gd name="T5" fmla="*/ 158 h 158"/>
                <a:gd name="T6" fmla="*/ 104 w 104"/>
                <a:gd name="T7" fmla="*/ 0 h 158"/>
                <a:gd name="T8" fmla="*/ 86 w 104"/>
                <a:gd name="T9" fmla="*/ 0 h 158"/>
                <a:gd name="T10" fmla="*/ 86 w 104"/>
                <a:gd name="T11" fmla="*/ 56 h 158"/>
                <a:gd name="T12" fmla="*/ 21 w 104"/>
                <a:gd name="T13" fmla="*/ 56 h 158"/>
                <a:gd name="T14" fmla="*/ 11 w 104"/>
                <a:gd name="T15" fmla="*/ 23 h 158"/>
                <a:gd name="T16" fmla="*/ 0 w 104"/>
                <a:gd name="T17" fmla="*/ 23 h 158"/>
                <a:gd name="T18" fmla="*/ 0 w 104"/>
                <a:gd name="T19" fmla="*/ 135 h 158"/>
                <a:gd name="T20" fmla="*/ 11 w 104"/>
                <a:gd name="T21" fmla="*/ 135 h 158"/>
                <a:gd name="T22" fmla="*/ 21 w 104"/>
                <a:gd name="T23" fmla="*/ 102 h 158"/>
                <a:gd name="T24" fmla="*/ 86 w 104"/>
                <a:gd name="T25" fmla="*/ 10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58">
                  <a:moveTo>
                    <a:pt x="86" y="102"/>
                  </a:moveTo>
                  <a:lnTo>
                    <a:pt x="86" y="158"/>
                  </a:lnTo>
                  <a:lnTo>
                    <a:pt x="104" y="158"/>
                  </a:lnTo>
                  <a:lnTo>
                    <a:pt x="104" y="0"/>
                  </a:lnTo>
                  <a:lnTo>
                    <a:pt x="86" y="0"/>
                  </a:lnTo>
                  <a:lnTo>
                    <a:pt x="86" y="56"/>
                  </a:lnTo>
                  <a:lnTo>
                    <a:pt x="21" y="56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135"/>
                  </a:lnTo>
                  <a:lnTo>
                    <a:pt x="11" y="135"/>
                  </a:lnTo>
                  <a:lnTo>
                    <a:pt x="21" y="102"/>
                  </a:lnTo>
                  <a:lnTo>
                    <a:pt x="86" y="10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" name="Rectangle 1184"/>
            <p:cNvSpPr>
              <a:spLocks noChangeArrowheads="1"/>
            </p:cNvSpPr>
            <p:nvPr/>
          </p:nvSpPr>
          <p:spPr bwMode="auto">
            <a:xfrm>
              <a:off x="2630" y="2298"/>
              <a:ext cx="4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" name="Rectangle 1185"/>
            <p:cNvSpPr>
              <a:spLocks noChangeArrowheads="1"/>
            </p:cNvSpPr>
            <p:nvPr/>
          </p:nvSpPr>
          <p:spPr bwMode="auto">
            <a:xfrm>
              <a:off x="2633" y="2273"/>
              <a:ext cx="1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6" name="Freeform 1186"/>
            <p:cNvSpPr>
              <a:spLocks/>
            </p:cNvSpPr>
            <p:nvPr/>
          </p:nvSpPr>
          <p:spPr bwMode="auto">
            <a:xfrm>
              <a:off x="2678" y="2135"/>
              <a:ext cx="9" cy="9"/>
            </a:xfrm>
            <a:custGeom>
              <a:avLst/>
              <a:gdLst>
                <a:gd name="T0" fmla="*/ 0 w 39"/>
                <a:gd name="T1" fmla="*/ 30 h 38"/>
                <a:gd name="T2" fmla="*/ 31 w 39"/>
                <a:gd name="T3" fmla="*/ 0 h 38"/>
                <a:gd name="T4" fmla="*/ 39 w 39"/>
                <a:gd name="T5" fmla="*/ 0 h 38"/>
                <a:gd name="T6" fmla="*/ 39 w 39"/>
                <a:gd name="T7" fmla="*/ 7 h 38"/>
                <a:gd name="T8" fmla="*/ 8 w 39"/>
                <a:gd name="T9" fmla="*/ 38 h 38"/>
                <a:gd name="T10" fmla="*/ 0 w 39"/>
                <a:gd name="T11" fmla="*/ 38 h 38"/>
                <a:gd name="T12" fmla="*/ 0 w 39"/>
                <a:gd name="T13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8">
                  <a:moveTo>
                    <a:pt x="0" y="30"/>
                  </a:moveTo>
                  <a:lnTo>
                    <a:pt x="31" y="0"/>
                  </a:lnTo>
                  <a:lnTo>
                    <a:pt x="39" y="0"/>
                  </a:lnTo>
                  <a:lnTo>
                    <a:pt x="39" y="7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7" name="Freeform 1187"/>
            <p:cNvSpPr>
              <a:spLocks/>
            </p:cNvSpPr>
            <p:nvPr/>
          </p:nvSpPr>
          <p:spPr bwMode="auto">
            <a:xfrm>
              <a:off x="2684" y="2128"/>
              <a:ext cx="3" cy="8"/>
            </a:xfrm>
            <a:custGeom>
              <a:avLst/>
              <a:gdLst>
                <a:gd name="T0" fmla="*/ 0 w 11"/>
                <a:gd name="T1" fmla="*/ 35 h 35"/>
                <a:gd name="T2" fmla="*/ 0 w 11"/>
                <a:gd name="T3" fmla="*/ 5 h 35"/>
                <a:gd name="T4" fmla="*/ 0 w 11"/>
                <a:gd name="T5" fmla="*/ 0 h 35"/>
                <a:gd name="T6" fmla="*/ 11 w 11"/>
                <a:gd name="T7" fmla="*/ 0 h 35"/>
                <a:gd name="T8" fmla="*/ 11 w 11"/>
                <a:gd name="T9" fmla="*/ 5 h 35"/>
                <a:gd name="T10" fmla="*/ 0 w 11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5">
                  <a:moveTo>
                    <a:pt x="0" y="3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" name="Freeform 1188"/>
            <p:cNvSpPr>
              <a:spLocks/>
            </p:cNvSpPr>
            <p:nvPr/>
          </p:nvSpPr>
          <p:spPr bwMode="auto">
            <a:xfrm>
              <a:off x="2661" y="637"/>
              <a:ext cx="66" cy="528"/>
            </a:xfrm>
            <a:custGeom>
              <a:avLst/>
              <a:gdLst>
                <a:gd name="T0" fmla="*/ 282 w 285"/>
                <a:gd name="T1" fmla="*/ 2374 h 2374"/>
                <a:gd name="T2" fmla="*/ 0 w 285"/>
                <a:gd name="T3" fmla="*/ 0 h 2374"/>
                <a:gd name="T4" fmla="*/ 3 w 285"/>
                <a:gd name="T5" fmla="*/ 0 h 2374"/>
                <a:gd name="T6" fmla="*/ 285 w 285"/>
                <a:gd name="T7" fmla="*/ 2374 h 2374"/>
                <a:gd name="T8" fmla="*/ 282 w 285"/>
                <a:gd name="T9" fmla="*/ 2374 h 2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" h="2374">
                  <a:moveTo>
                    <a:pt x="282" y="237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285" y="2374"/>
                  </a:lnTo>
                  <a:lnTo>
                    <a:pt x="282" y="23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9" name="Freeform 1189"/>
            <p:cNvSpPr>
              <a:spLocks/>
            </p:cNvSpPr>
            <p:nvPr/>
          </p:nvSpPr>
          <p:spPr bwMode="auto">
            <a:xfrm>
              <a:off x="2661" y="637"/>
              <a:ext cx="66" cy="528"/>
            </a:xfrm>
            <a:custGeom>
              <a:avLst/>
              <a:gdLst>
                <a:gd name="T0" fmla="*/ 282 w 285"/>
                <a:gd name="T1" fmla="*/ 2374 h 2374"/>
                <a:gd name="T2" fmla="*/ 0 w 285"/>
                <a:gd name="T3" fmla="*/ 0 h 2374"/>
                <a:gd name="T4" fmla="*/ 3 w 285"/>
                <a:gd name="T5" fmla="*/ 0 h 2374"/>
                <a:gd name="T6" fmla="*/ 285 w 285"/>
                <a:gd name="T7" fmla="*/ 2374 h 2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" h="2374">
                  <a:moveTo>
                    <a:pt x="282" y="237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285" y="237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0" name="Rectangle 1190"/>
            <p:cNvSpPr>
              <a:spLocks noChangeArrowheads="1"/>
            </p:cNvSpPr>
            <p:nvPr/>
          </p:nvSpPr>
          <p:spPr bwMode="auto">
            <a:xfrm>
              <a:off x="2997" y="705"/>
              <a:ext cx="14" cy="4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1" name="Rectangle 1191"/>
            <p:cNvSpPr>
              <a:spLocks noChangeArrowheads="1"/>
            </p:cNvSpPr>
            <p:nvPr/>
          </p:nvSpPr>
          <p:spPr bwMode="auto">
            <a:xfrm>
              <a:off x="2997" y="705"/>
              <a:ext cx="14" cy="40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2" name="Rectangle 1192"/>
            <p:cNvSpPr>
              <a:spLocks noChangeArrowheads="1"/>
            </p:cNvSpPr>
            <p:nvPr/>
          </p:nvSpPr>
          <p:spPr bwMode="auto">
            <a:xfrm>
              <a:off x="2597" y="669"/>
              <a:ext cx="15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3" name="Rectangle 1193"/>
            <p:cNvSpPr>
              <a:spLocks noChangeArrowheads="1"/>
            </p:cNvSpPr>
            <p:nvPr/>
          </p:nvSpPr>
          <p:spPr bwMode="auto">
            <a:xfrm>
              <a:off x="2659" y="1281"/>
              <a:ext cx="10" cy="5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4" name="Rectangle 1194"/>
            <p:cNvSpPr>
              <a:spLocks noChangeArrowheads="1"/>
            </p:cNvSpPr>
            <p:nvPr/>
          </p:nvSpPr>
          <p:spPr bwMode="auto">
            <a:xfrm>
              <a:off x="2659" y="1281"/>
              <a:ext cx="10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5" name="Rectangle 1195"/>
            <p:cNvSpPr>
              <a:spLocks noChangeArrowheads="1"/>
            </p:cNvSpPr>
            <p:nvPr/>
          </p:nvSpPr>
          <p:spPr bwMode="auto">
            <a:xfrm>
              <a:off x="2649" y="1239"/>
              <a:ext cx="13" cy="2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6" name="Rectangle 1196"/>
            <p:cNvSpPr>
              <a:spLocks noChangeArrowheads="1"/>
            </p:cNvSpPr>
            <p:nvPr/>
          </p:nvSpPr>
          <p:spPr bwMode="auto">
            <a:xfrm>
              <a:off x="2649" y="1239"/>
              <a:ext cx="13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7" name="Rectangle 1197"/>
            <p:cNvSpPr>
              <a:spLocks noChangeArrowheads="1"/>
            </p:cNvSpPr>
            <p:nvPr/>
          </p:nvSpPr>
          <p:spPr bwMode="auto">
            <a:xfrm>
              <a:off x="2653" y="1247"/>
              <a:ext cx="5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" name="Rectangle 1198"/>
            <p:cNvSpPr>
              <a:spLocks noChangeArrowheads="1"/>
            </p:cNvSpPr>
            <p:nvPr/>
          </p:nvSpPr>
          <p:spPr bwMode="auto">
            <a:xfrm>
              <a:off x="2653" y="1223"/>
              <a:ext cx="5" cy="8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" name="Rectangle 1199"/>
            <p:cNvSpPr>
              <a:spLocks noChangeArrowheads="1"/>
            </p:cNvSpPr>
            <p:nvPr/>
          </p:nvSpPr>
          <p:spPr bwMode="auto">
            <a:xfrm>
              <a:off x="2653" y="1223"/>
              <a:ext cx="5" cy="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" name="Rectangle 1200"/>
            <p:cNvSpPr>
              <a:spLocks noChangeArrowheads="1"/>
            </p:cNvSpPr>
            <p:nvPr/>
          </p:nvSpPr>
          <p:spPr bwMode="auto">
            <a:xfrm>
              <a:off x="2647" y="1241"/>
              <a:ext cx="17" cy="5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" name="Rectangle 1201"/>
            <p:cNvSpPr>
              <a:spLocks noChangeArrowheads="1"/>
            </p:cNvSpPr>
            <p:nvPr/>
          </p:nvSpPr>
          <p:spPr bwMode="auto">
            <a:xfrm>
              <a:off x="2647" y="1241"/>
              <a:ext cx="17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" name="Rectangle 1202"/>
            <p:cNvSpPr>
              <a:spLocks noChangeArrowheads="1"/>
            </p:cNvSpPr>
            <p:nvPr/>
          </p:nvSpPr>
          <p:spPr bwMode="auto">
            <a:xfrm>
              <a:off x="2646" y="1231"/>
              <a:ext cx="18" cy="8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" name="Rectangle 1203"/>
            <p:cNvSpPr>
              <a:spLocks noChangeArrowheads="1"/>
            </p:cNvSpPr>
            <p:nvPr/>
          </p:nvSpPr>
          <p:spPr bwMode="auto">
            <a:xfrm>
              <a:off x="2646" y="1231"/>
              <a:ext cx="18" cy="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" name="Rectangle 1204"/>
            <p:cNvSpPr>
              <a:spLocks noChangeArrowheads="1"/>
            </p:cNvSpPr>
            <p:nvPr/>
          </p:nvSpPr>
          <p:spPr bwMode="auto">
            <a:xfrm>
              <a:off x="2654" y="1248"/>
              <a:ext cx="4" cy="8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" name="Rectangle 1205"/>
            <p:cNvSpPr>
              <a:spLocks noChangeArrowheads="1"/>
            </p:cNvSpPr>
            <p:nvPr/>
          </p:nvSpPr>
          <p:spPr bwMode="auto">
            <a:xfrm>
              <a:off x="2654" y="1248"/>
              <a:ext cx="4" cy="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" name="Rectangle 1206"/>
            <p:cNvSpPr>
              <a:spLocks noChangeArrowheads="1"/>
            </p:cNvSpPr>
            <p:nvPr/>
          </p:nvSpPr>
          <p:spPr bwMode="auto">
            <a:xfrm>
              <a:off x="2670" y="1277"/>
              <a:ext cx="2" cy="1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" name="Rectangle 1207"/>
            <p:cNvSpPr>
              <a:spLocks noChangeArrowheads="1"/>
            </p:cNvSpPr>
            <p:nvPr/>
          </p:nvSpPr>
          <p:spPr bwMode="auto">
            <a:xfrm>
              <a:off x="2661" y="1281"/>
              <a:ext cx="4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" name="Rectangle 1208"/>
            <p:cNvSpPr>
              <a:spLocks noChangeArrowheads="1"/>
            </p:cNvSpPr>
            <p:nvPr/>
          </p:nvSpPr>
          <p:spPr bwMode="auto">
            <a:xfrm>
              <a:off x="2681" y="1281"/>
              <a:ext cx="8" cy="5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" name="Rectangle 1209"/>
            <p:cNvSpPr>
              <a:spLocks noChangeArrowheads="1"/>
            </p:cNvSpPr>
            <p:nvPr/>
          </p:nvSpPr>
          <p:spPr bwMode="auto">
            <a:xfrm>
              <a:off x="2681" y="1281"/>
              <a:ext cx="8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" name="Freeform 1210"/>
            <p:cNvSpPr>
              <a:spLocks/>
            </p:cNvSpPr>
            <p:nvPr/>
          </p:nvSpPr>
          <p:spPr bwMode="auto">
            <a:xfrm>
              <a:off x="2666" y="1276"/>
              <a:ext cx="5" cy="15"/>
            </a:xfrm>
            <a:custGeom>
              <a:avLst/>
              <a:gdLst>
                <a:gd name="T0" fmla="*/ 24 w 24"/>
                <a:gd name="T1" fmla="*/ 0 h 68"/>
                <a:gd name="T2" fmla="*/ 24 w 24"/>
                <a:gd name="T3" fmla="*/ 68 h 68"/>
                <a:gd name="T4" fmla="*/ 1 w 24"/>
                <a:gd name="T5" fmla="*/ 68 h 68"/>
                <a:gd name="T6" fmla="*/ 0 w 24"/>
                <a:gd name="T7" fmla="*/ 0 h 68"/>
                <a:gd name="T8" fmla="*/ 24 w 24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8">
                  <a:moveTo>
                    <a:pt x="24" y="0"/>
                  </a:moveTo>
                  <a:lnTo>
                    <a:pt x="24" y="68"/>
                  </a:lnTo>
                  <a:lnTo>
                    <a:pt x="1" y="68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" name="Freeform 1211"/>
            <p:cNvSpPr>
              <a:spLocks/>
            </p:cNvSpPr>
            <p:nvPr/>
          </p:nvSpPr>
          <p:spPr bwMode="auto">
            <a:xfrm>
              <a:off x="2666" y="1276"/>
              <a:ext cx="5" cy="15"/>
            </a:xfrm>
            <a:custGeom>
              <a:avLst/>
              <a:gdLst>
                <a:gd name="T0" fmla="*/ 24 w 24"/>
                <a:gd name="T1" fmla="*/ 0 h 68"/>
                <a:gd name="T2" fmla="*/ 24 w 24"/>
                <a:gd name="T3" fmla="*/ 68 h 68"/>
                <a:gd name="T4" fmla="*/ 1 w 24"/>
                <a:gd name="T5" fmla="*/ 68 h 68"/>
                <a:gd name="T6" fmla="*/ 0 w 24"/>
                <a:gd name="T7" fmla="*/ 0 h 68"/>
                <a:gd name="T8" fmla="*/ 24 w 24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8">
                  <a:moveTo>
                    <a:pt x="24" y="0"/>
                  </a:moveTo>
                  <a:lnTo>
                    <a:pt x="24" y="68"/>
                  </a:lnTo>
                  <a:lnTo>
                    <a:pt x="1" y="68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" name="Rectangle 1212"/>
            <p:cNvSpPr>
              <a:spLocks noChangeArrowheads="1"/>
            </p:cNvSpPr>
            <p:nvPr/>
          </p:nvSpPr>
          <p:spPr bwMode="auto">
            <a:xfrm>
              <a:off x="2672" y="1275"/>
              <a:ext cx="9" cy="17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" name="Rectangle 1213"/>
            <p:cNvSpPr>
              <a:spLocks noChangeArrowheads="1"/>
            </p:cNvSpPr>
            <p:nvPr/>
          </p:nvSpPr>
          <p:spPr bwMode="auto">
            <a:xfrm>
              <a:off x="2672" y="1275"/>
              <a:ext cx="9" cy="1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" name="Rectangle 1214"/>
            <p:cNvSpPr>
              <a:spLocks noChangeArrowheads="1"/>
            </p:cNvSpPr>
            <p:nvPr/>
          </p:nvSpPr>
          <p:spPr bwMode="auto">
            <a:xfrm>
              <a:off x="2652" y="1256"/>
              <a:ext cx="7" cy="39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" name="Rectangle 1215"/>
            <p:cNvSpPr>
              <a:spLocks noChangeArrowheads="1"/>
            </p:cNvSpPr>
            <p:nvPr/>
          </p:nvSpPr>
          <p:spPr bwMode="auto">
            <a:xfrm>
              <a:off x="2652" y="1256"/>
              <a:ext cx="7" cy="3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6" name="Rectangle 1216"/>
            <p:cNvSpPr>
              <a:spLocks noChangeArrowheads="1"/>
            </p:cNvSpPr>
            <p:nvPr/>
          </p:nvSpPr>
          <p:spPr bwMode="auto">
            <a:xfrm>
              <a:off x="4136" y="1976"/>
              <a:ext cx="7" cy="175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7" name="Rectangle 1217"/>
            <p:cNvSpPr>
              <a:spLocks noChangeArrowheads="1"/>
            </p:cNvSpPr>
            <p:nvPr/>
          </p:nvSpPr>
          <p:spPr bwMode="auto">
            <a:xfrm>
              <a:off x="4136" y="1976"/>
              <a:ext cx="7" cy="17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8" name="Rectangle 1218"/>
            <p:cNvSpPr>
              <a:spLocks noChangeArrowheads="1"/>
            </p:cNvSpPr>
            <p:nvPr/>
          </p:nvSpPr>
          <p:spPr bwMode="auto">
            <a:xfrm>
              <a:off x="4136" y="1978"/>
              <a:ext cx="6" cy="1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9" name="Rectangle 1219"/>
            <p:cNvSpPr>
              <a:spLocks noChangeArrowheads="1"/>
            </p:cNvSpPr>
            <p:nvPr/>
          </p:nvSpPr>
          <p:spPr bwMode="auto">
            <a:xfrm>
              <a:off x="4136" y="1978"/>
              <a:ext cx="6" cy="17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0" name="Rectangle 1220"/>
            <p:cNvSpPr>
              <a:spLocks noChangeArrowheads="1"/>
            </p:cNvSpPr>
            <p:nvPr/>
          </p:nvSpPr>
          <p:spPr bwMode="auto">
            <a:xfrm>
              <a:off x="4283" y="1976"/>
              <a:ext cx="8" cy="175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1" name="Rectangle 1221"/>
            <p:cNvSpPr>
              <a:spLocks noChangeArrowheads="1"/>
            </p:cNvSpPr>
            <p:nvPr/>
          </p:nvSpPr>
          <p:spPr bwMode="auto">
            <a:xfrm>
              <a:off x="4283" y="1976"/>
              <a:ext cx="8" cy="17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2" name="Rectangle 1222"/>
            <p:cNvSpPr>
              <a:spLocks noChangeArrowheads="1"/>
            </p:cNvSpPr>
            <p:nvPr/>
          </p:nvSpPr>
          <p:spPr bwMode="auto">
            <a:xfrm>
              <a:off x="4284" y="1978"/>
              <a:ext cx="7" cy="1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3" name="Rectangle 1223"/>
            <p:cNvSpPr>
              <a:spLocks noChangeArrowheads="1"/>
            </p:cNvSpPr>
            <p:nvPr/>
          </p:nvSpPr>
          <p:spPr bwMode="auto">
            <a:xfrm>
              <a:off x="4284" y="1978"/>
              <a:ext cx="7" cy="17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4" name="Rectangle 1224"/>
            <p:cNvSpPr>
              <a:spLocks noChangeArrowheads="1"/>
            </p:cNvSpPr>
            <p:nvPr/>
          </p:nvSpPr>
          <p:spPr bwMode="auto">
            <a:xfrm>
              <a:off x="3542" y="2034"/>
              <a:ext cx="1338" cy="60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" name="Rectangle 1225"/>
            <p:cNvSpPr>
              <a:spLocks noChangeArrowheads="1"/>
            </p:cNvSpPr>
            <p:nvPr/>
          </p:nvSpPr>
          <p:spPr bwMode="auto">
            <a:xfrm>
              <a:off x="3542" y="2034"/>
              <a:ext cx="1338" cy="6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6" name="Rectangle 1226"/>
            <p:cNvSpPr>
              <a:spLocks noChangeArrowheads="1"/>
            </p:cNvSpPr>
            <p:nvPr/>
          </p:nvSpPr>
          <p:spPr bwMode="auto">
            <a:xfrm>
              <a:off x="5544" y="1938"/>
              <a:ext cx="21" cy="2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7" name="Rectangle 1227"/>
            <p:cNvSpPr>
              <a:spLocks noChangeArrowheads="1"/>
            </p:cNvSpPr>
            <p:nvPr/>
          </p:nvSpPr>
          <p:spPr bwMode="auto">
            <a:xfrm>
              <a:off x="5544" y="1938"/>
              <a:ext cx="21" cy="25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8" name="Freeform 1228"/>
            <p:cNvSpPr>
              <a:spLocks/>
            </p:cNvSpPr>
            <p:nvPr/>
          </p:nvSpPr>
          <p:spPr bwMode="auto">
            <a:xfrm>
              <a:off x="4880" y="2034"/>
              <a:ext cx="32" cy="60"/>
            </a:xfrm>
            <a:custGeom>
              <a:avLst/>
              <a:gdLst>
                <a:gd name="T0" fmla="*/ 0 w 139"/>
                <a:gd name="T1" fmla="*/ 136 h 271"/>
                <a:gd name="T2" fmla="*/ 0 w 139"/>
                <a:gd name="T3" fmla="*/ 271 h 271"/>
                <a:gd name="T4" fmla="*/ 14 w 139"/>
                <a:gd name="T5" fmla="*/ 270 h 271"/>
                <a:gd name="T6" fmla="*/ 27 w 139"/>
                <a:gd name="T7" fmla="*/ 268 h 271"/>
                <a:gd name="T8" fmla="*/ 42 w 139"/>
                <a:gd name="T9" fmla="*/ 265 h 271"/>
                <a:gd name="T10" fmla="*/ 54 w 139"/>
                <a:gd name="T11" fmla="*/ 260 h 271"/>
                <a:gd name="T12" fmla="*/ 66 w 139"/>
                <a:gd name="T13" fmla="*/ 254 h 271"/>
                <a:gd name="T14" fmla="*/ 77 w 139"/>
                <a:gd name="T15" fmla="*/ 248 h 271"/>
                <a:gd name="T16" fmla="*/ 88 w 139"/>
                <a:gd name="T17" fmla="*/ 239 h 271"/>
                <a:gd name="T18" fmla="*/ 98 w 139"/>
                <a:gd name="T19" fmla="*/ 231 h 271"/>
                <a:gd name="T20" fmla="*/ 107 w 139"/>
                <a:gd name="T21" fmla="*/ 221 h 271"/>
                <a:gd name="T22" fmla="*/ 115 w 139"/>
                <a:gd name="T23" fmla="*/ 211 h 271"/>
                <a:gd name="T24" fmla="*/ 122 w 139"/>
                <a:gd name="T25" fmla="*/ 200 h 271"/>
                <a:gd name="T26" fmla="*/ 128 w 139"/>
                <a:gd name="T27" fmla="*/ 188 h 271"/>
                <a:gd name="T28" fmla="*/ 132 w 139"/>
                <a:gd name="T29" fmla="*/ 176 h 271"/>
                <a:gd name="T30" fmla="*/ 136 w 139"/>
                <a:gd name="T31" fmla="*/ 163 h 271"/>
                <a:gd name="T32" fmla="*/ 138 w 139"/>
                <a:gd name="T33" fmla="*/ 149 h 271"/>
                <a:gd name="T34" fmla="*/ 139 w 139"/>
                <a:gd name="T35" fmla="*/ 136 h 271"/>
                <a:gd name="T36" fmla="*/ 138 w 139"/>
                <a:gd name="T37" fmla="*/ 122 h 271"/>
                <a:gd name="T38" fmla="*/ 136 w 139"/>
                <a:gd name="T39" fmla="*/ 108 h 271"/>
                <a:gd name="T40" fmla="*/ 132 w 139"/>
                <a:gd name="T41" fmla="*/ 95 h 271"/>
                <a:gd name="T42" fmla="*/ 128 w 139"/>
                <a:gd name="T43" fmla="*/ 83 h 271"/>
                <a:gd name="T44" fmla="*/ 122 w 139"/>
                <a:gd name="T45" fmla="*/ 71 h 271"/>
                <a:gd name="T46" fmla="*/ 115 w 139"/>
                <a:gd name="T47" fmla="*/ 60 h 271"/>
                <a:gd name="T48" fmla="*/ 107 w 139"/>
                <a:gd name="T49" fmla="*/ 50 h 271"/>
                <a:gd name="T50" fmla="*/ 98 w 139"/>
                <a:gd name="T51" fmla="*/ 40 h 271"/>
                <a:gd name="T52" fmla="*/ 88 w 139"/>
                <a:gd name="T53" fmla="*/ 32 h 271"/>
                <a:gd name="T54" fmla="*/ 77 w 139"/>
                <a:gd name="T55" fmla="*/ 23 h 271"/>
                <a:gd name="T56" fmla="*/ 66 w 139"/>
                <a:gd name="T57" fmla="*/ 16 h 271"/>
                <a:gd name="T58" fmla="*/ 54 w 139"/>
                <a:gd name="T59" fmla="*/ 11 h 271"/>
                <a:gd name="T60" fmla="*/ 42 w 139"/>
                <a:gd name="T61" fmla="*/ 7 h 271"/>
                <a:gd name="T62" fmla="*/ 27 w 139"/>
                <a:gd name="T63" fmla="*/ 4 h 271"/>
                <a:gd name="T64" fmla="*/ 14 w 139"/>
                <a:gd name="T65" fmla="*/ 1 h 271"/>
                <a:gd name="T66" fmla="*/ 0 w 139"/>
                <a:gd name="T67" fmla="*/ 0 h 271"/>
                <a:gd name="T68" fmla="*/ 0 w 139"/>
                <a:gd name="T69" fmla="*/ 13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9" h="271">
                  <a:moveTo>
                    <a:pt x="0" y="136"/>
                  </a:moveTo>
                  <a:lnTo>
                    <a:pt x="0" y="271"/>
                  </a:lnTo>
                  <a:lnTo>
                    <a:pt x="14" y="270"/>
                  </a:lnTo>
                  <a:lnTo>
                    <a:pt x="27" y="268"/>
                  </a:lnTo>
                  <a:lnTo>
                    <a:pt x="42" y="265"/>
                  </a:lnTo>
                  <a:lnTo>
                    <a:pt x="54" y="260"/>
                  </a:lnTo>
                  <a:lnTo>
                    <a:pt x="66" y="254"/>
                  </a:lnTo>
                  <a:lnTo>
                    <a:pt x="77" y="248"/>
                  </a:lnTo>
                  <a:lnTo>
                    <a:pt x="88" y="239"/>
                  </a:lnTo>
                  <a:lnTo>
                    <a:pt x="98" y="231"/>
                  </a:lnTo>
                  <a:lnTo>
                    <a:pt x="107" y="221"/>
                  </a:lnTo>
                  <a:lnTo>
                    <a:pt x="115" y="211"/>
                  </a:lnTo>
                  <a:lnTo>
                    <a:pt x="122" y="200"/>
                  </a:lnTo>
                  <a:lnTo>
                    <a:pt x="128" y="188"/>
                  </a:lnTo>
                  <a:lnTo>
                    <a:pt x="132" y="176"/>
                  </a:lnTo>
                  <a:lnTo>
                    <a:pt x="136" y="163"/>
                  </a:lnTo>
                  <a:lnTo>
                    <a:pt x="138" y="149"/>
                  </a:lnTo>
                  <a:lnTo>
                    <a:pt x="139" y="136"/>
                  </a:lnTo>
                  <a:lnTo>
                    <a:pt x="138" y="122"/>
                  </a:lnTo>
                  <a:lnTo>
                    <a:pt x="136" y="108"/>
                  </a:lnTo>
                  <a:lnTo>
                    <a:pt x="132" y="95"/>
                  </a:lnTo>
                  <a:lnTo>
                    <a:pt x="128" y="83"/>
                  </a:lnTo>
                  <a:lnTo>
                    <a:pt x="122" y="71"/>
                  </a:lnTo>
                  <a:lnTo>
                    <a:pt x="115" y="60"/>
                  </a:lnTo>
                  <a:lnTo>
                    <a:pt x="107" y="50"/>
                  </a:lnTo>
                  <a:lnTo>
                    <a:pt x="98" y="40"/>
                  </a:lnTo>
                  <a:lnTo>
                    <a:pt x="88" y="32"/>
                  </a:lnTo>
                  <a:lnTo>
                    <a:pt x="77" y="23"/>
                  </a:lnTo>
                  <a:lnTo>
                    <a:pt x="66" y="16"/>
                  </a:lnTo>
                  <a:lnTo>
                    <a:pt x="54" y="11"/>
                  </a:lnTo>
                  <a:lnTo>
                    <a:pt x="42" y="7"/>
                  </a:lnTo>
                  <a:lnTo>
                    <a:pt x="27" y="4"/>
                  </a:lnTo>
                  <a:lnTo>
                    <a:pt x="14" y="1"/>
                  </a:lnTo>
                  <a:lnTo>
                    <a:pt x="0" y="0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" name="Freeform 1229"/>
            <p:cNvSpPr>
              <a:spLocks/>
            </p:cNvSpPr>
            <p:nvPr/>
          </p:nvSpPr>
          <p:spPr bwMode="auto">
            <a:xfrm>
              <a:off x="4880" y="2034"/>
              <a:ext cx="32" cy="60"/>
            </a:xfrm>
            <a:custGeom>
              <a:avLst/>
              <a:gdLst>
                <a:gd name="T0" fmla="*/ 0 w 139"/>
                <a:gd name="T1" fmla="*/ 271 h 271"/>
                <a:gd name="T2" fmla="*/ 14 w 139"/>
                <a:gd name="T3" fmla="*/ 270 h 271"/>
                <a:gd name="T4" fmla="*/ 27 w 139"/>
                <a:gd name="T5" fmla="*/ 268 h 271"/>
                <a:gd name="T6" fmla="*/ 42 w 139"/>
                <a:gd name="T7" fmla="*/ 265 h 271"/>
                <a:gd name="T8" fmla="*/ 54 w 139"/>
                <a:gd name="T9" fmla="*/ 260 h 271"/>
                <a:gd name="T10" fmla="*/ 66 w 139"/>
                <a:gd name="T11" fmla="*/ 254 h 271"/>
                <a:gd name="T12" fmla="*/ 77 w 139"/>
                <a:gd name="T13" fmla="*/ 248 h 271"/>
                <a:gd name="T14" fmla="*/ 88 w 139"/>
                <a:gd name="T15" fmla="*/ 239 h 271"/>
                <a:gd name="T16" fmla="*/ 98 w 139"/>
                <a:gd name="T17" fmla="*/ 231 h 271"/>
                <a:gd name="T18" fmla="*/ 107 w 139"/>
                <a:gd name="T19" fmla="*/ 221 h 271"/>
                <a:gd name="T20" fmla="*/ 115 w 139"/>
                <a:gd name="T21" fmla="*/ 211 h 271"/>
                <a:gd name="T22" fmla="*/ 122 w 139"/>
                <a:gd name="T23" fmla="*/ 200 h 271"/>
                <a:gd name="T24" fmla="*/ 128 w 139"/>
                <a:gd name="T25" fmla="*/ 188 h 271"/>
                <a:gd name="T26" fmla="*/ 132 w 139"/>
                <a:gd name="T27" fmla="*/ 176 h 271"/>
                <a:gd name="T28" fmla="*/ 136 w 139"/>
                <a:gd name="T29" fmla="*/ 163 h 271"/>
                <a:gd name="T30" fmla="*/ 138 w 139"/>
                <a:gd name="T31" fmla="*/ 149 h 271"/>
                <a:gd name="T32" fmla="*/ 139 w 139"/>
                <a:gd name="T33" fmla="*/ 136 h 271"/>
                <a:gd name="T34" fmla="*/ 138 w 139"/>
                <a:gd name="T35" fmla="*/ 122 h 271"/>
                <a:gd name="T36" fmla="*/ 136 w 139"/>
                <a:gd name="T37" fmla="*/ 108 h 271"/>
                <a:gd name="T38" fmla="*/ 132 w 139"/>
                <a:gd name="T39" fmla="*/ 95 h 271"/>
                <a:gd name="T40" fmla="*/ 128 w 139"/>
                <a:gd name="T41" fmla="*/ 83 h 271"/>
                <a:gd name="T42" fmla="*/ 122 w 139"/>
                <a:gd name="T43" fmla="*/ 71 h 271"/>
                <a:gd name="T44" fmla="*/ 115 w 139"/>
                <a:gd name="T45" fmla="*/ 60 h 271"/>
                <a:gd name="T46" fmla="*/ 107 w 139"/>
                <a:gd name="T47" fmla="*/ 50 h 271"/>
                <a:gd name="T48" fmla="*/ 98 w 139"/>
                <a:gd name="T49" fmla="*/ 40 h 271"/>
                <a:gd name="T50" fmla="*/ 88 w 139"/>
                <a:gd name="T51" fmla="*/ 32 h 271"/>
                <a:gd name="T52" fmla="*/ 77 w 139"/>
                <a:gd name="T53" fmla="*/ 23 h 271"/>
                <a:gd name="T54" fmla="*/ 66 w 139"/>
                <a:gd name="T55" fmla="*/ 16 h 271"/>
                <a:gd name="T56" fmla="*/ 54 w 139"/>
                <a:gd name="T57" fmla="*/ 11 h 271"/>
                <a:gd name="T58" fmla="*/ 42 w 139"/>
                <a:gd name="T59" fmla="*/ 7 h 271"/>
                <a:gd name="T60" fmla="*/ 27 w 139"/>
                <a:gd name="T61" fmla="*/ 4 h 271"/>
                <a:gd name="T62" fmla="*/ 14 w 139"/>
                <a:gd name="T63" fmla="*/ 1 h 271"/>
                <a:gd name="T64" fmla="*/ 0 w 139"/>
                <a:gd name="T65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9" h="271">
                  <a:moveTo>
                    <a:pt x="0" y="271"/>
                  </a:moveTo>
                  <a:lnTo>
                    <a:pt x="14" y="270"/>
                  </a:lnTo>
                  <a:lnTo>
                    <a:pt x="27" y="268"/>
                  </a:lnTo>
                  <a:lnTo>
                    <a:pt x="42" y="265"/>
                  </a:lnTo>
                  <a:lnTo>
                    <a:pt x="54" y="260"/>
                  </a:lnTo>
                  <a:lnTo>
                    <a:pt x="66" y="254"/>
                  </a:lnTo>
                  <a:lnTo>
                    <a:pt x="77" y="248"/>
                  </a:lnTo>
                  <a:lnTo>
                    <a:pt x="88" y="239"/>
                  </a:lnTo>
                  <a:lnTo>
                    <a:pt x="98" y="231"/>
                  </a:lnTo>
                  <a:lnTo>
                    <a:pt x="107" y="221"/>
                  </a:lnTo>
                  <a:lnTo>
                    <a:pt x="115" y="211"/>
                  </a:lnTo>
                  <a:lnTo>
                    <a:pt x="122" y="200"/>
                  </a:lnTo>
                  <a:lnTo>
                    <a:pt x="128" y="188"/>
                  </a:lnTo>
                  <a:lnTo>
                    <a:pt x="132" y="176"/>
                  </a:lnTo>
                  <a:lnTo>
                    <a:pt x="136" y="163"/>
                  </a:lnTo>
                  <a:lnTo>
                    <a:pt x="138" y="149"/>
                  </a:lnTo>
                  <a:lnTo>
                    <a:pt x="139" y="136"/>
                  </a:lnTo>
                  <a:lnTo>
                    <a:pt x="138" y="122"/>
                  </a:lnTo>
                  <a:lnTo>
                    <a:pt x="136" y="108"/>
                  </a:lnTo>
                  <a:lnTo>
                    <a:pt x="132" y="95"/>
                  </a:lnTo>
                  <a:lnTo>
                    <a:pt x="128" y="83"/>
                  </a:lnTo>
                  <a:lnTo>
                    <a:pt x="122" y="71"/>
                  </a:lnTo>
                  <a:lnTo>
                    <a:pt x="115" y="60"/>
                  </a:lnTo>
                  <a:lnTo>
                    <a:pt x="107" y="50"/>
                  </a:lnTo>
                  <a:lnTo>
                    <a:pt x="98" y="40"/>
                  </a:lnTo>
                  <a:lnTo>
                    <a:pt x="88" y="32"/>
                  </a:lnTo>
                  <a:lnTo>
                    <a:pt x="77" y="23"/>
                  </a:lnTo>
                  <a:lnTo>
                    <a:pt x="66" y="16"/>
                  </a:lnTo>
                  <a:lnTo>
                    <a:pt x="54" y="11"/>
                  </a:lnTo>
                  <a:lnTo>
                    <a:pt x="42" y="7"/>
                  </a:lnTo>
                  <a:lnTo>
                    <a:pt x="27" y="4"/>
                  </a:lnTo>
                  <a:lnTo>
                    <a:pt x="14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" name="Rectangle 1230"/>
            <p:cNvSpPr>
              <a:spLocks noChangeArrowheads="1"/>
            </p:cNvSpPr>
            <p:nvPr/>
          </p:nvSpPr>
          <p:spPr bwMode="auto">
            <a:xfrm>
              <a:off x="2738" y="1187"/>
              <a:ext cx="181" cy="1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1" name="Rectangle 1231"/>
            <p:cNvSpPr>
              <a:spLocks noChangeArrowheads="1"/>
            </p:cNvSpPr>
            <p:nvPr/>
          </p:nvSpPr>
          <p:spPr bwMode="auto">
            <a:xfrm>
              <a:off x="2738" y="1187"/>
              <a:ext cx="181" cy="1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2" name="Rectangle 1232"/>
            <p:cNvSpPr>
              <a:spLocks noChangeArrowheads="1"/>
            </p:cNvSpPr>
            <p:nvPr/>
          </p:nvSpPr>
          <p:spPr bwMode="auto">
            <a:xfrm>
              <a:off x="2738" y="1215"/>
              <a:ext cx="181" cy="11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3" name="Rectangle 1233"/>
            <p:cNvSpPr>
              <a:spLocks noChangeArrowheads="1"/>
            </p:cNvSpPr>
            <p:nvPr/>
          </p:nvSpPr>
          <p:spPr bwMode="auto">
            <a:xfrm>
              <a:off x="2738" y="1215"/>
              <a:ext cx="181" cy="1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4" name="Rectangle 1234"/>
            <p:cNvSpPr>
              <a:spLocks noChangeArrowheads="1"/>
            </p:cNvSpPr>
            <p:nvPr/>
          </p:nvSpPr>
          <p:spPr bwMode="auto">
            <a:xfrm>
              <a:off x="2738" y="1241"/>
              <a:ext cx="181" cy="1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5" name="Rectangle 1235"/>
            <p:cNvSpPr>
              <a:spLocks noChangeArrowheads="1"/>
            </p:cNvSpPr>
            <p:nvPr/>
          </p:nvSpPr>
          <p:spPr bwMode="auto">
            <a:xfrm>
              <a:off x="2738" y="1241"/>
              <a:ext cx="181" cy="1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6" name="Rectangle 1236"/>
            <p:cNvSpPr>
              <a:spLocks noChangeArrowheads="1"/>
            </p:cNvSpPr>
            <p:nvPr/>
          </p:nvSpPr>
          <p:spPr bwMode="auto">
            <a:xfrm>
              <a:off x="2738" y="1268"/>
              <a:ext cx="181" cy="11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7" name="Rectangle 1237"/>
            <p:cNvSpPr>
              <a:spLocks noChangeArrowheads="1"/>
            </p:cNvSpPr>
            <p:nvPr/>
          </p:nvSpPr>
          <p:spPr bwMode="auto">
            <a:xfrm>
              <a:off x="2738" y="1268"/>
              <a:ext cx="181" cy="1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8" name="Rectangle 1238"/>
            <p:cNvSpPr>
              <a:spLocks noChangeArrowheads="1"/>
            </p:cNvSpPr>
            <p:nvPr/>
          </p:nvSpPr>
          <p:spPr bwMode="auto">
            <a:xfrm>
              <a:off x="2738" y="1294"/>
              <a:ext cx="181" cy="1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9" name="Rectangle 1239"/>
            <p:cNvSpPr>
              <a:spLocks noChangeArrowheads="1"/>
            </p:cNvSpPr>
            <p:nvPr/>
          </p:nvSpPr>
          <p:spPr bwMode="auto">
            <a:xfrm>
              <a:off x="2738" y="1294"/>
              <a:ext cx="181" cy="1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" name="Rectangle 1240"/>
            <p:cNvSpPr>
              <a:spLocks noChangeArrowheads="1"/>
            </p:cNvSpPr>
            <p:nvPr/>
          </p:nvSpPr>
          <p:spPr bwMode="auto">
            <a:xfrm>
              <a:off x="2738" y="1321"/>
              <a:ext cx="181" cy="10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1" name="Rectangle 1241"/>
            <p:cNvSpPr>
              <a:spLocks noChangeArrowheads="1"/>
            </p:cNvSpPr>
            <p:nvPr/>
          </p:nvSpPr>
          <p:spPr bwMode="auto">
            <a:xfrm>
              <a:off x="2738" y="1321"/>
              <a:ext cx="181" cy="1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2" name="Freeform 1242"/>
            <p:cNvSpPr>
              <a:spLocks/>
            </p:cNvSpPr>
            <p:nvPr/>
          </p:nvSpPr>
          <p:spPr bwMode="auto">
            <a:xfrm>
              <a:off x="5057" y="1046"/>
              <a:ext cx="15" cy="2"/>
            </a:xfrm>
            <a:custGeom>
              <a:avLst/>
              <a:gdLst>
                <a:gd name="T0" fmla="*/ 6 w 68"/>
                <a:gd name="T1" fmla="*/ 0 h 10"/>
                <a:gd name="T2" fmla="*/ 62 w 68"/>
                <a:gd name="T3" fmla="*/ 0 h 10"/>
                <a:gd name="T4" fmla="*/ 68 w 68"/>
                <a:gd name="T5" fmla="*/ 0 h 10"/>
                <a:gd name="T6" fmla="*/ 68 w 68"/>
                <a:gd name="T7" fmla="*/ 10 h 10"/>
                <a:gd name="T8" fmla="*/ 62 w 68"/>
                <a:gd name="T9" fmla="*/ 10 h 10"/>
                <a:gd name="T10" fmla="*/ 6 w 68"/>
                <a:gd name="T11" fmla="*/ 10 h 10"/>
                <a:gd name="T12" fmla="*/ 0 w 68"/>
                <a:gd name="T13" fmla="*/ 10 h 10"/>
                <a:gd name="T14" fmla="*/ 0 w 68"/>
                <a:gd name="T15" fmla="*/ 0 h 10"/>
                <a:gd name="T16" fmla="*/ 6 w 68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10">
                  <a:moveTo>
                    <a:pt x="6" y="0"/>
                  </a:moveTo>
                  <a:lnTo>
                    <a:pt x="62" y="0"/>
                  </a:lnTo>
                  <a:lnTo>
                    <a:pt x="68" y="0"/>
                  </a:lnTo>
                  <a:lnTo>
                    <a:pt x="68" y="10"/>
                  </a:lnTo>
                  <a:lnTo>
                    <a:pt x="62" y="10"/>
                  </a:lnTo>
                  <a:lnTo>
                    <a:pt x="6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3" name="Freeform 1243"/>
            <p:cNvSpPr>
              <a:spLocks/>
            </p:cNvSpPr>
            <p:nvPr/>
          </p:nvSpPr>
          <p:spPr bwMode="auto">
            <a:xfrm>
              <a:off x="2599" y="624"/>
              <a:ext cx="58" cy="607"/>
            </a:xfrm>
            <a:custGeom>
              <a:avLst/>
              <a:gdLst>
                <a:gd name="T0" fmla="*/ 241 w 258"/>
                <a:gd name="T1" fmla="*/ 2725 h 2725"/>
                <a:gd name="T2" fmla="*/ 258 w 258"/>
                <a:gd name="T3" fmla="*/ 2724 h 2725"/>
                <a:gd name="T4" fmla="*/ 17 w 258"/>
                <a:gd name="T5" fmla="*/ 0 h 2725"/>
                <a:gd name="T6" fmla="*/ 0 w 258"/>
                <a:gd name="T7" fmla="*/ 1 h 2725"/>
                <a:gd name="T8" fmla="*/ 241 w 258"/>
                <a:gd name="T9" fmla="*/ 2725 h 2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725">
                  <a:moveTo>
                    <a:pt x="241" y="2725"/>
                  </a:moveTo>
                  <a:lnTo>
                    <a:pt x="258" y="2724"/>
                  </a:lnTo>
                  <a:lnTo>
                    <a:pt x="17" y="0"/>
                  </a:lnTo>
                  <a:lnTo>
                    <a:pt x="0" y="1"/>
                  </a:lnTo>
                  <a:lnTo>
                    <a:pt x="241" y="27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4" name="Freeform 1244"/>
            <p:cNvSpPr>
              <a:spLocks/>
            </p:cNvSpPr>
            <p:nvPr/>
          </p:nvSpPr>
          <p:spPr bwMode="auto">
            <a:xfrm>
              <a:off x="2599" y="624"/>
              <a:ext cx="58" cy="607"/>
            </a:xfrm>
            <a:custGeom>
              <a:avLst/>
              <a:gdLst>
                <a:gd name="T0" fmla="*/ 241 w 258"/>
                <a:gd name="T1" fmla="*/ 2725 h 2725"/>
                <a:gd name="T2" fmla="*/ 258 w 258"/>
                <a:gd name="T3" fmla="*/ 2724 h 2725"/>
                <a:gd name="T4" fmla="*/ 17 w 258"/>
                <a:gd name="T5" fmla="*/ 0 h 2725"/>
                <a:gd name="T6" fmla="*/ 0 w 258"/>
                <a:gd name="T7" fmla="*/ 1 h 2725"/>
                <a:gd name="T8" fmla="*/ 241 w 258"/>
                <a:gd name="T9" fmla="*/ 2725 h 2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725">
                  <a:moveTo>
                    <a:pt x="241" y="2725"/>
                  </a:moveTo>
                  <a:lnTo>
                    <a:pt x="258" y="2724"/>
                  </a:lnTo>
                  <a:lnTo>
                    <a:pt x="17" y="0"/>
                  </a:lnTo>
                  <a:lnTo>
                    <a:pt x="0" y="1"/>
                  </a:lnTo>
                  <a:lnTo>
                    <a:pt x="241" y="272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5" name="Freeform 1245"/>
            <p:cNvSpPr>
              <a:spLocks/>
            </p:cNvSpPr>
            <p:nvPr/>
          </p:nvSpPr>
          <p:spPr bwMode="auto">
            <a:xfrm>
              <a:off x="2956" y="1106"/>
              <a:ext cx="51" cy="15"/>
            </a:xfrm>
            <a:custGeom>
              <a:avLst/>
              <a:gdLst>
                <a:gd name="T0" fmla="*/ 200 w 223"/>
                <a:gd name="T1" fmla="*/ 11 h 65"/>
                <a:gd name="T2" fmla="*/ 200 w 223"/>
                <a:gd name="T3" fmla="*/ 43 h 65"/>
                <a:gd name="T4" fmla="*/ 173 w 223"/>
                <a:gd name="T5" fmla="*/ 43 h 65"/>
                <a:gd name="T6" fmla="*/ 77 w 223"/>
                <a:gd name="T7" fmla="*/ 0 h 65"/>
                <a:gd name="T8" fmla="*/ 0 w 223"/>
                <a:gd name="T9" fmla="*/ 0 h 65"/>
                <a:gd name="T10" fmla="*/ 0 w 223"/>
                <a:gd name="T11" fmla="*/ 45 h 65"/>
                <a:gd name="T12" fmla="*/ 23 w 223"/>
                <a:gd name="T13" fmla="*/ 45 h 65"/>
                <a:gd name="T14" fmla="*/ 23 w 223"/>
                <a:gd name="T15" fmla="*/ 22 h 65"/>
                <a:gd name="T16" fmla="*/ 72 w 223"/>
                <a:gd name="T17" fmla="*/ 22 h 65"/>
                <a:gd name="T18" fmla="*/ 168 w 223"/>
                <a:gd name="T19" fmla="*/ 65 h 65"/>
                <a:gd name="T20" fmla="*/ 223 w 223"/>
                <a:gd name="T21" fmla="*/ 65 h 65"/>
                <a:gd name="T22" fmla="*/ 223 w 223"/>
                <a:gd name="T23" fmla="*/ 11 h 65"/>
                <a:gd name="T24" fmla="*/ 200 w 223"/>
                <a:gd name="T25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3" h="65">
                  <a:moveTo>
                    <a:pt x="200" y="11"/>
                  </a:moveTo>
                  <a:lnTo>
                    <a:pt x="200" y="43"/>
                  </a:lnTo>
                  <a:lnTo>
                    <a:pt x="173" y="43"/>
                  </a:lnTo>
                  <a:lnTo>
                    <a:pt x="77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23" y="45"/>
                  </a:lnTo>
                  <a:lnTo>
                    <a:pt x="23" y="22"/>
                  </a:lnTo>
                  <a:lnTo>
                    <a:pt x="72" y="22"/>
                  </a:lnTo>
                  <a:lnTo>
                    <a:pt x="168" y="65"/>
                  </a:lnTo>
                  <a:lnTo>
                    <a:pt x="223" y="65"/>
                  </a:lnTo>
                  <a:lnTo>
                    <a:pt x="223" y="11"/>
                  </a:lnTo>
                  <a:lnTo>
                    <a:pt x="200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6" name="Freeform 1246"/>
            <p:cNvSpPr>
              <a:spLocks/>
            </p:cNvSpPr>
            <p:nvPr/>
          </p:nvSpPr>
          <p:spPr bwMode="auto">
            <a:xfrm>
              <a:off x="2956" y="1106"/>
              <a:ext cx="51" cy="15"/>
            </a:xfrm>
            <a:custGeom>
              <a:avLst/>
              <a:gdLst>
                <a:gd name="T0" fmla="*/ 200 w 223"/>
                <a:gd name="T1" fmla="*/ 11 h 65"/>
                <a:gd name="T2" fmla="*/ 200 w 223"/>
                <a:gd name="T3" fmla="*/ 43 h 65"/>
                <a:gd name="T4" fmla="*/ 173 w 223"/>
                <a:gd name="T5" fmla="*/ 43 h 65"/>
                <a:gd name="T6" fmla="*/ 77 w 223"/>
                <a:gd name="T7" fmla="*/ 0 h 65"/>
                <a:gd name="T8" fmla="*/ 0 w 223"/>
                <a:gd name="T9" fmla="*/ 0 h 65"/>
                <a:gd name="T10" fmla="*/ 0 w 223"/>
                <a:gd name="T11" fmla="*/ 45 h 65"/>
                <a:gd name="T12" fmla="*/ 23 w 223"/>
                <a:gd name="T13" fmla="*/ 45 h 65"/>
                <a:gd name="T14" fmla="*/ 23 w 223"/>
                <a:gd name="T15" fmla="*/ 22 h 65"/>
                <a:gd name="T16" fmla="*/ 72 w 223"/>
                <a:gd name="T17" fmla="*/ 22 h 65"/>
                <a:gd name="T18" fmla="*/ 168 w 223"/>
                <a:gd name="T19" fmla="*/ 65 h 65"/>
                <a:gd name="T20" fmla="*/ 223 w 223"/>
                <a:gd name="T21" fmla="*/ 65 h 65"/>
                <a:gd name="T22" fmla="*/ 223 w 223"/>
                <a:gd name="T23" fmla="*/ 11 h 65"/>
                <a:gd name="T24" fmla="*/ 200 w 223"/>
                <a:gd name="T25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3" h="65">
                  <a:moveTo>
                    <a:pt x="200" y="11"/>
                  </a:moveTo>
                  <a:lnTo>
                    <a:pt x="200" y="43"/>
                  </a:lnTo>
                  <a:lnTo>
                    <a:pt x="173" y="43"/>
                  </a:lnTo>
                  <a:lnTo>
                    <a:pt x="77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23" y="45"/>
                  </a:lnTo>
                  <a:lnTo>
                    <a:pt x="23" y="22"/>
                  </a:lnTo>
                  <a:lnTo>
                    <a:pt x="72" y="22"/>
                  </a:lnTo>
                  <a:lnTo>
                    <a:pt x="168" y="65"/>
                  </a:lnTo>
                  <a:lnTo>
                    <a:pt x="223" y="65"/>
                  </a:lnTo>
                  <a:lnTo>
                    <a:pt x="223" y="11"/>
                  </a:lnTo>
                  <a:lnTo>
                    <a:pt x="200" y="1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7" name="Freeform 1247"/>
            <p:cNvSpPr>
              <a:spLocks/>
            </p:cNvSpPr>
            <p:nvPr/>
          </p:nvSpPr>
          <p:spPr bwMode="auto">
            <a:xfrm>
              <a:off x="2689" y="1282"/>
              <a:ext cx="55" cy="58"/>
            </a:xfrm>
            <a:custGeom>
              <a:avLst/>
              <a:gdLst>
                <a:gd name="T0" fmla="*/ 0 w 233"/>
                <a:gd name="T1" fmla="*/ 17 h 263"/>
                <a:gd name="T2" fmla="*/ 85 w 233"/>
                <a:gd name="T3" fmla="*/ 17 h 263"/>
                <a:gd name="T4" fmla="*/ 90 w 233"/>
                <a:gd name="T5" fmla="*/ 35 h 263"/>
                <a:gd name="T6" fmla="*/ 93 w 233"/>
                <a:gd name="T7" fmla="*/ 263 h 263"/>
                <a:gd name="T8" fmla="*/ 233 w 233"/>
                <a:gd name="T9" fmla="*/ 263 h 263"/>
                <a:gd name="T10" fmla="*/ 232 w 233"/>
                <a:gd name="T11" fmla="*/ 232 h 263"/>
                <a:gd name="T12" fmla="*/ 216 w 233"/>
                <a:gd name="T13" fmla="*/ 232 h 263"/>
                <a:gd name="T14" fmla="*/ 216 w 233"/>
                <a:gd name="T15" fmla="*/ 246 h 263"/>
                <a:gd name="T16" fmla="*/ 109 w 233"/>
                <a:gd name="T17" fmla="*/ 246 h 263"/>
                <a:gd name="T18" fmla="*/ 107 w 233"/>
                <a:gd name="T19" fmla="*/ 33 h 263"/>
                <a:gd name="T20" fmla="*/ 98 w 233"/>
                <a:gd name="T21" fmla="*/ 0 h 263"/>
                <a:gd name="T22" fmla="*/ 0 w 233"/>
                <a:gd name="T23" fmla="*/ 0 h 263"/>
                <a:gd name="T24" fmla="*/ 0 w 233"/>
                <a:gd name="T25" fmla="*/ 1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" h="263">
                  <a:moveTo>
                    <a:pt x="0" y="17"/>
                  </a:moveTo>
                  <a:lnTo>
                    <a:pt x="85" y="17"/>
                  </a:lnTo>
                  <a:lnTo>
                    <a:pt x="90" y="35"/>
                  </a:lnTo>
                  <a:lnTo>
                    <a:pt x="93" y="263"/>
                  </a:lnTo>
                  <a:lnTo>
                    <a:pt x="233" y="263"/>
                  </a:lnTo>
                  <a:lnTo>
                    <a:pt x="232" y="232"/>
                  </a:lnTo>
                  <a:lnTo>
                    <a:pt x="216" y="232"/>
                  </a:lnTo>
                  <a:lnTo>
                    <a:pt x="216" y="246"/>
                  </a:lnTo>
                  <a:lnTo>
                    <a:pt x="109" y="246"/>
                  </a:lnTo>
                  <a:lnTo>
                    <a:pt x="107" y="3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8" name="Freeform 1248"/>
            <p:cNvSpPr>
              <a:spLocks/>
            </p:cNvSpPr>
            <p:nvPr/>
          </p:nvSpPr>
          <p:spPr bwMode="auto">
            <a:xfrm>
              <a:off x="2689" y="1282"/>
              <a:ext cx="55" cy="58"/>
            </a:xfrm>
            <a:custGeom>
              <a:avLst/>
              <a:gdLst>
                <a:gd name="T0" fmla="*/ 0 w 233"/>
                <a:gd name="T1" fmla="*/ 17 h 263"/>
                <a:gd name="T2" fmla="*/ 85 w 233"/>
                <a:gd name="T3" fmla="*/ 17 h 263"/>
                <a:gd name="T4" fmla="*/ 90 w 233"/>
                <a:gd name="T5" fmla="*/ 35 h 263"/>
                <a:gd name="T6" fmla="*/ 93 w 233"/>
                <a:gd name="T7" fmla="*/ 263 h 263"/>
                <a:gd name="T8" fmla="*/ 233 w 233"/>
                <a:gd name="T9" fmla="*/ 263 h 263"/>
                <a:gd name="T10" fmla="*/ 232 w 233"/>
                <a:gd name="T11" fmla="*/ 232 h 263"/>
                <a:gd name="T12" fmla="*/ 216 w 233"/>
                <a:gd name="T13" fmla="*/ 232 h 263"/>
                <a:gd name="T14" fmla="*/ 216 w 233"/>
                <a:gd name="T15" fmla="*/ 246 h 263"/>
                <a:gd name="T16" fmla="*/ 109 w 233"/>
                <a:gd name="T17" fmla="*/ 246 h 263"/>
                <a:gd name="T18" fmla="*/ 107 w 233"/>
                <a:gd name="T19" fmla="*/ 33 h 263"/>
                <a:gd name="T20" fmla="*/ 98 w 233"/>
                <a:gd name="T21" fmla="*/ 0 h 263"/>
                <a:gd name="T22" fmla="*/ 0 w 233"/>
                <a:gd name="T23" fmla="*/ 0 h 263"/>
                <a:gd name="T24" fmla="*/ 0 w 233"/>
                <a:gd name="T25" fmla="*/ 1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" h="263">
                  <a:moveTo>
                    <a:pt x="0" y="17"/>
                  </a:moveTo>
                  <a:lnTo>
                    <a:pt x="85" y="17"/>
                  </a:lnTo>
                  <a:lnTo>
                    <a:pt x="90" y="35"/>
                  </a:lnTo>
                  <a:lnTo>
                    <a:pt x="93" y="263"/>
                  </a:lnTo>
                  <a:lnTo>
                    <a:pt x="233" y="263"/>
                  </a:lnTo>
                  <a:lnTo>
                    <a:pt x="232" y="232"/>
                  </a:lnTo>
                  <a:lnTo>
                    <a:pt x="216" y="232"/>
                  </a:lnTo>
                  <a:lnTo>
                    <a:pt x="216" y="246"/>
                  </a:lnTo>
                  <a:lnTo>
                    <a:pt x="109" y="246"/>
                  </a:lnTo>
                  <a:lnTo>
                    <a:pt x="107" y="3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9" name="Freeform 1249"/>
            <p:cNvSpPr>
              <a:spLocks/>
            </p:cNvSpPr>
            <p:nvPr/>
          </p:nvSpPr>
          <p:spPr bwMode="auto">
            <a:xfrm>
              <a:off x="2826" y="1877"/>
              <a:ext cx="97" cy="54"/>
            </a:xfrm>
            <a:custGeom>
              <a:avLst/>
              <a:gdLst>
                <a:gd name="T0" fmla="*/ 403 w 421"/>
                <a:gd name="T1" fmla="*/ 104 h 249"/>
                <a:gd name="T2" fmla="*/ 403 w 421"/>
                <a:gd name="T3" fmla="*/ 0 h 249"/>
                <a:gd name="T4" fmla="*/ 421 w 421"/>
                <a:gd name="T5" fmla="*/ 0 h 249"/>
                <a:gd name="T6" fmla="*/ 421 w 421"/>
                <a:gd name="T7" fmla="*/ 104 h 249"/>
                <a:gd name="T8" fmla="*/ 390 w 421"/>
                <a:gd name="T9" fmla="*/ 249 h 249"/>
                <a:gd name="T10" fmla="*/ 64 w 421"/>
                <a:gd name="T11" fmla="*/ 249 h 249"/>
                <a:gd name="T12" fmla="*/ 0 w 421"/>
                <a:gd name="T13" fmla="*/ 197 h 249"/>
                <a:gd name="T14" fmla="*/ 0 w 421"/>
                <a:gd name="T15" fmla="*/ 54 h 249"/>
                <a:gd name="T16" fmla="*/ 15 w 421"/>
                <a:gd name="T17" fmla="*/ 54 h 249"/>
                <a:gd name="T18" fmla="*/ 15 w 421"/>
                <a:gd name="T19" fmla="*/ 189 h 249"/>
                <a:gd name="T20" fmla="*/ 69 w 421"/>
                <a:gd name="T21" fmla="*/ 234 h 249"/>
                <a:gd name="T22" fmla="*/ 386 w 421"/>
                <a:gd name="T23" fmla="*/ 234 h 249"/>
                <a:gd name="T24" fmla="*/ 403 w 421"/>
                <a:gd name="T25" fmla="*/ 10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1" h="249">
                  <a:moveTo>
                    <a:pt x="403" y="104"/>
                  </a:moveTo>
                  <a:lnTo>
                    <a:pt x="403" y="0"/>
                  </a:lnTo>
                  <a:lnTo>
                    <a:pt x="421" y="0"/>
                  </a:lnTo>
                  <a:lnTo>
                    <a:pt x="421" y="104"/>
                  </a:lnTo>
                  <a:lnTo>
                    <a:pt x="390" y="249"/>
                  </a:lnTo>
                  <a:lnTo>
                    <a:pt x="64" y="249"/>
                  </a:lnTo>
                  <a:lnTo>
                    <a:pt x="0" y="197"/>
                  </a:lnTo>
                  <a:lnTo>
                    <a:pt x="0" y="54"/>
                  </a:lnTo>
                  <a:lnTo>
                    <a:pt x="15" y="54"/>
                  </a:lnTo>
                  <a:lnTo>
                    <a:pt x="15" y="189"/>
                  </a:lnTo>
                  <a:lnTo>
                    <a:pt x="69" y="234"/>
                  </a:lnTo>
                  <a:lnTo>
                    <a:pt x="386" y="234"/>
                  </a:lnTo>
                  <a:lnTo>
                    <a:pt x="403" y="10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" name="Freeform 1250"/>
            <p:cNvSpPr>
              <a:spLocks/>
            </p:cNvSpPr>
            <p:nvPr/>
          </p:nvSpPr>
          <p:spPr bwMode="auto">
            <a:xfrm>
              <a:off x="2826" y="1877"/>
              <a:ext cx="97" cy="54"/>
            </a:xfrm>
            <a:custGeom>
              <a:avLst/>
              <a:gdLst>
                <a:gd name="T0" fmla="*/ 403 w 421"/>
                <a:gd name="T1" fmla="*/ 104 h 249"/>
                <a:gd name="T2" fmla="*/ 403 w 421"/>
                <a:gd name="T3" fmla="*/ 0 h 249"/>
                <a:gd name="T4" fmla="*/ 421 w 421"/>
                <a:gd name="T5" fmla="*/ 0 h 249"/>
                <a:gd name="T6" fmla="*/ 421 w 421"/>
                <a:gd name="T7" fmla="*/ 104 h 249"/>
                <a:gd name="T8" fmla="*/ 390 w 421"/>
                <a:gd name="T9" fmla="*/ 249 h 249"/>
                <a:gd name="T10" fmla="*/ 64 w 421"/>
                <a:gd name="T11" fmla="*/ 249 h 249"/>
                <a:gd name="T12" fmla="*/ 0 w 421"/>
                <a:gd name="T13" fmla="*/ 197 h 249"/>
                <a:gd name="T14" fmla="*/ 0 w 421"/>
                <a:gd name="T15" fmla="*/ 54 h 249"/>
                <a:gd name="T16" fmla="*/ 15 w 421"/>
                <a:gd name="T17" fmla="*/ 54 h 249"/>
                <a:gd name="T18" fmla="*/ 15 w 421"/>
                <a:gd name="T19" fmla="*/ 189 h 249"/>
                <a:gd name="T20" fmla="*/ 69 w 421"/>
                <a:gd name="T21" fmla="*/ 234 h 249"/>
                <a:gd name="T22" fmla="*/ 386 w 421"/>
                <a:gd name="T23" fmla="*/ 234 h 249"/>
                <a:gd name="T24" fmla="*/ 403 w 421"/>
                <a:gd name="T25" fmla="*/ 10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1" h="249">
                  <a:moveTo>
                    <a:pt x="403" y="104"/>
                  </a:moveTo>
                  <a:lnTo>
                    <a:pt x="403" y="0"/>
                  </a:lnTo>
                  <a:lnTo>
                    <a:pt x="421" y="0"/>
                  </a:lnTo>
                  <a:lnTo>
                    <a:pt x="421" y="104"/>
                  </a:lnTo>
                  <a:lnTo>
                    <a:pt x="390" y="249"/>
                  </a:lnTo>
                  <a:lnTo>
                    <a:pt x="64" y="249"/>
                  </a:lnTo>
                  <a:lnTo>
                    <a:pt x="0" y="197"/>
                  </a:lnTo>
                  <a:lnTo>
                    <a:pt x="0" y="54"/>
                  </a:lnTo>
                  <a:lnTo>
                    <a:pt x="15" y="54"/>
                  </a:lnTo>
                  <a:lnTo>
                    <a:pt x="15" y="189"/>
                  </a:lnTo>
                  <a:lnTo>
                    <a:pt x="69" y="234"/>
                  </a:lnTo>
                  <a:lnTo>
                    <a:pt x="386" y="234"/>
                  </a:lnTo>
                  <a:lnTo>
                    <a:pt x="403" y="10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1" name="Freeform 1251"/>
            <p:cNvSpPr>
              <a:spLocks/>
            </p:cNvSpPr>
            <p:nvPr/>
          </p:nvSpPr>
          <p:spPr bwMode="auto">
            <a:xfrm>
              <a:off x="2603" y="2144"/>
              <a:ext cx="12" cy="3"/>
            </a:xfrm>
            <a:custGeom>
              <a:avLst/>
              <a:gdLst>
                <a:gd name="T0" fmla="*/ 6 w 50"/>
                <a:gd name="T1" fmla="*/ 0 h 11"/>
                <a:gd name="T2" fmla="*/ 44 w 50"/>
                <a:gd name="T3" fmla="*/ 0 h 11"/>
                <a:gd name="T4" fmla="*/ 50 w 50"/>
                <a:gd name="T5" fmla="*/ 0 h 11"/>
                <a:gd name="T6" fmla="*/ 50 w 50"/>
                <a:gd name="T7" fmla="*/ 11 h 11"/>
                <a:gd name="T8" fmla="*/ 44 w 50"/>
                <a:gd name="T9" fmla="*/ 11 h 11"/>
                <a:gd name="T10" fmla="*/ 6 w 50"/>
                <a:gd name="T11" fmla="*/ 11 h 11"/>
                <a:gd name="T12" fmla="*/ 0 w 50"/>
                <a:gd name="T13" fmla="*/ 11 h 11"/>
                <a:gd name="T14" fmla="*/ 0 w 50"/>
                <a:gd name="T15" fmla="*/ 0 h 11"/>
                <a:gd name="T16" fmla="*/ 6 w 5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1">
                  <a:moveTo>
                    <a:pt x="6" y="0"/>
                  </a:moveTo>
                  <a:lnTo>
                    <a:pt x="44" y="0"/>
                  </a:lnTo>
                  <a:lnTo>
                    <a:pt x="50" y="0"/>
                  </a:lnTo>
                  <a:lnTo>
                    <a:pt x="50" y="11"/>
                  </a:lnTo>
                  <a:lnTo>
                    <a:pt x="44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2" name="Freeform 1252"/>
            <p:cNvSpPr>
              <a:spLocks/>
            </p:cNvSpPr>
            <p:nvPr/>
          </p:nvSpPr>
          <p:spPr bwMode="auto">
            <a:xfrm>
              <a:off x="2594" y="2137"/>
              <a:ext cx="12" cy="3"/>
            </a:xfrm>
            <a:custGeom>
              <a:avLst/>
              <a:gdLst>
                <a:gd name="T0" fmla="*/ 6 w 51"/>
                <a:gd name="T1" fmla="*/ 0 h 11"/>
                <a:gd name="T2" fmla="*/ 46 w 51"/>
                <a:gd name="T3" fmla="*/ 0 h 11"/>
                <a:gd name="T4" fmla="*/ 51 w 51"/>
                <a:gd name="T5" fmla="*/ 0 h 11"/>
                <a:gd name="T6" fmla="*/ 51 w 51"/>
                <a:gd name="T7" fmla="*/ 11 h 11"/>
                <a:gd name="T8" fmla="*/ 46 w 51"/>
                <a:gd name="T9" fmla="*/ 11 h 11"/>
                <a:gd name="T10" fmla="*/ 6 w 51"/>
                <a:gd name="T11" fmla="*/ 11 h 11"/>
                <a:gd name="T12" fmla="*/ 0 w 51"/>
                <a:gd name="T13" fmla="*/ 11 h 11"/>
                <a:gd name="T14" fmla="*/ 0 w 51"/>
                <a:gd name="T15" fmla="*/ 0 h 11"/>
                <a:gd name="T16" fmla="*/ 6 w 51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1">
                  <a:moveTo>
                    <a:pt x="6" y="0"/>
                  </a:moveTo>
                  <a:lnTo>
                    <a:pt x="46" y="0"/>
                  </a:lnTo>
                  <a:lnTo>
                    <a:pt x="51" y="0"/>
                  </a:lnTo>
                  <a:lnTo>
                    <a:pt x="51" y="11"/>
                  </a:lnTo>
                  <a:lnTo>
                    <a:pt x="46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3" name="Freeform 1253"/>
            <p:cNvSpPr>
              <a:spLocks/>
            </p:cNvSpPr>
            <p:nvPr/>
          </p:nvSpPr>
          <p:spPr bwMode="auto">
            <a:xfrm>
              <a:off x="2613" y="1989"/>
              <a:ext cx="8" cy="5"/>
            </a:xfrm>
            <a:custGeom>
              <a:avLst/>
              <a:gdLst>
                <a:gd name="T0" fmla="*/ 8 w 34"/>
                <a:gd name="T1" fmla="*/ 0 h 20"/>
                <a:gd name="T2" fmla="*/ 33 w 34"/>
                <a:gd name="T3" fmla="*/ 12 h 20"/>
                <a:gd name="T4" fmla="*/ 34 w 34"/>
                <a:gd name="T5" fmla="*/ 13 h 20"/>
                <a:gd name="T6" fmla="*/ 34 w 34"/>
                <a:gd name="T7" fmla="*/ 20 h 20"/>
                <a:gd name="T8" fmla="*/ 26 w 34"/>
                <a:gd name="T9" fmla="*/ 20 h 20"/>
                <a:gd name="T10" fmla="*/ 1 w 34"/>
                <a:gd name="T11" fmla="*/ 9 h 20"/>
                <a:gd name="T12" fmla="*/ 0 w 34"/>
                <a:gd name="T13" fmla="*/ 7 h 20"/>
                <a:gd name="T14" fmla="*/ 0 w 34"/>
                <a:gd name="T15" fmla="*/ 0 h 20"/>
                <a:gd name="T16" fmla="*/ 8 w 34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0">
                  <a:moveTo>
                    <a:pt x="8" y="0"/>
                  </a:moveTo>
                  <a:lnTo>
                    <a:pt x="33" y="12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26" y="2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4" name="Freeform 1254"/>
            <p:cNvSpPr>
              <a:spLocks/>
            </p:cNvSpPr>
            <p:nvPr/>
          </p:nvSpPr>
          <p:spPr bwMode="auto">
            <a:xfrm>
              <a:off x="2613" y="2137"/>
              <a:ext cx="8" cy="3"/>
            </a:xfrm>
            <a:custGeom>
              <a:avLst/>
              <a:gdLst>
                <a:gd name="T0" fmla="*/ 5 w 38"/>
                <a:gd name="T1" fmla="*/ 0 h 11"/>
                <a:gd name="T2" fmla="*/ 32 w 38"/>
                <a:gd name="T3" fmla="*/ 0 h 11"/>
                <a:gd name="T4" fmla="*/ 38 w 38"/>
                <a:gd name="T5" fmla="*/ 0 h 11"/>
                <a:gd name="T6" fmla="*/ 38 w 38"/>
                <a:gd name="T7" fmla="*/ 11 h 11"/>
                <a:gd name="T8" fmla="*/ 32 w 38"/>
                <a:gd name="T9" fmla="*/ 11 h 11"/>
                <a:gd name="T10" fmla="*/ 5 w 38"/>
                <a:gd name="T11" fmla="*/ 11 h 11"/>
                <a:gd name="T12" fmla="*/ 0 w 38"/>
                <a:gd name="T13" fmla="*/ 11 h 11"/>
                <a:gd name="T14" fmla="*/ 0 w 38"/>
                <a:gd name="T15" fmla="*/ 0 h 11"/>
                <a:gd name="T16" fmla="*/ 5 w 3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11">
                  <a:moveTo>
                    <a:pt x="5" y="0"/>
                  </a:moveTo>
                  <a:lnTo>
                    <a:pt x="32" y="0"/>
                  </a:lnTo>
                  <a:lnTo>
                    <a:pt x="38" y="0"/>
                  </a:lnTo>
                  <a:lnTo>
                    <a:pt x="38" y="11"/>
                  </a:lnTo>
                  <a:lnTo>
                    <a:pt x="32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5" name="Freeform 1255"/>
            <p:cNvSpPr>
              <a:spLocks/>
            </p:cNvSpPr>
            <p:nvPr/>
          </p:nvSpPr>
          <p:spPr bwMode="auto">
            <a:xfrm>
              <a:off x="2583" y="2144"/>
              <a:ext cx="14" cy="3"/>
            </a:xfrm>
            <a:custGeom>
              <a:avLst/>
              <a:gdLst>
                <a:gd name="T0" fmla="*/ 54 w 60"/>
                <a:gd name="T1" fmla="*/ 11 h 11"/>
                <a:gd name="T2" fmla="*/ 5 w 60"/>
                <a:gd name="T3" fmla="*/ 11 h 11"/>
                <a:gd name="T4" fmla="*/ 0 w 60"/>
                <a:gd name="T5" fmla="*/ 11 h 11"/>
                <a:gd name="T6" fmla="*/ 0 w 60"/>
                <a:gd name="T7" fmla="*/ 0 h 11"/>
                <a:gd name="T8" fmla="*/ 5 w 60"/>
                <a:gd name="T9" fmla="*/ 0 h 11"/>
                <a:gd name="T10" fmla="*/ 54 w 60"/>
                <a:gd name="T11" fmla="*/ 0 h 11"/>
                <a:gd name="T12" fmla="*/ 60 w 60"/>
                <a:gd name="T13" fmla="*/ 0 h 11"/>
                <a:gd name="T14" fmla="*/ 60 w 60"/>
                <a:gd name="T15" fmla="*/ 11 h 11"/>
                <a:gd name="T16" fmla="*/ 54 w 60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1">
                  <a:moveTo>
                    <a:pt x="54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11"/>
                  </a:lnTo>
                  <a:lnTo>
                    <a:pt x="54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6" name="Rectangle 1256"/>
            <p:cNvSpPr>
              <a:spLocks noChangeArrowheads="1"/>
            </p:cNvSpPr>
            <p:nvPr/>
          </p:nvSpPr>
          <p:spPr bwMode="auto">
            <a:xfrm>
              <a:off x="3549" y="2043"/>
              <a:ext cx="575" cy="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7" name="Rectangle 1257"/>
            <p:cNvSpPr>
              <a:spLocks noChangeArrowheads="1"/>
            </p:cNvSpPr>
            <p:nvPr/>
          </p:nvSpPr>
          <p:spPr bwMode="auto">
            <a:xfrm>
              <a:off x="3549" y="2043"/>
              <a:ext cx="575" cy="42"/>
            </a:xfrm>
            <a:prstGeom prst="rect">
              <a:avLst/>
            </a:pr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8" name="Rectangle 1258"/>
            <p:cNvSpPr>
              <a:spLocks noChangeArrowheads="1"/>
            </p:cNvSpPr>
            <p:nvPr/>
          </p:nvSpPr>
          <p:spPr bwMode="auto">
            <a:xfrm>
              <a:off x="3549" y="2043"/>
              <a:ext cx="575" cy="4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9" name="Rectangle 1259"/>
            <p:cNvSpPr>
              <a:spLocks noChangeArrowheads="1"/>
            </p:cNvSpPr>
            <p:nvPr/>
          </p:nvSpPr>
          <p:spPr bwMode="auto">
            <a:xfrm>
              <a:off x="3477" y="2106"/>
              <a:ext cx="8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" name="Rectangle 1260"/>
            <p:cNvSpPr>
              <a:spLocks noChangeArrowheads="1"/>
            </p:cNvSpPr>
            <p:nvPr/>
          </p:nvSpPr>
          <p:spPr bwMode="auto">
            <a:xfrm>
              <a:off x="3491" y="2043"/>
              <a:ext cx="51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1" name="Rectangle 1261"/>
            <p:cNvSpPr>
              <a:spLocks noChangeArrowheads="1"/>
            </p:cNvSpPr>
            <p:nvPr/>
          </p:nvSpPr>
          <p:spPr bwMode="auto">
            <a:xfrm>
              <a:off x="3477" y="2103"/>
              <a:ext cx="12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2" name="Rectangle 1262"/>
            <p:cNvSpPr>
              <a:spLocks noChangeArrowheads="1"/>
            </p:cNvSpPr>
            <p:nvPr/>
          </p:nvSpPr>
          <p:spPr bwMode="auto">
            <a:xfrm>
              <a:off x="3477" y="2103"/>
              <a:ext cx="12" cy="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3" name="Freeform 1263"/>
            <p:cNvSpPr>
              <a:spLocks/>
            </p:cNvSpPr>
            <p:nvPr/>
          </p:nvSpPr>
          <p:spPr bwMode="auto">
            <a:xfrm>
              <a:off x="3489" y="2035"/>
              <a:ext cx="53" cy="76"/>
            </a:xfrm>
            <a:custGeom>
              <a:avLst/>
              <a:gdLst>
                <a:gd name="T0" fmla="*/ 0 w 230"/>
                <a:gd name="T1" fmla="*/ 0 h 349"/>
                <a:gd name="T2" fmla="*/ 0 w 230"/>
                <a:gd name="T3" fmla="*/ 349 h 349"/>
                <a:gd name="T4" fmla="*/ 37 w 230"/>
                <a:gd name="T5" fmla="*/ 349 h 349"/>
                <a:gd name="T6" fmla="*/ 95 w 230"/>
                <a:gd name="T7" fmla="*/ 269 h 349"/>
                <a:gd name="T8" fmla="*/ 96 w 230"/>
                <a:gd name="T9" fmla="*/ 267 h 349"/>
                <a:gd name="T10" fmla="*/ 96 w 230"/>
                <a:gd name="T11" fmla="*/ 265 h 349"/>
                <a:gd name="T12" fmla="*/ 210 w 230"/>
                <a:gd name="T13" fmla="*/ 265 h 349"/>
                <a:gd name="T14" fmla="*/ 230 w 230"/>
                <a:gd name="T15" fmla="*/ 262 h 349"/>
                <a:gd name="T16" fmla="*/ 230 w 230"/>
                <a:gd name="T17" fmla="*/ 7 h 349"/>
                <a:gd name="T18" fmla="*/ 210 w 230"/>
                <a:gd name="T19" fmla="*/ 4 h 349"/>
                <a:gd name="T20" fmla="*/ 0 w 230"/>
                <a:gd name="T21" fmla="*/ 4 h 349"/>
                <a:gd name="T22" fmla="*/ 0 w 230"/>
                <a:gd name="T23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0" h="349">
                  <a:moveTo>
                    <a:pt x="0" y="0"/>
                  </a:moveTo>
                  <a:lnTo>
                    <a:pt x="0" y="349"/>
                  </a:lnTo>
                  <a:lnTo>
                    <a:pt x="37" y="349"/>
                  </a:lnTo>
                  <a:lnTo>
                    <a:pt x="95" y="269"/>
                  </a:lnTo>
                  <a:lnTo>
                    <a:pt x="96" y="267"/>
                  </a:lnTo>
                  <a:lnTo>
                    <a:pt x="96" y="265"/>
                  </a:lnTo>
                  <a:lnTo>
                    <a:pt x="210" y="265"/>
                  </a:lnTo>
                  <a:lnTo>
                    <a:pt x="230" y="262"/>
                  </a:lnTo>
                  <a:lnTo>
                    <a:pt x="230" y="7"/>
                  </a:lnTo>
                  <a:lnTo>
                    <a:pt x="210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4" name="Freeform 1264"/>
            <p:cNvSpPr>
              <a:spLocks/>
            </p:cNvSpPr>
            <p:nvPr/>
          </p:nvSpPr>
          <p:spPr bwMode="auto">
            <a:xfrm>
              <a:off x="3489" y="2035"/>
              <a:ext cx="53" cy="76"/>
            </a:xfrm>
            <a:custGeom>
              <a:avLst/>
              <a:gdLst>
                <a:gd name="T0" fmla="*/ 0 w 230"/>
                <a:gd name="T1" fmla="*/ 0 h 349"/>
                <a:gd name="T2" fmla="*/ 0 w 230"/>
                <a:gd name="T3" fmla="*/ 349 h 349"/>
                <a:gd name="T4" fmla="*/ 37 w 230"/>
                <a:gd name="T5" fmla="*/ 349 h 349"/>
                <a:gd name="T6" fmla="*/ 95 w 230"/>
                <a:gd name="T7" fmla="*/ 269 h 349"/>
                <a:gd name="T8" fmla="*/ 96 w 230"/>
                <a:gd name="T9" fmla="*/ 267 h 349"/>
                <a:gd name="T10" fmla="*/ 96 w 230"/>
                <a:gd name="T11" fmla="*/ 265 h 349"/>
                <a:gd name="T12" fmla="*/ 210 w 230"/>
                <a:gd name="T13" fmla="*/ 265 h 349"/>
                <a:gd name="T14" fmla="*/ 230 w 230"/>
                <a:gd name="T15" fmla="*/ 262 h 349"/>
                <a:gd name="T16" fmla="*/ 230 w 230"/>
                <a:gd name="T17" fmla="*/ 7 h 349"/>
                <a:gd name="T18" fmla="*/ 210 w 230"/>
                <a:gd name="T19" fmla="*/ 4 h 349"/>
                <a:gd name="T20" fmla="*/ 0 w 230"/>
                <a:gd name="T21" fmla="*/ 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0" h="349">
                  <a:moveTo>
                    <a:pt x="0" y="0"/>
                  </a:moveTo>
                  <a:lnTo>
                    <a:pt x="0" y="349"/>
                  </a:lnTo>
                  <a:lnTo>
                    <a:pt x="37" y="349"/>
                  </a:lnTo>
                  <a:lnTo>
                    <a:pt x="95" y="269"/>
                  </a:lnTo>
                  <a:lnTo>
                    <a:pt x="96" y="267"/>
                  </a:lnTo>
                  <a:lnTo>
                    <a:pt x="96" y="265"/>
                  </a:lnTo>
                  <a:lnTo>
                    <a:pt x="210" y="265"/>
                  </a:lnTo>
                  <a:lnTo>
                    <a:pt x="230" y="262"/>
                  </a:lnTo>
                  <a:lnTo>
                    <a:pt x="230" y="7"/>
                  </a:lnTo>
                  <a:lnTo>
                    <a:pt x="210" y="4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5" name="Rectangle 1265"/>
            <p:cNvSpPr>
              <a:spLocks noChangeArrowheads="1"/>
            </p:cNvSpPr>
            <p:nvPr/>
          </p:nvSpPr>
          <p:spPr bwMode="auto">
            <a:xfrm>
              <a:off x="3489" y="2037"/>
              <a:ext cx="53" cy="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6" name="Rectangle 1266"/>
            <p:cNvSpPr>
              <a:spLocks noChangeArrowheads="1"/>
            </p:cNvSpPr>
            <p:nvPr/>
          </p:nvSpPr>
          <p:spPr bwMode="auto">
            <a:xfrm>
              <a:off x="3489" y="2037"/>
              <a:ext cx="53" cy="5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7" name="Rectangle 1267"/>
            <p:cNvSpPr>
              <a:spLocks noChangeArrowheads="1"/>
            </p:cNvSpPr>
            <p:nvPr/>
          </p:nvSpPr>
          <p:spPr bwMode="auto">
            <a:xfrm>
              <a:off x="3489" y="2106"/>
              <a:ext cx="7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8" name="Freeform 1268"/>
            <p:cNvSpPr>
              <a:spLocks/>
            </p:cNvSpPr>
            <p:nvPr/>
          </p:nvSpPr>
          <p:spPr bwMode="auto">
            <a:xfrm>
              <a:off x="3496" y="2104"/>
              <a:ext cx="7" cy="6"/>
            </a:xfrm>
            <a:custGeom>
              <a:avLst/>
              <a:gdLst>
                <a:gd name="T0" fmla="*/ 16 w 35"/>
                <a:gd name="T1" fmla="*/ 26 h 26"/>
                <a:gd name="T2" fmla="*/ 35 w 35"/>
                <a:gd name="T3" fmla="*/ 0 h 26"/>
                <a:gd name="T4" fmla="*/ 0 w 35"/>
                <a:gd name="T5" fmla="*/ 0 h 26"/>
                <a:gd name="T6" fmla="*/ 0 w 35"/>
                <a:gd name="T7" fmla="*/ 26 h 26"/>
                <a:gd name="T8" fmla="*/ 16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16" y="26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9" name="Freeform 1269"/>
            <p:cNvSpPr>
              <a:spLocks/>
            </p:cNvSpPr>
            <p:nvPr/>
          </p:nvSpPr>
          <p:spPr bwMode="auto">
            <a:xfrm>
              <a:off x="3496" y="2104"/>
              <a:ext cx="7" cy="6"/>
            </a:xfrm>
            <a:custGeom>
              <a:avLst/>
              <a:gdLst>
                <a:gd name="T0" fmla="*/ 16 w 35"/>
                <a:gd name="T1" fmla="*/ 26 h 26"/>
                <a:gd name="T2" fmla="*/ 35 w 35"/>
                <a:gd name="T3" fmla="*/ 0 h 26"/>
                <a:gd name="T4" fmla="*/ 0 w 35"/>
                <a:gd name="T5" fmla="*/ 0 h 26"/>
                <a:gd name="T6" fmla="*/ 0 w 35"/>
                <a:gd name="T7" fmla="*/ 26 h 26"/>
                <a:gd name="T8" fmla="*/ 16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16" y="26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16" y="2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" name="Rectangle 1270"/>
            <p:cNvSpPr>
              <a:spLocks noChangeArrowheads="1"/>
            </p:cNvSpPr>
            <p:nvPr/>
          </p:nvSpPr>
          <p:spPr bwMode="auto">
            <a:xfrm>
              <a:off x="3489" y="2106"/>
              <a:ext cx="7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" name="Freeform 1271"/>
            <p:cNvSpPr>
              <a:spLocks/>
            </p:cNvSpPr>
            <p:nvPr/>
          </p:nvSpPr>
          <p:spPr bwMode="auto">
            <a:xfrm>
              <a:off x="3496" y="2104"/>
              <a:ext cx="7" cy="6"/>
            </a:xfrm>
            <a:custGeom>
              <a:avLst/>
              <a:gdLst>
                <a:gd name="T0" fmla="*/ 16 w 35"/>
                <a:gd name="T1" fmla="*/ 26 h 26"/>
                <a:gd name="T2" fmla="*/ 35 w 35"/>
                <a:gd name="T3" fmla="*/ 0 h 26"/>
                <a:gd name="T4" fmla="*/ 0 w 35"/>
                <a:gd name="T5" fmla="*/ 0 h 26"/>
                <a:gd name="T6" fmla="*/ 0 w 35"/>
                <a:gd name="T7" fmla="*/ 26 h 26"/>
                <a:gd name="T8" fmla="*/ 16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16" y="26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2" name="Freeform 1272"/>
            <p:cNvSpPr>
              <a:spLocks/>
            </p:cNvSpPr>
            <p:nvPr/>
          </p:nvSpPr>
          <p:spPr bwMode="auto">
            <a:xfrm>
              <a:off x="3496" y="2104"/>
              <a:ext cx="7" cy="6"/>
            </a:xfrm>
            <a:custGeom>
              <a:avLst/>
              <a:gdLst>
                <a:gd name="T0" fmla="*/ 16 w 35"/>
                <a:gd name="T1" fmla="*/ 26 h 26"/>
                <a:gd name="T2" fmla="*/ 35 w 35"/>
                <a:gd name="T3" fmla="*/ 0 h 26"/>
                <a:gd name="T4" fmla="*/ 0 w 35"/>
                <a:gd name="T5" fmla="*/ 0 h 26"/>
                <a:gd name="T6" fmla="*/ 0 w 35"/>
                <a:gd name="T7" fmla="*/ 26 h 26"/>
                <a:gd name="T8" fmla="*/ 16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16" y="26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16" y="2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3" name="Rectangle 1273"/>
            <p:cNvSpPr>
              <a:spLocks noChangeArrowheads="1"/>
            </p:cNvSpPr>
            <p:nvPr/>
          </p:nvSpPr>
          <p:spPr bwMode="auto">
            <a:xfrm>
              <a:off x="3489" y="2088"/>
              <a:ext cx="18" cy="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4" name="Rectangle 1274"/>
            <p:cNvSpPr>
              <a:spLocks noChangeArrowheads="1"/>
            </p:cNvSpPr>
            <p:nvPr/>
          </p:nvSpPr>
          <p:spPr bwMode="auto">
            <a:xfrm>
              <a:off x="3489" y="2089"/>
              <a:ext cx="3" cy="1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5" name="Rectangle 1275"/>
            <p:cNvSpPr>
              <a:spLocks noChangeArrowheads="1"/>
            </p:cNvSpPr>
            <p:nvPr/>
          </p:nvSpPr>
          <p:spPr bwMode="auto">
            <a:xfrm>
              <a:off x="3492" y="2089"/>
              <a:ext cx="4" cy="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6" name="Rectangle 1276"/>
            <p:cNvSpPr>
              <a:spLocks noChangeArrowheads="1"/>
            </p:cNvSpPr>
            <p:nvPr/>
          </p:nvSpPr>
          <p:spPr bwMode="auto">
            <a:xfrm>
              <a:off x="3492" y="2089"/>
              <a:ext cx="4" cy="1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7" name="Rectangle 1277"/>
            <p:cNvSpPr>
              <a:spLocks noChangeArrowheads="1"/>
            </p:cNvSpPr>
            <p:nvPr/>
          </p:nvSpPr>
          <p:spPr bwMode="auto">
            <a:xfrm>
              <a:off x="3496" y="2089"/>
              <a:ext cx="11" cy="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8" name="Rectangle 1278"/>
            <p:cNvSpPr>
              <a:spLocks noChangeArrowheads="1"/>
            </p:cNvSpPr>
            <p:nvPr/>
          </p:nvSpPr>
          <p:spPr bwMode="auto">
            <a:xfrm>
              <a:off x="3496" y="2089"/>
              <a:ext cx="11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9" name="Freeform 1279"/>
            <p:cNvSpPr>
              <a:spLocks/>
            </p:cNvSpPr>
            <p:nvPr/>
          </p:nvSpPr>
          <p:spPr bwMode="auto">
            <a:xfrm>
              <a:off x="3503" y="2094"/>
              <a:ext cx="8" cy="10"/>
            </a:xfrm>
            <a:custGeom>
              <a:avLst/>
              <a:gdLst>
                <a:gd name="T0" fmla="*/ 0 w 33"/>
                <a:gd name="T1" fmla="*/ 45 h 46"/>
                <a:gd name="T2" fmla="*/ 0 w 33"/>
                <a:gd name="T3" fmla="*/ 0 h 46"/>
                <a:gd name="T4" fmla="*/ 33 w 33"/>
                <a:gd name="T5" fmla="*/ 0 h 46"/>
                <a:gd name="T6" fmla="*/ 0 w 33"/>
                <a:gd name="T7" fmla="*/ 46 h 46"/>
                <a:gd name="T8" fmla="*/ 0 w 33"/>
                <a:gd name="T9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6">
                  <a:moveTo>
                    <a:pt x="0" y="45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0" y="46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0" name="Freeform 1280"/>
            <p:cNvSpPr>
              <a:spLocks/>
            </p:cNvSpPr>
            <p:nvPr/>
          </p:nvSpPr>
          <p:spPr bwMode="auto">
            <a:xfrm>
              <a:off x="3503" y="2094"/>
              <a:ext cx="8" cy="10"/>
            </a:xfrm>
            <a:custGeom>
              <a:avLst/>
              <a:gdLst>
                <a:gd name="T0" fmla="*/ 0 w 33"/>
                <a:gd name="T1" fmla="*/ 45 h 46"/>
                <a:gd name="T2" fmla="*/ 0 w 33"/>
                <a:gd name="T3" fmla="*/ 0 h 46"/>
                <a:gd name="T4" fmla="*/ 33 w 33"/>
                <a:gd name="T5" fmla="*/ 0 h 46"/>
                <a:gd name="T6" fmla="*/ 0 w 33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46">
                  <a:moveTo>
                    <a:pt x="0" y="45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0" y="46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1" name="Freeform 1281"/>
            <p:cNvSpPr>
              <a:spLocks/>
            </p:cNvSpPr>
            <p:nvPr/>
          </p:nvSpPr>
          <p:spPr bwMode="auto">
            <a:xfrm>
              <a:off x="3496" y="2096"/>
              <a:ext cx="4" cy="5"/>
            </a:xfrm>
            <a:custGeom>
              <a:avLst/>
              <a:gdLst>
                <a:gd name="T0" fmla="*/ 0 w 20"/>
                <a:gd name="T1" fmla="*/ 4 h 24"/>
                <a:gd name="T2" fmla="*/ 20 w 20"/>
                <a:gd name="T3" fmla="*/ 0 h 24"/>
                <a:gd name="T4" fmla="*/ 20 w 20"/>
                <a:gd name="T5" fmla="*/ 24 h 24"/>
                <a:gd name="T6" fmla="*/ 0 w 20"/>
                <a:gd name="T7" fmla="*/ 21 h 24"/>
                <a:gd name="T8" fmla="*/ 0 w 20"/>
                <a:gd name="T9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0" y="4"/>
                  </a:moveTo>
                  <a:lnTo>
                    <a:pt x="20" y="0"/>
                  </a:lnTo>
                  <a:lnTo>
                    <a:pt x="20" y="24"/>
                  </a:lnTo>
                  <a:lnTo>
                    <a:pt x="0" y="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2" name="Freeform 1282"/>
            <p:cNvSpPr>
              <a:spLocks/>
            </p:cNvSpPr>
            <p:nvPr/>
          </p:nvSpPr>
          <p:spPr bwMode="auto">
            <a:xfrm>
              <a:off x="3496" y="2096"/>
              <a:ext cx="4" cy="5"/>
            </a:xfrm>
            <a:custGeom>
              <a:avLst/>
              <a:gdLst>
                <a:gd name="T0" fmla="*/ 0 w 20"/>
                <a:gd name="T1" fmla="*/ 4 h 24"/>
                <a:gd name="T2" fmla="*/ 20 w 20"/>
                <a:gd name="T3" fmla="*/ 0 h 24"/>
                <a:gd name="T4" fmla="*/ 20 w 20"/>
                <a:gd name="T5" fmla="*/ 24 h 24"/>
                <a:gd name="T6" fmla="*/ 0 w 20"/>
                <a:gd name="T7" fmla="*/ 21 h 24"/>
                <a:gd name="T8" fmla="*/ 0 w 20"/>
                <a:gd name="T9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0" y="4"/>
                  </a:moveTo>
                  <a:lnTo>
                    <a:pt x="20" y="0"/>
                  </a:lnTo>
                  <a:lnTo>
                    <a:pt x="20" y="24"/>
                  </a:lnTo>
                  <a:lnTo>
                    <a:pt x="0" y="21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3" name="Freeform 1283"/>
            <p:cNvSpPr>
              <a:spLocks/>
            </p:cNvSpPr>
            <p:nvPr/>
          </p:nvSpPr>
          <p:spPr bwMode="auto">
            <a:xfrm>
              <a:off x="3500" y="2094"/>
              <a:ext cx="3" cy="10"/>
            </a:xfrm>
            <a:custGeom>
              <a:avLst/>
              <a:gdLst>
                <a:gd name="T0" fmla="*/ 0 w 16"/>
                <a:gd name="T1" fmla="*/ 46 h 46"/>
                <a:gd name="T2" fmla="*/ 0 w 16"/>
                <a:gd name="T3" fmla="*/ 10 h 46"/>
                <a:gd name="T4" fmla="*/ 16 w 16"/>
                <a:gd name="T5" fmla="*/ 0 h 46"/>
                <a:gd name="T6" fmla="*/ 16 w 16"/>
                <a:gd name="T7" fmla="*/ 46 h 46"/>
                <a:gd name="T8" fmla="*/ 0 w 16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0" y="46"/>
                  </a:moveTo>
                  <a:lnTo>
                    <a:pt x="0" y="10"/>
                  </a:lnTo>
                  <a:lnTo>
                    <a:pt x="16" y="0"/>
                  </a:lnTo>
                  <a:lnTo>
                    <a:pt x="16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4" name="Freeform 1284"/>
            <p:cNvSpPr>
              <a:spLocks/>
            </p:cNvSpPr>
            <p:nvPr/>
          </p:nvSpPr>
          <p:spPr bwMode="auto">
            <a:xfrm>
              <a:off x="3500" y="2094"/>
              <a:ext cx="3" cy="10"/>
            </a:xfrm>
            <a:custGeom>
              <a:avLst/>
              <a:gdLst>
                <a:gd name="T0" fmla="*/ 0 w 16"/>
                <a:gd name="T1" fmla="*/ 46 h 46"/>
                <a:gd name="T2" fmla="*/ 0 w 16"/>
                <a:gd name="T3" fmla="*/ 10 h 46"/>
                <a:gd name="T4" fmla="*/ 16 w 16"/>
                <a:gd name="T5" fmla="*/ 0 h 46"/>
                <a:gd name="T6" fmla="*/ 16 w 16"/>
                <a:gd name="T7" fmla="*/ 46 h 46"/>
                <a:gd name="T8" fmla="*/ 0 w 16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0" y="46"/>
                  </a:moveTo>
                  <a:lnTo>
                    <a:pt x="0" y="10"/>
                  </a:lnTo>
                  <a:lnTo>
                    <a:pt x="16" y="0"/>
                  </a:lnTo>
                  <a:lnTo>
                    <a:pt x="16" y="46"/>
                  </a:lnTo>
                  <a:lnTo>
                    <a:pt x="0" y="4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5" name="Freeform 1285"/>
            <p:cNvSpPr>
              <a:spLocks/>
            </p:cNvSpPr>
            <p:nvPr/>
          </p:nvSpPr>
          <p:spPr bwMode="auto">
            <a:xfrm>
              <a:off x="3496" y="2097"/>
              <a:ext cx="2" cy="2"/>
            </a:xfrm>
            <a:custGeom>
              <a:avLst/>
              <a:gdLst>
                <a:gd name="T0" fmla="*/ 7 w 7"/>
                <a:gd name="T1" fmla="*/ 11 h 11"/>
                <a:gd name="T2" fmla="*/ 7 w 7"/>
                <a:gd name="T3" fmla="*/ 0 h 11"/>
                <a:gd name="T4" fmla="*/ 3 w 7"/>
                <a:gd name="T5" fmla="*/ 1 h 11"/>
                <a:gd name="T6" fmla="*/ 0 w 7"/>
                <a:gd name="T7" fmla="*/ 4 h 11"/>
                <a:gd name="T8" fmla="*/ 7 w 7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7" y="11"/>
                  </a:moveTo>
                  <a:lnTo>
                    <a:pt x="7" y="0"/>
                  </a:lnTo>
                  <a:lnTo>
                    <a:pt x="3" y="1"/>
                  </a:lnTo>
                  <a:lnTo>
                    <a:pt x="0" y="4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6" name="Freeform 1286"/>
            <p:cNvSpPr>
              <a:spLocks/>
            </p:cNvSpPr>
            <p:nvPr/>
          </p:nvSpPr>
          <p:spPr bwMode="auto">
            <a:xfrm>
              <a:off x="3496" y="2097"/>
              <a:ext cx="2" cy="1"/>
            </a:xfrm>
            <a:custGeom>
              <a:avLst/>
              <a:gdLst>
                <a:gd name="T0" fmla="*/ 7 w 7"/>
                <a:gd name="T1" fmla="*/ 0 h 4"/>
                <a:gd name="T2" fmla="*/ 3 w 7"/>
                <a:gd name="T3" fmla="*/ 1 h 4"/>
                <a:gd name="T4" fmla="*/ 0 w 7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3" y="1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7" name="Freeform 1287"/>
            <p:cNvSpPr>
              <a:spLocks/>
            </p:cNvSpPr>
            <p:nvPr/>
          </p:nvSpPr>
          <p:spPr bwMode="auto">
            <a:xfrm>
              <a:off x="3496" y="2099"/>
              <a:ext cx="2" cy="2"/>
            </a:xfrm>
            <a:custGeom>
              <a:avLst/>
              <a:gdLst>
                <a:gd name="T0" fmla="*/ 7 w 7"/>
                <a:gd name="T1" fmla="*/ 0 h 11"/>
                <a:gd name="T2" fmla="*/ 0 w 7"/>
                <a:gd name="T3" fmla="*/ 8 h 11"/>
                <a:gd name="T4" fmla="*/ 3 w 7"/>
                <a:gd name="T5" fmla="*/ 10 h 11"/>
                <a:gd name="T6" fmla="*/ 7 w 7"/>
                <a:gd name="T7" fmla="*/ 11 h 11"/>
                <a:gd name="T8" fmla="*/ 7 w 7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7" y="0"/>
                  </a:moveTo>
                  <a:lnTo>
                    <a:pt x="0" y="8"/>
                  </a:lnTo>
                  <a:lnTo>
                    <a:pt x="3" y="10"/>
                  </a:lnTo>
                  <a:lnTo>
                    <a:pt x="7" y="1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8" name="Freeform 1288"/>
            <p:cNvSpPr>
              <a:spLocks/>
            </p:cNvSpPr>
            <p:nvPr/>
          </p:nvSpPr>
          <p:spPr bwMode="auto">
            <a:xfrm>
              <a:off x="3496" y="2100"/>
              <a:ext cx="2" cy="1"/>
            </a:xfrm>
            <a:custGeom>
              <a:avLst/>
              <a:gdLst>
                <a:gd name="T0" fmla="*/ 0 w 7"/>
                <a:gd name="T1" fmla="*/ 0 h 3"/>
                <a:gd name="T2" fmla="*/ 3 w 7"/>
                <a:gd name="T3" fmla="*/ 2 h 3"/>
                <a:gd name="T4" fmla="*/ 7 w 7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3" y="2"/>
                  </a:lnTo>
                  <a:lnTo>
                    <a:pt x="7" y="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9" name="Rectangle 1289"/>
            <p:cNvSpPr>
              <a:spLocks noChangeArrowheads="1"/>
            </p:cNvSpPr>
            <p:nvPr/>
          </p:nvSpPr>
          <p:spPr bwMode="auto">
            <a:xfrm>
              <a:off x="3497" y="2099"/>
              <a:ext cx="2" cy="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0" name="Rectangle 1290"/>
            <p:cNvSpPr>
              <a:spLocks noChangeArrowheads="1"/>
            </p:cNvSpPr>
            <p:nvPr/>
          </p:nvSpPr>
          <p:spPr bwMode="auto">
            <a:xfrm>
              <a:off x="3477" y="2027"/>
              <a:ext cx="12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1" name="Rectangle 1291"/>
            <p:cNvSpPr>
              <a:spLocks noChangeArrowheads="1"/>
            </p:cNvSpPr>
            <p:nvPr/>
          </p:nvSpPr>
          <p:spPr bwMode="auto">
            <a:xfrm>
              <a:off x="3477" y="2027"/>
              <a:ext cx="12" cy="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2" name="Freeform 1292"/>
            <p:cNvSpPr>
              <a:spLocks/>
            </p:cNvSpPr>
            <p:nvPr/>
          </p:nvSpPr>
          <p:spPr bwMode="auto">
            <a:xfrm>
              <a:off x="3489" y="2026"/>
              <a:ext cx="22" cy="12"/>
            </a:xfrm>
            <a:custGeom>
              <a:avLst/>
              <a:gdLst>
                <a:gd name="T0" fmla="*/ 0 w 96"/>
                <a:gd name="T1" fmla="*/ 57 h 57"/>
                <a:gd name="T2" fmla="*/ 0 w 96"/>
                <a:gd name="T3" fmla="*/ 0 h 57"/>
                <a:gd name="T4" fmla="*/ 37 w 96"/>
                <a:gd name="T5" fmla="*/ 0 h 57"/>
                <a:gd name="T6" fmla="*/ 96 w 96"/>
                <a:gd name="T7" fmla="*/ 57 h 57"/>
                <a:gd name="T8" fmla="*/ 0 w 96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57">
                  <a:moveTo>
                    <a:pt x="0" y="57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96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3" name="Freeform 1293"/>
            <p:cNvSpPr>
              <a:spLocks/>
            </p:cNvSpPr>
            <p:nvPr/>
          </p:nvSpPr>
          <p:spPr bwMode="auto">
            <a:xfrm>
              <a:off x="3489" y="2026"/>
              <a:ext cx="22" cy="12"/>
            </a:xfrm>
            <a:custGeom>
              <a:avLst/>
              <a:gdLst>
                <a:gd name="T0" fmla="*/ 0 w 96"/>
                <a:gd name="T1" fmla="*/ 57 h 57"/>
                <a:gd name="T2" fmla="*/ 0 w 96"/>
                <a:gd name="T3" fmla="*/ 0 h 57"/>
                <a:gd name="T4" fmla="*/ 37 w 96"/>
                <a:gd name="T5" fmla="*/ 0 h 57"/>
                <a:gd name="T6" fmla="*/ 96 w 96"/>
                <a:gd name="T7" fmla="*/ 57 h 57"/>
                <a:gd name="T8" fmla="*/ 0 w 96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57">
                  <a:moveTo>
                    <a:pt x="0" y="57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96" y="57"/>
                  </a:lnTo>
                  <a:lnTo>
                    <a:pt x="0" y="5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4" name="Freeform 1294"/>
            <p:cNvSpPr>
              <a:spLocks/>
            </p:cNvSpPr>
            <p:nvPr/>
          </p:nvSpPr>
          <p:spPr bwMode="auto">
            <a:xfrm>
              <a:off x="3489" y="2035"/>
              <a:ext cx="53" cy="76"/>
            </a:xfrm>
            <a:custGeom>
              <a:avLst/>
              <a:gdLst>
                <a:gd name="T0" fmla="*/ 230 w 230"/>
                <a:gd name="T1" fmla="*/ 4 h 345"/>
                <a:gd name="T2" fmla="*/ 230 w 230"/>
                <a:gd name="T3" fmla="*/ 257 h 345"/>
                <a:gd name="T4" fmla="*/ 226 w 230"/>
                <a:gd name="T5" fmla="*/ 261 h 345"/>
                <a:gd name="T6" fmla="*/ 96 w 230"/>
                <a:gd name="T7" fmla="*/ 261 h 345"/>
                <a:gd name="T8" fmla="*/ 96 w 230"/>
                <a:gd name="T9" fmla="*/ 263 h 345"/>
                <a:gd name="T10" fmla="*/ 95 w 230"/>
                <a:gd name="T11" fmla="*/ 265 h 345"/>
                <a:gd name="T12" fmla="*/ 37 w 230"/>
                <a:gd name="T13" fmla="*/ 345 h 345"/>
                <a:gd name="T14" fmla="*/ 0 w 230"/>
                <a:gd name="T15" fmla="*/ 345 h 345"/>
                <a:gd name="T16" fmla="*/ 0 w 230"/>
                <a:gd name="T17" fmla="*/ 0 h 345"/>
                <a:gd name="T18" fmla="*/ 226 w 230"/>
                <a:gd name="T19" fmla="*/ 0 h 345"/>
                <a:gd name="T20" fmla="*/ 230 w 230"/>
                <a:gd name="T21" fmla="*/ 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0" h="345">
                  <a:moveTo>
                    <a:pt x="230" y="4"/>
                  </a:moveTo>
                  <a:lnTo>
                    <a:pt x="230" y="257"/>
                  </a:lnTo>
                  <a:lnTo>
                    <a:pt x="226" y="261"/>
                  </a:lnTo>
                  <a:lnTo>
                    <a:pt x="96" y="261"/>
                  </a:lnTo>
                  <a:lnTo>
                    <a:pt x="96" y="263"/>
                  </a:lnTo>
                  <a:lnTo>
                    <a:pt x="95" y="265"/>
                  </a:lnTo>
                  <a:lnTo>
                    <a:pt x="37" y="345"/>
                  </a:lnTo>
                  <a:lnTo>
                    <a:pt x="0" y="345"/>
                  </a:lnTo>
                  <a:lnTo>
                    <a:pt x="0" y="0"/>
                  </a:lnTo>
                  <a:lnTo>
                    <a:pt x="226" y="0"/>
                  </a:lnTo>
                  <a:lnTo>
                    <a:pt x="23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5" name="Freeform 1295"/>
            <p:cNvSpPr>
              <a:spLocks/>
            </p:cNvSpPr>
            <p:nvPr/>
          </p:nvSpPr>
          <p:spPr bwMode="auto">
            <a:xfrm>
              <a:off x="3489" y="2035"/>
              <a:ext cx="53" cy="76"/>
            </a:xfrm>
            <a:custGeom>
              <a:avLst/>
              <a:gdLst>
                <a:gd name="T0" fmla="*/ 230 w 230"/>
                <a:gd name="T1" fmla="*/ 4 h 345"/>
                <a:gd name="T2" fmla="*/ 230 w 230"/>
                <a:gd name="T3" fmla="*/ 257 h 345"/>
                <a:gd name="T4" fmla="*/ 226 w 230"/>
                <a:gd name="T5" fmla="*/ 261 h 345"/>
                <a:gd name="T6" fmla="*/ 96 w 230"/>
                <a:gd name="T7" fmla="*/ 261 h 345"/>
                <a:gd name="T8" fmla="*/ 96 w 230"/>
                <a:gd name="T9" fmla="*/ 263 h 345"/>
                <a:gd name="T10" fmla="*/ 95 w 230"/>
                <a:gd name="T11" fmla="*/ 265 h 345"/>
                <a:gd name="T12" fmla="*/ 37 w 230"/>
                <a:gd name="T13" fmla="*/ 345 h 345"/>
                <a:gd name="T14" fmla="*/ 0 w 230"/>
                <a:gd name="T15" fmla="*/ 345 h 345"/>
                <a:gd name="T16" fmla="*/ 0 w 230"/>
                <a:gd name="T17" fmla="*/ 0 h 345"/>
                <a:gd name="T18" fmla="*/ 226 w 230"/>
                <a:gd name="T19" fmla="*/ 0 h 345"/>
                <a:gd name="T20" fmla="*/ 230 w 230"/>
                <a:gd name="T21" fmla="*/ 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0" h="345">
                  <a:moveTo>
                    <a:pt x="230" y="4"/>
                  </a:moveTo>
                  <a:lnTo>
                    <a:pt x="230" y="257"/>
                  </a:lnTo>
                  <a:lnTo>
                    <a:pt x="226" y="261"/>
                  </a:lnTo>
                  <a:lnTo>
                    <a:pt x="96" y="261"/>
                  </a:lnTo>
                  <a:lnTo>
                    <a:pt x="96" y="263"/>
                  </a:lnTo>
                  <a:lnTo>
                    <a:pt x="95" y="265"/>
                  </a:lnTo>
                  <a:lnTo>
                    <a:pt x="37" y="345"/>
                  </a:lnTo>
                  <a:lnTo>
                    <a:pt x="0" y="345"/>
                  </a:lnTo>
                  <a:lnTo>
                    <a:pt x="0" y="0"/>
                  </a:lnTo>
                  <a:lnTo>
                    <a:pt x="226" y="0"/>
                  </a:lnTo>
                  <a:lnTo>
                    <a:pt x="230" y="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6" name="Rectangle 1296"/>
            <p:cNvSpPr>
              <a:spLocks noChangeArrowheads="1"/>
            </p:cNvSpPr>
            <p:nvPr/>
          </p:nvSpPr>
          <p:spPr bwMode="auto">
            <a:xfrm>
              <a:off x="3489" y="2037"/>
              <a:ext cx="53" cy="54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7" name="Rectangle 1297"/>
            <p:cNvSpPr>
              <a:spLocks noChangeArrowheads="1"/>
            </p:cNvSpPr>
            <p:nvPr/>
          </p:nvSpPr>
          <p:spPr bwMode="auto">
            <a:xfrm>
              <a:off x="3489" y="2037"/>
              <a:ext cx="53" cy="5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8" name="Rectangle 1298"/>
            <p:cNvSpPr>
              <a:spLocks noChangeArrowheads="1"/>
            </p:cNvSpPr>
            <p:nvPr/>
          </p:nvSpPr>
          <p:spPr bwMode="auto">
            <a:xfrm>
              <a:off x="3509" y="2037"/>
              <a:ext cx="20" cy="54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9" name="Rectangle 1299"/>
            <p:cNvSpPr>
              <a:spLocks noChangeArrowheads="1"/>
            </p:cNvSpPr>
            <p:nvPr/>
          </p:nvSpPr>
          <p:spPr bwMode="auto">
            <a:xfrm>
              <a:off x="3509" y="2037"/>
              <a:ext cx="20" cy="5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0" name="Rectangle 1300"/>
            <p:cNvSpPr>
              <a:spLocks noChangeArrowheads="1"/>
            </p:cNvSpPr>
            <p:nvPr/>
          </p:nvSpPr>
          <p:spPr bwMode="auto">
            <a:xfrm>
              <a:off x="4302" y="2043"/>
              <a:ext cx="575" cy="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" name="Rectangle 1301"/>
            <p:cNvSpPr>
              <a:spLocks noChangeArrowheads="1"/>
            </p:cNvSpPr>
            <p:nvPr/>
          </p:nvSpPr>
          <p:spPr bwMode="auto">
            <a:xfrm>
              <a:off x="4302" y="2043"/>
              <a:ext cx="575" cy="42"/>
            </a:xfrm>
            <a:prstGeom prst="rect">
              <a:avLst/>
            </a:pr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" name="Rectangle 1302"/>
            <p:cNvSpPr>
              <a:spLocks noChangeArrowheads="1"/>
            </p:cNvSpPr>
            <p:nvPr/>
          </p:nvSpPr>
          <p:spPr bwMode="auto">
            <a:xfrm>
              <a:off x="4302" y="2043"/>
              <a:ext cx="575" cy="4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" name="Rectangle 1303"/>
            <p:cNvSpPr>
              <a:spLocks noChangeArrowheads="1"/>
            </p:cNvSpPr>
            <p:nvPr/>
          </p:nvSpPr>
          <p:spPr bwMode="auto">
            <a:xfrm>
              <a:off x="2887" y="2015"/>
              <a:ext cx="10" cy="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" name="Rectangle 1304"/>
            <p:cNvSpPr>
              <a:spLocks noChangeArrowheads="1"/>
            </p:cNvSpPr>
            <p:nvPr/>
          </p:nvSpPr>
          <p:spPr bwMode="auto">
            <a:xfrm>
              <a:off x="2887" y="2015"/>
              <a:ext cx="10" cy="9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" name="Rectangle 1305"/>
            <p:cNvSpPr>
              <a:spLocks noChangeArrowheads="1"/>
            </p:cNvSpPr>
            <p:nvPr/>
          </p:nvSpPr>
          <p:spPr bwMode="auto">
            <a:xfrm>
              <a:off x="2887" y="2015"/>
              <a:ext cx="566" cy="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" name="Rectangle 1306"/>
            <p:cNvSpPr>
              <a:spLocks noChangeArrowheads="1"/>
            </p:cNvSpPr>
            <p:nvPr/>
          </p:nvSpPr>
          <p:spPr bwMode="auto">
            <a:xfrm>
              <a:off x="2887" y="2015"/>
              <a:ext cx="566" cy="9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" name="Freeform 1307"/>
            <p:cNvSpPr>
              <a:spLocks/>
            </p:cNvSpPr>
            <p:nvPr/>
          </p:nvSpPr>
          <p:spPr bwMode="auto">
            <a:xfrm>
              <a:off x="3444" y="2015"/>
              <a:ext cx="33" cy="97"/>
            </a:xfrm>
            <a:custGeom>
              <a:avLst/>
              <a:gdLst>
                <a:gd name="T0" fmla="*/ 39 w 144"/>
                <a:gd name="T1" fmla="*/ 0 h 439"/>
                <a:gd name="T2" fmla="*/ 125 w 144"/>
                <a:gd name="T3" fmla="*/ 0 h 439"/>
                <a:gd name="T4" fmla="*/ 144 w 144"/>
                <a:gd name="T5" fmla="*/ 5 h 439"/>
                <a:gd name="T6" fmla="*/ 144 w 144"/>
                <a:gd name="T7" fmla="*/ 434 h 439"/>
                <a:gd name="T8" fmla="*/ 125 w 144"/>
                <a:gd name="T9" fmla="*/ 439 h 439"/>
                <a:gd name="T10" fmla="*/ 39 w 144"/>
                <a:gd name="T11" fmla="*/ 439 h 439"/>
                <a:gd name="T12" fmla="*/ 39 w 144"/>
                <a:gd name="T13" fmla="*/ 437 h 439"/>
                <a:gd name="T14" fmla="*/ 0 w 144"/>
                <a:gd name="T15" fmla="*/ 437 h 439"/>
                <a:gd name="T16" fmla="*/ 0 w 144"/>
                <a:gd name="T17" fmla="*/ 2 h 439"/>
                <a:gd name="T18" fmla="*/ 39 w 144"/>
                <a:gd name="T19" fmla="*/ 2 h 439"/>
                <a:gd name="T20" fmla="*/ 39 w 144"/>
                <a:gd name="T21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" h="439">
                  <a:moveTo>
                    <a:pt x="39" y="0"/>
                  </a:moveTo>
                  <a:lnTo>
                    <a:pt x="125" y="0"/>
                  </a:lnTo>
                  <a:lnTo>
                    <a:pt x="144" y="5"/>
                  </a:lnTo>
                  <a:lnTo>
                    <a:pt x="144" y="434"/>
                  </a:lnTo>
                  <a:lnTo>
                    <a:pt x="125" y="439"/>
                  </a:lnTo>
                  <a:lnTo>
                    <a:pt x="39" y="439"/>
                  </a:lnTo>
                  <a:lnTo>
                    <a:pt x="39" y="437"/>
                  </a:lnTo>
                  <a:lnTo>
                    <a:pt x="0" y="437"/>
                  </a:lnTo>
                  <a:lnTo>
                    <a:pt x="0" y="2"/>
                  </a:lnTo>
                  <a:lnTo>
                    <a:pt x="39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" name="Freeform 1308"/>
            <p:cNvSpPr>
              <a:spLocks/>
            </p:cNvSpPr>
            <p:nvPr/>
          </p:nvSpPr>
          <p:spPr bwMode="auto">
            <a:xfrm>
              <a:off x="3444" y="2015"/>
              <a:ext cx="33" cy="97"/>
            </a:xfrm>
            <a:custGeom>
              <a:avLst/>
              <a:gdLst>
                <a:gd name="T0" fmla="*/ 39 w 144"/>
                <a:gd name="T1" fmla="*/ 0 h 439"/>
                <a:gd name="T2" fmla="*/ 125 w 144"/>
                <a:gd name="T3" fmla="*/ 0 h 439"/>
                <a:gd name="T4" fmla="*/ 144 w 144"/>
                <a:gd name="T5" fmla="*/ 5 h 439"/>
                <a:gd name="T6" fmla="*/ 144 w 144"/>
                <a:gd name="T7" fmla="*/ 434 h 439"/>
                <a:gd name="T8" fmla="*/ 125 w 144"/>
                <a:gd name="T9" fmla="*/ 439 h 439"/>
                <a:gd name="T10" fmla="*/ 39 w 144"/>
                <a:gd name="T11" fmla="*/ 439 h 439"/>
                <a:gd name="T12" fmla="*/ 39 w 144"/>
                <a:gd name="T13" fmla="*/ 437 h 439"/>
                <a:gd name="T14" fmla="*/ 0 w 144"/>
                <a:gd name="T15" fmla="*/ 437 h 439"/>
                <a:gd name="T16" fmla="*/ 0 w 144"/>
                <a:gd name="T17" fmla="*/ 2 h 439"/>
                <a:gd name="T18" fmla="*/ 39 w 144"/>
                <a:gd name="T19" fmla="*/ 2 h 439"/>
                <a:gd name="T20" fmla="*/ 39 w 144"/>
                <a:gd name="T21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" h="439">
                  <a:moveTo>
                    <a:pt x="39" y="0"/>
                  </a:moveTo>
                  <a:lnTo>
                    <a:pt x="125" y="0"/>
                  </a:lnTo>
                  <a:lnTo>
                    <a:pt x="144" y="5"/>
                  </a:lnTo>
                  <a:lnTo>
                    <a:pt x="144" y="434"/>
                  </a:lnTo>
                  <a:lnTo>
                    <a:pt x="125" y="439"/>
                  </a:lnTo>
                  <a:lnTo>
                    <a:pt x="39" y="439"/>
                  </a:lnTo>
                  <a:lnTo>
                    <a:pt x="39" y="437"/>
                  </a:lnTo>
                  <a:lnTo>
                    <a:pt x="0" y="437"/>
                  </a:lnTo>
                  <a:lnTo>
                    <a:pt x="0" y="2"/>
                  </a:lnTo>
                  <a:lnTo>
                    <a:pt x="39" y="2"/>
                  </a:lnTo>
                  <a:lnTo>
                    <a:pt x="3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" name="Rectangle 1309"/>
            <p:cNvSpPr>
              <a:spLocks noChangeArrowheads="1"/>
            </p:cNvSpPr>
            <p:nvPr/>
          </p:nvSpPr>
          <p:spPr bwMode="auto">
            <a:xfrm>
              <a:off x="3447" y="2017"/>
              <a:ext cx="14" cy="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" name="Rectangle 1310"/>
            <p:cNvSpPr>
              <a:spLocks noChangeArrowheads="1"/>
            </p:cNvSpPr>
            <p:nvPr/>
          </p:nvSpPr>
          <p:spPr bwMode="auto">
            <a:xfrm>
              <a:off x="3447" y="2017"/>
              <a:ext cx="14" cy="9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" name="Freeform 1311"/>
            <p:cNvSpPr>
              <a:spLocks/>
            </p:cNvSpPr>
            <p:nvPr/>
          </p:nvSpPr>
          <p:spPr bwMode="auto">
            <a:xfrm>
              <a:off x="3444" y="2016"/>
              <a:ext cx="3" cy="95"/>
            </a:xfrm>
            <a:custGeom>
              <a:avLst/>
              <a:gdLst>
                <a:gd name="T0" fmla="*/ 0 w 12"/>
                <a:gd name="T1" fmla="*/ 435 h 435"/>
                <a:gd name="T2" fmla="*/ 12 w 12"/>
                <a:gd name="T3" fmla="*/ 428 h 435"/>
                <a:gd name="T4" fmla="*/ 12 w 12"/>
                <a:gd name="T5" fmla="*/ 8 h 435"/>
                <a:gd name="T6" fmla="*/ 0 w 12"/>
                <a:gd name="T7" fmla="*/ 0 h 435"/>
                <a:gd name="T8" fmla="*/ 0 w 12"/>
                <a:gd name="T9" fmla="*/ 43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35">
                  <a:moveTo>
                    <a:pt x="0" y="435"/>
                  </a:moveTo>
                  <a:lnTo>
                    <a:pt x="12" y="428"/>
                  </a:lnTo>
                  <a:lnTo>
                    <a:pt x="12" y="8"/>
                  </a:lnTo>
                  <a:lnTo>
                    <a:pt x="0" y="0"/>
                  </a:lnTo>
                  <a:lnTo>
                    <a:pt x="0" y="4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" name="Freeform 1312"/>
            <p:cNvSpPr>
              <a:spLocks/>
            </p:cNvSpPr>
            <p:nvPr/>
          </p:nvSpPr>
          <p:spPr bwMode="auto">
            <a:xfrm>
              <a:off x="3444" y="2016"/>
              <a:ext cx="3" cy="95"/>
            </a:xfrm>
            <a:custGeom>
              <a:avLst/>
              <a:gdLst>
                <a:gd name="T0" fmla="*/ 0 w 12"/>
                <a:gd name="T1" fmla="*/ 435 h 435"/>
                <a:gd name="T2" fmla="*/ 12 w 12"/>
                <a:gd name="T3" fmla="*/ 428 h 435"/>
                <a:gd name="T4" fmla="*/ 12 w 12"/>
                <a:gd name="T5" fmla="*/ 8 h 435"/>
                <a:gd name="T6" fmla="*/ 0 w 12"/>
                <a:gd name="T7" fmla="*/ 0 h 435"/>
                <a:gd name="T8" fmla="*/ 0 w 12"/>
                <a:gd name="T9" fmla="*/ 43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35">
                  <a:moveTo>
                    <a:pt x="0" y="435"/>
                  </a:moveTo>
                  <a:lnTo>
                    <a:pt x="12" y="428"/>
                  </a:lnTo>
                  <a:lnTo>
                    <a:pt x="12" y="8"/>
                  </a:lnTo>
                  <a:lnTo>
                    <a:pt x="0" y="0"/>
                  </a:lnTo>
                  <a:lnTo>
                    <a:pt x="0" y="43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" name="Freeform 1313"/>
            <p:cNvSpPr>
              <a:spLocks/>
            </p:cNvSpPr>
            <p:nvPr/>
          </p:nvSpPr>
          <p:spPr bwMode="auto">
            <a:xfrm>
              <a:off x="2501" y="1984"/>
              <a:ext cx="8" cy="160"/>
            </a:xfrm>
            <a:custGeom>
              <a:avLst/>
              <a:gdLst>
                <a:gd name="T0" fmla="*/ 0 w 36"/>
                <a:gd name="T1" fmla="*/ 206 h 721"/>
                <a:gd name="T2" fmla="*/ 5 w 36"/>
                <a:gd name="T3" fmla="*/ 203 h 721"/>
                <a:gd name="T4" fmla="*/ 5 w 36"/>
                <a:gd name="T5" fmla="*/ 0 h 721"/>
                <a:gd name="T6" fmla="*/ 36 w 36"/>
                <a:gd name="T7" fmla="*/ 0 h 721"/>
                <a:gd name="T8" fmla="*/ 36 w 36"/>
                <a:gd name="T9" fmla="*/ 721 h 721"/>
                <a:gd name="T10" fmla="*/ 5 w 36"/>
                <a:gd name="T11" fmla="*/ 721 h 721"/>
                <a:gd name="T12" fmla="*/ 5 w 36"/>
                <a:gd name="T13" fmla="*/ 519 h 721"/>
                <a:gd name="T14" fmla="*/ 0 w 36"/>
                <a:gd name="T15" fmla="*/ 515 h 721"/>
                <a:gd name="T16" fmla="*/ 0 w 36"/>
                <a:gd name="T17" fmla="*/ 206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721">
                  <a:moveTo>
                    <a:pt x="0" y="206"/>
                  </a:moveTo>
                  <a:lnTo>
                    <a:pt x="5" y="203"/>
                  </a:lnTo>
                  <a:lnTo>
                    <a:pt x="5" y="0"/>
                  </a:lnTo>
                  <a:lnTo>
                    <a:pt x="36" y="0"/>
                  </a:lnTo>
                  <a:lnTo>
                    <a:pt x="36" y="721"/>
                  </a:lnTo>
                  <a:lnTo>
                    <a:pt x="5" y="721"/>
                  </a:lnTo>
                  <a:lnTo>
                    <a:pt x="5" y="519"/>
                  </a:lnTo>
                  <a:lnTo>
                    <a:pt x="0" y="515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" name="Freeform 1314"/>
            <p:cNvSpPr>
              <a:spLocks/>
            </p:cNvSpPr>
            <p:nvPr/>
          </p:nvSpPr>
          <p:spPr bwMode="auto">
            <a:xfrm>
              <a:off x="2501" y="1984"/>
              <a:ext cx="8" cy="160"/>
            </a:xfrm>
            <a:custGeom>
              <a:avLst/>
              <a:gdLst>
                <a:gd name="T0" fmla="*/ 0 w 36"/>
                <a:gd name="T1" fmla="*/ 206 h 721"/>
                <a:gd name="T2" fmla="*/ 5 w 36"/>
                <a:gd name="T3" fmla="*/ 203 h 721"/>
                <a:gd name="T4" fmla="*/ 5 w 36"/>
                <a:gd name="T5" fmla="*/ 0 h 721"/>
                <a:gd name="T6" fmla="*/ 36 w 36"/>
                <a:gd name="T7" fmla="*/ 0 h 721"/>
                <a:gd name="T8" fmla="*/ 36 w 36"/>
                <a:gd name="T9" fmla="*/ 721 h 721"/>
                <a:gd name="T10" fmla="*/ 5 w 36"/>
                <a:gd name="T11" fmla="*/ 721 h 721"/>
                <a:gd name="T12" fmla="*/ 5 w 36"/>
                <a:gd name="T13" fmla="*/ 519 h 721"/>
                <a:gd name="T14" fmla="*/ 0 w 36"/>
                <a:gd name="T15" fmla="*/ 515 h 721"/>
                <a:gd name="T16" fmla="*/ 0 w 36"/>
                <a:gd name="T17" fmla="*/ 206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721">
                  <a:moveTo>
                    <a:pt x="0" y="206"/>
                  </a:moveTo>
                  <a:lnTo>
                    <a:pt x="5" y="203"/>
                  </a:lnTo>
                  <a:lnTo>
                    <a:pt x="5" y="0"/>
                  </a:lnTo>
                  <a:lnTo>
                    <a:pt x="36" y="0"/>
                  </a:lnTo>
                  <a:lnTo>
                    <a:pt x="36" y="721"/>
                  </a:lnTo>
                  <a:lnTo>
                    <a:pt x="5" y="721"/>
                  </a:lnTo>
                  <a:lnTo>
                    <a:pt x="5" y="519"/>
                  </a:lnTo>
                  <a:lnTo>
                    <a:pt x="0" y="515"/>
                  </a:lnTo>
                  <a:lnTo>
                    <a:pt x="0" y="20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5" name="Rectangle 1315"/>
            <p:cNvSpPr>
              <a:spLocks noChangeArrowheads="1"/>
            </p:cNvSpPr>
            <p:nvPr/>
          </p:nvSpPr>
          <p:spPr bwMode="auto">
            <a:xfrm>
              <a:off x="3464" y="2106"/>
              <a:ext cx="7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6" name="Freeform 1316"/>
            <p:cNvSpPr>
              <a:spLocks/>
            </p:cNvSpPr>
            <p:nvPr/>
          </p:nvSpPr>
          <p:spPr bwMode="auto">
            <a:xfrm>
              <a:off x="2557" y="1938"/>
              <a:ext cx="17" cy="251"/>
            </a:xfrm>
            <a:custGeom>
              <a:avLst/>
              <a:gdLst>
                <a:gd name="T0" fmla="*/ 0 w 78"/>
                <a:gd name="T1" fmla="*/ 1125 h 1125"/>
                <a:gd name="T2" fmla="*/ 1 w 78"/>
                <a:gd name="T3" fmla="*/ 0 h 1125"/>
                <a:gd name="T4" fmla="*/ 78 w 78"/>
                <a:gd name="T5" fmla="*/ 0 h 1125"/>
                <a:gd name="T6" fmla="*/ 77 w 78"/>
                <a:gd name="T7" fmla="*/ 1125 h 1125"/>
                <a:gd name="T8" fmla="*/ 0 w 78"/>
                <a:gd name="T9" fmla="*/ 1125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125">
                  <a:moveTo>
                    <a:pt x="0" y="1125"/>
                  </a:moveTo>
                  <a:lnTo>
                    <a:pt x="1" y="0"/>
                  </a:lnTo>
                  <a:lnTo>
                    <a:pt x="78" y="0"/>
                  </a:lnTo>
                  <a:lnTo>
                    <a:pt x="77" y="1125"/>
                  </a:lnTo>
                  <a:lnTo>
                    <a:pt x="0" y="11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7" name="Freeform 1317"/>
            <p:cNvSpPr>
              <a:spLocks/>
            </p:cNvSpPr>
            <p:nvPr/>
          </p:nvSpPr>
          <p:spPr bwMode="auto">
            <a:xfrm>
              <a:off x="2557" y="1938"/>
              <a:ext cx="17" cy="251"/>
            </a:xfrm>
            <a:custGeom>
              <a:avLst/>
              <a:gdLst>
                <a:gd name="T0" fmla="*/ 0 w 78"/>
                <a:gd name="T1" fmla="*/ 1125 h 1125"/>
                <a:gd name="T2" fmla="*/ 1 w 78"/>
                <a:gd name="T3" fmla="*/ 0 h 1125"/>
                <a:gd name="T4" fmla="*/ 78 w 78"/>
                <a:gd name="T5" fmla="*/ 0 h 1125"/>
                <a:gd name="T6" fmla="*/ 77 w 78"/>
                <a:gd name="T7" fmla="*/ 1125 h 1125"/>
                <a:gd name="T8" fmla="*/ 0 w 78"/>
                <a:gd name="T9" fmla="*/ 1125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125">
                  <a:moveTo>
                    <a:pt x="0" y="1125"/>
                  </a:moveTo>
                  <a:lnTo>
                    <a:pt x="1" y="0"/>
                  </a:lnTo>
                  <a:lnTo>
                    <a:pt x="78" y="0"/>
                  </a:lnTo>
                  <a:lnTo>
                    <a:pt x="77" y="1125"/>
                  </a:lnTo>
                  <a:lnTo>
                    <a:pt x="0" y="112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8" name="Rectangle 1318"/>
            <p:cNvSpPr>
              <a:spLocks noChangeArrowheads="1"/>
            </p:cNvSpPr>
            <p:nvPr/>
          </p:nvSpPr>
          <p:spPr bwMode="auto">
            <a:xfrm>
              <a:off x="2555" y="1998"/>
              <a:ext cx="331" cy="1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9" name="Rectangle 1319"/>
            <p:cNvSpPr>
              <a:spLocks noChangeArrowheads="1"/>
            </p:cNvSpPr>
            <p:nvPr/>
          </p:nvSpPr>
          <p:spPr bwMode="auto">
            <a:xfrm>
              <a:off x="2555" y="1998"/>
              <a:ext cx="331" cy="13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0" name="Freeform 1320"/>
            <p:cNvSpPr>
              <a:spLocks/>
            </p:cNvSpPr>
            <p:nvPr/>
          </p:nvSpPr>
          <p:spPr bwMode="auto">
            <a:xfrm>
              <a:off x="2881" y="1998"/>
              <a:ext cx="16" cy="18"/>
            </a:xfrm>
            <a:custGeom>
              <a:avLst/>
              <a:gdLst>
                <a:gd name="T0" fmla="*/ 23 w 66"/>
                <a:gd name="T1" fmla="*/ 0 h 79"/>
                <a:gd name="T2" fmla="*/ 19 w 66"/>
                <a:gd name="T3" fmla="*/ 0 h 79"/>
                <a:gd name="T4" fmla="*/ 19 w 66"/>
                <a:gd name="T5" fmla="*/ 4 h 79"/>
                <a:gd name="T6" fmla="*/ 0 w 66"/>
                <a:gd name="T7" fmla="*/ 4 h 79"/>
                <a:gd name="T8" fmla="*/ 0 w 66"/>
                <a:gd name="T9" fmla="*/ 69 h 79"/>
                <a:gd name="T10" fmla="*/ 19 w 66"/>
                <a:gd name="T11" fmla="*/ 79 h 79"/>
                <a:gd name="T12" fmla="*/ 26 w 66"/>
                <a:gd name="T13" fmla="*/ 79 h 79"/>
                <a:gd name="T14" fmla="*/ 26 w 66"/>
                <a:gd name="T15" fmla="*/ 77 h 79"/>
                <a:gd name="T16" fmla="*/ 66 w 66"/>
                <a:gd name="T17" fmla="*/ 77 h 79"/>
                <a:gd name="T18" fmla="*/ 66 w 66"/>
                <a:gd name="T19" fmla="*/ 15 h 79"/>
                <a:gd name="T20" fmla="*/ 62 w 66"/>
                <a:gd name="T21" fmla="*/ 12 h 79"/>
                <a:gd name="T22" fmla="*/ 54 w 66"/>
                <a:gd name="T23" fmla="*/ 12 h 79"/>
                <a:gd name="T24" fmla="*/ 23 w 66"/>
                <a:gd name="T2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9">
                  <a:moveTo>
                    <a:pt x="23" y="0"/>
                  </a:moveTo>
                  <a:lnTo>
                    <a:pt x="19" y="0"/>
                  </a:lnTo>
                  <a:lnTo>
                    <a:pt x="19" y="4"/>
                  </a:lnTo>
                  <a:lnTo>
                    <a:pt x="0" y="4"/>
                  </a:lnTo>
                  <a:lnTo>
                    <a:pt x="0" y="69"/>
                  </a:lnTo>
                  <a:lnTo>
                    <a:pt x="19" y="79"/>
                  </a:lnTo>
                  <a:lnTo>
                    <a:pt x="26" y="79"/>
                  </a:lnTo>
                  <a:lnTo>
                    <a:pt x="26" y="77"/>
                  </a:lnTo>
                  <a:lnTo>
                    <a:pt x="66" y="77"/>
                  </a:lnTo>
                  <a:lnTo>
                    <a:pt x="66" y="15"/>
                  </a:lnTo>
                  <a:lnTo>
                    <a:pt x="62" y="12"/>
                  </a:lnTo>
                  <a:lnTo>
                    <a:pt x="54" y="1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" name="Freeform 1321"/>
            <p:cNvSpPr>
              <a:spLocks/>
            </p:cNvSpPr>
            <p:nvPr/>
          </p:nvSpPr>
          <p:spPr bwMode="auto">
            <a:xfrm>
              <a:off x="2881" y="1998"/>
              <a:ext cx="16" cy="18"/>
            </a:xfrm>
            <a:custGeom>
              <a:avLst/>
              <a:gdLst>
                <a:gd name="T0" fmla="*/ 23 w 66"/>
                <a:gd name="T1" fmla="*/ 0 h 79"/>
                <a:gd name="T2" fmla="*/ 19 w 66"/>
                <a:gd name="T3" fmla="*/ 0 h 79"/>
                <a:gd name="T4" fmla="*/ 19 w 66"/>
                <a:gd name="T5" fmla="*/ 4 h 79"/>
                <a:gd name="T6" fmla="*/ 0 w 66"/>
                <a:gd name="T7" fmla="*/ 4 h 79"/>
                <a:gd name="T8" fmla="*/ 0 w 66"/>
                <a:gd name="T9" fmla="*/ 69 h 79"/>
                <a:gd name="T10" fmla="*/ 19 w 66"/>
                <a:gd name="T11" fmla="*/ 79 h 79"/>
                <a:gd name="T12" fmla="*/ 26 w 66"/>
                <a:gd name="T13" fmla="*/ 79 h 79"/>
                <a:gd name="T14" fmla="*/ 26 w 66"/>
                <a:gd name="T15" fmla="*/ 77 h 79"/>
                <a:gd name="T16" fmla="*/ 66 w 66"/>
                <a:gd name="T17" fmla="*/ 77 h 79"/>
                <a:gd name="T18" fmla="*/ 66 w 66"/>
                <a:gd name="T19" fmla="*/ 15 h 79"/>
                <a:gd name="T20" fmla="*/ 62 w 66"/>
                <a:gd name="T21" fmla="*/ 12 h 79"/>
                <a:gd name="T22" fmla="*/ 54 w 66"/>
                <a:gd name="T23" fmla="*/ 12 h 79"/>
                <a:gd name="T24" fmla="*/ 23 w 66"/>
                <a:gd name="T2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9">
                  <a:moveTo>
                    <a:pt x="23" y="0"/>
                  </a:moveTo>
                  <a:lnTo>
                    <a:pt x="19" y="0"/>
                  </a:lnTo>
                  <a:lnTo>
                    <a:pt x="19" y="4"/>
                  </a:lnTo>
                  <a:lnTo>
                    <a:pt x="0" y="4"/>
                  </a:lnTo>
                  <a:lnTo>
                    <a:pt x="0" y="69"/>
                  </a:lnTo>
                  <a:lnTo>
                    <a:pt x="19" y="79"/>
                  </a:lnTo>
                  <a:lnTo>
                    <a:pt x="26" y="79"/>
                  </a:lnTo>
                  <a:lnTo>
                    <a:pt x="26" y="77"/>
                  </a:lnTo>
                  <a:lnTo>
                    <a:pt x="66" y="77"/>
                  </a:lnTo>
                  <a:lnTo>
                    <a:pt x="66" y="15"/>
                  </a:lnTo>
                  <a:lnTo>
                    <a:pt x="62" y="12"/>
                  </a:lnTo>
                  <a:lnTo>
                    <a:pt x="54" y="12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2" name="Freeform 1322"/>
            <p:cNvSpPr>
              <a:spLocks/>
            </p:cNvSpPr>
            <p:nvPr/>
          </p:nvSpPr>
          <p:spPr bwMode="auto">
            <a:xfrm>
              <a:off x="2896" y="2001"/>
              <a:ext cx="1" cy="1"/>
            </a:xfrm>
            <a:custGeom>
              <a:avLst/>
              <a:gdLst>
                <a:gd name="T0" fmla="*/ 0 w 4"/>
                <a:gd name="T1" fmla="*/ 3 h 3"/>
                <a:gd name="T2" fmla="*/ 4 w 4"/>
                <a:gd name="T3" fmla="*/ 3 h 3"/>
                <a:gd name="T4" fmla="*/ 3 w 4"/>
                <a:gd name="T5" fmla="*/ 2 h 3"/>
                <a:gd name="T6" fmla="*/ 3 w 4"/>
                <a:gd name="T7" fmla="*/ 1 h 3"/>
                <a:gd name="T8" fmla="*/ 2 w 4"/>
                <a:gd name="T9" fmla="*/ 0 h 3"/>
                <a:gd name="T10" fmla="*/ 0 w 4"/>
                <a:gd name="T11" fmla="*/ 0 h 3"/>
                <a:gd name="T12" fmla="*/ 0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A6C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3" name="Freeform 1323"/>
            <p:cNvSpPr>
              <a:spLocks/>
            </p:cNvSpPr>
            <p:nvPr/>
          </p:nvSpPr>
          <p:spPr bwMode="auto">
            <a:xfrm>
              <a:off x="2896" y="2001"/>
              <a:ext cx="1" cy="1"/>
            </a:xfrm>
            <a:custGeom>
              <a:avLst/>
              <a:gdLst>
                <a:gd name="T0" fmla="*/ 4 w 4"/>
                <a:gd name="T1" fmla="*/ 3 h 3"/>
                <a:gd name="T2" fmla="*/ 3 w 4"/>
                <a:gd name="T3" fmla="*/ 2 h 3"/>
                <a:gd name="T4" fmla="*/ 3 w 4"/>
                <a:gd name="T5" fmla="*/ 1 h 3"/>
                <a:gd name="T6" fmla="*/ 2 w 4"/>
                <a:gd name="T7" fmla="*/ 0 h 3"/>
                <a:gd name="T8" fmla="*/ 0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4" name="Freeform 1324"/>
            <p:cNvSpPr>
              <a:spLocks/>
            </p:cNvSpPr>
            <p:nvPr/>
          </p:nvSpPr>
          <p:spPr bwMode="auto">
            <a:xfrm>
              <a:off x="2881" y="2111"/>
              <a:ext cx="16" cy="19"/>
            </a:xfrm>
            <a:custGeom>
              <a:avLst/>
              <a:gdLst>
                <a:gd name="T0" fmla="*/ 23 w 66"/>
                <a:gd name="T1" fmla="*/ 79 h 79"/>
                <a:gd name="T2" fmla="*/ 19 w 66"/>
                <a:gd name="T3" fmla="*/ 79 h 79"/>
                <a:gd name="T4" fmla="*/ 19 w 66"/>
                <a:gd name="T5" fmla="*/ 75 h 79"/>
                <a:gd name="T6" fmla="*/ 0 w 66"/>
                <a:gd name="T7" fmla="*/ 75 h 79"/>
                <a:gd name="T8" fmla="*/ 0 w 66"/>
                <a:gd name="T9" fmla="*/ 10 h 79"/>
                <a:gd name="T10" fmla="*/ 19 w 66"/>
                <a:gd name="T11" fmla="*/ 0 h 79"/>
                <a:gd name="T12" fmla="*/ 26 w 66"/>
                <a:gd name="T13" fmla="*/ 0 h 79"/>
                <a:gd name="T14" fmla="*/ 26 w 66"/>
                <a:gd name="T15" fmla="*/ 2 h 79"/>
                <a:gd name="T16" fmla="*/ 66 w 66"/>
                <a:gd name="T17" fmla="*/ 2 h 79"/>
                <a:gd name="T18" fmla="*/ 66 w 66"/>
                <a:gd name="T19" fmla="*/ 64 h 79"/>
                <a:gd name="T20" fmla="*/ 62 w 66"/>
                <a:gd name="T21" fmla="*/ 67 h 79"/>
                <a:gd name="T22" fmla="*/ 54 w 66"/>
                <a:gd name="T23" fmla="*/ 67 h 79"/>
                <a:gd name="T24" fmla="*/ 23 w 66"/>
                <a:gd name="T2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9">
                  <a:moveTo>
                    <a:pt x="23" y="79"/>
                  </a:moveTo>
                  <a:lnTo>
                    <a:pt x="19" y="79"/>
                  </a:lnTo>
                  <a:lnTo>
                    <a:pt x="19" y="75"/>
                  </a:lnTo>
                  <a:lnTo>
                    <a:pt x="0" y="75"/>
                  </a:lnTo>
                  <a:lnTo>
                    <a:pt x="0" y="10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66" y="2"/>
                  </a:lnTo>
                  <a:lnTo>
                    <a:pt x="66" y="64"/>
                  </a:lnTo>
                  <a:lnTo>
                    <a:pt x="62" y="67"/>
                  </a:lnTo>
                  <a:lnTo>
                    <a:pt x="54" y="67"/>
                  </a:lnTo>
                  <a:lnTo>
                    <a:pt x="23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" name="Freeform 1325"/>
            <p:cNvSpPr>
              <a:spLocks/>
            </p:cNvSpPr>
            <p:nvPr/>
          </p:nvSpPr>
          <p:spPr bwMode="auto">
            <a:xfrm>
              <a:off x="2881" y="2111"/>
              <a:ext cx="16" cy="19"/>
            </a:xfrm>
            <a:custGeom>
              <a:avLst/>
              <a:gdLst>
                <a:gd name="T0" fmla="*/ 23 w 66"/>
                <a:gd name="T1" fmla="*/ 79 h 79"/>
                <a:gd name="T2" fmla="*/ 19 w 66"/>
                <a:gd name="T3" fmla="*/ 79 h 79"/>
                <a:gd name="T4" fmla="*/ 19 w 66"/>
                <a:gd name="T5" fmla="*/ 75 h 79"/>
                <a:gd name="T6" fmla="*/ 0 w 66"/>
                <a:gd name="T7" fmla="*/ 75 h 79"/>
                <a:gd name="T8" fmla="*/ 0 w 66"/>
                <a:gd name="T9" fmla="*/ 10 h 79"/>
                <a:gd name="T10" fmla="*/ 19 w 66"/>
                <a:gd name="T11" fmla="*/ 0 h 79"/>
                <a:gd name="T12" fmla="*/ 26 w 66"/>
                <a:gd name="T13" fmla="*/ 0 h 79"/>
                <a:gd name="T14" fmla="*/ 26 w 66"/>
                <a:gd name="T15" fmla="*/ 2 h 79"/>
                <a:gd name="T16" fmla="*/ 66 w 66"/>
                <a:gd name="T17" fmla="*/ 2 h 79"/>
                <a:gd name="T18" fmla="*/ 66 w 66"/>
                <a:gd name="T19" fmla="*/ 64 h 79"/>
                <a:gd name="T20" fmla="*/ 62 w 66"/>
                <a:gd name="T21" fmla="*/ 67 h 79"/>
                <a:gd name="T22" fmla="*/ 54 w 66"/>
                <a:gd name="T23" fmla="*/ 67 h 79"/>
                <a:gd name="T24" fmla="*/ 23 w 66"/>
                <a:gd name="T2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9">
                  <a:moveTo>
                    <a:pt x="23" y="79"/>
                  </a:moveTo>
                  <a:lnTo>
                    <a:pt x="19" y="79"/>
                  </a:lnTo>
                  <a:lnTo>
                    <a:pt x="19" y="75"/>
                  </a:lnTo>
                  <a:lnTo>
                    <a:pt x="0" y="75"/>
                  </a:lnTo>
                  <a:lnTo>
                    <a:pt x="0" y="10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66" y="2"/>
                  </a:lnTo>
                  <a:lnTo>
                    <a:pt x="66" y="64"/>
                  </a:lnTo>
                  <a:lnTo>
                    <a:pt x="62" y="67"/>
                  </a:lnTo>
                  <a:lnTo>
                    <a:pt x="54" y="67"/>
                  </a:lnTo>
                  <a:lnTo>
                    <a:pt x="23" y="7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6" name="Rectangle 1326"/>
            <p:cNvSpPr>
              <a:spLocks noChangeArrowheads="1"/>
            </p:cNvSpPr>
            <p:nvPr/>
          </p:nvSpPr>
          <p:spPr bwMode="auto">
            <a:xfrm>
              <a:off x="2886" y="2016"/>
              <a:ext cx="1" cy="9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7" name="Freeform 1327"/>
            <p:cNvSpPr>
              <a:spLocks/>
            </p:cNvSpPr>
            <p:nvPr/>
          </p:nvSpPr>
          <p:spPr bwMode="auto">
            <a:xfrm>
              <a:off x="2881" y="2013"/>
              <a:ext cx="5" cy="101"/>
            </a:xfrm>
            <a:custGeom>
              <a:avLst/>
              <a:gdLst>
                <a:gd name="T0" fmla="*/ 0 w 19"/>
                <a:gd name="T1" fmla="*/ 0 h 455"/>
                <a:gd name="T2" fmla="*/ 19 w 19"/>
                <a:gd name="T3" fmla="*/ 10 h 455"/>
                <a:gd name="T4" fmla="*/ 19 w 19"/>
                <a:gd name="T5" fmla="*/ 445 h 455"/>
                <a:gd name="T6" fmla="*/ 0 w 19"/>
                <a:gd name="T7" fmla="*/ 455 h 455"/>
                <a:gd name="T8" fmla="*/ 0 w 19"/>
                <a:gd name="T9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55">
                  <a:moveTo>
                    <a:pt x="0" y="0"/>
                  </a:moveTo>
                  <a:lnTo>
                    <a:pt x="19" y="10"/>
                  </a:lnTo>
                  <a:lnTo>
                    <a:pt x="19" y="445"/>
                  </a:lnTo>
                  <a:lnTo>
                    <a:pt x="0" y="4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8" name="Freeform 1328"/>
            <p:cNvSpPr>
              <a:spLocks/>
            </p:cNvSpPr>
            <p:nvPr/>
          </p:nvSpPr>
          <p:spPr bwMode="auto">
            <a:xfrm>
              <a:off x="2881" y="2013"/>
              <a:ext cx="5" cy="101"/>
            </a:xfrm>
            <a:custGeom>
              <a:avLst/>
              <a:gdLst>
                <a:gd name="T0" fmla="*/ 0 w 19"/>
                <a:gd name="T1" fmla="*/ 0 h 455"/>
                <a:gd name="T2" fmla="*/ 19 w 19"/>
                <a:gd name="T3" fmla="*/ 10 h 455"/>
                <a:gd name="T4" fmla="*/ 19 w 19"/>
                <a:gd name="T5" fmla="*/ 445 h 455"/>
                <a:gd name="T6" fmla="*/ 0 w 19"/>
                <a:gd name="T7" fmla="*/ 455 h 455"/>
                <a:gd name="T8" fmla="*/ 0 w 19"/>
                <a:gd name="T9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55">
                  <a:moveTo>
                    <a:pt x="0" y="0"/>
                  </a:moveTo>
                  <a:lnTo>
                    <a:pt x="19" y="10"/>
                  </a:lnTo>
                  <a:lnTo>
                    <a:pt x="19" y="445"/>
                  </a:lnTo>
                  <a:lnTo>
                    <a:pt x="0" y="45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9" name="Rectangle 1329"/>
            <p:cNvSpPr>
              <a:spLocks noChangeArrowheads="1"/>
            </p:cNvSpPr>
            <p:nvPr/>
          </p:nvSpPr>
          <p:spPr bwMode="auto">
            <a:xfrm>
              <a:off x="3472" y="2025"/>
              <a:ext cx="5" cy="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0" name="Rectangle 1330"/>
            <p:cNvSpPr>
              <a:spLocks noChangeArrowheads="1"/>
            </p:cNvSpPr>
            <p:nvPr/>
          </p:nvSpPr>
          <p:spPr bwMode="auto">
            <a:xfrm>
              <a:off x="3472" y="2025"/>
              <a:ext cx="5" cy="7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1" name="Rectangle 1331"/>
            <p:cNvSpPr>
              <a:spLocks noChangeArrowheads="1"/>
            </p:cNvSpPr>
            <p:nvPr/>
          </p:nvSpPr>
          <p:spPr bwMode="auto">
            <a:xfrm>
              <a:off x="2875" y="2017"/>
              <a:ext cx="22" cy="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" name="Freeform 1332"/>
            <p:cNvSpPr>
              <a:spLocks/>
            </p:cNvSpPr>
            <p:nvPr/>
          </p:nvSpPr>
          <p:spPr bwMode="auto">
            <a:xfrm>
              <a:off x="2875" y="2017"/>
              <a:ext cx="22" cy="93"/>
            </a:xfrm>
            <a:custGeom>
              <a:avLst/>
              <a:gdLst>
                <a:gd name="T0" fmla="*/ 0 w 96"/>
                <a:gd name="T1" fmla="*/ 0 h 419"/>
                <a:gd name="T2" fmla="*/ 96 w 96"/>
                <a:gd name="T3" fmla="*/ 0 h 419"/>
                <a:gd name="T4" fmla="*/ 96 w 96"/>
                <a:gd name="T5" fmla="*/ 419 h 419"/>
                <a:gd name="T6" fmla="*/ 0 w 96"/>
                <a:gd name="T7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419">
                  <a:moveTo>
                    <a:pt x="0" y="0"/>
                  </a:moveTo>
                  <a:lnTo>
                    <a:pt x="96" y="0"/>
                  </a:lnTo>
                  <a:lnTo>
                    <a:pt x="96" y="419"/>
                  </a:lnTo>
                  <a:lnTo>
                    <a:pt x="0" y="419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3" name="Freeform 1333"/>
            <p:cNvSpPr>
              <a:spLocks/>
            </p:cNvSpPr>
            <p:nvPr/>
          </p:nvSpPr>
          <p:spPr bwMode="auto">
            <a:xfrm>
              <a:off x="3025" y="2016"/>
              <a:ext cx="14" cy="95"/>
            </a:xfrm>
            <a:custGeom>
              <a:avLst/>
              <a:gdLst>
                <a:gd name="T0" fmla="*/ 0 w 57"/>
                <a:gd name="T1" fmla="*/ 5 h 435"/>
                <a:gd name="T2" fmla="*/ 0 w 57"/>
                <a:gd name="T3" fmla="*/ 431 h 435"/>
                <a:gd name="T4" fmla="*/ 3 w 57"/>
                <a:gd name="T5" fmla="*/ 435 h 435"/>
                <a:gd name="T6" fmla="*/ 53 w 57"/>
                <a:gd name="T7" fmla="*/ 435 h 435"/>
                <a:gd name="T8" fmla="*/ 57 w 57"/>
                <a:gd name="T9" fmla="*/ 431 h 435"/>
                <a:gd name="T10" fmla="*/ 57 w 57"/>
                <a:gd name="T11" fmla="*/ 5 h 435"/>
                <a:gd name="T12" fmla="*/ 53 w 57"/>
                <a:gd name="T13" fmla="*/ 0 h 435"/>
                <a:gd name="T14" fmla="*/ 3 w 57"/>
                <a:gd name="T15" fmla="*/ 0 h 435"/>
                <a:gd name="T16" fmla="*/ 0 w 57"/>
                <a:gd name="T17" fmla="*/ 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435">
                  <a:moveTo>
                    <a:pt x="0" y="5"/>
                  </a:moveTo>
                  <a:lnTo>
                    <a:pt x="0" y="431"/>
                  </a:lnTo>
                  <a:lnTo>
                    <a:pt x="3" y="435"/>
                  </a:lnTo>
                  <a:lnTo>
                    <a:pt x="53" y="435"/>
                  </a:lnTo>
                  <a:lnTo>
                    <a:pt x="57" y="431"/>
                  </a:lnTo>
                  <a:lnTo>
                    <a:pt x="57" y="5"/>
                  </a:lnTo>
                  <a:lnTo>
                    <a:pt x="53" y="0"/>
                  </a:lnTo>
                  <a:lnTo>
                    <a:pt x="3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4" name="Freeform 1334"/>
            <p:cNvSpPr>
              <a:spLocks/>
            </p:cNvSpPr>
            <p:nvPr/>
          </p:nvSpPr>
          <p:spPr bwMode="auto">
            <a:xfrm>
              <a:off x="3036" y="2024"/>
              <a:ext cx="3" cy="80"/>
            </a:xfrm>
            <a:custGeom>
              <a:avLst/>
              <a:gdLst>
                <a:gd name="T0" fmla="*/ 0 w 12"/>
                <a:gd name="T1" fmla="*/ 361 h 361"/>
                <a:gd name="T2" fmla="*/ 1 w 12"/>
                <a:gd name="T3" fmla="*/ 0 h 361"/>
                <a:gd name="T4" fmla="*/ 12 w 12"/>
                <a:gd name="T5" fmla="*/ 0 h 361"/>
                <a:gd name="T6" fmla="*/ 12 w 12"/>
                <a:gd name="T7" fmla="*/ 361 h 361"/>
                <a:gd name="T8" fmla="*/ 0 w 12"/>
                <a:gd name="T9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61">
                  <a:moveTo>
                    <a:pt x="0" y="361"/>
                  </a:moveTo>
                  <a:lnTo>
                    <a:pt x="1" y="0"/>
                  </a:lnTo>
                  <a:lnTo>
                    <a:pt x="12" y="0"/>
                  </a:lnTo>
                  <a:lnTo>
                    <a:pt x="12" y="361"/>
                  </a:lnTo>
                  <a:lnTo>
                    <a:pt x="0" y="3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5" name="Freeform 1335"/>
            <p:cNvSpPr>
              <a:spLocks/>
            </p:cNvSpPr>
            <p:nvPr/>
          </p:nvSpPr>
          <p:spPr bwMode="auto">
            <a:xfrm>
              <a:off x="3036" y="2018"/>
              <a:ext cx="3" cy="2"/>
            </a:xfrm>
            <a:custGeom>
              <a:avLst/>
              <a:gdLst>
                <a:gd name="T0" fmla="*/ 0 w 12"/>
                <a:gd name="T1" fmla="*/ 0 h 10"/>
                <a:gd name="T2" fmla="*/ 12 w 12"/>
                <a:gd name="T3" fmla="*/ 0 h 10"/>
                <a:gd name="T4" fmla="*/ 12 w 1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0">
                  <a:moveTo>
                    <a:pt x="0" y="0"/>
                  </a:moveTo>
                  <a:lnTo>
                    <a:pt x="12" y="0"/>
                  </a:lnTo>
                  <a:lnTo>
                    <a:pt x="12" y="1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6" name="Rectangle 1336"/>
            <p:cNvSpPr>
              <a:spLocks noChangeArrowheads="1"/>
            </p:cNvSpPr>
            <p:nvPr/>
          </p:nvSpPr>
          <p:spPr bwMode="auto">
            <a:xfrm>
              <a:off x="2897" y="2018"/>
              <a:ext cx="3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7" name="Rectangle 1337"/>
            <p:cNvSpPr>
              <a:spLocks noChangeArrowheads="1"/>
            </p:cNvSpPr>
            <p:nvPr/>
          </p:nvSpPr>
          <p:spPr bwMode="auto">
            <a:xfrm>
              <a:off x="2900" y="2018"/>
              <a:ext cx="12" cy="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8" name="Rectangle 1338"/>
            <p:cNvSpPr>
              <a:spLocks noChangeArrowheads="1"/>
            </p:cNvSpPr>
            <p:nvPr/>
          </p:nvSpPr>
          <p:spPr bwMode="auto">
            <a:xfrm>
              <a:off x="2897" y="2107"/>
              <a:ext cx="3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9" name="Rectangle 1339"/>
            <p:cNvSpPr>
              <a:spLocks noChangeArrowheads="1"/>
            </p:cNvSpPr>
            <p:nvPr/>
          </p:nvSpPr>
          <p:spPr bwMode="auto">
            <a:xfrm>
              <a:off x="2897" y="2024"/>
              <a:ext cx="3" cy="8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0" name="Rectangle 1340"/>
            <p:cNvSpPr>
              <a:spLocks noChangeArrowheads="1"/>
            </p:cNvSpPr>
            <p:nvPr/>
          </p:nvSpPr>
          <p:spPr bwMode="auto">
            <a:xfrm>
              <a:off x="2901" y="2020"/>
              <a:ext cx="11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1" name="Freeform 1341"/>
            <p:cNvSpPr>
              <a:spLocks/>
            </p:cNvSpPr>
            <p:nvPr/>
          </p:nvSpPr>
          <p:spPr bwMode="auto">
            <a:xfrm>
              <a:off x="2653" y="1999"/>
              <a:ext cx="14" cy="130"/>
            </a:xfrm>
            <a:custGeom>
              <a:avLst/>
              <a:gdLst>
                <a:gd name="T0" fmla="*/ 0 w 57"/>
                <a:gd name="T1" fmla="*/ 582 h 585"/>
                <a:gd name="T2" fmla="*/ 4 w 57"/>
                <a:gd name="T3" fmla="*/ 585 h 585"/>
                <a:gd name="T4" fmla="*/ 54 w 57"/>
                <a:gd name="T5" fmla="*/ 585 h 585"/>
                <a:gd name="T6" fmla="*/ 57 w 57"/>
                <a:gd name="T7" fmla="*/ 582 h 585"/>
                <a:gd name="T8" fmla="*/ 57 w 57"/>
                <a:gd name="T9" fmla="*/ 3 h 585"/>
                <a:gd name="T10" fmla="*/ 54 w 57"/>
                <a:gd name="T11" fmla="*/ 0 h 585"/>
                <a:gd name="T12" fmla="*/ 4 w 57"/>
                <a:gd name="T13" fmla="*/ 0 h 585"/>
                <a:gd name="T14" fmla="*/ 0 w 57"/>
                <a:gd name="T15" fmla="*/ 3 h 585"/>
                <a:gd name="T16" fmla="*/ 0 w 57"/>
                <a:gd name="T17" fmla="*/ 582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85">
                  <a:moveTo>
                    <a:pt x="0" y="582"/>
                  </a:moveTo>
                  <a:lnTo>
                    <a:pt x="4" y="585"/>
                  </a:lnTo>
                  <a:lnTo>
                    <a:pt x="54" y="585"/>
                  </a:lnTo>
                  <a:lnTo>
                    <a:pt x="57" y="582"/>
                  </a:lnTo>
                  <a:lnTo>
                    <a:pt x="57" y="3"/>
                  </a:lnTo>
                  <a:lnTo>
                    <a:pt x="54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5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" name="Rectangle 1342"/>
            <p:cNvSpPr>
              <a:spLocks noChangeArrowheads="1"/>
            </p:cNvSpPr>
            <p:nvPr/>
          </p:nvSpPr>
          <p:spPr bwMode="auto">
            <a:xfrm>
              <a:off x="2664" y="2009"/>
              <a:ext cx="3" cy="1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3" name="Rectangle 1343"/>
            <p:cNvSpPr>
              <a:spLocks noChangeArrowheads="1"/>
            </p:cNvSpPr>
            <p:nvPr/>
          </p:nvSpPr>
          <p:spPr bwMode="auto">
            <a:xfrm>
              <a:off x="2664" y="2002"/>
              <a:ext cx="3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4" name="Rectangle 1344"/>
            <p:cNvSpPr>
              <a:spLocks noChangeArrowheads="1"/>
            </p:cNvSpPr>
            <p:nvPr/>
          </p:nvSpPr>
          <p:spPr bwMode="auto">
            <a:xfrm>
              <a:off x="2653" y="2004"/>
              <a:ext cx="10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5" name="Freeform 1345"/>
            <p:cNvSpPr>
              <a:spLocks/>
            </p:cNvSpPr>
            <p:nvPr/>
          </p:nvSpPr>
          <p:spPr bwMode="auto">
            <a:xfrm>
              <a:off x="2777" y="1999"/>
              <a:ext cx="14" cy="130"/>
            </a:xfrm>
            <a:custGeom>
              <a:avLst/>
              <a:gdLst>
                <a:gd name="T0" fmla="*/ 0 w 57"/>
                <a:gd name="T1" fmla="*/ 582 h 585"/>
                <a:gd name="T2" fmla="*/ 3 w 57"/>
                <a:gd name="T3" fmla="*/ 585 h 585"/>
                <a:gd name="T4" fmla="*/ 53 w 57"/>
                <a:gd name="T5" fmla="*/ 585 h 585"/>
                <a:gd name="T6" fmla="*/ 57 w 57"/>
                <a:gd name="T7" fmla="*/ 582 h 585"/>
                <a:gd name="T8" fmla="*/ 57 w 57"/>
                <a:gd name="T9" fmla="*/ 3 h 585"/>
                <a:gd name="T10" fmla="*/ 53 w 57"/>
                <a:gd name="T11" fmla="*/ 0 h 585"/>
                <a:gd name="T12" fmla="*/ 3 w 57"/>
                <a:gd name="T13" fmla="*/ 0 h 585"/>
                <a:gd name="T14" fmla="*/ 0 w 57"/>
                <a:gd name="T15" fmla="*/ 3 h 585"/>
                <a:gd name="T16" fmla="*/ 0 w 57"/>
                <a:gd name="T17" fmla="*/ 582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85">
                  <a:moveTo>
                    <a:pt x="0" y="582"/>
                  </a:moveTo>
                  <a:lnTo>
                    <a:pt x="3" y="585"/>
                  </a:lnTo>
                  <a:lnTo>
                    <a:pt x="53" y="585"/>
                  </a:lnTo>
                  <a:lnTo>
                    <a:pt x="57" y="582"/>
                  </a:lnTo>
                  <a:lnTo>
                    <a:pt x="57" y="3"/>
                  </a:lnTo>
                  <a:lnTo>
                    <a:pt x="53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6" name="Freeform 1346"/>
            <p:cNvSpPr>
              <a:spLocks/>
            </p:cNvSpPr>
            <p:nvPr/>
          </p:nvSpPr>
          <p:spPr bwMode="auto">
            <a:xfrm>
              <a:off x="2788" y="2009"/>
              <a:ext cx="3" cy="109"/>
            </a:xfrm>
            <a:custGeom>
              <a:avLst/>
              <a:gdLst>
                <a:gd name="T0" fmla="*/ 0 w 12"/>
                <a:gd name="T1" fmla="*/ 488 h 488"/>
                <a:gd name="T2" fmla="*/ 1 w 12"/>
                <a:gd name="T3" fmla="*/ 0 h 488"/>
                <a:gd name="T4" fmla="*/ 12 w 12"/>
                <a:gd name="T5" fmla="*/ 0 h 488"/>
                <a:gd name="T6" fmla="*/ 12 w 12"/>
                <a:gd name="T7" fmla="*/ 488 h 488"/>
                <a:gd name="T8" fmla="*/ 0 w 12"/>
                <a:gd name="T9" fmla="*/ 488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88">
                  <a:moveTo>
                    <a:pt x="0" y="488"/>
                  </a:moveTo>
                  <a:lnTo>
                    <a:pt x="1" y="0"/>
                  </a:lnTo>
                  <a:lnTo>
                    <a:pt x="12" y="0"/>
                  </a:lnTo>
                  <a:lnTo>
                    <a:pt x="12" y="488"/>
                  </a:lnTo>
                  <a:lnTo>
                    <a:pt x="0" y="4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7" name="Rectangle 1347"/>
            <p:cNvSpPr>
              <a:spLocks noChangeArrowheads="1"/>
            </p:cNvSpPr>
            <p:nvPr/>
          </p:nvSpPr>
          <p:spPr bwMode="auto">
            <a:xfrm>
              <a:off x="2788" y="2002"/>
              <a:ext cx="3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8" name="Rectangle 1348"/>
            <p:cNvSpPr>
              <a:spLocks noChangeArrowheads="1"/>
            </p:cNvSpPr>
            <p:nvPr/>
          </p:nvSpPr>
          <p:spPr bwMode="auto">
            <a:xfrm>
              <a:off x="2777" y="2004"/>
              <a:ext cx="11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9" name="Freeform 1349"/>
            <p:cNvSpPr>
              <a:spLocks/>
            </p:cNvSpPr>
            <p:nvPr/>
          </p:nvSpPr>
          <p:spPr bwMode="auto">
            <a:xfrm>
              <a:off x="2509" y="1984"/>
              <a:ext cx="7" cy="160"/>
            </a:xfrm>
            <a:custGeom>
              <a:avLst/>
              <a:gdLst>
                <a:gd name="T0" fmla="*/ 0 w 32"/>
                <a:gd name="T1" fmla="*/ 721 h 721"/>
                <a:gd name="T2" fmla="*/ 1 w 32"/>
                <a:gd name="T3" fmla="*/ 0 h 721"/>
                <a:gd name="T4" fmla="*/ 32 w 32"/>
                <a:gd name="T5" fmla="*/ 0 h 721"/>
                <a:gd name="T6" fmla="*/ 31 w 32"/>
                <a:gd name="T7" fmla="*/ 721 h 721"/>
                <a:gd name="T8" fmla="*/ 0 w 32"/>
                <a:gd name="T9" fmla="*/ 721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721">
                  <a:moveTo>
                    <a:pt x="0" y="721"/>
                  </a:moveTo>
                  <a:lnTo>
                    <a:pt x="1" y="0"/>
                  </a:lnTo>
                  <a:lnTo>
                    <a:pt x="32" y="0"/>
                  </a:lnTo>
                  <a:lnTo>
                    <a:pt x="31" y="721"/>
                  </a:lnTo>
                  <a:lnTo>
                    <a:pt x="0" y="7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0" name="Freeform 1350"/>
            <p:cNvSpPr>
              <a:spLocks/>
            </p:cNvSpPr>
            <p:nvPr/>
          </p:nvSpPr>
          <p:spPr bwMode="auto">
            <a:xfrm>
              <a:off x="2509" y="1984"/>
              <a:ext cx="7" cy="160"/>
            </a:xfrm>
            <a:custGeom>
              <a:avLst/>
              <a:gdLst>
                <a:gd name="T0" fmla="*/ 0 w 32"/>
                <a:gd name="T1" fmla="*/ 721 h 721"/>
                <a:gd name="T2" fmla="*/ 1 w 32"/>
                <a:gd name="T3" fmla="*/ 0 h 721"/>
                <a:gd name="T4" fmla="*/ 32 w 32"/>
                <a:gd name="T5" fmla="*/ 0 h 721"/>
                <a:gd name="T6" fmla="*/ 31 w 32"/>
                <a:gd name="T7" fmla="*/ 721 h 721"/>
                <a:gd name="T8" fmla="*/ 0 w 32"/>
                <a:gd name="T9" fmla="*/ 721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721">
                  <a:moveTo>
                    <a:pt x="0" y="721"/>
                  </a:moveTo>
                  <a:lnTo>
                    <a:pt x="1" y="0"/>
                  </a:lnTo>
                  <a:lnTo>
                    <a:pt x="32" y="0"/>
                  </a:lnTo>
                  <a:lnTo>
                    <a:pt x="31" y="721"/>
                  </a:lnTo>
                  <a:lnTo>
                    <a:pt x="0" y="72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1" name="Rectangle 1351"/>
            <p:cNvSpPr>
              <a:spLocks noChangeArrowheads="1"/>
            </p:cNvSpPr>
            <p:nvPr/>
          </p:nvSpPr>
          <p:spPr bwMode="auto">
            <a:xfrm>
              <a:off x="2515" y="1996"/>
              <a:ext cx="44" cy="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" name="Rectangle 1352"/>
            <p:cNvSpPr>
              <a:spLocks noChangeArrowheads="1"/>
            </p:cNvSpPr>
            <p:nvPr/>
          </p:nvSpPr>
          <p:spPr bwMode="auto">
            <a:xfrm>
              <a:off x="2515" y="1996"/>
              <a:ext cx="44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" name="Rectangle 1353"/>
            <p:cNvSpPr>
              <a:spLocks noChangeArrowheads="1"/>
            </p:cNvSpPr>
            <p:nvPr/>
          </p:nvSpPr>
          <p:spPr bwMode="auto">
            <a:xfrm>
              <a:off x="2515" y="2128"/>
              <a:ext cx="44" cy="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4" name="Rectangle 1354"/>
            <p:cNvSpPr>
              <a:spLocks noChangeArrowheads="1"/>
            </p:cNvSpPr>
            <p:nvPr/>
          </p:nvSpPr>
          <p:spPr bwMode="auto">
            <a:xfrm>
              <a:off x="2515" y="2128"/>
              <a:ext cx="44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5" name="Rectangle 1355"/>
            <p:cNvSpPr>
              <a:spLocks noChangeArrowheads="1"/>
            </p:cNvSpPr>
            <p:nvPr/>
          </p:nvSpPr>
          <p:spPr bwMode="auto">
            <a:xfrm>
              <a:off x="2534" y="1996"/>
              <a:ext cx="5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" name="Rectangle 1356"/>
            <p:cNvSpPr>
              <a:spLocks noChangeArrowheads="1"/>
            </p:cNvSpPr>
            <p:nvPr/>
          </p:nvSpPr>
          <p:spPr bwMode="auto">
            <a:xfrm>
              <a:off x="2534" y="1989"/>
              <a:ext cx="5" cy="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" name="Rectangle 1357"/>
            <p:cNvSpPr>
              <a:spLocks noChangeArrowheads="1"/>
            </p:cNvSpPr>
            <p:nvPr/>
          </p:nvSpPr>
          <p:spPr bwMode="auto">
            <a:xfrm>
              <a:off x="2534" y="1989"/>
              <a:ext cx="5" cy="1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8" name="Freeform 1358"/>
            <p:cNvSpPr>
              <a:spLocks/>
            </p:cNvSpPr>
            <p:nvPr/>
          </p:nvSpPr>
          <p:spPr bwMode="auto">
            <a:xfrm>
              <a:off x="2527" y="1968"/>
              <a:ext cx="10" cy="8"/>
            </a:xfrm>
            <a:custGeom>
              <a:avLst/>
              <a:gdLst>
                <a:gd name="T0" fmla="*/ 0 w 43"/>
                <a:gd name="T1" fmla="*/ 9 h 37"/>
                <a:gd name="T2" fmla="*/ 36 w 43"/>
                <a:gd name="T3" fmla="*/ 0 h 37"/>
                <a:gd name="T4" fmla="*/ 43 w 43"/>
                <a:gd name="T5" fmla="*/ 27 h 37"/>
                <a:gd name="T6" fmla="*/ 8 w 43"/>
                <a:gd name="T7" fmla="*/ 37 h 37"/>
                <a:gd name="T8" fmla="*/ 0 w 43"/>
                <a:gd name="T9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7">
                  <a:moveTo>
                    <a:pt x="0" y="9"/>
                  </a:moveTo>
                  <a:lnTo>
                    <a:pt x="36" y="0"/>
                  </a:lnTo>
                  <a:lnTo>
                    <a:pt x="43" y="27"/>
                  </a:lnTo>
                  <a:lnTo>
                    <a:pt x="8" y="37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" name="Freeform 1359"/>
            <p:cNvSpPr>
              <a:spLocks/>
            </p:cNvSpPr>
            <p:nvPr/>
          </p:nvSpPr>
          <p:spPr bwMode="auto">
            <a:xfrm>
              <a:off x="2527" y="1968"/>
              <a:ext cx="10" cy="8"/>
            </a:xfrm>
            <a:custGeom>
              <a:avLst/>
              <a:gdLst>
                <a:gd name="T0" fmla="*/ 0 w 43"/>
                <a:gd name="T1" fmla="*/ 9 h 37"/>
                <a:gd name="T2" fmla="*/ 36 w 43"/>
                <a:gd name="T3" fmla="*/ 0 h 37"/>
                <a:gd name="T4" fmla="*/ 43 w 43"/>
                <a:gd name="T5" fmla="*/ 27 h 37"/>
                <a:gd name="T6" fmla="*/ 8 w 43"/>
                <a:gd name="T7" fmla="*/ 37 h 37"/>
                <a:gd name="T8" fmla="*/ 0 w 43"/>
                <a:gd name="T9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7">
                  <a:moveTo>
                    <a:pt x="0" y="9"/>
                  </a:moveTo>
                  <a:lnTo>
                    <a:pt x="36" y="0"/>
                  </a:lnTo>
                  <a:lnTo>
                    <a:pt x="43" y="27"/>
                  </a:lnTo>
                  <a:lnTo>
                    <a:pt x="8" y="37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" name="Freeform 1360"/>
            <p:cNvSpPr>
              <a:spLocks/>
            </p:cNvSpPr>
            <p:nvPr/>
          </p:nvSpPr>
          <p:spPr bwMode="auto">
            <a:xfrm>
              <a:off x="2528" y="1974"/>
              <a:ext cx="9" cy="7"/>
            </a:xfrm>
            <a:custGeom>
              <a:avLst/>
              <a:gdLst>
                <a:gd name="T0" fmla="*/ 0 w 35"/>
                <a:gd name="T1" fmla="*/ 10 h 26"/>
                <a:gd name="T2" fmla="*/ 11 w 35"/>
                <a:gd name="T3" fmla="*/ 26 h 26"/>
                <a:gd name="T4" fmla="*/ 34 w 35"/>
                <a:gd name="T5" fmla="*/ 20 h 26"/>
                <a:gd name="T6" fmla="*/ 35 w 35"/>
                <a:gd name="T7" fmla="*/ 0 h 26"/>
                <a:gd name="T8" fmla="*/ 0 w 35"/>
                <a:gd name="T9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0" y="10"/>
                  </a:moveTo>
                  <a:lnTo>
                    <a:pt x="11" y="26"/>
                  </a:lnTo>
                  <a:lnTo>
                    <a:pt x="34" y="20"/>
                  </a:lnTo>
                  <a:lnTo>
                    <a:pt x="35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1" name="Freeform 1361"/>
            <p:cNvSpPr>
              <a:spLocks/>
            </p:cNvSpPr>
            <p:nvPr/>
          </p:nvSpPr>
          <p:spPr bwMode="auto">
            <a:xfrm>
              <a:off x="2528" y="1974"/>
              <a:ext cx="9" cy="7"/>
            </a:xfrm>
            <a:custGeom>
              <a:avLst/>
              <a:gdLst>
                <a:gd name="T0" fmla="*/ 0 w 35"/>
                <a:gd name="T1" fmla="*/ 10 h 26"/>
                <a:gd name="T2" fmla="*/ 11 w 35"/>
                <a:gd name="T3" fmla="*/ 26 h 26"/>
                <a:gd name="T4" fmla="*/ 34 w 35"/>
                <a:gd name="T5" fmla="*/ 20 h 26"/>
                <a:gd name="T6" fmla="*/ 35 w 35"/>
                <a:gd name="T7" fmla="*/ 0 h 26"/>
                <a:gd name="T8" fmla="*/ 0 w 35"/>
                <a:gd name="T9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0" y="10"/>
                  </a:moveTo>
                  <a:lnTo>
                    <a:pt x="11" y="26"/>
                  </a:lnTo>
                  <a:lnTo>
                    <a:pt x="34" y="20"/>
                  </a:lnTo>
                  <a:lnTo>
                    <a:pt x="35" y="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" name="Freeform 1362"/>
            <p:cNvSpPr>
              <a:spLocks/>
            </p:cNvSpPr>
            <p:nvPr/>
          </p:nvSpPr>
          <p:spPr bwMode="auto">
            <a:xfrm>
              <a:off x="2520" y="1946"/>
              <a:ext cx="10" cy="8"/>
            </a:xfrm>
            <a:custGeom>
              <a:avLst/>
              <a:gdLst>
                <a:gd name="T0" fmla="*/ 0 w 43"/>
                <a:gd name="T1" fmla="*/ 10 h 37"/>
                <a:gd name="T2" fmla="*/ 35 w 43"/>
                <a:gd name="T3" fmla="*/ 0 h 37"/>
                <a:gd name="T4" fmla="*/ 43 w 43"/>
                <a:gd name="T5" fmla="*/ 28 h 37"/>
                <a:gd name="T6" fmla="*/ 7 w 43"/>
                <a:gd name="T7" fmla="*/ 37 h 37"/>
                <a:gd name="T8" fmla="*/ 0 w 43"/>
                <a:gd name="T9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7">
                  <a:moveTo>
                    <a:pt x="0" y="10"/>
                  </a:moveTo>
                  <a:lnTo>
                    <a:pt x="35" y="0"/>
                  </a:lnTo>
                  <a:lnTo>
                    <a:pt x="43" y="28"/>
                  </a:lnTo>
                  <a:lnTo>
                    <a:pt x="7" y="3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3" name="Freeform 1363"/>
            <p:cNvSpPr>
              <a:spLocks/>
            </p:cNvSpPr>
            <p:nvPr/>
          </p:nvSpPr>
          <p:spPr bwMode="auto">
            <a:xfrm>
              <a:off x="2520" y="1946"/>
              <a:ext cx="10" cy="8"/>
            </a:xfrm>
            <a:custGeom>
              <a:avLst/>
              <a:gdLst>
                <a:gd name="T0" fmla="*/ 0 w 43"/>
                <a:gd name="T1" fmla="*/ 10 h 37"/>
                <a:gd name="T2" fmla="*/ 35 w 43"/>
                <a:gd name="T3" fmla="*/ 0 h 37"/>
                <a:gd name="T4" fmla="*/ 43 w 43"/>
                <a:gd name="T5" fmla="*/ 28 h 37"/>
                <a:gd name="T6" fmla="*/ 7 w 43"/>
                <a:gd name="T7" fmla="*/ 37 h 37"/>
                <a:gd name="T8" fmla="*/ 0 w 43"/>
                <a:gd name="T9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7">
                  <a:moveTo>
                    <a:pt x="0" y="10"/>
                  </a:moveTo>
                  <a:lnTo>
                    <a:pt x="35" y="0"/>
                  </a:lnTo>
                  <a:lnTo>
                    <a:pt x="43" y="28"/>
                  </a:lnTo>
                  <a:lnTo>
                    <a:pt x="7" y="37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" name="Freeform 1364"/>
            <p:cNvSpPr>
              <a:spLocks/>
            </p:cNvSpPr>
            <p:nvPr/>
          </p:nvSpPr>
          <p:spPr bwMode="auto">
            <a:xfrm>
              <a:off x="2520" y="1942"/>
              <a:ext cx="8" cy="7"/>
            </a:xfrm>
            <a:custGeom>
              <a:avLst/>
              <a:gdLst>
                <a:gd name="T0" fmla="*/ 0 w 35"/>
                <a:gd name="T1" fmla="*/ 26 h 26"/>
                <a:gd name="T2" fmla="*/ 1 w 35"/>
                <a:gd name="T3" fmla="*/ 7 h 26"/>
                <a:gd name="T4" fmla="*/ 24 w 35"/>
                <a:gd name="T5" fmla="*/ 0 h 26"/>
                <a:gd name="T6" fmla="*/ 35 w 35"/>
                <a:gd name="T7" fmla="*/ 16 h 26"/>
                <a:gd name="T8" fmla="*/ 0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0" y="26"/>
                  </a:moveTo>
                  <a:lnTo>
                    <a:pt x="1" y="7"/>
                  </a:lnTo>
                  <a:lnTo>
                    <a:pt x="24" y="0"/>
                  </a:lnTo>
                  <a:lnTo>
                    <a:pt x="35" y="1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" name="Freeform 1365"/>
            <p:cNvSpPr>
              <a:spLocks/>
            </p:cNvSpPr>
            <p:nvPr/>
          </p:nvSpPr>
          <p:spPr bwMode="auto">
            <a:xfrm>
              <a:off x="2520" y="1942"/>
              <a:ext cx="8" cy="7"/>
            </a:xfrm>
            <a:custGeom>
              <a:avLst/>
              <a:gdLst>
                <a:gd name="T0" fmla="*/ 0 w 35"/>
                <a:gd name="T1" fmla="*/ 26 h 26"/>
                <a:gd name="T2" fmla="*/ 1 w 35"/>
                <a:gd name="T3" fmla="*/ 7 h 26"/>
                <a:gd name="T4" fmla="*/ 24 w 35"/>
                <a:gd name="T5" fmla="*/ 0 h 26"/>
                <a:gd name="T6" fmla="*/ 35 w 35"/>
                <a:gd name="T7" fmla="*/ 16 h 26"/>
                <a:gd name="T8" fmla="*/ 0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0" y="26"/>
                  </a:moveTo>
                  <a:lnTo>
                    <a:pt x="1" y="7"/>
                  </a:lnTo>
                  <a:lnTo>
                    <a:pt x="24" y="0"/>
                  </a:lnTo>
                  <a:lnTo>
                    <a:pt x="35" y="16"/>
                  </a:lnTo>
                  <a:lnTo>
                    <a:pt x="0" y="2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6" name="Freeform 1366"/>
            <p:cNvSpPr>
              <a:spLocks/>
            </p:cNvSpPr>
            <p:nvPr/>
          </p:nvSpPr>
          <p:spPr bwMode="auto">
            <a:xfrm>
              <a:off x="2520" y="1939"/>
              <a:ext cx="6" cy="5"/>
            </a:xfrm>
            <a:custGeom>
              <a:avLst/>
              <a:gdLst>
                <a:gd name="T0" fmla="*/ 0 w 28"/>
                <a:gd name="T1" fmla="*/ 6 h 25"/>
                <a:gd name="T2" fmla="*/ 23 w 28"/>
                <a:gd name="T3" fmla="*/ 0 h 25"/>
                <a:gd name="T4" fmla="*/ 28 w 28"/>
                <a:gd name="T5" fmla="*/ 18 h 25"/>
                <a:gd name="T6" fmla="*/ 5 w 28"/>
                <a:gd name="T7" fmla="*/ 25 h 25"/>
                <a:gd name="T8" fmla="*/ 0 w 28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5">
                  <a:moveTo>
                    <a:pt x="0" y="6"/>
                  </a:moveTo>
                  <a:lnTo>
                    <a:pt x="23" y="0"/>
                  </a:lnTo>
                  <a:lnTo>
                    <a:pt x="28" y="18"/>
                  </a:lnTo>
                  <a:lnTo>
                    <a:pt x="5" y="2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7" name="Freeform 1367"/>
            <p:cNvSpPr>
              <a:spLocks/>
            </p:cNvSpPr>
            <p:nvPr/>
          </p:nvSpPr>
          <p:spPr bwMode="auto">
            <a:xfrm>
              <a:off x="2520" y="1939"/>
              <a:ext cx="6" cy="5"/>
            </a:xfrm>
            <a:custGeom>
              <a:avLst/>
              <a:gdLst>
                <a:gd name="T0" fmla="*/ 0 w 28"/>
                <a:gd name="T1" fmla="*/ 6 h 25"/>
                <a:gd name="T2" fmla="*/ 23 w 28"/>
                <a:gd name="T3" fmla="*/ 0 h 25"/>
                <a:gd name="T4" fmla="*/ 28 w 28"/>
                <a:gd name="T5" fmla="*/ 18 h 25"/>
                <a:gd name="T6" fmla="*/ 5 w 28"/>
                <a:gd name="T7" fmla="*/ 25 h 25"/>
                <a:gd name="T8" fmla="*/ 0 w 28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5">
                  <a:moveTo>
                    <a:pt x="0" y="6"/>
                  </a:moveTo>
                  <a:lnTo>
                    <a:pt x="23" y="0"/>
                  </a:lnTo>
                  <a:lnTo>
                    <a:pt x="28" y="18"/>
                  </a:lnTo>
                  <a:lnTo>
                    <a:pt x="5" y="25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8" name="Freeform 1368"/>
            <p:cNvSpPr>
              <a:spLocks/>
            </p:cNvSpPr>
            <p:nvPr/>
          </p:nvSpPr>
          <p:spPr bwMode="auto">
            <a:xfrm>
              <a:off x="2524" y="1932"/>
              <a:ext cx="11" cy="8"/>
            </a:xfrm>
            <a:custGeom>
              <a:avLst/>
              <a:gdLst>
                <a:gd name="T0" fmla="*/ 1 w 49"/>
                <a:gd name="T1" fmla="*/ 22 h 31"/>
                <a:gd name="T2" fmla="*/ 41 w 49"/>
                <a:gd name="T3" fmla="*/ 0 h 31"/>
                <a:gd name="T4" fmla="*/ 49 w 49"/>
                <a:gd name="T5" fmla="*/ 0 h 31"/>
                <a:gd name="T6" fmla="*/ 49 w 49"/>
                <a:gd name="T7" fmla="*/ 8 h 31"/>
                <a:gd name="T8" fmla="*/ 48 w 49"/>
                <a:gd name="T9" fmla="*/ 8 h 31"/>
                <a:gd name="T10" fmla="*/ 9 w 49"/>
                <a:gd name="T11" fmla="*/ 31 h 31"/>
                <a:gd name="T12" fmla="*/ 0 w 49"/>
                <a:gd name="T13" fmla="*/ 31 h 31"/>
                <a:gd name="T14" fmla="*/ 0 w 49"/>
                <a:gd name="T15" fmla="*/ 22 h 31"/>
                <a:gd name="T16" fmla="*/ 1 w 49"/>
                <a:gd name="T17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1">
                  <a:moveTo>
                    <a:pt x="1" y="22"/>
                  </a:moveTo>
                  <a:lnTo>
                    <a:pt x="41" y="0"/>
                  </a:lnTo>
                  <a:lnTo>
                    <a:pt x="49" y="0"/>
                  </a:lnTo>
                  <a:lnTo>
                    <a:pt x="49" y="8"/>
                  </a:lnTo>
                  <a:lnTo>
                    <a:pt x="48" y="8"/>
                  </a:lnTo>
                  <a:lnTo>
                    <a:pt x="9" y="31"/>
                  </a:lnTo>
                  <a:lnTo>
                    <a:pt x="0" y="31"/>
                  </a:lnTo>
                  <a:lnTo>
                    <a:pt x="0" y="22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9" name="Freeform 1369"/>
            <p:cNvSpPr>
              <a:spLocks/>
            </p:cNvSpPr>
            <p:nvPr/>
          </p:nvSpPr>
          <p:spPr bwMode="auto">
            <a:xfrm>
              <a:off x="2507" y="1939"/>
              <a:ext cx="14" cy="3"/>
            </a:xfrm>
            <a:custGeom>
              <a:avLst/>
              <a:gdLst>
                <a:gd name="T0" fmla="*/ 53 w 59"/>
                <a:gd name="T1" fmla="*/ 11 h 11"/>
                <a:gd name="T2" fmla="*/ 6 w 59"/>
                <a:gd name="T3" fmla="*/ 11 h 11"/>
                <a:gd name="T4" fmla="*/ 0 w 59"/>
                <a:gd name="T5" fmla="*/ 11 h 11"/>
                <a:gd name="T6" fmla="*/ 0 w 59"/>
                <a:gd name="T7" fmla="*/ 0 h 11"/>
                <a:gd name="T8" fmla="*/ 6 w 59"/>
                <a:gd name="T9" fmla="*/ 0 h 11"/>
                <a:gd name="T10" fmla="*/ 53 w 59"/>
                <a:gd name="T11" fmla="*/ 0 h 11"/>
                <a:gd name="T12" fmla="*/ 59 w 59"/>
                <a:gd name="T13" fmla="*/ 0 h 11"/>
                <a:gd name="T14" fmla="*/ 59 w 59"/>
                <a:gd name="T15" fmla="*/ 11 h 11"/>
                <a:gd name="T16" fmla="*/ 53 w 59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1">
                  <a:moveTo>
                    <a:pt x="53" y="11"/>
                  </a:move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11"/>
                  </a:lnTo>
                  <a:lnTo>
                    <a:pt x="53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0" name="Freeform 1370"/>
            <p:cNvSpPr>
              <a:spLocks/>
            </p:cNvSpPr>
            <p:nvPr/>
          </p:nvSpPr>
          <p:spPr bwMode="auto">
            <a:xfrm>
              <a:off x="2507" y="1937"/>
              <a:ext cx="3" cy="4"/>
            </a:xfrm>
            <a:custGeom>
              <a:avLst/>
              <a:gdLst>
                <a:gd name="T0" fmla="*/ 1 w 10"/>
                <a:gd name="T1" fmla="*/ 16 h 18"/>
                <a:gd name="T2" fmla="*/ 0 w 10"/>
                <a:gd name="T3" fmla="*/ 11 h 18"/>
                <a:gd name="T4" fmla="*/ 0 w 10"/>
                <a:gd name="T5" fmla="*/ 0 h 18"/>
                <a:gd name="T6" fmla="*/ 8 w 10"/>
                <a:gd name="T7" fmla="*/ 0 h 18"/>
                <a:gd name="T8" fmla="*/ 9 w 10"/>
                <a:gd name="T9" fmla="*/ 3 h 18"/>
                <a:gd name="T10" fmla="*/ 10 w 10"/>
                <a:gd name="T11" fmla="*/ 9 h 18"/>
                <a:gd name="T12" fmla="*/ 10 w 10"/>
                <a:gd name="T13" fmla="*/ 18 h 18"/>
                <a:gd name="T14" fmla="*/ 2 w 10"/>
                <a:gd name="T15" fmla="*/ 18 h 18"/>
                <a:gd name="T16" fmla="*/ 1 w 10"/>
                <a:gd name="T1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8">
                  <a:moveTo>
                    <a:pt x="1" y="16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8" y="0"/>
                  </a:lnTo>
                  <a:lnTo>
                    <a:pt x="9" y="3"/>
                  </a:lnTo>
                  <a:lnTo>
                    <a:pt x="10" y="9"/>
                  </a:lnTo>
                  <a:lnTo>
                    <a:pt x="10" y="18"/>
                  </a:lnTo>
                  <a:lnTo>
                    <a:pt x="2" y="18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1" name="Freeform 1371"/>
            <p:cNvSpPr>
              <a:spLocks/>
            </p:cNvSpPr>
            <p:nvPr/>
          </p:nvSpPr>
          <p:spPr bwMode="auto">
            <a:xfrm>
              <a:off x="2508" y="1931"/>
              <a:ext cx="27" cy="9"/>
            </a:xfrm>
            <a:custGeom>
              <a:avLst/>
              <a:gdLst>
                <a:gd name="T0" fmla="*/ 0 w 115"/>
                <a:gd name="T1" fmla="*/ 29 h 40"/>
                <a:gd name="T2" fmla="*/ 112 w 115"/>
                <a:gd name="T3" fmla="*/ 0 h 40"/>
                <a:gd name="T4" fmla="*/ 115 w 115"/>
                <a:gd name="T5" fmla="*/ 11 h 40"/>
                <a:gd name="T6" fmla="*/ 4 w 115"/>
                <a:gd name="T7" fmla="*/ 40 h 40"/>
                <a:gd name="T8" fmla="*/ 0 w 115"/>
                <a:gd name="T9" fmla="*/ 2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40">
                  <a:moveTo>
                    <a:pt x="0" y="29"/>
                  </a:moveTo>
                  <a:lnTo>
                    <a:pt x="112" y="0"/>
                  </a:lnTo>
                  <a:lnTo>
                    <a:pt x="115" y="11"/>
                  </a:lnTo>
                  <a:lnTo>
                    <a:pt x="4" y="4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2" name="Freeform 1372"/>
            <p:cNvSpPr>
              <a:spLocks/>
            </p:cNvSpPr>
            <p:nvPr/>
          </p:nvSpPr>
          <p:spPr bwMode="auto">
            <a:xfrm>
              <a:off x="2508" y="1931"/>
              <a:ext cx="27" cy="9"/>
            </a:xfrm>
            <a:custGeom>
              <a:avLst/>
              <a:gdLst>
                <a:gd name="T0" fmla="*/ 0 w 115"/>
                <a:gd name="T1" fmla="*/ 29 h 40"/>
                <a:gd name="T2" fmla="*/ 112 w 115"/>
                <a:gd name="T3" fmla="*/ 0 h 40"/>
                <a:gd name="T4" fmla="*/ 115 w 115"/>
                <a:gd name="T5" fmla="*/ 11 h 40"/>
                <a:gd name="T6" fmla="*/ 4 w 115"/>
                <a:gd name="T7" fmla="*/ 40 h 40"/>
                <a:gd name="T8" fmla="*/ 0 w 115"/>
                <a:gd name="T9" fmla="*/ 2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40">
                  <a:moveTo>
                    <a:pt x="0" y="29"/>
                  </a:moveTo>
                  <a:lnTo>
                    <a:pt x="112" y="0"/>
                  </a:lnTo>
                  <a:lnTo>
                    <a:pt x="115" y="11"/>
                  </a:lnTo>
                  <a:lnTo>
                    <a:pt x="4" y="40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3" name="Freeform 1373"/>
            <p:cNvSpPr>
              <a:spLocks/>
            </p:cNvSpPr>
            <p:nvPr/>
          </p:nvSpPr>
          <p:spPr bwMode="auto">
            <a:xfrm>
              <a:off x="2517" y="1952"/>
              <a:ext cx="22" cy="20"/>
            </a:xfrm>
            <a:custGeom>
              <a:avLst/>
              <a:gdLst>
                <a:gd name="T0" fmla="*/ 0 w 95"/>
                <a:gd name="T1" fmla="*/ 19 h 91"/>
                <a:gd name="T2" fmla="*/ 76 w 95"/>
                <a:gd name="T3" fmla="*/ 0 h 91"/>
                <a:gd name="T4" fmla="*/ 95 w 95"/>
                <a:gd name="T5" fmla="*/ 72 h 91"/>
                <a:gd name="T6" fmla="*/ 20 w 95"/>
                <a:gd name="T7" fmla="*/ 91 h 91"/>
                <a:gd name="T8" fmla="*/ 0 w 95"/>
                <a:gd name="T9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1">
                  <a:moveTo>
                    <a:pt x="0" y="19"/>
                  </a:moveTo>
                  <a:lnTo>
                    <a:pt x="76" y="0"/>
                  </a:lnTo>
                  <a:lnTo>
                    <a:pt x="95" y="72"/>
                  </a:lnTo>
                  <a:lnTo>
                    <a:pt x="20" y="9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4" name="Freeform 1374"/>
            <p:cNvSpPr>
              <a:spLocks/>
            </p:cNvSpPr>
            <p:nvPr/>
          </p:nvSpPr>
          <p:spPr bwMode="auto">
            <a:xfrm>
              <a:off x="2517" y="1952"/>
              <a:ext cx="22" cy="20"/>
            </a:xfrm>
            <a:custGeom>
              <a:avLst/>
              <a:gdLst>
                <a:gd name="T0" fmla="*/ 0 w 95"/>
                <a:gd name="T1" fmla="*/ 19 h 91"/>
                <a:gd name="T2" fmla="*/ 76 w 95"/>
                <a:gd name="T3" fmla="*/ 0 h 91"/>
                <a:gd name="T4" fmla="*/ 95 w 95"/>
                <a:gd name="T5" fmla="*/ 72 h 91"/>
                <a:gd name="T6" fmla="*/ 20 w 95"/>
                <a:gd name="T7" fmla="*/ 91 h 91"/>
                <a:gd name="T8" fmla="*/ 0 w 95"/>
                <a:gd name="T9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1">
                  <a:moveTo>
                    <a:pt x="0" y="19"/>
                  </a:moveTo>
                  <a:lnTo>
                    <a:pt x="76" y="0"/>
                  </a:lnTo>
                  <a:lnTo>
                    <a:pt x="95" y="72"/>
                  </a:lnTo>
                  <a:lnTo>
                    <a:pt x="20" y="91"/>
                  </a:lnTo>
                  <a:lnTo>
                    <a:pt x="0" y="1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5" name="Freeform 1375"/>
            <p:cNvSpPr>
              <a:spLocks/>
            </p:cNvSpPr>
            <p:nvPr/>
          </p:nvSpPr>
          <p:spPr bwMode="auto">
            <a:xfrm>
              <a:off x="2531" y="1979"/>
              <a:ext cx="8" cy="13"/>
            </a:xfrm>
            <a:custGeom>
              <a:avLst/>
              <a:gdLst>
                <a:gd name="T0" fmla="*/ 0 w 34"/>
                <a:gd name="T1" fmla="*/ 6 h 58"/>
                <a:gd name="T2" fmla="*/ 14 w 34"/>
                <a:gd name="T3" fmla="*/ 58 h 58"/>
                <a:gd name="T4" fmla="*/ 34 w 34"/>
                <a:gd name="T5" fmla="*/ 42 h 58"/>
                <a:gd name="T6" fmla="*/ 23 w 34"/>
                <a:gd name="T7" fmla="*/ 0 h 58"/>
                <a:gd name="T8" fmla="*/ 0 w 34"/>
                <a:gd name="T9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8">
                  <a:moveTo>
                    <a:pt x="0" y="6"/>
                  </a:moveTo>
                  <a:lnTo>
                    <a:pt x="14" y="58"/>
                  </a:lnTo>
                  <a:lnTo>
                    <a:pt x="34" y="42"/>
                  </a:lnTo>
                  <a:lnTo>
                    <a:pt x="2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6" name="Freeform 1376"/>
            <p:cNvSpPr>
              <a:spLocks/>
            </p:cNvSpPr>
            <p:nvPr/>
          </p:nvSpPr>
          <p:spPr bwMode="auto">
            <a:xfrm>
              <a:off x="2531" y="1979"/>
              <a:ext cx="8" cy="13"/>
            </a:xfrm>
            <a:custGeom>
              <a:avLst/>
              <a:gdLst>
                <a:gd name="T0" fmla="*/ 0 w 34"/>
                <a:gd name="T1" fmla="*/ 6 h 58"/>
                <a:gd name="T2" fmla="*/ 14 w 34"/>
                <a:gd name="T3" fmla="*/ 58 h 58"/>
                <a:gd name="T4" fmla="*/ 34 w 34"/>
                <a:gd name="T5" fmla="*/ 42 h 58"/>
                <a:gd name="T6" fmla="*/ 23 w 34"/>
                <a:gd name="T7" fmla="*/ 0 h 58"/>
                <a:gd name="T8" fmla="*/ 0 w 34"/>
                <a:gd name="T9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8">
                  <a:moveTo>
                    <a:pt x="0" y="6"/>
                  </a:moveTo>
                  <a:lnTo>
                    <a:pt x="14" y="58"/>
                  </a:lnTo>
                  <a:lnTo>
                    <a:pt x="34" y="42"/>
                  </a:lnTo>
                  <a:lnTo>
                    <a:pt x="23" y="0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7" name="Freeform 1377"/>
            <p:cNvSpPr>
              <a:spLocks/>
            </p:cNvSpPr>
            <p:nvPr/>
          </p:nvSpPr>
          <p:spPr bwMode="auto">
            <a:xfrm>
              <a:off x="2513" y="1947"/>
              <a:ext cx="31" cy="29"/>
            </a:xfrm>
            <a:custGeom>
              <a:avLst/>
              <a:gdLst>
                <a:gd name="T0" fmla="*/ 134 w 135"/>
                <a:gd name="T1" fmla="*/ 55 h 131"/>
                <a:gd name="T2" fmla="*/ 135 w 135"/>
                <a:gd name="T3" fmla="*/ 68 h 131"/>
                <a:gd name="T4" fmla="*/ 133 w 135"/>
                <a:gd name="T5" fmla="*/ 81 h 131"/>
                <a:gd name="T6" fmla="*/ 129 w 135"/>
                <a:gd name="T7" fmla="*/ 93 h 131"/>
                <a:gd name="T8" fmla="*/ 123 w 135"/>
                <a:gd name="T9" fmla="*/ 104 h 131"/>
                <a:gd name="T10" fmla="*/ 114 w 135"/>
                <a:gd name="T11" fmla="*/ 114 h 131"/>
                <a:gd name="T12" fmla="*/ 104 w 135"/>
                <a:gd name="T13" fmla="*/ 121 h 131"/>
                <a:gd name="T14" fmla="*/ 92 w 135"/>
                <a:gd name="T15" fmla="*/ 126 h 131"/>
                <a:gd name="T16" fmla="*/ 79 w 135"/>
                <a:gd name="T17" fmla="*/ 131 h 131"/>
                <a:gd name="T18" fmla="*/ 66 w 135"/>
                <a:gd name="T19" fmla="*/ 131 h 131"/>
                <a:gd name="T20" fmla="*/ 52 w 135"/>
                <a:gd name="T21" fmla="*/ 130 h 131"/>
                <a:gd name="T22" fmla="*/ 40 w 135"/>
                <a:gd name="T23" fmla="*/ 125 h 131"/>
                <a:gd name="T24" fmla="*/ 29 w 135"/>
                <a:gd name="T25" fmla="*/ 119 h 131"/>
                <a:gd name="T26" fmla="*/ 19 w 135"/>
                <a:gd name="T27" fmla="*/ 110 h 131"/>
                <a:gd name="T28" fmla="*/ 10 w 135"/>
                <a:gd name="T29" fmla="*/ 101 h 131"/>
                <a:gd name="T30" fmla="*/ 5 w 135"/>
                <a:gd name="T31" fmla="*/ 89 h 131"/>
                <a:gd name="T32" fmla="*/ 2 w 135"/>
                <a:gd name="T33" fmla="*/ 76 h 131"/>
                <a:gd name="T34" fmla="*/ 0 w 135"/>
                <a:gd name="T35" fmla="*/ 63 h 131"/>
                <a:gd name="T36" fmla="*/ 3 w 135"/>
                <a:gd name="T37" fmla="*/ 50 h 131"/>
                <a:gd name="T38" fmla="*/ 7 w 135"/>
                <a:gd name="T39" fmla="*/ 38 h 131"/>
                <a:gd name="T40" fmla="*/ 13 w 135"/>
                <a:gd name="T41" fmla="*/ 27 h 131"/>
                <a:gd name="T42" fmla="*/ 22 w 135"/>
                <a:gd name="T43" fmla="*/ 18 h 131"/>
                <a:gd name="T44" fmla="*/ 31 w 135"/>
                <a:gd name="T45" fmla="*/ 10 h 131"/>
                <a:gd name="T46" fmla="*/ 44 w 135"/>
                <a:gd name="T47" fmla="*/ 5 h 131"/>
                <a:gd name="T48" fmla="*/ 57 w 135"/>
                <a:gd name="T49" fmla="*/ 0 h 131"/>
                <a:gd name="T50" fmla="*/ 71 w 135"/>
                <a:gd name="T51" fmla="*/ 0 h 131"/>
                <a:gd name="T52" fmla="*/ 83 w 135"/>
                <a:gd name="T53" fmla="*/ 2 h 131"/>
                <a:gd name="T54" fmla="*/ 96 w 135"/>
                <a:gd name="T55" fmla="*/ 6 h 131"/>
                <a:gd name="T56" fmla="*/ 107 w 135"/>
                <a:gd name="T57" fmla="*/ 12 h 131"/>
                <a:gd name="T58" fmla="*/ 117 w 135"/>
                <a:gd name="T59" fmla="*/ 21 h 131"/>
                <a:gd name="T60" fmla="*/ 125 w 135"/>
                <a:gd name="T61" fmla="*/ 31 h 131"/>
                <a:gd name="T62" fmla="*/ 131 w 135"/>
                <a:gd name="T63" fmla="*/ 4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31">
                  <a:moveTo>
                    <a:pt x="133" y="49"/>
                  </a:moveTo>
                  <a:lnTo>
                    <a:pt x="134" y="55"/>
                  </a:lnTo>
                  <a:lnTo>
                    <a:pt x="135" y="62"/>
                  </a:lnTo>
                  <a:lnTo>
                    <a:pt x="135" y="68"/>
                  </a:lnTo>
                  <a:lnTo>
                    <a:pt x="134" y="75"/>
                  </a:lnTo>
                  <a:lnTo>
                    <a:pt x="133" y="81"/>
                  </a:lnTo>
                  <a:lnTo>
                    <a:pt x="132" y="87"/>
                  </a:lnTo>
                  <a:lnTo>
                    <a:pt x="129" y="93"/>
                  </a:lnTo>
                  <a:lnTo>
                    <a:pt x="127" y="98"/>
                  </a:lnTo>
                  <a:lnTo>
                    <a:pt x="123" y="104"/>
                  </a:lnTo>
                  <a:lnTo>
                    <a:pt x="119" y="109"/>
                  </a:lnTo>
                  <a:lnTo>
                    <a:pt x="114" y="114"/>
                  </a:lnTo>
                  <a:lnTo>
                    <a:pt x="109" y="118"/>
                  </a:lnTo>
                  <a:lnTo>
                    <a:pt x="104" y="121"/>
                  </a:lnTo>
                  <a:lnTo>
                    <a:pt x="98" y="124"/>
                  </a:lnTo>
                  <a:lnTo>
                    <a:pt x="92" y="126"/>
                  </a:lnTo>
                  <a:lnTo>
                    <a:pt x="86" y="129"/>
                  </a:lnTo>
                  <a:lnTo>
                    <a:pt x="79" y="131"/>
                  </a:lnTo>
                  <a:lnTo>
                    <a:pt x="72" y="131"/>
                  </a:lnTo>
                  <a:lnTo>
                    <a:pt x="66" y="131"/>
                  </a:lnTo>
                  <a:lnTo>
                    <a:pt x="59" y="131"/>
                  </a:lnTo>
                  <a:lnTo>
                    <a:pt x="52" y="130"/>
                  </a:lnTo>
                  <a:lnTo>
                    <a:pt x="46" y="128"/>
                  </a:lnTo>
                  <a:lnTo>
                    <a:pt x="40" y="125"/>
                  </a:lnTo>
                  <a:lnTo>
                    <a:pt x="35" y="122"/>
                  </a:lnTo>
                  <a:lnTo>
                    <a:pt x="29" y="119"/>
                  </a:lnTo>
                  <a:lnTo>
                    <a:pt x="24" y="115"/>
                  </a:lnTo>
                  <a:lnTo>
                    <a:pt x="19" y="110"/>
                  </a:lnTo>
                  <a:lnTo>
                    <a:pt x="15" y="106"/>
                  </a:lnTo>
                  <a:lnTo>
                    <a:pt x="10" y="101"/>
                  </a:lnTo>
                  <a:lnTo>
                    <a:pt x="8" y="95"/>
                  </a:lnTo>
                  <a:lnTo>
                    <a:pt x="5" y="89"/>
                  </a:lnTo>
                  <a:lnTo>
                    <a:pt x="3" y="82"/>
                  </a:lnTo>
                  <a:lnTo>
                    <a:pt x="2" y="76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2" y="56"/>
                  </a:lnTo>
                  <a:lnTo>
                    <a:pt x="3" y="50"/>
                  </a:lnTo>
                  <a:lnTo>
                    <a:pt x="4" y="45"/>
                  </a:lnTo>
                  <a:lnTo>
                    <a:pt x="7" y="38"/>
                  </a:lnTo>
                  <a:lnTo>
                    <a:pt x="9" y="33"/>
                  </a:lnTo>
                  <a:lnTo>
                    <a:pt x="13" y="27"/>
                  </a:lnTo>
                  <a:lnTo>
                    <a:pt x="17" y="23"/>
                  </a:lnTo>
                  <a:lnTo>
                    <a:pt x="22" y="18"/>
                  </a:lnTo>
                  <a:lnTo>
                    <a:pt x="27" y="13"/>
                  </a:lnTo>
                  <a:lnTo>
                    <a:pt x="31" y="10"/>
                  </a:lnTo>
                  <a:lnTo>
                    <a:pt x="38" y="7"/>
                  </a:lnTo>
                  <a:lnTo>
                    <a:pt x="44" y="5"/>
                  </a:lnTo>
                  <a:lnTo>
                    <a:pt x="50" y="3"/>
                  </a:lnTo>
                  <a:lnTo>
                    <a:pt x="57" y="0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6" y="6"/>
                  </a:lnTo>
                  <a:lnTo>
                    <a:pt x="102" y="9"/>
                  </a:lnTo>
                  <a:lnTo>
                    <a:pt x="107" y="12"/>
                  </a:lnTo>
                  <a:lnTo>
                    <a:pt x="112" y="17"/>
                  </a:lnTo>
                  <a:lnTo>
                    <a:pt x="117" y="21"/>
                  </a:lnTo>
                  <a:lnTo>
                    <a:pt x="121" y="25"/>
                  </a:lnTo>
                  <a:lnTo>
                    <a:pt x="125" y="31"/>
                  </a:lnTo>
                  <a:lnTo>
                    <a:pt x="129" y="36"/>
                  </a:lnTo>
                  <a:lnTo>
                    <a:pt x="131" y="42"/>
                  </a:lnTo>
                  <a:lnTo>
                    <a:pt x="133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8" name="Freeform 1378"/>
            <p:cNvSpPr>
              <a:spLocks/>
            </p:cNvSpPr>
            <p:nvPr/>
          </p:nvSpPr>
          <p:spPr bwMode="auto">
            <a:xfrm>
              <a:off x="2513" y="1947"/>
              <a:ext cx="31" cy="29"/>
            </a:xfrm>
            <a:custGeom>
              <a:avLst/>
              <a:gdLst>
                <a:gd name="T0" fmla="*/ 134 w 135"/>
                <a:gd name="T1" fmla="*/ 55 h 131"/>
                <a:gd name="T2" fmla="*/ 135 w 135"/>
                <a:gd name="T3" fmla="*/ 68 h 131"/>
                <a:gd name="T4" fmla="*/ 133 w 135"/>
                <a:gd name="T5" fmla="*/ 81 h 131"/>
                <a:gd name="T6" fmla="*/ 129 w 135"/>
                <a:gd name="T7" fmla="*/ 93 h 131"/>
                <a:gd name="T8" fmla="*/ 123 w 135"/>
                <a:gd name="T9" fmla="*/ 104 h 131"/>
                <a:gd name="T10" fmla="*/ 114 w 135"/>
                <a:gd name="T11" fmla="*/ 114 h 131"/>
                <a:gd name="T12" fmla="*/ 104 w 135"/>
                <a:gd name="T13" fmla="*/ 121 h 131"/>
                <a:gd name="T14" fmla="*/ 92 w 135"/>
                <a:gd name="T15" fmla="*/ 126 h 131"/>
                <a:gd name="T16" fmla="*/ 79 w 135"/>
                <a:gd name="T17" fmla="*/ 131 h 131"/>
                <a:gd name="T18" fmla="*/ 66 w 135"/>
                <a:gd name="T19" fmla="*/ 131 h 131"/>
                <a:gd name="T20" fmla="*/ 52 w 135"/>
                <a:gd name="T21" fmla="*/ 130 h 131"/>
                <a:gd name="T22" fmla="*/ 40 w 135"/>
                <a:gd name="T23" fmla="*/ 125 h 131"/>
                <a:gd name="T24" fmla="*/ 29 w 135"/>
                <a:gd name="T25" fmla="*/ 119 h 131"/>
                <a:gd name="T26" fmla="*/ 19 w 135"/>
                <a:gd name="T27" fmla="*/ 110 h 131"/>
                <a:gd name="T28" fmla="*/ 10 w 135"/>
                <a:gd name="T29" fmla="*/ 101 h 131"/>
                <a:gd name="T30" fmla="*/ 5 w 135"/>
                <a:gd name="T31" fmla="*/ 89 h 131"/>
                <a:gd name="T32" fmla="*/ 2 w 135"/>
                <a:gd name="T33" fmla="*/ 76 h 131"/>
                <a:gd name="T34" fmla="*/ 0 w 135"/>
                <a:gd name="T35" fmla="*/ 63 h 131"/>
                <a:gd name="T36" fmla="*/ 3 w 135"/>
                <a:gd name="T37" fmla="*/ 50 h 131"/>
                <a:gd name="T38" fmla="*/ 7 w 135"/>
                <a:gd name="T39" fmla="*/ 38 h 131"/>
                <a:gd name="T40" fmla="*/ 13 w 135"/>
                <a:gd name="T41" fmla="*/ 27 h 131"/>
                <a:gd name="T42" fmla="*/ 22 w 135"/>
                <a:gd name="T43" fmla="*/ 18 h 131"/>
                <a:gd name="T44" fmla="*/ 31 w 135"/>
                <a:gd name="T45" fmla="*/ 10 h 131"/>
                <a:gd name="T46" fmla="*/ 44 w 135"/>
                <a:gd name="T47" fmla="*/ 5 h 131"/>
                <a:gd name="T48" fmla="*/ 57 w 135"/>
                <a:gd name="T49" fmla="*/ 0 h 131"/>
                <a:gd name="T50" fmla="*/ 71 w 135"/>
                <a:gd name="T51" fmla="*/ 0 h 131"/>
                <a:gd name="T52" fmla="*/ 83 w 135"/>
                <a:gd name="T53" fmla="*/ 2 h 131"/>
                <a:gd name="T54" fmla="*/ 96 w 135"/>
                <a:gd name="T55" fmla="*/ 6 h 131"/>
                <a:gd name="T56" fmla="*/ 107 w 135"/>
                <a:gd name="T57" fmla="*/ 12 h 131"/>
                <a:gd name="T58" fmla="*/ 117 w 135"/>
                <a:gd name="T59" fmla="*/ 21 h 131"/>
                <a:gd name="T60" fmla="*/ 125 w 135"/>
                <a:gd name="T61" fmla="*/ 31 h 131"/>
                <a:gd name="T62" fmla="*/ 131 w 135"/>
                <a:gd name="T63" fmla="*/ 4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31">
                  <a:moveTo>
                    <a:pt x="133" y="49"/>
                  </a:moveTo>
                  <a:lnTo>
                    <a:pt x="134" y="55"/>
                  </a:lnTo>
                  <a:lnTo>
                    <a:pt x="135" y="62"/>
                  </a:lnTo>
                  <a:lnTo>
                    <a:pt x="135" y="68"/>
                  </a:lnTo>
                  <a:lnTo>
                    <a:pt x="134" y="75"/>
                  </a:lnTo>
                  <a:lnTo>
                    <a:pt x="133" y="81"/>
                  </a:lnTo>
                  <a:lnTo>
                    <a:pt x="132" y="87"/>
                  </a:lnTo>
                  <a:lnTo>
                    <a:pt x="129" y="93"/>
                  </a:lnTo>
                  <a:lnTo>
                    <a:pt x="127" y="98"/>
                  </a:lnTo>
                  <a:lnTo>
                    <a:pt x="123" y="104"/>
                  </a:lnTo>
                  <a:lnTo>
                    <a:pt x="119" y="109"/>
                  </a:lnTo>
                  <a:lnTo>
                    <a:pt x="114" y="114"/>
                  </a:lnTo>
                  <a:lnTo>
                    <a:pt x="109" y="118"/>
                  </a:lnTo>
                  <a:lnTo>
                    <a:pt x="104" y="121"/>
                  </a:lnTo>
                  <a:lnTo>
                    <a:pt x="98" y="124"/>
                  </a:lnTo>
                  <a:lnTo>
                    <a:pt x="92" y="126"/>
                  </a:lnTo>
                  <a:lnTo>
                    <a:pt x="86" y="129"/>
                  </a:lnTo>
                  <a:lnTo>
                    <a:pt x="79" y="131"/>
                  </a:lnTo>
                  <a:lnTo>
                    <a:pt x="72" y="131"/>
                  </a:lnTo>
                  <a:lnTo>
                    <a:pt x="66" y="131"/>
                  </a:lnTo>
                  <a:lnTo>
                    <a:pt x="59" y="131"/>
                  </a:lnTo>
                  <a:lnTo>
                    <a:pt x="52" y="130"/>
                  </a:lnTo>
                  <a:lnTo>
                    <a:pt x="46" y="128"/>
                  </a:lnTo>
                  <a:lnTo>
                    <a:pt x="40" y="125"/>
                  </a:lnTo>
                  <a:lnTo>
                    <a:pt x="35" y="122"/>
                  </a:lnTo>
                  <a:lnTo>
                    <a:pt x="29" y="119"/>
                  </a:lnTo>
                  <a:lnTo>
                    <a:pt x="24" y="115"/>
                  </a:lnTo>
                  <a:lnTo>
                    <a:pt x="19" y="110"/>
                  </a:lnTo>
                  <a:lnTo>
                    <a:pt x="15" y="106"/>
                  </a:lnTo>
                  <a:lnTo>
                    <a:pt x="10" y="101"/>
                  </a:lnTo>
                  <a:lnTo>
                    <a:pt x="8" y="95"/>
                  </a:lnTo>
                  <a:lnTo>
                    <a:pt x="5" y="89"/>
                  </a:lnTo>
                  <a:lnTo>
                    <a:pt x="3" y="82"/>
                  </a:lnTo>
                  <a:lnTo>
                    <a:pt x="2" y="76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2" y="56"/>
                  </a:lnTo>
                  <a:lnTo>
                    <a:pt x="3" y="50"/>
                  </a:lnTo>
                  <a:lnTo>
                    <a:pt x="4" y="45"/>
                  </a:lnTo>
                  <a:lnTo>
                    <a:pt x="7" y="38"/>
                  </a:lnTo>
                  <a:lnTo>
                    <a:pt x="9" y="33"/>
                  </a:lnTo>
                  <a:lnTo>
                    <a:pt x="13" y="27"/>
                  </a:lnTo>
                  <a:lnTo>
                    <a:pt x="17" y="23"/>
                  </a:lnTo>
                  <a:lnTo>
                    <a:pt x="22" y="18"/>
                  </a:lnTo>
                  <a:lnTo>
                    <a:pt x="27" y="13"/>
                  </a:lnTo>
                  <a:lnTo>
                    <a:pt x="31" y="10"/>
                  </a:lnTo>
                  <a:lnTo>
                    <a:pt x="38" y="7"/>
                  </a:lnTo>
                  <a:lnTo>
                    <a:pt x="44" y="5"/>
                  </a:lnTo>
                  <a:lnTo>
                    <a:pt x="50" y="3"/>
                  </a:lnTo>
                  <a:lnTo>
                    <a:pt x="57" y="0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6" y="6"/>
                  </a:lnTo>
                  <a:lnTo>
                    <a:pt x="102" y="9"/>
                  </a:lnTo>
                  <a:lnTo>
                    <a:pt x="107" y="12"/>
                  </a:lnTo>
                  <a:lnTo>
                    <a:pt x="112" y="17"/>
                  </a:lnTo>
                  <a:lnTo>
                    <a:pt x="117" y="21"/>
                  </a:lnTo>
                  <a:lnTo>
                    <a:pt x="121" y="25"/>
                  </a:lnTo>
                  <a:lnTo>
                    <a:pt x="125" y="31"/>
                  </a:lnTo>
                  <a:lnTo>
                    <a:pt x="129" y="36"/>
                  </a:lnTo>
                  <a:lnTo>
                    <a:pt x="131" y="42"/>
                  </a:lnTo>
                  <a:lnTo>
                    <a:pt x="133" y="49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9" name="Rectangle 1379"/>
            <p:cNvSpPr>
              <a:spLocks noChangeArrowheads="1"/>
            </p:cNvSpPr>
            <p:nvPr/>
          </p:nvSpPr>
          <p:spPr bwMode="auto">
            <a:xfrm>
              <a:off x="3465" y="2019"/>
              <a:ext cx="7" cy="90"/>
            </a:xfrm>
            <a:prstGeom prst="rect">
              <a:avLst/>
            </a:prstGeom>
            <a:solidFill>
              <a:srgbClr val="BABA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0" name="Rectangle 1380"/>
            <p:cNvSpPr>
              <a:spLocks noChangeArrowheads="1"/>
            </p:cNvSpPr>
            <p:nvPr/>
          </p:nvSpPr>
          <p:spPr bwMode="auto">
            <a:xfrm>
              <a:off x="3465" y="2019"/>
              <a:ext cx="7" cy="9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1" name="Rectangle 1381"/>
            <p:cNvSpPr>
              <a:spLocks noChangeArrowheads="1"/>
            </p:cNvSpPr>
            <p:nvPr/>
          </p:nvSpPr>
          <p:spPr bwMode="auto">
            <a:xfrm>
              <a:off x="3462" y="2017"/>
              <a:ext cx="3" cy="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2" name="Rectangle 1382"/>
            <p:cNvSpPr>
              <a:spLocks noChangeArrowheads="1"/>
            </p:cNvSpPr>
            <p:nvPr/>
          </p:nvSpPr>
          <p:spPr bwMode="auto">
            <a:xfrm>
              <a:off x="3462" y="2017"/>
              <a:ext cx="3" cy="9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3" name="Freeform 1383"/>
            <p:cNvSpPr>
              <a:spLocks/>
            </p:cNvSpPr>
            <p:nvPr/>
          </p:nvSpPr>
          <p:spPr bwMode="auto">
            <a:xfrm>
              <a:off x="2875" y="2000"/>
              <a:ext cx="37" cy="24"/>
            </a:xfrm>
            <a:custGeom>
              <a:avLst/>
              <a:gdLst>
                <a:gd name="T0" fmla="*/ 23 w 153"/>
                <a:gd name="T1" fmla="*/ 72 h 109"/>
                <a:gd name="T2" fmla="*/ 150 w 153"/>
                <a:gd name="T3" fmla="*/ 72 h 109"/>
                <a:gd name="T4" fmla="*/ 153 w 153"/>
                <a:gd name="T5" fmla="*/ 76 h 109"/>
                <a:gd name="T6" fmla="*/ 153 w 153"/>
                <a:gd name="T7" fmla="*/ 85 h 109"/>
                <a:gd name="T8" fmla="*/ 107 w 153"/>
                <a:gd name="T9" fmla="*/ 85 h 109"/>
                <a:gd name="T10" fmla="*/ 107 w 153"/>
                <a:gd name="T11" fmla="*/ 109 h 109"/>
                <a:gd name="T12" fmla="*/ 96 w 153"/>
                <a:gd name="T13" fmla="*/ 109 h 109"/>
                <a:gd name="T14" fmla="*/ 96 w 153"/>
                <a:gd name="T15" fmla="*/ 81 h 109"/>
                <a:gd name="T16" fmla="*/ 0 w 153"/>
                <a:gd name="T17" fmla="*/ 81 h 109"/>
                <a:gd name="T18" fmla="*/ 0 w 153"/>
                <a:gd name="T19" fmla="*/ 0 h 109"/>
                <a:gd name="T20" fmla="*/ 18 w 153"/>
                <a:gd name="T21" fmla="*/ 0 h 109"/>
                <a:gd name="T22" fmla="*/ 23 w 153"/>
                <a:gd name="T23" fmla="*/ 5 h 109"/>
                <a:gd name="T24" fmla="*/ 23 w 153"/>
                <a:gd name="T25" fmla="*/ 7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" h="109">
                  <a:moveTo>
                    <a:pt x="23" y="72"/>
                  </a:moveTo>
                  <a:lnTo>
                    <a:pt x="150" y="72"/>
                  </a:lnTo>
                  <a:lnTo>
                    <a:pt x="153" y="76"/>
                  </a:lnTo>
                  <a:lnTo>
                    <a:pt x="153" y="85"/>
                  </a:lnTo>
                  <a:lnTo>
                    <a:pt x="107" y="85"/>
                  </a:lnTo>
                  <a:lnTo>
                    <a:pt x="107" y="109"/>
                  </a:lnTo>
                  <a:lnTo>
                    <a:pt x="96" y="109"/>
                  </a:lnTo>
                  <a:lnTo>
                    <a:pt x="96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18" y="0"/>
                  </a:lnTo>
                  <a:lnTo>
                    <a:pt x="23" y="5"/>
                  </a:lnTo>
                  <a:lnTo>
                    <a:pt x="23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4" name="Freeform 1384"/>
            <p:cNvSpPr>
              <a:spLocks/>
            </p:cNvSpPr>
            <p:nvPr/>
          </p:nvSpPr>
          <p:spPr bwMode="auto">
            <a:xfrm>
              <a:off x="2875" y="2000"/>
              <a:ext cx="37" cy="24"/>
            </a:xfrm>
            <a:custGeom>
              <a:avLst/>
              <a:gdLst>
                <a:gd name="T0" fmla="*/ 23 w 153"/>
                <a:gd name="T1" fmla="*/ 72 h 109"/>
                <a:gd name="T2" fmla="*/ 150 w 153"/>
                <a:gd name="T3" fmla="*/ 72 h 109"/>
                <a:gd name="T4" fmla="*/ 153 w 153"/>
                <a:gd name="T5" fmla="*/ 76 h 109"/>
                <a:gd name="T6" fmla="*/ 153 w 153"/>
                <a:gd name="T7" fmla="*/ 85 h 109"/>
                <a:gd name="T8" fmla="*/ 107 w 153"/>
                <a:gd name="T9" fmla="*/ 85 h 109"/>
                <a:gd name="T10" fmla="*/ 107 w 153"/>
                <a:gd name="T11" fmla="*/ 109 h 109"/>
                <a:gd name="T12" fmla="*/ 96 w 153"/>
                <a:gd name="T13" fmla="*/ 109 h 109"/>
                <a:gd name="T14" fmla="*/ 96 w 153"/>
                <a:gd name="T15" fmla="*/ 81 h 109"/>
                <a:gd name="T16" fmla="*/ 0 w 153"/>
                <a:gd name="T17" fmla="*/ 81 h 109"/>
                <a:gd name="T18" fmla="*/ 0 w 153"/>
                <a:gd name="T19" fmla="*/ 0 h 109"/>
                <a:gd name="T20" fmla="*/ 18 w 153"/>
                <a:gd name="T21" fmla="*/ 0 h 109"/>
                <a:gd name="T22" fmla="*/ 23 w 153"/>
                <a:gd name="T23" fmla="*/ 5 h 109"/>
                <a:gd name="T24" fmla="*/ 23 w 153"/>
                <a:gd name="T25" fmla="*/ 7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" h="109">
                  <a:moveTo>
                    <a:pt x="23" y="72"/>
                  </a:moveTo>
                  <a:lnTo>
                    <a:pt x="150" y="72"/>
                  </a:lnTo>
                  <a:lnTo>
                    <a:pt x="153" y="76"/>
                  </a:lnTo>
                  <a:lnTo>
                    <a:pt x="153" y="85"/>
                  </a:lnTo>
                  <a:lnTo>
                    <a:pt x="107" y="85"/>
                  </a:lnTo>
                  <a:lnTo>
                    <a:pt x="107" y="109"/>
                  </a:lnTo>
                  <a:lnTo>
                    <a:pt x="96" y="109"/>
                  </a:lnTo>
                  <a:lnTo>
                    <a:pt x="96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18" y="0"/>
                  </a:lnTo>
                  <a:lnTo>
                    <a:pt x="23" y="5"/>
                  </a:lnTo>
                  <a:lnTo>
                    <a:pt x="23" y="7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5" name="Freeform 1385"/>
            <p:cNvSpPr>
              <a:spLocks/>
            </p:cNvSpPr>
            <p:nvPr/>
          </p:nvSpPr>
          <p:spPr bwMode="auto">
            <a:xfrm>
              <a:off x="3461" y="2017"/>
              <a:ext cx="1" cy="93"/>
            </a:xfrm>
            <a:custGeom>
              <a:avLst/>
              <a:gdLst>
                <a:gd name="T0" fmla="*/ 0 w 3"/>
                <a:gd name="T1" fmla="*/ 0 h 420"/>
                <a:gd name="T2" fmla="*/ 0 w 3"/>
                <a:gd name="T3" fmla="*/ 420 h 420"/>
                <a:gd name="T4" fmla="*/ 3 w 3"/>
                <a:gd name="T5" fmla="*/ 418 h 420"/>
                <a:gd name="T6" fmla="*/ 3 w 3"/>
                <a:gd name="T7" fmla="*/ 1 h 420"/>
                <a:gd name="T8" fmla="*/ 0 w 3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20">
                  <a:moveTo>
                    <a:pt x="0" y="0"/>
                  </a:moveTo>
                  <a:lnTo>
                    <a:pt x="0" y="420"/>
                  </a:lnTo>
                  <a:lnTo>
                    <a:pt x="3" y="418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6" name="Freeform 1386"/>
            <p:cNvSpPr>
              <a:spLocks/>
            </p:cNvSpPr>
            <p:nvPr/>
          </p:nvSpPr>
          <p:spPr bwMode="auto">
            <a:xfrm>
              <a:off x="3461" y="2017"/>
              <a:ext cx="1" cy="93"/>
            </a:xfrm>
            <a:custGeom>
              <a:avLst/>
              <a:gdLst>
                <a:gd name="T0" fmla="*/ 0 w 3"/>
                <a:gd name="T1" fmla="*/ 0 h 420"/>
                <a:gd name="T2" fmla="*/ 0 w 3"/>
                <a:gd name="T3" fmla="*/ 420 h 420"/>
                <a:gd name="T4" fmla="*/ 3 w 3"/>
                <a:gd name="T5" fmla="*/ 418 h 420"/>
                <a:gd name="T6" fmla="*/ 3 w 3"/>
                <a:gd name="T7" fmla="*/ 1 h 420"/>
                <a:gd name="T8" fmla="*/ 0 w 3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20">
                  <a:moveTo>
                    <a:pt x="0" y="0"/>
                  </a:moveTo>
                  <a:lnTo>
                    <a:pt x="0" y="420"/>
                  </a:lnTo>
                  <a:lnTo>
                    <a:pt x="3" y="418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7" name="Freeform 1387"/>
            <p:cNvSpPr>
              <a:spLocks/>
            </p:cNvSpPr>
            <p:nvPr/>
          </p:nvSpPr>
          <p:spPr bwMode="auto">
            <a:xfrm>
              <a:off x="3460" y="2017"/>
              <a:ext cx="11" cy="93"/>
            </a:xfrm>
            <a:custGeom>
              <a:avLst/>
              <a:gdLst>
                <a:gd name="T0" fmla="*/ 46 w 46"/>
                <a:gd name="T1" fmla="*/ 407 h 417"/>
                <a:gd name="T2" fmla="*/ 42 w 46"/>
                <a:gd name="T3" fmla="*/ 409 h 417"/>
                <a:gd name="T4" fmla="*/ 23 w 46"/>
                <a:gd name="T5" fmla="*/ 409 h 417"/>
                <a:gd name="T6" fmla="*/ 23 w 46"/>
                <a:gd name="T7" fmla="*/ 417 h 417"/>
                <a:gd name="T8" fmla="*/ 0 w 46"/>
                <a:gd name="T9" fmla="*/ 417 h 417"/>
                <a:gd name="T10" fmla="*/ 0 w 46"/>
                <a:gd name="T11" fmla="*/ 0 h 417"/>
                <a:gd name="T12" fmla="*/ 23 w 46"/>
                <a:gd name="T13" fmla="*/ 0 h 417"/>
                <a:gd name="T14" fmla="*/ 23 w 46"/>
                <a:gd name="T15" fmla="*/ 8 h 417"/>
                <a:gd name="T16" fmla="*/ 42 w 46"/>
                <a:gd name="T17" fmla="*/ 8 h 417"/>
                <a:gd name="T18" fmla="*/ 46 w 46"/>
                <a:gd name="T19" fmla="*/ 10 h 417"/>
                <a:gd name="T20" fmla="*/ 46 w 46"/>
                <a:gd name="T21" fmla="*/ 40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17">
                  <a:moveTo>
                    <a:pt x="46" y="407"/>
                  </a:moveTo>
                  <a:lnTo>
                    <a:pt x="42" y="409"/>
                  </a:lnTo>
                  <a:lnTo>
                    <a:pt x="23" y="409"/>
                  </a:lnTo>
                  <a:lnTo>
                    <a:pt x="23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42" y="8"/>
                  </a:lnTo>
                  <a:lnTo>
                    <a:pt x="46" y="10"/>
                  </a:lnTo>
                  <a:lnTo>
                    <a:pt x="46" y="4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8" name="Freeform 1388"/>
            <p:cNvSpPr>
              <a:spLocks/>
            </p:cNvSpPr>
            <p:nvPr/>
          </p:nvSpPr>
          <p:spPr bwMode="auto">
            <a:xfrm>
              <a:off x="3460" y="2017"/>
              <a:ext cx="11" cy="93"/>
            </a:xfrm>
            <a:custGeom>
              <a:avLst/>
              <a:gdLst>
                <a:gd name="T0" fmla="*/ 46 w 46"/>
                <a:gd name="T1" fmla="*/ 407 h 417"/>
                <a:gd name="T2" fmla="*/ 42 w 46"/>
                <a:gd name="T3" fmla="*/ 409 h 417"/>
                <a:gd name="T4" fmla="*/ 23 w 46"/>
                <a:gd name="T5" fmla="*/ 409 h 417"/>
                <a:gd name="T6" fmla="*/ 23 w 46"/>
                <a:gd name="T7" fmla="*/ 417 h 417"/>
                <a:gd name="T8" fmla="*/ 0 w 46"/>
                <a:gd name="T9" fmla="*/ 417 h 417"/>
                <a:gd name="T10" fmla="*/ 0 w 46"/>
                <a:gd name="T11" fmla="*/ 0 h 417"/>
                <a:gd name="T12" fmla="*/ 23 w 46"/>
                <a:gd name="T13" fmla="*/ 0 h 417"/>
                <a:gd name="T14" fmla="*/ 23 w 46"/>
                <a:gd name="T15" fmla="*/ 8 h 417"/>
                <a:gd name="T16" fmla="*/ 42 w 46"/>
                <a:gd name="T17" fmla="*/ 8 h 417"/>
                <a:gd name="T18" fmla="*/ 46 w 46"/>
                <a:gd name="T19" fmla="*/ 10 h 417"/>
                <a:gd name="T20" fmla="*/ 46 w 46"/>
                <a:gd name="T21" fmla="*/ 40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17">
                  <a:moveTo>
                    <a:pt x="46" y="407"/>
                  </a:moveTo>
                  <a:lnTo>
                    <a:pt x="42" y="409"/>
                  </a:lnTo>
                  <a:lnTo>
                    <a:pt x="23" y="409"/>
                  </a:lnTo>
                  <a:lnTo>
                    <a:pt x="23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42" y="8"/>
                  </a:lnTo>
                  <a:lnTo>
                    <a:pt x="46" y="10"/>
                  </a:lnTo>
                  <a:lnTo>
                    <a:pt x="46" y="40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9" name="Freeform 1389"/>
            <p:cNvSpPr>
              <a:spLocks/>
            </p:cNvSpPr>
            <p:nvPr/>
          </p:nvSpPr>
          <p:spPr bwMode="auto">
            <a:xfrm>
              <a:off x="3470" y="2074"/>
              <a:ext cx="10" cy="5"/>
            </a:xfrm>
            <a:custGeom>
              <a:avLst/>
              <a:gdLst>
                <a:gd name="T0" fmla="*/ 0 w 46"/>
                <a:gd name="T1" fmla="*/ 6 h 24"/>
                <a:gd name="T2" fmla="*/ 9 w 46"/>
                <a:gd name="T3" fmla="*/ 6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1 h 24"/>
                <a:gd name="T10" fmla="*/ 27 w 46"/>
                <a:gd name="T11" fmla="*/ 1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3 h 24"/>
                <a:gd name="T18" fmla="*/ 46 w 46"/>
                <a:gd name="T19" fmla="*/ 3 h 24"/>
                <a:gd name="T20" fmla="*/ 46 w 46"/>
                <a:gd name="T21" fmla="*/ 23 h 24"/>
                <a:gd name="T22" fmla="*/ 42 w 46"/>
                <a:gd name="T23" fmla="*/ 23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3 h 24"/>
                <a:gd name="T30" fmla="*/ 19 w 46"/>
                <a:gd name="T31" fmla="*/ 23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9 h 24"/>
                <a:gd name="T38" fmla="*/ 0 w 46"/>
                <a:gd name="T39" fmla="*/ 19 h 24"/>
                <a:gd name="T40" fmla="*/ 0 w 46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6"/>
                  </a:moveTo>
                  <a:lnTo>
                    <a:pt x="9" y="6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3"/>
                  </a:lnTo>
                  <a:lnTo>
                    <a:pt x="46" y="3"/>
                  </a:lnTo>
                  <a:lnTo>
                    <a:pt x="46" y="23"/>
                  </a:lnTo>
                  <a:lnTo>
                    <a:pt x="42" y="23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19" y="23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0" name="Freeform 1390"/>
            <p:cNvSpPr>
              <a:spLocks/>
            </p:cNvSpPr>
            <p:nvPr/>
          </p:nvSpPr>
          <p:spPr bwMode="auto">
            <a:xfrm>
              <a:off x="3470" y="2074"/>
              <a:ext cx="10" cy="5"/>
            </a:xfrm>
            <a:custGeom>
              <a:avLst/>
              <a:gdLst>
                <a:gd name="T0" fmla="*/ 0 w 46"/>
                <a:gd name="T1" fmla="*/ 6 h 24"/>
                <a:gd name="T2" fmla="*/ 9 w 46"/>
                <a:gd name="T3" fmla="*/ 6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1 h 24"/>
                <a:gd name="T10" fmla="*/ 27 w 46"/>
                <a:gd name="T11" fmla="*/ 1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3 h 24"/>
                <a:gd name="T18" fmla="*/ 46 w 46"/>
                <a:gd name="T19" fmla="*/ 3 h 24"/>
                <a:gd name="T20" fmla="*/ 46 w 46"/>
                <a:gd name="T21" fmla="*/ 23 h 24"/>
                <a:gd name="T22" fmla="*/ 42 w 46"/>
                <a:gd name="T23" fmla="*/ 23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3 h 24"/>
                <a:gd name="T30" fmla="*/ 19 w 46"/>
                <a:gd name="T31" fmla="*/ 23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9 h 24"/>
                <a:gd name="T38" fmla="*/ 0 w 46"/>
                <a:gd name="T39" fmla="*/ 19 h 24"/>
                <a:gd name="T40" fmla="*/ 0 w 46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6"/>
                  </a:moveTo>
                  <a:lnTo>
                    <a:pt x="9" y="6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3"/>
                  </a:lnTo>
                  <a:lnTo>
                    <a:pt x="46" y="3"/>
                  </a:lnTo>
                  <a:lnTo>
                    <a:pt x="46" y="23"/>
                  </a:lnTo>
                  <a:lnTo>
                    <a:pt x="42" y="23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19" y="23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1" name="Freeform 1391"/>
            <p:cNvSpPr>
              <a:spLocks/>
            </p:cNvSpPr>
            <p:nvPr/>
          </p:nvSpPr>
          <p:spPr bwMode="auto">
            <a:xfrm>
              <a:off x="3464" y="2074"/>
              <a:ext cx="8" cy="5"/>
            </a:xfrm>
            <a:custGeom>
              <a:avLst/>
              <a:gdLst>
                <a:gd name="T0" fmla="*/ 0 w 32"/>
                <a:gd name="T1" fmla="*/ 6 h 26"/>
                <a:gd name="T2" fmla="*/ 1 w 32"/>
                <a:gd name="T3" fmla="*/ 5 h 26"/>
                <a:gd name="T4" fmla="*/ 9 w 32"/>
                <a:gd name="T5" fmla="*/ 5 h 26"/>
                <a:gd name="T6" fmla="*/ 9 w 32"/>
                <a:gd name="T7" fmla="*/ 6 h 26"/>
                <a:gd name="T8" fmla="*/ 13 w 32"/>
                <a:gd name="T9" fmla="*/ 6 h 26"/>
                <a:gd name="T10" fmla="*/ 13 w 32"/>
                <a:gd name="T11" fmla="*/ 0 h 26"/>
                <a:gd name="T12" fmla="*/ 21 w 32"/>
                <a:gd name="T13" fmla="*/ 0 h 26"/>
                <a:gd name="T14" fmla="*/ 21 w 32"/>
                <a:gd name="T15" fmla="*/ 5 h 26"/>
                <a:gd name="T16" fmla="*/ 32 w 32"/>
                <a:gd name="T17" fmla="*/ 5 h 26"/>
                <a:gd name="T18" fmla="*/ 32 w 32"/>
                <a:gd name="T19" fmla="*/ 23 h 26"/>
                <a:gd name="T20" fmla="*/ 21 w 32"/>
                <a:gd name="T21" fmla="*/ 23 h 26"/>
                <a:gd name="T22" fmla="*/ 21 w 32"/>
                <a:gd name="T23" fmla="*/ 26 h 26"/>
                <a:gd name="T24" fmla="*/ 13 w 32"/>
                <a:gd name="T25" fmla="*/ 26 h 26"/>
                <a:gd name="T26" fmla="*/ 13 w 32"/>
                <a:gd name="T27" fmla="*/ 22 h 26"/>
                <a:gd name="T28" fmla="*/ 9 w 32"/>
                <a:gd name="T29" fmla="*/ 22 h 26"/>
                <a:gd name="T30" fmla="*/ 9 w 32"/>
                <a:gd name="T31" fmla="*/ 23 h 26"/>
                <a:gd name="T32" fmla="*/ 1 w 32"/>
                <a:gd name="T33" fmla="*/ 23 h 26"/>
                <a:gd name="T34" fmla="*/ 0 w 32"/>
                <a:gd name="T35" fmla="*/ 22 h 26"/>
                <a:gd name="T36" fmla="*/ 0 w 32"/>
                <a:gd name="T37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0" y="6"/>
                  </a:moveTo>
                  <a:lnTo>
                    <a:pt x="1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5"/>
                  </a:lnTo>
                  <a:lnTo>
                    <a:pt x="32" y="5"/>
                  </a:lnTo>
                  <a:lnTo>
                    <a:pt x="32" y="23"/>
                  </a:lnTo>
                  <a:lnTo>
                    <a:pt x="21" y="23"/>
                  </a:lnTo>
                  <a:lnTo>
                    <a:pt x="21" y="26"/>
                  </a:lnTo>
                  <a:lnTo>
                    <a:pt x="13" y="26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23"/>
                  </a:lnTo>
                  <a:lnTo>
                    <a:pt x="1" y="23"/>
                  </a:lnTo>
                  <a:lnTo>
                    <a:pt x="0" y="2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2" name="Freeform 1392"/>
            <p:cNvSpPr>
              <a:spLocks/>
            </p:cNvSpPr>
            <p:nvPr/>
          </p:nvSpPr>
          <p:spPr bwMode="auto">
            <a:xfrm>
              <a:off x="3464" y="2074"/>
              <a:ext cx="8" cy="5"/>
            </a:xfrm>
            <a:custGeom>
              <a:avLst/>
              <a:gdLst>
                <a:gd name="T0" fmla="*/ 0 w 32"/>
                <a:gd name="T1" fmla="*/ 6 h 26"/>
                <a:gd name="T2" fmla="*/ 1 w 32"/>
                <a:gd name="T3" fmla="*/ 5 h 26"/>
                <a:gd name="T4" fmla="*/ 9 w 32"/>
                <a:gd name="T5" fmla="*/ 5 h 26"/>
                <a:gd name="T6" fmla="*/ 9 w 32"/>
                <a:gd name="T7" fmla="*/ 6 h 26"/>
                <a:gd name="T8" fmla="*/ 13 w 32"/>
                <a:gd name="T9" fmla="*/ 6 h 26"/>
                <a:gd name="T10" fmla="*/ 13 w 32"/>
                <a:gd name="T11" fmla="*/ 0 h 26"/>
                <a:gd name="T12" fmla="*/ 21 w 32"/>
                <a:gd name="T13" fmla="*/ 0 h 26"/>
                <a:gd name="T14" fmla="*/ 21 w 32"/>
                <a:gd name="T15" fmla="*/ 5 h 26"/>
                <a:gd name="T16" fmla="*/ 32 w 32"/>
                <a:gd name="T17" fmla="*/ 5 h 26"/>
                <a:gd name="T18" fmla="*/ 32 w 32"/>
                <a:gd name="T19" fmla="*/ 23 h 26"/>
                <a:gd name="T20" fmla="*/ 21 w 32"/>
                <a:gd name="T21" fmla="*/ 23 h 26"/>
                <a:gd name="T22" fmla="*/ 21 w 32"/>
                <a:gd name="T23" fmla="*/ 26 h 26"/>
                <a:gd name="T24" fmla="*/ 13 w 32"/>
                <a:gd name="T25" fmla="*/ 26 h 26"/>
                <a:gd name="T26" fmla="*/ 13 w 32"/>
                <a:gd name="T27" fmla="*/ 22 h 26"/>
                <a:gd name="T28" fmla="*/ 9 w 32"/>
                <a:gd name="T29" fmla="*/ 22 h 26"/>
                <a:gd name="T30" fmla="*/ 9 w 32"/>
                <a:gd name="T31" fmla="*/ 23 h 26"/>
                <a:gd name="T32" fmla="*/ 1 w 32"/>
                <a:gd name="T33" fmla="*/ 23 h 26"/>
                <a:gd name="T34" fmla="*/ 0 w 32"/>
                <a:gd name="T35" fmla="*/ 22 h 26"/>
                <a:gd name="T36" fmla="*/ 0 w 32"/>
                <a:gd name="T37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0" y="6"/>
                  </a:moveTo>
                  <a:lnTo>
                    <a:pt x="1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5"/>
                  </a:lnTo>
                  <a:lnTo>
                    <a:pt x="32" y="5"/>
                  </a:lnTo>
                  <a:lnTo>
                    <a:pt x="32" y="23"/>
                  </a:lnTo>
                  <a:lnTo>
                    <a:pt x="21" y="23"/>
                  </a:lnTo>
                  <a:lnTo>
                    <a:pt x="21" y="26"/>
                  </a:lnTo>
                  <a:lnTo>
                    <a:pt x="13" y="26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23"/>
                  </a:lnTo>
                  <a:lnTo>
                    <a:pt x="1" y="23"/>
                  </a:lnTo>
                  <a:lnTo>
                    <a:pt x="0" y="22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3" name="Freeform 1393"/>
            <p:cNvSpPr>
              <a:spLocks/>
            </p:cNvSpPr>
            <p:nvPr/>
          </p:nvSpPr>
          <p:spPr bwMode="auto">
            <a:xfrm>
              <a:off x="3422" y="2074"/>
              <a:ext cx="10" cy="5"/>
            </a:xfrm>
            <a:custGeom>
              <a:avLst/>
              <a:gdLst>
                <a:gd name="T0" fmla="*/ 45 w 45"/>
                <a:gd name="T1" fmla="*/ 6 h 24"/>
                <a:gd name="T2" fmla="*/ 36 w 45"/>
                <a:gd name="T3" fmla="*/ 6 h 24"/>
                <a:gd name="T4" fmla="*/ 36 w 45"/>
                <a:gd name="T5" fmla="*/ 0 h 24"/>
                <a:gd name="T6" fmla="*/ 26 w 45"/>
                <a:gd name="T7" fmla="*/ 0 h 24"/>
                <a:gd name="T8" fmla="*/ 26 w 45"/>
                <a:gd name="T9" fmla="*/ 1 h 24"/>
                <a:gd name="T10" fmla="*/ 17 w 45"/>
                <a:gd name="T11" fmla="*/ 1 h 24"/>
                <a:gd name="T12" fmla="*/ 17 w 45"/>
                <a:gd name="T13" fmla="*/ 0 h 24"/>
                <a:gd name="T14" fmla="*/ 4 w 45"/>
                <a:gd name="T15" fmla="*/ 0 h 24"/>
                <a:gd name="T16" fmla="*/ 3 w 45"/>
                <a:gd name="T17" fmla="*/ 3 h 24"/>
                <a:gd name="T18" fmla="*/ 0 w 45"/>
                <a:gd name="T19" fmla="*/ 3 h 24"/>
                <a:gd name="T20" fmla="*/ 0 w 45"/>
                <a:gd name="T21" fmla="*/ 23 h 24"/>
                <a:gd name="T22" fmla="*/ 3 w 45"/>
                <a:gd name="T23" fmla="*/ 23 h 24"/>
                <a:gd name="T24" fmla="*/ 4 w 45"/>
                <a:gd name="T25" fmla="*/ 24 h 24"/>
                <a:gd name="T26" fmla="*/ 17 w 45"/>
                <a:gd name="T27" fmla="*/ 24 h 24"/>
                <a:gd name="T28" fmla="*/ 17 w 45"/>
                <a:gd name="T29" fmla="*/ 23 h 24"/>
                <a:gd name="T30" fmla="*/ 26 w 45"/>
                <a:gd name="T31" fmla="*/ 23 h 24"/>
                <a:gd name="T32" fmla="*/ 26 w 45"/>
                <a:gd name="T33" fmla="*/ 24 h 24"/>
                <a:gd name="T34" fmla="*/ 36 w 45"/>
                <a:gd name="T35" fmla="*/ 24 h 24"/>
                <a:gd name="T36" fmla="*/ 36 w 45"/>
                <a:gd name="T37" fmla="*/ 19 h 24"/>
                <a:gd name="T38" fmla="*/ 45 w 45"/>
                <a:gd name="T39" fmla="*/ 19 h 24"/>
                <a:gd name="T40" fmla="*/ 45 w 45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24">
                  <a:moveTo>
                    <a:pt x="45" y="6"/>
                  </a:moveTo>
                  <a:lnTo>
                    <a:pt x="36" y="6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1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4" y="0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23"/>
                  </a:lnTo>
                  <a:lnTo>
                    <a:pt x="3" y="23"/>
                  </a:lnTo>
                  <a:lnTo>
                    <a:pt x="4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36" y="24"/>
                  </a:lnTo>
                  <a:lnTo>
                    <a:pt x="36" y="19"/>
                  </a:lnTo>
                  <a:lnTo>
                    <a:pt x="45" y="19"/>
                  </a:lnTo>
                  <a:lnTo>
                    <a:pt x="45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" name="Freeform 1394"/>
            <p:cNvSpPr>
              <a:spLocks/>
            </p:cNvSpPr>
            <p:nvPr/>
          </p:nvSpPr>
          <p:spPr bwMode="auto">
            <a:xfrm>
              <a:off x="3431" y="2074"/>
              <a:ext cx="7" cy="5"/>
            </a:xfrm>
            <a:custGeom>
              <a:avLst/>
              <a:gdLst>
                <a:gd name="T0" fmla="*/ 32 w 32"/>
                <a:gd name="T1" fmla="*/ 6 h 26"/>
                <a:gd name="T2" fmla="*/ 31 w 32"/>
                <a:gd name="T3" fmla="*/ 5 h 26"/>
                <a:gd name="T4" fmla="*/ 22 w 32"/>
                <a:gd name="T5" fmla="*/ 5 h 26"/>
                <a:gd name="T6" fmla="*/ 22 w 32"/>
                <a:gd name="T7" fmla="*/ 6 h 26"/>
                <a:gd name="T8" fmla="*/ 19 w 32"/>
                <a:gd name="T9" fmla="*/ 6 h 26"/>
                <a:gd name="T10" fmla="*/ 19 w 32"/>
                <a:gd name="T11" fmla="*/ 0 h 26"/>
                <a:gd name="T12" fmla="*/ 11 w 32"/>
                <a:gd name="T13" fmla="*/ 0 h 26"/>
                <a:gd name="T14" fmla="*/ 11 w 32"/>
                <a:gd name="T15" fmla="*/ 5 h 26"/>
                <a:gd name="T16" fmla="*/ 0 w 32"/>
                <a:gd name="T17" fmla="*/ 5 h 26"/>
                <a:gd name="T18" fmla="*/ 0 w 32"/>
                <a:gd name="T19" fmla="*/ 23 h 26"/>
                <a:gd name="T20" fmla="*/ 11 w 32"/>
                <a:gd name="T21" fmla="*/ 23 h 26"/>
                <a:gd name="T22" fmla="*/ 11 w 32"/>
                <a:gd name="T23" fmla="*/ 26 h 26"/>
                <a:gd name="T24" fmla="*/ 19 w 32"/>
                <a:gd name="T25" fmla="*/ 26 h 26"/>
                <a:gd name="T26" fmla="*/ 19 w 32"/>
                <a:gd name="T27" fmla="*/ 22 h 26"/>
                <a:gd name="T28" fmla="*/ 22 w 32"/>
                <a:gd name="T29" fmla="*/ 22 h 26"/>
                <a:gd name="T30" fmla="*/ 22 w 32"/>
                <a:gd name="T31" fmla="*/ 23 h 26"/>
                <a:gd name="T32" fmla="*/ 31 w 32"/>
                <a:gd name="T33" fmla="*/ 23 h 26"/>
                <a:gd name="T34" fmla="*/ 32 w 32"/>
                <a:gd name="T35" fmla="*/ 22 h 26"/>
                <a:gd name="T36" fmla="*/ 32 w 32"/>
                <a:gd name="T37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32" y="6"/>
                  </a:moveTo>
                  <a:lnTo>
                    <a:pt x="31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0" y="5"/>
                  </a:lnTo>
                  <a:lnTo>
                    <a:pt x="0" y="23"/>
                  </a:lnTo>
                  <a:lnTo>
                    <a:pt x="11" y="23"/>
                  </a:lnTo>
                  <a:lnTo>
                    <a:pt x="11" y="26"/>
                  </a:lnTo>
                  <a:lnTo>
                    <a:pt x="19" y="26"/>
                  </a:lnTo>
                  <a:lnTo>
                    <a:pt x="19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31" y="23"/>
                  </a:lnTo>
                  <a:lnTo>
                    <a:pt x="32" y="22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5" name="Freeform 1395"/>
            <p:cNvSpPr>
              <a:spLocks/>
            </p:cNvSpPr>
            <p:nvPr/>
          </p:nvSpPr>
          <p:spPr bwMode="auto">
            <a:xfrm>
              <a:off x="3434" y="2073"/>
              <a:ext cx="23" cy="7"/>
            </a:xfrm>
            <a:custGeom>
              <a:avLst/>
              <a:gdLst>
                <a:gd name="T0" fmla="*/ 85 w 96"/>
                <a:gd name="T1" fmla="*/ 0 h 33"/>
                <a:gd name="T2" fmla="*/ 0 w 96"/>
                <a:gd name="T3" fmla="*/ 0 h 33"/>
                <a:gd name="T4" fmla="*/ 0 w 96"/>
                <a:gd name="T5" fmla="*/ 33 h 33"/>
                <a:gd name="T6" fmla="*/ 85 w 96"/>
                <a:gd name="T7" fmla="*/ 33 h 33"/>
                <a:gd name="T8" fmla="*/ 85 w 96"/>
                <a:gd name="T9" fmla="*/ 31 h 33"/>
                <a:gd name="T10" fmla="*/ 94 w 96"/>
                <a:gd name="T11" fmla="*/ 31 h 33"/>
                <a:gd name="T12" fmla="*/ 96 w 96"/>
                <a:gd name="T13" fmla="*/ 29 h 33"/>
                <a:gd name="T14" fmla="*/ 96 w 96"/>
                <a:gd name="T15" fmla="*/ 3 h 33"/>
                <a:gd name="T16" fmla="*/ 94 w 96"/>
                <a:gd name="T17" fmla="*/ 1 h 33"/>
                <a:gd name="T18" fmla="*/ 85 w 96"/>
                <a:gd name="T19" fmla="*/ 1 h 33"/>
                <a:gd name="T20" fmla="*/ 85 w 96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33">
                  <a:moveTo>
                    <a:pt x="85" y="0"/>
                  </a:moveTo>
                  <a:lnTo>
                    <a:pt x="0" y="0"/>
                  </a:lnTo>
                  <a:lnTo>
                    <a:pt x="0" y="33"/>
                  </a:lnTo>
                  <a:lnTo>
                    <a:pt x="85" y="33"/>
                  </a:lnTo>
                  <a:lnTo>
                    <a:pt x="85" y="31"/>
                  </a:lnTo>
                  <a:lnTo>
                    <a:pt x="94" y="31"/>
                  </a:lnTo>
                  <a:lnTo>
                    <a:pt x="96" y="29"/>
                  </a:lnTo>
                  <a:lnTo>
                    <a:pt x="96" y="3"/>
                  </a:lnTo>
                  <a:lnTo>
                    <a:pt x="94" y="1"/>
                  </a:lnTo>
                  <a:lnTo>
                    <a:pt x="85" y="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6" name="Freeform 1396"/>
            <p:cNvSpPr>
              <a:spLocks/>
            </p:cNvSpPr>
            <p:nvPr/>
          </p:nvSpPr>
          <p:spPr bwMode="auto">
            <a:xfrm>
              <a:off x="3454" y="2069"/>
              <a:ext cx="13" cy="16"/>
            </a:xfrm>
            <a:custGeom>
              <a:avLst/>
              <a:gdLst>
                <a:gd name="T0" fmla="*/ 57 w 57"/>
                <a:gd name="T1" fmla="*/ 23 h 75"/>
                <a:gd name="T2" fmla="*/ 57 w 57"/>
                <a:gd name="T3" fmla="*/ 51 h 75"/>
                <a:gd name="T4" fmla="*/ 50 w 57"/>
                <a:gd name="T5" fmla="*/ 51 h 75"/>
                <a:gd name="T6" fmla="*/ 50 w 57"/>
                <a:gd name="T7" fmla="*/ 52 h 75"/>
                <a:gd name="T8" fmla="*/ 38 w 57"/>
                <a:gd name="T9" fmla="*/ 52 h 75"/>
                <a:gd name="T10" fmla="*/ 38 w 57"/>
                <a:gd name="T11" fmla="*/ 57 h 75"/>
                <a:gd name="T12" fmla="*/ 27 w 57"/>
                <a:gd name="T13" fmla="*/ 57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3 h 75"/>
                <a:gd name="T32" fmla="*/ 57 w 57"/>
                <a:gd name="T33" fmla="*/ 2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3"/>
                  </a:moveTo>
                  <a:lnTo>
                    <a:pt x="57" y="51"/>
                  </a:lnTo>
                  <a:lnTo>
                    <a:pt x="50" y="51"/>
                  </a:lnTo>
                  <a:lnTo>
                    <a:pt x="50" y="52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27" y="57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7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7" name="Freeform 1397"/>
            <p:cNvSpPr>
              <a:spLocks/>
            </p:cNvSpPr>
            <p:nvPr/>
          </p:nvSpPr>
          <p:spPr bwMode="auto">
            <a:xfrm>
              <a:off x="3454" y="2069"/>
              <a:ext cx="13" cy="16"/>
            </a:xfrm>
            <a:custGeom>
              <a:avLst/>
              <a:gdLst>
                <a:gd name="T0" fmla="*/ 57 w 57"/>
                <a:gd name="T1" fmla="*/ 23 h 75"/>
                <a:gd name="T2" fmla="*/ 57 w 57"/>
                <a:gd name="T3" fmla="*/ 51 h 75"/>
                <a:gd name="T4" fmla="*/ 50 w 57"/>
                <a:gd name="T5" fmla="*/ 51 h 75"/>
                <a:gd name="T6" fmla="*/ 50 w 57"/>
                <a:gd name="T7" fmla="*/ 52 h 75"/>
                <a:gd name="T8" fmla="*/ 38 w 57"/>
                <a:gd name="T9" fmla="*/ 52 h 75"/>
                <a:gd name="T10" fmla="*/ 38 w 57"/>
                <a:gd name="T11" fmla="*/ 57 h 75"/>
                <a:gd name="T12" fmla="*/ 27 w 57"/>
                <a:gd name="T13" fmla="*/ 57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3 h 75"/>
                <a:gd name="T32" fmla="*/ 57 w 57"/>
                <a:gd name="T33" fmla="*/ 2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3"/>
                  </a:moveTo>
                  <a:lnTo>
                    <a:pt x="57" y="51"/>
                  </a:lnTo>
                  <a:lnTo>
                    <a:pt x="50" y="51"/>
                  </a:lnTo>
                  <a:lnTo>
                    <a:pt x="50" y="52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27" y="57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7" y="2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8" name="Freeform 1398"/>
            <p:cNvSpPr>
              <a:spLocks/>
            </p:cNvSpPr>
            <p:nvPr/>
          </p:nvSpPr>
          <p:spPr bwMode="auto">
            <a:xfrm>
              <a:off x="3470" y="2061"/>
              <a:ext cx="10" cy="6"/>
            </a:xfrm>
            <a:custGeom>
              <a:avLst/>
              <a:gdLst>
                <a:gd name="T0" fmla="*/ 0 w 46"/>
                <a:gd name="T1" fmla="*/ 6 h 24"/>
                <a:gd name="T2" fmla="*/ 9 w 46"/>
                <a:gd name="T3" fmla="*/ 6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0 h 24"/>
                <a:gd name="T10" fmla="*/ 27 w 46"/>
                <a:gd name="T11" fmla="*/ 0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1 h 24"/>
                <a:gd name="T18" fmla="*/ 46 w 46"/>
                <a:gd name="T19" fmla="*/ 1 h 24"/>
                <a:gd name="T20" fmla="*/ 46 w 46"/>
                <a:gd name="T21" fmla="*/ 22 h 24"/>
                <a:gd name="T22" fmla="*/ 42 w 46"/>
                <a:gd name="T23" fmla="*/ 22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3 h 24"/>
                <a:gd name="T30" fmla="*/ 19 w 46"/>
                <a:gd name="T31" fmla="*/ 23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7 h 24"/>
                <a:gd name="T38" fmla="*/ 0 w 46"/>
                <a:gd name="T39" fmla="*/ 17 h 24"/>
                <a:gd name="T40" fmla="*/ 0 w 46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6"/>
                  </a:moveTo>
                  <a:lnTo>
                    <a:pt x="9" y="6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6" y="1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19" y="23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9" name="Freeform 1399"/>
            <p:cNvSpPr>
              <a:spLocks/>
            </p:cNvSpPr>
            <p:nvPr/>
          </p:nvSpPr>
          <p:spPr bwMode="auto">
            <a:xfrm>
              <a:off x="3470" y="2061"/>
              <a:ext cx="10" cy="6"/>
            </a:xfrm>
            <a:custGeom>
              <a:avLst/>
              <a:gdLst>
                <a:gd name="T0" fmla="*/ 0 w 46"/>
                <a:gd name="T1" fmla="*/ 6 h 24"/>
                <a:gd name="T2" fmla="*/ 9 w 46"/>
                <a:gd name="T3" fmla="*/ 6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0 h 24"/>
                <a:gd name="T10" fmla="*/ 27 w 46"/>
                <a:gd name="T11" fmla="*/ 0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1 h 24"/>
                <a:gd name="T18" fmla="*/ 46 w 46"/>
                <a:gd name="T19" fmla="*/ 1 h 24"/>
                <a:gd name="T20" fmla="*/ 46 w 46"/>
                <a:gd name="T21" fmla="*/ 22 h 24"/>
                <a:gd name="T22" fmla="*/ 42 w 46"/>
                <a:gd name="T23" fmla="*/ 22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3 h 24"/>
                <a:gd name="T30" fmla="*/ 19 w 46"/>
                <a:gd name="T31" fmla="*/ 23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7 h 24"/>
                <a:gd name="T38" fmla="*/ 0 w 46"/>
                <a:gd name="T39" fmla="*/ 17 h 24"/>
                <a:gd name="T40" fmla="*/ 0 w 46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6"/>
                  </a:moveTo>
                  <a:lnTo>
                    <a:pt x="9" y="6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6" y="1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19" y="23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0" y="17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0" name="Freeform 1400"/>
            <p:cNvSpPr>
              <a:spLocks/>
            </p:cNvSpPr>
            <p:nvPr/>
          </p:nvSpPr>
          <p:spPr bwMode="auto">
            <a:xfrm>
              <a:off x="3464" y="2061"/>
              <a:ext cx="8" cy="6"/>
            </a:xfrm>
            <a:custGeom>
              <a:avLst/>
              <a:gdLst>
                <a:gd name="T0" fmla="*/ 0 w 32"/>
                <a:gd name="T1" fmla="*/ 5 h 27"/>
                <a:gd name="T2" fmla="*/ 1 w 32"/>
                <a:gd name="T3" fmla="*/ 4 h 27"/>
                <a:gd name="T4" fmla="*/ 9 w 32"/>
                <a:gd name="T5" fmla="*/ 4 h 27"/>
                <a:gd name="T6" fmla="*/ 9 w 32"/>
                <a:gd name="T7" fmla="*/ 5 h 27"/>
                <a:gd name="T8" fmla="*/ 13 w 32"/>
                <a:gd name="T9" fmla="*/ 5 h 27"/>
                <a:gd name="T10" fmla="*/ 13 w 32"/>
                <a:gd name="T11" fmla="*/ 0 h 27"/>
                <a:gd name="T12" fmla="*/ 21 w 32"/>
                <a:gd name="T13" fmla="*/ 0 h 27"/>
                <a:gd name="T14" fmla="*/ 21 w 32"/>
                <a:gd name="T15" fmla="*/ 4 h 27"/>
                <a:gd name="T16" fmla="*/ 32 w 32"/>
                <a:gd name="T17" fmla="*/ 4 h 27"/>
                <a:gd name="T18" fmla="*/ 32 w 32"/>
                <a:gd name="T19" fmla="*/ 23 h 27"/>
                <a:gd name="T20" fmla="*/ 21 w 32"/>
                <a:gd name="T21" fmla="*/ 23 h 27"/>
                <a:gd name="T22" fmla="*/ 21 w 32"/>
                <a:gd name="T23" fmla="*/ 27 h 27"/>
                <a:gd name="T24" fmla="*/ 13 w 32"/>
                <a:gd name="T25" fmla="*/ 27 h 27"/>
                <a:gd name="T26" fmla="*/ 13 w 32"/>
                <a:gd name="T27" fmla="*/ 22 h 27"/>
                <a:gd name="T28" fmla="*/ 9 w 32"/>
                <a:gd name="T29" fmla="*/ 22 h 27"/>
                <a:gd name="T30" fmla="*/ 9 w 32"/>
                <a:gd name="T31" fmla="*/ 23 h 27"/>
                <a:gd name="T32" fmla="*/ 1 w 32"/>
                <a:gd name="T33" fmla="*/ 23 h 27"/>
                <a:gd name="T34" fmla="*/ 0 w 32"/>
                <a:gd name="T35" fmla="*/ 22 h 27"/>
                <a:gd name="T36" fmla="*/ 0 w 32"/>
                <a:gd name="T37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7">
                  <a:moveTo>
                    <a:pt x="0" y="5"/>
                  </a:moveTo>
                  <a:lnTo>
                    <a:pt x="1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4"/>
                  </a:lnTo>
                  <a:lnTo>
                    <a:pt x="32" y="4"/>
                  </a:lnTo>
                  <a:lnTo>
                    <a:pt x="32" y="23"/>
                  </a:lnTo>
                  <a:lnTo>
                    <a:pt x="21" y="23"/>
                  </a:lnTo>
                  <a:lnTo>
                    <a:pt x="21" y="27"/>
                  </a:lnTo>
                  <a:lnTo>
                    <a:pt x="13" y="27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23"/>
                  </a:lnTo>
                  <a:lnTo>
                    <a:pt x="1" y="23"/>
                  </a:lnTo>
                  <a:lnTo>
                    <a:pt x="0" y="2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1" name="Freeform 1401"/>
            <p:cNvSpPr>
              <a:spLocks/>
            </p:cNvSpPr>
            <p:nvPr/>
          </p:nvSpPr>
          <p:spPr bwMode="auto">
            <a:xfrm>
              <a:off x="3464" y="2061"/>
              <a:ext cx="8" cy="6"/>
            </a:xfrm>
            <a:custGeom>
              <a:avLst/>
              <a:gdLst>
                <a:gd name="T0" fmla="*/ 0 w 32"/>
                <a:gd name="T1" fmla="*/ 5 h 27"/>
                <a:gd name="T2" fmla="*/ 1 w 32"/>
                <a:gd name="T3" fmla="*/ 4 h 27"/>
                <a:gd name="T4" fmla="*/ 9 w 32"/>
                <a:gd name="T5" fmla="*/ 4 h 27"/>
                <a:gd name="T6" fmla="*/ 9 w 32"/>
                <a:gd name="T7" fmla="*/ 5 h 27"/>
                <a:gd name="T8" fmla="*/ 13 w 32"/>
                <a:gd name="T9" fmla="*/ 5 h 27"/>
                <a:gd name="T10" fmla="*/ 13 w 32"/>
                <a:gd name="T11" fmla="*/ 0 h 27"/>
                <a:gd name="T12" fmla="*/ 21 w 32"/>
                <a:gd name="T13" fmla="*/ 0 h 27"/>
                <a:gd name="T14" fmla="*/ 21 w 32"/>
                <a:gd name="T15" fmla="*/ 4 h 27"/>
                <a:gd name="T16" fmla="*/ 32 w 32"/>
                <a:gd name="T17" fmla="*/ 4 h 27"/>
                <a:gd name="T18" fmla="*/ 32 w 32"/>
                <a:gd name="T19" fmla="*/ 23 h 27"/>
                <a:gd name="T20" fmla="*/ 21 w 32"/>
                <a:gd name="T21" fmla="*/ 23 h 27"/>
                <a:gd name="T22" fmla="*/ 21 w 32"/>
                <a:gd name="T23" fmla="*/ 27 h 27"/>
                <a:gd name="T24" fmla="*/ 13 w 32"/>
                <a:gd name="T25" fmla="*/ 27 h 27"/>
                <a:gd name="T26" fmla="*/ 13 w 32"/>
                <a:gd name="T27" fmla="*/ 22 h 27"/>
                <a:gd name="T28" fmla="*/ 9 w 32"/>
                <a:gd name="T29" fmla="*/ 22 h 27"/>
                <a:gd name="T30" fmla="*/ 9 w 32"/>
                <a:gd name="T31" fmla="*/ 23 h 27"/>
                <a:gd name="T32" fmla="*/ 1 w 32"/>
                <a:gd name="T33" fmla="*/ 23 h 27"/>
                <a:gd name="T34" fmla="*/ 0 w 32"/>
                <a:gd name="T35" fmla="*/ 22 h 27"/>
                <a:gd name="T36" fmla="*/ 0 w 32"/>
                <a:gd name="T37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7">
                  <a:moveTo>
                    <a:pt x="0" y="5"/>
                  </a:moveTo>
                  <a:lnTo>
                    <a:pt x="1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4"/>
                  </a:lnTo>
                  <a:lnTo>
                    <a:pt x="32" y="4"/>
                  </a:lnTo>
                  <a:lnTo>
                    <a:pt x="32" y="23"/>
                  </a:lnTo>
                  <a:lnTo>
                    <a:pt x="21" y="23"/>
                  </a:lnTo>
                  <a:lnTo>
                    <a:pt x="21" y="27"/>
                  </a:lnTo>
                  <a:lnTo>
                    <a:pt x="13" y="27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23"/>
                  </a:lnTo>
                  <a:lnTo>
                    <a:pt x="1" y="23"/>
                  </a:lnTo>
                  <a:lnTo>
                    <a:pt x="0" y="22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2" name="Freeform 1402"/>
            <p:cNvSpPr>
              <a:spLocks/>
            </p:cNvSpPr>
            <p:nvPr/>
          </p:nvSpPr>
          <p:spPr bwMode="auto">
            <a:xfrm>
              <a:off x="3434" y="2060"/>
              <a:ext cx="23" cy="8"/>
            </a:xfrm>
            <a:custGeom>
              <a:avLst/>
              <a:gdLst>
                <a:gd name="T0" fmla="*/ 85 w 96"/>
                <a:gd name="T1" fmla="*/ 0 h 33"/>
                <a:gd name="T2" fmla="*/ 0 w 96"/>
                <a:gd name="T3" fmla="*/ 0 h 33"/>
                <a:gd name="T4" fmla="*/ 0 w 96"/>
                <a:gd name="T5" fmla="*/ 33 h 33"/>
                <a:gd name="T6" fmla="*/ 85 w 96"/>
                <a:gd name="T7" fmla="*/ 33 h 33"/>
                <a:gd name="T8" fmla="*/ 85 w 96"/>
                <a:gd name="T9" fmla="*/ 32 h 33"/>
                <a:gd name="T10" fmla="*/ 94 w 96"/>
                <a:gd name="T11" fmla="*/ 32 h 33"/>
                <a:gd name="T12" fmla="*/ 96 w 96"/>
                <a:gd name="T13" fmla="*/ 30 h 33"/>
                <a:gd name="T14" fmla="*/ 96 w 96"/>
                <a:gd name="T15" fmla="*/ 4 h 33"/>
                <a:gd name="T16" fmla="*/ 94 w 96"/>
                <a:gd name="T17" fmla="*/ 2 h 33"/>
                <a:gd name="T18" fmla="*/ 85 w 96"/>
                <a:gd name="T19" fmla="*/ 2 h 33"/>
                <a:gd name="T20" fmla="*/ 85 w 96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33">
                  <a:moveTo>
                    <a:pt x="85" y="0"/>
                  </a:moveTo>
                  <a:lnTo>
                    <a:pt x="0" y="0"/>
                  </a:lnTo>
                  <a:lnTo>
                    <a:pt x="0" y="33"/>
                  </a:lnTo>
                  <a:lnTo>
                    <a:pt x="85" y="33"/>
                  </a:lnTo>
                  <a:lnTo>
                    <a:pt x="85" y="32"/>
                  </a:lnTo>
                  <a:lnTo>
                    <a:pt x="94" y="32"/>
                  </a:lnTo>
                  <a:lnTo>
                    <a:pt x="96" y="30"/>
                  </a:lnTo>
                  <a:lnTo>
                    <a:pt x="96" y="4"/>
                  </a:lnTo>
                  <a:lnTo>
                    <a:pt x="94" y="2"/>
                  </a:lnTo>
                  <a:lnTo>
                    <a:pt x="85" y="2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" name="Freeform 1403"/>
            <p:cNvSpPr>
              <a:spLocks/>
            </p:cNvSpPr>
            <p:nvPr/>
          </p:nvSpPr>
          <p:spPr bwMode="auto">
            <a:xfrm>
              <a:off x="3454" y="2056"/>
              <a:ext cx="13" cy="16"/>
            </a:xfrm>
            <a:custGeom>
              <a:avLst/>
              <a:gdLst>
                <a:gd name="T0" fmla="*/ 57 w 57"/>
                <a:gd name="T1" fmla="*/ 24 h 75"/>
                <a:gd name="T2" fmla="*/ 57 w 57"/>
                <a:gd name="T3" fmla="*/ 52 h 75"/>
                <a:gd name="T4" fmla="*/ 50 w 57"/>
                <a:gd name="T5" fmla="*/ 52 h 75"/>
                <a:gd name="T6" fmla="*/ 50 w 57"/>
                <a:gd name="T7" fmla="*/ 52 h 75"/>
                <a:gd name="T8" fmla="*/ 38 w 57"/>
                <a:gd name="T9" fmla="*/ 52 h 75"/>
                <a:gd name="T10" fmla="*/ 38 w 57"/>
                <a:gd name="T11" fmla="*/ 56 h 75"/>
                <a:gd name="T12" fmla="*/ 27 w 57"/>
                <a:gd name="T13" fmla="*/ 56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4 h 75"/>
                <a:gd name="T32" fmla="*/ 57 w 57"/>
                <a:gd name="T33" fmla="*/ 2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38" y="52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" name="Freeform 1404"/>
            <p:cNvSpPr>
              <a:spLocks/>
            </p:cNvSpPr>
            <p:nvPr/>
          </p:nvSpPr>
          <p:spPr bwMode="auto">
            <a:xfrm>
              <a:off x="3454" y="2056"/>
              <a:ext cx="13" cy="16"/>
            </a:xfrm>
            <a:custGeom>
              <a:avLst/>
              <a:gdLst>
                <a:gd name="T0" fmla="*/ 57 w 57"/>
                <a:gd name="T1" fmla="*/ 24 h 75"/>
                <a:gd name="T2" fmla="*/ 57 w 57"/>
                <a:gd name="T3" fmla="*/ 52 h 75"/>
                <a:gd name="T4" fmla="*/ 50 w 57"/>
                <a:gd name="T5" fmla="*/ 52 h 75"/>
                <a:gd name="T6" fmla="*/ 50 w 57"/>
                <a:gd name="T7" fmla="*/ 52 h 75"/>
                <a:gd name="T8" fmla="*/ 38 w 57"/>
                <a:gd name="T9" fmla="*/ 52 h 75"/>
                <a:gd name="T10" fmla="*/ 38 w 57"/>
                <a:gd name="T11" fmla="*/ 56 h 75"/>
                <a:gd name="T12" fmla="*/ 27 w 57"/>
                <a:gd name="T13" fmla="*/ 56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4 h 75"/>
                <a:gd name="T32" fmla="*/ 57 w 57"/>
                <a:gd name="T33" fmla="*/ 2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38" y="52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" name="Freeform 1405"/>
            <p:cNvSpPr>
              <a:spLocks/>
            </p:cNvSpPr>
            <p:nvPr/>
          </p:nvSpPr>
          <p:spPr bwMode="auto">
            <a:xfrm>
              <a:off x="3459" y="2058"/>
              <a:ext cx="3" cy="11"/>
            </a:xfrm>
            <a:custGeom>
              <a:avLst/>
              <a:gdLst>
                <a:gd name="T0" fmla="*/ 11 w 11"/>
                <a:gd name="T1" fmla="*/ 6 h 49"/>
                <a:gd name="T2" fmla="*/ 11 w 11"/>
                <a:gd name="T3" fmla="*/ 43 h 49"/>
                <a:gd name="T4" fmla="*/ 11 w 11"/>
                <a:gd name="T5" fmla="*/ 49 h 49"/>
                <a:gd name="T6" fmla="*/ 0 w 11"/>
                <a:gd name="T7" fmla="*/ 49 h 49"/>
                <a:gd name="T8" fmla="*/ 0 w 11"/>
                <a:gd name="T9" fmla="*/ 43 h 49"/>
                <a:gd name="T10" fmla="*/ 0 w 11"/>
                <a:gd name="T11" fmla="*/ 6 h 49"/>
                <a:gd name="T12" fmla="*/ 0 w 11"/>
                <a:gd name="T13" fmla="*/ 0 h 49"/>
                <a:gd name="T14" fmla="*/ 11 w 11"/>
                <a:gd name="T15" fmla="*/ 0 h 49"/>
                <a:gd name="T16" fmla="*/ 11 w 11"/>
                <a:gd name="T17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9">
                  <a:moveTo>
                    <a:pt x="11" y="6"/>
                  </a:moveTo>
                  <a:lnTo>
                    <a:pt x="11" y="43"/>
                  </a:lnTo>
                  <a:lnTo>
                    <a:pt x="11" y="49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" name="Freeform 1406"/>
            <p:cNvSpPr>
              <a:spLocks/>
            </p:cNvSpPr>
            <p:nvPr/>
          </p:nvSpPr>
          <p:spPr bwMode="auto">
            <a:xfrm>
              <a:off x="3473" y="2060"/>
              <a:ext cx="2" cy="8"/>
            </a:xfrm>
            <a:custGeom>
              <a:avLst/>
              <a:gdLst>
                <a:gd name="T0" fmla="*/ 11 w 11"/>
                <a:gd name="T1" fmla="*/ 4 h 32"/>
                <a:gd name="T2" fmla="*/ 11 w 11"/>
                <a:gd name="T3" fmla="*/ 27 h 32"/>
                <a:gd name="T4" fmla="*/ 11 w 11"/>
                <a:gd name="T5" fmla="*/ 32 h 32"/>
                <a:gd name="T6" fmla="*/ 0 w 11"/>
                <a:gd name="T7" fmla="*/ 32 h 32"/>
                <a:gd name="T8" fmla="*/ 0 w 11"/>
                <a:gd name="T9" fmla="*/ 27 h 32"/>
                <a:gd name="T10" fmla="*/ 0 w 11"/>
                <a:gd name="T11" fmla="*/ 4 h 32"/>
                <a:gd name="T12" fmla="*/ 0 w 11"/>
                <a:gd name="T13" fmla="*/ 0 h 32"/>
                <a:gd name="T14" fmla="*/ 11 w 11"/>
                <a:gd name="T15" fmla="*/ 0 h 32"/>
                <a:gd name="T16" fmla="*/ 11 w 11"/>
                <a:gd name="T17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2">
                  <a:moveTo>
                    <a:pt x="11" y="4"/>
                  </a:moveTo>
                  <a:lnTo>
                    <a:pt x="11" y="27"/>
                  </a:lnTo>
                  <a:lnTo>
                    <a:pt x="11" y="32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0" y="4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" name="Freeform 1407"/>
            <p:cNvSpPr>
              <a:spLocks/>
            </p:cNvSpPr>
            <p:nvPr/>
          </p:nvSpPr>
          <p:spPr bwMode="auto">
            <a:xfrm>
              <a:off x="3470" y="2047"/>
              <a:ext cx="10" cy="6"/>
            </a:xfrm>
            <a:custGeom>
              <a:avLst/>
              <a:gdLst>
                <a:gd name="T0" fmla="*/ 0 w 46"/>
                <a:gd name="T1" fmla="*/ 5 h 24"/>
                <a:gd name="T2" fmla="*/ 9 w 46"/>
                <a:gd name="T3" fmla="*/ 5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1 h 24"/>
                <a:gd name="T10" fmla="*/ 27 w 46"/>
                <a:gd name="T11" fmla="*/ 1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1 h 24"/>
                <a:gd name="T18" fmla="*/ 46 w 46"/>
                <a:gd name="T19" fmla="*/ 1 h 24"/>
                <a:gd name="T20" fmla="*/ 46 w 46"/>
                <a:gd name="T21" fmla="*/ 21 h 24"/>
                <a:gd name="T22" fmla="*/ 42 w 46"/>
                <a:gd name="T23" fmla="*/ 21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2 h 24"/>
                <a:gd name="T30" fmla="*/ 19 w 46"/>
                <a:gd name="T31" fmla="*/ 22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8 h 24"/>
                <a:gd name="T38" fmla="*/ 0 w 46"/>
                <a:gd name="T39" fmla="*/ 18 h 24"/>
                <a:gd name="T40" fmla="*/ 0 w 46"/>
                <a:gd name="T41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5"/>
                  </a:moveTo>
                  <a:lnTo>
                    <a:pt x="9" y="5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6" y="1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2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8"/>
                  </a:lnTo>
                  <a:lnTo>
                    <a:pt x="0" y="1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" name="Freeform 1408"/>
            <p:cNvSpPr>
              <a:spLocks/>
            </p:cNvSpPr>
            <p:nvPr/>
          </p:nvSpPr>
          <p:spPr bwMode="auto">
            <a:xfrm>
              <a:off x="3470" y="2047"/>
              <a:ext cx="10" cy="6"/>
            </a:xfrm>
            <a:custGeom>
              <a:avLst/>
              <a:gdLst>
                <a:gd name="T0" fmla="*/ 0 w 46"/>
                <a:gd name="T1" fmla="*/ 5 h 24"/>
                <a:gd name="T2" fmla="*/ 9 w 46"/>
                <a:gd name="T3" fmla="*/ 5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1 h 24"/>
                <a:gd name="T10" fmla="*/ 27 w 46"/>
                <a:gd name="T11" fmla="*/ 1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1 h 24"/>
                <a:gd name="T18" fmla="*/ 46 w 46"/>
                <a:gd name="T19" fmla="*/ 1 h 24"/>
                <a:gd name="T20" fmla="*/ 46 w 46"/>
                <a:gd name="T21" fmla="*/ 21 h 24"/>
                <a:gd name="T22" fmla="*/ 42 w 46"/>
                <a:gd name="T23" fmla="*/ 21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2 h 24"/>
                <a:gd name="T30" fmla="*/ 19 w 46"/>
                <a:gd name="T31" fmla="*/ 22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8 h 24"/>
                <a:gd name="T38" fmla="*/ 0 w 46"/>
                <a:gd name="T39" fmla="*/ 18 h 24"/>
                <a:gd name="T40" fmla="*/ 0 w 46"/>
                <a:gd name="T41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5"/>
                  </a:moveTo>
                  <a:lnTo>
                    <a:pt x="9" y="5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6" y="1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2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8"/>
                  </a:lnTo>
                  <a:lnTo>
                    <a:pt x="0" y="18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" name="Freeform 1409"/>
            <p:cNvSpPr>
              <a:spLocks/>
            </p:cNvSpPr>
            <p:nvPr/>
          </p:nvSpPr>
          <p:spPr bwMode="auto">
            <a:xfrm>
              <a:off x="3464" y="2047"/>
              <a:ext cx="8" cy="6"/>
            </a:xfrm>
            <a:custGeom>
              <a:avLst/>
              <a:gdLst>
                <a:gd name="T0" fmla="*/ 0 w 32"/>
                <a:gd name="T1" fmla="*/ 5 h 26"/>
                <a:gd name="T2" fmla="*/ 1 w 32"/>
                <a:gd name="T3" fmla="*/ 3 h 26"/>
                <a:gd name="T4" fmla="*/ 9 w 32"/>
                <a:gd name="T5" fmla="*/ 3 h 26"/>
                <a:gd name="T6" fmla="*/ 9 w 32"/>
                <a:gd name="T7" fmla="*/ 5 h 26"/>
                <a:gd name="T8" fmla="*/ 13 w 32"/>
                <a:gd name="T9" fmla="*/ 5 h 26"/>
                <a:gd name="T10" fmla="*/ 13 w 32"/>
                <a:gd name="T11" fmla="*/ 0 h 26"/>
                <a:gd name="T12" fmla="*/ 21 w 32"/>
                <a:gd name="T13" fmla="*/ 0 h 26"/>
                <a:gd name="T14" fmla="*/ 21 w 32"/>
                <a:gd name="T15" fmla="*/ 3 h 26"/>
                <a:gd name="T16" fmla="*/ 32 w 32"/>
                <a:gd name="T17" fmla="*/ 3 h 26"/>
                <a:gd name="T18" fmla="*/ 32 w 32"/>
                <a:gd name="T19" fmla="*/ 22 h 26"/>
                <a:gd name="T20" fmla="*/ 21 w 32"/>
                <a:gd name="T21" fmla="*/ 22 h 26"/>
                <a:gd name="T22" fmla="*/ 21 w 32"/>
                <a:gd name="T23" fmla="*/ 26 h 26"/>
                <a:gd name="T24" fmla="*/ 13 w 32"/>
                <a:gd name="T25" fmla="*/ 26 h 26"/>
                <a:gd name="T26" fmla="*/ 13 w 32"/>
                <a:gd name="T27" fmla="*/ 20 h 26"/>
                <a:gd name="T28" fmla="*/ 9 w 32"/>
                <a:gd name="T29" fmla="*/ 20 h 26"/>
                <a:gd name="T30" fmla="*/ 9 w 32"/>
                <a:gd name="T31" fmla="*/ 22 h 26"/>
                <a:gd name="T32" fmla="*/ 1 w 32"/>
                <a:gd name="T33" fmla="*/ 22 h 26"/>
                <a:gd name="T34" fmla="*/ 0 w 32"/>
                <a:gd name="T35" fmla="*/ 20 h 26"/>
                <a:gd name="T36" fmla="*/ 0 w 32"/>
                <a:gd name="T37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0" y="5"/>
                  </a:moveTo>
                  <a:lnTo>
                    <a:pt x="1" y="3"/>
                  </a:lnTo>
                  <a:lnTo>
                    <a:pt x="9" y="3"/>
                  </a:lnTo>
                  <a:lnTo>
                    <a:pt x="9" y="5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32" y="3"/>
                  </a:lnTo>
                  <a:lnTo>
                    <a:pt x="32" y="22"/>
                  </a:lnTo>
                  <a:lnTo>
                    <a:pt x="21" y="22"/>
                  </a:lnTo>
                  <a:lnTo>
                    <a:pt x="2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2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" name="Freeform 1410"/>
            <p:cNvSpPr>
              <a:spLocks/>
            </p:cNvSpPr>
            <p:nvPr/>
          </p:nvSpPr>
          <p:spPr bwMode="auto">
            <a:xfrm>
              <a:off x="3464" y="2047"/>
              <a:ext cx="8" cy="6"/>
            </a:xfrm>
            <a:custGeom>
              <a:avLst/>
              <a:gdLst>
                <a:gd name="T0" fmla="*/ 0 w 32"/>
                <a:gd name="T1" fmla="*/ 5 h 26"/>
                <a:gd name="T2" fmla="*/ 1 w 32"/>
                <a:gd name="T3" fmla="*/ 3 h 26"/>
                <a:gd name="T4" fmla="*/ 9 w 32"/>
                <a:gd name="T5" fmla="*/ 3 h 26"/>
                <a:gd name="T6" fmla="*/ 9 w 32"/>
                <a:gd name="T7" fmla="*/ 5 h 26"/>
                <a:gd name="T8" fmla="*/ 13 w 32"/>
                <a:gd name="T9" fmla="*/ 5 h 26"/>
                <a:gd name="T10" fmla="*/ 13 w 32"/>
                <a:gd name="T11" fmla="*/ 0 h 26"/>
                <a:gd name="T12" fmla="*/ 21 w 32"/>
                <a:gd name="T13" fmla="*/ 0 h 26"/>
                <a:gd name="T14" fmla="*/ 21 w 32"/>
                <a:gd name="T15" fmla="*/ 3 h 26"/>
                <a:gd name="T16" fmla="*/ 32 w 32"/>
                <a:gd name="T17" fmla="*/ 3 h 26"/>
                <a:gd name="T18" fmla="*/ 32 w 32"/>
                <a:gd name="T19" fmla="*/ 22 h 26"/>
                <a:gd name="T20" fmla="*/ 21 w 32"/>
                <a:gd name="T21" fmla="*/ 22 h 26"/>
                <a:gd name="T22" fmla="*/ 21 w 32"/>
                <a:gd name="T23" fmla="*/ 26 h 26"/>
                <a:gd name="T24" fmla="*/ 13 w 32"/>
                <a:gd name="T25" fmla="*/ 26 h 26"/>
                <a:gd name="T26" fmla="*/ 13 w 32"/>
                <a:gd name="T27" fmla="*/ 20 h 26"/>
                <a:gd name="T28" fmla="*/ 9 w 32"/>
                <a:gd name="T29" fmla="*/ 20 h 26"/>
                <a:gd name="T30" fmla="*/ 9 w 32"/>
                <a:gd name="T31" fmla="*/ 22 h 26"/>
                <a:gd name="T32" fmla="*/ 1 w 32"/>
                <a:gd name="T33" fmla="*/ 22 h 26"/>
                <a:gd name="T34" fmla="*/ 0 w 32"/>
                <a:gd name="T35" fmla="*/ 20 h 26"/>
                <a:gd name="T36" fmla="*/ 0 w 32"/>
                <a:gd name="T37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0" y="5"/>
                  </a:moveTo>
                  <a:lnTo>
                    <a:pt x="1" y="3"/>
                  </a:lnTo>
                  <a:lnTo>
                    <a:pt x="9" y="3"/>
                  </a:lnTo>
                  <a:lnTo>
                    <a:pt x="9" y="5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32" y="3"/>
                  </a:lnTo>
                  <a:lnTo>
                    <a:pt x="32" y="22"/>
                  </a:lnTo>
                  <a:lnTo>
                    <a:pt x="21" y="22"/>
                  </a:lnTo>
                  <a:lnTo>
                    <a:pt x="2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2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" name="Freeform 1411"/>
            <p:cNvSpPr>
              <a:spLocks/>
            </p:cNvSpPr>
            <p:nvPr/>
          </p:nvSpPr>
          <p:spPr bwMode="auto">
            <a:xfrm>
              <a:off x="2544" y="2048"/>
              <a:ext cx="898" cy="1"/>
            </a:xfrm>
            <a:custGeom>
              <a:avLst/>
              <a:gdLst>
                <a:gd name="T0" fmla="*/ 3908 w 3908"/>
                <a:gd name="T1" fmla="*/ 6 w 3908"/>
                <a:gd name="T2" fmla="*/ 0 w 390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908">
                  <a:moveTo>
                    <a:pt x="3908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" name="Freeform 1412"/>
            <p:cNvSpPr>
              <a:spLocks/>
            </p:cNvSpPr>
            <p:nvPr/>
          </p:nvSpPr>
          <p:spPr bwMode="auto">
            <a:xfrm>
              <a:off x="2518" y="2047"/>
              <a:ext cx="54" cy="3"/>
            </a:xfrm>
            <a:custGeom>
              <a:avLst/>
              <a:gdLst>
                <a:gd name="T0" fmla="*/ 0 w 235"/>
                <a:gd name="T1" fmla="*/ 11 h 11"/>
                <a:gd name="T2" fmla="*/ 110 w 235"/>
                <a:gd name="T3" fmla="*/ 11 h 11"/>
                <a:gd name="T4" fmla="*/ 110 w 235"/>
                <a:gd name="T5" fmla="*/ 0 h 11"/>
                <a:gd name="T6" fmla="*/ 235 w 235"/>
                <a:gd name="T7" fmla="*/ 0 h 11"/>
                <a:gd name="T8" fmla="*/ 0 w 235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11">
                  <a:moveTo>
                    <a:pt x="0" y="11"/>
                  </a:moveTo>
                  <a:lnTo>
                    <a:pt x="110" y="11"/>
                  </a:lnTo>
                  <a:lnTo>
                    <a:pt x="110" y="0"/>
                  </a:lnTo>
                  <a:lnTo>
                    <a:pt x="235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" name="Freeform 1413"/>
            <p:cNvSpPr>
              <a:spLocks/>
            </p:cNvSpPr>
            <p:nvPr/>
          </p:nvSpPr>
          <p:spPr bwMode="auto">
            <a:xfrm>
              <a:off x="2818" y="2002"/>
              <a:ext cx="50" cy="17"/>
            </a:xfrm>
            <a:custGeom>
              <a:avLst/>
              <a:gdLst>
                <a:gd name="T0" fmla="*/ 10 w 221"/>
                <a:gd name="T1" fmla="*/ 0 h 79"/>
                <a:gd name="T2" fmla="*/ 220 w 221"/>
                <a:gd name="T3" fmla="*/ 70 h 79"/>
                <a:gd name="T4" fmla="*/ 221 w 221"/>
                <a:gd name="T5" fmla="*/ 71 h 79"/>
                <a:gd name="T6" fmla="*/ 221 w 221"/>
                <a:gd name="T7" fmla="*/ 79 h 79"/>
                <a:gd name="T8" fmla="*/ 213 w 221"/>
                <a:gd name="T9" fmla="*/ 79 h 79"/>
                <a:gd name="T10" fmla="*/ 3 w 221"/>
                <a:gd name="T11" fmla="*/ 9 h 79"/>
                <a:gd name="T12" fmla="*/ 0 w 221"/>
                <a:gd name="T13" fmla="*/ 8 h 79"/>
                <a:gd name="T14" fmla="*/ 0 w 221"/>
                <a:gd name="T15" fmla="*/ 0 h 79"/>
                <a:gd name="T16" fmla="*/ 10 w 221"/>
                <a:gd name="T1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79">
                  <a:moveTo>
                    <a:pt x="10" y="0"/>
                  </a:moveTo>
                  <a:lnTo>
                    <a:pt x="220" y="70"/>
                  </a:lnTo>
                  <a:lnTo>
                    <a:pt x="221" y="71"/>
                  </a:lnTo>
                  <a:lnTo>
                    <a:pt x="221" y="79"/>
                  </a:lnTo>
                  <a:lnTo>
                    <a:pt x="213" y="79"/>
                  </a:lnTo>
                  <a:lnTo>
                    <a:pt x="3" y="9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" name="Freeform 1414"/>
            <p:cNvSpPr>
              <a:spLocks/>
            </p:cNvSpPr>
            <p:nvPr/>
          </p:nvSpPr>
          <p:spPr bwMode="auto">
            <a:xfrm>
              <a:off x="2817" y="2004"/>
              <a:ext cx="51" cy="17"/>
            </a:xfrm>
            <a:custGeom>
              <a:avLst/>
              <a:gdLst>
                <a:gd name="T0" fmla="*/ 212 w 222"/>
                <a:gd name="T1" fmla="*/ 78 h 78"/>
                <a:gd name="T2" fmla="*/ 2 w 222"/>
                <a:gd name="T3" fmla="*/ 8 h 78"/>
                <a:gd name="T4" fmla="*/ 0 w 222"/>
                <a:gd name="T5" fmla="*/ 7 h 78"/>
                <a:gd name="T6" fmla="*/ 0 w 222"/>
                <a:gd name="T7" fmla="*/ 0 h 78"/>
                <a:gd name="T8" fmla="*/ 10 w 222"/>
                <a:gd name="T9" fmla="*/ 0 h 78"/>
                <a:gd name="T10" fmla="*/ 220 w 222"/>
                <a:gd name="T11" fmla="*/ 70 h 78"/>
                <a:gd name="T12" fmla="*/ 222 w 222"/>
                <a:gd name="T13" fmla="*/ 70 h 78"/>
                <a:gd name="T14" fmla="*/ 222 w 222"/>
                <a:gd name="T15" fmla="*/ 78 h 78"/>
                <a:gd name="T16" fmla="*/ 212 w 222"/>
                <a:gd name="T1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" h="78">
                  <a:moveTo>
                    <a:pt x="212" y="78"/>
                  </a:moveTo>
                  <a:lnTo>
                    <a:pt x="2" y="8"/>
                  </a:lnTo>
                  <a:lnTo>
                    <a:pt x="0" y="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20" y="70"/>
                  </a:lnTo>
                  <a:lnTo>
                    <a:pt x="222" y="70"/>
                  </a:lnTo>
                  <a:lnTo>
                    <a:pt x="222" y="78"/>
                  </a:lnTo>
                  <a:lnTo>
                    <a:pt x="212" y="7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" name="Freeform 1415"/>
            <p:cNvSpPr>
              <a:spLocks/>
            </p:cNvSpPr>
            <p:nvPr/>
          </p:nvSpPr>
          <p:spPr bwMode="auto">
            <a:xfrm>
              <a:off x="2579" y="2001"/>
              <a:ext cx="241" cy="2"/>
            </a:xfrm>
            <a:custGeom>
              <a:avLst/>
              <a:gdLst>
                <a:gd name="T0" fmla="*/ 5 w 1048"/>
                <a:gd name="T1" fmla="*/ 0 h 10"/>
                <a:gd name="T2" fmla="*/ 1043 w 1048"/>
                <a:gd name="T3" fmla="*/ 0 h 10"/>
                <a:gd name="T4" fmla="*/ 1048 w 1048"/>
                <a:gd name="T5" fmla="*/ 0 h 10"/>
                <a:gd name="T6" fmla="*/ 1048 w 1048"/>
                <a:gd name="T7" fmla="*/ 10 h 10"/>
                <a:gd name="T8" fmla="*/ 1043 w 1048"/>
                <a:gd name="T9" fmla="*/ 10 h 10"/>
                <a:gd name="T10" fmla="*/ 5 w 1048"/>
                <a:gd name="T11" fmla="*/ 10 h 10"/>
                <a:gd name="T12" fmla="*/ 0 w 1048"/>
                <a:gd name="T13" fmla="*/ 10 h 10"/>
                <a:gd name="T14" fmla="*/ 0 w 1048"/>
                <a:gd name="T15" fmla="*/ 0 h 10"/>
                <a:gd name="T16" fmla="*/ 5 w 1048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8" h="10">
                  <a:moveTo>
                    <a:pt x="5" y="0"/>
                  </a:moveTo>
                  <a:lnTo>
                    <a:pt x="1043" y="0"/>
                  </a:lnTo>
                  <a:lnTo>
                    <a:pt x="1048" y="0"/>
                  </a:lnTo>
                  <a:lnTo>
                    <a:pt x="1048" y="10"/>
                  </a:lnTo>
                  <a:lnTo>
                    <a:pt x="1043" y="10"/>
                  </a:lnTo>
                  <a:lnTo>
                    <a:pt x="5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6" name="Freeform 1416"/>
            <p:cNvSpPr>
              <a:spLocks/>
            </p:cNvSpPr>
            <p:nvPr/>
          </p:nvSpPr>
          <p:spPr bwMode="auto">
            <a:xfrm>
              <a:off x="2556" y="2002"/>
              <a:ext cx="25" cy="10"/>
            </a:xfrm>
            <a:custGeom>
              <a:avLst/>
              <a:gdLst>
                <a:gd name="T0" fmla="*/ 2 w 111"/>
                <a:gd name="T1" fmla="*/ 40 h 49"/>
                <a:gd name="T2" fmla="*/ 102 w 111"/>
                <a:gd name="T3" fmla="*/ 0 h 49"/>
                <a:gd name="T4" fmla="*/ 111 w 111"/>
                <a:gd name="T5" fmla="*/ 0 h 49"/>
                <a:gd name="T6" fmla="*/ 111 w 111"/>
                <a:gd name="T7" fmla="*/ 8 h 49"/>
                <a:gd name="T8" fmla="*/ 110 w 111"/>
                <a:gd name="T9" fmla="*/ 8 h 49"/>
                <a:gd name="T10" fmla="*/ 9 w 111"/>
                <a:gd name="T11" fmla="*/ 49 h 49"/>
                <a:gd name="T12" fmla="*/ 0 w 111"/>
                <a:gd name="T13" fmla="*/ 49 h 49"/>
                <a:gd name="T14" fmla="*/ 0 w 111"/>
                <a:gd name="T15" fmla="*/ 41 h 49"/>
                <a:gd name="T16" fmla="*/ 2 w 111"/>
                <a:gd name="T17" fmla="*/ 4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49">
                  <a:moveTo>
                    <a:pt x="2" y="40"/>
                  </a:moveTo>
                  <a:lnTo>
                    <a:pt x="102" y="0"/>
                  </a:lnTo>
                  <a:lnTo>
                    <a:pt x="111" y="0"/>
                  </a:lnTo>
                  <a:lnTo>
                    <a:pt x="111" y="8"/>
                  </a:lnTo>
                  <a:lnTo>
                    <a:pt x="110" y="8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1"/>
                  </a:lnTo>
                  <a:lnTo>
                    <a:pt x="2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7" name="Freeform 1417"/>
            <p:cNvSpPr>
              <a:spLocks/>
            </p:cNvSpPr>
            <p:nvPr/>
          </p:nvSpPr>
          <p:spPr bwMode="auto">
            <a:xfrm>
              <a:off x="2556" y="2004"/>
              <a:ext cx="25" cy="11"/>
            </a:xfrm>
            <a:custGeom>
              <a:avLst/>
              <a:gdLst>
                <a:gd name="T0" fmla="*/ 110 w 111"/>
                <a:gd name="T1" fmla="*/ 8 h 48"/>
                <a:gd name="T2" fmla="*/ 9 w 111"/>
                <a:gd name="T3" fmla="*/ 48 h 48"/>
                <a:gd name="T4" fmla="*/ 0 w 111"/>
                <a:gd name="T5" fmla="*/ 48 h 48"/>
                <a:gd name="T6" fmla="*/ 0 w 111"/>
                <a:gd name="T7" fmla="*/ 41 h 48"/>
                <a:gd name="T8" fmla="*/ 3 w 111"/>
                <a:gd name="T9" fmla="*/ 39 h 48"/>
                <a:gd name="T10" fmla="*/ 102 w 111"/>
                <a:gd name="T11" fmla="*/ 0 h 48"/>
                <a:gd name="T12" fmla="*/ 111 w 111"/>
                <a:gd name="T13" fmla="*/ 0 h 48"/>
                <a:gd name="T14" fmla="*/ 111 w 111"/>
                <a:gd name="T15" fmla="*/ 7 h 48"/>
                <a:gd name="T16" fmla="*/ 110 w 111"/>
                <a:gd name="T17" fmla="*/ 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48">
                  <a:moveTo>
                    <a:pt x="110" y="8"/>
                  </a:moveTo>
                  <a:lnTo>
                    <a:pt x="9" y="48"/>
                  </a:lnTo>
                  <a:lnTo>
                    <a:pt x="0" y="48"/>
                  </a:lnTo>
                  <a:lnTo>
                    <a:pt x="0" y="41"/>
                  </a:lnTo>
                  <a:lnTo>
                    <a:pt x="3" y="39"/>
                  </a:lnTo>
                  <a:lnTo>
                    <a:pt x="102" y="0"/>
                  </a:lnTo>
                  <a:lnTo>
                    <a:pt x="111" y="0"/>
                  </a:lnTo>
                  <a:lnTo>
                    <a:pt x="111" y="7"/>
                  </a:lnTo>
                  <a:lnTo>
                    <a:pt x="110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8" name="Freeform 1418"/>
            <p:cNvSpPr>
              <a:spLocks/>
            </p:cNvSpPr>
            <p:nvPr/>
          </p:nvSpPr>
          <p:spPr bwMode="auto">
            <a:xfrm>
              <a:off x="2537" y="2007"/>
              <a:ext cx="4" cy="5"/>
            </a:xfrm>
            <a:custGeom>
              <a:avLst/>
              <a:gdLst>
                <a:gd name="T0" fmla="*/ 8 w 21"/>
                <a:gd name="T1" fmla="*/ 0 h 18"/>
                <a:gd name="T2" fmla="*/ 21 w 21"/>
                <a:gd name="T3" fmla="*/ 11 h 18"/>
                <a:gd name="T4" fmla="*/ 21 w 21"/>
                <a:gd name="T5" fmla="*/ 11 h 18"/>
                <a:gd name="T6" fmla="*/ 21 w 21"/>
                <a:gd name="T7" fmla="*/ 18 h 18"/>
                <a:gd name="T8" fmla="*/ 14 w 21"/>
                <a:gd name="T9" fmla="*/ 18 h 18"/>
                <a:gd name="T10" fmla="*/ 1 w 21"/>
                <a:gd name="T11" fmla="*/ 7 h 18"/>
                <a:gd name="T12" fmla="*/ 0 w 21"/>
                <a:gd name="T13" fmla="*/ 7 h 18"/>
                <a:gd name="T14" fmla="*/ 0 w 21"/>
                <a:gd name="T15" fmla="*/ 0 h 18"/>
                <a:gd name="T16" fmla="*/ 8 w 21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8">
                  <a:moveTo>
                    <a:pt x="8" y="0"/>
                  </a:moveTo>
                  <a:lnTo>
                    <a:pt x="21" y="11"/>
                  </a:lnTo>
                  <a:lnTo>
                    <a:pt x="21" y="11"/>
                  </a:lnTo>
                  <a:lnTo>
                    <a:pt x="21" y="18"/>
                  </a:lnTo>
                  <a:lnTo>
                    <a:pt x="14" y="18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9" name="Freeform 1419"/>
            <p:cNvSpPr>
              <a:spLocks/>
            </p:cNvSpPr>
            <p:nvPr/>
          </p:nvSpPr>
          <p:spPr bwMode="auto">
            <a:xfrm>
              <a:off x="2534" y="2008"/>
              <a:ext cx="7" cy="7"/>
            </a:xfrm>
            <a:custGeom>
              <a:avLst/>
              <a:gdLst>
                <a:gd name="T0" fmla="*/ 22 w 30"/>
                <a:gd name="T1" fmla="*/ 27 h 27"/>
                <a:gd name="T2" fmla="*/ 0 w 30"/>
                <a:gd name="T3" fmla="*/ 9 h 27"/>
                <a:gd name="T4" fmla="*/ 0 w 30"/>
                <a:gd name="T5" fmla="*/ 8 h 27"/>
                <a:gd name="T6" fmla="*/ 0 w 30"/>
                <a:gd name="T7" fmla="*/ 0 h 27"/>
                <a:gd name="T8" fmla="*/ 8 w 30"/>
                <a:gd name="T9" fmla="*/ 0 h 27"/>
                <a:gd name="T10" fmla="*/ 30 w 30"/>
                <a:gd name="T11" fmla="*/ 19 h 27"/>
                <a:gd name="T12" fmla="*/ 30 w 30"/>
                <a:gd name="T13" fmla="*/ 20 h 27"/>
                <a:gd name="T14" fmla="*/ 30 w 30"/>
                <a:gd name="T15" fmla="*/ 27 h 27"/>
                <a:gd name="T16" fmla="*/ 22 w 30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7">
                  <a:moveTo>
                    <a:pt x="22" y="27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30" y="19"/>
                  </a:lnTo>
                  <a:lnTo>
                    <a:pt x="30" y="20"/>
                  </a:lnTo>
                  <a:lnTo>
                    <a:pt x="30" y="27"/>
                  </a:lnTo>
                  <a:lnTo>
                    <a:pt x="22" y="2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0" name="Freeform 1420"/>
            <p:cNvSpPr>
              <a:spLocks/>
            </p:cNvSpPr>
            <p:nvPr/>
          </p:nvSpPr>
          <p:spPr bwMode="auto">
            <a:xfrm>
              <a:off x="3434" y="2047"/>
              <a:ext cx="23" cy="7"/>
            </a:xfrm>
            <a:custGeom>
              <a:avLst/>
              <a:gdLst>
                <a:gd name="T0" fmla="*/ 85 w 96"/>
                <a:gd name="T1" fmla="*/ 0 h 34"/>
                <a:gd name="T2" fmla="*/ 39 w 96"/>
                <a:gd name="T3" fmla="*/ 0 h 34"/>
                <a:gd name="T4" fmla="*/ 0 w 96"/>
                <a:gd name="T5" fmla="*/ 34 h 34"/>
                <a:gd name="T6" fmla="*/ 85 w 96"/>
                <a:gd name="T7" fmla="*/ 34 h 34"/>
                <a:gd name="T8" fmla="*/ 85 w 96"/>
                <a:gd name="T9" fmla="*/ 33 h 34"/>
                <a:gd name="T10" fmla="*/ 94 w 96"/>
                <a:gd name="T11" fmla="*/ 33 h 34"/>
                <a:gd name="T12" fmla="*/ 96 w 96"/>
                <a:gd name="T13" fmla="*/ 31 h 34"/>
                <a:gd name="T14" fmla="*/ 96 w 96"/>
                <a:gd name="T15" fmla="*/ 5 h 34"/>
                <a:gd name="T16" fmla="*/ 94 w 96"/>
                <a:gd name="T17" fmla="*/ 3 h 34"/>
                <a:gd name="T18" fmla="*/ 85 w 96"/>
                <a:gd name="T19" fmla="*/ 3 h 34"/>
                <a:gd name="T20" fmla="*/ 85 w 96"/>
                <a:gd name="T2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34">
                  <a:moveTo>
                    <a:pt x="85" y="0"/>
                  </a:moveTo>
                  <a:lnTo>
                    <a:pt x="39" y="0"/>
                  </a:lnTo>
                  <a:lnTo>
                    <a:pt x="0" y="34"/>
                  </a:lnTo>
                  <a:lnTo>
                    <a:pt x="85" y="34"/>
                  </a:lnTo>
                  <a:lnTo>
                    <a:pt x="85" y="33"/>
                  </a:lnTo>
                  <a:lnTo>
                    <a:pt x="94" y="33"/>
                  </a:lnTo>
                  <a:lnTo>
                    <a:pt x="96" y="31"/>
                  </a:lnTo>
                  <a:lnTo>
                    <a:pt x="96" y="5"/>
                  </a:lnTo>
                  <a:lnTo>
                    <a:pt x="94" y="3"/>
                  </a:lnTo>
                  <a:lnTo>
                    <a:pt x="85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" name="Freeform 1421"/>
            <p:cNvSpPr>
              <a:spLocks/>
            </p:cNvSpPr>
            <p:nvPr/>
          </p:nvSpPr>
          <p:spPr bwMode="auto">
            <a:xfrm>
              <a:off x="3454" y="2042"/>
              <a:ext cx="13" cy="17"/>
            </a:xfrm>
            <a:custGeom>
              <a:avLst/>
              <a:gdLst>
                <a:gd name="T0" fmla="*/ 57 w 57"/>
                <a:gd name="T1" fmla="*/ 24 h 75"/>
                <a:gd name="T2" fmla="*/ 57 w 57"/>
                <a:gd name="T3" fmla="*/ 52 h 75"/>
                <a:gd name="T4" fmla="*/ 50 w 57"/>
                <a:gd name="T5" fmla="*/ 52 h 75"/>
                <a:gd name="T6" fmla="*/ 50 w 57"/>
                <a:gd name="T7" fmla="*/ 53 h 75"/>
                <a:gd name="T8" fmla="*/ 38 w 57"/>
                <a:gd name="T9" fmla="*/ 53 h 75"/>
                <a:gd name="T10" fmla="*/ 38 w 57"/>
                <a:gd name="T11" fmla="*/ 56 h 75"/>
                <a:gd name="T12" fmla="*/ 27 w 57"/>
                <a:gd name="T13" fmla="*/ 56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4 h 75"/>
                <a:gd name="T32" fmla="*/ 57 w 57"/>
                <a:gd name="T33" fmla="*/ 2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3"/>
                  </a:lnTo>
                  <a:lnTo>
                    <a:pt x="38" y="53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" name="Freeform 1422"/>
            <p:cNvSpPr>
              <a:spLocks/>
            </p:cNvSpPr>
            <p:nvPr/>
          </p:nvSpPr>
          <p:spPr bwMode="auto">
            <a:xfrm>
              <a:off x="3454" y="2042"/>
              <a:ext cx="13" cy="17"/>
            </a:xfrm>
            <a:custGeom>
              <a:avLst/>
              <a:gdLst>
                <a:gd name="T0" fmla="*/ 57 w 57"/>
                <a:gd name="T1" fmla="*/ 24 h 75"/>
                <a:gd name="T2" fmla="*/ 57 w 57"/>
                <a:gd name="T3" fmla="*/ 52 h 75"/>
                <a:gd name="T4" fmla="*/ 50 w 57"/>
                <a:gd name="T5" fmla="*/ 52 h 75"/>
                <a:gd name="T6" fmla="*/ 50 w 57"/>
                <a:gd name="T7" fmla="*/ 53 h 75"/>
                <a:gd name="T8" fmla="*/ 38 w 57"/>
                <a:gd name="T9" fmla="*/ 53 h 75"/>
                <a:gd name="T10" fmla="*/ 38 w 57"/>
                <a:gd name="T11" fmla="*/ 56 h 75"/>
                <a:gd name="T12" fmla="*/ 27 w 57"/>
                <a:gd name="T13" fmla="*/ 56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4 h 75"/>
                <a:gd name="T32" fmla="*/ 57 w 57"/>
                <a:gd name="T33" fmla="*/ 2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3"/>
                  </a:lnTo>
                  <a:lnTo>
                    <a:pt x="38" y="53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3" name="Freeform 1423"/>
            <p:cNvSpPr>
              <a:spLocks/>
            </p:cNvSpPr>
            <p:nvPr/>
          </p:nvSpPr>
          <p:spPr bwMode="auto">
            <a:xfrm>
              <a:off x="3422" y="2086"/>
              <a:ext cx="10" cy="5"/>
            </a:xfrm>
            <a:custGeom>
              <a:avLst/>
              <a:gdLst>
                <a:gd name="T0" fmla="*/ 45 w 45"/>
                <a:gd name="T1" fmla="*/ 6 h 24"/>
                <a:gd name="T2" fmla="*/ 36 w 45"/>
                <a:gd name="T3" fmla="*/ 6 h 24"/>
                <a:gd name="T4" fmla="*/ 36 w 45"/>
                <a:gd name="T5" fmla="*/ 0 h 24"/>
                <a:gd name="T6" fmla="*/ 26 w 45"/>
                <a:gd name="T7" fmla="*/ 0 h 24"/>
                <a:gd name="T8" fmla="*/ 26 w 45"/>
                <a:gd name="T9" fmla="*/ 1 h 24"/>
                <a:gd name="T10" fmla="*/ 17 w 45"/>
                <a:gd name="T11" fmla="*/ 1 h 24"/>
                <a:gd name="T12" fmla="*/ 17 w 45"/>
                <a:gd name="T13" fmla="*/ 0 h 24"/>
                <a:gd name="T14" fmla="*/ 4 w 45"/>
                <a:gd name="T15" fmla="*/ 0 h 24"/>
                <a:gd name="T16" fmla="*/ 3 w 45"/>
                <a:gd name="T17" fmla="*/ 2 h 24"/>
                <a:gd name="T18" fmla="*/ 0 w 45"/>
                <a:gd name="T19" fmla="*/ 2 h 24"/>
                <a:gd name="T20" fmla="*/ 0 w 45"/>
                <a:gd name="T21" fmla="*/ 22 h 24"/>
                <a:gd name="T22" fmla="*/ 3 w 45"/>
                <a:gd name="T23" fmla="*/ 22 h 24"/>
                <a:gd name="T24" fmla="*/ 4 w 45"/>
                <a:gd name="T25" fmla="*/ 24 h 24"/>
                <a:gd name="T26" fmla="*/ 17 w 45"/>
                <a:gd name="T27" fmla="*/ 24 h 24"/>
                <a:gd name="T28" fmla="*/ 17 w 45"/>
                <a:gd name="T29" fmla="*/ 23 h 24"/>
                <a:gd name="T30" fmla="*/ 26 w 45"/>
                <a:gd name="T31" fmla="*/ 23 h 24"/>
                <a:gd name="T32" fmla="*/ 26 w 45"/>
                <a:gd name="T33" fmla="*/ 24 h 24"/>
                <a:gd name="T34" fmla="*/ 36 w 45"/>
                <a:gd name="T35" fmla="*/ 24 h 24"/>
                <a:gd name="T36" fmla="*/ 36 w 45"/>
                <a:gd name="T37" fmla="*/ 18 h 24"/>
                <a:gd name="T38" fmla="*/ 45 w 45"/>
                <a:gd name="T39" fmla="*/ 18 h 24"/>
                <a:gd name="T40" fmla="*/ 45 w 45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24">
                  <a:moveTo>
                    <a:pt x="45" y="6"/>
                  </a:moveTo>
                  <a:lnTo>
                    <a:pt x="36" y="6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1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4" y="0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22"/>
                  </a:lnTo>
                  <a:lnTo>
                    <a:pt x="3" y="22"/>
                  </a:lnTo>
                  <a:lnTo>
                    <a:pt x="4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45" y="18"/>
                  </a:lnTo>
                  <a:lnTo>
                    <a:pt x="45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" name="Freeform 1424"/>
            <p:cNvSpPr>
              <a:spLocks/>
            </p:cNvSpPr>
            <p:nvPr/>
          </p:nvSpPr>
          <p:spPr bwMode="auto">
            <a:xfrm>
              <a:off x="3431" y="2086"/>
              <a:ext cx="7" cy="5"/>
            </a:xfrm>
            <a:custGeom>
              <a:avLst/>
              <a:gdLst>
                <a:gd name="T0" fmla="*/ 32 w 32"/>
                <a:gd name="T1" fmla="*/ 5 h 26"/>
                <a:gd name="T2" fmla="*/ 31 w 32"/>
                <a:gd name="T3" fmla="*/ 3 h 26"/>
                <a:gd name="T4" fmla="*/ 22 w 32"/>
                <a:gd name="T5" fmla="*/ 3 h 26"/>
                <a:gd name="T6" fmla="*/ 22 w 32"/>
                <a:gd name="T7" fmla="*/ 5 h 26"/>
                <a:gd name="T8" fmla="*/ 19 w 32"/>
                <a:gd name="T9" fmla="*/ 5 h 26"/>
                <a:gd name="T10" fmla="*/ 19 w 32"/>
                <a:gd name="T11" fmla="*/ 0 h 26"/>
                <a:gd name="T12" fmla="*/ 11 w 32"/>
                <a:gd name="T13" fmla="*/ 0 h 26"/>
                <a:gd name="T14" fmla="*/ 11 w 32"/>
                <a:gd name="T15" fmla="*/ 3 h 26"/>
                <a:gd name="T16" fmla="*/ 0 w 32"/>
                <a:gd name="T17" fmla="*/ 3 h 26"/>
                <a:gd name="T18" fmla="*/ 0 w 32"/>
                <a:gd name="T19" fmla="*/ 23 h 26"/>
                <a:gd name="T20" fmla="*/ 11 w 32"/>
                <a:gd name="T21" fmla="*/ 23 h 26"/>
                <a:gd name="T22" fmla="*/ 11 w 32"/>
                <a:gd name="T23" fmla="*/ 26 h 26"/>
                <a:gd name="T24" fmla="*/ 19 w 32"/>
                <a:gd name="T25" fmla="*/ 26 h 26"/>
                <a:gd name="T26" fmla="*/ 19 w 32"/>
                <a:gd name="T27" fmla="*/ 21 h 26"/>
                <a:gd name="T28" fmla="*/ 22 w 32"/>
                <a:gd name="T29" fmla="*/ 21 h 26"/>
                <a:gd name="T30" fmla="*/ 22 w 32"/>
                <a:gd name="T31" fmla="*/ 23 h 26"/>
                <a:gd name="T32" fmla="*/ 31 w 32"/>
                <a:gd name="T33" fmla="*/ 23 h 26"/>
                <a:gd name="T34" fmla="*/ 32 w 32"/>
                <a:gd name="T35" fmla="*/ 21 h 26"/>
                <a:gd name="T36" fmla="*/ 32 w 32"/>
                <a:gd name="T37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32" y="5"/>
                  </a:moveTo>
                  <a:lnTo>
                    <a:pt x="31" y="3"/>
                  </a:lnTo>
                  <a:lnTo>
                    <a:pt x="22" y="3"/>
                  </a:lnTo>
                  <a:lnTo>
                    <a:pt x="22" y="5"/>
                  </a:lnTo>
                  <a:lnTo>
                    <a:pt x="19" y="5"/>
                  </a:lnTo>
                  <a:lnTo>
                    <a:pt x="19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0" y="3"/>
                  </a:lnTo>
                  <a:lnTo>
                    <a:pt x="0" y="23"/>
                  </a:lnTo>
                  <a:lnTo>
                    <a:pt x="11" y="23"/>
                  </a:lnTo>
                  <a:lnTo>
                    <a:pt x="11" y="26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22" y="21"/>
                  </a:lnTo>
                  <a:lnTo>
                    <a:pt x="22" y="23"/>
                  </a:lnTo>
                  <a:lnTo>
                    <a:pt x="31" y="23"/>
                  </a:lnTo>
                  <a:lnTo>
                    <a:pt x="32" y="21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5" name="Freeform 1425"/>
            <p:cNvSpPr>
              <a:spLocks/>
            </p:cNvSpPr>
            <p:nvPr/>
          </p:nvSpPr>
          <p:spPr bwMode="auto">
            <a:xfrm>
              <a:off x="3434" y="2085"/>
              <a:ext cx="23" cy="8"/>
            </a:xfrm>
            <a:custGeom>
              <a:avLst/>
              <a:gdLst>
                <a:gd name="T0" fmla="*/ 85 w 96"/>
                <a:gd name="T1" fmla="*/ 0 h 34"/>
                <a:gd name="T2" fmla="*/ 0 w 96"/>
                <a:gd name="T3" fmla="*/ 0 h 34"/>
                <a:gd name="T4" fmla="*/ 0 w 96"/>
                <a:gd name="T5" fmla="*/ 34 h 34"/>
                <a:gd name="T6" fmla="*/ 85 w 96"/>
                <a:gd name="T7" fmla="*/ 34 h 34"/>
                <a:gd name="T8" fmla="*/ 85 w 96"/>
                <a:gd name="T9" fmla="*/ 32 h 34"/>
                <a:gd name="T10" fmla="*/ 94 w 96"/>
                <a:gd name="T11" fmla="*/ 32 h 34"/>
                <a:gd name="T12" fmla="*/ 96 w 96"/>
                <a:gd name="T13" fmla="*/ 30 h 34"/>
                <a:gd name="T14" fmla="*/ 96 w 96"/>
                <a:gd name="T15" fmla="*/ 4 h 34"/>
                <a:gd name="T16" fmla="*/ 94 w 96"/>
                <a:gd name="T17" fmla="*/ 2 h 34"/>
                <a:gd name="T18" fmla="*/ 85 w 96"/>
                <a:gd name="T19" fmla="*/ 2 h 34"/>
                <a:gd name="T20" fmla="*/ 85 w 96"/>
                <a:gd name="T2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34">
                  <a:moveTo>
                    <a:pt x="85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85" y="34"/>
                  </a:lnTo>
                  <a:lnTo>
                    <a:pt x="85" y="32"/>
                  </a:lnTo>
                  <a:lnTo>
                    <a:pt x="94" y="32"/>
                  </a:lnTo>
                  <a:lnTo>
                    <a:pt x="96" y="30"/>
                  </a:lnTo>
                  <a:lnTo>
                    <a:pt x="96" y="4"/>
                  </a:lnTo>
                  <a:lnTo>
                    <a:pt x="94" y="2"/>
                  </a:lnTo>
                  <a:lnTo>
                    <a:pt x="85" y="2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" name="Freeform 1426"/>
            <p:cNvSpPr>
              <a:spLocks/>
            </p:cNvSpPr>
            <p:nvPr/>
          </p:nvSpPr>
          <p:spPr bwMode="auto">
            <a:xfrm>
              <a:off x="3454" y="2080"/>
              <a:ext cx="13" cy="18"/>
            </a:xfrm>
            <a:custGeom>
              <a:avLst/>
              <a:gdLst>
                <a:gd name="T0" fmla="*/ 57 w 57"/>
                <a:gd name="T1" fmla="*/ 24 h 76"/>
                <a:gd name="T2" fmla="*/ 57 w 57"/>
                <a:gd name="T3" fmla="*/ 52 h 76"/>
                <a:gd name="T4" fmla="*/ 50 w 57"/>
                <a:gd name="T5" fmla="*/ 52 h 76"/>
                <a:gd name="T6" fmla="*/ 50 w 57"/>
                <a:gd name="T7" fmla="*/ 53 h 76"/>
                <a:gd name="T8" fmla="*/ 38 w 57"/>
                <a:gd name="T9" fmla="*/ 53 h 76"/>
                <a:gd name="T10" fmla="*/ 38 w 57"/>
                <a:gd name="T11" fmla="*/ 56 h 76"/>
                <a:gd name="T12" fmla="*/ 27 w 57"/>
                <a:gd name="T13" fmla="*/ 56 h 76"/>
                <a:gd name="T14" fmla="*/ 27 w 57"/>
                <a:gd name="T15" fmla="*/ 76 h 76"/>
                <a:gd name="T16" fmla="*/ 0 w 57"/>
                <a:gd name="T17" fmla="*/ 76 h 76"/>
                <a:gd name="T18" fmla="*/ 0 w 57"/>
                <a:gd name="T19" fmla="*/ 0 h 76"/>
                <a:gd name="T20" fmla="*/ 27 w 57"/>
                <a:gd name="T21" fmla="*/ 0 h 76"/>
                <a:gd name="T22" fmla="*/ 27 w 57"/>
                <a:gd name="T23" fmla="*/ 20 h 76"/>
                <a:gd name="T24" fmla="*/ 38 w 57"/>
                <a:gd name="T25" fmla="*/ 20 h 76"/>
                <a:gd name="T26" fmla="*/ 38 w 57"/>
                <a:gd name="T27" fmla="*/ 23 h 76"/>
                <a:gd name="T28" fmla="*/ 50 w 57"/>
                <a:gd name="T29" fmla="*/ 23 h 76"/>
                <a:gd name="T30" fmla="*/ 50 w 57"/>
                <a:gd name="T31" fmla="*/ 24 h 76"/>
                <a:gd name="T32" fmla="*/ 57 w 57"/>
                <a:gd name="T33" fmla="*/ 2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6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3"/>
                  </a:lnTo>
                  <a:lnTo>
                    <a:pt x="38" y="53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6"/>
                  </a:lnTo>
                  <a:lnTo>
                    <a:pt x="0" y="7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20"/>
                  </a:lnTo>
                  <a:lnTo>
                    <a:pt x="38" y="20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7" name="Freeform 1427"/>
            <p:cNvSpPr>
              <a:spLocks/>
            </p:cNvSpPr>
            <p:nvPr/>
          </p:nvSpPr>
          <p:spPr bwMode="auto">
            <a:xfrm>
              <a:off x="3454" y="2080"/>
              <a:ext cx="13" cy="18"/>
            </a:xfrm>
            <a:custGeom>
              <a:avLst/>
              <a:gdLst>
                <a:gd name="T0" fmla="*/ 57 w 57"/>
                <a:gd name="T1" fmla="*/ 24 h 76"/>
                <a:gd name="T2" fmla="*/ 57 w 57"/>
                <a:gd name="T3" fmla="*/ 52 h 76"/>
                <a:gd name="T4" fmla="*/ 50 w 57"/>
                <a:gd name="T5" fmla="*/ 52 h 76"/>
                <a:gd name="T6" fmla="*/ 50 w 57"/>
                <a:gd name="T7" fmla="*/ 53 h 76"/>
                <a:gd name="T8" fmla="*/ 38 w 57"/>
                <a:gd name="T9" fmla="*/ 53 h 76"/>
                <a:gd name="T10" fmla="*/ 38 w 57"/>
                <a:gd name="T11" fmla="*/ 56 h 76"/>
                <a:gd name="T12" fmla="*/ 27 w 57"/>
                <a:gd name="T13" fmla="*/ 56 h 76"/>
                <a:gd name="T14" fmla="*/ 27 w 57"/>
                <a:gd name="T15" fmla="*/ 76 h 76"/>
                <a:gd name="T16" fmla="*/ 0 w 57"/>
                <a:gd name="T17" fmla="*/ 76 h 76"/>
                <a:gd name="T18" fmla="*/ 0 w 57"/>
                <a:gd name="T19" fmla="*/ 0 h 76"/>
                <a:gd name="T20" fmla="*/ 27 w 57"/>
                <a:gd name="T21" fmla="*/ 0 h 76"/>
                <a:gd name="T22" fmla="*/ 27 w 57"/>
                <a:gd name="T23" fmla="*/ 20 h 76"/>
                <a:gd name="T24" fmla="*/ 38 w 57"/>
                <a:gd name="T25" fmla="*/ 20 h 76"/>
                <a:gd name="T26" fmla="*/ 38 w 57"/>
                <a:gd name="T27" fmla="*/ 23 h 76"/>
                <a:gd name="T28" fmla="*/ 50 w 57"/>
                <a:gd name="T29" fmla="*/ 23 h 76"/>
                <a:gd name="T30" fmla="*/ 50 w 57"/>
                <a:gd name="T31" fmla="*/ 24 h 76"/>
                <a:gd name="T32" fmla="*/ 57 w 57"/>
                <a:gd name="T33" fmla="*/ 2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6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3"/>
                  </a:lnTo>
                  <a:lnTo>
                    <a:pt x="38" y="53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6"/>
                  </a:lnTo>
                  <a:lnTo>
                    <a:pt x="0" y="7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20"/>
                  </a:lnTo>
                  <a:lnTo>
                    <a:pt x="38" y="20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8" name="Rectangle 1428"/>
            <p:cNvSpPr>
              <a:spLocks noChangeArrowheads="1"/>
            </p:cNvSpPr>
            <p:nvPr/>
          </p:nvSpPr>
          <p:spPr bwMode="auto">
            <a:xfrm>
              <a:off x="3460" y="2034"/>
              <a:ext cx="9" cy="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9" name="Rectangle 1429"/>
            <p:cNvSpPr>
              <a:spLocks noChangeArrowheads="1"/>
            </p:cNvSpPr>
            <p:nvPr/>
          </p:nvSpPr>
          <p:spPr bwMode="auto">
            <a:xfrm>
              <a:off x="3460" y="2034"/>
              <a:ext cx="9" cy="6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0" name="Rectangle 1430"/>
            <p:cNvSpPr>
              <a:spLocks noChangeArrowheads="1"/>
            </p:cNvSpPr>
            <p:nvPr/>
          </p:nvSpPr>
          <p:spPr bwMode="auto">
            <a:xfrm>
              <a:off x="3469" y="2038"/>
              <a:ext cx="13" cy="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1" name="Rectangle 1431"/>
            <p:cNvSpPr>
              <a:spLocks noChangeArrowheads="1"/>
            </p:cNvSpPr>
            <p:nvPr/>
          </p:nvSpPr>
          <p:spPr bwMode="auto">
            <a:xfrm>
              <a:off x="3469" y="2038"/>
              <a:ext cx="13" cy="5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2" name="Rectangle 1432"/>
            <p:cNvSpPr>
              <a:spLocks noChangeArrowheads="1"/>
            </p:cNvSpPr>
            <p:nvPr/>
          </p:nvSpPr>
          <p:spPr bwMode="auto">
            <a:xfrm>
              <a:off x="3469" y="2038"/>
              <a:ext cx="13" cy="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3" name="Rectangle 1433"/>
            <p:cNvSpPr>
              <a:spLocks noChangeArrowheads="1"/>
            </p:cNvSpPr>
            <p:nvPr/>
          </p:nvSpPr>
          <p:spPr bwMode="auto">
            <a:xfrm>
              <a:off x="3469" y="2038"/>
              <a:ext cx="13" cy="5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" name="Rectangle 1434"/>
            <p:cNvSpPr>
              <a:spLocks noChangeArrowheads="1"/>
            </p:cNvSpPr>
            <p:nvPr/>
          </p:nvSpPr>
          <p:spPr bwMode="auto">
            <a:xfrm>
              <a:off x="3466" y="2024"/>
              <a:ext cx="8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" name="Rectangle 1435"/>
            <p:cNvSpPr>
              <a:spLocks noChangeArrowheads="1"/>
            </p:cNvSpPr>
            <p:nvPr/>
          </p:nvSpPr>
          <p:spPr bwMode="auto">
            <a:xfrm>
              <a:off x="2501" y="2030"/>
              <a:ext cx="8" cy="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6" name="Rectangle 1436"/>
            <p:cNvSpPr>
              <a:spLocks noChangeArrowheads="1"/>
            </p:cNvSpPr>
            <p:nvPr/>
          </p:nvSpPr>
          <p:spPr bwMode="auto">
            <a:xfrm>
              <a:off x="2501" y="2030"/>
              <a:ext cx="8" cy="6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7" name="Freeform 1437"/>
            <p:cNvSpPr>
              <a:spLocks/>
            </p:cNvSpPr>
            <p:nvPr/>
          </p:nvSpPr>
          <p:spPr bwMode="auto">
            <a:xfrm>
              <a:off x="2505" y="2030"/>
              <a:ext cx="7" cy="68"/>
            </a:xfrm>
            <a:custGeom>
              <a:avLst/>
              <a:gdLst>
                <a:gd name="T0" fmla="*/ 0 w 31"/>
                <a:gd name="T1" fmla="*/ 154 h 307"/>
                <a:gd name="T2" fmla="*/ 0 w 31"/>
                <a:gd name="T3" fmla="*/ 307 h 307"/>
                <a:gd name="T4" fmla="*/ 3 w 31"/>
                <a:gd name="T5" fmla="*/ 307 h 307"/>
                <a:gd name="T6" fmla="*/ 7 w 31"/>
                <a:gd name="T7" fmla="*/ 304 h 307"/>
                <a:gd name="T8" fmla="*/ 9 w 31"/>
                <a:gd name="T9" fmla="*/ 300 h 307"/>
                <a:gd name="T10" fmla="*/ 12 w 31"/>
                <a:gd name="T11" fmla="*/ 295 h 307"/>
                <a:gd name="T12" fmla="*/ 18 w 31"/>
                <a:gd name="T13" fmla="*/ 281 h 307"/>
                <a:gd name="T14" fmla="*/ 22 w 31"/>
                <a:gd name="T15" fmla="*/ 263 h 307"/>
                <a:gd name="T16" fmla="*/ 26 w 31"/>
                <a:gd name="T17" fmla="*/ 239 h 307"/>
                <a:gd name="T18" fmla="*/ 29 w 31"/>
                <a:gd name="T19" fmla="*/ 213 h 307"/>
                <a:gd name="T20" fmla="*/ 31 w 31"/>
                <a:gd name="T21" fmla="*/ 184 h 307"/>
                <a:gd name="T22" fmla="*/ 31 w 31"/>
                <a:gd name="T23" fmla="*/ 154 h 307"/>
                <a:gd name="T24" fmla="*/ 31 w 31"/>
                <a:gd name="T25" fmla="*/ 123 h 307"/>
                <a:gd name="T26" fmla="*/ 29 w 31"/>
                <a:gd name="T27" fmla="*/ 94 h 307"/>
                <a:gd name="T28" fmla="*/ 26 w 31"/>
                <a:gd name="T29" fmla="*/ 68 h 307"/>
                <a:gd name="T30" fmla="*/ 22 w 31"/>
                <a:gd name="T31" fmla="*/ 45 h 307"/>
                <a:gd name="T32" fmla="*/ 18 w 31"/>
                <a:gd name="T33" fmla="*/ 26 h 307"/>
                <a:gd name="T34" fmla="*/ 12 w 31"/>
                <a:gd name="T35" fmla="*/ 12 h 307"/>
                <a:gd name="T36" fmla="*/ 10 w 31"/>
                <a:gd name="T37" fmla="*/ 6 h 307"/>
                <a:gd name="T38" fmla="*/ 7 w 31"/>
                <a:gd name="T39" fmla="*/ 3 h 307"/>
                <a:gd name="T40" fmla="*/ 3 w 31"/>
                <a:gd name="T41" fmla="*/ 1 h 307"/>
                <a:gd name="T42" fmla="*/ 0 w 31"/>
                <a:gd name="T43" fmla="*/ 0 h 307"/>
                <a:gd name="T44" fmla="*/ 0 w 31"/>
                <a:gd name="T45" fmla="*/ 15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07">
                  <a:moveTo>
                    <a:pt x="0" y="154"/>
                  </a:moveTo>
                  <a:lnTo>
                    <a:pt x="0" y="307"/>
                  </a:lnTo>
                  <a:lnTo>
                    <a:pt x="3" y="307"/>
                  </a:lnTo>
                  <a:lnTo>
                    <a:pt x="7" y="304"/>
                  </a:lnTo>
                  <a:lnTo>
                    <a:pt x="9" y="300"/>
                  </a:lnTo>
                  <a:lnTo>
                    <a:pt x="12" y="295"/>
                  </a:lnTo>
                  <a:lnTo>
                    <a:pt x="18" y="281"/>
                  </a:lnTo>
                  <a:lnTo>
                    <a:pt x="22" y="263"/>
                  </a:lnTo>
                  <a:lnTo>
                    <a:pt x="26" y="239"/>
                  </a:lnTo>
                  <a:lnTo>
                    <a:pt x="29" y="213"/>
                  </a:lnTo>
                  <a:lnTo>
                    <a:pt x="31" y="184"/>
                  </a:lnTo>
                  <a:lnTo>
                    <a:pt x="31" y="154"/>
                  </a:lnTo>
                  <a:lnTo>
                    <a:pt x="31" y="123"/>
                  </a:lnTo>
                  <a:lnTo>
                    <a:pt x="29" y="94"/>
                  </a:lnTo>
                  <a:lnTo>
                    <a:pt x="26" y="68"/>
                  </a:lnTo>
                  <a:lnTo>
                    <a:pt x="22" y="45"/>
                  </a:lnTo>
                  <a:lnTo>
                    <a:pt x="18" y="26"/>
                  </a:lnTo>
                  <a:lnTo>
                    <a:pt x="12" y="12"/>
                  </a:lnTo>
                  <a:lnTo>
                    <a:pt x="10" y="6"/>
                  </a:lnTo>
                  <a:lnTo>
                    <a:pt x="7" y="3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8" name="Freeform 1438"/>
            <p:cNvSpPr>
              <a:spLocks/>
            </p:cNvSpPr>
            <p:nvPr/>
          </p:nvSpPr>
          <p:spPr bwMode="auto">
            <a:xfrm>
              <a:off x="2505" y="2030"/>
              <a:ext cx="7" cy="68"/>
            </a:xfrm>
            <a:custGeom>
              <a:avLst/>
              <a:gdLst>
                <a:gd name="T0" fmla="*/ 0 w 31"/>
                <a:gd name="T1" fmla="*/ 307 h 307"/>
                <a:gd name="T2" fmla="*/ 3 w 31"/>
                <a:gd name="T3" fmla="*/ 307 h 307"/>
                <a:gd name="T4" fmla="*/ 7 w 31"/>
                <a:gd name="T5" fmla="*/ 304 h 307"/>
                <a:gd name="T6" fmla="*/ 9 w 31"/>
                <a:gd name="T7" fmla="*/ 300 h 307"/>
                <a:gd name="T8" fmla="*/ 12 w 31"/>
                <a:gd name="T9" fmla="*/ 295 h 307"/>
                <a:gd name="T10" fmla="*/ 18 w 31"/>
                <a:gd name="T11" fmla="*/ 281 h 307"/>
                <a:gd name="T12" fmla="*/ 22 w 31"/>
                <a:gd name="T13" fmla="*/ 263 h 307"/>
                <a:gd name="T14" fmla="*/ 26 w 31"/>
                <a:gd name="T15" fmla="*/ 239 h 307"/>
                <a:gd name="T16" fmla="*/ 29 w 31"/>
                <a:gd name="T17" fmla="*/ 213 h 307"/>
                <a:gd name="T18" fmla="*/ 31 w 31"/>
                <a:gd name="T19" fmla="*/ 184 h 307"/>
                <a:gd name="T20" fmla="*/ 31 w 31"/>
                <a:gd name="T21" fmla="*/ 154 h 307"/>
                <a:gd name="T22" fmla="*/ 31 w 31"/>
                <a:gd name="T23" fmla="*/ 123 h 307"/>
                <a:gd name="T24" fmla="*/ 29 w 31"/>
                <a:gd name="T25" fmla="*/ 94 h 307"/>
                <a:gd name="T26" fmla="*/ 26 w 31"/>
                <a:gd name="T27" fmla="*/ 68 h 307"/>
                <a:gd name="T28" fmla="*/ 22 w 31"/>
                <a:gd name="T29" fmla="*/ 45 h 307"/>
                <a:gd name="T30" fmla="*/ 18 w 31"/>
                <a:gd name="T31" fmla="*/ 26 h 307"/>
                <a:gd name="T32" fmla="*/ 12 w 31"/>
                <a:gd name="T33" fmla="*/ 12 h 307"/>
                <a:gd name="T34" fmla="*/ 10 w 31"/>
                <a:gd name="T35" fmla="*/ 6 h 307"/>
                <a:gd name="T36" fmla="*/ 7 w 31"/>
                <a:gd name="T37" fmla="*/ 3 h 307"/>
                <a:gd name="T38" fmla="*/ 3 w 31"/>
                <a:gd name="T39" fmla="*/ 1 h 307"/>
                <a:gd name="T40" fmla="*/ 0 w 31"/>
                <a:gd name="T41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307">
                  <a:moveTo>
                    <a:pt x="0" y="307"/>
                  </a:moveTo>
                  <a:lnTo>
                    <a:pt x="3" y="307"/>
                  </a:lnTo>
                  <a:lnTo>
                    <a:pt x="7" y="304"/>
                  </a:lnTo>
                  <a:lnTo>
                    <a:pt x="9" y="300"/>
                  </a:lnTo>
                  <a:lnTo>
                    <a:pt x="12" y="295"/>
                  </a:lnTo>
                  <a:lnTo>
                    <a:pt x="18" y="281"/>
                  </a:lnTo>
                  <a:lnTo>
                    <a:pt x="22" y="263"/>
                  </a:lnTo>
                  <a:lnTo>
                    <a:pt x="26" y="239"/>
                  </a:lnTo>
                  <a:lnTo>
                    <a:pt x="29" y="213"/>
                  </a:lnTo>
                  <a:lnTo>
                    <a:pt x="31" y="184"/>
                  </a:lnTo>
                  <a:lnTo>
                    <a:pt x="31" y="154"/>
                  </a:lnTo>
                  <a:lnTo>
                    <a:pt x="31" y="123"/>
                  </a:lnTo>
                  <a:lnTo>
                    <a:pt x="29" y="94"/>
                  </a:lnTo>
                  <a:lnTo>
                    <a:pt x="26" y="68"/>
                  </a:lnTo>
                  <a:lnTo>
                    <a:pt x="22" y="45"/>
                  </a:lnTo>
                  <a:lnTo>
                    <a:pt x="18" y="26"/>
                  </a:lnTo>
                  <a:lnTo>
                    <a:pt x="12" y="12"/>
                  </a:lnTo>
                  <a:lnTo>
                    <a:pt x="10" y="6"/>
                  </a:lnTo>
                  <a:lnTo>
                    <a:pt x="7" y="3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9" name="Freeform 1439"/>
            <p:cNvSpPr>
              <a:spLocks/>
            </p:cNvSpPr>
            <p:nvPr/>
          </p:nvSpPr>
          <p:spPr bwMode="auto">
            <a:xfrm>
              <a:off x="2500" y="2028"/>
              <a:ext cx="3" cy="3"/>
            </a:xfrm>
            <a:custGeom>
              <a:avLst/>
              <a:gdLst>
                <a:gd name="T0" fmla="*/ 0 w 11"/>
                <a:gd name="T1" fmla="*/ 5 h 12"/>
                <a:gd name="T2" fmla="*/ 3 w 11"/>
                <a:gd name="T3" fmla="*/ 0 h 12"/>
                <a:gd name="T4" fmla="*/ 3 w 11"/>
                <a:gd name="T5" fmla="*/ 0 h 12"/>
                <a:gd name="T6" fmla="*/ 11 w 11"/>
                <a:gd name="T7" fmla="*/ 0 h 12"/>
                <a:gd name="T8" fmla="*/ 11 w 11"/>
                <a:gd name="T9" fmla="*/ 0 h 12"/>
                <a:gd name="T10" fmla="*/ 11 w 11"/>
                <a:gd name="T11" fmla="*/ 8 h 12"/>
                <a:gd name="T12" fmla="*/ 11 w 11"/>
                <a:gd name="T13" fmla="*/ 8 h 12"/>
                <a:gd name="T14" fmla="*/ 8 w 11"/>
                <a:gd name="T15" fmla="*/ 12 h 12"/>
                <a:gd name="T16" fmla="*/ 8 w 11"/>
                <a:gd name="T17" fmla="*/ 12 h 12"/>
                <a:gd name="T18" fmla="*/ 0 w 11"/>
                <a:gd name="T19" fmla="*/ 12 h 12"/>
                <a:gd name="T20" fmla="*/ 0 w 11"/>
                <a:gd name="T21" fmla="*/ 12 h 12"/>
                <a:gd name="T22" fmla="*/ 0 w 11"/>
                <a:gd name="T2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">
                  <a:moveTo>
                    <a:pt x="0" y="5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0" name="Freeform 1440"/>
            <p:cNvSpPr>
              <a:spLocks/>
            </p:cNvSpPr>
            <p:nvPr/>
          </p:nvSpPr>
          <p:spPr bwMode="auto">
            <a:xfrm>
              <a:off x="2500" y="2098"/>
              <a:ext cx="3" cy="2"/>
            </a:xfrm>
            <a:custGeom>
              <a:avLst/>
              <a:gdLst>
                <a:gd name="T0" fmla="*/ 8 w 11"/>
                <a:gd name="T1" fmla="*/ 0 h 11"/>
                <a:gd name="T2" fmla="*/ 11 w 11"/>
                <a:gd name="T3" fmla="*/ 3 h 11"/>
                <a:gd name="T4" fmla="*/ 11 w 11"/>
                <a:gd name="T5" fmla="*/ 3 h 11"/>
                <a:gd name="T6" fmla="*/ 11 w 11"/>
                <a:gd name="T7" fmla="*/ 11 h 11"/>
                <a:gd name="T8" fmla="*/ 11 w 11"/>
                <a:gd name="T9" fmla="*/ 11 h 11"/>
                <a:gd name="T10" fmla="*/ 3 w 11"/>
                <a:gd name="T11" fmla="*/ 11 h 11"/>
                <a:gd name="T12" fmla="*/ 0 w 11"/>
                <a:gd name="T13" fmla="*/ 7 h 11"/>
                <a:gd name="T14" fmla="*/ 0 w 11"/>
                <a:gd name="T15" fmla="*/ 0 h 11"/>
                <a:gd name="T16" fmla="*/ 8 w 11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1">
                  <a:moveTo>
                    <a:pt x="8" y="0"/>
                  </a:moveTo>
                  <a:lnTo>
                    <a:pt x="11" y="3"/>
                  </a:lnTo>
                  <a:lnTo>
                    <a:pt x="11" y="3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1" name="Freeform 1441"/>
            <p:cNvSpPr>
              <a:spLocks/>
            </p:cNvSpPr>
            <p:nvPr/>
          </p:nvSpPr>
          <p:spPr bwMode="auto">
            <a:xfrm>
              <a:off x="2875" y="2104"/>
              <a:ext cx="37" cy="24"/>
            </a:xfrm>
            <a:custGeom>
              <a:avLst/>
              <a:gdLst>
                <a:gd name="T0" fmla="*/ 23 w 153"/>
                <a:gd name="T1" fmla="*/ 38 h 109"/>
                <a:gd name="T2" fmla="*/ 150 w 153"/>
                <a:gd name="T3" fmla="*/ 38 h 109"/>
                <a:gd name="T4" fmla="*/ 153 w 153"/>
                <a:gd name="T5" fmla="*/ 33 h 109"/>
                <a:gd name="T6" fmla="*/ 153 w 153"/>
                <a:gd name="T7" fmla="*/ 24 h 109"/>
                <a:gd name="T8" fmla="*/ 107 w 153"/>
                <a:gd name="T9" fmla="*/ 24 h 109"/>
                <a:gd name="T10" fmla="*/ 107 w 153"/>
                <a:gd name="T11" fmla="*/ 0 h 109"/>
                <a:gd name="T12" fmla="*/ 96 w 153"/>
                <a:gd name="T13" fmla="*/ 0 h 109"/>
                <a:gd name="T14" fmla="*/ 96 w 153"/>
                <a:gd name="T15" fmla="*/ 28 h 109"/>
                <a:gd name="T16" fmla="*/ 0 w 153"/>
                <a:gd name="T17" fmla="*/ 28 h 109"/>
                <a:gd name="T18" fmla="*/ 0 w 153"/>
                <a:gd name="T19" fmla="*/ 109 h 109"/>
                <a:gd name="T20" fmla="*/ 18 w 153"/>
                <a:gd name="T21" fmla="*/ 109 h 109"/>
                <a:gd name="T22" fmla="*/ 23 w 153"/>
                <a:gd name="T23" fmla="*/ 104 h 109"/>
                <a:gd name="T24" fmla="*/ 23 w 153"/>
                <a:gd name="T25" fmla="*/ 3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" h="109">
                  <a:moveTo>
                    <a:pt x="23" y="38"/>
                  </a:moveTo>
                  <a:lnTo>
                    <a:pt x="150" y="38"/>
                  </a:lnTo>
                  <a:lnTo>
                    <a:pt x="153" y="33"/>
                  </a:lnTo>
                  <a:lnTo>
                    <a:pt x="153" y="24"/>
                  </a:lnTo>
                  <a:lnTo>
                    <a:pt x="107" y="24"/>
                  </a:lnTo>
                  <a:lnTo>
                    <a:pt x="107" y="0"/>
                  </a:lnTo>
                  <a:lnTo>
                    <a:pt x="96" y="0"/>
                  </a:lnTo>
                  <a:lnTo>
                    <a:pt x="96" y="28"/>
                  </a:lnTo>
                  <a:lnTo>
                    <a:pt x="0" y="28"/>
                  </a:lnTo>
                  <a:lnTo>
                    <a:pt x="0" y="109"/>
                  </a:lnTo>
                  <a:lnTo>
                    <a:pt x="18" y="109"/>
                  </a:lnTo>
                  <a:lnTo>
                    <a:pt x="23" y="104"/>
                  </a:lnTo>
                  <a:lnTo>
                    <a:pt x="23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2" name="Freeform 1442"/>
            <p:cNvSpPr>
              <a:spLocks/>
            </p:cNvSpPr>
            <p:nvPr/>
          </p:nvSpPr>
          <p:spPr bwMode="auto">
            <a:xfrm>
              <a:off x="2875" y="2104"/>
              <a:ext cx="37" cy="24"/>
            </a:xfrm>
            <a:custGeom>
              <a:avLst/>
              <a:gdLst>
                <a:gd name="T0" fmla="*/ 23 w 153"/>
                <a:gd name="T1" fmla="*/ 38 h 109"/>
                <a:gd name="T2" fmla="*/ 150 w 153"/>
                <a:gd name="T3" fmla="*/ 38 h 109"/>
                <a:gd name="T4" fmla="*/ 153 w 153"/>
                <a:gd name="T5" fmla="*/ 33 h 109"/>
                <a:gd name="T6" fmla="*/ 153 w 153"/>
                <a:gd name="T7" fmla="*/ 24 h 109"/>
                <a:gd name="T8" fmla="*/ 107 w 153"/>
                <a:gd name="T9" fmla="*/ 24 h 109"/>
                <a:gd name="T10" fmla="*/ 107 w 153"/>
                <a:gd name="T11" fmla="*/ 0 h 109"/>
                <a:gd name="T12" fmla="*/ 96 w 153"/>
                <a:gd name="T13" fmla="*/ 0 h 109"/>
                <a:gd name="T14" fmla="*/ 96 w 153"/>
                <a:gd name="T15" fmla="*/ 28 h 109"/>
                <a:gd name="T16" fmla="*/ 0 w 153"/>
                <a:gd name="T17" fmla="*/ 28 h 109"/>
                <a:gd name="T18" fmla="*/ 0 w 153"/>
                <a:gd name="T19" fmla="*/ 109 h 109"/>
                <a:gd name="T20" fmla="*/ 18 w 153"/>
                <a:gd name="T21" fmla="*/ 109 h 109"/>
                <a:gd name="T22" fmla="*/ 23 w 153"/>
                <a:gd name="T23" fmla="*/ 104 h 109"/>
                <a:gd name="T24" fmla="*/ 23 w 153"/>
                <a:gd name="T25" fmla="*/ 3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" h="109">
                  <a:moveTo>
                    <a:pt x="23" y="38"/>
                  </a:moveTo>
                  <a:lnTo>
                    <a:pt x="150" y="38"/>
                  </a:lnTo>
                  <a:lnTo>
                    <a:pt x="153" y="33"/>
                  </a:lnTo>
                  <a:lnTo>
                    <a:pt x="153" y="24"/>
                  </a:lnTo>
                  <a:lnTo>
                    <a:pt x="107" y="24"/>
                  </a:lnTo>
                  <a:lnTo>
                    <a:pt x="107" y="0"/>
                  </a:lnTo>
                  <a:lnTo>
                    <a:pt x="96" y="0"/>
                  </a:lnTo>
                  <a:lnTo>
                    <a:pt x="96" y="28"/>
                  </a:lnTo>
                  <a:lnTo>
                    <a:pt x="0" y="28"/>
                  </a:lnTo>
                  <a:lnTo>
                    <a:pt x="0" y="109"/>
                  </a:lnTo>
                  <a:lnTo>
                    <a:pt x="18" y="109"/>
                  </a:lnTo>
                  <a:lnTo>
                    <a:pt x="23" y="104"/>
                  </a:lnTo>
                  <a:lnTo>
                    <a:pt x="23" y="38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3" name="Freeform 1443"/>
            <p:cNvSpPr>
              <a:spLocks/>
            </p:cNvSpPr>
            <p:nvPr/>
          </p:nvSpPr>
          <p:spPr bwMode="auto">
            <a:xfrm>
              <a:off x="2516" y="2128"/>
              <a:ext cx="32" cy="38"/>
            </a:xfrm>
            <a:custGeom>
              <a:avLst/>
              <a:gdLst>
                <a:gd name="T0" fmla="*/ 97 w 138"/>
                <a:gd name="T1" fmla="*/ 148 h 169"/>
                <a:gd name="T2" fmla="*/ 138 w 138"/>
                <a:gd name="T3" fmla="*/ 0 h 169"/>
                <a:gd name="T4" fmla="*/ 58 w 138"/>
                <a:gd name="T5" fmla="*/ 0 h 169"/>
                <a:gd name="T6" fmla="*/ 23 w 138"/>
                <a:gd name="T7" fmla="*/ 129 h 169"/>
                <a:gd name="T8" fmla="*/ 2 w 138"/>
                <a:gd name="T9" fmla="*/ 129 h 169"/>
                <a:gd name="T10" fmla="*/ 0 w 138"/>
                <a:gd name="T11" fmla="*/ 140 h 169"/>
                <a:gd name="T12" fmla="*/ 111 w 138"/>
                <a:gd name="T13" fmla="*/ 169 h 169"/>
                <a:gd name="T14" fmla="*/ 114 w 138"/>
                <a:gd name="T15" fmla="*/ 158 h 169"/>
                <a:gd name="T16" fmla="*/ 97 w 138"/>
                <a:gd name="T17" fmla="*/ 148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169">
                  <a:moveTo>
                    <a:pt x="97" y="148"/>
                  </a:moveTo>
                  <a:lnTo>
                    <a:pt x="138" y="0"/>
                  </a:lnTo>
                  <a:lnTo>
                    <a:pt x="58" y="0"/>
                  </a:lnTo>
                  <a:lnTo>
                    <a:pt x="23" y="129"/>
                  </a:lnTo>
                  <a:lnTo>
                    <a:pt x="2" y="129"/>
                  </a:lnTo>
                  <a:lnTo>
                    <a:pt x="0" y="140"/>
                  </a:lnTo>
                  <a:lnTo>
                    <a:pt x="111" y="169"/>
                  </a:lnTo>
                  <a:lnTo>
                    <a:pt x="114" y="158"/>
                  </a:lnTo>
                  <a:lnTo>
                    <a:pt x="97" y="1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" name="Freeform 1444"/>
            <p:cNvSpPr>
              <a:spLocks/>
            </p:cNvSpPr>
            <p:nvPr/>
          </p:nvSpPr>
          <p:spPr bwMode="auto">
            <a:xfrm>
              <a:off x="2516" y="2128"/>
              <a:ext cx="32" cy="38"/>
            </a:xfrm>
            <a:custGeom>
              <a:avLst/>
              <a:gdLst>
                <a:gd name="T0" fmla="*/ 97 w 138"/>
                <a:gd name="T1" fmla="*/ 148 h 169"/>
                <a:gd name="T2" fmla="*/ 138 w 138"/>
                <a:gd name="T3" fmla="*/ 0 h 169"/>
                <a:gd name="T4" fmla="*/ 58 w 138"/>
                <a:gd name="T5" fmla="*/ 0 h 169"/>
                <a:gd name="T6" fmla="*/ 23 w 138"/>
                <a:gd name="T7" fmla="*/ 129 h 169"/>
                <a:gd name="T8" fmla="*/ 2 w 138"/>
                <a:gd name="T9" fmla="*/ 129 h 169"/>
                <a:gd name="T10" fmla="*/ 0 w 138"/>
                <a:gd name="T11" fmla="*/ 140 h 169"/>
                <a:gd name="T12" fmla="*/ 111 w 138"/>
                <a:gd name="T13" fmla="*/ 169 h 169"/>
                <a:gd name="T14" fmla="*/ 114 w 138"/>
                <a:gd name="T15" fmla="*/ 158 h 169"/>
                <a:gd name="T16" fmla="*/ 97 w 138"/>
                <a:gd name="T17" fmla="*/ 148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169">
                  <a:moveTo>
                    <a:pt x="97" y="148"/>
                  </a:moveTo>
                  <a:lnTo>
                    <a:pt x="138" y="0"/>
                  </a:lnTo>
                  <a:lnTo>
                    <a:pt x="58" y="0"/>
                  </a:lnTo>
                  <a:lnTo>
                    <a:pt x="23" y="129"/>
                  </a:lnTo>
                  <a:lnTo>
                    <a:pt x="2" y="129"/>
                  </a:lnTo>
                  <a:lnTo>
                    <a:pt x="0" y="140"/>
                  </a:lnTo>
                  <a:lnTo>
                    <a:pt x="111" y="169"/>
                  </a:lnTo>
                  <a:lnTo>
                    <a:pt x="114" y="158"/>
                  </a:lnTo>
                  <a:lnTo>
                    <a:pt x="97" y="148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" name="Rectangle 1445"/>
            <p:cNvSpPr>
              <a:spLocks noChangeArrowheads="1"/>
            </p:cNvSpPr>
            <p:nvPr/>
          </p:nvSpPr>
          <p:spPr bwMode="auto">
            <a:xfrm>
              <a:off x="3419" y="2085"/>
              <a:ext cx="5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6" name="Rectangle 1446"/>
            <p:cNvSpPr>
              <a:spLocks noChangeArrowheads="1"/>
            </p:cNvSpPr>
            <p:nvPr/>
          </p:nvSpPr>
          <p:spPr bwMode="auto">
            <a:xfrm>
              <a:off x="3478" y="2038"/>
              <a:ext cx="4" cy="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7" name="Rectangle 1447"/>
            <p:cNvSpPr>
              <a:spLocks noChangeArrowheads="1"/>
            </p:cNvSpPr>
            <p:nvPr/>
          </p:nvSpPr>
          <p:spPr bwMode="auto">
            <a:xfrm>
              <a:off x="3478" y="2038"/>
              <a:ext cx="4" cy="5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8" name="Freeform 1448"/>
            <p:cNvSpPr>
              <a:spLocks/>
            </p:cNvSpPr>
            <p:nvPr/>
          </p:nvSpPr>
          <p:spPr bwMode="auto">
            <a:xfrm>
              <a:off x="3548" y="2063"/>
              <a:ext cx="1" cy="2"/>
            </a:xfrm>
            <a:custGeom>
              <a:avLst/>
              <a:gdLst>
                <a:gd name="T0" fmla="*/ 0 w 5"/>
                <a:gd name="T1" fmla="*/ 10 h 10"/>
                <a:gd name="T2" fmla="*/ 0 w 5"/>
                <a:gd name="T3" fmla="*/ 0 h 10"/>
                <a:gd name="T4" fmla="*/ 5 w 5"/>
                <a:gd name="T5" fmla="*/ 1 h 10"/>
                <a:gd name="T6" fmla="*/ 0 w 5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10"/>
                  </a:moveTo>
                  <a:lnTo>
                    <a:pt x="0" y="0"/>
                  </a:lnTo>
                  <a:lnTo>
                    <a:pt x="5" y="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9" name="Rectangle 1449"/>
            <p:cNvSpPr>
              <a:spLocks noChangeArrowheads="1"/>
            </p:cNvSpPr>
            <p:nvPr/>
          </p:nvSpPr>
          <p:spPr bwMode="auto">
            <a:xfrm>
              <a:off x="5577" y="1794"/>
              <a:ext cx="24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de-DE" sz="1000">
                  <a:solidFill>
                    <a:srgbClr val="000000"/>
                  </a:solidFill>
                </a:rPr>
                <a:t> </a:t>
              </a:r>
              <a:endParaRPr lang="de-DE" i="1" baseline="30000"/>
            </a:p>
          </p:txBody>
        </p:sp>
        <p:sp>
          <p:nvSpPr>
            <p:cNvPr id="1480" name="Rectangle 1450"/>
            <p:cNvSpPr>
              <a:spLocks noChangeArrowheads="1"/>
            </p:cNvSpPr>
            <p:nvPr/>
          </p:nvSpPr>
          <p:spPr bwMode="auto">
            <a:xfrm>
              <a:off x="5615" y="1794"/>
              <a:ext cx="24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de-DE" sz="1000">
                  <a:solidFill>
                    <a:srgbClr val="000000"/>
                  </a:solidFill>
                </a:rPr>
                <a:t> </a:t>
              </a:r>
              <a:endParaRPr lang="de-DE" i="1" baseline="30000"/>
            </a:p>
          </p:txBody>
        </p:sp>
        <p:sp>
          <p:nvSpPr>
            <p:cNvPr id="1481" name="Freeform 1451"/>
            <p:cNvSpPr>
              <a:spLocks/>
            </p:cNvSpPr>
            <p:nvPr/>
          </p:nvSpPr>
          <p:spPr bwMode="auto">
            <a:xfrm>
              <a:off x="2949" y="1660"/>
              <a:ext cx="85" cy="181"/>
            </a:xfrm>
            <a:custGeom>
              <a:avLst/>
              <a:gdLst>
                <a:gd name="T0" fmla="*/ 368 w 373"/>
                <a:gd name="T1" fmla="*/ 815 h 815"/>
                <a:gd name="T2" fmla="*/ 373 w 373"/>
                <a:gd name="T3" fmla="*/ 0 h 815"/>
                <a:gd name="T4" fmla="*/ 4 w 373"/>
                <a:gd name="T5" fmla="*/ 0 h 815"/>
                <a:gd name="T6" fmla="*/ 0 w 373"/>
                <a:gd name="T7" fmla="*/ 815 h 815"/>
                <a:gd name="T8" fmla="*/ 368 w 373"/>
                <a:gd name="T9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" h="815">
                  <a:moveTo>
                    <a:pt x="368" y="815"/>
                  </a:moveTo>
                  <a:lnTo>
                    <a:pt x="373" y="0"/>
                  </a:lnTo>
                  <a:lnTo>
                    <a:pt x="4" y="0"/>
                  </a:lnTo>
                  <a:lnTo>
                    <a:pt x="0" y="815"/>
                  </a:lnTo>
                  <a:lnTo>
                    <a:pt x="368" y="8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2" name="Rectangle 1452"/>
            <p:cNvSpPr>
              <a:spLocks noChangeArrowheads="1"/>
            </p:cNvSpPr>
            <p:nvPr/>
          </p:nvSpPr>
          <p:spPr bwMode="auto">
            <a:xfrm>
              <a:off x="2968" y="1840"/>
              <a:ext cx="51" cy="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3" name="Freeform 1453"/>
            <p:cNvSpPr>
              <a:spLocks/>
            </p:cNvSpPr>
            <p:nvPr/>
          </p:nvSpPr>
          <p:spPr bwMode="auto">
            <a:xfrm>
              <a:off x="3415" y="2081"/>
              <a:ext cx="3" cy="1"/>
            </a:xfrm>
            <a:custGeom>
              <a:avLst/>
              <a:gdLst>
                <a:gd name="T0" fmla="*/ 9 w 9"/>
                <a:gd name="T1" fmla="*/ 3 h 3"/>
                <a:gd name="T2" fmla="*/ 0 w 9"/>
                <a:gd name="T3" fmla="*/ 0 h 3"/>
                <a:gd name="T4" fmla="*/ 9 w 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9" y="3"/>
                  </a:moveTo>
                  <a:lnTo>
                    <a:pt x="0" y="0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4" name="Line 1454"/>
            <p:cNvSpPr>
              <a:spLocks noChangeShapeType="1"/>
            </p:cNvSpPr>
            <p:nvPr/>
          </p:nvSpPr>
          <p:spPr bwMode="auto">
            <a:xfrm>
              <a:off x="2522" y="2084"/>
              <a:ext cx="92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5" name="Freeform 1455"/>
            <p:cNvSpPr>
              <a:spLocks/>
            </p:cNvSpPr>
            <p:nvPr/>
          </p:nvSpPr>
          <p:spPr bwMode="auto">
            <a:xfrm>
              <a:off x="3093" y="2215"/>
              <a:ext cx="95" cy="106"/>
            </a:xfrm>
            <a:custGeom>
              <a:avLst/>
              <a:gdLst>
                <a:gd name="T0" fmla="*/ 0 w 411"/>
                <a:gd name="T1" fmla="*/ 0 h 469"/>
                <a:gd name="T2" fmla="*/ 6 w 411"/>
                <a:gd name="T3" fmla="*/ 15 h 469"/>
                <a:gd name="T4" fmla="*/ 24 w 411"/>
                <a:gd name="T5" fmla="*/ 55 h 469"/>
                <a:gd name="T6" fmla="*/ 48 w 411"/>
                <a:gd name="T7" fmla="*/ 106 h 469"/>
                <a:gd name="T8" fmla="*/ 73 w 411"/>
                <a:gd name="T9" fmla="*/ 154 h 469"/>
                <a:gd name="T10" fmla="*/ 94 w 411"/>
                <a:gd name="T11" fmla="*/ 192 h 469"/>
                <a:gd name="T12" fmla="*/ 113 w 411"/>
                <a:gd name="T13" fmla="*/ 222 h 469"/>
                <a:gd name="T14" fmla="*/ 128 w 411"/>
                <a:gd name="T15" fmla="*/ 245 h 469"/>
                <a:gd name="T16" fmla="*/ 142 w 411"/>
                <a:gd name="T17" fmla="*/ 264 h 469"/>
                <a:gd name="T18" fmla="*/ 159 w 411"/>
                <a:gd name="T19" fmla="*/ 284 h 469"/>
                <a:gd name="T20" fmla="*/ 174 w 411"/>
                <a:gd name="T21" fmla="*/ 304 h 469"/>
                <a:gd name="T22" fmla="*/ 191 w 411"/>
                <a:gd name="T23" fmla="*/ 322 h 469"/>
                <a:gd name="T24" fmla="*/ 208 w 411"/>
                <a:gd name="T25" fmla="*/ 340 h 469"/>
                <a:gd name="T26" fmla="*/ 240 w 411"/>
                <a:gd name="T27" fmla="*/ 373 h 469"/>
                <a:gd name="T28" fmla="*/ 267 w 411"/>
                <a:gd name="T29" fmla="*/ 399 h 469"/>
                <a:gd name="T30" fmla="*/ 282 w 411"/>
                <a:gd name="T31" fmla="*/ 409 h 469"/>
                <a:gd name="T32" fmla="*/ 298 w 411"/>
                <a:gd name="T33" fmla="*/ 421 h 469"/>
                <a:gd name="T34" fmla="*/ 316 w 411"/>
                <a:gd name="T35" fmla="*/ 432 h 469"/>
                <a:gd name="T36" fmla="*/ 335 w 411"/>
                <a:gd name="T37" fmla="*/ 442 h 469"/>
                <a:gd name="T38" fmla="*/ 355 w 411"/>
                <a:gd name="T39" fmla="*/ 451 h 469"/>
                <a:gd name="T40" fmla="*/ 375 w 411"/>
                <a:gd name="T41" fmla="*/ 459 h 469"/>
                <a:gd name="T42" fmla="*/ 393 w 411"/>
                <a:gd name="T43" fmla="*/ 464 h 469"/>
                <a:gd name="T44" fmla="*/ 411 w 411"/>
                <a:gd name="T45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1" h="469">
                  <a:moveTo>
                    <a:pt x="0" y="0"/>
                  </a:moveTo>
                  <a:lnTo>
                    <a:pt x="6" y="15"/>
                  </a:lnTo>
                  <a:lnTo>
                    <a:pt x="24" y="55"/>
                  </a:lnTo>
                  <a:lnTo>
                    <a:pt x="48" y="106"/>
                  </a:lnTo>
                  <a:lnTo>
                    <a:pt x="73" y="154"/>
                  </a:lnTo>
                  <a:lnTo>
                    <a:pt x="94" y="192"/>
                  </a:lnTo>
                  <a:lnTo>
                    <a:pt x="113" y="222"/>
                  </a:lnTo>
                  <a:lnTo>
                    <a:pt x="128" y="245"/>
                  </a:lnTo>
                  <a:lnTo>
                    <a:pt x="142" y="264"/>
                  </a:lnTo>
                  <a:lnTo>
                    <a:pt x="159" y="284"/>
                  </a:lnTo>
                  <a:lnTo>
                    <a:pt x="174" y="304"/>
                  </a:lnTo>
                  <a:lnTo>
                    <a:pt x="191" y="322"/>
                  </a:lnTo>
                  <a:lnTo>
                    <a:pt x="208" y="340"/>
                  </a:lnTo>
                  <a:lnTo>
                    <a:pt x="240" y="373"/>
                  </a:lnTo>
                  <a:lnTo>
                    <a:pt x="267" y="399"/>
                  </a:lnTo>
                  <a:lnTo>
                    <a:pt x="282" y="409"/>
                  </a:lnTo>
                  <a:lnTo>
                    <a:pt x="298" y="421"/>
                  </a:lnTo>
                  <a:lnTo>
                    <a:pt x="316" y="432"/>
                  </a:lnTo>
                  <a:lnTo>
                    <a:pt x="335" y="442"/>
                  </a:lnTo>
                  <a:lnTo>
                    <a:pt x="355" y="451"/>
                  </a:lnTo>
                  <a:lnTo>
                    <a:pt x="375" y="459"/>
                  </a:lnTo>
                  <a:lnTo>
                    <a:pt x="393" y="464"/>
                  </a:lnTo>
                  <a:lnTo>
                    <a:pt x="411" y="46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6" name="Freeform 1456"/>
            <p:cNvSpPr>
              <a:spLocks/>
            </p:cNvSpPr>
            <p:nvPr/>
          </p:nvSpPr>
          <p:spPr bwMode="auto">
            <a:xfrm>
              <a:off x="3188" y="2321"/>
              <a:ext cx="20" cy="0"/>
            </a:xfrm>
            <a:custGeom>
              <a:avLst/>
              <a:gdLst>
                <a:gd name="T0" fmla="*/ 0 w 90"/>
                <a:gd name="T1" fmla="*/ 0 h 6"/>
                <a:gd name="T2" fmla="*/ 30 w 90"/>
                <a:gd name="T3" fmla="*/ 3 h 6"/>
                <a:gd name="T4" fmla="*/ 60 w 90"/>
                <a:gd name="T5" fmla="*/ 5 h 6"/>
                <a:gd name="T6" fmla="*/ 82 w 90"/>
                <a:gd name="T7" fmla="*/ 6 h 6"/>
                <a:gd name="T8" fmla="*/ 90 w 9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">
                  <a:moveTo>
                    <a:pt x="0" y="0"/>
                  </a:moveTo>
                  <a:lnTo>
                    <a:pt x="30" y="3"/>
                  </a:lnTo>
                  <a:lnTo>
                    <a:pt x="60" y="5"/>
                  </a:lnTo>
                  <a:lnTo>
                    <a:pt x="82" y="6"/>
                  </a:lnTo>
                  <a:lnTo>
                    <a:pt x="90" y="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7" name="Freeform 1457"/>
            <p:cNvSpPr>
              <a:spLocks/>
            </p:cNvSpPr>
            <p:nvPr/>
          </p:nvSpPr>
          <p:spPr bwMode="auto">
            <a:xfrm>
              <a:off x="3076" y="1728"/>
              <a:ext cx="133" cy="185"/>
            </a:xfrm>
            <a:custGeom>
              <a:avLst/>
              <a:gdLst>
                <a:gd name="T0" fmla="*/ 0 w 575"/>
                <a:gd name="T1" fmla="*/ 830 h 830"/>
                <a:gd name="T2" fmla="*/ 14 w 575"/>
                <a:gd name="T3" fmla="*/ 780 h 830"/>
                <a:gd name="T4" fmla="*/ 30 w 575"/>
                <a:gd name="T5" fmla="*/ 727 h 830"/>
                <a:gd name="T6" fmla="*/ 47 w 575"/>
                <a:gd name="T7" fmla="*/ 672 h 830"/>
                <a:gd name="T8" fmla="*/ 67 w 575"/>
                <a:gd name="T9" fmla="*/ 616 h 830"/>
                <a:gd name="T10" fmla="*/ 88 w 575"/>
                <a:gd name="T11" fmla="*/ 560 h 830"/>
                <a:gd name="T12" fmla="*/ 111 w 575"/>
                <a:gd name="T13" fmla="*/ 504 h 830"/>
                <a:gd name="T14" fmla="*/ 135 w 575"/>
                <a:gd name="T15" fmla="*/ 449 h 830"/>
                <a:gd name="T16" fmla="*/ 159 w 575"/>
                <a:gd name="T17" fmla="*/ 395 h 830"/>
                <a:gd name="T18" fmla="*/ 185 w 575"/>
                <a:gd name="T19" fmla="*/ 344 h 830"/>
                <a:gd name="T20" fmla="*/ 211 w 575"/>
                <a:gd name="T21" fmla="*/ 295 h 830"/>
                <a:gd name="T22" fmla="*/ 237 w 575"/>
                <a:gd name="T23" fmla="*/ 249 h 830"/>
                <a:gd name="T24" fmla="*/ 264 w 575"/>
                <a:gd name="T25" fmla="*/ 207 h 830"/>
                <a:gd name="T26" fmla="*/ 277 w 575"/>
                <a:gd name="T27" fmla="*/ 186 h 830"/>
                <a:gd name="T28" fmla="*/ 291 w 575"/>
                <a:gd name="T29" fmla="*/ 168 h 830"/>
                <a:gd name="T30" fmla="*/ 304 w 575"/>
                <a:gd name="T31" fmla="*/ 151 h 830"/>
                <a:gd name="T32" fmla="*/ 317 w 575"/>
                <a:gd name="T33" fmla="*/ 135 h 830"/>
                <a:gd name="T34" fmla="*/ 331 w 575"/>
                <a:gd name="T35" fmla="*/ 121 h 830"/>
                <a:gd name="T36" fmla="*/ 344 w 575"/>
                <a:gd name="T37" fmla="*/ 108 h 830"/>
                <a:gd name="T38" fmla="*/ 357 w 575"/>
                <a:gd name="T39" fmla="*/ 96 h 830"/>
                <a:gd name="T40" fmla="*/ 369 w 575"/>
                <a:gd name="T41" fmla="*/ 86 h 830"/>
                <a:gd name="T42" fmla="*/ 389 w 575"/>
                <a:gd name="T43" fmla="*/ 73 h 830"/>
                <a:gd name="T44" fmla="*/ 408 w 575"/>
                <a:gd name="T45" fmla="*/ 61 h 830"/>
                <a:gd name="T46" fmla="*/ 427 w 575"/>
                <a:gd name="T47" fmla="*/ 51 h 830"/>
                <a:gd name="T48" fmla="*/ 444 w 575"/>
                <a:gd name="T49" fmla="*/ 42 h 830"/>
                <a:gd name="T50" fmla="*/ 462 w 575"/>
                <a:gd name="T51" fmla="*/ 33 h 830"/>
                <a:gd name="T52" fmla="*/ 480 w 575"/>
                <a:gd name="T53" fmla="*/ 27 h 830"/>
                <a:gd name="T54" fmla="*/ 495 w 575"/>
                <a:gd name="T55" fmla="*/ 20 h 830"/>
                <a:gd name="T56" fmla="*/ 511 w 575"/>
                <a:gd name="T57" fmla="*/ 16 h 830"/>
                <a:gd name="T58" fmla="*/ 536 w 575"/>
                <a:gd name="T59" fmla="*/ 9 h 830"/>
                <a:gd name="T60" fmla="*/ 557 w 575"/>
                <a:gd name="T61" fmla="*/ 3 h 830"/>
                <a:gd name="T62" fmla="*/ 571 w 575"/>
                <a:gd name="T63" fmla="*/ 1 h 830"/>
                <a:gd name="T64" fmla="*/ 575 w 575"/>
                <a:gd name="T6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75" h="830">
                  <a:moveTo>
                    <a:pt x="0" y="830"/>
                  </a:moveTo>
                  <a:lnTo>
                    <a:pt x="14" y="780"/>
                  </a:lnTo>
                  <a:lnTo>
                    <a:pt x="30" y="727"/>
                  </a:lnTo>
                  <a:lnTo>
                    <a:pt x="47" y="672"/>
                  </a:lnTo>
                  <a:lnTo>
                    <a:pt x="67" y="616"/>
                  </a:lnTo>
                  <a:lnTo>
                    <a:pt x="88" y="560"/>
                  </a:lnTo>
                  <a:lnTo>
                    <a:pt x="111" y="504"/>
                  </a:lnTo>
                  <a:lnTo>
                    <a:pt x="135" y="449"/>
                  </a:lnTo>
                  <a:lnTo>
                    <a:pt x="159" y="395"/>
                  </a:lnTo>
                  <a:lnTo>
                    <a:pt x="185" y="344"/>
                  </a:lnTo>
                  <a:lnTo>
                    <a:pt x="211" y="295"/>
                  </a:lnTo>
                  <a:lnTo>
                    <a:pt x="237" y="249"/>
                  </a:lnTo>
                  <a:lnTo>
                    <a:pt x="264" y="207"/>
                  </a:lnTo>
                  <a:lnTo>
                    <a:pt x="277" y="186"/>
                  </a:lnTo>
                  <a:lnTo>
                    <a:pt x="291" y="168"/>
                  </a:lnTo>
                  <a:lnTo>
                    <a:pt x="304" y="151"/>
                  </a:lnTo>
                  <a:lnTo>
                    <a:pt x="317" y="135"/>
                  </a:lnTo>
                  <a:lnTo>
                    <a:pt x="331" y="121"/>
                  </a:lnTo>
                  <a:lnTo>
                    <a:pt x="344" y="108"/>
                  </a:lnTo>
                  <a:lnTo>
                    <a:pt x="357" y="96"/>
                  </a:lnTo>
                  <a:lnTo>
                    <a:pt x="369" y="86"/>
                  </a:lnTo>
                  <a:lnTo>
                    <a:pt x="389" y="73"/>
                  </a:lnTo>
                  <a:lnTo>
                    <a:pt x="408" y="61"/>
                  </a:lnTo>
                  <a:lnTo>
                    <a:pt x="427" y="51"/>
                  </a:lnTo>
                  <a:lnTo>
                    <a:pt x="444" y="42"/>
                  </a:lnTo>
                  <a:lnTo>
                    <a:pt x="462" y="33"/>
                  </a:lnTo>
                  <a:lnTo>
                    <a:pt x="480" y="27"/>
                  </a:lnTo>
                  <a:lnTo>
                    <a:pt x="495" y="20"/>
                  </a:lnTo>
                  <a:lnTo>
                    <a:pt x="511" y="16"/>
                  </a:lnTo>
                  <a:lnTo>
                    <a:pt x="536" y="9"/>
                  </a:lnTo>
                  <a:lnTo>
                    <a:pt x="557" y="3"/>
                  </a:lnTo>
                  <a:lnTo>
                    <a:pt x="571" y="1"/>
                  </a:lnTo>
                  <a:lnTo>
                    <a:pt x="57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8" name="Freeform 1458"/>
            <p:cNvSpPr>
              <a:spLocks/>
            </p:cNvSpPr>
            <p:nvPr/>
          </p:nvSpPr>
          <p:spPr bwMode="auto">
            <a:xfrm>
              <a:off x="3448" y="916"/>
              <a:ext cx="51" cy="89"/>
            </a:xfrm>
            <a:custGeom>
              <a:avLst/>
              <a:gdLst>
                <a:gd name="T0" fmla="*/ 24 w 222"/>
                <a:gd name="T1" fmla="*/ 46 h 395"/>
                <a:gd name="T2" fmla="*/ 42 w 222"/>
                <a:gd name="T3" fmla="*/ 27 h 395"/>
                <a:gd name="T4" fmla="*/ 61 w 222"/>
                <a:gd name="T5" fmla="*/ 11 h 395"/>
                <a:gd name="T6" fmla="*/ 85 w 222"/>
                <a:gd name="T7" fmla="*/ 3 h 395"/>
                <a:gd name="T8" fmla="*/ 111 w 222"/>
                <a:gd name="T9" fmla="*/ 0 h 395"/>
                <a:gd name="T10" fmla="*/ 143 w 222"/>
                <a:gd name="T11" fmla="*/ 4 h 395"/>
                <a:gd name="T12" fmla="*/ 170 w 222"/>
                <a:gd name="T13" fmla="*/ 17 h 395"/>
                <a:gd name="T14" fmla="*/ 188 w 222"/>
                <a:gd name="T15" fmla="*/ 35 h 395"/>
                <a:gd name="T16" fmla="*/ 197 w 222"/>
                <a:gd name="T17" fmla="*/ 52 h 395"/>
                <a:gd name="T18" fmla="*/ 202 w 222"/>
                <a:gd name="T19" fmla="*/ 71 h 395"/>
                <a:gd name="T20" fmla="*/ 200 w 222"/>
                <a:gd name="T21" fmla="*/ 99 h 395"/>
                <a:gd name="T22" fmla="*/ 182 w 222"/>
                <a:gd name="T23" fmla="*/ 130 h 395"/>
                <a:gd name="T24" fmla="*/ 149 w 222"/>
                <a:gd name="T25" fmla="*/ 163 h 395"/>
                <a:gd name="T26" fmla="*/ 173 w 222"/>
                <a:gd name="T27" fmla="*/ 175 h 395"/>
                <a:gd name="T28" fmla="*/ 193 w 222"/>
                <a:gd name="T29" fmla="*/ 190 h 395"/>
                <a:gd name="T30" fmla="*/ 207 w 222"/>
                <a:gd name="T31" fmla="*/ 209 h 395"/>
                <a:gd name="T32" fmla="*/ 217 w 222"/>
                <a:gd name="T33" fmla="*/ 230 h 395"/>
                <a:gd name="T34" fmla="*/ 222 w 222"/>
                <a:gd name="T35" fmla="*/ 254 h 395"/>
                <a:gd name="T36" fmla="*/ 220 w 222"/>
                <a:gd name="T37" fmla="*/ 286 h 395"/>
                <a:gd name="T38" fmla="*/ 210 w 222"/>
                <a:gd name="T39" fmla="*/ 320 h 395"/>
                <a:gd name="T40" fmla="*/ 190 w 222"/>
                <a:gd name="T41" fmla="*/ 349 h 395"/>
                <a:gd name="T42" fmla="*/ 152 w 222"/>
                <a:gd name="T43" fmla="*/ 377 h 395"/>
                <a:gd name="T44" fmla="*/ 105 w 222"/>
                <a:gd name="T45" fmla="*/ 393 h 395"/>
                <a:gd name="T46" fmla="*/ 49 w 222"/>
                <a:gd name="T47" fmla="*/ 395 h 395"/>
                <a:gd name="T48" fmla="*/ 22 w 222"/>
                <a:gd name="T49" fmla="*/ 390 h 395"/>
                <a:gd name="T50" fmla="*/ 7 w 222"/>
                <a:gd name="T51" fmla="*/ 381 h 395"/>
                <a:gd name="T52" fmla="*/ 0 w 222"/>
                <a:gd name="T53" fmla="*/ 365 h 395"/>
                <a:gd name="T54" fmla="*/ 3 w 222"/>
                <a:gd name="T55" fmla="*/ 354 h 395"/>
                <a:gd name="T56" fmla="*/ 14 w 222"/>
                <a:gd name="T57" fmla="*/ 346 h 395"/>
                <a:gd name="T58" fmla="*/ 29 w 222"/>
                <a:gd name="T59" fmla="*/ 345 h 395"/>
                <a:gd name="T60" fmla="*/ 59 w 222"/>
                <a:gd name="T61" fmla="*/ 357 h 395"/>
                <a:gd name="T62" fmla="*/ 95 w 222"/>
                <a:gd name="T63" fmla="*/ 370 h 395"/>
                <a:gd name="T64" fmla="*/ 120 w 222"/>
                <a:gd name="T65" fmla="*/ 369 h 395"/>
                <a:gd name="T66" fmla="*/ 140 w 222"/>
                <a:gd name="T67" fmla="*/ 363 h 395"/>
                <a:gd name="T68" fmla="*/ 158 w 222"/>
                <a:gd name="T69" fmla="*/ 349 h 395"/>
                <a:gd name="T70" fmla="*/ 171 w 222"/>
                <a:gd name="T71" fmla="*/ 331 h 395"/>
                <a:gd name="T72" fmla="*/ 178 w 222"/>
                <a:gd name="T73" fmla="*/ 311 h 395"/>
                <a:gd name="T74" fmla="*/ 179 w 222"/>
                <a:gd name="T75" fmla="*/ 285 h 395"/>
                <a:gd name="T76" fmla="*/ 169 w 222"/>
                <a:gd name="T77" fmla="*/ 253 h 395"/>
                <a:gd name="T78" fmla="*/ 157 w 222"/>
                <a:gd name="T79" fmla="*/ 233 h 395"/>
                <a:gd name="T80" fmla="*/ 138 w 222"/>
                <a:gd name="T81" fmla="*/ 218 h 395"/>
                <a:gd name="T82" fmla="*/ 108 w 222"/>
                <a:gd name="T83" fmla="*/ 204 h 395"/>
                <a:gd name="T84" fmla="*/ 75 w 222"/>
                <a:gd name="T85" fmla="*/ 200 h 395"/>
                <a:gd name="T86" fmla="*/ 76 w 222"/>
                <a:gd name="T87" fmla="*/ 189 h 395"/>
                <a:gd name="T88" fmla="*/ 111 w 222"/>
                <a:gd name="T89" fmla="*/ 175 h 395"/>
                <a:gd name="T90" fmla="*/ 138 w 222"/>
                <a:gd name="T91" fmla="*/ 153 h 395"/>
                <a:gd name="T92" fmla="*/ 152 w 222"/>
                <a:gd name="T93" fmla="*/ 123 h 395"/>
                <a:gd name="T94" fmla="*/ 154 w 222"/>
                <a:gd name="T95" fmla="*/ 95 h 395"/>
                <a:gd name="T96" fmla="*/ 150 w 222"/>
                <a:gd name="T97" fmla="*/ 76 h 395"/>
                <a:gd name="T98" fmla="*/ 140 w 222"/>
                <a:gd name="T99" fmla="*/ 61 h 395"/>
                <a:gd name="T100" fmla="*/ 126 w 222"/>
                <a:gd name="T101" fmla="*/ 48 h 395"/>
                <a:gd name="T102" fmla="*/ 109 w 222"/>
                <a:gd name="T103" fmla="*/ 41 h 395"/>
                <a:gd name="T104" fmla="*/ 89 w 222"/>
                <a:gd name="T105" fmla="*/ 38 h 395"/>
                <a:gd name="T106" fmla="*/ 58 w 222"/>
                <a:gd name="T107" fmla="*/ 45 h 395"/>
                <a:gd name="T108" fmla="*/ 31 w 222"/>
                <a:gd name="T109" fmla="*/ 64 h 395"/>
                <a:gd name="T110" fmla="*/ 5 w 222"/>
                <a:gd name="T111" fmla="*/ 8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2" h="395">
                  <a:moveTo>
                    <a:pt x="5" y="80"/>
                  </a:moveTo>
                  <a:lnTo>
                    <a:pt x="14" y="62"/>
                  </a:lnTo>
                  <a:lnTo>
                    <a:pt x="24" y="46"/>
                  </a:lnTo>
                  <a:lnTo>
                    <a:pt x="29" y="39"/>
                  </a:lnTo>
                  <a:lnTo>
                    <a:pt x="35" y="33"/>
                  </a:lnTo>
                  <a:lnTo>
                    <a:pt x="42" y="27"/>
                  </a:lnTo>
                  <a:lnTo>
                    <a:pt x="47" y="21"/>
                  </a:lnTo>
                  <a:lnTo>
                    <a:pt x="54" y="16"/>
                  </a:lnTo>
                  <a:lnTo>
                    <a:pt x="61" y="11"/>
                  </a:lnTo>
                  <a:lnTo>
                    <a:pt x="68" y="8"/>
                  </a:lnTo>
                  <a:lnTo>
                    <a:pt x="76" y="5"/>
                  </a:lnTo>
                  <a:lnTo>
                    <a:pt x="85" y="3"/>
                  </a:lnTo>
                  <a:lnTo>
                    <a:pt x="92" y="2"/>
                  </a:lnTo>
                  <a:lnTo>
                    <a:pt x="102" y="1"/>
                  </a:lnTo>
                  <a:lnTo>
                    <a:pt x="111" y="0"/>
                  </a:lnTo>
                  <a:lnTo>
                    <a:pt x="122" y="1"/>
                  </a:lnTo>
                  <a:lnTo>
                    <a:pt x="133" y="2"/>
                  </a:lnTo>
                  <a:lnTo>
                    <a:pt x="143" y="4"/>
                  </a:lnTo>
                  <a:lnTo>
                    <a:pt x="153" y="7"/>
                  </a:lnTo>
                  <a:lnTo>
                    <a:pt x="161" y="11"/>
                  </a:lnTo>
                  <a:lnTo>
                    <a:pt x="170" y="17"/>
                  </a:lnTo>
                  <a:lnTo>
                    <a:pt x="176" y="23"/>
                  </a:lnTo>
                  <a:lnTo>
                    <a:pt x="183" y="30"/>
                  </a:lnTo>
                  <a:lnTo>
                    <a:pt x="188" y="35"/>
                  </a:lnTo>
                  <a:lnTo>
                    <a:pt x="192" y="41"/>
                  </a:lnTo>
                  <a:lnTo>
                    <a:pt x="195" y="47"/>
                  </a:lnTo>
                  <a:lnTo>
                    <a:pt x="197" y="52"/>
                  </a:lnTo>
                  <a:lnTo>
                    <a:pt x="200" y="59"/>
                  </a:lnTo>
                  <a:lnTo>
                    <a:pt x="201" y="64"/>
                  </a:lnTo>
                  <a:lnTo>
                    <a:pt x="202" y="71"/>
                  </a:lnTo>
                  <a:lnTo>
                    <a:pt x="203" y="77"/>
                  </a:lnTo>
                  <a:lnTo>
                    <a:pt x="202" y="88"/>
                  </a:lnTo>
                  <a:lnTo>
                    <a:pt x="200" y="99"/>
                  </a:lnTo>
                  <a:lnTo>
                    <a:pt x="195" y="108"/>
                  </a:lnTo>
                  <a:lnTo>
                    <a:pt x="189" y="119"/>
                  </a:lnTo>
                  <a:lnTo>
                    <a:pt x="182" y="130"/>
                  </a:lnTo>
                  <a:lnTo>
                    <a:pt x="172" y="141"/>
                  </a:lnTo>
                  <a:lnTo>
                    <a:pt x="161" y="153"/>
                  </a:lnTo>
                  <a:lnTo>
                    <a:pt x="149" y="163"/>
                  </a:lnTo>
                  <a:lnTo>
                    <a:pt x="158" y="167"/>
                  </a:lnTo>
                  <a:lnTo>
                    <a:pt x="165" y="171"/>
                  </a:lnTo>
                  <a:lnTo>
                    <a:pt x="173" y="175"/>
                  </a:lnTo>
                  <a:lnTo>
                    <a:pt x="181" y="179"/>
                  </a:lnTo>
                  <a:lnTo>
                    <a:pt x="188" y="185"/>
                  </a:lnTo>
                  <a:lnTo>
                    <a:pt x="193" y="190"/>
                  </a:lnTo>
                  <a:lnTo>
                    <a:pt x="199" y="197"/>
                  </a:lnTo>
                  <a:lnTo>
                    <a:pt x="203" y="202"/>
                  </a:lnTo>
                  <a:lnTo>
                    <a:pt x="207" y="209"/>
                  </a:lnTo>
                  <a:lnTo>
                    <a:pt x="212" y="216"/>
                  </a:lnTo>
                  <a:lnTo>
                    <a:pt x="214" y="223"/>
                  </a:lnTo>
                  <a:lnTo>
                    <a:pt x="217" y="230"/>
                  </a:lnTo>
                  <a:lnTo>
                    <a:pt x="220" y="238"/>
                  </a:lnTo>
                  <a:lnTo>
                    <a:pt x="221" y="246"/>
                  </a:lnTo>
                  <a:lnTo>
                    <a:pt x="222" y="254"/>
                  </a:lnTo>
                  <a:lnTo>
                    <a:pt x="222" y="262"/>
                  </a:lnTo>
                  <a:lnTo>
                    <a:pt x="222" y="274"/>
                  </a:lnTo>
                  <a:lnTo>
                    <a:pt x="220" y="286"/>
                  </a:lnTo>
                  <a:lnTo>
                    <a:pt x="217" y="298"/>
                  </a:lnTo>
                  <a:lnTo>
                    <a:pt x="214" y="309"/>
                  </a:lnTo>
                  <a:lnTo>
                    <a:pt x="210" y="320"/>
                  </a:lnTo>
                  <a:lnTo>
                    <a:pt x="204" y="329"/>
                  </a:lnTo>
                  <a:lnTo>
                    <a:pt x="197" y="339"/>
                  </a:lnTo>
                  <a:lnTo>
                    <a:pt x="190" y="349"/>
                  </a:lnTo>
                  <a:lnTo>
                    <a:pt x="179" y="359"/>
                  </a:lnTo>
                  <a:lnTo>
                    <a:pt x="167" y="369"/>
                  </a:lnTo>
                  <a:lnTo>
                    <a:pt x="152" y="377"/>
                  </a:lnTo>
                  <a:lnTo>
                    <a:pt x="138" y="383"/>
                  </a:lnTo>
                  <a:lnTo>
                    <a:pt x="122" y="388"/>
                  </a:lnTo>
                  <a:lnTo>
                    <a:pt x="105" y="393"/>
                  </a:lnTo>
                  <a:lnTo>
                    <a:pt x="87" y="395"/>
                  </a:lnTo>
                  <a:lnTo>
                    <a:pt x="67" y="395"/>
                  </a:lnTo>
                  <a:lnTo>
                    <a:pt x="49" y="395"/>
                  </a:lnTo>
                  <a:lnTo>
                    <a:pt x="34" y="393"/>
                  </a:lnTo>
                  <a:lnTo>
                    <a:pt x="27" y="392"/>
                  </a:lnTo>
                  <a:lnTo>
                    <a:pt x="22" y="390"/>
                  </a:lnTo>
                  <a:lnTo>
                    <a:pt x="17" y="388"/>
                  </a:lnTo>
                  <a:lnTo>
                    <a:pt x="14" y="385"/>
                  </a:lnTo>
                  <a:lnTo>
                    <a:pt x="7" y="381"/>
                  </a:lnTo>
                  <a:lnTo>
                    <a:pt x="3" y="376"/>
                  </a:lnTo>
                  <a:lnTo>
                    <a:pt x="0" y="370"/>
                  </a:lnTo>
                  <a:lnTo>
                    <a:pt x="0" y="365"/>
                  </a:lnTo>
                  <a:lnTo>
                    <a:pt x="0" y="362"/>
                  </a:lnTo>
                  <a:lnTo>
                    <a:pt x="1" y="357"/>
                  </a:lnTo>
                  <a:lnTo>
                    <a:pt x="3" y="354"/>
                  </a:lnTo>
                  <a:lnTo>
                    <a:pt x="6" y="351"/>
                  </a:lnTo>
                  <a:lnTo>
                    <a:pt x="10" y="349"/>
                  </a:lnTo>
                  <a:lnTo>
                    <a:pt x="14" y="346"/>
                  </a:lnTo>
                  <a:lnTo>
                    <a:pt x="17" y="345"/>
                  </a:lnTo>
                  <a:lnTo>
                    <a:pt x="23" y="344"/>
                  </a:lnTo>
                  <a:lnTo>
                    <a:pt x="29" y="345"/>
                  </a:lnTo>
                  <a:lnTo>
                    <a:pt x="37" y="346"/>
                  </a:lnTo>
                  <a:lnTo>
                    <a:pt x="45" y="351"/>
                  </a:lnTo>
                  <a:lnTo>
                    <a:pt x="59" y="357"/>
                  </a:lnTo>
                  <a:lnTo>
                    <a:pt x="74" y="365"/>
                  </a:lnTo>
                  <a:lnTo>
                    <a:pt x="84" y="368"/>
                  </a:lnTo>
                  <a:lnTo>
                    <a:pt x="95" y="370"/>
                  </a:lnTo>
                  <a:lnTo>
                    <a:pt x="106" y="371"/>
                  </a:lnTo>
                  <a:lnTo>
                    <a:pt x="113" y="370"/>
                  </a:lnTo>
                  <a:lnTo>
                    <a:pt x="120" y="369"/>
                  </a:lnTo>
                  <a:lnTo>
                    <a:pt x="127" y="368"/>
                  </a:lnTo>
                  <a:lnTo>
                    <a:pt x="133" y="365"/>
                  </a:lnTo>
                  <a:lnTo>
                    <a:pt x="140" y="363"/>
                  </a:lnTo>
                  <a:lnTo>
                    <a:pt x="146" y="358"/>
                  </a:lnTo>
                  <a:lnTo>
                    <a:pt x="152" y="354"/>
                  </a:lnTo>
                  <a:lnTo>
                    <a:pt x="158" y="349"/>
                  </a:lnTo>
                  <a:lnTo>
                    <a:pt x="162" y="343"/>
                  </a:lnTo>
                  <a:lnTo>
                    <a:pt x="167" y="337"/>
                  </a:lnTo>
                  <a:lnTo>
                    <a:pt x="171" y="331"/>
                  </a:lnTo>
                  <a:lnTo>
                    <a:pt x="173" y="325"/>
                  </a:lnTo>
                  <a:lnTo>
                    <a:pt x="176" y="317"/>
                  </a:lnTo>
                  <a:lnTo>
                    <a:pt x="178" y="311"/>
                  </a:lnTo>
                  <a:lnTo>
                    <a:pt x="179" y="303"/>
                  </a:lnTo>
                  <a:lnTo>
                    <a:pt x="179" y="296"/>
                  </a:lnTo>
                  <a:lnTo>
                    <a:pt x="179" y="285"/>
                  </a:lnTo>
                  <a:lnTo>
                    <a:pt x="176" y="274"/>
                  </a:lnTo>
                  <a:lnTo>
                    <a:pt x="173" y="264"/>
                  </a:lnTo>
                  <a:lnTo>
                    <a:pt x="169" y="253"/>
                  </a:lnTo>
                  <a:lnTo>
                    <a:pt x="165" y="245"/>
                  </a:lnTo>
                  <a:lnTo>
                    <a:pt x="161" y="239"/>
                  </a:lnTo>
                  <a:lnTo>
                    <a:pt x="157" y="233"/>
                  </a:lnTo>
                  <a:lnTo>
                    <a:pt x="152" y="229"/>
                  </a:lnTo>
                  <a:lnTo>
                    <a:pt x="146" y="224"/>
                  </a:lnTo>
                  <a:lnTo>
                    <a:pt x="138" y="218"/>
                  </a:lnTo>
                  <a:lnTo>
                    <a:pt x="129" y="214"/>
                  </a:lnTo>
                  <a:lnTo>
                    <a:pt x="119" y="209"/>
                  </a:lnTo>
                  <a:lnTo>
                    <a:pt x="108" y="204"/>
                  </a:lnTo>
                  <a:lnTo>
                    <a:pt x="97" y="202"/>
                  </a:lnTo>
                  <a:lnTo>
                    <a:pt x="86" y="200"/>
                  </a:lnTo>
                  <a:lnTo>
                    <a:pt x="75" y="200"/>
                  </a:lnTo>
                  <a:lnTo>
                    <a:pt x="65" y="200"/>
                  </a:lnTo>
                  <a:lnTo>
                    <a:pt x="65" y="191"/>
                  </a:lnTo>
                  <a:lnTo>
                    <a:pt x="76" y="189"/>
                  </a:lnTo>
                  <a:lnTo>
                    <a:pt x="88" y="186"/>
                  </a:lnTo>
                  <a:lnTo>
                    <a:pt x="99" y="182"/>
                  </a:lnTo>
                  <a:lnTo>
                    <a:pt x="111" y="175"/>
                  </a:lnTo>
                  <a:lnTo>
                    <a:pt x="121" y="169"/>
                  </a:lnTo>
                  <a:lnTo>
                    <a:pt x="131" y="161"/>
                  </a:lnTo>
                  <a:lnTo>
                    <a:pt x="138" y="153"/>
                  </a:lnTo>
                  <a:lnTo>
                    <a:pt x="144" y="144"/>
                  </a:lnTo>
                  <a:lnTo>
                    <a:pt x="149" y="134"/>
                  </a:lnTo>
                  <a:lnTo>
                    <a:pt x="152" y="123"/>
                  </a:lnTo>
                  <a:lnTo>
                    <a:pt x="154" y="114"/>
                  </a:lnTo>
                  <a:lnTo>
                    <a:pt x="154" y="103"/>
                  </a:lnTo>
                  <a:lnTo>
                    <a:pt x="154" y="95"/>
                  </a:lnTo>
                  <a:lnTo>
                    <a:pt x="153" y="89"/>
                  </a:lnTo>
                  <a:lnTo>
                    <a:pt x="152" y="83"/>
                  </a:lnTo>
                  <a:lnTo>
                    <a:pt x="150" y="76"/>
                  </a:lnTo>
                  <a:lnTo>
                    <a:pt x="148" y="71"/>
                  </a:lnTo>
                  <a:lnTo>
                    <a:pt x="144" y="65"/>
                  </a:lnTo>
                  <a:lnTo>
                    <a:pt x="140" y="61"/>
                  </a:lnTo>
                  <a:lnTo>
                    <a:pt x="136" y="56"/>
                  </a:lnTo>
                  <a:lnTo>
                    <a:pt x="131" y="52"/>
                  </a:lnTo>
                  <a:lnTo>
                    <a:pt x="126" y="48"/>
                  </a:lnTo>
                  <a:lnTo>
                    <a:pt x="120" y="45"/>
                  </a:lnTo>
                  <a:lnTo>
                    <a:pt x="115" y="43"/>
                  </a:lnTo>
                  <a:lnTo>
                    <a:pt x="109" y="41"/>
                  </a:lnTo>
                  <a:lnTo>
                    <a:pt x="102" y="39"/>
                  </a:lnTo>
                  <a:lnTo>
                    <a:pt x="97" y="38"/>
                  </a:lnTo>
                  <a:lnTo>
                    <a:pt x="89" y="38"/>
                  </a:lnTo>
                  <a:lnTo>
                    <a:pt x="78" y="39"/>
                  </a:lnTo>
                  <a:lnTo>
                    <a:pt x="68" y="42"/>
                  </a:lnTo>
                  <a:lnTo>
                    <a:pt x="58" y="45"/>
                  </a:lnTo>
                  <a:lnTo>
                    <a:pt x="48" y="50"/>
                  </a:lnTo>
                  <a:lnTo>
                    <a:pt x="39" y="57"/>
                  </a:lnTo>
                  <a:lnTo>
                    <a:pt x="31" y="64"/>
                  </a:lnTo>
                  <a:lnTo>
                    <a:pt x="23" y="74"/>
                  </a:lnTo>
                  <a:lnTo>
                    <a:pt x="15" y="85"/>
                  </a:lnTo>
                  <a:lnTo>
                    <a:pt x="5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9" name="Freeform 1459"/>
            <p:cNvSpPr>
              <a:spLocks/>
            </p:cNvSpPr>
            <p:nvPr/>
          </p:nvSpPr>
          <p:spPr bwMode="auto">
            <a:xfrm>
              <a:off x="3513" y="969"/>
              <a:ext cx="93" cy="85"/>
            </a:xfrm>
            <a:custGeom>
              <a:avLst/>
              <a:gdLst>
                <a:gd name="T0" fmla="*/ 293 w 404"/>
                <a:gd name="T1" fmla="*/ 176 h 381"/>
                <a:gd name="T2" fmla="*/ 293 w 404"/>
                <a:gd name="T3" fmla="*/ 55 h 381"/>
                <a:gd name="T4" fmla="*/ 290 w 404"/>
                <a:gd name="T5" fmla="*/ 35 h 381"/>
                <a:gd name="T6" fmla="*/ 287 w 404"/>
                <a:gd name="T7" fmla="*/ 26 h 381"/>
                <a:gd name="T8" fmla="*/ 281 w 404"/>
                <a:gd name="T9" fmla="*/ 20 h 381"/>
                <a:gd name="T10" fmla="*/ 270 w 404"/>
                <a:gd name="T11" fmla="*/ 14 h 381"/>
                <a:gd name="T12" fmla="*/ 257 w 404"/>
                <a:gd name="T13" fmla="*/ 10 h 381"/>
                <a:gd name="T14" fmla="*/ 236 w 404"/>
                <a:gd name="T15" fmla="*/ 10 h 381"/>
                <a:gd name="T16" fmla="*/ 404 w 404"/>
                <a:gd name="T17" fmla="*/ 0 h 381"/>
                <a:gd name="T18" fmla="*/ 390 w 404"/>
                <a:gd name="T19" fmla="*/ 10 h 381"/>
                <a:gd name="T20" fmla="*/ 377 w 404"/>
                <a:gd name="T21" fmla="*/ 12 h 381"/>
                <a:gd name="T22" fmla="*/ 364 w 404"/>
                <a:gd name="T23" fmla="*/ 17 h 381"/>
                <a:gd name="T24" fmla="*/ 357 w 404"/>
                <a:gd name="T25" fmla="*/ 22 h 381"/>
                <a:gd name="T26" fmla="*/ 351 w 404"/>
                <a:gd name="T27" fmla="*/ 30 h 381"/>
                <a:gd name="T28" fmla="*/ 349 w 404"/>
                <a:gd name="T29" fmla="*/ 44 h 381"/>
                <a:gd name="T30" fmla="*/ 348 w 404"/>
                <a:gd name="T31" fmla="*/ 68 h 381"/>
                <a:gd name="T32" fmla="*/ 349 w 404"/>
                <a:gd name="T33" fmla="*/ 326 h 381"/>
                <a:gd name="T34" fmla="*/ 350 w 404"/>
                <a:gd name="T35" fmla="*/ 345 h 381"/>
                <a:gd name="T36" fmla="*/ 353 w 404"/>
                <a:gd name="T37" fmla="*/ 355 h 381"/>
                <a:gd name="T38" fmla="*/ 360 w 404"/>
                <a:gd name="T39" fmla="*/ 360 h 381"/>
                <a:gd name="T40" fmla="*/ 370 w 404"/>
                <a:gd name="T41" fmla="*/ 366 h 381"/>
                <a:gd name="T42" fmla="*/ 383 w 404"/>
                <a:gd name="T43" fmla="*/ 370 h 381"/>
                <a:gd name="T44" fmla="*/ 404 w 404"/>
                <a:gd name="T45" fmla="*/ 370 h 381"/>
                <a:gd name="T46" fmla="*/ 236 w 404"/>
                <a:gd name="T47" fmla="*/ 381 h 381"/>
                <a:gd name="T48" fmla="*/ 251 w 404"/>
                <a:gd name="T49" fmla="*/ 370 h 381"/>
                <a:gd name="T50" fmla="*/ 272 w 404"/>
                <a:gd name="T51" fmla="*/ 367 h 381"/>
                <a:gd name="T52" fmla="*/ 279 w 404"/>
                <a:gd name="T53" fmla="*/ 363 h 381"/>
                <a:gd name="T54" fmla="*/ 286 w 404"/>
                <a:gd name="T55" fmla="*/ 356 h 381"/>
                <a:gd name="T56" fmla="*/ 290 w 404"/>
                <a:gd name="T57" fmla="*/ 341 h 381"/>
                <a:gd name="T58" fmla="*/ 293 w 404"/>
                <a:gd name="T59" fmla="*/ 313 h 381"/>
                <a:gd name="T60" fmla="*/ 110 w 404"/>
                <a:gd name="T61" fmla="*/ 197 h 381"/>
                <a:gd name="T62" fmla="*/ 111 w 404"/>
                <a:gd name="T63" fmla="*/ 326 h 381"/>
                <a:gd name="T64" fmla="*/ 112 w 404"/>
                <a:gd name="T65" fmla="*/ 345 h 381"/>
                <a:gd name="T66" fmla="*/ 117 w 404"/>
                <a:gd name="T67" fmla="*/ 355 h 381"/>
                <a:gd name="T68" fmla="*/ 122 w 404"/>
                <a:gd name="T69" fmla="*/ 360 h 381"/>
                <a:gd name="T70" fmla="*/ 133 w 404"/>
                <a:gd name="T71" fmla="*/ 366 h 381"/>
                <a:gd name="T72" fmla="*/ 145 w 404"/>
                <a:gd name="T73" fmla="*/ 370 h 381"/>
                <a:gd name="T74" fmla="*/ 166 w 404"/>
                <a:gd name="T75" fmla="*/ 370 h 381"/>
                <a:gd name="T76" fmla="*/ 0 w 404"/>
                <a:gd name="T77" fmla="*/ 381 h 381"/>
                <a:gd name="T78" fmla="*/ 13 w 404"/>
                <a:gd name="T79" fmla="*/ 370 h 381"/>
                <a:gd name="T80" fmla="*/ 34 w 404"/>
                <a:gd name="T81" fmla="*/ 367 h 381"/>
                <a:gd name="T82" fmla="*/ 42 w 404"/>
                <a:gd name="T83" fmla="*/ 363 h 381"/>
                <a:gd name="T84" fmla="*/ 48 w 404"/>
                <a:gd name="T85" fmla="*/ 356 h 381"/>
                <a:gd name="T86" fmla="*/ 54 w 404"/>
                <a:gd name="T87" fmla="*/ 341 h 381"/>
                <a:gd name="T88" fmla="*/ 55 w 404"/>
                <a:gd name="T89" fmla="*/ 313 h 381"/>
                <a:gd name="T90" fmla="*/ 55 w 404"/>
                <a:gd name="T91" fmla="*/ 55 h 381"/>
                <a:gd name="T92" fmla="*/ 53 w 404"/>
                <a:gd name="T93" fmla="*/ 35 h 381"/>
                <a:gd name="T94" fmla="*/ 49 w 404"/>
                <a:gd name="T95" fmla="*/ 26 h 381"/>
                <a:gd name="T96" fmla="*/ 44 w 404"/>
                <a:gd name="T97" fmla="*/ 20 h 381"/>
                <a:gd name="T98" fmla="*/ 33 w 404"/>
                <a:gd name="T99" fmla="*/ 14 h 381"/>
                <a:gd name="T100" fmla="*/ 19 w 404"/>
                <a:gd name="T101" fmla="*/ 10 h 381"/>
                <a:gd name="T102" fmla="*/ 0 w 404"/>
                <a:gd name="T103" fmla="*/ 10 h 381"/>
                <a:gd name="T104" fmla="*/ 166 w 404"/>
                <a:gd name="T105" fmla="*/ 0 h 381"/>
                <a:gd name="T106" fmla="*/ 153 w 404"/>
                <a:gd name="T107" fmla="*/ 10 h 381"/>
                <a:gd name="T108" fmla="*/ 139 w 404"/>
                <a:gd name="T109" fmla="*/ 12 h 381"/>
                <a:gd name="T110" fmla="*/ 127 w 404"/>
                <a:gd name="T111" fmla="*/ 17 h 381"/>
                <a:gd name="T112" fmla="*/ 119 w 404"/>
                <a:gd name="T113" fmla="*/ 22 h 381"/>
                <a:gd name="T114" fmla="*/ 115 w 404"/>
                <a:gd name="T115" fmla="*/ 30 h 381"/>
                <a:gd name="T116" fmla="*/ 111 w 404"/>
                <a:gd name="T117" fmla="*/ 44 h 381"/>
                <a:gd name="T118" fmla="*/ 110 w 404"/>
                <a:gd name="T119" fmla="*/ 68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4" h="381">
                  <a:moveTo>
                    <a:pt x="110" y="176"/>
                  </a:moveTo>
                  <a:lnTo>
                    <a:pt x="293" y="176"/>
                  </a:lnTo>
                  <a:lnTo>
                    <a:pt x="293" y="68"/>
                  </a:lnTo>
                  <a:lnTo>
                    <a:pt x="293" y="55"/>
                  </a:lnTo>
                  <a:lnTo>
                    <a:pt x="291" y="43"/>
                  </a:lnTo>
                  <a:lnTo>
                    <a:pt x="290" y="35"/>
                  </a:lnTo>
                  <a:lnTo>
                    <a:pt x="289" y="29"/>
                  </a:lnTo>
                  <a:lnTo>
                    <a:pt x="287" y="26"/>
                  </a:lnTo>
                  <a:lnTo>
                    <a:pt x="285" y="22"/>
                  </a:lnTo>
                  <a:lnTo>
                    <a:pt x="281" y="20"/>
                  </a:lnTo>
                  <a:lnTo>
                    <a:pt x="277" y="17"/>
                  </a:lnTo>
                  <a:lnTo>
                    <a:pt x="270" y="14"/>
                  </a:lnTo>
                  <a:lnTo>
                    <a:pt x="264" y="12"/>
                  </a:lnTo>
                  <a:lnTo>
                    <a:pt x="257" y="10"/>
                  </a:lnTo>
                  <a:lnTo>
                    <a:pt x="251" y="10"/>
                  </a:lnTo>
                  <a:lnTo>
                    <a:pt x="236" y="10"/>
                  </a:lnTo>
                  <a:lnTo>
                    <a:pt x="236" y="0"/>
                  </a:lnTo>
                  <a:lnTo>
                    <a:pt x="404" y="0"/>
                  </a:lnTo>
                  <a:lnTo>
                    <a:pt x="404" y="10"/>
                  </a:lnTo>
                  <a:lnTo>
                    <a:pt x="390" y="10"/>
                  </a:lnTo>
                  <a:lnTo>
                    <a:pt x="383" y="10"/>
                  </a:lnTo>
                  <a:lnTo>
                    <a:pt x="377" y="12"/>
                  </a:lnTo>
                  <a:lnTo>
                    <a:pt x="370" y="14"/>
                  </a:lnTo>
                  <a:lnTo>
                    <a:pt x="364" y="17"/>
                  </a:lnTo>
                  <a:lnTo>
                    <a:pt x="360" y="19"/>
                  </a:lnTo>
                  <a:lnTo>
                    <a:pt x="357" y="22"/>
                  </a:lnTo>
                  <a:lnTo>
                    <a:pt x="353" y="26"/>
                  </a:lnTo>
                  <a:lnTo>
                    <a:pt x="351" y="30"/>
                  </a:lnTo>
                  <a:lnTo>
                    <a:pt x="350" y="36"/>
                  </a:lnTo>
                  <a:lnTo>
                    <a:pt x="349" y="44"/>
                  </a:lnTo>
                  <a:lnTo>
                    <a:pt x="348" y="55"/>
                  </a:lnTo>
                  <a:lnTo>
                    <a:pt x="348" y="68"/>
                  </a:lnTo>
                  <a:lnTo>
                    <a:pt x="348" y="313"/>
                  </a:lnTo>
                  <a:lnTo>
                    <a:pt x="349" y="326"/>
                  </a:lnTo>
                  <a:lnTo>
                    <a:pt x="349" y="337"/>
                  </a:lnTo>
                  <a:lnTo>
                    <a:pt x="350" y="345"/>
                  </a:lnTo>
                  <a:lnTo>
                    <a:pt x="352" y="351"/>
                  </a:lnTo>
                  <a:lnTo>
                    <a:pt x="353" y="355"/>
                  </a:lnTo>
                  <a:lnTo>
                    <a:pt x="357" y="358"/>
                  </a:lnTo>
                  <a:lnTo>
                    <a:pt x="360" y="360"/>
                  </a:lnTo>
                  <a:lnTo>
                    <a:pt x="363" y="364"/>
                  </a:lnTo>
                  <a:lnTo>
                    <a:pt x="370" y="366"/>
                  </a:lnTo>
                  <a:lnTo>
                    <a:pt x="377" y="368"/>
                  </a:lnTo>
                  <a:lnTo>
                    <a:pt x="383" y="370"/>
                  </a:lnTo>
                  <a:lnTo>
                    <a:pt x="390" y="370"/>
                  </a:lnTo>
                  <a:lnTo>
                    <a:pt x="404" y="370"/>
                  </a:lnTo>
                  <a:lnTo>
                    <a:pt x="404" y="381"/>
                  </a:lnTo>
                  <a:lnTo>
                    <a:pt x="236" y="381"/>
                  </a:lnTo>
                  <a:lnTo>
                    <a:pt x="236" y="370"/>
                  </a:lnTo>
                  <a:lnTo>
                    <a:pt x="251" y="370"/>
                  </a:lnTo>
                  <a:lnTo>
                    <a:pt x="262" y="369"/>
                  </a:lnTo>
                  <a:lnTo>
                    <a:pt x="272" y="367"/>
                  </a:lnTo>
                  <a:lnTo>
                    <a:pt x="275" y="365"/>
                  </a:lnTo>
                  <a:lnTo>
                    <a:pt x="279" y="363"/>
                  </a:lnTo>
                  <a:lnTo>
                    <a:pt x="283" y="359"/>
                  </a:lnTo>
                  <a:lnTo>
                    <a:pt x="286" y="356"/>
                  </a:lnTo>
                  <a:lnTo>
                    <a:pt x="288" y="351"/>
                  </a:lnTo>
                  <a:lnTo>
                    <a:pt x="290" y="341"/>
                  </a:lnTo>
                  <a:lnTo>
                    <a:pt x="293" y="328"/>
                  </a:lnTo>
                  <a:lnTo>
                    <a:pt x="293" y="313"/>
                  </a:lnTo>
                  <a:lnTo>
                    <a:pt x="293" y="197"/>
                  </a:lnTo>
                  <a:lnTo>
                    <a:pt x="110" y="197"/>
                  </a:lnTo>
                  <a:lnTo>
                    <a:pt x="110" y="313"/>
                  </a:lnTo>
                  <a:lnTo>
                    <a:pt x="111" y="326"/>
                  </a:lnTo>
                  <a:lnTo>
                    <a:pt x="111" y="337"/>
                  </a:lnTo>
                  <a:lnTo>
                    <a:pt x="112" y="345"/>
                  </a:lnTo>
                  <a:lnTo>
                    <a:pt x="115" y="351"/>
                  </a:lnTo>
                  <a:lnTo>
                    <a:pt x="117" y="355"/>
                  </a:lnTo>
                  <a:lnTo>
                    <a:pt x="119" y="358"/>
                  </a:lnTo>
                  <a:lnTo>
                    <a:pt x="122" y="360"/>
                  </a:lnTo>
                  <a:lnTo>
                    <a:pt x="127" y="364"/>
                  </a:lnTo>
                  <a:lnTo>
                    <a:pt x="133" y="366"/>
                  </a:lnTo>
                  <a:lnTo>
                    <a:pt x="139" y="368"/>
                  </a:lnTo>
                  <a:lnTo>
                    <a:pt x="145" y="370"/>
                  </a:lnTo>
                  <a:lnTo>
                    <a:pt x="153" y="370"/>
                  </a:lnTo>
                  <a:lnTo>
                    <a:pt x="166" y="370"/>
                  </a:lnTo>
                  <a:lnTo>
                    <a:pt x="166" y="381"/>
                  </a:lnTo>
                  <a:lnTo>
                    <a:pt x="0" y="381"/>
                  </a:lnTo>
                  <a:lnTo>
                    <a:pt x="0" y="370"/>
                  </a:lnTo>
                  <a:lnTo>
                    <a:pt x="13" y="370"/>
                  </a:lnTo>
                  <a:lnTo>
                    <a:pt x="24" y="369"/>
                  </a:lnTo>
                  <a:lnTo>
                    <a:pt x="34" y="367"/>
                  </a:lnTo>
                  <a:lnTo>
                    <a:pt x="38" y="365"/>
                  </a:lnTo>
                  <a:lnTo>
                    <a:pt x="42" y="363"/>
                  </a:lnTo>
                  <a:lnTo>
                    <a:pt x="45" y="359"/>
                  </a:lnTo>
                  <a:lnTo>
                    <a:pt x="48" y="356"/>
                  </a:lnTo>
                  <a:lnTo>
                    <a:pt x="51" y="351"/>
                  </a:lnTo>
                  <a:lnTo>
                    <a:pt x="54" y="341"/>
                  </a:lnTo>
                  <a:lnTo>
                    <a:pt x="55" y="328"/>
                  </a:lnTo>
                  <a:lnTo>
                    <a:pt x="55" y="313"/>
                  </a:lnTo>
                  <a:lnTo>
                    <a:pt x="55" y="68"/>
                  </a:lnTo>
                  <a:lnTo>
                    <a:pt x="55" y="55"/>
                  </a:lnTo>
                  <a:lnTo>
                    <a:pt x="54" y="43"/>
                  </a:lnTo>
                  <a:lnTo>
                    <a:pt x="53" y="35"/>
                  </a:lnTo>
                  <a:lnTo>
                    <a:pt x="51" y="29"/>
                  </a:lnTo>
                  <a:lnTo>
                    <a:pt x="49" y="26"/>
                  </a:lnTo>
                  <a:lnTo>
                    <a:pt x="47" y="22"/>
                  </a:lnTo>
                  <a:lnTo>
                    <a:pt x="44" y="20"/>
                  </a:lnTo>
                  <a:lnTo>
                    <a:pt x="39" y="17"/>
                  </a:lnTo>
                  <a:lnTo>
                    <a:pt x="33" y="14"/>
                  </a:lnTo>
                  <a:lnTo>
                    <a:pt x="26" y="12"/>
                  </a:lnTo>
                  <a:lnTo>
                    <a:pt x="19" y="10"/>
                  </a:lnTo>
                  <a:lnTo>
                    <a:pt x="13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10"/>
                  </a:lnTo>
                  <a:lnTo>
                    <a:pt x="153" y="10"/>
                  </a:lnTo>
                  <a:lnTo>
                    <a:pt x="145" y="10"/>
                  </a:lnTo>
                  <a:lnTo>
                    <a:pt x="139" y="12"/>
                  </a:lnTo>
                  <a:lnTo>
                    <a:pt x="133" y="14"/>
                  </a:lnTo>
                  <a:lnTo>
                    <a:pt x="127" y="17"/>
                  </a:lnTo>
                  <a:lnTo>
                    <a:pt x="122" y="19"/>
                  </a:lnTo>
                  <a:lnTo>
                    <a:pt x="119" y="22"/>
                  </a:lnTo>
                  <a:lnTo>
                    <a:pt x="117" y="26"/>
                  </a:lnTo>
                  <a:lnTo>
                    <a:pt x="115" y="30"/>
                  </a:lnTo>
                  <a:lnTo>
                    <a:pt x="112" y="36"/>
                  </a:lnTo>
                  <a:lnTo>
                    <a:pt x="111" y="44"/>
                  </a:lnTo>
                  <a:lnTo>
                    <a:pt x="111" y="55"/>
                  </a:lnTo>
                  <a:lnTo>
                    <a:pt x="110" y="68"/>
                  </a:lnTo>
                  <a:lnTo>
                    <a:pt x="110" y="1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0" name="Freeform 1460"/>
            <p:cNvSpPr>
              <a:spLocks noEditPoints="1"/>
            </p:cNvSpPr>
            <p:nvPr/>
          </p:nvSpPr>
          <p:spPr bwMode="auto">
            <a:xfrm>
              <a:off x="3615" y="995"/>
              <a:ext cx="50" cy="61"/>
            </a:xfrm>
            <a:custGeom>
              <a:avLst/>
              <a:gdLst>
                <a:gd name="T0" fmla="*/ 40 w 223"/>
                <a:gd name="T1" fmla="*/ 118 h 273"/>
                <a:gd name="T2" fmla="*/ 44 w 223"/>
                <a:gd name="T3" fmla="*/ 143 h 273"/>
                <a:gd name="T4" fmla="*/ 51 w 223"/>
                <a:gd name="T5" fmla="*/ 166 h 273"/>
                <a:gd name="T6" fmla="*/ 63 w 223"/>
                <a:gd name="T7" fmla="*/ 185 h 273"/>
                <a:gd name="T8" fmla="*/ 76 w 223"/>
                <a:gd name="T9" fmla="*/ 201 h 273"/>
                <a:gd name="T10" fmla="*/ 92 w 223"/>
                <a:gd name="T11" fmla="*/ 214 h 273"/>
                <a:gd name="T12" fmla="*/ 109 w 223"/>
                <a:gd name="T13" fmla="*/ 222 h 273"/>
                <a:gd name="T14" fmla="*/ 128 w 223"/>
                <a:gd name="T15" fmla="*/ 226 h 273"/>
                <a:gd name="T16" fmla="*/ 150 w 223"/>
                <a:gd name="T17" fmla="*/ 226 h 273"/>
                <a:gd name="T18" fmla="*/ 172 w 223"/>
                <a:gd name="T19" fmla="*/ 219 h 273"/>
                <a:gd name="T20" fmla="*/ 186 w 223"/>
                <a:gd name="T21" fmla="*/ 209 h 273"/>
                <a:gd name="T22" fmla="*/ 195 w 223"/>
                <a:gd name="T23" fmla="*/ 199 h 273"/>
                <a:gd name="T24" fmla="*/ 207 w 223"/>
                <a:gd name="T25" fmla="*/ 181 h 273"/>
                <a:gd name="T26" fmla="*/ 223 w 223"/>
                <a:gd name="T27" fmla="*/ 170 h 273"/>
                <a:gd name="T28" fmla="*/ 218 w 223"/>
                <a:gd name="T29" fmla="*/ 190 h 273"/>
                <a:gd name="T30" fmla="*/ 212 w 223"/>
                <a:gd name="T31" fmla="*/ 208 h 273"/>
                <a:gd name="T32" fmla="*/ 201 w 223"/>
                <a:gd name="T33" fmla="*/ 224 h 273"/>
                <a:gd name="T34" fmla="*/ 187 w 223"/>
                <a:gd name="T35" fmla="*/ 241 h 273"/>
                <a:gd name="T36" fmla="*/ 172 w 223"/>
                <a:gd name="T37" fmla="*/ 254 h 273"/>
                <a:gd name="T38" fmla="*/ 155 w 223"/>
                <a:gd name="T39" fmla="*/ 265 h 273"/>
                <a:gd name="T40" fmla="*/ 136 w 223"/>
                <a:gd name="T41" fmla="*/ 270 h 273"/>
                <a:gd name="T42" fmla="*/ 115 w 223"/>
                <a:gd name="T43" fmla="*/ 273 h 273"/>
                <a:gd name="T44" fmla="*/ 92 w 223"/>
                <a:gd name="T45" fmla="*/ 270 h 273"/>
                <a:gd name="T46" fmla="*/ 70 w 223"/>
                <a:gd name="T47" fmla="*/ 264 h 273"/>
                <a:gd name="T48" fmla="*/ 51 w 223"/>
                <a:gd name="T49" fmla="*/ 252 h 273"/>
                <a:gd name="T50" fmla="*/ 34 w 223"/>
                <a:gd name="T51" fmla="*/ 236 h 273"/>
                <a:gd name="T52" fmla="*/ 18 w 223"/>
                <a:gd name="T53" fmla="*/ 216 h 273"/>
                <a:gd name="T54" fmla="*/ 7 w 223"/>
                <a:gd name="T55" fmla="*/ 194 h 273"/>
                <a:gd name="T56" fmla="*/ 2 w 223"/>
                <a:gd name="T57" fmla="*/ 168 h 273"/>
                <a:gd name="T58" fmla="*/ 0 w 223"/>
                <a:gd name="T59" fmla="*/ 139 h 273"/>
                <a:gd name="T60" fmla="*/ 2 w 223"/>
                <a:gd name="T61" fmla="*/ 108 h 273"/>
                <a:gd name="T62" fmla="*/ 8 w 223"/>
                <a:gd name="T63" fmla="*/ 81 h 273"/>
                <a:gd name="T64" fmla="*/ 19 w 223"/>
                <a:gd name="T65" fmla="*/ 57 h 273"/>
                <a:gd name="T66" fmla="*/ 34 w 223"/>
                <a:gd name="T67" fmla="*/ 37 h 273"/>
                <a:gd name="T68" fmla="*/ 53 w 223"/>
                <a:gd name="T69" fmla="*/ 20 h 273"/>
                <a:gd name="T70" fmla="*/ 74 w 223"/>
                <a:gd name="T71" fmla="*/ 9 h 273"/>
                <a:gd name="T72" fmla="*/ 97 w 223"/>
                <a:gd name="T73" fmla="*/ 2 h 273"/>
                <a:gd name="T74" fmla="*/ 121 w 223"/>
                <a:gd name="T75" fmla="*/ 0 h 273"/>
                <a:gd name="T76" fmla="*/ 143 w 223"/>
                <a:gd name="T77" fmla="*/ 1 h 273"/>
                <a:gd name="T78" fmla="*/ 162 w 223"/>
                <a:gd name="T79" fmla="*/ 6 h 273"/>
                <a:gd name="T80" fmla="*/ 180 w 223"/>
                <a:gd name="T81" fmla="*/ 15 h 273"/>
                <a:gd name="T82" fmla="*/ 194 w 223"/>
                <a:gd name="T83" fmla="*/ 28 h 273"/>
                <a:gd name="T84" fmla="*/ 207 w 223"/>
                <a:gd name="T85" fmla="*/ 43 h 273"/>
                <a:gd name="T86" fmla="*/ 216 w 223"/>
                <a:gd name="T87" fmla="*/ 61 h 273"/>
                <a:gd name="T88" fmla="*/ 222 w 223"/>
                <a:gd name="T89" fmla="*/ 82 h 273"/>
                <a:gd name="T90" fmla="*/ 223 w 223"/>
                <a:gd name="T91" fmla="*/ 104 h 273"/>
                <a:gd name="T92" fmla="*/ 40 w 223"/>
                <a:gd name="T93" fmla="*/ 88 h 273"/>
                <a:gd name="T94" fmla="*/ 162 w 223"/>
                <a:gd name="T95" fmla="*/ 76 h 273"/>
                <a:gd name="T96" fmla="*/ 159 w 223"/>
                <a:gd name="T97" fmla="*/ 59 h 273"/>
                <a:gd name="T98" fmla="*/ 153 w 223"/>
                <a:gd name="T99" fmla="*/ 45 h 273"/>
                <a:gd name="T100" fmla="*/ 142 w 223"/>
                <a:gd name="T101" fmla="*/ 33 h 273"/>
                <a:gd name="T102" fmla="*/ 128 w 223"/>
                <a:gd name="T103" fmla="*/ 25 h 273"/>
                <a:gd name="T104" fmla="*/ 113 w 223"/>
                <a:gd name="T105" fmla="*/ 20 h 273"/>
                <a:gd name="T106" fmla="*/ 99 w 223"/>
                <a:gd name="T107" fmla="*/ 19 h 273"/>
                <a:gd name="T108" fmla="*/ 88 w 223"/>
                <a:gd name="T109" fmla="*/ 22 h 273"/>
                <a:gd name="T110" fmla="*/ 77 w 223"/>
                <a:gd name="T111" fmla="*/ 27 h 273"/>
                <a:gd name="T112" fmla="*/ 67 w 223"/>
                <a:gd name="T113" fmla="*/ 33 h 273"/>
                <a:gd name="T114" fmla="*/ 58 w 223"/>
                <a:gd name="T115" fmla="*/ 42 h 273"/>
                <a:gd name="T116" fmla="*/ 50 w 223"/>
                <a:gd name="T117" fmla="*/ 53 h 273"/>
                <a:gd name="T118" fmla="*/ 45 w 223"/>
                <a:gd name="T119" fmla="*/ 66 h 273"/>
                <a:gd name="T120" fmla="*/ 42 w 223"/>
                <a:gd name="T121" fmla="*/ 8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3" h="273">
                  <a:moveTo>
                    <a:pt x="40" y="104"/>
                  </a:moveTo>
                  <a:lnTo>
                    <a:pt x="40" y="118"/>
                  </a:lnTo>
                  <a:lnTo>
                    <a:pt x="42" y="131"/>
                  </a:lnTo>
                  <a:lnTo>
                    <a:pt x="44" y="143"/>
                  </a:lnTo>
                  <a:lnTo>
                    <a:pt x="47" y="155"/>
                  </a:lnTo>
                  <a:lnTo>
                    <a:pt x="51" y="166"/>
                  </a:lnTo>
                  <a:lnTo>
                    <a:pt x="56" y="177"/>
                  </a:lnTo>
                  <a:lnTo>
                    <a:pt x="63" y="185"/>
                  </a:lnTo>
                  <a:lnTo>
                    <a:pt x="69" y="194"/>
                  </a:lnTo>
                  <a:lnTo>
                    <a:pt x="76" y="201"/>
                  </a:lnTo>
                  <a:lnTo>
                    <a:pt x="84" y="208"/>
                  </a:lnTo>
                  <a:lnTo>
                    <a:pt x="92" y="214"/>
                  </a:lnTo>
                  <a:lnTo>
                    <a:pt x="100" y="219"/>
                  </a:lnTo>
                  <a:lnTo>
                    <a:pt x="109" y="222"/>
                  </a:lnTo>
                  <a:lnTo>
                    <a:pt x="118" y="224"/>
                  </a:lnTo>
                  <a:lnTo>
                    <a:pt x="128" y="226"/>
                  </a:lnTo>
                  <a:lnTo>
                    <a:pt x="137" y="226"/>
                  </a:lnTo>
                  <a:lnTo>
                    <a:pt x="150" y="226"/>
                  </a:lnTo>
                  <a:lnTo>
                    <a:pt x="161" y="223"/>
                  </a:lnTo>
                  <a:lnTo>
                    <a:pt x="172" y="219"/>
                  </a:lnTo>
                  <a:lnTo>
                    <a:pt x="182" y="212"/>
                  </a:lnTo>
                  <a:lnTo>
                    <a:pt x="186" y="209"/>
                  </a:lnTo>
                  <a:lnTo>
                    <a:pt x="191" y="205"/>
                  </a:lnTo>
                  <a:lnTo>
                    <a:pt x="195" y="199"/>
                  </a:lnTo>
                  <a:lnTo>
                    <a:pt x="200" y="194"/>
                  </a:lnTo>
                  <a:lnTo>
                    <a:pt x="207" y="181"/>
                  </a:lnTo>
                  <a:lnTo>
                    <a:pt x="214" y="165"/>
                  </a:lnTo>
                  <a:lnTo>
                    <a:pt x="223" y="170"/>
                  </a:lnTo>
                  <a:lnTo>
                    <a:pt x="222" y="180"/>
                  </a:lnTo>
                  <a:lnTo>
                    <a:pt x="218" y="190"/>
                  </a:lnTo>
                  <a:lnTo>
                    <a:pt x="215" y="198"/>
                  </a:lnTo>
                  <a:lnTo>
                    <a:pt x="212" y="208"/>
                  </a:lnTo>
                  <a:lnTo>
                    <a:pt x="206" y="216"/>
                  </a:lnTo>
                  <a:lnTo>
                    <a:pt x="201" y="224"/>
                  </a:lnTo>
                  <a:lnTo>
                    <a:pt x="195" y="233"/>
                  </a:lnTo>
                  <a:lnTo>
                    <a:pt x="187" y="241"/>
                  </a:lnTo>
                  <a:lnTo>
                    <a:pt x="181" y="248"/>
                  </a:lnTo>
                  <a:lnTo>
                    <a:pt x="172" y="254"/>
                  </a:lnTo>
                  <a:lnTo>
                    <a:pt x="164" y="260"/>
                  </a:lnTo>
                  <a:lnTo>
                    <a:pt x="155" y="265"/>
                  </a:lnTo>
                  <a:lnTo>
                    <a:pt x="145" y="268"/>
                  </a:lnTo>
                  <a:lnTo>
                    <a:pt x="136" y="270"/>
                  </a:lnTo>
                  <a:lnTo>
                    <a:pt x="126" y="271"/>
                  </a:lnTo>
                  <a:lnTo>
                    <a:pt x="115" y="273"/>
                  </a:lnTo>
                  <a:lnTo>
                    <a:pt x="103" y="271"/>
                  </a:lnTo>
                  <a:lnTo>
                    <a:pt x="92" y="270"/>
                  </a:lnTo>
                  <a:lnTo>
                    <a:pt x="81" y="267"/>
                  </a:lnTo>
                  <a:lnTo>
                    <a:pt x="70" y="264"/>
                  </a:lnTo>
                  <a:lnTo>
                    <a:pt x="60" y="259"/>
                  </a:lnTo>
                  <a:lnTo>
                    <a:pt x="51" y="252"/>
                  </a:lnTo>
                  <a:lnTo>
                    <a:pt x="42" y="244"/>
                  </a:lnTo>
                  <a:lnTo>
                    <a:pt x="34" y="236"/>
                  </a:lnTo>
                  <a:lnTo>
                    <a:pt x="25" y="227"/>
                  </a:lnTo>
                  <a:lnTo>
                    <a:pt x="18" y="216"/>
                  </a:lnTo>
                  <a:lnTo>
                    <a:pt x="13" y="206"/>
                  </a:lnTo>
                  <a:lnTo>
                    <a:pt x="7" y="194"/>
                  </a:lnTo>
                  <a:lnTo>
                    <a:pt x="4" y="182"/>
                  </a:lnTo>
                  <a:lnTo>
                    <a:pt x="2" y="168"/>
                  </a:lnTo>
                  <a:lnTo>
                    <a:pt x="0" y="154"/>
                  </a:lnTo>
                  <a:lnTo>
                    <a:pt x="0" y="139"/>
                  </a:lnTo>
                  <a:lnTo>
                    <a:pt x="0" y="123"/>
                  </a:lnTo>
                  <a:lnTo>
                    <a:pt x="2" y="108"/>
                  </a:lnTo>
                  <a:lnTo>
                    <a:pt x="4" y="94"/>
                  </a:lnTo>
                  <a:lnTo>
                    <a:pt x="8" y="81"/>
                  </a:lnTo>
                  <a:lnTo>
                    <a:pt x="13" y="68"/>
                  </a:lnTo>
                  <a:lnTo>
                    <a:pt x="19" y="57"/>
                  </a:lnTo>
                  <a:lnTo>
                    <a:pt x="26" y="46"/>
                  </a:lnTo>
                  <a:lnTo>
                    <a:pt x="34" y="37"/>
                  </a:lnTo>
                  <a:lnTo>
                    <a:pt x="43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4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2" y="0"/>
                  </a:lnTo>
                  <a:lnTo>
                    <a:pt x="143" y="1"/>
                  </a:lnTo>
                  <a:lnTo>
                    <a:pt x="152" y="3"/>
                  </a:lnTo>
                  <a:lnTo>
                    <a:pt x="162" y="6"/>
                  </a:lnTo>
                  <a:lnTo>
                    <a:pt x="171" y="11"/>
                  </a:lnTo>
                  <a:lnTo>
                    <a:pt x="180" y="15"/>
                  </a:lnTo>
                  <a:lnTo>
                    <a:pt x="187" y="22"/>
                  </a:lnTo>
                  <a:lnTo>
                    <a:pt x="194" y="28"/>
                  </a:lnTo>
                  <a:lnTo>
                    <a:pt x="201" y="36"/>
                  </a:lnTo>
                  <a:lnTo>
                    <a:pt x="207" y="43"/>
                  </a:lnTo>
                  <a:lnTo>
                    <a:pt x="212" y="52"/>
                  </a:lnTo>
                  <a:lnTo>
                    <a:pt x="216" y="61"/>
                  </a:lnTo>
                  <a:lnTo>
                    <a:pt x="220" y="71"/>
                  </a:lnTo>
                  <a:lnTo>
                    <a:pt x="222" y="82"/>
                  </a:lnTo>
                  <a:lnTo>
                    <a:pt x="223" y="93"/>
                  </a:lnTo>
                  <a:lnTo>
                    <a:pt x="223" y="104"/>
                  </a:lnTo>
                  <a:lnTo>
                    <a:pt x="40" y="104"/>
                  </a:lnTo>
                  <a:close/>
                  <a:moveTo>
                    <a:pt x="40" y="88"/>
                  </a:moveTo>
                  <a:lnTo>
                    <a:pt x="163" y="88"/>
                  </a:lnTo>
                  <a:lnTo>
                    <a:pt x="162" y="76"/>
                  </a:lnTo>
                  <a:lnTo>
                    <a:pt x="161" y="67"/>
                  </a:lnTo>
                  <a:lnTo>
                    <a:pt x="159" y="59"/>
                  </a:lnTo>
                  <a:lnTo>
                    <a:pt x="157" y="53"/>
                  </a:lnTo>
                  <a:lnTo>
                    <a:pt x="153" y="45"/>
                  </a:lnTo>
                  <a:lnTo>
                    <a:pt x="148" y="39"/>
                  </a:lnTo>
                  <a:lnTo>
                    <a:pt x="142" y="33"/>
                  </a:lnTo>
                  <a:lnTo>
                    <a:pt x="136" y="28"/>
                  </a:lnTo>
                  <a:lnTo>
                    <a:pt x="128" y="25"/>
                  </a:lnTo>
                  <a:lnTo>
                    <a:pt x="120" y="22"/>
                  </a:lnTo>
                  <a:lnTo>
                    <a:pt x="113" y="20"/>
                  </a:lnTo>
                  <a:lnTo>
                    <a:pt x="106" y="19"/>
                  </a:lnTo>
                  <a:lnTo>
                    <a:pt x="99" y="19"/>
                  </a:lnTo>
                  <a:lnTo>
                    <a:pt x="93" y="20"/>
                  </a:lnTo>
                  <a:lnTo>
                    <a:pt x="88" y="22"/>
                  </a:lnTo>
                  <a:lnTo>
                    <a:pt x="82" y="24"/>
                  </a:lnTo>
                  <a:lnTo>
                    <a:pt x="77" y="27"/>
                  </a:lnTo>
                  <a:lnTo>
                    <a:pt x="72" y="29"/>
                  </a:lnTo>
                  <a:lnTo>
                    <a:pt x="67" y="33"/>
                  </a:lnTo>
                  <a:lnTo>
                    <a:pt x="63" y="38"/>
                  </a:lnTo>
                  <a:lnTo>
                    <a:pt x="58" y="42"/>
                  </a:lnTo>
                  <a:lnTo>
                    <a:pt x="54" y="47"/>
                  </a:lnTo>
                  <a:lnTo>
                    <a:pt x="50" y="53"/>
                  </a:lnTo>
                  <a:lnTo>
                    <a:pt x="47" y="59"/>
                  </a:lnTo>
                  <a:lnTo>
                    <a:pt x="45" y="66"/>
                  </a:lnTo>
                  <a:lnTo>
                    <a:pt x="43" y="72"/>
                  </a:lnTo>
                  <a:lnTo>
                    <a:pt x="42" y="80"/>
                  </a:lnTo>
                  <a:lnTo>
                    <a:pt x="40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1" name="Rectangle 1461"/>
            <p:cNvSpPr>
              <a:spLocks noChangeArrowheads="1"/>
            </p:cNvSpPr>
            <p:nvPr/>
          </p:nvSpPr>
          <p:spPr bwMode="auto">
            <a:xfrm>
              <a:off x="3675" y="1020"/>
              <a:ext cx="34" cy="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2" name="Freeform 1462"/>
            <p:cNvSpPr>
              <a:spLocks noEditPoints="1"/>
            </p:cNvSpPr>
            <p:nvPr/>
          </p:nvSpPr>
          <p:spPr bwMode="auto">
            <a:xfrm>
              <a:off x="3716" y="916"/>
              <a:ext cx="63" cy="87"/>
            </a:xfrm>
            <a:custGeom>
              <a:avLst/>
              <a:gdLst>
                <a:gd name="T0" fmla="*/ 267 w 267"/>
                <a:gd name="T1" fmla="*/ 248 h 388"/>
                <a:gd name="T2" fmla="*/ 267 w 267"/>
                <a:gd name="T3" fmla="*/ 288 h 388"/>
                <a:gd name="T4" fmla="*/ 214 w 267"/>
                <a:gd name="T5" fmla="*/ 288 h 388"/>
                <a:gd name="T6" fmla="*/ 214 w 267"/>
                <a:gd name="T7" fmla="*/ 388 h 388"/>
                <a:gd name="T8" fmla="*/ 166 w 267"/>
                <a:gd name="T9" fmla="*/ 388 h 388"/>
                <a:gd name="T10" fmla="*/ 166 w 267"/>
                <a:gd name="T11" fmla="*/ 288 h 388"/>
                <a:gd name="T12" fmla="*/ 0 w 267"/>
                <a:gd name="T13" fmla="*/ 288 h 388"/>
                <a:gd name="T14" fmla="*/ 0 w 267"/>
                <a:gd name="T15" fmla="*/ 252 h 388"/>
                <a:gd name="T16" fmla="*/ 182 w 267"/>
                <a:gd name="T17" fmla="*/ 0 h 388"/>
                <a:gd name="T18" fmla="*/ 214 w 267"/>
                <a:gd name="T19" fmla="*/ 0 h 388"/>
                <a:gd name="T20" fmla="*/ 214 w 267"/>
                <a:gd name="T21" fmla="*/ 248 h 388"/>
                <a:gd name="T22" fmla="*/ 267 w 267"/>
                <a:gd name="T23" fmla="*/ 248 h 388"/>
                <a:gd name="T24" fmla="*/ 166 w 267"/>
                <a:gd name="T25" fmla="*/ 248 h 388"/>
                <a:gd name="T26" fmla="*/ 166 w 267"/>
                <a:gd name="T27" fmla="*/ 59 h 388"/>
                <a:gd name="T28" fmla="*/ 29 w 267"/>
                <a:gd name="T29" fmla="*/ 248 h 388"/>
                <a:gd name="T30" fmla="*/ 166 w 267"/>
                <a:gd name="T31" fmla="*/ 24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7" h="388">
                  <a:moveTo>
                    <a:pt x="267" y="248"/>
                  </a:moveTo>
                  <a:lnTo>
                    <a:pt x="267" y="288"/>
                  </a:lnTo>
                  <a:lnTo>
                    <a:pt x="214" y="288"/>
                  </a:lnTo>
                  <a:lnTo>
                    <a:pt x="214" y="388"/>
                  </a:lnTo>
                  <a:lnTo>
                    <a:pt x="166" y="388"/>
                  </a:lnTo>
                  <a:lnTo>
                    <a:pt x="166" y="288"/>
                  </a:lnTo>
                  <a:lnTo>
                    <a:pt x="0" y="288"/>
                  </a:lnTo>
                  <a:lnTo>
                    <a:pt x="0" y="252"/>
                  </a:lnTo>
                  <a:lnTo>
                    <a:pt x="182" y="0"/>
                  </a:lnTo>
                  <a:lnTo>
                    <a:pt x="214" y="0"/>
                  </a:lnTo>
                  <a:lnTo>
                    <a:pt x="214" y="248"/>
                  </a:lnTo>
                  <a:lnTo>
                    <a:pt x="267" y="248"/>
                  </a:lnTo>
                  <a:close/>
                  <a:moveTo>
                    <a:pt x="166" y="248"/>
                  </a:moveTo>
                  <a:lnTo>
                    <a:pt x="166" y="59"/>
                  </a:lnTo>
                  <a:lnTo>
                    <a:pt x="29" y="248"/>
                  </a:lnTo>
                  <a:lnTo>
                    <a:pt x="166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3" name="Freeform 1463"/>
            <p:cNvSpPr>
              <a:spLocks/>
            </p:cNvSpPr>
            <p:nvPr/>
          </p:nvSpPr>
          <p:spPr bwMode="auto">
            <a:xfrm>
              <a:off x="3785" y="969"/>
              <a:ext cx="93" cy="85"/>
            </a:xfrm>
            <a:custGeom>
              <a:avLst/>
              <a:gdLst>
                <a:gd name="T0" fmla="*/ 294 w 405"/>
                <a:gd name="T1" fmla="*/ 176 h 381"/>
                <a:gd name="T2" fmla="*/ 294 w 405"/>
                <a:gd name="T3" fmla="*/ 55 h 381"/>
                <a:gd name="T4" fmla="*/ 291 w 405"/>
                <a:gd name="T5" fmla="*/ 35 h 381"/>
                <a:gd name="T6" fmla="*/ 288 w 405"/>
                <a:gd name="T7" fmla="*/ 26 h 381"/>
                <a:gd name="T8" fmla="*/ 282 w 405"/>
                <a:gd name="T9" fmla="*/ 20 h 381"/>
                <a:gd name="T10" fmla="*/ 272 w 405"/>
                <a:gd name="T11" fmla="*/ 14 h 381"/>
                <a:gd name="T12" fmla="*/ 258 w 405"/>
                <a:gd name="T13" fmla="*/ 10 h 381"/>
                <a:gd name="T14" fmla="*/ 237 w 405"/>
                <a:gd name="T15" fmla="*/ 10 h 381"/>
                <a:gd name="T16" fmla="*/ 405 w 405"/>
                <a:gd name="T17" fmla="*/ 0 h 381"/>
                <a:gd name="T18" fmla="*/ 391 w 405"/>
                <a:gd name="T19" fmla="*/ 10 h 381"/>
                <a:gd name="T20" fmla="*/ 378 w 405"/>
                <a:gd name="T21" fmla="*/ 12 h 381"/>
                <a:gd name="T22" fmla="*/ 364 w 405"/>
                <a:gd name="T23" fmla="*/ 17 h 381"/>
                <a:gd name="T24" fmla="*/ 357 w 405"/>
                <a:gd name="T25" fmla="*/ 22 h 381"/>
                <a:gd name="T26" fmla="*/ 352 w 405"/>
                <a:gd name="T27" fmla="*/ 30 h 381"/>
                <a:gd name="T28" fmla="*/ 350 w 405"/>
                <a:gd name="T29" fmla="*/ 44 h 381"/>
                <a:gd name="T30" fmla="*/ 349 w 405"/>
                <a:gd name="T31" fmla="*/ 68 h 381"/>
                <a:gd name="T32" fmla="*/ 349 w 405"/>
                <a:gd name="T33" fmla="*/ 326 h 381"/>
                <a:gd name="T34" fmla="*/ 351 w 405"/>
                <a:gd name="T35" fmla="*/ 345 h 381"/>
                <a:gd name="T36" fmla="*/ 355 w 405"/>
                <a:gd name="T37" fmla="*/ 355 h 381"/>
                <a:gd name="T38" fmla="*/ 360 w 405"/>
                <a:gd name="T39" fmla="*/ 360 h 381"/>
                <a:gd name="T40" fmla="*/ 371 w 405"/>
                <a:gd name="T41" fmla="*/ 366 h 381"/>
                <a:gd name="T42" fmla="*/ 384 w 405"/>
                <a:gd name="T43" fmla="*/ 370 h 381"/>
                <a:gd name="T44" fmla="*/ 405 w 405"/>
                <a:gd name="T45" fmla="*/ 370 h 381"/>
                <a:gd name="T46" fmla="*/ 237 w 405"/>
                <a:gd name="T47" fmla="*/ 381 h 381"/>
                <a:gd name="T48" fmla="*/ 252 w 405"/>
                <a:gd name="T49" fmla="*/ 370 h 381"/>
                <a:gd name="T50" fmla="*/ 272 w 405"/>
                <a:gd name="T51" fmla="*/ 367 h 381"/>
                <a:gd name="T52" fmla="*/ 280 w 405"/>
                <a:gd name="T53" fmla="*/ 363 h 381"/>
                <a:gd name="T54" fmla="*/ 286 w 405"/>
                <a:gd name="T55" fmla="*/ 356 h 381"/>
                <a:gd name="T56" fmla="*/ 291 w 405"/>
                <a:gd name="T57" fmla="*/ 341 h 381"/>
                <a:gd name="T58" fmla="*/ 294 w 405"/>
                <a:gd name="T59" fmla="*/ 313 h 381"/>
                <a:gd name="T60" fmla="*/ 111 w 405"/>
                <a:gd name="T61" fmla="*/ 197 h 381"/>
                <a:gd name="T62" fmla="*/ 111 w 405"/>
                <a:gd name="T63" fmla="*/ 326 h 381"/>
                <a:gd name="T64" fmla="*/ 113 w 405"/>
                <a:gd name="T65" fmla="*/ 345 h 381"/>
                <a:gd name="T66" fmla="*/ 117 w 405"/>
                <a:gd name="T67" fmla="*/ 355 h 381"/>
                <a:gd name="T68" fmla="*/ 123 w 405"/>
                <a:gd name="T69" fmla="*/ 360 h 381"/>
                <a:gd name="T70" fmla="*/ 133 w 405"/>
                <a:gd name="T71" fmla="*/ 366 h 381"/>
                <a:gd name="T72" fmla="*/ 147 w 405"/>
                <a:gd name="T73" fmla="*/ 370 h 381"/>
                <a:gd name="T74" fmla="*/ 168 w 405"/>
                <a:gd name="T75" fmla="*/ 370 h 381"/>
                <a:gd name="T76" fmla="*/ 0 w 405"/>
                <a:gd name="T77" fmla="*/ 381 h 381"/>
                <a:gd name="T78" fmla="*/ 14 w 405"/>
                <a:gd name="T79" fmla="*/ 370 h 381"/>
                <a:gd name="T80" fmla="*/ 35 w 405"/>
                <a:gd name="T81" fmla="*/ 367 h 381"/>
                <a:gd name="T82" fmla="*/ 43 w 405"/>
                <a:gd name="T83" fmla="*/ 363 h 381"/>
                <a:gd name="T84" fmla="*/ 49 w 405"/>
                <a:gd name="T85" fmla="*/ 356 h 381"/>
                <a:gd name="T86" fmla="*/ 54 w 405"/>
                <a:gd name="T87" fmla="*/ 341 h 381"/>
                <a:gd name="T88" fmla="*/ 56 w 405"/>
                <a:gd name="T89" fmla="*/ 313 h 381"/>
                <a:gd name="T90" fmla="*/ 56 w 405"/>
                <a:gd name="T91" fmla="*/ 55 h 381"/>
                <a:gd name="T92" fmla="*/ 54 w 405"/>
                <a:gd name="T93" fmla="*/ 35 h 381"/>
                <a:gd name="T94" fmla="*/ 50 w 405"/>
                <a:gd name="T95" fmla="*/ 26 h 381"/>
                <a:gd name="T96" fmla="*/ 45 w 405"/>
                <a:gd name="T97" fmla="*/ 20 h 381"/>
                <a:gd name="T98" fmla="*/ 34 w 405"/>
                <a:gd name="T99" fmla="*/ 14 h 381"/>
                <a:gd name="T100" fmla="*/ 21 w 405"/>
                <a:gd name="T101" fmla="*/ 10 h 381"/>
                <a:gd name="T102" fmla="*/ 0 w 405"/>
                <a:gd name="T103" fmla="*/ 10 h 381"/>
                <a:gd name="T104" fmla="*/ 168 w 405"/>
                <a:gd name="T105" fmla="*/ 0 h 381"/>
                <a:gd name="T106" fmla="*/ 153 w 405"/>
                <a:gd name="T107" fmla="*/ 10 h 381"/>
                <a:gd name="T108" fmla="*/ 140 w 405"/>
                <a:gd name="T109" fmla="*/ 12 h 381"/>
                <a:gd name="T110" fmla="*/ 128 w 405"/>
                <a:gd name="T111" fmla="*/ 17 h 381"/>
                <a:gd name="T112" fmla="*/ 120 w 405"/>
                <a:gd name="T113" fmla="*/ 22 h 381"/>
                <a:gd name="T114" fmla="*/ 115 w 405"/>
                <a:gd name="T115" fmla="*/ 30 h 381"/>
                <a:gd name="T116" fmla="*/ 112 w 405"/>
                <a:gd name="T117" fmla="*/ 44 h 381"/>
                <a:gd name="T118" fmla="*/ 111 w 405"/>
                <a:gd name="T119" fmla="*/ 68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5" h="381">
                  <a:moveTo>
                    <a:pt x="111" y="176"/>
                  </a:moveTo>
                  <a:lnTo>
                    <a:pt x="294" y="176"/>
                  </a:lnTo>
                  <a:lnTo>
                    <a:pt x="294" y="68"/>
                  </a:lnTo>
                  <a:lnTo>
                    <a:pt x="294" y="55"/>
                  </a:lnTo>
                  <a:lnTo>
                    <a:pt x="293" y="43"/>
                  </a:lnTo>
                  <a:lnTo>
                    <a:pt x="291" y="35"/>
                  </a:lnTo>
                  <a:lnTo>
                    <a:pt x="289" y="29"/>
                  </a:lnTo>
                  <a:lnTo>
                    <a:pt x="288" y="26"/>
                  </a:lnTo>
                  <a:lnTo>
                    <a:pt x="285" y="22"/>
                  </a:lnTo>
                  <a:lnTo>
                    <a:pt x="282" y="20"/>
                  </a:lnTo>
                  <a:lnTo>
                    <a:pt x="278" y="17"/>
                  </a:lnTo>
                  <a:lnTo>
                    <a:pt x="272" y="14"/>
                  </a:lnTo>
                  <a:lnTo>
                    <a:pt x="265" y="12"/>
                  </a:lnTo>
                  <a:lnTo>
                    <a:pt x="258" y="10"/>
                  </a:lnTo>
                  <a:lnTo>
                    <a:pt x="252" y="10"/>
                  </a:lnTo>
                  <a:lnTo>
                    <a:pt x="237" y="10"/>
                  </a:lnTo>
                  <a:lnTo>
                    <a:pt x="237" y="0"/>
                  </a:lnTo>
                  <a:lnTo>
                    <a:pt x="405" y="0"/>
                  </a:lnTo>
                  <a:lnTo>
                    <a:pt x="405" y="10"/>
                  </a:lnTo>
                  <a:lnTo>
                    <a:pt x="391" y="10"/>
                  </a:lnTo>
                  <a:lnTo>
                    <a:pt x="384" y="10"/>
                  </a:lnTo>
                  <a:lnTo>
                    <a:pt x="378" y="12"/>
                  </a:lnTo>
                  <a:lnTo>
                    <a:pt x="371" y="14"/>
                  </a:lnTo>
                  <a:lnTo>
                    <a:pt x="364" y="17"/>
                  </a:lnTo>
                  <a:lnTo>
                    <a:pt x="361" y="19"/>
                  </a:lnTo>
                  <a:lnTo>
                    <a:pt x="357" y="22"/>
                  </a:lnTo>
                  <a:lnTo>
                    <a:pt x="355" y="26"/>
                  </a:lnTo>
                  <a:lnTo>
                    <a:pt x="352" y="30"/>
                  </a:lnTo>
                  <a:lnTo>
                    <a:pt x="351" y="36"/>
                  </a:lnTo>
                  <a:lnTo>
                    <a:pt x="350" y="44"/>
                  </a:lnTo>
                  <a:lnTo>
                    <a:pt x="349" y="55"/>
                  </a:lnTo>
                  <a:lnTo>
                    <a:pt x="349" y="68"/>
                  </a:lnTo>
                  <a:lnTo>
                    <a:pt x="349" y="313"/>
                  </a:lnTo>
                  <a:lnTo>
                    <a:pt x="349" y="326"/>
                  </a:lnTo>
                  <a:lnTo>
                    <a:pt x="350" y="337"/>
                  </a:lnTo>
                  <a:lnTo>
                    <a:pt x="351" y="345"/>
                  </a:lnTo>
                  <a:lnTo>
                    <a:pt x="352" y="351"/>
                  </a:lnTo>
                  <a:lnTo>
                    <a:pt x="355" y="355"/>
                  </a:lnTo>
                  <a:lnTo>
                    <a:pt x="357" y="358"/>
                  </a:lnTo>
                  <a:lnTo>
                    <a:pt x="360" y="360"/>
                  </a:lnTo>
                  <a:lnTo>
                    <a:pt x="364" y="364"/>
                  </a:lnTo>
                  <a:lnTo>
                    <a:pt x="371" y="366"/>
                  </a:lnTo>
                  <a:lnTo>
                    <a:pt x="378" y="368"/>
                  </a:lnTo>
                  <a:lnTo>
                    <a:pt x="384" y="370"/>
                  </a:lnTo>
                  <a:lnTo>
                    <a:pt x="391" y="370"/>
                  </a:lnTo>
                  <a:lnTo>
                    <a:pt x="405" y="370"/>
                  </a:lnTo>
                  <a:lnTo>
                    <a:pt x="405" y="381"/>
                  </a:lnTo>
                  <a:lnTo>
                    <a:pt x="237" y="381"/>
                  </a:lnTo>
                  <a:lnTo>
                    <a:pt x="237" y="370"/>
                  </a:lnTo>
                  <a:lnTo>
                    <a:pt x="252" y="370"/>
                  </a:lnTo>
                  <a:lnTo>
                    <a:pt x="263" y="369"/>
                  </a:lnTo>
                  <a:lnTo>
                    <a:pt x="272" y="367"/>
                  </a:lnTo>
                  <a:lnTo>
                    <a:pt x="276" y="365"/>
                  </a:lnTo>
                  <a:lnTo>
                    <a:pt x="280" y="363"/>
                  </a:lnTo>
                  <a:lnTo>
                    <a:pt x="284" y="359"/>
                  </a:lnTo>
                  <a:lnTo>
                    <a:pt x="286" y="356"/>
                  </a:lnTo>
                  <a:lnTo>
                    <a:pt x="289" y="351"/>
                  </a:lnTo>
                  <a:lnTo>
                    <a:pt x="291" y="341"/>
                  </a:lnTo>
                  <a:lnTo>
                    <a:pt x="293" y="328"/>
                  </a:lnTo>
                  <a:lnTo>
                    <a:pt x="294" y="313"/>
                  </a:lnTo>
                  <a:lnTo>
                    <a:pt x="294" y="197"/>
                  </a:lnTo>
                  <a:lnTo>
                    <a:pt x="111" y="197"/>
                  </a:lnTo>
                  <a:lnTo>
                    <a:pt x="111" y="313"/>
                  </a:lnTo>
                  <a:lnTo>
                    <a:pt x="111" y="326"/>
                  </a:lnTo>
                  <a:lnTo>
                    <a:pt x="112" y="337"/>
                  </a:lnTo>
                  <a:lnTo>
                    <a:pt x="113" y="345"/>
                  </a:lnTo>
                  <a:lnTo>
                    <a:pt x="116" y="351"/>
                  </a:lnTo>
                  <a:lnTo>
                    <a:pt x="117" y="355"/>
                  </a:lnTo>
                  <a:lnTo>
                    <a:pt x="120" y="358"/>
                  </a:lnTo>
                  <a:lnTo>
                    <a:pt x="123" y="360"/>
                  </a:lnTo>
                  <a:lnTo>
                    <a:pt x="128" y="364"/>
                  </a:lnTo>
                  <a:lnTo>
                    <a:pt x="133" y="366"/>
                  </a:lnTo>
                  <a:lnTo>
                    <a:pt x="140" y="368"/>
                  </a:lnTo>
                  <a:lnTo>
                    <a:pt x="147" y="370"/>
                  </a:lnTo>
                  <a:lnTo>
                    <a:pt x="153" y="370"/>
                  </a:lnTo>
                  <a:lnTo>
                    <a:pt x="168" y="370"/>
                  </a:lnTo>
                  <a:lnTo>
                    <a:pt x="168" y="381"/>
                  </a:lnTo>
                  <a:lnTo>
                    <a:pt x="0" y="381"/>
                  </a:lnTo>
                  <a:lnTo>
                    <a:pt x="0" y="370"/>
                  </a:lnTo>
                  <a:lnTo>
                    <a:pt x="14" y="370"/>
                  </a:lnTo>
                  <a:lnTo>
                    <a:pt x="25" y="369"/>
                  </a:lnTo>
                  <a:lnTo>
                    <a:pt x="35" y="367"/>
                  </a:lnTo>
                  <a:lnTo>
                    <a:pt x="39" y="365"/>
                  </a:lnTo>
                  <a:lnTo>
                    <a:pt x="43" y="363"/>
                  </a:lnTo>
                  <a:lnTo>
                    <a:pt x="46" y="359"/>
                  </a:lnTo>
                  <a:lnTo>
                    <a:pt x="49" y="356"/>
                  </a:lnTo>
                  <a:lnTo>
                    <a:pt x="53" y="351"/>
                  </a:lnTo>
                  <a:lnTo>
                    <a:pt x="54" y="341"/>
                  </a:lnTo>
                  <a:lnTo>
                    <a:pt x="56" y="328"/>
                  </a:lnTo>
                  <a:lnTo>
                    <a:pt x="56" y="313"/>
                  </a:lnTo>
                  <a:lnTo>
                    <a:pt x="56" y="68"/>
                  </a:lnTo>
                  <a:lnTo>
                    <a:pt x="56" y="55"/>
                  </a:lnTo>
                  <a:lnTo>
                    <a:pt x="55" y="43"/>
                  </a:lnTo>
                  <a:lnTo>
                    <a:pt x="54" y="35"/>
                  </a:lnTo>
                  <a:lnTo>
                    <a:pt x="53" y="29"/>
                  </a:lnTo>
                  <a:lnTo>
                    <a:pt x="50" y="26"/>
                  </a:lnTo>
                  <a:lnTo>
                    <a:pt x="48" y="22"/>
                  </a:lnTo>
                  <a:lnTo>
                    <a:pt x="45" y="20"/>
                  </a:lnTo>
                  <a:lnTo>
                    <a:pt x="40" y="17"/>
                  </a:lnTo>
                  <a:lnTo>
                    <a:pt x="34" y="14"/>
                  </a:lnTo>
                  <a:lnTo>
                    <a:pt x="27" y="12"/>
                  </a:lnTo>
                  <a:lnTo>
                    <a:pt x="21" y="10"/>
                  </a:lnTo>
                  <a:lnTo>
                    <a:pt x="14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53" y="10"/>
                  </a:lnTo>
                  <a:lnTo>
                    <a:pt x="147" y="10"/>
                  </a:lnTo>
                  <a:lnTo>
                    <a:pt x="140" y="12"/>
                  </a:lnTo>
                  <a:lnTo>
                    <a:pt x="133" y="14"/>
                  </a:lnTo>
                  <a:lnTo>
                    <a:pt x="128" y="17"/>
                  </a:lnTo>
                  <a:lnTo>
                    <a:pt x="123" y="19"/>
                  </a:lnTo>
                  <a:lnTo>
                    <a:pt x="120" y="22"/>
                  </a:lnTo>
                  <a:lnTo>
                    <a:pt x="117" y="26"/>
                  </a:lnTo>
                  <a:lnTo>
                    <a:pt x="115" y="30"/>
                  </a:lnTo>
                  <a:lnTo>
                    <a:pt x="113" y="36"/>
                  </a:lnTo>
                  <a:lnTo>
                    <a:pt x="112" y="44"/>
                  </a:lnTo>
                  <a:lnTo>
                    <a:pt x="111" y="55"/>
                  </a:lnTo>
                  <a:lnTo>
                    <a:pt x="111" y="68"/>
                  </a:lnTo>
                  <a:lnTo>
                    <a:pt x="111" y="1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4" name="Freeform 1464"/>
            <p:cNvSpPr>
              <a:spLocks noEditPoints="1"/>
            </p:cNvSpPr>
            <p:nvPr/>
          </p:nvSpPr>
          <p:spPr bwMode="auto">
            <a:xfrm>
              <a:off x="3886" y="995"/>
              <a:ext cx="51" cy="61"/>
            </a:xfrm>
            <a:custGeom>
              <a:avLst/>
              <a:gdLst>
                <a:gd name="T0" fmla="*/ 41 w 223"/>
                <a:gd name="T1" fmla="*/ 118 h 273"/>
                <a:gd name="T2" fmla="*/ 44 w 223"/>
                <a:gd name="T3" fmla="*/ 143 h 273"/>
                <a:gd name="T4" fmla="*/ 52 w 223"/>
                <a:gd name="T5" fmla="*/ 166 h 273"/>
                <a:gd name="T6" fmla="*/ 62 w 223"/>
                <a:gd name="T7" fmla="*/ 185 h 273"/>
                <a:gd name="T8" fmla="*/ 76 w 223"/>
                <a:gd name="T9" fmla="*/ 201 h 273"/>
                <a:gd name="T10" fmla="*/ 91 w 223"/>
                <a:gd name="T11" fmla="*/ 214 h 273"/>
                <a:gd name="T12" fmla="*/ 109 w 223"/>
                <a:gd name="T13" fmla="*/ 222 h 273"/>
                <a:gd name="T14" fmla="*/ 127 w 223"/>
                <a:gd name="T15" fmla="*/ 226 h 273"/>
                <a:gd name="T16" fmla="*/ 149 w 223"/>
                <a:gd name="T17" fmla="*/ 226 h 273"/>
                <a:gd name="T18" fmla="*/ 172 w 223"/>
                <a:gd name="T19" fmla="*/ 219 h 273"/>
                <a:gd name="T20" fmla="*/ 187 w 223"/>
                <a:gd name="T21" fmla="*/ 209 h 273"/>
                <a:gd name="T22" fmla="*/ 195 w 223"/>
                <a:gd name="T23" fmla="*/ 199 h 273"/>
                <a:gd name="T24" fmla="*/ 208 w 223"/>
                <a:gd name="T25" fmla="*/ 181 h 273"/>
                <a:gd name="T26" fmla="*/ 223 w 223"/>
                <a:gd name="T27" fmla="*/ 170 h 273"/>
                <a:gd name="T28" fmla="*/ 219 w 223"/>
                <a:gd name="T29" fmla="*/ 190 h 273"/>
                <a:gd name="T30" fmla="*/ 211 w 223"/>
                <a:gd name="T31" fmla="*/ 208 h 273"/>
                <a:gd name="T32" fmla="*/ 201 w 223"/>
                <a:gd name="T33" fmla="*/ 224 h 273"/>
                <a:gd name="T34" fmla="*/ 188 w 223"/>
                <a:gd name="T35" fmla="*/ 241 h 273"/>
                <a:gd name="T36" fmla="*/ 172 w 223"/>
                <a:gd name="T37" fmla="*/ 254 h 273"/>
                <a:gd name="T38" fmla="*/ 154 w 223"/>
                <a:gd name="T39" fmla="*/ 265 h 273"/>
                <a:gd name="T40" fmla="*/ 136 w 223"/>
                <a:gd name="T41" fmla="*/ 270 h 273"/>
                <a:gd name="T42" fmla="*/ 115 w 223"/>
                <a:gd name="T43" fmla="*/ 273 h 273"/>
                <a:gd name="T44" fmla="*/ 91 w 223"/>
                <a:gd name="T45" fmla="*/ 270 h 273"/>
                <a:gd name="T46" fmla="*/ 70 w 223"/>
                <a:gd name="T47" fmla="*/ 264 h 273"/>
                <a:gd name="T48" fmla="*/ 51 w 223"/>
                <a:gd name="T49" fmla="*/ 252 h 273"/>
                <a:gd name="T50" fmla="*/ 33 w 223"/>
                <a:gd name="T51" fmla="*/ 236 h 273"/>
                <a:gd name="T52" fmla="*/ 18 w 223"/>
                <a:gd name="T53" fmla="*/ 216 h 273"/>
                <a:gd name="T54" fmla="*/ 7 w 223"/>
                <a:gd name="T55" fmla="*/ 194 h 273"/>
                <a:gd name="T56" fmla="*/ 1 w 223"/>
                <a:gd name="T57" fmla="*/ 168 h 273"/>
                <a:gd name="T58" fmla="*/ 0 w 223"/>
                <a:gd name="T59" fmla="*/ 139 h 273"/>
                <a:gd name="T60" fmla="*/ 2 w 223"/>
                <a:gd name="T61" fmla="*/ 108 h 273"/>
                <a:gd name="T62" fmla="*/ 7 w 223"/>
                <a:gd name="T63" fmla="*/ 81 h 273"/>
                <a:gd name="T64" fmla="*/ 18 w 223"/>
                <a:gd name="T65" fmla="*/ 57 h 273"/>
                <a:gd name="T66" fmla="*/ 34 w 223"/>
                <a:gd name="T67" fmla="*/ 37 h 273"/>
                <a:gd name="T68" fmla="*/ 53 w 223"/>
                <a:gd name="T69" fmla="*/ 20 h 273"/>
                <a:gd name="T70" fmla="*/ 74 w 223"/>
                <a:gd name="T71" fmla="*/ 9 h 273"/>
                <a:gd name="T72" fmla="*/ 96 w 223"/>
                <a:gd name="T73" fmla="*/ 2 h 273"/>
                <a:gd name="T74" fmla="*/ 121 w 223"/>
                <a:gd name="T75" fmla="*/ 0 h 273"/>
                <a:gd name="T76" fmla="*/ 142 w 223"/>
                <a:gd name="T77" fmla="*/ 1 h 273"/>
                <a:gd name="T78" fmla="*/ 162 w 223"/>
                <a:gd name="T79" fmla="*/ 6 h 273"/>
                <a:gd name="T80" fmla="*/ 179 w 223"/>
                <a:gd name="T81" fmla="*/ 15 h 273"/>
                <a:gd name="T82" fmla="*/ 194 w 223"/>
                <a:gd name="T83" fmla="*/ 28 h 273"/>
                <a:gd name="T84" fmla="*/ 206 w 223"/>
                <a:gd name="T85" fmla="*/ 43 h 273"/>
                <a:gd name="T86" fmla="*/ 216 w 223"/>
                <a:gd name="T87" fmla="*/ 61 h 273"/>
                <a:gd name="T88" fmla="*/ 221 w 223"/>
                <a:gd name="T89" fmla="*/ 82 h 273"/>
                <a:gd name="T90" fmla="*/ 223 w 223"/>
                <a:gd name="T91" fmla="*/ 104 h 273"/>
                <a:gd name="T92" fmla="*/ 41 w 223"/>
                <a:gd name="T93" fmla="*/ 88 h 273"/>
                <a:gd name="T94" fmla="*/ 162 w 223"/>
                <a:gd name="T95" fmla="*/ 76 h 273"/>
                <a:gd name="T96" fmla="*/ 159 w 223"/>
                <a:gd name="T97" fmla="*/ 59 h 273"/>
                <a:gd name="T98" fmla="*/ 152 w 223"/>
                <a:gd name="T99" fmla="*/ 45 h 273"/>
                <a:gd name="T100" fmla="*/ 142 w 223"/>
                <a:gd name="T101" fmla="*/ 33 h 273"/>
                <a:gd name="T102" fmla="*/ 128 w 223"/>
                <a:gd name="T103" fmla="*/ 25 h 273"/>
                <a:gd name="T104" fmla="*/ 112 w 223"/>
                <a:gd name="T105" fmla="*/ 20 h 273"/>
                <a:gd name="T106" fmla="*/ 99 w 223"/>
                <a:gd name="T107" fmla="*/ 19 h 273"/>
                <a:gd name="T108" fmla="*/ 88 w 223"/>
                <a:gd name="T109" fmla="*/ 22 h 273"/>
                <a:gd name="T110" fmla="*/ 77 w 223"/>
                <a:gd name="T111" fmla="*/ 27 h 273"/>
                <a:gd name="T112" fmla="*/ 67 w 223"/>
                <a:gd name="T113" fmla="*/ 33 h 273"/>
                <a:gd name="T114" fmla="*/ 58 w 223"/>
                <a:gd name="T115" fmla="*/ 42 h 273"/>
                <a:gd name="T116" fmla="*/ 51 w 223"/>
                <a:gd name="T117" fmla="*/ 53 h 273"/>
                <a:gd name="T118" fmla="*/ 45 w 223"/>
                <a:gd name="T119" fmla="*/ 66 h 273"/>
                <a:gd name="T120" fmla="*/ 42 w 223"/>
                <a:gd name="T121" fmla="*/ 8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3" h="273">
                  <a:moveTo>
                    <a:pt x="41" y="104"/>
                  </a:moveTo>
                  <a:lnTo>
                    <a:pt x="41" y="118"/>
                  </a:lnTo>
                  <a:lnTo>
                    <a:pt x="42" y="131"/>
                  </a:lnTo>
                  <a:lnTo>
                    <a:pt x="44" y="143"/>
                  </a:lnTo>
                  <a:lnTo>
                    <a:pt x="47" y="155"/>
                  </a:lnTo>
                  <a:lnTo>
                    <a:pt x="52" y="166"/>
                  </a:lnTo>
                  <a:lnTo>
                    <a:pt x="56" y="177"/>
                  </a:lnTo>
                  <a:lnTo>
                    <a:pt x="62" y="185"/>
                  </a:lnTo>
                  <a:lnTo>
                    <a:pt x="69" y="194"/>
                  </a:lnTo>
                  <a:lnTo>
                    <a:pt x="76" y="201"/>
                  </a:lnTo>
                  <a:lnTo>
                    <a:pt x="84" y="208"/>
                  </a:lnTo>
                  <a:lnTo>
                    <a:pt x="91" y="214"/>
                  </a:lnTo>
                  <a:lnTo>
                    <a:pt x="100" y="219"/>
                  </a:lnTo>
                  <a:lnTo>
                    <a:pt x="109" y="222"/>
                  </a:lnTo>
                  <a:lnTo>
                    <a:pt x="118" y="224"/>
                  </a:lnTo>
                  <a:lnTo>
                    <a:pt x="127" y="226"/>
                  </a:lnTo>
                  <a:lnTo>
                    <a:pt x="137" y="226"/>
                  </a:lnTo>
                  <a:lnTo>
                    <a:pt x="149" y="226"/>
                  </a:lnTo>
                  <a:lnTo>
                    <a:pt x="161" y="223"/>
                  </a:lnTo>
                  <a:lnTo>
                    <a:pt x="172" y="219"/>
                  </a:lnTo>
                  <a:lnTo>
                    <a:pt x="182" y="212"/>
                  </a:lnTo>
                  <a:lnTo>
                    <a:pt x="187" y="209"/>
                  </a:lnTo>
                  <a:lnTo>
                    <a:pt x="191" y="205"/>
                  </a:lnTo>
                  <a:lnTo>
                    <a:pt x="195" y="199"/>
                  </a:lnTo>
                  <a:lnTo>
                    <a:pt x="200" y="194"/>
                  </a:lnTo>
                  <a:lnTo>
                    <a:pt x="208" y="181"/>
                  </a:lnTo>
                  <a:lnTo>
                    <a:pt x="214" y="165"/>
                  </a:lnTo>
                  <a:lnTo>
                    <a:pt x="223" y="170"/>
                  </a:lnTo>
                  <a:lnTo>
                    <a:pt x="221" y="180"/>
                  </a:lnTo>
                  <a:lnTo>
                    <a:pt x="219" y="190"/>
                  </a:lnTo>
                  <a:lnTo>
                    <a:pt x="215" y="198"/>
                  </a:lnTo>
                  <a:lnTo>
                    <a:pt x="211" y="208"/>
                  </a:lnTo>
                  <a:lnTo>
                    <a:pt x="206" y="216"/>
                  </a:lnTo>
                  <a:lnTo>
                    <a:pt x="201" y="224"/>
                  </a:lnTo>
                  <a:lnTo>
                    <a:pt x="194" y="233"/>
                  </a:lnTo>
                  <a:lnTo>
                    <a:pt x="188" y="241"/>
                  </a:lnTo>
                  <a:lnTo>
                    <a:pt x="180" y="248"/>
                  </a:lnTo>
                  <a:lnTo>
                    <a:pt x="172" y="254"/>
                  </a:lnTo>
                  <a:lnTo>
                    <a:pt x="163" y="260"/>
                  </a:lnTo>
                  <a:lnTo>
                    <a:pt x="154" y="265"/>
                  </a:lnTo>
                  <a:lnTo>
                    <a:pt x="146" y="268"/>
                  </a:lnTo>
                  <a:lnTo>
                    <a:pt x="136" y="270"/>
                  </a:lnTo>
                  <a:lnTo>
                    <a:pt x="126" y="271"/>
                  </a:lnTo>
                  <a:lnTo>
                    <a:pt x="115" y="273"/>
                  </a:lnTo>
                  <a:lnTo>
                    <a:pt x="104" y="271"/>
                  </a:lnTo>
                  <a:lnTo>
                    <a:pt x="91" y="270"/>
                  </a:lnTo>
                  <a:lnTo>
                    <a:pt x="80" y="267"/>
                  </a:lnTo>
                  <a:lnTo>
                    <a:pt x="70" y="264"/>
                  </a:lnTo>
                  <a:lnTo>
                    <a:pt x="60" y="259"/>
                  </a:lnTo>
                  <a:lnTo>
                    <a:pt x="51" y="252"/>
                  </a:lnTo>
                  <a:lnTo>
                    <a:pt x="42" y="244"/>
                  </a:lnTo>
                  <a:lnTo>
                    <a:pt x="33" y="236"/>
                  </a:lnTo>
                  <a:lnTo>
                    <a:pt x="25" y="227"/>
                  </a:lnTo>
                  <a:lnTo>
                    <a:pt x="18" y="216"/>
                  </a:lnTo>
                  <a:lnTo>
                    <a:pt x="13" y="206"/>
                  </a:lnTo>
                  <a:lnTo>
                    <a:pt x="7" y="194"/>
                  </a:lnTo>
                  <a:lnTo>
                    <a:pt x="4" y="182"/>
                  </a:lnTo>
                  <a:lnTo>
                    <a:pt x="1" y="168"/>
                  </a:lnTo>
                  <a:lnTo>
                    <a:pt x="0" y="154"/>
                  </a:lnTo>
                  <a:lnTo>
                    <a:pt x="0" y="139"/>
                  </a:lnTo>
                  <a:lnTo>
                    <a:pt x="0" y="123"/>
                  </a:lnTo>
                  <a:lnTo>
                    <a:pt x="2" y="108"/>
                  </a:lnTo>
                  <a:lnTo>
                    <a:pt x="4" y="94"/>
                  </a:lnTo>
                  <a:lnTo>
                    <a:pt x="7" y="81"/>
                  </a:lnTo>
                  <a:lnTo>
                    <a:pt x="13" y="68"/>
                  </a:lnTo>
                  <a:lnTo>
                    <a:pt x="18" y="57"/>
                  </a:lnTo>
                  <a:lnTo>
                    <a:pt x="26" y="46"/>
                  </a:lnTo>
                  <a:lnTo>
                    <a:pt x="34" y="37"/>
                  </a:lnTo>
                  <a:lnTo>
                    <a:pt x="43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4"/>
                  </a:lnTo>
                  <a:lnTo>
                    <a:pt x="96" y="2"/>
                  </a:lnTo>
                  <a:lnTo>
                    <a:pt x="108" y="0"/>
                  </a:lnTo>
                  <a:lnTo>
                    <a:pt x="121" y="0"/>
                  </a:lnTo>
                  <a:lnTo>
                    <a:pt x="132" y="0"/>
                  </a:lnTo>
                  <a:lnTo>
                    <a:pt x="142" y="1"/>
                  </a:lnTo>
                  <a:lnTo>
                    <a:pt x="152" y="3"/>
                  </a:lnTo>
                  <a:lnTo>
                    <a:pt x="162" y="6"/>
                  </a:lnTo>
                  <a:lnTo>
                    <a:pt x="171" y="11"/>
                  </a:lnTo>
                  <a:lnTo>
                    <a:pt x="179" y="15"/>
                  </a:lnTo>
                  <a:lnTo>
                    <a:pt x="188" y="22"/>
                  </a:lnTo>
                  <a:lnTo>
                    <a:pt x="194" y="28"/>
                  </a:lnTo>
                  <a:lnTo>
                    <a:pt x="201" y="36"/>
                  </a:lnTo>
                  <a:lnTo>
                    <a:pt x="206" y="43"/>
                  </a:lnTo>
                  <a:lnTo>
                    <a:pt x="212" y="52"/>
                  </a:lnTo>
                  <a:lnTo>
                    <a:pt x="216" y="61"/>
                  </a:lnTo>
                  <a:lnTo>
                    <a:pt x="219" y="71"/>
                  </a:lnTo>
                  <a:lnTo>
                    <a:pt x="221" y="82"/>
                  </a:lnTo>
                  <a:lnTo>
                    <a:pt x="223" y="93"/>
                  </a:lnTo>
                  <a:lnTo>
                    <a:pt x="223" y="104"/>
                  </a:lnTo>
                  <a:lnTo>
                    <a:pt x="41" y="104"/>
                  </a:lnTo>
                  <a:close/>
                  <a:moveTo>
                    <a:pt x="41" y="88"/>
                  </a:moveTo>
                  <a:lnTo>
                    <a:pt x="162" y="88"/>
                  </a:lnTo>
                  <a:lnTo>
                    <a:pt x="162" y="76"/>
                  </a:lnTo>
                  <a:lnTo>
                    <a:pt x="160" y="67"/>
                  </a:lnTo>
                  <a:lnTo>
                    <a:pt x="159" y="59"/>
                  </a:lnTo>
                  <a:lnTo>
                    <a:pt x="157" y="53"/>
                  </a:lnTo>
                  <a:lnTo>
                    <a:pt x="152" y="45"/>
                  </a:lnTo>
                  <a:lnTo>
                    <a:pt x="148" y="39"/>
                  </a:lnTo>
                  <a:lnTo>
                    <a:pt x="142" y="33"/>
                  </a:lnTo>
                  <a:lnTo>
                    <a:pt x="136" y="28"/>
                  </a:lnTo>
                  <a:lnTo>
                    <a:pt x="128" y="25"/>
                  </a:lnTo>
                  <a:lnTo>
                    <a:pt x="120" y="22"/>
                  </a:lnTo>
                  <a:lnTo>
                    <a:pt x="112" y="20"/>
                  </a:lnTo>
                  <a:lnTo>
                    <a:pt x="105" y="19"/>
                  </a:lnTo>
                  <a:lnTo>
                    <a:pt x="99" y="19"/>
                  </a:lnTo>
                  <a:lnTo>
                    <a:pt x="94" y="20"/>
                  </a:lnTo>
                  <a:lnTo>
                    <a:pt x="88" y="22"/>
                  </a:lnTo>
                  <a:lnTo>
                    <a:pt x="83" y="24"/>
                  </a:lnTo>
                  <a:lnTo>
                    <a:pt x="77" y="27"/>
                  </a:lnTo>
                  <a:lnTo>
                    <a:pt x="73" y="29"/>
                  </a:lnTo>
                  <a:lnTo>
                    <a:pt x="67" y="33"/>
                  </a:lnTo>
                  <a:lnTo>
                    <a:pt x="63" y="38"/>
                  </a:lnTo>
                  <a:lnTo>
                    <a:pt x="58" y="42"/>
                  </a:lnTo>
                  <a:lnTo>
                    <a:pt x="54" y="47"/>
                  </a:lnTo>
                  <a:lnTo>
                    <a:pt x="51" y="53"/>
                  </a:lnTo>
                  <a:lnTo>
                    <a:pt x="47" y="59"/>
                  </a:lnTo>
                  <a:lnTo>
                    <a:pt x="45" y="66"/>
                  </a:lnTo>
                  <a:lnTo>
                    <a:pt x="43" y="72"/>
                  </a:lnTo>
                  <a:lnTo>
                    <a:pt x="42" y="80"/>
                  </a:lnTo>
                  <a:lnTo>
                    <a:pt x="41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5" name="Freeform 1465"/>
            <p:cNvSpPr>
              <a:spLocks noEditPoints="1"/>
            </p:cNvSpPr>
            <p:nvPr/>
          </p:nvSpPr>
          <p:spPr bwMode="auto">
            <a:xfrm>
              <a:off x="3978" y="969"/>
              <a:ext cx="91" cy="85"/>
            </a:xfrm>
            <a:custGeom>
              <a:avLst/>
              <a:gdLst>
                <a:gd name="T0" fmla="*/ 0 w 394"/>
                <a:gd name="T1" fmla="*/ 370 h 381"/>
                <a:gd name="T2" fmla="*/ 21 w 394"/>
                <a:gd name="T3" fmla="*/ 370 h 381"/>
                <a:gd name="T4" fmla="*/ 31 w 394"/>
                <a:gd name="T5" fmla="*/ 368 h 381"/>
                <a:gd name="T6" fmla="*/ 40 w 394"/>
                <a:gd name="T7" fmla="*/ 364 h 381"/>
                <a:gd name="T8" fmla="*/ 47 w 394"/>
                <a:gd name="T9" fmla="*/ 358 h 381"/>
                <a:gd name="T10" fmla="*/ 53 w 394"/>
                <a:gd name="T11" fmla="*/ 349 h 381"/>
                <a:gd name="T12" fmla="*/ 56 w 394"/>
                <a:gd name="T13" fmla="*/ 328 h 381"/>
                <a:gd name="T14" fmla="*/ 56 w 394"/>
                <a:gd name="T15" fmla="*/ 68 h 381"/>
                <a:gd name="T16" fmla="*/ 54 w 394"/>
                <a:gd name="T17" fmla="*/ 38 h 381"/>
                <a:gd name="T18" fmla="*/ 48 w 394"/>
                <a:gd name="T19" fmla="*/ 22 h 381"/>
                <a:gd name="T20" fmla="*/ 34 w 394"/>
                <a:gd name="T21" fmla="*/ 14 h 381"/>
                <a:gd name="T22" fmla="*/ 14 w 394"/>
                <a:gd name="T23" fmla="*/ 10 h 381"/>
                <a:gd name="T24" fmla="*/ 0 w 394"/>
                <a:gd name="T25" fmla="*/ 0 h 381"/>
                <a:gd name="T26" fmla="*/ 181 w 394"/>
                <a:gd name="T27" fmla="*/ 0 h 381"/>
                <a:gd name="T28" fmla="*/ 220 w 394"/>
                <a:gd name="T29" fmla="*/ 3 h 381"/>
                <a:gd name="T30" fmla="*/ 253 w 394"/>
                <a:gd name="T31" fmla="*/ 7 h 381"/>
                <a:gd name="T32" fmla="*/ 281 w 394"/>
                <a:gd name="T33" fmla="*/ 15 h 381"/>
                <a:gd name="T34" fmla="*/ 304 w 394"/>
                <a:gd name="T35" fmla="*/ 24 h 381"/>
                <a:gd name="T36" fmla="*/ 325 w 394"/>
                <a:gd name="T37" fmla="*/ 37 h 381"/>
                <a:gd name="T38" fmla="*/ 344 w 394"/>
                <a:gd name="T39" fmla="*/ 54 h 381"/>
                <a:gd name="T40" fmla="*/ 359 w 394"/>
                <a:gd name="T41" fmla="*/ 73 h 381"/>
                <a:gd name="T42" fmla="*/ 373 w 394"/>
                <a:gd name="T43" fmla="*/ 96 h 381"/>
                <a:gd name="T44" fmla="*/ 383 w 394"/>
                <a:gd name="T45" fmla="*/ 119 h 381"/>
                <a:gd name="T46" fmla="*/ 391 w 394"/>
                <a:gd name="T47" fmla="*/ 146 h 381"/>
                <a:gd name="T48" fmla="*/ 394 w 394"/>
                <a:gd name="T49" fmla="*/ 174 h 381"/>
                <a:gd name="T50" fmla="*/ 393 w 394"/>
                <a:gd name="T51" fmla="*/ 208 h 381"/>
                <a:gd name="T52" fmla="*/ 388 w 394"/>
                <a:gd name="T53" fmla="*/ 244 h 381"/>
                <a:gd name="T54" fmla="*/ 376 w 394"/>
                <a:gd name="T55" fmla="*/ 278 h 381"/>
                <a:gd name="T56" fmla="*/ 357 w 394"/>
                <a:gd name="T57" fmla="*/ 308 h 381"/>
                <a:gd name="T58" fmla="*/ 338 w 394"/>
                <a:gd name="T59" fmla="*/ 328 h 381"/>
                <a:gd name="T60" fmla="*/ 321 w 394"/>
                <a:gd name="T61" fmla="*/ 341 h 381"/>
                <a:gd name="T62" fmla="*/ 304 w 394"/>
                <a:gd name="T63" fmla="*/ 352 h 381"/>
                <a:gd name="T64" fmla="*/ 285 w 394"/>
                <a:gd name="T65" fmla="*/ 362 h 381"/>
                <a:gd name="T66" fmla="*/ 264 w 394"/>
                <a:gd name="T67" fmla="*/ 369 h 381"/>
                <a:gd name="T68" fmla="*/ 241 w 394"/>
                <a:gd name="T69" fmla="*/ 375 h 381"/>
                <a:gd name="T70" fmla="*/ 202 w 394"/>
                <a:gd name="T71" fmla="*/ 380 h 381"/>
                <a:gd name="T72" fmla="*/ 0 w 394"/>
                <a:gd name="T73" fmla="*/ 381 h 381"/>
                <a:gd name="T74" fmla="*/ 129 w 394"/>
                <a:gd name="T75" fmla="*/ 356 h 381"/>
                <a:gd name="T76" fmla="*/ 160 w 394"/>
                <a:gd name="T77" fmla="*/ 360 h 381"/>
                <a:gd name="T78" fmla="*/ 190 w 394"/>
                <a:gd name="T79" fmla="*/ 360 h 381"/>
                <a:gd name="T80" fmla="*/ 220 w 394"/>
                <a:gd name="T81" fmla="*/ 354 h 381"/>
                <a:gd name="T82" fmla="*/ 249 w 394"/>
                <a:gd name="T83" fmla="*/ 343 h 381"/>
                <a:gd name="T84" fmla="*/ 273 w 394"/>
                <a:gd name="T85" fmla="*/ 326 h 381"/>
                <a:gd name="T86" fmla="*/ 295 w 394"/>
                <a:gd name="T87" fmla="*/ 303 h 381"/>
                <a:gd name="T88" fmla="*/ 312 w 394"/>
                <a:gd name="T89" fmla="*/ 276 h 381"/>
                <a:gd name="T90" fmla="*/ 323 w 394"/>
                <a:gd name="T91" fmla="*/ 245 h 381"/>
                <a:gd name="T92" fmla="*/ 328 w 394"/>
                <a:gd name="T93" fmla="*/ 210 h 381"/>
                <a:gd name="T94" fmla="*/ 328 w 394"/>
                <a:gd name="T95" fmla="*/ 172 h 381"/>
                <a:gd name="T96" fmla="*/ 323 w 394"/>
                <a:gd name="T97" fmla="*/ 136 h 381"/>
                <a:gd name="T98" fmla="*/ 312 w 394"/>
                <a:gd name="T99" fmla="*/ 105 h 381"/>
                <a:gd name="T100" fmla="*/ 295 w 394"/>
                <a:gd name="T101" fmla="*/ 78 h 381"/>
                <a:gd name="T102" fmla="*/ 273 w 394"/>
                <a:gd name="T103" fmla="*/ 56 h 381"/>
                <a:gd name="T104" fmla="*/ 247 w 394"/>
                <a:gd name="T105" fmla="*/ 38 h 381"/>
                <a:gd name="T106" fmla="*/ 220 w 394"/>
                <a:gd name="T107" fmla="*/ 28 h 381"/>
                <a:gd name="T108" fmla="*/ 188 w 394"/>
                <a:gd name="T109" fmla="*/ 22 h 381"/>
                <a:gd name="T110" fmla="*/ 158 w 394"/>
                <a:gd name="T111" fmla="*/ 21 h 381"/>
                <a:gd name="T112" fmla="*/ 128 w 394"/>
                <a:gd name="T113" fmla="*/ 26 h 381"/>
                <a:gd name="T114" fmla="*/ 111 w 394"/>
                <a:gd name="T115" fmla="*/ 353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94" h="381">
                  <a:moveTo>
                    <a:pt x="0" y="381"/>
                  </a:moveTo>
                  <a:lnTo>
                    <a:pt x="0" y="370"/>
                  </a:lnTo>
                  <a:lnTo>
                    <a:pt x="14" y="370"/>
                  </a:lnTo>
                  <a:lnTo>
                    <a:pt x="21" y="370"/>
                  </a:lnTo>
                  <a:lnTo>
                    <a:pt x="26" y="369"/>
                  </a:lnTo>
                  <a:lnTo>
                    <a:pt x="31" y="368"/>
                  </a:lnTo>
                  <a:lnTo>
                    <a:pt x="36" y="366"/>
                  </a:lnTo>
                  <a:lnTo>
                    <a:pt x="40" y="364"/>
                  </a:lnTo>
                  <a:lnTo>
                    <a:pt x="44" y="362"/>
                  </a:lnTo>
                  <a:lnTo>
                    <a:pt x="47" y="358"/>
                  </a:lnTo>
                  <a:lnTo>
                    <a:pt x="49" y="355"/>
                  </a:lnTo>
                  <a:lnTo>
                    <a:pt x="53" y="349"/>
                  </a:lnTo>
                  <a:lnTo>
                    <a:pt x="55" y="340"/>
                  </a:lnTo>
                  <a:lnTo>
                    <a:pt x="56" y="328"/>
                  </a:lnTo>
                  <a:lnTo>
                    <a:pt x="56" y="313"/>
                  </a:lnTo>
                  <a:lnTo>
                    <a:pt x="56" y="68"/>
                  </a:lnTo>
                  <a:lnTo>
                    <a:pt x="56" y="51"/>
                  </a:lnTo>
                  <a:lnTo>
                    <a:pt x="54" y="38"/>
                  </a:lnTo>
                  <a:lnTo>
                    <a:pt x="52" y="29"/>
                  </a:lnTo>
                  <a:lnTo>
                    <a:pt x="48" y="22"/>
                  </a:lnTo>
                  <a:lnTo>
                    <a:pt x="42" y="17"/>
                  </a:lnTo>
                  <a:lnTo>
                    <a:pt x="34" y="14"/>
                  </a:lnTo>
                  <a:lnTo>
                    <a:pt x="25" y="12"/>
                  </a:lnTo>
                  <a:lnTo>
                    <a:pt x="14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81" y="0"/>
                  </a:lnTo>
                  <a:lnTo>
                    <a:pt x="201" y="1"/>
                  </a:lnTo>
                  <a:lnTo>
                    <a:pt x="220" y="3"/>
                  </a:lnTo>
                  <a:lnTo>
                    <a:pt x="236" y="5"/>
                  </a:lnTo>
                  <a:lnTo>
                    <a:pt x="253" y="7"/>
                  </a:lnTo>
                  <a:lnTo>
                    <a:pt x="267" y="10"/>
                  </a:lnTo>
                  <a:lnTo>
                    <a:pt x="281" y="15"/>
                  </a:lnTo>
                  <a:lnTo>
                    <a:pt x="293" y="19"/>
                  </a:lnTo>
                  <a:lnTo>
                    <a:pt x="304" y="24"/>
                  </a:lnTo>
                  <a:lnTo>
                    <a:pt x="315" y="31"/>
                  </a:lnTo>
                  <a:lnTo>
                    <a:pt x="325" y="37"/>
                  </a:lnTo>
                  <a:lnTo>
                    <a:pt x="335" y="45"/>
                  </a:lnTo>
                  <a:lnTo>
                    <a:pt x="344" y="54"/>
                  </a:lnTo>
                  <a:lnTo>
                    <a:pt x="351" y="63"/>
                  </a:lnTo>
                  <a:lnTo>
                    <a:pt x="359" y="73"/>
                  </a:lnTo>
                  <a:lnTo>
                    <a:pt x="367" y="84"/>
                  </a:lnTo>
                  <a:lnTo>
                    <a:pt x="373" y="96"/>
                  </a:lnTo>
                  <a:lnTo>
                    <a:pt x="379" y="107"/>
                  </a:lnTo>
                  <a:lnTo>
                    <a:pt x="383" y="119"/>
                  </a:lnTo>
                  <a:lnTo>
                    <a:pt x="388" y="132"/>
                  </a:lnTo>
                  <a:lnTo>
                    <a:pt x="391" y="146"/>
                  </a:lnTo>
                  <a:lnTo>
                    <a:pt x="393" y="159"/>
                  </a:lnTo>
                  <a:lnTo>
                    <a:pt x="394" y="174"/>
                  </a:lnTo>
                  <a:lnTo>
                    <a:pt x="394" y="188"/>
                  </a:lnTo>
                  <a:lnTo>
                    <a:pt x="393" y="208"/>
                  </a:lnTo>
                  <a:lnTo>
                    <a:pt x="391" y="226"/>
                  </a:lnTo>
                  <a:lnTo>
                    <a:pt x="388" y="244"/>
                  </a:lnTo>
                  <a:lnTo>
                    <a:pt x="382" y="261"/>
                  </a:lnTo>
                  <a:lnTo>
                    <a:pt x="376" y="278"/>
                  </a:lnTo>
                  <a:lnTo>
                    <a:pt x="367" y="293"/>
                  </a:lnTo>
                  <a:lnTo>
                    <a:pt x="357" y="308"/>
                  </a:lnTo>
                  <a:lnTo>
                    <a:pt x="345" y="321"/>
                  </a:lnTo>
                  <a:lnTo>
                    <a:pt x="338" y="328"/>
                  </a:lnTo>
                  <a:lnTo>
                    <a:pt x="330" y="335"/>
                  </a:lnTo>
                  <a:lnTo>
                    <a:pt x="321" y="341"/>
                  </a:lnTo>
                  <a:lnTo>
                    <a:pt x="314" y="348"/>
                  </a:lnTo>
                  <a:lnTo>
                    <a:pt x="304" y="352"/>
                  </a:lnTo>
                  <a:lnTo>
                    <a:pt x="295" y="357"/>
                  </a:lnTo>
                  <a:lnTo>
                    <a:pt x="285" y="362"/>
                  </a:lnTo>
                  <a:lnTo>
                    <a:pt x="275" y="366"/>
                  </a:lnTo>
                  <a:lnTo>
                    <a:pt x="264" y="369"/>
                  </a:lnTo>
                  <a:lnTo>
                    <a:pt x="252" y="372"/>
                  </a:lnTo>
                  <a:lnTo>
                    <a:pt x="241" y="375"/>
                  </a:lnTo>
                  <a:lnTo>
                    <a:pt x="229" y="377"/>
                  </a:lnTo>
                  <a:lnTo>
                    <a:pt x="202" y="380"/>
                  </a:lnTo>
                  <a:lnTo>
                    <a:pt x="176" y="381"/>
                  </a:lnTo>
                  <a:lnTo>
                    <a:pt x="0" y="381"/>
                  </a:lnTo>
                  <a:close/>
                  <a:moveTo>
                    <a:pt x="111" y="353"/>
                  </a:moveTo>
                  <a:lnTo>
                    <a:pt x="129" y="356"/>
                  </a:lnTo>
                  <a:lnTo>
                    <a:pt x="146" y="359"/>
                  </a:lnTo>
                  <a:lnTo>
                    <a:pt x="160" y="360"/>
                  </a:lnTo>
                  <a:lnTo>
                    <a:pt x="173" y="360"/>
                  </a:lnTo>
                  <a:lnTo>
                    <a:pt x="190" y="360"/>
                  </a:lnTo>
                  <a:lnTo>
                    <a:pt x="205" y="358"/>
                  </a:lnTo>
                  <a:lnTo>
                    <a:pt x="220" y="354"/>
                  </a:lnTo>
                  <a:lnTo>
                    <a:pt x="234" y="350"/>
                  </a:lnTo>
                  <a:lnTo>
                    <a:pt x="249" y="343"/>
                  </a:lnTo>
                  <a:lnTo>
                    <a:pt x="261" y="335"/>
                  </a:lnTo>
                  <a:lnTo>
                    <a:pt x="273" y="326"/>
                  </a:lnTo>
                  <a:lnTo>
                    <a:pt x="285" y="315"/>
                  </a:lnTo>
                  <a:lnTo>
                    <a:pt x="295" y="303"/>
                  </a:lnTo>
                  <a:lnTo>
                    <a:pt x="304" y="290"/>
                  </a:lnTo>
                  <a:lnTo>
                    <a:pt x="312" y="276"/>
                  </a:lnTo>
                  <a:lnTo>
                    <a:pt x="318" y="261"/>
                  </a:lnTo>
                  <a:lnTo>
                    <a:pt x="323" y="245"/>
                  </a:lnTo>
                  <a:lnTo>
                    <a:pt x="326" y="228"/>
                  </a:lnTo>
                  <a:lnTo>
                    <a:pt x="328" y="210"/>
                  </a:lnTo>
                  <a:lnTo>
                    <a:pt x="329" y="191"/>
                  </a:lnTo>
                  <a:lnTo>
                    <a:pt x="328" y="172"/>
                  </a:lnTo>
                  <a:lnTo>
                    <a:pt x="326" y="154"/>
                  </a:lnTo>
                  <a:lnTo>
                    <a:pt x="323" y="136"/>
                  </a:lnTo>
                  <a:lnTo>
                    <a:pt x="318" y="120"/>
                  </a:lnTo>
                  <a:lnTo>
                    <a:pt x="312" y="105"/>
                  </a:lnTo>
                  <a:lnTo>
                    <a:pt x="304" y="91"/>
                  </a:lnTo>
                  <a:lnTo>
                    <a:pt x="295" y="78"/>
                  </a:lnTo>
                  <a:lnTo>
                    <a:pt x="285" y="66"/>
                  </a:lnTo>
                  <a:lnTo>
                    <a:pt x="273" y="56"/>
                  </a:lnTo>
                  <a:lnTo>
                    <a:pt x="261" y="47"/>
                  </a:lnTo>
                  <a:lnTo>
                    <a:pt x="247" y="38"/>
                  </a:lnTo>
                  <a:lnTo>
                    <a:pt x="234" y="33"/>
                  </a:lnTo>
                  <a:lnTo>
                    <a:pt x="220" y="28"/>
                  </a:lnTo>
                  <a:lnTo>
                    <a:pt x="204" y="24"/>
                  </a:lnTo>
                  <a:lnTo>
                    <a:pt x="188" y="22"/>
                  </a:lnTo>
                  <a:lnTo>
                    <a:pt x="171" y="21"/>
                  </a:lnTo>
                  <a:lnTo>
                    <a:pt x="158" y="21"/>
                  </a:lnTo>
                  <a:lnTo>
                    <a:pt x="143" y="23"/>
                  </a:lnTo>
                  <a:lnTo>
                    <a:pt x="128" y="26"/>
                  </a:lnTo>
                  <a:lnTo>
                    <a:pt x="111" y="30"/>
                  </a:lnTo>
                  <a:lnTo>
                    <a:pt x="111" y="3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6" name="Freeform 1466"/>
            <p:cNvSpPr>
              <a:spLocks noEditPoints="1"/>
            </p:cNvSpPr>
            <p:nvPr/>
          </p:nvSpPr>
          <p:spPr bwMode="auto">
            <a:xfrm>
              <a:off x="4078" y="965"/>
              <a:ext cx="30" cy="89"/>
            </a:xfrm>
            <a:custGeom>
              <a:avLst/>
              <a:gdLst>
                <a:gd name="T0" fmla="*/ 74 w 133"/>
                <a:gd name="T1" fmla="*/ 0 h 400"/>
                <a:gd name="T2" fmla="*/ 85 w 133"/>
                <a:gd name="T3" fmla="*/ 5 h 400"/>
                <a:gd name="T4" fmla="*/ 93 w 133"/>
                <a:gd name="T5" fmla="*/ 13 h 400"/>
                <a:gd name="T6" fmla="*/ 98 w 133"/>
                <a:gd name="T7" fmla="*/ 23 h 400"/>
                <a:gd name="T8" fmla="*/ 98 w 133"/>
                <a:gd name="T9" fmla="*/ 35 h 400"/>
                <a:gd name="T10" fmla="*/ 93 w 133"/>
                <a:gd name="T11" fmla="*/ 45 h 400"/>
                <a:gd name="T12" fmla="*/ 85 w 133"/>
                <a:gd name="T13" fmla="*/ 52 h 400"/>
                <a:gd name="T14" fmla="*/ 74 w 133"/>
                <a:gd name="T15" fmla="*/ 56 h 400"/>
                <a:gd name="T16" fmla="*/ 63 w 133"/>
                <a:gd name="T17" fmla="*/ 56 h 400"/>
                <a:gd name="T18" fmla="*/ 52 w 133"/>
                <a:gd name="T19" fmla="*/ 52 h 400"/>
                <a:gd name="T20" fmla="*/ 45 w 133"/>
                <a:gd name="T21" fmla="*/ 45 h 400"/>
                <a:gd name="T22" fmla="*/ 40 w 133"/>
                <a:gd name="T23" fmla="*/ 35 h 400"/>
                <a:gd name="T24" fmla="*/ 40 w 133"/>
                <a:gd name="T25" fmla="*/ 23 h 400"/>
                <a:gd name="T26" fmla="*/ 45 w 133"/>
                <a:gd name="T27" fmla="*/ 13 h 400"/>
                <a:gd name="T28" fmla="*/ 52 w 133"/>
                <a:gd name="T29" fmla="*/ 5 h 400"/>
                <a:gd name="T30" fmla="*/ 63 w 133"/>
                <a:gd name="T31" fmla="*/ 0 h 400"/>
                <a:gd name="T32" fmla="*/ 93 w 133"/>
                <a:gd name="T33" fmla="*/ 135 h 400"/>
                <a:gd name="T34" fmla="*/ 93 w 133"/>
                <a:gd name="T35" fmla="*/ 353 h 400"/>
                <a:gd name="T36" fmla="*/ 95 w 133"/>
                <a:gd name="T37" fmla="*/ 369 h 400"/>
                <a:gd name="T38" fmla="*/ 99 w 133"/>
                <a:gd name="T39" fmla="*/ 377 h 400"/>
                <a:gd name="T40" fmla="*/ 104 w 133"/>
                <a:gd name="T41" fmla="*/ 384 h 400"/>
                <a:gd name="T42" fmla="*/ 112 w 133"/>
                <a:gd name="T43" fmla="*/ 387 h 400"/>
                <a:gd name="T44" fmla="*/ 124 w 133"/>
                <a:gd name="T45" fmla="*/ 389 h 400"/>
                <a:gd name="T46" fmla="*/ 133 w 133"/>
                <a:gd name="T47" fmla="*/ 400 h 400"/>
                <a:gd name="T48" fmla="*/ 5 w 133"/>
                <a:gd name="T49" fmla="*/ 389 h 400"/>
                <a:gd name="T50" fmla="*/ 20 w 133"/>
                <a:gd name="T51" fmla="*/ 388 h 400"/>
                <a:gd name="T52" fmla="*/ 30 w 133"/>
                <a:gd name="T53" fmla="*/ 386 h 400"/>
                <a:gd name="T54" fmla="*/ 37 w 133"/>
                <a:gd name="T55" fmla="*/ 381 h 400"/>
                <a:gd name="T56" fmla="*/ 41 w 133"/>
                <a:gd name="T57" fmla="*/ 374 h 400"/>
                <a:gd name="T58" fmla="*/ 45 w 133"/>
                <a:gd name="T59" fmla="*/ 361 h 400"/>
                <a:gd name="T60" fmla="*/ 45 w 133"/>
                <a:gd name="T61" fmla="*/ 342 h 400"/>
                <a:gd name="T62" fmla="*/ 45 w 133"/>
                <a:gd name="T63" fmla="*/ 223 h 400"/>
                <a:gd name="T64" fmla="*/ 43 w 133"/>
                <a:gd name="T65" fmla="*/ 196 h 400"/>
                <a:gd name="T66" fmla="*/ 41 w 133"/>
                <a:gd name="T67" fmla="*/ 183 h 400"/>
                <a:gd name="T68" fmla="*/ 38 w 133"/>
                <a:gd name="T69" fmla="*/ 178 h 400"/>
                <a:gd name="T70" fmla="*/ 33 w 133"/>
                <a:gd name="T71" fmla="*/ 174 h 400"/>
                <a:gd name="T72" fmla="*/ 28 w 133"/>
                <a:gd name="T73" fmla="*/ 173 h 400"/>
                <a:gd name="T74" fmla="*/ 15 w 133"/>
                <a:gd name="T75" fmla="*/ 173 h 400"/>
                <a:gd name="T76" fmla="*/ 0 w 133"/>
                <a:gd name="T77" fmla="*/ 166 h 400"/>
                <a:gd name="T78" fmla="*/ 93 w 133"/>
                <a:gd name="T79" fmla="*/ 13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3" h="400">
                  <a:moveTo>
                    <a:pt x="69" y="0"/>
                  </a:moveTo>
                  <a:lnTo>
                    <a:pt x="74" y="0"/>
                  </a:lnTo>
                  <a:lnTo>
                    <a:pt x="80" y="2"/>
                  </a:lnTo>
                  <a:lnTo>
                    <a:pt x="85" y="5"/>
                  </a:lnTo>
                  <a:lnTo>
                    <a:pt x="90" y="9"/>
                  </a:lnTo>
                  <a:lnTo>
                    <a:pt x="93" y="13"/>
                  </a:lnTo>
                  <a:lnTo>
                    <a:pt x="96" y="18"/>
                  </a:lnTo>
                  <a:lnTo>
                    <a:pt x="98" y="23"/>
                  </a:lnTo>
                  <a:lnTo>
                    <a:pt x="98" y="28"/>
                  </a:lnTo>
                  <a:lnTo>
                    <a:pt x="98" y="35"/>
                  </a:lnTo>
                  <a:lnTo>
                    <a:pt x="96" y="39"/>
                  </a:lnTo>
                  <a:lnTo>
                    <a:pt x="93" y="45"/>
                  </a:lnTo>
                  <a:lnTo>
                    <a:pt x="90" y="49"/>
                  </a:lnTo>
                  <a:lnTo>
                    <a:pt x="85" y="52"/>
                  </a:lnTo>
                  <a:lnTo>
                    <a:pt x="80" y="55"/>
                  </a:lnTo>
                  <a:lnTo>
                    <a:pt x="74" y="56"/>
                  </a:lnTo>
                  <a:lnTo>
                    <a:pt x="69" y="57"/>
                  </a:lnTo>
                  <a:lnTo>
                    <a:pt x="63" y="56"/>
                  </a:lnTo>
                  <a:lnTo>
                    <a:pt x="58" y="55"/>
                  </a:lnTo>
                  <a:lnTo>
                    <a:pt x="52" y="52"/>
                  </a:lnTo>
                  <a:lnTo>
                    <a:pt x="48" y="49"/>
                  </a:lnTo>
                  <a:lnTo>
                    <a:pt x="45" y="45"/>
                  </a:lnTo>
                  <a:lnTo>
                    <a:pt x="41" y="39"/>
                  </a:lnTo>
                  <a:lnTo>
                    <a:pt x="40" y="35"/>
                  </a:lnTo>
                  <a:lnTo>
                    <a:pt x="39" y="28"/>
                  </a:lnTo>
                  <a:lnTo>
                    <a:pt x="40" y="23"/>
                  </a:lnTo>
                  <a:lnTo>
                    <a:pt x="41" y="18"/>
                  </a:lnTo>
                  <a:lnTo>
                    <a:pt x="45" y="13"/>
                  </a:lnTo>
                  <a:lnTo>
                    <a:pt x="48" y="9"/>
                  </a:lnTo>
                  <a:lnTo>
                    <a:pt x="52" y="5"/>
                  </a:lnTo>
                  <a:lnTo>
                    <a:pt x="58" y="2"/>
                  </a:lnTo>
                  <a:lnTo>
                    <a:pt x="63" y="0"/>
                  </a:lnTo>
                  <a:lnTo>
                    <a:pt x="69" y="0"/>
                  </a:lnTo>
                  <a:close/>
                  <a:moveTo>
                    <a:pt x="93" y="135"/>
                  </a:moveTo>
                  <a:lnTo>
                    <a:pt x="93" y="342"/>
                  </a:lnTo>
                  <a:lnTo>
                    <a:pt x="93" y="353"/>
                  </a:lnTo>
                  <a:lnTo>
                    <a:pt x="94" y="361"/>
                  </a:lnTo>
                  <a:lnTo>
                    <a:pt x="95" y="369"/>
                  </a:lnTo>
                  <a:lnTo>
                    <a:pt x="96" y="373"/>
                  </a:lnTo>
                  <a:lnTo>
                    <a:pt x="99" y="377"/>
                  </a:lnTo>
                  <a:lnTo>
                    <a:pt x="101" y="381"/>
                  </a:lnTo>
                  <a:lnTo>
                    <a:pt x="104" y="384"/>
                  </a:lnTo>
                  <a:lnTo>
                    <a:pt x="108" y="386"/>
                  </a:lnTo>
                  <a:lnTo>
                    <a:pt x="112" y="387"/>
                  </a:lnTo>
                  <a:lnTo>
                    <a:pt x="117" y="388"/>
                  </a:lnTo>
                  <a:lnTo>
                    <a:pt x="124" y="389"/>
                  </a:lnTo>
                  <a:lnTo>
                    <a:pt x="133" y="389"/>
                  </a:lnTo>
                  <a:lnTo>
                    <a:pt x="133" y="400"/>
                  </a:lnTo>
                  <a:lnTo>
                    <a:pt x="5" y="400"/>
                  </a:lnTo>
                  <a:lnTo>
                    <a:pt x="5" y="389"/>
                  </a:lnTo>
                  <a:lnTo>
                    <a:pt x="14" y="389"/>
                  </a:lnTo>
                  <a:lnTo>
                    <a:pt x="20" y="388"/>
                  </a:lnTo>
                  <a:lnTo>
                    <a:pt x="27" y="387"/>
                  </a:lnTo>
                  <a:lnTo>
                    <a:pt x="30" y="386"/>
                  </a:lnTo>
                  <a:lnTo>
                    <a:pt x="33" y="384"/>
                  </a:lnTo>
                  <a:lnTo>
                    <a:pt x="37" y="381"/>
                  </a:lnTo>
                  <a:lnTo>
                    <a:pt x="39" y="377"/>
                  </a:lnTo>
                  <a:lnTo>
                    <a:pt x="41" y="374"/>
                  </a:lnTo>
                  <a:lnTo>
                    <a:pt x="42" y="369"/>
                  </a:lnTo>
                  <a:lnTo>
                    <a:pt x="45" y="361"/>
                  </a:lnTo>
                  <a:lnTo>
                    <a:pt x="45" y="353"/>
                  </a:lnTo>
                  <a:lnTo>
                    <a:pt x="45" y="342"/>
                  </a:lnTo>
                  <a:lnTo>
                    <a:pt x="45" y="243"/>
                  </a:lnTo>
                  <a:lnTo>
                    <a:pt x="45" y="223"/>
                  </a:lnTo>
                  <a:lnTo>
                    <a:pt x="45" y="208"/>
                  </a:lnTo>
                  <a:lnTo>
                    <a:pt x="43" y="196"/>
                  </a:lnTo>
                  <a:lnTo>
                    <a:pt x="42" y="188"/>
                  </a:lnTo>
                  <a:lnTo>
                    <a:pt x="41" y="183"/>
                  </a:lnTo>
                  <a:lnTo>
                    <a:pt x="40" y="180"/>
                  </a:lnTo>
                  <a:lnTo>
                    <a:pt x="38" y="178"/>
                  </a:lnTo>
                  <a:lnTo>
                    <a:pt x="36" y="176"/>
                  </a:lnTo>
                  <a:lnTo>
                    <a:pt x="33" y="174"/>
                  </a:lnTo>
                  <a:lnTo>
                    <a:pt x="31" y="173"/>
                  </a:lnTo>
                  <a:lnTo>
                    <a:pt x="28" y="173"/>
                  </a:lnTo>
                  <a:lnTo>
                    <a:pt x="25" y="172"/>
                  </a:lnTo>
                  <a:lnTo>
                    <a:pt x="15" y="173"/>
                  </a:lnTo>
                  <a:lnTo>
                    <a:pt x="5" y="176"/>
                  </a:lnTo>
                  <a:lnTo>
                    <a:pt x="0" y="166"/>
                  </a:lnTo>
                  <a:lnTo>
                    <a:pt x="80" y="135"/>
                  </a:lnTo>
                  <a:lnTo>
                    <a:pt x="93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7" name="Freeform 1467"/>
            <p:cNvSpPr>
              <a:spLocks/>
            </p:cNvSpPr>
            <p:nvPr/>
          </p:nvSpPr>
          <p:spPr bwMode="auto">
            <a:xfrm>
              <a:off x="4116" y="965"/>
              <a:ext cx="30" cy="89"/>
            </a:xfrm>
            <a:custGeom>
              <a:avLst/>
              <a:gdLst>
                <a:gd name="T0" fmla="*/ 92 w 135"/>
                <a:gd name="T1" fmla="*/ 0 h 400"/>
                <a:gd name="T2" fmla="*/ 92 w 135"/>
                <a:gd name="T3" fmla="*/ 342 h 400"/>
                <a:gd name="T4" fmla="*/ 92 w 135"/>
                <a:gd name="T5" fmla="*/ 353 h 400"/>
                <a:gd name="T6" fmla="*/ 93 w 135"/>
                <a:gd name="T7" fmla="*/ 361 h 400"/>
                <a:gd name="T8" fmla="*/ 94 w 135"/>
                <a:gd name="T9" fmla="*/ 369 h 400"/>
                <a:gd name="T10" fmla="*/ 95 w 135"/>
                <a:gd name="T11" fmla="*/ 373 h 400"/>
                <a:gd name="T12" fmla="*/ 97 w 135"/>
                <a:gd name="T13" fmla="*/ 377 h 400"/>
                <a:gd name="T14" fmla="*/ 101 w 135"/>
                <a:gd name="T15" fmla="*/ 381 h 400"/>
                <a:gd name="T16" fmla="*/ 103 w 135"/>
                <a:gd name="T17" fmla="*/ 383 h 400"/>
                <a:gd name="T18" fmla="*/ 107 w 135"/>
                <a:gd name="T19" fmla="*/ 385 h 400"/>
                <a:gd name="T20" fmla="*/ 112 w 135"/>
                <a:gd name="T21" fmla="*/ 387 h 400"/>
                <a:gd name="T22" fmla="*/ 117 w 135"/>
                <a:gd name="T23" fmla="*/ 388 h 400"/>
                <a:gd name="T24" fmla="*/ 125 w 135"/>
                <a:gd name="T25" fmla="*/ 389 h 400"/>
                <a:gd name="T26" fmla="*/ 135 w 135"/>
                <a:gd name="T27" fmla="*/ 389 h 400"/>
                <a:gd name="T28" fmla="*/ 135 w 135"/>
                <a:gd name="T29" fmla="*/ 400 h 400"/>
                <a:gd name="T30" fmla="*/ 6 w 135"/>
                <a:gd name="T31" fmla="*/ 400 h 400"/>
                <a:gd name="T32" fmla="*/ 6 w 135"/>
                <a:gd name="T33" fmla="*/ 389 h 400"/>
                <a:gd name="T34" fmla="*/ 13 w 135"/>
                <a:gd name="T35" fmla="*/ 389 h 400"/>
                <a:gd name="T36" fmla="*/ 20 w 135"/>
                <a:gd name="T37" fmla="*/ 388 h 400"/>
                <a:gd name="T38" fmla="*/ 25 w 135"/>
                <a:gd name="T39" fmla="*/ 387 h 400"/>
                <a:gd name="T40" fmla="*/ 30 w 135"/>
                <a:gd name="T41" fmla="*/ 386 h 400"/>
                <a:gd name="T42" fmla="*/ 33 w 135"/>
                <a:gd name="T43" fmla="*/ 384 h 400"/>
                <a:gd name="T44" fmla="*/ 35 w 135"/>
                <a:gd name="T45" fmla="*/ 381 h 400"/>
                <a:gd name="T46" fmla="*/ 39 w 135"/>
                <a:gd name="T47" fmla="*/ 377 h 400"/>
                <a:gd name="T48" fmla="*/ 40 w 135"/>
                <a:gd name="T49" fmla="*/ 374 h 400"/>
                <a:gd name="T50" fmla="*/ 42 w 135"/>
                <a:gd name="T51" fmla="*/ 369 h 400"/>
                <a:gd name="T52" fmla="*/ 43 w 135"/>
                <a:gd name="T53" fmla="*/ 361 h 400"/>
                <a:gd name="T54" fmla="*/ 44 w 135"/>
                <a:gd name="T55" fmla="*/ 353 h 400"/>
                <a:gd name="T56" fmla="*/ 44 w 135"/>
                <a:gd name="T57" fmla="*/ 342 h 400"/>
                <a:gd name="T58" fmla="*/ 44 w 135"/>
                <a:gd name="T59" fmla="*/ 108 h 400"/>
                <a:gd name="T60" fmla="*/ 44 w 135"/>
                <a:gd name="T61" fmla="*/ 89 h 400"/>
                <a:gd name="T62" fmla="*/ 43 w 135"/>
                <a:gd name="T63" fmla="*/ 73 h 400"/>
                <a:gd name="T64" fmla="*/ 43 w 135"/>
                <a:gd name="T65" fmla="*/ 62 h 400"/>
                <a:gd name="T66" fmla="*/ 42 w 135"/>
                <a:gd name="T67" fmla="*/ 54 h 400"/>
                <a:gd name="T68" fmla="*/ 41 w 135"/>
                <a:gd name="T69" fmla="*/ 50 h 400"/>
                <a:gd name="T70" fmla="*/ 40 w 135"/>
                <a:gd name="T71" fmla="*/ 46 h 400"/>
                <a:gd name="T72" fmla="*/ 38 w 135"/>
                <a:gd name="T73" fmla="*/ 43 h 400"/>
                <a:gd name="T74" fmla="*/ 35 w 135"/>
                <a:gd name="T75" fmla="*/ 41 h 400"/>
                <a:gd name="T76" fmla="*/ 31 w 135"/>
                <a:gd name="T77" fmla="*/ 38 h 400"/>
                <a:gd name="T78" fmla="*/ 24 w 135"/>
                <a:gd name="T79" fmla="*/ 37 h 400"/>
                <a:gd name="T80" fmla="*/ 16 w 135"/>
                <a:gd name="T81" fmla="*/ 38 h 400"/>
                <a:gd name="T82" fmla="*/ 6 w 135"/>
                <a:gd name="T83" fmla="*/ 41 h 400"/>
                <a:gd name="T84" fmla="*/ 0 w 135"/>
                <a:gd name="T85" fmla="*/ 32 h 400"/>
                <a:gd name="T86" fmla="*/ 79 w 135"/>
                <a:gd name="T87" fmla="*/ 0 h 400"/>
                <a:gd name="T88" fmla="*/ 92 w 135"/>
                <a:gd name="T89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5" h="400">
                  <a:moveTo>
                    <a:pt x="92" y="0"/>
                  </a:moveTo>
                  <a:lnTo>
                    <a:pt x="92" y="342"/>
                  </a:lnTo>
                  <a:lnTo>
                    <a:pt x="92" y="353"/>
                  </a:lnTo>
                  <a:lnTo>
                    <a:pt x="93" y="361"/>
                  </a:lnTo>
                  <a:lnTo>
                    <a:pt x="94" y="369"/>
                  </a:lnTo>
                  <a:lnTo>
                    <a:pt x="95" y="373"/>
                  </a:lnTo>
                  <a:lnTo>
                    <a:pt x="97" y="377"/>
                  </a:lnTo>
                  <a:lnTo>
                    <a:pt x="101" y="381"/>
                  </a:lnTo>
                  <a:lnTo>
                    <a:pt x="103" y="383"/>
                  </a:lnTo>
                  <a:lnTo>
                    <a:pt x="107" y="385"/>
                  </a:lnTo>
                  <a:lnTo>
                    <a:pt x="112" y="387"/>
                  </a:lnTo>
                  <a:lnTo>
                    <a:pt x="117" y="388"/>
                  </a:lnTo>
                  <a:lnTo>
                    <a:pt x="125" y="389"/>
                  </a:lnTo>
                  <a:lnTo>
                    <a:pt x="135" y="389"/>
                  </a:lnTo>
                  <a:lnTo>
                    <a:pt x="135" y="400"/>
                  </a:lnTo>
                  <a:lnTo>
                    <a:pt x="6" y="400"/>
                  </a:lnTo>
                  <a:lnTo>
                    <a:pt x="6" y="389"/>
                  </a:lnTo>
                  <a:lnTo>
                    <a:pt x="13" y="389"/>
                  </a:lnTo>
                  <a:lnTo>
                    <a:pt x="20" y="388"/>
                  </a:lnTo>
                  <a:lnTo>
                    <a:pt x="25" y="387"/>
                  </a:lnTo>
                  <a:lnTo>
                    <a:pt x="30" y="386"/>
                  </a:lnTo>
                  <a:lnTo>
                    <a:pt x="33" y="384"/>
                  </a:lnTo>
                  <a:lnTo>
                    <a:pt x="35" y="381"/>
                  </a:lnTo>
                  <a:lnTo>
                    <a:pt x="39" y="377"/>
                  </a:lnTo>
                  <a:lnTo>
                    <a:pt x="40" y="374"/>
                  </a:lnTo>
                  <a:lnTo>
                    <a:pt x="42" y="369"/>
                  </a:lnTo>
                  <a:lnTo>
                    <a:pt x="43" y="361"/>
                  </a:lnTo>
                  <a:lnTo>
                    <a:pt x="44" y="353"/>
                  </a:lnTo>
                  <a:lnTo>
                    <a:pt x="44" y="342"/>
                  </a:lnTo>
                  <a:lnTo>
                    <a:pt x="44" y="108"/>
                  </a:lnTo>
                  <a:lnTo>
                    <a:pt x="44" y="89"/>
                  </a:lnTo>
                  <a:lnTo>
                    <a:pt x="43" y="73"/>
                  </a:lnTo>
                  <a:lnTo>
                    <a:pt x="43" y="62"/>
                  </a:lnTo>
                  <a:lnTo>
                    <a:pt x="42" y="54"/>
                  </a:lnTo>
                  <a:lnTo>
                    <a:pt x="41" y="50"/>
                  </a:lnTo>
                  <a:lnTo>
                    <a:pt x="40" y="46"/>
                  </a:lnTo>
                  <a:lnTo>
                    <a:pt x="38" y="43"/>
                  </a:lnTo>
                  <a:lnTo>
                    <a:pt x="35" y="41"/>
                  </a:lnTo>
                  <a:lnTo>
                    <a:pt x="31" y="38"/>
                  </a:lnTo>
                  <a:lnTo>
                    <a:pt x="24" y="37"/>
                  </a:lnTo>
                  <a:lnTo>
                    <a:pt x="16" y="38"/>
                  </a:lnTo>
                  <a:lnTo>
                    <a:pt x="6" y="41"/>
                  </a:lnTo>
                  <a:lnTo>
                    <a:pt x="0" y="32"/>
                  </a:lnTo>
                  <a:lnTo>
                    <a:pt x="79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8" name="Freeform 1468"/>
            <p:cNvSpPr>
              <a:spLocks/>
            </p:cNvSpPr>
            <p:nvPr/>
          </p:nvSpPr>
          <p:spPr bwMode="auto">
            <a:xfrm>
              <a:off x="4149" y="996"/>
              <a:ext cx="68" cy="60"/>
            </a:xfrm>
            <a:custGeom>
              <a:avLst/>
              <a:gdLst>
                <a:gd name="T0" fmla="*/ 250 w 295"/>
                <a:gd name="T1" fmla="*/ 155 h 265"/>
                <a:gd name="T2" fmla="*/ 251 w 295"/>
                <a:gd name="T3" fmla="*/ 191 h 265"/>
                <a:gd name="T4" fmla="*/ 252 w 295"/>
                <a:gd name="T5" fmla="*/ 210 h 265"/>
                <a:gd name="T6" fmla="*/ 256 w 295"/>
                <a:gd name="T7" fmla="*/ 218 h 265"/>
                <a:gd name="T8" fmla="*/ 260 w 295"/>
                <a:gd name="T9" fmla="*/ 224 h 265"/>
                <a:gd name="T10" fmla="*/ 271 w 295"/>
                <a:gd name="T11" fmla="*/ 228 h 265"/>
                <a:gd name="T12" fmla="*/ 291 w 295"/>
                <a:gd name="T13" fmla="*/ 222 h 265"/>
                <a:gd name="T14" fmla="*/ 216 w 295"/>
                <a:gd name="T15" fmla="*/ 265 h 265"/>
                <a:gd name="T16" fmla="*/ 202 w 295"/>
                <a:gd name="T17" fmla="*/ 210 h 265"/>
                <a:gd name="T18" fmla="*/ 173 w 295"/>
                <a:gd name="T19" fmla="*/ 240 h 265"/>
                <a:gd name="T20" fmla="*/ 150 w 295"/>
                <a:gd name="T21" fmla="*/ 255 h 265"/>
                <a:gd name="T22" fmla="*/ 133 w 295"/>
                <a:gd name="T23" fmla="*/ 262 h 265"/>
                <a:gd name="T24" fmla="*/ 113 w 295"/>
                <a:gd name="T25" fmla="*/ 265 h 265"/>
                <a:gd name="T26" fmla="*/ 92 w 295"/>
                <a:gd name="T27" fmla="*/ 261 h 265"/>
                <a:gd name="T28" fmla="*/ 74 w 295"/>
                <a:gd name="T29" fmla="*/ 252 h 265"/>
                <a:gd name="T30" fmla="*/ 61 w 295"/>
                <a:gd name="T31" fmla="*/ 238 h 265"/>
                <a:gd name="T32" fmla="*/ 52 w 295"/>
                <a:gd name="T33" fmla="*/ 219 h 265"/>
                <a:gd name="T34" fmla="*/ 47 w 295"/>
                <a:gd name="T35" fmla="*/ 196 h 265"/>
                <a:gd name="T36" fmla="*/ 45 w 295"/>
                <a:gd name="T37" fmla="*/ 164 h 265"/>
                <a:gd name="T38" fmla="*/ 45 w 295"/>
                <a:gd name="T39" fmla="*/ 40 h 265"/>
                <a:gd name="T40" fmla="*/ 43 w 295"/>
                <a:gd name="T41" fmla="*/ 29 h 265"/>
                <a:gd name="T42" fmla="*/ 39 w 295"/>
                <a:gd name="T43" fmla="*/ 21 h 265"/>
                <a:gd name="T44" fmla="*/ 33 w 295"/>
                <a:gd name="T45" fmla="*/ 16 h 265"/>
                <a:gd name="T46" fmla="*/ 24 w 295"/>
                <a:gd name="T47" fmla="*/ 11 h 265"/>
                <a:gd name="T48" fmla="*/ 10 w 295"/>
                <a:gd name="T49" fmla="*/ 10 h 265"/>
                <a:gd name="T50" fmla="*/ 0 w 295"/>
                <a:gd name="T51" fmla="*/ 0 h 265"/>
                <a:gd name="T52" fmla="*/ 93 w 295"/>
                <a:gd name="T53" fmla="*/ 172 h 265"/>
                <a:gd name="T54" fmla="*/ 96 w 295"/>
                <a:gd name="T55" fmla="*/ 201 h 265"/>
                <a:gd name="T56" fmla="*/ 101 w 295"/>
                <a:gd name="T57" fmla="*/ 212 h 265"/>
                <a:gd name="T58" fmla="*/ 106 w 295"/>
                <a:gd name="T59" fmla="*/ 218 h 265"/>
                <a:gd name="T60" fmla="*/ 121 w 295"/>
                <a:gd name="T61" fmla="*/ 227 h 265"/>
                <a:gd name="T62" fmla="*/ 137 w 295"/>
                <a:gd name="T63" fmla="*/ 230 h 265"/>
                <a:gd name="T64" fmla="*/ 150 w 295"/>
                <a:gd name="T65" fmla="*/ 228 h 265"/>
                <a:gd name="T66" fmla="*/ 165 w 295"/>
                <a:gd name="T67" fmla="*/ 222 h 265"/>
                <a:gd name="T68" fmla="*/ 183 w 295"/>
                <a:gd name="T69" fmla="*/ 212 h 265"/>
                <a:gd name="T70" fmla="*/ 202 w 295"/>
                <a:gd name="T71" fmla="*/ 193 h 265"/>
                <a:gd name="T72" fmla="*/ 202 w 295"/>
                <a:gd name="T73" fmla="*/ 37 h 265"/>
                <a:gd name="T74" fmla="*/ 198 w 295"/>
                <a:gd name="T75" fmla="*/ 23 h 265"/>
                <a:gd name="T76" fmla="*/ 189 w 295"/>
                <a:gd name="T77" fmla="*/ 15 h 265"/>
                <a:gd name="T78" fmla="*/ 173 w 295"/>
                <a:gd name="T79" fmla="*/ 10 h 265"/>
                <a:gd name="T80" fmla="*/ 160 w 295"/>
                <a:gd name="T8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95" h="265">
                  <a:moveTo>
                    <a:pt x="250" y="0"/>
                  </a:moveTo>
                  <a:lnTo>
                    <a:pt x="250" y="155"/>
                  </a:lnTo>
                  <a:lnTo>
                    <a:pt x="251" y="175"/>
                  </a:lnTo>
                  <a:lnTo>
                    <a:pt x="251" y="191"/>
                  </a:lnTo>
                  <a:lnTo>
                    <a:pt x="251" y="203"/>
                  </a:lnTo>
                  <a:lnTo>
                    <a:pt x="252" y="210"/>
                  </a:lnTo>
                  <a:lnTo>
                    <a:pt x="253" y="214"/>
                  </a:lnTo>
                  <a:lnTo>
                    <a:pt x="256" y="218"/>
                  </a:lnTo>
                  <a:lnTo>
                    <a:pt x="258" y="221"/>
                  </a:lnTo>
                  <a:lnTo>
                    <a:pt x="260" y="224"/>
                  </a:lnTo>
                  <a:lnTo>
                    <a:pt x="264" y="227"/>
                  </a:lnTo>
                  <a:lnTo>
                    <a:pt x="271" y="228"/>
                  </a:lnTo>
                  <a:lnTo>
                    <a:pt x="280" y="227"/>
                  </a:lnTo>
                  <a:lnTo>
                    <a:pt x="291" y="222"/>
                  </a:lnTo>
                  <a:lnTo>
                    <a:pt x="295" y="232"/>
                  </a:lnTo>
                  <a:lnTo>
                    <a:pt x="216" y="265"/>
                  </a:lnTo>
                  <a:lnTo>
                    <a:pt x="202" y="265"/>
                  </a:lnTo>
                  <a:lnTo>
                    <a:pt x="202" y="210"/>
                  </a:lnTo>
                  <a:lnTo>
                    <a:pt x="187" y="226"/>
                  </a:lnTo>
                  <a:lnTo>
                    <a:pt x="173" y="240"/>
                  </a:lnTo>
                  <a:lnTo>
                    <a:pt x="160" y="248"/>
                  </a:lnTo>
                  <a:lnTo>
                    <a:pt x="150" y="255"/>
                  </a:lnTo>
                  <a:lnTo>
                    <a:pt x="142" y="259"/>
                  </a:lnTo>
                  <a:lnTo>
                    <a:pt x="133" y="262"/>
                  </a:lnTo>
                  <a:lnTo>
                    <a:pt x="123" y="263"/>
                  </a:lnTo>
                  <a:lnTo>
                    <a:pt x="113" y="265"/>
                  </a:lnTo>
                  <a:lnTo>
                    <a:pt x="102" y="263"/>
                  </a:lnTo>
                  <a:lnTo>
                    <a:pt x="92" y="261"/>
                  </a:lnTo>
                  <a:lnTo>
                    <a:pt x="83" y="257"/>
                  </a:lnTo>
                  <a:lnTo>
                    <a:pt x="74" y="252"/>
                  </a:lnTo>
                  <a:lnTo>
                    <a:pt x="66" y="245"/>
                  </a:lnTo>
                  <a:lnTo>
                    <a:pt x="61" y="238"/>
                  </a:lnTo>
                  <a:lnTo>
                    <a:pt x="55" y="229"/>
                  </a:lnTo>
                  <a:lnTo>
                    <a:pt x="52" y="219"/>
                  </a:lnTo>
                  <a:lnTo>
                    <a:pt x="49" y="208"/>
                  </a:lnTo>
                  <a:lnTo>
                    <a:pt x="47" y="196"/>
                  </a:lnTo>
                  <a:lnTo>
                    <a:pt x="45" y="182"/>
                  </a:lnTo>
                  <a:lnTo>
                    <a:pt x="45" y="164"/>
                  </a:lnTo>
                  <a:lnTo>
                    <a:pt x="45" y="49"/>
                  </a:lnTo>
                  <a:lnTo>
                    <a:pt x="45" y="40"/>
                  </a:lnTo>
                  <a:lnTo>
                    <a:pt x="44" y="34"/>
                  </a:lnTo>
                  <a:lnTo>
                    <a:pt x="43" y="29"/>
                  </a:lnTo>
                  <a:lnTo>
                    <a:pt x="41" y="24"/>
                  </a:lnTo>
                  <a:lnTo>
                    <a:pt x="39" y="21"/>
                  </a:lnTo>
                  <a:lnTo>
                    <a:pt x="37" y="18"/>
                  </a:lnTo>
                  <a:lnTo>
                    <a:pt x="33" y="16"/>
                  </a:lnTo>
                  <a:lnTo>
                    <a:pt x="29" y="14"/>
                  </a:lnTo>
                  <a:lnTo>
                    <a:pt x="24" y="11"/>
                  </a:lnTo>
                  <a:lnTo>
                    <a:pt x="18" y="10"/>
                  </a:lnTo>
                  <a:lnTo>
                    <a:pt x="10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3" y="0"/>
                  </a:lnTo>
                  <a:lnTo>
                    <a:pt x="93" y="172"/>
                  </a:lnTo>
                  <a:lnTo>
                    <a:pt x="94" y="188"/>
                  </a:lnTo>
                  <a:lnTo>
                    <a:pt x="96" y="201"/>
                  </a:lnTo>
                  <a:lnTo>
                    <a:pt x="99" y="206"/>
                  </a:lnTo>
                  <a:lnTo>
                    <a:pt x="101" y="212"/>
                  </a:lnTo>
                  <a:lnTo>
                    <a:pt x="103" y="215"/>
                  </a:lnTo>
                  <a:lnTo>
                    <a:pt x="106" y="218"/>
                  </a:lnTo>
                  <a:lnTo>
                    <a:pt x="113" y="224"/>
                  </a:lnTo>
                  <a:lnTo>
                    <a:pt x="121" y="227"/>
                  </a:lnTo>
                  <a:lnTo>
                    <a:pt x="128" y="229"/>
                  </a:lnTo>
                  <a:lnTo>
                    <a:pt x="137" y="230"/>
                  </a:lnTo>
                  <a:lnTo>
                    <a:pt x="144" y="229"/>
                  </a:lnTo>
                  <a:lnTo>
                    <a:pt x="150" y="228"/>
                  </a:lnTo>
                  <a:lnTo>
                    <a:pt x="158" y="226"/>
                  </a:lnTo>
                  <a:lnTo>
                    <a:pt x="165" y="222"/>
                  </a:lnTo>
                  <a:lnTo>
                    <a:pt x="174" y="217"/>
                  </a:lnTo>
                  <a:lnTo>
                    <a:pt x="183" y="212"/>
                  </a:lnTo>
                  <a:lnTo>
                    <a:pt x="193" y="203"/>
                  </a:lnTo>
                  <a:lnTo>
                    <a:pt x="202" y="193"/>
                  </a:lnTo>
                  <a:lnTo>
                    <a:pt x="202" y="48"/>
                  </a:lnTo>
                  <a:lnTo>
                    <a:pt x="202" y="37"/>
                  </a:lnTo>
                  <a:lnTo>
                    <a:pt x="200" y="30"/>
                  </a:lnTo>
                  <a:lnTo>
                    <a:pt x="198" y="23"/>
                  </a:lnTo>
                  <a:lnTo>
                    <a:pt x="195" y="18"/>
                  </a:lnTo>
                  <a:lnTo>
                    <a:pt x="189" y="15"/>
                  </a:lnTo>
                  <a:lnTo>
                    <a:pt x="181" y="12"/>
                  </a:lnTo>
                  <a:lnTo>
                    <a:pt x="173" y="10"/>
                  </a:lnTo>
                  <a:lnTo>
                    <a:pt x="160" y="10"/>
                  </a:lnTo>
                  <a:lnTo>
                    <a:pt x="160" y="0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9" name="Freeform 1469"/>
            <p:cNvSpPr>
              <a:spLocks/>
            </p:cNvSpPr>
            <p:nvPr/>
          </p:nvSpPr>
          <p:spPr bwMode="auto">
            <a:xfrm>
              <a:off x="4219" y="977"/>
              <a:ext cx="37" cy="78"/>
            </a:xfrm>
            <a:custGeom>
              <a:avLst/>
              <a:gdLst>
                <a:gd name="T0" fmla="*/ 90 w 159"/>
                <a:gd name="T1" fmla="*/ 0 h 346"/>
                <a:gd name="T2" fmla="*/ 90 w 159"/>
                <a:gd name="T3" fmla="*/ 86 h 346"/>
                <a:gd name="T4" fmla="*/ 151 w 159"/>
                <a:gd name="T5" fmla="*/ 86 h 346"/>
                <a:gd name="T6" fmla="*/ 151 w 159"/>
                <a:gd name="T7" fmla="*/ 105 h 346"/>
                <a:gd name="T8" fmla="*/ 90 w 159"/>
                <a:gd name="T9" fmla="*/ 105 h 346"/>
                <a:gd name="T10" fmla="*/ 90 w 159"/>
                <a:gd name="T11" fmla="*/ 272 h 346"/>
                <a:gd name="T12" fmla="*/ 90 w 159"/>
                <a:gd name="T13" fmla="*/ 284 h 346"/>
                <a:gd name="T14" fmla="*/ 91 w 159"/>
                <a:gd name="T15" fmla="*/ 292 h 346"/>
                <a:gd name="T16" fmla="*/ 93 w 159"/>
                <a:gd name="T17" fmla="*/ 300 h 346"/>
                <a:gd name="T18" fmla="*/ 96 w 159"/>
                <a:gd name="T19" fmla="*/ 305 h 346"/>
                <a:gd name="T20" fmla="*/ 101 w 159"/>
                <a:gd name="T21" fmla="*/ 310 h 346"/>
                <a:gd name="T22" fmla="*/ 105 w 159"/>
                <a:gd name="T23" fmla="*/ 312 h 346"/>
                <a:gd name="T24" fmla="*/ 109 w 159"/>
                <a:gd name="T25" fmla="*/ 314 h 346"/>
                <a:gd name="T26" fmla="*/ 115 w 159"/>
                <a:gd name="T27" fmla="*/ 314 h 346"/>
                <a:gd name="T28" fmla="*/ 121 w 159"/>
                <a:gd name="T29" fmla="*/ 314 h 346"/>
                <a:gd name="T30" fmla="*/ 125 w 159"/>
                <a:gd name="T31" fmla="*/ 313 h 346"/>
                <a:gd name="T32" fmla="*/ 129 w 159"/>
                <a:gd name="T33" fmla="*/ 311 h 346"/>
                <a:gd name="T34" fmla="*/ 134 w 159"/>
                <a:gd name="T35" fmla="*/ 308 h 346"/>
                <a:gd name="T36" fmla="*/ 138 w 159"/>
                <a:gd name="T37" fmla="*/ 305 h 346"/>
                <a:gd name="T38" fmla="*/ 142 w 159"/>
                <a:gd name="T39" fmla="*/ 301 h 346"/>
                <a:gd name="T40" fmla="*/ 145 w 159"/>
                <a:gd name="T41" fmla="*/ 297 h 346"/>
                <a:gd name="T42" fmla="*/ 148 w 159"/>
                <a:gd name="T43" fmla="*/ 291 h 346"/>
                <a:gd name="T44" fmla="*/ 159 w 159"/>
                <a:gd name="T45" fmla="*/ 291 h 346"/>
                <a:gd name="T46" fmla="*/ 154 w 159"/>
                <a:gd name="T47" fmla="*/ 304 h 346"/>
                <a:gd name="T48" fmla="*/ 147 w 159"/>
                <a:gd name="T49" fmla="*/ 316 h 346"/>
                <a:gd name="T50" fmla="*/ 139 w 159"/>
                <a:gd name="T51" fmla="*/ 325 h 346"/>
                <a:gd name="T52" fmla="*/ 130 w 159"/>
                <a:gd name="T53" fmla="*/ 333 h 346"/>
                <a:gd name="T54" fmla="*/ 122 w 159"/>
                <a:gd name="T55" fmla="*/ 339 h 346"/>
                <a:gd name="T56" fmla="*/ 112 w 159"/>
                <a:gd name="T57" fmla="*/ 343 h 346"/>
                <a:gd name="T58" fmla="*/ 102 w 159"/>
                <a:gd name="T59" fmla="*/ 346 h 346"/>
                <a:gd name="T60" fmla="*/ 93 w 159"/>
                <a:gd name="T61" fmla="*/ 346 h 346"/>
                <a:gd name="T62" fmla="*/ 86 w 159"/>
                <a:gd name="T63" fmla="*/ 346 h 346"/>
                <a:gd name="T64" fmla="*/ 80 w 159"/>
                <a:gd name="T65" fmla="*/ 345 h 346"/>
                <a:gd name="T66" fmla="*/ 73 w 159"/>
                <a:gd name="T67" fmla="*/ 343 h 346"/>
                <a:gd name="T68" fmla="*/ 66 w 159"/>
                <a:gd name="T69" fmla="*/ 340 h 346"/>
                <a:gd name="T70" fmla="*/ 61 w 159"/>
                <a:gd name="T71" fmla="*/ 335 h 346"/>
                <a:gd name="T72" fmla="*/ 55 w 159"/>
                <a:gd name="T73" fmla="*/ 331 h 346"/>
                <a:gd name="T74" fmla="*/ 51 w 159"/>
                <a:gd name="T75" fmla="*/ 326 h 346"/>
                <a:gd name="T76" fmla="*/ 48 w 159"/>
                <a:gd name="T77" fmla="*/ 319 h 346"/>
                <a:gd name="T78" fmla="*/ 45 w 159"/>
                <a:gd name="T79" fmla="*/ 312 h 346"/>
                <a:gd name="T80" fmla="*/ 43 w 159"/>
                <a:gd name="T81" fmla="*/ 302 h 346"/>
                <a:gd name="T82" fmla="*/ 42 w 159"/>
                <a:gd name="T83" fmla="*/ 291 h 346"/>
                <a:gd name="T84" fmla="*/ 41 w 159"/>
                <a:gd name="T85" fmla="*/ 278 h 346"/>
                <a:gd name="T86" fmla="*/ 41 w 159"/>
                <a:gd name="T87" fmla="*/ 105 h 346"/>
                <a:gd name="T88" fmla="*/ 0 w 159"/>
                <a:gd name="T89" fmla="*/ 105 h 346"/>
                <a:gd name="T90" fmla="*/ 0 w 159"/>
                <a:gd name="T91" fmla="*/ 96 h 346"/>
                <a:gd name="T92" fmla="*/ 8 w 159"/>
                <a:gd name="T93" fmla="*/ 92 h 346"/>
                <a:gd name="T94" fmla="*/ 15 w 159"/>
                <a:gd name="T95" fmla="*/ 88 h 346"/>
                <a:gd name="T96" fmla="*/ 24 w 159"/>
                <a:gd name="T97" fmla="*/ 81 h 346"/>
                <a:gd name="T98" fmla="*/ 32 w 159"/>
                <a:gd name="T99" fmla="*/ 75 h 346"/>
                <a:gd name="T100" fmla="*/ 40 w 159"/>
                <a:gd name="T101" fmla="*/ 67 h 346"/>
                <a:gd name="T102" fmla="*/ 48 w 159"/>
                <a:gd name="T103" fmla="*/ 59 h 346"/>
                <a:gd name="T104" fmla="*/ 55 w 159"/>
                <a:gd name="T105" fmla="*/ 50 h 346"/>
                <a:gd name="T106" fmla="*/ 62 w 159"/>
                <a:gd name="T107" fmla="*/ 40 h 346"/>
                <a:gd name="T108" fmla="*/ 65 w 159"/>
                <a:gd name="T109" fmla="*/ 34 h 346"/>
                <a:gd name="T110" fmla="*/ 70 w 159"/>
                <a:gd name="T111" fmla="*/ 25 h 346"/>
                <a:gd name="T112" fmla="*/ 74 w 159"/>
                <a:gd name="T113" fmla="*/ 14 h 346"/>
                <a:gd name="T114" fmla="*/ 81 w 159"/>
                <a:gd name="T115" fmla="*/ 0 h 346"/>
                <a:gd name="T116" fmla="*/ 90 w 159"/>
                <a:gd name="T11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9" h="346">
                  <a:moveTo>
                    <a:pt x="90" y="0"/>
                  </a:moveTo>
                  <a:lnTo>
                    <a:pt x="90" y="86"/>
                  </a:lnTo>
                  <a:lnTo>
                    <a:pt x="151" y="86"/>
                  </a:lnTo>
                  <a:lnTo>
                    <a:pt x="151" y="105"/>
                  </a:lnTo>
                  <a:lnTo>
                    <a:pt x="90" y="105"/>
                  </a:lnTo>
                  <a:lnTo>
                    <a:pt x="90" y="272"/>
                  </a:lnTo>
                  <a:lnTo>
                    <a:pt x="90" y="284"/>
                  </a:lnTo>
                  <a:lnTo>
                    <a:pt x="91" y="292"/>
                  </a:lnTo>
                  <a:lnTo>
                    <a:pt x="93" y="300"/>
                  </a:lnTo>
                  <a:lnTo>
                    <a:pt x="96" y="305"/>
                  </a:lnTo>
                  <a:lnTo>
                    <a:pt x="101" y="310"/>
                  </a:lnTo>
                  <a:lnTo>
                    <a:pt x="105" y="312"/>
                  </a:lnTo>
                  <a:lnTo>
                    <a:pt x="109" y="314"/>
                  </a:lnTo>
                  <a:lnTo>
                    <a:pt x="115" y="314"/>
                  </a:lnTo>
                  <a:lnTo>
                    <a:pt x="121" y="314"/>
                  </a:lnTo>
                  <a:lnTo>
                    <a:pt x="125" y="313"/>
                  </a:lnTo>
                  <a:lnTo>
                    <a:pt x="129" y="311"/>
                  </a:lnTo>
                  <a:lnTo>
                    <a:pt x="134" y="308"/>
                  </a:lnTo>
                  <a:lnTo>
                    <a:pt x="138" y="305"/>
                  </a:lnTo>
                  <a:lnTo>
                    <a:pt x="142" y="301"/>
                  </a:lnTo>
                  <a:lnTo>
                    <a:pt x="145" y="297"/>
                  </a:lnTo>
                  <a:lnTo>
                    <a:pt x="148" y="291"/>
                  </a:lnTo>
                  <a:lnTo>
                    <a:pt x="159" y="291"/>
                  </a:lnTo>
                  <a:lnTo>
                    <a:pt x="154" y="304"/>
                  </a:lnTo>
                  <a:lnTo>
                    <a:pt x="147" y="316"/>
                  </a:lnTo>
                  <a:lnTo>
                    <a:pt x="139" y="325"/>
                  </a:lnTo>
                  <a:lnTo>
                    <a:pt x="130" y="333"/>
                  </a:lnTo>
                  <a:lnTo>
                    <a:pt x="122" y="339"/>
                  </a:lnTo>
                  <a:lnTo>
                    <a:pt x="112" y="343"/>
                  </a:lnTo>
                  <a:lnTo>
                    <a:pt x="102" y="346"/>
                  </a:lnTo>
                  <a:lnTo>
                    <a:pt x="93" y="346"/>
                  </a:lnTo>
                  <a:lnTo>
                    <a:pt x="86" y="346"/>
                  </a:lnTo>
                  <a:lnTo>
                    <a:pt x="80" y="345"/>
                  </a:lnTo>
                  <a:lnTo>
                    <a:pt x="73" y="343"/>
                  </a:lnTo>
                  <a:lnTo>
                    <a:pt x="66" y="340"/>
                  </a:lnTo>
                  <a:lnTo>
                    <a:pt x="61" y="335"/>
                  </a:lnTo>
                  <a:lnTo>
                    <a:pt x="55" y="331"/>
                  </a:lnTo>
                  <a:lnTo>
                    <a:pt x="51" y="326"/>
                  </a:lnTo>
                  <a:lnTo>
                    <a:pt x="48" y="319"/>
                  </a:lnTo>
                  <a:lnTo>
                    <a:pt x="45" y="312"/>
                  </a:lnTo>
                  <a:lnTo>
                    <a:pt x="43" y="302"/>
                  </a:lnTo>
                  <a:lnTo>
                    <a:pt x="42" y="291"/>
                  </a:lnTo>
                  <a:lnTo>
                    <a:pt x="41" y="278"/>
                  </a:lnTo>
                  <a:lnTo>
                    <a:pt x="41" y="105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8" y="92"/>
                  </a:lnTo>
                  <a:lnTo>
                    <a:pt x="15" y="88"/>
                  </a:lnTo>
                  <a:lnTo>
                    <a:pt x="24" y="81"/>
                  </a:lnTo>
                  <a:lnTo>
                    <a:pt x="32" y="75"/>
                  </a:lnTo>
                  <a:lnTo>
                    <a:pt x="40" y="67"/>
                  </a:lnTo>
                  <a:lnTo>
                    <a:pt x="48" y="59"/>
                  </a:lnTo>
                  <a:lnTo>
                    <a:pt x="55" y="50"/>
                  </a:lnTo>
                  <a:lnTo>
                    <a:pt x="62" y="40"/>
                  </a:lnTo>
                  <a:lnTo>
                    <a:pt x="65" y="34"/>
                  </a:lnTo>
                  <a:lnTo>
                    <a:pt x="70" y="25"/>
                  </a:lnTo>
                  <a:lnTo>
                    <a:pt x="74" y="14"/>
                  </a:lnTo>
                  <a:lnTo>
                    <a:pt x="81" y="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0" name="Freeform 1470"/>
            <p:cNvSpPr>
              <a:spLocks noEditPoints="1"/>
            </p:cNvSpPr>
            <p:nvPr/>
          </p:nvSpPr>
          <p:spPr bwMode="auto">
            <a:xfrm>
              <a:off x="4259" y="965"/>
              <a:ext cx="31" cy="89"/>
            </a:xfrm>
            <a:custGeom>
              <a:avLst/>
              <a:gdLst>
                <a:gd name="T0" fmla="*/ 74 w 132"/>
                <a:gd name="T1" fmla="*/ 0 h 400"/>
                <a:gd name="T2" fmla="*/ 84 w 132"/>
                <a:gd name="T3" fmla="*/ 5 h 400"/>
                <a:gd name="T4" fmla="*/ 93 w 132"/>
                <a:gd name="T5" fmla="*/ 13 h 400"/>
                <a:gd name="T6" fmla="*/ 97 w 132"/>
                <a:gd name="T7" fmla="*/ 23 h 400"/>
                <a:gd name="T8" fmla="*/ 97 w 132"/>
                <a:gd name="T9" fmla="*/ 35 h 400"/>
                <a:gd name="T10" fmla="*/ 93 w 132"/>
                <a:gd name="T11" fmla="*/ 45 h 400"/>
                <a:gd name="T12" fmla="*/ 84 w 132"/>
                <a:gd name="T13" fmla="*/ 52 h 400"/>
                <a:gd name="T14" fmla="*/ 74 w 132"/>
                <a:gd name="T15" fmla="*/ 56 h 400"/>
                <a:gd name="T16" fmla="*/ 62 w 132"/>
                <a:gd name="T17" fmla="*/ 56 h 400"/>
                <a:gd name="T18" fmla="*/ 52 w 132"/>
                <a:gd name="T19" fmla="*/ 52 h 400"/>
                <a:gd name="T20" fmla="*/ 43 w 132"/>
                <a:gd name="T21" fmla="*/ 45 h 400"/>
                <a:gd name="T22" fmla="*/ 40 w 132"/>
                <a:gd name="T23" fmla="*/ 35 h 400"/>
                <a:gd name="T24" fmla="*/ 40 w 132"/>
                <a:gd name="T25" fmla="*/ 23 h 400"/>
                <a:gd name="T26" fmla="*/ 43 w 132"/>
                <a:gd name="T27" fmla="*/ 13 h 400"/>
                <a:gd name="T28" fmla="*/ 52 w 132"/>
                <a:gd name="T29" fmla="*/ 5 h 400"/>
                <a:gd name="T30" fmla="*/ 62 w 132"/>
                <a:gd name="T31" fmla="*/ 0 h 400"/>
                <a:gd name="T32" fmla="*/ 92 w 132"/>
                <a:gd name="T33" fmla="*/ 135 h 400"/>
                <a:gd name="T34" fmla="*/ 93 w 132"/>
                <a:gd name="T35" fmla="*/ 353 h 400"/>
                <a:gd name="T36" fmla="*/ 94 w 132"/>
                <a:gd name="T37" fmla="*/ 369 h 400"/>
                <a:gd name="T38" fmla="*/ 97 w 132"/>
                <a:gd name="T39" fmla="*/ 377 h 400"/>
                <a:gd name="T40" fmla="*/ 103 w 132"/>
                <a:gd name="T41" fmla="*/ 384 h 400"/>
                <a:gd name="T42" fmla="*/ 110 w 132"/>
                <a:gd name="T43" fmla="*/ 387 h 400"/>
                <a:gd name="T44" fmla="*/ 124 w 132"/>
                <a:gd name="T45" fmla="*/ 389 h 400"/>
                <a:gd name="T46" fmla="*/ 132 w 132"/>
                <a:gd name="T47" fmla="*/ 400 h 400"/>
                <a:gd name="T48" fmla="*/ 3 w 132"/>
                <a:gd name="T49" fmla="*/ 389 h 400"/>
                <a:gd name="T50" fmla="*/ 20 w 132"/>
                <a:gd name="T51" fmla="*/ 388 h 400"/>
                <a:gd name="T52" fmla="*/ 30 w 132"/>
                <a:gd name="T53" fmla="*/ 386 h 400"/>
                <a:gd name="T54" fmla="*/ 35 w 132"/>
                <a:gd name="T55" fmla="*/ 381 h 400"/>
                <a:gd name="T56" fmla="*/ 40 w 132"/>
                <a:gd name="T57" fmla="*/ 374 h 400"/>
                <a:gd name="T58" fmla="*/ 43 w 132"/>
                <a:gd name="T59" fmla="*/ 361 h 400"/>
                <a:gd name="T60" fmla="*/ 44 w 132"/>
                <a:gd name="T61" fmla="*/ 342 h 400"/>
                <a:gd name="T62" fmla="*/ 44 w 132"/>
                <a:gd name="T63" fmla="*/ 223 h 400"/>
                <a:gd name="T64" fmla="*/ 43 w 132"/>
                <a:gd name="T65" fmla="*/ 196 h 400"/>
                <a:gd name="T66" fmla="*/ 41 w 132"/>
                <a:gd name="T67" fmla="*/ 183 h 400"/>
                <a:gd name="T68" fmla="*/ 37 w 132"/>
                <a:gd name="T69" fmla="*/ 178 h 400"/>
                <a:gd name="T70" fmla="*/ 33 w 132"/>
                <a:gd name="T71" fmla="*/ 174 h 400"/>
                <a:gd name="T72" fmla="*/ 26 w 132"/>
                <a:gd name="T73" fmla="*/ 173 h 400"/>
                <a:gd name="T74" fmla="*/ 14 w 132"/>
                <a:gd name="T75" fmla="*/ 173 h 400"/>
                <a:gd name="T76" fmla="*/ 0 w 132"/>
                <a:gd name="T77" fmla="*/ 166 h 400"/>
                <a:gd name="T78" fmla="*/ 92 w 132"/>
                <a:gd name="T79" fmla="*/ 13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400">
                  <a:moveTo>
                    <a:pt x="68" y="0"/>
                  </a:moveTo>
                  <a:lnTo>
                    <a:pt x="74" y="0"/>
                  </a:lnTo>
                  <a:lnTo>
                    <a:pt x="79" y="2"/>
                  </a:lnTo>
                  <a:lnTo>
                    <a:pt x="84" y="5"/>
                  </a:lnTo>
                  <a:lnTo>
                    <a:pt x="88" y="9"/>
                  </a:lnTo>
                  <a:lnTo>
                    <a:pt x="93" y="13"/>
                  </a:lnTo>
                  <a:lnTo>
                    <a:pt x="95" y="18"/>
                  </a:lnTo>
                  <a:lnTo>
                    <a:pt x="97" y="23"/>
                  </a:lnTo>
                  <a:lnTo>
                    <a:pt x="97" y="28"/>
                  </a:lnTo>
                  <a:lnTo>
                    <a:pt x="97" y="35"/>
                  </a:lnTo>
                  <a:lnTo>
                    <a:pt x="95" y="39"/>
                  </a:lnTo>
                  <a:lnTo>
                    <a:pt x="93" y="45"/>
                  </a:lnTo>
                  <a:lnTo>
                    <a:pt x="88" y="49"/>
                  </a:lnTo>
                  <a:lnTo>
                    <a:pt x="84" y="52"/>
                  </a:lnTo>
                  <a:lnTo>
                    <a:pt x="79" y="55"/>
                  </a:lnTo>
                  <a:lnTo>
                    <a:pt x="74" y="56"/>
                  </a:lnTo>
                  <a:lnTo>
                    <a:pt x="68" y="57"/>
                  </a:lnTo>
                  <a:lnTo>
                    <a:pt x="62" y="56"/>
                  </a:lnTo>
                  <a:lnTo>
                    <a:pt x="57" y="55"/>
                  </a:lnTo>
                  <a:lnTo>
                    <a:pt x="52" y="52"/>
                  </a:lnTo>
                  <a:lnTo>
                    <a:pt x="47" y="49"/>
                  </a:lnTo>
                  <a:lnTo>
                    <a:pt x="43" y="45"/>
                  </a:lnTo>
                  <a:lnTo>
                    <a:pt x="41" y="39"/>
                  </a:lnTo>
                  <a:lnTo>
                    <a:pt x="40" y="35"/>
                  </a:lnTo>
                  <a:lnTo>
                    <a:pt x="38" y="28"/>
                  </a:lnTo>
                  <a:lnTo>
                    <a:pt x="40" y="23"/>
                  </a:lnTo>
                  <a:lnTo>
                    <a:pt x="41" y="18"/>
                  </a:lnTo>
                  <a:lnTo>
                    <a:pt x="43" y="13"/>
                  </a:lnTo>
                  <a:lnTo>
                    <a:pt x="47" y="9"/>
                  </a:lnTo>
                  <a:lnTo>
                    <a:pt x="52" y="5"/>
                  </a:lnTo>
                  <a:lnTo>
                    <a:pt x="56" y="2"/>
                  </a:lnTo>
                  <a:lnTo>
                    <a:pt x="62" y="0"/>
                  </a:lnTo>
                  <a:lnTo>
                    <a:pt x="68" y="0"/>
                  </a:lnTo>
                  <a:close/>
                  <a:moveTo>
                    <a:pt x="92" y="135"/>
                  </a:moveTo>
                  <a:lnTo>
                    <a:pt x="92" y="342"/>
                  </a:lnTo>
                  <a:lnTo>
                    <a:pt x="93" y="353"/>
                  </a:lnTo>
                  <a:lnTo>
                    <a:pt x="93" y="361"/>
                  </a:lnTo>
                  <a:lnTo>
                    <a:pt x="94" y="369"/>
                  </a:lnTo>
                  <a:lnTo>
                    <a:pt x="96" y="373"/>
                  </a:lnTo>
                  <a:lnTo>
                    <a:pt x="97" y="377"/>
                  </a:lnTo>
                  <a:lnTo>
                    <a:pt x="100" y="381"/>
                  </a:lnTo>
                  <a:lnTo>
                    <a:pt x="103" y="384"/>
                  </a:lnTo>
                  <a:lnTo>
                    <a:pt x="106" y="386"/>
                  </a:lnTo>
                  <a:lnTo>
                    <a:pt x="110" y="387"/>
                  </a:lnTo>
                  <a:lnTo>
                    <a:pt x="116" y="388"/>
                  </a:lnTo>
                  <a:lnTo>
                    <a:pt x="124" y="389"/>
                  </a:lnTo>
                  <a:lnTo>
                    <a:pt x="132" y="389"/>
                  </a:lnTo>
                  <a:lnTo>
                    <a:pt x="132" y="400"/>
                  </a:lnTo>
                  <a:lnTo>
                    <a:pt x="3" y="400"/>
                  </a:lnTo>
                  <a:lnTo>
                    <a:pt x="3" y="389"/>
                  </a:lnTo>
                  <a:lnTo>
                    <a:pt x="12" y="389"/>
                  </a:lnTo>
                  <a:lnTo>
                    <a:pt x="20" y="388"/>
                  </a:lnTo>
                  <a:lnTo>
                    <a:pt x="25" y="387"/>
                  </a:lnTo>
                  <a:lnTo>
                    <a:pt x="30" y="386"/>
                  </a:lnTo>
                  <a:lnTo>
                    <a:pt x="33" y="384"/>
                  </a:lnTo>
                  <a:lnTo>
                    <a:pt x="35" y="381"/>
                  </a:lnTo>
                  <a:lnTo>
                    <a:pt x="38" y="377"/>
                  </a:lnTo>
                  <a:lnTo>
                    <a:pt x="40" y="374"/>
                  </a:lnTo>
                  <a:lnTo>
                    <a:pt x="42" y="369"/>
                  </a:lnTo>
                  <a:lnTo>
                    <a:pt x="43" y="361"/>
                  </a:lnTo>
                  <a:lnTo>
                    <a:pt x="44" y="353"/>
                  </a:lnTo>
                  <a:lnTo>
                    <a:pt x="44" y="342"/>
                  </a:lnTo>
                  <a:lnTo>
                    <a:pt x="44" y="243"/>
                  </a:lnTo>
                  <a:lnTo>
                    <a:pt x="44" y="223"/>
                  </a:lnTo>
                  <a:lnTo>
                    <a:pt x="43" y="208"/>
                  </a:lnTo>
                  <a:lnTo>
                    <a:pt x="43" y="196"/>
                  </a:lnTo>
                  <a:lnTo>
                    <a:pt x="42" y="188"/>
                  </a:lnTo>
                  <a:lnTo>
                    <a:pt x="41" y="183"/>
                  </a:lnTo>
                  <a:lnTo>
                    <a:pt x="38" y="180"/>
                  </a:lnTo>
                  <a:lnTo>
                    <a:pt x="37" y="178"/>
                  </a:lnTo>
                  <a:lnTo>
                    <a:pt x="35" y="176"/>
                  </a:lnTo>
                  <a:lnTo>
                    <a:pt x="33" y="174"/>
                  </a:lnTo>
                  <a:lnTo>
                    <a:pt x="30" y="173"/>
                  </a:lnTo>
                  <a:lnTo>
                    <a:pt x="26" y="173"/>
                  </a:lnTo>
                  <a:lnTo>
                    <a:pt x="23" y="172"/>
                  </a:lnTo>
                  <a:lnTo>
                    <a:pt x="14" y="173"/>
                  </a:lnTo>
                  <a:lnTo>
                    <a:pt x="3" y="176"/>
                  </a:lnTo>
                  <a:lnTo>
                    <a:pt x="0" y="166"/>
                  </a:lnTo>
                  <a:lnTo>
                    <a:pt x="79" y="135"/>
                  </a:lnTo>
                  <a:lnTo>
                    <a:pt x="92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1" name="Freeform 1471"/>
            <p:cNvSpPr>
              <a:spLocks noEditPoints="1"/>
            </p:cNvSpPr>
            <p:nvPr/>
          </p:nvSpPr>
          <p:spPr bwMode="auto">
            <a:xfrm>
              <a:off x="4298" y="995"/>
              <a:ext cx="58" cy="61"/>
            </a:xfrm>
            <a:custGeom>
              <a:avLst/>
              <a:gdLst>
                <a:gd name="T0" fmla="*/ 156 w 255"/>
                <a:gd name="T1" fmla="*/ 2 h 273"/>
                <a:gd name="T2" fmla="*/ 193 w 255"/>
                <a:gd name="T3" fmla="*/ 17 h 273"/>
                <a:gd name="T4" fmla="*/ 224 w 255"/>
                <a:gd name="T5" fmla="*/ 44 h 273"/>
                <a:gd name="T6" fmla="*/ 243 w 255"/>
                <a:gd name="T7" fmla="*/ 74 h 273"/>
                <a:gd name="T8" fmla="*/ 253 w 255"/>
                <a:gd name="T9" fmla="*/ 108 h 273"/>
                <a:gd name="T10" fmla="*/ 254 w 255"/>
                <a:gd name="T11" fmla="*/ 149 h 273"/>
                <a:gd name="T12" fmla="*/ 237 w 255"/>
                <a:gd name="T13" fmla="*/ 201 h 273"/>
                <a:gd name="T14" fmla="*/ 223 w 255"/>
                <a:gd name="T15" fmla="*/ 225 h 273"/>
                <a:gd name="T16" fmla="*/ 205 w 255"/>
                <a:gd name="T17" fmla="*/ 244 h 273"/>
                <a:gd name="T18" fmla="*/ 183 w 255"/>
                <a:gd name="T19" fmla="*/ 259 h 273"/>
                <a:gd name="T20" fmla="*/ 159 w 255"/>
                <a:gd name="T21" fmla="*/ 268 h 273"/>
                <a:gd name="T22" fmla="*/ 134 w 255"/>
                <a:gd name="T23" fmla="*/ 273 h 273"/>
                <a:gd name="T24" fmla="*/ 96 w 255"/>
                <a:gd name="T25" fmla="*/ 269 h 273"/>
                <a:gd name="T26" fmla="*/ 59 w 255"/>
                <a:gd name="T27" fmla="*/ 254 h 273"/>
                <a:gd name="T28" fmla="*/ 30 w 255"/>
                <a:gd name="T29" fmla="*/ 226 h 273"/>
                <a:gd name="T30" fmla="*/ 11 w 255"/>
                <a:gd name="T31" fmla="*/ 195 h 273"/>
                <a:gd name="T32" fmla="*/ 1 w 255"/>
                <a:gd name="T33" fmla="*/ 163 h 273"/>
                <a:gd name="T34" fmla="*/ 0 w 255"/>
                <a:gd name="T35" fmla="*/ 129 h 273"/>
                <a:gd name="T36" fmla="*/ 4 w 255"/>
                <a:gd name="T37" fmla="*/ 103 h 273"/>
                <a:gd name="T38" fmla="*/ 22 w 255"/>
                <a:gd name="T39" fmla="*/ 59 h 273"/>
                <a:gd name="T40" fmla="*/ 38 w 255"/>
                <a:gd name="T41" fmla="*/ 38 h 273"/>
                <a:gd name="T42" fmla="*/ 58 w 255"/>
                <a:gd name="T43" fmla="*/ 20 h 273"/>
                <a:gd name="T44" fmla="*/ 96 w 255"/>
                <a:gd name="T45" fmla="*/ 4 h 273"/>
                <a:gd name="T46" fmla="*/ 118 w 255"/>
                <a:gd name="T47" fmla="*/ 18 h 273"/>
                <a:gd name="T48" fmla="*/ 96 w 255"/>
                <a:gd name="T49" fmla="*/ 23 h 273"/>
                <a:gd name="T50" fmla="*/ 74 w 255"/>
                <a:gd name="T51" fmla="*/ 39 h 273"/>
                <a:gd name="T52" fmla="*/ 58 w 255"/>
                <a:gd name="T53" fmla="*/ 70 h 273"/>
                <a:gd name="T54" fmla="*/ 53 w 255"/>
                <a:gd name="T55" fmla="*/ 115 h 273"/>
                <a:gd name="T56" fmla="*/ 56 w 255"/>
                <a:gd name="T57" fmla="*/ 155 h 273"/>
                <a:gd name="T58" fmla="*/ 66 w 255"/>
                <a:gd name="T59" fmla="*/ 191 h 273"/>
                <a:gd name="T60" fmla="*/ 83 w 255"/>
                <a:gd name="T61" fmla="*/ 221 h 273"/>
                <a:gd name="T62" fmla="*/ 103 w 255"/>
                <a:gd name="T63" fmla="*/ 242 h 273"/>
                <a:gd name="T64" fmla="*/ 128 w 255"/>
                <a:gd name="T65" fmla="*/ 252 h 273"/>
                <a:gd name="T66" fmla="*/ 150 w 255"/>
                <a:gd name="T67" fmla="*/ 251 h 273"/>
                <a:gd name="T68" fmla="*/ 168 w 255"/>
                <a:gd name="T69" fmla="*/ 243 h 273"/>
                <a:gd name="T70" fmla="*/ 183 w 255"/>
                <a:gd name="T71" fmla="*/ 230 h 273"/>
                <a:gd name="T72" fmla="*/ 194 w 255"/>
                <a:gd name="T73" fmla="*/ 209 h 273"/>
                <a:gd name="T74" fmla="*/ 200 w 255"/>
                <a:gd name="T75" fmla="*/ 178 h 273"/>
                <a:gd name="T76" fmla="*/ 201 w 255"/>
                <a:gd name="T77" fmla="*/ 136 h 273"/>
                <a:gd name="T78" fmla="*/ 193 w 255"/>
                <a:gd name="T79" fmla="*/ 92 h 273"/>
                <a:gd name="T80" fmla="*/ 178 w 255"/>
                <a:gd name="T81" fmla="*/ 55 h 273"/>
                <a:gd name="T82" fmla="*/ 160 w 255"/>
                <a:gd name="T83" fmla="*/ 33 h 273"/>
                <a:gd name="T84" fmla="*/ 141 w 255"/>
                <a:gd name="T85" fmla="*/ 22 h 273"/>
                <a:gd name="T86" fmla="*/ 118 w 255"/>
                <a:gd name="T87" fmla="*/ 18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5" h="273">
                  <a:moveTo>
                    <a:pt x="128" y="0"/>
                  </a:moveTo>
                  <a:lnTo>
                    <a:pt x="142" y="0"/>
                  </a:lnTo>
                  <a:lnTo>
                    <a:pt x="156" y="2"/>
                  </a:lnTo>
                  <a:lnTo>
                    <a:pt x="169" y="6"/>
                  </a:lnTo>
                  <a:lnTo>
                    <a:pt x="182" y="11"/>
                  </a:lnTo>
                  <a:lnTo>
                    <a:pt x="193" y="17"/>
                  </a:lnTo>
                  <a:lnTo>
                    <a:pt x="204" y="25"/>
                  </a:lnTo>
                  <a:lnTo>
                    <a:pt x="214" y="33"/>
                  </a:lnTo>
                  <a:lnTo>
                    <a:pt x="224" y="44"/>
                  </a:lnTo>
                  <a:lnTo>
                    <a:pt x="231" y="54"/>
                  </a:lnTo>
                  <a:lnTo>
                    <a:pt x="237" y="64"/>
                  </a:lnTo>
                  <a:lnTo>
                    <a:pt x="243" y="74"/>
                  </a:lnTo>
                  <a:lnTo>
                    <a:pt x="247" y="85"/>
                  </a:lnTo>
                  <a:lnTo>
                    <a:pt x="251" y="96"/>
                  </a:lnTo>
                  <a:lnTo>
                    <a:pt x="253" y="108"/>
                  </a:lnTo>
                  <a:lnTo>
                    <a:pt x="254" y="120"/>
                  </a:lnTo>
                  <a:lnTo>
                    <a:pt x="255" y="131"/>
                  </a:lnTo>
                  <a:lnTo>
                    <a:pt x="254" y="149"/>
                  </a:lnTo>
                  <a:lnTo>
                    <a:pt x="251" y="166"/>
                  </a:lnTo>
                  <a:lnTo>
                    <a:pt x="245" y="183"/>
                  </a:lnTo>
                  <a:lnTo>
                    <a:pt x="237" y="201"/>
                  </a:lnTo>
                  <a:lnTo>
                    <a:pt x="233" y="210"/>
                  </a:lnTo>
                  <a:lnTo>
                    <a:pt x="229" y="218"/>
                  </a:lnTo>
                  <a:lnTo>
                    <a:pt x="223" y="225"/>
                  </a:lnTo>
                  <a:lnTo>
                    <a:pt x="218" y="233"/>
                  </a:lnTo>
                  <a:lnTo>
                    <a:pt x="212" y="238"/>
                  </a:lnTo>
                  <a:lnTo>
                    <a:pt x="205" y="244"/>
                  </a:lnTo>
                  <a:lnTo>
                    <a:pt x="198" y="250"/>
                  </a:lnTo>
                  <a:lnTo>
                    <a:pt x="191" y="254"/>
                  </a:lnTo>
                  <a:lnTo>
                    <a:pt x="183" y="259"/>
                  </a:lnTo>
                  <a:lnTo>
                    <a:pt x="176" y="263"/>
                  </a:lnTo>
                  <a:lnTo>
                    <a:pt x="168" y="265"/>
                  </a:lnTo>
                  <a:lnTo>
                    <a:pt x="159" y="268"/>
                  </a:lnTo>
                  <a:lnTo>
                    <a:pt x="151" y="270"/>
                  </a:lnTo>
                  <a:lnTo>
                    <a:pt x="142" y="271"/>
                  </a:lnTo>
                  <a:lnTo>
                    <a:pt x="134" y="273"/>
                  </a:lnTo>
                  <a:lnTo>
                    <a:pt x="125" y="273"/>
                  </a:lnTo>
                  <a:lnTo>
                    <a:pt x="110" y="271"/>
                  </a:lnTo>
                  <a:lnTo>
                    <a:pt x="96" y="269"/>
                  </a:lnTo>
                  <a:lnTo>
                    <a:pt x="83" y="266"/>
                  </a:lnTo>
                  <a:lnTo>
                    <a:pt x="71" y="261"/>
                  </a:lnTo>
                  <a:lnTo>
                    <a:pt x="59" y="254"/>
                  </a:lnTo>
                  <a:lnTo>
                    <a:pt x="48" y="247"/>
                  </a:lnTo>
                  <a:lnTo>
                    <a:pt x="38" y="237"/>
                  </a:lnTo>
                  <a:lnTo>
                    <a:pt x="30" y="226"/>
                  </a:lnTo>
                  <a:lnTo>
                    <a:pt x="22" y="216"/>
                  </a:lnTo>
                  <a:lnTo>
                    <a:pt x="16" y="206"/>
                  </a:lnTo>
                  <a:lnTo>
                    <a:pt x="11" y="195"/>
                  </a:lnTo>
                  <a:lnTo>
                    <a:pt x="7" y="184"/>
                  </a:lnTo>
                  <a:lnTo>
                    <a:pt x="4" y="173"/>
                  </a:lnTo>
                  <a:lnTo>
                    <a:pt x="1" y="163"/>
                  </a:lnTo>
                  <a:lnTo>
                    <a:pt x="0" y="151"/>
                  </a:lnTo>
                  <a:lnTo>
                    <a:pt x="0" y="139"/>
                  </a:lnTo>
                  <a:lnTo>
                    <a:pt x="0" y="129"/>
                  </a:lnTo>
                  <a:lnTo>
                    <a:pt x="1" y="121"/>
                  </a:lnTo>
                  <a:lnTo>
                    <a:pt x="2" y="112"/>
                  </a:lnTo>
                  <a:lnTo>
                    <a:pt x="4" y="103"/>
                  </a:lnTo>
                  <a:lnTo>
                    <a:pt x="10" y="86"/>
                  </a:lnTo>
                  <a:lnTo>
                    <a:pt x="17" y="68"/>
                  </a:lnTo>
                  <a:lnTo>
                    <a:pt x="22" y="59"/>
                  </a:lnTo>
                  <a:lnTo>
                    <a:pt x="27" y="52"/>
                  </a:lnTo>
                  <a:lnTo>
                    <a:pt x="33" y="44"/>
                  </a:lnTo>
                  <a:lnTo>
                    <a:pt x="38" y="38"/>
                  </a:lnTo>
                  <a:lnTo>
                    <a:pt x="45" y="31"/>
                  </a:lnTo>
                  <a:lnTo>
                    <a:pt x="51" y="26"/>
                  </a:lnTo>
                  <a:lnTo>
                    <a:pt x="58" y="20"/>
                  </a:lnTo>
                  <a:lnTo>
                    <a:pt x="65" y="16"/>
                  </a:lnTo>
                  <a:lnTo>
                    <a:pt x="80" y="10"/>
                  </a:lnTo>
                  <a:lnTo>
                    <a:pt x="96" y="4"/>
                  </a:lnTo>
                  <a:lnTo>
                    <a:pt x="111" y="1"/>
                  </a:lnTo>
                  <a:lnTo>
                    <a:pt x="128" y="0"/>
                  </a:lnTo>
                  <a:close/>
                  <a:moveTo>
                    <a:pt x="118" y="18"/>
                  </a:moveTo>
                  <a:lnTo>
                    <a:pt x="111" y="18"/>
                  </a:lnTo>
                  <a:lnTo>
                    <a:pt x="104" y="20"/>
                  </a:lnTo>
                  <a:lnTo>
                    <a:pt x="96" y="23"/>
                  </a:lnTo>
                  <a:lnTo>
                    <a:pt x="88" y="27"/>
                  </a:lnTo>
                  <a:lnTo>
                    <a:pt x="80" y="32"/>
                  </a:lnTo>
                  <a:lnTo>
                    <a:pt x="74" y="39"/>
                  </a:lnTo>
                  <a:lnTo>
                    <a:pt x="68" y="47"/>
                  </a:lnTo>
                  <a:lnTo>
                    <a:pt x="63" y="58"/>
                  </a:lnTo>
                  <a:lnTo>
                    <a:pt x="58" y="70"/>
                  </a:lnTo>
                  <a:lnTo>
                    <a:pt x="56" y="83"/>
                  </a:lnTo>
                  <a:lnTo>
                    <a:pt x="54" y="98"/>
                  </a:lnTo>
                  <a:lnTo>
                    <a:pt x="53" y="115"/>
                  </a:lnTo>
                  <a:lnTo>
                    <a:pt x="54" y="128"/>
                  </a:lnTo>
                  <a:lnTo>
                    <a:pt x="55" y="142"/>
                  </a:lnTo>
                  <a:lnTo>
                    <a:pt x="56" y="155"/>
                  </a:lnTo>
                  <a:lnTo>
                    <a:pt x="59" y="167"/>
                  </a:lnTo>
                  <a:lnTo>
                    <a:pt x="63" y="179"/>
                  </a:lnTo>
                  <a:lnTo>
                    <a:pt x="66" y="191"/>
                  </a:lnTo>
                  <a:lnTo>
                    <a:pt x="71" y="201"/>
                  </a:lnTo>
                  <a:lnTo>
                    <a:pt x="76" y="212"/>
                  </a:lnTo>
                  <a:lnTo>
                    <a:pt x="83" y="221"/>
                  </a:lnTo>
                  <a:lnTo>
                    <a:pt x="88" y="229"/>
                  </a:lnTo>
                  <a:lnTo>
                    <a:pt x="96" y="237"/>
                  </a:lnTo>
                  <a:lnTo>
                    <a:pt x="103" y="242"/>
                  </a:lnTo>
                  <a:lnTo>
                    <a:pt x="110" y="247"/>
                  </a:lnTo>
                  <a:lnTo>
                    <a:pt x="119" y="250"/>
                  </a:lnTo>
                  <a:lnTo>
                    <a:pt x="128" y="252"/>
                  </a:lnTo>
                  <a:lnTo>
                    <a:pt x="137" y="252"/>
                  </a:lnTo>
                  <a:lnTo>
                    <a:pt x="144" y="252"/>
                  </a:lnTo>
                  <a:lnTo>
                    <a:pt x="150" y="251"/>
                  </a:lnTo>
                  <a:lnTo>
                    <a:pt x="157" y="249"/>
                  </a:lnTo>
                  <a:lnTo>
                    <a:pt x="162" y="247"/>
                  </a:lnTo>
                  <a:lnTo>
                    <a:pt x="168" y="243"/>
                  </a:lnTo>
                  <a:lnTo>
                    <a:pt x="173" y="240"/>
                  </a:lnTo>
                  <a:lnTo>
                    <a:pt x="178" y="235"/>
                  </a:lnTo>
                  <a:lnTo>
                    <a:pt x="183" y="230"/>
                  </a:lnTo>
                  <a:lnTo>
                    <a:pt x="188" y="224"/>
                  </a:lnTo>
                  <a:lnTo>
                    <a:pt x="191" y="216"/>
                  </a:lnTo>
                  <a:lnTo>
                    <a:pt x="194" y="209"/>
                  </a:lnTo>
                  <a:lnTo>
                    <a:pt x="197" y="199"/>
                  </a:lnTo>
                  <a:lnTo>
                    <a:pt x="199" y="190"/>
                  </a:lnTo>
                  <a:lnTo>
                    <a:pt x="200" y="178"/>
                  </a:lnTo>
                  <a:lnTo>
                    <a:pt x="201" y="166"/>
                  </a:lnTo>
                  <a:lnTo>
                    <a:pt x="201" y="153"/>
                  </a:lnTo>
                  <a:lnTo>
                    <a:pt x="201" y="136"/>
                  </a:lnTo>
                  <a:lnTo>
                    <a:pt x="199" y="121"/>
                  </a:lnTo>
                  <a:lnTo>
                    <a:pt x="197" y="106"/>
                  </a:lnTo>
                  <a:lnTo>
                    <a:pt x="193" y="92"/>
                  </a:lnTo>
                  <a:lnTo>
                    <a:pt x="189" y="79"/>
                  </a:lnTo>
                  <a:lnTo>
                    <a:pt x="184" y="67"/>
                  </a:lnTo>
                  <a:lnTo>
                    <a:pt x="178" y="55"/>
                  </a:lnTo>
                  <a:lnTo>
                    <a:pt x="171" y="45"/>
                  </a:lnTo>
                  <a:lnTo>
                    <a:pt x="166" y="39"/>
                  </a:lnTo>
                  <a:lnTo>
                    <a:pt x="160" y="33"/>
                  </a:lnTo>
                  <a:lnTo>
                    <a:pt x="153" y="29"/>
                  </a:lnTo>
                  <a:lnTo>
                    <a:pt x="148" y="25"/>
                  </a:lnTo>
                  <a:lnTo>
                    <a:pt x="141" y="22"/>
                  </a:lnTo>
                  <a:lnTo>
                    <a:pt x="134" y="19"/>
                  </a:lnTo>
                  <a:lnTo>
                    <a:pt x="126" y="18"/>
                  </a:lnTo>
                  <a:lnTo>
                    <a:pt x="118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2" name="Freeform 1472"/>
            <p:cNvSpPr>
              <a:spLocks/>
            </p:cNvSpPr>
            <p:nvPr/>
          </p:nvSpPr>
          <p:spPr bwMode="auto">
            <a:xfrm>
              <a:off x="4362" y="995"/>
              <a:ext cx="67" cy="59"/>
            </a:xfrm>
            <a:custGeom>
              <a:avLst/>
              <a:gdLst>
                <a:gd name="T0" fmla="*/ 104 w 291"/>
                <a:gd name="T1" fmla="*/ 42 h 265"/>
                <a:gd name="T2" fmla="*/ 128 w 291"/>
                <a:gd name="T3" fmla="*/ 22 h 265"/>
                <a:gd name="T4" fmla="*/ 150 w 291"/>
                <a:gd name="T5" fmla="*/ 8 h 265"/>
                <a:gd name="T6" fmla="*/ 171 w 291"/>
                <a:gd name="T7" fmla="*/ 1 h 265"/>
                <a:gd name="T8" fmla="*/ 193 w 291"/>
                <a:gd name="T9" fmla="*/ 0 h 265"/>
                <a:gd name="T10" fmla="*/ 210 w 291"/>
                <a:gd name="T11" fmla="*/ 5 h 265"/>
                <a:gd name="T12" fmla="*/ 226 w 291"/>
                <a:gd name="T13" fmla="*/ 16 h 265"/>
                <a:gd name="T14" fmla="*/ 239 w 291"/>
                <a:gd name="T15" fmla="*/ 33 h 265"/>
                <a:gd name="T16" fmla="*/ 247 w 291"/>
                <a:gd name="T17" fmla="*/ 55 h 265"/>
                <a:gd name="T18" fmla="*/ 250 w 291"/>
                <a:gd name="T19" fmla="*/ 81 h 265"/>
                <a:gd name="T20" fmla="*/ 250 w 291"/>
                <a:gd name="T21" fmla="*/ 207 h 265"/>
                <a:gd name="T22" fmla="*/ 251 w 291"/>
                <a:gd name="T23" fmla="*/ 227 h 265"/>
                <a:gd name="T24" fmla="*/ 255 w 291"/>
                <a:gd name="T25" fmla="*/ 239 h 265"/>
                <a:gd name="T26" fmla="*/ 258 w 291"/>
                <a:gd name="T27" fmla="*/ 246 h 265"/>
                <a:gd name="T28" fmla="*/ 265 w 291"/>
                <a:gd name="T29" fmla="*/ 251 h 265"/>
                <a:gd name="T30" fmla="*/ 275 w 291"/>
                <a:gd name="T31" fmla="*/ 253 h 265"/>
                <a:gd name="T32" fmla="*/ 291 w 291"/>
                <a:gd name="T33" fmla="*/ 254 h 265"/>
                <a:gd name="T34" fmla="*/ 160 w 291"/>
                <a:gd name="T35" fmla="*/ 265 h 265"/>
                <a:gd name="T36" fmla="*/ 165 w 291"/>
                <a:gd name="T37" fmla="*/ 254 h 265"/>
                <a:gd name="T38" fmla="*/ 181 w 291"/>
                <a:gd name="T39" fmla="*/ 253 h 265"/>
                <a:gd name="T40" fmla="*/ 192 w 291"/>
                <a:gd name="T41" fmla="*/ 249 h 265"/>
                <a:gd name="T42" fmla="*/ 197 w 291"/>
                <a:gd name="T43" fmla="*/ 242 h 265"/>
                <a:gd name="T44" fmla="*/ 202 w 291"/>
                <a:gd name="T45" fmla="*/ 233 h 265"/>
                <a:gd name="T46" fmla="*/ 203 w 291"/>
                <a:gd name="T47" fmla="*/ 207 h 265"/>
                <a:gd name="T48" fmla="*/ 202 w 291"/>
                <a:gd name="T49" fmla="*/ 85 h 265"/>
                <a:gd name="T50" fmla="*/ 197 w 291"/>
                <a:gd name="T51" fmla="*/ 59 h 265"/>
                <a:gd name="T52" fmla="*/ 191 w 291"/>
                <a:gd name="T53" fmla="*/ 46 h 265"/>
                <a:gd name="T54" fmla="*/ 184 w 291"/>
                <a:gd name="T55" fmla="*/ 41 h 265"/>
                <a:gd name="T56" fmla="*/ 176 w 291"/>
                <a:gd name="T57" fmla="*/ 37 h 265"/>
                <a:gd name="T58" fmla="*/ 167 w 291"/>
                <a:gd name="T59" fmla="*/ 34 h 265"/>
                <a:gd name="T60" fmla="*/ 153 w 291"/>
                <a:gd name="T61" fmla="*/ 34 h 265"/>
                <a:gd name="T62" fmla="*/ 135 w 291"/>
                <a:gd name="T63" fmla="*/ 40 h 265"/>
                <a:gd name="T64" fmla="*/ 119 w 291"/>
                <a:gd name="T65" fmla="*/ 48 h 265"/>
                <a:gd name="T66" fmla="*/ 102 w 291"/>
                <a:gd name="T67" fmla="*/ 62 h 265"/>
                <a:gd name="T68" fmla="*/ 93 w 291"/>
                <a:gd name="T69" fmla="*/ 207 h 265"/>
                <a:gd name="T70" fmla="*/ 94 w 291"/>
                <a:gd name="T71" fmla="*/ 227 h 265"/>
                <a:gd name="T72" fmla="*/ 97 w 291"/>
                <a:gd name="T73" fmla="*/ 239 h 265"/>
                <a:gd name="T74" fmla="*/ 101 w 291"/>
                <a:gd name="T75" fmla="*/ 246 h 265"/>
                <a:gd name="T76" fmla="*/ 108 w 291"/>
                <a:gd name="T77" fmla="*/ 251 h 265"/>
                <a:gd name="T78" fmla="*/ 119 w 291"/>
                <a:gd name="T79" fmla="*/ 253 h 265"/>
                <a:gd name="T80" fmla="*/ 136 w 291"/>
                <a:gd name="T81" fmla="*/ 254 h 265"/>
                <a:gd name="T82" fmla="*/ 5 w 291"/>
                <a:gd name="T83" fmla="*/ 265 h 265"/>
                <a:gd name="T84" fmla="*/ 11 w 291"/>
                <a:gd name="T85" fmla="*/ 254 h 265"/>
                <a:gd name="T86" fmla="*/ 28 w 291"/>
                <a:gd name="T87" fmla="*/ 252 h 265"/>
                <a:gd name="T88" fmla="*/ 38 w 291"/>
                <a:gd name="T89" fmla="*/ 244 h 265"/>
                <a:gd name="T90" fmla="*/ 44 w 291"/>
                <a:gd name="T91" fmla="*/ 230 h 265"/>
                <a:gd name="T92" fmla="*/ 46 w 291"/>
                <a:gd name="T93" fmla="*/ 207 h 265"/>
                <a:gd name="T94" fmla="*/ 46 w 291"/>
                <a:gd name="T95" fmla="*/ 90 h 265"/>
                <a:gd name="T96" fmla="*/ 45 w 291"/>
                <a:gd name="T97" fmla="*/ 61 h 265"/>
                <a:gd name="T98" fmla="*/ 42 w 291"/>
                <a:gd name="T99" fmla="*/ 50 h 265"/>
                <a:gd name="T100" fmla="*/ 39 w 291"/>
                <a:gd name="T101" fmla="*/ 43 h 265"/>
                <a:gd name="T102" fmla="*/ 31 w 291"/>
                <a:gd name="T103" fmla="*/ 38 h 265"/>
                <a:gd name="T104" fmla="*/ 16 w 291"/>
                <a:gd name="T105" fmla="*/ 38 h 265"/>
                <a:gd name="T106" fmla="*/ 0 w 291"/>
                <a:gd name="T107" fmla="*/ 31 h 265"/>
                <a:gd name="T108" fmla="*/ 93 w 291"/>
                <a:gd name="T109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1" h="265">
                  <a:moveTo>
                    <a:pt x="93" y="54"/>
                  </a:moveTo>
                  <a:lnTo>
                    <a:pt x="104" y="42"/>
                  </a:lnTo>
                  <a:lnTo>
                    <a:pt x="117" y="30"/>
                  </a:lnTo>
                  <a:lnTo>
                    <a:pt x="128" y="22"/>
                  </a:lnTo>
                  <a:lnTo>
                    <a:pt x="139" y="13"/>
                  </a:lnTo>
                  <a:lnTo>
                    <a:pt x="150" y="8"/>
                  </a:lnTo>
                  <a:lnTo>
                    <a:pt x="161" y="3"/>
                  </a:lnTo>
                  <a:lnTo>
                    <a:pt x="171" y="1"/>
                  </a:lnTo>
                  <a:lnTo>
                    <a:pt x="182" y="0"/>
                  </a:lnTo>
                  <a:lnTo>
                    <a:pt x="193" y="0"/>
                  </a:lnTo>
                  <a:lnTo>
                    <a:pt x="202" y="2"/>
                  </a:lnTo>
                  <a:lnTo>
                    <a:pt x="210" y="5"/>
                  </a:lnTo>
                  <a:lnTo>
                    <a:pt x="219" y="11"/>
                  </a:lnTo>
                  <a:lnTo>
                    <a:pt x="226" y="16"/>
                  </a:lnTo>
                  <a:lnTo>
                    <a:pt x="233" y="25"/>
                  </a:lnTo>
                  <a:lnTo>
                    <a:pt x="239" y="33"/>
                  </a:lnTo>
                  <a:lnTo>
                    <a:pt x="244" y="45"/>
                  </a:lnTo>
                  <a:lnTo>
                    <a:pt x="247" y="55"/>
                  </a:lnTo>
                  <a:lnTo>
                    <a:pt x="249" y="67"/>
                  </a:lnTo>
                  <a:lnTo>
                    <a:pt x="250" y="81"/>
                  </a:lnTo>
                  <a:lnTo>
                    <a:pt x="250" y="97"/>
                  </a:lnTo>
                  <a:lnTo>
                    <a:pt x="250" y="207"/>
                  </a:lnTo>
                  <a:lnTo>
                    <a:pt x="250" y="218"/>
                  </a:lnTo>
                  <a:lnTo>
                    <a:pt x="251" y="227"/>
                  </a:lnTo>
                  <a:lnTo>
                    <a:pt x="253" y="234"/>
                  </a:lnTo>
                  <a:lnTo>
                    <a:pt x="255" y="239"/>
                  </a:lnTo>
                  <a:lnTo>
                    <a:pt x="256" y="242"/>
                  </a:lnTo>
                  <a:lnTo>
                    <a:pt x="258" y="246"/>
                  </a:lnTo>
                  <a:lnTo>
                    <a:pt x="261" y="249"/>
                  </a:lnTo>
                  <a:lnTo>
                    <a:pt x="265" y="251"/>
                  </a:lnTo>
                  <a:lnTo>
                    <a:pt x="269" y="252"/>
                  </a:lnTo>
                  <a:lnTo>
                    <a:pt x="275" y="253"/>
                  </a:lnTo>
                  <a:lnTo>
                    <a:pt x="282" y="254"/>
                  </a:lnTo>
                  <a:lnTo>
                    <a:pt x="291" y="254"/>
                  </a:lnTo>
                  <a:lnTo>
                    <a:pt x="291" y="265"/>
                  </a:lnTo>
                  <a:lnTo>
                    <a:pt x="160" y="265"/>
                  </a:lnTo>
                  <a:lnTo>
                    <a:pt x="160" y="254"/>
                  </a:lnTo>
                  <a:lnTo>
                    <a:pt x="165" y="254"/>
                  </a:lnTo>
                  <a:lnTo>
                    <a:pt x="174" y="254"/>
                  </a:lnTo>
                  <a:lnTo>
                    <a:pt x="181" y="253"/>
                  </a:lnTo>
                  <a:lnTo>
                    <a:pt x="187" y="251"/>
                  </a:lnTo>
                  <a:lnTo>
                    <a:pt x="192" y="249"/>
                  </a:lnTo>
                  <a:lnTo>
                    <a:pt x="195" y="246"/>
                  </a:lnTo>
                  <a:lnTo>
                    <a:pt x="197" y="242"/>
                  </a:lnTo>
                  <a:lnTo>
                    <a:pt x="199" y="238"/>
                  </a:lnTo>
                  <a:lnTo>
                    <a:pt x="202" y="233"/>
                  </a:lnTo>
                  <a:lnTo>
                    <a:pt x="203" y="224"/>
                  </a:lnTo>
                  <a:lnTo>
                    <a:pt x="203" y="207"/>
                  </a:lnTo>
                  <a:lnTo>
                    <a:pt x="203" y="101"/>
                  </a:lnTo>
                  <a:lnTo>
                    <a:pt x="202" y="85"/>
                  </a:lnTo>
                  <a:lnTo>
                    <a:pt x="201" y="71"/>
                  </a:lnTo>
                  <a:lnTo>
                    <a:pt x="197" y="59"/>
                  </a:lnTo>
                  <a:lnTo>
                    <a:pt x="193" y="51"/>
                  </a:lnTo>
                  <a:lnTo>
                    <a:pt x="191" y="46"/>
                  </a:lnTo>
                  <a:lnTo>
                    <a:pt x="187" y="43"/>
                  </a:lnTo>
                  <a:lnTo>
                    <a:pt x="184" y="41"/>
                  </a:lnTo>
                  <a:lnTo>
                    <a:pt x="181" y="39"/>
                  </a:lnTo>
                  <a:lnTo>
                    <a:pt x="176" y="37"/>
                  </a:lnTo>
                  <a:lnTo>
                    <a:pt x="172" y="36"/>
                  </a:lnTo>
                  <a:lnTo>
                    <a:pt x="167" y="34"/>
                  </a:lnTo>
                  <a:lnTo>
                    <a:pt x="162" y="34"/>
                  </a:lnTo>
                  <a:lnTo>
                    <a:pt x="153" y="34"/>
                  </a:lnTo>
                  <a:lnTo>
                    <a:pt x="144" y="37"/>
                  </a:lnTo>
                  <a:lnTo>
                    <a:pt x="135" y="40"/>
                  </a:lnTo>
                  <a:lnTo>
                    <a:pt x="128" y="43"/>
                  </a:lnTo>
                  <a:lnTo>
                    <a:pt x="119" y="48"/>
                  </a:lnTo>
                  <a:lnTo>
                    <a:pt x="110" y="55"/>
                  </a:lnTo>
                  <a:lnTo>
                    <a:pt x="102" y="62"/>
                  </a:lnTo>
                  <a:lnTo>
                    <a:pt x="93" y="71"/>
                  </a:lnTo>
                  <a:lnTo>
                    <a:pt x="93" y="207"/>
                  </a:lnTo>
                  <a:lnTo>
                    <a:pt x="93" y="219"/>
                  </a:lnTo>
                  <a:lnTo>
                    <a:pt x="94" y="227"/>
                  </a:lnTo>
                  <a:lnTo>
                    <a:pt x="94" y="235"/>
                  </a:lnTo>
                  <a:lnTo>
                    <a:pt x="97" y="239"/>
                  </a:lnTo>
                  <a:lnTo>
                    <a:pt x="99" y="242"/>
                  </a:lnTo>
                  <a:lnTo>
                    <a:pt x="101" y="246"/>
                  </a:lnTo>
                  <a:lnTo>
                    <a:pt x="104" y="249"/>
                  </a:lnTo>
                  <a:lnTo>
                    <a:pt x="108" y="251"/>
                  </a:lnTo>
                  <a:lnTo>
                    <a:pt x="112" y="252"/>
                  </a:lnTo>
                  <a:lnTo>
                    <a:pt x="119" y="253"/>
                  </a:lnTo>
                  <a:lnTo>
                    <a:pt x="126" y="254"/>
                  </a:lnTo>
                  <a:lnTo>
                    <a:pt x="136" y="254"/>
                  </a:lnTo>
                  <a:lnTo>
                    <a:pt x="136" y="265"/>
                  </a:lnTo>
                  <a:lnTo>
                    <a:pt x="5" y="265"/>
                  </a:lnTo>
                  <a:lnTo>
                    <a:pt x="5" y="254"/>
                  </a:lnTo>
                  <a:lnTo>
                    <a:pt x="11" y="254"/>
                  </a:lnTo>
                  <a:lnTo>
                    <a:pt x="20" y="254"/>
                  </a:lnTo>
                  <a:lnTo>
                    <a:pt x="28" y="252"/>
                  </a:lnTo>
                  <a:lnTo>
                    <a:pt x="34" y="249"/>
                  </a:lnTo>
                  <a:lnTo>
                    <a:pt x="38" y="244"/>
                  </a:lnTo>
                  <a:lnTo>
                    <a:pt x="41" y="238"/>
                  </a:lnTo>
                  <a:lnTo>
                    <a:pt x="44" y="230"/>
                  </a:lnTo>
                  <a:lnTo>
                    <a:pt x="45" y="220"/>
                  </a:lnTo>
                  <a:lnTo>
                    <a:pt x="46" y="207"/>
                  </a:lnTo>
                  <a:lnTo>
                    <a:pt x="46" y="111"/>
                  </a:lnTo>
                  <a:lnTo>
                    <a:pt x="46" y="90"/>
                  </a:lnTo>
                  <a:lnTo>
                    <a:pt x="45" y="73"/>
                  </a:lnTo>
                  <a:lnTo>
                    <a:pt x="45" y="61"/>
                  </a:lnTo>
                  <a:lnTo>
                    <a:pt x="44" y="55"/>
                  </a:lnTo>
                  <a:lnTo>
                    <a:pt x="42" y="50"/>
                  </a:lnTo>
                  <a:lnTo>
                    <a:pt x="40" y="46"/>
                  </a:lnTo>
                  <a:lnTo>
                    <a:pt x="39" y="43"/>
                  </a:lnTo>
                  <a:lnTo>
                    <a:pt x="37" y="41"/>
                  </a:lnTo>
                  <a:lnTo>
                    <a:pt x="31" y="38"/>
                  </a:lnTo>
                  <a:lnTo>
                    <a:pt x="25" y="37"/>
                  </a:lnTo>
                  <a:lnTo>
                    <a:pt x="16" y="38"/>
                  </a:lnTo>
                  <a:lnTo>
                    <a:pt x="5" y="41"/>
                  </a:lnTo>
                  <a:lnTo>
                    <a:pt x="0" y="31"/>
                  </a:lnTo>
                  <a:lnTo>
                    <a:pt x="81" y="0"/>
                  </a:lnTo>
                  <a:lnTo>
                    <a:pt x="93" y="0"/>
                  </a:lnTo>
                  <a:lnTo>
                    <a:pt x="9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3" name="Freeform 1473"/>
            <p:cNvSpPr>
              <a:spLocks/>
            </p:cNvSpPr>
            <p:nvPr/>
          </p:nvSpPr>
          <p:spPr bwMode="auto">
            <a:xfrm>
              <a:off x="3412" y="1137"/>
              <a:ext cx="45" cy="58"/>
            </a:xfrm>
            <a:custGeom>
              <a:avLst/>
              <a:gdLst>
                <a:gd name="T0" fmla="*/ 92 w 196"/>
                <a:gd name="T1" fmla="*/ 58 h 265"/>
                <a:gd name="T2" fmla="*/ 109 w 196"/>
                <a:gd name="T3" fmla="*/ 32 h 265"/>
                <a:gd name="T4" fmla="*/ 126 w 196"/>
                <a:gd name="T5" fmla="*/ 14 h 265"/>
                <a:gd name="T6" fmla="*/ 142 w 196"/>
                <a:gd name="T7" fmla="*/ 3 h 265"/>
                <a:gd name="T8" fmla="*/ 160 w 196"/>
                <a:gd name="T9" fmla="*/ 0 h 265"/>
                <a:gd name="T10" fmla="*/ 174 w 196"/>
                <a:gd name="T11" fmla="*/ 2 h 265"/>
                <a:gd name="T12" fmla="*/ 186 w 196"/>
                <a:gd name="T13" fmla="*/ 9 h 265"/>
                <a:gd name="T14" fmla="*/ 194 w 196"/>
                <a:gd name="T15" fmla="*/ 19 h 265"/>
                <a:gd name="T16" fmla="*/ 196 w 196"/>
                <a:gd name="T17" fmla="*/ 31 h 265"/>
                <a:gd name="T18" fmla="*/ 195 w 196"/>
                <a:gd name="T19" fmla="*/ 41 h 265"/>
                <a:gd name="T20" fmla="*/ 190 w 196"/>
                <a:gd name="T21" fmla="*/ 49 h 265"/>
                <a:gd name="T22" fmla="*/ 181 w 196"/>
                <a:gd name="T23" fmla="*/ 55 h 265"/>
                <a:gd name="T24" fmla="*/ 171 w 196"/>
                <a:gd name="T25" fmla="*/ 57 h 265"/>
                <a:gd name="T26" fmla="*/ 161 w 196"/>
                <a:gd name="T27" fmla="*/ 55 h 265"/>
                <a:gd name="T28" fmla="*/ 149 w 196"/>
                <a:gd name="T29" fmla="*/ 47 h 265"/>
                <a:gd name="T30" fmla="*/ 138 w 196"/>
                <a:gd name="T31" fmla="*/ 39 h 265"/>
                <a:gd name="T32" fmla="*/ 130 w 196"/>
                <a:gd name="T33" fmla="*/ 37 h 265"/>
                <a:gd name="T34" fmla="*/ 124 w 196"/>
                <a:gd name="T35" fmla="*/ 38 h 265"/>
                <a:gd name="T36" fmla="*/ 119 w 196"/>
                <a:gd name="T37" fmla="*/ 43 h 265"/>
                <a:gd name="T38" fmla="*/ 106 w 196"/>
                <a:gd name="T39" fmla="*/ 58 h 265"/>
                <a:gd name="T40" fmla="*/ 92 w 196"/>
                <a:gd name="T41" fmla="*/ 81 h 265"/>
                <a:gd name="T42" fmla="*/ 92 w 196"/>
                <a:gd name="T43" fmla="*/ 214 h 265"/>
                <a:gd name="T44" fmla="*/ 95 w 196"/>
                <a:gd name="T45" fmla="*/ 230 h 265"/>
                <a:gd name="T46" fmla="*/ 99 w 196"/>
                <a:gd name="T47" fmla="*/ 240 h 265"/>
                <a:gd name="T48" fmla="*/ 106 w 196"/>
                <a:gd name="T49" fmla="*/ 246 h 265"/>
                <a:gd name="T50" fmla="*/ 116 w 196"/>
                <a:gd name="T51" fmla="*/ 252 h 265"/>
                <a:gd name="T52" fmla="*/ 130 w 196"/>
                <a:gd name="T53" fmla="*/ 254 h 265"/>
                <a:gd name="T54" fmla="*/ 138 w 196"/>
                <a:gd name="T55" fmla="*/ 265 h 265"/>
                <a:gd name="T56" fmla="*/ 3 w 196"/>
                <a:gd name="T57" fmla="*/ 254 h 265"/>
                <a:gd name="T58" fmla="*/ 21 w 196"/>
                <a:gd name="T59" fmla="*/ 253 h 265"/>
                <a:gd name="T60" fmla="*/ 33 w 196"/>
                <a:gd name="T61" fmla="*/ 248 h 265"/>
                <a:gd name="T62" fmla="*/ 38 w 196"/>
                <a:gd name="T63" fmla="*/ 242 h 265"/>
                <a:gd name="T64" fmla="*/ 43 w 196"/>
                <a:gd name="T65" fmla="*/ 233 h 265"/>
                <a:gd name="T66" fmla="*/ 44 w 196"/>
                <a:gd name="T67" fmla="*/ 206 h 265"/>
                <a:gd name="T68" fmla="*/ 44 w 196"/>
                <a:gd name="T69" fmla="*/ 87 h 265"/>
                <a:gd name="T70" fmla="*/ 43 w 196"/>
                <a:gd name="T71" fmla="*/ 60 h 265"/>
                <a:gd name="T72" fmla="*/ 42 w 196"/>
                <a:gd name="T73" fmla="*/ 49 h 265"/>
                <a:gd name="T74" fmla="*/ 37 w 196"/>
                <a:gd name="T75" fmla="*/ 43 h 265"/>
                <a:gd name="T76" fmla="*/ 33 w 196"/>
                <a:gd name="T77" fmla="*/ 39 h 265"/>
                <a:gd name="T78" fmla="*/ 26 w 196"/>
                <a:gd name="T79" fmla="*/ 37 h 265"/>
                <a:gd name="T80" fmla="*/ 13 w 196"/>
                <a:gd name="T81" fmla="*/ 38 h 265"/>
                <a:gd name="T82" fmla="*/ 0 w 196"/>
                <a:gd name="T83" fmla="*/ 31 h 265"/>
                <a:gd name="T84" fmla="*/ 92 w 196"/>
                <a:gd name="T8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" h="265">
                  <a:moveTo>
                    <a:pt x="92" y="0"/>
                  </a:moveTo>
                  <a:lnTo>
                    <a:pt x="92" y="58"/>
                  </a:lnTo>
                  <a:lnTo>
                    <a:pt x="100" y="44"/>
                  </a:lnTo>
                  <a:lnTo>
                    <a:pt x="109" y="32"/>
                  </a:lnTo>
                  <a:lnTo>
                    <a:pt x="117" y="22"/>
                  </a:lnTo>
                  <a:lnTo>
                    <a:pt x="126" y="14"/>
                  </a:lnTo>
                  <a:lnTo>
                    <a:pt x="134" y="7"/>
                  </a:lnTo>
                  <a:lnTo>
                    <a:pt x="142" y="3"/>
                  </a:lnTo>
                  <a:lnTo>
                    <a:pt x="151" y="1"/>
                  </a:lnTo>
                  <a:lnTo>
                    <a:pt x="160" y="0"/>
                  </a:lnTo>
                  <a:lnTo>
                    <a:pt x="168" y="0"/>
                  </a:lnTo>
                  <a:lnTo>
                    <a:pt x="174" y="2"/>
                  </a:lnTo>
                  <a:lnTo>
                    <a:pt x="181" y="5"/>
                  </a:lnTo>
                  <a:lnTo>
                    <a:pt x="186" y="9"/>
                  </a:lnTo>
                  <a:lnTo>
                    <a:pt x="191" y="14"/>
                  </a:lnTo>
                  <a:lnTo>
                    <a:pt x="194" y="19"/>
                  </a:lnTo>
                  <a:lnTo>
                    <a:pt x="196" y="24"/>
                  </a:lnTo>
                  <a:lnTo>
                    <a:pt x="196" y="31"/>
                  </a:lnTo>
                  <a:lnTo>
                    <a:pt x="196" y="36"/>
                  </a:lnTo>
                  <a:lnTo>
                    <a:pt x="195" y="41"/>
                  </a:lnTo>
                  <a:lnTo>
                    <a:pt x="193" y="45"/>
                  </a:lnTo>
                  <a:lnTo>
                    <a:pt x="190" y="49"/>
                  </a:lnTo>
                  <a:lnTo>
                    <a:pt x="185" y="52"/>
                  </a:lnTo>
                  <a:lnTo>
                    <a:pt x="181" y="55"/>
                  </a:lnTo>
                  <a:lnTo>
                    <a:pt x="176" y="57"/>
                  </a:lnTo>
                  <a:lnTo>
                    <a:pt x="171" y="57"/>
                  </a:lnTo>
                  <a:lnTo>
                    <a:pt x="167" y="57"/>
                  </a:lnTo>
                  <a:lnTo>
                    <a:pt x="161" y="55"/>
                  </a:lnTo>
                  <a:lnTo>
                    <a:pt x="154" y="51"/>
                  </a:lnTo>
                  <a:lnTo>
                    <a:pt x="149" y="47"/>
                  </a:lnTo>
                  <a:lnTo>
                    <a:pt x="142" y="43"/>
                  </a:lnTo>
                  <a:lnTo>
                    <a:pt x="138" y="39"/>
                  </a:lnTo>
                  <a:lnTo>
                    <a:pt x="133" y="38"/>
                  </a:lnTo>
                  <a:lnTo>
                    <a:pt x="130" y="37"/>
                  </a:lnTo>
                  <a:lnTo>
                    <a:pt x="128" y="37"/>
                  </a:lnTo>
                  <a:lnTo>
                    <a:pt x="124" y="38"/>
                  </a:lnTo>
                  <a:lnTo>
                    <a:pt x="121" y="41"/>
                  </a:lnTo>
                  <a:lnTo>
                    <a:pt x="119" y="43"/>
                  </a:lnTo>
                  <a:lnTo>
                    <a:pt x="112" y="50"/>
                  </a:lnTo>
                  <a:lnTo>
                    <a:pt x="106" y="58"/>
                  </a:lnTo>
                  <a:lnTo>
                    <a:pt x="99" y="69"/>
                  </a:lnTo>
                  <a:lnTo>
                    <a:pt x="92" y="81"/>
                  </a:lnTo>
                  <a:lnTo>
                    <a:pt x="92" y="204"/>
                  </a:lnTo>
                  <a:lnTo>
                    <a:pt x="92" y="214"/>
                  </a:lnTo>
                  <a:lnTo>
                    <a:pt x="94" y="223"/>
                  </a:lnTo>
                  <a:lnTo>
                    <a:pt x="95" y="230"/>
                  </a:lnTo>
                  <a:lnTo>
                    <a:pt x="97" y="237"/>
                  </a:lnTo>
                  <a:lnTo>
                    <a:pt x="99" y="240"/>
                  </a:lnTo>
                  <a:lnTo>
                    <a:pt x="102" y="243"/>
                  </a:lnTo>
                  <a:lnTo>
                    <a:pt x="106" y="246"/>
                  </a:lnTo>
                  <a:lnTo>
                    <a:pt x="110" y="249"/>
                  </a:lnTo>
                  <a:lnTo>
                    <a:pt x="116" y="252"/>
                  </a:lnTo>
                  <a:lnTo>
                    <a:pt x="122" y="253"/>
                  </a:lnTo>
                  <a:lnTo>
                    <a:pt x="130" y="254"/>
                  </a:lnTo>
                  <a:lnTo>
                    <a:pt x="138" y="254"/>
                  </a:lnTo>
                  <a:lnTo>
                    <a:pt x="138" y="265"/>
                  </a:lnTo>
                  <a:lnTo>
                    <a:pt x="3" y="265"/>
                  </a:lnTo>
                  <a:lnTo>
                    <a:pt x="3" y="254"/>
                  </a:lnTo>
                  <a:lnTo>
                    <a:pt x="12" y="254"/>
                  </a:lnTo>
                  <a:lnTo>
                    <a:pt x="21" y="253"/>
                  </a:lnTo>
                  <a:lnTo>
                    <a:pt x="27" y="251"/>
                  </a:lnTo>
                  <a:lnTo>
                    <a:pt x="33" y="248"/>
                  </a:lnTo>
                  <a:lnTo>
                    <a:pt x="36" y="245"/>
                  </a:lnTo>
                  <a:lnTo>
                    <a:pt x="38" y="242"/>
                  </a:lnTo>
                  <a:lnTo>
                    <a:pt x="42" y="239"/>
                  </a:lnTo>
                  <a:lnTo>
                    <a:pt x="43" y="233"/>
                  </a:lnTo>
                  <a:lnTo>
                    <a:pt x="44" y="225"/>
                  </a:lnTo>
                  <a:lnTo>
                    <a:pt x="44" y="206"/>
                  </a:lnTo>
                  <a:lnTo>
                    <a:pt x="44" y="106"/>
                  </a:lnTo>
                  <a:lnTo>
                    <a:pt x="44" y="87"/>
                  </a:lnTo>
                  <a:lnTo>
                    <a:pt x="44" y="71"/>
                  </a:lnTo>
                  <a:lnTo>
                    <a:pt x="43" y="60"/>
                  </a:lnTo>
                  <a:lnTo>
                    <a:pt x="43" y="53"/>
                  </a:lnTo>
                  <a:lnTo>
                    <a:pt x="42" y="49"/>
                  </a:lnTo>
                  <a:lnTo>
                    <a:pt x="39" y="46"/>
                  </a:lnTo>
                  <a:lnTo>
                    <a:pt x="37" y="43"/>
                  </a:lnTo>
                  <a:lnTo>
                    <a:pt x="35" y="41"/>
                  </a:lnTo>
                  <a:lnTo>
                    <a:pt x="33" y="39"/>
                  </a:lnTo>
                  <a:lnTo>
                    <a:pt x="29" y="38"/>
                  </a:lnTo>
                  <a:lnTo>
                    <a:pt x="26" y="37"/>
                  </a:lnTo>
                  <a:lnTo>
                    <a:pt x="23" y="37"/>
                  </a:lnTo>
                  <a:lnTo>
                    <a:pt x="13" y="38"/>
                  </a:lnTo>
                  <a:lnTo>
                    <a:pt x="3" y="42"/>
                  </a:lnTo>
                  <a:lnTo>
                    <a:pt x="0" y="31"/>
                  </a:lnTo>
                  <a:lnTo>
                    <a:pt x="8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4" name="Freeform 1474"/>
            <p:cNvSpPr>
              <a:spLocks noEditPoints="1"/>
            </p:cNvSpPr>
            <p:nvPr/>
          </p:nvSpPr>
          <p:spPr bwMode="auto">
            <a:xfrm>
              <a:off x="3462" y="1137"/>
              <a:ext cx="51" cy="60"/>
            </a:xfrm>
            <a:custGeom>
              <a:avLst/>
              <a:gdLst>
                <a:gd name="T0" fmla="*/ 41 w 224"/>
                <a:gd name="T1" fmla="*/ 118 h 272"/>
                <a:gd name="T2" fmla="*/ 44 w 224"/>
                <a:gd name="T3" fmla="*/ 144 h 272"/>
                <a:gd name="T4" fmla="*/ 52 w 224"/>
                <a:gd name="T5" fmla="*/ 165 h 272"/>
                <a:gd name="T6" fmla="*/ 63 w 224"/>
                <a:gd name="T7" fmla="*/ 185 h 272"/>
                <a:gd name="T8" fmla="*/ 76 w 224"/>
                <a:gd name="T9" fmla="*/ 201 h 272"/>
                <a:gd name="T10" fmla="*/ 93 w 224"/>
                <a:gd name="T11" fmla="*/ 214 h 272"/>
                <a:gd name="T12" fmla="*/ 110 w 224"/>
                <a:gd name="T13" fmla="*/ 221 h 272"/>
                <a:gd name="T14" fmla="*/ 127 w 224"/>
                <a:gd name="T15" fmla="*/ 226 h 272"/>
                <a:gd name="T16" fmla="*/ 151 w 224"/>
                <a:gd name="T17" fmla="*/ 226 h 272"/>
                <a:gd name="T18" fmla="*/ 173 w 224"/>
                <a:gd name="T19" fmla="*/ 218 h 272"/>
                <a:gd name="T20" fmla="*/ 187 w 224"/>
                <a:gd name="T21" fmla="*/ 209 h 272"/>
                <a:gd name="T22" fmla="*/ 196 w 224"/>
                <a:gd name="T23" fmla="*/ 199 h 272"/>
                <a:gd name="T24" fmla="*/ 208 w 224"/>
                <a:gd name="T25" fmla="*/ 181 h 272"/>
                <a:gd name="T26" fmla="*/ 224 w 224"/>
                <a:gd name="T27" fmla="*/ 171 h 272"/>
                <a:gd name="T28" fmla="*/ 219 w 224"/>
                <a:gd name="T29" fmla="*/ 189 h 272"/>
                <a:gd name="T30" fmla="*/ 212 w 224"/>
                <a:gd name="T31" fmla="*/ 207 h 272"/>
                <a:gd name="T32" fmla="*/ 201 w 224"/>
                <a:gd name="T33" fmla="*/ 225 h 272"/>
                <a:gd name="T34" fmla="*/ 188 w 224"/>
                <a:gd name="T35" fmla="*/ 241 h 272"/>
                <a:gd name="T36" fmla="*/ 173 w 224"/>
                <a:gd name="T37" fmla="*/ 254 h 272"/>
                <a:gd name="T38" fmla="*/ 156 w 224"/>
                <a:gd name="T39" fmla="*/ 265 h 272"/>
                <a:gd name="T40" fmla="*/ 136 w 224"/>
                <a:gd name="T41" fmla="*/ 270 h 272"/>
                <a:gd name="T42" fmla="*/ 115 w 224"/>
                <a:gd name="T43" fmla="*/ 272 h 272"/>
                <a:gd name="T44" fmla="*/ 93 w 224"/>
                <a:gd name="T45" fmla="*/ 270 h 272"/>
                <a:gd name="T46" fmla="*/ 71 w 224"/>
                <a:gd name="T47" fmla="*/ 263 h 272"/>
                <a:gd name="T48" fmla="*/ 52 w 224"/>
                <a:gd name="T49" fmla="*/ 252 h 272"/>
                <a:gd name="T50" fmla="*/ 33 w 224"/>
                <a:gd name="T51" fmla="*/ 237 h 272"/>
                <a:gd name="T52" fmla="*/ 19 w 224"/>
                <a:gd name="T53" fmla="*/ 216 h 272"/>
                <a:gd name="T54" fmla="*/ 8 w 224"/>
                <a:gd name="T55" fmla="*/ 193 h 272"/>
                <a:gd name="T56" fmla="*/ 2 w 224"/>
                <a:gd name="T57" fmla="*/ 168 h 272"/>
                <a:gd name="T58" fmla="*/ 0 w 224"/>
                <a:gd name="T59" fmla="*/ 139 h 272"/>
                <a:gd name="T60" fmla="*/ 2 w 224"/>
                <a:gd name="T61" fmla="*/ 107 h 272"/>
                <a:gd name="T62" fmla="*/ 9 w 224"/>
                <a:gd name="T63" fmla="*/ 80 h 272"/>
                <a:gd name="T64" fmla="*/ 19 w 224"/>
                <a:gd name="T65" fmla="*/ 57 h 272"/>
                <a:gd name="T66" fmla="*/ 34 w 224"/>
                <a:gd name="T67" fmla="*/ 36 h 272"/>
                <a:gd name="T68" fmla="*/ 53 w 224"/>
                <a:gd name="T69" fmla="*/ 20 h 272"/>
                <a:gd name="T70" fmla="*/ 74 w 224"/>
                <a:gd name="T71" fmla="*/ 8 h 272"/>
                <a:gd name="T72" fmla="*/ 97 w 224"/>
                <a:gd name="T73" fmla="*/ 2 h 272"/>
                <a:gd name="T74" fmla="*/ 122 w 224"/>
                <a:gd name="T75" fmla="*/ 0 h 272"/>
                <a:gd name="T76" fmla="*/ 144 w 224"/>
                <a:gd name="T77" fmla="*/ 1 h 272"/>
                <a:gd name="T78" fmla="*/ 163 w 224"/>
                <a:gd name="T79" fmla="*/ 6 h 272"/>
                <a:gd name="T80" fmla="*/ 180 w 224"/>
                <a:gd name="T81" fmla="*/ 16 h 272"/>
                <a:gd name="T82" fmla="*/ 195 w 224"/>
                <a:gd name="T83" fmla="*/ 28 h 272"/>
                <a:gd name="T84" fmla="*/ 208 w 224"/>
                <a:gd name="T85" fmla="*/ 43 h 272"/>
                <a:gd name="T86" fmla="*/ 217 w 224"/>
                <a:gd name="T87" fmla="*/ 61 h 272"/>
                <a:gd name="T88" fmla="*/ 222 w 224"/>
                <a:gd name="T89" fmla="*/ 81 h 272"/>
                <a:gd name="T90" fmla="*/ 224 w 224"/>
                <a:gd name="T91" fmla="*/ 104 h 272"/>
                <a:gd name="T92" fmla="*/ 41 w 224"/>
                <a:gd name="T93" fmla="*/ 88 h 272"/>
                <a:gd name="T94" fmla="*/ 163 w 224"/>
                <a:gd name="T95" fmla="*/ 76 h 272"/>
                <a:gd name="T96" fmla="*/ 159 w 224"/>
                <a:gd name="T97" fmla="*/ 59 h 272"/>
                <a:gd name="T98" fmla="*/ 154 w 224"/>
                <a:gd name="T99" fmla="*/ 46 h 272"/>
                <a:gd name="T100" fmla="*/ 143 w 224"/>
                <a:gd name="T101" fmla="*/ 33 h 272"/>
                <a:gd name="T102" fmla="*/ 128 w 224"/>
                <a:gd name="T103" fmla="*/ 24 h 272"/>
                <a:gd name="T104" fmla="*/ 114 w 224"/>
                <a:gd name="T105" fmla="*/ 20 h 272"/>
                <a:gd name="T106" fmla="*/ 100 w 224"/>
                <a:gd name="T107" fmla="*/ 19 h 272"/>
                <a:gd name="T108" fmla="*/ 89 w 224"/>
                <a:gd name="T109" fmla="*/ 22 h 272"/>
                <a:gd name="T110" fmla="*/ 78 w 224"/>
                <a:gd name="T111" fmla="*/ 27 h 272"/>
                <a:gd name="T112" fmla="*/ 68 w 224"/>
                <a:gd name="T113" fmla="*/ 33 h 272"/>
                <a:gd name="T114" fmla="*/ 59 w 224"/>
                <a:gd name="T115" fmla="*/ 42 h 272"/>
                <a:gd name="T116" fmla="*/ 51 w 224"/>
                <a:gd name="T117" fmla="*/ 52 h 272"/>
                <a:gd name="T118" fmla="*/ 45 w 224"/>
                <a:gd name="T119" fmla="*/ 65 h 272"/>
                <a:gd name="T120" fmla="*/ 42 w 224"/>
                <a:gd name="T121" fmla="*/ 79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4" h="272">
                  <a:moveTo>
                    <a:pt x="41" y="104"/>
                  </a:moveTo>
                  <a:lnTo>
                    <a:pt x="41" y="118"/>
                  </a:lnTo>
                  <a:lnTo>
                    <a:pt x="42" y="131"/>
                  </a:lnTo>
                  <a:lnTo>
                    <a:pt x="44" y="144"/>
                  </a:lnTo>
                  <a:lnTo>
                    <a:pt x="48" y="155"/>
                  </a:lnTo>
                  <a:lnTo>
                    <a:pt x="52" y="165"/>
                  </a:lnTo>
                  <a:lnTo>
                    <a:pt x="57" y="176"/>
                  </a:lnTo>
                  <a:lnTo>
                    <a:pt x="63" y="185"/>
                  </a:lnTo>
                  <a:lnTo>
                    <a:pt x="70" y="193"/>
                  </a:lnTo>
                  <a:lnTo>
                    <a:pt x="76" y="201"/>
                  </a:lnTo>
                  <a:lnTo>
                    <a:pt x="84" y="209"/>
                  </a:lnTo>
                  <a:lnTo>
                    <a:pt x="93" y="214"/>
                  </a:lnTo>
                  <a:lnTo>
                    <a:pt x="101" y="218"/>
                  </a:lnTo>
                  <a:lnTo>
                    <a:pt x="110" y="221"/>
                  </a:lnTo>
                  <a:lnTo>
                    <a:pt x="118" y="225"/>
                  </a:lnTo>
                  <a:lnTo>
                    <a:pt x="127" y="226"/>
                  </a:lnTo>
                  <a:lnTo>
                    <a:pt x="137" y="226"/>
                  </a:lnTo>
                  <a:lnTo>
                    <a:pt x="151" y="226"/>
                  </a:lnTo>
                  <a:lnTo>
                    <a:pt x="162" y="223"/>
                  </a:lnTo>
                  <a:lnTo>
                    <a:pt x="173" y="218"/>
                  </a:lnTo>
                  <a:lnTo>
                    <a:pt x="183" y="213"/>
                  </a:lnTo>
                  <a:lnTo>
                    <a:pt x="187" y="209"/>
                  </a:lnTo>
                  <a:lnTo>
                    <a:pt x="191" y="204"/>
                  </a:lnTo>
                  <a:lnTo>
                    <a:pt x="196" y="199"/>
                  </a:lnTo>
                  <a:lnTo>
                    <a:pt x="200" y="193"/>
                  </a:lnTo>
                  <a:lnTo>
                    <a:pt x="208" y="181"/>
                  </a:lnTo>
                  <a:lnTo>
                    <a:pt x="215" y="164"/>
                  </a:lnTo>
                  <a:lnTo>
                    <a:pt x="224" y="171"/>
                  </a:lnTo>
                  <a:lnTo>
                    <a:pt x="222" y="179"/>
                  </a:lnTo>
                  <a:lnTo>
                    <a:pt x="219" y="189"/>
                  </a:lnTo>
                  <a:lnTo>
                    <a:pt x="216" y="199"/>
                  </a:lnTo>
                  <a:lnTo>
                    <a:pt x="212" y="207"/>
                  </a:lnTo>
                  <a:lnTo>
                    <a:pt x="207" y="216"/>
                  </a:lnTo>
                  <a:lnTo>
                    <a:pt x="201" y="225"/>
                  </a:lnTo>
                  <a:lnTo>
                    <a:pt x="196" y="232"/>
                  </a:lnTo>
                  <a:lnTo>
                    <a:pt x="188" y="241"/>
                  </a:lnTo>
                  <a:lnTo>
                    <a:pt x="182" y="248"/>
                  </a:lnTo>
                  <a:lnTo>
                    <a:pt x="173" y="254"/>
                  </a:lnTo>
                  <a:lnTo>
                    <a:pt x="165" y="260"/>
                  </a:lnTo>
                  <a:lnTo>
                    <a:pt x="156" y="265"/>
                  </a:lnTo>
                  <a:lnTo>
                    <a:pt x="146" y="268"/>
                  </a:lnTo>
                  <a:lnTo>
                    <a:pt x="136" y="270"/>
                  </a:lnTo>
                  <a:lnTo>
                    <a:pt x="126" y="272"/>
                  </a:lnTo>
                  <a:lnTo>
                    <a:pt x="115" y="272"/>
                  </a:lnTo>
                  <a:lnTo>
                    <a:pt x="104" y="271"/>
                  </a:lnTo>
                  <a:lnTo>
                    <a:pt x="93" y="270"/>
                  </a:lnTo>
                  <a:lnTo>
                    <a:pt x="82" y="267"/>
                  </a:lnTo>
                  <a:lnTo>
                    <a:pt x="71" y="263"/>
                  </a:lnTo>
                  <a:lnTo>
                    <a:pt x="61" y="258"/>
                  </a:lnTo>
                  <a:lnTo>
                    <a:pt x="52" y="252"/>
                  </a:lnTo>
                  <a:lnTo>
                    <a:pt x="42" y="244"/>
                  </a:lnTo>
                  <a:lnTo>
                    <a:pt x="33" y="237"/>
                  </a:lnTo>
                  <a:lnTo>
                    <a:pt x="26" y="227"/>
                  </a:lnTo>
                  <a:lnTo>
                    <a:pt x="19" y="216"/>
                  </a:lnTo>
                  <a:lnTo>
                    <a:pt x="13" y="205"/>
                  </a:lnTo>
                  <a:lnTo>
                    <a:pt x="8" y="193"/>
                  </a:lnTo>
                  <a:lnTo>
                    <a:pt x="5" y="182"/>
                  </a:lnTo>
                  <a:lnTo>
                    <a:pt x="2" y="168"/>
                  </a:lnTo>
                  <a:lnTo>
                    <a:pt x="0" y="154"/>
                  </a:lnTo>
                  <a:lnTo>
                    <a:pt x="0" y="139"/>
                  </a:lnTo>
                  <a:lnTo>
                    <a:pt x="0" y="123"/>
                  </a:lnTo>
                  <a:lnTo>
                    <a:pt x="2" y="107"/>
                  </a:lnTo>
                  <a:lnTo>
                    <a:pt x="5" y="93"/>
                  </a:lnTo>
                  <a:lnTo>
                    <a:pt x="9" y="80"/>
                  </a:lnTo>
                  <a:lnTo>
                    <a:pt x="13" y="67"/>
                  </a:lnTo>
                  <a:lnTo>
                    <a:pt x="19" y="57"/>
                  </a:lnTo>
                  <a:lnTo>
                    <a:pt x="27" y="46"/>
                  </a:lnTo>
                  <a:lnTo>
                    <a:pt x="34" y="36"/>
                  </a:lnTo>
                  <a:lnTo>
                    <a:pt x="43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8"/>
                  </a:lnTo>
                  <a:lnTo>
                    <a:pt x="85" y="4"/>
                  </a:lnTo>
                  <a:lnTo>
                    <a:pt x="97" y="2"/>
                  </a:lnTo>
                  <a:lnTo>
                    <a:pt x="110" y="0"/>
                  </a:lnTo>
                  <a:lnTo>
                    <a:pt x="122" y="0"/>
                  </a:lnTo>
                  <a:lnTo>
                    <a:pt x="133" y="0"/>
                  </a:lnTo>
                  <a:lnTo>
                    <a:pt x="144" y="1"/>
                  </a:lnTo>
                  <a:lnTo>
                    <a:pt x="153" y="3"/>
                  </a:lnTo>
                  <a:lnTo>
                    <a:pt x="163" y="6"/>
                  </a:lnTo>
                  <a:lnTo>
                    <a:pt x="172" y="10"/>
                  </a:lnTo>
                  <a:lnTo>
                    <a:pt x="180" y="16"/>
                  </a:lnTo>
                  <a:lnTo>
                    <a:pt x="188" y="21"/>
                  </a:lnTo>
                  <a:lnTo>
                    <a:pt x="195" y="28"/>
                  </a:lnTo>
                  <a:lnTo>
                    <a:pt x="201" y="35"/>
                  </a:lnTo>
                  <a:lnTo>
                    <a:pt x="208" y="43"/>
                  </a:lnTo>
                  <a:lnTo>
                    <a:pt x="212" y="51"/>
                  </a:lnTo>
                  <a:lnTo>
                    <a:pt x="217" y="61"/>
                  </a:lnTo>
                  <a:lnTo>
                    <a:pt x="220" y="71"/>
                  </a:lnTo>
                  <a:lnTo>
                    <a:pt x="222" y="81"/>
                  </a:lnTo>
                  <a:lnTo>
                    <a:pt x="224" y="92"/>
                  </a:lnTo>
                  <a:lnTo>
                    <a:pt x="224" y="104"/>
                  </a:lnTo>
                  <a:lnTo>
                    <a:pt x="41" y="104"/>
                  </a:lnTo>
                  <a:close/>
                  <a:moveTo>
                    <a:pt x="41" y="88"/>
                  </a:moveTo>
                  <a:lnTo>
                    <a:pt x="164" y="88"/>
                  </a:lnTo>
                  <a:lnTo>
                    <a:pt x="163" y="76"/>
                  </a:lnTo>
                  <a:lnTo>
                    <a:pt x="162" y="66"/>
                  </a:lnTo>
                  <a:lnTo>
                    <a:pt x="159" y="59"/>
                  </a:lnTo>
                  <a:lnTo>
                    <a:pt x="157" y="52"/>
                  </a:lnTo>
                  <a:lnTo>
                    <a:pt x="154" y="46"/>
                  </a:lnTo>
                  <a:lnTo>
                    <a:pt x="148" y="38"/>
                  </a:lnTo>
                  <a:lnTo>
                    <a:pt x="143" y="33"/>
                  </a:lnTo>
                  <a:lnTo>
                    <a:pt x="136" y="29"/>
                  </a:lnTo>
                  <a:lnTo>
                    <a:pt x="128" y="24"/>
                  </a:lnTo>
                  <a:lnTo>
                    <a:pt x="121" y="21"/>
                  </a:lnTo>
                  <a:lnTo>
                    <a:pt x="114" y="20"/>
                  </a:lnTo>
                  <a:lnTo>
                    <a:pt x="106" y="19"/>
                  </a:lnTo>
                  <a:lnTo>
                    <a:pt x="100" y="19"/>
                  </a:lnTo>
                  <a:lnTo>
                    <a:pt x="94" y="20"/>
                  </a:lnTo>
                  <a:lnTo>
                    <a:pt x="89" y="22"/>
                  </a:lnTo>
                  <a:lnTo>
                    <a:pt x="83" y="23"/>
                  </a:lnTo>
                  <a:lnTo>
                    <a:pt x="78" y="27"/>
                  </a:lnTo>
                  <a:lnTo>
                    <a:pt x="73" y="30"/>
                  </a:lnTo>
                  <a:lnTo>
                    <a:pt x="68" y="33"/>
                  </a:lnTo>
                  <a:lnTo>
                    <a:pt x="63" y="37"/>
                  </a:lnTo>
                  <a:lnTo>
                    <a:pt x="59" y="42"/>
                  </a:lnTo>
                  <a:lnTo>
                    <a:pt x="54" y="47"/>
                  </a:lnTo>
                  <a:lnTo>
                    <a:pt x="51" y="52"/>
                  </a:lnTo>
                  <a:lnTo>
                    <a:pt x="48" y="59"/>
                  </a:lnTo>
                  <a:lnTo>
                    <a:pt x="45" y="65"/>
                  </a:lnTo>
                  <a:lnTo>
                    <a:pt x="43" y="73"/>
                  </a:lnTo>
                  <a:lnTo>
                    <a:pt x="42" y="79"/>
                  </a:lnTo>
                  <a:lnTo>
                    <a:pt x="41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" name="Freeform 1475"/>
            <p:cNvSpPr>
              <a:spLocks/>
            </p:cNvSpPr>
            <p:nvPr/>
          </p:nvSpPr>
          <p:spPr bwMode="auto">
            <a:xfrm>
              <a:off x="3522" y="1107"/>
              <a:ext cx="54" cy="88"/>
            </a:xfrm>
            <a:custGeom>
              <a:avLst/>
              <a:gdLst>
                <a:gd name="T0" fmla="*/ 100 w 235"/>
                <a:gd name="T1" fmla="*/ 331 h 399"/>
                <a:gd name="T2" fmla="*/ 102 w 235"/>
                <a:gd name="T3" fmla="*/ 360 h 399"/>
                <a:gd name="T4" fmla="*/ 108 w 235"/>
                <a:gd name="T5" fmla="*/ 376 h 399"/>
                <a:gd name="T6" fmla="*/ 120 w 235"/>
                <a:gd name="T7" fmla="*/ 385 h 399"/>
                <a:gd name="T8" fmla="*/ 136 w 235"/>
                <a:gd name="T9" fmla="*/ 388 h 399"/>
                <a:gd name="T10" fmla="*/ 161 w 235"/>
                <a:gd name="T11" fmla="*/ 399 h 399"/>
                <a:gd name="T12" fmla="*/ 3 w 235"/>
                <a:gd name="T13" fmla="*/ 388 h 399"/>
                <a:gd name="T14" fmla="*/ 19 w 235"/>
                <a:gd name="T15" fmla="*/ 388 h 399"/>
                <a:gd name="T16" fmla="*/ 30 w 235"/>
                <a:gd name="T17" fmla="*/ 385 h 399"/>
                <a:gd name="T18" fmla="*/ 39 w 235"/>
                <a:gd name="T19" fmla="*/ 379 h 399"/>
                <a:gd name="T20" fmla="*/ 46 w 235"/>
                <a:gd name="T21" fmla="*/ 372 h 399"/>
                <a:gd name="T22" fmla="*/ 50 w 235"/>
                <a:gd name="T23" fmla="*/ 362 h 399"/>
                <a:gd name="T24" fmla="*/ 51 w 235"/>
                <a:gd name="T25" fmla="*/ 343 h 399"/>
                <a:gd name="T26" fmla="*/ 52 w 235"/>
                <a:gd name="T27" fmla="*/ 162 h 399"/>
                <a:gd name="T28" fmla="*/ 0 w 235"/>
                <a:gd name="T29" fmla="*/ 141 h 399"/>
                <a:gd name="T30" fmla="*/ 52 w 235"/>
                <a:gd name="T31" fmla="*/ 124 h 399"/>
                <a:gd name="T32" fmla="*/ 55 w 235"/>
                <a:gd name="T33" fmla="*/ 88 h 399"/>
                <a:gd name="T34" fmla="*/ 64 w 235"/>
                <a:gd name="T35" fmla="*/ 59 h 399"/>
                <a:gd name="T36" fmla="*/ 81 w 235"/>
                <a:gd name="T37" fmla="*/ 34 h 399"/>
                <a:gd name="T38" fmla="*/ 103 w 235"/>
                <a:gd name="T39" fmla="*/ 16 h 399"/>
                <a:gd name="T40" fmla="*/ 116 w 235"/>
                <a:gd name="T41" fmla="*/ 9 h 399"/>
                <a:gd name="T42" fmla="*/ 131 w 235"/>
                <a:gd name="T43" fmla="*/ 3 h 399"/>
                <a:gd name="T44" fmla="*/ 162 w 235"/>
                <a:gd name="T45" fmla="*/ 0 h 399"/>
                <a:gd name="T46" fmla="*/ 177 w 235"/>
                <a:gd name="T47" fmla="*/ 1 h 399"/>
                <a:gd name="T48" fmla="*/ 192 w 235"/>
                <a:gd name="T49" fmla="*/ 4 h 399"/>
                <a:gd name="T50" fmla="*/ 205 w 235"/>
                <a:gd name="T51" fmla="*/ 11 h 399"/>
                <a:gd name="T52" fmla="*/ 218 w 235"/>
                <a:gd name="T53" fmla="*/ 18 h 399"/>
                <a:gd name="T54" fmla="*/ 230 w 235"/>
                <a:gd name="T55" fmla="*/ 32 h 399"/>
                <a:gd name="T56" fmla="*/ 235 w 235"/>
                <a:gd name="T57" fmla="*/ 47 h 399"/>
                <a:gd name="T58" fmla="*/ 233 w 235"/>
                <a:gd name="T59" fmla="*/ 55 h 399"/>
                <a:gd name="T60" fmla="*/ 227 w 235"/>
                <a:gd name="T61" fmla="*/ 62 h 399"/>
                <a:gd name="T62" fmla="*/ 219 w 235"/>
                <a:gd name="T63" fmla="*/ 69 h 399"/>
                <a:gd name="T64" fmla="*/ 212 w 235"/>
                <a:gd name="T65" fmla="*/ 70 h 399"/>
                <a:gd name="T66" fmla="*/ 197 w 235"/>
                <a:gd name="T67" fmla="*/ 66 h 399"/>
                <a:gd name="T68" fmla="*/ 188 w 235"/>
                <a:gd name="T69" fmla="*/ 58 h 399"/>
                <a:gd name="T70" fmla="*/ 179 w 235"/>
                <a:gd name="T71" fmla="*/ 46 h 399"/>
                <a:gd name="T72" fmla="*/ 168 w 235"/>
                <a:gd name="T73" fmla="*/ 33 h 399"/>
                <a:gd name="T74" fmla="*/ 160 w 235"/>
                <a:gd name="T75" fmla="*/ 25 h 399"/>
                <a:gd name="T76" fmla="*/ 150 w 235"/>
                <a:gd name="T77" fmla="*/ 22 h 399"/>
                <a:gd name="T78" fmla="*/ 140 w 235"/>
                <a:gd name="T79" fmla="*/ 19 h 399"/>
                <a:gd name="T80" fmla="*/ 127 w 235"/>
                <a:gd name="T81" fmla="*/ 22 h 399"/>
                <a:gd name="T82" fmla="*/ 116 w 235"/>
                <a:gd name="T83" fmla="*/ 27 h 399"/>
                <a:gd name="T84" fmla="*/ 109 w 235"/>
                <a:gd name="T85" fmla="*/ 36 h 399"/>
                <a:gd name="T86" fmla="*/ 103 w 235"/>
                <a:gd name="T87" fmla="*/ 48 h 399"/>
                <a:gd name="T88" fmla="*/ 101 w 235"/>
                <a:gd name="T89" fmla="*/ 74 h 399"/>
                <a:gd name="T90" fmla="*/ 100 w 235"/>
                <a:gd name="T91" fmla="*/ 123 h 399"/>
                <a:gd name="T92" fmla="*/ 167 w 235"/>
                <a:gd name="T93" fmla="*/ 141 h 399"/>
                <a:gd name="T94" fmla="*/ 100 w 235"/>
                <a:gd name="T95" fmla="*/ 162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5" h="399">
                  <a:moveTo>
                    <a:pt x="100" y="162"/>
                  </a:moveTo>
                  <a:lnTo>
                    <a:pt x="100" y="331"/>
                  </a:lnTo>
                  <a:lnTo>
                    <a:pt x="100" y="347"/>
                  </a:lnTo>
                  <a:lnTo>
                    <a:pt x="102" y="360"/>
                  </a:lnTo>
                  <a:lnTo>
                    <a:pt x="104" y="369"/>
                  </a:lnTo>
                  <a:lnTo>
                    <a:pt x="108" y="376"/>
                  </a:lnTo>
                  <a:lnTo>
                    <a:pt x="113" y="381"/>
                  </a:lnTo>
                  <a:lnTo>
                    <a:pt x="120" y="385"/>
                  </a:lnTo>
                  <a:lnTo>
                    <a:pt x="127" y="388"/>
                  </a:lnTo>
                  <a:lnTo>
                    <a:pt x="136" y="388"/>
                  </a:lnTo>
                  <a:lnTo>
                    <a:pt x="161" y="388"/>
                  </a:lnTo>
                  <a:lnTo>
                    <a:pt x="161" y="399"/>
                  </a:lnTo>
                  <a:lnTo>
                    <a:pt x="3" y="399"/>
                  </a:lnTo>
                  <a:lnTo>
                    <a:pt x="3" y="388"/>
                  </a:lnTo>
                  <a:lnTo>
                    <a:pt x="14" y="388"/>
                  </a:lnTo>
                  <a:lnTo>
                    <a:pt x="19" y="388"/>
                  </a:lnTo>
                  <a:lnTo>
                    <a:pt x="25" y="387"/>
                  </a:lnTo>
                  <a:lnTo>
                    <a:pt x="30" y="385"/>
                  </a:lnTo>
                  <a:lnTo>
                    <a:pt x="35" y="382"/>
                  </a:lnTo>
                  <a:lnTo>
                    <a:pt x="39" y="379"/>
                  </a:lnTo>
                  <a:lnTo>
                    <a:pt x="43" y="376"/>
                  </a:lnTo>
                  <a:lnTo>
                    <a:pt x="46" y="372"/>
                  </a:lnTo>
                  <a:lnTo>
                    <a:pt x="48" y="367"/>
                  </a:lnTo>
                  <a:lnTo>
                    <a:pt x="50" y="362"/>
                  </a:lnTo>
                  <a:lnTo>
                    <a:pt x="51" y="353"/>
                  </a:lnTo>
                  <a:lnTo>
                    <a:pt x="51" y="343"/>
                  </a:lnTo>
                  <a:lnTo>
                    <a:pt x="52" y="331"/>
                  </a:lnTo>
                  <a:lnTo>
                    <a:pt x="52" y="162"/>
                  </a:lnTo>
                  <a:lnTo>
                    <a:pt x="0" y="162"/>
                  </a:lnTo>
                  <a:lnTo>
                    <a:pt x="0" y="141"/>
                  </a:lnTo>
                  <a:lnTo>
                    <a:pt x="52" y="141"/>
                  </a:lnTo>
                  <a:lnTo>
                    <a:pt x="52" y="124"/>
                  </a:lnTo>
                  <a:lnTo>
                    <a:pt x="52" y="106"/>
                  </a:lnTo>
                  <a:lnTo>
                    <a:pt x="55" y="88"/>
                  </a:lnTo>
                  <a:lnTo>
                    <a:pt x="59" y="73"/>
                  </a:lnTo>
                  <a:lnTo>
                    <a:pt x="64" y="59"/>
                  </a:lnTo>
                  <a:lnTo>
                    <a:pt x="72" y="46"/>
                  </a:lnTo>
                  <a:lnTo>
                    <a:pt x="81" y="34"/>
                  </a:lnTo>
                  <a:lnTo>
                    <a:pt x="91" y="25"/>
                  </a:lnTo>
                  <a:lnTo>
                    <a:pt x="103" y="16"/>
                  </a:lnTo>
                  <a:lnTo>
                    <a:pt x="110" y="12"/>
                  </a:lnTo>
                  <a:lnTo>
                    <a:pt x="116" y="9"/>
                  </a:lnTo>
                  <a:lnTo>
                    <a:pt x="124" y="6"/>
                  </a:lnTo>
                  <a:lnTo>
                    <a:pt x="131" y="3"/>
                  </a:lnTo>
                  <a:lnTo>
                    <a:pt x="146" y="1"/>
                  </a:lnTo>
                  <a:lnTo>
                    <a:pt x="162" y="0"/>
                  </a:lnTo>
                  <a:lnTo>
                    <a:pt x="170" y="0"/>
                  </a:lnTo>
                  <a:lnTo>
                    <a:pt x="177" y="1"/>
                  </a:lnTo>
                  <a:lnTo>
                    <a:pt x="184" y="2"/>
                  </a:lnTo>
                  <a:lnTo>
                    <a:pt x="192" y="4"/>
                  </a:lnTo>
                  <a:lnTo>
                    <a:pt x="198" y="8"/>
                  </a:lnTo>
                  <a:lnTo>
                    <a:pt x="205" y="11"/>
                  </a:lnTo>
                  <a:lnTo>
                    <a:pt x="212" y="14"/>
                  </a:lnTo>
                  <a:lnTo>
                    <a:pt x="218" y="18"/>
                  </a:lnTo>
                  <a:lnTo>
                    <a:pt x="225" y="25"/>
                  </a:lnTo>
                  <a:lnTo>
                    <a:pt x="230" y="32"/>
                  </a:lnTo>
                  <a:lnTo>
                    <a:pt x="234" y="40"/>
                  </a:lnTo>
                  <a:lnTo>
                    <a:pt x="235" y="47"/>
                  </a:lnTo>
                  <a:lnTo>
                    <a:pt x="235" y="52"/>
                  </a:lnTo>
                  <a:lnTo>
                    <a:pt x="233" y="55"/>
                  </a:lnTo>
                  <a:lnTo>
                    <a:pt x="230" y="59"/>
                  </a:lnTo>
                  <a:lnTo>
                    <a:pt x="227" y="62"/>
                  </a:lnTo>
                  <a:lnTo>
                    <a:pt x="224" y="66"/>
                  </a:lnTo>
                  <a:lnTo>
                    <a:pt x="219" y="69"/>
                  </a:lnTo>
                  <a:lnTo>
                    <a:pt x="215" y="70"/>
                  </a:lnTo>
                  <a:lnTo>
                    <a:pt x="212" y="70"/>
                  </a:lnTo>
                  <a:lnTo>
                    <a:pt x="204" y="69"/>
                  </a:lnTo>
                  <a:lnTo>
                    <a:pt x="197" y="66"/>
                  </a:lnTo>
                  <a:lnTo>
                    <a:pt x="193" y="62"/>
                  </a:lnTo>
                  <a:lnTo>
                    <a:pt x="188" y="58"/>
                  </a:lnTo>
                  <a:lnTo>
                    <a:pt x="184" y="53"/>
                  </a:lnTo>
                  <a:lnTo>
                    <a:pt x="179" y="46"/>
                  </a:lnTo>
                  <a:lnTo>
                    <a:pt x="174" y="39"/>
                  </a:lnTo>
                  <a:lnTo>
                    <a:pt x="168" y="33"/>
                  </a:lnTo>
                  <a:lnTo>
                    <a:pt x="164" y="28"/>
                  </a:lnTo>
                  <a:lnTo>
                    <a:pt x="160" y="25"/>
                  </a:lnTo>
                  <a:lnTo>
                    <a:pt x="155" y="23"/>
                  </a:lnTo>
                  <a:lnTo>
                    <a:pt x="150" y="22"/>
                  </a:lnTo>
                  <a:lnTo>
                    <a:pt x="145" y="20"/>
                  </a:lnTo>
                  <a:lnTo>
                    <a:pt x="140" y="19"/>
                  </a:lnTo>
                  <a:lnTo>
                    <a:pt x="133" y="20"/>
                  </a:lnTo>
                  <a:lnTo>
                    <a:pt x="127" y="22"/>
                  </a:lnTo>
                  <a:lnTo>
                    <a:pt x="122" y="24"/>
                  </a:lnTo>
                  <a:lnTo>
                    <a:pt x="116" y="27"/>
                  </a:lnTo>
                  <a:lnTo>
                    <a:pt x="113" y="30"/>
                  </a:lnTo>
                  <a:lnTo>
                    <a:pt x="109" y="36"/>
                  </a:lnTo>
                  <a:lnTo>
                    <a:pt x="105" y="41"/>
                  </a:lnTo>
                  <a:lnTo>
                    <a:pt x="103" y="48"/>
                  </a:lnTo>
                  <a:lnTo>
                    <a:pt x="102" y="58"/>
                  </a:lnTo>
                  <a:lnTo>
                    <a:pt x="101" y="74"/>
                  </a:lnTo>
                  <a:lnTo>
                    <a:pt x="100" y="96"/>
                  </a:lnTo>
                  <a:lnTo>
                    <a:pt x="100" y="123"/>
                  </a:lnTo>
                  <a:lnTo>
                    <a:pt x="100" y="141"/>
                  </a:lnTo>
                  <a:lnTo>
                    <a:pt x="167" y="141"/>
                  </a:lnTo>
                  <a:lnTo>
                    <a:pt x="167" y="162"/>
                  </a:lnTo>
                  <a:lnTo>
                    <a:pt x="100" y="1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" name="Freeform 1476"/>
            <p:cNvSpPr>
              <a:spLocks/>
            </p:cNvSpPr>
            <p:nvPr/>
          </p:nvSpPr>
          <p:spPr bwMode="auto">
            <a:xfrm>
              <a:off x="3563" y="1137"/>
              <a:ext cx="46" cy="58"/>
            </a:xfrm>
            <a:custGeom>
              <a:avLst/>
              <a:gdLst>
                <a:gd name="T0" fmla="*/ 92 w 197"/>
                <a:gd name="T1" fmla="*/ 58 h 265"/>
                <a:gd name="T2" fmla="*/ 110 w 197"/>
                <a:gd name="T3" fmla="*/ 32 h 265"/>
                <a:gd name="T4" fmla="*/ 126 w 197"/>
                <a:gd name="T5" fmla="*/ 14 h 265"/>
                <a:gd name="T6" fmla="*/ 143 w 197"/>
                <a:gd name="T7" fmla="*/ 3 h 265"/>
                <a:gd name="T8" fmla="*/ 161 w 197"/>
                <a:gd name="T9" fmla="*/ 0 h 265"/>
                <a:gd name="T10" fmla="*/ 175 w 197"/>
                <a:gd name="T11" fmla="*/ 2 h 265"/>
                <a:gd name="T12" fmla="*/ 187 w 197"/>
                <a:gd name="T13" fmla="*/ 9 h 265"/>
                <a:gd name="T14" fmla="*/ 195 w 197"/>
                <a:gd name="T15" fmla="*/ 19 h 265"/>
                <a:gd name="T16" fmla="*/ 197 w 197"/>
                <a:gd name="T17" fmla="*/ 31 h 265"/>
                <a:gd name="T18" fmla="*/ 196 w 197"/>
                <a:gd name="T19" fmla="*/ 41 h 265"/>
                <a:gd name="T20" fmla="*/ 189 w 197"/>
                <a:gd name="T21" fmla="*/ 49 h 265"/>
                <a:gd name="T22" fmla="*/ 182 w 197"/>
                <a:gd name="T23" fmla="*/ 55 h 265"/>
                <a:gd name="T24" fmla="*/ 172 w 197"/>
                <a:gd name="T25" fmla="*/ 57 h 265"/>
                <a:gd name="T26" fmla="*/ 162 w 197"/>
                <a:gd name="T27" fmla="*/ 55 h 265"/>
                <a:gd name="T28" fmla="*/ 150 w 197"/>
                <a:gd name="T29" fmla="*/ 47 h 265"/>
                <a:gd name="T30" fmla="*/ 139 w 197"/>
                <a:gd name="T31" fmla="*/ 39 h 265"/>
                <a:gd name="T32" fmla="*/ 131 w 197"/>
                <a:gd name="T33" fmla="*/ 37 h 265"/>
                <a:gd name="T34" fmla="*/ 125 w 197"/>
                <a:gd name="T35" fmla="*/ 38 h 265"/>
                <a:gd name="T36" fmla="*/ 120 w 197"/>
                <a:gd name="T37" fmla="*/ 43 h 265"/>
                <a:gd name="T38" fmla="*/ 107 w 197"/>
                <a:gd name="T39" fmla="*/ 58 h 265"/>
                <a:gd name="T40" fmla="*/ 92 w 197"/>
                <a:gd name="T41" fmla="*/ 81 h 265"/>
                <a:gd name="T42" fmla="*/ 93 w 197"/>
                <a:gd name="T43" fmla="*/ 214 h 265"/>
                <a:gd name="T44" fmla="*/ 95 w 197"/>
                <a:gd name="T45" fmla="*/ 230 h 265"/>
                <a:gd name="T46" fmla="*/ 100 w 197"/>
                <a:gd name="T47" fmla="*/ 240 h 265"/>
                <a:gd name="T48" fmla="*/ 107 w 197"/>
                <a:gd name="T49" fmla="*/ 246 h 265"/>
                <a:gd name="T50" fmla="*/ 116 w 197"/>
                <a:gd name="T51" fmla="*/ 252 h 265"/>
                <a:gd name="T52" fmla="*/ 131 w 197"/>
                <a:gd name="T53" fmla="*/ 254 h 265"/>
                <a:gd name="T54" fmla="*/ 139 w 197"/>
                <a:gd name="T55" fmla="*/ 265 h 265"/>
                <a:gd name="T56" fmla="*/ 4 w 197"/>
                <a:gd name="T57" fmla="*/ 254 h 265"/>
                <a:gd name="T58" fmla="*/ 21 w 197"/>
                <a:gd name="T59" fmla="*/ 253 h 265"/>
                <a:gd name="T60" fmla="*/ 34 w 197"/>
                <a:gd name="T61" fmla="*/ 248 h 265"/>
                <a:gd name="T62" fmla="*/ 39 w 197"/>
                <a:gd name="T63" fmla="*/ 242 h 265"/>
                <a:gd name="T64" fmla="*/ 43 w 197"/>
                <a:gd name="T65" fmla="*/ 233 h 265"/>
                <a:gd name="T66" fmla="*/ 45 w 197"/>
                <a:gd name="T67" fmla="*/ 206 h 265"/>
                <a:gd name="T68" fmla="*/ 45 w 197"/>
                <a:gd name="T69" fmla="*/ 87 h 265"/>
                <a:gd name="T70" fmla="*/ 43 w 197"/>
                <a:gd name="T71" fmla="*/ 60 h 265"/>
                <a:gd name="T72" fmla="*/ 42 w 197"/>
                <a:gd name="T73" fmla="*/ 49 h 265"/>
                <a:gd name="T74" fmla="*/ 38 w 197"/>
                <a:gd name="T75" fmla="*/ 43 h 265"/>
                <a:gd name="T76" fmla="*/ 34 w 197"/>
                <a:gd name="T77" fmla="*/ 39 h 265"/>
                <a:gd name="T78" fmla="*/ 27 w 197"/>
                <a:gd name="T79" fmla="*/ 37 h 265"/>
                <a:gd name="T80" fmla="*/ 14 w 197"/>
                <a:gd name="T81" fmla="*/ 38 h 265"/>
                <a:gd name="T82" fmla="*/ 0 w 197"/>
                <a:gd name="T83" fmla="*/ 31 h 265"/>
                <a:gd name="T84" fmla="*/ 92 w 197"/>
                <a:gd name="T8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7" h="265">
                  <a:moveTo>
                    <a:pt x="92" y="0"/>
                  </a:moveTo>
                  <a:lnTo>
                    <a:pt x="92" y="58"/>
                  </a:lnTo>
                  <a:lnTo>
                    <a:pt x="101" y="44"/>
                  </a:lnTo>
                  <a:lnTo>
                    <a:pt x="110" y="32"/>
                  </a:lnTo>
                  <a:lnTo>
                    <a:pt x="118" y="22"/>
                  </a:lnTo>
                  <a:lnTo>
                    <a:pt x="126" y="14"/>
                  </a:lnTo>
                  <a:lnTo>
                    <a:pt x="135" y="7"/>
                  </a:lnTo>
                  <a:lnTo>
                    <a:pt x="143" y="3"/>
                  </a:lnTo>
                  <a:lnTo>
                    <a:pt x="152" y="1"/>
                  </a:lnTo>
                  <a:lnTo>
                    <a:pt x="161" y="0"/>
                  </a:lnTo>
                  <a:lnTo>
                    <a:pt x="168" y="0"/>
                  </a:lnTo>
                  <a:lnTo>
                    <a:pt x="175" y="2"/>
                  </a:lnTo>
                  <a:lnTo>
                    <a:pt x="182" y="5"/>
                  </a:lnTo>
                  <a:lnTo>
                    <a:pt x="187" y="9"/>
                  </a:lnTo>
                  <a:lnTo>
                    <a:pt x="192" y="14"/>
                  </a:lnTo>
                  <a:lnTo>
                    <a:pt x="195" y="19"/>
                  </a:lnTo>
                  <a:lnTo>
                    <a:pt x="197" y="24"/>
                  </a:lnTo>
                  <a:lnTo>
                    <a:pt x="197" y="31"/>
                  </a:lnTo>
                  <a:lnTo>
                    <a:pt x="197" y="36"/>
                  </a:lnTo>
                  <a:lnTo>
                    <a:pt x="196" y="41"/>
                  </a:lnTo>
                  <a:lnTo>
                    <a:pt x="193" y="45"/>
                  </a:lnTo>
                  <a:lnTo>
                    <a:pt x="189" y="49"/>
                  </a:lnTo>
                  <a:lnTo>
                    <a:pt x="186" y="52"/>
                  </a:lnTo>
                  <a:lnTo>
                    <a:pt x="182" y="55"/>
                  </a:lnTo>
                  <a:lnTo>
                    <a:pt x="177" y="57"/>
                  </a:lnTo>
                  <a:lnTo>
                    <a:pt x="172" y="57"/>
                  </a:lnTo>
                  <a:lnTo>
                    <a:pt x="167" y="57"/>
                  </a:lnTo>
                  <a:lnTo>
                    <a:pt x="162" y="55"/>
                  </a:lnTo>
                  <a:lnTo>
                    <a:pt x="155" y="51"/>
                  </a:lnTo>
                  <a:lnTo>
                    <a:pt x="150" y="47"/>
                  </a:lnTo>
                  <a:lnTo>
                    <a:pt x="143" y="43"/>
                  </a:lnTo>
                  <a:lnTo>
                    <a:pt x="139" y="39"/>
                  </a:lnTo>
                  <a:lnTo>
                    <a:pt x="134" y="38"/>
                  </a:lnTo>
                  <a:lnTo>
                    <a:pt x="131" y="37"/>
                  </a:lnTo>
                  <a:lnTo>
                    <a:pt x="128" y="37"/>
                  </a:lnTo>
                  <a:lnTo>
                    <a:pt x="125" y="38"/>
                  </a:lnTo>
                  <a:lnTo>
                    <a:pt x="122" y="41"/>
                  </a:lnTo>
                  <a:lnTo>
                    <a:pt x="120" y="43"/>
                  </a:lnTo>
                  <a:lnTo>
                    <a:pt x="113" y="50"/>
                  </a:lnTo>
                  <a:lnTo>
                    <a:pt x="107" y="58"/>
                  </a:lnTo>
                  <a:lnTo>
                    <a:pt x="100" y="69"/>
                  </a:lnTo>
                  <a:lnTo>
                    <a:pt x="92" y="81"/>
                  </a:lnTo>
                  <a:lnTo>
                    <a:pt x="92" y="204"/>
                  </a:lnTo>
                  <a:lnTo>
                    <a:pt x="93" y="214"/>
                  </a:lnTo>
                  <a:lnTo>
                    <a:pt x="94" y="223"/>
                  </a:lnTo>
                  <a:lnTo>
                    <a:pt x="95" y="230"/>
                  </a:lnTo>
                  <a:lnTo>
                    <a:pt x="98" y="237"/>
                  </a:lnTo>
                  <a:lnTo>
                    <a:pt x="100" y="240"/>
                  </a:lnTo>
                  <a:lnTo>
                    <a:pt x="103" y="243"/>
                  </a:lnTo>
                  <a:lnTo>
                    <a:pt x="107" y="246"/>
                  </a:lnTo>
                  <a:lnTo>
                    <a:pt x="111" y="249"/>
                  </a:lnTo>
                  <a:lnTo>
                    <a:pt x="116" y="252"/>
                  </a:lnTo>
                  <a:lnTo>
                    <a:pt x="123" y="253"/>
                  </a:lnTo>
                  <a:lnTo>
                    <a:pt x="131" y="254"/>
                  </a:lnTo>
                  <a:lnTo>
                    <a:pt x="139" y="254"/>
                  </a:lnTo>
                  <a:lnTo>
                    <a:pt x="139" y="265"/>
                  </a:lnTo>
                  <a:lnTo>
                    <a:pt x="4" y="265"/>
                  </a:lnTo>
                  <a:lnTo>
                    <a:pt x="4" y="254"/>
                  </a:lnTo>
                  <a:lnTo>
                    <a:pt x="13" y="254"/>
                  </a:lnTo>
                  <a:lnTo>
                    <a:pt x="21" y="253"/>
                  </a:lnTo>
                  <a:lnTo>
                    <a:pt x="28" y="251"/>
                  </a:lnTo>
                  <a:lnTo>
                    <a:pt x="34" y="248"/>
                  </a:lnTo>
                  <a:lnTo>
                    <a:pt x="37" y="245"/>
                  </a:lnTo>
                  <a:lnTo>
                    <a:pt x="39" y="242"/>
                  </a:lnTo>
                  <a:lnTo>
                    <a:pt x="41" y="239"/>
                  </a:lnTo>
                  <a:lnTo>
                    <a:pt x="43" y="233"/>
                  </a:lnTo>
                  <a:lnTo>
                    <a:pt x="45" y="225"/>
                  </a:lnTo>
                  <a:lnTo>
                    <a:pt x="45" y="206"/>
                  </a:lnTo>
                  <a:lnTo>
                    <a:pt x="45" y="106"/>
                  </a:lnTo>
                  <a:lnTo>
                    <a:pt x="45" y="87"/>
                  </a:lnTo>
                  <a:lnTo>
                    <a:pt x="45" y="71"/>
                  </a:lnTo>
                  <a:lnTo>
                    <a:pt x="43" y="60"/>
                  </a:lnTo>
                  <a:lnTo>
                    <a:pt x="43" y="53"/>
                  </a:lnTo>
                  <a:lnTo>
                    <a:pt x="42" y="49"/>
                  </a:lnTo>
                  <a:lnTo>
                    <a:pt x="40" y="46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4" y="39"/>
                  </a:lnTo>
                  <a:lnTo>
                    <a:pt x="30" y="38"/>
                  </a:lnTo>
                  <a:lnTo>
                    <a:pt x="27" y="37"/>
                  </a:lnTo>
                  <a:lnTo>
                    <a:pt x="24" y="37"/>
                  </a:lnTo>
                  <a:lnTo>
                    <a:pt x="14" y="38"/>
                  </a:lnTo>
                  <a:lnTo>
                    <a:pt x="4" y="42"/>
                  </a:lnTo>
                  <a:lnTo>
                    <a:pt x="0" y="31"/>
                  </a:lnTo>
                  <a:lnTo>
                    <a:pt x="8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7" name="Freeform 1477"/>
            <p:cNvSpPr>
              <a:spLocks noEditPoints="1"/>
            </p:cNvSpPr>
            <p:nvPr/>
          </p:nvSpPr>
          <p:spPr bwMode="auto">
            <a:xfrm>
              <a:off x="3612" y="1107"/>
              <a:ext cx="30" cy="88"/>
            </a:xfrm>
            <a:custGeom>
              <a:avLst/>
              <a:gdLst>
                <a:gd name="T0" fmla="*/ 74 w 132"/>
                <a:gd name="T1" fmla="*/ 1 h 400"/>
                <a:gd name="T2" fmla="*/ 84 w 132"/>
                <a:gd name="T3" fmla="*/ 4 h 400"/>
                <a:gd name="T4" fmla="*/ 92 w 132"/>
                <a:gd name="T5" fmla="*/ 13 h 400"/>
                <a:gd name="T6" fmla="*/ 96 w 132"/>
                <a:gd name="T7" fmla="*/ 23 h 400"/>
                <a:gd name="T8" fmla="*/ 96 w 132"/>
                <a:gd name="T9" fmla="*/ 34 h 400"/>
                <a:gd name="T10" fmla="*/ 92 w 132"/>
                <a:gd name="T11" fmla="*/ 44 h 400"/>
                <a:gd name="T12" fmla="*/ 84 w 132"/>
                <a:gd name="T13" fmla="*/ 53 h 400"/>
                <a:gd name="T14" fmla="*/ 74 w 132"/>
                <a:gd name="T15" fmla="*/ 57 h 400"/>
                <a:gd name="T16" fmla="*/ 61 w 132"/>
                <a:gd name="T17" fmla="*/ 57 h 400"/>
                <a:gd name="T18" fmla="*/ 52 w 132"/>
                <a:gd name="T19" fmla="*/ 53 h 400"/>
                <a:gd name="T20" fmla="*/ 43 w 132"/>
                <a:gd name="T21" fmla="*/ 44 h 400"/>
                <a:gd name="T22" fmla="*/ 38 w 132"/>
                <a:gd name="T23" fmla="*/ 34 h 400"/>
                <a:gd name="T24" fmla="*/ 38 w 132"/>
                <a:gd name="T25" fmla="*/ 23 h 400"/>
                <a:gd name="T26" fmla="*/ 43 w 132"/>
                <a:gd name="T27" fmla="*/ 13 h 400"/>
                <a:gd name="T28" fmla="*/ 52 w 132"/>
                <a:gd name="T29" fmla="*/ 4 h 400"/>
                <a:gd name="T30" fmla="*/ 61 w 132"/>
                <a:gd name="T31" fmla="*/ 1 h 400"/>
                <a:gd name="T32" fmla="*/ 91 w 132"/>
                <a:gd name="T33" fmla="*/ 135 h 400"/>
                <a:gd name="T34" fmla="*/ 91 w 132"/>
                <a:gd name="T35" fmla="*/ 352 h 400"/>
                <a:gd name="T36" fmla="*/ 94 w 132"/>
                <a:gd name="T37" fmla="*/ 368 h 400"/>
                <a:gd name="T38" fmla="*/ 97 w 132"/>
                <a:gd name="T39" fmla="*/ 377 h 400"/>
                <a:gd name="T40" fmla="*/ 102 w 132"/>
                <a:gd name="T41" fmla="*/ 383 h 400"/>
                <a:gd name="T42" fmla="*/ 110 w 132"/>
                <a:gd name="T43" fmla="*/ 387 h 400"/>
                <a:gd name="T44" fmla="*/ 123 w 132"/>
                <a:gd name="T45" fmla="*/ 389 h 400"/>
                <a:gd name="T46" fmla="*/ 132 w 132"/>
                <a:gd name="T47" fmla="*/ 400 h 400"/>
                <a:gd name="T48" fmla="*/ 3 w 132"/>
                <a:gd name="T49" fmla="*/ 389 h 400"/>
                <a:gd name="T50" fmla="*/ 19 w 132"/>
                <a:gd name="T51" fmla="*/ 388 h 400"/>
                <a:gd name="T52" fmla="*/ 29 w 132"/>
                <a:gd name="T53" fmla="*/ 386 h 400"/>
                <a:gd name="T54" fmla="*/ 35 w 132"/>
                <a:gd name="T55" fmla="*/ 380 h 400"/>
                <a:gd name="T56" fmla="*/ 39 w 132"/>
                <a:gd name="T57" fmla="*/ 374 h 400"/>
                <a:gd name="T58" fmla="*/ 43 w 132"/>
                <a:gd name="T59" fmla="*/ 361 h 400"/>
                <a:gd name="T60" fmla="*/ 44 w 132"/>
                <a:gd name="T61" fmla="*/ 341 h 400"/>
                <a:gd name="T62" fmla="*/ 44 w 132"/>
                <a:gd name="T63" fmla="*/ 223 h 400"/>
                <a:gd name="T64" fmla="*/ 42 w 132"/>
                <a:gd name="T65" fmla="*/ 196 h 400"/>
                <a:gd name="T66" fmla="*/ 39 w 132"/>
                <a:gd name="T67" fmla="*/ 184 h 400"/>
                <a:gd name="T68" fmla="*/ 36 w 132"/>
                <a:gd name="T69" fmla="*/ 178 h 400"/>
                <a:gd name="T70" fmla="*/ 33 w 132"/>
                <a:gd name="T71" fmla="*/ 173 h 400"/>
                <a:gd name="T72" fmla="*/ 26 w 132"/>
                <a:gd name="T73" fmla="*/ 172 h 400"/>
                <a:gd name="T74" fmla="*/ 14 w 132"/>
                <a:gd name="T75" fmla="*/ 173 h 400"/>
                <a:gd name="T76" fmla="*/ 0 w 132"/>
                <a:gd name="T77" fmla="*/ 166 h 400"/>
                <a:gd name="T78" fmla="*/ 91 w 132"/>
                <a:gd name="T79" fmla="*/ 13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400">
                  <a:moveTo>
                    <a:pt x="67" y="0"/>
                  </a:moveTo>
                  <a:lnTo>
                    <a:pt x="74" y="1"/>
                  </a:lnTo>
                  <a:lnTo>
                    <a:pt x="79" y="2"/>
                  </a:lnTo>
                  <a:lnTo>
                    <a:pt x="84" y="4"/>
                  </a:lnTo>
                  <a:lnTo>
                    <a:pt x="88" y="9"/>
                  </a:lnTo>
                  <a:lnTo>
                    <a:pt x="92" y="13"/>
                  </a:lnTo>
                  <a:lnTo>
                    <a:pt x="95" y="17"/>
                  </a:lnTo>
                  <a:lnTo>
                    <a:pt x="96" y="23"/>
                  </a:lnTo>
                  <a:lnTo>
                    <a:pt x="97" y="28"/>
                  </a:lnTo>
                  <a:lnTo>
                    <a:pt x="96" y="34"/>
                  </a:lnTo>
                  <a:lnTo>
                    <a:pt x="95" y="40"/>
                  </a:lnTo>
                  <a:lnTo>
                    <a:pt x="92" y="44"/>
                  </a:lnTo>
                  <a:lnTo>
                    <a:pt x="88" y="48"/>
                  </a:lnTo>
                  <a:lnTo>
                    <a:pt x="84" y="53"/>
                  </a:lnTo>
                  <a:lnTo>
                    <a:pt x="79" y="55"/>
                  </a:lnTo>
                  <a:lnTo>
                    <a:pt x="74" y="57"/>
                  </a:lnTo>
                  <a:lnTo>
                    <a:pt x="67" y="57"/>
                  </a:lnTo>
                  <a:lnTo>
                    <a:pt x="61" y="57"/>
                  </a:lnTo>
                  <a:lnTo>
                    <a:pt x="56" y="55"/>
                  </a:lnTo>
                  <a:lnTo>
                    <a:pt x="52" y="53"/>
                  </a:lnTo>
                  <a:lnTo>
                    <a:pt x="47" y="48"/>
                  </a:lnTo>
                  <a:lnTo>
                    <a:pt x="43" y="44"/>
                  </a:lnTo>
                  <a:lnTo>
                    <a:pt x="40" y="40"/>
                  </a:lnTo>
                  <a:lnTo>
                    <a:pt x="38" y="34"/>
                  </a:lnTo>
                  <a:lnTo>
                    <a:pt x="38" y="28"/>
                  </a:lnTo>
                  <a:lnTo>
                    <a:pt x="38" y="23"/>
                  </a:lnTo>
                  <a:lnTo>
                    <a:pt x="40" y="17"/>
                  </a:lnTo>
                  <a:lnTo>
                    <a:pt x="43" y="13"/>
                  </a:lnTo>
                  <a:lnTo>
                    <a:pt x="47" y="9"/>
                  </a:lnTo>
                  <a:lnTo>
                    <a:pt x="52" y="4"/>
                  </a:lnTo>
                  <a:lnTo>
                    <a:pt x="56" y="2"/>
                  </a:lnTo>
                  <a:lnTo>
                    <a:pt x="61" y="1"/>
                  </a:lnTo>
                  <a:lnTo>
                    <a:pt x="67" y="0"/>
                  </a:lnTo>
                  <a:close/>
                  <a:moveTo>
                    <a:pt x="91" y="135"/>
                  </a:moveTo>
                  <a:lnTo>
                    <a:pt x="91" y="341"/>
                  </a:lnTo>
                  <a:lnTo>
                    <a:pt x="91" y="352"/>
                  </a:lnTo>
                  <a:lnTo>
                    <a:pt x="92" y="361"/>
                  </a:lnTo>
                  <a:lnTo>
                    <a:pt x="94" y="368"/>
                  </a:lnTo>
                  <a:lnTo>
                    <a:pt x="95" y="374"/>
                  </a:lnTo>
                  <a:lnTo>
                    <a:pt x="97" y="377"/>
                  </a:lnTo>
                  <a:lnTo>
                    <a:pt x="99" y="380"/>
                  </a:lnTo>
                  <a:lnTo>
                    <a:pt x="102" y="383"/>
                  </a:lnTo>
                  <a:lnTo>
                    <a:pt x="106" y="386"/>
                  </a:lnTo>
                  <a:lnTo>
                    <a:pt x="110" y="387"/>
                  </a:lnTo>
                  <a:lnTo>
                    <a:pt x="116" y="388"/>
                  </a:lnTo>
                  <a:lnTo>
                    <a:pt x="123" y="389"/>
                  </a:lnTo>
                  <a:lnTo>
                    <a:pt x="132" y="389"/>
                  </a:lnTo>
                  <a:lnTo>
                    <a:pt x="132" y="400"/>
                  </a:lnTo>
                  <a:lnTo>
                    <a:pt x="3" y="400"/>
                  </a:lnTo>
                  <a:lnTo>
                    <a:pt x="3" y="389"/>
                  </a:lnTo>
                  <a:lnTo>
                    <a:pt x="12" y="389"/>
                  </a:lnTo>
                  <a:lnTo>
                    <a:pt x="19" y="388"/>
                  </a:lnTo>
                  <a:lnTo>
                    <a:pt x="25" y="387"/>
                  </a:lnTo>
                  <a:lnTo>
                    <a:pt x="29" y="386"/>
                  </a:lnTo>
                  <a:lnTo>
                    <a:pt x="33" y="383"/>
                  </a:lnTo>
                  <a:lnTo>
                    <a:pt x="35" y="380"/>
                  </a:lnTo>
                  <a:lnTo>
                    <a:pt x="37" y="377"/>
                  </a:lnTo>
                  <a:lnTo>
                    <a:pt x="39" y="374"/>
                  </a:lnTo>
                  <a:lnTo>
                    <a:pt x="42" y="368"/>
                  </a:lnTo>
                  <a:lnTo>
                    <a:pt x="43" y="361"/>
                  </a:lnTo>
                  <a:lnTo>
                    <a:pt x="44" y="352"/>
                  </a:lnTo>
                  <a:lnTo>
                    <a:pt x="44" y="341"/>
                  </a:lnTo>
                  <a:lnTo>
                    <a:pt x="44" y="242"/>
                  </a:lnTo>
                  <a:lnTo>
                    <a:pt x="44" y="223"/>
                  </a:lnTo>
                  <a:lnTo>
                    <a:pt x="43" y="208"/>
                  </a:lnTo>
                  <a:lnTo>
                    <a:pt x="42" y="196"/>
                  </a:lnTo>
                  <a:lnTo>
                    <a:pt x="40" y="187"/>
                  </a:lnTo>
                  <a:lnTo>
                    <a:pt x="39" y="184"/>
                  </a:lnTo>
                  <a:lnTo>
                    <a:pt x="38" y="180"/>
                  </a:lnTo>
                  <a:lnTo>
                    <a:pt x="36" y="178"/>
                  </a:lnTo>
                  <a:lnTo>
                    <a:pt x="35" y="176"/>
                  </a:lnTo>
                  <a:lnTo>
                    <a:pt x="33" y="173"/>
                  </a:lnTo>
                  <a:lnTo>
                    <a:pt x="29" y="172"/>
                  </a:lnTo>
                  <a:lnTo>
                    <a:pt x="26" y="172"/>
                  </a:lnTo>
                  <a:lnTo>
                    <a:pt x="23" y="172"/>
                  </a:lnTo>
                  <a:lnTo>
                    <a:pt x="14" y="173"/>
                  </a:lnTo>
                  <a:lnTo>
                    <a:pt x="3" y="177"/>
                  </a:lnTo>
                  <a:lnTo>
                    <a:pt x="0" y="166"/>
                  </a:lnTo>
                  <a:lnTo>
                    <a:pt x="79" y="135"/>
                  </a:lnTo>
                  <a:lnTo>
                    <a:pt x="91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8" name="Freeform 1478"/>
            <p:cNvSpPr>
              <a:spLocks noEditPoints="1"/>
            </p:cNvSpPr>
            <p:nvPr/>
          </p:nvSpPr>
          <p:spPr bwMode="auto">
            <a:xfrm>
              <a:off x="3649" y="1137"/>
              <a:ext cx="62" cy="86"/>
            </a:xfrm>
            <a:custGeom>
              <a:avLst/>
              <a:gdLst>
                <a:gd name="T0" fmla="*/ 41 w 267"/>
                <a:gd name="T1" fmla="*/ 148 h 388"/>
                <a:gd name="T2" fmla="*/ 22 w 267"/>
                <a:gd name="T3" fmla="*/ 105 h 388"/>
                <a:gd name="T4" fmla="*/ 26 w 267"/>
                <a:gd name="T5" fmla="*/ 65 h 388"/>
                <a:gd name="T6" fmla="*/ 43 w 267"/>
                <a:gd name="T7" fmla="*/ 34 h 388"/>
                <a:gd name="T8" fmla="*/ 75 w 267"/>
                <a:gd name="T9" fmla="*/ 10 h 388"/>
                <a:gd name="T10" fmla="*/ 115 w 267"/>
                <a:gd name="T11" fmla="*/ 0 h 388"/>
                <a:gd name="T12" fmla="*/ 154 w 267"/>
                <a:gd name="T13" fmla="*/ 2 h 388"/>
                <a:gd name="T14" fmla="*/ 185 w 267"/>
                <a:gd name="T15" fmla="*/ 14 h 388"/>
                <a:gd name="T16" fmla="*/ 262 w 267"/>
                <a:gd name="T17" fmla="*/ 18 h 388"/>
                <a:gd name="T18" fmla="*/ 267 w 267"/>
                <a:gd name="T19" fmla="*/ 30 h 388"/>
                <a:gd name="T20" fmla="*/ 262 w 267"/>
                <a:gd name="T21" fmla="*/ 42 h 388"/>
                <a:gd name="T22" fmla="*/ 218 w 267"/>
                <a:gd name="T23" fmla="*/ 48 h 388"/>
                <a:gd name="T24" fmla="*/ 229 w 267"/>
                <a:gd name="T25" fmla="*/ 79 h 388"/>
                <a:gd name="T26" fmla="*/ 226 w 267"/>
                <a:gd name="T27" fmla="*/ 120 h 388"/>
                <a:gd name="T28" fmla="*/ 208 w 267"/>
                <a:gd name="T29" fmla="*/ 149 h 388"/>
                <a:gd name="T30" fmla="*/ 177 w 267"/>
                <a:gd name="T31" fmla="*/ 172 h 388"/>
                <a:gd name="T32" fmla="*/ 137 w 267"/>
                <a:gd name="T33" fmla="*/ 181 h 388"/>
                <a:gd name="T34" fmla="*/ 95 w 267"/>
                <a:gd name="T35" fmla="*/ 178 h 388"/>
                <a:gd name="T36" fmla="*/ 64 w 267"/>
                <a:gd name="T37" fmla="*/ 202 h 388"/>
                <a:gd name="T38" fmla="*/ 71 w 267"/>
                <a:gd name="T39" fmla="*/ 219 h 388"/>
                <a:gd name="T40" fmla="*/ 93 w 267"/>
                <a:gd name="T41" fmla="*/ 225 h 388"/>
                <a:gd name="T42" fmla="*/ 155 w 267"/>
                <a:gd name="T43" fmla="*/ 227 h 388"/>
                <a:gd name="T44" fmla="*/ 218 w 267"/>
                <a:gd name="T45" fmla="*/ 232 h 388"/>
                <a:gd name="T46" fmla="*/ 255 w 267"/>
                <a:gd name="T47" fmla="*/ 257 h 388"/>
                <a:gd name="T48" fmla="*/ 263 w 267"/>
                <a:gd name="T49" fmla="*/ 296 h 388"/>
                <a:gd name="T50" fmla="*/ 251 w 267"/>
                <a:gd name="T51" fmla="*/ 326 h 388"/>
                <a:gd name="T52" fmla="*/ 221 w 267"/>
                <a:gd name="T53" fmla="*/ 357 h 388"/>
                <a:gd name="T54" fmla="*/ 166 w 267"/>
                <a:gd name="T55" fmla="*/ 383 h 388"/>
                <a:gd name="T56" fmla="*/ 102 w 267"/>
                <a:gd name="T57" fmla="*/ 388 h 388"/>
                <a:gd name="T58" fmla="*/ 52 w 267"/>
                <a:gd name="T59" fmla="*/ 379 h 388"/>
                <a:gd name="T60" fmla="*/ 11 w 267"/>
                <a:gd name="T61" fmla="*/ 357 h 388"/>
                <a:gd name="T62" fmla="*/ 0 w 267"/>
                <a:gd name="T63" fmla="*/ 339 h 388"/>
                <a:gd name="T64" fmla="*/ 10 w 267"/>
                <a:gd name="T65" fmla="*/ 309 h 388"/>
                <a:gd name="T66" fmla="*/ 40 w 267"/>
                <a:gd name="T67" fmla="*/ 254 h 388"/>
                <a:gd name="T68" fmla="*/ 26 w 267"/>
                <a:gd name="T69" fmla="*/ 235 h 388"/>
                <a:gd name="T70" fmla="*/ 30 w 267"/>
                <a:gd name="T71" fmla="*/ 214 h 388"/>
                <a:gd name="T72" fmla="*/ 58 w 267"/>
                <a:gd name="T73" fmla="*/ 182 h 388"/>
                <a:gd name="T74" fmla="*/ 111 w 267"/>
                <a:gd name="T75" fmla="*/ 14 h 388"/>
                <a:gd name="T76" fmla="*/ 85 w 267"/>
                <a:gd name="T77" fmla="*/ 30 h 388"/>
                <a:gd name="T78" fmla="*/ 75 w 267"/>
                <a:gd name="T79" fmla="*/ 50 h 388"/>
                <a:gd name="T80" fmla="*/ 72 w 267"/>
                <a:gd name="T81" fmla="*/ 101 h 388"/>
                <a:gd name="T82" fmla="*/ 82 w 267"/>
                <a:gd name="T83" fmla="*/ 135 h 388"/>
                <a:gd name="T84" fmla="*/ 99 w 267"/>
                <a:gd name="T85" fmla="*/ 157 h 388"/>
                <a:gd name="T86" fmla="*/ 119 w 267"/>
                <a:gd name="T87" fmla="*/ 167 h 388"/>
                <a:gd name="T88" fmla="*/ 150 w 267"/>
                <a:gd name="T89" fmla="*/ 163 h 388"/>
                <a:gd name="T90" fmla="*/ 165 w 267"/>
                <a:gd name="T91" fmla="*/ 151 h 388"/>
                <a:gd name="T92" fmla="*/ 176 w 267"/>
                <a:gd name="T93" fmla="*/ 131 h 388"/>
                <a:gd name="T94" fmla="*/ 178 w 267"/>
                <a:gd name="T95" fmla="*/ 80 h 388"/>
                <a:gd name="T96" fmla="*/ 168 w 267"/>
                <a:gd name="T97" fmla="*/ 45 h 388"/>
                <a:gd name="T98" fmla="*/ 152 w 267"/>
                <a:gd name="T99" fmla="*/ 23 h 388"/>
                <a:gd name="T100" fmla="*/ 133 w 267"/>
                <a:gd name="T101" fmla="*/ 15 h 388"/>
                <a:gd name="T102" fmla="*/ 57 w 267"/>
                <a:gd name="T103" fmla="*/ 279 h 388"/>
                <a:gd name="T104" fmla="*/ 41 w 267"/>
                <a:gd name="T105" fmla="*/ 309 h 388"/>
                <a:gd name="T106" fmla="*/ 50 w 267"/>
                <a:gd name="T107" fmla="*/ 332 h 388"/>
                <a:gd name="T108" fmla="*/ 83 w 267"/>
                <a:gd name="T109" fmla="*/ 348 h 388"/>
                <a:gd name="T110" fmla="*/ 129 w 267"/>
                <a:gd name="T111" fmla="*/ 354 h 388"/>
                <a:gd name="T112" fmla="*/ 176 w 267"/>
                <a:gd name="T113" fmla="*/ 352 h 388"/>
                <a:gd name="T114" fmla="*/ 212 w 267"/>
                <a:gd name="T115" fmla="*/ 341 h 388"/>
                <a:gd name="T116" fmla="*/ 234 w 267"/>
                <a:gd name="T117" fmla="*/ 323 h 388"/>
                <a:gd name="T118" fmla="*/ 242 w 267"/>
                <a:gd name="T119" fmla="*/ 303 h 388"/>
                <a:gd name="T120" fmla="*/ 235 w 267"/>
                <a:gd name="T121" fmla="*/ 282 h 388"/>
                <a:gd name="T122" fmla="*/ 189 w 267"/>
                <a:gd name="T123" fmla="*/ 271 h 388"/>
                <a:gd name="T124" fmla="*/ 88 w 267"/>
                <a:gd name="T125" fmla="*/ 267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7" h="388">
                  <a:moveTo>
                    <a:pt x="71" y="171"/>
                  </a:moveTo>
                  <a:lnTo>
                    <a:pt x="60" y="164"/>
                  </a:lnTo>
                  <a:lnTo>
                    <a:pt x="50" y="157"/>
                  </a:lnTo>
                  <a:lnTo>
                    <a:pt x="41" y="148"/>
                  </a:lnTo>
                  <a:lnTo>
                    <a:pt x="35" y="139"/>
                  </a:lnTo>
                  <a:lnTo>
                    <a:pt x="28" y="128"/>
                  </a:lnTo>
                  <a:lnTo>
                    <a:pt x="25" y="117"/>
                  </a:lnTo>
                  <a:lnTo>
                    <a:pt x="22" y="105"/>
                  </a:lnTo>
                  <a:lnTo>
                    <a:pt x="21" y="92"/>
                  </a:lnTo>
                  <a:lnTo>
                    <a:pt x="21" y="84"/>
                  </a:lnTo>
                  <a:lnTo>
                    <a:pt x="24" y="74"/>
                  </a:lnTo>
                  <a:lnTo>
                    <a:pt x="26" y="65"/>
                  </a:lnTo>
                  <a:lnTo>
                    <a:pt x="29" y="57"/>
                  </a:lnTo>
                  <a:lnTo>
                    <a:pt x="32" y="49"/>
                  </a:lnTo>
                  <a:lnTo>
                    <a:pt x="38" y="42"/>
                  </a:lnTo>
                  <a:lnTo>
                    <a:pt x="43" y="34"/>
                  </a:lnTo>
                  <a:lnTo>
                    <a:pt x="51" y="27"/>
                  </a:lnTo>
                  <a:lnTo>
                    <a:pt x="59" y="20"/>
                  </a:lnTo>
                  <a:lnTo>
                    <a:pt x="67" y="15"/>
                  </a:lnTo>
                  <a:lnTo>
                    <a:pt x="75" y="10"/>
                  </a:lnTo>
                  <a:lnTo>
                    <a:pt x="84" y="6"/>
                  </a:lnTo>
                  <a:lnTo>
                    <a:pt x="94" y="4"/>
                  </a:lnTo>
                  <a:lnTo>
                    <a:pt x="104" y="2"/>
                  </a:lnTo>
                  <a:lnTo>
                    <a:pt x="115" y="0"/>
                  </a:lnTo>
                  <a:lnTo>
                    <a:pt x="126" y="0"/>
                  </a:lnTo>
                  <a:lnTo>
                    <a:pt x="136" y="0"/>
                  </a:lnTo>
                  <a:lnTo>
                    <a:pt x="145" y="1"/>
                  </a:lnTo>
                  <a:lnTo>
                    <a:pt x="154" y="2"/>
                  </a:lnTo>
                  <a:lnTo>
                    <a:pt x="162" y="4"/>
                  </a:lnTo>
                  <a:lnTo>
                    <a:pt x="169" y="6"/>
                  </a:lnTo>
                  <a:lnTo>
                    <a:pt x="177" y="9"/>
                  </a:lnTo>
                  <a:lnTo>
                    <a:pt x="185" y="14"/>
                  </a:lnTo>
                  <a:lnTo>
                    <a:pt x="193" y="18"/>
                  </a:lnTo>
                  <a:lnTo>
                    <a:pt x="248" y="18"/>
                  </a:lnTo>
                  <a:lnTo>
                    <a:pt x="258" y="18"/>
                  </a:lnTo>
                  <a:lnTo>
                    <a:pt x="262" y="18"/>
                  </a:lnTo>
                  <a:lnTo>
                    <a:pt x="265" y="19"/>
                  </a:lnTo>
                  <a:lnTo>
                    <a:pt x="266" y="20"/>
                  </a:lnTo>
                  <a:lnTo>
                    <a:pt x="267" y="24"/>
                  </a:lnTo>
                  <a:lnTo>
                    <a:pt x="267" y="30"/>
                  </a:lnTo>
                  <a:lnTo>
                    <a:pt x="267" y="36"/>
                  </a:lnTo>
                  <a:lnTo>
                    <a:pt x="266" y="39"/>
                  </a:lnTo>
                  <a:lnTo>
                    <a:pt x="265" y="41"/>
                  </a:lnTo>
                  <a:lnTo>
                    <a:pt x="262" y="42"/>
                  </a:lnTo>
                  <a:lnTo>
                    <a:pt x="258" y="43"/>
                  </a:lnTo>
                  <a:lnTo>
                    <a:pt x="248" y="43"/>
                  </a:lnTo>
                  <a:lnTo>
                    <a:pt x="214" y="43"/>
                  </a:lnTo>
                  <a:lnTo>
                    <a:pt x="218" y="48"/>
                  </a:lnTo>
                  <a:lnTo>
                    <a:pt x="221" y="53"/>
                  </a:lnTo>
                  <a:lnTo>
                    <a:pt x="224" y="60"/>
                  </a:lnTo>
                  <a:lnTo>
                    <a:pt x="226" y="65"/>
                  </a:lnTo>
                  <a:lnTo>
                    <a:pt x="229" y="79"/>
                  </a:lnTo>
                  <a:lnTo>
                    <a:pt x="230" y="94"/>
                  </a:lnTo>
                  <a:lnTo>
                    <a:pt x="229" y="103"/>
                  </a:lnTo>
                  <a:lnTo>
                    <a:pt x="228" y="112"/>
                  </a:lnTo>
                  <a:lnTo>
                    <a:pt x="226" y="120"/>
                  </a:lnTo>
                  <a:lnTo>
                    <a:pt x="223" y="128"/>
                  </a:lnTo>
                  <a:lnTo>
                    <a:pt x="219" y="135"/>
                  </a:lnTo>
                  <a:lnTo>
                    <a:pt x="214" y="143"/>
                  </a:lnTo>
                  <a:lnTo>
                    <a:pt x="208" y="149"/>
                  </a:lnTo>
                  <a:lnTo>
                    <a:pt x="202" y="156"/>
                  </a:lnTo>
                  <a:lnTo>
                    <a:pt x="194" y="162"/>
                  </a:lnTo>
                  <a:lnTo>
                    <a:pt x="186" y="167"/>
                  </a:lnTo>
                  <a:lnTo>
                    <a:pt x="177" y="172"/>
                  </a:lnTo>
                  <a:lnTo>
                    <a:pt x="168" y="175"/>
                  </a:lnTo>
                  <a:lnTo>
                    <a:pt x="158" y="178"/>
                  </a:lnTo>
                  <a:lnTo>
                    <a:pt x="148" y="179"/>
                  </a:lnTo>
                  <a:lnTo>
                    <a:pt x="137" y="181"/>
                  </a:lnTo>
                  <a:lnTo>
                    <a:pt x="125" y="182"/>
                  </a:lnTo>
                  <a:lnTo>
                    <a:pt x="115" y="182"/>
                  </a:lnTo>
                  <a:lnTo>
                    <a:pt x="105" y="181"/>
                  </a:lnTo>
                  <a:lnTo>
                    <a:pt x="95" y="178"/>
                  </a:lnTo>
                  <a:lnTo>
                    <a:pt x="85" y="176"/>
                  </a:lnTo>
                  <a:lnTo>
                    <a:pt x="74" y="186"/>
                  </a:lnTo>
                  <a:lnTo>
                    <a:pt x="69" y="195"/>
                  </a:lnTo>
                  <a:lnTo>
                    <a:pt x="64" y="202"/>
                  </a:lnTo>
                  <a:lnTo>
                    <a:pt x="63" y="209"/>
                  </a:lnTo>
                  <a:lnTo>
                    <a:pt x="66" y="213"/>
                  </a:lnTo>
                  <a:lnTo>
                    <a:pt x="69" y="217"/>
                  </a:lnTo>
                  <a:lnTo>
                    <a:pt x="71" y="219"/>
                  </a:lnTo>
                  <a:lnTo>
                    <a:pt x="75" y="221"/>
                  </a:lnTo>
                  <a:lnTo>
                    <a:pt x="81" y="223"/>
                  </a:lnTo>
                  <a:lnTo>
                    <a:pt x="88" y="224"/>
                  </a:lnTo>
                  <a:lnTo>
                    <a:pt x="93" y="225"/>
                  </a:lnTo>
                  <a:lnTo>
                    <a:pt x="101" y="225"/>
                  </a:lnTo>
                  <a:lnTo>
                    <a:pt x="113" y="226"/>
                  </a:lnTo>
                  <a:lnTo>
                    <a:pt x="127" y="226"/>
                  </a:lnTo>
                  <a:lnTo>
                    <a:pt x="155" y="227"/>
                  </a:lnTo>
                  <a:lnTo>
                    <a:pt x="177" y="228"/>
                  </a:lnTo>
                  <a:lnTo>
                    <a:pt x="194" y="229"/>
                  </a:lnTo>
                  <a:lnTo>
                    <a:pt x="205" y="230"/>
                  </a:lnTo>
                  <a:lnTo>
                    <a:pt x="218" y="232"/>
                  </a:lnTo>
                  <a:lnTo>
                    <a:pt x="229" y="237"/>
                  </a:lnTo>
                  <a:lnTo>
                    <a:pt x="239" y="242"/>
                  </a:lnTo>
                  <a:lnTo>
                    <a:pt x="248" y="249"/>
                  </a:lnTo>
                  <a:lnTo>
                    <a:pt x="255" y="257"/>
                  </a:lnTo>
                  <a:lnTo>
                    <a:pt x="260" y="267"/>
                  </a:lnTo>
                  <a:lnTo>
                    <a:pt x="262" y="276"/>
                  </a:lnTo>
                  <a:lnTo>
                    <a:pt x="263" y="288"/>
                  </a:lnTo>
                  <a:lnTo>
                    <a:pt x="263" y="296"/>
                  </a:lnTo>
                  <a:lnTo>
                    <a:pt x="262" y="303"/>
                  </a:lnTo>
                  <a:lnTo>
                    <a:pt x="259" y="311"/>
                  </a:lnTo>
                  <a:lnTo>
                    <a:pt x="256" y="318"/>
                  </a:lnTo>
                  <a:lnTo>
                    <a:pt x="251" y="326"/>
                  </a:lnTo>
                  <a:lnTo>
                    <a:pt x="247" y="333"/>
                  </a:lnTo>
                  <a:lnTo>
                    <a:pt x="240" y="340"/>
                  </a:lnTo>
                  <a:lnTo>
                    <a:pt x="234" y="348"/>
                  </a:lnTo>
                  <a:lnTo>
                    <a:pt x="221" y="357"/>
                  </a:lnTo>
                  <a:lnTo>
                    <a:pt x="209" y="365"/>
                  </a:lnTo>
                  <a:lnTo>
                    <a:pt x="196" y="372"/>
                  </a:lnTo>
                  <a:lnTo>
                    <a:pt x="182" y="378"/>
                  </a:lnTo>
                  <a:lnTo>
                    <a:pt x="166" y="383"/>
                  </a:lnTo>
                  <a:lnTo>
                    <a:pt x="151" y="386"/>
                  </a:lnTo>
                  <a:lnTo>
                    <a:pt x="133" y="387"/>
                  </a:lnTo>
                  <a:lnTo>
                    <a:pt x="115" y="388"/>
                  </a:lnTo>
                  <a:lnTo>
                    <a:pt x="102" y="388"/>
                  </a:lnTo>
                  <a:lnTo>
                    <a:pt x="89" y="386"/>
                  </a:lnTo>
                  <a:lnTo>
                    <a:pt x="77" y="385"/>
                  </a:lnTo>
                  <a:lnTo>
                    <a:pt x="64" y="382"/>
                  </a:lnTo>
                  <a:lnTo>
                    <a:pt x="52" y="379"/>
                  </a:lnTo>
                  <a:lnTo>
                    <a:pt x="41" y="374"/>
                  </a:lnTo>
                  <a:lnTo>
                    <a:pt x="31" y="370"/>
                  </a:lnTo>
                  <a:lnTo>
                    <a:pt x="21" y="364"/>
                  </a:lnTo>
                  <a:lnTo>
                    <a:pt x="11" y="357"/>
                  </a:lnTo>
                  <a:lnTo>
                    <a:pt x="5" y="350"/>
                  </a:lnTo>
                  <a:lnTo>
                    <a:pt x="3" y="346"/>
                  </a:lnTo>
                  <a:lnTo>
                    <a:pt x="1" y="342"/>
                  </a:lnTo>
                  <a:lnTo>
                    <a:pt x="0" y="339"/>
                  </a:lnTo>
                  <a:lnTo>
                    <a:pt x="0" y="335"/>
                  </a:lnTo>
                  <a:lnTo>
                    <a:pt x="0" y="328"/>
                  </a:lnTo>
                  <a:lnTo>
                    <a:pt x="3" y="322"/>
                  </a:lnTo>
                  <a:lnTo>
                    <a:pt x="10" y="309"/>
                  </a:lnTo>
                  <a:lnTo>
                    <a:pt x="24" y="293"/>
                  </a:lnTo>
                  <a:lnTo>
                    <a:pt x="31" y="284"/>
                  </a:lnTo>
                  <a:lnTo>
                    <a:pt x="52" y="262"/>
                  </a:lnTo>
                  <a:lnTo>
                    <a:pt x="40" y="254"/>
                  </a:lnTo>
                  <a:lnTo>
                    <a:pt x="31" y="246"/>
                  </a:lnTo>
                  <a:lnTo>
                    <a:pt x="29" y="243"/>
                  </a:lnTo>
                  <a:lnTo>
                    <a:pt x="27" y="239"/>
                  </a:lnTo>
                  <a:lnTo>
                    <a:pt x="26" y="235"/>
                  </a:lnTo>
                  <a:lnTo>
                    <a:pt x="26" y="231"/>
                  </a:lnTo>
                  <a:lnTo>
                    <a:pt x="26" y="226"/>
                  </a:lnTo>
                  <a:lnTo>
                    <a:pt x="27" y="220"/>
                  </a:lnTo>
                  <a:lnTo>
                    <a:pt x="30" y="214"/>
                  </a:lnTo>
                  <a:lnTo>
                    <a:pt x="33" y="207"/>
                  </a:lnTo>
                  <a:lnTo>
                    <a:pt x="39" y="201"/>
                  </a:lnTo>
                  <a:lnTo>
                    <a:pt x="47" y="191"/>
                  </a:lnTo>
                  <a:lnTo>
                    <a:pt x="58" y="182"/>
                  </a:lnTo>
                  <a:lnTo>
                    <a:pt x="71" y="171"/>
                  </a:lnTo>
                  <a:close/>
                  <a:moveTo>
                    <a:pt x="122" y="13"/>
                  </a:moveTo>
                  <a:lnTo>
                    <a:pt x="116" y="14"/>
                  </a:lnTo>
                  <a:lnTo>
                    <a:pt x="111" y="14"/>
                  </a:lnTo>
                  <a:lnTo>
                    <a:pt x="106" y="16"/>
                  </a:lnTo>
                  <a:lnTo>
                    <a:pt x="102" y="17"/>
                  </a:lnTo>
                  <a:lnTo>
                    <a:pt x="93" y="22"/>
                  </a:lnTo>
                  <a:lnTo>
                    <a:pt x="85" y="30"/>
                  </a:lnTo>
                  <a:lnTo>
                    <a:pt x="82" y="34"/>
                  </a:lnTo>
                  <a:lnTo>
                    <a:pt x="80" y="39"/>
                  </a:lnTo>
                  <a:lnTo>
                    <a:pt x="77" y="45"/>
                  </a:lnTo>
                  <a:lnTo>
                    <a:pt x="75" y="50"/>
                  </a:lnTo>
                  <a:lnTo>
                    <a:pt x="72" y="64"/>
                  </a:lnTo>
                  <a:lnTo>
                    <a:pt x="71" y="80"/>
                  </a:lnTo>
                  <a:lnTo>
                    <a:pt x="72" y="91"/>
                  </a:lnTo>
                  <a:lnTo>
                    <a:pt x="72" y="101"/>
                  </a:lnTo>
                  <a:lnTo>
                    <a:pt x="74" y="111"/>
                  </a:lnTo>
                  <a:lnTo>
                    <a:pt x="77" y="120"/>
                  </a:lnTo>
                  <a:lnTo>
                    <a:pt x="79" y="128"/>
                  </a:lnTo>
                  <a:lnTo>
                    <a:pt x="82" y="135"/>
                  </a:lnTo>
                  <a:lnTo>
                    <a:pt x="87" y="143"/>
                  </a:lnTo>
                  <a:lnTo>
                    <a:pt x="91" y="149"/>
                  </a:lnTo>
                  <a:lnTo>
                    <a:pt x="95" y="154"/>
                  </a:lnTo>
                  <a:lnTo>
                    <a:pt x="99" y="157"/>
                  </a:lnTo>
                  <a:lnTo>
                    <a:pt x="103" y="160"/>
                  </a:lnTo>
                  <a:lnTo>
                    <a:pt x="108" y="163"/>
                  </a:lnTo>
                  <a:lnTo>
                    <a:pt x="113" y="165"/>
                  </a:lnTo>
                  <a:lnTo>
                    <a:pt x="119" y="167"/>
                  </a:lnTo>
                  <a:lnTo>
                    <a:pt x="123" y="168"/>
                  </a:lnTo>
                  <a:lnTo>
                    <a:pt x="130" y="168"/>
                  </a:lnTo>
                  <a:lnTo>
                    <a:pt x="140" y="167"/>
                  </a:lnTo>
                  <a:lnTo>
                    <a:pt x="150" y="163"/>
                  </a:lnTo>
                  <a:lnTo>
                    <a:pt x="154" y="161"/>
                  </a:lnTo>
                  <a:lnTo>
                    <a:pt x="157" y="159"/>
                  </a:lnTo>
                  <a:lnTo>
                    <a:pt x="162" y="156"/>
                  </a:lnTo>
                  <a:lnTo>
                    <a:pt x="165" y="151"/>
                  </a:lnTo>
                  <a:lnTo>
                    <a:pt x="168" y="147"/>
                  </a:lnTo>
                  <a:lnTo>
                    <a:pt x="172" y="143"/>
                  </a:lnTo>
                  <a:lnTo>
                    <a:pt x="174" y="137"/>
                  </a:lnTo>
                  <a:lnTo>
                    <a:pt x="176" y="131"/>
                  </a:lnTo>
                  <a:lnTo>
                    <a:pt x="178" y="117"/>
                  </a:lnTo>
                  <a:lnTo>
                    <a:pt x="179" y="102"/>
                  </a:lnTo>
                  <a:lnTo>
                    <a:pt x="179" y="90"/>
                  </a:lnTo>
                  <a:lnTo>
                    <a:pt x="178" y="80"/>
                  </a:lnTo>
                  <a:lnTo>
                    <a:pt x="176" y="71"/>
                  </a:lnTo>
                  <a:lnTo>
                    <a:pt x="175" y="62"/>
                  </a:lnTo>
                  <a:lnTo>
                    <a:pt x="172" y="53"/>
                  </a:lnTo>
                  <a:lnTo>
                    <a:pt x="168" y="45"/>
                  </a:lnTo>
                  <a:lnTo>
                    <a:pt x="164" y="38"/>
                  </a:lnTo>
                  <a:lnTo>
                    <a:pt x="160" y="32"/>
                  </a:lnTo>
                  <a:lnTo>
                    <a:pt x="156" y="28"/>
                  </a:lnTo>
                  <a:lnTo>
                    <a:pt x="152" y="23"/>
                  </a:lnTo>
                  <a:lnTo>
                    <a:pt x="147" y="20"/>
                  </a:lnTo>
                  <a:lnTo>
                    <a:pt x="143" y="18"/>
                  </a:lnTo>
                  <a:lnTo>
                    <a:pt x="137" y="16"/>
                  </a:lnTo>
                  <a:lnTo>
                    <a:pt x="133" y="15"/>
                  </a:lnTo>
                  <a:lnTo>
                    <a:pt x="127" y="14"/>
                  </a:lnTo>
                  <a:lnTo>
                    <a:pt x="122" y="13"/>
                  </a:lnTo>
                  <a:close/>
                  <a:moveTo>
                    <a:pt x="69" y="265"/>
                  </a:moveTo>
                  <a:lnTo>
                    <a:pt x="57" y="279"/>
                  </a:lnTo>
                  <a:lnTo>
                    <a:pt x="48" y="290"/>
                  </a:lnTo>
                  <a:lnTo>
                    <a:pt x="45" y="297"/>
                  </a:lnTo>
                  <a:lnTo>
                    <a:pt x="42" y="302"/>
                  </a:lnTo>
                  <a:lnTo>
                    <a:pt x="41" y="309"/>
                  </a:lnTo>
                  <a:lnTo>
                    <a:pt x="41" y="314"/>
                  </a:lnTo>
                  <a:lnTo>
                    <a:pt x="42" y="321"/>
                  </a:lnTo>
                  <a:lnTo>
                    <a:pt x="46" y="326"/>
                  </a:lnTo>
                  <a:lnTo>
                    <a:pt x="50" y="332"/>
                  </a:lnTo>
                  <a:lnTo>
                    <a:pt x="58" y="337"/>
                  </a:lnTo>
                  <a:lnTo>
                    <a:pt x="66" y="341"/>
                  </a:lnTo>
                  <a:lnTo>
                    <a:pt x="74" y="345"/>
                  </a:lnTo>
                  <a:lnTo>
                    <a:pt x="83" y="348"/>
                  </a:lnTo>
                  <a:lnTo>
                    <a:pt x="93" y="351"/>
                  </a:lnTo>
                  <a:lnTo>
                    <a:pt x="104" y="352"/>
                  </a:lnTo>
                  <a:lnTo>
                    <a:pt x="115" y="354"/>
                  </a:lnTo>
                  <a:lnTo>
                    <a:pt x="129" y="354"/>
                  </a:lnTo>
                  <a:lnTo>
                    <a:pt x="141" y="355"/>
                  </a:lnTo>
                  <a:lnTo>
                    <a:pt x="154" y="354"/>
                  </a:lnTo>
                  <a:lnTo>
                    <a:pt x="165" y="354"/>
                  </a:lnTo>
                  <a:lnTo>
                    <a:pt x="176" y="352"/>
                  </a:lnTo>
                  <a:lnTo>
                    <a:pt x="186" y="350"/>
                  </a:lnTo>
                  <a:lnTo>
                    <a:pt x="196" y="348"/>
                  </a:lnTo>
                  <a:lnTo>
                    <a:pt x="204" y="344"/>
                  </a:lnTo>
                  <a:lnTo>
                    <a:pt x="212" y="341"/>
                  </a:lnTo>
                  <a:lnTo>
                    <a:pt x="218" y="337"/>
                  </a:lnTo>
                  <a:lnTo>
                    <a:pt x="224" y="332"/>
                  </a:lnTo>
                  <a:lnTo>
                    <a:pt x="229" y="328"/>
                  </a:lnTo>
                  <a:lnTo>
                    <a:pt x="234" y="323"/>
                  </a:lnTo>
                  <a:lnTo>
                    <a:pt x="237" y="318"/>
                  </a:lnTo>
                  <a:lnTo>
                    <a:pt x="239" y="314"/>
                  </a:lnTo>
                  <a:lnTo>
                    <a:pt x="241" y="309"/>
                  </a:lnTo>
                  <a:lnTo>
                    <a:pt x="242" y="303"/>
                  </a:lnTo>
                  <a:lnTo>
                    <a:pt x="242" y="299"/>
                  </a:lnTo>
                  <a:lnTo>
                    <a:pt x="241" y="291"/>
                  </a:lnTo>
                  <a:lnTo>
                    <a:pt x="239" y="286"/>
                  </a:lnTo>
                  <a:lnTo>
                    <a:pt x="235" y="282"/>
                  </a:lnTo>
                  <a:lnTo>
                    <a:pt x="228" y="279"/>
                  </a:lnTo>
                  <a:lnTo>
                    <a:pt x="218" y="275"/>
                  </a:lnTo>
                  <a:lnTo>
                    <a:pt x="206" y="273"/>
                  </a:lnTo>
                  <a:lnTo>
                    <a:pt x="189" y="271"/>
                  </a:lnTo>
                  <a:lnTo>
                    <a:pt x="168" y="271"/>
                  </a:lnTo>
                  <a:lnTo>
                    <a:pt x="137" y="270"/>
                  </a:lnTo>
                  <a:lnTo>
                    <a:pt x="111" y="268"/>
                  </a:lnTo>
                  <a:lnTo>
                    <a:pt x="88" y="267"/>
                  </a:lnTo>
                  <a:lnTo>
                    <a:pt x="69" y="2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9" name="Freeform 1479"/>
            <p:cNvSpPr>
              <a:spLocks noEditPoints="1"/>
            </p:cNvSpPr>
            <p:nvPr/>
          </p:nvSpPr>
          <p:spPr bwMode="auto">
            <a:xfrm>
              <a:off x="3718" y="1137"/>
              <a:ext cx="52" cy="60"/>
            </a:xfrm>
            <a:custGeom>
              <a:avLst/>
              <a:gdLst>
                <a:gd name="T0" fmla="*/ 41 w 223"/>
                <a:gd name="T1" fmla="*/ 118 h 272"/>
                <a:gd name="T2" fmla="*/ 45 w 223"/>
                <a:gd name="T3" fmla="*/ 144 h 272"/>
                <a:gd name="T4" fmla="*/ 52 w 223"/>
                <a:gd name="T5" fmla="*/ 165 h 272"/>
                <a:gd name="T6" fmla="*/ 63 w 223"/>
                <a:gd name="T7" fmla="*/ 185 h 272"/>
                <a:gd name="T8" fmla="*/ 77 w 223"/>
                <a:gd name="T9" fmla="*/ 201 h 272"/>
                <a:gd name="T10" fmla="*/ 93 w 223"/>
                <a:gd name="T11" fmla="*/ 214 h 272"/>
                <a:gd name="T12" fmla="*/ 109 w 223"/>
                <a:gd name="T13" fmla="*/ 221 h 272"/>
                <a:gd name="T14" fmla="*/ 128 w 223"/>
                <a:gd name="T15" fmla="*/ 226 h 272"/>
                <a:gd name="T16" fmla="*/ 150 w 223"/>
                <a:gd name="T17" fmla="*/ 226 h 272"/>
                <a:gd name="T18" fmla="*/ 172 w 223"/>
                <a:gd name="T19" fmla="*/ 218 h 272"/>
                <a:gd name="T20" fmla="*/ 188 w 223"/>
                <a:gd name="T21" fmla="*/ 209 h 272"/>
                <a:gd name="T22" fmla="*/ 196 w 223"/>
                <a:gd name="T23" fmla="*/ 199 h 272"/>
                <a:gd name="T24" fmla="*/ 208 w 223"/>
                <a:gd name="T25" fmla="*/ 181 h 272"/>
                <a:gd name="T26" fmla="*/ 223 w 223"/>
                <a:gd name="T27" fmla="*/ 171 h 272"/>
                <a:gd name="T28" fmla="*/ 219 w 223"/>
                <a:gd name="T29" fmla="*/ 189 h 272"/>
                <a:gd name="T30" fmla="*/ 212 w 223"/>
                <a:gd name="T31" fmla="*/ 207 h 272"/>
                <a:gd name="T32" fmla="*/ 201 w 223"/>
                <a:gd name="T33" fmla="*/ 225 h 272"/>
                <a:gd name="T34" fmla="*/ 189 w 223"/>
                <a:gd name="T35" fmla="*/ 241 h 272"/>
                <a:gd name="T36" fmla="*/ 174 w 223"/>
                <a:gd name="T37" fmla="*/ 254 h 272"/>
                <a:gd name="T38" fmla="*/ 156 w 223"/>
                <a:gd name="T39" fmla="*/ 265 h 272"/>
                <a:gd name="T40" fmla="*/ 137 w 223"/>
                <a:gd name="T41" fmla="*/ 270 h 272"/>
                <a:gd name="T42" fmla="*/ 116 w 223"/>
                <a:gd name="T43" fmla="*/ 272 h 272"/>
                <a:gd name="T44" fmla="*/ 93 w 223"/>
                <a:gd name="T45" fmla="*/ 270 h 272"/>
                <a:gd name="T46" fmla="*/ 71 w 223"/>
                <a:gd name="T47" fmla="*/ 263 h 272"/>
                <a:gd name="T48" fmla="*/ 52 w 223"/>
                <a:gd name="T49" fmla="*/ 252 h 272"/>
                <a:gd name="T50" fmla="*/ 34 w 223"/>
                <a:gd name="T51" fmla="*/ 237 h 272"/>
                <a:gd name="T52" fmla="*/ 19 w 223"/>
                <a:gd name="T53" fmla="*/ 216 h 272"/>
                <a:gd name="T54" fmla="*/ 9 w 223"/>
                <a:gd name="T55" fmla="*/ 193 h 272"/>
                <a:gd name="T56" fmla="*/ 2 w 223"/>
                <a:gd name="T57" fmla="*/ 168 h 272"/>
                <a:gd name="T58" fmla="*/ 0 w 223"/>
                <a:gd name="T59" fmla="*/ 139 h 272"/>
                <a:gd name="T60" fmla="*/ 2 w 223"/>
                <a:gd name="T61" fmla="*/ 107 h 272"/>
                <a:gd name="T62" fmla="*/ 9 w 223"/>
                <a:gd name="T63" fmla="*/ 80 h 272"/>
                <a:gd name="T64" fmla="*/ 20 w 223"/>
                <a:gd name="T65" fmla="*/ 57 h 272"/>
                <a:gd name="T66" fmla="*/ 34 w 223"/>
                <a:gd name="T67" fmla="*/ 36 h 272"/>
                <a:gd name="T68" fmla="*/ 53 w 223"/>
                <a:gd name="T69" fmla="*/ 20 h 272"/>
                <a:gd name="T70" fmla="*/ 74 w 223"/>
                <a:gd name="T71" fmla="*/ 8 h 272"/>
                <a:gd name="T72" fmla="*/ 97 w 223"/>
                <a:gd name="T73" fmla="*/ 2 h 272"/>
                <a:gd name="T74" fmla="*/ 123 w 223"/>
                <a:gd name="T75" fmla="*/ 0 h 272"/>
                <a:gd name="T76" fmla="*/ 144 w 223"/>
                <a:gd name="T77" fmla="*/ 1 h 272"/>
                <a:gd name="T78" fmla="*/ 163 w 223"/>
                <a:gd name="T79" fmla="*/ 6 h 272"/>
                <a:gd name="T80" fmla="*/ 180 w 223"/>
                <a:gd name="T81" fmla="*/ 16 h 272"/>
                <a:gd name="T82" fmla="*/ 196 w 223"/>
                <a:gd name="T83" fmla="*/ 28 h 272"/>
                <a:gd name="T84" fmla="*/ 208 w 223"/>
                <a:gd name="T85" fmla="*/ 43 h 272"/>
                <a:gd name="T86" fmla="*/ 217 w 223"/>
                <a:gd name="T87" fmla="*/ 61 h 272"/>
                <a:gd name="T88" fmla="*/ 222 w 223"/>
                <a:gd name="T89" fmla="*/ 81 h 272"/>
                <a:gd name="T90" fmla="*/ 223 w 223"/>
                <a:gd name="T91" fmla="*/ 104 h 272"/>
                <a:gd name="T92" fmla="*/ 41 w 223"/>
                <a:gd name="T93" fmla="*/ 88 h 272"/>
                <a:gd name="T94" fmla="*/ 163 w 223"/>
                <a:gd name="T95" fmla="*/ 76 h 272"/>
                <a:gd name="T96" fmla="*/ 159 w 223"/>
                <a:gd name="T97" fmla="*/ 59 h 272"/>
                <a:gd name="T98" fmla="*/ 154 w 223"/>
                <a:gd name="T99" fmla="*/ 46 h 272"/>
                <a:gd name="T100" fmla="*/ 143 w 223"/>
                <a:gd name="T101" fmla="*/ 33 h 272"/>
                <a:gd name="T102" fmla="*/ 128 w 223"/>
                <a:gd name="T103" fmla="*/ 24 h 272"/>
                <a:gd name="T104" fmla="*/ 114 w 223"/>
                <a:gd name="T105" fmla="*/ 20 h 272"/>
                <a:gd name="T106" fmla="*/ 101 w 223"/>
                <a:gd name="T107" fmla="*/ 19 h 272"/>
                <a:gd name="T108" fmla="*/ 88 w 223"/>
                <a:gd name="T109" fmla="*/ 22 h 272"/>
                <a:gd name="T110" fmla="*/ 78 w 223"/>
                <a:gd name="T111" fmla="*/ 27 h 272"/>
                <a:gd name="T112" fmla="*/ 67 w 223"/>
                <a:gd name="T113" fmla="*/ 33 h 272"/>
                <a:gd name="T114" fmla="*/ 59 w 223"/>
                <a:gd name="T115" fmla="*/ 42 h 272"/>
                <a:gd name="T116" fmla="*/ 51 w 223"/>
                <a:gd name="T117" fmla="*/ 52 h 272"/>
                <a:gd name="T118" fmla="*/ 45 w 223"/>
                <a:gd name="T119" fmla="*/ 65 h 272"/>
                <a:gd name="T120" fmla="*/ 42 w 223"/>
                <a:gd name="T121" fmla="*/ 79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3" h="272">
                  <a:moveTo>
                    <a:pt x="41" y="104"/>
                  </a:moveTo>
                  <a:lnTo>
                    <a:pt x="41" y="118"/>
                  </a:lnTo>
                  <a:lnTo>
                    <a:pt x="43" y="131"/>
                  </a:lnTo>
                  <a:lnTo>
                    <a:pt x="45" y="144"/>
                  </a:lnTo>
                  <a:lnTo>
                    <a:pt x="48" y="155"/>
                  </a:lnTo>
                  <a:lnTo>
                    <a:pt x="52" y="165"/>
                  </a:lnTo>
                  <a:lnTo>
                    <a:pt x="57" y="176"/>
                  </a:lnTo>
                  <a:lnTo>
                    <a:pt x="63" y="185"/>
                  </a:lnTo>
                  <a:lnTo>
                    <a:pt x="70" y="193"/>
                  </a:lnTo>
                  <a:lnTo>
                    <a:pt x="77" y="201"/>
                  </a:lnTo>
                  <a:lnTo>
                    <a:pt x="85" y="209"/>
                  </a:lnTo>
                  <a:lnTo>
                    <a:pt x="93" y="214"/>
                  </a:lnTo>
                  <a:lnTo>
                    <a:pt x="101" y="218"/>
                  </a:lnTo>
                  <a:lnTo>
                    <a:pt x="109" y="221"/>
                  </a:lnTo>
                  <a:lnTo>
                    <a:pt x="118" y="225"/>
                  </a:lnTo>
                  <a:lnTo>
                    <a:pt x="128" y="226"/>
                  </a:lnTo>
                  <a:lnTo>
                    <a:pt x="137" y="226"/>
                  </a:lnTo>
                  <a:lnTo>
                    <a:pt x="150" y="226"/>
                  </a:lnTo>
                  <a:lnTo>
                    <a:pt x="161" y="223"/>
                  </a:lnTo>
                  <a:lnTo>
                    <a:pt x="172" y="218"/>
                  </a:lnTo>
                  <a:lnTo>
                    <a:pt x="182" y="213"/>
                  </a:lnTo>
                  <a:lnTo>
                    <a:pt x="188" y="209"/>
                  </a:lnTo>
                  <a:lnTo>
                    <a:pt x="192" y="204"/>
                  </a:lnTo>
                  <a:lnTo>
                    <a:pt x="196" y="199"/>
                  </a:lnTo>
                  <a:lnTo>
                    <a:pt x="200" y="193"/>
                  </a:lnTo>
                  <a:lnTo>
                    <a:pt x="208" y="181"/>
                  </a:lnTo>
                  <a:lnTo>
                    <a:pt x="214" y="164"/>
                  </a:lnTo>
                  <a:lnTo>
                    <a:pt x="223" y="171"/>
                  </a:lnTo>
                  <a:lnTo>
                    <a:pt x="222" y="179"/>
                  </a:lnTo>
                  <a:lnTo>
                    <a:pt x="219" y="189"/>
                  </a:lnTo>
                  <a:lnTo>
                    <a:pt x="216" y="199"/>
                  </a:lnTo>
                  <a:lnTo>
                    <a:pt x="212" y="207"/>
                  </a:lnTo>
                  <a:lnTo>
                    <a:pt x="207" y="216"/>
                  </a:lnTo>
                  <a:lnTo>
                    <a:pt x="201" y="225"/>
                  </a:lnTo>
                  <a:lnTo>
                    <a:pt x="196" y="232"/>
                  </a:lnTo>
                  <a:lnTo>
                    <a:pt x="189" y="241"/>
                  </a:lnTo>
                  <a:lnTo>
                    <a:pt x="181" y="248"/>
                  </a:lnTo>
                  <a:lnTo>
                    <a:pt x="174" y="254"/>
                  </a:lnTo>
                  <a:lnTo>
                    <a:pt x="165" y="260"/>
                  </a:lnTo>
                  <a:lnTo>
                    <a:pt x="156" y="265"/>
                  </a:lnTo>
                  <a:lnTo>
                    <a:pt x="146" y="268"/>
                  </a:lnTo>
                  <a:lnTo>
                    <a:pt x="137" y="270"/>
                  </a:lnTo>
                  <a:lnTo>
                    <a:pt x="126" y="272"/>
                  </a:lnTo>
                  <a:lnTo>
                    <a:pt x="116" y="272"/>
                  </a:lnTo>
                  <a:lnTo>
                    <a:pt x="104" y="271"/>
                  </a:lnTo>
                  <a:lnTo>
                    <a:pt x="93" y="270"/>
                  </a:lnTo>
                  <a:lnTo>
                    <a:pt x="82" y="267"/>
                  </a:lnTo>
                  <a:lnTo>
                    <a:pt x="71" y="263"/>
                  </a:lnTo>
                  <a:lnTo>
                    <a:pt x="61" y="258"/>
                  </a:lnTo>
                  <a:lnTo>
                    <a:pt x="52" y="252"/>
                  </a:lnTo>
                  <a:lnTo>
                    <a:pt x="43" y="244"/>
                  </a:lnTo>
                  <a:lnTo>
                    <a:pt x="34" y="237"/>
                  </a:lnTo>
                  <a:lnTo>
                    <a:pt x="25" y="227"/>
                  </a:lnTo>
                  <a:lnTo>
                    <a:pt x="19" y="216"/>
                  </a:lnTo>
                  <a:lnTo>
                    <a:pt x="13" y="205"/>
                  </a:lnTo>
                  <a:lnTo>
                    <a:pt x="9" y="193"/>
                  </a:lnTo>
                  <a:lnTo>
                    <a:pt x="4" y="182"/>
                  </a:lnTo>
                  <a:lnTo>
                    <a:pt x="2" y="168"/>
                  </a:lnTo>
                  <a:lnTo>
                    <a:pt x="0" y="154"/>
                  </a:lnTo>
                  <a:lnTo>
                    <a:pt x="0" y="139"/>
                  </a:lnTo>
                  <a:lnTo>
                    <a:pt x="0" y="123"/>
                  </a:lnTo>
                  <a:lnTo>
                    <a:pt x="2" y="107"/>
                  </a:lnTo>
                  <a:lnTo>
                    <a:pt x="4" y="93"/>
                  </a:lnTo>
                  <a:lnTo>
                    <a:pt x="9" y="80"/>
                  </a:lnTo>
                  <a:lnTo>
                    <a:pt x="13" y="67"/>
                  </a:lnTo>
                  <a:lnTo>
                    <a:pt x="20" y="57"/>
                  </a:lnTo>
                  <a:lnTo>
                    <a:pt x="27" y="46"/>
                  </a:lnTo>
                  <a:lnTo>
                    <a:pt x="34" y="36"/>
                  </a:lnTo>
                  <a:lnTo>
                    <a:pt x="44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8"/>
                  </a:lnTo>
                  <a:lnTo>
                    <a:pt x="85" y="4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3" y="0"/>
                  </a:lnTo>
                  <a:lnTo>
                    <a:pt x="133" y="0"/>
                  </a:lnTo>
                  <a:lnTo>
                    <a:pt x="144" y="1"/>
                  </a:lnTo>
                  <a:lnTo>
                    <a:pt x="154" y="3"/>
                  </a:lnTo>
                  <a:lnTo>
                    <a:pt x="163" y="6"/>
                  </a:lnTo>
                  <a:lnTo>
                    <a:pt x="171" y="10"/>
                  </a:lnTo>
                  <a:lnTo>
                    <a:pt x="180" y="16"/>
                  </a:lnTo>
                  <a:lnTo>
                    <a:pt x="188" y="21"/>
                  </a:lnTo>
                  <a:lnTo>
                    <a:pt x="196" y="28"/>
                  </a:lnTo>
                  <a:lnTo>
                    <a:pt x="202" y="35"/>
                  </a:lnTo>
                  <a:lnTo>
                    <a:pt x="208" y="43"/>
                  </a:lnTo>
                  <a:lnTo>
                    <a:pt x="212" y="51"/>
                  </a:lnTo>
                  <a:lnTo>
                    <a:pt x="217" y="61"/>
                  </a:lnTo>
                  <a:lnTo>
                    <a:pt x="220" y="71"/>
                  </a:lnTo>
                  <a:lnTo>
                    <a:pt x="222" y="81"/>
                  </a:lnTo>
                  <a:lnTo>
                    <a:pt x="223" y="92"/>
                  </a:lnTo>
                  <a:lnTo>
                    <a:pt x="223" y="104"/>
                  </a:lnTo>
                  <a:lnTo>
                    <a:pt x="41" y="104"/>
                  </a:lnTo>
                  <a:close/>
                  <a:moveTo>
                    <a:pt x="41" y="88"/>
                  </a:moveTo>
                  <a:lnTo>
                    <a:pt x="164" y="88"/>
                  </a:lnTo>
                  <a:lnTo>
                    <a:pt x="163" y="76"/>
                  </a:lnTo>
                  <a:lnTo>
                    <a:pt x="161" y="66"/>
                  </a:lnTo>
                  <a:lnTo>
                    <a:pt x="159" y="59"/>
                  </a:lnTo>
                  <a:lnTo>
                    <a:pt x="157" y="52"/>
                  </a:lnTo>
                  <a:lnTo>
                    <a:pt x="154" y="46"/>
                  </a:lnTo>
                  <a:lnTo>
                    <a:pt x="148" y="38"/>
                  </a:lnTo>
                  <a:lnTo>
                    <a:pt x="143" y="33"/>
                  </a:lnTo>
                  <a:lnTo>
                    <a:pt x="136" y="29"/>
                  </a:lnTo>
                  <a:lnTo>
                    <a:pt x="128" y="24"/>
                  </a:lnTo>
                  <a:lnTo>
                    <a:pt x="122" y="21"/>
                  </a:lnTo>
                  <a:lnTo>
                    <a:pt x="114" y="20"/>
                  </a:lnTo>
                  <a:lnTo>
                    <a:pt x="106" y="19"/>
                  </a:lnTo>
                  <a:lnTo>
                    <a:pt x="101" y="19"/>
                  </a:lnTo>
                  <a:lnTo>
                    <a:pt x="94" y="20"/>
                  </a:lnTo>
                  <a:lnTo>
                    <a:pt x="88" y="22"/>
                  </a:lnTo>
                  <a:lnTo>
                    <a:pt x="83" y="23"/>
                  </a:lnTo>
                  <a:lnTo>
                    <a:pt x="78" y="27"/>
                  </a:lnTo>
                  <a:lnTo>
                    <a:pt x="73" y="30"/>
                  </a:lnTo>
                  <a:lnTo>
                    <a:pt x="67" y="33"/>
                  </a:lnTo>
                  <a:lnTo>
                    <a:pt x="63" y="37"/>
                  </a:lnTo>
                  <a:lnTo>
                    <a:pt x="59" y="42"/>
                  </a:lnTo>
                  <a:lnTo>
                    <a:pt x="54" y="47"/>
                  </a:lnTo>
                  <a:lnTo>
                    <a:pt x="51" y="52"/>
                  </a:lnTo>
                  <a:lnTo>
                    <a:pt x="49" y="59"/>
                  </a:lnTo>
                  <a:lnTo>
                    <a:pt x="45" y="65"/>
                  </a:lnTo>
                  <a:lnTo>
                    <a:pt x="43" y="73"/>
                  </a:lnTo>
                  <a:lnTo>
                    <a:pt x="42" y="79"/>
                  </a:lnTo>
                  <a:lnTo>
                    <a:pt x="41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0" name="Freeform 1480"/>
            <p:cNvSpPr>
              <a:spLocks/>
            </p:cNvSpPr>
            <p:nvPr/>
          </p:nvSpPr>
          <p:spPr bwMode="auto">
            <a:xfrm>
              <a:off x="3775" y="1137"/>
              <a:ext cx="46" cy="58"/>
            </a:xfrm>
            <a:custGeom>
              <a:avLst/>
              <a:gdLst>
                <a:gd name="T0" fmla="*/ 92 w 197"/>
                <a:gd name="T1" fmla="*/ 58 h 265"/>
                <a:gd name="T2" fmla="*/ 110 w 197"/>
                <a:gd name="T3" fmla="*/ 32 h 265"/>
                <a:gd name="T4" fmla="*/ 126 w 197"/>
                <a:gd name="T5" fmla="*/ 14 h 265"/>
                <a:gd name="T6" fmla="*/ 143 w 197"/>
                <a:gd name="T7" fmla="*/ 3 h 265"/>
                <a:gd name="T8" fmla="*/ 161 w 197"/>
                <a:gd name="T9" fmla="*/ 0 h 265"/>
                <a:gd name="T10" fmla="*/ 175 w 197"/>
                <a:gd name="T11" fmla="*/ 2 h 265"/>
                <a:gd name="T12" fmla="*/ 187 w 197"/>
                <a:gd name="T13" fmla="*/ 9 h 265"/>
                <a:gd name="T14" fmla="*/ 195 w 197"/>
                <a:gd name="T15" fmla="*/ 19 h 265"/>
                <a:gd name="T16" fmla="*/ 197 w 197"/>
                <a:gd name="T17" fmla="*/ 31 h 265"/>
                <a:gd name="T18" fmla="*/ 196 w 197"/>
                <a:gd name="T19" fmla="*/ 41 h 265"/>
                <a:gd name="T20" fmla="*/ 189 w 197"/>
                <a:gd name="T21" fmla="*/ 49 h 265"/>
                <a:gd name="T22" fmla="*/ 182 w 197"/>
                <a:gd name="T23" fmla="*/ 55 h 265"/>
                <a:gd name="T24" fmla="*/ 172 w 197"/>
                <a:gd name="T25" fmla="*/ 57 h 265"/>
                <a:gd name="T26" fmla="*/ 162 w 197"/>
                <a:gd name="T27" fmla="*/ 55 h 265"/>
                <a:gd name="T28" fmla="*/ 150 w 197"/>
                <a:gd name="T29" fmla="*/ 47 h 265"/>
                <a:gd name="T30" fmla="*/ 139 w 197"/>
                <a:gd name="T31" fmla="*/ 39 h 265"/>
                <a:gd name="T32" fmla="*/ 131 w 197"/>
                <a:gd name="T33" fmla="*/ 37 h 265"/>
                <a:gd name="T34" fmla="*/ 125 w 197"/>
                <a:gd name="T35" fmla="*/ 38 h 265"/>
                <a:gd name="T36" fmla="*/ 120 w 197"/>
                <a:gd name="T37" fmla="*/ 43 h 265"/>
                <a:gd name="T38" fmla="*/ 106 w 197"/>
                <a:gd name="T39" fmla="*/ 58 h 265"/>
                <a:gd name="T40" fmla="*/ 92 w 197"/>
                <a:gd name="T41" fmla="*/ 81 h 265"/>
                <a:gd name="T42" fmla="*/ 93 w 197"/>
                <a:gd name="T43" fmla="*/ 214 h 265"/>
                <a:gd name="T44" fmla="*/ 95 w 197"/>
                <a:gd name="T45" fmla="*/ 230 h 265"/>
                <a:gd name="T46" fmla="*/ 100 w 197"/>
                <a:gd name="T47" fmla="*/ 240 h 265"/>
                <a:gd name="T48" fmla="*/ 106 w 197"/>
                <a:gd name="T49" fmla="*/ 246 h 265"/>
                <a:gd name="T50" fmla="*/ 116 w 197"/>
                <a:gd name="T51" fmla="*/ 252 h 265"/>
                <a:gd name="T52" fmla="*/ 131 w 197"/>
                <a:gd name="T53" fmla="*/ 254 h 265"/>
                <a:gd name="T54" fmla="*/ 139 w 197"/>
                <a:gd name="T55" fmla="*/ 265 h 265"/>
                <a:gd name="T56" fmla="*/ 4 w 197"/>
                <a:gd name="T57" fmla="*/ 254 h 265"/>
                <a:gd name="T58" fmla="*/ 21 w 197"/>
                <a:gd name="T59" fmla="*/ 253 h 265"/>
                <a:gd name="T60" fmla="*/ 34 w 197"/>
                <a:gd name="T61" fmla="*/ 248 h 265"/>
                <a:gd name="T62" fmla="*/ 39 w 197"/>
                <a:gd name="T63" fmla="*/ 242 h 265"/>
                <a:gd name="T64" fmla="*/ 43 w 197"/>
                <a:gd name="T65" fmla="*/ 233 h 265"/>
                <a:gd name="T66" fmla="*/ 45 w 197"/>
                <a:gd name="T67" fmla="*/ 206 h 265"/>
                <a:gd name="T68" fmla="*/ 45 w 197"/>
                <a:gd name="T69" fmla="*/ 87 h 265"/>
                <a:gd name="T70" fmla="*/ 43 w 197"/>
                <a:gd name="T71" fmla="*/ 60 h 265"/>
                <a:gd name="T72" fmla="*/ 42 w 197"/>
                <a:gd name="T73" fmla="*/ 49 h 265"/>
                <a:gd name="T74" fmla="*/ 38 w 197"/>
                <a:gd name="T75" fmla="*/ 43 h 265"/>
                <a:gd name="T76" fmla="*/ 34 w 197"/>
                <a:gd name="T77" fmla="*/ 39 h 265"/>
                <a:gd name="T78" fmla="*/ 27 w 197"/>
                <a:gd name="T79" fmla="*/ 37 h 265"/>
                <a:gd name="T80" fmla="*/ 14 w 197"/>
                <a:gd name="T81" fmla="*/ 38 h 265"/>
                <a:gd name="T82" fmla="*/ 0 w 197"/>
                <a:gd name="T83" fmla="*/ 31 h 265"/>
                <a:gd name="T84" fmla="*/ 92 w 197"/>
                <a:gd name="T8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7" h="265">
                  <a:moveTo>
                    <a:pt x="92" y="0"/>
                  </a:moveTo>
                  <a:lnTo>
                    <a:pt x="92" y="58"/>
                  </a:lnTo>
                  <a:lnTo>
                    <a:pt x="101" y="44"/>
                  </a:lnTo>
                  <a:lnTo>
                    <a:pt x="110" y="32"/>
                  </a:lnTo>
                  <a:lnTo>
                    <a:pt x="118" y="22"/>
                  </a:lnTo>
                  <a:lnTo>
                    <a:pt x="126" y="14"/>
                  </a:lnTo>
                  <a:lnTo>
                    <a:pt x="135" y="7"/>
                  </a:lnTo>
                  <a:lnTo>
                    <a:pt x="143" y="3"/>
                  </a:lnTo>
                  <a:lnTo>
                    <a:pt x="152" y="1"/>
                  </a:lnTo>
                  <a:lnTo>
                    <a:pt x="161" y="0"/>
                  </a:lnTo>
                  <a:lnTo>
                    <a:pt x="168" y="0"/>
                  </a:lnTo>
                  <a:lnTo>
                    <a:pt x="175" y="2"/>
                  </a:lnTo>
                  <a:lnTo>
                    <a:pt x="182" y="5"/>
                  </a:lnTo>
                  <a:lnTo>
                    <a:pt x="187" y="9"/>
                  </a:lnTo>
                  <a:lnTo>
                    <a:pt x="192" y="14"/>
                  </a:lnTo>
                  <a:lnTo>
                    <a:pt x="195" y="19"/>
                  </a:lnTo>
                  <a:lnTo>
                    <a:pt x="197" y="24"/>
                  </a:lnTo>
                  <a:lnTo>
                    <a:pt x="197" y="31"/>
                  </a:lnTo>
                  <a:lnTo>
                    <a:pt x="197" y="36"/>
                  </a:lnTo>
                  <a:lnTo>
                    <a:pt x="196" y="41"/>
                  </a:lnTo>
                  <a:lnTo>
                    <a:pt x="193" y="45"/>
                  </a:lnTo>
                  <a:lnTo>
                    <a:pt x="189" y="49"/>
                  </a:lnTo>
                  <a:lnTo>
                    <a:pt x="186" y="52"/>
                  </a:lnTo>
                  <a:lnTo>
                    <a:pt x="182" y="55"/>
                  </a:lnTo>
                  <a:lnTo>
                    <a:pt x="177" y="57"/>
                  </a:lnTo>
                  <a:lnTo>
                    <a:pt x="172" y="57"/>
                  </a:lnTo>
                  <a:lnTo>
                    <a:pt x="167" y="57"/>
                  </a:lnTo>
                  <a:lnTo>
                    <a:pt x="162" y="55"/>
                  </a:lnTo>
                  <a:lnTo>
                    <a:pt x="155" y="51"/>
                  </a:lnTo>
                  <a:lnTo>
                    <a:pt x="150" y="47"/>
                  </a:lnTo>
                  <a:lnTo>
                    <a:pt x="143" y="43"/>
                  </a:lnTo>
                  <a:lnTo>
                    <a:pt x="139" y="39"/>
                  </a:lnTo>
                  <a:lnTo>
                    <a:pt x="134" y="38"/>
                  </a:lnTo>
                  <a:lnTo>
                    <a:pt x="131" y="37"/>
                  </a:lnTo>
                  <a:lnTo>
                    <a:pt x="127" y="37"/>
                  </a:lnTo>
                  <a:lnTo>
                    <a:pt x="125" y="38"/>
                  </a:lnTo>
                  <a:lnTo>
                    <a:pt x="122" y="41"/>
                  </a:lnTo>
                  <a:lnTo>
                    <a:pt x="120" y="43"/>
                  </a:lnTo>
                  <a:lnTo>
                    <a:pt x="113" y="50"/>
                  </a:lnTo>
                  <a:lnTo>
                    <a:pt x="106" y="58"/>
                  </a:lnTo>
                  <a:lnTo>
                    <a:pt x="100" y="69"/>
                  </a:lnTo>
                  <a:lnTo>
                    <a:pt x="92" y="81"/>
                  </a:lnTo>
                  <a:lnTo>
                    <a:pt x="92" y="204"/>
                  </a:lnTo>
                  <a:lnTo>
                    <a:pt x="93" y="214"/>
                  </a:lnTo>
                  <a:lnTo>
                    <a:pt x="94" y="223"/>
                  </a:lnTo>
                  <a:lnTo>
                    <a:pt x="95" y="230"/>
                  </a:lnTo>
                  <a:lnTo>
                    <a:pt x="98" y="237"/>
                  </a:lnTo>
                  <a:lnTo>
                    <a:pt x="100" y="240"/>
                  </a:lnTo>
                  <a:lnTo>
                    <a:pt x="103" y="243"/>
                  </a:lnTo>
                  <a:lnTo>
                    <a:pt x="106" y="246"/>
                  </a:lnTo>
                  <a:lnTo>
                    <a:pt x="111" y="249"/>
                  </a:lnTo>
                  <a:lnTo>
                    <a:pt x="116" y="252"/>
                  </a:lnTo>
                  <a:lnTo>
                    <a:pt x="123" y="253"/>
                  </a:lnTo>
                  <a:lnTo>
                    <a:pt x="131" y="254"/>
                  </a:lnTo>
                  <a:lnTo>
                    <a:pt x="139" y="254"/>
                  </a:lnTo>
                  <a:lnTo>
                    <a:pt x="139" y="265"/>
                  </a:lnTo>
                  <a:lnTo>
                    <a:pt x="4" y="265"/>
                  </a:lnTo>
                  <a:lnTo>
                    <a:pt x="4" y="254"/>
                  </a:lnTo>
                  <a:lnTo>
                    <a:pt x="12" y="254"/>
                  </a:lnTo>
                  <a:lnTo>
                    <a:pt x="21" y="253"/>
                  </a:lnTo>
                  <a:lnTo>
                    <a:pt x="28" y="251"/>
                  </a:lnTo>
                  <a:lnTo>
                    <a:pt x="34" y="248"/>
                  </a:lnTo>
                  <a:lnTo>
                    <a:pt x="37" y="245"/>
                  </a:lnTo>
                  <a:lnTo>
                    <a:pt x="39" y="242"/>
                  </a:lnTo>
                  <a:lnTo>
                    <a:pt x="41" y="239"/>
                  </a:lnTo>
                  <a:lnTo>
                    <a:pt x="43" y="233"/>
                  </a:lnTo>
                  <a:lnTo>
                    <a:pt x="45" y="225"/>
                  </a:lnTo>
                  <a:lnTo>
                    <a:pt x="45" y="206"/>
                  </a:lnTo>
                  <a:lnTo>
                    <a:pt x="45" y="106"/>
                  </a:lnTo>
                  <a:lnTo>
                    <a:pt x="45" y="87"/>
                  </a:lnTo>
                  <a:lnTo>
                    <a:pt x="45" y="71"/>
                  </a:lnTo>
                  <a:lnTo>
                    <a:pt x="43" y="60"/>
                  </a:lnTo>
                  <a:lnTo>
                    <a:pt x="43" y="53"/>
                  </a:lnTo>
                  <a:lnTo>
                    <a:pt x="42" y="49"/>
                  </a:lnTo>
                  <a:lnTo>
                    <a:pt x="40" y="46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4" y="39"/>
                  </a:lnTo>
                  <a:lnTo>
                    <a:pt x="30" y="38"/>
                  </a:lnTo>
                  <a:lnTo>
                    <a:pt x="27" y="37"/>
                  </a:lnTo>
                  <a:lnTo>
                    <a:pt x="24" y="37"/>
                  </a:lnTo>
                  <a:lnTo>
                    <a:pt x="14" y="38"/>
                  </a:lnTo>
                  <a:lnTo>
                    <a:pt x="4" y="42"/>
                  </a:lnTo>
                  <a:lnTo>
                    <a:pt x="0" y="31"/>
                  </a:lnTo>
                  <a:lnTo>
                    <a:pt x="8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1" name="Freeform 1481"/>
            <p:cNvSpPr>
              <a:spLocks noEditPoints="1"/>
            </p:cNvSpPr>
            <p:nvPr/>
          </p:nvSpPr>
          <p:spPr bwMode="auto">
            <a:xfrm>
              <a:off x="3824" y="1137"/>
              <a:ext cx="55" cy="59"/>
            </a:xfrm>
            <a:custGeom>
              <a:avLst/>
              <a:gdLst>
                <a:gd name="T0" fmla="*/ 114 w 240"/>
                <a:gd name="T1" fmla="*/ 252 h 270"/>
                <a:gd name="T2" fmla="*/ 88 w 240"/>
                <a:gd name="T3" fmla="*/ 266 h 270"/>
                <a:gd name="T4" fmla="*/ 63 w 240"/>
                <a:gd name="T5" fmla="*/ 270 h 270"/>
                <a:gd name="T6" fmla="*/ 43 w 240"/>
                <a:gd name="T7" fmla="*/ 267 h 270"/>
                <a:gd name="T8" fmla="*/ 27 w 240"/>
                <a:gd name="T9" fmla="*/ 259 h 270"/>
                <a:gd name="T10" fmla="*/ 13 w 240"/>
                <a:gd name="T11" fmla="*/ 246 h 270"/>
                <a:gd name="T12" fmla="*/ 4 w 240"/>
                <a:gd name="T13" fmla="*/ 230 h 270"/>
                <a:gd name="T14" fmla="*/ 0 w 240"/>
                <a:gd name="T15" fmla="*/ 211 h 270"/>
                <a:gd name="T16" fmla="*/ 2 w 240"/>
                <a:gd name="T17" fmla="*/ 186 h 270"/>
                <a:gd name="T18" fmla="*/ 15 w 240"/>
                <a:gd name="T19" fmla="*/ 161 h 270"/>
                <a:gd name="T20" fmla="*/ 50 w 240"/>
                <a:gd name="T21" fmla="*/ 135 h 270"/>
                <a:gd name="T22" fmla="*/ 116 w 240"/>
                <a:gd name="T23" fmla="*/ 105 h 270"/>
                <a:gd name="T24" fmla="*/ 146 w 240"/>
                <a:gd name="T25" fmla="*/ 66 h 270"/>
                <a:gd name="T26" fmla="*/ 140 w 240"/>
                <a:gd name="T27" fmla="*/ 39 h 270"/>
                <a:gd name="T28" fmla="*/ 131 w 240"/>
                <a:gd name="T29" fmla="*/ 28 h 270"/>
                <a:gd name="T30" fmla="*/ 119 w 240"/>
                <a:gd name="T31" fmla="*/ 20 h 270"/>
                <a:gd name="T32" fmla="*/ 89 w 240"/>
                <a:gd name="T33" fmla="*/ 17 h 270"/>
                <a:gd name="T34" fmla="*/ 70 w 240"/>
                <a:gd name="T35" fmla="*/ 27 h 270"/>
                <a:gd name="T36" fmla="*/ 58 w 240"/>
                <a:gd name="T37" fmla="*/ 42 h 270"/>
                <a:gd name="T38" fmla="*/ 58 w 240"/>
                <a:gd name="T39" fmla="*/ 71 h 270"/>
                <a:gd name="T40" fmla="*/ 52 w 240"/>
                <a:gd name="T41" fmla="*/ 85 h 270"/>
                <a:gd name="T42" fmla="*/ 40 w 240"/>
                <a:gd name="T43" fmla="*/ 91 h 270"/>
                <a:gd name="T44" fmla="*/ 24 w 240"/>
                <a:gd name="T45" fmla="*/ 89 h 270"/>
                <a:gd name="T46" fmla="*/ 13 w 240"/>
                <a:gd name="T47" fmla="*/ 80 h 270"/>
                <a:gd name="T48" fmla="*/ 10 w 240"/>
                <a:gd name="T49" fmla="*/ 64 h 270"/>
                <a:gd name="T50" fmla="*/ 13 w 240"/>
                <a:gd name="T51" fmla="*/ 47 h 270"/>
                <a:gd name="T52" fmla="*/ 24 w 240"/>
                <a:gd name="T53" fmla="*/ 30 h 270"/>
                <a:gd name="T54" fmla="*/ 42 w 240"/>
                <a:gd name="T55" fmla="*/ 15 h 270"/>
                <a:gd name="T56" fmla="*/ 66 w 240"/>
                <a:gd name="T57" fmla="*/ 5 h 270"/>
                <a:gd name="T58" fmla="*/ 95 w 240"/>
                <a:gd name="T59" fmla="*/ 0 h 270"/>
                <a:gd name="T60" fmla="*/ 139 w 240"/>
                <a:gd name="T61" fmla="*/ 3 h 270"/>
                <a:gd name="T62" fmla="*/ 172 w 240"/>
                <a:gd name="T63" fmla="*/ 16 h 270"/>
                <a:gd name="T64" fmla="*/ 190 w 240"/>
                <a:gd name="T65" fmla="*/ 38 h 270"/>
                <a:gd name="T66" fmla="*/ 194 w 240"/>
                <a:gd name="T67" fmla="*/ 71 h 270"/>
                <a:gd name="T68" fmla="*/ 194 w 240"/>
                <a:gd name="T69" fmla="*/ 191 h 270"/>
                <a:gd name="T70" fmla="*/ 197 w 240"/>
                <a:gd name="T71" fmla="*/ 220 h 270"/>
                <a:gd name="T72" fmla="*/ 204 w 240"/>
                <a:gd name="T73" fmla="*/ 233 h 270"/>
                <a:gd name="T74" fmla="*/ 217 w 240"/>
                <a:gd name="T75" fmla="*/ 232 h 270"/>
                <a:gd name="T76" fmla="*/ 240 w 240"/>
                <a:gd name="T77" fmla="*/ 227 h 270"/>
                <a:gd name="T78" fmla="*/ 217 w 240"/>
                <a:gd name="T79" fmla="*/ 253 h 270"/>
                <a:gd name="T80" fmla="*/ 193 w 240"/>
                <a:gd name="T81" fmla="*/ 267 h 270"/>
                <a:gd name="T82" fmla="*/ 171 w 240"/>
                <a:gd name="T83" fmla="*/ 269 h 270"/>
                <a:gd name="T84" fmla="*/ 156 w 240"/>
                <a:gd name="T85" fmla="*/ 260 h 270"/>
                <a:gd name="T86" fmla="*/ 148 w 240"/>
                <a:gd name="T87" fmla="*/ 238 h 270"/>
                <a:gd name="T88" fmla="*/ 147 w 240"/>
                <a:gd name="T89" fmla="*/ 111 h 270"/>
                <a:gd name="T90" fmla="*/ 99 w 240"/>
                <a:gd name="T91" fmla="*/ 131 h 270"/>
                <a:gd name="T92" fmla="*/ 71 w 240"/>
                <a:gd name="T93" fmla="*/ 147 h 270"/>
                <a:gd name="T94" fmla="*/ 54 w 240"/>
                <a:gd name="T95" fmla="*/ 168 h 270"/>
                <a:gd name="T96" fmla="*/ 49 w 240"/>
                <a:gd name="T97" fmla="*/ 190 h 270"/>
                <a:gd name="T98" fmla="*/ 55 w 240"/>
                <a:gd name="T99" fmla="*/ 216 h 270"/>
                <a:gd name="T100" fmla="*/ 74 w 240"/>
                <a:gd name="T101" fmla="*/ 233 h 270"/>
                <a:gd name="T102" fmla="*/ 95 w 240"/>
                <a:gd name="T103" fmla="*/ 237 h 270"/>
                <a:gd name="T104" fmla="*/ 115 w 240"/>
                <a:gd name="T105" fmla="*/ 23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0" h="270">
                  <a:moveTo>
                    <a:pt x="147" y="227"/>
                  </a:moveTo>
                  <a:lnTo>
                    <a:pt x="128" y="241"/>
                  </a:lnTo>
                  <a:lnTo>
                    <a:pt x="114" y="252"/>
                  </a:lnTo>
                  <a:lnTo>
                    <a:pt x="103" y="258"/>
                  </a:lnTo>
                  <a:lnTo>
                    <a:pt x="96" y="262"/>
                  </a:lnTo>
                  <a:lnTo>
                    <a:pt x="88" y="266"/>
                  </a:lnTo>
                  <a:lnTo>
                    <a:pt x="79" y="268"/>
                  </a:lnTo>
                  <a:lnTo>
                    <a:pt x="72" y="269"/>
                  </a:lnTo>
                  <a:lnTo>
                    <a:pt x="63" y="270"/>
                  </a:lnTo>
                  <a:lnTo>
                    <a:pt x="56" y="269"/>
                  </a:lnTo>
                  <a:lnTo>
                    <a:pt x="50" y="269"/>
                  </a:lnTo>
                  <a:lnTo>
                    <a:pt x="43" y="267"/>
                  </a:lnTo>
                  <a:lnTo>
                    <a:pt x="37" y="265"/>
                  </a:lnTo>
                  <a:lnTo>
                    <a:pt x="32" y="262"/>
                  </a:lnTo>
                  <a:lnTo>
                    <a:pt x="27" y="259"/>
                  </a:lnTo>
                  <a:lnTo>
                    <a:pt x="22" y="256"/>
                  </a:lnTo>
                  <a:lnTo>
                    <a:pt x="18" y="252"/>
                  </a:lnTo>
                  <a:lnTo>
                    <a:pt x="13" y="246"/>
                  </a:lnTo>
                  <a:lnTo>
                    <a:pt x="10" y="242"/>
                  </a:lnTo>
                  <a:lnTo>
                    <a:pt x="6" y="235"/>
                  </a:lnTo>
                  <a:lnTo>
                    <a:pt x="4" y="230"/>
                  </a:lnTo>
                  <a:lnTo>
                    <a:pt x="2" y="224"/>
                  </a:lnTo>
                  <a:lnTo>
                    <a:pt x="1" y="217"/>
                  </a:lnTo>
                  <a:lnTo>
                    <a:pt x="0" y="211"/>
                  </a:lnTo>
                  <a:lnTo>
                    <a:pt x="0" y="203"/>
                  </a:lnTo>
                  <a:lnTo>
                    <a:pt x="0" y="195"/>
                  </a:lnTo>
                  <a:lnTo>
                    <a:pt x="2" y="186"/>
                  </a:lnTo>
                  <a:lnTo>
                    <a:pt x="4" y="178"/>
                  </a:lnTo>
                  <a:lnTo>
                    <a:pt x="9" y="171"/>
                  </a:lnTo>
                  <a:lnTo>
                    <a:pt x="15" y="161"/>
                  </a:lnTo>
                  <a:lnTo>
                    <a:pt x="24" y="153"/>
                  </a:lnTo>
                  <a:lnTo>
                    <a:pt x="36" y="144"/>
                  </a:lnTo>
                  <a:lnTo>
                    <a:pt x="50" y="135"/>
                  </a:lnTo>
                  <a:lnTo>
                    <a:pt x="66" y="126"/>
                  </a:lnTo>
                  <a:lnTo>
                    <a:pt x="88" y="116"/>
                  </a:lnTo>
                  <a:lnTo>
                    <a:pt x="116" y="105"/>
                  </a:lnTo>
                  <a:lnTo>
                    <a:pt x="147" y="94"/>
                  </a:lnTo>
                  <a:lnTo>
                    <a:pt x="147" y="84"/>
                  </a:lnTo>
                  <a:lnTo>
                    <a:pt x="146" y="66"/>
                  </a:lnTo>
                  <a:lnTo>
                    <a:pt x="144" y="51"/>
                  </a:lnTo>
                  <a:lnTo>
                    <a:pt x="142" y="45"/>
                  </a:lnTo>
                  <a:lnTo>
                    <a:pt x="140" y="39"/>
                  </a:lnTo>
                  <a:lnTo>
                    <a:pt x="137" y="35"/>
                  </a:lnTo>
                  <a:lnTo>
                    <a:pt x="135" y="31"/>
                  </a:lnTo>
                  <a:lnTo>
                    <a:pt x="131" y="28"/>
                  </a:lnTo>
                  <a:lnTo>
                    <a:pt x="127" y="24"/>
                  </a:lnTo>
                  <a:lnTo>
                    <a:pt x="124" y="22"/>
                  </a:lnTo>
                  <a:lnTo>
                    <a:pt x="119" y="20"/>
                  </a:lnTo>
                  <a:lnTo>
                    <a:pt x="109" y="18"/>
                  </a:lnTo>
                  <a:lnTo>
                    <a:pt x="98" y="17"/>
                  </a:lnTo>
                  <a:lnTo>
                    <a:pt x="89" y="17"/>
                  </a:lnTo>
                  <a:lnTo>
                    <a:pt x="82" y="19"/>
                  </a:lnTo>
                  <a:lnTo>
                    <a:pt x="75" y="22"/>
                  </a:lnTo>
                  <a:lnTo>
                    <a:pt x="70" y="27"/>
                  </a:lnTo>
                  <a:lnTo>
                    <a:pt x="64" y="31"/>
                  </a:lnTo>
                  <a:lnTo>
                    <a:pt x="61" y="36"/>
                  </a:lnTo>
                  <a:lnTo>
                    <a:pt x="58" y="42"/>
                  </a:lnTo>
                  <a:lnTo>
                    <a:pt x="58" y="48"/>
                  </a:lnTo>
                  <a:lnTo>
                    <a:pt x="58" y="64"/>
                  </a:lnTo>
                  <a:lnTo>
                    <a:pt x="58" y="71"/>
                  </a:lnTo>
                  <a:lnTo>
                    <a:pt x="57" y="76"/>
                  </a:lnTo>
                  <a:lnTo>
                    <a:pt x="55" y="80"/>
                  </a:lnTo>
                  <a:lnTo>
                    <a:pt x="52" y="85"/>
                  </a:lnTo>
                  <a:lnTo>
                    <a:pt x="49" y="88"/>
                  </a:lnTo>
                  <a:lnTo>
                    <a:pt x="44" y="90"/>
                  </a:lnTo>
                  <a:lnTo>
                    <a:pt x="40" y="91"/>
                  </a:lnTo>
                  <a:lnTo>
                    <a:pt x="34" y="91"/>
                  </a:lnTo>
                  <a:lnTo>
                    <a:pt x="29" y="91"/>
                  </a:lnTo>
                  <a:lnTo>
                    <a:pt x="24" y="89"/>
                  </a:lnTo>
                  <a:lnTo>
                    <a:pt x="20" y="87"/>
                  </a:lnTo>
                  <a:lnTo>
                    <a:pt x="16" y="84"/>
                  </a:lnTo>
                  <a:lnTo>
                    <a:pt x="13" y="80"/>
                  </a:lnTo>
                  <a:lnTo>
                    <a:pt x="12" y="75"/>
                  </a:lnTo>
                  <a:lnTo>
                    <a:pt x="10" y="70"/>
                  </a:lnTo>
                  <a:lnTo>
                    <a:pt x="10" y="64"/>
                  </a:lnTo>
                  <a:lnTo>
                    <a:pt x="10" y="58"/>
                  </a:lnTo>
                  <a:lnTo>
                    <a:pt x="11" y="52"/>
                  </a:lnTo>
                  <a:lnTo>
                    <a:pt x="13" y="47"/>
                  </a:lnTo>
                  <a:lnTo>
                    <a:pt x="16" y="41"/>
                  </a:lnTo>
                  <a:lnTo>
                    <a:pt x="20" y="35"/>
                  </a:lnTo>
                  <a:lnTo>
                    <a:pt x="24" y="30"/>
                  </a:lnTo>
                  <a:lnTo>
                    <a:pt x="30" y="24"/>
                  </a:lnTo>
                  <a:lnTo>
                    <a:pt x="35" y="20"/>
                  </a:lnTo>
                  <a:lnTo>
                    <a:pt x="42" y="15"/>
                  </a:lnTo>
                  <a:lnTo>
                    <a:pt x="50" y="11"/>
                  </a:lnTo>
                  <a:lnTo>
                    <a:pt x="57" y="7"/>
                  </a:lnTo>
                  <a:lnTo>
                    <a:pt x="66" y="5"/>
                  </a:lnTo>
                  <a:lnTo>
                    <a:pt x="75" y="3"/>
                  </a:lnTo>
                  <a:lnTo>
                    <a:pt x="85" y="1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24" y="1"/>
                  </a:lnTo>
                  <a:lnTo>
                    <a:pt x="139" y="3"/>
                  </a:lnTo>
                  <a:lnTo>
                    <a:pt x="152" y="6"/>
                  </a:lnTo>
                  <a:lnTo>
                    <a:pt x="165" y="11"/>
                  </a:lnTo>
                  <a:lnTo>
                    <a:pt x="172" y="16"/>
                  </a:lnTo>
                  <a:lnTo>
                    <a:pt x="179" y="22"/>
                  </a:lnTo>
                  <a:lnTo>
                    <a:pt x="185" y="30"/>
                  </a:lnTo>
                  <a:lnTo>
                    <a:pt x="190" y="38"/>
                  </a:lnTo>
                  <a:lnTo>
                    <a:pt x="192" y="46"/>
                  </a:lnTo>
                  <a:lnTo>
                    <a:pt x="193" y="57"/>
                  </a:lnTo>
                  <a:lnTo>
                    <a:pt x="194" y="71"/>
                  </a:lnTo>
                  <a:lnTo>
                    <a:pt x="194" y="88"/>
                  </a:lnTo>
                  <a:lnTo>
                    <a:pt x="194" y="175"/>
                  </a:lnTo>
                  <a:lnTo>
                    <a:pt x="194" y="191"/>
                  </a:lnTo>
                  <a:lnTo>
                    <a:pt x="196" y="204"/>
                  </a:lnTo>
                  <a:lnTo>
                    <a:pt x="196" y="214"/>
                  </a:lnTo>
                  <a:lnTo>
                    <a:pt x="197" y="220"/>
                  </a:lnTo>
                  <a:lnTo>
                    <a:pt x="198" y="227"/>
                  </a:lnTo>
                  <a:lnTo>
                    <a:pt x="201" y="231"/>
                  </a:lnTo>
                  <a:lnTo>
                    <a:pt x="204" y="233"/>
                  </a:lnTo>
                  <a:lnTo>
                    <a:pt x="209" y="234"/>
                  </a:lnTo>
                  <a:lnTo>
                    <a:pt x="213" y="233"/>
                  </a:lnTo>
                  <a:lnTo>
                    <a:pt x="217" y="232"/>
                  </a:lnTo>
                  <a:lnTo>
                    <a:pt x="225" y="225"/>
                  </a:lnTo>
                  <a:lnTo>
                    <a:pt x="240" y="212"/>
                  </a:lnTo>
                  <a:lnTo>
                    <a:pt x="240" y="227"/>
                  </a:lnTo>
                  <a:lnTo>
                    <a:pt x="232" y="237"/>
                  </a:lnTo>
                  <a:lnTo>
                    <a:pt x="224" y="245"/>
                  </a:lnTo>
                  <a:lnTo>
                    <a:pt x="217" y="253"/>
                  </a:lnTo>
                  <a:lnTo>
                    <a:pt x="209" y="259"/>
                  </a:lnTo>
                  <a:lnTo>
                    <a:pt x="201" y="263"/>
                  </a:lnTo>
                  <a:lnTo>
                    <a:pt x="193" y="267"/>
                  </a:lnTo>
                  <a:lnTo>
                    <a:pt x="186" y="269"/>
                  </a:lnTo>
                  <a:lnTo>
                    <a:pt x="178" y="269"/>
                  </a:lnTo>
                  <a:lnTo>
                    <a:pt x="171" y="269"/>
                  </a:lnTo>
                  <a:lnTo>
                    <a:pt x="166" y="267"/>
                  </a:lnTo>
                  <a:lnTo>
                    <a:pt x="160" y="263"/>
                  </a:lnTo>
                  <a:lnTo>
                    <a:pt x="156" y="260"/>
                  </a:lnTo>
                  <a:lnTo>
                    <a:pt x="152" y="254"/>
                  </a:lnTo>
                  <a:lnTo>
                    <a:pt x="149" y="247"/>
                  </a:lnTo>
                  <a:lnTo>
                    <a:pt x="148" y="238"/>
                  </a:lnTo>
                  <a:lnTo>
                    <a:pt x="147" y="227"/>
                  </a:lnTo>
                  <a:close/>
                  <a:moveTo>
                    <a:pt x="147" y="209"/>
                  </a:moveTo>
                  <a:lnTo>
                    <a:pt x="147" y="111"/>
                  </a:lnTo>
                  <a:lnTo>
                    <a:pt x="127" y="119"/>
                  </a:lnTo>
                  <a:lnTo>
                    <a:pt x="112" y="126"/>
                  </a:lnTo>
                  <a:lnTo>
                    <a:pt x="99" y="131"/>
                  </a:lnTo>
                  <a:lnTo>
                    <a:pt x="91" y="135"/>
                  </a:lnTo>
                  <a:lnTo>
                    <a:pt x="81" y="141"/>
                  </a:lnTo>
                  <a:lnTo>
                    <a:pt x="71" y="147"/>
                  </a:lnTo>
                  <a:lnTo>
                    <a:pt x="64" y="154"/>
                  </a:lnTo>
                  <a:lnTo>
                    <a:pt x="58" y="161"/>
                  </a:lnTo>
                  <a:lnTo>
                    <a:pt x="54" y="168"/>
                  </a:lnTo>
                  <a:lnTo>
                    <a:pt x="51" y="175"/>
                  </a:lnTo>
                  <a:lnTo>
                    <a:pt x="49" y="183"/>
                  </a:lnTo>
                  <a:lnTo>
                    <a:pt x="49" y="190"/>
                  </a:lnTo>
                  <a:lnTo>
                    <a:pt x="49" y="200"/>
                  </a:lnTo>
                  <a:lnTo>
                    <a:pt x="52" y="209"/>
                  </a:lnTo>
                  <a:lnTo>
                    <a:pt x="55" y="216"/>
                  </a:lnTo>
                  <a:lnTo>
                    <a:pt x="61" y="224"/>
                  </a:lnTo>
                  <a:lnTo>
                    <a:pt x="67" y="229"/>
                  </a:lnTo>
                  <a:lnTo>
                    <a:pt x="74" y="233"/>
                  </a:lnTo>
                  <a:lnTo>
                    <a:pt x="82" y="237"/>
                  </a:lnTo>
                  <a:lnTo>
                    <a:pt x="89" y="237"/>
                  </a:lnTo>
                  <a:lnTo>
                    <a:pt x="95" y="237"/>
                  </a:lnTo>
                  <a:lnTo>
                    <a:pt x="102" y="235"/>
                  </a:lnTo>
                  <a:lnTo>
                    <a:pt x="108" y="233"/>
                  </a:lnTo>
                  <a:lnTo>
                    <a:pt x="115" y="230"/>
                  </a:lnTo>
                  <a:lnTo>
                    <a:pt x="130" y="221"/>
                  </a:lnTo>
                  <a:lnTo>
                    <a:pt x="147" y="2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2" name="Freeform 1482"/>
            <p:cNvSpPr>
              <a:spLocks/>
            </p:cNvSpPr>
            <p:nvPr/>
          </p:nvSpPr>
          <p:spPr bwMode="auto">
            <a:xfrm>
              <a:off x="3881" y="1120"/>
              <a:ext cx="37" cy="76"/>
            </a:xfrm>
            <a:custGeom>
              <a:avLst/>
              <a:gdLst>
                <a:gd name="T0" fmla="*/ 89 w 159"/>
                <a:gd name="T1" fmla="*/ 0 h 346"/>
                <a:gd name="T2" fmla="*/ 89 w 159"/>
                <a:gd name="T3" fmla="*/ 84 h 346"/>
                <a:gd name="T4" fmla="*/ 151 w 159"/>
                <a:gd name="T5" fmla="*/ 84 h 346"/>
                <a:gd name="T6" fmla="*/ 151 w 159"/>
                <a:gd name="T7" fmla="*/ 104 h 346"/>
                <a:gd name="T8" fmla="*/ 89 w 159"/>
                <a:gd name="T9" fmla="*/ 104 h 346"/>
                <a:gd name="T10" fmla="*/ 89 w 159"/>
                <a:gd name="T11" fmla="*/ 270 h 346"/>
                <a:gd name="T12" fmla="*/ 89 w 159"/>
                <a:gd name="T13" fmla="*/ 282 h 346"/>
                <a:gd name="T14" fmla="*/ 90 w 159"/>
                <a:gd name="T15" fmla="*/ 291 h 346"/>
                <a:gd name="T16" fmla="*/ 92 w 159"/>
                <a:gd name="T17" fmla="*/ 298 h 346"/>
                <a:gd name="T18" fmla="*/ 96 w 159"/>
                <a:gd name="T19" fmla="*/ 304 h 346"/>
                <a:gd name="T20" fmla="*/ 100 w 159"/>
                <a:gd name="T21" fmla="*/ 308 h 346"/>
                <a:gd name="T22" fmla="*/ 105 w 159"/>
                <a:gd name="T23" fmla="*/ 310 h 346"/>
                <a:gd name="T24" fmla="*/ 109 w 159"/>
                <a:gd name="T25" fmla="*/ 312 h 346"/>
                <a:gd name="T26" fmla="*/ 115 w 159"/>
                <a:gd name="T27" fmla="*/ 312 h 346"/>
                <a:gd name="T28" fmla="*/ 120 w 159"/>
                <a:gd name="T29" fmla="*/ 312 h 346"/>
                <a:gd name="T30" fmla="*/ 124 w 159"/>
                <a:gd name="T31" fmla="*/ 311 h 346"/>
                <a:gd name="T32" fmla="*/ 129 w 159"/>
                <a:gd name="T33" fmla="*/ 309 h 346"/>
                <a:gd name="T34" fmla="*/ 133 w 159"/>
                <a:gd name="T35" fmla="*/ 307 h 346"/>
                <a:gd name="T36" fmla="*/ 138 w 159"/>
                <a:gd name="T37" fmla="*/ 304 h 346"/>
                <a:gd name="T38" fmla="*/ 141 w 159"/>
                <a:gd name="T39" fmla="*/ 300 h 346"/>
                <a:gd name="T40" fmla="*/ 144 w 159"/>
                <a:gd name="T41" fmla="*/ 295 h 346"/>
                <a:gd name="T42" fmla="*/ 148 w 159"/>
                <a:gd name="T43" fmla="*/ 290 h 346"/>
                <a:gd name="T44" fmla="*/ 159 w 159"/>
                <a:gd name="T45" fmla="*/ 290 h 346"/>
                <a:gd name="T46" fmla="*/ 153 w 159"/>
                <a:gd name="T47" fmla="*/ 303 h 346"/>
                <a:gd name="T48" fmla="*/ 147 w 159"/>
                <a:gd name="T49" fmla="*/ 315 h 346"/>
                <a:gd name="T50" fmla="*/ 139 w 159"/>
                <a:gd name="T51" fmla="*/ 323 h 346"/>
                <a:gd name="T52" fmla="*/ 130 w 159"/>
                <a:gd name="T53" fmla="*/ 332 h 346"/>
                <a:gd name="T54" fmla="*/ 121 w 159"/>
                <a:gd name="T55" fmla="*/ 337 h 346"/>
                <a:gd name="T56" fmla="*/ 111 w 159"/>
                <a:gd name="T57" fmla="*/ 342 h 346"/>
                <a:gd name="T58" fmla="*/ 101 w 159"/>
                <a:gd name="T59" fmla="*/ 345 h 346"/>
                <a:gd name="T60" fmla="*/ 91 w 159"/>
                <a:gd name="T61" fmla="*/ 346 h 346"/>
                <a:gd name="T62" fmla="*/ 85 w 159"/>
                <a:gd name="T63" fmla="*/ 345 h 346"/>
                <a:gd name="T64" fmla="*/ 79 w 159"/>
                <a:gd name="T65" fmla="*/ 344 h 346"/>
                <a:gd name="T66" fmla="*/ 73 w 159"/>
                <a:gd name="T67" fmla="*/ 342 h 346"/>
                <a:gd name="T68" fmla="*/ 66 w 159"/>
                <a:gd name="T69" fmla="*/ 338 h 346"/>
                <a:gd name="T70" fmla="*/ 60 w 159"/>
                <a:gd name="T71" fmla="*/ 334 h 346"/>
                <a:gd name="T72" fmla="*/ 55 w 159"/>
                <a:gd name="T73" fmla="*/ 330 h 346"/>
                <a:gd name="T74" fmla="*/ 50 w 159"/>
                <a:gd name="T75" fmla="*/ 324 h 346"/>
                <a:gd name="T76" fmla="*/ 47 w 159"/>
                <a:gd name="T77" fmla="*/ 318 h 346"/>
                <a:gd name="T78" fmla="*/ 45 w 159"/>
                <a:gd name="T79" fmla="*/ 310 h 346"/>
                <a:gd name="T80" fmla="*/ 43 w 159"/>
                <a:gd name="T81" fmla="*/ 301 h 346"/>
                <a:gd name="T82" fmla="*/ 42 w 159"/>
                <a:gd name="T83" fmla="*/ 290 h 346"/>
                <a:gd name="T84" fmla="*/ 40 w 159"/>
                <a:gd name="T85" fmla="*/ 277 h 346"/>
                <a:gd name="T86" fmla="*/ 40 w 159"/>
                <a:gd name="T87" fmla="*/ 104 h 346"/>
                <a:gd name="T88" fmla="*/ 0 w 159"/>
                <a:gd name="T89" fmla="*/ 104 h 346"/>
                <a:gd name="T90" fmla="*/ 0 w 159"/>
                <a:gd name="T91" fmla="*/ 95 h 346"/>
                <a:gd name="T92" fmla="*/ 7 w 159"/>
                <a:gd name="T93" fmla="*/ 91 h 346"/>
                <a:gd name="T94" fmla="*/ 15 w 159"/>
                <a:gd name="T95" fmla="*/ 86 h 346"/>
                <a:gd name="T96" fmla="*/ 23 w 159"/>
                <a:gd name="T97" fmla="*/ 81 h 346"/>
                <a:gd name="T98" fmla="*/ 32 w 159"/>
                <a:gd name="T99" fmla="*/ 73 h 346"/>
                <a:gd name="T100" fmla="*/ 39 w 159"/>
                <a:gd name="T101" fmla="*/ 66 h 346"/>
                <a:gd name="T102" fmla="*/ 47 w 159"/>
                <a:gd name="T103" fmla="*/ 57 h 346"/>
                <a:gd name="T104" fmla="*/ 55 w 159"/>
                <a:gd name="T105" fmla="*/ 49 h 346"/>
                <a:gd name="T106" fmla="*/ 61 w 159"/>
                <a:gd name="T107" fmla="*/ 39 h 346"/>
                <a:gd name="T108" fmla="*/ 65 w 159"/>
                <a:gd name="T109" fmla="*/ 32 h 346"/>
                <a:gd name="T110" fmla="*/ 69 w 159"/>
                <a:gd name="T111" fmla="*/ 24 h 346"/>
                <a:gd name="T112" fmla="*/ 74 w 159"/>
                <a:gd name="T113" fmla="*/ 13 h 346"/>
                <a:gd name="T114" fmla="*/ 79 w 159"/>
                <a:gd name="T115" fmla="*/ 0 h 346"/>
                <a:gd name="T116" fmla="*/ 89 w 159"/>
                <a:gd name="T11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9" h="346">
                  <a:moveTo>
                    <a:pt x="89" y="0"/>
                  </a:moveTo>
                  <a:lnTo>
                    <a:pt x="89" y="84"/>
                  </a:lnTo>
                  <a:lnTo>
                    <a:pt x="151" y="84"/>
                  </a:lnTo>
                  <a:lnTo>
                    <a:pt x="151" y="104"/>
                  </a:lnTo>
                  <a:lnTo>
                    <a:pt x="89" y="104"/>
                  </a:lnTo>
                  <a:lnTo>
                    <a:pt x="89" y="270"/>
                  </a:lnTo>
                  <a:lnTo>
                    <a:pt x="89" y="282"/>
                  </a:lnTo>
                  <a:lnTo>
                    <a:pt x="90" y="291"/>
                  </a:lnTo>
                  <a:lnTo>
                    <a:pt x="92" y="298"/>
                  </a:lnTo>
                  <a:lnTo>
                    <a:pt x="96" y="304"/>
                  </a:lnTo>
                  <a:lnTo>
                    <a:pt x="100" y="308"/>
                  </a:lnTo>
                  <a:lnTo>
                    <a:pt x="105" y="310"/>
                  </a:lnTo>
                  <a:lnTo>
                    <a:pt x="109" y="312"/>
                  </a:lnTo>
                  <a:lnTo>
                    <a:pt x="115" y="312"/>
                  </a:lnTo>
                  <a:lnTo>
                    <a:pt x="120" y="312"/>
                  </a:lnTo>
                  <a:lnTo>
                    <a:pt x="124" y="311"/>
                  </a:lnTo>
                  <a:lnTo>
                    <a:pt x="129" y="309"/>
                  </a:lnTo>
                  <a:lnTo>
                    <a:pt x="133" y="307"/>
                  </a:lnTo>
                  <a:lnTo>
                    <a:pt x="138" y="304"/>
                  </a:lnTo>
                  <a:lnTo>
                    <a:pt x="141" y="300"/>
                  </a:lnTo>
                  <a:lnTo>
                    <a:pt x="144" y="295"/>
                  </a:lnTo>
                  <a:lnTo>
                    <a:pt x="148" y="290"/>
                  </a:lnTo>
                  <a:lnTo>
                    <a:pt x="159" y="290"/>
                  </a:lnTo>
                  <a:lnTo>
                    <a:pt x="153" y="303"/>
                  </a:lnTo>
                  <a:lnTo>
                    <a:pt x="147" y="315"/>
                  </a:lnTo>
                  <a:lnTo>
                    <a:pt x="139" y="323"/>
                  </a:lnTo>
                  <a:lnTo>
                    <a:pt x="130" y="332"/>
                  </a:lnTo>
                  <a:lnTo>
                    <a:pt x="121" y="337"/>
                  </a:lnTo>
                  <a:lnTo>
                    <a:pt x="111" y="342"/>
                  </a:lnTo>
                  <a:lnTo>
                    <a:pt x="101" y="345"/>
                  </a:lnTo>
                  <a:lnTo>
                    <a:pt x="91" y="346"/>
                  </a:lnTo>
                  <a:lnTo>
                    <a:pt x="85" y="345"/>
                  </a:lnTo>
                  <a:lnTo>
                    <a:pt x="79" y="344"/>
                  </a:lnTo>
                  <a:lnTo>
                    <a:pt x="73" y="342"/>
                  </a:lnTo>
                  <a:lnTo>
                    <a:pt x="66" y="338"/>
                  </a:lnTo>
                  <a:lnTo>
                    <a:pt x="60" y="334"/>
                  </a:lnTo>
                  <a:lnTo>
                    <a:pt x="55" y="330"/>
                  </a:lnTo>
                  <a:lnTo>
                    <a:pt x="50" y="324"/>
                  </a:lnTo>
                  <a:lnTo>
                    <a:pt x="47" y="318"/>
                  </a:lnTo>
                  <a:lnTo>
                    <a:pt x="45" y="310"/>
                  </a:lnTo>
                  <a:lnTo>
                    <a:pt x="43" y="301"/>
                  </a:lnTo>
                  <a:lnTo>
                    <a:pt x="42" y="290"/>
                  </a:lnTo>
                  <a:lnTo>
                    <a:pt x="40" y="277"/>
                  </a:lnTo>
                  <a:lnTo>
                    <a:pt x="40" y="104"/>
                  </a:lnTo>
                  <a:lnTo>
                    <a:pt x="0" y="104"/>
                  </a:lnTo>
                  <a:lnTo>
                    <a:pt x="0" y="95"/>
                  </a:lnTo>
                  <a:lnTo>
                    <a:pt x="7" y="91"/>
                  </a:lnTo>
                  <a:lnTo>
                    <a:pt x="15" y="86"/>
                  </a:lnTo>
                  <a:lnTo>
                    <a:pt x="23" y="81"/>
                  </a:lnTo>
                  <a:lnTo>
                    <a:pt x="32" y="73"/>
                  </a:lnTo>
                  <a:lnTo>
                    <a:pt x="39" y="66"/>
                  </a:lnTo>
                  <a:lnTo>
                    <a:pt x="47" y="57"/>
                  </a:lnTo>
                  <a:lnTo>
                    <a:pt x="55" y="49"/>
                  </a:lnTo>
                  <a:lnTo>
                    <a:pt x="61" y="39"/>
                  </a:lnTo>
                  <a:lnTo>
                    <a:pt x="65" y="32"/>
                  </a:lnTo>
                  <a:lnTo>
                    <a:pt x="69" y="24"/>
                  </a:lnTo>
                  <a:lnTo>
                    <a:pt x="74" y="13"/>
                  </a:lnTo>
                  <a:lnTo>
                    <a:pt x="79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3" name="Freeform 1483"/>
            <p:cNvSpPr>
              <a:spLocks noEditPoints="1"/>
            </p:cNvSpPr>
            <p:nvPr/>
          </p:nvSpPr>
          <p:spPr bwMode="auto">
            <a:xfrm>
              <a:off x="3921" y="1137"/>
              <a:ext cx="60" cy="60"/>
            </a:xfrm>
            <a:custGeom>
              <a:avLst/>
              <a:gdLst>
                <a:gd name="T0" fmla="*/ 157 w 255"/>
                <a:gd name="T1" fmla="*/ 2 h 272"/>
                <a:gd name="T2" fmla="*/ 193 w 255"/>
                <a:gd name="T3" fmla="*/ 17 h 272"/>
                <a:gd name="T4" fmla="*/ 224 w 255"/>
                <a:gd name="T5" fmla="*/ 44 h 272"/>
                <a:gd name="T6" fmla="*/ 243 w 255"/>
                <a:gd name="T7" fmla="*/ 74 h 272"/>
                <a:gd name="T8" fmla="*/ 253 w 255"/>
                <a:gd name="T9" fmla="*/ 107 h 272"/>
                <a:gd name="T10" fmla="*/ 254 w 255"/>
                <a:gd name="T11" fmla="*/ 148 h 272"/>
                <a:gd name="T12" fmla="*/ 238 w 255"/>
                <a:gd name="T13" fmla="*/ 201 h 272"/>
                <a:gd name="T14" fmla="*/ 223 w 255"/>
                <a:gd name="T15" fmla="*/ 225 h 272"/>
                <a:gd name="T16" fmla="*/ 205 w 255"/>
                <a:gd name="T17" fmla="*/ 244 h 272"/>
                <a:gd name="T18" fmla="*/ 183 w 255"/>
                <a:gd name="T19" fmla="*/ 258 h 272"/>
                <a:gd name="T20" fmla="*/ 160 w 255"/>
                <a:gd name="T21" fmla="*/ 268 h 272"/>
                <a:gd name="T22" fmla="*/ 133 w 255"/>
                <a:gd name="T23" fmla="*/ 272 h 272"/>
                <a:gd name="T24" fmla="*/ 96 w 255"/>
                <a:gd name="T25" fmla="*/ 269 h 272"/>
                <a:gd name="T26" fmla="*/ 59 w 255"/>
                <a:gd name="T27" fmla="*/ 254 h 272"/>
                <a:gd name="T28" fmla="*/ 29 w 255"/>
                <a:gd name="T29" fmla="*/ 226 h 272"/>
                <a:gd name="T30" fmla="*/ 12 w 255"/>
                <a:gd name="T31" fmla="*/ 196 h 272"/>
                <a:gd name="T32" fmla="*/ 2 w 255"/>
                <a:gd name="T33" fmla="*/ 162 h 272"/>
                <a:gd name="T34" fmla="*/ 0 w 255"/>
                <a:gd name="T35" fmla="*/ 130 h 272"/>
                <a:gd name="T36" fmla="*/ 4 w 255"/>
                <a:gd name="T37" fmla="*/ 103 h 272"/>
                <a:gd name="T38" fmla="*/ 23 w 255"/>
                <a:gd name="T39" fmla="*/ 60 h 272"/>
                <a:gd name="T40" fmla="*/ 38 w 255"/>
                <a:gd name="T41" fmla="*/ 37 h 272"/>
                <a:gd name="T42" fmla="*/ 58 w 255"/>
                <a:gd name="T43" fmla="*/ 21 h 272"/>
                <a:gd name="T44" fmla="*/ 96 w 255"/>
                <a:gd name="T45" fmla="*/ 4 h 272"/>
                <a:gd name="T46" fmla="*/ 119 w 255"/>
                <a:gd name="T47" fmla="*/ 18 h 272"/>
                <a:gd name="T48" fmla="*/ 96 w 255"/>
                <a:gd name="T49" fmla="*/ 22 h 272"/>
                <a:gd name="T50" fmla="*/ 74 w 255"/>
                <a:gd name="T51" fmla="*/ 38 h 272"/>
                <a:gd name="T52" fmla="*/ 58 w 255"/>
                <a:gd name="T53" fmla="*/ 70 h 272"/>
                <a:gd name="T54" fmla="*/ 54 w 255"/>
                <a:gd name="T55" fmla="*/ 115 h 272"/>
                <a:gd name="T56" fmla="*/ 57 w 255"/>
                <a:gd name="T57" fmla="*/ 155 h 272"/>
                <a:gd name="T58" fmla="*/ 66 w 255"/>
                <a:gd name="T59" fmla="*/ 190 h 272"/>
                <a:gd name="T60" fmla="*/ 82 w 255"/>
                <a:gd name="T61" fmla="*/ 221 h 272"/>
                <a:gd name="T62" fmla="*/ 102 w 255"/>
                <a:gd name="T63" fmla="*/ 242 h 272"/>
                <a:gd name="T64" fmla="*/ 128 w 255"/>
                <a:gd name="T65" fmla="*/ 252 h 272"/>
                <a:gd name="T66" fmla="*/ 150 w 255"/>
                <a:gd name="T67" fmla="*/ 251 h 272"/>
                <a:gd name="T68" fmla="*/ 168 w 255"/>
                <a:gd name="T69" fmla="*/ 243 h 272"/>
                <a:gd name="T70" fmla="*/ 183 w 255"/>
                <a:gd name="T71" fmla="*/ 230 h 272"/>
                <a:gd name="T72" fmla="*/ 194 w 255"/>
                <a:gd name="T73" fmla="*/ 209 h 272"/>
                <a:gd name="T74" fmla="*/ 200 w 255"/>
                <a:gd name="T75" fmla="*/ 178 h 272"/>
                <a:gd name="T76" fmla="*/ 201 w 255"/>
                <a:gd name="T77" fmla="*/ 135 h 272"/>
                <a:gd name="T78" fmla="*/ 194 w 255"/>
                <a:gd name="T79" fmla="*/ 91 h 272"/>
                <a:gd name="T80" fmla="*/ 178 w 255"/>
                <a:gd name="T81" fmla="*/ 55 h 272"/>
                <a:gd name="T82" fmla="*/ 160 w 255"/>
                <a:gd name="T83" fmla="*/ 33 h 272"/>
                <a:gd name="T84" fmla="*/ 141 w 255"/>
                <a:gd name="T85" fmla="*/ 21 h 272"/>
                <a:gd name="T86" fmla="*/ 119 w 255"/>
                <a:gd name="T87" fmla="*/ 1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5" h="272">
                  <a:moveTo>
                    <a:pt x="128" y="0"/>
                  </a:moveTo>
                  <a:lnTo>
                    <a:pt x="142" y="1"/>
                  </a:lnTo>
                  <a:lnTo>
                    <a:pt x="157" y="2"/>
                  </a:lnTo>
                  <a:lnTo>
                    <a:pt x="170" y="6"/>
                  </a:lnTo>
                  <a:lnTo>
                    <a:pt x="182" y="10"/>
                  </a:lnTo>
                  <a:lnTo>
                    <a:pt x="193" y="17"/>
                  </a:lnTo>
                  <a:lnTo>
                    <a:pt x="204" y="24"/>
                  </a:lnTo>
                  <a:lnTo>
                    <a:pt x="215" y="33"/>
                  </a:lnTo>
                  <a:lnTo>
                    <a:pt x="224" y="44"/>
                  </a:lnTo>
                  <a:lnTo>
                    <a:pt x="232" y="53"/>
                  </a:lnTo>
                  <a:lnTo>
                    <a:pt x="237" y="63"/>
                  </a:lnTo>
                  <a:lnTo>
                    <a:pt x="243" y="74"/>
                  </a:lnTo>
                  <a:lnTo>
                    <a:pt x="247" y="85"/>
                  </a:lnTo>
                  <a:lnTo>
                    <a:pt x="251" y="95"/>
                  </a:lnTo>
                  <a:lnTo>
                    <a:pt x="253" y="107"/>
                  </a:lnTo>
                  <a:lnTo>
                    <a:pt x="255" y="119"/>
                  </a:lnTo>
                  <a:lnTo>
                    <a:pt x="255" y="131"/>
                  </a:lnTo>
                  <a:lnTo>
                    <a:pt x="254" y="148"/>
                  </a:lnTo>
                  <a:lnTo>
                    <a:pt x="251" y="165"/>
                  </a:lnTo>
                  <a:lnTo>
                    <a:pt x="245" y="183"/>
                  </a:lnTo>
                  <a:lnTo>
                    <a:pt x="238" y="201"/>
                  </a:lnTo>
                  <a:lnTo>
                    <a:pt x="234" y="210"/>
                  </a:lnTo>
                  <a:lnTo>
                    <a:pt x="228" y="217"/>
                  </a:lnTo>
                  <a:lnTo>
                    <a:pt x="223" y="225"/>
                  </a:lnTo>
                  <a:lnTo>
                    <a:pt x="217" y="232"/>
                  </a:lnTo>
                  <a:lnTo>
                    <a:pt x="212" y="239"/>
                  </a:lnTo>
                  <a:lnTo>
                    <a:pt x="205" y="244"/>
                  </a:lnTo>
                  <a:lnTo>
                    <a:pt x="199" y="249"/>
                  </a:lnTo>
                  <a:lnTo>
                    <a:pt x="191" y="254"/>
                  </a:lnTo>
                  <a:lnTo>
                    <a:pt x="183" y="258"/>
                  </a:lnTo>
                  <a:lnTo>
                    <a:pt x="175" y="262"/>
                  </a:lnTo>
                  <a:lnTo>
                    <a:pt x="168" y="266"/>
                  </a:lnTo>
                  <a:lnTo>
                    <a:pt x="160" y="268"/>
                  </a:lnTo>
                  <a:lnTo>
                    <a:pt x="151" y="270"/>
                  </a:lnTo>
                  <a:lnTo>
                    <a:pt x="142" y="271"/>
                  </a:lnTo>
                  <a:lnTo>
                    <a:pt x="133" y="272"/>
                  </a:lnTo>
                  <a:lnTo>
                    <a:pt x="125" y="272"/>
                  </a:lnTo>
                  <a:lnTo>
                    <a:pt x="110" y="271"/>
                  </a:lnTo>
                  <a:lnTo>
                    <a:pt x="96" y="269"/>
                  </a:lnTo>
                  <a:lnTo>
                    <a:pt x="82" y="266"/>
                  </a:lnTo>
                  <a:lnTo>
                    <a:pt x="70" y="260"/>
                  </a:lnTo>
                  <a:lnTo>
                    <a:pt x="59" y="254"/>
                  </a:lnTo>
                  <a:lnTo>
                    <a:pt x="48" y="246"/>
                  </a:lnTo>
                  <a:lnTo>
                    <a:pt x="38" y="237"/>
                  </a:lnTo>
                  <a:lnTo>
                    <a:pt x="29" y="226"/>
                  </a:lnTo>
                  <a:lnTo>
                    <a:pt x="23" y="216"/>
                  </a:lnTo>
                  <a:lnTo>
                    <a:pt x="16" y="205"/>
                  </a:lnTo>
                  <a:lnTo>
                    <a:pt x="12" y="196"/>
                  </a:lnTo>
                  <a:lnTo>
                    <a:pt x="7" y="185"/>
                  </a:lnTo>
                  <a:lnTo>
                    <a:pt x="4" y="173"/>
                  </a:lnTo>
                  <a:lnTo>
                    <a:pt x="2" y="162"/>
                  </a:lnTo>
                  <a:lnTo>
                    <a:pt x="0" y="150"/>
                  </a:lnTo>
                  <a:lnTo>
                    <a:pt x="0" y="139"/>
                  </a:lnTo>
                  <a:lnTo>
                    <a:pt x="0" y="130"/>
                  </a:lnTo>
                  <a:lnTo>
                    <a:pt x="1" y="120"/>
                  </a:lnTo>
                  <a:lnTo>
                    <a:pt x="2" y="112"/>
                  </a:lnTo>
                  <a:lnTo>
                    <a:pt x="4" y="103"/>
                  </a:lnTo>
                  <a:lnTo>
                    <a:pt x="10" y="86"/>
                  </a:lnTo>
                  <a:lnTo>
                    <a:pt x="17" y="67"/>
                  </a:lnTo>
                  <a:lnTo>
                    <a:pt x="23" y="60"/>
                  </a:lnTo>
                  <a:lnTo>
                    <a:pt x="27" y="51"/>
                  </a:lnTo>
                  <a:lnTo>
                    <a:pt x="33" y="44"/>
                  </a:lnTo>
                  <a:lnTo>
                    <a:pt x="38" y="37"/>
                  </a:lnTo>
                  <a:lnTo>
                    <a:pt x="45" y="31"/>
                  </a:lnTo>
                  <a:lnTo>
                    <a:pt x="52" y="25"/>
                  </a:lnTo>
                  <a:lnTo>
                    <a:pt x="58" y="21"/>
                  </a:lnTo>
                  <a:lnTo>
                    <a:pt x="65" y="16"/>
                  </a:lnTo>
                  <a:lnTo>
                    <a:pt x="80" y="9"/>
                  </a:lnTo>
                  <a:lnTo>
                    <a:pt x="96" y="4"/>
                  </a:lnTo>
                  <a:lnTo>
                    <a:pt x="111" y="1"/>
                  </a:lnTo>
                  <a:lnTo>
                    <a:pt x="128" y="0"/>
                  </a:lnTo>
                  <a:close/>
                  <a:moveTo>
                    <a:pt x="119" y="18"/>
                  </a:moveTo>
                  <a:lnTo>
                    <a:pt x="111" y="18"/>
                  </a:lnTo>
                  <a:lnTo>
                    <a:pt x="104" y="20"/>
                  </a:lnTo>
                  <a:lnTo>
                    <a:pt x="96" y="22"/>
                  </a:lnTo>
                  <a:lnTo>
                    <a:pt x="88" y="27"/>
                  </a:lnTo>
                  <a:lnTo>
                    <a:pt x="80" y="32"/>
                  </a:lnTo>
                  <a:lnTo>
                    <a:pt x="74" y="38"/>
                  </a:lnTo>
                  <a:lnTo>
                    <a:pt x="68" y="47"/>
                  </a:lnTo>
                  <a:lnTo>
                    <a:pt x="63" y="58"/>
                  </a:lnTo>
                  <a:lnTo>
                    <a:pt x="58" y="70"/>
                  </a:lnTo>
                  <a:lnTo>
                    <a:pt x="56" y="83"/>
                  </a:lnTo>
                  <a:lnTo>
                    <a:pt x="54" y="98"/>
                  </a:lnTo>
                  <a:lnTo>
                    <a:pt x="54" y="115"/>
                  </a:lnTo>
                  <a:lnTo>
                    <a:pt x="54" y="129"/>
                  </a:lnTo>
                  <a:lnTo>
                    <a:pt x="55" y="142"/>
                  </a:lnTo>
                  <a:lnTo>
                    <a:pt x="57" y="155"/>
                  </a:lnTo>
                  <a:lnTo>
                    <a:pt x="59" y="167"/>
                  </a:lnTo>
                  <a:lnTo>
                    <a:pt x="63" y="178"/>
                  </a:lnTo>
                  <a:lnTo>
                    <a:pt x="66" y="190"/>
                  </a:lnTo>
                  <a:lnTo>
                    <a:pt x="71" y="201"/>
                  </a:lnTo>
                  <a:lnTo>
                    <a:pt x="76" y="212"/>
                  </a:lnTo>
                  <a:lnTo>
                    <a:pt x="82" y="221"/>
                  </a:lnTo>
                  <a:lnTo>
                    <a:pt x="89" y="229"/>
                  </a:lnTo>
                  <a:lnTo>
                    <a:pt x="96" y="237"/>
                  </a:lnTo>
                  <a:lnTo>
                    <a:pt x="102" y="242"/>
                  </a:lnTo>
                  <a:lnTo>
                    <a:pt x="111" y="246"/>
                  </a:lnTo>
                  <a:lnTo>
                    <a:pt x="119" y="249"/>
                  </a:lnTo>
                  <a:lnTo>
                    <a:pt x="128" y="252"/>
                  </a:lnTo>
                  <a:lnTo>
                    <a:pt x="137" y="252"/>
                  </a:lnTo>
                  <a:lnTo>
                    <a:pt x="143" y="252"/>
                  </a:lnTo>
                  <a:lnTo>
                    <a:pt x="150" y="251"/>
                  </a:lnTo>
                  <a:lnTo>
                    <a:pt x="157" y="249"/>
                  </a:lnTo>
                  <a:lnTo>
                    <a:pt x="162" y="246"/>
                  </a:lnTo>
                  <a:lnTo>
                    <a:pt x="168" y="243"/>
                  </a:lnTo>
                  <a:lnTo>
                    <a:pt x="173" y="240"/>
                  </a:lnTo>
                  <a:lnTo>
                    <a:pt x="179" y="235"/>
                  </a:lnTo>
                  <a:lnTo>
                    <a:pt x="183" y="230"/>
                  </a:lnTo>
                  <a:lnTo>
                    <a:pt x="188" y="224"/>
                  </a:lnTo>
                  <a:lnTo>
                    <a:pt x="191" y="216"/>
                  </a:lnTo>
                  <a:lnTo>
                    <a:pt x="194" y="209"/>
                  </a:lnTo>
                  <a:lnTo>
                    <a:pt x="196" y="199"/>
                  </a:lnTo>
                  <a:lnTo>
                    <a:pt x="199" y="189"/>
                  </a:lnTo>
                  <a:lnTo>
                    <a:pt x="200" y="178"/>
                  </a:lnTo>
                  <a:lnTo>
                    <a:pt x="201" y="165"/>
                  </a:lnTo>
                  <a:lnTo>
                    <a:pt x="201" y="153"/>
                  </a:lnTo>
                  <a:lnTo>
                    <a:pt x="201" y="135"/>
                  </a:lnTo>
                  <a:lnTo>
                    <a:pt x="200" y="120"/>
                  </a:lnTo>
                  <a:lnTo>
                    <a:pt x="197" y="105"/>
                  </a:lnTo>
                  <a:lnTo>
                    <a:pt x="194" y="91"/>
                  </a:lnTo>
                  <a:lnTo>
                    <a:pt x="190" y="78"/>
                  </a:lnTo>
                  <a:lnTo>
                    <a:pt x="184" y="66"/>
                  </a:lnTo>
                  <a:lnTo>
                    <a:pt x="178" y="55"/>
                  </a:lnTo>
                  <a:lnTo>
                    <a:pt x="171" y="45"/>
                  </a:lnTo>
                  <a:lnTo>
                    <a:pt x="165" y="38"/>
                  </a:lnTo>
                  <a:lnTo>
                    <a:pt x="160" y="33"/>
                  </a:lnTo>
                  <a:lnTo>
                    <a:pt x="154" y="29"/>
                  </a:lnTo>
                  <a:lnTo>
                    <a:pt x="148" y="24"/>
                  </a:lnTo>
                  <a:lnTo>
                    <a:pt x="141" y="21"/>
                  </a:lnTo>
                  <a:lnTo>
                    <a:pt x="133" y="19"/>
                  </a:lnTo>
                  <a:lnTo>
                    <a:pt x="127" y="18"/>
                  </a:lnTo>
                  <a:lnTo>
                    <a:pt x="119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4" name="Freeform 1484"/>
            <p:cNvSpPr>
              <a:spLocks/>
            </p:cNvSpPr>
            <p:nvPr/>
          </p:nvSpPr>
          <p:spPr bwMode="auto">
            <a:xfrm>
              <a:off x="3987" y="1137"/>
              <a:ext cx="45" cy="58"/>
            </a:xfrm>
            <a:custGeom>
              <a:avLst/>
              <a:gdLst>
                <a:gd name="T0" fmla="*/ 92 w 197"/>
                <a:gd name="T1" fmla="*/ 58 h 265"/>
                <a:gd name="T2" fmla="*/ 109 w 197"/>
                <a:gd name="T3" fmla="*/ 32 h 265"/>
                <a:gd name="T4" fmla="*/ 126 w 197"/>
                <a:gd name="T5" fmla="*/ 14 h 265"/>
                <a:gd name="T6" fmla="*/ 143 w 197"/>
                <a:gd name="T7" fmla="*/ 3 h 265"/>
                <a:gd name="T8" fmla="*/ 161 w 197"/>
                <a:gd name="T9" fmla="*/ 0 h 265"/>
                <a:gd name="T10" fmla="*/ 175 w 197"/>
                <a:gd name="T11" fmla="*/ 2 h 265"/>
                <a:gd name="T12" fmla="*/ 187 w 197"/>
                <a:gd name="T13" fmla="*/ 9 h 265"/>
                <a:gd name="T14" fmla="*/ 195 w 197"/>
                <a:gd name="T15" fmla="*/ 19 h 265"/>
                <a:gd name="T16" fmla="*/ 197 w 197"/>
                <a:gd name="T17" fmla="*/ 31 h 265"/>
                <a:gd name="T18" fmla="*/ 196 w 197"/>
                <a:gd name="T19" fmla="*/ 41 h 265"/>
                <a:gd name="T20" fmla="*/ 189 w 197"/>
                <a:gd name="T21" fmla="*/ 49 h 265"/>
                <a:gd name="T22" fmla="*/ 182 w 197"/>
                <a:gd name="T23" fmla="*/ 55 h 265"/>
                <a:gd name="T24" fmla="*/ 172 w 197"/>
                <a:gd name="T25" fmla="*/ 57 h 265"/>
                <a:gd name="T26" fmla="*/ 161 w 197"/>
                <a:gd name="T27" fmla="*/ 55 h 265"/>
                <a:gd name="T28" fmla="*/ 150 w 197"/>
                <a:gd name="T29" fmla="*/ 47 h 265"/>
                <a:gd name="T30" fmla="*/ 139 w 197"/>
                <a:gd name="T31" fmla="*/ 39 h 265"/>
                <a:gd name="T32" fmla="*/ 131 w 197"/>
                <a:gd name="T33" fmla="*/ 37 h 265"/>
                <a:gd name="T34" fmla="*/ 125 w 197"/>
                <a:gd name="T35" fmla="*/ 38 h 265"/>
                <a:gd name="T36" fmla="*/ 120 w 197"/>
                <a:gd name="T37" fmla="*/ 43 h 265"/>
                <a:gd name="T38" fmla="*/ 106 w 197"/>
                <a:gd name="T39" fmla="*/ 58 h 265"/>
                <a:gd name="T40" fmla="*/ 92 w 197"/>
                <a:gd name="T41" fmla="*/ 81 h 265"/>
                <a:gd name="T42" fmla="*/ 93 w 197"/>
                <a:gd name="T43" fmla="*/ 214 h 265"/>
                <a:gd name="T44" fmla="*/ 95 w 197"/>
                <a:gd name="T45" fmla="*/ 230 h 265"/>
                <a:gd name="T46" fmla="*/ 100 w 197"/>
                <a:gd name="T47" fmla="*/ 240 h 265"/>
                <a:gd name="T48" fmla="*/ 106 w 197"/>
                <a:gd name="T49" fmla="*/ 246 h 265"/>
                <a:gd name="T50" fmla="*/ 116 w 197"/>
                <a:gd name="T51" fmla="*/ 252 h 265"/>
                <a:gd name="T52" fmla="*/ 130 w 197"/>
                <a:gd name="T53" fmla="*/ 254 h 265"/>
                <a:gd name="T54" fmla="*/ 139 w 197"/>
                <a:gd name="T55" fmla="*/ 265 h 265"/>
                <a:gd name="T56" fmla="*/ 4 w 197"/>
                <a:gd name="T57" fmla="*/ 254 h 265"/>
                <a:gd name="T58" fmla="*/ 21 w 197"/>
                <a:gd name="T59" fmla="*/ 253 h 265"/>
                <a:gd name="T60" fmla="*/ 33 w 197"/>
                <a:gd name="T61" fmla="*/ 248 h 265"/>
                <a:gd name="T62" fmla="*/ 39 w 197"/>
                <a:gd name="T63" fmla="*/ 242 h 265"/>
                <a:gd name="T64" fmla="*/ 43 w 197"/>
                <a:gd name="T65" fmla="*/ 233 h 265"/>
                <a:gd name="T66" fmla="*/ 45 w 197"/>
                <a:gd name="T67" fmla="*/ 206 h 265"/>
                <a:gd name="T68" fmla="*/ 45 w 197"/>
                <a:gd name="T69" fmla="*/ 87 h 265"/>
                <a:gd name="T70" fmla="*/ 43 w 197"/>
                <a:gd name="T71" fmla="*/ 60 h 265"/>
                <a:gd name="T72" fmla="*/ 42 w 197"/>
                <a:gd name="T73" fmla="*/ 49 h 265"/>
                <a:gd name="T74" fmla="*/ 38 w 197"/>
                <a:gd name="T75" fmla="*/ 43 h 265"/>
                <a:gd name="T76" fmla="*/ 33 w 197"/>
                <a:gd name="T77" fmla="*/ 39 h 265"/>
                <a:gd name="T78" fmla="*/ 27 w 197"/>
                <a:gd name="T79" fmla="*/ 37 h 265"/>
                <a:gd name="T80" fmla="*/ 14 w 197"/>
                <a:gd name="T81" fmla="*/ 38 h 265"/>
                <a:gd name="T82" fmla="*/ 0 w 197"/>
                <a:gd name="T83" fmla="*/ 31 h 265"/>
                <a:gd name="T84" fmla="*/ 92 w 197"/>
                <a:gd name="T8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7" h="265">
                  <a:moveTo>
                    <a:pt x="92" y="0"/>
                  </a:moveTo>
                  <a:lnTo>
                    <a:pt x="92" y="58"/>
                  </a:lnTo>
                  <a:lnTo>
                    <a:pt x="101" y="44"/>
                  </a:lnTo>
                  <a:lnTo>
                    <a:pt x="109" y="32"/>
                  </a:lnTo>
                  <a:lnTo>
                    <a:pt x="118" y="22"/>
                  </a:lnTo>
                  <a:lnTo>
                    <a:pt x="126" y="14"/>
                  </a:lnTo>
                  <a:lnTo>
                    <a:pt x="135" y="7"/>
                  </a:lnTo>
                  <a:lnTo>
                    <a:pt x="143" y="3"/>
                  </a:lnTo>
                  <a:lnTo>
                    <a:pt x="152" y="1"/>
                  </a:lnTo>
                  <a:lnTo>
                    <a:pt x="161" y="0"/>
                  </a:lnTo>
                  <a:lnTo>
                    <a:pt x="168" y="0"/>
                  </a:lnTo>
                  <a:lnTo>
                    <a:pt x="175" y="2"/>
                  </a:lnTo>
                  <a:lnTo>
                    <a:pt x="182" y="5"/>
                  </a:lnTo>
                  <a:lnTo>
                    <a:pt x="187" y="9"/>
                  </a:lnTo>
                  <a:lnTo>
                    <a:pt x="192" y="14"/>
                  </a:lnTo>
                  <a:lnTo>
                    <a:pt x="195" y="19"/>
                  </a:lnTo>
                  <a:lnTo>
                    <a:pt x="197" y="24"/>
                  </a:lnTo>
                  <a:lnTo>
                    <a:pt x="197" y="31"/>
                  </a:lnTo>
                  <a:lnTo>
                    <a:pt x="197" y="36"/>
                  </a:lnTo>
                  <a:lnTo>
                    <a:pt x="196" y="41"/>
                  </a:lnTo>
                  <a:lnTo>
                    <a:pt x="193" y="45"/>
                  </a:lnTo>
                  <a:lnTo>
                    <a:pt x="189" y="49"/>
                  </a:lnTo>
                  <a:lnTo>
                    <a:pt x="186" y="52"/>
                  </a:lnTo>
                  <a:lnTo>
                    <a:pt x="182" y="55"/>
                  </a:lnTo>
                  <a:lnTo>
                    <a:pt x="177" y="57"/>
                  </a:lnTo>
                  <a:lnTo>
                    <a:pt x="172" y="57"/>
                  </a:lnTo>
                  <a:lnTo>
                    <a:pt x="166" y="57"/>
                  </a:lnTo>
                  <a:lnTo>
                    <a:pt x="161" y="55"/>
                  </a:lnTo>
                  <a:lnTo>
                    <a:pt x="155" y="51"/>
                  </a:lnTo>
                  <a:lnTo>
                    <a:pt x="150" y="47"/>
                  </a:lnTo>
                  <a:lnTo>
                    <a:pt x="143" y="43"/>
                  </a:lnTo>
                  <a:lnTo>
                    <a:pt x="139" y="39"/>
                  </a:lnTo>
                  <a:lnTo>
                    <a:pt x="134" y="38"/>
                  </a:lnTo>
                  <a:lnTo>
                    <a:pt x="131" y="37"/>
                  </a:lnTo>
                  <a:lnTo>
                    <a:pt x="127" y="37"/>
                  </a:lnTo>
                  <a:lnTo>
                    <a:pt x="125" y="38"/>
                  </a:lnTo>
                  <a:lnTo>
                    <a:pt x="122" y="41"/>
                  </a:lnTo>
                  <a:lnTo>
                    <a:pt x="120" y="43"/>
                  </a:lnTo>
                  <a:lnTo>
                    <a:pt x="113" y="50"/>
                  </a:lnTo>
                  <a:lnTo>
                    <a:pt x="106" y="58"/>
                  </a:lnTo>
                  <a:lnTo>
                    <a:pt x="100" y="69"/>
                  </a:lnTo>
                  <a:lnTo>
                    <a:pt x="92" y="81"/>
                  </a:lnTo>
                  <a:lnTo>
                    <a:pt x="92" y="204"/>
                  </a:lnTo>
                  <a:lnTo>
                    <a:pt x="93" y="214"/>
                  </a:lnTo>
                  <a:lnTo>
                    <a:pt x="94" y="223"/>
                  </a:lnTo>
                  <a:lnTo>
                    <a:pt x="95" y="230"/>
                  </a:lnTo>
                  <a:lnTo>
                    <a:pt x="98" y="237"/>
                  </a:lnTo>
                  <a:lnTo>
                    <a:pt x="100" y="240"/>
                  </a:lnTo>
                  <a:lnTo>
                    <a:pt x="103" y="243"/>
                  </a:lnTo>
                  <a:lnTo>
                    <a:pt x="106" y="246"/>
                  </a:lnTo>
                  <a:lnTo>
                    <a:pt x="111" y="249"/>
                  </a:lnTo>
                  <a:lnTo>
                    <a:pt x="116" y="252"/>
                  </a:lnTo>
                  <a:lnTo>
                    <a:pt x="123" y="253"/>
                  </a:lnTo>
                  <a:lnTo>
                    <a:pt x="130" y="254"/>
                  </a:lnTo>
                  <a:lnTo>
                    <a:pt x="139" y="254"/>
                  </a:lnTo>
                  <a:lnTo>
                    <a:pt x="139" y="265"/>
                  </a:lnTo>
                  <a:lnTo>
                    <a:pt x="4" y="265"/>
                  </a:lnTo>
                  <a:lnTo>
                    <a:pt x="4" y="254"/>
                  </a:lnTo>
                  <a:lnTo>
                    <a:pt x="12" y="254"/>
                  </a:lnTo>
                  <a:lnTo>
                    <a:pt x="21" y="253"/>
                  </a:lnTo>
                  <a:lnTo>
                    <a:pt x="28" y="251"/>
                  </a:lnTo>
                  <a:lnTo>
                    <a:pt x="33" y="248"/>
                  </a:lnTo>
                  <a:lnTo>
                    <a:pt x="37" y="245"/>
                  </a:lnTo>
                  <a:lnTo>
                    <a:pt x="39" y="242"/>
                  </a:lnTo>
                  <a:lnTo>
                    <a:pt x="41" y="239"/>
                  </a:lnTo>
                  <a:lnTo>
                    <a:pt x="43" y="233"/>
                  </a:lnTo>
                  <a:lnTo>
                    <a:pt x="45" y="225"/>
                  </a:lnTo>
                  <a:lnTo>
                    <a:pt x="45" y="206"/>
                  </a:lnTo>
                  <a:lnTo>
                    <a:pt x="45" y="106"/>
                  </a:lnTo>
                  <a:lnTo>
                    <a:pt x="45" y="87"/>
                  </a:lnTo>
                  <a:lnTo>
                    <a:pt x="45" y="71"/>
                  </a:lnTo>
                  <a:lnTo>
                    <a:pt x="43" y="60"/>
                  </a:lnTo>
                  <a:lnTo>
                    <a:pt x="43" y="53"/>
                  </a:lnTo>
                  <a:lnTo>
                    <a:pt x="42" y="49"/>
                  </a:lnTo>
                  <a:lnTo>
                    <a:pt x="40" y="46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3" y="39"/>
                  </a:lnTo>
                  <a:lnTo>
                    <a:pt x="30" y="38"/>
                  </a:lnTo>
                  <a:lnTo>
                    <a:pt x="27" y="37"/>
                  </a:lnTo>
                  <a:lnTo>
                    <a:pt x="24" y="37"/>
                  </a:lnTo>
                  <a:lnTo>
                    <a:pt x="14" y="38"/>
                  </a:lnTo>
                  <a:lnTo>
                    <a:pt x="4" y="42"/>
                  </a:lnTo>
                  <a:lnTo>
                    <a:pt x="0" y="31"/>
                  </a:lnTo>
                  <a:lnTo>
                    <a:pt x="8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5" name="Freeform 1485"/>
            <p:cNvSpPr>
              <a:spLocks/>
            </p:cNvSpPr>
            <p:nvPr/>
          </p:nvSpPr>
          <p:spPr bwMode="auto">
            <a:xfrm>
              <a:off x="4071" y="1107"/>
              <a:ext cx="36" cy="116"/>
            </a:xfrm>
            <a:custGeom>
              <a:avLst/>
              <a:gdLst>
                <a:gd name="T0" fmla="*/ 160 w 160"/>
                <a:gd name="T1" fmla="*/ 522 h 522"/>
                <a:gd name="T2" fmla="*/ 120 w 160"/>
                <a:gd name="T3" fmla="*/ 499 h 522"/>
                <a:gd name="T4" fmla="*/ 87 w 160"/>
                <a:gd name="T5" fmla="*/ 472 h 522"/>
                <a:gd name="T6" fmla="*/ 67 w 160"/>
                <a:gd name="T7" fmla="*/ 451 h 522"/>
                <a:gd name="T8" fmla="*/ 50 w 160"/>
                <a:gd name="T9" fmla="*/ 428 h 522"/>
                <a:gd name="T10" fmla="*/ 35 w 160"/>
                <a:gd name="T11" fmla="*/ 403 h 522"/>
                <a:gd name="T12" fmla="*/ 22 w 160"/>
                <a:gd name="T13" fmla="*/ 376 h 522"/>
                <a:gd name="T14" fmla="*/ 12 w 160"/>
                <a:gd name="T15" fmla="*/ 348 h 522"/>
                <a:gd name="T16" fmla="*/ 6 w 160"/>
                <a:gd name="T17" fmla="*/ 320 h 522"/>
                <a:gd name="T18" fmla="*/ 1 w 160"/>
                <a:gd name="T19" fmla="*/ 291 h 522"/>
                <a:gd name="T20" fmla="*/ 0 w 160"/>
                <a:gd name="T21" fmla="*/ 262 h 522"/>
                <a:gd name="T22" fmla="*/ 3 w 160"/>
                <a:gd name="T23" fmla="*/ 219 h 522"/>
                <a:gd name="T24" fmla="*/ 11 w 160"/>
                <a:gd name="T25" fmla="*/ 179 h 522"/>
                <a:gd name="T26" fmla="*/ 25 w 160"/>
                <a:gd name="T27" fmla="*/ 140 h 522"/>
                <a:gd name="T28" fmla="*/ 43 w 160"/>
                <a:gd name="T29" fmla="*/ 102 h 522"/>
                <a:gd name="T30" fmla="*/ 68 w 160"/>
                <a:gd name="T31" fmla="*/ 69 h 522"/>
                <a:gd name="T32" fmla="*/ 95 w 160"/>
                <a:gd name="T33" fmla="*/ 41 h 522"/>
                <a:gd name="T34" fmla="*/ 125 w 160"/>
                <a:gd name="T35" fmla="*/ 18 h 522"/>
                <a:gd name="T36" fmla="*/ 160 w 160"/>
                <a:gd name="T37" fmla="*/ 0 h 522"/>
                <a:gd name="T38" fmla="*/ 151 w 160"/>
                <a:gd name="T39" fmla="*/ 17 h 522"/>
                <a:gd name="T40" fmla="*/ 134 w 160"/>
                <a:gd name="T41" fmla="*/ 28 h 522"/>
                <a:gd name="T42" fmla="*/ 120 w 160"/>
                <a:gd name="T43" fmla="*/ 41 h 522"/>
                <a:gd name="T44" fmla="*/ 106 w 160"/>
                <a:gd name="T45" fmla="*/ 56 h 522"/>
                <a:gd name="T46" fmla="*/ 95 w 160"/>
                <a:gd name="T47" fmla="*/ 72 h 522"/>
                <a:gd name="T48" fmla="*/ 85 w 160"/>
                <a:gd name="T49" fmla="*/ 91 h 522"/>
                <a:gd name="T50" fmla="*/ 73 w 160"/>
                <a:gd name="T51" fmla="*/ 124 h 522"/>
                <a:gd name="T52" fmla="*/ 62 w 160"/>
                <a:gd name="T53" fmla="*/ 173 h 522"/>
                <a:gd name="T54" fmla="*/ 57 w 160"/>
                <a:gd name="T55" fmla="*/ 227 h 522"/>
                <a:gd name="T56" fmla="*/ 57 w 160"/>
                <a:gd name="T57" fmla="*/ 283 h 522"/>
                <a:gd name="T58" fmla="*/ 61 w 160"/>
                <a:gd name="T59" fmla="*/ 338 h 522"/>
                <a:gd name="T60" fmla="*/ 69 w 160"/>
                <a:gd name="T61" fmla="*/ 381 h 522"/>
                <a:gd name="T62" fmla="*/ 78 w 160"/>
                <a:gd name="T63" fmla="*/ 412 h 522"/>
                <a:gd name="T64" fmla="*/ 89 w 160"/>
                <a:gd name="T65" fmla="*/ 437 h 522"/>
                <a:gd name="T66" fmla="*/ 103 w 160"/>
                <a:gd name="T67" fmla="*/ 460 h 522"/>
                <a:gd name="T68" fmla="*/ 122 w 160"/>
                <a:gd name="T69" fmla="*/ 481 h 522"/>
                <a:gd name="T70" fmla="*/ 145 w 160"/>
                <a:gd name="T71" fmla="*/ 502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0" h="522">
                  <a:moveTo>
                    <a:pt x="160" y="512"/>
                  </a:moveTo>
                  <a:lnTo>
                    <a:pt x="160" y="522"/>
                  </a:lnTo>
                  <a:lnTo>
                    <a:pt x="139" y="512"/>
                  </a:lnTo>
                  <a:lnTo>
                    <a:pt x="120" y="499"/>
                  </a:lnTo>
                  <a:lnTo>
                    <a:pt x="102" y="486"/>
                  </a:lnTo>
                  <a:lnTo>
                    <a:pt x="87" y="472"/>
                  </a:lnTo>
                  <a:lnTo>
                    <a:pt x="77" y="462"/>
                  </a:lnTo>
                  <a:lnTo>
                    <a:pt x="67" y="451"/>
                  </a:lnTo>
                  <a:lnTo>
                    <a:pt x="58" y="439"/>
                  </a:lnTo>
                  <a:lnTo>
                    <a:pt x="50" y="428"/>
                  </a:lnTo>
                  <a:lnTo>
                    <a:pt x="42" y="416"/>
                  </a:lnTo>
                  <a:lnTo>
                    <a:pt x="35" y="403"/>
                  </a:lnTo>
                  <a:lnTo>
                    <a:pt x="28" y="390"/>
                  </a:lnTo>
                  <a:lnTo>
                    <a:pt x="22" y="376"/>
                  </a:lnTo>
                  <a:lnTo>
                    <a:pt x="17" y="362"/>
                  </a:lnTo>
                  <a:lnTo>
                    <a:pt x="12" y="348"/>
                  </a:lnTo>
                  <a:lnTo>
                    <a:pt x="8" y="334"/>
                  </a:lnTo>
                  <a:lnTo>
                    <a:pt x="6" y="320"/>
                  </a:lnTo>
                  <a:lnTo>
                    <a:pt x="3" y="306"/>
                  </a:lnTo>
                  <a:lnTo>
                    <a:pt x="1" y="291"/>
                  </a:lnTo>
                  <a:lnTo>
                    <a:pt x="0" y="277"/>
                  </a:lnTo>
                  <a:lnTo>
                    <a:pt x="0" y="262"/>
                  </a:lnTo>
                  <a:lnTo>
                    <a:pt x="0" y="240"/>
                  </a:lnTo>
                  <a:lnTo>
                    <a:pt x="3" y="219"/>
                  </a:lnTo>
                  <a:lnTo>
                    <a:pt x="6" y="198"/>
                  </a:lnTo>
                  <a:lnTo>
                    <a:pt x="11" y="179"/>
                  </a:lnTo>
                  <a:lnTo>
                    <a:pt x="17" y="158"/>
                  </a:lnTo>
                  <a:lnTo>
                    <a:pt x="25" y="140"/>
                  </a:lnTo>
                  <a:lnTo>
                    <a:pt x="33" y="121"/>
                  </a:lnTo>
                  <a:lnTo>
                    <a:pt x="43" y="102"/>
                  </a:lnTo>
                  <a:lnTo>
                    <a:pt x="56" y="85"/>
                  </a:lnTo>
                  <a:lnTo>
                    <a:pt x="68" y="69"/>
                  </a:lnTo>
                  <a:lnTo>
                    <a:pt x="81" y="55"/>
                  </a:lnTo>
                  <a:lnTo>
                    <a:pt x="95" y="41"/>
                  </a:lnTo>
                  <a:lnTo>
                    <a:pt x="110" y="29"/>
                  </a:lnTo>
                  <a:lnTo>
                    <a:pt x="125" y="18"/>
                  </a:lnTo>
                  <a:lnTo>
                    <a:pt x="142" y="9"/>
                  </a:lnTo>
                  <a:lnTo>
                    <a:pt x="160" y="0"/>
                  </a:lnTo>
                  <a:lnTo>
                    <a:pt x="160" y="12"/>
                  </a:lnTo>
                  <a:lnTo>
                    <a:pt x="151" y="17"/>
                  </a:lnTo>
                  <a:lnTo>
                    <a:pt x="142" y="23"/>
                  </a:lnTo>
                  <a:lnTo>
                    <a:pt x="134" y="28"/>
                  </a:lnTo>
                  <a:lnTo>
                    <a:pt x="127" y="34"/>
                  </a:lnTo>
                  <a:lnTo>
                    <a:pt x="120" y="41"/>
                  </a:lnTo>
                  <a:lnTo>
                    <a:pt x="113" y="48"/>
                  </a:lnTo>
                  <a:lnTo>
                    <a:pt x="106" y="56"/>
                  </a:lnTo>
                  <a:lnTo>
                    <a:pt x="101" y="65"/>
                  </a:lnTo>
                  <a:lnTo>
                    <a:pt x="95" y="72"/>
                  </a:lnTo>
                  <a:lnTo>
                    <a:pt x="90" y="82"/>
                  </a:lnTo>
                  <a:lnTo>
                    <a:pt x="85" y="91"/>
                  </a:lnTo>
                  <a:lnTo>
                    <a:pt x="81" y="101"/>
                  </a:lnTo>
                  <a:lnTo>
                    <a:pt x="73" y="124"/>
                  </a:lnTo>
                  <a:lnTo>
                    <a:pt x="67" y="148"/>
                  </a:lnTo>
                  <a:lnTo>
                    <a:pt x="62" y="173"/>
                  </a:lnTo>
                  <a:lnTo>
                    <a:pt x="59" y="200"/>
                  </a:lnTo>
                  <a:lnTo>
                    <a:pt x="57" y="227"/>
                  </a:lnTo>
                  <a:lnTo>
                    <a:pt x="56" y="254"/>
                  </a:lnTo>
                  <a:lnTo>
                    <a:pt x="57" y="283"/>
                  </a:lnTo>
                  <a:lnTo>
                    <a:pt x="58" y="311"/>
                  </a:lnTo>
                  <a:lnTo>
                    <a:pt x="61" y="338"/>
                  </a:lnTo>
                  <a:lnTo>
                    <a:pt x="66" y="363"/>
                  </a:lnTo>
                  <a:lnTo>
                    <a:pt x="69" y="381"/>
                  </a:lnTo>
                  <a:lnTo>
                    <a:pt x="73" y="398"/>
                  </a:lnTo>
                  <a:lnTo>
                    <a:pt x="78" y="412"/>
                  </a:lnTo>
                  <a:lnTo>
                    <a:pt x="83" y="425"/>
                  </a:lnTo>
                  <a:lnTo>
                    <a:pt x="89" y="437"/>
                  </a:lnTo>
                  <a:lnTo>
                    <a:pt x="95" y="448"/>
                  </a:lnTo>
                  <a:lnTo>
                    <a:pt x="103" y="460"/>
                  </a:lnTo>
                  <a:lnTo>
                    <a:pt x="112" y="471"/>
                  </a:lnTo>
                  <a:lnTo>
                    <a:pt x="122" y="481"/>
                  </a:lnTo>
                  <a:lnTo>
                    <a:pt x="133" y="492"/>
                  </a:lnTo>
                  <a:lnTo>
                    <a:pt x="145" y="502"/>
                  </a:lnTo>
                  <a:lnTo>
                    <a:pt x="160" y="5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6" name="Freeform 1486"/>
            <p:cNvSpPr>
              <a:spLocks/>
            </p:cNvSpPr>
            <p:nvPr/>
          </p:nvSpPr>
          <p:spPr bwMode="auto">
            <a:xfrm>
              <a:off x="4114" y="1111"/>
              <a:ext cx="76" cy="84"/>
            </a:xfrm>
            <a:custGeom>
              <a:avLst/>
              <a:gdLst>
                <a:gd name="T0" fmla="*/ 323 w 328"/>
                <a:gd name="T1" fmla="*/ 0 h 382"/>
                <a:gd name="T2" fmla="*/ 328 w 328"/>
                <a:gd name="T3" fmla="*/ 90 h 382"/>
                <a:gd name="T4" fmla="*/ 317 w 328"/>
                <a:gd name="T5" fmla="*/ 90 h 382"/>
                <a:gd name="T6" fmla="*/ 316 w 328"/>
                <a:gd name="T7" fmla="*/ 79 h 382"/>
                <a:gd name="T8" fmla="*/ 314 w 328"/>
                <a:gd name="T9" fmla="*/ 69 h 382"/>
                <a:gd name="T10" fmla="*/ 311 w 328"/>
                <a:gd name="T11" fmla="*/ 62 h 382"/>
                <a:gd name="T12" fmla="*/ 309 w 328"/>
                <a:gd name="T13" fmla="*/ 56 h 382"/>
                <a:gd name="T14" fmla="*/ 304 w 328"/>
                <a:gd name="T15" fmla="*/ 49 h 382"/>
                <a:gd name="T16" fmla="*/ 298 w 328"/>
                <a:gd name="T17" fmla="*/ 42 h 382"/>
                <a:gd name="T18" fmla="*/ 291 w 328"/>
                <a:gd name="T19" fmla="*/ 37 h 382"/>
                <a:gd name="T20" fmla="*/ 285 w 328"/>
                <a:gd name="T21" fmla="*/ 33 h 382"/>
                <a:gd name="T22" fmla="*/ 277 w 328"/>
                <a:gd name="T23" fmla="*/ 28 h 382"/>
                <a:gd name="T24" fmla="*/ 267 w 328"/>
                <a:gd name="T25" fmla="*/ 26 h 382"/>
                <a:gd name="T26" fmla="*/ 257 w 328"/>
                <a:gd name="T27" fmla="*/ 25 h 382"/>
                <a:gd name="T28" fmla="*/ 246 w 328"/>
                <a:gd name="T29" fmla="*/ 24 h 382"/>
                <a:gd name="T30" fmla="*/ 191 w 328"/>
                <a:gd name="T31" fmla="*/ 24 h 382"/>
                <a:gd name="T32" fmla="*/ 191 w 328"/>
                <a:gd name="T33" fmla="*/ 315 h 382"/>
                <a:gd name="T34" fmla="*/ 191 w 328"/>
                <a:gd name="T35" fmla="*/ 331 h 382"/>
                <a:gd name="T36" fmla="*/ 192 w 328"/>
                <a:gd name="T37" fmla="*/ 344 h 382"/>
                <a:gd name="T38" fmla="*/ 195 w 328"/>
                <a:gd name="T39" fmla="*/ 354 h 382"/>
                <a:gd name="T40" fmla="*/ 199 w 328"/>
                <a:gd name="T41" fmla="*/ 359 h 382"/>
                <a:gd name="T42" fmla="*/ 204 w 328"/>
                <a:gd name="T43" fmla="*/ 364 h 382"/>
                <a:gd name="T44" fmla="*/ 212 w 328"/>
                <a:gd name="T45" fmla="*/ 368 h 382"/>
                <a:gd name="T46" fmla="*/ 222 w 328"/>
                <a:gd name="T47" fmla="*/ 370 h 382"/>
                <a:gd name="T48" fmla="*/ 232 w 328"/>
                <a:gd name="T49" fmla="*/ 371 h 382"/>
                <a:gd name="T50" fmla="*/ 246 w 328"/>
                <a:gd name="T51" fmla="*/ 371 h 382"/>
                <a:gd name="T52" fmla="*/ 246 w 328"/>
                <a:gd name="T53" fmla="*/ 382 h 382"/>
                <a:gd name="T54" fmla="*/ 79 w 328"/>
                <a:gd name="T55" fmla="*/ 382 h 382"/>
                <a:gd name="T56" fmla="*/ 79 w 328"/>
                <a:gd name="T57" fmla="*/ 371 h 382"/>
                <a:gd name="T58" fmla="*/ 94 w 328"/>
                <a:gd name="T59" fmla="*/ 371 h 382"/>
                <a:gd name="T60" fmla="*/ 105 w 328"/>
                <a:gd name="T61" fmla="*/ 370 h 382"/>
                <a:gd name="T62" fmla="*/ 115 w 328"/>
                <a:gd name="T63" fmla="*/ 368 h 382"/>
                <a:gd name="T64" fmla="*/ 119 w 328"/>
                <a:gd name="T65" fmla="*/ 365 h 382"/>
                <a:gd name="T66" fmla="*/ 122 w 328"/>
                <a:gd name="T67" fmla="*/ 362 h 382"/>
                <a:gd name="T68" fmla="*/ 126 w 328"/>
                <a:gd name="T69" fmla="*/ 360 h 382"/>
                <a:gd name="T70" fmla="*/ 129 w 328"/>
                <a:gd name="T71" fmla="*/ 356 h 382"/>
                <a:gd name="T72" fmla="*/ 131 w 328"/>
                <a:gd name="T73" fmla="*/ 350 h 382"/>
                <a:gd name="T74" fmla="*/ 133 w 328"/>
                <a:gd name="T75" fmla="*/ 342 h 382"/>
                <a:gd name="T76" fmla="*/ 134 w 328"/>
                <a:gd name="T77" fmla="*/ 330 h 382"/>
                <a:gd name="T78" fmla="*/ 136 w 328"/>
                <a:gd name="T79" fmla="*/ 315 h 382"/>
                <a:gd name="T80" fmla="*/ 136 w 328"/>
                <a:gd name="T81" fmla="*/ 24 h 382"/>
                <a:gd name="T82" fmla="*/ 88 w 328"/>
                <a:gd name="T83" fmla="*/ 24 h 382"/>
                <a:gd name="T84" fmla="*/ 75 w 328"/>
                <a:gd name="T85" fmla="*/ 25 h 382"/>
                <a:gd name="T86" fmla="*/ 65 w 328"/>
                <a:gd name="T87" fmla="*/ 25 h 382"/>
                <a:gd name="T88" fmla="*/ 56 w 328"/>
                <a:gd name="T89" fmla="*/ 26 h 382"/>
                <a:gd name="T90" fmla="*/ 49 w 328"/>
                <a:gd name="T91" fmla="*/ 28 h 382"/>
                <a:gd name="T92" fmla="*/ 42 w 328"/>
                <a:gd name="T93" fmla="*/ 31 h 382"/>
                <a:gd name="T94" fmla="*/ 35 w 328"/>
                <a:gd name="T95" fmla="*/ 36 h 382"/>
                <a:gd name="T96" fmla="*/ 28 w 328"/>
                <a:gd name="T97" fmla="*/ 42 h 382"/>
                <a:gd name="T98" fmla="*/ 23 w 328"/>
                <a:gd name="T99" fmla="*/ 49 h 382"/>
                <a:gd name="T100" fmla="*/ 18 w 328"/>
                <a:gd name="T101" fmla="*/ 57 h 382"/>
                <a:gd name="T102" fmla="*/ 15 w 328"/>
                <a:gd name="T103" fmla="*/ 67 h 382"/>
                <a:gd name="T104" fmla="*/ 12 w 328"/>
                <a:gd name="T105" fmla="*/ 78 h 382"/>
                <a:gd name="T106" fmla="*/ 11 w 328"/>
                <a:gd name="T107" fmla="*/ 90 h 382"/>
                <a:gd name="T108" fmla="*/ 0 w 328"/>
                <a:gd name="T109" fmla="*/ 90 h 382"/>
                <a:gd name="T110" fmla="*/ 4 w 328"/>
                <a:gd name="T111" fmla="*/ 0 h 382"/>
                <a:gd name="T112" fmla="*/ 323 w 328"/>
                <a:gd name="T113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8" h="382">
                  <a:moveTo>
                    <a:pt x="323" y="0"/>
                  </a:moveTo>
                  <a:lnTo>
                    <a:pt x="328" y="90"/>
                  </a:lnTo>
                  <a:lnTo>
                    <a:pt x="317" y="90"/>
                  </a:lnTo>
                  <a:lnTo>
                    <a:pt x="316" y="79"/>
                  </a:lnTo>
                  <a:lnTo>
                    <a:pt x="314" y="69"/>
                  </a:lnTo>
                  <a:lnTo>
                    <a:pt x="311" y="62"/>
                  </a:lnTo>
                  <a:lnTo>
                    <a:pt x="309" y="56"/>
                  </a:lnTo>
                  <a:lnTo>
                    <a:pt x="304" y="49"/>
                  </a:lnTo>
                  <a:lnTo>
                    <a:pt x="298" y="42"/>
                  </a:lnTo>
                  <a:lnTo>
                    <a:pt x="291" y="37"/>
                  </a:lnTo>
                  <a:lnTo>
                    <a:pt x="285" y="33"/>
                  </a:lnTo>
                  <a:lnTo>
                    <a:pt x="277" y="28"/>
                  </a:lnTo>
                  <a:lnTo>
                    <a:pt x="267" y="26"/>
                  </a:lnTo>
                  <a:lnTo>
                    <a:pt x="257" y="25"/>
                  </a:lnTo>
                  <a:lnTo>
                    <a:pt x="246" y="24"/>
                  </a:lnTo>
                  <a:lnTo>
                    <a:pt x="191" y="24"/>
                  </a:lnTo>
                  <a:lnTo>
                    <a:pt x="191" y="315"/>
                  </a:lnTo>
                  <a:lnTo>
                    <a:pt x="191" y="331"/>
                  </a:lnTo>
                  <a:lnTo>
                    <a:pt x="192" y="344"/>
                  </a:lnTo>
                  <a:lnTo>
                    <a:pt x="195" y="354"/>
                  </a:lnTo>
                  <a:lnTo>
                    <a:pt x="199" y="359"/>
                  </a:lnTo>
                  <a:lnTo>
                    <a:pt x="204" y="364"/>
                  </a:lnTo>
                  <a:lnTo>
                    <a:pt x="212" y="368"/>
                  </a:lnTo>
                  <a:lnTo>
                    <a:pt x="222" y="370"/>
                  </a:lnTo>
                  <a:lnTo>
                    <a:pt x="232" y="371"/>
                  </a:lnTo>
                  <a:lnTo>
                    <a:pt x="246" y="371"/>
                  </a:lnTo>
                  <a:lnTo>
                    <a:pt x="246" y="382"/>
                  </a:lnTo>
                  <a:lnTo>
                    <a:pt x="79" y="382"/>
                  </a:lnTo>
                  <a:lnTo>
                    <a:pt x="79" y="371"/>
                  </a:lnTo>
                  <a:lnTo>
                    <a:pt x="94" y="371"/>
                  </a:lnTo>
                  <a:lnTo>
                    <a:pt x="105" y="370"/>
                  </a:lnTo>
                  <a:lnTo>
                    <a:pt x="115" y="368"/>
                  </a:lnTo>
                  <a:lnTo>
                    <a:pt x="119" y="365"/>
                  </a:lnTo>
                  <a:lnTo>
                    <a:pt x="122" y="362"/>
                  </a:lnTo>
                  <a:lnTo>
                    <a:pt x="126" y="360"/>
                  </a:lnTo>
                  <a:lnTo>
                    <a:pt x="129" y="356"/>
                  </a:lnTo>
                  <a:lnTo>
                    <a:pt x="131" y="350"/>
                  </a:lnTo>
                  <a:lnTo>
                    <a:pt x="133" y="342"/>
                  </a:lnTo>
                  <a:lnTo>
                    <a:pt x="134" y="330"/>
                  </a:lnTo>
                  <a:lnTo>
                    <a:pt x="136" y="315"/>
                  </a:lnTo>
                  <a:lnTo>
                    <a:pt x="136" y="24"/>
                  </a:lnTo>
                  <a:lnTo>
                    <a:pt x="88" y="24"/>
                  </a:lnTo>
                  <a:lnTo>
                    <a:pt x="75" y="25"/>
                  </a:lnTo>
                  <a:lnTo>
                    <a:pt x="65" y="25"/>
                  </a:lnTo>
                  <a:lnTo>
                    <a:pt x="56" y="26"/>
                  </a:lnTo>
                  <a:lnTo>
                    <a:pt x="49" y="28"/>
                  </a:lnTo>
                  <a:lnTo>
                    <a:pt x="42" y="31"/>
                  </a:lnTo>
                  <a:lnTo>
                    <a:pt x="35" y="36"/>
                  </a:lnTo>
                  <a:lnTo>
                    <a:pt x="28" y="42"/>
                  </a:lnTo>
                  <a:lnTo>
                    <a:pt x="23" y="49"/>
                  </a:lnTo>
                  <a:lnTo>
                    <a:pt x="18" y="57"/>
                  </a:lnTo>
                  <a:lnTo>
                    <a:pt x="15" y="67"/>
                  </a:lnTo>
                  <a:lnTo>
                    <a:pt x="12" y="78"/>
                  </a:lnTo>
                  <a:lnTo>
                    <a:pt x="11" y="90"/>
                  </a:lnTo>
                  <a:lnTo>
                    <a:pt x="0" y="90"/>
                  </a:lnTo>
                  <a:lnTo>
                    <a:pt x="4" y="0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7" name="Freeform 1487"/>
            <p:cNvSpPr>
              <a:spLocks/>
            </p:cNvSpPr>
            <p:nvPr/>
          </p:nvSpPr>
          <p:spPr bwMode="auto">
            <a:xfrm>
              <a:off x="4195" y="1152"/>
              <a:ext cx="71" cy="19"/>
            </a:xfrm>
            <a:custGeom>
              <a:avLst/>
              <a:gdLst>
                <a:gd name="T0" fmla="*/ 308 w 308"/>
                <a:gd name="T1" fmla="*/ 1 h 79"/>
                <a:gd name="T2" fmla="*/ 306 w 308"/>
                <a:gd name="T3" fmla="*/ 18 h 79"/>
                <a:gd name="T4" fmla="*/ 302 w 308"/>
                <a:gd name="T5" fmla="*/ 33 h 79"/>
                <a:gd name="T6" fmla="*/ 295 w 308"/>
                <a:gd name="T7" fmla="*/ 46 h 79"/>
                <a:gd name="T8" fmla="*/ 286 w 308"/>
                <a:gd name="T9" fmla="*/ 58 h 79"/>
                <a:gd name="T10" fmla="*/ 276 w 308"/>
                <a:gd name="T11" fmla="*/ 67 h 79"/>
                <a:gd name="T12" fmla="*/ 264 w 308"/>
                <a:gd name="T13" fmla="*/ 73 h 79"/>
                <a:gd name="T14" fmla="*/ 251 w 308"/>
                <a:gd name="T15" fmla="*/ 77 h 79"/>
                <a:gd name="T16" fmla="*/ 238 w 308"/>
                <a:gd name="T17" fmla="*/ 79 h 79"/>
                <a:gd name="T18" fmla="*/ 209 w 308"/>
                <a:gd name="T19" fmla="*/ 74 h 79"/>
                <a:gd name="T20" fmla="*/ 181 w 308"/>
                <a:gd name="T21" fmla="*/ 65 h 79"/>
                <a:gd name="T22" fmla="*/ 129 w 308"/>
                <a:gd name="T23" fmla="*/ 44 h 79"/>
                <a:gd name="T24" fmla="*/ 92 w 308"/>
                <a:gd name="T25" fmla="*/ 31 h 79"/>
                <a:gd name="T26" fmla="*/ 66 w 308"/>
                <a:gd name="T27" fmla="*/ 27 h 79"/>
                <a:gd name="T28" fmla="*/ 47 w 308"/>
                <a:gd name="T29" fmla="*/ 30 h 79"/>
                <a:gd name="T30" fmla="*/ 32 w 308"/>
                <a:gd name="T31" fmla="*/ 39 h 79"/>
                <a:gd name="T32" fmla="*/ 20 w 308"/>
                <a:gd name="T33" fmla="*/ 55 h 79"/>
                <a:gd name="T34" fmla="*/ 12 w 308"/>
                <a:gd name="T35" fmla="*/ 77 h 79"/>
                <a:gd name="T36" fmla="*/ 1 w 308"/>
                <a:gd name="T37" fmla="*/ 69 h 79"/>
                <a:gd name="T38" fmla="*/ 3 w 308"/>
                <a:gd name="T39" fmla="*/ 52 h 79"/>
                <a:gd name="T40" fmla="*/ 9 w 308"/>
                <a:gd name="T41" fmla="*/ 38 h 79"/>
                <a:gd name="T42" fmla="*/ 17 w 308"/>
                <a:gd name="T43" fmla="*/ 26 h 79"/>
                <a:gd name="T44" fmla="*/ 26 w 308"/>
                <a:gd name="T45" fmla="*/ 15 h 79"/>
                <a:gd name="T46" fmla="*/ 36 w 308"/>
                <a:gd name="T47" fmla="*/ 7 h 79"/>
                <a:gd name="T48" fmla="*/ 49 w 308"/>
                <a:gd name="T49" fmla="*/ 3 h 79"/>
                <a:gd name="T50" fmla="*/ 61 w 308"/>
                <a:gd name="T51" fmla="*/ 0 h 79"/>
                <a:gd name="T52" fmla="*/ 81 w 308"/>
                <a:gd name="T53" fmla="*/ 1 h 79"/>
                <a:gd name="T54" fmla="*/ 109 w 308"/>
                <a:gd name="T55" fmla="*/ 9 h 79"/>
                <a:gd name="T56" fmla="*/ 149 w 308"/>
                <a:gd name="T57" fmla="*/ 24 h 79"/>
                <a:gd name="T58" fmla="*/ 196 w 308"/>
                <a:gd name="T59" fmla="*/ 42 h 79"/>
                <a:gd name="T60" fmla="*/ 230 w 308"/>
                <a:gd name="T61" fmla="*/ 52 h 79"/>
                <a:gd name="T62" fmla="*/ 252 w 308"/>
                <a:gd name="T63" fmla="*/ 52 h 79"/>
                <a:gd name="T64" fmla="*/ 270 w 308"/>
                <a:gd name="T65" fmla="*/ 45 h 79"/>
                <a:gd name="T66" fmla="*/ 284 w 308"/>
                <a:gd name="T67" fmla="*/ 32 h 79"/>
                <a:gd name="T68" fmla="*/ 293 w 308"/>
                <a:gd name="T69" fmla="*/ 1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8" h="79">
                  <a:moveTo>
                    <a:pt x="295" y="1"/>
                  </a:moveTo>
                  <a:lnTo>
                    <a:pt x="308" y="1"/>
                  </a:lnTo>
                  <a:lnTo>
                    <a:pt x="307" y="10"/>
                  </a:lnTo>
                  <a:lnTo>
                    <a:pt x="306" y="18"/>
                  </a:lnTo>
                  <a:lnTo>
                    <a:pt x="305" y="26"/>
                  </a:lnTo>
                  <a:lnTo>
                    <a:pt x="302" y="33"/>
                  </a:lnTo>
                  <a:lnTo>
                    <a:pt x="300" y="40"/>
                  </a:lnTo>
                  <a:lnTo>
                    <a:pt x="295" y="46"/>
                  </a:lnTo>
                  <a:lnTo>
                    <a:pt x="292" y="53"/>
                  </a:lnTo>
                  <a:lnTo>
                    <a:pt x="286" y="58"/>
                  </a:lnTo>
                  <a:lnTo>
                    <a:pt x="282" y="62"/>
                  </a:lnTo>
                  <a:lnTo>
                    <a:pt x="276" y="67"/>
                  </a:lnTo>
                  <a:lnTo>
                    <a:pt x="271" y="71"/>
                  </a:lnTo>
                  <a:lnTo>
                    <a:pt x="264" y="73"/>
                  </a:lnTo>
                  <a:lnTo>
                    <a:pt x="258" y="75"/>
                  </a:lnTo>
                  <a:lnTo>
                    <a:pt x="251" y="77"/>
                  </a:lnTo>
                  <a:lnTo>
                    <a:pt x="244" y="79"/>
                  </a:lnTo>
                  <a:lnTo>
                    <a:pt x="238" y="79"/>
                  </a:lnTo>
                  <a:lnTo>
                    <a:pt x="223" y="77"/>
                  </a:lnTo>
                  <a:lnTo>
                    <a:pt x="209" y="74"/>
                  </a:lnTo>
                  <a:lnTo>
                    <a:pt x="198" y="71"/>
                  </a:lnTo>
                  <a:lnTo>
                    <a:pt x="181" y="65"/>
                  </a:lnTo>
                  <a:lnTo>
                    <a:pt x="158" y="56"/>
                  </a:lnTo>
                  <a:lnTo>
                    <a:pt x="129" y="44"/>
                  </a:lnTo>
                  <a:lnTo>
                    <a:pt x="109" y="37"/>
                  </a:lnTo>
                  <a:lnTo>
                    <a:pt x="92" y="31"/>
                  </a:lnTo>
                  <a:lnTo>
                    <a:pt x="77" y="28"/>
                  </a:lnTo>
                  <a:lnTo>
                    <a:pt x="66" y="27"/>
                  </a:lnTo>
                  <a:lnTo>
                    <a:pt x="56" y="27"/>
                  </a:lnTo>
                  <a:lnTo>
                    <a:pt x="47" y="30"/>
                  </a:lnTo>
                  <a:lnTo>
                    <a:pt x="40" y="33"/>
                  </a:lnTo>
                  <a:lnTo>
                    <a:pt x="32" y="39"/>
                  </a:lnTo>
                  <a:lnTo>
                    <a:pt x="25" y="45"/>
                  </a:lnTo>
                  <a:lnTo>
                    <a:pt x="20" y="55"/>
                  </a:lnTo>
                  <a:lnTo>
                    <a:pt x="17" y="66"/>
                  </a:lnTo>
                  <a:lnTo>
                    <a:pt x="12" y="77"/>
                  </a:lnTo>
                  <a:lnTo>
                    <a:pt x="0" y="77"/>
                  </a:lnTo>
                  <a:lnTo>
                    <a:pt x="1" y="69"/>
                  </a:lnTo>
                  <a:lnTo>
                    <a:pt x="2" y="60"/>
                  </a:lnTo>
                  <a:lnTo>
                    <a:pt x="3" y="52"/>
                  </a:lnTo>
                  <a:lnTo>
                    <a:pt x="7" y="44"/>
                  </a:lnTo>
                  <a:lnTo>
                    <a:pt x="9" y="38"/>
                  </a:lnTo>
                  <a:lnTo>
                    <a:pt x="12" y="31"/>
                  </a:lnTo>
                  <a:lnTo>
                    <a:pt x="17" y="26"/>
                  </a:lnTo>
                  <a:lnTo>
                    <a:pt x="21" y="20"/>
                  </a:lnTo>
                  <a:lnTo>
                    <a:pt x="26" y="15"/>
                  </a:lnTo>
                  <a:lnTo>
                    <a:pt x="31" y="11"/>
                  </a:lnTo>
                  <a:lnTo>
                    <a:pt x="36" y="7"/>
                  </a:lnTo>
                  <a:lnTo>
                    <a:pt x="43" y="5"/>
                  </a:lnTo>
                  <a:lnTo>
                    <a:pt x="49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81" y="1"/>
                  </a:lnTo>
                  <a:lnTo>
                    <a:pt x="94" y="4"/>
                  </a:lnTo>
                  <a:lnTo>
                    <a:pt x="109" y="9"/>
                  </a:lnTo>
                  <a:lnTo>
                    <a:pt x="128" y="15"/>
                  </a:lnTo>
                  <a:lnTo>
                    <a:pt x="149" y="24"/>
                  </a:lnTo>
                  <a:lnTo>
                    <a:pt x="172" y="32"/>
                  </a:lnTo>
                  <a:lnTo>
                    <a:pt x="196" y="42"/>
                  </a:lnTo>
                  <a:lnTo>
                    <a:pt x="214" y="48"/>
                  </a:lnTo>
                  <a:lnTo>
                    <a:pt x="230" y="52"/>
                  </a:lnTo>
                  <a:lnTo>
                    <a:pt x="241" y="53"/>
                  </a:lnTo>
                  <a:lnTo>
                    <a:pt x="252" y="52"/>
                  </a:lnTo>
                  <a:lnTo>
                    <a:pt x="261" y="49"/>
                  </a:lnTo>
                  <a:lnTo>
                    <a:pt x="270" y="45"/>
                  </a:lnTo>
                  <a:lnTo>
                    <a:pt x="277" y="40"/>
                  </a:lnTo>
                  <a:lnTo>
                    <a:pt x="284" y="32"/>
                  </a:lnTo>
                  <a:lnTo>
                    <a:pt x="290" y="23"/>
                  </a:lnTo>
                  <a:lnTo>
                    <a:pt x="293" y="13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8" name="Freeform 1488"/>
            <p:cNvSpPr>
              <a:spLocks/>
            </p:cNvSpPr>
            <p:nvPr/>
          </p:nvSpPr>
          <p:spPr bwMode="auto">
            <a:xfrm>
              <a:off x="4273" y="1111"/>
              <a:ext cx="53" cy="86"/>
            </a:xfrm>
            <a:custGeom>
              <a:avLst/>
              <a:gdLst>
                <a:gd name="T0" fmla="*/ 205 w 229"/>
                <a:gd name="T1" fmla="*/ 49 h 388"/>
                <a:gd name="T2" fmla="*/ 62 w 229"/>
                <a:gd name="T3" fmla="*/ 99 h 388"/>
                <a:gd name="T4" fmla="*/ 98 w 229"/>
                <a:gd name="T5" fmla="*/ 107 h 388"/>
                <a:gd name="T6" fmla="*/ 130 w 229"/>
                <a:gd name="T7" fmla="*/ 119 h 388"/>
                <a:gd name="T8" fmla="*/ 159 w 229"/>
                <a:gd name="T9" fmla="*/ 135 h 388"/>
                <a:gd name="T10" fmla="*/ 183 w 229"/>
                <a:gd name="T11" fmla="*/ 154 h 388"/>
                <a:gd name="T12" fmla="*/ 200 w 229"/>
                <a:gd name="T13" fmla="*/ 175 h 388"/>
                <a:gd name="T14" fmla="*/ 212 w 229"/>
                <a:gd name="T15" fmla="*/ 196 h 388"/>
                <a:gd name="T16" fmla="*/ 220 w 229"/>
                <a:gd name="T17" fmla="*/ 220 h 388"/>
                <a:gd name="T18" fmla="*/ 222 w 229"/>
                <a:gd name="T19" fmla="*/ 245 h 388"/>
                <a:gd name="T20" fmla="*/ 219 w 229"/>
                <a:gd name="T21" fmla="*/ 274 h 388"/>
                <a:gd name="T22" fmla="*/ 209 w 229"/>
                <a:gd name="T23" fmla="*/ 300 h 388"/>
                <a:gd name="T24" fmla="*/ 195 w 229"/>
                <a:gd name="T25" fmla="*/ 323 h 388"/>
                <a:gd name="T26" fmla="*/ 178 w 229"/>
                <a:gd name="T27" fmla="*/ 344 h 388"/>
                <a:gd name="T28" fmla="*/ 158 w 229"/>
                <a:gd name="T29" fmla="*/ 360 h 388"/>
                <a:gd name="T30" fmla="*/ 135 w 229"/>
                <a:gd name="T31" fmla="*/ 373 h 388"/>
                <a:gd name="T32" fmla="*/ 101 w 229"/>
                <a:gd name="T33" fmla="*/ 384 h 388"/>
                <a:gd name="T34" fmla="*/ 67 w 229"/>
                <a:gd name="T35" fmla="*/ 388 h 388"/>
                <a:gd name="T36" fmla="*/ 36 w 229"/>
                <a:gd name="T37" fmla="*/ 385 h 388"/>
                <a:gd name="T38" fmla="*/ 25 w 229"/>
                <a:gd name="T39" fmla="*/ 382 h 388"/>
                <a:gd name="T40" fmla="*/ 15 w 229"/>
                <a:gd name="T41" fmla="*/ 376 h 388"/>
                <a:gd name="T42" fmla="*/ 3 w 229"/>
                <a:gd name="T43" fmla="*/ 364 h 388"/>
                <a:gd name="T44" fmla="*/ 0 w 229"/>
                <a:gd name="T45" fmla="*/ 350 h 388"/>
                <a:gd name="T46" fmla="*/ 1 w 229"/>
                <a:gd name="T47" fmla="*/ 343 h 388"/>
                <a:gd name="T48" fmla="*/ 6 w 229"/>
                <a:gd name="T49" fmla="*/ 336 h 388"/>
                <a:gd name="T50" fmla="*/ 14 w 229"/>
                <a:gd name="T51" fmla="*/ 332 h 388"/>
                <a:gd name="T52" fmla="*/ 23 w 229"/>
                <a:gd name="T53" fmla="*/ 331 h 388"/>
                <a:gd name="T54" fmla="*/ 36 w 229"/>
                <a:gd name="T55" fmla="*/ 333 h 388"/>
                <a:gd name="T56" fmla="*/ 55 w 229"/>
                <a:gd name="T57" fmla="*/ 345 h 388"/>
                <a:gd name="T58" fmla="*/ 77 w 229"/>
                <a:gd name="T59" fmla="*/ 356 h 388"/>
                <a:gd name="T60" fmla="*/ 99 w 229"/>
                <a:gd name="T61" fmla="*/ 359 h 388"/>
                <a:gd name="T62" fmla="*/ 116 w 229"/>
                <a:gd name="T63" fmla="*/ 358 h 388"/>
                <a:gd name="T64" fmla="*/ 131 w 229"/>
                <a:gd name="T65" fmla="*/ 352 h 388"/>
                <a:gd name="T66" fmla="*/ 146 w 229"/>
                <a:gd name="T67" fmla="*/ 345 h 388"/>
                <a:gd name="T68" fmla="*/ 159 w 229"/>
                <a:gd name="T69" fmla="*/ 334 h 388"/>
                <a:gd name="T70" fmla="*/ 170 w 229"/>
                <a:gd name="T71" fmla="*/ 321 h 388"/>
                <a:gd name="T72" fmla="*/ 178 w 229"/>
                <a:gd name="T73" fmla="*/ 306 h 388"/>
                <a:gd name="T74" fmla="*/ 182 w 229"/>
                <a:gd name="T75" fmla="*/ 291 h 388"/>
                <a:gd name="T76" fmla="*/ 184 w 229"/>
                <a:gd name="T77" fmla="*/ 274 h 388"/>
                <a:gd name="T78" fmla="*/ 182 w 229"/>
                <a:gd name="T79" fmla="*/ 257 h 388"/>
                <a:gd name="T80" fmla="*/ 179 w 229"/>
                <a:gd name="T81" fmla="*/ 240 h 388"/>
                <a:gd name="T82" fmla="*/ 171 w 229"/>
                <a:gd name="T83" fmla="*/ 224 h 388"/>
                <a:gd name="T84" fmla="*/ 161 w 229"/>
                <a:gd name="T85" fmla="*/ 209 h 388"/>
                <a:gd name="T86" fmla="*/ 149 w 229"/>
                <a:gd name="T87" fmla="*/ 195 h 388"/>
                <a:gd name="T88" fmla="*/ 135 w 229"/>
                <a:gd name="T89" fmla="*/ 183 h 388"/>
                <a:gd name="T90" fmla="*/ 117 w 229"/>
                <a:gd name="T91" fmla="*/ 173 h 388"/>
                <a:gd name="T92" fmla="*/ 98 w 229"/>
                <a:gd name="T93" fmla="*/ 163 h 388"/>
                <a:gd name="T94" fmla="*/ 62 w 229"/>
                <a:gd name="T95" fmla="*/ 153 h 388"/>
                <a:gd name="T96" fmla="*/ 13 w 229"/>
                <a:gd name="T97" fmla="*/ 149 h 388"/>
                <a:gd name="T98" fmla="*/ 229 w 229"/>
                <a:gd name="T99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9" h="388">
                  <a:moveTo>
                    <a:pt x="229" y="0"/>
                  </a:moveTo>
                  <a:lnTo>
                    <a:pt x="205" y="49"/>
                  </a:lnTo>
                  <a:lnTo>
                    <a:pt x="88" y="49"/>
                  </a:lnTo>
                  <a:lnTo>
                    <a:pt x="62" y="99"/>
                  </a:lnTo>
                  <a:lnTo>
                    <a:pt x="80" y="103"/>
                  </a:lnTo>
                  <a:lnTo>
                    <a:pt x="98" y="107"/>
                  </a:lnTo>
                  <a:lnTo>
                    <a:pt x="115" y="112"/>
                  </a:lnTo>
                  <a:lnTo>
                    <a:pt x="130" y="119"/>
                  </a:lnTo>
                  <a:lnTo>
                    <a:pt x="146" y="126"/>
                  </a:lnTo>
                  <a:lnTo>
                    <a:pt x="159" y="135"/>
                  </a:lnTo>
                  <a:lnTo>
                    <a:pt x="171" y="145"/>
                  </a:lnTo>
                  <a:lnTo>
                    <a:pt x="183" y="154"/>
                  </a:lnTo>
                  <a:lnTo>
                    <a:pt x="192" y="164"/>
                  </a:lnTo>
                  <a:lnTo>
                    <a:pt x="200" y="175"/>
                  </a:lnTo>
                  <a:lnTo>
                    <a:pt x="206" y="186"/>
                  </a:lnTo>
                  <a:lnTo>
                    <a:pt x="212" y="196"/>
                  </a:lnTo>
                  <a:lnTo>
                    <a:pt x="216" y="208"/>
                  </a:lnTo>
                  <a:lnTo>
                    <a:pt x="220" y="220"/>
                  </a:lnTo>
                  <a:lnTo>
                    <a:pt x="221" y="232"/>
                  </a:lnTo>
                  <a:lnTo>
                    <a:pt x="222" y="245"/>
                  </a:lnTo>
                  <a:lnTo>
                    <a:pt x="221" y="259"/>
                  </a:lnTo>
                  <a:lnTo>
                    <a:pt x="219" y="274"/>
                  </a:lnTo>
                  <a:lnTo>
                    <a:pt x="214" y="287"/>
                  </a:lnTo>
                  <a:lnTo>
                    <a:pt x="209" y="300"/>
                  </a:lnTo>
                  <a:lnTo>
                    <a:pt x="202" y="313"/>
                  </a:lnTo>
                  <a:lnTo>
                    <a:pt x="195" y="323"/>
                  </a:lnTo>
                  <a:lnTo>
                    <a:pt x="187" y="334"/>
                  </a:lnTo>
                  <a:lnTo>
                    <a:pt x="178" y="344"/>
                  </a:lnTo>
                  <a:lnTo>
                    <a:pt x="168" y="352"/>
                  </a:lnTo>
                  <a:lnTo>
                    <a:pt x="158" y="360"/>
                  </a:lnTo>
                  <a:lnTo>
                    <a:pt x="147" y="366"/>
                  </a:lnTo>
                  <a:lnTo>
                    <a:pt x="135" y="373"/>
                  </a:lnTo>
                  <a:lnTo>
                    <a:pt x="118" y="379"/>
                  </a:lnTo>
                  <a:lnTo>
                    <a:pt x="101" y="384"/>
                  </a:lnTo>
                  <a:lnTo>
                    <a:pt x="84" y="387"/>
                  </a:lnTo>
                  <a:lnTo>
                    <a:pt x="67" y="388"/>
                  </a:lnTo>
                  <a:lnTo>
                    <a:pt x="51" y="387"/>
                  </a:lnTo>
                  <a:lnTo>
                    <a:pt x="36" y="385"/>
                  </a:lnTo>
                  <a:lnTo>
                    <a:pt x="31" y="384"/>
                  </a:lnTo>
                  <a:lnTo>
                    <a:pt x="25" y="382"/>
                  </a:lnTo>
                  <a:lnTo>
                    <a:pt x="20" y="379"/>
                  </a:lnTo>
                  <a:lnTo>
                    <a:pt x="15" y="376"/>
                  </a:lnTo>
                  <a:lnTo>
                    <a:pt x="9" y="371"/>
                  </a:lnTo>
                  <a:lnTo>
                    <a:pt x="3" y="364"/>
                  </a:lnTo>
                  <a:lnTo>
                    <a:pt x="1" y="358"/>
                  </a:lnTo>
                  <a:lnTo>
                    <a:pt x="0" y="350"/>
                  </a:lnTo>
                  <a:lnTo>
                    <a:pt x="0" y="347"/>
                  </a:lnTo>
                  <a:lnTo>
                    <a:pt x="1" y="343"/>
                  </a:lnTo>
                  <a:lnTo>
                    <a:pt x="3" y="340"/>
                  </a:lnTo>
                  <a:lnTo>
                    <a:pt x="6" y="336"/>
                  </a:lnTo>
                  <a:lnTo>
                    <a:pt x="10" y="334"/>
                  </a:lnTo>
                  <a:lnTo>
                    <a:pt x="14" y="332"/>
                  </a:lnTo>
                  <a:lnTo>
                    <a:pt x="19" y="331"/>
                  </a:lnTo>
                  <a:lnTo>
                    <a:pt x="23" y="331"/>
                  </a:lnTo>
                  <a:lnTo>
                    <a:pt x="30" y="331"/>
                  </a:lnTo>
                  <a:lnTo>
                    <a:pt x="36" y="333"/>
                  </a:lnTo>
                  <a:lnTo>
                    <a:pt x="44" y="337"/>
                  </a:lnTo>
                  <a:lnTo>
                    <a:pt x="55" y="345"/>
                  </a:lnTo>
                  <a:lnTo>
                    <a:pt x="66" y="350"/>
                  </a:lnTo>
                  <a:lnTo>
                    <a:pt x="77" y="356"/>
                  </a:lnTo>
                  <a:lnTo>
                    <a:pt x="88" y="358"/>
                  </a:lnTo>
                  <a:lnTo>
                    <a:pt x="99" y="359"/>
                  </a:lnTo>
                  <a:lnTo>
                    <a:pt x="107" y="359"/>
                  </a:lnTo>
                  <a:lnTo>
                    <a:pt x="116" y="358"/>
                  </a:lnTo>
                  <a:lnTo>
                    <a:pt x="124" y="356"/>
                  </a:lnTo>
                  <a:lnTo>
                    <a:pt x="131" y="352"/>
                  </a:lnTo>
                  <a:lnTo>
                    <a:pt x="138" y="349"/>
                  </a:lnTo>
                  <a:lnTo>
                    <a:pt x="146" y="345"/>
                  </a:lnTo>
                  <a:lnTo>
                    <a:pt x="152" y="340"/>
                  </a:lnTo>
                  <a:lnTo>
                    <a:pt x="159" y="334"/>
                  </a:lnTo>
                  <a:lnTo>
                    <a:pt x="164" y="328"/>
                  </a:lnTo>
                  <a:lnTo>
                    <a:pt x="170" y="321"/>
                  </a:lnTo>
                  <a:lnTo>
                    <a:pt x="174" y="314"/>
                  </a:lnTo>
                  <a:lnTo>
                    <a:pt x="178" y="306"/>
                  </a:lnTo>
                  <a:lnTo>
                    <a:pt x="181" y="299"/>
                  </a:lnTo>
                  <a:lnTo>
                    <a:pt x="182" y="291"/>
                  </a:lnTo>
                  <a:lnTo>
                    <a:pt x="183" y="282"/>
                  </a:lnTo>
                  <a:lnTo>
                    <a:pt x="184" y="274"/>
                  </a:lnTo>
                  <a:lnTo>
                    <a:pt x="183" y="265"/>
                  </a:lnTo>
                  <a:lnTo>
                    <a:pt x="182" y="257"/>
                  </a:lnTo>
                  <a:lnTo>
                    <a:pt x="181" y="248"/>
                  </a:lnTo>
                  <a:lnTo>
                    <a:pt x="179" y="240"/>
                  </a:lnTo>
                  <a:lnTo>
                    <a:pt x="176" y="233"/>
                  </a:lnTo>
                  <a:lnTo>
                    <a:pt x="171" y="224"/>
                  </a:lnTo>
                  <a:lnTo>
                    <a:pt x="167" y="217"/>
                  </a:lnTo>
                  <a:lnTo>
                    <a:pt x="161" y="209"/>
                  </a:lnTo>
                  <a:lnTo>
                    <a:pt x="156" y="202"/>
                  </a:lnTo>
                  <a:lnTo>
                    <a:pt x="149" y="195"/>
                  </a:lnTo>
                  <a:lnTo>
                    <a:pt x="141" y="189"/>
                  </a:lnTo>
                  <a:lnTo>
                    <a:pt x="135" y="183"/>
                  </a:lnTo>
                  <a:lnTo>
                    <a:pt x="126" y="177"/>
                  </a:lnTo>
                  <a:lnTo>
                    <a:pt x="117" y="173"/>
                  </a:lnTo>
                  <a:lnTo>
                    <a:pt x="108" y="167"/>
                  </a:lnTo>
                  <a:lnTo>
                    <a:pt x="98" y="163"/>
                  </a:lnTo>
                  <a:lnTo>
                    <a:pt x="82" y="158"/>
                  </a:lnTo>
                  <a:lnTo>
                    <a:pt x="62" y="153"/>
                  </a:lnTo>
                  <a:lnTo>
                    <a:pt x="38" y="150"/>
                  </a:lnTo>
                  <a:lnTo>
                    <a:pt x="13" y="149"/>
                  </a:lnTo>
                  <a:lnTo>
                    <a:pt x="88" y="0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9" name="Freeform 1489"/>
            <p:cNvSpPr>
              <a:spLocks noEditPoints="1"/>
            </p:cNvSpPr>
            <p:nvPr/>
          </p:nvSpPr>
          <p:spPr bwMode="auto">
            <a:xfrm>
              <a:off x="4340" y="1110"/>
              <a:ext cx="59" cy="87"/>
            </a:xfrm>
            <a:custGeom>
              <a:avLst/>
              <a:gdLst>
                <a:gd name="T0" fmla="*/ 1 w 254"/>
                <a:gd name="T1" fmla="*/ 169 h 395"/>
                <a:gd name="T2" fmla="*/ 8 w 254"/>
                <a:gd name="T3" fmla="*/ 126 h 395"/>
                <a:gd name="T4" fmla="*/ 20 w 254"/>
                <a:gd name="T5" fmla="*/ 88 h 395"/>
                <a:gd name="T6" fmla="*/ 38 w 254"/>
                <a:gd name="T7" fmla="*/ 56 h 395"/>
                <a:gd name="T8" fmla="*/ 59 w 254"/>
                <a:gd name="T9" fmla="*/ 31 h 395"/>
                <a:gd name="T10" fmla="*/ 88 w 254"/>
                <a:gd name="T11" fmla="*/ 10 h 395"/>
                <a:gd name="T12" fmla="*/ 114 w 254"/>
                <a:gd name="T13" fmla="*/ 1 h 395"/>
                <a:gd name="T14" fmla="*/ 140 w 254"/>
                <a:gd name="T15" fmla="*/ 1 h 395"/>
                <a:gd name="T16" fmla="*/ 171 w 254"/>
                <a:gd name="T17" fmla="*/ 10 h 395"/>
                <a:gd name="T18" fmla="*/ 200 w 254"/>
                <a:gd name="T19" fmla="*/ 34 h 395"/>
                <a:gd name="T20" fmla="*/ 228 w 254"/>
                <a:gd name="T21" fmla="*/ 74 h 395"/>
                <a:gd name="T22" fmla="*/ 248 w 254"/>
                <a:gd name="T23" fmla="*/ 129 h 395"/>
                <a:gd name="T24" fmla="*/ 254 w 254"/>
                <a:gd name="T25" fmla="*/ 195 h 395"/>
                <a:gd name="T26" fmla="*/ 251 w 254"/>
                <a:gd name="T27" fmla="*/ 241 h 395"/>
                <a:gd name="T28" fmla="*/ 242 w 254"/>
                <a:gd name="T29" fmla="*/ 282 h 395"/>
                <a:gd name="T30" fmla="*/ 229 w 254"/>
                <a:gd name="T31" fmla="*/ 317 h 395"/>
                <a:gd name="T32" fmla="*/ 212 w 254"/>
                <a:gd name="T33" fmla="*/ 347 h 395"/>
                <a:gd name="T34" fmla="*/ 192 w 254"/>
                <a:gd name="T35" fmla="*/ 368 h 395"/>
                <a:gd name="T36" fmla="*/ 169 w 254"/>
                <a:gd name="T37" fmla="*/ 383 h 395"/>
                <a:gd name="T38" fmla="*/ 146 w 254"/>
                <a:gd name="T39" fmla="*/ 392 h 395"/>
                <a:gd name="T40" fmla="*/ 125 w 254"/>
                <a:gd name="T41" fmla="*/ 395 h 395"/>
                <a:gd name="T42" fmla="*/ 85 w 254"/>
                <a:gd name="T43" fmla="*/ 386 h 395"/>
                <a:gd name="T44" fmla="*/ 51 w 254"/>
                <a:gd name="T45" fmla="*/ 358 h 395"/>
                <a:gd name="T46" fmla="*/ 25 w 254"/>
                <a:gd name="T47" fmla="*/ 316 h 395"/>
                <a:gd name="T48" fmla="*/ 8 w 254"/>
                <a:gd name="T49" fmla="*/ 271 h 395"/>
                <a:gd name="T50" fmla="*/ 1 w 254"/>
                <a:gd name="T51" fmla="*/ 218 h 395"/>
                <a:gd name="T52" fmla="*/ 58 w 254"/>
                <a:gd name="T53" fmla="*/ 226 h 395"/>
                <a:gd name="T54" fmla="*/ 62 w 254"/>
                <a:gd name="T55" fmla="*/ 279 h 395"/>
                <a:gd name="T56" fmla="*/ 72 w 254"/>
                <a:gd name="T57" fmla="*/ 323 h 395"/>
                <a:gd name="T58" fmla="*/ 87 w 254"/>
                <a:gd name="T59" fmla="*/ 354 h 395"/>
                <a:gd name="T60" fmla="*/ 104 w 254"/>
                <a:gd name="T61" fmla="*/ 371 h 395"/>
                <a:gd name="T62" fmla="*/ 126 w 254"/>
                <a:gd name="T63" fmla="*/ 378 h 395"/>
                <a:gd name="T64" fmla="*/ 151 w 254"/>
                <a:gd name="T65" fmla="*/ 369 h 395"/>
                <a:gd name="T66" fmla="*/ 166 w 254"/>
                <a:gd name="T67" fmla="*/ 356 h 395"/>
                <a:gd name="T68" fmla="*/ 179 w 254"/>
                <a:gd name="T69" fmla="*/ 333 h 395"/>
                <a:gd name="T70" fmla="*/ 189 w 254"/>
                <a:gd name="T71" fmla="*/ 292 h 395"/>
                <a:gd name="T72" fmla="*/ 196 w 254"/>
                <a:gd name="T73" fmla="*/ 224 h 395"/>
                <a:gd name="T74" fmla="*/ 194 w 254"/>
                <a:gd name="T75" fmla="*/ 123 h 395"/>
                <a:gd name="T76" fmla="*/ 186 w 254"/>
                <a:gd name="T77" fmla="*/ 85 h 395"/>
                <a:gd name="T78" fmla="*/ 172 w 254"/>
                <a:gd name="T79" fmla="*/ 46 h 395"/>
                <a:gd name="T80" fmla="*/ 151 w 254"/>
                <a:gd name="T81" fmla="*/ 23 h 395"/>
                <a:gd name="T82" fmla="*/ 127 w 254"/>
                <a:gd name="T83" fmla="*/ 18 h 395"/>
                <a:gd name="T84" fmla="*/ 114 w 254"/>
                <a:gd name="T85" fmla="*/ 20 h 395"/>
                <a:gd name="T86" fmla="*/ 93 w 254"/>
                <a:gd name="T87" fmla="*/ 35 h 395"/>
                <a:gd name="T88" fmla="*/ 79 w 254"/>
                <a:gd name="T89" fmla="*/ 57 h 395"/>
                <a:gd name="T90" fmla="*/ 69 w 254"/>
                <a:gd name="T91" fmla="*/ 85 h 395"/>
                <a:gd name="T92" fmla="*/ 61 w 254"/>
                <a:gd name="T93" fmla="*/ 133 h 395"/>
                <a:gd name="T94" fmla="*/ 57 w 254"/>
                <a:gd name="T95" fmla="*/ 208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4" h="395">
                  <a:moveTo>
                    <a:pt x="0" y="200"/>
                  </a:moveTo>
                  <a:lnTo>
                    <a:pt x="0" y="184"/>
                  </a:lnTo>
                  <a:lnTo>
                    <a:pt x="1" y="169"/>
                  </a:lnTo>
                  <a:lnTo>
                    <a:pt x="4" y="154"/>
                  </a:lnTo>
                  <a:lnTo>
                    <a:pt x="6" y="140"/>
                  </a:lnTo>
                  <a:lnTo>
                    <a:pt x="8" y="126"/>
                  </a:lnTo>
                  <a:lnTo>
                    <a:pt x="11" y="113"/>
                  </a:lnTo>
                  <a:lnTo>
                    <a:pt x="16" y="100"/>
                  </a:lnTo>
                  <a:lnTo>
                    <a:pt x="20" y="88"/>
                  </a:lnTo>
                  <a:lnTo>
                    <a:pt x="26" y="76"/>
                  </a:lnTo>
                  <a:lnTo>
                    <a:pt x="31" y="66"/>
                  </a:lnTo>
                  <a:lnTo>
                    <a:pt x="38" y="56"/>
                  </a:lnTo>
                  <a:lnTo>
                    <a:pt x="45" y="47"/>
                  </a:lnTo>
                  <a:lnTo>
                    <a:pt x="51" y="38"/>
                  </a:lnTo>
                  <a:lnTo>
                    <a:pt x="59" y="31"/>
                  </a:lnTo>
                  <a:lnTo>
                    <a:pt x="67" y="24"/>
                  </a:lnTo>
                  <a:lnTo>
                    <a:pt x="74" y="18"/>
                  </a:lnTo>
                  <a:lnTo>
                    <a:pt x="88" y="10"/>
                  </a:lnTo>
                  <a:lnTo>
                    <a:pt x="101" y="4"/>
                  </a:lnTo>
                  <a:lnTo>
                    <a:pt x="108" y="2"/>
                  </a:lnTo>
                  <a:lnTo>
                    <a:pt x="114" y="1"/>
                  </a:lnTo>
                  <a:lnTo>
                    <a:pt x="121" y="0"/>
                  </a:lnTo>
                  <a:lnTo>
                    <a:pt x="129" y="0"/>
                  </a:lnTo>
                  <a:lnTo>
                    <a:pt x="140" y="1"/>
                  </a:lnTo>
                  <a:lnTo>
                    <a:pt x="150" y="3"/>
                  </a:lnTo>
                  <a:lnTo>
                    <a:pt x="161" y="6"/>
                  </a:lnTo>
                  <a:lnTo>
                    <a:pt x="171" y="10"/>
                  </a:lnTo>
                  <a:lnTo>
                    <a:pt x="181" y="17"/>
                  </a:lnTo>
                  <a:lnTo>
                    <a:pt x="191" y="24"/>
                  </a:lnTo>
                  <a:lnTo>
                    <a:pt x="200" y="34"/>
                  </a:lnTo>
                  <a:lnTo>
                    <a:pt x="209" y="44"/>
                  </a:lnTo>
                  <a:lnTo>
                    <a:pt x="219" y="59"/>
                  </a:lnTo>
                  <a:lnTo>
                    <a:pt x="228" y="74"/>
                  </a:lnTo>
                  <a:lnTo>
                    <a:pt x="236" y="91"/>
                  </a:lnTo>
                  <a:lnTo>
                    <a:pt x="242" y="110"/>
                  </a:lnTo>
                  <a:lnTo>
                    <a:pt x="248" y="129"/>
                  </a:lnTo>
                  <a:lnTo>
                    <a:pt x="251" y="149"/>
                  </a:lnTo>
                  <a:lnTo>
                    <a:pt x="254" y="171"/>
                  </a:lnTo>
                  <a:lnTo>
                    <a:pt x="254" y="195"/>
                  </a:lnTo>
                  <a:lnTo>
                    <a:pt x="254" y="211"/>
                  </a:lnTo>
                  <a:lnTo>
                    <a:pt x="252" y="226"/>
                  </a:lnTo>
                  <a:lnTo>
                    <a:pt x="251" y="241"/>
                  </a:lnTo>
                  <a:lnTo>
                    <a:pt x="249" y="256"/>
                  </a:lnTo>
                  <a:lnTo>
                    <a:pt x="246" y="269"/>
                  </a:lnTo>
                  <a:lnTo>
                    <a:pt x="242" y="282"/>
                  </a:lnTo>
                  <a:lnTo>
                    <a:pt x="239" y="295"/>
                  </a:lnTo>
                  <a:lnTo>
                    <a:pt x="235" y="307"/>
                  </a:lnTo>
                  <a:lnTo>
                    <a:pt x="229" y="317"/>
                  </a:lnTo>
                  <a:lnTo>
                    <a:pt x="224" y="328"/>
                  </a:lnTo>
                  <a:lnTo>
                    <a:pt x="218" y="338"/>
                  </a:lnTo>
                  <a:lnTo>
                    <a:pt x="212" y="347"/>
                  </a:lnTo>
                  <a:lnTo>
                    <a:pt x="205" y="355"/>
                  </a:lnTo>
                  <a:lnTo>
                    <a:pt x="198" y="362"/>
                  </a:lnTo>
                  <a:lnTo>
                    <a:pt x="192" y="368"/>
                  </a:lnTo>
                  <a:lnTo>
                    <a:pt x="184" y="375"/>
                  </a:lnTo>
                  <a:lnTo>
                    <a:pt x="176" y="379"/>
                  </a:lnTo>
                  <a:lnTo>
                    <a:pt x="169" y="383"/>
                  </a:lnTo>
                  <a:lnTo>
                    <a:pt x="162" y="386"/>
                  </a:lnTo>
                  <a:lnTo>
                    <a:pt x="154" y="390"/>
                  </a:lnTo>
                  <a:lnTo>
                    <a:pt x="146" y="392"/>
                  </a:lnTo>
                  <a:lnTo>
                    <a:pt x="140" y="394"/>
                  </a:lnTo>
                  <a:lnTo>
                    <a:pt x="132" y="395"/>
                  </a:lnTo>
                  <a:lnTo>
                    <a:pt x="125" y="395"/>
                  </a:lnTo>
                  <a:lnTo>
                    <a:pt x="112" y="394"/>
                  </a:lnTo>
                  <a:lnTo>
                    <a:pt x="99" y="391"/>
                  </a:lnTo>
                  <a:lnTo>
                    <a:pt x="85" y="386"/>
                  </a:lnTo>
                  <a:lnTo>
                    <a:pt x="74" y="379"/>
                  </a:lnTo>
                  <a:lnTo>
                    <a:pt x="62" y="370"/>
                  </a:lnTo>
                  <a:lnTo>
                    <a:pt x="51" y="358"/>
                  </a:lnTo>
                  <a:lnTo>
                    <a:pt x="41" y="345"/>
                  </a:lnTo>
                  <a:lnTo>
                    <a:pt x="32" y="330"/>
                  </a:lnTo>
                  <a:lnTo>
                    <a:pt x="25" y="316"/>
                  </a:lnTo>
                  <a:lnTo>
                    <a:pt x="18" y="302"/>
                  </a:lnTo>
                  <a:lnTo>
                    <a:pt x="12" y="287"/>
                  </a:lnTo>
                  <a:lnTo>
                    <a:pt x="8" y="271"/>
                  </a:lnTo>
                  <a:lnTo>
                    <a:pt x="5" y="254"/>
                  </a:lnTo>
                  <a:lnTo>
                    <a:pt x="3" y="237"/>
                  </a:lnTo>
                  <a:lnTo>
                    <a:pt x="1" y="218"/>
                  </a:lnTo>
                  <a:lnTo>
                    <a:pt x="0" y="200"/>
                  </a:lnTo>
                  <a:close/>
                  <a:moveTo>
                    <a:pt x="57" y="208"/>
                  </a:moveTo>
                  <a:lnTo>
                    <a:pt x="58" y="226"/>
                  </a:lnTo>
                  <a:lnTo>
                    <a:pt x="58" y="244"/>
                  </a:lnTo>
                  <a:lnTo>
                    <a:pt x="60" y="263"/>
                  </a:lnTo>
                  <a:lnTo>
                    <a:pt x="62" y="279"/>
                  </a:lnTo>
                  <a:lnTo>
                    <a:pt x="64" y="294"/>
                  </a:lnTo>
                  <a:lnTo>
                    <a:pt x="68" y="309"/>
                  </a:lnTo>
                  <a:lnTo>
                    <a:pt x="72" y="323"/>
                  </a:lnTo>
                  <a:lnTo>
                    <a:pt x="77" y="336"/>
                  </a:lnTo>
                  <a:lnTo>
                    <a:pt x="81" y="345"/>
                  </a:lnTo>
                  <a:lnTo>
                    <a:pt x="87" y="354"/>
                  </a:lnTo>
                  <a:lnTo>
                    <a:pt x="92" y="361"/>
                  </a:lnTo>
                  <a:lnTo>
                    <a:pt x="98" y="367"/>
                  </a:lnTo>
                  <a:lnTo>
                    <a:pt x="104" y="371"/>
                  </a:lnTo>
                  <a:lnTo>
                    <a:pt x="111" y="375"/>
                  </a:lnTo>
                  <a:lnTo>
                    <a:pt x="119" y="377"/>
                  </a:lnTo>
                  <a:lnTo>
                    <a:pt x="126" y="378"/>
                  </a:lnTo>
                  <a:lnTo>
                    <a:pt x="134" y="377"/>
                  </a:lnTo>
                  <a:lnTo>
                    <a:pt x="142" y="373"/>
                  </a:lnTo>
                  <a:lnTo>
                    <a:pt x="151" y="369"/>
                  </a:lnTo>
                  <a:lnTo>
                    <a:pt x="158" y="364"/>
                  </a:lnTo>
                  <a:lnTo>
                    <a:pt x="163" y="359"/>
                  </a:lnTo>
                  <a:lnTo>
                    <a:pt x="166" y="356"/>
                  </a:lnTo>
                  <a:lnTo>
                    <a:pt x="169" y="351"/>
                  </a:lnTo>
                  <a:lnTo>
                    <a:pt x="173" y="345"/>
                  </a:lnTo>
                  <a:lnTo>
                    <a:pt x="179" y="333"/>
                  </a:lnTo>
                  <a:lnTo>
                    <a:pt x="184" y="319"/>
                  </a:lnTo>
                  <a:lnTo>
                    <a:pt x="187" y="306"/>
                  </a:lnTo>
                  <a:lnTo>
                    <a:pt x="189" y="292"/>
                  </a:lnTo>
                  <a:lnTo>
                    <a:pt x="192" y="277"/>
                  </a:lnTo>
                  <a:lnTo>
                    <a:pt x="194" y="260"/>
                  </a:lnTo>
                  <a:lnTo>
                    <a:pt x="196" y="224"/>
                  </a:lnTo>
                  <a:lnTo>
                    <a:pt x="197" y="182"/>
                  </a:lnTo>
                  <a:lnTo>
                    <a:pt x="196" y="151"/>
                  </a:lnTo>
                  <a:lnTo>
                    <a:pt x="194" y="123"/>
                  </a:lnTo>
                  <a:lnTo>
                    <a:pt x="192" y="109"/>
                  </a:lnTo>
                  <a:lnTo>
                    <a:pt x="189" y="97"/>
                  </a:lnTo>
                  <a:lnTo>
                    <a:pt x="186" y="85"/>
                  </a:lnTo>
                  <a:lnTo>
                    <a:pt x="183" y="73"/>
                  </a:lnTo>
                  <a:lnTo>
                    <a:pt x="177" y="58"/>
                  </a:lnTo>
                  <a:lnTo>
                    <a:pt x="172" y="46"/>
                  </a:lnTo>
                  <a:lnTo>
                    <a:pt x="164" y="35"/>
                  </a:lnTo>
                  <a:lnTo>
                    <a:pt x="156" y="28"/>
                  </a:lnTo>
                  <a:lnTo>
                    <a:pt x="151" y="23"/>
                  </a:lnTo>
                  <a:lnTo>
                    <a:pt x="143" y="20"/>
                  </a:lnTo>
                  <a:lnTo>
                    <a:pt x="136" y="19"/>
                  </a:lnTo>
                  <a:lnTo>
                    <a:pt x="127" y="18"/>
                  </a:lnTo>
                  <a:lnTo>
                    <a:pt x="123" y="18"/>
                  </a:lnTo>
                  <a:lnTo>
                    <a:pt x="119" y="19"/>
                  </a:lnTo>
                  <a:lnTo>
                    <a:pt x="114" y="20"/>
                  </a:lnTo>
                  <a:lnTo>
                    <a:pt x="110" y="22"/>
                  </a:lnTo>
                  <a:lnTo>
                    <a:pt x="101" y="28"/>
                  </a:lnTo>
                  <a:lnTo>
                    <a:pt x="93" y="35"/>
                  </a:lnTo>
                  <a:lnTo>
                    <a:pt x="88" y="42"/>
                  </a:lnTo>
                  <a:lnTo>
                    <a:pt x="83" y="48"/>
                  </a:lnTo>
                  <a:lnTo>
                    <a:pt x="79" y="57"/>
                  </a:lnTo>
                  <a:lnTo>
                    <a:pt x="76" y="65"/>
                  </a:lnTo>
                  <a:lnTo>
                    <a:pt x="72" y="75"/>
                  </a:lnTo>
                  <a:lnTo>
                    <a:pt x="69" y="85"/>
                  </a:lnTo>
                  <a:lnTo>
                    <a:pt x="67" y="97"/>
                  </a:lnTo>
                  <a:lnTo>
                    <a:pt x="64" y="109"/>
                  </a:lnTo>
                  <a:lnTo>
                    <a:pt x="61" y="133"/>
                  </a:lnTo>
                  <a:lnTo>
                    <a:pt x="59" y="158"/>
                  </a:lnTo>
                  <a:lnTo>
                    <a:pt x="58" y="183"/>
                  </a:lnTo>
                  <a:lnTo>
                    <a:pt x="57" y="2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0" name="Freeform 1490"/>
            <p:cNvSpPr>
              <a:spLocks/>
            </p:cNvSpPr>
            <p:nvPr/>
          </p:nvSpPr>
          <p:spPr bwMode="auto">
            <a:xfrm>
              <a:off x="4405" y="1137"/>
              <a:ext cx="104" cy="58"/>
            </a:xfrm>
            <a:custGeom>
              <a:avLst/>
              <a:gdLst>
                <a:gd name="T0" fmla="*/ 115 w 452"/>
                <a:gd name="T1" fmla="*/ 32 h 265"/>
                <a:gd name="T2" fmla="*/ 133 w 452"/>
                <a:gd name="T3" fmla="*/ 17 h 265"/>
                <a:gd name="T4" fmla="*/ 154 w 452"/>
                <a:gd name="T5" fmla="*/ 5 h 265"/>
                <a:gd name="T6" fmla="*/ 177 w 452"/>
                <a:gd name="T7" fmla="*/ 0 h 265"/>
                <a:gd name="T8" fmla="*/ 207 w 452"/>
                <a:gd name="T9" fmla="*/ 3 h 265"/>
                <a:gd name="T10" fmla="*/ 234 w 452"/>
                <a:gd name="T11" fmla="*/ 21 h 265"/>
                <a:gd name="T12" fmla="*/ 251 w 452"/>
                <a:gd name="T13" fmla="*/ 55 h 265"/>
                <a:gd name="T14" fmla="*/ 290 w 452"/>
                <a:gd name="T15" fmla="*/ 17 h 265"/>
                <a:gd name="T16" fmla="*/ 322 w 452"/>
                <a:gd name="T17" fmla="*/ 2 h 265"/>
                <a:gd name="T18" fmla="*/ 353 w 452"/>
                <a:gd name="T19" fmla="*/ 1 h 265"/>
                <a:gd name="T20" fmla="*/ 380 w 452"/>
                <a:gd name="T21" fmla="*/ 10 h 265"/>
                <a:gd name="T22" fmla="*/ 401 w 452"/>
                <a:gd name="T23" fmla="*/ 33 h 265"/>
                <a:gd name="T24" fmla="*/ 411 w 452"/>
                <a:gd name="T25" fmla="*/ 65 h 265"/>
                <a:gd name="T26" fmla="*/ 413 w 452"/>
                <a:gd name="T27" fmla="*/ 206 h 265"/>
                <a:gd name="T28" fmla="*/ 415 w 452"/>
                <a:gd name="T29" fmla="*/ 233 h 265"/>
                <a:gd name="T30" fmla="*/ 420 w 452"/>
                <a:gd name="T31" fmla="*/ 245 h 265"/>
                <a:gd name="T32" fmla="*/ 431 w 452"/>
                <a:gd name="T33" fmla="*/ 252 h 265"/>
                <a:gd name="T34" fmla="*/ 452 w 452"/>
                <a:gd name="T35" fmla="*/ 254 h 265"/>
                <a:gd name="T36" fmla="*/ 322 w 452"/>
                <a:gd name="T37" fmla="*/ 254 h 265"/>
                <a:gd name="T38" fmla="*/ 343 w 452"/>
                <a:gd name="T39" fmla="*/ 253 h 265"/>
                <a:gd name="T40" fmla="*/ 357 w 452"/>
                <a:gd name="T41" fmla="*/ 245 h 265"/>
                <a:gd name="T42" fmla="*/ 364 w 452"/>
                <a:gd name="T43" fmla="*/ 233 h 265"/>
                <a:gd name="T44" fmla="*/ 365 w 452"/>
                <a:gd name="T45" fmla="*/ 95 h 265"/>
                <a:gd name="T46" fmla="*/ 361 w 452"/>
                <a:gd name="T47" fmla="*/ 59 h 265"/>
                <a:gd name="T48" fmla="*/ 351 w 452"/>
                <a:gd name="T49" fmla="*/ 44 h 265"/>
                <a:gd name="T50" fmla="*/ 337 w 452"/>
                <a:gd name="T51" fmla="*/ 36 h 265"/>
                <a:gd name="T52" fmla="*/ 321 w 452"/>
                <a:gd name="T53" fmla="*/ 33 h 265"/>
                <a:gd name="T54" fmla="*/ 298 w 452"/>
                <a:gd name="T55" fmla="*/ 37 h 265"/>
                <a:gd name="T56" fmla="*/ 273 w 452"/>
                <a:gd name="T57" fmla="*/ 51 h 265"/>
                <a:gd name="T58" fmla="*/ 252 w 452"/>
                <a:gd name="T59" fmla="*/ 72 h 265"/>
                <a:gd name="T60" fmla="*/ 253 w 452"/>
                <a:gd name="T61" fmla="*/ 218 h 265"/>
                <a:gd name="T62" fmla="*/ 255 w 452"/>
                <a:gd name="T63" fmla="*/ 239 h 265"/>
                <a:gd name="T64" fmla="*/ 263 w 452"/>
                <a:gd name="T65" fmla="*/ 247 h 265"/>
                <a:gd name="T66" fmla="*/ 279 w 452"/>
                <a:gd name="T67" fmla="*/ 253 h 265"/>
                <a:gd name="T68" fmla="*/ 295 w 452"/>
                <a:gd name="T69" fmla="*/ 265 h 265"/>
                <a:gd name="T70" fmla="*/ 173 w 452"/>
                <a:gd name="T71" fmla="*/ 254 h 265"/>
                <a:gd name="T72" fmla="*/ 192 w 452"/>
                <a:gd name="T73" fmla="*/ 249 h 265"/>
                <a:gd name="T74" fmla="*/ 201 w 452"/>
                <a:gd name="T75" fmla="*/ 239 h 265"/>
                <a:gd name="T76" fmla="*/ 205 w 452"/>
                <a:gd name="T77" fmla="*/ 206 h 265"/>
                <a:gd name="T78" fmla="*/ 202 w 452"/>
                <a:gd name="T79" fmla="*/ 69 h 265"/>
                <a:gd name="T80" fmla="*/ 192 w 452"/>
                <a:gd name="T81" fmla="*/ 46 h 265"/>
                <a:gd name="T82" fmla="*/ 180 w 452"/>
                <a:gd name="T83" fmla="*/ 37 h 265"/>
                <a:gd name="T84" fmla="*/ 166 w 452"/>
                <a:gd name="T85" fmla="*/ 33 h 265"/>
                <a:gd name="T86" fmla="*/ 144 w 452"/>
                <a:gd name="T87" fmla="*/ 34 h 265"/>
                <a:gd name="T88" fmla="*/ 117 w 452"/>
                <a:gd name="T89" fmla="*/ 47 h 265"/>
                <a:gd name="T90" fmla="*/ 92 w 452"/>
                <a:gd name="T91" fmla="*/ 69 h 265"/>
                <a:gd name="T92" fmla="*/ 93 w 452"/>
                <a:gd name="T93" fmla="*/ 227 h 265"/>
                <a:gd name="T94" fmla="*/ 97 w 452"/>
                <a:gd name="T95" fmla="*/ 243 h 265"/>
                <a:gd name="T96" fmla="*/ 106 w 452"/>
                <a:gd name="T97" fmla="*/ 251 h 265"/>
                <a:gd name="T98" fmla="*/ 125 w 452"/>
                <a:gd name="T99" fmla="*/ 254 h 265"/>
                <a:gd name="T100" fmla="*/ 4 w 452"/>
                <a:gd name="T101" fmla="*/ 265 h 265"/>
                <a:gd name="T102" fmla="*/ 20 w 452"/>
                <a:gd name="T103" fmla="*/ 253 h 265"/>
                <a:gd name="T104" fmla="*/ 33 w 452"/>
                <a:gd name="T105" fmla="*/ 248 h 265"/>
                <a:gd name="T106" fmla="*/ 41 w 452"/>
                <a:gd name="T107" fmla="*/ 239 h 265"/>
                <a:gd name="T108" fmla="*/ 44 w 452"/>
                <a:gd name="T109" fmla="*/ 217 h 265"/>
                <a:gd name="T110" fmla="*/ 44 w 452"/>
                <a:gd name="T111" fmla="*/ 89 h 265"/>
                <a:gd name="T112" fmla="*/ 42 w 452"/>
                <a:gd name="T113" fmla="*/ 53 h 265"/>
                <a:gd name="T114" fmla="*/ 38 w 452"/>
                <a:gd name="T115" fmla="*/ 43 h 265"/>
                <a:gd name="T116" fmla="*/ 30 w 452"/>
                <a:gd name="T117" fmla="*/ 37 h 265"/>
                <a:gd name="T118" fmla="*/ 14 w 452"/>
                <a:gd name="T119" fmla="*/ 38 h 265"/>
                <a:gd name="T120" fmla="*/ 80 w 452"/>
                <a:gd name="T12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2" h="265">
                  <a:moveTo>
                    <a:pt x="92" y="55"/>
                  </a:moveTo>
                  <a:lnTo>
                    <a:pt x="105" y="42"/>
                  </a:lnTo>
                  <a:lnTo>
                    <a:pt x="115" y="32"/>
                  </a:lnTo>
                  <a:lnTo>
                    <a:pt x="122" y="25"/>
                  </a:lnTo>
                  <a:lnTo>
                    <a:pt x="126" y="22"/>
                  </a:lnTo>
                  <a:lnTo>
                    <a:pt x="133" y="17"/>
                  </a:lnTo>
                  <a:lnTo>
                    <a:pt x="139" y="13"/>
                  </a:lnTo>
                  <a:lnTo>
                    <a:pt x="147" y="8"/>
                  </a:lnTo>
                  <a:lnTo>
                    <a:pt x="154" y="5"/>
                  </a:lnTo>
                  <a:lnTo>
                    <a:pt x="162" y="3"/>
                  </a:lnTo>
                  <a:lnTo>
                    <a:pt x="169" y="1"/>
                  </a:lnTo>
                  <a:lnTo>
                    <a:pt x="177" y="0"/>
                  </a:lnTo>
                  <a:lnTo>
                    <a:pt x="184" y="0"/>
                  </a:lnTo>
                  <a:lnTo>
                    <a:pt x="196" y="1"/>
                  </a:lnTo>
                  <a:lnTo>
                    <a:pt x="207" y="3"/>
                  </a:lnTo>
                  <a:lnTo>
                    <a:pt x="217" y="7"/>
                  </a:lnTo>
                  <a:lnTo>
                    <a:pt x="227" y="14"/>
                  </a:lnTo>
                  <a:lnTo>
                    <a:pt x="234" y="21"/>
                  </a:lnTo>
                  <a:lnTo>
                    <a:pt x="241" y="31"/>
                  </a:lnTo>
                  <a:lnTo>
                    <a:pt x="247" y="42"/>
                  </a:lnTo>
                  <a:lnTo>
                    <a:pt x="251" y="55"/>
                  </a:lnTo>
                  <a:lnTo>
                    <a:pt x="265" y="38"/>
                  </a:lnTo>
                  <a:lnTo>
                    <a:pt x="278" y="27"/>
                  </a:lnTo>
                  <a:lnTo>
                    <a:pt x="290" y="17"/>
                  </a:lnTo>
                  <a:lnTo>
                    <a:pt x="301" y="10"/>
                  </a:lnTo>
                  <a:lnTo>
                    <a:pt x="311" y="5"/>
                  </a:lnTo>
                  <a:lnTo>
                    <a:pt x="322" y="2"/>
                  </a:lnTo>
                  <a:lnTo>
                    <a:pt x="332" y="1"/>
                  </a:lnTo>
                  <a:lnTo>
                    <a:pt x="343" y="0"/>
                  </a:lnTo>
                  <a:lnTo>
                    <a:pt x="353" y="1"/>
                  </a:lnTo>
                  <a:lnTo>
                    <a:pt x="363" y="2"/>
                  </a:lnTo>
                  <a:lnTo>
                    <a:pt x="372" y="5"/>
                  </a:lnTo>
                  <a:lnTo>
                    <a:pt x="380" y="10"/>
                  </a:lnTo>
                  <a:lnTo>
                    <a:pt x="388" y="16"/>
                  </a:lnTo>
                  <a:lnTo>
                    <a:pt x="395" y="24"/>
                  </a:lnTo>
                  <a:lnTo>
                    <a:pt x="401" y="33"/>
                  </a:lnTo>
                  <a:lnTo>
                    <a:pt x="406" y="45"/>
                  </a:lnTo>
                  <a:lnTo>
                    <a:pt x="409" y="53"/>
                  </a:lnTo>
                  <a:lnTo>
                    <a:pt x="411" y="65"/>
                  </a:lnTo>
                  <a:lnTo>
                    <a:pt x="413" y="79"/>
                  </a:lnTo>
                  <a:lnTo>
                    <a:pt x="413" y="95"/>
                  </a:lnTo>
                  <a:lnTo>
                    <a:pt x="413" y="206"/>
                  </a:lnTo>
                  <a:lnTo>
                    <a:pt x="413" y="217"/>
                  </a:lnTo>
                  <a:lnTo>
                    <a:pt x="414" y="227"/>
                  </a:lnTo>
                  <a:lnTo>
                    <a:pt x="415" y="233"/>
                  </a:lnTo>
                  <a:lnTo>
                    <a:pt x="417" y="239"/>
                  </a:lnTo>
                  <a:lnTo>
                    <a:pt x="418" y="242"/>
                  </a:lnTo>
                  <a:lnTo>
                    <a:pt x="420" y="245"/>
                  </a:lnTo>
                  <a:lnTo>
                    <a:pt x="424" y="247"/>
                  </a:lnTo>
                  <a:lnTo>
                    <a:pt x="427" y="249"/>
                  </a:lnTo>
                  <a:lnTo>
                    <a:pt x="431" y="252"/>
                  </a:lnTo>
                  <a:lnTo>
                    <a:pt x="438" y="253"/>
                  </a:lnTo>
                  <a:lnTo>
                    <a:pt x="445" y="254"/>
                  </a:lnTo>
                  <a:lnTo>
                    <a:pt x="452" y="254"/>
                  </a:lnTo>
                  <a:lnTo>
                    <a:pt x="452" y="265"/>
                  </a:lnTo>
                  <a:lnTo>
                    <a:pt x="322" y="265"/>
                  </a:lnTo>
                  <a:lnTo>
                    <a:pt x="322" y="254"/>
                  </a:lnTo>
                  <a:lnTo>
                    <a:pt x="327" y="254"/>
                  </a:lnTo>
                  <a:lnTo>
                    <a:pt x="335" y="254"/>
                  </a:lnTo>
                  <a:lnTo>
                    <a:pt x="343" y="253"/>
                  </a:lnTo>
                  <a:lnTo>
                    <a:pt x="348" y="251"/>
                  </a:lnTo>
                  <a:lnTo>
                    <a:pt x="354" y="247"/>
                  </a:lnTo>
                  <a:lnTo>
                    <a:pt x="357" y="245"/>
                  </a:lnTo>
                  <a:lnTo>
                    <a:pt x="359" y="242"/>
                  </a:lnTo>
                  <a:lnTo>
                    <a:pt x="362" y="238"/>
                  </a:lnTo>
                  <a:lnTo>
                    <a:pt x="364" y="233"/>
                  </a:lnTo>
                  <a:lnTo>
                    <a:pt x="365" y="225"/>
                  </a:lnTo>
                  <a:lnTo>
                    <a:pt x="365" y="206"/>
                  </a:lnTo>
                  <a:lnTo>
                    <a:pt x="365" y="95"/>
                  </a:lnTo>
                  <a:lnTo>
                    <a:pt x="364" y="81"/>
                  </a:lnTo>
                  <a:lnTo>
                    <a:pt x="363" y="69"/>
                  </a:lnTo>
                  <a:lnTo>
                    <a:pt x="361" y="59"/>
                  </a:lnTo>
                  <a:lnTo>
                    <a:pt x="357" y="51"/>
                  </a:lnTo>
                  <a:lnTo>
                    <a:pt x="354" y="47"/>
                  </a:lnTo>
                  <a:lnTo>
                    <a:pt x="351" y="44"/>
                  </a:lnTo>
                  <a:lnTo>
                    <a:pt x="346" y="41"/>
                  </a:lnTo>
                  <a:lnTo>
                    <a:pt x="343" y="37"/>
                  </a:lnTo>
                  <a:lnTo>
                    <a:pt x="337" y="36"/>
                  </a:lnTo>
                  <a:lnTo>
                    <a:pt x="333" y="34"/>
                  </a:lnTo>
                  <a:lnTo>
                    <a:pt x="327" y="33"/>
                  </a:lnTo>
                  <a:lnTo>
                    <a:pt x="321" y="33"/>
                  </a:lnTo>
                  <a:lnTo>
                    <a:pt x="313" y="34"/>
                  </a:lnTo>
                  <a:lnTo>
                    <a:pt x="305" y="35"/>
                  </a:lnTo>
                  <a:lnTo>
                    <a:pt x="298" y="37"/>
                  </a:lnTo>
                  <a:lnTo>
                    <a:pt x="290" y="41"/>
                  </a:lnTo>
                  <a:lnTo>
                    <a:pt x="282" y="45"/>
                  </a:lnTo>
                  <a:lnTo>
                    <a:pt x="273" y="51"/>
                  </a:lnTo>
                  <a:lnTo>
                    <a:pt x="263" y="59"/>
                  </a:lnTo>
                  <a:lnTo>
                    <a:pt x="252" y="69"/>
                  </a:lnTo>
                  <a:lnTo>
                    <a:pt x="252" y="72"/>
                  </a:lnTo>
                  <a:lnTo>
                    <a:pt x="252" y="84"/>
                  </a:lnTo>
                  <a:lnTo>
                    <a:pt x="252" y="206"/>
                  </a:lnTo>
                  <a:lnTo>
                    <a:pt x="253" y="218"/>
                  </a:lnTo>
                  <a:lnTo>
                    <a:pt x="253" y="228"/>
                  </a:lnTo>
                  <a:lnTo>
                    <a:pt x="254" y="234"/>
                  </a:lnTo>
                  <a:lnTo>
                    <a:pt x="255" y="239"/>
                  </a:lnTo>
                  <a:lnTo>
                    <a:pt x="258" y="242"/>
                  </a:lnTo>
                  <a:lnTo>
                    <a:pt x="260" y="245"/>
                  </a:lnTo>
                  <a:lnTo>
                    <a:pt x="263" y="247"/>
                  </a:lnTo>
                  <a:lnTo>
                    <a:pt x="268" y="249"/>
                  </a:lnTo>
                  <a:lnTo>
                    <a:pt x="272" y="252"/>
                  </a:lnTo>
                  <a:lnTo>
                    <a:pt x="279" y="253"/>
                  </a:lnTo>
                  <a:lnTo>
                    <a:pt x="286" y="254"/>
                  </a:lnTo>
                  <a:lnTo>
                    <a:pt x="295" y="254"/>
                  </a:lnTo>
                  <a:lnTo>
                    <a:pt x="295" y="265"/>
                  </a:lnTo>
                  <a:lnTo>
                    <a:pt x="162" y="265"/>
                  </a:lnTo>
                  <a:lnTo>
                    <a:pt x="162" y="254"/>
                  </a:lnTo>
                  <a:lnTo>
                    <a:pt x="173" y="254"/>
                  </a:lnTo>
                  <a:lnTo>
                    <a:pt x="180" y="253"/>
                  </a:lnTo>
                  <a:lnTo>
                    <a:pt x="187" y="252"/>
                  </a:lnTo>
                  <a:lnTo>
                    <a:pt x="192" y="249"/>
                  </a:lnTo>
                  <a:lnTo>
                    <a:pt x="196" y="246"/>
                  </a:lnTo>
                  <a:lnTo>
                    <a:pt x="199" y="243"/>
                  </a:lnTo>
                  <a:lnTo>
                    <a:pt x="201" y="239"/>
                  </a:lnTo>
                  <a:lnTo>
                    <a:pt x="204" y="234"/>
                  </a:lnTo>
                  <a:lnTo>
                    <a:pt x="205" y="225"/>
                  </a:lnTo>
                  <a:lnTo>
                    <a:pt x="205" y="206"/>
                  </a:lnTo>
                  <a:lnTo>
                    <a:pt x="205" y="95"/>
                  </a:lnTo>
                  <a:lnTo>
                    <a:pt x="205" y="80"/>
                  </a:lnTo>
                  <a:lnTo>
                    <a:pt x="202" y="69"/>
                  </a:lnTo>
                  <a:lnTo>
                    <a:pt x="199" y="59"/>
                  </a:lnTo>
                  <a:lnTo>
                    <a:pt x="196" y="50"/>
                  </a:lnTo>
                  <a:lnTo>
                    <a:pt x="192" y="46"/>
                  </a:lnTo>
                  <a:lnTo>
                    <a:pt x="188" y="43"/>
                  </a:lnTo>
                  <a:lnTo>
                    <a:pt x="185" y="39"/>
                  </a:lnTo>
                  <a:lnTo>
                    <a:pt x="180" y="37"/>
                  </a:lnTo>
                  <a:lnTo>
                    <a:pt x="176" y="35"/>
                  </a:lnTo>
                  <a:lnTo>
                    <a:pt x="170" y="33"/>
                  </a:lnTo>
                  <a:lnTo>
                    <a:pt x="166" y="33"/>
                  </a:lnTo>
                  <a:lnTo>
                    <a:pt x="160" y="32"/>
                  </a:lnTo>
                  <a:lnTo>
                    <a:pt x="152" y="33"/>
                  </a:lnTo>
                  <a:lnTo>
                    <a:pt x="144" y="34"/>
                  </a:lnTo>
                  <a:lnTo>
                    <a:pt x="137" y="37"/>
                  </a:lnTo>
                  <a:lnTo>
                    <a:pt x="129" y="41"/>
                  </a:lnTo>
                  <a:lnTo>
                    <a:pt x="117" y="47"/>
                  </a:lnTo>
                  <a:lnTo>
                    <a:pt x="107" y="53"/>
                  </a:lnTo>
                  <a:lnTo>
                    <a:pt x="100" y="61"/>
                  </a:lnTo>
                  <a:lnTo>
                    <a:pt x="92" y="69"/>
                  </a:lnTo>
                  <a:lnTo>
                    <a:pt x="92" y="206"/>
                  </a:lnTo>
                  <a:lnTo>
                    <a:pt x="92" y="217"/>
                  </a:lnTo>
                  <a:lnTo>
                    <a:pt x="93" y="227"/>
                  </a:lnTo>
                  <a:lnTo>
                    <a:pt x="94" y="234"/>
                  </a:lnTo>
                  <a:lnTo>
                    <a:pt x="95" y="239"/>
                  </a:lnTo>
                  <a:lnTo>
                    <a:pt x="97" y="243"/>
                  </a:lnTo>
                  <a:lnTo>
                    <a:pt x="100" y="245"/>
                  </a:lnTo>
                  <a:lnTo>
                    <a:pt x="103" y="248"/>
                  </a:lnTo>
                  <a:lnTo>
                    <a:pt x="106" y="251"/>
                  </a:lnTo>
                  <a:lnTo>
                    <a:pt x="111" y="252"/>
                  </a:lnTo>
                  <a:lnTo>
                    <a:pt x="117" y="253"/>
                  </a:lnTo>
                  <a:lnTo>
                    <a:pt x="125" y="254"/>
                  </a:lnTo>
                  <a:lnTo>
                    <a:pt x="135" y="254"/>
                  </a:lnTo>
                  <a:lnTo>
                    <a:pt x="135" y="265"/>
                  </a:lnTo>
                  <a:lnTo>
                    <a:pt x="4" y="265"/>
                  </a:lnTo>
                  <a:lnTo>
                    <a:pt x="4" y="254"/>
                  </a:lnTo>
                  <a:lnTo>
                    <a:pt x="12" y="254"/>
                  </a:lnTo>
                  <a:lnTo>
                    <a:pt x="20" y="253"/>
                  </a:lnTo>
                  <a:lnTo>
                    <a:pt x="25" y="252"/>
                  </a:lnTo>
                  <a:lnTo>
                    <a:pt x="30" y="251"/>
                  </a:lnTo>
                  <a:lnTo>
                    <a:pt x="33" y="248"/>
                  </a:lnTo>
                  <a:lnTo>
                    <a:pt x="35" y="245"/>
                  </a:lnTo>
                  <a:lnTo>
                    <a:pt x="39" y="242"/>
                  </a:lnTo>
                  <a:lnTo>
                    <a:pt x="41" y="239"/>
                  </a:lnTo>
                  <a:lnTo>
                    <a:pt x="42" y="233"/>
                  </a:lnTo>
                  <a:lnTo>
                    <a:pt x="43" y="226"/>
                  </a:lnTo>
                  <a:lnTo>
                    <a:pt x="44" y="217"/>
                  </a:lnTo>
                  <a:lnTo>
                    <a:pt x="44" y="206"/>
                  </a:lnTo>
                  <a:lnTo>
                    <a:pt x="44" y="108"/>
                  </a:lnTo>
                  <a:lnTo>
                    <a:pt x="44" y="89"/>
                  </a:lnTo>
                  <a:lnTo>
                    <a:pt x="43" y="73"/>
                  </a:lnTo>
                  <a:lnTo>
                    <a:pt x="43" y="61"/>
                  </a:lnTo>
                  <a:lnTo>
                    <a:pt x="42" y="53"/>
                  </a:lnTo>
                  <a:lnTo>
                    <a:pt x="41" y="49"/>
                  </a:lnTo>
                  <a:lnTo>
                    <a:pt x="39" y="45"/>
                  </a:lnTo>
                  <a:lnTo>
                    <a:pt x="38" y="43"/>
                  </a:lnTo>
                  <a:lnTo>
                    <a:pt x="35" y="41"/>
                  </a:lnTo>
                  <a:lnTo>
                    <a:pt x="33" y="38"/>
                  </a:lnTo>
                  <a:lnTo>
                    <a:pt x="30" y="37"/>
                  </a:lnTo>
                  <a:lnTo>
                    <a:pt x="27" y="37"/>
                  </a:lnTo>
                  <a:lnTo>
                    <a:pt x="23" y="37"/>
                  </a:lnTo>
                  <a:lnTo>
                    <a:pt x="14" y="38"/>
                  </a:lnTo>
                  <a:lnTo>
                    <a:pt x="4" y="42"/>
                  </a:lnTo>
                  <a:lnTo>
                    <a:pt x="0" y="31"/>
                  </a:lnTo>
                  <a:lnTo>
                    <a:pt x="80" y="0"/>
                  </a:lnTo>
                  <a:lnTo>
                    <a:pt x="92" y="0"/>
                  </a:lnTo>
                  <a:lnTo>
                    <a:pt x="92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1" name="Freeform 1491"/>
            <p:cNvSpPr>
              <a:spLocks/>
            </p:cNvSpPr>
            <p:nvPr/>
          </p:nvSpPr>
          <p:spPr bwMode="auto">
            <a:xfrm>
              <a:off x="4511" y="1111"/>
              <a:ext cx="97" cy="84"/>
            </a:xfrm>
            <a:custGeom>
              <a:avLst/>
              <a:gdLst>
                <a:gd name="T0" fmla="*/ 310 w 422"/>
                <a:gd name="T1" fmla="*/ 309 h 382"/>
                <a:gd name="T2" fmla="*/ 343 w 422"/>
                <a:gd name="T3" fmla="*/ 338 h 382"/>
                <a:gd name="T4" fmla="*/ 371 w 422"/>
                <a:gd name="T5" fmla="*/ 357 h 382"/>
                <a:gd name="T6" fmla="*/ 397 w 422"/>
                <a:gd name="T7" fmla="*/ 366 h 382"/>
                <a:gd name="T8" fmla="*/ 422 w 422"/>
                <a:gd name="T9" fmla="*/ 371 h 382"/>
                <a:gd name="T10" fmla="*/ 235 w 422"/>
                <a:gd name="T11" fmla="*/ 382 h 382"/>
                <a:gd name="T12" fmla="*/ 243 w 422"/>
                <a:gd name="T13" fmla="*/ 371 h 382"/>
                <a:gd name="T14" fmla="*/ 255 w 422"/>
                <a:gd name="T15" fmla="*/ 368 h 382"/>
                <a:gd name="T16" fmla="*/ 263 w 422"/>
                <a:gd name="T17" fmla="*/ 362 h 382"/>
                <a:gd name="T18" fmla="*/ 266 w 422"/>
                <a:gd name="T19" fmla="*/ 357 h 382"/>
                <a:gd name="T20" fmla="*/ 266 w 422"/>
                <a:gd name="T21" fmla="*/ 347 h 382"/>
                <a:gd name="T22" fmla="*/ 258 w 422"/>
                <a:gd name="T23" fmla="*/ 333 h 382"/>
                <a:gd name="T24" fmla="*/ 110 w 422"/>
                <a:gd name="T25" fmla="*/ 191 h 382"/>
                <a:gd name="T26" fmla="*/ 111 w 422"/>
                <a:gd name="T27" fmla="*/ 327 h 382"/>
                <a:gd name="T28" fmla="*/ 112 w 422"/>
                <a:gd name="T29" fmla="*/ 346 h 382"/>
                <a:gd name="T30" fmla="*/ 116 w 422"/>
                <a:gd name="T31" fmla="*/ 356 h 382"/>
                <a:gd name="T32" fmla="*/ 122 w 422"/>
                <a:gd name="T33" fmla="*/ 361 h 382"/>
                <a:gd name="T34" fmla="*/ 132 w 422"/>
                <a:gd name="T35" fmla="*/ 368 h 382"/>
                <a:gd name="T36" fmla="*/ 146 w 422"/>
                <a:gd name="T37" fmla="*/ 371 h 382"/>
                <a:gd name="T38" fmla="*/ 167 w 422"/>
                <a:gd name="T39" fmla="*/ 371 h 382"/>
                <a:gd name="T40" fmla="*/ 0 w 422"/>
                <a:gd name="T41" fmla="*/ 382 h 382"/>
                <a:gd name="T42" fmla="*/ 13 w 422"/>
                <a:gd name="T43" fmla="*/ 371 h 382"/>
                <a:gd name="T44" fmla="*/ 34 w 422"/>
                <a:gd name="T45" fmla="*/ 368 h 382"/>
                <a:gd name="T46" fmla="*/ 42 w 422"/>
                <a:gd name="T47" fmla="*/ 363 h 382"/>
                <a:gd name="T48" fmla="*/ 48 w 422"/>
                <a:gd name="T49" fmla="*/ 357 h 382"/>
                <a:gd name="T50" fmla="*/ 54 w 422"/>
                <a:gd name="T51" fmla="*/ 342 h 382"/>
                <a:gd name="T52" fmla="*/ 55 w 422"/>
                <a:gd name="T53" fmla="*/ 314 h 382"/>
                <a:gd name="T54" fmla="*/ 55 w 422"/>
                <a:gd name="T55" fmla="*/ 55 h 382"/>
                <a:gd name="T56" fmla="*/ 53 w 422"/>
                <a:gd name="T57" fmla="*/ 36 h 382"/>
                <a:gd name="T58" fmla="*/ 49 w 422"/>
                <a:gd name="T59" fmla="*/ 26 h 382"/>
                <a:gd name="T60" fmla="*/ 44 w 422"/>
                <a:gd name="T61" fmla="*/ 21 h 382"/>
                <a:gd name="T62" fmla="*/ 33 w 422"/>
                <a:gd name="T63" fmla="*/ 14 h 382"/>
                <a:gd name="T64" fmla="*/ 19 w 422"/>
                <a:gd name="T65" fmla="*/ 11 h 382"/>
                <a:gd name="T66" fmla="*/ 0 w 422"/>
                <a:gd name="T67" fmla="*/ 11 h 382"/>
                <a:gd name="T68" fmla="*/ 167 w 422"/>
                <a:gd name="T69" fmla="*/ 0 h 382"/>
                <a:gd name="T70" fmla="*/ 152 w 422"/>
                <a:gd name="T71" fmla="*/ 11 h 382"/>
                <a:gd name="T72" fmla="*/ 139 w 422"/>
                <a:gd name="T73" fmla="*/ 12 h 382"/>
                <a:gd name="T74" fmla="*/ 127 w 422"/>
                <a:gd name="T75" fmla="*/ 17 h 382"/>
                <a:gd name="T76" fmla="*/ 119 w 422"/>
                <a:gd name="T77" fmla="*/ 23 h 382"/>
                <a:gd name="T78" fmla="*/ 115 w 422"/>
                <a:gd name="T79" fmla="*/ 30 h 382"/>
                <a:gd name="T80" fmla="*/ 111 w 422"/>
                <a:gd name="T81" fmla="*/ 44 h 382"/>
                <a:gd name="T82" fmla="*/ 110 w 422"/>
                <a:gd name="T83" fmla="*/ 68 h 382"/>
                <a:gd name="T84" fmla="*/ 116 w 422"/>
                <a:gd name="T85" fmla="*/ 180 h 382"/>
                <a:gd name="T86" fmla="*/ 134 w 422"/>
                <a:gd name="T87" fmla="*/ 163 h 382"/>
                <a:gd name="T88" fmla="*/ 189 w 422"/>
                <a:gd name="T89" fmla="*/ 113 h 382"/>
                <a:gd name="T90" fmla="*/ 241 w 422"/>
                <a:gd name="T91" fmla="*/ 63 h 382"/>
                <a:gd name="T92" fmla="*/ 257 w 422"/>
                <a:gd name="T93" fmla="*/ 41 h 382"/>
                <a:gd name="T94" fmla="*/ 262 w 422"/>
                <a:gd name="T95" fmla="*/ 31 h 382"/>
                <a:gd name="T96" fmla="*/ 262 w 422"/>
                <a:gd name="T97" fmla="*/ 24 h 382"/>
                <a:gd name="T98" fmla="*/ 258 w 422"/>
                <a:gd name="T99" fmla="*/ 19 h 382"/>
                <a:gd name="T100" fmla="*/ 252 w 422"/>
                <a:gd name="T101" fmla="*/ 14 h 382"/>
                <a:gd name="T102" fmla="*/ 242 w 422"/>
                <a:gd name="T103" fmla="*/ 11 h 382"/>
                <a:gd name="T104" fmla="*/ 226 w 422"/>
                <a:gd name="T105" fmla="*/ 11 h 382"/>
                <a:gd name="T106" fmla="*/ 370 w 422"/>
                <a:gd name="T107" fmla="*/ 0 h 382"/>
                <a:gd name="T108" fmla="*/ 358 w 422"/>
                <a:gd name="T109" fmla="*/ 12 h 382"/>
                <a:gd name="T110" fmla="*/ 336 w 422"/>
                <a:gd name="T111" fmla="*/ 19 h 382"/>
                <a:gd name="T112" fmla="*/ 314 w 422"/>
                <a:gd name="T113" fmla="*/ 31 h 382"/>
                <a:gd name="T114" fmla="*/ 295 w 422"/>
                <a:gd name="T115" fmla="*/ 45 h 382"/>
                <a:gd name="T116" fmla="*/ 278 w 422"/>
                <a:gd name="T117" fmla="*/ 61 h 382"/>
                <a:gd name="T118" fmla="*/ 249 w 422"/>
                <a:gd name="T119" fmla="*/ 90 h 382"/>
                <a:gd name="T120" fmla="*/ 167 w 422"/>
                <a:gd name="T121" fmla="*/ 17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2" h="382">
                  <a:moveTo>
                    <a:pt x="167" y="170"/>
                  </a:moveTo>
                  <a:lnTo>
                    <a:pt x="310" y="309"/>
                  </a:lnTo>
                  <a:lnTo>
                    <a:pt x="328" y="326"/>
                  </a:lnTo>
                  <a:lnTo>
                    <a:pt x="343" y="338"/>
                  </a:lnTo>
                  <a:lnTo>
                    <a:pt x="358" y="349"/>
                  </a:lnTo>
                  <a:lnTo>
                    <a:pt x="371" y="357"/>
                  </a:lnTo>
                  <a:lnTo>
                    <a:pt x="383" y="362"/>
                  </a:lnTo>
                  <a:lnTo>
                    <a:pt x="397" y="366"/>
                  </a:lnTo>
                  <a:lnTo>
                    <a:pt x="409" y="370"/>
                  </a:lnTo>
                  <a:lnTo>
                    <a:pt x="422" y="371"/>
                  </a:lnTo>
                  <a:lnTo>
                    <a:pt x="422" y="382"/>
                  </a:lnTo>
                  <a:lnTo>
                    <a:pt x="235" y="382"/>
                  </a:lnTo>
                  <a:lnTo>
                    <a:pt x="235" y="371"/>
                  </a:lnTo>
                  <a:lnTo>
                    <a:pt x="243" y="371"/>
                  </a:lnTo>
                  <a:lnTo>
                    <a:pt x="249" y="370"/>
                  </a:lnTo>
                  <a:lnTo>
                    <a:pt x="255" y="368"/>
                  </a:lnTo>
                  <a:lnTo>
                    <a:pt x="259" y="365"/>
                  </a:lnTo>
                  <a:lnTo>
                    <a:pt x="263" y="362"/>
                  </a:lnTo>
                  <a:lnTo>
                    <a:pt x="265" y="360"/>
                  </a:lnTo>
                  <a:lnTo>
                    <a:pt x="266" y="357"/>
                  </a:lnTo>
                  <a:lnTo>
                    <a:pt x="266" y="354"/>
                  </a:lnTo>
                  <a:lnTo>
                    <a:pt x="266" y="347"/>
                  </a:lnTo>
                  <a:lnTo>
                    <a:pt x="264" y="341"/>
                  </a:lnTo>
                  <a:lnTo>
                    <a:pt x="258" y="333"/>
                  </a:lnTo>
                  <a:lnTo>
                    <a:pt x="246" y="321"/>
                  </a:lnTo>
                  <a:lnTo>
                    <a:pt x="110" y="191"/>
                  </a:lnTo>
                  <a:lnTo>
                    <a:pt x="110" y="314"/>
                  </a:lnTo>
                  <a:lnTo>
                    <a:pt x="111" y="327"/>
                  </a:lnTo>
                  <a:lnTo>
                    <a:pt x="111" y="337"/>
                  </a:lnTo>
                  <a:lnTo>
                    <a:pt x="112" y="346"/>
                  </a:lnTo>
                  <a:lnTo>
                    <a:pt x="115" y="352"/>
                  </a:lnTo>
                  <a:lnTo>
                    <a:pt x="116" y="356"/>
                  </a:lnTo>
                  <a:lnTo>
                    <a:pt x="119" y="359"/>
                  </a:lnTo>
                  <a:lnTo>
                    <a:pt x="122" y="361"/>
                  </a:lnTo>
                  <a:lnTo>
                    <a:pt x="127" y="364"/>
                  </a:lnTo>
                  <a:lnTo>
                    <a:pt x="132" y="368"/>
                  </a:lnTo>
                  <a:lnTo>
                    <a:pt x="139" y="370"/>
                  </a:lnTo>
                  <a:lnTo>
                    <a:pt x="146" y="371"/>
                  </a:lnTo>
                  <a:lnTo>
                    <a:pt x="152" y="371"/>
                  </a:lnTo>
                  <a:lnTo>
                    <a:pt x="167" y="371"/>
                  </a:lnTo>
                  <a:lnTo>
                    <a:pt x="167" y="382"/>
                  </a:lnTo>
                  <a:lnTo>
                    <a:pt x="0" y="382"/>
                  </a:lnTo>
                  <a:lnTo>
                    <a:pt x="0" y="371"/>
                  </a:lnTo>
                  <a:lnTo>
                    <a:pt x="13" y="371"/>
                  </a:lnTo>
                  <a:lnTo>
                    <a:pt x="24" y="370"/>
                  </a:lnTo>
                  <a:lnTo>
                    <a:pt x="34" y="368"/>
                  </a:lnTo>
                  <a:lnTo>
                    <a:pt x="38" y="365"/>
                  </a:lnTo>
                  <a:lnTo>
                    <a:pt x="42" y="363"/>
                  </a:lnTo>
                  <a:lnTo>
                    <a:pt x="45" y="360"/>
                  </a:lnTo>
                  <a:lnTo>
                    <a:pt x="48" y="357"/>
                  </a:lnTo>
                  <a:lnTo>
                    <a:pt x="52" y="351"/>
                  </a:lnTo>
                  <a:lnTo>
                    <a:pt x="54" y="342"/>
                  </a:lnTo>
                  <a:lnTo>
                    <a:pt x="55" y="330"/>
                  </a:lnTo>
                  <a:lnTo>
                    <a:pt x="55" y="314"/>
                  </a:lnTo>
                  <a:lnTo>
                    <a:pt x="55" y="68"/>
                  </a:lnTo>
                  <a:lnTo>
                    <a:pt x="55" y="55"/>
                  </a:lnTo>
                  <a:lnTo>
                    <a:pt x="54" y="43"/>
                  </a:lnTo>
                  <a:lnTo>
                    <a:pt x="53" y="36"/>
                  </a:lnTo>
                  <a:lnTo>
                    <a:pt x="52" y="29"/>
                  </a:lnTo>
                  <a:lnTo>
                    <a:pt x="49" y="26"/>
                  </a:lnTo>
                  <a:lnTo>
                    <a:pt x="47" y="23"/>
                  </a:lnTo>
                  <a:lnTo>
                    <a:pt x="44" y="21"/>
                  </a:lnTo>
                  <a:lnTo>
                    <a:pt x="39" y="17"/>
                  </a:lnTo>
                  <a:lnTo>
                    <a:pt x="33" y="14"/>
                  </a:lnTo>
                  <a:lnTo>
                    <a:pt x="26" y="13"/>
                  </a:lnTo>
                  <a:lnTo>
                    <a:pt x="19" y="11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11"/>
                  </a:lnTo>
                  <a:lnTo>
                    <a:pt x="152" y="11"/>
                  </a:lnTo>
                  <a:lnTo>
                    <a:pt x="146" y="11"/>
                  </a:lnTo>
                  <a:lnTo>
                    <a:pt x="139" y="12"/>
                  </a:lnTo>
                  <a:lnTo>
                    <a:pt x="133" y="14"/>
                  </a:lnTo>
                  <a:lnTo>
                    <a:pt x="127" y="17"/>
                  </a:lnTo>
                  <a:lnTo>
                    <a:pt x="122" y="20"/>
                  </a:lnTo>
                  <a:lnTo>
                    <a:pt x="119" y="23"/>
                  </a:lnTo>
                  <a:lnTo>
                    <a:pt x="116" y="27"/>
                  </a:lnTo>
                  <a:lnTo>
                    <a:pt x="115" y="30"/>
                  </a:lnTo>
                  <a:lnTo>
                    <a:pt x="112" y="37"/>
                  </a:lnTo>
                  <a:lnTo>
                    <a:pt x="111" y="44"/>
                  </a:lnTo>
                  <a:lnTo>
                    <a:pt x="110" y="55"/>
                  </a:lnTo>
                  <a:lnTo>
                    <a:pt x="110" y="68"/>
                  </a:lnTo>
                  <a:lnTo>
                    <a:pt x="110" y="184"/>
                  </a:lnTo>
                  <a:lnTo>
                    <a:pt x="116" y="180"/>
                  </a:lnTo>
                  <a:lnTo>
                    <a:pt x="123" y="173"/>
                  </a:lnTo>
                  <a:lnTo>
                    <a:pt x="134" y="163"/>
                  </a:lnTo>
                  <a:lnTo>
                    <a:pt x="150" y="149"/>
                  </a:lnTo>
                  <a:lnTo>
                    <a:pt x="189" y="113"/>
                  </a:lnTo>
                  <a:lnTo>
                    <a:pt x="219" y="85"/>
                  </a:lnTo>
                  <a:lnTo>
                    <a:pt x="241" y="63"/>
                  </a:lnTo>
                  <a:lnTo>
                    <a:pt x="254" y="47"/>
                  </a:lnTo>
                  <a:lnTo>
                    <a:pt x="257" y="41"/>
                  </a:lnTo>
                  <a:lnTo>
                    <a:pt x="259" y="37"/>
                  </a:lnTo>
                  <a:lnTo>
                    <a:pt x="262" y="31"/>
                  </a:lnTo>
                  <a:lnTo>
                    <a:pt x="262" y="27"/>
                  </a:lnTo>
                  <a:lnTo>
                    <a:pt x="262" y="24"/>
                  </a:lnTo>
                  <a:lnTo>
                    <a:pt x="261" y="21"/>
                  </a:lnTo>
                  <a:lnTo>
                    <a:pt x="258" y="19"/>
                  </a:lnTo>
                  <a:lnTo>
                    <a:pt x="256" y="16"/>
                  </a:lnTo>
                  <a:lnTo>
                    <a:pt x="252" y="14"/>
                  </a:lnTo>
                  <a:lnTo>
                    <a:pt x="247" y="12"/>
                  </a:lnTo>
                  <a:lnTo>
                    <a:pt x="242" y="11"/>
                  </a:lnTo>
                  <a:lnTo>
                    <a:pt x="235" y="11"/>
                  </a:lnTo>
                  <a:lnTo>
                    <a:pt x="226" y="11"/>
                  </a:lnTo>
                  <a:lnTo>
                    <a:pt x="226" y="0"/>
                  </a:lnTo>
                  <a:lnTo>
                    <a:pt x="370" y="0"/>
                  </a:lnTo>
                  <a:lnTo>
                    <a:pt x="370" y="11"/>
                  </a:lnTo>
                  <a:lnTo>
                    <a:pt x="358" y="12"/>
                  </a:lnTo>
                  <a:lnTo>
                    <a:pt x="347" y="14"/>
                  </a:lnTo>
                  <a:lnTo>
                    <a:pt x="336" y="19"/>
                  </a:lnTo>
                  <a:lnTo>
                    <a:pt x="321" y="26"/>
                  </a:lnTo>
                  <a:lnTo>
                    <a:pt x="314" y="31"/>
                  </a:lnTo>
                  <a:lnTo>
                    <a:pt x="305" y="38"/>
                  </a:lnTo>
                  <a:lnTo>
                    <a:pt x="295" y="45"/>
                  </a:lnTo>
                  <a:lnTo>
                    <a:pt x="285" y="55"/>
                  </a:lnTo>
                  <a:lnTo>
                    <a:pt x="278" y="61"/>
                  </a:lnTo>
                  <a:lnTo>
                    <a:pt x="267" y="72"/>
                  </a:lnTo>
                  <a:lnTo>
                    <a:pt x="249" y="90"/>
                  </a:lnTo>
                  <a:lnTo>
                    <a:pt x="226" y="112"/>
                  </a:lnTo>
                  <a:lnTo>
                    <a:pt x="167" y="1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2" name="Freeform 1492"/>
            <p:cNvSpPr>
              <a:spLocks/>
            </p:cNvSpPr>
            <p:nvPr/>
          </p:nvSpPr>
          <p:spPr bwMode="auto">
            <a:xfrm>
              <a:off x="4610" y="1107"/>
              <a:ext cx="37" cy="116"/>
            </a:xfrm>
            <a:custGeom>
              <a:avLst/>
              <a:gdLst>
                <a:gd name="T0" fmla="*/ 0 w 159"/>
                <a:gd name="T1" fmla="*/ 0 h 522"/>
                <a:gd name="T2" fmla="*/ 40 w 159"/>
                <a:gd name="T3" fmla="*/ 23 h 522"/>
                <a:gd name="T4" fmla="*/ 73 w 159"/>
                <a:gd name="T5" fmla="*/ 49 h 522"/>
                <a:gd name="T6" fmla="*/ 93 w 159"/>
                <a:gd name="T7" fmla="*/ 71 h 522"/>
                <a:gd name="T8" fmla="*/ 109 w 159"/>
                <a:gd name="T9" fmla="*/ 95 h 522"/>
                <a:gd name="T10" fmla="*/ 125 w 159"/>
                <a:gd name="T11" fmla="*/ 120 h 522"/>
                <a:gd name="T12" fmla="*/ 137 w 159"/>
                <a:gd name="T13" fmla="*/ 145 h 522"/>
                <a:gd name="T14" fmla="*/ 147 w 159"/>
                <a:gd name="T15" fmla="*/ 173 h 522"/>
                <a:gd name="T16" fmla="*/ 153 w 159"/>
                <a:gd name="T17" fmla="*/ 202 h 522"/>
                <a:gd name="T18" fmla="*/ 158 w 159"/>
                <a:gd name="T19" fmla="*/ 232 h 522"/>
                <a:gd name="T20" fmla="*/ 159 w 159"/>
                <a:gd name="T21" fmla="*/ 261 h 522"/>
                <a:gd name="T22" fmla="*/ 157 w 159"/>
                <a:gd name="T23" fmla="*/ 304 h 522"/>
                <a:gd name="T24" fmla="*/ 148 w 159"/>
                <a:gd name="T25" fmla="*/ 344 h 522"/>
                <a:gd name="T26" fmla="*/ 135 w 159"/>
                <a:gd name="T27" fmla="*/ 382 h 522"/>
                <a:gd name="T28" fmla="*/ 115 w 159"/>
                <a:gd name="T29" fmla="*/ 420 h 522"/>
                <a:gd name="T30" fmla="*/ 92 w 159"/>
                <a:gd name="T31" fmla="*/ 452 h 522"/>
                <a:gd name="T32" fmla="*/ 64 w 159"/>
                <a:gd name="T33" fmla="*/ 481 h 522"/>
                <a:gd name="T34" fmla="*/ 34 w 159"/>
                <a:gd name="T35" fmla="*/ 504 h 522"/>
                <a:gd name="T36" fmla="*/ 0 w 159"/>
                <a:gd name="T37" fmla="*/ 522 h 522"/>
                <a:gd name="T38" fmla="*/ 9 w 159"/>
                <a:gd name="T39" fmla="*/ 507 h 522"/>
                <a:gd name="T40" fmla="*/ 25 w 159"/>
                <a:gd name="T41" fmla="*/ 495 h 522"/>
                <a:gd name="T42" fmla="*/ 40 w 159"/>
                <a:gd name="T43" fmla="*/ 483 h 522"/>
                <a:gd name="T44" fmla="*/ 53 w 159"/>
                <a:gd name="T45" fmla="*/ 467 h 522"/>
                <a:gd name="T46" fmla="*/ 64 w 159"/>
                <a:gd name="T47" fmla="*/ 451 h 522"/>
                <a:gd name="T48" fmla="*/ 74 w 159"/>
                <a:gd name="T49" fmla="*/ 432 h 522"/>
                <a:gd name="T50" fmla="*/ 86 w 159"/>
                <a:gd name="T51" fmla="*/ 400 h 522"/>
                <a:gd name="T52" fmla="*/ 97 w 159"/>
                <a:gd name="T53" fmla="*/ 350 h 522"/>
                <a:gd name="T54" fmla="*/ 103 w 159"/>
                <a:gd name="T55" fmla="*/ 296 h 522"/>
                <a:gd name="T56" fmla="*/ 103 w 159"/>
                <a:gd name="T57" fmla="*/ 240 h 522"/>
                <a:gd name="T58" fmla="*/ 98 w 159"/>
                <a:gd name="T59" fmla="*/ 185 h 522"/>
                <a:gd name="T60" fmla="*/ 90 w 159"/>
                <a:gd name="T61" fmla="*/ 142 h 522"/>
                <a:gd name="T62" fmla="*/ 82 w 159"/>
                <a:gd name="T63" fmla="*/ 111 h 522"/>
                <a:gd name="T64" fmla="*/ 70 w 159"/>
                <a:gd name="T65" fmla="*/ 86 h 522"/>
                <a:gd name="T66" fmla="*/ 56 w 159"/>
                <a:gd name="T67" fmla="*/ 63 h 522"/>
                <a:gd name="T68" fmla="*/ 37 w 159"/>
                <a:gd name="T69" fmla="*/ 42 h 522"/>
                <a:gd name="T70" fmla="*/ 14 w 159"/>
                <a:gd name="T71" fmla="*/ 21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9" h="522">
                  <a:moveTo>
                    <a:pt x="0" y="12"/>
                  </a:moveTo>
                  <a:lnTo>
                    <a:pt x="0" y="0"/>
                  </a:lnTo>
                  <a:lnTo>
                    <a:pt x="21" y="11"/>
                  </a:lnTo>
                  <a:lnTo>
                    <a:pt x="40" y="23"/>
                  </a:lnTo>
                  <a:lnTo>
                    <a:pt x="57" y="35"/>
                  </a:lnTo>
                  <a:lnTo>
                    <a:pt x="73" y="49"/>
                  </a:lnTo>
                  <a:lnTo>
                    <a:pt x="83" y="60"/>
                  </a:lnTo>
                  <a:lnTo>
                    <a:pt x="93" y="71"/>
                  </a:lnTo>
                  <a:lnTo>
                    <a:pt x="101" y="83"/>
                  </a:lnTo>
                  <a:lnTo>
                    <a:pt x="109" y="95"/>
                  </a:lnTo>
                  <a:lnTo>
                    <a:pt x="117" y="107"/>
                  </a:lnTo>
                  <a:lnTo>
                    <a:pt x="125" y="120"/>
                  </a:lnTo>
                  <a:lnTo>
                    <a:pt x="131" y="132"/>
                  </a:lnTo>
                  <a:lnTo>
                    <a:pt x="137" y="145"/>
                  </a:lnTo>
                  <a:lnTo>
                    <a:pt x="142" y="159"/>
                  </a:lnTo>
                  <a:lnTo>
                    <a:pt x="147" y="173"/>
                  </a:lnTo>
                  <a:lnTo>
                    <a:pt x="150" y="188"/>
                  </a:lnTo>
                  <a:lnTo>
                    <a:pt x="153" y="202"/>
                  </a:lnTo>
                  <a:lnTo>
                    <a:pt x="156" y="216"/>
                  </a:lnTo>
                  <a:lnTo>
                    <a:pt x="158" y="232"/>
                  </a:lnTo>
                  <a:lnTo>
                    <a:pt x="159" y="246"/>
                  </a:lnTo>
                  <a:lnTo>
                    <a:pt x="159" y="261"/>
                  </a:lnTo>
                  <a:lnTo>
                    <a:pt x="159" y="282"/>
                  </a:lnTo>
                  <a:lnTo>
                    <a:pt x="157" y="304"/>
                  </a:lnTo>
                  <a:lnTo>
                    <a:pt x="153" y="324"/>
                  </a:lnTo>
                  <a:lnTo>
                    <a:pt x="148" y="344"/>
                  </a:lnTo>
                  <a:lnTo>
                    <a:pt x="142" y="364"/>
                  </a:lnTo>
                  <a:lnTo>
                    <a:pt x="135" y="382"/>
                  </a:lnTo>
                  <a:lnTo>
                    <a:pt x="126" y="402"/>
                  </a:lnTo>
                  <a:lnTo>
                    <a:pt x="115" y="420"/>
                  </a:lnTo>
                  <a:lnTo>
                    <a:pt x="104" y="437"/>
                  </a:lnTo>
                  <a:lnTo>
                    <a:pt x="92" y="452"/>
                  </a:lnTo>
                  <a:lnTo>
                    <a:pt x="78" y="467"/>
                  </a:lnTo>
                  <a:lnTo>
                    <a:pt x="64" y="481"/>
                  </a:lnTo>
                  <a:lnTo>
                    <a:pt x="49" y="493"/>
                  </a:lnTo>
                  <a:lnTo>
                    <a:pt x="34" y="504"/>
                  </a:lnTo>
                  <a:lnTo>
                    <a:pt x="17" y="514"/>
                  </a:lnTo>
                  <a:lnTo>
                    <a:pt x="0" y="522"/>
                  </a:lnTo>
                  <a:lnTo>
                    <a:pt x="0" y="512"/>
                  </a:lnTo>
                  <a:lnTo>
                    <a:pt x="9" y="507"/>
                  </a:lnTo>
                  <a:lnTo>
                    <a:pt x="16" y="501"/>
                  </a:lnTo>
                  <a:lnTo>
                    <a:pt x="25" y="495"/>
                  </a:lnTo>
                  <a:lnTo>
                    <a:pt x="32" y="489"/>
                  </a:lnTo>
                  <a:lnTo>
                    <a:pt x="40" y="483"/>
                  </a:lnTo>
                  <a:lnTo>
                    <a:pt x="46" y="475"/>
                  </a:lnTo>
                  <a:lnTo>
                    <a:pt x="53" y="467"/>
                  </a:lnTo>
                  <a:lnTo>
                    <a:pt x="58" y="460"/>
                  </a:lnTo>
                  <a:lnTo>
                    <a:pt x="64" y="451"/>
                  </a:lnTo>
                  <a:lnTo>
                    <a:pt x="69" y="442"/>
                  </a:lnTo>
                  <a:lnTo>
                    <a:pt x="74" y="432"/>
                  </a:lnTo>
                  <a:lnTo>
                    <a:pt x="78" y="422"/>
                  </a:lnTo>
                  <a:lnTo>
                    <a:pt x="86" y="400"/>
                  </a:lnTo>
                  <a:lnTo>
                    <a:pt x="93" y="376"/>
                  </a:lnTo>
                  <a:lnTo>
                    <a:pt x="97" y="350"/>
                  </a:lnTo>
                  <a:lnTo>
                    <a:pt x="100" y="323"/>
                  </a:lnTo>
                  <a:lnTo>
                    <a:pt x="103" y="296"/>
                  </a:lnTo>
                  <a:lnTo>
                    <a:pt x="104" y="269"/>
                  </a:lnTo>
                  <a:lnTo>
                    <a:pt x="103" y="240"/>
                  </a:lnTo>
                  <a:lnTo>
                    <a:pt x="101" y="212"/>
                  </a:lnTo>
                  <a:lnTo>
                    <a:pt x="98" y="185"/>
                  </a:lnTo>
                  <a:lnTo>
                    <a:pt x="94" y="160"/>
                  </a:lnTo>
                  <a:lnTo>
                    <a:pt x="90" y="142"/>
                  </a:lnTo>
                  <a:lnTo>
                    <a:pt x="86" y="125"/>
                  </a:lnTo>
                  <a:lnTo>
                    <a:pt x="82" y="111"/>
                  </a:lnTo>
                  <a:lnTo>
                    <a:pt x="76" y="98"/>
                  </a:lnTo>
                  <a:lnTo>
                    <a:pt x="70" y="86"/>
                  </a:lnTo>
                  <a:lnTo>
                    <a:pt x="64" y="75"/>
                  </a:lnTo>
                  <a:lnTo>
                    <a:pt x="56" y="63"/>
                  </a:lnTo>
                  <a:lnTo>
                    <a:pt x="47" y="53"/>
                  </a:lnTo>
                  <a:lnTo>
                    <a:pt x="37" y="42"/>
                  </a:lnTo>
                  <a:lnTo>
                    <a:pt x="26" y="32"/>
                  </a:lnTo>
                  <a:lnTo>
                    <a:pt x="14" y="2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3" name="Rectangle 1493"/>
            <p:cNvSpPr>
              <a:spLocks noChangeArrowheads="1"/>
            </p:cNvSpPr>
            <p:nvPr/>
          </p:nvSpPr>
          <p:spPr bwMode="auto">
            <a:xfrm>
              <a:off x="3918" y="1457"/>
              <a:ext cx="41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de-DE" sz="1700">
                  <a:solidFill>
                    <a:srgbClr val="000000"/>
                  </a:solidFill>
                </a:rPr>
                <a:t> </a:t>
              </a:r>
              <a:endParaRPr lang="de-DE" i="1" baseline="30000"/>
            </a:p>
          </p:txBody>
        </p:sp>
        <p:sp>
          <p:nvSpPr>
            <p:cNvPr id="1524" name="Line 1494"/>
            <p:cNvSpPr>
              <a:spLocks noChangeShapeType="1"/>
            </p:cNvSpPr>
            <p:nvPr/>
          </p:nvSpPr>
          <p:spPr bwMode="auto">
            <a:xfrm flipH="1" flipV="1">
              <a:off x="5371" y="1796"/>
              <a:ext cx="5" cy="501"/>
            </a:xfrm>
            <a:prstGeom prst="line">
              <a:avLst/>
            </a:prstGeom>
            <a:noFill/>
            <a:ln w="635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5" name="Line 1495"/>
            <p:cNvSpPr>
              <a:spLocks noChangeShapeType="1"/>
            </p:cNvSpPr>
            <p:nvPr/>
          </p:nvSpPr>
          <p:spPr bwMode="auto">
            <a:xfrm flipV="1">
              <a:off x="5371" y="1953"/>
              <a:ext cx="1" cy="221"/>
            </a:xfrm>
            <a:prstGeom prst="line">
              <a:avLst/>
            </a:prstGeom>
            <a:noFill/>
            <a:ln w="6350">
              <a:solidFill>
                <a:srgbClr val="DA25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" name="Freeform 1496"/>
            <p:cNvSpPr>
              <a:spLocks/>
            </p:cNvSpPr>
            <p:nvPr/>
          </p:nvSpPr>
          <p:spPr bwMode="auto">
            <a:xfrm>
              <a:off x="5128" y="1725"/>
              <a:ext cx="7" cy="3"/>
            </a:xfrm>
            <a:custGeom>
              <a:avLst/>
              <a:gdLst>
                <a:gd name="T0" fmla="*/ 6 w 30"/>
                <a:gd name="T1" fmla="*/ 0 h 11"/>
                <a:gd name="T2" fmla="*/ 24 w 30"/>
                <a:gd name="T3" fmla="*/ 0 h 11"/>
                <a:gd name="T4" fmla="*/ 30 w 30"/>
                <a:gd name="T5" fmla="*/ 0 h 11"/>
                <a:gd name="T6" fmla="*/ 30 w 30"/>
                <a:gd name="T7" fmla="*/ 11 h 11"/>
                <a:gd name="T8" fmla="*/ 24 w 30"/>
                <a:gd name="T9" fmla="*/ 11 h 11"/>
                <a:gd name="T10" fmla="*/ 6 w 30"/>
                <a:gd name="T11" fmla="*/ 11 h 11"/>
                <a:gd name="T12" fmla="*/ 0 w 30"/>
                <a:gd name="T13" fmla="*/ 11 h 11"/>
                <a:gd name="T14" fmla="*/ 0 w 30"/>
                <a:gd name="T15" fmla="*/ 0 h 11"/>
                <a:gd name="T16" fmla="*/ 6 w 3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1">
                  <a:moveTo>
                    <a:pt x="6" y="0"/>
                  </a:moveTo>
                  <a:lnTo>
                    <a:pt x="24" y="0"/>
                  </a:lnTo>
                  <a:lnTo>
                    <a:pt x="30" y="0"/>
                  </a:lnTo>
                  <a:lnTo>
                    <a:pt x="30" y="11"/>
                  </a:lnTo>
                  <a:lnTo>
                    <a:pt x="24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7" name="Rectangle 1497"/>
            <p:cNvSpPr>
              <a:spLocks noChangeArrowheads="1"/>
            </p:cNvSpPr>
            <p:nvPr/>
          </p:nvSpPr>
          <p:spPr bwMode="auto">
            <a:xfrm>
              <a:off x="2998" y="539"/>
              <a:ext cx="3" cy="98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8" name="Rectangle 1498"/>
            <p:cNvSpPr>
              <a:spLocks noChangeArrowheads="1"/>
            </p:cNvSpPr>
            <p:nvPr/>
          </p:nvSpPr>
          <p:spPr bwMode="auto">
            <a:xfrm>
              <a:off x="2961" y="1892"/>
              <a:ext cx="2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9" name="Rectangle 1499"/>
            <p:cNvSpPr>
              <a:spLocks noChangeArrowheads="1"/>
            </p:cNvSpPr>
            <p:nvPr/>
          </p:nvSpPr>
          <p:spPr bwMode="auto">
            <a:xfrm>
              <a:off x="2885" y="1898"/>
              <a:ext cx="73" cy="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0" name="Rectangle 1500"/>
            <p:cNvSpPr>
              <a:spLocks noChangeArrowheads="1"/>
            </p:cNvSpPr>
            <p:nvPr/>
          </p:nvSpPr>
          <p:spPr bwMode="auto">
            <a:xfrm>
              <a:off x="2885" y="1898"/>
              <a:ext cx="73" cy="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1" name="Rectangle 1501"/>
            <p:cNvSpPr>
              <a:spLocks noChangeArrowheads="1"/>
            </p:cNvSpPr>
            <p:nvPr/>
          </p:nvSpPr>
          <p:spPr bwMode="auto">
            <a:xfrm>
              <a:off x="3491" y="2043"/>
              <a:ext cx="51" cy="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7014" name="Rectangle 22"/>
          <p:cNvSpPr>
            <a:spLocks noChangeArrowheads="1"/>
          </p:cNvSpPr>
          <p:nvPr/>
        </p:nvSpPr>
        <p:spPr bwMode="auto">
          <a:xfrm>
            <a:off x="544654" y="234951"/>
            <a:ext cx="89125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fr-FR" sz="2800" i="1">
              <a:solidFill>
                <a:srgbClr val="6A4076"/>
              </a:solidFill>
              <a:latin typeface="Tahoma" charset="0"/>
            </a:endParaRPr>
          </a:p>
        </p:txBody>
      </p:sp>
      <p:sp>
        <p:nvSpPr>
          <p:cNvPr id="21" name="Date Placeholder 5"/>
          <p:cNvSpPr>
            <a:spLocks noGrp="1"/>
          </p:cNvSpPr>
          <p:nvPr>
            <p:ph type="dt" sz="half" idx="12"/>
          </p:nvPr>
        </p:nvSpPr>
        <p:spPr>
          <a:xfrm>
            <a:off x="854075" y="6500455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  <p:sp>
        <p:nvSpPr>
          <p:cNvPr id="2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6734175" y="6423139"/>
            <a:ext cx="2895600" cy="287337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800101" y="161926"/>
            <a:ext cx="7915274" cy="561974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BEAM, TARGET AND SPECTROMETER</a:t>
            </a:r>
            <a:endParaRPr lang="en-US" sz="32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9" t="7942" r="4886"/>
          <a:stretch>
            <a:fillRect/>
          </a:stretch>
        </p:blipFill>
        <p:spPr bwMode="auto">
          <a:xfrm>
            <a:off x="0" y="806451"/>
            <a:ext cx="6503891" cy="160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0488" y="2407668"/>
            <a:ext cx="9812337" cy="4289136"/>
            <a:chOff x="90489" y="1521843"/>
            <a:chExt cx="9812337" cy="4289136"/>
          </a:xfrm>
        </p:grpSpPr>
        <p:grpSp>
          <p:nvGrpSpPr>
            <p:cNvPr id="4" name="Group 3"/>
            <p:cNvGrpSpPr/>
            <p:nvPr/>
          </p:nvGrpSpPr>
          <p:grpSpPr>
            <a:xfrm>
              <a:off x="90489" y="1521843"/>
              <a:ext cx="9812337" cy="3873117"/>
              <a:chOff x="90489" y="1521843"/>
              <a:chExt cx="9812337" cy="3873117"/>
            </a:xfrm>
          </p:grpSpPr>
          <p:pic>
            <p:nvPicPr>
              <p:cNvPr id="96" name="Picture 6" descr="E:\horsti\compass\experiment_drawings\Na58_0001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9028" y="2651760"/>
                <a:ext cx="9803797" cy="2743200"/>
              </a:xfrm>
              <a:prstGeom prst="rect">
                <a:avLst/>
              </a:prstGeom>
              <a:noFill/>
            </p:spPr>
          </p:pic>
          <p:sp>
            <p:nvSpPr>
              <p:cNvPr id="97" name="Textfeld 5"/>
              <p:cNvSpPr txBox="1"/>
              <p:nvPr/>
            </p:nvSpPr>
            <p:spPr>
              <a:xfrm rot="20756118">
                <a:off x="5596163" y="4404116"/>
                <a:ext cx="869149" cy="424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u="none" dirty="0" smtClean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50m</a:t>
                </a:r>
                <a:endParaRPr lang="de-DE" sz="3600" u="none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662627" y="2693445"/>
                <a:ext cx="861518" cy="535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u="none" dirty="0" smtClean="0">
                    <a:solidFill>
                      <a:schemeClr val="tx1"/>
                    </a:solidFill>
                  </a:rPr>
                  <a:t>Target </a:t>
                </a:r>
              </a:p>
              <a:p>
                <a:r>
                  <a:rPr lang="en-US" sz="1600" u="none" dirty="0" smtClean="0">
                    <a:solidFill>
                      <a:schemeClr val="tx1"/>
                    </a:solidFill>
                  </a:rPr>
                  <a:t>region</a:t>
                </a:r>
                <a:endParaRPr lang="en-US" sz="1600" u="non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2331547" y="2561798"/>
                <a:ext cx="2426192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u="none" dirty="0" smtClean="0">
                    <a:solidFill>
                      <a:schemeClr val="tx1"/>
                    </a:solidFill>
                  </a:rPr>
                  <a:t>Large</a:t>
                </a:r>
              </a:p>
              <a:p>
                <a:r>
                  <a:rPr lang="en-US" sz="1600" u="none" dirty="0" smtClean="0">
                    <a:solidFill>
                      <a:schemeClr val="tx1"/>
                    </a:solidFill>
                  </a:rPr>
                  <a:t>Angle</a:t>
                </a:r>
              </a:p>
              <a:p>
                <a:r>
                  <a:rPr lang="en-US" sz="1600" u="none" dirty="0" smtClean="0">
                    <a:solidFill>
                      <a:schemeClr val="tx1"/>
                    </a:solidFill>
                  </a:rPr>
                  <a:t>Spectrometer</a:t>
                </a:r>
                <a:endParaRPr lang="en-US" sz="1600" u="non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5290796" y="2286241"/>
                <a:ext cx="2426192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u="none" dirty="0" smtClean="0">
                    <a:solidFill>
                      <a:schemeClr val="tx1"/>
                    </a:solidFill>
                  </a:rPr>
                  <a:t>Small</a:t>
                </a:r>
              </a:p>
              <a:p>
                <a:r>
                  <a:rPr lang="en-US" sz="1600" u="none" dirty="0" smtClean="0">
                    <a:solidFill>
                      <a:schemeClr val="tx1"/>
                    </a:solidFill>
                  </a:rPr>
                  <a:t>Angle</a:t>
                </a:r>
              </a:p>
              <a:p>
                <a:r>
                  <a:rPr lang="en-US" sz="1600" u="none" dirty="0" smtClean="0">
                    <a:solidFill>
                      <a:schemeClr val="tx1"/>
                    </a:solidFill>
                  </a:rPr>
                  <a:t>Spectrometer</a:t>
                </a:r>
                <a:endParaRPr lang="en-US" sz="1600" u="none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" name="Straight Connector 4"/>
              <p:cNvCxnSpPr>
                <a:stCxn id="3" idx="1"/>
              </p:cNvCxnSpPr>
              <p:nvPr/>
            </p:nvCxnSpPr>
            <p:spPr bwMode="auto">
              <a:xfrm flipH="1">
                <a:off x="1876426" y="2940363"/>
                <a:ext cx="455121" cy="593412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>
                <a:off x="3105151" y="2867025"/>
                <a:ext cx="1000125" cy="352425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" name="Straight Connector 8"/>
              <p:cNvCxnSpPr/>
              <p:nvPr/>
            </p:nvCxnSpPr>
            <p:spPr bwMode="auto">
              <a:xfrm flipH="1">
                <a:off x="4654329" y="2600325"/>
                <a:ext cx="632047" cy="645795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 flipH="1">
                <a:off x="662627" y="2997587"/>
                <a:ext cx="65817" cy="1107688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1362075" y="2961210"/>
                <a:ext cx="400050" cy="69639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7" name="TextBox 16"/>
              <p:cNvSpPr txBox="1"/>
              <p:nvPr/>
            </p:nvSpPr>
            <p:spPr>
              <a:xfrm>
                <a:off x="1995204" y="3483877"/>
                <a:ext cx="1089311" cy="237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u="none" dirty="0" smtClean="0">
                    <a:solidFill>
                      <a:srgbClr val="3333CC"/>
                    </a:solidFill>
                  </a:rPr>
                  <a:t>SM1</a:t>
                </a:r>
                <a:endParaRPr lang="en-US" sz="1050" u="none" dirty="0">
                  <a:solidFill>
                    <a:srgbClr val="3333CC"/>
                  </a:solidFill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4706492" y="3100277"/>
                <a:ext cx="1089311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u="none" dirty="0" smtClean="0">
                    <a:solidFill>
                      <a:srgbClr val="3333CC"/>
                    </a:solidFill>
                  </a:rPr>
                  <a:t>SM2</a:t>
                </a:r>
                <a:endParaRPr lang="en-US" sz="1100" u="none" dirty="0">
                  <a:solidFill>
                    <a:srgbClr val="3333CC"/>
                  </a:solidFill>
                </a:endParaRPr>
              </a:p>
            </p:txBody>
          </p:sp>
          <p:sp>
            <p:nvSpPr>
              <p:cNvPr id="19" name="Textfeld 5"/>
              <p:cNvSpPr txBox="1"/>
              <p:nvPr/>
            </p:nvSpPr>
            <p:spPr>
              <a:xfrm>
                <a:off x="2147604" y="3246759"/>
                <a:ext cx="633507" cy="2862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u="none" dirty="0" smtClean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1 Tm</a:t>
                </a:r>
              </a:p>
            </p:txBody>
          </p:sp>
          <p:sp>
            <p:nvSpPr>
              <p:cNvPr id="20" name="Textfeld 5"/>
              <p:cNvSpPr txBox="1"/>
              <p:nvPr/>
            </p:nvSpPr>
            <p:spPr>
              <a:xfrm>
                <a:off x="5152471" y="2968771"/>
                <a:ext cx="633507" cy="2862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u="none" dirty="0" smtClean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 Tm</a:t>
                </a:r>
              </a:p>
            </p:txBody>
          </p:sp>
          <p:sp>
            <p:nvSpPr>
              <p:cNvPr id="25" name="Text Box 12"/>
              <p:cNvSpPr txBox="1">
                <a:spLocks noChangeArrowheads="1"/>
              </p:cNvSpPr>
              <p:nvPr/>
            </p:nvSpPr>
            <p:spPr bwMode="auto">
              <a:xfrm>
                <a:off x="2885795" y="4023360"/>
                <a:ext cx="10406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bg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bg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bg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bg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bg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eaLnBrk="0" hangingPunct="0">
                  <a:defRPr/>
                </a:pPr>
                <a:r>
                  <a:rPr lang="en-US" sz="2000" b="1" u="none" dirty="0" smtClean="0">
                    <a:solidFill>
                      <a:schemeClr val="tx1"/>
                    </a:solidFill>
                  </a:rPr>
                  <a:t>RICH-1</a:t>
                </a:r>
                <a:endParaRPr lang="en-US" sz="2000" b="1" u="non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Text Box 73"/>
              <p:cNvSpPr txBox="1">
                <a:spLocks noChangeArrowheads="1"/>
              </p:cNvSpPr>
              <p:nvPr/>
            </p:nvSpPr>
            <p:spPr bwMode="auto">
              <a:xfrm>
                <a:off x="7202439" y="4107110"/>
                <a:ext cx="2700387" cy="536173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0" i="0" u="none" dirty="0" smtClean="0">
                    <a:solidFill>
                      <a:schemeClr val="tx1"/>
                    </a:solidFill>
                  </a:rPr>
                  <a:t>P</a:t>
                </a:r>
                <a:r>
                  <a:rPr lang="en-US" sz="1600" b="0" i="0" u="none" dirty="0">
                    <a:solidFill>
                      <a:schemeClr val="tx1"/>
                    </a:solidFill>
                  </a:rPr>
                  <a:t>. </a:t>
                </a:r>
                <a:r>
                  <a:rPr lang="en-US" sz="1600" b="0" i="0" u="none" dirty="0" err="1">
                    <a:solidFill>
                      <a:schemeClr val="tx1"/>
                    </a:solidFill>
                  </a:rPr>
                  <a:t>Abbon</a:t>
                </a:r>
                <a:r>
                  <a:rPr lang="en-US" sz="1600" b="0" i="0" u="none" dirty="0">
                    <a:solidFill>
                      <a:schemeClr val="tx1"/>
                    </a:solidFill>
                  </a:rPr>
                  <a:t> et al., </a:t>
                </a:r>
                <a:r>
                  <a:rPr lang="en-US" sz="1600" b="0" i="0" u="none" dirty="0" err="1">
                    <a:solidFill>
                      <a:schemeClr val="tx1"/>
                    </a:solidFill>
                  </a:rPr>
                  <a:t>Nucl</a:t>
                </a:r>
                <a:r>
                  <a:rPr lang="en-US" sz="1600" b="0" i="0" u="none" dirty="0">
                    <a:solidFill>
                      <a:schemeClr val="tx1"/>
                    </a:solidFill>
                  </a:rPr>
                  <a:t>. Instr. and Meth. A 567 (2006) 114</a:t>
                </a:r>
              </a:p>
            </p:txBody>
          </p:sp>
          <p:sp>
            <p:nvSpPr>
              <p:cNvPr id="28" name="Rectangle 66"/>
              <p:cNvSpPr>
                <a:spLocks noChangeArrowheads="1"/>
              </p:cNvSpPr>
              <p:nvPr/>
            </p:nvSpPr>
            <p:spPr bwMode="auto">
              <a:xfrm>
                <a:off x="90489" y="1521843"/>
                <a:ext cx="4529662" cy="641068"/>
              </a:xfrm>
              <a:prstGeom prst="rect">
                <a:avLst/>
              </a:prstGeom>
              <a:solidFill>
                <a:srgbClr val="CCFFFF"/>
              </a:solidFill>
              <a:ln w="12700">
                <a:solidFill>
                  <a:srgbClr val="00CC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342900" indent="-342900">
                  <a:lnSpc>
                    <a:spcPct val="100000"/>
                  </a:lnSpc>
                  <a:spcBef>
                    <a:spcPct val="20000"/>
                  </a:spcBef>
                </a:pPr>
                <a:r>
                  <a:rPr lang="en-US" sz="1400" i="0" u="none" dirty="0" smtClean="0">
                    <a:solidFill>
                      <a:schemeClr val="tx1"/>
                    </a:solidFill>
                    <a:latin typeface="Arial" charset="0"/>
                  </a:rPr>
                  <a:t>1</a:t>
                </a:r>
                <a:r>
                  <a:rPr lang="de-DE" sz="1400" i="0" u="none" dirty="0" smtClean="0">
                    <a:solidFill>
                      <a:schemeClr val="tx1"/>
                    </a:solidFill>
                    <a:latin typeface="Arial" charset="0"/>
                  </a:rPr>
                  <a:t>6</a:t>
                </a:r>
                <a:r>
                  <a:rPr lang="en-US" sz="1400" i="0" u="none" dirty="0" smtClean="0">
                    <a:solidFill>
                      <a:schemeClr val="tx1"/>
                    </a:solidFill>
                    <a:latin typeface="Arial" charset="0"/>
                  </a:rPr>
                  <a:t>0 or 190 </a:t>
                </a:r>
                <a:r>
                  <a:rPr lang="en-US" sz="1400" i="0" u="none" dirty="0" err="1" smtClean="0">
                    <a:solidFill>
                      <a:schemeClr val="tx1"/>
                    </a:solidFill>
                    <a:latin typeface="Arial" charset="0"/>
                  </a:rPr>
                  <a:t>GeV</a:t>
                </a:r>
                <a:r>
                  <a:rPr lang="en-US" sz="1400" i="0" u="none" dirty="0" smtClean="0">
                    <a:solidFill>
                      <a:schemeClr val="tx1"/>
                    </a:solidFill>
                    <a:latin typeface="Arial" charset="0"/>
                  </a:rPr>
                  <a:t>/c  µ</a:t>
                </a:r>
                <a:r>
                  <a:rPr lang="de-DE" sz="1400" i="0" u="none" baseline="30000" dirty="0" smtClean="0">
                    <a:solidFill>
                      <a:schemeClr val="tx1"/>
                    </a:solidFill>
                    <a:latin typeface="Arial" charset="0"/>
                  </a:rPr>
                  <a:t>+ </a:t>
                </a:r>
                <a:r>
                  <a:rPr lang="en-US" sz="1400" i="0" u="none" dirty="0" smtClean="0">
                    <a:solidFill>
                      <a:schemeClr val="tx1"/>
                    </a:solidFill>
                    <a:latin typeface="Arial" charset="0"/>
                  </a:rPr>
                  <a:t>(or </a:t>
                </a:r>
                <a:r>
                  <a:rPr lang="en-US" sz="1400" i="0" u="none" dirty="0">
                    <a:solidFill>
                      <a:schemeClr val="tx1"/>
                    </a:solidFill>
                    <a:latin typeface="Arial" charset="0"/>
                  </a:rPr>
                  <a:t>µ</a:t>
                </a:r>
                <a:r>
                  <a:rPr lang="de-DE" sz="1800" i="0" u="none" baseline="30000" dirty="0" smtClean="0">
                    <a:solidFill>
                      <a:schemeClr val="tx1"/>
                    </a:solidFill>
                    <a:latin typeface="Arial" charset="0"/>
                  </a:rPr>
                  <a:t>-</a:t>
                </a:r>
                <a:r>
                  <a:rPr lang="en-US" sz="1400" i="0" u="none" dirty="0" smtClean="0">
                    <a:solidFill>
                      <a:schemeClr val="tx1"/>
                    </a:solidFill>
                    <a:latin typeface="Arial" charset="0"/>
                  </a:rPr>
                  <a:t>), </a:t>
                </a:r>
                <a:r>
                  <a:rPr lang="en-US" sz="1400" i="0" u="none" dirty="0">
                    <a:solidFill>
                      <a:schemeClr val="tx1"/>
                    </a:solidFill>
                    <a:latin typeface="Arial" charset="0"/>
                  </a:rPr>
                  <a:t>4</a:t>
                </a:r>
                <a:r>
                  <a:rPr lang="en-US" sz="1400" i="0" u="none" dirty="0" smtClean="0">
                    <a:solidFill>
                      <a:schemeClr val="tx1"/>
                    </a:solidFill>
                    <a:latin typeface="Arial" charset="0"/>
                  </a:rPr>
                  <a:t> </a:t>
                </a:r>
                <a:r>
                  <a:rPr lang="en-US" sz="1400" i="0" u="none" baseline="30000" dirty="0">
                    <a:solidFill>
                      <a:schemeClr val="tx1"/>
                    </a:solidFill>
                    <a:latin typeface="Arial" charset="0"/>
                  </a:rPr>
                  <a:t>. </a:t>
                </a:r>
                <a:r>
                  <a:rPr lang="en-US" sz="1400" i="0" u="none" dirty="0">
                    <a:solidFill>
                      <a:schemeClr val="tx1"/>
                    </a:solidFill>
                    <a:latin typeface="Arial" charset="0"/>
                  </a:rPr>
                  <a:t>10</a:t>
                </a:r>
                <a:r>
                  <a:rPr lang="en-US" sz="1600" i="0" u="none" baseline="30000" dirty="0">
                    <a:solidFill>
                      <a:schemeClr val="tx1"/>
                    </a:solidFill>
                    <a:latin typeface="Arial" charset="0"/>
                  </a:rPr>
                  <a:t>8</a:t>
                </a:r>
                <a:r>
                  <a:rPr lang="en-US" sz="1400" i="0" u="none" dirty="0">
                    <a:solidFill>
                      <a:schemeClr val="tx1"/>
                    </a:solidFill>
                    <a:latin typeface="Arial" charset="0"/>
                  </a:rPr>
                  <a:t> </a:t>
                </a:r>
                <a:r>
                  <a:rPr lang="en-US" sz="1400" i="0" u="none" dirty="0" smtClean="0">
                    <a:solidFill>
                      <a:schemeClr val="tx1"/>
                    </a:solidFill>
                    <a:latin typeface="Arial" charset="0"/>
                  </a:rPr>
                  <a:t>µ/</a:t>
                </a:r>
                <a:r>
                  <a:rPr lang="en-US" sz="1200" i="0" u="none" dirty="0" smtClean="0">
                    <a:solidFill>
                      <a:schemeClr val="tx1"/>
                    </a:solidFill>
                    <a:latin typeface="Arial" charset="0"/>
                  </a:rPr>
                  <a:t>spill</a:t>
                </a:r>
                <a:r>
                  <a:rPr lang="en-US" sz="1400" i="0" u="none" dirty="0" smtClean="0">
                    <a:solidFill>
                      <a:schemeClr val="tx1"/>
                    </a:solidFill>
                    <a:latin typeface="Arial" charset="0"/>
                  </a:rPr>
                  <a:t>, P</a:t>
                </a:r>
                <a:r>
                  <a:rPr lang="en-US" sz="1400" i="0" u="none" baseline="-16000" dirty="0" smtClean="0">
                    <a:solidFill>
                      <a:schemeClr val="tx1"/>
                    </a:solidFill>
                    <a:latin typeface="Symbol" pitchFamily="18" charset="2"/>
                  </a:rPr>
                  <a:t>m</a:t>
                </a:r>
                <a:r>
                  <a:rPr lang="en-US" sz="1400" i="0" u="none" dirty="0" smtClean="0">
                    <a:solidFill>
                      <a:schemeClr val="tx1"/>
                    </a:solidFill>
                    <a:latin typeface="Arial" charset="0"/>
                  </a:rPr>
                  <a:t> </a:t>
                </a:r>
                <a:r>
                  <a:rPr lang="en-US" sz="1400" i="0" u="none" dirty="0">
                    <a:solidFill>
                      <a:schemeClr val="tx1"/>
                    </a:solidFill>
                    <a:latin typeface="Arial" charset="0"/>
                  </a:rPr>
                  <a:t>~</a:t>
                </a:r>
                <a:r>
                  <a:rPr lang="en-US" sz="1400" i="0" u="none" dirty="0" smtClean="0">
                    <a:solidFill>
                      <a:schemeClr val="tx1"/>
                    </a:solidFill>
                    <a:latin typeface="Arial" charset="0"/>
                  </a:rPr>
                  <a:t> </a:t>
                </a:r>
                <a:r>
                  <a:rPr lang="en-US" sz="1400" i="0" u="none" dirty="0">
                    <a:solidFill>
                      <a:schemeClr val="tx1"/>
                    </a:solidFill>
                    <a:latin typeface="Arial" charset="0"/>
                  </a:rPr>
                  <a:t>80</a:t>
                </a:r>
                <a:r>
                  <a:rPr lang="en-US" sz="1400" i="0" u="none" dirty="0" smtClean="0">
                    <a:solidFill>
                      <a:schemeClr val="tx1"/>
                    </a:solidFill>
                    <a:latin typeface="Arial" charset="0"/>
                  </a:rPr>
                  <a:t>%</a:t>
                </a:r>
              </a:p>
              <a:p>
                <a:pPr marL="342900" indent="-342900">
                  <a:lnSpc>
                    <a:spcPct val="100000"/>
                  </a:lnSpc>
                  <a:spcBef>
                    <a:spcPct val="20000"/>
                  </a:spcBef>
                </a:pPr>
                <a:r>
                  <a:rPr lang="en-US" sz="1400" i="0" u="none" dirty="0">
                    <a:solidFill>
                      <a:schemeClr val="tx1"/>
                    </a:solidFill>
                    <a:latin typeface="Arial" charset="0"/>
                  </a:rPr>
                  <a:t>190 </a:t>
                </a:r>
                <a:r>
                  <a:rPr lang="en-US" sz="1400" i="0" u="none" dirty="0" err="1">
                    <a:solidFill>
                      <a:schemeClr val="tx1"/>
                    </a:solidFill>
                    <a:latin typeface="Arial" charset="0"/>
                  </a:rPr>
                  <a:t>GeV</a:t>
                </a:r>
                <a:r>
                  <a:rPr lang="en-US" sz="1400" i="0" u="none" dirty="0">
                    <a:solidFill>
                      <a:schemeClr val="tx1"/>
                    </a:solidFill>
                    <a:latin typeface="Arial" charset="0"/>
                  </a:rPr>
                  <a:t>/c </a:t>
                </a:r>
                <a:r>
                  <a:rPr lang="en-US" sz="1400" i="0" u="none" dirty="0" smtClean="0">
                    <a:solidFill>
                      <a:schemeClr val="tx1"/>
                    </a:solidFill>
                    <a:latin typeface="Arial" charset="0"/>
                  </a:rPr>
                  <a:t> p, </a:t>
                </a:r>
                <a:r>
                  <a:rPr lang="el-GR" sz="1400" i="0" u="none" dirty="0" smtClean="0">
                    <a:solidFill>
                      <a:schemeClr val="tx1"/>
                    </a:solidFill>
                    <a:latin typeface="Arial" charset="0"/>
                  </a:rPr>
                  <a:t>π</a:t>
                </a:r>
                <a:r>
                  <a:rPr lang="de-DE" sz="1600" i="0" u="none" baseline="30000" dirty="0" smtClean="0">
                    <a:solidFill>
                      <a:schemeClr val="tx1"/>
                    </a:solidFill>
                    <a:latin typeface="Arial" charset="0"/>
                  </a:rPr>
                  <a:t>+</a:t>
                </a:r>
                <a:r>
                  <a:rPr lang="en-US" sz="1400" i="0" u="none" dirty="0" smtClean="0">
                    <a:solidFill>
                      <a:schemeClr val="tx1"/>
                    </a:solidFill>
                    <a:latin typeface="Arial" charset="0"/>
                  </a:rPr>
                  <a:t>, </a:t>
                </a:r>
                <a:r>
                  <a:rPr lang="el-GR" sz="1400" i="0" u="none" dirty="0" smtClean="0">
                    <a:solidFill>
                      <a:schemeClr val="tx1"/>
                    </a:solidFill>
                    <a:latin typeface="Arial" charset="0"/>
                  </a:rPr>
                  <a:t>π</a:t>
                </a:r>
                <a:r>
                  <a:rPr lang="de-DE" sz="1800" i="0" u="none" baseline="30000" dirty="0" smtClean="0">
                    <a:solidFill>
                      <a:schemeClr val="tx1"/>
                    </a:solidFill>
                    <a:latin typeface="Arial" charset="0"/>
                  </a:rPr>
                  <a:t>-</a:t>
                </a:r>
                <a:r>
                  <a:rPr lang="el-GR" sz="1400" i="0" u="none" dirty="0" smtClean="0">
                    <a:solidFill>
                      <a:schemeClr val="tx1"/>
                    </a:solidFill>
                    <a:latin typeface="Arial" charset="0"/>
                  </a:rPr>
                  <a:t> </a:t>
                </a:r>
                <a:r>
                  <a:rPr lang="en-US" sz="1400" i="0" u="none" dirty="0" smtClean="0">
                    <a:solidFill>
                      <a:schemeClr val="tx1"/>
                    </a:solidFill>
                    <a:latin typeface="Arial" charset="0"/>
                  </a:rPr>
                  <a:t>, K</a:t>
                </a:r>
                <a:r>
                  <a:rPr lang="de-DE" sz="1600" i="0" u="none" baseline="50000" dirty="0" smtClean="0">
                    <a:solidFill>
                      <a:schemeClr val="tx1"/>
                    </a:solidFill>
                    <a:latin typeface="Arial" charset="0"/>
                  </a:rPr>
                  <a:t>+</a:t>
                </a:r>
                <a:r>
                  <a:rPr lang="de-DE" sz="1400" i="0" u="none" baseline="30000" dirty="0" smtClean="0">
                    <a:solidFill>
                      <a:schemeClr val="tx1"/>
                    </a:solidFill>
                    <a:latin typeface="Arial" charset="0"/>
                  </a:rPr>
                  <a:t> </a:t>
                </a:r>
                <a:r>
                  <a:rPr lang="de-DE" sz="1400" i="0" u="none" dirty="0" smtClean="0">
                    <a:solidFill>
                      <a:schemeClr val="tx1"/>
                    </a:solidFill>
                    <a:latin typeface="Arial" charset="0"/>
                  </a:rPr>
                  <a:t>,</a:t>
                </a:r>
                <a:r>
                  <a:rPr lang="en-US" sz="1400" i="0" u="none" dirty="0" smtClean="0">
                    <a:solidFill>
                      <a:schemeClr val="tx1"/>
                    </a:solidFill>
                    <a:latin typeface="Arial" charset="0"/>
                  </a:rPr>
                  <a:t>K</a:t>
                </a:r>
                <a:r>
                  <a:rPr lang="de-DE" sz="1800" i="0" u="none" baseline="50000" dirty="0" smtClean="0">
                    <a:solidFill>
                      <a:schemeClr val="tx1"/>
                    </a:solidFill>
                    <a:latin typeface="Arial" charset="0"/>
                  </a:rPr>
                  <a:t>-</a:t>
                </a:r>
                <a:r>
                  <a:rPr lang="de-DE" sz="1400" i="0" u="none" dirty="0" smtClean="0">
                    <a:solidFill>
                      <a:schemeClr val="tx1"/>
                    </a:solidFill>
                    <a:latin typeface="Arial" charset="0"/>
                  </a:rPr>
                  <a:t> beams</a:t>
                </a:r>
                <a:endParaRPr lang="en-US" sz="1400" i="0" u="none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 bwMode="auto">
              <a:xfrm>
                <a:off x="6010276" y="2524125"/>
                <a:ext cx="2516603" cy="17145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" name="Gerade Verbindung mit Pfeil 4"/>
            <p:cNvCxnSpPr/>
            <p:nvPr/>
          </p:nvCxnSpPr>
          <p:spPr bwMode="auto">
            <a:xfrm rot="60000" flipV="1">
              <a:off x="463585" y="3434715"/>
              <a:ext cx="9220166" cy="2376264"/>
            </a:xfrm>
            <a:prstGeom prst="straightConnector1">
              <a:avLst/>
            </a:prstGeom>
            <a:solidFill>
              <a:srgbClr val="FFFF00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sp>
        <p:nvSpPr>
          <p:cNvPr id="3030" name="Rectangle 66"/>
          <p:cNvSpPr>
            <a:spLocks noChangeArrowheads="1"/>
          </p:cNvSpPr>
          <p:nvPr/>
        </p:nvSpPr>
        <p:spPr bwMode="auto">
          <a:xfrm>
            <a:off x="7423981" y="760983"/>
            <a:ext cx="2205794" cy="366713"/>
          </a:xfrm>
          <a:prstGeom prst="rect">
            <a:avLst/>
          </a:prstGeom>
          <a:solidFill>
            <a:srgbClr val="CCFFFF"/>
          </a:solidFill>
          <a:ln w="12700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1400" i="0" u="none" dirty="0" smtClean="0">
                <a:solidFill>
                  <a:schemeClr val="tx1"/>
                </a:solidFill>
                <a:latin typeface="Arial" charset="0"/>
              </a:rPr>
              <a:t>Polarized ( p , d)  target</a:t>
            </a:r>
            <a:endParaRPr lang="en-US" sz="1400" i="0" u="none" dirty="0">
              <a:solidFill>
                <a:schemeClr val="tx1"/>
              </a:solidFill>
              <a:latin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171450" y="3124200"/>
            <a:ext cx="9458325" cy="1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32" name="Text Box 8"/>
          <p:cNvSpPr txBox="1">
            <a:spLocks noChangeArrowheads="1"/>
          </p:cNvSpPr>
          <p:nvPr/>
        </p:nvSpPr>
        <p:spPr bwMode="auto">
          <a:xfrm>
            <a:off x="90488" y="3171825"/>
            <a:ext cx="5157787" cy="313932"/>
          </a:xfrm>
          <a:prstGeom prst="rect">
            <a:avLst/>
          </a:prstGeom>
          <a:solidFill>
            <a:srgbClr val="FFFF99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u="none" dirty="0" smtClean="0">
                <a:solidFill>
                  <a:schemeClr val="tx1"/>
                </a:solidFill>
              </a:rPr>
              <a:t>first </a:t>
            </a:r>
            <a:r>
              <a:rPr lang="en-US" sz="1600" b="0" u="none" dirty="0">
                <a:solidFill>
                  <a:schemeClr val="tx1"/>
                </a:solidFill>
              </a:rPr>
              <a:t>GEMs </a:t>
            </a:r>
            <a:r>
              <a:rPr lang="en-US" sz="1600" b="0" u="none" dirty="0" smtClean="0">
                <a:solidFill>
                  <a:schemeClr val="tx1"/>
                </a:solidFill>
              </a:rPr>
              <a:t>and </a:t>
            </a:r>
            <a:r>
              <a:rPr lang="en-US" sz="1600" b="0" u="none" dirty="0" err="1" smtClean="0">
                <a:solidFill>
                  <a:schemeClr val="tx1"/>
                </a:solidFill>
              </a:rPr>
              <a:t>Micromegas</a:t>
            </a:r>
            <a:r>
              <a:rPr lang="en-US" sz="1600" b="0" u="none" dirty="0" smtClean="0">
                <a:solidFill>
                  <a:schemeClr val="tx1"/>
                </a:solidFill>
              </a:rPr>
              <a:t> used </a:t>
            </a:r>
            <a:r>
              <a:rPr lang="en-US" sz="1600" b="0" u="none" dirty="0">
                <a:solidFill>
                  <a:schemeClr val="tx1"/>
                </a:solidFill>
              </a:rPr>
              <a:t>in a </a:t>
            </a:r>
            <a:r>
              <a:rPr lang="en-US" sz="1600" b="0" u="none" dirty="0" smtClean="0">
                <a:solidFill>
                  <a:schemeClr val="tx1"/>
                </a:solidFill>
              </a:rPr>
              <a:t>HEP </a:t>
            </a:r>
            <a:r>
              <a:rPr lang="en-US" sz="1600" b="0" u="none" dirty="0">
                <a:solidFill>
                  <a:schemeClr val="tx1"/>
                </a:solidFill>
              </a:rPr>
              <a:t>Experiment</a:t>
            </a:r>
          </a:p>
        </p:txBody>
      </p:sp>
      <p:sp>
        <p:nvSpPr>
          <p:cNvPr id="1538" name="Rectangle 66"/>
          <p:cNvSpPr>
            <a:spLocks noChangeArrowheads="1"/>
          </p:cNvSpPr>
          <p:nvPr/>
        </p:nvSpPr>
        <p:spPr bwMode="auto">
          <a:xfrm>
            <a:off x="4757738" y="2584137"/>
            <a:ext cx="1809750" cy="366713"/>
          </a:xfrm>
          <a:prstGeom prst="rect">
            <a:avLst/>
          </a:prstGeom>
          <a:solidFill>
            <a:srgbClr val="FFFFCC"/>
          </a:solidFill>
          <a:ln w="12700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1400" b="0" i="0" u="none" dirty="0" smtClean="0">
                <a:solidFill>
                  <a:schemeClr val="tx1"/>
                </a:solidFill>
                <a:latin typeface="Arial" charset="0"/>
              </a:rPr>
              <a:t>Various targets used</a:t>
            </a:r>
            <a:endParaRPr lang="en-US" sz="1400" b="0" i="0" u="none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543" name="Grafik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552" y="5348388"/>
            <a:ext cx="2111398" cy="1485799"/>
          </a:xfrm>
          <a:prstGeom prst="rect">
            <a:avLst/>
          </a:prstGeom>
        </p:spPr>
      </p:pic>
      <p:sp>
        <p:nvSpPr>
          <p:cNvPr id="1544" name="Text Box 8"/>
          <p:cNvSpPr txBox="1">
            <a:spLocks noChangeArrowheads="1"/>
          </p:cNvSpPr>
          <p:nvPr/>
        </p:nvSpPr>
        <p:spPr bwMode="auto">
          <a:xfrm>
            <a:off x="7620000" y="5994032"/>
            <a:ext cx="2219138" cy="286232"/>
          </a:xfrm>
          <a:prstGeom prst="rect">
            <a:avLst/>
          </a:prstGeom>
          <a:solidFill>
            <a:srgbClr val="FFFF99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0" u="none" dirty="0" smtClean="0">
                <a:solidFill>
                  <a:schemeClr val="tx1"/>
                </a:solidFill>
              </a:rPr>
              <a:t>Proton recoil detector</a:t>
            </a:r>
            <a:endParaRPr lang="en-US" sz="1400" b="0" u="none" dirty="0">
              <a:solidFill>
                <a:schemeClr val="tx1"/>
              </a:solidFill>
            </a:endParaRPr>
          </a:p>
        </p:txBody>
      </p:sp>
      <p:sp>
        <p:nvSpPr>
          <p:cNvPr id="1545" name="Text Box 8"/>
          <p:cNvSpPr txBox="1">
            <a:spLocks noChangeArrowheads="1"/>
          </p:cNvSpPr>
          <p:nvPr/>
        </p:nvSpPr>
        <p:spPr bwMode="auto">
          <a:xfrm>
            <a:off x="3018484" y="6241923"/>
            <a:ext cx="1548754" cy="258532"/>
          </a:xfrm>
          <a:prstGeom prst="rect">
            <a:avLst/>
          </a:prstGeom>
          <a:solidFill>
            <a:srgbClr val="FFFF99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0" u="none" dirty="0" smtClean="0">
                <a:solidFill>
                  <a:schemeClr val="tx1"/>
                </a:solidFill>
              </a:rPr>
              <a:t>(not in scale)</a:t>
            </a:r>
            <a:endParaRPr lang="en-US" sz="1200" b="0" u="none" dirty="0">
              <a:solidFill>
                <a:schemeClr val="tx1"/>
              </a:solidFill>
            </a:endParaRPr>
          </a:p>
        </p:txBody>
      </p:sp>
      <p:sp>
        <p:nvSpPr>
          <p:cNvPr id="1537" name="Text Box 8"/>
          <p:cNvSpPr txBox="1">
            <a:spLocks noChangeArrowheads="1"/>
          </p:cNvSpPr>
          <p:nvPr/>
        </p:nvSpPr>
        <p:spPr bwMode="auto">
          <a:xfrm>
            <a:off x="3028009" y="6029084"/>
            <a:ext cx="1548754" cy="286232"/>
          </a:xfrm>
          <a:prstGeom prst="rect">
            <a:avLst/>
          </a:prstGeom>
          <a:solidFill>
            <a:srgbClr val="FFFF99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0" u="none" dirty="0" smtClean="0">
                <a:solidFill>
                  <a:schemeClr val="tx1"/>
                </a:solidFill>
              </a:rPr>
              <a:t>new: pixel GEMs</a:t>
            </a:r>
            <a:endParaRPr lang="en-US" sz="1400" b="0" u="none" dirty="0">
              <a:solidFill>
                <a:schemeClr val="tx1"/>
              </a:solidFill>
            </a:endParaRPr>
          </a:p>
        </p:txBody>
      </p:sp>
      <p:pic>
        <p:nvPicPr>
          <p:cNvPr id="1536" name="Content Placeholder 8" descr="readout.pdf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019" r="-32019"/>
          <a:stretch>
            <a:fillRect/>
          </a:stretch>
        </p:blipFill>
        <p:spPr>
          <a:xfrm>
            <a:off x="4225950" y="5691188"/>
            <a:ext cx="1687464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1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2525" y="947738"/>
            <a:ext cx="2659063" cy="1200150"/>
          </a:xfrm>
        </p:spPr>
        <p:txBody>
          <a:bodyPr/>
          <a:lstStyle/>
          <a:p>
            <a:pPr lvl="1">
              <a:buFont typeface="Wingdings" pitchFamily="2" charset="2"/>
              <a:buNone/>
            </a:pPr>
            <a:r>
              <a:rPr lang="en-US">
                <a:solidFill>
                  <a:schemeClr val="tx1"/>
                </a:solidFill>
              </a:rPr>
              <a:t>16 anodes</a:t>
            </a:r>
          </a:p>
          <a:p>
            <a:pPr lvl="1">
              <a:buFont typeface="Wingdings" pitchFamily="2" charset="2"/>
              <a:buNone/>
            </a:pPr>
            <a:r>
              <a:rPr lang="en-US"/>
              <a:t>UV extended glass</a:t>
            </a:r>
          </a:p>
          <a:p>
            <a:pPr lvl="2"/>
            <a:endParaRPr lang="en-US" sz="1800">
              <a:solidFill>
                <a:srgbClr val="0000CC"/>
              </a:solidFill>
            </a:endParaRPr>
          </a:p>
          <a:p>
            <a:pPr lvl="1"/>
            <a:endParaRPr lang="en-US" sz="2000">
              <a:solidFill>
                <a:srgbClr val="CC3300"/>
              </a:solidFill>
            </a:endParaRPr>
          </a:p>
        </p:txBody>
      </p:sp>
      <p:pic>
        <p:nvPicPr>
          <p:cNvPr id="980996" name="Picture 4"/>
          <p:cNvPicPr>
            <a:picLocks noChangeAspect="1" noChangeArrowheads="1"/>
          </p:cNvPicPr>
          <p:nvPr/>
        </p:nvPicPr>
        <p:blipFill>
          <a:blip r:embed="rId3" cstate="print"/>
          <a:srcRect b="9131"/>
          <a:stretch>
            <a:fillRect/>
          </a:stretch>
        </p:blipFill>
        <p:spPr bwMode="auto">
          <a:xfrm>
            <a:off x="4679950" y="963613"/>
            <a:ext cx="5121275" cy="57658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980997" name="Text Box 5"/>
          <p:cNvSpPr txBox="1">
            <a:spLocks noChangeArrowheads="1"/>
          </p:cNvSpPr>
          <p:nvPr/>
        </p:nvSpPr>
        <p:spPr bwMode="auto">
          <a:xfrm>
            <a:off x="5491163" y="4616450"/>
            <a:ext cx="3021012" cy="12049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457200" indent="-457200"/>
            <a:r>
              <a:rPr lang="it-IT" sz="1600" u="none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recall:</a:t>
            </a:r>
            <a:r>
              <a:rPr lang="it-IT" sz="1600" u="none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457200" indent="-457200"/>
            <a:r>
              <a:rPr lang="it-IT" sz="1600" u="none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effective QE including </a:t>
            </a:r>
          </a:p>
          <a:p>
            <a:pPr marL="457200" indent="-457200"/>
            <a:r>
              <a:rPr lang="it-IT" sz="1600" u="none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window losses </a:t>
            </a:r>
          </a:p>
          <a:p>
            <a:pPr marL="457200" indent="-457200"/>
            <a:r>
              <a:rPr lang="it-IT" sz="1600" u="none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(collection efficiency not included)</a:t>
            </a:r>
            <a:endParaRPr lang="it-IT" sz="1600" b="0" u="none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" pitchFamily="2" charset="2"/>
            </a:endParaRPr>
          </a:p>
        </p:txBody>
      </p:sp>
      <p:pic>
        <p:nvPicPr>
          <p:cNvPr id="980998" name="Picture 6" descr="DSCN16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365635">
            <a:off x="508000" y="868363"/>
            <a:ext cx="33210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1000" name="Line 8"/>
          <p:cNvSpPr>
            <a:spLocks noChangeShapeType="1"/>
          </p:cNvSpPr>
          <p:nvPr/>
        </p:nvSpPr>
        <p:spPr bwMode="auto">
          <a:xfrm flipV="1">
            <a:off x="1246188" y="2311400"/>
            <a:ext cx="633412" cy="83661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981015" name="Text Box 23"/>
          <p:cNvSpPr txBox="1">
            <a:spLocks noChangeArrowheads="1"/>
          </p:cNvSpPr>
          <p:nvPr/>
        </p:nvSpPr>
        <p:spPr bwMode="auto">
          <a:xfrm>
            <a:off x="833438" y="884238"/>
            <a:ext cx="2178050" cy="5429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457200" indent="-457200"/>
            <a:r>
              <a:rPr lang="it-IT" sz="1600" u="none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FE cards plugged </a:t>
            </a:r>
          </a:p>
          <a:p>
            <a:pPr marL="457200" indent="-457200"/>
            <a:r>
              <a:rPr lang="it-IT" sz="1600" u="none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directly here</a:t>
            </a:r>
            <a:endParaRPr lang="it-IT" sz="1600" b="0" u="none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" pitchFamily="2" charset="2"/>
            </a:endParaRPr>
          </a:p>
        </p:txBody>
      </p:sp>
      <p:pic>
        <p:nvPicPr>
          <p:cNvPr id="981016" name="Picture 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575" y="3627438"/>
            <a:ext cx="3763963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81004" name="Text Box 12"/>
          <p:cNvSpPr txBox="1">
            <a:spLocks noChangeArrowheads="1"/>
          </p:cNvSpPr>
          <p:nvPr/>
        </p:nvSpPr>
        <p:spPr bwMode="auto">
          <a:xfrm>
            <a:off x="2159000" y="5538788"/>
            <a:ext cx="1739900" cy="11953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lang="en-US" sz="1600" i="0" u="none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protects against </a:t>
            </a:r>
          </a:p>
          <a:p>
            <a:r>
              <a:rPr lang="en-US" sz="1600" i="0" u="none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 ≤ 200 G</a:t>
            </a:r>
          </a:p>
          <a:p>
            <a:r>
              <a:rPr lang="en-US" sz="1600" i="0" u="none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and guarantees</a:t>
            </a:r>
          </a:p>
          <a:p>
            <a:r>
              <a:rPr lang="en-US" sz="1600" i="0" u="none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good alignment</a:t>
            </a:r>
            <a:endParaRPr lang="en-US" sz="1600" i="0" u="none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981002" name="Line 10"/>
          <p:cNvSpPr>
            <a:spLocks noChangeShapeType="1"/>
          </p:cNvSpPr>
          <p:nvPr/>
        </p:nvSpPr>
        <p:spPr bwMode="auto">
          <a:xfrm>
            <a:off x="1944688" y="1382713"/>
            <a:ext cx="715962" cy="45878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981017" name="Line 25"/>
          <p:cNvSpPr>
            <a:spLocks noChangeShapeType="1"/>
          </p:cNvSpPr>
          <p:nvPr/>
        </p:nvSpPr>
        <p:spPr bwMode="auto">
          <a:xfrm flipH="1">
            <a:off x="1498600" y="1401763"/>
            <a:ext cx="303213" cy="41116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980994" name="Rectangle 2"/>
          <p:cNvSpPr>
            <a:spLocks noGrp="1" noChangeArrowheads="1"/>
          </p:cNvSpPr>
          <p:nvPr>
            <p:ph type="title"/>
          </p:nvPr>
        </p:nvSpPr>
        <p:spPr>
          <a:xfrm>
            <a:off x="868363" y="0"/>
            <a:ext cx="7319962" cy="889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r>
              <a:rPr lang="en-US" sz="2800">
                <a:solidFill>
                  <a:srgbClr val="FFFF00"/>
                </a:solidFill>
              </a:rPr>
              <a:t>MAPMT: HAMAMATSU </a:t>
            </a:r>
            <a:r>
              <a:rPr lang="en-US" altLang="ja-JP" sz="2800">
                <a:solidFill>
                  <a:srgbClr val="FFFF00"/>
                </a:solidFill>
                <a:ea typeface="ＭＳ Ｐゴシック" charset="-128"/>
              </a:rPr>
              <a:t>R7600-03-M16</a:t>
            </a:r>
            <a:r>
              <a:rPr lang="en-US" altLang="ja-JP" sz="3200">
                <a:ea typeface="ＭＳ Ｐゴシック" charset="-128"/>
              </a:rPr>
              <a:t> </a:t>
            </a:r>
            <a:endParaRPr lang="en-US" sz="3200">
              <a:ea typeface="ＭＳ Ｐゴシック" charset="-128"/>
            </a:endParaRPr>
          </a:p>
        </p:txBody>
      </p:sp>
      <p:sp>
        <p:nvSpPr>
          <p:cNvPr id="981018" name="Text Box 26"/>
          <p:cNvSpPr txBox="1">
            <a:spLocks noChangeArrowheads="1"/>
          </p:cNvSpPr>
          <p:nvPr/>
        </p:nvSpPr>
        <p:spPr bwMode="auto">
          <a:xfrm>
            <a:off x="0" y="2800350"/>
            <a:ext cx="1247775" cy="6683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i="0" u="none">
                <a:solidFill>
                  <a:srgbClr val="3333CC"/>
                </a:solidFill>
              </a:rPr>
              <a:t>home made voltage divider</a:t>
            </a:r>
          </a:p>
        </p:txBody>
      </p:sp>
      <p:sp>
        <p:nvSpPr>
          <p:cNvPr id="981019" name="Text Box 27"/>
          <p:cNvSpPr txBox="1">
            <a:spLocks noChangeArrowheads="1"/>
          </p:cNvSpPr>
          <p:nvPr/>
        </p:nvSpPr>
        <p:spPr bwMode="auto">
          <a:xfrm rot="16200000">
            <a:off x="3876676" y="3752850"/>
            <a:ext cx="2133600" cy="257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i="0" u="none">
                <a:solidFill>
                  <a:schemeClr val="tx1"/>
                </a:solidFill>
              </a:rPr>
              <a:t>Quantum efficiency (%)</a:t>
            </a:r>
          </a:p>
        </p:txBody>
      </p:sp>
      <p:sp>
        <p:nvSpPr>
          <p:cNvPr id="981021" name="Line 29"/>
          <p:cNvSpPr>
            <a:spLocks noChangeShapeType="1"/>
          </p:cNvSpPr>
          <p:nvPr/>
        </p:nvSpPr>
        <p:spPr bwMode="auto">
          <a:xfrm>
            <a:off x="4924425" y="2619375"/>
            <a:ext cx="790575" cy="952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Fulvio  TESSAROTTO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     </a:t>
            </a:r>
          </a:p>
          <a:p>
            <a:endParaRPr lang="en-US" altLang="en-US">
              <a:latin typeface="Times New Roman" pitchFamily="18" charset="0"/>
            </a:endParaRP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en-US"/>
              <a:t>Vienna, 23/02/2007      -      The 11th Vienna Conference on Instrumentation</a:t>
            </a:r>
          </a:p>
        </p:txBody>
      </p:sp>
      <p:pic>
        <p:nvPicPr>
          <p:cNvPr id="878755" name="Picture 1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123825"/>
            <a:ext cx="4957762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1FFFF"/>
                    </a:gs>
                    <a:gs pos="50000">
                      <a:srgbClr val="D1FFFF">
                        <a:gamma/>
                        <a:shade val="46275"/>
                        <a:invGamma/>
                      </a:srgbClr>
                    </a:gs>
                    <a:gs pos="100000">
                      <a:srgbClr val="D1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8757" name="Picture 1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36525"/>
            <a:ext cx="4827588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1FFFF"/>
                    </a:gs>
                    <a:gs pos="50000">
                      <a:srgbClr val="D1FFFF">
                        <a:gamma/>
                        <a:shade val="46275"/>
                        <a:invGamma/>
                      </a:srgbClr>
                    </a:gs>
                    <a:gs pos="100000">
                      <a:srgbClr val="D1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8758" name="Picture 1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3616325"/>
            <a:ext cx="4929188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1FFFF"/>
                    </a:gs>
                    <a:gs pos="50000">
                      <a:srgbClr val="D1FFFF">
                        <a:gamma/>
                        <a:shade val="46275"/>
                        <a:invGamma/>
                      </a:srgbClr>
                    </a:gs>
                    <a:gs pos="100000">
                      <a:srgbClr val="D1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8762" name="Picture 1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3629025"/>
            <a:ext cx="441007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1FFFF"/>
                    </a:gs>
                    <a:gs pos="50000">
                      <a:srgbClr val="D1FFFF">
                        <a:gamma/>
                        <a:shade val="46275"/>
                        <a:invGamma/>
                      </a:srgbClr>
                    </a:gs>
                    <a:gs pos="100000">
                      <a:srgbClr val="D1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8763" name="Rectangle 171"/>
          <p:cNvSpPr>
            <a:spLocks noChangeArrowheads="1"/>
          </p:cNvSpPr>
          <p:nvPr/>
        </p:nvSpPr>
        <p:spPr bwMode="auto">
          <a:xfrm>
            <a:off x="5048250" y="6496050"/>
            <a:ext cx="200025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8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100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858838" y="0"/>
            <a:ext cx="7319962" cy="889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MAPMT GAIN AT HIGH RATE</a:t>
            </a:r>
          </a:p>
        </p:txBody>
      </p:sp>
      <p:sp>
        <p:nvSpPr>
          <p:cNvPr id="100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213" y="1042988"/>
            <a:ext cx="5186362" cy="48037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solidFill>
                  <a:schemeClr val="hlink"/>
                </a:solidFill>
                <a:effectLst/>
              </a:rPr>
              <a:t>mean signal amplitude versus rate/pixel</a:t>
            </a:r>
          </a:p>
          <a:p>
            <a:pPr>
              <a:buFont typeface="Wingdings" pitchFamily="2" charset="2"/>
              <a:buNone/>
            </a:pPr>
            <a:r>
              <a:rPr lang="en-US" sz="1600" dirty="0">
                <a:effectLst/>
              </a:rPr>
              <a:t>pulsed light source synchronous  to trigger +</a:t>
            </a:r>
          </a:p>
          <a:p>
            <a:pPr>
              <a:buFont typeface="Wingdings" pitchFamily="2" charset="2"/>
              <a:buNone/>
            </a:pPr>
            <a:r>
              <a:rPr lang="en-US" sz="1600" dirty="0">
                <a:effectLst/>
              </a:rPr>
              <a:t>random background from lamp</a:t>
            </a:r>
          </a:p>
          <a:p>
            <a:pPr>
              <a:buFont typeface="Wingdings" pitchFamily="2" charset="2"/>
              <a:buNone/>
            </a:pPr>
            <a:endParaRPr lang="en-US" sz="1600" dirty="0"/>
          </a:p>
        </p:txBody>
      </p:sp>
      <p:pic>
        <p:nvPicPr>
          <p:cNvPr id="1009669" name="Picture 5" descr="amplitudeVSrate"/>
          <p:cNvPicPr>
            <a:picLocks noChangeAspect="1" noChangeArrowheads="1"/>
          </p:cNvPicPr>
          <p:nvPr/>
        </p:nvPicPr>
        <p:blipFill>
          <a:blip r:embed="rId3" cstate="print"/>
          <a:srcRect t="54846"/>
          <a:stretch>
            <a:fillRect/>
          </a:stretch>
        </p:blipFill>
        <p:spPr bwMode="auto">
          <a:xfrm>
            <a:off x="223838" y="2068513"/>
            <a:ext cx="4835525" cy="35290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1009671" name="Text Box 7"/>
          <p:cNvSpPr txBox="1">
            <a:spLocks noChangeArrowheads="1"/>
          </p:cNvSpPr>
          <p:nvPr/>
        </p:nvSpPr>
        <p:spPr bwMode="auto">
          <a:xfrm>
            <a:off x="1235075" y="2168525"/>
            <a:ext cx="3194050" cy="28416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lang="en-US" sz="1400" u="none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measured for single photoelectron</a:t>
            </a:r>
          </a:p>
        </p:txBody>
      </p:sp>
      <p:sp>
        <p:nvSpPr>
          <p:cNvPr id="1009672" name="Line 8"/>
          <p:cNvSpPr>
            <a:spLocks noChangeShapeType="1"/>
          </p:cNvSpPr>
          <p:nvPr/>
        </p:nvSpPr>
        <p:spPr bwMode="auto">
          <a:xfrm flipH="1">
            <a:off x="2155825" y="4833938"/>
            <a:ext cx="747713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009673" name="Text Box 9"/>
          <p:cNvSpPr txBox="1">
            <a:spLocks noChangeArrowheads="1"/>
          </p:cNvSpPr>
          <p:nvPr/>
        </p:nvSpPr>
        <p:spPr bwMode="auto">
          <a:xfrm>
            <a:off x="2925763" y="4506913"/>
            <a:ext cx="1395412" cy="5016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262800" rIns="92075" bIns="46038">
            <a:spAutoFit/>
          </a:bodyPr>
          <a:lstStyle/>
          <a:p>
            <a:r>
              <a:rPr lang="en-US" sz="1400" i="0" u="none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Working HV</a:t>
            </a:r>
            <a:r>
              <a:rPr lang="en-US" sz="1200" i="0" u="none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</a:p>
        </p:txBody>
      </p:sp>
      <p:sp>
        <p:nvSpPr>
          <p:cNvPr id="1009674" name="AutoShape 10"/>
          <p:cNvSpPr>
            <a:spLocks/>
          </p:cNvSpPr>
          <p:nvPr/>
        </p:nvSpPr>
        <p:spPr bwMode="auto">
          <a:xfrm>
            <a:off x="2055813" y="4714875"/>
            <a:ext cx="61912" cy="249238"/>
          </a:xfrm>
          <a:prstGeom prst="rightBrace">
            <a:avLst>
              <a:gd name="adj1" fmla="val 33547"/>
              <a:gd name="adj2" fmla="val 50000"/>
            </a:avLst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09675" name="Rectangle 11"/>
          <p:cNvSpPr>
            <a:spLocks noChangeArrowheads="1"/>
          </p:cNvSpPr>
          <p:nvPr/>
        </p:nvSpPr>
        <p:spPr bwMode="auto">
          <a:xfrm>
            <a:off x="439738" y="5699125"/>
            <a:ext cx="3779837" cy="53617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600" i="0" u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operate </a:t>
            </a:r>
            <a:r>
              <a:rPr lang="en-US" sz="16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with single photoelectron</a:t>
            </a:r>
          </a:p>
          <a:p>
            <a:r>
              <a:rPr lang="en-US" sz="16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rates up to </a:t>
            </a:r>
            <a:r>
              <a:rPr lang="en-US" sz="1600" i="0" u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5MHz/pixel</a:t>
            </a:r>
            <a:endParaRPr lang="en-US" sz="1600" i="0" u="none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009677" name="Picture 13" descr="crosstal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9788" y="2298700"/>
            <a:ext cx="5053012" cy="4054475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  <p:sp>
        <p:nvSpPr>
          <p:cNvPr id="1009678" name="Rectangle 14"/>
          <p:cNvSpPr>
            <a:spLocks noChangeArrowheads="1"/>
          </p:cNvSpPr>
          <p:nvPr/>
        </p:nvSpPr>
        <p:spPr bwMode="auto">
          <a:xfrm>
            <a:off x="4779963" y="1636713"/>
            <a:ext cx="5005387" cy="7270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3600" i="0" u="none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CROSS-TALK RATE</a:t>
            </a:r>
          </a:p>
        </p:txBody>
      </p:sp>
      <p:sp>
        <p:nvSpPr>
          <p:cNvPr id="1009679" name="Line 15"/>
          <p:cNvSpPr>
            <a:spLocks noChangeShapeType="1"/>
          </p:cNvSpPr>
          <p:nvPr/>
        </p:nvSpPr>
        <p:spPr bwMode="auto">
          <a:xfrm>
            <a:off x="5629275" y="4619625"/>
            <a:ext cx="3724275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009680" name="Line 16"/>
          <p:cNvSpPr>
            <a:spLocks noChangeShapeType="1"/>
          </p:cNvSpPr>
          <p:nvPr/>
        </p:nvSpPr>
        <p:spPr bwMode="auto">
          <a:xfrm>
            <a:off x="5972175" y="2638425"/>
            <a:ext cx="0" cy="3086100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009681" name="Text Box 17"/>
          <p:cNvSpPr txBox="1">
            <a:spLocks noChangeArrowheads="1"/>
          </p:cNvSpPr>
          <p:nvPr/>
        </p:nvSpPr>
        <p:spPr bwMode="auto">
          <a:xfrm>
            <a:off x="5895975" y="3448050"/>
            <a:ext cx="1990725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0" u="none">
                <a:solidFill>
                  <a:srgbClr val="3333CC"/>
                </a:solidFill>
              </a:rPr>
              <a:t>10 fC threshold</a:t>
            </a:r>
          </a:p>
        </p:txBody>
      </p:sp>
      <p:sp>
        <p:nvSpPr>
          <p:cNvPr id="1009682" name="Line 18"/>
          <p:cNvSpPr>
            <a:spLocks noChangeShapeType="1"/>
          </p:cNvSpPr>
          <p:nvPr/>
        </p:nvSpPr>
        <p:spPr bwMode="auto">
          <a:xfrm>
            <a:off x="6657975" y="3743325"/>
            <a:ext cx="257175" cy="4762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009683" name="Text Box 19"/>
          <p:cNvSpPr txBox="1">
            <a:spLocks noChangeArrowheads="1"/>
          </p:cNvSpPr>
          <p:nvPr/>
        </p:nvSpPr>
        <p:spPr bwMode="auto">
          <a:xfrm>
            <a:off x="6130925" y="4264025"/>
            <a:ext cx="27051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0" u="none">
                <a:solidFill>
                  <a:schemeClr val="hlink"/>
                </a:solidFill>
              </a:rPr>
              <a:t>cross-talk rate &lt; 0.1 %</a:t>
            </a:r>
          </a:p>
        </p:txBody>
      </p:sp>
      <p:sp>
        <p:nvSpPr>
          <p:cNvPr id="1009684" name="Rectangle 20"/>
          <p:cNvSpPr>
            <a:spLocks noChangeArrowheads="1"/>
          </p:cNvSpPr>
          <p:nvPr/>
        </p:nvSpPr>
        <p:spPr bwMode="auto">
          <a:xfrm>
            <a:off x="6116638" y="881063"/>
            <a:ext cx="2065337" cy="7651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3600" i="0" u="none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AND</a:t>
            </a:r>
          </a:p>
        </p:txBody>
      </p:sp>
      <p:sp>
        <p:nvSpPr>
          <p:cNvPr id="1009685" name="Text Box 21"/>
          <p:cNvSpPr txBox="1">
            <a:spLocks noChangeArrowheads="1"/>
          </p:cNvSpPr>
          <p:nvPr/>
        </p:nvSpPr>
        <p:spPr bwMode="auto">
          <a:xfrm rot="16200000">
            <a:off x="3692525" y="3540125"/>
            <a:ext cx="2600325" cy="339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</a:rPr>
              <a:t>cross-talk rate</a:t>
            </a:r>
          </a:p>
        </p:txBody>
      </p:sp>
      <p:sp>
        <p:nvSpPr>
          <p:cNvPr id="22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Cassis, 03/05/2010    -     7th International Workshop on Ring Imaging Cherenkov Detectorss</a:t>
            </a:r>
            <a:endParaRPr lang="en-US"/>
          </a:p>
        </p:txBody>
      </p:sp>
      <p:pic>
        <p:nvPicPr>
          <p:cNvPr id="927748" name="Picture 4" descr="RIMG0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8" y="131763"/>
            <a:ext cx="9447212" cy="6611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97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1263" y="173038"/>
            <a:ext cx="6907212" cy="820737"/>
          </a:xfrm>
          <a:solidFill>
            <a:schemeClr val="accent1"/>
          </a:solidFill>
        </p:spPr>
        <p:txBody>
          <a:bodyPr/>
          <a:lstStyle/>
          <a:p>
            <a:r>
              <a:rPr lang="en-US" sz="2800">
                <a:solidFill>
                  <a:srgbClr val="FFFF00"/>
                </a:solidFill>
              </a:rPr>
              <a:t>The Upper Detector from inside</a:t>
            </a:r>
          </a:p>
        </p:txBody>
      </p:sp>
      <p:pic>
        <p:nvPicPr>
          <p:cNvPr id="978947" name="Picture 3" descr="2006-07 cern 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3" y="1231900"/>
            <a:ext cx="9437687" cy="4900613"/>
          </a:xfrm>
          <a:prstGeom prst="rect">
            <a:avLst/>
          </a:prstGeom>
          <a:noFill/>
        </p:spPr>
      </p:pic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92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06463" y="163513"/>
            <a:ext cx="7269162" cy="820737"/>
          </a:xfrm>
          <a:solidFill>
            <a:schemeClr val="accent1"/>
          </a:solidFill>
        </p:spPr>
        <p:txBody>
          <a:bodyPr/>
          <a:lstStyle/>
          <a:p>
            <a:r>
              <a:rPr lang="en-US" sz="2800">
                <a:solidFill>
                  <a:srgbClr val="FFFF00"/>
                </a:solidFill>
                <a:effectLst/>
              </a:rPr>
              <a:t>The central part of the lower detector</a:t>
            </a:r>
          </a:p>
        </p:txBody>
      </p:sp>
      <p:pic>
        <p:nvPicPr>
          <p:cNvPr id="925699" name="Picture 3" descr="2006-07 cern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325" y="1201738"/>
            <a:ext cx="8869363" cy="5197475"/>
          </a:xfrm>
          <a:prstGeom prst="rect">
            <a:avLst/>
          </a:prstGeom>
          <a:noFill/>
        </p:spPr>
      </p:pic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9075" y="3752850"/>
            <a:ext cx="4686299" cy="2971799"/>
            <a:chOff x="2771775" y="1619249"/>
            <a:chExt cx="6867524" cy="4714974"/>
          </a:xfrm>
        </p:grpSpPr>
        <p:pic>
          <p:nvPicPr>
            <p:cNvPr id="104550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57925" y="3955123"/>
              <a:ext cx="3381374" cy="2379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550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71775" y="3943350"/>
              <a:ext cx="3460749" cy="2390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550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54761" y="1619249"/>
              <a:ext cx="3335327" cy="2238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550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17939" y="1666874"/>
              <a:ext cx="3390774" cy="2219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71525" y="125413"/>
            <a:ext cx="7991475" cy="8890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600" i="0" u="none" noProof="0" dirty="0" smtClean="0"/>
              <a:t>number of photons and resolutions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14950" y="1014414"/>
            <a:ext cx="4587875" cy="322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1150" y="4159930"/>
            <a:ext cx="4511675" cy="269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2933700" y="1038226"/>
            <a:ext cx="2428876" cy="2714624"/>
            <a:chOff x="1438275" y="0"/>
            <a:chExt cx="6146819" cy="68580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38275" y="0"/>
              <a:ext cx="6096000" cy="4007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 t="12583"/>
            <a:stretch>
              <a:fillRect/>
            </a:stretch>
          </p:blipFill>
          <p:spPr bwMode="auto">
            <a:xfrm>
              <a:off x="1504950" y="3363113"/>
              <a:ext cx="6080144" cy="3494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 bwMode="auto">
            <a:xfrm rot="16200000" flipH="1">
              <a:off x="2357442" y="3300415"/>
              <a:ext cx="5629271" cy="76198"/>
            </a:xfrm>
            <a:prstGeom prst="line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rot="16200000" flipH="1">
              <a:off x="2824163" y="3300414"/>
              <a:ext cx="5591174" cy="76201"/>
            </a:xfrm>
            <a:prstGeom prst="line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24928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057275"/>
            <a:ext cx="3016213" cy="264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1703388" y="1146175"/>
            <a:ext cx="1268411" cy="107721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GB" sz="1600" i="0" u="none" dirty="0">
                <a:latin typeface="Arial" charset="0"/>
              </a:rPr>
              <a:t> </a:t>
            </a:r>
            <a:r>
              <a:rPr lang="en-GB" sz="1200" i="0" u="none" dirty="0" smtClean="0">
                <a:solidFill>
                  <a:schemeClr val="hlink"/>
                </a:solidFill>
                <a:latin typeface="Arial" charset="0"/>
              </a:rPr>
              <a:t>estimated photoelectron detection time resolution: ~320 </a:t>
            </a:r>
            <a:r>
              <a:rPr lang="en-GB" sz="1200" i="0" u="none" dirty="0" err="1" smtClean="0">
                <a:solidFill>
                  <a:schemeClr val="hlink"/>
                </a:solidFill>
                <a:latin typeface="Arial" charset="0"/>
              </a:rPr>
              <a:t>ps</a:t>
            </a:r>
            <a:endParaRPr lang="de-DE" sz="1200" i="0" u="none" dirty="0">
              <a:solidFill>
                <a:schemeClr val="hlink"/>
              </a:solidFill>
              <a:latin typeface="Arial" charset="0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5857875" y="1304925"/>
            <a:ext cx="3771900" cy="1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Fulvio  TESSAROTTO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     </a:t>
            </a:r>
          </a:p>
          <a:p>
            <a:endParaRPr lang="en-US" altLang="en-US">
              <a:latin typeface="Times New Roman" pitchFamily="18" charset="0"/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en-US"/>
              <a:t>Vienna, 23/02/2007      -      The 11th Vienna Conference on Instrumentation</a:t>
            </a:r>
          </a:p>
        </p:txBody>
      </p:sp>
      <p:sp>
        <p:nvSpPr>
          <p:cNvPr id="944130" name="Rectangle 2"/>
          <p:cNvSpPr>
            <a:spLocks noChangeArrowheads="1"/>
          </p:cNvSpPr>
          <p:nvPr/>
        </p:nvSpPr>
        <p:spPr bwMode="auto">
          <a:xfrm>
            <a:off x="0" y="0"/>
            <a:ext cx="9902825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44134" name="Picture 6" descr="run51098_SE_P05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6" t="19006" r="1559" b="16292"/>
          <a:stretch>
            <a:fillRect/>
          </a:stretch>
        </p:blipFill>
        <p:spPr>
          <a:xfrm>
            <a:off x="1581150" y="1098550"/>
            <a:ext cx="6380163" cy="5483225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</a:extLst>
        </p:spPr>
      </p:pic>
      <p:sp>
        <p:nvSpPr>
          <p:cNvPr id="944136" name="Text Box 8"/>
          <p:cNvSpPr txBox="1">
            <a:spLocks noChangeArrowheads="1"/>
          </p:cNvSpPr>
          <p:nvPr/>
        </p:nvSpPr>
        <p:spPr bwMode="auto">
          <a:xfrm>
            <a:off x="325438" y="415925"/>
            <a:ext cx="9137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GB" altLang="en-US" sz="2400" i="0" u="none">
                <a:latin typeface="Arial" pitchFamily="34" charset="0"/>
              </a:rPr>
              <a:t>  time resolution is useful for correctly assigning hits to rings</a:t>
            </a:r>
            <a:endParaRPr lang="de-DE" altLang="en-US" sz="2400" i="0" u="non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492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419475" y="866775"/>
            <a:ext cx="7219949" cy="8782052"/>
            <a:chOff x="243340" y="161925"/>
            <a:chExt cx="8043409" cy="8867775"/>
          </a:xfrm>
        </p:grpSpPr>
        <p:pic>
          <p:nvPicPr>
            <p:cNvPr id="12" name="Picture 11" descr="likeshape-paper-rev-1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0016" y="161925"/>
              <a:ext cx="7948159" cy="6858000"/>
            </a:xfrm>
            <a:prstGeom prst="rect">
              <a:avLst/>
            </a:prstGeom>
          </p:spPr>
        </p:pic>
        <p:pic>
          <p:nvPicPr>
            <p:cNvPr id="13" name="Picture 12" descr="testlikereso-paper-5-rev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340" y="2171700"/>
              <a:ext cx="8043409" cy="6858000"/>
            </a:xfrm>
            <a:prstGeom prst="rect">
              <a:avLst/>
            </a:prstGeom>
          </p:spPr>
        </p:pic>
      </p:grp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866775" y="125413"/>
            <a:ext cx="7829549" cy="617537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600" i="0" u="none" dirty="0" smtClean="0"/>
              <a:t>PID from the likelihood function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2362199"/>
            <a:ext cx="3662734" cy="378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825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988" y="823914"/>
            <a:ext cx="5078412" cy="154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826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32488" y="1100138"/>
            <a:ext cx="3211512" cy="958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919556" name="Text Box 4"/>
          <p:cNvSpPr txBox="1">
            <a:spLocks noChangeArrowheads="1"/>
          </p:cNvSpPr>
          <p:nvPr/>
        </p:nvSpPr>
        <p:spPr bwMode="auto">
          <a:xfrm>
            <a:off x="8988425" y="5991225"/>
            <a:ext cx="914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u="none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M  (GeV/c</a:t>
            </a:r>
            <a:r>
              <a:rPr lang="en-US" sz="1200" u="none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en-US" sz="1200" u="none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</p:txBody>
      </p:sp>
      <p:sp>
        <p:nvSpPr>
          <p:cNvPr id="919557" name="Text Box 5"/>
          <p:cNvSpPr txBox="1">
            <a:spLocks noChangeArrowheads="1"/>
          </p:cNvSpPr>
          <p:nvPr/>
        </p:nvSpPr>
        <p:spPr bwMode="auto">
          <a:xfrm>
            <a:off x="6781800" y="914400"/>
            <a:ext cx="165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none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2004 data</a:t>
            </a:r>
          </a:p>
        </p:txBody>
      </p:sp>
      <p:pic>
        <p:nvPicPr>
          <p:cNvPr id="10" name="Picture 9" descr="rich_2007_colo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5725" y="314324"/>
            <a:ext cx="7311423" cy="6029325"/>
          </a:xfrm>
          <a:prstGeom prst="rect">
            <a:avLst/>
          </a:prstGeom>
        </p:spPr>
      </p:pic>
      <p:sp>
        <p:nvSpPr>
          <p:cNvPr id="11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3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6116" y="1927223"/>
            <a:ext cx="4899025" cy="4502152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en-US" sz="1800" dirty="0" err="1" smtClean="0">
                <a:solidFill>
                  <a:srgbClr val="CC3300"/>
                </a:solidFill>
                <a:effectLst/>
              </a:rPr>
              <a:t>hadron</a:t>
            </a:r>
            <a:r>
              <a:rPr lang="en-US" sz="1800" dirty="0" smtClean="0">
                <a:solidFill>
                  <a:srgbClr val="CC3300"/>
                </a:solidFill>
                <a:effectLst/>
              </a:rPr>
              <a:t> </a:t>
            </a:r>
            <a:r>
              <a:rPr lang="en-US" sz="1800" dirty="0">
                <a:solidFill>
                  <a:srgbClr val="CC3300"/>
                </a:solidFill>
                <a:effectLst/>
              </a:rPr>
              <a:t>PID </a:t>
            </a:r>
            <a:r>
              <a:rPr lang="en-US" sz="1800" dirty="0" smtClean="0">
                <a:solidFill>
                  <a:srgbClr val="CC3300"/>
                </a:solidFill>
                <a:effectLst/>
              </a:rPr>
              <a:t>from 3 </a:t>
            </a:r>
            <a:r>
              <a:rPr lang="en-US" sz="1800" dirty="0">
                <a:solidFill>
                  <a:srgbClr val="CC3300"/>
                </a:solidFill>
                <a:effectLst/>
              </a:rPr>
              <a:t>to </a:t>
            </a:r>
            <a:r>
              <a:rPr lang="en-US" sz="1800" dirty="0" smtClean="0">
                <a:solidFill>
                  <a:srgbClr val="CC3300"/>
                </a:solidFill>
                <a:effectLst/>
              </a:rPr>
              <a:t>60 </a:t>
            </a:r>
            <a:r>
              <a:rPr lang="en-US" sz="1800" dirty="0" err="1" smtClean="0">
                <a:solidFill>
                  <a:srgbClr val="CC3300"/>
                </a:solidFill>
                <a:effectLst/>
              </a:rPr>
              <a:t>GeV</a:t>
            </a:r>
            <a:r>
              <a:rPr lang="en-US" sz="1800" dirty="0" smtClean="0">
                <a:solidFill>
                  <a:srgbClr val="CC3300"/>
                </a:solidFill>
                <a:effectLst/>
              </a:rPr>
              <a:t>/c</a:t>
            </a:r>
          </a:p>
          <a:p>
            <a:pPr>
              <a:lnSpc>
                <a:spcPct val="80000"/>
              </a:lnSpc>
              <a:buNone/>
            </a:pPr>
            <a:endParaRPr lang="en-US" sz="800" dirty="0">
              <a:effectLst/>
            </a:endParaRPr>
          </a:p>
          <a:p>
            <a:pPr>
              <a:lnSpc>
                <a:spcPct val="80000"/>
              </a:lnSpc>
              <a:buNone/>
            </a:pPr>
            <a:r>
              <a:rPr lang="en-US" sz="1800" dirty="0" smtClean="0">
                <a:effectLst/>
              </a:rPr>
              <a:t>acceptance: H</a:t>
            </a:r>
            <a:r>
              <a:rPr lang="en-US" sz="1800" dirty="0">
                <a:effectLst/>
              </a:rPr>
              <a:t>: 500 </a:t>
            </a:r>
            <a:r>
              <a:rPr lang="en-US" sz="1800" dirty="0" err="1" smtClean="0">
                <a:effectLst/>
              </a:rPr>
              <a:t>mrad</a:t>
            </a:r>
            <a:r>
              <a:rPr lang="en-US" sz="1800" dirty="0" smtClean="0">
                <a:effectLst/>
              </a:rPr>
              <a:t> </a:t>
            </a:r>
            <a:r>
              <a:rPr lang="en-US" sz="1800" dirty="0">
                <a:effectLst/>
              </a:rPr>
              <a:t>V: 400 </a:t>
            </a:r>
            <a:r>
              <a:rPr lang="en-US" sz="1800" dirty="0" err="1" smtClean="0">
                <a:effectLst/>
              </a:rPr>
              <a:t>mrad</a:t>
            </a:r>
            <a:endParaRPr lang="en-US" sz="1800" dirty="0">
              <a:effectLst/>
            </a:endParaRPr>
          </a:p>
          <a:p>
            <a:pPr>
              <a:lnSpc>
                <a:spcPct val="80000"/>
              </a:lnSpc>
              <a:buNone/>
            </a:pPr>
            <a:r>
              <a:rPr lang="en-US" sz="800" dirty="0" smtClean="0">
                <a:effectLst/>
              </a:rPr>
              <a:t>         </a:t>
            </a:r>
          </a:p>
          <a:p>
            <a:pPr>
              <a:lnSpc>
                <a:spcPct val="80000"/>
              </a:lnSpc>
              <a:buNone/>
            </a:pPr>
            <a:r>
              <a:rPr lang="en-US" sz="1800" dirty="0" smtClean="0">
                <a:solidFill>
                  <a:srgbClr val="33CC33"/>
                </a:solidFill>
                <a:effectLst/>
              </a:rPr>
              <a:t>trigger rates: up to ~</a:t>
            </a:r>
            <a:r>
              <a:rPr lang="en-US" sz="1800" dirty="0">
                <a:solidFill>
                  <a:srgbClr val="33CC33"/>
                </a:solidFill>
                <a:effectLst/>
              </a:rPr>
              <a:t>5</a:t>
            </a:r>
            <a:r>
              <a:rPr lang="en-US" sz="1800" dirty="0" smtClean="0">
                <a:solidFill>
                  <a:srgbClr val="33CC33"/>
                </a:solidFill>
                <a:effectLst/>
              </a:rPr>
              <a:t>0 KHz</a:t>
            </a:r>
          </a:p>
          <a:p>
            <a:pPr>
              <a:lnSpc>
                <a:spcPct val="80000"/>
              </a:lnSpc>
              <a:buNone/>
            </a:pPr>
            <a:r>
              <a:rPr lang="en-US" sz="1800" dirty="0" smtClean="0">
                <a:solidFill>
                  <a:srgbClr val="CC00CC"/>
                </a:solidFill>
                <a:effectLst/>
              </a:rPr>
              <a:t>beam </a:t>
            </a:r>
            <a:r>
              <a:rPr lang="en-US" sz="1800" dirty="0">
                <a:solidFill>
                  <a:srgbClr val="CC00CC"/>
                </a:solidFill>
                <a:effectLst/>
              </a:rPr>
              <a:t>rates up to </a:t>
            </a:r>
            <a:r>
              <a:rPr lang="en-US" sz="1800" dirty="0" smtClean="0">
                <a:solidFill>
                  <a:srgbClr val="CC00CC"/>
                </a:solidFill>
                <a:effectLst/>
              </a:rPr>
              <a:t>~10</a:t>
            </a:r>
            <a:r>
              <a:rPr lang="en-US" sz="1800" baseline="30000" dirty="0" smtClean="0">
                <a:solidFill>
                  <a:srgbClr val="CC00CC"/>
                </a:solidFill>
                <a:effectLst/>
              </a:rPr>
              <a:t>8</a:t>
            </a:r>
            <a:r>
              <a:rPr lang="en-US" sz="1800" dirty="0" smtClean="0">
                <a:solidFill>
                  <a:srgbClr val="CC00CC"/>
                </a:solidFill>
                <a:effectLst/>
              </a:rPr>
              <a:t> Hz</a:t>
            </a:r>
          </a:p>
          <a:p>
            <a:pPr>
              <a:lnSpc>
                <a:spcPct val="80000"/>
              </a:lnSpc>
              <a:buNone/>
            </a:pPr>
            <a:endParaRPr lang="en-US" sz="800" dirty="0">
              <a:solidFill>
                <a:srgbClr val="CC00CC"/>
              </a:solidFill>
              <a:effectLst/>
            </a:endParaRPr>
          </a:p>
          <a:p>
            <a:pPr>
              <a:lnSpc>
                <a:spcPct val="80000"/>
              </a:lnSpc>
              <a:buNone/>
            </a:pPr>
            <a:r>
              <a:rPr lang="en-US" sz="1800" dirty="0" smtClean="0">
                <a:solidFill>
                  <a:schemeClr val="tx1"/>
                </a:solidFill>
                <a:effectLst/>
              </a:rPr>
              <a:t>material in the beam region: 1.2% X</a:t>
            </a:r>
            <a:r>
              <a:rPr lang="en-US" sz="1100" dirty="0" smtClean="0">
                <a:solidFill>
                  <a:schemeClr val="tx1"/>
                </a:solidFill>
                <a:effectLst/>
              </a:rPr>
              <a:t>o</a:t>
            </a:r>
            <a:endParaRPr lang="en-US" sz="1800" dirty="0">
              <a:solidFill>
                <a:schemeClr val="tx1"/>
              </a:solidFill>
              <a:effectLst/>
            </a:endParaRPr>
          </a:p>
          <a:p>
            <a:pPr>
              <a:lnSpc>
                <a:spcPct val="80000"/>
              </a:lnSpc>
              <a:buNone/>
            </a:pPr>
            <a:r>
              <a:rPr lang="en-US" sz="1800" dirty="0" smtClean="0">
                <a:solidFill>
                  <a:schemeClr val="tx1"/>
                </a:solidFill>
                <a:effectLst/>
              </a:rPr>
              <a:t>material in the acceptance: 22% X</a:t>
            </a:r>
            <a:r>
              <a:rPr lang="en-US" sz="1100" dirty="0" smtClean="0">
                <a:solidFill>
                  <a:schemeClr val="tx1"/>
                </a:solidFill>
                <a:effectLst/>
              </a:rPr>
              <a:t>o</a:t>
            </a:r>
          </a:p>
          <a:p>
            <a:pPr>
              <a:lnSpc>
                <a:spcPct val="80000"/>
              </a:lnSpc>
              <a:buNone/>
            </a:pPr>
            <a:endParaRPr lang="en-US" sz="1050" dirty="0" smtClean="0">
              <a:solidFill>
                <a:schemeClr val="tx1"/>
              </a:solidFill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solidFill>
                  <a:schemeClr val="tx1"/>
                </a:solidFill>
                <a:effectLst/>
              </a:rPr>
              <a:t>detector </a:t>
            </a:r>
            <a:r>
              <a:rPr lang="en-US" sz="1800" dirty="0">
                <a:solidFill>
                  <a:schemeClr val="tx1"/>
                </a:solidFill>
                <a:effectLst/>
              </a:rPr>
              <a:t>designed in </a:t>
            </a:r>
            <a:r>
              <a:rPr lang="en-US" sz="1800" dirty="0" smtClean="0">
                <a:solidFill>
                  <a:schemeClr val="tx1"/>
                </a:solidFill>
                <a:effectLst/>
              </a:rPr>
              <a:t>1996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solidFill>
                  <a:schemeClr val="hlink"/>
                </a:solidFill>
                <a:effectLst/>
              </a:rPr>
              <a:t>     </a:t>
            </a:r>
            <a:r>
              <a:rPr lang="en-US" sz="1800" dirty="0" smtClean="0">
                <a:solidFill>
                  <a:srgbClr val="3333CC"/>
                </a:solidFill>
                <a:effectLst/>
              </a:rPr>
              <a:t>in </a:t>
            </a:r>
            <a:r>
              <a:rPr lang="en-US" sz="1800" dirty="0">
                <a:solidFill>
                  <a:srgbClr val="3333CC"/>
                </a:solidFill>
                <a:effectLst/>
              </a:rPr>
              <a:t>operation since </a:t>
            </a:r>
            <a:r>
              <a:rPr lang="en-US" sz="1800" dirty="0" smtClean="0">
                <a:solidFill>
                  <a:srgbClr val="3333CC"/>
                </a:solidFill>
                <a:effectLst/>
              </a:rPr>
              <a:t>2002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solidFill>
                  <a:schemeClr val="accent2"/>
                </a:solidFill>
                <a:effectLst/>
              </a:rPr>
              <a:t>	      </a:t>
            </a:r>
            <a:r>
              <a:rPr lang="en-US" sz="1800" dirty="0" smtClean="0">
                <a:solidFill>
                  <a:srgbClr val="FF0000"/>
                </a:solidFill>
                <a:effectLst/>
              </a:rPr>
              <a:t>upgraded in 2006</a:t>
            </a:r>
            <a:endParaRPr lang="en-US" sz="1800" dirty="0">
              <a:solidFill>
                <a:srgbClr val="FF0000"/>
              </a:solidFill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400" dirty="0">
              <a:solidFill>
                <a:schemeClr val="accent2"/>
              </a:solidFill>
              <a:effectLst/>
            </a:endParaRPr>
          </a:p>
          <a:p>
            <a:pPr>
              <a:lnSpc>
                <a:spcPct val="80000"/>
              </a:lnSpc>
              <a:buNone/>
            </a:pPr>
            <a:r>
              <a:rPr lang="en-US" sz="1600" dirty="0" smtClean="0">
                <a:solidFill>
                  <a:schemeClr val="tx1"/>
                </a:solidFill>
                <a:effectLst/>
              </a:rPr>
              <a:t>	</a:t>
            </a:r>
            <a:r>
              <a:rPr lang="en-US" sz="1800" dirty="0" smtClean="0">
                <a:solidFill>
                  <a:schemeClr val="tx1"/>
                </a:solidFill>
                <a:effectLst/>
              </a:rPr>
              <a:t>total investment:   ~ 4 </a:t>
            </a:r>
            <a:r>
              <a:rPr lang="en-US" sz="1800" dirty="0">
                <a:solidFill>
                  <a:schemeClr val="tx1"/>
                </a:solidFill>
                <a:effectLst/>
              </a:rPr>
              <a:t>M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omic Sans MS"/>
              </a:rPr>
              <a:t>€</a:t>
            </a:r>
            <a:endParaRPr lang="en-US" dirty="0" smtClean="0">
              <a:solidFill>
                <a:schemeClr val="tx1"/>
              </a:solidFill>
              <a:effectLst/>
              <a:latin typeface="Comic Sans MS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200" dirty="0" smtClean="0">
              <a:solidFill>
                <a:srgbClr val="3333CC"/>
              </a:solidFill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solidFill>
                  <a:srgbClr val="FF0000"/>
                </a:solidFill>
                <a:effectLst/>
              </a:rPr>
              <a:t>a new upgrade is foreseen in 2016</a:t>
            </a:r>
            <a:endParaRPr lang="en-US" sz="1800" dirty="0">
              <a:solidFill>
                <a:srgbClr val="FF0000"/>
              </a:solidFill>
              <a:effectLst/>
            </a:endParaRPr>
          </a:p>
        </p:txBody>
      </p:sp>
      <p:sp>
        <p:nvSpPr>
          <p:cNvPr id="950276" name="Text Box 4"/>
          <p:cNvSpPr txBox="1">
            <a:spLocks noChangeArrowheads="1"/>
          </p:cNvSpPr>
          <p:nvPr/>
        </p:nvSpPr>
        <p:spPr bwMode="auto">
          <a:xfrm>
            <a:off x="7867865" y="4856163"/>
            <a:ext cx="1098336" cy="542925"/>
          </a:xfrm>
          <a:prstGeom prst="rect">
            <a:avLst/>
          </a:prstGeom>
          <a:solidFill>
            <a:srgbClr val="66FFFF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600" u="none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radiator:</a:t>
            </a:r>
          </a:p>
          <a:p>
            <a:r>
              <a:rPr lang="en-US" sz="1600" u="none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sz="2000" u="none" baseline="-250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en-US" sz="1600" u="none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</a:t>
            </a:r>
            <a:r>
              <a:rPr lang="en-US" sz="2000" u="none" baseline="-250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370029" y="909638"/>
            <a:ext cx="5359756" cy="5410199"/>
            <a:chOff x="2864" y="1016"/>
            <a:chExt cx="2629" cy="2816"/>
          </a:xfrm>
        </p:grpSpPr>
        <p:pic>
          <p:nvPicPr>
            <p:cNvPr id="950278" name="Picture 6" descr="rich1_artistic_tran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" y="1174"/>
              <a:ext cx="2265" cy="2658"/>
            </a:xfrm>
            <a:prstGeom prst="rect">
              <a:avLst/>
            </a:prstGeom>
            <a:noFill/>
          </p:spPr>
        </p:pic>
        <p:sp>
          <p:nvSpPr>
            <p:cNvPr id="950279" name="Line 7"/>
            <p:cNvSpPr>
              <a:spLocks noChangeShapeType="1"/>
            </p:cNvSpPr>
            <p:nvPr/>
          </p:nvSpPr>
          <p:spPr bwMode="auto">
            <a:xfrm flipV="1">
              <a:off x="2864" y="1072"/>
              <a:ext cx="704" cy="4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50280" name="Line 8"/>
            <p:cNvSpPr>
              <a:spLocks noChangeShapeType="1"/>
            </p:cNvSpPr>
            <p:nvPr/>
          </p:nvSpPr>
          <p:spPr bwMode="auto">
            <a:xfrm>
              <a:off x="3648" y="1016"/>
              <a:ext cx="1600" cy="91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50281" name="Line 9"/>
            <p:cNvSpPr>
              <a:spLocks noChangeShapeType="1"/>
            </p:cNvSpPr>
            <p:nvPr/>
          </p:nvSpPr>
          <p:spPr bwMode="auto">
            <a:xfrm>
              <a:off x="5232" y="2000"/>
              <a:ext cx="8" cy="152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50282" name="Text Box 10"/>
            <p:cNvSpPr txBox="1">
              <a:spLocks noChangeArrowheads="1"/>
            </p:cNvSpPr>
            <p:nvPr/>
          </p:nvSpPr>
          <p:spPr bwMode="auto">
            <a:xfrm rot="5400000">
              <a:off x="5182" y="2575"/>
              <a:ext cx="3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i="0" u="none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5 m</a:t>
              </a:r>
            </a:p>
          </p:txBody>
        </p:sp>
        <p:sp>
          <p:nvSpPr>
            <p:cNvPr id="950283" name="Text Box 11"/>
            <p:cNvSpPr txBox="1">
              <a:spLocks noChangeArrowheads="1"/>
            </p:cNvSpPr>
            <p:nvPr/>
          </p:nvSpPr>
          <p:spPr bwMode="auto">
            <a:xfrm rot="1749544">
              <a:off x="4326" y="1215"/>
              <a:ext cx="3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i="0" u="none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6 m</a:t>
              </a:r>
            </a:p>
          </p:txBody>
        </p:sp>
        <p:sp>
          <p:nvSpPr>
            <p:cNvPr id="950284" name="Text Box 12"/>
            <p:cNvSpPr txBox="1">
              <a:spLocks noChangeArrowheads="1"/>
            </p:cNvSpPr>
            <p:nvPr/>
          </p:nvSpPr>
          <p:spPr bwMode="auto">
            <a:xfrm rot="-1887096">
              <a:off x="2958" y="1055"/>
              <a:ext cx="3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i="0" u="none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3 m</a:t>
              </a:r>
            </a:p>
          </p:txBody>
        </p:sp>
        <p:sp>
          <p:nvSpPr>
            <p:cNvPr id="950285" name="Text Box 13"/>
            <p:cNvSpPr txBox="1">
              <a:spLocks noChangeArrowheads="1"/>
            </p:cNvSpPr>
            <p:nvPr/>
          </p:nvSpPr>
          <p:spPr bwMode="auto">
            <a:xfrm>
              <a:off x="3367" y="1700"/>
              <a:ext cx="780" cy="164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r>
                <a:rPr lang="en-US" sz="1600" i="0" u="none" dirty="0" smtClean="0">
                  <a:solidFill>
                    <a:srgbClr val="0000CC"/>
                  </a:solidFill>
                </a:rPr>
                <a:t>MWPC’s + </a:t>
              </a:r>
              <a:r>
                <a:rPr lang="en-US" sz="1600" i="0" u="none" dirty="0" err="1" smtClean="0">
                  <a:solidFill>
                    <a:srgbClr val="0000CC"/>
                  </a:solidFill>
                </a:rPr>
                <a:t>CsI</a:t>
              </a:r>
              <a:endParaRPr lang="en-US" sz="1600" i="0" u="none" dirty="0">
                <a:solidFill>
                  <a:srgbClr val="0000CC"/>
                </a:solidFill>
              </a:endParaRPr>
            </a:p>
          </p:txBody>
        </p:sp>
        <p:sp>
          <p:nvSpPr>
            <p:cNvPr id="950286" name="Text Box 14"/>
            <p:cNvSpPr txBox="1">
              <a:spLocks noChangeArrowheads="1"/>
            </p:cNvSpPr>
            <p:nvPr/>
          </p:nvSpPr>
          <p:spPr bwMode="auto">
            <a:xfrm>
              <a:off x="4342" y="1917"/>
              <a:ext cx="571" cy="279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r>
                <a:rPr lang="en-US" sz="1600" i="0" u="none" dirty="0" smtClean="0">
                  <a:solidFill>
                    <a:srgbClr val="0000CC"/>
                  </a:solidFill>
                </a:rPr>
                <a:t>UV mirror</a:t>
              </a:r>
              <a:endParaRPr lang="en-US" sz="1600" i="0" u="none" dirty="0">
                <a:solidFill>
                  <a:srgbClr val="0000CC"/>
                </a:solidFill>
              </a:endParaRPr>
            </a:p>
            <a:p>
              <a:r>
                <a:rPr lang="en-US" sz="1600" i="0" u="none" dirty="0">
                  <a:solidFill>
                    <a:srgbClr val="0000CC"/>
                  </a:solidFill>
                </a:rPr>
                <a:t>wall</a:t>
              </a:r>
            </a:p>
          </p:txBody>
        </p:sp>
        <p:sp>
          <p:nvSpPr>
            <p:cNvPr id="950287" name="Line 15"/>
            <p:cNvSpPr>
              <a:spLocks noChangeShapeType="1"/>
            </p:cNvSpPr>
            <p:nvPr/>
          </p:nvSpPr>
          <p:spPr bwMode="auto">
            <a:xfrm flipH="1">
              <a:off x="3297" y="1864"/>
              <a:ext cx="112" cy="1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50288" name="Line 16"/>
            <p:cNvSpPr>
              <a:spLocks noChangeShapeType="1"/>
            </p:cNvSpPr>
            <p:nvPr/>
          </p:nvSpPr>
          <p:spPr bwMode="auto">
            <a:xfrm flipH="1">
              <a:off x="3764" y="1864"/>
              <a:ext cx="47" cy="5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50289" name="Text Box 17"/>
            <p:cNvSpPr txBox="1">
              <a:spLocks noChangeArrowheads="1"/>
            </p:cNvSpPr>
            <p:nvPr/>
          </p:nvSpPr>
          <p:spPr bwMode="auto">
            <a:xfrm>
              <a:off x="3361" y="1429"/>
              <a:ext cx="543" cy="168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r>
                <a:rPr lang="en-US" sz="1600" i="0" u="none" dirty="0" smtClean="0">
                  <a:solidFill>
                    <a:srgbClr val="0000CC"/>
                  </a:solidFill>
                </a:rPr>
                <a:t>Al vessel</a:t>
              </a:r>
              <a:endParaRPr lang="en-US" sz="1600" i="0" u="none" dirty="0">
                <a:solidFill>
                  <a:srgbClr val="0000CC"/>
                </a:solidFill>
              </a:endParaRPr>
            </a:p>
          </p:txBody>
        </p:sp>
        <p:sp>
          <p:nvSpPr>
            <p:cNvPr id="950290" name="Text Box 18"/>
            <p:cNvSpPr txBox="1">
              <a:spLocks noChangeArrowheads="1"/>
            </p:cNvSpPr>
            <p:nvPr/>
          </p:nvSpPr>
          <p:spPr bwMode="auto">
            <a:xfrm>
              <a:off x="4470" y="3183"/>
              <a:ext cx="607" cy="279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r>
                <a:rPr lang="en-US" sz="1600" i="0" u="none" dirty="0" smtClean="0">
                  <a:solidFill>
                    <a:srgbClr val="0033CC"/>
                  </a:solidFill>
                </a:rPr>
                <a:t>radiator gas: C</a:t>
              </a:r>
              <a:r>
                <a:rPr lang="en-US" sz="2000" i="0" u="none" baseline="-25000" dirty="0" smtClean="0">
                  <a:solidFill>
                    <a:srgbClr val="0033CC"/>
                  </a:solidFill>
                </a:rPr>
                <a:t>4</a:t>
              </a:r>
              <a:r>
                <a:rPr lang="en-US" sz="1600" i="0" u="none" dirty="0" smtClean="0">
                  <a:solidFill>
                    <a:srgbClr val="0033CC"/>
                  </a:solidFill>
                </a:rPr>
                <a:t>F</a:t>
              </a:r>
              <a:r>
                <a:rPr lang="en-US" sz="2000" i="0" u="none" baseline="-25000" dirty="0" smtClean="0">
                  <a:solidFill>
                    <a:srgbClr val="0033CC"/>
                  </a:solidFill>
                </a:rPr>
                <a:t>10</a:t>
              </a:r>
              <a:endParaRPr lang="en-US" sz="2000" i="0" u="none" baseline="-25000" dirty="0">
                <a:solidFill>
                  <a:srgbClr val="0033CC"/>
                </a:solidFill>
              </a:endParaRPr>
            </a:p>
          </p:txBody>
        </p:sp>
      </p:grpSp>
      <p:sp>
        <p:nvSpPr>
          <p:cNvPr id="950291" name="Freeform 19"/>
          <p:cNvSpPr>
            <a:spLocks/>
          </p:cNvSpPr>
          <p:nvPr/>
        </p:nvSpPr>
        <p:spPr bwMode="auto">
          <a:xfrm>
            <a:off x="633413" y="385254"/>
            <a:ext cx="8332788" cy="5626100"/>
          </a:xfrm>
          <a:custGeom>
            <a:avLst/>
            <a:gdLst/>
            <a:ahLst/>
            <a:cxnLst>
              <a:cxn ang="0">
                <a:pos x="2808" y="0"/>
              </a:cxn>
              <a:cxn ang="0">
                <a:pos x="3272" y="2168"/>
              </a:cxn>
              <a:cxn ang="0">
                <a:pos x="5112" y="1680"/>
              </a:cxn>
              <a:cxn ang="0">
                <a:pos x="4096" y="2248"/>
              </a:cxn>
              <a:cxn ang="0">
                <a:pos x="816" y="3360"/>
              </a:cxn>
              <a:cxn ang="0">
                <a:pos x="0" y="3352"/>
              </a:cxn>
            </a:cxnLst>
            <a:rect l="0" t="0" r="r" b="b"/>
            <a:pathLst>
              <a:path w="5249" h="3544">
                <a:moveTo>
                  <a:pt x="2808" y="0"/>
                </a:moveTo>
                <a:cubicBezTo>
                  <a:pt x="2848" y="944"/>
                  <a:pt x="2888" y="1888"/>
                  <a:pt x="3272" y="2168"/>
                </a:cubicBezTo>
                <a:cubicBezTo>
                  <a:pt x="3656" y="2448"/>
                  <a:pt x="4975" y="1667"/>
                  <a:pt x="5112" y="1680"/>
                </a:cubicBezTo>
                <a:cubicBezTo>
                  <a:pt x="5249" y="1693"/>
                  <a:pt x="4812" y="1968"/>
                  <a:pt x="4096" y="2248"/>
                </a:cubicBezTo>
                <a:cubicBezTo>
                  <a:pt x="3380" y="2528"/>
                  <a:pt x="1499" y="3176"/>
                  <a:pt x="816" y="3360"/>
                </a:cubicBezTo>
                <a:cubicBezTo>
                  <a:pt x="133" y="3544"/>
                  <a:pt x="136" y="3353"/>
                  <a:pt x="0" y="3352"/>
                </a:cubicBezTo>
              </a:path>
            </a:pathLst>
          </a:custGeom>
          <a:noFill/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950301" name="Rectangle 29"/>
          <p:cNvSpPr>
            <a:spLocks noChangeArrowheads="1"/>
          </p:cNvSpPr>
          <p:nvPr/>
        </p:nvSpPr>
        <p:spPr bwMode="auto">
          <a:xfrm>
            <a:off x="914400" y="152400"/>
            <a:ext cx="7800975" cy="5238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i="0" u="none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COMPASS </a:t>
            </a:r>
            <a:r>
              <a:rPr lang="en-US" sz="32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RICH-1</a:t>
            </a:r>
            <a:endParaRPr lang="en-US" sz="32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950303" name="Text Box 31"/>
          <p:cNvSpPr txBox="1">
            <a:spLocks noChangeArrowheads="1"/>
          </p:cNvSpPr>
          <p:nvPr/>
        </p:nvSpPr>
        <p:spPr bwMode="auto">
          <a:xfrm>
            <a:off x="447673" y="790575"/>
            <a:ext cx="6000751" cy="100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0" u="none" dirty="0" smtClean="0">
                <a:solidFill>
                  <a:schemeClr val="tx1"/>
                </a:solidFill>
              </a:rPr>
              <a:t>is a large gaseous  RICH</a:t>
            </a:r>
          </a:p>
          <a:p>
            <a:pPr>
              <a:spcBef>
                <a:spcPct val="50000"/>
              </a:spcBef>
            </a:pPr>
            <a:r>
              <a:rPr lang="en-US" sz="1600" i="0" u="none" dirty="0" smtClean="0">
                <a:solidFill>
                  <a:schemeClr val="tx1"/>
                </a:solidFill>
              </a:rPr>
              <a:t>with two kind of photon detectors</a:t>
            </a:r>
          </a:p>
          <a:p>
            <a:pPr>
              <a:spcBef>
                <a:spcPct val="50000"/>
              </a:spcBef>
            </a:pPr>
            <a:r>
              <a:rPr lang="en-US" sz="1600" i="0" u="none" dirty="0" smtClean="0">
                <a:solidFill>
                  <a:schemeClr val="tx1"/>
                </a:solidFill>
              </a:rPr>
              <a:t>providing: </a:t>
            </a:r>
            <a:endParaRPr lang="en-US" sz="1600" dirty="0"/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>
            <a:off x="6281738" y="2576513"/>
            <a:ext cx="9524" cy="3143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33" name="Line 15"/>
          <p:cNvSpPr>
            <a:spLocks noChangeShapeType="1"/>
          </p:cNvSpPr>
          <p:nvPr/>
        </p:nvSpPr>
        <p:spPr bwMode="auto">
          <a:xfrm flipH="1">
            <a:off x="5229222" y="2524126"/>
            <a:ext cx="247652" cy="255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5410200" y="4276861"/>
            <a:ext cx="819150" cy="314574"/>
          </a:xfrm>
          <a:prstGeom prst="rect">
            <a:avLst/>
          </a:prstGeom>
          <a:solidFill>
            <a:srgbClr val="66FFFF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600" i="0" u="none" dirty="0" smtClean="0">
                <a:solidFill>
                  <a:srgbClr val="0000CC"/>
                </a:solidFill>
              </a:rPr>
              <a:t>PMT’s</a:t>
            </a:r>
            <a:endParaRPr lang="en-US" sz="1600" i="0" u="none" dirty="0">
              <a:solidFill>
                <a:srgbClr val="0000CC"/>
              </a:solidFill>
            </a:endParaRPr>
          </a:p>
        </p:txBody>
      </p:sp>
      <p:cxnSp>
        <p:nvCxnSpPr>
          <p:cNvPr id="41" name="Straight Connector 40"/>
          <p:cNvCxnSpPr>
            <a:stCxn id="36" idx="4"/>
            <a:endCxn id="36" idx="3"/>
          </p:cNvCxnSpPr>
          <p:nvPr/>
        </p:nvCxnSpPr>
        <p:spPr bwMode="auto">
          <a:xfrm flipH="1">
            <a:off x="5676489" y="3529489"/>
            <a:ext cx="8469" cy="55988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6" name="Group 75"/>
          <p:cNvGrpSpPr/>
          <p:nvPr/>
        </p:nvGrpSpPr>
        <p:grpSpPr>
          <a:xfrm>
            <a:off x="5355433" y="3224216"/>
            <a:ext cx="809624" cy="711993"/>
            <a:chOff x="5386388" y="3285889"/>
            <a:chExt cx="787623" cy="676512"/>
          </a:xfrm>
        </p:grpSpPr>
        <p:sp>
          <p:nvSpPr>
            <p:cNvPr id="37" name="Parallelogram 36"/>
            <p:cNvSpPr/>
            <p:nvPr/>
          </p:nvSpPr>
          <p:spPr bwMode="auto">
            <a:xfrm rot="16716101">
              <a:off x="5643734" y="3565092"/>
              <a:ext cx="433817" cy="305677"/>
            </a:xfrm>
            <a:prstGeom prst="parallelogram">
              <a:avLst>
                <a:gd name="adj" fmla="val 36042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1" u="sng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8" name="Parallelogram 37"/>
            <p:cNvSpPr/>
            <p:nvPr/>
          </p:nvSpPr>
          <p:spPr bwMode="auto">
            <a:xfrm rot="20269823">
              <a:off x="5915679" y="3643235"/>
              <a:ext cx="258332" cy="282517"/>
            </a:xfrm>
            <a:prstGeom prst="parallelogram">
              <a:avLst>
                <a:gd name="adj" fmla="val 65357"/>
              </a:avLst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1" u="sng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5386388" y="3285889"/>
              <a:ext cx="758536" cy="676512"/>
              <a:chOff x="5386388" y="3285889"/>
              <a:chExt cx="758536" cy="676512"/>
            </a:xfrm>
          </p:grpSpPr>
          <p:sp>
            <p:nvSpPr>
              <p:cNvPr id="36" name="Parallelogram 35"/>
              <p:cNvSpPr/>
              <p:nvPr/>
            </p:nvSpPr>
            <p:spPr bwMode="auto">
              <a:xfrm rot="16716101">
                <a:off x="5338931" y="3400785"/>
                <a:ext cx="433817" cy="305677"/>
              </a:xfrm>
              <a:prstGeom prst="parallelogram">
                <a:avLst>
                  <a:gd name="adj" fmla="val 36042"/>
                </a:avLst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1" i="1" u="sng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39" name="Parallelogram 38"/>
              <p:cNvSpPr/>
              <p:nvPr/>
            </p:nvSpPr>
            <p:spPr bwMode="auto">
              <a:xfrm rot="1704537">
                <a:off x="5410265" y="3427577"/>
                <a:ext cx="734659" cy="72783"/>
              </a:xfrm>
              <a:prstGeom prst="parallelogram">
                <a:avLst>
                  <a:gd name="adj" fmla="val 85566"/>
                </a:avLst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1" i="1" u="sng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 bwMode="auto">
              <a:xfrm rot="5400000" flipH="1" flipV="1">
                <a:off x="5547124" y="3613549"/>
                <a:ext cx="321469" cy="47622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auto">
              <a:xfrm rot="5400000" flipH="1" flipV="1">
                <a:off x="5842400" y="3775474"/>
                <a:ext cx="321469" cy="47622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auto">
              <a:xfrm rot="10800000">
                <a:off x="5428085" y="3317564"/>
                <a:ext cx="601244" cy="323369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 bwMode="auto">
              <a:xfrm rot="10800000" flipV="1">
                <a:off x="6031711" y="3598068"/>
                <a:ext cx="80958" cy="38101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 bwMode="auto">
              <a:xfrm rot="10800000" flipV="1">
                <a:off x="5722341" y="3433522"/>
                <a:ext cx="80958" cy="38101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 bwMode="auto">
              <a:xfrm rot="10800000" flipV="1">
                <a:off x="5731802" y="3442930"/>
                <a:ext cx="80958" cy="38101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 bwMode="auto">
              <a:xfrm rot="10800000">
                <a:off x="5386388" y="3636172"/>
                <a:ext cx="597694" cy="326229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 bwMode="auto">
              <a:xfrm rot="10800000" flipV="1">
                <a:off x="5984086" y="3924300"/>
                <a:ext cx="80958" cy="38101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 bwMode="auto">
              <a:xfrm rot="10800000" flipV="1">
                <a:off x="5436659" y="3285889"/>
                <a:ext cx="80957" cy="33338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 bwMode="auto">
              <a:xfrm rot="5400000" flipH="1" flipV="1">
                <a:off x="5251851" y="3456386"/>
                <a:ext cx="321469" cy="47622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8" name="Group 77"/>
          <p:cNvGrpSpPr/>
          <p:nvPr/>
        </p:nvGrpSpPr>
        <p:grpSpPr>
          <a:xfrm>
            <a:off x="5337279" y="4985678"/>
            <a:ext cx="853351" cy="754360"/>
            <a:chOff x="5405796" y="3271685"/>
            <a:chExt cx="830162" cy="716768"/>
          </a:xfrm>
        </p:grpSpPr>
        <p:sp>
          <p:nvSpPr>
            <p:cNvPr id="79" name="Parallelogram 78"/>
            <p:cNvSpPr/>
            <p:nvPr/>
          </p:nvSpPr>
          <p:spPr bwMode="auto">
            <a:xfrm rot="15727919">
              <a:off x="5385083" y="3346018"/>
              <a:ext cx="716768" cy="568102"/>
            </a:xfrm>
            <a:prstGeom prst="parallelogram">
              <a:avLst>
                <a:gd name="adj" fmla="val 75381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1" u="sng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0" name="Parallelogram 79"/>
            <p:cNvSpPr/>
            <p:nvPr/>
          </p:nvSpPr>
          <p:spPr bwMode="auto">
            <a:xfrm rot="19490982">
              <a:off x="5981458" y="3617141"/>
              <a:ext cx="254500" cy="269423"/>
            </a:xfrm>
            <a:prstGeom prst="parallelogram">
              <a:avLst>
                <a:gd name="adj" fmla="val 52642"/>
              </a:avLst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1" u="sng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81" name="Group 73"/>
            <p:cNvGrpSpPr/>
            <p:nvPr/>
          </p:nvGrpSpPr>
          <p:grpSpPr>
            <a:xfrm>
              <a:off x="5405796" y="3296484"/>
              <a:ext cx="826949" cy="643291"/>
              <a:chOff x="5405796" y="3296484"/>
              <a:chExt cx="826949" cy="643291"/>
            </a:xfrm>
          </p:grpSpPr>
          <p:sp>
            <p:nvSpPr>
              <p:cNvPr id="83" name="Parallelogram 82"/>
              <p:cNvSpPr/>
              <p:nvPr/>
            </p:nvSpPr>
            <p:spPr bwMode="auto">
              <a:xfrm rot="1713590">
                <a:off x="5405796" y="3296484"/>
                <a:ext cx="826949" cy="214071"/>
              </a:xfrm>
              <a:prstGeom prst="parallelogram">
                <a:avLst>
                  <a:gd name="adj" fmla="val 49212"/>
                </a:avLst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1" i="1" u="sng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84" name="Straight Connector 83"/>
              <p:cNvCxnSpPr>
                <a:stCxn id="79" idx="5"/>
              </p:cNvCxnSpPr>
              <p:nvPr/>
            </p:nvCxnSpPr>
            <p:spPr bwMode="auto">
              <a:xfrm rot="5400000" flipH="1">
                <a:off x="5597388" y="3610912"/>
                <a:ext cx="301288" cy="32716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 bwMode="auto">
              <a:xfrm rot="16200000" flipV="1">
                <a:off x="5901214" y="3764277"/>
                <a:ext cx="301222" cy="49769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 bwMode="auto">
              <a:xfrm rot="10800000">
                <a:off x="5409545" y="3310776"/>
                <a:ext cx="624416" cy="334688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 bwMode="auto">
              <a:xfrm rot="10800000" flipV="1">
                <a:off x="6076744" y="3885470"/>
                <a:ext cx="90308" cy="54305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6" name="Straight Connector 95"/>
          <p:cNvCxnSpPr/>
          <p:nvPr/>
        </p:nvCxnSpPr>
        <p:spPr bwMode="auto">
          <a:xfrm rot="10800000" flipV="1">
            <a:off x="5981745" y="5226844"/>
            <a:ext cx="207125" cy="152398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 bwMode="auto">
          <a:xfrm rot="10800000">
            <a:off x="5386387" y="5341144"/>
            <a:ext cx="641859" cy="35224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 bwMode="auto">
          <a:xfrm rot="16200000" flipV="1">
            <a:off x="5207062" y="5161815"/>
            <a:ext cx="317020" cy="51159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 bwMode="auto">
          <a:xfrm rot="10800000" flipV="1">
            <a:off x="5662660" y="5041106"/>
            <a:ext cx="204741" cy="161924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Line 15"/>
          <p:cNvSpPr>
            <a:spLocks noChangeShapeType="1"/>
          </p:cNvSpPr>
          <p:nvPr/>
        </p:nvSpPr>
        <p:spPr bwMode="auto">
          <a:xfrm flipH="1">
            <a:off x="5505448" y="4579143"/>
            <a:ext cx="233364" cy="66913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06" name="Line 15"/>
          <p:cNvSpPr>
            <a:spLocks noChangeShapeType="1"/>
          </p:cNvSpPr>
          <p:nvPr/>
        </p:nvSpPr>
        <p:spPr bwMode="auto">
          <a:xfrm>
            <a:off x="5753101" y="4581525"/>
            <a:ext cx="104774" cy="66913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cxnSp>
        <p:nvCxnSpPr>
          <p:cNvPr id="109" name="Straight Connector 108"/>
          <p:cNvCxnSpPr/>
          <p:nvPr/>
        </p:nvCxnSpPr>
        <p:spPr bwMode="auto">
          <a:xfrm rot="10800000" flipV="1">
            <a:off x="5350712" y="4872038"/>
            <a:ext cx="197600" cy="140493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6" name="Line 15"/>
          <p:cNvSpPr>
            <a:spLocks noChangeShapeType="1"/>
          </p:cNvSpPr>
          <p:nvPr/>
        </p:nvSpPr>
        <p:spPr bwMode="auto">
          <a:xfrm flipH="1" flipV="1">
            <a:off x="5517355" y="3593306"/>
            <a:ext cx="202407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17" name="Line 15"/>
          <p:cNvSpPr>
            <a:spLocks noChangeShapeType="1"/>
          </p:cNvSpPr>
          <p:nvPr/>
        </p:nvSpPr>
        <p:spPr bwMode="auto">
          <a:xfrm flipV="1">
            <a:off x="5719761" y="3721894"/>
            <a:ext cx="121444" cy="5572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cxnSp>
        <p:nvCxnSpPr>
          <p:cNvPr id="118" name="Straight Connector 117"/>
          <p:cNvCxnSpPr/>
          <p:nvPr/>
        </p:nvCxnSpPr>
        <p:spPr bwMode="auto">
          <a:xfrm rot="10800000">
            <a:off x="5443537" y="4948237"/>
            <a:ext cx="641859" cy="35224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 bwMode="auto">
          <a:xfrm rot="10800000" flipV="1">
            <a:off x="7191376" y="3933821"/>
            <a:ext cx="619137" cy="152403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 bwMode="auto">
          <a:xfrm rot="10800000" flipV="1">
            <a:off x="7210426" y="3962396"/>
            <a:ext cx="619137" cy="152403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Text Box 14"/>
          <p:cNvSpPr txBox="1">
            <a:spLocks noChangeArrowheads="1"/>
          </p:cNvSpPr>
          <p:nvPr/>
        </p:nvSpPr>
        <p:spPr bwMode="auto">
          <a:xfrm>
            <a:off x="6906985" y="5660096"/>
            <a:ext cx="1341665" cy="314574"/>
          </a:xfrm>
          <a:prstGeom prst="rect">
            <a:avLst/>
          </a:prstGeom>
          <a:solidFill>
            <a:srgbClr val="66FFFF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600" i="0" u="none" dirty="0" smtClean="0">
                <a:solidFill>
                  <a:srgbClr val="0000CC"/>
                </a:solidFill>
              </a:rPr>
              <a:t>beam pipe</a:t>
            </a:r>
            <a:endParaRPr lang="en-US" sz="1600" i="0" u="none" dirty="0">
              <a:solidFill>
                <a:srgbClr val="0000CC"/>
              </a:solidFill>
            </a:endParaRPr>
          </a:p>
        </p:txBody>
      </p:sp>
      <p:sp>
        <p:nvSpPr>
          <p:cNvPr id="98" name="Line 15"/>
          <p:cNvSpPr>
            <a:spLocks noChangeShapeType="1"/>
          </p:cNvSpPr>
          <p:nvPr/>
        </p:nvSpPr>
        <p:spPr bwMode="auto">
          <a:xfrm flipV="1">
            <a:off x="7348535" y="4057650"/>
            <a:ext cx="280989" cy="16406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67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91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Improved PID performances</a:t>
            </a:r>
          </a:p>
        </p:txBody>
      </p:sp>
      <p:sp>
        <p:nvSpPr>
          <p:cNvPr id="919556" name="Text Box 4"/>
          <p:cNvSpPr txBox="1">
            <a:spLocks noChangeArrowheads="1"/>
          </p:cNvSpPr>
          <p:nvPr/>
        </p:nvSpPr>
        <p:spPr bwMode="auto">
          <a:xfrm>
            <a:off x="8988425" y="5991225"/>
            <a:ext cx="914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u="none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M  (GeV/c</a:t>
            </a:r>
            <a:r>
              <a:rPr lang="en-US" sz="1200" u="none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en-US" sz="1200" u="none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</p:txBody>
      </p:sp>
      <p:sp>
        <p:nvSpPr>
          <p:cNvPr id="919557" name="Text Box 5"/>
          <p:cNvSpPr txBox="1">
            <a:spLocks noChangeArrowheads="1"/>
          </p:cNvSpPr>
          <p:nvPr/>
        </p:nvSpPr>
        <p:spPr bwMode="auto">
          <a:xfrm>
            <a:off x="6781800" y="914400"/>
            <a:ext cx="165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none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2004 data</a:t>
            </a:r>
          </a:p>
        </p:txBody>
      </p:sp>
      <p:sp>
        <p:nvSpPr>
          <p:cNvPr id="919558" name="Text Box 6"/>
          <p:cNvSpPr txBox="1">
            <a:spLocks noChangeArrowheads="1"/>
          </p:cNvSpPr>
          <p:nvPr/>
        </p:nvSpPr>
        <p:spPr bwMode="auto">
          <a:xfrm>
            <a:off x="838200" y="895350"/>
            <a:ext cx="165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none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2006 data</a:t>
            </a:r>
          </a:p>
        </p:txBody>
      </p:sp>
      <p:pic>
        <p:nvPicPr>
          <p:cNvPr id="11" name="Picture 10" descr="rich_2007data_linear_colo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7776" y="187586"/>
            <a:ext cx="7086600" cy="6202174"/>
          </a:xfrm>
          <a:prstGeom prst="rect">
            <a:avLst/>
          </a:prstGeom>
        </p:spPr>
      </p:pic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pic>
        <p:nvPicPr>
          <p:cNvPr id="1046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4" y="1104773"/>
            <a:ext cx="7882359" cy="5305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42952" y="133350"/>
            <a:ext cx="8077198" cy="8890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800" i="0" u="none" dirty="0" smtClean="0"/>
              <a:t>Identification and misidentification probability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pic>
        <p:nvPicPr>
          <p:cNvPr id="10" name="Picture 9" descr="purity_mom_color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2237" y="1012613"/>
            <a:ext cx="7796380" cy="5283412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866775" y="125413"/>
            <a:ext cx="7829549" cy="8890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600" i="0" u="none" dirty="0" smtClean="0"/>
              <a:t>Purity of K samples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pic>
        <p:nvPicPr>
          <p:cNvPr id="10" name="Picture 9" descr="D0_2006_color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9" y="1475559"/>
            <a:ext cx="4848225" cy="4944292"/>
          </a:xfrm>
          <a:prstGeom prst="rect">
            <a:avLst/>
          </a:prstGeom>
        </p:spPr>
      </p:pic>
      <p:pic>
        <p:nvPicPr>
          <p:cNvPr id="12" name="Picture 11" descr="D0_2006_rich_color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0"/>
            <a:ext cx="3502740" cy="3581400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933450" y="133349"/>
            <a:ext cx="4000500" cy="1323975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800" i="0" u="none" dirty="0" smtClean="0"/>
              <a:t>RICH PID information</a:t>
            </a:r>
          </a:p>
          <a:p>
            <a:pPr lvl="0" algn="ctr"/>
            <a:endParaRPr lang="en-US" sz="1000" i="0" u="none" dirty="0" smtClean="0"/>
          </a:p>
          <a:p>
            <a:pPr lvl="0" algn="ctr"/>
            <a:r>
              <a:rPr lang="en-US" sz="1000" i="0" u="none" dirty="0" smtClean="0"/>
              <a:t> </a:t>
            </a:r>
            <a:r>
              <a:rPr lang="en-US" sz="2800" i="0" u="none" dirty="0" smtClean="0"/>
              <a:t>in the D</a:t>
            </a:r>
            <a:r>
              <a:rPr lang="en-US" sz="3200" i="0" u="none" baseline="30000" dirty="0" smtClean="0"/>
              <a:t>o</a:t>
            </a:r>
            <a:r>
              <a:rPr lang="en-US" sz="2800" i="0" u="none" dirty="0" smtClean="0"/>
              <a:t> analysis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749300" y="2095500"/>
            <a:ext cx="1746250" cy="92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without   RICH information</a:t>
            </a:r>
            <a:endParaRPr lang="en-US" sz="2000" u="none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96925" y="4629150"/>
            <a:ext cx="1965326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none" dirty="0" smtClean="0">
                <a:solidFill>
                  <a:srgbClr val="FF0000"/>
                </a:solidFill>
              </a:rPr>
              <a:t>with  RICH information</a:t>
            </a:r>
            <a:endParaRPr lang="en-US" sz="2000" u="none" dirty="0">
              <a:solidFill>
                <a:srgbClr val="FF0000"/>
              </a:solidFill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101850" y="1857375"/>
            <a:ext cx="2279650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u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COMPASS 2006 D</a:t>
            </a:r>
            <a:r>
              <a:rPr lang="en-US" sz="2400" u="none" baseline="30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</a:t>
            </a:r>
            <a:r>
              <a:rPr lang="en-US" sz="2000" u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peak</a:t>
            </a:r>
            <a:endParaRPr lang="en-US" sz="2000" u="none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2451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1574" y="3324926"/>
            <a:ext cx="4740275" cy="310921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21" name="Straight Arrow Connector 20"/>
          <p:cNvCxnSpPr/>
          <p:nvPr/>
        </p:nvCxnSpPr>
        <p:spPr bwMode="auto">
          <a:xfrm rot="5400000" flipH="1" flipV="1">
            <a:off x="2628900" y="2914651"/>
            <a:ext cx="2790825" cy="218122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201024" y="3773555"/>
            <a:ext cx="1266825" cy="2031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300287" y="1857375"/>
            <a:ext cx="2014538" cy="3234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0830" y="2490044"/>
            <a:ext cx="4715761" cy="14219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u="none" dirty="0" smtClean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 consecutive years of COMPASS data taking</a:t>
            </a:r>
          </a:p>
          <a:p>
            <a:endParaRPr lang="en-US" sz="1600" u="none" dirty="0" smtClean="0">
              <a:solidFill>
                <a:srgbClr val="0000C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u="none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 to 15 days of data taking per sample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u="none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u="none" dirty="0" smtClean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identical cuts applied to the reconstructed particle trajectories (track quality)</a:t>
            </a:r>
          </a:p>
        </p:txBody>
      </p:sp>
      <p:pic>
        <p:nvPicPr>
          <p:cNvPr id="11776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70" y="4129962"/>
            <a:ext cx="4218080" cy="229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14425" y="133350"/>
            <a:ext cx="7258050" cy="6096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800" i="0" u="none" dirty="0" smtClean="0"/>
              <a:t>Study of long term </a:t>
            </a:r>
            <a:r>
              <a:rPr lang="en-US" sz="2800" i="0" u="none" dirty="0" err="1" smtClean="0"/>
              <a:t>CsI</a:t>
            </a:r>
            <a:r>
              <a:rPr lang="en-US" sz="2800" i="0" u="none" dirty="0" smtClean="0"/>
              <a:t> QE variations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89694" y="1289954"/>
            <a:ext cx="49498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2">
              <a:lnSpc>
                <a:spcPct val="80000"/>
              </a:lnSpc>
            </a:pPr>
            <a:r>
              <a:rPr lang="en-US" sz="1800" b="0" u="none" dirty="0" smtClean="0">
                <a:solidFill>
                  <a:schemeClr val="tx1"/>
                </a:solidFill>
              </a:rPr>
              <a:t>Principle:</a:t>
            </a:r>
            <a:endParaRPr lang="en-US" sz="1800" b="0" u="none" dirty="0" smtClean="0">
              <a:solidFill>
                <a:srgbClr val="FF0000"/>
              </a:solidFill>
            </a:endParaRPr>
          </a:p>
          <a:p>
            <a:pPr lvl="2">
              <a:lnSpc>
                <a:spcPct val="80000"/>
              </a:lnSpc>
            </a:pPr>
            <a:r>
              <a:rPr lang="en-US" sz="1800" b="0" u="none" dirty="0" smtClean="0">
                <a:solidFill>
                  <a:srgbClr val="FF0000"/>
                </a:solidFill>
              </a:rPr>
              <a:t>Extract </a:t>
            </a:r>
            <a:r>
              <a:rPr lang="en-US" sz="1800" b="0" u="none" dirty="0">
                <a:solidFill>
                  <a:srgbClr val="FF0000"/>
                </a:solidFill>
              </a:rPr>
              <a:t>the mean number of detected photons per particle from the data collected during six years of COMPASS data taking</a:t>
            </a:r>
            <a:r>
              <a:rPr lang="en-US" sz="1800" u="none" kern="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657725" y="5082065"/>
            <a:ext cx="5048250" cy="171188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 u="none" dirty="0" smtClean="0">
                <a:solidFill>
                  <a:schemeClr val="tx1"/>
                </a:solidFill>
                <a:effectLst/>
              </a:rPr>
              <a:t>RATES IN THE EXTERNAL DETECTORS during SPS spills:</a:t>
            </a:r>
          </a:p>
          <a:p>
            <a:pPr>
              <a:spcBef>
                <a:spcPct val="50000"/>
              </a:spcBef>
            </a:pPr>
            <a:r>
              <a:rPr lang="en-US" sz="1800" i="0" u="none" dirty="0" smtClean="0">
                <a:solidFill>
                  <a:srgbClr val="0000CC"/>
                </a:solidFill>
                <a:effectLst/>
              </a:rPr>
              <a:t>Photoelectrons &lt; 10 </a:t>
            </a:r>
            <a:r>
              <a:rPr lang="en-US" sz="1800" u="none" dirty="0">
                <a:solidFill>
                  <a:srgbClr val="0000CC"/>
                </a:solidFill>
                <a:effectLst/>
              </a:rPr>
              <a:t>Hz / cm</a:t>
            </a:r>
            <a:r>
              <a:rPr lang="en-US" sz="1800" u="none" baseline="30000" dirty="0">
                <a:solidFill>
                  <a:srgbClr val="0000CC"/>
                </a:solidFill>
                <a:effectLst/>
              </a:rPr>
              <a:t>2 </a:t>
            </a:r>
            <a:endParaRPr lang="en-US" sz="1800" u="none" baseline="30000" dirty="0" smtClean="0">
              <a:solidFill>
                <a:srgbClr val="0000CC"/>
              </a:solidFill>
              <a:effectLst/>
            </a:endParaRPr>
          </a:p>
          <a:p>
            <a:pPr>
              <a:spcBef>
                <a:spcPct val="50000"/>
              </a:spcBef>
            </a:pPr>
            <a:r>
              <a:rPr lang="en-US" sz="1800" u="none" dirty="0" smtClean="0">
                <a:solidFill>
                  <a:srgbClr val="0000CC"/>
                </a:solidFill>
                <a:effectLst/>
              </a:rPr>
              <a:t>MIPs &lt; 10 Hz / cm</a:t>
            </a:r>
            <a:r>
              <a:rPr lang="en-US" sz="1800" u="none" baseline="30000" dirty="0" smtClean="0">
                <a:solidFill>
                  <a:srgbClr val="0000CC"/>
                </a:solidFill>
                <a:effectLst/>
              </a:rPr>
              <a:t>2</a:t>
            </a:r>
            <a:r>
              <a:rPr lang="en-US" sz="1800" i="0" u="none" dirty="0" smtClean="0">
                <a:solidFill>
                  <a:srgbClr val="0000CC"/>
                </a:solidFill>
                <a:effectLst/>
              </a:rPr>
              <a:t> </a:t>
            </a:r>
            <a:endParaRPr lang="en-US" sz="1800" dirty="0">
              <a:solidFill>
                <a:srgbClr val="0000CC"/>
              </a:solidFill>
              <a:effectLst/>
            </a:endParaRPr>
          </a:p>
          <a:p>
            <a:pPr>
              <a:spcBef>
                <a:spcPct val="50000"/>
              </a:spcBef>
            </a:pPr>
            <a:r>
              <a:rPr lang="en-US" sz="1600" u="none" dirty="0" smtClean="0">
                <a:solidFill>
                  <a:srgbClr val="C00000"/>
                </a:solidFill>
                <a:effectLst/>
                <a:sym typeface="Wingdings" panose="05000000000000000000" pitchFamily="2" charset="2"/>
              </a:rPr>
              <a:t> Integrated charge over 6 years &lt; 10 </a:t>
            </a:r>
            <a:r>
              <a:rPr lang="en-US" sz="1600" u="none" dirty="0" err="1" smtClean="0">
                <a:solidFill>
                  <a:srgbClr val="C00000"/>
                </a:solidFill>
                <a:effectLst/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sz="1600" u="none" dirty="0" err="1" smtClean="0">
                <a:solidFill>
                  <a:srgbClr val="C00000"/>
                </a:solidFill>
                <a:effectLst/>
                <a:sym typeface="Wingdings" panose="05000000000000000000" pitchFamily="2" charset="2"/>
              </a:rPr>
              <a:t>C</a:t>
            </a:r>
            <a:r>
              <a:rPr lang="en-US" sz="1600" u="none" dirty="0" smtClean="0">
                <a:solidFill>
                  <a:srgbClr val="C00000"/>
                </a:solidFill>
                <a:effectLst/>
                <a:sym typeface="Wingdings" panose="05000000000000000000" pitchFamily="2" charset="2"/>
              </a:rPr>
              <a:t>/cm</a:t>
            </a:r>
            <a:r>
              <a:rPr lang="en-US" sz="1600" u="none" baseline="30000" dirty="0" smtClean="0">
                <a:solidFill>
                  <a:srgbClr val="C00000"/>
                </a:solidFill>
                <a:effectLst/>
                <a:sym typeface="Wingdings" panose="05000000000000000000" pitchFamily="2" charset="2"/>
              </a:rPr>
              <a:t>2</a:t>
            </a:r>
            <a:endParaRPr lang="en-US" sz="1600" u="none" baseline="30000" dirty="0">
              <a:solidFill>
                <a:srgbClr val="C00000"/>
              </a:solidFill>
              <a:effectLst/>
            </a:endParaRPr>
          </a:p>
        </p:txBody>
      </p:sp>
      <p:pic>
        <p:nvPicPr>
          <p:cNvPr id="12" name="Picture 11" descr="evedisp-paper-all-rev_label.eps"/>
          <p:cNvPicPr>
            <a:picLocks noChangeAspect="1"/>
          </p:cNvPicPr>
          <p:nvPr/>
        </p:nvPicPr>
        <p:blipFill>
          <a:blip r:embed="rId3" cstate="print"/>
          <a:srcRect l="14688" t="17029" r="12852" b="26963"/>
          <a:stretch>
            <a:fillRect/>
          </a:stretch>
        </p:blipFill>
        <p:spPr>
          <a:xfrm>
            <a:off x="5154900" y="742949"/>
            <a:ext cx="4274850" cy="4274753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14" name="Rectangle 13"/>
          <p:cNvSpPr/>
          <p:nvPr/>
        </p:nvSpPr>
        <p:spPr bwMode="auto">
          <a:xfrm>
            <a:off x="6238875" y="1769042"/>
            <a:ext cx="2133600" cy="2171506"/>
          </a:xfrm>
          <a:prstGeom prst="rect">
            <a:avLst/>
          </a:prstGeom>
          <a:solidFill>
            <a:srgbClr val="99CCFF">
              <a:alpha val="1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FF0000"/>
            </a:outerShdw>
          </a:effec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7677" y="2723359"/>
            <a:ext cx="1135995" cy="3139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u="none" dirty="0" smtClean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MAPMTs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3420" y="880319"/>
            <a:ext cx="4715761" cy="313932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u="none" dirty="0" smtClean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1600" u="none" dirty="0" err="1" smtClean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Alexeev</a:t>
            </a:r>
            <a:r>
              <a:rPr lang="en-US" sz="1600" u="none" dirty="0" smtClean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al, </a:t>
            </a:r>
            <a:r>
              <a:rPr lang="en-US" sz="1600" u="none" dirty="0">
                <a:solidFill>
                  <a:srgbClr val="3333CC"/>
                </a:solidFill>
              </a:rPr>
              <a:t>2014 JINST 9 P01006</a:t>
            </a:r>
            <a:endParaRPr lang="en-US" sz="1600" u="none" dirty="0" smtClean="0">
              <a:solidFill>
                <a:srgbClr val="3333C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38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11" y="4689228"/>
            <a:ext cx="4329339" cy="82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161" y="833264"/>
            <a:ext cx="9514139" cy="4075173"/>
          </a:xfrm>
          <a:ln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only identified </a:t>
            </a:r>
            <a:r>
              <a:rPr lang="en-US" sz="1600" dirty="0">
                <a:solidFill>
                  <a:schemeClr val="tx1"/>
                </a:solidFill>
                <a:effectLst/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</a:p>
          <a:p>
            <a:pPr marL="0" indent="0">
              <a:buNone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nly rings fully contained in a single cathode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count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aseline="-250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1600" baseline="-250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(detected photons) of each ring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(background cannot be disentangled at this stage)</a:t>
            </a:r>
          </a:p>
          <a:p>
            <a:pPr marL="0" indent="0">
              <a:buNone/>
            </a:pPr>
            <a:r>
              <a:rPr lang="en-US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60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wide  </a:t>
            </a:r>
            <a:r>
              <a:rPr lang="en-US" sz="1600" dirty="0" err="1" smtClean="0">
                <a:effectLst/>
                <a:latin typeface="Symbol" panose="05050102010706020507" pitchFamily="18" charset="2"/>
                <a:cs typeface="Arial" panose="020B0604020202020204" pitchFamily="34" charset="0"/>
              </a:rPr>
              <a:t>q</a:t>
            </a:r>
            <a:r>
              <a:rPr lang="en-US" sz="1600" baseline="-2500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bins  </a:t>
            </a:r>
            <a:r>
              <a:rPr lang="en-US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 = &lt; </a:t>
            </a:r>
            <a:r>
              <a:rPr lang="en-US" sz="160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aseline="-2500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&gt;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Cherenkov 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photons : Poisson 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distribution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detected photons : Poisson distribution</a:t>
            </a:r>
          </a:p>
          <a:p>
            <a:pPr marL="0" indent="0">
              <a:buNone/>
            </a:pPr>
            <a:r>
              <a:rPr lang="en-US" sz="1600" u="sng" dirty="0" smtClean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at </a:t>
            </a:r>
            <a:r>
              <a:rPr lang="en-US" sz="1600" u="sng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least 1 detected photon </a:t>
            </a:r>
            <a:endParaRPr lang="en-US" sz="1600" u="sng" dirty="0" smtClean="0">
              <a:effectLst/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measured N is biased, corrected</a:t>
            </a:r>
          </a:p>
          <a:p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measured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lang="en-US" sz="1600" dirty="0">
                <a:effectLst/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m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</a:t>
            </a:r>
          </a:p>
          <a:p>
            <a:pPr marL="0" indent="0">
              <a:buNone/>
            </a:pPr>
            <a:r>
              <a:rPr lang="en-US" sz="1600" dirty="0" smtClean="0">
                <a:effectLst/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m</a:t>
            </a:r>
            <a:r>
              <a:rPr lang="en-US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solving 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numerically the </a:t>
            </a:r>
            <a:r>
              <a:rPr lang="en-US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equation</a:t>
            </a:r>
          </a:p>
          <a:p>
            <a:pPr marL="0" indent="0">
              <a:buNone/>
            </a:pPr>
            <a:r>
              <a:rPr lang="en-US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FIT THE DISTRIBUTION:</a:t>
            </a:r>
            <a:endParaRPr lang="en-US" sz="16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39" y="3434356"/>
            <a:ext cx="2093811" cy="6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114425" y="133350"/>
            <a:ext cx="7258050" cy="6096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800" i="0" u="none" noProof="0" dirty="0" smtClean="0"/>
              <a:t>Data selection, </a:t>
            </a:r>
            <a:r>
              <a:rPr lang="en-US" sz="2800" i="0" u="none" dirty="0"/>
              <a:t>c</a:t>
            </a:r>
            <a:r>
              <a:rPr lang="en-US" sz="2800" i="0" u="none" noProof="0" dirty="0" err="1" smtClean="0"/>
              <a:t>orrection</a:t>
            </a:r>
            <a:r>
              <a:rPr lang="en-US" sz="2800" i="0" u="none" noProof="0" dirty="0" smtClean="0"/>
              <a:t> and fit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232" y="3472456"/>
            <a:ext cx="3930367" cy="333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442233" y="742950"/>
            <a:ext cx="3930367" cy="3048000"/>
            <a:chOff x="5486400" y="3759653"/>
            <a:chExt cx="4296682" cy="3002238"/>
          </a:xfrm>
        </p:grpSpPr>
        <p:pic>
          <p:nvPicPr>
            <p:cNvPr id="11981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3759653"/>
              <a:ext cx="4296682" cy="3002238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Content Placeholder 2"/>
            <p:cNvSpPr txBox="1">
              <a:spLocks/>
            </p:cNvSpPr>
            <p:nvPr/>
          </p:nvSpPr>
          <p:spPr bwMode="auto">
            <a:xfrm>
              <a:off x="7884093" y="5743362"/>
              <a:ext cx="1401422" cy="41212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600" b="1">
                  <a:solidFill>
                    <a:srgbClr val="0000CC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rgbClr val="0000CC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rgbClr val="0000CC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1800" u="none" kern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corrected</a:t>
              </a:r>
              <a:endParaRPr lang="en-US" sz="1800" u="none" kern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Straight Arrow Connector 5"/>
            <p:cNvCxnSpPr>
              <a:stCxn id="7" idx="1"/>
            </p:cNvCxnSpPr>
            <p:nvPr/>
          </p:nvCxnSpPr>
          <p:spPr bwMode="auto">
            <a:xfrm flipH="1">
              <a:off x="6629400" y="5949426"/>
              <a:ext cx="1254693" cy="206063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0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8" name="Straight Arrow Connector 7"/>
          <p:cNvCxnSpPr>
            <a:stCxn id="7" idx="1"/>
          </p:cNvCxnSpPr>
          <p:nvPr/>
        </p:nvCxnSpPr>
        <p:spPr bwMode="auto">
          <a:xfrm flipH="1">
            <a:off x="6762750" y="2966101"/>
            <a:ext cx="872760" cy="104602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54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Left Brace 18"/>
          <p:cNvSpPr/>
          <p:nvPr/>
        </p:nvSpPr>
        <p:spPr bwMode="auto">
          <a:xfrm rot="16200000">
            <a:off x="2441184" y="4873035"/>
            <a:ext cx="275191" cy="1321092"/>
          </a:xfrm>
          <a:prstGeom prst="leftBrace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20" name="Left Brace 19"/>
          <p:cNvSpPr/>
          <p:nvPr/>
        </p:nvSpPr>
        <p:spPr bwMode="auto">
          <a:xfrm rot="16200000">
            <a:off x="3920819" y="5019992"/>
            <a:ext cx="275191" cy="1027177"/>
          </a:xfrm>
          <a:prstGeom prst="leftBrace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114425" y="5717750"/>
            <a:ext cx="1905907" cy="4809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Frank and Tamm distribution</a:t>
            </a:r>
            <a:endParaRPr lang="en-US" sz="1600" u="none" kern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3120484" y="5722587"/>
            <a:ext cx="2379662" cy="4761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Background (flat distribution assumed)</a:t>
            </a:r>
            <a:endParaRPr lang="en-US" sz="1600" u="none" kern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3838575" y="4791075"/>
            <a:ext cx="3796935" cy="604910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61704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9" y="1098034"/>
            <a:ext cx="9514139" cy="5338309"/>
          </a:xfrm>
          <a:ln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686" y="1152248"/>
            <a:ext cx="6512814" cy="5590794"/>
            <a:chOff x="1316528" y="1150178"/>
            <a:chExt cx="5920740" cy="5082540"/>
          </a:xfrm>
        </p:grpSpPr>
        <p:pic>
          <p:nvPicPr>
            <p:cNvPr id="12185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6528" y="1150178"/>
              <a:ext cx="5920740" cy="50825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Content Placeholder 2"/>
            <p:cNvSpPr txBox="1">
              <a:spLocks/>
            </p:cNvSpPr>
            <p:nvPr/>
          </p:nvSpPr>
          <p:spPr bwMode="auto">
            <a:xfrm>
              <a:off x="3222337" y="2833912"/>
              <a:ext cx="2433204" cy="1044348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600" b="1">
                  <a:solidFill>
                    <a:srgbClr val="0000CC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rgbClr val="0000CC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rgbClr val="0000CC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u="none" kern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distributions</a:t>
              </a:r>
            </a:p>
            <a:p>
              <a:pPr marL="0" indent="0">
                <a:buFont typeface="Wingdings" pitchFamily="2" charset="2"/>
                <a:buNone/>
              </a:pPr>
              <a:r>
                <a:rPr lang="en-US" u="none" kern="0" dirty="0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and fits (&gt;25 </a:t>
              </a:r>
              <a:r>
                <a:rPr lang="en-US" u="none" kern="0" dirty="0" err="1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mrad</a:t>
              </a:r>
              <a:r>
                <a:rPr lang="en-US" u="none" kern="0" dirty="0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marL="0" indent="0">
                <a:buFont typeface="Wingdings" pitchFamily="2" charset="2"/>
                <a:buNone/>
              </a:pPr>
              <a:r>
                <a:rPr lang="en-US" u="none" kern="0" dirty="0" smtClean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2006 data</a:t>
              </a:r>
              <a:endParaRPr lang="en-US" u="none" kern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540497" y="879809"/>
            <a:ext cx="3362325" cy="2761400"/>
            <a:chOff x="6540499" y="1576792"/>
            <a:chExt cx="3362325" cy="2761400"/>
          </a:xfrm>
        </p:grpSpPr>
        <p:pic>
          <p:nvPicPr>
            <p:cNvPr id="12185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499" y="1795017"/>
              <a:ext cx="3362325" cy="254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>
              <a:off x="8221661" y="2783023"/>
              <a:ext cx="1478159" cy="3507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600" b="1">
                  <a:solidFill>
                    <a:srgbClr val="0000CC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rgbClr val="0000CC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rgbClr val="0000CC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1600" u="none" kern="0" dirty="0" smtClean="0">
                  <a:latin typeface="Symbol" panose="05050102010706020507" pitchFamily="18" charset="2"/>
                  <a:cs typeface="Arial" panose="020B0604020202020204" pitchFamily="34" charset="0"/>
                </a:rPr>
                <a:t>c</a:t>
              </a:r>
              <a:r>
                <a:rPr lang="en-US" sz="1600" u="none" kern="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600" u="none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theoretical</a:t>
              </a:r>
              <a:endParaRPr lang="en-US" sz="1600" u="none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 bwMode="auto">
            <a:xfrm>
              <a:off x="8200913" y="2033992"/>
              <a:ext cx="1325506" cy="41212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600" b="1">
                  <a:solidFill>
                    <a:srgbClr val="0000CC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rgbClr val="0000CC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rgbClr val="0000CC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u="none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NDF = 18</a:t>
              </a:r>
              <a:endParaRPr lang="en-US" u="none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8033656" y="1576792"/>
              <a:ext cx="914400" cy="914400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H="1">
              <a:off x="7806530" y="3133769"/>
              <a:ext cx="547036" cy="574391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6604225" y="4774195"/>
            <a:ext cx="3234871" cy="17463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u="none" kern="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Fit results stable versus:</a:t>
            </a:r>
          </a:p>
          <a:p>
            <a:r>
              <a:rPr lang="en-US" u="none" kern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fit range variations</a:t>
            </a:r>
          </a:p>
          <a:p>
            <a:r>
              <a:rPr lang="en-US" u="none" kern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different ring selection: </a:t>
            </a:r>
          </a:p>
          <a:p>
            <a:pPr marL="0" indent="0">
              <a:buNone/>
            </a:pPr>
            <a:r>
              <a:rPr lang="en-US" u="none" kern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at least 2, 3 photons</a:t>
            </a:r>
            <a:endParaRPr lang="en-US" u="none" kern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6821084" y="3425471"/>
            <a:ext cx="2273583" cy="104434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u="none" kern="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lang="en-US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stimated systematic error: 0.7 x </a:t>
            </a:r>
            <a:r>
              <a:rPr lang="en-US" u="none" kern="0" dirty="0" err="1" smtClean="0">
                <a:effectLst/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u="none" kern="0" baseline="-2500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stat</a:t>
            </a:r>
            <a:endParaRPr lang="en-US" u="none" kern="0" baseline="-250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5237" y="4397932"/>
            <a:ext cx="2877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2000" u="non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N(</a:t>
            </a:r>
            <a:r>
              <a:rPr lang="en-US" sz="2000" u="none" dirty="0" err="1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q</a:t>
            </a:r>
            <a:r>
              <a:rPr lang="en-US" sz="2000" u="none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000" u="none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non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55.2 </a:t>
            </a:r>
            <a:r>
              <a:rPr lang="en-US" sz="2000" u="non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sz="2000" u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n-US" sz="2000" u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for extrapolation</a:t>
            </a:r>
            <a:endParaRPr lang="en-US" sz="2000" u="none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1114425" y="133350"/>
            <a:ext cx="7258050" cy="6096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800" i="0" u="none" noProof="0" dirty="0" smtClean="0"/>
              <a:t>Fit quality, consistency and stability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673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6825"/>
            <a:ext cx="6004560" cy="517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906534" y="2882013"/>
            <a:ext cx="2458640" cy="108038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u="non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N(</a:t>
            </a:r>
            <a:r>
              <a:rPr lang="en-US" u="none" dirty="0" err="1">
                <a:solidFill>
                  <a:srgbClr val="C00000"/>
                </a:solidFill>
                <a:effectLst/>
                <a:latin typeface="Symbol" panose="05050102010706020507" pitchFamily="18" charset="2"/>
                <a:cs typeface="Arial" panose="020B0604020202020204" pitchFamily="34" charset="0"/>
              </a:rPr>
              <a:t>q</a:t>
            </a:r>
            <a:r>
              <a:rPr lang="en-US" u="none" baseline="-25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u="none" baseline="-25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u="non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55.2 </a:t>
            </a:r>
            <a:r>
              <a:rPr lang="en-US" u="non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u="none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0" indent="0" algn="ctr">
              <a:buNone/>
            </a:pPr>
            <a:r>
              <a:rPr lang="en-US" u="none" kern="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 year</a:t>
            </a:r>
          </a:p>
          <a:p>
            <a:pPr marL="0" indent="0" algn="ctr">
              <a:buNone/>
            </a:pPr>
            <a:r>
              <a:rPr lang="en-US" sz="1600" u="none" kern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(statistical errors)</a:t>
            </a:r>
            <a:endParaRPr lang="en-US" sz="1600" u="none" kern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108159" y="848682"/>
            <a:ext cx="1401422" cy="64648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Frank and Tamm</a:t>
            </a:r>
            <a:endParaRPr lang="en-US" u="none" kern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207757" y="1896051"/>
            <a:ext cx="1741711" cy="41212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u="none" kern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5667022" y="1219245"/>
            <a:ext cx="420649" cy="485377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5779911" y="2047482"/>
            <a:ext cx="426712" cy="0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906534" y="6183540"/>
            <a:ext cx="2730783" cy="59725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Too few photons: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u="none" kern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u="none" kern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 used in the following</a:t>
            </a:r>
            <a:endParaRPr lang="en-US" sz="1600" u="none" kern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3135854" y="5005996"/>
            <a:ext cx="1316406" cy="1034142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3532800" y="5963938"/>
            <a:ext cx="157460" cy="234426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267" y="3853543"/>
            <a:ext cx="37909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6108159" y="2889267"/>
            <a:ext cx="3687351" cy="964276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u="none" kern="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MEAN OVER 11 CATHODES</a:t>
            </a:r>
          </a:p>
          <a:p>
            <a:pPr marL="0" indent="0" algn="ctr">
              <a:buNone/>
            </a:pPr>
            <a:r>
              <a:rPr lang="en-US" u="none" kern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(statistical &amp; systematic errors)</a:t>
            </a:r>
          </a:p>
          <a:p>
            <a:pPr marL="0" indent="0">
              <a:buFont typeface="Wingdings" pitchFamily="2" charset="2"/>
              <a:buNone/>
            </a:pPr>
            <a:endParaRPr lang="en-US" kern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14425" y="133350"/>
            <a:ext cx="7258050" cy="6096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800" i="0" u="none" noProof="0" dirty="0" smtClean="0"/>
              <a:t>results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8501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480" y="761657"/>
            <a:ext cx="9435760" cy="5138737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&lt;N&gt; vs year is compatible</a:t>
            </a:r>
          </a:p>
          <a:p>
            <a:pPr marL="0" indent="0">
              <a:buNone/>
            </a:pPr>
            <a:r>
              <a:rPr lang="en-US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CsI</a:t>
            </a:r>
            <a:r>
              <a:rPr lang="en-US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QE variation</a:t>
            </a:r>
          </a:p>
          <a:p>
            <a:pPr marL="0" indent="0">
              <a:buNone/>
            </a:pP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en-US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CsI</a:t>
            </a:r>
            <a:r>
              <a:rPr 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QE variation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rate : 2.3 % / year</a:t>
            </a:r>
          </a:p>
          <a:p>
            <a:pPr marL="0" indent="0">
              <a:buNone/>
            </a:pPr>
            <a:r>
              <a:rPr lang="en-US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[1 “COMPASS year” :</a:t>
            </a:r>
          </a:p>
          <a:p>
            <a:pPr marL="0" indent="0">
              <a:buNone/>
            </a:pPr>
            <a:r>
              <a:rPr lang="en-US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~6 months of data taking]</a:t>
            </a:r>
          </a:p>
          <a:p>
            <a:pPr marL="0" indent="0">
              <a:buNone/>
            </a:pP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the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 most critical cathodes:</a:t>
            </a:r>
          </a:p>
          <a:p>
            <a:pPr marL="0" indent="0">
              <a:buNone/>
            </a:pPr>
            <a:r>
              <a:rPr lang="en-US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en-US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CsI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QE </a:t>
            </a:r>
            <a:r>
              <a:rPr lang="en-US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variation rate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5.2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% / </a:t>
            </a:r>
            <a:r>
              <a:rPr lang="en-US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</a:p>
          <a:p>
            <a:pPr marL="0" indent="0">
              <a:buNone/>
            </a:pPr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Estimated systematic error of the measurement: 2 % /year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71" y="948416"/>
            <a:ext cx="5580743" cy="37774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5312228" y="3537856"/>
            <a:ext cx="1142999" cy="206830"/>
          </a:xfrm>
          <a:prstGeom prst="rect">
            <a:avLst/>
          </a:prstGeom>
          <a:solidFill>
            <a:srgbClr val="969696">
              <a:alpha val="1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970761" y="3331026"/>
            <a:ext cx="1276854" cy="206830"/>
          </a:xfrm>
          <a:prstGeom prst="rect">
            <a:avLst/>
          </a:prstGeom>
          <a:solidFill>
            <a:srgbClr val="969696">
              <a:alpha val="1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8496904" y="3744686"/>
            <a:ext cx="750711" cy="327378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883727" y="1059787"/>
            <a:ext cx="3859388" cy="7818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Errors enlarged to get 50% probability for the linear fit</a:t>
            </a:r>
            <a:endParaRPr lang="en-US" u="none" kern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048121" y="4584308"/>
            <a:ext cx="1910041" cy="5646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u="none" kern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1600" u="none" kern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N&gt; corrected for 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u="none" kern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lower HV (-20V)</a:t>
            </a:r>
            <a:endParaRPr lang="en-US" sz="1600" u="none" kern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6455227" y="2623457"/>
            <a:ext cx="1796144" cy="1960851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Oval 11"/>
          <p:cNvSpPr/>
          <p:nvPr/>
        </p:nvSpPr>
        <p:spPr bwMode="auto">
          <a:xfrm>
            <a:off x="8151987" y="2068286"/>
            <a:ext cx="1095627" cy="664028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6629401" y="2623457"/>
            <a:ext cx="1522586" cy="1960851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904876" y="133350"/>
            <a:ext cx="7794924" cy="6096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400" i="0" u="none" noProof="0" dirty="0" err="1" smtClean="0"/>
              <a:t>CsI</a:t>
            </a:r>
            <a:r>
              <a:rPr lang="en-US" sz="2400" i="0" u="none" noProof="0" dirty="0" smtClean="0"/>
              <a:t> photocathodes can preserve QE over years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067050" y="5743575"/>
            <a:ext cx="5805210" cy="6096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400" i="0" u="none" noProof="0" dirty="0" smtClean="0">
                <a:solidFill>
                  <a:schemeClr val="tx1"/>
                </a:solidFill>
              </a:rPr>
              <a:t>The </a:t>
            </a:r>
            <a:r>
              <a:rPr lang="en-US" sz="2400" i="0" u="none" noProof="0" dirty="0" err="1" smtClean="0">
                <a:solidFill>
                  <a:schemeClr val="tx1"/>
                </a:solidFill>
              </a:rPr>
              <a:t>CsI</a:t>
            </a:r>
            <a:r>
              <a:rPr lang="en-US" sz="2400" i="0" u="none" noProof="0" dirty="0" smtClean="0">
                <a:solidFill>
                  <a:schemeClr val="tx1"/>
                </a:solidFill>
              </a:rPr>
              <a:t> QE decrease is modest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263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1314451" y="161925"/>
            <a:ext cx="6867524" cy="6667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COMPASS II PID requirements</a:t>
            </a:r>
            <a:endParaRPr lang="en-US" sz="32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00075" y="1236663"/>
            <a:ext cx="8747125" cy="473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571500" marR="0" lvl="0" indent="-571500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600" i="0" u="none" kern="0" dirty="0">
                <a:solidFill>
                  <a:srgbClr val="0000CC"/>
                </a:solidFill>
                <a:latin typeface="+mn-lt"/>
              </a:rPr>
              <a:t>E</a:t>
            </a:r>
            <a:r>
              <a:rPr kumimoji="0" lang="en-US" sz="1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uLnTx/>
                <a:uFillTx/>
                <a:latin typeface="+mn-lt"/>
                <a:ea typeface="+mn-ea"/>
                <a:cs typeface="+mn-cs"/>
              </a:rPr>
              <a:t>xclusive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uLnTx/>
                <a:uFillTx/>
                <a:latin typeface="+mn-lt"/>
                <a:ea typeface="+mn-ea"/>
                <a:cs typeface="+mn-cs"/>
              </a:rPr>
              <a:t> meson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uLnTx/>
                <a:uFillTx/>
                <a:latin typeface="+mn-lt"/>
                <a:ea typeface="+mn-ea"/>
                <a:cs typeface="+mn-cs"/>
              </a:rPr>
              <a:t> production channels have low cross-section</a:t>
            </a:r>
            <a:endParaRPr kumimoji="0" lang="en-US" sz="1600" i="0" u="none" strike="noStrike" kern="0" cap="none" spc="0" normalizeH="0" noProof="0" dirty="0" smtClean="0">
              <a:ln>
                <a:noFill/>
              </a:ln>
              <a:solidFill>
                <a:srgbClr val="0000CC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en-US" sz="1600" i="0" u="none" kern="0" dirty="0" smtClean="0">
                <a:solidFill>
                  <a:schemeClr val="hlink"/>
                </a:solidFill>
                <a:latin typeface="+mn-lt"/>
              </a:rPr>
              <a:t>Precision measurements require not just high efficiency but also very stable response</a:t>
            </a:r>
            <a:endParaRPr lang="en-US" sz="1600" i="0" u="none" kern="0" dirty="0" smtClean="0">
              <a:solidFill>
                <a:schemeClr val="hlink"/>
              </a:solidFill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endParaRPr lang="en-US" i="0" u="none" kern="0" baseline="0" dirty="0" smtClean="0">
              <a:solidFill>
                <a:schemeClr val="hlink"/>
              </a:solidFill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MWPC + </a:t>
            </a:r>
            <a:r>
              <a:rPr kumimoji="0" lang="en-US" sz="160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CsI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operate at low gain 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 depend on p, T, threshold and background stability</a:t>
            </a: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en-US" sz="1600" i="0" u="none" kern="0" noProof="0" dirty="0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but we need precise comparison of data with different background levels</a:t>
            </a:r>
            <a:endParaRPr kumimoji="0" lang="en-US" sz="160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endParaRPr lang="en-US" i="0" u="none" kern="0" dirty="0" smtClean="0">
              <a:solidFill>
                <a:schemeClr val="tx1"/>
              </a:solidFill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en-US" sz="1600" i="0" u="none" kern="0" baseline="0" dirty="0" smtClean="0">
                <a:solidFill>
                  <a:srgbClr val="7030A0"/>
                </a:solidFill>
                <a:latin typeface="+mn-lt"/>
              </a:rPr>
              <a:t>Reduction </a:t>
            </a:r>
            <a:r>
              <a:rPr lang="en-US" sz="1600" i="0" u="none" kern="0" dirty="0" smtClean="0">
                <a:solidFill>
                  <a:srgbClr val="7030A0"/>
                </a:solidFill>
                <a:latin typeface="+mn-lt"/>
              </a:rPr>
              <a:t>of systematics from photon detectors </a:t>
            </a:r>
            <a:r>
              <a:rPr lang="en-US" sz="1600" i="0" u="none" kern="0" dirty="0" smtClean="0">
                <a:solidFill>
                  <a:srgbClr val="7030A0"/>
                </a:solidFill>
                <a:latin typeface="+mn-lt"/>
                <a:sym typeface="Wingdings" panose="05000000000000000000" pitchFamily="2" charset="2"/>
              </a:rPr>
              <a:t> </a:t>
            </a:r>
            <a:r>
              <a:rPr lang="en-US" sz="1600" i="0" kern="0" dirty="0" smtClean="0">
                <a:solidFill>
                  <a:srgbClr val="7030A0"/>
                </a:solidFill>
                <a:latin typeface="+mn-lt"/>
                <a:sym typeface="Wingdings" panose="05000000000000000000" pitchFamily="2" charset="2"/>
              </a:rPr>
              <a:t>larger gain and faster signals</a:t>
            </a:r>
            <a:endParaRPr lang="en-US" sz="1600" i="0" u="none" kern="0" dirty="0" smtClean="0">
              <a:solidFill>
                <a:srgbClr val="002060"/>
              </a:solidFill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endParaRPr kumimoji="0" lang="en-US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en-US" sz="1600" i="0" u="none" kern="0" dirty="0" smtClean="0">
                <a:solidFill>
                  <a:schemeClr val="accent2"/>
                </a:solidFill>
                <a:latin typeface="+mn-lt"/>
              </a:rPr>
              <a:t>PMTs not adequate because of large angular acceptance </a:t>
            </a:r>
            <a:r>
              <a:rPr lang="en-US" sz="1600" i="0" u="none" kern="0" dirty="0" smtClean="0">
                <a:solidFill>
                  <a:schemeClr val="accent2"/>
                </a:solidFill>
                <a:latin typeface="+mn-lt"/>
                <a:sym typeface="Wingdings" panose="05000000000000000000" pitchFamily="2" charset="2"/>
              </a:rPr>
              <a:t> only small demagnification</a:t>
            </a: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en-US" sz="1600" i="0" u="none" kern="0" dirty="0" smtClean="0">
                <a:solidFill>
                  <a:schemeClr val="accent2"/>
                </a:solidFill>
                <a:latin typeface="+mn-lt"/>
                <a:sym typeface="Wingdings" panose="05000000000000000000" pitchFamily="2" charset="2"/>
              </a:rPr>
              <a:t>factor of optical system allowed (large distortions); 5 m</a:t>
            </a:r>
            <a:r>
              <a:rPr lang="en-US" sz="1800" i="0" u="none" kern="0" baseline="30000" dirty="0" smtClean="0">
                <a:solidFill>
                  <a:schemeClr val="accent2"/>
                </a:solidFill>
                <a:latin typeface="+mn-lt"/>
                <a:sym typeface="Wingdings" panose="05000000000000000000" pitchFamily="2" charset="2"/>
              </a:rPr>
              <a:t>2</a:t>
            </a:r>
            <a:r>
              <a:rPr lang="en-US" sz="1600" i="0" u="none" kern="0" dirty="0" smtClean="0">
                <a:solidFill>
                  <a:schemeClr val="accent2"/>
                </a:solidFill>
                <a:latin typeface="+mn-lt"/>
                <a:sym typeface="Wingdings" panose="05000000000000000000" pitchFamily="2" charset="2"/>
              </a:rPr>
              <a:t> of PMTs not affordable. </a:t>
            </a:r>
            <a:endParaRPr lang="en-US" sz="1600" i="0" u="none" kern="0" dirty="0" smtClean="0">
              <a:solidFill>
                <a:schemeClr val="accent2"/>
              </a:solidFill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endParaRPr kumimoji="0" lang="en-US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en-US" sz="1600" i="0" u="none" kern="0" dirty="0" smtClean="0">
                <a:solidFill>
                  <a:schemeClr val="tx1"/>
                </a:solidFill>
                <a:latin typeface="+mn-lt"/>
              </a:rPr>
              <a:t>MPGD-based Photon Detectors are the best option</a:t>
            </a:r>
            <a:endParaRPr kumimoji="0" lang="en-US" sz="160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Arial" charset="0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endParaRPr lang="en-US" i="0" u="none" kern="0" baseline="0" dirty="0" smtClean="0">
              <a:solidFill>
                <a:schemeClr val="tx1"/>
              </a:solidFill>
              <a:latin typeface="+mn-lt"/>
              <a:cs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defRPr/>
            </a:pPr>
            <a:r>
              <a:rPr lang="en-US" sz="1600" i="0" u="none" kern="0" dirty="0" smtClean="0">
                <a:solidFill>
                  <a:srgbClr val="002060"/>
                </a:solidFill>
                <a:cs typeface="Arial" charset="0"/>
              </a:rPr>
              <a:t>A dedicated R&amp;D project to develop THGEM-based PDs started 6 years ago and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defRPr/>
            </a:pPr>
            <a:r>
              <a:rPr lang="en-US" sz="1600" i="0" u="none" kern="0" dirty="0" err="1" smtClean="0">
                <a:solidFill>
                  <a:srgbClr val="002060"/>
                </a:solidFill>
                <a:cs typeface="Arial" charset="0"/>
              </a:rPr>
              <a:t>rececently</a:t>
            </a:r>
            <a:r>
              <a:rPr lang="en-US" sz="1600" i="0" u="none" kern="0" dirty="0" smtClean="0">
                <a:solidFill>
                  <a:srgbClr val="002060"/>
                </a:solidFill>
                <a:cs typeface="Arial" charset="0"/>
              </a:rPr>
              <a:t> achieved positive conclusions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defRPr/>
            </a:pPr>
            <a:endParaRPr lang="en-US" sz="1600" i="0" u="none" kern="0" dirty="0">
              <a:solidFill>
                <a:srgbClr val="002060"/>
              </a:solidFill>
              <a:cs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defRPr/>
            </a:pPr>
            <a:r>
              <a:rPr lang="en-US" sz="1600" i="0" u="none" kern="0" dirty="0" smtClean="0">
                <a:solidFill>
                  <a:srgbClr val="FF0000"/>
                </a:solidFill>
                <a:cs typeface="Arial" charset="0"/>
              </a:rPr>
              <a:t>The R&amp;D status and progress will be presented by Stefano Levorato on Friday</a:t>
            </a:r>
            <a:endParaRPr lang="en-US" sz="1600" i="0" u="none" kern="0" dirty="0" smtClean="0">
              <a:solidFill>
                <a:srgbClr val="FF0000"/>
              </a:solidFill>
              <a:cs typeface="Arial" charset="0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endParaRPr lang="en-US" i="0" kern="0" dirty="0" smtClean="0">
              <a:solidFill>
                <a:srgbClr val="FF0000"/>
              </a:solidFill>
              <a:latin typeface="+mn-lt"/>
              <a:cs typeface="Arial" charset="0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en-US" sz="1600" i="0" kern="0" dirty="0" smtClean="0">
                <a:solidFill>
                  <a:srgbClr val="FF0000"/>
                </a:solidFill>
                <a:latin typeface="+mn-lt"/>
                <a:cs typeface="Arial" charset="0"/>
              </a:rPr>
              <a:t>We have decided to replace COMPASS RICH-1 MWPC’s with the new detectors</a:t>
            </a:r>
            <a:endParaRPr lang="en-US" sz="1600" i="0" kern="0" dirty="0" smtClean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Arial" charset="0"/>
            </a:endParaRP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70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  <p:pic>
        <p:nvPicPr>
          <p:cNvPr id="8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45" r="2847" b="5963"/>
          <a:stretch>
            <a:fillRect/>
          </a:stretch>
        </p:blipFill>
        <p:spPr bwMode="auto">
          <a:xfrm>
            <a:off x="130773" y="1238249"/>
            <a:ext cx="4130088" cy="33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9" descr="evedisp-paper-all-rev_label.eps"/>
          <p:cNvPicPr>
            <a:picLocks noChangeAspect="1"/>
          </p:cNvPicPr>
          <p:nvPr/>
        </p:nvPicPr>
        <p:blipFill>
          <a:blip r:embed="rId4" cstate="print"/>
          <a:srcRect l="14688" t="17029" r="12852" b="26963"/>
          <a:stretch>
            <a:fillRect/>
          </a:stretch>
        </p:blipFill>
        <p:spPr>
          <a:xfrm>
            <a:off x="4369998" y="942975"/>
            <a:ext cx="5532827" cy="553270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952500" y="163513"/>
            <a:ext cx="7578725" cy="674687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i="0" u="none" kern="0" smtClean="0">
                <a:solidFill>
                  <a:srgbClr val="FFFF00"/>
                </a:solidFill>
              </a:rPr>
              <a:t>The principle and a typical event</a:t>
            </a:r>
            <a:endParaRPr lang="en-US" i="0" u="none" kern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pic>
        <p:nvPicPr>
          <p:cNvPr id="7" name="Picture 18" descr="praga_lower_detector"/>
          <p:cNvPicPr>
            <a:picLocks noChangeAspect="1" noChangeArrowheads="1"/>
          </p:cNvPicPr>
          <p:nvPr/>
        </p:nvPicPr>
        <p:blipFill>
          <a:blip r:embed="rId3" cstate="print"/>
          <a:srcRect l="6000" b="10495"/>
          <a:stretch>
            <a:fillRect/>
          </a:stretch>
        </p:blipFill>
        <p:spPr bwMode="auto">
          <a:xfrm>
            <a:off x="5678156" y="1599461"/>
            <a:ext cx="3590925" cy="2279650"/>
          </a:xfrm>
          <a:prstGeom prst="rect">
            <a:avLst/>
          </a:prstGeom>
          <a:noFill/>
        </p:spPr>
      </p:pic>
      <p:pic>
        <p:nvPicPr>
          <p:cNvPr id="8" name="Picture 7" descr="praga_lower_detector"/>
          <p:cNvPicPr>
            <a:picLocks noChangeAspect="1" noChangeArrowheads="1"/>
          </p:cNvPicPr>
          <p:nvPr/>
        </p:nvPicPr>
        <p:blipFill>
          <a:blip r:embed="rId4" cstate="print"/>
          <a:srcRect t="10495" r="6000"/>
          <a:stretch>
            <a:fillRect/>
          </a:stretch>
        </p:blipFill>
        <p:spPr bwMode="auto">
          <a:xfrm>
            <a:off x="5699420" y="4045615"/>
            <a:ext cx="3590925" cy="2279650"/>
          </a:xfrm>
          <a:prstGeom prst="rect">
            <a:avLst/>
          </a:prstGeom>
          <a:noFill/>
        </p:spPr>
      </p:pic>
      <p:grpSp>
        <p:nvGrpSpPr>
          <p:cNvPr id="3" name="Group 24"/>
          <p:cNvGrpSpPr/>
          <p:nvPr/>
        </p:nvGrpSpPr>
        <p:grpSpPr>
          <a:xfrm>
            <a:off x="95697" y="994809"/>
            <a:ext cx="5369442" cy="5539453"/>
            <a:chOff x="1998138" y="813685"/>
            <a:chExt cx="5098801" cy="5268028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5353265" y="4618038"/>
              <a:ext cx="1098336" cy="542925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r>
                <a:rPr lang="en-US" sz="1600" u="none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radiator:</a:t>
              </a:r>
            </a:p>
            <a:p>
              <a:r>
                <a:rPr lang="en-US" sz="1600" u="none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</a:t>
              </a:r>
              <a:r>
                <a:rPr lang="en-US" sz="2000" u="none" baseline="-25000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  <a:r>
                <a:rPr lang="en-US" sz="1600" u="none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</a:t>
              </a:r>
              <a:r>
                <a:rPr lang="en-US" sz="2000" u="none" baseline="-25000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10</a:t>
              </a:r>
            </a:p>
          </p:txBody>
        </p:sp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1998138" y="813685"/>
              <a:ext cx="5098801" cy="5268028"/>
              <a:chOff x="2934" y="1090"/>
              <a:chExt cx="2501" cy="2742"/>
            </a:xfrm>
          </p:grpSpPr>
          <p:pic>
            <p:nvPicPr>
              <p:cNvPr id="71" name="Picture 6" descr="rich1_artistic_tran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168" y="1174"/>
                <a:ext cx="2265" cy="2658"/>
              </a:xfrm>
              <a:prstGeom prst="rect">
                <a:avLst/>
              </a:prstGeom>
              <a:noFill/>
            </p:spPr>
          </p:pic>
          <p:sp>
            <p:nvSpPr>
              <p:cNvPr id="72" name="Line 7"/>
              <p:cNvSpPr>
                <a:spLocks noChangeShapeType="1"/>
              </p:cNvSpPr>
              <p:nvPr/>
            </p:nvSpPr>
            <p:spPr bwMode="auto">
              <a:xfrm flipV="1">
                <a:off x="2934" y="1097"/>
                <a:ext cx="704" cy="44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3" name="Line 8"/>
              <p:cNvSpPr>
                <a:spLocks noChangeShapeType="1"/>
              </p:cNvSpPr>
              <p:nvPr/>
            </p:nvSpPr>
            <p:spPr bwMode="auto">
              <a:xfrm>
                <a:off x="3634" y="1090"/>
                <a:ext cx="1600" cy="9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4" name="Line 9"/>
              <p:cNvSpPr>
                <a:spLocks noChangeShapeType="1"/>
              </p:cNvSpPr>
              <p:nvPr/>
            </p:nvSpPr>
            <p:spPr bwMode="auto">
              <a:xfrm>
                <a:off x="5227" y="2000"/>
                <a:ext cx="8" cy="152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 dirty="0"/>
              </a:p>
            </p:txBody>
          </p:sp>
          <p:sp>
            <p:nvSpPr>
              <p:cNvPr id="75" name="Text Box 10"/>
              <p:cNvSpPr txBox="1">
                <a:spLocks noChangeArrowheads="1"/>
              </p:cNvSpPr>
              <p:nvPr/>
            </p:nvSpPr>
            <p:spPr bwMode="auto">
              <a:xfrm rot="5400000">
                <a:off x="5182" y="2590"/>
                <a:ext cx="326" cy="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2000" b="0" i="0" u="none" dirty="0" smtClean="0">
                    <a:solidFill>
                      <a:schemeClr val="tx1"/>
                    </a:solidFill>
                  </a:rPr>
                  <a:t>5 m</a:t>
                </a:r>
                <a:endParaRPr lang="en-US" sz="2000" b="0" i="0" u="non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Text Box 11"/>
              <p:cNvSpPr txBox="1">
                <a:spLocks noChangeArrowheads="1"/>
              </p:cNvSpPr>
              <p:nvPr/>
            </p:nvSpPr>
            <p:spPr bwMode="auto">
              <a:xfrm rot="1749544">
                <a:off x="4376" y="1383"/>
                <a:ext cx="300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2000" b="0" i="0" u="none" dirty="0">
                    <a:solidFill>
                      <a:schemeClr val="tx1"/>
                    </a:solidFill>
                  </a:rPr>
                  <a:t>6 m</a:t>
                </a:r>
              </a:p>
            </p:txBody>
          </p:sp>
          <p:sp>
            <p:nvSpPr>
              <p:cNvPr id="77" name="Text Box 12"/>
              <p:cNvSpPr txBox="1">
                <a:spLocks noChangeArrowheads="1"/>
              </p:cNvSpPr>
              <p:nvPr/>
            </p:nvSpPr>
            <p:spPr bwMode="auto">
              <a:xfrm rot="19712904">
                <a:off x="3087" y="1139"/>
                <a:ext cx="300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2000" b="0" i="0" u="none" dirty="0" smtClean="0">
                    <a:solidFill>
                      <a:schemeClr val="tx1"/>
                    </a:solidFill>
                  </a:rPr>
                  <a:t>3 m</a:t>
                </a:r>
                <a:endParaRPr lang="en-US" sz="2000" b="0" i="0" u="non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Text Box 13"/>
              <p:cNvSpPr txBox="1">
                <a:spLocks noChangeArrowheads="1"/>
              </p:cNvSpPr>
              <p:nvPr/>
            </p:nvSpPr>
            <p:spPr bwMode="auto">
              <a:xfrm>
                <a:off x="3390" y="1725"/>
                <a:ext cx="853" cy="178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r>
                  <a:rPr lang="en-US" sz="1800" b="0" i="0" u="none" dirty="0" smtClean="0">
                    <a:solidFill>
                      <a:schemeClr val="tx1"/>
                    </a:solidFill>
                  </a:rPr>
                  <a:t>MWPC’s + </a:t>
                </a:r>
                <a:r>
                  <a:rPr lang="en-US" sz="1800" b="0" i="0" u="none" dirty="0" err="1" smtClean="0">
                    <a:solidFill>
                      <a:schemeClr val="tx1"/>
                    </a:solidFill>
                  </a:rPr>
                  <a:t>CsI</a:t>
                </a:r>
                <a:endParaRPr lang="en-US" sz="1800" b="0" i="0" u="non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Text Box 14"/>
              <p:cNvSpPr txBox="1">
                <a:spLocks noChangeArrowheads="1"/>
              </p:cNvSpPr>
              <p:nvPr/>
            </p:nvSpPr>
            <p:spPr bwMode="auto">
              <a:xfrm>
                <a:off x="4188" y="1942"/>
                <a:ext cx="571" cy="3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r>
                  <a:rPr lang="en-US" sz="1800" b="0" i="0" u="none" dirty="0" smtClean="0">
                    <a:solidFill>
                      <a:schemeClr val="tx1"/>
                    </a:solidFill>
                  </a:rPr>
                  <a:t>UV mirror</a:t>
                </a:r>
                <a:endParaRPr lang="en-US" sz="1800" b="0" i="0" u="none" dirty="0">
                  <a:solidFill>
                    <a:schemeClr val="tx1"/>
                  </a:solidFill>
                </a:endParaRPr>
              </a:p>
              <a:p>
                <a:r>
                  <a:rPr lang="en-US" sz="1800" b="0" i="0" u="none" dirty="0">
                    <a:solidFill>
                      <a:schemeClr val="tx1"/>
                    </a:solidFill>
                  </a:rPr>
                  <a:t>wall</a:t>
                </a:r>
              </a:p>
            </p:txBody>
          </p:sp>
          <p:sp>
            <p:nvSpPr>
              <p:cNvPr id="80" name="Line 15"/>
              <p:cNvSpPr>
                <a:spLocks noChangeShapeType="1"/>
              </p:cNvSpPr>
              <p:nvPr/>
            </p:nvSpPr>
            <p:spPr bwMode="auto">
              <a:xfrm flipH="1">
                <a:off x="3297" y="1864"/>
                <a:ext cx="112" cy="1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1" name="Line 16"/>
              <p:cNvSpPr>
                <a:spLocks noChangeShapeType="1"/>
              </p:cNvSpPr>
              <p:nvPr/>
            </p:nvSpPr>
            <p:spPr bwMode="auto">
              <a:xfrm flipH="1">
                <a:off x="3764" y="1864"/>
                <a:ext cx="47" cy="50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2" name="Text Box 17"/>
              <p:cNvSpPr txBox="1">
                <a:spLocks noChangeArrowheads="1"/>
              </p:cNvSpPr>
              <p:nvPr/>
            </p:nvSpPr>
            <p:spPr bwMode="auto">
              <a:xfrm>
                <a:off x="3361" y="1429"/>
                <a:ext cx="543" cy="17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r>
                  <a:rPr lang="en-US" sz="1800" b="0" i="0" u="none" dirty="0" smtClean="0">
                    <a:solidFill>
                      <a:schemeClr val="tx1"/>
                    </a:solidFill>
                  </a:rPr>
                  <a:t>Al vessel</a:t>
                </a:r>
                <a:endParaRPr lang="en-US" sz="1800" b="0" i="0" u="non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Text Box 18"/>
              <p:cNvSpPr txBox="1">
                <a:spLocks noChangeArrowheads="1"/>
              </p:cNvSpPr>
              <p:nvPr/>
            </p:nvSpPr>
            <p:spPr bwMode="auto">
              <a:xfrm>
                <a:off x="4391" y="3233"/>
                <a:ext cx="607" cy="3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r>
                  <a:rPr lang="en-US" sz="1800" b="0" i="0" u="none" dirty="0" smtClean="0">
                    <a:solidFill>
                      <a:schemeClr val="tx1"/>
                    </a:solidFill>
                  </a:rPr>
                  <a:t>radiator gas: C</a:t>
                </a:r>
                <a:r>
                  <a:rPr lang="en-US" sz="1800" b="0" i="0" u="none" baseline="-25000" dirty="0" smtClean="0">
                    <a:solidFill>
                      <a:schemeClr val="tx1"/>
                    </a:solidFill>
                  </a:rPr>
                  <a:t>4</a:t>
                </a:r>
                <a:r>
                  <a:rPr lang="en-US" sz="1800" b="0" i="0" u="none" dirty="0" smtClean="0">
                    <a:solidFill>
                      <a:schemeClr val="tx1"/>
                    </a:solidFill>
                  </a:rPr>
                  <a:t>F</a:t>
                </a:r>
                <a:r>
                  <a:rPr lang="en-US" sz="1800" b="0" i="0" u="none" baseline="-25000" dirty="0" smtClean="0">
                    <a:solidFill>
                      <a:schemeClr val="tx1"/>
                    </a:solidFill>
                  </a:rPr>
                  <a:t>10</a:t>
                </a:r>
                <a:endParaRPr lang="en-US" sz="1800" b="0" i="0" u="none" baseline="-25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Line 16"/>
            <p:cNvSpPr>
              <a:spLocks noChangeShapeType="1"/>
            </p:cNvSpPr>
            <p:nvPr/>
          </p:nvSpPr>
          <p:spPr bwMode="auto">
            <a:xfrm>
              <a:off x="3767138" y="2338388"/>
              <a:ext cx="9524" cy="31432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 flipH="1">
              <a:off x="2714622" y="2286001"/>
              <a:ext cx="247652" cy="2552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30" name="Text Box 13"/>
            <p:cNvSpPr txBox="1">
              <a:spLocks noChangeArrowheads="1"/>
            </p:cNvSpPr>
            <p:nvPr/>
          </p:nvSpPr>
          <p:spPr bwMode="auto">
            <a:xfrm>
              <a:off x="2895599" y="4038736"/>
              <a:ext cx="828675" cy="3422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r>
                <a:rPr lang="en-US" sz="1800" b="0" i="0" u="none" dirty="0" smtClean="0">
                  <a:solidFill>
                    <a:schemeClr val="tx1"/>
                  </a:solidFill>
                </a:rPr>
                <a:t>PMTs</a:t>
              </a:r>
              <a:endParaRPr lang="en-US" sz="1800" b="0" i="0" u="none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 flipH="1">
              <a:off x="3161889" y="3291364"/>
              <a:ext cx="8469" cy="55988"/>
            </a:xfrm>
            <a:prstGeom prst="line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" name="Group 75"/>
            <p:cNvGrpSpPr/>
            <p:nvPr/>
          </p:nvGrpSpPr>
          <p:grpSpPr>
            <a:xfrm>
              <a:off x="2869410" y="2976561"/>
              <a:ext cx="809624" cy="711992"/>
              <a:chOff x="5386388" y="3285889"/>
              <a:chExt cx="787623" cy="676512"/>
            </a:xfrm>
          </p:grpSpPr>
          <p:sp>
            <p:nvSpPr>
              <p:cNvPr id="56" name="Parallelogram 55"/>
              <p:cNvSpPr/>
              <p:nvPr/>
            </p:nvSpPr>
            <p:spPr bwMode="auto">
              <a:xfrm rot="16716101">
                <a:off x="5643734" y="3565092"/>
                <a:ext cx="433817" cy="305677"/>
              </a:xfrm>
              <a:prstGeom prst="parallelogram">
                <a:avLst>
                  <a:gd name="adj" fmla="val 36042"/>
                </a:avLst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1" i="1" u="sng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57" name="Parallelogram 56"/>
              <p:cNvSpPr/>
              <p:nvPr/>
            </p:nvSpPr>
            <p:spPr bwMode="auto">
              <a:xfrm rot="20269823">
                <a:off x="5915679" y="3643235"/>
                <a:ext cx="258332" cy="282517"/>
              </a:xfrm>
              <a:prstGeom prst="parallelogram">
                <a:avLst>
                  <a:gd name="adj" fmla="val 65357"/>
                </a:avLst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1" i="1" u="sng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Helvetica" pitchFamily="34" charset="0"/>
                </a:endParaRPr>
              </a:p>
            </p:txBody>
          </p:sp>
          <p:grpSp>
            <p:nvGrpSpPr>
              <p:cNvPr id="9" name="Group 73"/>
              <p:cNvGrpSpPr/>
              <p:nvPr/>
            </p:nvGrpSpPr>
            <p:grpSpPr>
              <a:xfrm>
                <a:off x="5386388" y="3285889"/>
                <a:ext cx="758536" cy="676512"/>
                <a:chOff x="5386388" y="3285889"/>
                <a:chExt cx="758536" cy="676512"/>
              </a:xfrm>
            </p:grpSpPr>
            <p:sp>
              <p:nvSpPr>
                <p:cNvPr id="59" name="Parallelogram 58"/>
                <p:cNvSpPr/>
                <p:nvPr/>
              </p:nvSpPr>
              <p:spPr bwMode="auto">
                <a:xfrm rot="16716101">
                  <a:off x="5338931" y="3400785"/>
                  <a:ext cx="433817" cy="305677"/>
                </a:xfrm>
                <a:prstGeom prst="parallelogram">
                  <a:avLst>
                    <a:gd name="adj" fmla="val 36042"/>
                  </a:avLst>
                </a:prstGeom>
                <a:solidFill>
                  <a:srgbClr val="C0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800" b="1" i="1" u="sng" strike="noStrike" cap="none" normalizeH="0" baseline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60" name="Parallelogram 59"/>
                <p:cNvSpPr/>
                <p:nvPr/>
              </p:nvSpPr>
              <p:spPr bwMode="auto">
                <a:xfrm rot="1704537">
                  <a:off x="5410265" y="3427577"/>
                  <a:ext cx="734659" cy="72783"/>
                </a:xfrm>
                <a:prstGeom prst="parallelogram">
                  <a:avLst>
                    <a:gd name="adj" fmla="val 85566"/>
                  </a:avLst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800" b="1" i="1" u="sng" strike="noStrike" cap="none" normalizeH="0" baseline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61" name="Straight Connector 60"/>
                <p:cNvCxnSpPr/>
                <p:nvPr/>
              </p:nvCxnSpPr>
              <p:spPr bwMode="auto">
                <a:xfrm rot="5400000" flipH="1" flipV="1">
                  <a:off x="5547124" y="3613549"/>
                  <a:ext cx="321469" cy="4762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 bwMode="auto">
                <a:xfrm rot="5400000" flipH="1" flipV="1">
                  <a:off x="5842400" y="3775474"/>
                  <a:ext cx="321469" cy="47622"/>
                </a:xfrm>
                <a:prstGeom prst="line">
                  <a:avLst/>
                </a:prstGeom>
                <a:ln w="12700">
                  <a:solidFill>
                    <a:schemeClr val="accent6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 bwMode="auto">
                <a:xfrm rot="10800000">
                  <a:off x="5428085" y="3317564"/>
                  <a:ext cx="601244" cy="323369"/>
                </a:xfrm>
                <a:prstGeom prst="line">
                  <a:avLst/>
                </a:prstGeom>
                <a:ln w="12700">
                  <a:solidFill>
                    <a:schemeClr val="accent6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 bwMode="auto">
                <a:xfrm rot="10800000" flipV="1">
                  <a:off x="6031711" y="3598068"/>
                  <a:ext cx="80958" cy="38101"/>
                </a:xfrm>
                <a:prstGeom prst="line">
                  <a:avLst/>
                </a:prstGeom>
                <a:ln w="12700">
                  <a:solidFill>
                    <a:schemeClr val="accent6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 bwMode="auto">
                <a:xfrm rot="10800000" flipV="1">
                  <a:off x="5722341" y="3433522"/>
                  <a:ext cx="80958" cy="38101"/>
                </a:xfrm>
                <a:prstGeom prst="line">
                  <a:avLst/>
                </a:prstGeom>
                <a:ln w="12700">
                  <a:solidFill>
                    <a:schemeClr val="accent6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 bwMode="auto">
                <a:xfrm rot="10800000" flipV="1">
                  <a:off x="5731802" y="3442930"/>
                  <a:ext cx="80958" cy="38101"/>
                </a:xfrm>
                <a:prstGeom prst="line">
                  <a:avLst/>
                </a:prstGeom>
                <a:ln w="12700">
                  <a:solidFill>
                    <a:schemeClr val="accent6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 bwMode="auto">
                <a:xfrm rot="10800000">
                  <a:off x="5386388" y="3636172"/>
                  <a:ext cx="597694" cy="326229"/>
                </a:xfrm>
                <a:prstGeom prst="line">
                  <a:avLst/>
                </a:prstGeom>
                <a:ln w="12700">
                  <a:solidFill>
                    <a:schemeClr val="accent6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 bwMode="auto">
                <a:xfrm rot="10800000" flipV="1">
                  <a:off x="5984086" y="3924300"/>
                  <a:ext cx="80958" cy="38101"/>
                </a:xfrm>
                <a:prstGeom prst="line">
                  <a:avLst/>
                </a:prstGeom>
                <a:ln w="12700">
                  <a:solidFill>
                    <a:schemeClr val="accent6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 bwMode="auto">
                <a:xfrm rot="10800000" flipV="1">
                  <a:off x="5436659" y="3285889"/>
                  <a:ext cx="80957" cy="33338"/>
                </a:xfrm>
                <a:prstGeom prst="line">
                  <a:avLst/>
                </a:prstGeom>
                <a:ln w="12700">
                  <a:solidFill>
                    <a:schemeClr val="accent6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 bwMode="auto">
                <a:xfrm rot="5400000" flipH="1" flipV="1">
                  <a:off x="5251851" y="3456386"/>
                  <a:ext cx="321469" cy="47622"/>
                </a:xfrm>
                <a:prstGeom prst="line">
                  <a:avLst/>
                </a:prstGeom>
                <a:ln w="12700">
                  <a:solidFill>
                    <a:schemeClr val="accent6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77"/>
            <p:cNvGrpSpPr/>
            <p:nvPr/>
          </p:nvGrpSpPr>
          <p:grpSpPr>
            <a:xfrm>
              <a:off x="2822679" y="4747553"/>
              <a:ext cx="853351" cy="754360"/>
              <a:chOff x="5405796" y="3271685"/>
              <a:chExt cx="830162" cy="716768"/>
            </a:xfrm>
          </p:grpSpPr>
          <p:sp>
            <p:nvSpPr>
              <p:cNvPr id="48" name="Parallelogram 47"/>
              <p:cNvSpPr/>
              <p:nvPr/>
            </p:nvSpPr>
            <p:spPr bwMode="auto">
              <a:xfrm rot="15727919">
                <a:off x="5385083" y="3346018"/>
                <a:ext cx="716768" cy="568102"/>
              </a:xfrm>
              <a:prstGeom prst="parallelogram">
                <a:avLst>
                  <a:gd name="adj" fmla="val 75381"/>
                </a:avLst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1" i="1" u="sng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9" name="Parallelogram 48"/>
              <p:cNvSpPr/>
              <p:nvPr/>
            </p:nvSpPr>
            <p:spPr bwMode="auto">
              <a:xfrm rot="19490982">
                <a:off x="5981458" y="3617141"/>
                <a:ext cx="254500" cy="269423"/>
              </a:xfrm>
              <a:prstGeom prst="parallelogram">
                <a:avLst>
                  <a:gd name="adj" fmla="val 52642"/>
                </a:avLst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1" i="1" u="sng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Helvetica" pitchFamily="34" charset="0"/>
                </a:endParaRPr>
              </a:p>
            </p:txBody>
          </p:sp>
          <p:grpSp>
            <p:nvGrpSpPr>
              <p:cNvPr id="11" name="Group 73"/>
              <p:cNvGrpSpPr/>
              <p:nvPr/>
            </p:nvGrpSpPr>
            <p:grpSpPr>
              <a:xfrm>
                <a:off x="5405796" y="3296484"/>
                <a:ext cx="826949" cy="643291"/>
                <a:chOff x="5405796" y="3296484"/>
                <a:chExt cx="826949" cy="643291"/>
              </a:xfrm>
            </p:grpSpPr>
            <p:sp>
              <p:nvSpPr>
                <p:cNvPr id="51" name="Parallelogram 50"/>
                <p:cNvSpPr/>
                <p:nvPr/>
              </p:nvSpPr>
              <p:spPr bwMode="auto">
                <a:xfrm rot="1713590">
                  <a:off x="5405796" y="3296484"/>
                  <a:ext cx="826949" cy="214071"/>
                </a:xfrm>
                <a:prstGeom prst="parallelogram">
                  <a:avLst>
                    <a:gd name="adj" fmla="val 49212"/>
                  </a:avLst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800" b="1" i="1" u="sng" strike="noStrike" cap="none" normalizeH="0" baseline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52" name="Straight Connector 51"/>
                <p:cNvCxnSpPr>
                  <a:stCxn id="48" idx="5"/>
                </p:cNvCxnSpPr>
                <p:nvPr/>
              </p:nvCxnSpPr>
              <p:spPr bwMode="auto">
                <a:xfrm rot="5400000" flipH="1">
                  <a:off x="5597388" y="3610912"/>
                  <a:ext cx="301288" cy="32716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 bwMode="auto">
                <a:xfrm rot="16200000" flipV="1">
                  <a:off x="5901214" y="3764277"/>
                  <a:ext cx="301222" cy="49769"/>
                </a:xfrm>
                <a:prstGeom prst="line">
                  <a:avLst/>
                </a:prstGeom>
                <a:ln w="12700">
                  <a:solidFill>
                    <a:schemeClr val="accent6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auto">
                <a:xfrm rot="10800000">
                  <a:off x="5409545" y="3310776"/>
                  <a:ext cx="624416" cy="334688"/>
                </a:xfrm>
                <a:prstGeom prst="line">
                  <a:avLst/>
                </a:prstGeom>
                <a:ln w="12700">
                  <a:solidFill>
                    <a:schemeClr val="accent6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auto">
                <a:xfrm rot="10800000" flipV="1">
                  <a:off x="6076744" y="3885470"/>
                  <a:ext cx="90308" cy="54305"/>
                </a:xfrm>
                <a:prstGeom prst="line">
                  <a:avLst/>
                </a:prstGeom>
                <a:ln w="12700">
                  <a:solidFill>
                    <a:schemeClr val="accent6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4" name="Straight Connector 33"/>
            <p:cNvCxnSpPr/>
            <p:nvPr/>
          </p:nvCxnSpPr>
          <p:spPr bwMode="auto">
            <a:xfrm rot="10800000" flipV="1">
              <a:off x="3467145" y="4988719"/>
              <a:ext cx="207125" cy="152398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 bwMode="auto">
            <a:xfrm rot="10800000">
              <a:off x="2871787" y="5103019"/>
              <a:ext cx="641859" cy="352241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 bwMode="auto">
            <a:xfrm rot="16200000" flipV="1">
              <a:off x="2692462" y="4923690"/>
              <a:ext cx="317020" cy="51159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 bwMode="auto">
            <a:xfrm rot="10800000" flipV="1">
              <a:off x="3148060" y="4802981"/>
              <a:ext cx="204741" cy="161924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Line 15"/>
            <p:cNvSpPr>
              <a:spLocks noChangeShapeType="1"/>
            </p:cNvSpPr>
            <p:nvPr/>
          </p:nvSpPr>
          <p:spPr bwMode="auto">
            <a:xfrm flipH="1">
              <a:off x="2990848" y="4341018"/>
              <a:ext cx="233364" cy="66913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39" name="Line 15"/>
            <p:cNvSpPr>
              <a:spLocks noChangeShapeType="1"/>
            </p:cNvSpPr>
            <p:nvPr/>
          </p:nvSpPr>
          <p:spPr bwMode="auto">
            <a:xfrm>
              <a:off x="3238501" y="4343400"/>
              <a:ext cx="104774" cy="66913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 bwMode="auto">
            <a:xfrm rot="10800000" flipV="1">
              <a:off x="2836112" y="4633913"/>
              <a:ext cx="197600" cy="140493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Line 15"/>
            <p:cNvSpPr>
              <a:spLocks noChangeShapeType="1"/>
            </p:cNvSpPr>
            <p:nvPr/>
          </p:nvSpPr>
          <p:spPr bwMode="auto">
            <a:xfrm flipH="1" flipV="1">
              <a:off x="3002755" y="3355181"/>
              <a:ext cx="202407" cy="685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42" name="Line 15"/>
            <p:cNvSpPr>
              <a:spLocks noChangeShapeType="1"/>
            </p:cNvSpPr>
            <p:nvPr/>
          </p:nvSpPr>
          <p:spPr bwMode="auto">
            <a:xfrm flipV="1">
              <a:off x="3205161" y="3483769"/>
              <a:ext cx="121444" cy="5572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cxnSp>
          <p:nvCxnSpPr>
            <p:cNvPr id="43" name="Straight Connector 42"/>
            <p:cNvCxnSpPr/>
            <p:nvPr/>
          </p:nvCxnSpPr>
          <p:spPr bwMode="auto">
            <a:xfrm rot="10800000">
              <a:off x="2928937" y="4710112"/>
              <a:ext cx="641859" cy="352241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 bwMode="auto">
            <a:xfrm rot="10800000" flipV="1">
              <a:off x="4676776" y="3695696"/>
              <a:ext cx="619137" cy="152403"/>
            </a:xfrm>
            <a:prstGeom prst="line">
              <a:avLst/>
            </a:prstGeom>
            <a:ln w="762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 bwMode="auto">
            <a:xfrm rot="10800000" flipV="1">
              <a:off x="4695826" y="3724271"/>
              <a:ext cx="619137" cy="152403"/>
            </a:xfrm>
            <a:prstGeom prst="line">
              <a:avLst/>
            </a:prstGeom>
            <a:ln w="762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4287610" y="4650446"/>
              <a:ext cx="760640" cy="5915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r>
                <a:rPr lang="en-US" sz="1800" b="0" i="0" u="none" dirty="0" smtClean="0">
                  <a:solidFill>
                    <a:schemeClr val="tx1"/>
                  </a:solidFill>
                </a:rPr>
                <a:t>beam pipe</a:t>
              </a:r>
              <a:endParaRPr lang="en-US" sz="1800" b="0" i="0" u="none" dirty="0">
                <a:solidFill>
                  <a:schemeClr val="tx1"/>
                </a:solidFill>
              </a:endParaRPr>
            </a:p>
          </p:txBody>
        </p:sp>
        <p:sp>
          <p:nvSpPr>
            <p:cNvPr id="47" name="Line 15"/>
            <p:cNvSpPr>
              <a:spLocks noChangeShapeType="1"/>
            </p:cNvSpPr>
            <p:nvPr/>
          </p:nvSpPr>
          <p:spPr bwMode="auto">
            <a:xfrm flipV="1">
              <a:off x="4524375" y="3857623"/>
              <a:ext cx="409575" cy="8382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</p:grpSp>
      <p:sp>
        <p:nvSpPr>
          <p:cNvPr id="92" name="Rectangle 2"/>
          <p:cNvSpPr>
            <a:spLocks noGrp="1" noChangeArrowheads="1"/>
          </p:cNvSpPr>
          <p:nvPr>
            <p:ph type="title"/>
          </p:nvPr>
        </p:nvSpPr>
        <p:spPr>
          <a:xfrm>
            <a:off x="822412" y="58738"/>
            <a:ext cx="7804063" cy="893762"/>
          </a:xfrm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2016 COMPASS RICH-1 upgrade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5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pic>
        <p:nvPicPr>
          <p:cNvPr id="7" name="Picture 18" descr="praga_lower_detector"/>
          <p:cNvPicPr>
            <a:picLocks noChangeAspect="1" noChangeArrowheads="1"/>
          </p:cNvPicPr>
          <p:nvPr/>
        </p:nvPicPr>
        <p:blipFill>
          <a:blip r:embed="rId3" cstate="print"/>
          <a:srcRect l="6000" b="10495"/>
          <a:stretch>
            <a:fillRect/>
          </a:stretch>
        </p:blipFill>
        <p:spPr bwMode="auto">
          <a:xfrm>
            <a:off x="5678156" y="1599461"/>
            <a:ext cx="3590925" cy="2279650"/>
          </a:xfrm>
          <a:prstGeom prst="rect">
            <a:avLst/>
          </a:prstGeom>
          <a:noFill/>
        </p:spPr>
      </p:pic>
      <p:pic>
        <p:nvPicPr>
          <p:cNvPr id="8" name="Picture 7" descr="praga_lower_detector"/>
          <p:cNvPicPr>
            <a:picLocks noChangeAspect="1" noChangeArrowheads="1"/>
          </p:cNvPicPr>
          <p:nvPr/>
        </p:nvPicPr>
        <p:blipFill>
          <a:blip r:embed="rId4" cstate="print"/>
          <a:srcRect t="10495" r="6000"/>
          <a:stretch>
            <a:fillRect/>
          </a:stretch>
        </p:blipFill>
        <p:spPr bwMode="auto">
          <a:xfrm>
            <a:off x="5699420" y="4045615"/>
            <a:ext cx="3590925" cy="2279650"/>
          </a:xfrm>
          <a:prstGeom prst="rect">
            <a:avLst/>
          </a:prstGeom>
          <a:noFill/>
        </p:spPr>
      </p:pic>
      <p:grpSp>
        <p:nvGrpSpPr>
          <p:cNvPr id="105" name="Group 104"/>
          <p:cNvGrpSpPr/>
          <p:nvPr/>
        </p:nvGrpSpPr>
        <p:grpSpPr>
          <a:xfrm>
            <a:off x="95697" y="994809"/>
            <a:ext cx="5369442" cy="5539453"/>
            <a:chOff x="95697" y="1137684"/>
            <a:chExt cx="5369442" cy="5539453"/>
          </a:xfrm>
        </p:grpSpPr>
        <p:grpSp>
          <p:nvGrpSpPr>
            <p:cNvPr id="2" name="Group 24"/>
            <p:cNvGrpSpPr/>
            <p:nvPr/>
          </p:nvGrpSpPr>
          <p:grpSpPr>
            <a:xfrm>
              <a:off x="95697" y="1137684"/>
              <a:ext cx="5369442" cy="5539453"/>
              <a:chOff x="1998138" y="813685"/>
              <a:chExt cx="5098801" cy="5268028"/>
            </a:xfrm>
          </p:grpSpPr>
          <p:sp>
            <p:nvSpPr>
              <p:cNvPr id="26" name="Text Box 4"/>
              <p:cNvSpPr txBox="1">
                <a:spLocks noChangeArrowheads="1"/>
              </p:cNvSpPr>
              <p:nvPr/>
            </p:nvSpPr>
            <p:spPr bwMode="auto">
              <a:xfrm>
                <a:off x="5353265" y="4618038"/>
                <a:ext cx="1098336" cy="542925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rgbClr val="0033CC"/>
                </a:solidFill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r>
                  <a:rPr lang="en-US" sz="1600" u="none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radiator:</a:t>
                </a:r>
              </a:p>
              <a:p>
                <a:r>
                  <a:rPr lang="en-US" sz="1600" u="none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C</a:t>
                </a:r>
                <a:r>
                  <a:rPr lang="en-US" sz="2000" u="none" baseline="-25000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4</a:t>
                </a:r>
                <a:r>
                  <a:rPr lang="en-US" sz="1600" u="none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F</a:t>
                </a:r>
                <a:r>
                  <a:rPr lang="en-US" sz="2000" u="none" baseline="-25000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10</a:t>
                </a:r>
              </a:p>
            </p:txBody>
          </p:sp>
          <p:grpSp>
            <p:nvGrpSpPr>
              <p:cNvPr id="3" name="Group 5"/>
              <p:cNvGrpSpPr>
                <a:grpSpLocks/>
              </p:cNvGrpSpPr>
              <p:nvPr/>
            </p:nvGrpSpPr>
            <p:grpSpPr bwMode="auto">
              <a:xfrm>
                <a:off x="1998138" y="813685"/>
                <a:ext cx="5098801" cy="5268028"/>
                <a:chOff x="2934" y="1090"/>
                <a:chExt cx="2501" cy="2742"/>
              </a:xfrm>
            </p:grpSpPr>
            <p:pic>
              <p:nvPicPr>
                <p:cNvPr id="71" name="Picture 6" descr="rich1_artistic_trans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168" y="1174"/>
                  <a:ext cx="2265" cy="2658"/>
                </a:xfrm>
                <a:prstGeom prst="rect">
                  <a:avLst/>
                </a:prstGeom>
                <a:noFill/>
              </p:spPr>
            </p:pic>
            <p:sp>
              <p:nvSpPr>
                <p:cNvPr id="72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2934" y="1097"/>
                  <a:ext cx="704" cy="44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  <p:sp>
              <p:nvSpPr>
                <p:cNvPr id="73" name="Line 8"/>
                <p:cNvSpPr>
                  <a:spLocks noChangeShapeType="1"/>
                </p:cNvSpPr>
                <p:nvPr/>
              </p:nvSpPr>
              <p:spPr bwMode="auto">
                <a:xfrm>
                  <a:off x="3634" y="1090"/>
                  <a:ext cx="1600" cy="9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  <p:sp>
              <p:nvSpPr>
                <p:cNvPr id="74" name="Line 9"/>
                <p:cNvSpPr>
                  <a:spLocks noChangeShapeType="1"/>
                </p:cNvSpPr>
                <p:nvPr/>
              </p:nvSpPr>
              <p:spPr bwMode="auto">
                <a:xfrm>
                  <a:off x="5227" y="2000"/>
                  <a:ext cx="8" cy="152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endParaRPr lang="en-US" dirty="0"/>
                </a:p>
              </p:txBody>
            </p:sp>
            <p:sp>
              <p:nvSpPr>
                <p:cNvPr id="75" name="Text Box 10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5182" y="2590"/>
                  <a:ext cx="326" cy="1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sz="2000" b="0" i="0" u="none" dirty="0" smtClean="0">
                      <a:solidFill>
                        <a:schemeClr val="tx1"/>
                      </a:solidFill>
                    </a:rPr>
                    <a:t>5 m</a:t>
                  </a:r>
                  <a:endParaRPr lang="en-US" sz="2000" b="0" i="0" u="non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Text Box 11"/>
                <p:cNvSpPr txBox="1">
                  <a:spLocks noChangeArrowheads="1"/>
                </p:cNvSpPr>
                <p:nvPr/>
              </p:nvSpPr>
              <p:spPr bwMode="auto">
                <a:xfrm rot="1749544">
                  <a:off x="4376" y="1383"/>
                  <a:ext cx="300" cy="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sz="2000" b="0" i="0" u="none" dirty="0">
                      <a:solidFill>
                        <a:schemeClr val="tx1"/>
                      </a:solidFill>
                    </a:rPr>
                    <a:t>6 m</a:t>
                  </a:r>
                </a:p>
              </p:txBody>
            </p:sp>
            <p:sp>
              <p:nvSpPr>
                <p:cNvPr id="77" name="Text Box 12"/>
                <p:cNvSpPr txBox="1">
                  <a:spLocks noChangeArrowheads="1"/>
                </p:cNvSpPr>
                <p:nvPr/>
              </p:nvSpPr>
              <p:spPr bwMode="auto">
                <a:xfrm rot="19712904">
                  <a:off x="3087" y="1139"/>
                  <a:ext cx="300" cy="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sz="2000" b="0" i="0" u="none" dirty="0" smtClean="0">
                      <a:solidFill>
                        <a:schemeClr val="tx1"/>
                      </a:solidFill>
                    </a:rPr>
                    <a:t>3 m</a:t>
                  </a:r>
                  <a:endParaRPr lang="en-US" sz="2000" b="0" i="0" u="non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390" y="1725"/>
                  <a:ext cx="853" cy="17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2075" tIns="46038" rIns="92075" bIns="46038">
                  <a:spAutoFit/>
                </a:bodyPr>
                <a:lstStyle/>
                <a:p>
                  <a:r>
                    <a:rPr lang="en-US" sz="1800" b="0" i="0" u="none" dirty="0" smtClean="0">
                      <a:solidFill>
                        <a:schemeClr val="tx1"/>
                      </a:solidFill>
                    </a:rPr>
                    <a:t>MWPC’s + </a:t>
                  </a:r>
                  <a:r>
                    <a:rPr lang="en-US" sz="1800" b="0" i="0" u="none" dirty="0" err="1" smtClean="0">
                      <a:solidFill>
                        <a:schemeClr val="tx1"/>
                      </a:solidFill>
                    </a:rPr>
                    <a:t>CsI</a:t>
                  </a:r>
                  <a:endParaRPr lang="en-US" sz="1800" b="0" i="0" u="non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188" y="1942"/>
                  <a:ext cx="571" cy="30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2075" tIns="46038" rIns="92075" bIns="46038">
                  <a:spAutoFit/>
                </a:bodyPr>
                <a:lstStyle/>
                <a:p>
                  <a:r>
                    <a:rPr lang="en-US" sz="1800" b="0" i="0" u="none" dirty="0" smtClean="0">
                      <a:solidFill>
                        <a:schemeClr val="tx1"/>
                      </a:solidFill>
                    </a:rPr>
                    <a:t>UV mirror</a:t>
                  </a:r>
                  <a:endParaRPr lang="en-US" sz="1800" b="0" i="0" u="none" dirty="0">
                    <a:solidFill>
                      <a:schemeClr val="tx1"/>
                    </a:solidFill>
                  </a:endParaRPr>
                </a:p>
                <a:p>
                  <a:r>
                    <a:rPr lang="en-US" sz="1800" b="0" i="0" u="none" dirty="0">
                      <a:solidFill>
                        <a:schemeClr val="tx1"/>
                      </a:solidFill>
                    </a:rPr>
                    <a:t>wall</a:t>
                  </a:r>
                </a:p>
              </p:txBody>
            </p:sp>
            <p:sp>
              <p:nvSpPr>
                <p:cNvPr id="80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3297" y="1864"/>
                  <a:ext cx="112" cy="17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  <p:sp>
              <p:nvSpPr>
                <p:cNvPr id="81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3764" y="1864"/>
                  <a:ext cx="47" cy="50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  <p:sp>
              <p:nvSpPr>
                <p:cNvPr id="82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361" y="1429"/>
                  <a:ext cx="543" cy="17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2075" tIns="46038" rIns="92075" bIns="46038">
                  <a:spAutoFit/>
                </a:bodyPr>
                <a:lstStyle/>
                <a:p>
                  <a:r>
                    <a:rPr lang="en-US" sz="1800" b="0" i="0" u="none" dirty="0" smtClean="0">
                      <a:solidFill>
                        <a:schemeClr val="tx1"/>
                      </a:solidFill>
                    </a:rPr>
                    <a:t>Al vessel</a:t>
                  </a:r>
                  <a:endParaRPr lang="en-US" sz="1800" b="0" i="0" u="non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391" y="3233"/>
                  <a:ext cx="607" cy="30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2075" tIns="46038" rIns="92075" bIns="46038">
                  <a:spAutoFit/>
                </a:bodyPr>
                <a:lstStyle/>
                <a:p>
                  <a:r>
                    <a:rPr lang="en-US" sz="1800" b="0" i="0" u="none" dirty="0" smtClean="0">
                      <a:solidFill>
                        <a:schemeClr val="tx1"/>
                      </a:solidFill>
                    </a:rPr>
                    <a:t>radiator gas: C</a:t>
                  </a:r>
                  <a:r>
                    <a:rPr lang="en-US" sz="1800" b="0" i="0" u="none" baseline="-25000" dirty="0" smtClean="0">
                      <a:solidFill>
                        <a:schemeClr val="tx1"/>
                      </a:solidFill>
                    </a:rPr>
                    <a:t>4</a:t>
                  </a:r>
                  <a:r>
                    <a:rPr lang="en-US" sz="1800" b="0" i="0" u="none" dirty="0" smtClean="0">
                      <a:solidFill>
                        <a:schemeClr val="tx1"/>
                      </a:solidFill>
                    </a:rPr>
                    <a:t>F</a:t>
                  </a:r>
                  <a:r>
                    <a:rPr lang="en-US" sz="1800" b="0" i="0" u="none" baseline="-25000" dirty="0" smtClean="0">
                      <a:solidFill>
                        <a:schemeClr val="tx1"/>
                      </a:solidFill>
                    </a:rPr>
                    <a:t>10</a:t>
                  </a:r>
                  <a:endParaRPr lang="en-US" sz="1800" b="0" i="0" u="none" baseline="-250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8" name="Line 16"/>
              <p:cNvSpPr>
                <a:spLocks noChangeShapeType="1"/>
              </p:cNvSpPr>
              <p:nvPr/>
            </p:nvSpPr>
            <p:spPr bwMode="auto">
              <a:xfrm>
                <a:off x="3767138" y="2338388"/>
                <a:ext cx="9524" cy="31432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9" name="Line 15"/>
              <p:cNvSpPr>
                <a:spLocks noChangeShapeType="1"/>
              </p:cNvSpPr>
              <p:nvPr/>
            </p:nvSpPr>
            <p:spPr bwMode="auto">
              <a:xfrm flipH="1">
                <a:off x="2714622" y="2286001"/>
                <a:ext cx="247652" cy="25527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0" name="Text Box 13"/>
              <p:cNvSpPr txBox="1">
                <a:spLocks noChangeArrowheads="1"/>
              </p:cNvSpPr>
              <p:nvPr/>
            </p:nvSpPr>
            <p:spPr bwMode="auto">
              <a:xfrm>
                <a:off x="2895599" y="4038736"/>
                <a:ext cx="828675" cy="3422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r>
                  <a:rPr lang="en-US" sz="1800" b="0" i="0" u="none" dirty="0" smtClean="0">
                    <a:solidFill>
                      <a:schemeClr val="tx1"/>
                    </a:solidFill>
                  </a:rPr>
                  <a:t>PMTs</a:t>
                </a:r>
                <a:endParaRPr lang="en-US" sz="1800" b="0" i="0" u="none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 bwMode="auto">
              <a:xfrm flipH="1">
                <a:off x="3161889" y="3291364"/>
                <a:ext cx="8469" cy="55988"/>
              </a:xfrm>
              <a:prstGeom prst="line">
                <a:avLst/>
              </a:prstGeom>
              <a:gradFill rotWithShape="0">
                <a:gsLst>
                  <a:gs pos="0">
                    <a:srgbClr val="D1FFFF"/>
                  </a:gs>
                  <a:gs pos="50000">
                    <a:srgbClr val="D1FFFF">
                      <a:gamma/>
                      <a:shade val="46275"/>
                      <a:invGamma/>
                    </a:srgbClr>
                  </a:gs>
                  <a:gs pos="100000">
                    <a:srgbClr val="D1FFFF"/>
                  </a:gs>
                </a:gsLst>
                <a:lin ang="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4" name="Group 75"/>
              <p:cNvGrpSpPr/>
              <p:nvPr/>
            </p:nvGrpSpPr>
            <p:grpSpPr>
              <a:xfrm>
                <a:off x="2869410" y="2976561"/>
                <a:ext cx="809624" cy="711992"/>
                <a:chOff x="5386388" y="3285889"/>
                <a:chExt cx="787623" cy="676512"/>
              </a:xfrm>
            </p:grpSpPr>
            <p:sp>
              <p:nvSpPr>
                <p:cNvPr id="56" name="Parallelogram 55"/>
                <p:cNvSpPr/>
                <p:nvPr/>
              </p:nvSpPr>
              <p:spPr bwMode="auto">
                <a:xfrm rot="16716101">
                  <a:off x="5643734" y="3565092"/>
                  <a:ext cx="433817" cy="305677"/>
                </a:xfrm>
                <a:prstGeom prst="parallelogram">
                  <a:avLst>
                    <a:gd name="adj" fmla="val 36042"/>
                  </a:avLst>
                </a:prstGeom>
                <a:solidFill>
                  <a:srgbClr val="C0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800" b="1" i="1" u="sng" strike="noStrike" cap="none" normalizeH="0" baseline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57" name="Parallelogram 56"/>
                <p:cNvSpPr/>
                <p:nvPr/>
              </p:nvSpPr>
              <p:spPr bwMode="auto">
                <a:xfrm rot="20269823">
                  <a:off x="5915679" y="3643235"/>
                  <a:ext cx="258332" cy="282517"/>
                </a:xfrm>
                <a:prstGeom prst="parallelogram">
                  <a:avLst>
                    <a:gd name="adj" fmla="val 65357"/>
                  </a:avLst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800" b="1" i="1" u="sng" strike="noStrike" cap="none" normalizeH="0" baseline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Helvetica" pitchFamily="34" charset="0"/>
                  </a:endParaRPr>
                </a:p>
              </p:txBody>
            </p:sp>
            <p:grpSp>
              <p:nvGrpSpPr>
                <p:cNvPr id="9" name="Group 73"/>
                <p:cNvGrpSpPr/>
                <p:nvPr/>
              </p:nvGrpSpPr>
              <p:grpSpPr>
                <a:xfrm>
                  <a:off x="5386388" y="3285889"/>
                  <a:ext cx="758536" cy="676512"/>
                  <a:chOff x="5386388" y="3285889"/>
                  <a:chExt cx="758536" cy="676512"/>
                </a:xfrm>
              </p:grpSpPr>
              <p:sp>
                <p:nvSpPr>
                  <p:cNvPr id="59" name="Parallelogram 58"/>
                  <p:cNvSpPr/>
                  <p:nvPr/>
                </p:nvSpPr>
                <p:spPr bwMode="auto">
                  <a:xfrm rot="16716101">
                    <a:off x="5338931" y="3400785"/>
                    <a:ext cx="433817" cy="305677"/>
                  </a:xfrm>
                  <a:prstGeom prst="parallelogram">
                    <a:avLst>
                      <a:gd name="adj" fmla="val 36042"/>
                    </a:avLst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2075" tIns="46038" rIns="92075" bIns="46038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800" b="1" i="1" u="sng" strike="noStrike" cap="none" normalizeH="0" baseline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latin typeface="Helvetica" pitchFamily="34" charset="0"/>
                    </a:endParaRPr>
                  </a:p>
                </p:txBody>
              </p:sp>
              <p:sp>
                <p:nvSpPr>
                  <p:cNvPr id="60" name="Parallelogram 59"/>
                  <p:cNvSpPr/>
                  <p:nvPr/>
                </p:nvSpPr>
                <p:spPr bwMode="auto">
                  <a:xfrm rot="1704537">
                    <a:off x="5410265" y="3427577"/>
                    <a:ext cx="734659" cy="72783"/>
                  </a:xfrm>
                  <a:prstGeom prst="parallelogram">
                    <a:avLst>
                      <a:gd name="adj" fmla="val 85566"/>
                    </a:avLst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2075" tIns="46038" rIns="92075" bIns="46038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800" b="1" i="1" u="sng" strike="noStrike" cap="none" normalizeH="0" baseline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latin typeface="Helvetica" pitchFamily="34" charset="0"/>
                    </a:endParaRPr>
                  </a:p>
                </p:txBody>
              </p:sp>
              <p:cxnSp>
                <p:nvCxnSpPr>
                  <p:cNvPr id="61" name="Straight Connector 60"/>
                  <p:cNvCxnSpPr/>
                  <p:nvPr/>
                </p:nvCxnSpPr>
                <p:spPr bwMode="auto">
                  <a:xfrm rot="5400000" flipH="1" flipV="1">
                    <a:off x="5547124" y="3613549"/>
                    <a:ext cx="321469" cy="47622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/>
                  <p:nvPr/>
                </p:nvCxnSpPr>
                <p:spPr bwMode="auto">
                  <a:xfrm rot="5400000" flipH="1" flipV="1">
                    <a:off x="5842400" y="3775474"/>
                    <a:ext cx="321469" cy="47622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/>
                  <p:cNvCxnSpPr/>
                  <p:nvPr/>
                </p:nvCxnSpPr>
                <p:spPr bwMode="auto">
                  <a:xfrm rot="10800000">
                    <a:off x="5428085" y="3317564"/>
                    <a:ext cx="601244" cy="323369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/>
                  <p:nvPr/>
                </p:nvCxnSpPr>
                <p:spPr bwMode="auto">
                  <a:xfrm rot="10800000" flipV="1">
                    <a:off x="6031711" y="3598068"/>
                    <a:ext cx="80958" cy="38101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 bwMode="auto">
                  <a:xfrm rot="10800000" flipV="1">
                    <a:off x="5722341" y="3433522"/>
                    <a:ext cx="80958" cy="38101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/>
                  <p:nvPr/>
                </p:nvCxnSpPr>
                <p:spPr bwMode="auto">
                  <a:xfrm rot="10800000" flipV="1">
                    <a:off x="5731802" y="3442930"/>
                    <a:ext cx="80958" cy="38101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 bwMode="auto">
                  <a:xfrm rot="10800000">
                    <a:off x="5386388" y="3636172"/>
                    <a:ext cx="597694" cy="326229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 bwMode="auto">
                  <a:xfrm rot="10800000" flipV="1">
                    <a:off x="5984086" y="3924300"/>
                    <a:ext cx="80958" cy="38101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 bwMode="auto">
                  <a:xfrm rot="10800000" flipV="1">
                    <a:off x="5436659" y="3285889"/>
                    <a:ext cx="80957" cy="33338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 bwMode="auto">
                  <a:xfrm rot="5400000" flipH="1" flipV="1">
                    <a:off x="5251851" y="3456386"/>
                    <a:ext cx="321469" cy="47622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" name="Group 77"/>
              <p:cNvGrpSpPr/>
              <p:nvPr/>
            </p:nvGrpSpPr>
            <p:grpSpPr>
              <a:xfrm>
                <a:off x="2822679" y="4747553"/>
                <a:ext cx="853351" cy="754360"/>
                <a:chOff x="5405796" y="3271685"/>
                <a:chExt cx="830162" cy="716768"/>
              </a:xfrm>
            </p:grpSpPr>
            <p:sp>
              <p:nvSpPr>
                <p:cNvPr id="48" name="Parallelogram 47"/>
                <p:cNvSpPr/>
                <p:nvPr/>
              </p:nvSpPr>
              <p:spPr bwMode="auto">
                <a:xfrm rot="15727919">
                  <a:off x="5385083" y="3346018"/>
                  <a:ext cx="716768" cy="568102"/>
                </a:xfrm>
                <a:prstGeom prst="parallelogram">
                  <a:avLst>
                    <a:gd name="adj" fmla="val 75381"/>
                  </a:avLst>
                </a:prstGeom>
                <a:solidFill>
                  <a:srgbClr val="C0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800" b="1" i="1" u="sng" strike="noStrike" cap="none" normalizeH="0" baseline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49" name="Parallelogram 48"/>
                <p:cNvSpPr/>
                <p:nvPr/>
              </p:nvSpPr>
              <p:spPr bwMode="auto">
                <a:xfrm rot="19490982">
                  <a:off x="5981458" y="3617141"/>
                  <a:ext cx="254500" cy="269423"/>
                </a:xfrm>
                <a:prstGeom prst="parallelogram">
                  <a:avLst>
                    <a:gd name="adj" fmla="val 52642"/>
                  </a:avLst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800" b="1" i="1" u="sng" strike="noStrike" cap="none" normalizeH="0" baseline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Helvetica" pitchFamily="34" charset="0"/>
                  </a:endParaRPr>
                </a:p>
              </p:txBody>
            </p:sp>
            <p:grpSp>
              <p:nvGrpSpPr>
                <p:cNvPr id="12" name="Group 73"/>
                <p:cNvGrpSpPr/>
                <p:nvPr/>
              </p:nvGrpSpPr>
              <p:grpSpPr>
                <a:xfrm>
                  <a:off x="5405796" y="3296484"/>
                  <a:ext cx="826949" cy="643291"/>
                  <a:chOff x="5405796" y="3296484"/>
                  <a:chExt cx="826949" cy="643291"/>
                </a:xfrm>
              </p:grpSpPr>
              <p:sp>
                <p:nvSpPr>
                  <p:cNvPr id="51" name="Parallelogram 50"/>
                  <p:cNvSpPr/>
                  <p:nvPr/>
                </p:nvSpPr>
                <p:spPr bwMode="auto">
                  <a:xfrm rot="1713590">
                    <a:off x="5405796" y="3296484"/>
                    <a:ext cx="826949" cy="214071"/>
                  </a:xfrm>
                  <a:prstGeom prst="parallelogram">
                    <a:avLst>
                      <a:gd name="adj" fmla="val 49212"/>
                    </a:avLst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2075" tIns="46038" rIns="92075" bIns="46038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800" b="1" i="1" u="sng" strike="noStrike" cap="none" normalizeH="0" baseline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latin typeface="Helvetica" pitchFamily="34" charset="0"/>
                    </a:endParaRPr>
                  </a:p>
                </p:txBody>
              </p:sp>
              <p:cxnSp>
                <p:nvCxnSpPr>
                  <p:cNvPr id="52" name="Straight Connector 51"/>
                  <p:cNvCxnSpPr>
                    <a:stCxn id="48" idx="5"/>
                  </p:cNvCxnSpPr>
                  <p:nvPr/>
                </p:nvCxnSpPr>
                <p:spPr bwMode="auto">
                  <a:xfrm rot="5400000" flipH="1">
                    <a:off x="5597388" y="3610912"/>
                    <a:ext cx="301288" cy="32716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 bwMode="auto">
                  <a:xfrm rot="16200000" flipV="1">
                    <a:off x="5901214" y="3764277"/>
                    <a:ext cx="301222" cy="49769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/>
                  <p:nvPr/>
                </p:nvCxnSpPr>
                <p:spPr bwMode="auto">
                  <a:xfrm rot="10800000">
                    <a:off x="5409545" y="3310776"/>
                    <a:ext cx="624416" cy="334688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/>
                  <p:cNvCxnSpPr/>
                  <p:nvPr/>
                </p:nvCxnSpPr>
                <p:spPr bwMode="auto">
                  <a:xfrm rot="10800000" flipV="1">
                    <a:off x="6076744" y="3885470"/>
                    <a:ext cx="90308" cy="54305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4" name="Straight Connector 33"/>
              <p:cNvCxnSpPr/>
              <p:nvPr/>
            </p:nvCxnSpPr>
            <p:spPr bwMode="auto">
              <a:xfrm rot="10800000" flipV="1">
                <a:off x="3467145" y="4988719"/>
                <a:ext cx="207125" cy="152398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auto">
              <a:xfrm rot="10800000">
                <a:off x="2871787" y="5103019"/>
                <a:ext cx="641859" cy="352241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auto">
              <a:xfrm rot="16200000" flipV="1">
                <a:off x="2692462" y="4923690"/>
                <a:ext cx="317020" cy="51159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auto">
              <a:xfrm rot="10800000" flipV="1">
                <a:off x="3148060" y="4802981"/>
                <a:ext cx="204741" cy="161924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Line 15"/>
              <p:cNvSpPr>
                <a:spLocks noChangeShapeType="1"/>
              </p:cNvSpPr>
              <p:nvPr/>
            </p:nvSpPr>
            <p:spPr bwMode="auto">
              <a:xfrm flipH="1">
                <a:off x="2990848" y="4341018"/>
                <a:ext cx="233364" cy="66913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>
                <a:off x="3238501" y="4343400"/>
                <a:ext cx="104774" cy="66913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cxnSp>
            <p:nvCxnSpPr>
              <p:cNvPr id="40" name="Straight Connector 39"/>
              <p:cNvCxnSpPr/>
              <p:nvPr/>
            </p:nvCxnSpPr>
            <p:spPr bwMode="auto">
              <a:xfrm rot="10800000" flipV="1">
                <a:off x="2836112" y="4633913"/>
                <a:ext cx="197600" cy="140493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Line 15"/>
              <p:cNvSpPr>
                <a:spLocks noChangeShapeType="1"/>
              </p:cNvSpPr>
              <p:nvPr/>
            </p:nvSpPr>
            <p:spPr bwMode="auto">
              <a:xfrm flipH="1" flipV="1">
                <a:off x="3002755" y="3355181"/>
                <a:ext cx="202407" cy="685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2" name="Line 15"/>
              <p:cNvSpPr>
                <a:spLocks noChangeShapeType="1"/>
              </p:cNvSpPr>
              <p:nvPr/>
            </p:nvSpPr>
            <p:spPr bwMode="auto">
              <a:xfrm flipV="1">
                <a:off x="3205161" y="3483769"/>
                <a:ext cx="121444" cy="5572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cxnSp>
            <p:nvCxnSpPr>
              <p:cNvPr id="43" name="Straight Connector 42"/>
              <p:cNvCxnSpPr/>
              <p:nvPr/>
            </p:nvCxnSpPr>
            <p:spPr bwMode="auto">
              <a:xfrm rot="10800000">
                <a:off x="2928937" y="4710112"/>
                <a:ext cx="641859" cy="352241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auto">
              <a:xfrm rot="10800000" flipV="1">
                <a:off x="4676776" y="3695696"/>
                <a:ext cx="619137" cy="152403"/>
              </a:xfrm>
              <a:prstGeom prst="line">
                <a:avLst/>
              </a:prstGeom>
              <a:ln w="762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auto">
              <a:xfrm rot="10800000" flipV="1">
                <a:off x="4695826" y="3724271"/>
                <a:ext cx="619137" cy="152403"/>
              </a:xfrm>
              <a:prstGeom prst="line">
                <a:avLst/>
              </a:prstGeom>
              <a:ln w="762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" name="Text Box 14"/>
              <p:cNvSpPr txBox="1">
                <a:spLocks noChangeArrowheads="1"/>
              </p:cNvSpPr>
              <p:nvPr/>
            </p:nvSpPr>
            <p:spPr bwMode="auto">
              <a:xfrm>
                <a:off x="4287610" y="4650446"/>
                <a:ext cx="760640" cy="59157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r>
                  <a:rPr lang="en-US" sz="1800" b="0" i="0" u="none" dirty="0" smtClean="0">
                    <a:solidFill>
                      <a:schemeClr val="tx1"/>
                    </a:solidFill>
                  </a:rPr>
                  <a:t>beam pipe</a:t>
                </a:r>
                <a:endParaRPr lang="en-US" sz="1800" b="0" i="0" u="non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Line 15"/>
              <p:cNvSpPr>
                <a:spLocks noChangeShapeType="1"/>
              </p:cNvSpPr>
              <p:nvPr/>
            </p:nvSpPr>
            <p:spPr bwMode="auto">
              <a:xfrm flipV="1">
                <a:off x="4524375" y="3857623"/>
                <a:ext cx="409575" cy="83820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  <p:sp>
          <p:nvSpPr>
            <p:cNvPr id="84" name="Text Box 13"/>
            <p:cNvSpPr txBox="1">
              <a:spLocks noChangeArrowheads="1"/>
            </p:cNvSpPr>
            <p:nvPr/>
          </p:nvSpPr>
          <p:spPr bwMode="auto">
            <a:xfrm>
              <a:off x="3045259" y="2413437"/>
              <a:ext cx="1831321" cy="36997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r>
                <a:rPr lang="en-US" sz="1800" b="0" i="0" u="none" dirty="0" smtClean="0">
                  <a:solidFill>
                    <a:schemeClr val="tx1"/>
                  </a:solidFill>
                </a:rPr>
                <a:t>THGEMs + </a:t>
              </a:r>
              <a:r>
                <a:rPr lang="en-US" sz="1800" b="0" i="0" u="none" dirty="0" err="1" smtClean="0">
                  <a:solidFill>
                    <a:schemeClr val="tx1"/>
                  </a:solidFill>
                </a:rPr>
                <a:t>CsI</a:t>
              </a:r>
              <a:endParaRPr lang="en-US" sz="1800" b="0" i="0" u="none" dirty="0">
                <a:solidFill>
                  <a:schemeClr val="tx1"/>
                </a:solidFill>
              </a:endParaRPr>
            </a:p>
          </p:txBody>
        </p:sp>
        <p:sp>
          <p:nvSpPr>
            <p:cNvPr id="85" name="Line 15"/>
            <p:cNvSpPr>
              <a:spLocks noChangeShapeType="1"/>
            </p:cNvSpPr>
            <p:nvPr/>
          </p:nvSpPr>
          <p:spPr bwMode="auto">
            <a:xfrm flipV="1">
              <a:off x="2817625" y="2594344"/>
              <a:ext cx="297715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</p:grpSp>
      <p:sp>
        <p:nvSpPr>
          <p:cNvPr id="93" name="Rectangle 92"/>
          <p:cNvSpPr/>
          <p:nvPr/>
        </p:nvSpPr>
        <p:spPr bwMode="auto">
          <a:xfrm>
            <a:off x="6789554" y="1939554"/>
            <a:ext cx="712382" cy="679822"/>
          </a:xfrm>
          <a:prstGeom prst="rect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94" name="Rectangle 93"/>
          <p:cNvSpPr/>
          <p:nvPr/>
        </p:nvSpPr>
        <p:spPr bwMode="auto">
          <a:xfrm>
            <a:off x="6037079" y="1949079"/>
            <a:ext cx="712382" cy="679822"/>
          </a:xfrm>
          <a:prstGeom prst="rect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95" name="Rectangle 94"/>
          <p:cNvSpPr/>
          <p:nvPr/>
        </p:nvSpPr>
        <p:spPr bwMode="auto">
          <a:xfrm>
            <a:off x="6027554" y="2644404"/>
            <a:ext cx="712382" cy="679822"/>
          </a:xfrm>
          <a:prstGeom prst="rect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96" name="Rectangle 95"/>
          <p:cNvSpPr/>
          <p:nvPr/>
        </p:nvSpPr>
        <p:spPr bwMode="auto">
          <a:xfrm>
            <a:off x="7532504" y="1939554"/>
            <a:ext cx="712382" cy="679822"/>
          </a:xfrm>
          <a:prstGeom prst="rect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Rectangle 96"/>
          <p:cNvSpPr/>
          <p:nvPr/>
        </p:nvSpPr>
        <p:spPr bwMode="auto">
          <a:xfrm>
            <a:off x="8275454" y="1939554"/>
            <a:ext cx="712382" cy="679822"/>
          </a:xfrm>
          <a:prstGeom prst="rect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98" name="Rectangle 97"/>
          <p:cNvSpPr/>
          <p:nvPr/>
        </p:nvSpPr>
        <p:spPr bwMode="auto">
          <a:xfrm>
            <a:off x="8265929" y="2644404"/>
            <a:ext cx="712382" cy="679822"/>
          </a:xfrm>
          <a:prstGeom prst="rect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99" name="Rectangle 98"/>
          <p:cNvSpPr/>
          <p:nvPr/>
        </p:nvSpPr>
        <p:spPr bwMode="auto">
          <a:xfrm>
            <a:off x="5979929" y="4606554"/>
            <a:ext cx="712382" cy="679822"/>
          </a:xfrm>
          <a:prstGeom prst="rect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00" name="Rectangle 99"/>
          <p:cNvSpPr/>
          <p:nvPr/>
        </p:nvSpPr>
        <p:spPr bwMode="auto">
          <a:xfrm>
            <a:off x="8227829" y="4597029"/>
            <a:ext cx="712382" cy="679822"/>
          </a:xfrm>
          <a:prstGeom prst="rect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01" name="Rectangle 100"/>
          <p:cNvSpPr/>
          <p:nvPr/>
        </p:nvSpPr>
        <p:spPr bwMode="auto">
          <a:xfrm>
            <a:off x="8218304" y="5301879"/>
            <a:ext cx="712382" cy="679822"/>
          </a:xfrm>
          <a:prstGeom prst="rect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02" name="Rectangle 101"/>
          <p:cNvSpPr/>
          <p:nvPr/>
        </p:nvSpPr>
        <p:spPr bwMode="auto">
          <a:xfrm>
            <a:off x="7465829" y="5301879"/>
            <a:ext cx="712382" cy="679822"/>
          </a:xfrm>
          <a:prstGeom prst="rect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03" name="Rectangle 102"/>
          <p:cNvSpPr/>
          <p:nvPr/>
        </p:nvSpPr>
        <p:spPr bwMode="auto">
          <a:xfrm>
            <a:off x="6713354" y="5301879"/>
            <a:ext cx="712382" cy="679822"/>
          </a:xfrm>
          <a:prstGeom prst="rect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970404" y="5311404"/>
            <a:ext cx="712382" cy="679822"/>
          </a:xfrm>
          <a:prstGeom prst="rect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08" name="Text Box 13"/>
          <p:cNvSpPr txBox="1">
            <a:spLocks noChangeArrowheads="1"/>
          </p:cNvSpPr>
          <p:nvPr/>
        </p:nvSpPr>
        <p:spPr bwMode="auto">
          <a:xfrm>
            <a:off x="5934589" y="1117614"/>
            <a:ext cx="2982294" cy="342274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800" b="0" i="0" u="none" dirty="0" smtClean="0">
                <a:solidFill>
                  <a:schemeClr val="tx1"/>
                </a:solidFill>
              </a:rPr>
              <a:t>Foreseen for 2016-2017</a:t>
            </a:r>
            <a:endParaRPr lang="en-US" sz="1800" b="0" i="0" u="none" dirty="0">
              <a:solidFill>
                <a:schemeClr val="tx1"/>
              </a:solidFill>
            </a:endParaRPr>
          </a:p>
        </p:txBody>
      </p:sp>
      <p:sp>
        <p:nvSpPr>
          <p:cNvPr id="86" name="Rectangle 2"/>
          <p:cNvSpPr>
            <a:spLocks noGrp="1" noChangeArrowheads="1"/>
          </p:cNvSpPr>
          <p:nvPr>
            <p:ph type="title"/>
          </p:nvPr>
        </p:nvSpPr>
        <p:spPr>
          <a:xfrm>
            <a:off x="850987" y="58738"/>
            <a:ext cx="7804063" cy="893762"/>
          </a:xfrm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2016 COMPASS RICH-1 upgrade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1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96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5088" y="115888"/>
            <a:ext cx="7215187" cy="674687"/>
          </a:xfrm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New PD’s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" name="Picture 3" descr="2006-07 cern 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120" y="781049"/>
            <a:ext cx="4989408" cy="2590801"/>
          </a:xfrm>
          <a:prstGeom prst="rect">
            <a:avLst/>
          </a:prstGeom>
          <a:noFill/>
        </p:spPr>
      </p:pic>
      <p:sp>
        <p:nvSpPr>
          <p:cNvPr id="2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0" y="6457950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3" y="3372462"/>
            <a:ext cx="5273102" cy="3112595"/>
          </a:xfrm>
          <a:prstGeom prst="rect">
            <a:avLst/>
          </a:prstGeom>
        </p:spPr>
      </p:pic>
      <p:pic>
        <p:nvPicPr>
          <p:cNvPr id="21" name="Picture 12" descr="THGEM_FS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102" y="761999"/>
            <a:ext cx="3760504" cy="282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6" y="3409828"/>
            <a:ext cx="5193659" cy="3065703"/>
          </a:xfrm>
          <a:prstGeom prst="rect">
            <a:avLst/>
          </a:prstGeom>
        </p:spPr>
      </p:pic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29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8010525" cy="506291"/>
          </a:xfrm>
          <a:solidFill>
            <a:srgbClr val="3366FF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The </a:t>
            </a:r>
            <a:r>
              <a:rPr lang="en-US" sz="3200" dirty="0" err="1" smtClean="0">
                <a:solidFill>
                  <a:srgbClr val="FFFF00"/>
                </a:solidFill>
              </a:rPr>
              <a:t>THGEM+Micromegas</a:t>
            </a:r>
            <a:r>
              <a:rPr lang="en-US" sz="3200" dirty="0" smtClean="0">
                <a:solidFill>
                  <a:srgbClr val="FFFF00"/>
                </a:solidFill>
              </a:rPr>
              <a:t> version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0" y="6457950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291"/>
            <a:ext cx="9902825" cy="5845418"/>
          </a:xfrm>
          <a:prstGeom prst="rect">
            <a:avLst/>
          </a:prstGeom>
        </p:spPr>
      </p:pic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87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8010525" cy="506291"/>
          </a:xfrm>
          <a:solidFill>
            <a:srgbClr val="3366FF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The </a:t>
            </a:r>
            <a:r>
              <a:rPr lang="en-US" sz="3200" dirty="0" err="1" smtClean="0">
                <a:solidFill>
                  <a:srgbClr val="FFFF00"/>
                </a:solidFill>
              </a:rPr>
              <a:t>THGEM+Micromegas</a:t>
            </a:r>
            <a:r>
              <a:rPr lang="en-US" sz="3200" dirty="0" smtClean="0">
                <a:solidFill>
                  <a:srgbClr val="FFFF00"/>
                </a:solidFill>
              </a:rPr>
              <a:t> version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0" y="6457950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291"/>
            <a:ext cx="9902825" cy="5845418"/>
          </a:xfrm>
          <a:prstGeom prst="rect">
            <a:avLst/>
          </a:prstGeom>
        </p:spPr>
      </p:pic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1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8010525" cy="506291"/>
          </a:xfrm>
          <a:solidFill>
            <a:srgbClr val="3366FF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The </a:t>
            </a:r>
            <a:r>
              <a:rPr lang="en-US" sz="3200" dirty="0" err="1" smtClean="0">
                <a:solidFill>
                  <a:srgbClr val="FFFF00"/>
                </a:solidFill>
              </a:rPr>
              <a:t>THGEM+Micromegas</a:t>
            </a:r>
            <a:r>
              <a:rPr lang="en-US" sz="3200" dirty="0" smtClean="0">
                <a:solidFill>
                  <a:srgbClr val="FFFF00"/>
                </a:solidFill>
              </a:rPr>
              <a:t> version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0" y="6457950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" y="506291"/>
            <a:ext cx="9902825" cy="5845418"/>
          </a:xfrm>
          <a:prstGeom prst="rect">
            <a:avLst/>
          </a:prstGeom>
        </p:spPr>
      </p:pic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 bwMode="auto">
          <a:xfrm>
            <a:off x="3267075" y="1524000"/>
            <a:ext cx="57150" cy="762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686300" y="1847850"/>
            <a:ext cx="57150" cy="762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181725" y="2238375"/>
            <a:ext cx="57150" cy="762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324475" y="2562225"/>
            <a:ext cx="57150" cy="762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638425" y="2419350"/>
            <a:ext cx="57150" cy="762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800725" y="3228975"/>
            <a:ext cx="57150" cy="762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854574" y="3676650"/>
            <a:ext cx="57150" cy="762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838325" y="3429000"/>
            <a:ext cx="57150" cy="762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353050" y="4391025"/>
            <a:ext cx="57150" cy="762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686149" y="2162175"/>
            <a:ext cx="57150" cy="762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124200" y="3257550"/>
            <a:ext cx="57150" cy="762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543287" y="3981450"/>
            <a:ext cx="57150" cy="762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162412" y="2828925"/>
            <a:ext cx="57150" cy="762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8010525" cy="506291"/>
          </a:xfrm>
          <a:solidFill>
            <a:srgbClr val="3366FF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The </a:t>
            </a:r>
            <a:r>
              <a:rPr lang="en-US" sz="3200" dirty="0" err="1" smtClean="0">
                <a:solidFill>
                  <a:srgbClr val="FFFF00"/>
                </a:solidFill>
              </a:rPr>
              <a:t>THGEM+Micromegas</a:t>
            </a:r>
            <a:r>
              <a:rPr lang="en-US" sz="3200" dirty="0" smtClean="0">
                <a:solidFill>
                  <a:srgbClr val="FFFF00"/>
                </a:solidFill>
              </a:rPr>
              <a:t> version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0" y="6457950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291"/>
            <a:ext cx="9902825" cy="5845418"/>
          </a:xfrm>
          <a:prstGeom prst="rect">
            <a:avLst/>
          </a:prstGeom>
        </p:spPr>
      </p:pic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9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8010525" cy="506291"/>
          </a:xfrm>
          <a:solidFill>
            <a:srgbClr val="3366FF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The </a:t>
            </a:r>
            <a:r>
              <a:rPr lang="en-US" sz="3200" dirty="0" err="1" smtClean="0">
                <a:solidFill>
                  <a:srgbClr val="FFFF00"/>
                </a:solidFill>
              </a:rPr>
              <a:t>THGEM+Micromegas</a:t>
            </a:r>
            <a:r>
              <a:rPr lang="en-US" sz="3200" dirty="0" smtClean="0">
                <a:solidFill>
                  <a:srgbClr val="FFFF00"/>
                </a:solidFill>
              </a:rPr>
              <a:t> version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0" y="6457950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291"/>
            <a:ext cx="9902825" cy="5845418"/>
          </a:xfrm>
          <a:prstGeom prst="rect">
            <a:avLst/>
          </a:prstGeom>
        </p:spPr>
      </p:pic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42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8010525" cy="506291"/>
          </a:xfrm>
          <a:solidFill>
            <a:srgbClr val="3366FF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The </a:t>
            </a:r>
            <a:r>
              <a:rPr lang="en-US" sz="3200" dirty="0" err="1" smtClean="0">
                <a:solidFill>
                  <a:srgbClr val="FFFF00"/>
                </a:solidFill>
              </a:rPr>
              <a:t>THGEM+Micromegas</a:t>
            </a:r>
            <a:r>
              <a:rPr lang="en-US" sz="3200" dirty="0" smtClean="0">
                <a:solidFill>
                  <a:srgbClr val="FFFF00"/>
                </a:solidFill>
              </a:rPr>
              <a:t> version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0" y="6457950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291"/>
            <a:ext cx="9902825" cy="5845418"/>
          </a:xfrm>
          <a:prstGeom prst="rect">
            <a:avLst/>
          </a:prstGeom>
        </p:spPr>
      </p:pic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18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409950" y="2952750"/>
            <a:ext cx="2943225" cy="506291"/>
          </a:xfrm>
          <a:solidFill>
            <a:srgbClr val="3366FF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spares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0" y="6457950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65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96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0" y="163513"/>
            <a:ext cx="7578725" cy="674687"/>
          </a:xfrm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principle and a typical event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  <p:pic>
        <p:nvPicPr>
          <p:cNvPr id="10" name="Picture 9" descr="evedisp-paper-all-rev_label.eps"/>
          <p:cNvPicPr>
            <a:picLocks noChangeAspect="1"/>
          </p:cNvPicPr>
          <p:nvPr/>
        </p:nvPicPr>
        <p:blipFill>
          <a:blip r:embed="rId3" cstate="print"/>
          <a:srcRect l="14688" t="17029" r="12852" b="26963"/>
          <a:stretch>
            <a:fillRect/>
          </a:stretch>
        </p:blipFill>
        <p:spPr>
          <a:xfrm>
            <a:off x="4369998" y="942975"/>
            <a:ext cx="5532827" cy="5532702"/>
          </a:xfrm>
          <a:prstGeom prst="rect">
            <a:avLst/>
          </a:prstGeom>
        </p:spPr>
      </p:pic>
      <p:pic>
        <p:nvPicPr>
          <p:cNvPr id="11" name="Picture 10" descr="evedisp-paper-all-rev_label.eps"/>
          <p:cNvPicPr>
            <a:picLocks noChangeAspect="1"/>
          </p:cNvPicPr>
          <p:nvPr/>
        </p:nvPicPr>
        <p:blipFill>
          <a:blip r:embed="rId3" cstate="print"/>
          <a:srcRect l="14688" t="17029" r="12852" b="26963"/>
          <a:stretch>
            <a:fillRect/>
          </a:stretch>
        </p:blipFill>
        <p:spPr>
          <a:xfrm>
            <a:off x="4369998" y="942975"/>
            <a:ext cx="5532827" cy="5532702"/>
          </a:xfrm>
          <a:prstGeom prst="rect">
            <a:avLst/>
          </a:prstGeom>
          <a:ln>
            <a:noFill/>
          </a:ln>
        </p:spPr>
      </p:pic>
      <p:sp>
        <p:nvSpPr>
          <p:cNvPr id="12" name="Donut 11"/>
          <p:cNvSpPr/>
          <p:nvPr/>
        </p:nvSpPr>
        <p:spPr bwMode="auto">
          <a:xfrm>
            <a:off x="7464425" y="2438400"/>
            <a:ext cx="771525" cy="790576"/>
          </a:xfrm>
          <a:prstGeom prst="donut">
            <a:avLst>
              <a:gd name="adj" fmla="val 6175"/>
            </a:avLst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3" name="Donut 12"/>
          <p:cNvSpPr/>
          <p:nvPr/>
        </p:nvSpPr>
        <p:spPr bwMode="auto">
          <a:xfrm>
            <a:off x="6530975" y="2371725"/>
            <a:ext cx="771525" cy="790576"/>
          </a:xfrm>
          <a:prstGeom prst="donut">
            <a:avLst>
              <a:gd name="adj" fmla="val 6175"/>
            </a:avLst>
          </a:prstGeom>
          <a:solidFill>
            <a:srgbClr val="C0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4" name="Donut 13"/>
          <p:cNvSpPr/>
          <p:nvPr/>
        </p:nvSpPr>
        <p:spPr bwMode="auto">
          <a:xfrm>
            <a:off x="6940550" y="2571750"/>
            <a:ext cx="790575" cy="819151"/>
          </a:xfrm>
          <a:prstGeom prst="donut">
            <a:avLst>
              <a:gd name="adj" fmla="val 6175"/>
            </a:avLst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5" name="Donut 14"/>
          <p:cNvSpPr/>
          <p:nvPr/>
        </p:nvSpPr>
        <p:spPr bwMode="auto">
          <a:xfrm>
            <a:off x="7607300" y="2133600"/>
            <a:ext cx="771525" cy="790576"/>
          </a:xfrm>
          <a:prstGeom prst="donut">
            <a:avLst>
              <a:gd name="adj" fmla="val 6175"/>
            </a:avLst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6" name="Donut 15"/>
          <p:cNvSpPr/>
          <p:nvPr/>
        </p:nvSpPr>
        <p:spPr bwMode="auto">
          <a:xfrm>
            <a:off x="6959600" y="2085975"/>
            <a:ext cx="771525" cy="790576"/>
          </a:xfrm>
          <a:prstGeom prst="donut">
            <a:avLst>
              <a:gd name="adj" fmla="val 6175"/>
            </a:avLst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7" name="Donut 16"/>
          <p:cNvSpPr/>
          <p:nvPr/>
        </p:nvSpPr>
        <p:spPr bwMode="auto">
          <a:xfrm>
            <a:off x="5207000" y="2114550"/>
            <a:ext cx="771525" cy="790576"/>
          </a:xfrm>
          <a:prstGeom prst="donut">
            <a:avLst>
              <a:gd name="adj" fmla="val 6175"/>
            </a:avLst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8" name="Donut 17"/>
          <p:cNvSpPr/>
          <p:nvPr/>
        </p:nvSpPr>
        <p:spPr bwMode="auto">
          <a:xfrm>
            <a:off x="4445000" y="2305049"/>
            <a:ext cx="809625" cy="809625"/>
          </a:xfrm>
          <a:prstGeom prst="donut">
            <a:avLst>
              <a:gd name="adj" fmla="val 6175"/>
            </a:avLst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9" name="Donut 18"/>
          <p:cNvSpPr/>
          <p:nvPr/>
        </p:nvSpPr>
        <p:spPr bwMode="auto">
          <a:xfrm>
            <a:off x="7778750" y="4467224"/>
            <a:ext cx="504826" cy="542926"/>
          </a:xfrm>
          <a:prstGeom prst="donut">
            <a:avLst>
              <a:gd name="adj" fmla="val 6175"/>
            </a:avLst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20" name="Donut 19"/>
          <p:cNvSpPr/>
          <p:nvPr/>
        </p:nvSpPr>
        <p:spPr bwMode="auto">
          <a:xfrm>
            <a:off x="7064375" y="4714873"/>
            <a:ext cx="561976" cy="571501"/>
          </a:xfrm>
          <a:prstGeom prst="donut">
            <a:avLst>
              <a:gd name="adj" fmla="val 6175"/>
            </a:avLst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21" name="Donut 20"/>
          <p:cNvSpPr/>
          <p:nvPr/>
        </p:nvSpPr>
        <p:spPr bwMode="auto">
          <a:xfrm>
            <a:off x="6740525" y="4362448"/>
            <a:ext cx="361949" cy="352427"/>
          </a:xfrm>
          <a:prstGeom prst="donut">
            <a:avLst>
              <a:gd name="adj" fmla="val 6175"/>
            </a:avLst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22" name="Donut 21"/>
          <p:cNvSpPr/>
          <p:nvPr/>
        </p:nvSpPr>
        <p:spPr bwMode="auto">
          <a:xfrm>
            <a:off x="6254750" y="1638300"/>
            <a:ext cx="619126" cy="590550"/>
          </a:xfrm>
          <a:prstGeom prst="donut">
            <a:avLst>
              <a:gd name="adj" fmla="val 6175"/>
            </a:avLst>
          </a:prstGeom>
          <a:solidFill>
            <a:schemeClr val="accent2">
              <a:lumMod val="75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23" name="Donut 22"/>
          <p:cNvSpPr/>
          <p:nvPr/>
        </p:nvSpPr>
        <p:spPr bwMode="auto">
          <a:xfrm>
            <a:off x="8721723" y="1371600"/>
            <a:ext cx="792000" cy="723900"/>
          </a:xfrm>
          <a:prstGeom prst="donut">
            <a:avLst>
              <a:gd name="adj" fmla="val 6175"/>
            </a:avLst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24" name="Donut 23"/>
          <p:cNvSpPr/>
          <p:nvPr/>
        </p:nvSpPr>
        <p:spPr bwMode="auto">
          <a:xfrm>
            <a:off x="6997700" y="2457450"/>
            <a:ext cx="704850" cy="723900"/>
          </a:xfrm>
          <a:prstGeom prst="donut">
            <a:avLst>
              <a:gd name="adj" fmla="val 6175"/>
            </a:avLst>
          </a:prstGeom>
          <a:solidFill>
            <a:srgbClr val="00B05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45" r="2847" b="5963"/>
          <a:stretch>
            <a:fillRect/>
          </a:stretch>
        </p:blipFill>
        <p:spPr bwMode="auto">
          <a:xfrm>
            <a:off x="130773" y="1238249"/>
            <a:ext cx="4130088" cy="33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1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96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11288" y="163513"/>
            <a:ext cx="7215187" cy="889000"/>
          </a:xfrm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keys of the success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8488" y="1331913"/>
            <a:ext cx="8729662" cy="4803775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en-US" sz="800" dirty="0"/>
          </a:p>
          <a:p>
            <a:pPr>
              <a:lnSpc>
                <a:spcPct val="80000"/>
              </a:lnSpc>
            </a:pPr>
            <a:r>
              <a:rPr lang="en-US" dirty="0" smtClean="0">
                <a:effectLst/>
              </a:rPr>
              <a:t>A strong physics case</a:t>
            </a:r>
          </a:p>
          <a:p>
            <a:pPr>
              <a:lnSpc>
                <a:spcPct val="80000"/>
              </a:lnSpc>
            </a:pPr>
            <a:endParaRPr lang="en-US" sz="800" dirty="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FF0000"/>
                </a:solidFill>
                <a:effectLst/>
              </a:rPr>
              <a:t>An outstanding project leader</a:t>
            </a:r>
          </a:p>
          <a:p>
            <a:pPr>
              <a:lnSpc>
                <a:spcPct val="80000"/>
              </a:lnSpc>
            </a:pPr>
            <a:endParaRPr lang="en-US" sz="800" dirty="0">
              <a:effectLst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7030A0"/>
                </a:solidFill>
                <a:effectLst/>
              </a:rPr>
              <a:t>A dedicated, highly motivated team</a:t>
            </a:r>
            <a:endParaRPr lang="en-US" dirty="0">
              <a:solidFill>
                <a:srgbClr val="7030A0"/>
              </a:solidFill>
              <a:effectLst/>
            </a:endParaRPr>
          </a:p>
          <a:p>
            <a:pPr>
              <a:lnSpc>
                <a:spcPct val="80000"/>
              </a:lnSpc>
            </a:pPr>
            <a:endParaRPr lang="en-US" sz="800" dirty="0">
              <a:solidFill>
                <a:schemeClr val="hlink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accent2"/>
                </a:solidFill>
                <a:effectLst/>
              </a:rPr>
              <a:t>A constant support from the Institutes and the Experiment</a:t>
            </a:r>
            <a:endParaRPr lang="en-US" dirty="0">
              <a:solidFill>
                <a:schemeClr val="accent2"/>
              </a:solidFill>
              <a:effectLst/>
            </a:endParaRPr>
          </a:p>
          <a:p>
            <a:pPr>
              <a:lnSpc>
                <a:spcPct val="80000"/>
              </a:lnSpc>
              <a:buNone/>
            </a:pPr>
            <a:endParaRPr lang="en-US" sz="800" dirty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en-US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enthusiastic contribution from many colleagues:</a:t>
            </a:r>
            <a:endParaRPr lang="en-US" u="sng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  <a:p>
            <a:pPr>
              <a:lnSpc>
                <a:spcPct val="80000"/>
              </a:lnSpc>
              <a:buNone/>
            </a:pPr>
            <a:endParaRPr lang="el-GR" dirty="0">
              <a:solidFill>
                <a:schemeClr val="accent2"/>
              </a:solidFill>
              <a:cs typeface="Arial" charset="0"/>
            </a:endParaRPr>
          </a:p>
          <a:p>
            <a:pPr>
              <a:lnSpc>
                <a:spcPct val="80000"/>
              </a:lnSpc>
              <a:buNone/>
            </a:pP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246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" y="3948113"/>
            <a:ext cx="99060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154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31901"/>
            <a:ext cx="9902824" cy="672950"/>
          </a:xfrm>
          <a:solidFill>
            <a:srgbClr val="FFFF99"/>
          </a:solidFill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To work safely inside our “confined space”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44195" name="Rectangle 3"/>
          <p:cNvSpPr>
            <a:spLocks noChangeArrowheads="1"/>
          </p:cNvSpPr>
          <p:nvPr/>
        </p:nvSpPr>
        <p:spPr bwMode="auto">
          <a:xfrm>
            <a:off x="1" y="700684"/>
            <a:ext cx="9902824" cy="630698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lvl="1">
              <a:spcBef>
                <a:spcPct val="30000"/>
              </a:spcBef>
              <a:buClr>
                <a:srgbClr val="0000CC"/>
              </a:buClr>
            </a:pPr>
            <a:r>
              <a:rPr lang="en-US" sz="1400" i="0" u="none" dirty="0" smtClean="0">
                <a:solidFill>
                  <a:schemeClr val="tx1"/>
                </a:solidFill>
              </a:rPr>
              <a:t>COMPASS RICH is a CONFINED SPACE: authorized people</a:t>
            </a:r>
          </a:p>
          <a:p>
            <a:pPr lvl="1">
              <a:spcBef>
                <a:spcPct val="30000"/>
              </a:spcBef>
              <a:buClr>
                <a:srgbClr val="0000CC"/>
              </a:buClr>
            </a:pPr>
            <a:r>
              <a:rPr lang="en-US" sz="1400" i="0" u="none" dirty="0" smtClean="0">
                <a:solidFill>
                  <a:schemeClr val="tx1"/>
                </a:solidFill>
              </a:rPr>
              <a:t>only can enter .</a:t>
            </a:r>
          </a:p>
          <a:p>
            <a:pPr lvl="1">
              <a:spcBef>
                <a:spcPct val="30000"/>
              </a:spcBef>
              <a:buClr>
                <a:srgbClr val="0000CC"/>
              </a:buClr>
            </a:pPr>
            <a:r>
              <a:rPr lang="en-US" sz="1400" i="0" u="none" dirty="0" smtClean="0">
                <a:solidFill>
                  <a:schemeClr val="tx1"/>
                </a:solidFill>
              </a:rPr>
              <a:t>- authorization  requires a formation course and  a medical</a:t>
            </a:r>
          </a:p>
          <a:p>
            <a:pPr lvl="1">
              <a:spcBef>
                <a:spcPct val="30000"/>
              </a:spcBef>
              <a:buClr>
                <a:srgbClr val="0000CC"/>
              </a:buClr>
            </a:pPr>
            <a:r>
              <a:rPr lang="en-US" sz="1400" i="0" u="none" dirty="0" smtClean="0">
                <a:solidFill>
                  <a:schemeClr val="tx1"/>
                </a:solidFill>
              </a:rPr>
              <a:t>certification:  for the first time CERN asked for the latter</a:t>
            </a:r>
          </a:p>
          <a:p>
            <a:pPr lvl="1">
              <a:spcBef>
                <a:spcPct val="30000"/>
              </a:spcBef>
              <a:buClr>
                <a:srgbClr val="0000CC"/>
              </a:buClr>
            </a:pPr>
            <a:r>
              <a:rPr lang="en-US" sz="1400" i="0" u="none" dirty="0" smtClean="0">
                <a:solidFill>
                  <a:schemeClr val="tx1"/>
                </a:solidFill>
              </a:rPr>
              <a:t>to be done by the institute.</a:t>
            </a:r>
            <a:endParaRPr lang="en-US" sz="1400" i="0" u="none" dirty="0">
              <a:solidFill>
                <a:schemeClr val="tx1"/>
              </a:solidFill>
            </a:endParaRPr>
          </a:p>
          <a:p>
            <a:pPr lvl="1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400" i="0" u="none" dirty="0" smtClean="0">
                <a:solidFill>
                  <a:schemeClr val="tx1"/>
                </a:solidFill>
              </a:rPr>
              <a:t>- a scaffolding had to be mounted inside the RICH</a:t>
            </a:r>
          </a:p>
          <a:p>
            <a:pPr lvl="1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400" i="0" u="none" dirty="0" smtClean="0">
                <a:solidFill>
                  <a:schemeClr val="tx1"/>
                </a:solidFill>
              </a:rPr>
              <a:t>(the old one does not conform to the new rules).</a:t>
            </a:r>
          </a:p>
          <a:p>
            <a:pPr lvl="1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400" i="0" u="none" dirty="0" smtClean="0">
                <a:solidFill>
                  <a:srgbClr val="FF0000"/>
                </a:solidFill>
              </a:rPr>
              <a:t>We managed to provide:</a:t>
            </a:r>
          </a:p>
          <a:p>
            <a:pPr lvl="1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400" i="0" u="none" dirty="0" smtClean="0">
                <a:solidFill>
                  <a:schemeClr val="accent5">
                    <a:lumMod val="50000"/>
                  </a:schemeClr>
                </a:solidFill>
              </a:rPr>
              <a:t> 1) formation: general confined space course from CERN</a:t>
            </a:r>
          </a:p>
          <a:p>
            <a:pPr lvl="1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400" i="0" u="none" dirty="0" smtClean="0">
                <a:solidFill>
                  <a:schemeClr val="accent5">
                    <a:lumMod val="50000"/>
                  </a:schemeClr>
                </a:solidFill>
              </a:rPr>
              <a:t> 2) formation: specific course on risks inside  COMPASS RICH</a:t>
            </a:r>
          </a:p>
          <a:p>
            <a:pPr lvl="1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400" i="0" u="none" dirty="0" smtClean="0">
                <a:solidFill>
                  <a:schemeClr val="accent5">
                    <a:lumMod val="50000"/>
                  </a:schemeClr>
                </a:solidFill>
              </a:rPr>
              <a:t> 3) definition and agreement on the medical protocol</a:t>
            </a:r>
          </a:p>
          <a:p>
            <a:pPr lvl="1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400" i="0" u="non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0" u="none" dirty="0" smtClean="0">
                <a:solidFill>
                  <a:schemeClr val="accent5">
                    <a:lumMod val="50000"/>
                  </a:schemeClr>
                </a:solidFill>
              </a:rPr>
              <a:t>4) medical exams and production of medical certificates</a:t>
            </a:r>
          </a:p>
          <a:p>
            <a:pPr lvl="1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400" i="0" u="none" dirty="0" smtClean="0">
                <a:solidFill>
                  <a:schemeClr val="accent5">
                    <a:lumMod val="50000"/>
                  </a:schemeClr>
                </a:solidFill>
              </a:rPr>
              <a:t> 4) detailed definition of the activity and formalization of the specific procedures.</a:t>
            </a:r>
          </a:p>
          <a:p>
            <a:pPr lvl="1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400" i="0" u="none" dirty="0" smtClean="0">
                <a:solidFill>
                  <a:schemeClr val="accent5">
                    <a:lumMod val="50000"/>
                  </a:schemeClr>
                </a:solidFill>
              </a:rPr>
              <a:t> 5) opening of the RICH with Fire Brigades, GLIMOS, Supervisor, TSO, CERN confined space responsible, etc.</a:t>
            </a:r>
          </a:p>
          <a:p>
            <a:pPr lvl="1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400" i="0" u="none" dirty="0" smtClean="0">
                <a:solidFill>
                  <a:schemeClr val="accent5">
                    <a:lumMod val="50000"/>
                  </a:schemeClr>
                </a:solidFill>
              </a:rPr>
              <a:t> 6) authorization to enter by radiation protection personnel, formed, checked and authorized for entrance</a:t>
            </a:r>
            <a:endParaRPr lang="en-US" sz="1400" i="0" u="none" dirty="0">
              <a:solidFill>
                <a:schemeClr val="accent5">
                  <a:lumMod val="50000"/>
                </a:schemeClr>
              </a:solidFill>
            </a:endParaRPr>
          </a:p>
          <a:p>
            <a:pPr lvl="1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600" i="0" u="none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0" u="none" dirty="0" smtClean="0">
                <a:solidFill>
                  <a:schemeClr val="accent5">
                    <a:lumMod val="50000"/>
                  </a:schemeClr>
                </a:solidFill>
              </a:rPr>
              <a:t>7) special formation course and authorization for us to mount a borrowed scaffolding </a:t>
            </a:r>
          </a:p>
          <a:p>
            <a:pPr lvl="1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400" i="0" u="non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0" u="none" dirty="0" smtClean="0">
                <a:solidFill>
                  <a:schemeClr val="accent5">
                    <a:lumMod val="50000"/>
                  </a:schemeClr>
                </a:solidFill>
              </a:rPr>
              <a:t>    (it can only be mounted by authorized  personnel, but they were not authorized for confined space …)</a:t>
            </a:r>
          </a:p>
          <a:p>
            <a:pPr lvl="1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400" i="0" u="none" dirty="0" smtClean="0">
                <a:solidFill>
                  <a:schemeClr val="accent5">
                    <a:lumMod val="50000"/>
                  </a:schemeClr>
                </a:solidFill>
              </a:rPr>
              <a:t> 8)</a:t>
            </a:r>
            <a:r>
              <a:rPr lang="en-US" sz="1400" u="none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0" u="none" dirty="0" smtClean="0">
                <a:solidFill>
                  <a:schemeClr val="accent5">
                    <a:lumMod val="50000"/>
                  </a:schemeClr>
                </a:solidFill>
              </a:rPr>
              <a:t>mounting of the scaffolding  by ourselves </a:t>
            </a:r>
          </a:p>
          <a:p>
            <a:pPr lvl="1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400" i="0" u="non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0" u="none" dirty="0" smtClean="0">
                <a:solidFill>
                  <a:schemeClr val="accent5">
                    <a:lumMod val="50000"/>
                  </a:schemeClr>
                </a:solidFill>
              </a:rPr>
              <a:t>6) formation and authorization to enter for the responsible of the scaffolding to check our mounting and</a:t>
            </a:r>
          </a:p>
          <a:p>
            <a:pPr lvl="1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400" i="0" u="non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0" u="none" dirty="0" smtClean="0">
                <a:solidFill>
                  <a:schemeClr val="accent5">
                    <a:lumMod val="50000"/>
                  </a:schemeClr>
                </a:solidFill>
              </a:rPr>
              <a:t>     authorize using it</a:t>
            </a:r>
          </a:p>
          <a:p>
            <a:pPr lvl="1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400" i="0" u="none" dirty="0" smtClean="0">
                <a:solidFill>
                  <a:schemeClr val="accent5">
                    <a:lumMod val="50000"/>
                  </a:schemeClr>
                </a:solidFill>
              </a:rPr>
              <a:t> 7) … 8) … 9) … 10) …</a:t>
            </a:r>
          </a:p>
          <a:p>
            <a:pPr lvl="1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400" i="0" u="none" dirty="0" smtClean="0">
                <a:solidFill>
                  <a:srgbClr val="FF0000"/>
                </a:solidFill>
              </a:rPr>
              <a:t>EVERYBODY (CERN Medical Service, TIS, GLIMOS, …) have been extraordinarily collaborative…</a:t>
            </a:r>
          </a:p>
          <a:p>
            <a:pPr lvl="1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endParaRPr lang="en-US" sz="1400" i="0" u="none" dirty="0">
              <a:solidFill>
                <a:srgbClr val="FF0000"/>
              </a:solidFill>
            </a:endParaRPr>
          </a:p>
          <a:p>
            <a:pPr lvl="1">
              <a:spcBef>
                <a:spcPct val="30000"/>
              </a:spcBef>
              <a:buClr>
                <a:srgbClr val="0000CC"/>
              </a:buClr>
              <a:buFont typeface="Wingdings" pitchFamily="2" charset="2"/>
              <a:buNone/>
            </a:pPr>
            <a:endParaRPr lang="en-US" sz="1600" i="0" u="none" dirty="0" smtClean="0">
              <a:solidFill>
                <a:srgbClr val="FF0000"/>
              </a:solidFill>
            </a:endParaRPr>
          </a:p>
        </p:txBody>
      </p:sp>
      <p:pic>
        <p:nvPicPr>
          <p:cNvPr id="6" name="Picture 2" descr="C:\New_RICH_Upgrade\beam_pipe\Transito_01\AssemblyVESSEL_05.jpg"/>
          <p:cNvPicPr>
            <a:picLocks noChangeAspect="1" noChangeArrowheads="1"/>
          </p:cNvPicPr>
          <p:nvPr/>
        </p:nvPicPr>
        <p:blipFill>
          <a:blip r:embed="rId3" cstate="print"/>
          <a:srcRect l="19024" t="5353" r="12683" b="10707"/>
          <a:stretch>
            <a:fillRect/>
          </a:stretch>
        </p:blipFill>
        <p:spPr bwMode="auto">
          <a:xfrm>
            <a:off x="5838825" y="700684"/>
            <a:ext cx="4064000" cy="2958520"/>
          </a:xfrm>
          <a:prstGeom prst="rect">
            <a:avLst/>
          </a:prstGeom>
          <a:noFill/>
        </p:spPr>
      </p:pic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317626" y="6492658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575425" y="6446838"/>
            <a:ext cx="2895600" cy="287337"/>
          </a:xfrm>
        </p:spPr>
        <p:txBody>
          <a:bodyPr/>
          <a:lstStyle/>
          <a:p>
            <a:r>
              <a:rPr lang="en-US" dirty="0" smtClean="0"/>
              <a:t>Fulvio  TESSAROTTO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3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pic>
        <p:nvPicPr>
          <p:cNvPr id="1225735" name="Picture 7" descr="Pao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3463" y="2774950"/>
            <a:ext cx="2165350" cy="2946400"/>
          </a:xfrm>
          <a:prstGeom prst="rect">
            <a:avLst/>
          </a:prstGeom>
          <a:noFill/>
        </p:spPr>
      </p:pic>
      <p:pic>
        <p:nvPicPr>
          <p:cNvPr id="1225737" name="Picture 9" descr="rich1_artistic_tra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639" y="133350"/>
            <a:ext cx="2328811" cy="2622550"/>
          </a:xfrm>
          <a:prstGeom prst="rect">
            <a:avLst/>
          </a:prstGeom>
          <a:noFill/>
        </p:spPr>
      </p:pic>
      <p:sp>
        <p:nvSpPr>
          <p:cNvPr id="122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3188" y="115888"/>
            <a:ext cx="7767637" cy="622300"/>
          </a:xfrm>
        </p:spPr>
        <p:txBody>
          <a:bodyPr/>
          <a:lstStyle/>
          <a:p>
            <a:r>
              <a:rPr lang="en-US" sz="2800" dirty="0">
                <a:solidFill>
                  <a:srgbClr val="FF33CC"/>
                </a:solidFill>
              </a:rPr>
              <a:t>Few months after the end of the run</a:t>
            </a:r>
          </a:p>
        </p:txBody>
      </p:sp>
      <p:pic>
        <p:nvPicPr>
          <p:cNvPr id="1225738" name="Picture 10" descr="pic00002"/>
          <p:cNvPicPr>
            <a:picLocks noChangeAspect="1" noChangeArrowheads="1"/>
          </p:cNvPicPr>
          <p:nvPr/>
        </p:nvPicPr>
        <p:blipFill>
          <a:blip r:embed="rId5" cstate="print"/>
          <a:srcRect l="39862" t="44292" r="46506" b="33218"/>
          <a:stretch>
            <a:fillRect/>
          </a:stretch>
        </p:blipFill>
        <p:spPr bwMode="auto">
          <a:xfrm>
            <a:off x="257175" y="2784475"/>
            <a:ext cx="2222500" cy="2935288"/>
          </a:xfrm>
          <a:prstGeom prst="rect">
            <a:avLst/>
          </a:prstGeom>
          <a:noFill/>
        </p:spPr>
      </p:pic>
      <p:pic>
        <p:nvPicPr>
          <p:cNvPr id="1225731" name="Picture 3" descr="p12300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0400" y="2357438"/>
            <a:ext cx="3989388" cy="3843337"/>
          </a:xfrm>
          <a:prstGeom prst="rect">
            <a:avLst/>
          </a:prstGeom>
          <a:noFill/>
        </p:spPr>
      </p:pic>
      <p:pic>
        <p:nvPicPr>
          <p:cNvPr id="1225740" name="Picture 12" descr="DSCN037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59250" y="1749425"/>
            <a:ext cx="3352800" cy="4470400"/>
          </a:xfrm>
          <a:prstGeom prst="rect">
            <a:avLst/>
          </a:prstGeom>
          <a:noFill/>
        </p:spPr>
      </p:pic>
      <p:pic>
        <p:nvPicPr>
          <p:cNvPr id="1225736" name="Picture 8" descr="pic00002"/>
          <p:cNvPicPr>
            <a:picLocks noChangeAspect="1" noChangeArrowheads="1"/>
          </p:cNvPicPr>
          <p:nvPr/>
        </p:nvPicPr>
        <p:blipFill>
          <a:blip r:embed="rId5" cstate="print"/>
          <a:srcRect t="22145" b="27682"/>
          <a:stretch>
            <a:fillRect/>
          </a:stretch>
        </p:blipFill>
        <p:spPr bwMode="auto">
          <a:xfrm>
            <a:off x="2489200" y="701675"/>
            <a:ext cx="5549900" cy="2228850"/>
          </a:xfrm>
          <a:prstGeom prst="rect">
            <a:avLst/>
          </a:prstGeom>
          <a:noFill/>
        </p:spPr>
      </p:pic>
      <p:sp>
        <p:nvSpPr>
          <p:cNvPr id="1225739" name="Oval 11"/>
          <p:cNvSpPr>
            <a:spLocks noChangeArrowheads="1"/>
          </p:cNvSpPr>
          <p:nvPr/>
        </p:nvSpPr>
        <p:spPr bwMode="auto">
          <a:xfrm>
            <a:off x="4638675" y="1638300"/>
            <a:ext cx="952500" cy="1076325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225741" name="Line 13"/>
          <p:cNvSpPr>
            <a:spLocks noChangeShapeType="1"/>
          </p:cNvSpPr>
          <p:nvPr/>
        </p:nvSpPr>
        <p:spPr bwMode="auto">
          <a:xfrm flipV="1">
            <a:off x="790576" y="1371599"/>
            <a:ext cx="2019300" cy="1905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225742" name="Line 14"/>
          <p:cNvSpPr>
            <a:spLocks noChangeShapeType="1"/>
          </p:cNvSpPr>
          <p:nvPr/>
        </p:nvSpPr>
        <p:spPr bwMode="auto">
          <a:xfrm flipH="1">
            <a:off x="2171700" y="2333625"/>
            <a:ext cx="2466975" cy="8286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225743" name="Line 15"/>
          <p:cNvSpPr>
            <a:spLocks noChangeShapeType="1"/>
          </p:cNvSpPr>
          <p:nvPr/>
        </p:nvSpPr>
        <p:spPr bwMode="auto">
          <a:xfrm flipV="1">
            <a:off x="2305050" y="4276725"/>
            <a:ext cx="1304925" cy="16002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225744" name="Text Box 16"/>
          <p:cNvSpPr txBox="1">
            <a:spLocks noChangeArrowheads="1"/>
          </p:cNvSpPr>
          <p:nvPr/>
        </p:nvSpPr>
        <p:spPr bwMode="auto">
          <a:xfrm>
            <a:off x="828675" y="5886450"/>
            <a:ext cx="2838450" cy="3397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 i="0" u="none">
                <a:solidFill>
                  <a:schemeClr val="tx1"/>
                </a:solidFill>
              </a:rPr>
              <a:t>highest photon flux region</a:t>
            </a:r>
          </a:p>
        </p:txBody>
      </p:sp>
      <p:sp>
        <p:nvSpPr>
          <p:cNvPr id="1225732" name="Text Box 4"/>
          <p:cNvSpPr txBox="1">
            <a:spLocks noChangeArrowheads="1"/>
          </p:cNvSpPr>
          <p:nvPr/>
        </p:nvSpPr>
        <p:spPr bwMode="auto">
          <a:xfrm>
            <a:off x="4133850" y="5648325"/>
            <a:ext cx="2266950" cy="5873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</a:rPr>
              <a:t>accumulated charge:~ 1 mC/pad</a:t>
            </a:r>
          </a:p>
        </p:txBody>
      </p:sp>
      <p:sp>
        <p:nvSpPr>
          <p:cNvPr id="1225745" name="Line 17"/>
          <p:cNvSpPr>
            <a:spLocks noChangeShapeType="1"/>
          </p:cNvSpPr>
          <p:nvPr/>
        </p:nvSpPr>
        <p:spPr bwMode="auto">
          <a:xfrm flipH="1" flipV="1">
            <a:off x="1362075" y="4324350"/>
            <a:ext cx="923925" cy="15525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225733" name="Line 5"/>
          <p:cNvSpPr>
            <a:spLocks noChangeShapeType="1"/>
          </p:cNvSpPr>
          <p:nvPr/>
        </p:nvSpPr>
        <p:spPr bwMode="auto">
          <a:xfrm flipH="1">
            <a:off x="8810625" y="1876425"/>
            <a:ext cx="47625" cy="4438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225746" name="Line 18"/>
          <p:cNvSpPr>
            <a:spLocks noChangeShapeType="1"/>
          </p:cNvSpPr>
          <p:nvPr/>
        </p:nvSpPr>
        <p:spPr bwMode="auto">
          <a:xfrm flipV="1">
            <a:off x="2362200" y="4333875"/>
            <a:ext cx="2962275" cy="15525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225748" name="Line 20"/>
          <p:cNvSpPr>
            <a:spLocks noChangeShapeType="1"/>
          </p:cNvSpPr>
          <p:nvPr/>
        </p:nvSpPr>
        <p:spPr bwMode="auto">
          <a:xfrm flipH="1">
            <a:off x="9086850" y="1866900"/>
            <a:ext cx="47625" cy="4438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225749" name="Line 21"/>
          <p:cNvSpPr>
            <a:spLocks noChangeShapeType="1"/>
          </p:cNvSpPr>
          <p:nvPr/>
        </p:nvSpPr>
        <p:spPr bwMode="auto">
          <a:xfrm flipH="1">
            <a:off x="9344025" y="1857375"/>
            <a:ext cx="47625" cy="4438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225750" name="Line 22"/>
          <p:cNvSpPr>
            <a:spLocks noChangeShapeType="1"/>
          </p:cNvSpPr>
          <p:nvPr/>
        </p:nvSpPr>
        <p:spPr bwMode="auto">
          <a:xfrm flipH="1">
            <a:off x="8553450" y="1885950"/>
            <a:ext cx="47625" cy="4438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225751" name="Text Box 23"/>
          <p:cNvSpPr txBox="1">
            <a:spLocks noChangeArrowheads="1"/>
          </p:cNvSpPr>
          <p:nvPr/>
        </p:nvSpPr>
        <p:spPr bwMode="auto">
          <a:xfrm>
            <a:off x="8553450" y="1438275"/>
            <a:ext cx="923925" cy="3397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 i="0" u="none">
                <a:solidFill>
                  <a:schemeClr val="tx1"/>
                </a:solidFill>
              </a:rPr>
              <a:t>wires</a:t>
            </a:r>
          </a:p>
        </p:txBody>
      </p:sp>
      <p:sp>
        <p:nvSpPr>
          <p:cNvPr id="1225752" name="Rectangle 24"/>
          <p:cNvSpPr>
            <a:spLocks noChangeArrowheads="1"/>
          </p:cNvSpPr>
          <p:nvPr/>
        </p:nvSpPr>
        <p:spPr bwMode="auto">
          <a:xfrm>
            <a:off x="3868738" y="2773363"/>
            <a:ext cx="3313112" cy="6223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2000" i="0" u="none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accidental exposure to air of one CsI cathode</a:t>
            </a:r>
          </a:p>
        </p:txBody>
      </p:sp>
      <p:sp>
        <p:nvSpPr>
          <p:cNvPr id="25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42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pic>
        <p:nvPicPr>
          <p:cNvPr id="122778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7988" y="1209675"/>
            <a:ext cx="6677025" cy="5045075"/>
          </a:xfrm>
          <a:prstGeom prst="rect">
            <a:avLst/>
          </a:prstGeom>
          <a:noFill/>
        </p:spPr>
      </p:pic>
      <p:pic>
        <p:nvPicPr>
          <p:cNvPr id="122778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04913"/>
            <a:ext cx="4751388" cy="5048250"/>
          </a:xfrm>
          <a:prstGeom prst="rect">
            <a:avLst/>
          </a:prstGeom>
          <a:noFill/>
        </p:spPr>
      </p:pic>
      <p:sp>
        <p:nvSpPr>
          <p:cNvPr id="12277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63513"/>
            <a:ext cx="7853363" cy="889000"/>
          </a:xfrm>
          <a:solidFill>
            <a:srgbClr val="00FFFF"/>
          </a:solidFill>
        </p:spPr>
        <p:txBody>
          <a:bodyPr/>
          <a:lstStyle/>
          <a:p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CsI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surface at microscope (x 1000)</a:t>
            </a:r>
          </a:p>
        </p:txBody>
      </p:sp>
      <p:sp>
        <p:nvSpPr>
          <p:cNvPr id="1227782" name="Line 6"/>
          <p:cNvSpPr>
            <a:spLocks noChangeShapeType="1"/>
          </p:cNvSpPr>
          <p:nvPr/>
        </p:nvSpPr>
        <p:spPr bwMode="auto">
          <a:xfrm flipV="1">
            <a:off x="8250238" y="5751513"/>
            <a:ext cx="107315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227783" name="Text Box 7"/>
          <p:cNvSpPr txBox="1">
            <a:spLocks noChangeArrowheads="1"/>
          </p:cNvSpPr>
          <p:nvPr/>
        </p:nvSpPr>
        <p:spPr bwMode="auto">
          <a:xfrm>
            <a:off x="8228013" y="5216525"/>
            <a:ext cx="1136650" cy="42068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 u="none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 </a:t>
            </a:r>
            <a:r>
              <a:rPr lang="en-US" sz="2400" i="0" u="none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en-US" sz="2400" i="0" u="none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</a:p>
        </p:txBody>
      </p:sp>
      <p:sp>
        <p:nvSpPr>
          <p:cNvPr id="1227784" name="Line 8"/>
          <p:cNvSpPr>
            <a:spLocks noChangeShapeType="1"/>
          </p:cNvSpPr>
          <p:nvPr/>
        </p:nvSpPr>
        <p:spPr bwMode="auto">
          <a:xfrm>
            <a:off x="8248650" y="5667375"/>
            <a:ext cx="0" cy="2095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227785" name="Line 9"/>
          <p:cNvSpPr>
            <a:spLocks noChangeShapeType="1"/>
          </p:cNvSpPr>
          <p:nvPr/>
        </p:nvSpPr>
        <p:spPr bwMode="auto">
          <a:xfrm>
            <a:off x="9344025" y="5657850"/>
            <a:ext cx="0" cy="2095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227786" name="Rectangle 10"/>
          <p:cNvSpPr>
            <a:spLocks noChangeArrowheads="1"/>
          </p:cNvSpPr>
          <p:nvPr/>
        </p:nvSpPr>
        <p:spPr bwMode="auto">
          <a:xfrm>
            <a:off x="5335588" y="1477963"/>
            <a:ext cx="3995737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3600" i="0" u="none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“white strip”</a:t>
            </a:r>
          </a:p>
        </p:txBody>
      </p:sp>
      <p:sp>
        <p:nvSpPr>
          <p:cNvPr id="1227787" name="Rectangle 11"/>
          <p:cNvSpPr>
            <a:spLocks noChangeArrowheads="1"/>
          </p:cNvSpPr>
          <p:nvPr/>
        </p:nvSpPr>
        <p:spPr bwMode="auto">
          <a:xfrm>
            <a:off x="554038" y="1449388"/>
            <a:ext cx="3995737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3600" i="0" u="none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sz="3600" i="0" u="none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normal</a:t>
            </a:r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2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22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Cassis, 03/05/2010    -     7th International Workshop on Ring Imaging Cherenkov Detectorss</a:t>
            </a:r>
            <a:endParaRPr lang="en-US"/>
          </a:p>
        </p:txBody>
      </p:sp>
      <p:sp>
        <p:nvSpPr>
          <p:cNvPr id="88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01713" y="163513"/>
            <a:ext cx="7319962" cy="517525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</a:rPr>
              <a:t>SCHEDULE OF ASSEMBLING</a:t>
            </a:r>
          </a:p>
        </p:txBody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798513"/>
            <a:ext cx="8729663" cy="4803775"/>
          </a:xfrm>
        </p:spPr>
        <p:txBody>
          <a:bodyPr/>
          <a:lstStyle/>
          <a:p>
            <a:r>
              <a:rPr lang="en-US" sz="1800"/>
              <a:t>Preliminary studies up to </a:t>
            </a:r>
            <a:r>
              <a:rPr lang="en-US" sz="1800">
                <a:solidFill>
                  <a:schemeClr val="accent2"/>
                </a:solidFill>
              </a:rPr>
              <a:t>October 2004</a:t>
            </a:r>
          </a:p>
          <a:p>
            <a:r>
              <a:rPr lang="en-US" sz="1800"/>
              <a:t>Project design </a:t>
            </a:r>
            <a:r>
              <a:rPr lang="en-US" sz="1800">
                <a:solidFill>
                  <a:schemeClr val="accent2"/>
                </a:solidFill>
              </a:rPr>
              <a:t>November 2004 – March 2005</a:t>
            </a:r>
          </a:p>
          <a:p>
            <a:r>
              <a:rPr lang="en-US" sz="1800"/>
              <a:t>Material procurement and constructions </a:t>
            </a:r>
            <a:r>
              <a:rPr lang="en-US" sz="1800">
                <a:solidFill>
                  <a:schemeClr val="accent2"/>
                </a:solidFill>
              </a:rPr>
              <a:t>April 2005 - March 2006</a:t>
            </a:r>
          </a:p>
          <a:p>
            <a:r>
              <a:rPr lang="en-US" sz="1800"/>
              <a:t>Assembly </a:t>
            </a:r>
            <a:r>
              <a:rPr lang="en-US" sz="1800">
                <a:solidFill>
                  <a:schemeClr val="accent2"/>
                </a:solidFill>
              </a:rPr>
              <a:t>April-May 2006</a:t>
            </a:r>
          </a:p>
          <a:p>
            <a:r>
              <a:rPr lang="en-US" sz="1800">
                <a:solidFill>
                  <a:schemeClr val="hlink"/>
                </a:solidFill>
              </a:rPr>
              <a:t>Ready for beam</a:t>
            </a:r>
            <a:r>
              <a:rPr lang="en-US" sz="1800"/>
              <a:t>  </a:t>
            </a:r>
            <a:r>
              <a:rPr lang="en-US" sz="1800">
                <a:solidFill>
                  <a:schemeClr val="accent2"/>
                </a:solidFill>
              </a:rPr>
              <a:t>June 2006</a:t>
            </a:r>
          </a:p>
          <a:p>
            <a:endParaRPr lang="en-US" sz="1800">
              <a:solidFill>
                <a:schemeClr val="accent2"/>
              </a:solidFill>
            </a:endParaRPr>
          </a:p>
        </p:txBody>
      </p:sp>
      <p:pic>
        <p:nvPicPr>
          <p:cNvPr id="888839" name="Picture 7" descr="DSC00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4484688"/>
            <a:ext cx="3284538" cy="2179637"/>
          </a:xfrm>
          <a:prstGeom prst="rect">
            <a:avLst/>
          </a:prstGeom>
          <a:noFill/>
        </p:spPr>
      </p:pic>
      <p:pic>
        <p:nvPicPr>
          <p:cNvPr id="888845" name="Picture 13" descr="DSC000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763" y="2533650"/>
            <a:ext cx="2574925" cy="1898650"/>
          </a:xfrm>
          <a:prstGeom prst="rect">
            <a:avLst/>
          </a:prstGeom>
          <a:noFill/>
        </p:spPr>
      </p:pic>
      <p:pic>
        <p:nvPicPr>
          <p:cNvPr id="888846" name="Picture 14" descr="P51605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1063" y="5045075"/>
            <a:ext cx="2478087" cy="1652588"/>
          </a:xfrm>
          <a:prstGeom prst="rect">
            <a:avLst/>
          </a:prstGeom>
          <a:noFill/>
        </p:spPr>
      </p:pic>
      <p:pic>
        <p:nvPicPr>
          <p:cNvPr id="888847" name="Picture 15" descr="P42600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4738" y="3598863"/>
            <a:ext cx="1760537" cy="3127375"/>
          </a:xfrm>
          <a:prstGeom prst="rect">
            <a:avLst/>
          </a:prstGeom>
          <a:noFill/>
        </p:spPr>
      </p:pic>
      <p:pic>
        <p:nvPicPr>
          <p:cNvPr id="888848" name="Picture 16" descr="P42700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4511675"/>
            <a:ext cx="2095500" cy="2230438"/>
          </a:xfrm>
          <a:prstGeom prst="rect">
            <a:avLst/>
          </a:prstGeom>
          <a:noFill/>
        </p:spPr>
      </p:pic>
      <p:pic>
        <p:nvPicPr>
          <p:cNvPr id="888840" name="Picture 8" descr="2006-05 cern 0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6800" y="2330450"/>
            <a:ext cx="3567113" cy="2674938"/>
          </a:xfrm>
          <a:prstGeom prst="rect">
            <a:avLst/>
          </a:prstGeom>
          <a:noFill/>
        </p:spPr>
      </p:pic>
      <p:sp>
        <p:nvSpPr>
          <p:cNvPr id="888849" name="Line 17"/>
          <p:cNvSpPr>
            <a:spLocks noChangeShapeType="1"/>
          </p:cNvSpPr>
          <p:nvPr/>
        </p:nvSpPr>
        <p:spPr bwMode="auto">
          <a:xfrm flipH="1">
            <a:off x="885825" y="4181475"/>
            <a:ext cx="19050" cy="96202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888850" name="Line 18"/>
          <p:cNvSpPr>
            <a:spLocks noChangeShapeType="1"/>
          </p:cNvSpPr>
          <p:nvPr/>
        </p:nvSpPr>
        <p:spPr bwMode="auto">
          <a:xfrm flipV="1">
            <a:off x="1768475" y="5435600"/>
            <a:ext cx="876300" cy="10287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pic>
        <p:nvPicPr>
          <p:cNvPr id="888838" name="Picture 6" descr="DSC0047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4613" y="1993900"/>
            <a:ext cx="2378075" cy="2416175"/>
          </a:xfrm>
          <a:prstGeom prst="rect">
            <a:avLst/>
          </a:prstGeom>
          <a:noFill/>
        </p:spPr>
      </p:pic>
      <p:sp>
        <p:nvSpPr>
          <p:cNvPr id="888851" name="Line 19"/>
          <p:cNvSpPr>
            <a:spLocks noChangeShapeType="1"/>
          </p:cNvSpPr>
          <p:nvPr/>
        </p:nvSpPr>
        <p:spPr bwMode="auto">
          <a:xfrm flipV="1">
            <a:off x="3803650" y="4070350"/>
            <a:ext cx="714375" cy="60007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888852" name="Line 20"/>
          <p:cNvSpPr>
            <a:spLocks noChangeShapeType="1"/>
          </p:cNvSpPr>
          <p:nvPr/>
        </p:nvSpPr>
        <p:spPr bwMode="auto">
          <a:xfrm flipH="1">
            <a:off x="5467350" y="4143375"/>
            <a:ext cx="19050" cy="75247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888853" name="Line 21"/>
          <p:cNvSpPr>
            <a:spLocks noChangeShapeType="1"/>
          </p:cNvSpPr>
          <p:nvPr/>
        </p:nvSpPr>
        <p:spPr bwMode="auto">
          <a:xfrm flipV="1">
            <a:off x="6045200" y="4568825"/>
            <a:ext cx="428625" cy="43815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888854" name="Line 22"/>
          <p:cNvSpPr>
            <a:spLocks noChangeShapeType="1"/>
          </p:cNvSpPr>
          <p:nvPr/>
        </p:nvSpPr>
        <p:spPr bwMode="auto">
          <a:xfrm>
            <a:off x="8556625" y="4603750"/>
            <a:ext cx="95250" cy="63817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888844" name="Freeform 12"/>
          <p:cNvSpPr>
            <a:spLocks/>
          </p:cNvSpPr>
          <p:nvPr/>
        </p:nvSpPr>
        <p:spPr bwMode="auto">
          <a:xfrm rot="-777186">
            <a:off x="7518400" y="1852613"/>
            <a:ext cx="898525" cy="615950"/>
          </a:xfrm>
          <a:custGeom>
            <a:avLst/>
            <a:gdLst/>
            <a:ahLst/>
            <a:cxnLst>
              <a:cxn ang="0">
                <a:pos x="6" y="398"/>
              </a:cxn>
              <a:cxn ang="0">
                <a:pos x="77" y="308"/>
              </a:cxn>
              <a:cxn ang="0">
                <a:pos x="467" y="7"/>
              </a:cxn>
              <a:cxn ang="0">
                <a:pos x="909" y="263"/>
              </a:cxn>
            </a:cxnLst>
            <a:rect l="0" t="0" r="r" b="b"/>
            <a:pathLst>
              <a:path w="909" h="398">
                <a:moveTo>
                  <a:pt x="6" y="398"/>
                </a:moveTo>
                <a:cubicBezTo>
                  <a:pt x="3" y="385"/>
                  <a:pt x="0" y="373"/>
                  <a:pt x="77" y="308"/>
                </a:cubicBezTo>
                <a:cubicBezTo>
                  <a:pt x="154" y="243"/>
                  <a:pt x="328" y="14"/>
                  <a:pt x="467" y="7"/>
                </a:cubicBezTo>
                <a:cubicBezTo>
                  <a:pt x="606" y="0"/>
                  <a:pt x="837" y="220"/>
                  <a:pt x="909" y="263"/>
                </a:cubicBez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pic>
        <p:nvPicPr>
          <p:cNvPr id="888841" name="Picture 9" descr="rich1_artistic_tran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29638" y="1155700"/>
            <a:ext cx="1239837" cy="1395413"/>
          </a:xfrm>
          <a:prstGeom prst="rect">
            <a:avLst/>
          </a:prstGeom>
          <a:noFill/>
        </p:spPr>
      </p:pic>
      <p:sp>
        <p:nvSpPr>
          <p:cNvPr id="888843" name="Rectangle 11"/>
          <p:cNvSpPr>
            <a:spLocks noChangeArrowheads="1"/>
          </p:cNvSpPr>
          <p:nvPr/>
        </p:nvSpPr>
        <p:spPr bwMode="auto">
          <a:xfrm rot="1773369">
            <a:off x="8497888" y="2203450"/>
            <a:ext cx="558800" cy="227013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7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pic>
        <p:nvPicPr>
          <p:cNvPr id="6" name="Picture 3" descr="P51705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47825"/>
            <a:ext cx="5653088" cy="4239815"/>
          </a:xfrm>
          <a:prstGeom prst="rect">
            <a:avLst/>
          </a:prstGeom>
          <a:noFill/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001713" y="163513"/>
            <a:ext cx="7319962" cy="517525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When the detector was ready …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8" name="Picture 3" descr="2006-05 cern 0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4189" y="1257300"/>
            <a:ext cx="3923686" cy="2943225"/>
          </a:xfrm>
          <a:prstGeom prst="rect">
            <a:avLst/>
          </a:prstGeom>
          <a:noFill/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681663" y="900114"/>
            <a:ext cx="3738562" cy="42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uLnTx/>
                <a:uFillTx/>
                <a:latin typeface="+mn-lt"/>
                <a:ea typeface="+mn-ea"/>
                <a:cs typeface="+mn-cs"/>
              </a:rPr>
              <a:t>With the MAPMT’s</a:t>
            </a:r>
            <a:r>
              <a:rPr lang="en-US" sz="1600" i="0" u="none" kern="0" dirty="0" smtClean="0">
                <a:solidFill>
                  <a:srgbClr val="0000CC"/>
                </a:solidFill>
                <a:latin typeface="+mn-lt"/>
              </a:rPr>
              <a:t> and electronics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3" descr="2006-05 cern 003"/>
          <p:cNvPicPr>
            <a:picLocks noChangeAspect="1" noChangeArrowheads="1"/>
          </p:cNvPicPr>
          <p:nvPr/>
        </p:nvPicPr>
        <p:blipFill>
          <a:blip r:embed="rId5" cstate="print"/>
          <a:srcRect b="32808"/>
          <a:stretch>
            <a:fillRect/>
          </a:stretch>
        </p:blipFill>
        <p:spPr bwMode="auto">
          <a:xfrm>
            <a:off x="5734050" y="4319105"/>
            <a:ext cx="4168775" cy="2101208"/>
          </a:xfrm>
          <a:prstGeom prst="rect">
            <a:avLst/>
          </a:prstGeom>
          <a:noFill/>
        </p:spPr>
      </p:pic>
      <p:sp>
        <p:nvSpPr>
          <p:cNvPr id="11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48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pic>
        <p:nvPicPr>
          <p:cNvPr id="6" name="Picture 3" descr="100%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4025" y="668295"/>
            <a:ext cx="6305550" cy="4729830"/>
          </a:xfrm>
          <a:prstGeom prst="rect">
            <a:avLst/>
          </a:prstGeom>
          <a:noFill/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001712" y="163513"/>
            <a:ext cx="7799387" cy="517525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We moved out of the assembling area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8" name="Rectangle 8"/>
          <p:cNvSpPr txBox="1">
            <a:spLocks noChangeArrowheads="1"/>
          </p:cNvSpPr>
          <p:nvPr/>
        </p:nvSpPr>
        <p:spPr bwMode="auto">
          <a:xfrm>
            <a:off x="1292225" y="5397501"/>
            <a:ext cx="7080250" cy="105092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571500" indent="-571500" algn="ctr">
              <a:spcBef>
                <a:spcPct val="30000"/>
              </a:spcBef>
              <a:buClr>
                <a:schemeClr val="hlink"/>
              </a:buClr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It was May 18, 2006.  A beautiful sunny day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in Geneva.</a:t>
            </a:r>
            <a:r>
              <a:rPr lang="en-US" sz="2000" i="0" u="none" kern="0" dirty="0" smtClean="0">
                <a:solidFill>
                  <a:schemeClr val="tx1"/>
                </a:solidFill>
              </a:rPr>
              <a:t> </a:t>
            </a:r>
          </a:p>
          <a:p>
            <a:pPr marL="571500" indent="-571500" algn="ctr">
              <a:spcBef>
                <a:spcPct val="30000"/>
              </a:spcBef>
              <a:buClr>
                <a:schemeClr val="hlink"/>
              </a:buClr>
              <a:defRPr/>
            </a:pPr>
            <a:r>
              <a:rPr lang="en-US" sz="2000" i="0" u="none" kern="0" dirty="0" smtClean="0">
                <a:solidFill>
                  <a:schemeClr val="tx1"/>
                </a:solidFill>
              </a:rPr>
              <a:t>At 11:45 the detector was ready for craning.</a:t>
            </a:r>
          </a:p>
          <a:p>
            <a:pPr marL="571500" indent="-571500" algn="ctr">
              <a:spcBef>
                <a:spcPct val="30000"/>
              </a:spcBef>
              <a:buClr>
                <a:schemeClr val="hlink"/>
              </a:buClr>
              <a:defRPr/>
            </a:pPr>
            <a:r>
              <a:rPr lang="en-US" sz="2000" i="0" u="none" kern="0" dirty="0" smtClean="0">
                <a:solidFill>
                  <a:srgbClr val="FF0000"/>
                </a:solidFill>
              </a:rPr>
              <a:t>Suddenly a bang was heard.</a:t>
            </a: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06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685801" y="187326"/>
            <a:ext cx="8553450" cy="81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uLnTx/>
                <a:uFillTx/>
                <a:latin typeface="+mn-lt"/>
                <a:ea typeface="+mn-ea"/>
                <a:cs typeface="+mn-cs"/>
              </a:rPr>
              <a:t>In few seconds the protections were removed and that’s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uLnTx/>
                <a:uFillTx/>
                <a:latin typeface="+mn-lt"/>
                <a:ea typeface="+mn-ea"/>
                <a:cs typeface="+mn-cs"/>
              </a:rPr>
              <a:t> what was seen: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 descr="100%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151" y="523875"/>
            <a:ext cx="7809342" cy="5857875"/>
          </a:xfrm>
          <a:prstGeom prst="rect">
            <a:avLst/>
          </a:prstGeom>
          <a:noFill/>
        </p:spPr>
      </p:pic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2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pic>
        <p:nvPicPr>
          <p:cNvPr id="6" name="Picture 2" descr="100%"/>
          <p:cNvPicPr>
            <a:picLocks noChangeAspect="1" noChangeArrowheads="1"/>
          </p:cNvPicPr>
          <p:nvPr/>
        </p:nvPicPr>
        <p:blipFill>
          <a:blip r:embed="rId3" cstate="print"/>
          <a:srcRect b="32212"/>
          <a:stretch>
            <a:fillRect/>
          </a:stretch>
        </p:blipFill>
        <p:spPr bwMode="auto">
          <a:xfrm>
            <a:off x="838675" y="792162"/>
            <a:ext cx="8257700" cy="4198937"/>
          </a:xfrm>
          <a:prstGeom prst="rect">
            <a:avLst/>
          </a:prstGeom>
          <a:noFill/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001712" y="163513"/>
            <a:ext cx="7799387" cy="517525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Immediate reaction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0" name="Rectangle 8"/>
          <p:cNvSpPr txBox="1">
            <a:spLocks noChangeArrowheads="1"/>
          </p:cNvSpPr>
          <p:nvPr/>
        </p:nvSpPr>
        <p:spPr bwMode="auto">
          <a:xfrm>
            <a:off x="215899" y="5105399"/>
            <a:ext cx="9299576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The repair started on the same day</a:t>
            </a:r>
            <a:endParaRPr kumimoji="0" lang="en-US" sz="1800" b="1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en-US" sz="1800" i="0" u="none" kern="0" baseline="0" dirty="0" smtClean="0">
                <a:solidFill>
                  <a:srgbClr val="FF0000"/>
                </a:solidFill>
                <a:latin typeface="+mn-lt"/>
              </a:rPr>
              <a:t>Spares</a:t>
            </a:r>
            <a:r>
              <a:rPr lang="en-US" sz="1800" i="0" u="none" kern="0" dirty="0" smtClean="0">
                <a:solidFill>
                  <a:srgbClr val="FF0000"/>
                </a:solidFill>
                <a:latin typeface="+mn-lt"/>
              </a:rPr>
              <a:t> of all pieces, including the large quartz windows</a:t>
            </a:r>
            <a:r>
              <a:rPr lang="en-US" sz="1800" i="0" u="none" kern="0" baseline="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800" i="0" u="none" kern="0" dirty="0" smtClean="0">
                <a:solidFill>
                  <a:srgbClr val="FF0000"/>
                </a:solidFill>
                <a:latin typeface="+mn-lt"/>
              </a:rPr>
              <a:t>were available</a:t>
            </a: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uLnTx/>
                <a:uFillTx/>
                <a:latin typeface="+mn-lt"/>
                <a:ea typeface="+mn-ea"/>
                <a:cs typeface="+mn-cs"/>
              </a:rPr>
              <a:t>The accident was carefully studied</a:t>
            </a:r>
            <a:r>
              <a:rPr lang="en-US" sz="1800" i="0" u="none" kern="0" dirty="0" smtClean="0">
                <a:solidFill>
                  <a:srgbClr val="3333CC"/>
                </a:solidFill>
                <a:latin typeface="+mn-lt"/>
              </a:rPr>
              <a:t> and</a:t>
            </a:r>
            <a:r>
              <a:rPr lang="en-US" sz="1800" i="0" u="none" kern="0" noProof="0" dirty="0" smtClean="0">
                <a:solidFill>
                  <a:srgbClr val="3333CC"/>
                </a:solidFill>
                <a:latin typeface="+mn-lt"/>
              </a:rPr>
              <a:t> understood in detail (20 mbar overpressure)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en-US" sz="1800" i="0" u="none" kern="0" dirty="0" smtClean="0">
                <a:solidFill>
                  <a:schemeClr val="accent2"/>
                </a:solidFill>
                <a:latin typeface="+mn-lt"/>
              </a:rPr>
              <a:t>One month later, in time for the start of the run, the repaired detector was installed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61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6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87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868363" y="153988"/>
            <a:ext cx="7462837" cy="889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</a:rPr>
              <a:t>OPTICS QUALITY CONTROL</a:t>
            </a:r>
            <a:r>
              <a:rPr lang="en-US" sz="3200"/>
              <a:t> </a:t>
            </a:r>
            <a:r>
              <a:rPr lang="en-US" sz="3200">
                <a:solidFill>
                  <a:srgbClr val="FFFF00"/>
                </a:solidFill>
              </a:rPr>
              <a:t>WITH THE</a:t>
            </a:r>
            <a:r>
              <a:rPr lang="en-US" sz="3200"/>
              <a:t> </a:t>
            </a:r>
            <a:r>
              <a:rPr lang="en-US" sz="3200">
                <a:solidFill>
                  <a:schemeClr val="hlink"/>
                </a:solidFill>
              </a:rPr>
              <a:t>HARTMANN METHOD</a:t>
            </a:r>
          </a:p>
        </p:txBody>
      </p:sp>
      <p:pic>
        <p:nvPicPr>
          <p:cNvPr id="876547" name="Picture 3" descr="Lens - good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1775" y="1547813"/>
            <a:ext cx="30607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6548" name="Line 4"/>
          <p:cNvSpPr>
            <a:spLocks noChangeShapeType="1"/>
          </p:cNvSpPr>
          <p:nvPr/>
        </p:nvSpPr>
        <p:spPr bwMode="auto">
          <a:xfrm flipH="1">
            <a:off x="7693025" y="1728788"/>
            <a:ext cx="881063" cy="587375"/>
          </a:xfrm>
          <a:prstGeom prst="line">
            <a:avLst/>
          </a:prstGeom>
          <a:noFill/>
          <a:ln w="9525">
            <a:solidFill>
              <a:srgbClr val="33CCCC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76549" name="Line 5"/>
          <p:cNvSpPr>
            <a:spLocks noChangeShapeType="1"/>
          </p:cNvSpPr>
          <p:nvPr/>
        </p:nvSpPr>
        <p:spPr bwMode="auto">
          <a:xfrm>
            <a:off x="7051675" y="1527175"/>
            <a:ext cx="525463" cy="7032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76550" name="Text Box 6"/>
          <p:cNvSpPr txBox="1">
            <a:spLocks noChangeArrowheads="1"/>
          </p:cNvSpPr>
          <p:nvPr/>
        </p:nvSpPr>
        <p:spPr bwMode="auto">
          <a:xfrm>
            <a:off x="5878513" y="1203325"/>
            <a:ext cx="190976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2000" i="0" u="none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image centroide</a:t>
            </a:r>
            <a:endParaRPr lang="cs-CZ" sz="2000" i="0" u="none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6551" name="Line 7"/>
          <p:cNvSpPr>
            <a:spLocks noChangeShapeType="1"/>
          </p:cNvSpPr>
          <p:nvPr/>
        </p:nvSpPr>
        <p:spPr bwMode="auto">
          <a:xfrm>
            <a:off x="7539038" y="2493963"/>
            <a:ext cx="242887" cy="0"/>
          </a:xfrm>
          <a:prstGeom prst="line">
            <a:avLst/>
          </a:prstGeom>
          <a:noFill/>
          <a:ln w="9525">
            <a:solidFill>
              <a:srgbClr val="33CCCC"/>
            </a:solidFill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76552" name="Text Box 8"/>
          <p:cNvSpPr txBox="1">
            <a:spLocks noChangeArrowheads="1"/>
          </p:cNvSpPr>
          <p:nvPr/>
        </p:nvSpPr>
        <p:spPr bwMode="auto">
          <a:xfrm>
            <a:off x="8415338" y="1133475"/>
            <a:ext cx="1487487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2000" i="0" u="none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Theoretical </a:t>
            </a:r>
          </a:p>
          <a:p>
            <a:pPr eaLnBrk="1" hangingPunct="1">
              <a:lnSpc>
                <a:spcPct val="100000"/>
              </a:lnSpc>
            </a:pPr>
            <a:r>
              <a:rPr lang="en-US" sz="2000" i="0" u="none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reference</a:t>
            </a:r>
            <a:endParaRPr lang="cs-CZ" sz="2000" i="0" u="none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6553" name="Line 9"/>
          <p:cNvSpPr>
            <a:spLocks noChangeShapeType="1"/>
          </p:cNvSpPr>
          <p:nvPr/>
        </p:nvSpPr>
        <p:spPr bwMode="auto">
          <a:xfrm flipV="1">
            <a:off x="7262813" y="2536825"/>
            <a:ext cx="385762" cy="1190625"/>
          </a:xfrm>
          <a:prstGeom prst="line">
            <a:avLst/>
          </a:prstGeom>
          <a:noFill/>
          <a:ln w="9525">
            <a:solidFill>
              <a:srgbClr val="33CC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76554" name="Oval 10"/>
          <p:cNvSpPr>
            <a:spLocks noChangeArrowheads="1"/>
          </p:cNvSpPr>
          <p:nvPr/>
        </p:nvSpPr>
        <p:spPr bwMode="auto">
          <a:xfrm>
            <a:off x="2647950" y="2914650"/>
            <a:ext cx="57150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55" name="Oval 11"/>
          <p:cNvSpPr>
            <a:spLocks noChangeArrowheads="1"/>
          </p:cNvSpPr>
          <p:nvPr/>
        </p:nvSpPr>
        <p:spPr bwMode="auto">
          <a:xfrm>
            <a:off x="3343275" y="2279650"/>
            <a:ext cx="57150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56" name="Oval 12"/>
          <p:cNvSpPr>
            <a:spLocks noChangeArrowheads="1"/>
          </p:cNvSpPr>
          <p:nvPr/>
        </p:nvSpPr>
        <p:spPr bwMode="auto">
          <a:xfrm>
            <a:off x="3400425" y="2566988"/>
            <a:ext cx="57150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57" name="Oval 13"/>
          <p:cNvSpPr>
            <a:spLocks noChangeArrowheads="1"/>
          </p:cNvSpPr>
          <p:nvPr/>
        </p:nvSpPr>
        <p:spPr bwMode="auto">
          <a:xfrm>
            <a:off x="3054350" y="3255963"/>
            <a:ext cx="58738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58" name="Oval 14"/>
          <p:cNvSpPr>
            <a:spLocks noChangeArrowheads="1"/>
          </p:cNvSpPr>
          <p:nvPr/>
        </p:nvSpPr>
        <p:spPr bwMode="auto">
          <a:xfrm>
            <a:off x="3400425" y="2911475"/>
            <a:ext cx="57150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59" name="Oval 15"/>
          <p:cNvSpPr>
            <a:spLocks noChangeArrowheads="1"/>
          </p:cNvSpPr>
          <p:nvPr/>
        </p:nvSpPr>
        <p:spPr bwMode="auto">
          <a:xfrm>
            <a:off x="3378200" y="3255963"/>
            <a:ext cx="58738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60" name="Oval 16"/>
          <p:cNvSpPr>
            <a:spLocks noChangeArrowheads="1"/>
          </p:cNvSpPr>
          <p:nvPr/>
        </p:nvSpPr>
        <p:spPr bwMode="auto">
          <a:xfrm>
            <a:off x="4149725" y="3255963"/>
            <a:ext cx="57150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61" name="Oval 17"/>
          <p:cNvSpPr>
            <a:spLocks noChangeArrowheads="1"/>
          </p:cNvSpPr>
          <p:nvPr/>
        </p:nvSpPr>
        <p:spPr bwMode="auto">
          <a:xfrm>
            <a:off x="3746500" y="3255963"/>
            <a:ext cx="57150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62" name="Oval 18"/>
          <p:cNvSpPr>
            <a:spLocks noChangeArrowheads="1"/>
          </p:cNvSpPr>
          <p:nvPr/>
        </p:nvSpPr>
        <p:spPr bwMode="auto">
          <a:xfrm>
            <a:off x="3746500" y="2911475"/>
            <a:ext cx="57150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63" name="Oval 19"/>
          <p:cNvSpPr>
            <a:spLocks noChangeArrowheads="1"/>
          </p:cNvSpPr>
          <p:nvPr/>
        </p:nvSpPr>
        <p:spPr bwMode="auto">
          <a:xfrm>
            <a:off x="4033838" y="2566988"/>
            <a:ext cx="58737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64" name="Oval 20"/>
          <p:cNvSpPr>
            <a:spLocks noChangeArrowheads="1"/>
          </p:cNvSpPr>
          <p:nvPr/>
        </p:nvSpPr>
        <p:spPr bwMode="auto">
          <a:xfrm>
            <a:off x="3689350" y="2566988"/>
            <a:ext cx="57150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65" name="Oval 21"/>
          <p:cNvSpPr>
            <a:spLocks noChangeArrowheads="1"/>
          </p:cNvSpPr>
          <p:nvPr/>
        </p:nvSpPr>
        <p:spPr bwMode="auto">
          <a:xfrm>
            <a:off x="4033838" y="2279650"/>
            <a:ext cx="58737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66" name="Oval 22"/>
          <p:cNvSpPr>
            <a:spLocks noChangeArrowheads="1"/>
          </p:cNvSpPr>
          <p:nvPr/>
        </p:nvSpPr>
        <p:spPr bwMode="auto">
          <a:xfrm>
            <a:off x="3713163" y="2279650"/>
            <a:ext cx="58737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67" name="Oval 23"/>
          <p:cNvSpPr>
            <a:spLocks noChangeArrowheads="1"/>
          </p:cNvSpPr>
          <p:nvPr/>
        </p:nvSpPr>
        <p:spPr bwMode="auto">
          <a:xfrm>
            <a:off x="4149725" y="2968625"/>
            <a:ext cx="57150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68" name="Oval 24"/>
          <p:cNvSpPr>
            <a:spLocks noChangeArrowheads="1"/>
          </p:cNvSpPr>
          <p:nvPr/>
        </p:nvSpPr>
        <p:spPr bwMode="auto">
          <a:xfrm>
            <a:off x="4495800" y="3313113"/>
            <a:ext cx="57150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69" name="Oval 25"/>
          <p:cNvSpPr>
            <a:spLocks noChangeArrowheads="1"/>
          </p:cNvSpPr>
          <p:nvPr/>
        </p:nvSpPr>
        <p:spPr bwMode="auto">
          <a:xfrm>
            <a:off x="4899025" y="3255963"/>
            <a:ext cx="57150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70" name="Oval 26"/>
          <p:cNvSpPr>
            <a:spLocks noChangeArrowheads="1"/>
          </p:cNvSpPr>
          <p:nvPr/>
        </p:nvSpPr>
        <p:spPr bwMode="auto">
          <a:xfrm>
            <a:off x="2593975" y="3313113"/>
            <a:ext cx="57150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71" name="Oval 27"/>
          <p:cNvSpPr>
            <a:spLocks noChangeArrowheads="1"/>
          </p:cNvSpPr>
          <p:nvPr/>
        </p:nvSpPr>
        <p:spPr bwMode="auto">
          <a:xfrm>
            <a:off x="3054350" y="2911475"/>
            <a:ext cx="58738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72" name="Oval 28"/>
          <p:cNvSpPr>
            <a:spLocks noChangeArrowheads="1"/>
          </p:cNvSpPr>
          <p:nvPr/>
        </p:nvSpPr>
        <p:spPr bwMode="auto">
          <a:xfrm>
            <a:off x="2997200" y="2566988"/>
            <a:ext cx="57150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73" name="Oval 29"/>
          <p:cNvSpPr>
            <a:spLocks noChangeArrowheads="1"/>
          </p:cNvSpPr>
          <p:nvPr/>
        </p:nvSpPr>
        <p:spPr bwMode="auto">
          <a:xfrm>
            <a:off x="3054350" y="2276475"/>
            <a:ext cx="58738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74" name="Oval 30"/>
          <p:cNvSpPr>
            <a:spLocks noChangeArrowheads="1"/>
          </p:cNvSpPr>
          <p:nvPr/>
        </p:nvSpPr>
        <p:spPr bwMode="auto">
          <a:xfrm>
            <a:off x="4437063" y="2911475"/>
            <a:ext cx="58737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75" name="Oval 31"/>
          <p:cNvSpPr>
            <a:spLocks noChangeArrowheads="1"/>
          </p:cNvSpPr>
          <p:nvPr/>
        </p:nvSpPr>
        <p:spPr bwMode="auto">
          <a:xfrm>
            <a:off x="2651125" y="2566988"/>
            <a:ext cx="57150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76" name="Oval 32"/>
          <p:cNvSpPr>
            <a:spLocks noChangeArrowheads="1"/>
          </p:cNvSpPr>
          <p:nvPr/>
        </p:nvSpPr>
        <p:spPr bwMode="auto">
          <a:xfrm>
            <a:off x="4841875" y="2911475"/>
            <a:ext cx="57150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77" name="Oval 33"/>
          <p:cNvSpPr>
            <a:spLocks noChangeArrowheads="1"/>
          </p:cNvSpPr>
          <p:nvPr/>
        </p:nvSpPr>
        <p:spPr bwMode="auto">
          <a:xfrm>
            <a:off x="2651125" y="2279650"/>
            <a:ext cx="57150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78" name="Oval 34"/>
          <p:cNvSpPr>
            <a:spLocks noChangeArrowheads="1"/>
          </p:cNvSpPr>
          <p:nvPr/>
        </p:nvSpPr>
        <p:spPr bwMode="auto">
          <a:xfrm>
            <a:off x="4379913" y="2624138"/>
            <a:ext cx="57150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79" name="Oval 35"/>
          <p:cNvSpPr>
            <a:spLocks noChangeArrowheads="1"/>
          </p:cNvSpPr>
          <p:nvPr/>
        </p:nvSpPr>
        <p:spPr bwMode="auto">
          <a:xfrm>
            <a:off x="4783138" y="2624138"/>
            <a:ext cx="58737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80" name="Oval 36"/>
          <p:cNvSpPr>
            <a:spLocks noChangeArrowheads="1"/>
          </p:cNvSpPr>
          <p:nvPr/>
        </p:nvSpPr>
        <p:spPr bwMode="auto">
          <a:xfrm>
            <a:off x="4783138" y="2279650"/>
            <a:ext cx="58737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81" name="Oval 37"/>
          <p:cNvSpPr>
            <a:spLocks noChangeArrowheads="1"/>
          </p:cNvSpPr>
          <p:nvPr/>
        </p:nvSpPr>
        <p:spPr bwMode="auto">
          <a:xfrm>
            <a:off x="4379913" y="2279650"/>
            <a:ext cx="57150" cy="571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876582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57288"/>
            <a:ext cx="5013325" cy="3098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876583" name="Text Box 39"/>
          <p:cNvSpPr txBox="1">
            <a:spLocks noChangeArrowheads="1"/>
          </p:cNvSpPr>
          <p:nvPr/>
        </p:nvSpPr>
        <p:spPr bwMode="auto">
          <a:xfrm>
            <a:off x="115888" y="1485900"/>
            <a:ext cx="922337" cy="836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1400" b="0" i="0" u="none">
                <a:solidFill>
                  <a:schemeClr val="tx1"/>
                </a:solidFill>
                <a:latin typeface="Comic Sans MS" pitchFamily="66" charset="0"/>
              </a:rPr>
              <a:t>He-Na laser</a:t>
            </a:r>
            <a:r>
              <a:rPr lang="cs-CZ" sz="1400" b="0" i="0" u="none">
                <a:solidFill>
                  <a:schemeClr val="tx1"/>
                </a:solidFill>
                <a:latin typeface="Comic Sans MS" pitchFamily="66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1400" b="0" i="0" u="none">
                <a:solidFill>
                  <a:schemeClr val="tx1"/>
                </a:solidFill>
                <a:latin typeface="Comic Sans MS" pitchFamily="66" charset="0"/>
              </a:rPr>
              <a:t>632</a:t>
            </a:r>
            <a:r>
              <a:rPr lang="cs-CZ" sz="1400" b="0" i="0" u="none">
                <a:solidFill>
                  <a:schemeClr val="tx1"/>
                </a:solidFill>
                <a:latin typeface="Comic Sans MS" pitchFamily="66" charset="0"/>
              </a:rPr>
              <a:t> nm</a:t>
            </a:r>
            <a:endParaRPr lang="en-US" sz="1400" b="0" i="0" u="none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876584" name="AutoShape 40"/>
          <p:cNvSpPr>
            <a:spLocks noChangeArrowheads="1"/>
          </p:cNvSpPr>
          <p:nvPr/>
        </p:nvSpPr>
        <p:spPr bwMode="auto">
          <a:xfrm rot="5400000">
            <a:off x="86519" y="2566194"/>
            <a:ext cx="115887" cy="288925"/>
          </a:xfrm>
          <a:prstGeom prst="can">
            <a:avLst>
              <a:gd name="adj" fmla="val 6232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85" name="Oval 41"/>
          <p:cNvSpPr>
            <a:spLocks noChangeArrowheads="1"/>
          </p:cNvSpPr>
          <p:nvPr/>
        </p:nvSpPr>
        <p:spPr bwMode="auto">
          <a:xfrm flipV="1">
            <a:off x="231775" y="2681288"/>
            <a:ext cx="57150" cy="58737"/>
          </a:xfrm>
          <a:prstGeom prst="ellipse">
            <a:avLst/>
          </a:prstGeom>
          <a:solidFill>
            <a:srgbClr val="BC20B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86" name="Text Box 42"/>
          <p:cNvSpPr txBox="1">
            <a:spLocks noChangeArrowheads="1"/>
          </p:cNvSpPr>
          <p:nvPr/>
        </p:nvSpPr>
        <p:spPr bwMode="auto">
          <a:xfrm>
            <a:off x="3460750" y="1169988"/>
            <a:ext cx="876300" cy="94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b="0" i="0" u="none">
                <a:solidFill>
                  <a:schemeClr val="tx1"/>
                </a:solidFill>
                <a:latin typeface="Comic Sans MS" pitchFamily="66" charset="0"/>
              </a:rPr>
              <a:t>optical system</a:t>
            </a:r>
          </a:p>
          <a:p>
            <a:pPr eaLnBrk="1" hangingPunct="1">
              <a:lnSpc>
                <a:spcPct val="100000"/>
              </a:lnSpc>
            </a:pPr>
            <a:r>
              <a:rPr lang="en-US" sz="1400" b="0" i="0" u="none">
                <a:solidFill>
                  <a:schemeClr val="tx1"/>
                </a:solidFill>
                <a:latin typeface="Comic Sans MS" pitchFamily="66" charset="0"/>
              </a:rPr>
              <a:t>under test</a:t>
            </a:r>
          </a:p>
        </p:txBody>
      </p:sp>
      <p:sp>
        <p:nvSpPr>
          <p:cNvPr id="876587" name="Text Box 43"/>
          <p:cNvSpPr txBox="1">
            <a:spLocks noChangeArrowheads="1"/>
          </p:cNvSpPr>
          <p:nvPr/>
        </p:nvSpPr>
        <p:spPr bwMode="auto">
          <a:xfrm>
            <a:off x="4437063" y="2165350"/>
            <a:ext cx="865187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1400" b="0" i="0" u="none">
                <a:solidFill>
                  <a:schemeClr val="tx1"/>
                </a:solidFill>
                <a:latin typeface="Comic Sans MS" pitchFamily="66" charset="0"/>
              </a:rPr>
              <a:t>Lens focus</a:t>
            </a:r>
            <a:endParaRPr lang="en-US" sz="1400" b="0" i="0" u="none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876588" name="Text Box 44"/>
          <p:cNvSpPr txBox="1">
            <a:spLocks noChangeArrowheads="1"/>
          </p:cNvSpPr>
          <p:nvPr/>
        </p:nvSpPr>
        <p:spPr bwMode="auto">
          <a:xfrm>
            <a:off x="4178300" y="3479800"/>
            <a:ext cx="1404938" cy="730250"/>
          </a:xfrm>
          <a:prstGeom prst="rect">
            <a:avLst/>
          </a:prstGeom>
          <a:solidFill>
            <a:srgbClr val="FDF5F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1400" b="0" i="0" u="none">
                <a:solidFill>
                  <a:schemeClr val="tx1"/>
                </a:solidFill>
                <a:latin typeface="Comic Sans MS" pitchFamily="66" charset="0"/>
              </a:rPr>
              <a:t>Detected </a:t>
            </a:r>
            <a:endParaRPr lang="en-US" sz="1400" b="0" i="0" u="none">
              <a:solidFill>
                <a:schemeClr val="tx1"/>
              </a:solidFill>
              <a:latin typeface="Comic Sans MS" pitchFamily="66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US" sz="1400" b="0" i="0" u="none">
                <a:solidFill>
                  <a:schemeClr val="tx1"/>
                </a:solidFill>
                <a:latin typeface="Comic Sans MS" pitchFamily="66" charset="0"/>
              </a:rPr>
              <a:t>Image </a:t>
            </a:r>
          </a:p>
          <a:p>
            <a:pPr eaLnBrk="1" hangingPunct="1">
              <a:lnSpc>
                <a:spcPct val="100000"/>
              </a:lnSpc>
            </a:pPr>
            <a:r>
              <a:rPr lang="en-US" sz="1400" b="0" i="0" u="none">
                <a:solidFill>
                  <a:schemeClr val="tx1"/>
                </a:solidFill>
                <a:latin typeface="Comic Sans MS" pitchFamily="66" charset="0"/>
              </a:rPr>
              <a:t>(CCD camera)</a:t>
            </a:r>
          </a:p>
        </p:txBody>
      </p:sp>
      <p:sp>
        <p:nvSpPr>
          <p:cNvPr id="876589" name="Rectangle 45"/>
          <p:cNvSpPr>
            <a:spLocks noChangeArrowheads="1"/>
          </p:cNvSpPr>
          <p:nvPr/>
        </p:nvSpPr>
        <p:spPr bwMode="auto">
          <a:xfrm>
            <a:off x="2298700" y="1612900"/>
            <a:ext cx="576263" cy="573088"/>
          </a:xfrm>
          <a:prstGeom prst="rect">
            <a:avLst/>
          </a:prstGeom>
          <a:solidFill>
            <a:srgbClr val="FEE6F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6590" name="Text Box 46"/>
          <p:cNvSpPr txBox="1">
            <a:spLocks noChangeArrowheads="1"/>
          </p:cNvSpPr>
          <p:nvPr/>
        </p:nvSpPr>
        <p:spPr bwMode="auto">
          <a:xfrm>
            <a:off x="1866900" y="3790950"/>
            <a:ext cx="1006475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b="0" i="0" u="none">
                <a:solidFill>
                  <a:schemeClr val="tx1"/>
                </a:solidFill>
                <a:latin typeface="Comic Sans MS" pitchFamily="66" charset="0"/>
              </a:rPr>
              <a:t>Hartmann plate</a:t>
            </a:r>
          </a:p>
        </p:txBody>
      </p:sp>
      <p:sp>
        <p:nvSpPr>
          <p:cNvPr id="876591" name="Text Box 47"/>
          <p:cNvSpPr txBox="1">
            <a:spLocks noChangeArrowheads="1"/>
          </p:cNvSpPr>
          <p:nvPr/>
        </p:nvSpPr>
        <p:spPr bwMode="auto">
          <a:xfrm>
            <a:off x="1109663" y="1277938"/>
            <a:ext cx="1404937" cy="517525"/>
          </a:xfrm>
          <a:prstGeom prst="rect">
            <a:avLst/>
          </a:prstGeom>
          <a:solidFill>
            <a:srgbClr val="FDF5F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b="0" i="0" u="none">
                <a:solidFill>
                  <a:schemeClr val="tx1"/>
                </a:solidFill>
                <a:latin typeface="Comic Sans MS" pitchFamily="66" charset="0"/>
              </a:rPr>
              <a:t>for parallel light</a:t>
            </a:r>
          </a:p>
        </p:txBody>
      </p:sp>
      <p:sp>
        <p:nvSpPr>
          <p:cNvPr id="876592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31763" y="3303588"/>
            <a:ext cx="2154237" cy="393700"/>
          </a:xfrm>
          <a:solidFill>
            <a:srgbClr val="FFCCCC"/>
          </a:solidFill>
          <a:ln>
            <a:solidFill>
              <a:srgbClr val="0000CC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1. the principle</a:t>
            </a:r>
          </a:p>
        </p:txBody>
      </p:sp>
      <p:sp>
        <p:nvSpPr>
          <p:cNvPr id="876593" name="Rectangle 49"/>
          <p:cNvSpPr>
            <a:spLocks noChangeArrowheads="1"/>
          </p:cNvSpPr>
          <p:nvPr/>
        </p:nvSpPr>
        <p:spPr bwMode="auto">
          <a:xfrm>
            <a:off x="5678488" y="2438400"/>
            <a:ext cx="1849437" cy="393700"/>
          </a:xfrm>
          <a:prstGeom prst="rect">
            <a:avLst/>
          </a:prstGeom>
          <a:solidFill>
            <a:srgbClr val="FFCCCC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2000" i="0" u="none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 the images</a:t>
            </a:r>
          </a:p>
        </p:txBody>
      </p:sp>
      <p:pic>
        <p:nvPicPr>
          <p:cNvPr id="876594" name="Picture 50" descr="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8288" y="4567238"/>
            <a:ext cx="2560637" cy="2206625"/>
          </a:xfrm>
          <a:prstGeom prst="rect">
            <a:avLst/>
          </a:prstGeom>
          <a:noFill/>
        </p:spPr>
      </p:pic>
      <p:grpSp>
        <p:nvGrpSpPr>
          <p:cNvPr id="876595" name="Group 51"/>
          <p:cNvGrpSpPr>
            <a:grpSpLocks/>
          </p:cNvGrpSpPr>
          <p:nvPr/>
        </p:nvGrpSpPr>
        <p:grpSpPr bwMode="auto">
          <a:xfrm>
            <a:off x="3008313" y="4919663"/>
            <a:ext cx="1573212" cy="1747837"/>
            <a:chOff x="864" y="624"/>
            <a:chExt cx="3182" cy="2786"/>
          </a:xfrm>
        </p:grpSpPr>
        <p:pic>
          <p:nvPicPr>
            <p:cNvPr id="876596" name="Picture 52" descr="H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64" y="624"/>
              <a:ext cx="3182" cy="2786"/>
            </a:xfrm>
            <a:prstGeom prst="rect">
              <a:avLst/>
            </a:prstGeom>
            <a:noFill/>
          </p:spPr>
        </p:pic>
        <p:graphicFrame>
          <p:nvGraphicFramePr>
            <p:cNvPr id="876597" name="Object 53"/>
            <p:cNvGraphicFramePr>
              <a:graphicFrameLocks noChangeAspect="1"/>
            </p:cNvGraphicFramePr>
            <p:nvPr/>
          </p:nvGraphicFramePr>
          <p:xfrm>
            <a:off x="2496" y="2496"/>
            <a:ext cx="480" cy="3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1666" name="Equation" r:id="rId8" imgW="215640" imgH="177480" progId="">
                    <p:embed/>
                  </p:oleObj>
                </mc:Choice>
                <mc:Fallback>
                  <p:oleObj name="Equation" r:id="rId8" imgW="215640" imgH="1774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6" y="2496"/>
                          <a:ext cx="480" cy="3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76598" name="Object 54"/>
            <p:cNvGraphicFramePr>
              <a:graphicFrameLocks noChangeAspect="1"/>
            </p:cNvGraphicFramePr>
            <p:nvPr/>
          </p:nvGraphicFramePr>
          <p:xfrm>
            <a:off x="3216" y="1920"/>
            <a:ext cx="480" cy="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1667" name="Equation" r:id="rId10" imgW="215640" imgH="203040" progId="">
                    <p:embed/>
                  </p:oleObj>
                </mc:Choice>
                <mc:Fallback>
                  <p:oleObj name="Equation" r:id="rId10" imgW="215640" imgH="2030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6" y="1920"/>
                          <a:ext cx="480" cy="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76599" name="Oval 55"/>
          <p:cNvSpPr>
            <a:spLocks noChangeArrowheads="1"/>
          </p:cNvSpPr>
          <p:nvPr/>
        </p:nvSpPr>
        <p:spPr bwMode="auto">
          <a:xfrm>
            <a:off x="1609725" y="5937250"/>
            <a:ext cx="261938" cy="254000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876600" name="Line 56"/>
          <p:cNvSpPr>
            <a:spLocks noChangeShapeType="1"/>
          </p:cNvSpPr>
          <p:nvPr/>
        </p:nvSpPr>
        <p:spPr bwMode="auto">
          <a:xfrm flipV="1">
            <a:off x="1863725" y="5929313"/>
            <a:ext cx="1365250" cy="15081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876603" name="Rectangle 59"/>
          <p:cNvSpPr>
            <a:spLocks noChangeArrowheads="1"/>
          </p:cNvSpPr>
          <p:nvPr/>
        </p:nvSpPr>
        <p:spPr bwMode="auto">
          <a:xfrm>
            <a:off x="134938" y="4341813"/>
            <a:ext cx="2286000" cy="393700"/>
          </a:xfrm>
          <a:prstGeom prst="rect">
            <a:avLst/>
          </a:prstGeom>
          <a:solidFill>
            <a:srgbClr val="FFCCCC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2000" i="0" u="none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3. the analysis</a:t>
            </a:r>
          </a:p>
        </p:txBody>
      </p:sp>
      <p:sp>
        <p:nvSpPr>
          <p:cNvPr id="876604" name="Text Box 60"/>
          <p:cNvSpPr txBox="1">
            <a:spLocks noChangeArrowheads="1"/>
          </p:cNvSpPr>
          <p:nvPr/>
        </p:nvSpPr>
        <p:spPr bwMode="auto">
          <a:xfrm>
            <a:off x="6923088" y="3471863"/>
            <a:ext cx="2752725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2000" i="0" u="none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tolerance </a:t>
            </a:r>
          </a:p>
          <a:p>
            <a:pPr eaLnBrk="1" hangingPunct="1">
              <a:lnSpc>
                <a:spcPct val="100000"/>
              </a:lnSpc>
            </a:pPr>
            <a:r>
              <a:rPr lang="en-US" sz="1600" i="0" u="none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(=  center points  +/- 0.1 mm)</a:t>
            </a:r>
            <a:r>
              <a:rPr lang="en-US" sz="1600" b="0" i="0" u="none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cs-CZ" sz="1600" b="0" i="0" u="none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6607" name="Line 63"/>
          <p:cNvSpPr>
            <a:spLocks noChangeShapeType="1"/>
          </p:cNvSpPr>
          <p:nvPr/>
        </p:nvSpPr>
        <p:spPr bwMode="auto">
          <a:xfrm flipV="1">
            <a:off x="-244475" y="4278313"/>
            <a:ext cx="5883275" cy="20637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876608" name="Line 64"/>
          <p:cNvSpPr>
            <a:spLocks noChangeShapeType="1"/>
          </p:cNvSpPr>
          <p:nvPr/>
        </p:nvSpPr>
        <p:spPr bwMode="auto">
          <a:xfrm>
            <a:off x="5607050" y="1384300"/>
            <a:ext cx="22225" cy="2944813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876609" name="Line 65"/>
          <p:cNvSpPr>
            <a:spLocks noChangeShapeType="1"/>
          </p:cNvSpPr>
          <p:nvPr/>
        </p:nvSpPr>
        <p:spPr bwMode="auto">
          <a:xfrm>
            <a:off x="5618163" y="4097338"/>
            <a:ext cx="4284662" cy="39687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69" name="Text Box 5"/>
          <p:cNvSpPr txBox="1">
            <a:spLocks noChangeArrowheads="1"/>
          </p:cNvSpPr>
          <p:nvPr/>
        </p:nvSpPr>
        <p:spPr bwMode="auto">
          <a:xfrm>
            <a:off x="5335587" y="4525963"/>
            <a:ext cx="4217987" cy="1631216"/>
          </a:xfrm>
          <a:prstGeom prst="rect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2000" b="0" i="0" u="none" dirty="0">
                <a:solidFill>
                  <a:schemeClr val="tx1"/>
                </a:solidFill>
                <a:latin typeface="Arial" charset="0"/>
              </a:rPr>
              <a:t>576 TELESCOPES:</a:t>
            </a:r>
          </a:p>
          <a:p>
            <a:pPr eaLnBrk="1" hangingPunct="1">
              <a:lnSpc>
                <a:spcPct val="100000"/>
              </a:lnSpc>
            </a:pPr>
            <a:endParaRPr lang="en-US" sz="2000" b="0" i="0" u="none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US" sz="2000" b="0" i="0" u="none" dirty="0">
                <a:solidFill>
                  <a:schemeClr val="hlink"/>
                </a:solidFill>
                <a:latin typeface="Arial" charset="0"/>
              </a:rPr>
              <a:t>A</a:t>
            </a:r>
            <a:r>
              <a:rPr lang="en-US" sz="2000" b="0" i="0" u="none" dirty="0">
                <a:solidFill>
                  <a:schemeClr val="tx1"/>
                </a:solidFill>
                <a:latin typeface="Arial" charset="0"/>
              </a:rPr>
              <a:t>) ~70% within 50 </a:t>
            </a:r>
            <a:r>
              <a:rPr lang="en-US" sz="2000" b="0" i="0" u="none" dirty="0">
                <a:solidFill>
                  <a:schemeClr val="tx1"/>
                </a:solidFill>
                <a:latin typeface="Arial" charset="0"/>
                <a:cs typeface="Arial" charset="0"/>
              </a:rPr>
              <a:t>µ</a:t>
            </a:r>
            <a:r>
              <a:rPr lang="en-US" sz="2000" b="0" i="0" u="none" dirty="0">
                <a:solidFill>
                  <a:schemeClr val="tx1"/>
                </a:solidFill>
                <a:latin typeface="Arial" charset="0"/>
              </a:rPr>
              <a:t>m tolerance</a:t>
            </a:r>
          </a:p>
          <a:p>
            <a:pPr eaLnBrk="1" hangingPunct="1">
              <a:lnSpc>
                <a:spcPct val="100000"/>
              </a:lnSpc>
            </a:pPr>
            <a:r>
              <a:rPr lang="en-US" sz="2000" b="0" i="0" u="none" dirty="0">
                <a:solidFill>
                  <a:schemeClr val="hlink"/>
                </a:solidFill>
                <a:latin typeface="Arial" charset="0"/>
              </a:rPr>
              <a:t>B</a:t>
            </a:r>
            <a:r>
              <a:rPr lang="en-US" sz="2000" b="0" i="0" u="none" dirty="0">
                <a:solidFill>
                  <a:schemeClr val="tx1"/>
                </a:solidFill>
                <a:latin typeface="Arial" charset="0"/>
              </a:rPr>
              <a:t>) ~20% within 100 µm tolerance</a:t>
            </a:r>
          </a:p>
          <a:p>
            <a:pPr eaLnBrk="1" hangingPunct="1">
              <a:lnSpc>
                <a:spcPct val="100000"/>
              </a:lnSpc>
            </a:pPr>
            <a:r>
              <a:rPr lang="en-US" sz="2000" b="0" i="0" u="none" dirty="0">
                <a:solidFill>
                  <a:schemeClr val="hlink"/>
                </a:solidFill>
                <a:latin typeface="Arial" charset="0"/>
              </a:rPr>
              <a:t>C</a:t>
            </a:r>
            <a:r>
              <a:rPr lang="en-US" sz="2000" b="0" i="0" u="none" dirty="0">
                <a:solidFill>
                  <a:schemeClr val="tx1"/>
                </a:solidFill>
                <a:latin typeface="Arial" charset="0"/>
              </a:rPr>
              <a:t>) ~10% within </a:t>
            </a:r>
            <a:r>
              <a:rPr lang="en-US" sz="1800" b="0" i="0" u="none" dirty="0">
                <a:solidFill>
                  <a:schemeClr val="tx1"/>
                </a:solidFill>
                <a:latin typeface="Arial" charset="0"/>
              </a:rPr>
              <a:t>150 µm</a:t>
            </a:r>
            <a:r>
              <a:rPr lang="en-US" sz="2000" b="0" i="0" u="none" dirty="0">
                <a:solidFill>
                  <a:schemeClr val="tx1"/>
                </a:solidFill>
                <a:latin typeface="Arial" charset="0"/>
              </a:rPr>
              <a:t> tolerances</a:t>
            </a:r>
          </a:p>
        </p:txBody>
      </p:sp>
    </p:spTree>
    <p:extLst>
      <p:ext uri="{BB962C8B-B14F-4D97-AF65-F5344CB8AC3E}">
        <p14:creationId xmlns:p14="http://schemas.microsoft.com/office/powerpoint/2010/main" val="396404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Fulvio  TESSAROTTO</a:t>
            </a:r>
            <a:endParaRPr lang="en-US"/>
          </a:p>
        </p:txBody>
      </p:sp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790576" y="152400"/>
            <a:ext cx="7924800" cy="5238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vessel and the mirror support wall</a:t>
            </a:r>
            <a:endParaRPr lang="en-US" sz="32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2" name="Picture 11" descr="vessel_machinin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5" y="790573"/>
            <a:ext cx="3854447" cy="2890835"/>
          </a:xfrm>
          <a:prstGeom prst="rect">
            <a:avLst/>
          </a:prstGeom>
        </p:spPr>
      </p:pic>
      <p:pic>
        <p:nvPicPr>
          <p:cNvPr id="13" name="Picture 3" descr="p3100069_s"/>
          <p:cNvPicPr>
            <a:picLocks noChangeAspect="1" noChangeArrowheads="1"/>
          </p:cNvPicPr>
          <p:nvPr/>
        </p:nvPicPr>
        <p:blipFill>
          <a:blip r:embed="rId3" cstate="print"/>
          <a:srcRect t="10753"/>
          <a:stretch>
            <a:fillRect/>
          </a:stretch>
        </p:blipFill>
        <p:spPr bwMode="auto">
          <a:xfrm>
            <a:off x="7343775" y="733475"/>
            <a:ext cx="2425519" cy="3176989"/>
          </a:xfrm>
          <a:prstGeom prst="rect">
            <a:avLst/>
          </a:prstGeom>
          <a:noFill/>
        </p:spPr>
      </p:pic>
      <p:pic>
        <p:nvPicPr>
          <p:cNvPr id="15" name="Picture 12" descr="gabarit"/>
          <p:cNvPicPr>
            <a:picLocks noChangeAspect="1" noChangeArrowheads="1"/>
          </p:cNvPicPr>
          <p:nvPr/>
        </p:nvPicPr>
        <p:blipFill>
          <a:blip r:embed="rId4" cstate="print"/>
          <a:srcRect t="16977" r="18164" b="16977"/>
          <a:stretch>
            <a:fillRect/>
          </a:stretch>
        </p:blipFill>
        <p:spPr bwMode="auto">
          <a:xfrm>
            <a:off x="166612" y="3732213"/>
            <a:ext cx="2839912" cy="305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mirmech2"/>
          <p:cNvPicPr>
            <a:picLocks noChangeAspect="1" noChangeArrowheads="1"/>
          </p:cNvPicPr>
          <p:nvPr/>
        </p:nvPicPr>
        <p:blipFill>
          <a:blip r:embed="rId5" cstate="print"/>
          <a:srcRect r="18485" b="8488"/>
          <a:stretch>
            <a:fillRect/>
          </a:stretch>
        </p:blipFill>
        <p:spPr bwMode="auto">
          <a:xfrm>
            <a:off x="3044824" y="3728722"/>
            <a:ext cx="3609667" cy="305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vessel4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25566" y="703844"/>
            <a:ext cx="3175333" cy="2142119"/>
          </a:xfrm>
          <a:prstGeom prst="rect">
            <a:avLst/>
          </a:prstGeom>
        </p:spPr>
      </p:pic>
      <p:pic>
        <p:nvPicPr>
          <p:cNvPr id="21" name="Picture 20" descr="mirror_support_wall_with_mirror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94487" y="4057650"/>
            <a:ext cx="3086101" cy="2314575"/>
          </a:xfrm>
          <a:prstGeom prst="rect">
            <a:avLst/>
          </a:prstGeom>
        </p:spPr>
      </p:pic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054473" y="2731617"/>
            <a:ext cx="3203575" cy="100399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0" u="none" dirty="0" smtClean="0">
                <a:solidFill>
                  <a:schemeClr val="tx1"/>
                </a:solidFill>
              </a:rPr>
              <a:t>Large and accurate mechanics</a:t>
            </a:r>
          </a:p>
          <a:p>
            <a:pPr>
              <a:spcBef>
                <a:spcPct val="50000"/>
              </a:spcBef>
            </a:pPr>
            <a:r>
              <a:rPr lang="en-US" sz="1600" i="0" u="none" dirty="0" smtClean="0">
                <a:solidFill>
                  <a:schemeClr val="tx1"/>
                </a:solidFill>
              </a:rPr>
              <a:t>  light front and rear windows</a:t>
            </a:r>
          </a:p>
          <a:p>
            <a:pPr>
              <a:spcBef>
                <a:spcPct val="50000"/>
              </a:spcBef>
            </a:pPr>
            <a:r>
              <a:rPr lang="en-US" sz="1600" u="none" dirty="0">
                <a:solidFill>
                  <a:schemeClr val="tx1"/>
                </a:solidFill>
              </a:rPr>
              <a:t>100 m of </a:t>
            </a:r>
            <a:r>
              <a:rPr lang="en-US" sz="1600" u="none" dirty="0" smtClean="0">
                <a:solidFill>
                  <a:schemeClr val="tx1"/>
                </a:solidFill>
              </a:rPr>
              <a:t>O-rings, </a:t>
            </a:r>
            <a:r>
              <a:rPr lang="en-US" sz="1600" u="none" dirty="0">
                <a:solidFill>
                  <a:schemeClr val="tx1"/>
                </a:solidFill>
              </a:rPr>
              <a:t>80 m</a:t>
            </a:r>
            <a:r>
              <a:rPr lang="en-US" sz="1800" u="none" baseline="30000" dirty="0">
                <a:solidFill>
                  <a:schemeClr val="tx1"/>
                </a:solidFill>
              </a:rPr>
              <a:t>3</a:t>
            </a:r>
            <a:r>
              <a:rPr lang="en-US" sz="1600" u="none" dirty="0">
                <a:solidFill>
                  <a:schemeClr val="tx1"/>
                </a:solidFill>
              </a:rPr>
              <a:t> C</a:t>
            </a:r>
            <a:r>
              <a:rPr lang="en-US" sz="1100" u="none" dirty="0">
                <a:solidFill>
                  <a:schemeClr val="tx1"/>
                </a:solidFill>
              </a:rPr>
              <a:t>4</a:t>
            </a:r>
            <a:r>
              <a:rPr lang="en-US" sz="1600" u="none" dirty="0">
                <a:solidFill>
                  <a:schemeClr val="tx1"/>
                </a:solidFill>
              </a:rPr>
              <a:t>F</a:t>
            </a:r>
            <a:r>
              <a:rPr lang="en-US" sz="1100" u="none" dirty="0">
                <a:solidFill>
                  <a:schemeClr val="tx1"/>
                </a:solidFill>
              </a:rPr>
              <a:t>10</a:t>
            </a:r>
            <a:endParaRPr lang="en-US" sz="1600" i="0" u="non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grpSp>
        <p:nvGrpSpPr>
          <p:cNvPr id="865295" name="Group 15"/>
          <p:cNvGrpSpPr>
            <a:grpSpLocks/>
          </p:cNvGrpSpPr>
          <p:nvPr/>
        </p:nvGrpSpPr>
        <p:grpSpPr bwMode="auto">
          <a:xfrm>
            <a:off x="4613275" y="3717925"/>
            <a:ext cx="4283075" cy="2773363"/>
            <a:chOff x="884" y="572"/>
            <a:chExt cx="3901" cy="2535"/>
          </a:xfrm>
        </p:grpSpPr>
        <p:graphicFrame>
          <p:nvGraphicFramePr>
            <p:cNvPr id="865296" name="Object 16"/>
            <p:cNvGraphicFramePr>
              <a:graphicFrameLocks noChangeAspect="1"/>
            </p:cNvGraphicFramePr>
            <p:nvPr/>
          </p:nvGraphicFramePr>
          <p:xfrm>
            <a:off x="884" y="572"/>
            <a:ext cx="3901" cy="25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690" name="Corel DESIGNER" r:id="rId4" imgW="2345400" imgH="1523160" progId="">
                    <p:embed/>
                  </p:oleObj>
                </mc:Choice>
                <mc:Fallback>
                  <p:oleObj name="Corel DESIGNER" r:id="rId4" imgW="2345400" imgH="1523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4" y="572"/>
                          <a:ext cx="3901" cy="25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65297" name="Text Box 17"/>
            <p:cNvSpPr txBox="1">
              <a:spLocks noChangeArrowheads="1"/>
            </p:cNvSpPr>
            <p:nvPr/>
          </p:nvSpPr>
          <p:spPr bwMode="auto">
            <a:xfrm>
              <a:off x="1517" y="1118"/>
              <a:ext cx="2411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00000"/>
                </a:lnSpc>
              </a:pPr>
              <a:r>
                <a:rPr lang="de-DE" sz="2000" i="0" u="none">
                  <a:solidFill>
                    <a:srgbClr val="FF0066"/>
                  </a:solidFill>
                  <a:latin typeface="Arial" charset="0"/>
                </a:rPr>
                <a:t>measured @ 360 nm</a:t>
              </a:r>
            </a:p>
          </p:txBody>
        </p:sp>
      </p:grp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868363" y="153988"/>
            <a:ext cx="7491412" cy="75565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r>
              <a:rPr lang="en-US"/>
              <a:t>MAPMT </a:t>
            </a:r>
            <a:r>
              <a:rPr lang="en-US">
                <a:solidFill>
                  <a:schemeClr val="hlink"/>
                </a:solidFill>
              </a:rPr>
              <a:t>Q</a:t>
            </a:r>
            <a:r>
              <a:rPr lang="en-US"/>
              <a:t>uality </a:t>
            </a:r>
            <a:r>
              <a:rPr lang="en-US">
                <a:solidFill>
                  <a:schemeClr val="hlink"/>
                </a:solidFill>
              </a:rPr>
              <a:t>C</a:t>
            </a:r>
            <a:r>
              <a:rPr lang="en-US"/>
              <a:t>ontrol</a:t>
            </a:r>
          </a:p>
        </p:txBody>
      </p:sp>
      <p:sp>
        <p:nvSpPr>
          <p:cNvPr id="865285" name="Rectangle 5"/>
          <p:cNvSpPr>
            <a:spLocks noChangeArrowheads="1"/>
          </p:cNvSpPr>
          <p:nvPr/>
        </p:nvSpPr>
        <p:spPr bwMode="auto">
          <a:xfrm>
            <a:off x="260350" y="3844925"/>
            <a:ext cx="4044950" cy="255111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de-DE" sz="1800" i="0" u="none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PROTOCOL – 2 h / MAPMT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de-DE" sz="1800" i="0" u="none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r>
              <a:rPr lang="de-DE" sz="1400" i="0" u="none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Visual Inspection (Pixel grid o.k.)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r>
              <a:rPr lang="de-DE" sz="1400" i="0" u="none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Noise rates and dark current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r>
              <a:rPr lang="de-DE" sz="1400" i="0" u="none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Scope Image stored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r>
              <a:rPr lang="de-DE" sz="1400" i="0" u="none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Signal shape, uniformity, gain</a:t>
            </a:r>
          </a:p>
          <a:p>
            <a:pPr marL="1047750" lvl="1" indent="-285750">
              <a:lnSpc>
                <a:spcPct val="80000"/>
              </a:lnSpc>
              <a:spcBef>
                <a:spcPct val="30000"/>
              </a:spcBef>
              <a:buClr>
                <a:srgbClr val="0000CC"/>
              </a:buClr>
              <a:buFont typeface="Wingdings" pitchFamily="2" charset="2"/>
              <a:buChar char="§"/>
            </a:pPr>
            <a:r>
              <a:rPr lang="de-DE" sz="1400" i="0" u="none">
                <a:solidFill>
                  <a:schemeClr val="tx1"/>
                </a:solidFill>
                <a:latin typeface="Arial" charset="0"/>
              </a:rPr>
              <a:t>measuring ADC distribution @ several Voltages</a:t>
            </a:r>
            <a:endParaRPr lang="de-DE" sz="1400" i="0" u="none">
              <a:solidFill>
                <a:srgbClr val="0000CC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r>
              <a:rPr lang="de-DE" sz="1400" i="0" u="none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Quantum efficiency</a:t>
            </a:r>
          </a:p>
          <a:p>
            <a:pPr marL="1047750" lvl="1" indent="-285750">
              <a:lnSpc>
                <a:spcPct val="80000"/>
              </a:lnSpc>
              <a:spcBef>
                <a:spcPct val="30000"/>
              </a:spcBef>
              <a:buClr>
                <a:srgbClr val="0000CC"/>
              </a:buClr>
              <a:buFont typeface="Wingdings" pitchFamily="2" charset="2"/>
              <a:buChar char="§"/>
            </a:pPr>
            <a:r>
              <a:rPr lang="de-DE" sz="1400" i="0" u="none">
                <a:solidFill>
                  <a:schemeClr val="tx1"/>
                </a:solidFill>
                <a:latin typeface="Arial" charset="0"/>
              </a:rPr>
              <a:t>measurement with blue LED and UV LED</a:t>
            </a:r>
            <a:endParaRPr lang="en-US" sz="1600" i="0" u="none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865288" name="Picture 8" descr="H6568-950V-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92513" y="939800"/>
            <a:ext cx="2084387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5289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624513" y="681038"/>
          <a:ext cx="4162425" cy="312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691" name="CorelDRAW" r:id="rId7" imgW="10107720" imgH="7586640" progId="">
                  <p:embed/>
                </p:oleObj>
              </mc:Choice>
              <mc:Fallback>
                <p:oleObj name="CorelDRAW" r:id="rId7" imgW="10107720" imgH="7586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4513" y="681038"/>
                        <a:ext cx="4162425" cy="3122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chemeClr val="bg1"/>
                                </a:gs>
                                <a:gs pos="100000">
                                  <a:schemeClr val="accent1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5291" name="Rectangle 11"/>
          <p:cNvSpPr>
            <a:spLocks noChangeArrowheads="1"/>
          </p:cNvSpPr>
          <p:nvPr/>
        </p:nvSpPr>
        <p:spPr bwMode="auto">
          <a:xfrm>
            <a:off x="3794125" y="2482850"/>
            <a:ext cx="1920875" cy="1139825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de-DE" sz="1600" i="0" u="none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Individual ADC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de-DE" sz="1600" i="0" u="none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spectra for each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de-DE" sz="1600" i="0" u="none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channel, voltage,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de-DE" sz="1600" i="0" u="none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wavelenght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de-DE" sz="1600" i="0" u="none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865292" name="Rectangle 12"/>
          <p:cNvSpPr>
            <a:spLocks noChangeArrowheads="1"/>
          </p:cNvSpPr>
          <p:nvPr/>
        </p:nvSpPr>
        <p:spPr bwMode="auto">
          <a:xfrm>
            <a:off x="7026275" y="5434013"/>
            <a:ext cx="2470150" cy="639762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 algn="ctr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de-DE" sz="1800" i="0" u="none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gain vs HV for each</a:t>
            </a:r>
          </a:p>
          <a:p>
            <a:pPr marL="571500" indent="-571500" algn="ctr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de-DE" sz="1800" i="0" u="none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MAPMT anode</a:t>
            </a:r>
          </a:p>
        </p:txBody>
      </p:sp>
      <p:pic>
        <p:nvPicPr>
          <p:cNvPr id="865298" name="Picture 18" descr="PM_49_55_g"/>
          <p:cNvPicPr>
            <a:picLocks noChangeAspect="1" noChangeArrowheads="1"/>
          </p:cNvPicPr>
          <p:nvPr/>
        </p:nvPicPr>
        <p:blipFill>
          <a:blip r:embed="rId9" cstate="print"/>
          <a:srcRect l="11958" t="7031" r="15576" b="44992"/>
          <a:stretch>
            <a:fillRect/>
          </a:stretch>
        </p:blipFill>
        <p:spPr bwMode="auto">
          <a:xfrm>
            <a:off x="206375" y="2260600"/>
            <a:ext cx="3551238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5299" name="Text Box 19"/>
          <p:cNvSpPr txBox="1">
            <a:spLocks noChangeArrowheads="1"/>
          </p:cNvSpPr>
          <p:nvPr/>
        </p:nvSpPr>
        <p:spPr bwMode="auto">
          <a:xfrm>
            <a:off x="323850" y="933450"/>
            <a:ext cx="3352800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lang="en-US" sz="1600" i="0" u="none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 of 620 MAPMTs</a:t>
            </a:r>
          </a:p>
          <a:p>
            <a:r>
              <a:rPr lang="en-US" sz="1600" i="0" u="none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less than 10 MAPMTs not fully satisfactory, mainly due to the dark current requirement:</a:t>
            </a:r>
          </a:p>
          <a:p>
            <a:r>
              <a:rPr lang="en-US" sz="1600" i="0" u="none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dark &lt; 2 nA/ch after ½ h in dark</a:t>
            </a:r>
          </a:p>
        </p:txBody>
      </p:sp>
      <p:sp>
        <p:nvSpPr>
          <p:cNvPr id="865301" name="Line 21"/>
          <p:cNvSpPr>
            <a:spLocks noChangeShapeType="1"/>
          </p:cNvSpPr>
          <p:nvPr/>
        </p:nvSpPr>
        <p:spPr bwMode="auto">
          <a:xfrm>
            <a:off x="5200650" y="3438525"/>
            <a:ext cx="571500" cy="0"/>
          </a:xfrm>
          <a:prstGeom prst="line">
            <a:avLst/>
          </a:prstGeom>
          <a:noFill/>
          <a:ln w="57150">
            <a:solidFill>
              <a:srgbClr val="3333CC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7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24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ambdabar_color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8094" y="746852"/>
            <a:ext cx="4858056" cy="2377348"/>
          </a:xfrm>
          <a:prstGeom prst="rect">
            <a:avLst/>
          </a:prstGeom>
        </p:spPr>
      </p:pic>
      <p:pic>
        <p:nvPicPr>
          <p:cNvPr id="11" name="Picture 10" descr="lambda_color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75" y="742722"/>
            <a:ext cx="4873625" cy="2381479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Fulvio  TESSAROTTO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919558" name="Text Box 6"/>
          <p:cNvSpPr txBox="1">
            <a:spLocks noChangeArrowheads="1"/>
          </p:cNvSpPr>
          <p:nvPr/>
        </p:nvSpPr>
        <p:spPr bwMode="auto">
          <a:xfrm>
            <a:off x="1901824" y="1724025"/>
            <a:ext cx="2536825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none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with</a:t>
            </a:r>
            <a:r>
              <a:rPr lang="en-US" sz="2000" u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2000" u="none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without</a:t>
            </a:r>
            <a:r>
              <a:rPr lang="en-US" sz="2000" u="none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u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PID</a:t>
            </a:r>
            <a:endParaRPr lang="en-US" sz="2000" u="none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114425" y="133350"/>
            <a:ext cx="7258050" cy="6096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800" i="0" u="none" dirty="0" smtClean="0"/>
              <a:t>RICH PID information in </a:t>
            </a:r>
            <a:r>
              <a:rPr lang="el-GR" sz="2800" i="0" u="none" dirty="0" smtClean="0"/>
              <a:t>Λ</a:t>
            </a:r>
            <a:r>
              <a:rPr lang="en-US" sz="2800" i="0" u="none" dirty="0" smtClean="0"/>
              <a:t> analysis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13" descr="arme_color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1" y="3045456"/>
            <a:ext cx="4467224" cy="3812544"/>
          </a:xfrm>
          <a:prstGeom prst="rect">
            <a:avLst/>
          </a:prstGeom>
        </p:spPr>
      </p:pic>
      <p:pic>
        <p:nvPicPr>
          <p:cNvPr id="15" name="Picture 14" descr="arme_rich_color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91837" y="3041815"/>
            <a:ext cx="4709337" cy="3816186"/>
          </a:xfrm>
          <a:prstGeom prst="rect">
            <a:avLst/>
          </a:prstGeom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768600" y="876300"/>
            <a:ext cx="1450975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i="0" u="none" dirty="0" smtClean="0">
                <a:solidFill>
                  <a:schemeClr val="tx1"/>
                </a:solidFill>
              </a:rPr>
              <a:t>Λ</a:t>
            </a:r>
            <a:r>
              <a:rPr lang="en-US" sz="2000" i="0" u="none" dirty="0" smtClean="0">
                <a:solidFill>
                  <a:schemeClr val="tx1"/>
                </a:solidFill>
              </a:rPr>
              <a:t> </a:t>
            </a:r>
            <a:r>
              <a:rPr lang="en-US" sz="2000" i="0" u="none" dirty="0" smtClean="0">
                <a:solidFill>
                  <a:schemeClr val="tx1"/>
                </a:solidFill>
                <a:sym typeface="Wingdings" pitchFamily="2" charset="2"/>
              </a:rPr>
              <a:t> p </a:t>
            </a:r>
            <a:r>
              <a:rPr lang="el-GR" sz="2000" i="0" u="none" dirty="0" smtClean="0">
                <a:solidFill>
                  <a:schemeClr val="tx1"/>
                </a:solidFill>
                <a:sym typeface="Wingdings" pitchFamily="2" charset="2"/>
              </a:rPr>
              <a:t>π</a:t>
            </a:r>
            <a:r>
              <a:rPr lang="en-US" sz="2400" i="0" u="none" baseline="30000" dirty="0" smtClean="0">
                <a:solidFill>
                  <a:schemeClr val="tx1"/>
                </a:solidFill>
                <a:sym typeface="Wingdings" pitchFamily="2" charset="2"/>
              </a:rPr>
              <a:t>-</a:t>
            </a:r>
            <a:r>
              <a:rPr lang="en-US" sz="2000" i="0" u="none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endParaRPr lang="en-US" sz="2000" i="0" u="none" dirty="0">
              <a:solidFill>
                <a:schemeClr val="tx1"/>
              </a:solidFill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7550150" y="885825"/>
            <a:ext cx="1450975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i="0" u="none" dirty="0" smtClean="0">
                <a:solidFill>
                  <a:schemeClr val="tx1"/>
                </a:solidFill>
              </a:rPr>
              <a:t>Λ</a:t>
            </a:r>
            <a:r>
              <a:rPr lang="en-US" sz="2000" i="0" u="none" dirty="0" smtClean="0">
                <a:solidFill>
                  <a:schemeClr val="tx1"/>
                </a:solidFill>
              </a:rPr>
              <a:t> </a:t>
            </a:r>
            <a:r>
              <a:rPr lang="en-US" sz="2000" i="0" u="none" dirty="0" smtClean="0">
                <a:solidFill>
                  <a:schemeClr val="tx1"/>
                </a:solidFill>
                <a:sym typeface="Wingdings" pitchFamily="2" charset="2"/>
              </a:rPr>
              <a:t> p </a:t>
            </a:r>
            <a:r>
              <a:rPr lang="el-GR" sz="2000" i="0" u="none" dirty="0" smtClean="0">
                <a:solidFill>
                  <a:schemeClr val="tx1"/>
                </a:solidFill>
                <a:sym typeface="Wingdings" pitchFamily="2" charset="2"/>
              </a:rPr>
              <a:t>π</a:t>
            </a:r>
            <a:r>
              <a:rPr lang="en-US" sz="2400" i="0" u="none" baseline="30000" dirty="0" smtClean="0">
                <a:solidFill>
                  <a:schemeClr val="tx1"/>
                </a:solidFill>
                <a:sym typeface="Wingdings" pitchFamily="2" charset="2"/>
              </a:rPr>
              <a:t>+</a:t>
            </a:r>
            <a:r>
              <a:rPr lang="en-US" sz="2000" i="0" u="none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endParaRPr lang="en-US" sz="2000" i="0" u="none" dirty="0">
              <a:solidFill>
                <a:schemeClr val="tx1"/>
              </a:solidFill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985000" y="1685925"/>
            <a:ext cx="2536825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none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with</a:t>
            </a:r>
            <a:r>
              <a:rPr lang="en-US" sz="2000" u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2000" u="none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without</a:t>
            </a:r>
            <a:r>
              <a:rPr lang="en-US" sz="2000" u="none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u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PID</a:t>
            </a:r>
            <a:endParaRPr lang="en-US" sz="2000" u="none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10800000" flipV="1">
            <a:off x="1562101" y="2038349"/>
            <a:ext cx="638179" cy="485776"/>
          </a:xfrm>
          <a:prstGeom prst="straightConnector1">
            <a:avLst/>
          </a:prstGeom>
          <a:ln w="19050">
            <a:solidFill>
              <a:srgbClr val="3333CC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rot="10800000" flipV="1">
            <a:off x="6467476" y="1990724"/>
            <a:ext cx="733425" cy="447676"/>
          </a:xfrm>
          <a:prstGeom prst="straightConnector1">
            <a:avLst/>
          </a:prstGeom>
          <a:ln w="19050">
            <a:solidFill>
              <a:srgbClr val="3333CC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rot="10800000" flipV="1">
            <a:off x="7277100" y="1981200"/>
            <a:ext cx="838202" cy="19050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 bwMode="auto">
          <a:xfrm rot="10800000" flipV="1">
            <a:off x="2085976" y="2019300"/>
            <a:ext cx="981077" cy="38100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 bwMode="auto">
          <a:xfrm flipV="1">
            <a:off x="8267700" y="962025"/>
            <a:ext cx="171450" cy="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 bwMode="auto">
          <a:xfrm flipV="1">
            <a:off x="7686675" y="933450"/>
            <a:ext cx="219075" cy="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1476375" y="1333500"/>
            <a:ext cx="3324226" cy="31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purity  increased by 6, loss &lt; 3%</a:t>
            </a:r>
            <a:r>
              <a:rPr lang="en-US" sz="1600" u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endParaRPr lang="en-US" sz="1600" u="none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6353175" y="1333500"/>
            <a:ext cx="3324226" cy="31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purity  increased by 7, loss &lt; 3%  </a:t>
            </a:r>
            <a:endParaRPr lang="en-US" sz="1600" u="none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3" name="Text Box 6"/>
          <p:cNvSpPr txBox="1">
            <a:spLocks noChangeArrowheads="1"/>
          </p:cNvSpPr>
          <p:nvPr/>
        </p:nvSpPr>
        <p:spPr bwMode="auto">
          <a:xfrm>
            <a:off x="3400425" y="3524250"/>
            <a:ext cx="2971799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u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                   with  p</a:t>
            </a:r>
            <a:r>
              <a:rPr lang="en-US" sz="2000" u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u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identification</a:t>
            </a:r>
            <a:endParaRPr lang="en-US" sz="20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876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 CHECKS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820" y="2964357"/>
            <a:ext cx="4031708" cy="2583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178674" y="1538683"/>
            <a:ext cx="2482346" cy="99125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Rings with al least</a:t>
            </a:r>
          </a:p>
          <a:p>
            <a:pPr marL="0" indent="0">
              <a:buFont typeface="Wingdings" pitchFamily="2" charset="2"/>
              <a:buNone/>
            </a:pPr>
            <a:r>
              <a:rPr lang="en-US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1 2 3</a:t>
            </a:r>
            <a:r>
              <a:rPr lang="en-US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7357935" y="2023626"/>
            <a:ext cx="0" cy="10687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7811860" y="2208486"/>
            <a:ext cx="242564" cy="1832936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8054424" y="2208486"/>
            <a:ext cx="525132" cy="1935658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35" y="1194795"/>
            <a:ext cx="4462977" cy="29493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233134" y="4256314"/>
            <a:ext cx="4386943" cy="198251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Fit ranges:</a:t>
            </a:r>
          </a:p>
          <a:p>
            <a:pPr marL="0" indent="0">
              <a:buFont typeface="Wingdings" pitchFamily="2" charset="2"/>
              <a:buNone/>
            </a:pPr>
            <a:endParaRPr lang="en-US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– 45 </a:t>
            </a:r>
            <a:r>
              <a:rPr lang="en-US" kern="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(25 – 40 </a:t>
            </a:r>
            <a:r>
              <a:rPr lang="en-US" kern="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mard</a:t>
            </a:r>
            <a:r>
              <a:rPr lang="en-US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en-US" kern="0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kern="0" dirty="0" err="1">
                <a:latin typeface="Arial" panose="020B0604020202020204" pitchFamily="34" charset="0"/>
                <a:cs typeface="Arial" panose="020B0604020202020204" pitchFamily="34" charset="0"/>
              </a:rPr>
              <a:t>mard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kern="0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(15 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kern="0" dirty="0" err="1">
                <a:latin typeface="Arial" panose="020B0604020202020204" pitchFamily="34" charset="0"/>
                <a:cs typeface="Arial" panose="020B0604020202020204" pitchFamily="34" charset="0"/>
              </a:rPr>
              <a:t>mard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967110" y="1088571"/>
            <a:ext cx="4797779" cy="515026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0952" y="1088571"/>
            <a:ext cx="4690533" cy="515026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>
            <a:off x="7357935" y="2208486"/>
            <a:ext cx="211361" cy="1641025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92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COMPARING THE 6 DATA SETS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RICH2013, </a:t>
            </a:r>
            <a:r>
              <a:rPr lang="en-GB" dirty="0" err="1" smtClean="0"/>
              <a:t>Hayama</a:t>
            </a:r>
            <a:r>
              <a:rPr lang="en-GB" dirty="0" smtClean="0"/>
              <a:t>     1-6/12/2013</a:t>
            </a:r>
            <a:r>
              <a:rPr lang="en-US" dirty="0" smtClean="0"/>
              <a:t>     </a:t>
            </a:r>
            <a:r>
              <a:rPr lang="en-US" b="1" dirty="0" smtClean="0"/>
              <a:t>Experience with </a:t>
            </a:r>
            <a:r>
              <a:rPr lang="en-US" b="1" dirty="0" err="1" smtClean="0"/>
              <a:t>CsI</a:t>
            </a:r>
            <a:r>
              <a:rPr lang="en-US" b="1" dirty="0" smtClean="0"/>
              <a:t> photocathodes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75615" y="1045030"/>
            <a:ext cx="9369128" cy="5366656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SOURCES OF SYSTEMATIC EFFECTS</a:t>
            </a:r>
          </a:p>
          <a:p>
            <a:r>
              <a:rPr lang="en-US" sz="180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beams  (</a:t>
            </a:r>
            <a:r>
              <a:rPr lang="en-US" sz="1800" kern="0" dirty="0" smtClean="0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180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h) and beam momentum</a:t>
            </a:r>
          </a:p>
          <a:p>
            <a:pPr lvl="1"/>
            <a:r>
              <a:rPr lang="en-US" sz="1800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different background and secondary multiplicities</a:t>
            </a:r>
          </a:p>
          <a:p>
            <a:pPr marL="762000" lvl="1" indent="0">
              <a:buNone/>
            </a:pPr>
            <a:r>
              <a:rPr lang="en-US" sz="1800" i="1" kern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 i="1" kern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signal and background contributions are separated in the analysis</a:t>
            </a:r>
          </a:p>
          <a:p>
            <a:r>
              <a:rPr lang="en-US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HV fixed, </a:t>
            </a:r>
            <a:r>
              <a:rPr lang="en-US" sz="180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-20V (over 2kV) in 2010, 2011: </a:t>
            </a:r>
            <a:r>
              <a:rPr lang="en-US" sz="1800" i="1" kern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small effect ~ </a:t>
            </a:r>
            <a:r>
              <a:rPr lang="en-US" sz="1800" i="1" kern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2.3% N decrease</a:t>
            </a:r>
            <a:endParaRPr lang="en-US" sz="1800" i="1" kern="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differences</a:t>
            </a:r>
            <a:r>
              <a:rPr lang="en-US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in parameters:</a:t>
            </a:r>
          </a:p>
          <a:p>
            <a:pPr lvl="1"/>
            <a:r>
              <a:rPr lang="en-US" sz="1800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T, P, electronics threshold</a:t>
            </a:r>
          </a:p>
          <a:p>
            <a:pPr marL="762000" lvl="1" indent="0">
              <a:buNone/>
            </a:pPr>
            <a:r>
              <a:rPr lang="en-US" sz="1800" i="1" kern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systematic effect estimated</a:t>
            </a:r>
          </a:p>
          <a:p>
            <a:pPr marL="762000" lvl="1" indent="0">
              <a:buNone/>
            </a:pPr>
            <a:endParaRPr lang="en-US" sz="1800" kern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procedure self-correcting for the </a:t>
            </a:r>
          </a:p>
          <a:p>
            <a:pPr marL="0" indent="0">
              <a:buNone/>
            </a:pPr>
            <a:r>
              <a:rPr lang="en-US" sz="180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variation of the refractive index</a:t>
            </a:r>
            <a:r>
              <a:rPr lang="en-US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(P, T, residual N</a:t>
            </a:r>
            <a:r>
              <a:rPr lang="en-US" sz="1800" kern="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content) </a:t>
            </a:r>
          </a:p>
          <a:p>
            <a:pPr lvl="1"/>
            <a:r>
              <a:rPr lang="en-US" sz="1800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n-1 = (1422 - 1537) * 10</a:t>
            </a:r>
            <a:r>
              <a:rPr lang="en-US" sz="1800" kern="0" baseline="30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</a:p>
          <a:p>
            <a:pPr marL="571500" lvl="1" indent="-571500">
              <a:buClr>
                <a:schemeClr val="hlink"/>
              </a:buClr>
            </a:pPr>
            <a:r>
              <a:rPr lang="en-US" sz="1800" kern="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gas transparency: </a:t>
            </a:r>
          </a:p>
          <a:p>
            <a:pPr marL="0" lvl="1" indent="0">
              <a:buClr>
                <a:schemeClr val="hlink"/>
              </a:buClr>
              <a:buNone/>
            </a:pPr>
            <a:r>
              <a:rPr lang="en-US" sz="1800" i="1" kern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1800" i="1" kern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 i="1" kern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negligible variations</a:t>
            </a:r>
          </a:p>
          <a:p>
            <a:pPr marL="0" lvl="1" indent="0">
              <a:buClr>
                <a:schemeClr val="hlink"/>
              </a:buClr>
              <a:buNone/>
            </a:pPr>
            <a:r>
              <a:rPr lang="en-US" sz="1800" i="1" kern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i="1" kern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(constant monitoring)</a:t>
            </a:r>
            <a:endParaRPr lang="en-US" kern="0" dirty="0" smtClean="0"/>
          </a:p>
        </p:txBody>
      </p:sp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903" y="2689182"/>
            <a:ext cx="4009387" cy="136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09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690" name="Picture 2"/>
          <p:cNvPicPr>
            <a:picLocks noChangeAspect="1" noChangeArrowheads="1"/>
          </p:cNvPicPr>
          <p:nvPr/>
        </p:nvPicPr>
        <p:blipFill>
          <a:blip r:embed="rId2" cstate="print"/>
          <a:srcRect t="17298"/>
          <a:stretch>
            <a:fillRect/>
          </a:stretch>
        </p:blipFill>
        <p:spPr bwMode="auto">
          <a:xfrm>
            <a:off x="104773" y="4916239"/>
            <a:ext cx="2457452" cy="182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 descr="mirror_wall"/>
          <p:cNvPicPr>
            <a:picLocks noChangeAspect="1" noChangeArrowheads="1"/>
          </p:cNvPicPr>
          <p:nvPr/>
        </p:nvPicPr>
        <p:blipFill>
          <a:blip r:embed="rId3" cstate="print"/>
          <a:srcRect l="2119" r="3532"/>
          <a:stretch>
            <a:fillRect/>
          </a:stretch>
        </p:blipFill>
        <p:spPr bwMode="auto">
          <a:xfrm>
            <a:off x="2704068" y="745276"/>
            <a:ext cx="7078107" cy="5134634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Fulvio  TESSAROTTO</a:t>
            </a:r>
            <a:endParaRPr lang="en-US"/>
          </a:p>
        </p:txBody>
      </p:sp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781051" y="114300"/>
            <a:ext cx="7924800" cy="5238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mirrors and alignment</a:t>
            </a:r>
            <a:endParaRPr lang="en-US" sz="32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0" name="Picture 32" descr="mird2"/>
          <p:cNvPicPr>
            <a:picLocks noChangeAspect="1" noChangeArrowheads="1"/>
          </p:cNvPicPr>
          <p:nvPr/>
        </p:nvPicPr>
        <p:blipFill>
          <a:blip r:embed="rId4" cstate="print"/>
          <a:srcRect r="21985" b="20968"/>
          <a:stretch>
            <a:fillRect/>
          </a:stretch>
        </p:blipFill>
        <p:spPr bwMode="auto">
          <a:xfrm>
            <a:off x="129112" y="2990480"/>
            <a:ext cx="2414063" cy="18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mirror mounting.jpg"/>
          <p:cNvPicPr>
            <a:picLocks noChangeAspect="1"/>
          </p:cNvPicPr>
          <p:nvPr/>
        </p:nvPicPr>
        <p:blipFill>
          <a:blip r:embed="rId5" cstate="print"/>
          <a:srcRect r="11073"/>
          <a:stretch>
            <a:fillRect/>
          </a:stretch>
        </p:blipFill>
        <p:spPr>
          <a:xfrm>
            <a:off x="74613" y="752476"/>
            <a:ext cx="2529801" cy="2133600"/>
          </a:xfrm>
          <a:prstGeom prst="rect">
            <a:avLst/>
          </a:prstGeom>
        </p:spPr>
      </p:pic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5791199" y="5991225"/>
            <a:ext cx="3978275" cy="73007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 u="none" dirty="0" smtClean="0">
                <a:solidFill>
                  <a:schemeClr val="tx1"/>
                </a:solidFill>
              </a:rPr>
              <a:t>measurement of mirror alignment</a:t>
            </a:r>
          </a:p>
          <a:p>
            <a:pPr algn="ctr">
              <a:spcBef>
                <a:spcPct val="50000"/>
              </a:spcBef>
            </a:pPr>
            <a:r>
              <a:rPr lang="en-US" sz="1800" i="0" u="none" dirty="0" smtClean="0">
                <a:solidFill>
                  <a:schemeClr val="tx1"/>
                </a:solidFill>
              </a:rPr>
              <a:t>via laser </a:t>
            </a:r>
            <a:r>
              <a:rPr lang="en-US" sz="1800" i="0" u="none" dirty="0" err="1" smtClean="0">
                <a:solidFill>
                  <a:schemeClr val="tx1"/>
                </a:solidFill>
              </a:rPr>
              <a:t>autocollimation</a:t>
            </a:r>
            <a:endParaRPr lang="en-US" sz="1800" i="0" u="none" dirty="0" smtClean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/>
          <p:cNvCxnSpPr>
            <a:stCxn id="14" idx="1"/>
          </p:cNvCxnSpPr>
          <p:nvPr/>
        </p:nvCxnSpPr>
        <p:spPr bwMode="auto">
          <a:xfrm rot="10800000">
            <a:off x="1924051" y="5505451"/>
            <a:ext cx="742949" cy="111906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4" idx="1"/>
          </p:cNvCxnSpPr>
          <p:nvPr/>
        </p:nvCxnSpPr>
        <p:spPr bwMode="auto">
          <a:xfrm rot="10800000">
            <a:off x="1057275" y="5467351"/>
            <a:ext cx="1609724" cy="115716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2665413" y="5782403"/>
            <a:ext cx="2897187" cy="646973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2000" u="none" dirty="0" smtClean="0">
                <a:solidFill>
                  <a:srgbClr val="0000CC"/>
                </a:solidFill>
              </a:rPr>
              <a:t>21 m</a:t>
            </a:r>
            <a:r>
              <a:rPr lang="en-US" sz="2000" u="none" baseline="30000" dirty="0" smtClean="0">
                <a:solidFill>
                  <a:srgbClr val="0000CC"/>
                </a:solidFill>
              </a:rPr>
              <a:t>2</a:t>
            </a:r>
            <a:r>
              <a:rPr lang="en-US" sz="2000" u="none" dirty="0" smtClean="0">
                <a:solidFill>
                  <a:srgbClr val="0000CC"/>
                </a:solidFill>
              </a:rPr>
              <a:t>,  116 mirrors radius: 6.6 m</a:t>
            </a:r>
            <a:endParaRPr lang="en-US" sz="2000" u="none" dirty="0">
              <a:solidFill>
                <a:srgbClr val="0000CC"/>
              </a:solidFill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2666999" y="6467226"/>
            <a:ext cx="3000376" cy="31457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0" u="none" dirty="0" smtClean="0">
                <a:solidFill>
                  <a:schemeClr val="tx1"/>
                </a:solidFill>
              </a:rPr>
              <a:t>angular regulation screws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Fulvio  TESSAROTTO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     </a:t>
            </a:r>
          </a:p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781051" y="114300"/>
            <a:ext cx="7924800" cy="6667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problems with mirrors</a:t>
            </a:r>
            <a:endParaRPr lang="en-US" sz="32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3823" y="740246"/>
            <a:ext cx="5120177" cy="3098329"/>
            <a:chOff x="259536" y="3899018"/>
            <a:chExt cx="4540408" cy="2434426"/>
          </a:xfrm>
        </p:grpSpPr>
        <p:pic>
          <p:nvPicPr>
            <p:cNvPr id="11" name="Picture 16" descr="mirror"/>
            <p:cNvPicPr>
              <a:picLocks noChangeAspect="1" noChangeArrowheads="1"/>
            </p:cNvPicPr>
            <p:nvPr/>
          </p:nvPicPr>
          <p:blipFill>
            <a:blip r:embed="rId2" cstate="print"/>
            <a:srcRect l="1834" t="1831" r="1834" b="45781"/>
            <a:stretch>
              <a:fillRect/>
            </a:stretch>
          </p:blipFill>
          <p:spPr bwMode="auto">
            <a:xfrm>
              <a:off x="384051" y="3933380"/>
              <a:ext cx="4415893" cy="2400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 rot="16200000">
              <a:off x="-230477" y="4389031"/>
              <a:ext cx="1244600" cy="264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ctr"/>
              <a:r>
                <a:rPr lang="en-US" sz="1400" b="0" i="0" u="none" dirty="0">
                  <a:solidFill>
                    <a:schemeClr val="tx1"/>
                  </a:solidFill>
                </a:rPr>
                <a:t>reflectance</a:t>
              </a:r>
            </a:p>
          </p:txBody>
        </p:sp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3840306" y="5952642"/>
              <a:ext cx="592835" cy="254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l-GR" sz="1400" b="0" i="0" u="none" dirty="0" smtClean="0">
                  <a:solidFill>
                    <a:schemeClr val="tx1"/>
                  </a:solidFill>
                </a:rPr>
                <a:t>λ</a:t>
              </a:r>
              <a:r>
                <a:rPr lang="en-US" sz="1400" b="0" i="0" u="none" dirty="0" smtClean="0">
                  <a:solidFill>
                    <a:schemeClr val="tx1"/>
                  </a:solidFill>
                </a:rPr>
                <a:t>(nm)</a:t>
              </a:r>
              <a:endParaRPr lang="en-US" sz="1400" b="0" i="0" u="none" dirty="0">
                <a:solidFill>
                  <a:schemeClr val="tx1"/>
                </a:solidFill>
              </a:endParaRPr>
            </a:p>
          </p:txBody>
        </p:sp>
        <p:sp>
          <p:nvSpPr>
            <p:cNvPr id="15" name="Text Box 21"/>
            <p:cNvSpPr txBox="1">
              <a:spLocks noChangeArrowheads="1"/>
            </p:cNvSpPr>
            <p:nvPr/>
          </p:nvSpPr>
          <p:spPr bwMode="auto">
            <a:xfrm>
              <a:off x="743160" y="3996940"/>
              <a:ext cx="2284337" cy="290697"/>
            </a:xfrm>
            <a:prstGeom prst="rect">
              <a:avLst/>
            </a:prstGeom>
            <a:solidFill>
              <a:srgbClr val="66FFFF"/>
            </a:solidFill>
            <a:ln w="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u="none" dirty="0">
                  <a:solidFill>
                    <a:srgbClr val="3333CC"/>
                  </a:solidFill>
                </a:rPr>
                <a:t>reflectance </a:t>
              </a:r>
              <a:r>
                <a:rPr lang="en-US" sz="2000" u="none" dirty="0" smtClean="0">
                  <a:solidFill>
                    <a:srgbClr val="3333CC"/>
                  </a:solidFill>
                </a:rPr>
                <a:t>stability</a:t>
              </a:r>
              <a:endParaRPr lang="en-US" sz="2000" u="none" dirty="0">
                <a:solidFill>
                  <a:srgbClr val="3333CC"/>
                </a:solidFill>
              </a:endParaRPr>
            </a:p>
          </p:txBody>
        </p:sp>
        <p:sp>
          <p:nvSpPr>
            <p:cNvPr id="16" name="Text Box 23"/>
            <p:cNvSpPr txBox="1">
              <a:spLocks noChangeArrowheads="1"/>
            </p:cNvSpPr>
            <p:nvPr/>
          </p:nvSpPr>
          <p:spPr bwMode="auto">
            <a:xfrm>
              <a:off x="1157435" y="5514977"/>
              <a:ext cx="517317" cy="203640"/>
            </a:xfrm>
            <a:prstGeom prst="rect">
              <a:avLst/>
            </a:prstGeom>
            <a:solidFill>
              <a:srgbClr val="33CC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ctr"/>
              <a:r>
                <a:rPr lang="en-US" sz="1200" b="0" i="0" u="none" dirty="0">
                  <a:solidFill>
                    <a:schemeClr val="tx1"/>
                  </a:solidFill>
                </a:rPr>
                <a:t>2002</a:t>
              </a:r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770467" y="5143487"/>
              <a:ext cx="473515" cy="203640"/>
            </a:xfrm>
            <a:prstGeom prst="rect">
              <a:avLst/>
            </a:prstGeom>
            <a:solidFill>
              <a:srgbClr val="33CC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ctr"/>
              <a:r>
                <a:rPr lang="en-US" sz="1200" b="0" i="0" u="none" dirty="0">
                  <a:solidFill>
                    <a:schemeClr val="tx1"/>
                  </a:solidFill>
                </a:rPr>
                <a:t>2001</a:t>
              </a:r>
            </a:p>
          </p:txBody>
        </p:sp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>
              <a:off x="805956" y="4589374"/>
              <a:ext cx="953260" cy="334226"/>
            </a:xfrm>
            <a:prstGeom prst="rect">
              <a:avLst/>
            </a:prstGeom>
            <a:solidFill>
              <a:srgbClr val="33CC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ctr"/>
              <a:r>
                <a:rPr lang="en-US" sz="1200" u="none" dirty="0" smtClean="0">
                  <a:solidFill>
                    <a:schemeClr val="tx1"/>
                  </a:solidFill>
                </a:rPr>
                <a:t>2000</a:t>
              </a:r>
            </a:p>
            <a:p>
              <a:pPr algn="ctr"/>
              <a:r>
                <a:rPr lang="en-US" sz="1200" u="none" dirty="0" smtClean="0">
                  <a:solidFill>
                    <a:schemeClr val="tx1"/>
                  </a:solidFill>
                </a:rPr>
                <a:t> (at coating)</a:t>
              </a:r>
              <a:endParaRPr lang="en-US" sz="1200" u="none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2" name="Straight Connector 21"/>
          <p:cNvCxnSpPr/>
          <p:nvPr/>
        </p:nvCxnSpPr>
        <p:spPr bwMode="auto">
          <a:xfrm rot="5400000" flipH="1" flipV="1">
            <a:off x="1257299" y="2428876"/>
            <a:ext cx="762002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 bwMode="auto">
          <a:xfrm rot="5400000" flipH="1" flipV="1">
            <a:off x="1443038" y="1433512"/>
            <a:ext cx="390526" cy="3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 bwMode="auto">
          <a:xfrm rot="5400000" flipH="1" flipV="1">
            <a:off x="1504951" y="3171826"/>
            <a:ext cx="266698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Picture 3" descr="C:\Documents and Settings\Andrea Latina\Desktop\CLAM\Rich1Photos\Vert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8864" y="933449"/>
            <a:ext cx="4004900" cy="5457825"/>
          </a:xfrm>
          <a:prstGeom prst="rect">
            <a:avLst/>
          </a:prstGeom>
          <a:noFill/>
        </p:spPr>
      </p:pic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178176" y="3655698"/>
            <a:ext cx="4672754" cy="369974"/>
          </a:xfrm>
          <a:prstGeom prst="rect">
            <a:avLst/>
          </a:prstGeom>
          <a:solidFill>
            <a:srgbClr val="66FFFF"/>
          </a:solidFill>
          <a:ln w="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000" u="none" dirty="0" smtClean="0">
                <a:solidFill>
                  <a:schemeClr val="tx1"/>
                </a:solidFill>
              </a:rPr>
              <a:t>initial alignment accuracy: ~100 </a:t>
            </a:r>
            <a:r>
              <a:rPr lang="el-GR" sz="2000" u="none" dirty="0" smtClean="0">
                <a:solidFill>
                  <a:schemeClr val="tx1"/>
                </a:solidFill>
              </a:rPr>
              <a:t>μ</a:t>
            </a:r>
            <a:r>
              <a:rPr lang="en-US" sz="2000" u="none" dirty="0" err="1" smtClean="0">
                <a:solidFill>
                  <a:schemeClr val="tx1"/>
                </a:solidFill>
              </a:rPr>
              <a:t>rad</a:t>
            </a:r>
            <a:endParaRPr lang="en-US" sz="2000" u="none" dirty="0">
              <a:solidFill>
                <a:schemeClr val="tx1"/>
              </a:solidFill>
            </a:endParaRPr>
          </a:p>
        </p:txBody>
      </p:sp>
      <p:sp>
        <p:nvSpPr>
          <p:cNvPr id="42" name="Text Box 21"/>
          <p:cNvSpPr txBox="1">
            <a:spLocks noChangeArrowheads="1"/>
          </p:cNvSpPr>
          <p:nvPr/>
        </p:nvSpPr>
        <p:spPr bwMode="auto">
          <a:xfrm>
            <a:off x="178176" y="4474848"/>
            <a:ext cx="5047857" cy="369974"/>
          </a:xfrm>
          <a:prstGeom prst="rect">
            <a:avLst/>
          </a:prstGeom>
          <a:solidFill>
            <a:srgbClr val="66FFFF"/>
          </a:solidFill>
          <a:ln w="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000" u="none" dirty="0" smtClean="0">
                <a:solidFill>
                  <a:srgbClr val="FF0000"/>
                </a:solidFill>
              </a:rPr>
              <a:t>alignment instability: 1 </a:t>
            </a:r>
            <a:r>
              <a:rPr lang="en-US" sz="2000" u="none" dirty="0" err="1" smtClean="0">
                <a:solidFill>
                  <a:srgbClr val="FF0000"/>
                </a:solidFill>
              </a:rPr>
              <a:t>mrad</a:t>
            </a:r>
            <a:r>
              <a:rPr lang="en-US" sz="2000" u="none" dirty="0" smtClean="0">
                <a:solidFill>
                  <a:srgbClr val="FF0000"/>
                </a:solidFill>
              </a:rPr>
              <a:t>  (first year)</a:t>
            </a:r>
            <a:endParaRPr lang="en-US" sz="2000" u="none" dirty="0">
              <a:solidFill>
                <a:srgbClr val="FF0000"/>
              </a:solidFill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178176" y="4065273"/>
            <a:ext cx="3866443" cy="369974"/>
          </a:xfrm>
          <a:prstGeom prst="rect">
            <a:avLst/>
          </a:prstGeom>
          <a:solidFill>
            <a:srgbClr val="66FFFF"/>
          </a:solidFill>
          <a:ln w="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000" u="none" dirty="0" smtClean="0">
                <a:solidFill>
                  <a:schemeClr val="tx1"/>
                </a:solidFill>
              </a:rPr>
              <a:t>surveying accuracy: ~ 60 </a:t>
            </a:r>
            <a:r>
              <a:rPr lang="el-GR" sz="2000" u="none" dirty="0" smtClean="0">
                <a:solidFill>
                  <a:schemeClr val="tx1"/>
                </a:solidFill>
              </a:rPr>
              <a:t>μ</a:t>
            </a:r>
            <a:r>
              <a:rPr lang="en-US" sz="2000" u="none" dirty="0" err="1" smtClean="0">
                <a:solidFill>
                  <a:schemeClr val="tx1"/>
                </a:solidFill>
              </a:rPr>
              <a:t>rad</a:t>
            </a:r>
            <a:endParaRPr lang="en-US" sz="2000" u="none" dirty="0">
              <a:solidFill>
                <a:schemeClr val="tx1"/>
              </a:solidFill>
            </a:endParaRPr>
          </a:p>
        </p:txBody>
      </p:sp>
      <p:sp>
        <p:nvSpPr>
          <p:cNvPr id="44" name="Text Box 21"/>
          <p:cNvSpPr txBox="1">
            <a:spLocks noChangeArrowheads="1"/>
          </p:cNvSpPr>
          <p:nvPr/>
        </p:nvSpPr>
        <p:spPr bwMode="auto">
          <a:xfrm>
            <a:off x="178176" y="4884423"/>
            <a:ext cx="5527299" cy="369974"/>
          </a:xfrm>
          <a:prstGeom prst="rect">
            <a:avLst/>
          </a:prstGeom>
          <a:solidFill>
            <a:srgbClr val="66FFFF"/>
          </a:solidFill>
          <a:ln w="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2000" u="none" dirty="0" smtClean="0">
                <a:solidFill>
                  <a:schemeClr val="tx1"/>
                </a:solidFill>
              </a:rPr>
              <a:t>alignment instability: ~ 100 </a:t>
            </a:r>
            <a:r>
              <a:rPr lang="el-GR" sz="2000" u="none" dirty="0" smtClean="0">
                <a:solidFill>
                  <a:schemeClr val="tx1"/>
                </a:solidFill>
              </a:rPr>
              <a:t>μ</a:t>
            </a:r>
            <a:r>
              <a:rPr lang="en-US" sz="2000" u="none" dirty="0" err="1" smtClean="0">
                <a:solidFill>
                  <a:schemeClr val="tx1"/>
                </a:solidFill>
              </a:rPr>
              <a:t>rad</a:t>
            </a:r>
            <a:r>
              <a:rPr lang="en-US" sz="2000" u="none" dirty="0" smtClean="0">
                <a:solidFill>
                  <a:schemeClr val="tx1"/>
                </a:solidFill>
              </a:rPr>
              <a:t>  after 2002</a:t>
            </a:r>
            <a:endParaRPr lang="en-US" sz="2000" u="none" dirty="0">
              <a:solidFill>
                <a:schemeClr val="tx1"/>
              </a:solidFill>
            </a:endParaRPr>
          </a:p>
        </p:txBody>
      </p:sp>
      <p:sp>
        <p:nvSpPr>
          <p:cNvPr id="45" name="Text Box 21"/>
          <p:cNvSpPr txBox="1">
            <a:spLocks noChangeArrowheads="1"/>
          </p:cNvSpPr>
          <p:nvPr/>
        </p:nvSpPr>
        <p:spPr bwMode="auto">
          <a:xfrm>
            <a:off x="168651" y="5370198"/>
            <a:ext cx="5222499" cy="923972"/>
          </a:xfrm>
          <a:prstGeom prst="rect">
            <a:avLst/>
          </a:prstGeom>
          <a:solidFill>
            <a:srgbClr val="FFCC99"/>
          </a:solidFill>
          <a:ln w="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2000" u="none" dirty="0" smtClean="0">
                <a:solidFill>
                  <a:schemeClr val="tx1"/>
                </a:solidFill>
              </a:rPr>
              <a:t>alignment check </a:t>
            </a:r>
            <a:r>
              <a:rPr lang="en-US" sz="2000" u="none" dirty="0" smtClean="0">
                <a:solidFill>
                  <a:schemeClr val="tx1"/>
                </a:solidFill>
                <a:sym typeface="Wingdings" pitchFamily="2" charset="2"/>
              </a:rPr>
              <a:t> surveyors inside  opening the vessel: contamination, dust,</a:t>
            </a:r>
          </a:p>
          <a:p>
            <a:r>
              <a:rPr lang="en-US" sz="2000" u="none" dirty="0" smtClean="0">
                <a:solidFill>
                  <a:schemeClr val="tx1"/>
                </a:solidFill>
                <a:sym typeface="Wingdings" pitchFamily="2" charset="2"/>
              </a:rPr>
              <a:t>risky operations, work load, expenses.</a:t>
            </a:r>
            <a:endParaRPr lang="en-US" sz="2000" u="none" dirty="0">
              <a:solidFill>
                <a:schemeClr val="tx1"/>
              </a:solidFill>
            </a:endParaRPr>
          </a:p>
        </p:txBody>
      </p:sp>
      <p:sp>
        <p:nvSpPr>
          <p:cNvPr id="23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ssarotto_RICH2007_v00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essarotto_RICH2007_v00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1" i="1" u="sng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1" i="1" u="sng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tessarotto_RICH2007_v00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sarotto_RICH2007_v00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tessarotto_RICH2007_v00</Template>
  <TotalTime>5972</TotalTime>
  <Words>4008</Words>
  <Application>Microsoft Office PowerPoint</Application>
  <PresentationFormat>Custom</PresentationFormat>
  <Paragraphs>881</Paragraphs>
  <Slides>73</Slides>
  <Notes>46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7</vt:i4>
      </vt:variant>
      <vt:variant>
        <vt:lpstr>Slide Titles</vt:lpstr>
      </vt:variant>
      <vt:variant>
        <vt:i4>73</vt:i4>
      </vt:variant>
    </vt:vector>
  </HeadingPairs>
  <TitlesOfParts>
    <vt:vector size="81" baseType="lpstr">
      <vt:lpstr>tessarotto_RICH2007_v00</vt:lpstr>
      <vt:lpstr>Clip</vt:lpstr>
      <vt:lpstr>Equation</vt:lpstr>
      <vt:lpstr>Chart</vt:lpstr>
      <vt:lpstr>Mathcad</vt:lpstr>
      <vt:lpstr>Rovnice</vt:lpstr>
      <vt:lpstr>Corel DESIGNER</vt:lpstr>
      <vt:lpstr>CorelDRAW</vt:lpstr>
      <vt:lpstr>LONG TERM EXPERIENCE AND PERFORMANCE OF COMPASS RICH-1</vt:lpstr>
      <vt:lpstr>PowerPoint Presentation</vt:lpstr>
      <vt:lpstr>PowerPoint Presentation</vt:lpstr>
      <vt:lpstr>PowerPoint Presentation</vt:lpstr>
      <vt:lpstr>PowerPoint Presentation</vt:lpstr>
      <vt:lpstr>The principle and a typical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Safety issues for working inside the RICH</vt:lpstr>
      <vt:lpstr>PowerPoint Presentation</vt:lpstr>
      <vt:lpstr>PowerPoint Presentation</vt:lpstr>
      <vt:lpstr>PowerPoint Presentation</vt:lpstr>
      <vt:lpstr>In the family of gaseous detectors,  with a glorious tradition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central region before 2006</vt:lpstr>
      <vt:lpstr>PowerPoint Presentation</vt:lpstr>
      <vt:lpstr>PowerPoint Presentation</vt:lpstr>
      <vt:lpstr>THE LENSES</vt:lpstr>
      <vt:lpstr>PowerPoint Presentation</vt:lpstr>
      <vt:lpstr>MAPMT: HAMAMATSU R7600-03-M16 </vt:lpstr>
      <vt:lpstr>PowerPoint Presentation</vt:lpstr>
      <vt:lpstr>MAPMT GAIN AT HIGH RATE</vt:lpstr>
      <vt:lpstr>PowerPoint Presentation</vt:lpstr>
      <vt:lpstr>The Upper Detector from inside</vt:lpstr>
      <vt:lpstr>The central part of the lower detector</vt:lpstr>
      <vt:lpstr>PowerPoint Presentation</vt:lpstr>
      <vt:lpstr>PowerPoint Presentation</vt:lpstr>
      <vt:lpstr>PowerPoint Presentation</vt:lpstr>
      <vt:lpstr>PowerPoint Presentation</vt:lpstr>
      <vt:lpstr>Improved PID performances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2016 COMPASS RICH-1 upgrade</vt:lpstr>
      <vt:lpstr>2016 COMPASS RICH-1 upgrade</vt:lpstr>
      <vt:lpstr>New PD’s</vt:lpstr>
      <vt:lpstr>The THGEM+Micromegas version</vt:lpstr>
      <vt:lpstr>The THGEM+Micromegas version</vt:lpstr>
      <vt:lpstr>The THGEM+Micromegas version</vt:lpstr>
      <vt:lpstr>The THGEM+Micromegas version</vt:lpstr>
      <vt:lpstr>The THGEM+Micromegas version</vt:lpstr>
      <vt:lpstr>The THGEM+Micromegas version</vt:lpstr>
      <vt:lpstr>spares</vt:lpstr>
      <vt:lpstr>The keys of the success</vt:lpstr>
      <vt:lpstr>To work safely inside our “confined space”</vt:lpstr>
      <vt:lpstr>Few months after the end of the run</vt:lpstr>
      <vt:lpstr>CsI surface at microscope (x 1000)</vt:lpstr>
      <vt:lpstr>SCHEDULE OF ASSEMBLING</vt:lpstr>
      <vt:lpstr>When the detector was ready …</vt:lpstr>
      <vt:lpstr>We moved out of the assembling area</vt:lpstr>
      <vt:lpstr>PowerPoint Presentation</vt:lpstr>
      <vt:lpstr>Immediate reaction</vt:lpstr>
      <vt:lpstr>OPTICS QUALITY CONTROL WITH THE HARTMANN METHOD</vt:lpstr>
      <vt:lpstr>MAPMT Quality Control</vt:lpstr>
      <vt:lpstr>PowerPoint Presentation</vt:lpstr>
      <vt:lpstr>FIT CHECKS</vt:lpstr>
      <vt:lpstr>COMPARING THE 6 DATA SETS</vt:lpstr>
    </vt:vector>
  </TitlesOfParts>
  <Company>Sezione di Trieste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EXPERIENCE WITH COMPASS RICH-1</dc:title>
  <dc:creator>fulvio</dc:creator>
  <cp:lastModifiedBy>Tessarotto</cp:lastModifiedBy>
  <cp:revision>394</cp:revision>
  <cp:lastPrinted>2000-06-14T12:59:46Z</cp:lastPrinted>
  <dcterms:created xsi:type="dcterms:W3CDTF">2007-10-03T21:00:46Z</dcterms:created>
  <dcterms:modified xsi:type="dcterms:W3CDTF">2014-02-26T03:08:56Z</dcterms:modified>
</cp:coreProperties>
</file>