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56" r:id="rId2"/>
    <p:sldId id="282" r:id="rId3"/>
    <p:sldId id="259" r:id="rId4"/>
    <p:sldId id="269" r:id="rId5"/>
    <p:sldId id="276" r:id="rId6"/>
    <p:sldId id="285" r:id="rId7"/>
    <p:sldId id="286" r:id="rId8"/>
    <p:sldId id="283" r:id="rId9"/>
    <p:sldId id="284" r:id="rId10"/>
    <p:sldId id="261" r:id="rId11"/>
    <p:sldId id="271" r:id="rId12"/>
    <p:sldId id="272" r:id="rId13"/>
    <p:sldId id="273" r:id="rId14"/>
    <p:sldId id="274" r:id="rId15"/>
    <p:sldId id="275" r:id="rId16"/>
    <p:sldId id="281" r:id="rId17"/>
    <p:sldId id="279" r:id="rId18"/>
    <p:sldId id="260" r:id="rId19"/>
    <p:sldId id="278" r:id="rId20"/>
    <p:sldId id="267" r:id="rId21"/>
    <p:sldId id="280" r:id="rId22"/>
    <p:sldId id="268" r:id="rId23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99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78" autoAdjust="0"/>
    <p:restoredTop sz="94660" autoAdjust="0"/>
  </p:normalViewPr>
  <p:slideViewPr>
    <p:cSldViewPr>
      <p:cViewPr varScale="1">
        <p:scale>
          <a:sx n="50" d="100"/>
          <a:sy n="50" d="100"/>
        </p:scale>
        <p:origin x="-102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917FB-5735-410E-8BEB-9563438CD1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D76E4-BBB0-4CE6-A9AD-14B41882F0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2DCF7-3B54-4C15-B34B-31511F7316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163AE-52A9-4354-A332-F2C34E95D9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09B01-CCDE-49AE-96EC-6EC4CFA69C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058A1-3F00-42ED-B6EF-AAF7C7FCE4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08DD6-96B2-4FD7-B129-2B523E6159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FC2F8-BC46-4805-82B8-8574EBE257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67697-CDCE-4BEF-9AB9-D65DC434C9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956A7-EA68-4150-9926-CE26573F2F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578DB-A4AD-4107-9554-089DB94CD6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2FA8294-34FA-4658-9ECC-D3296DE084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6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179388" y="2492375"/>
            <a:ext cx="8713787" cy="194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coordinate-tracking setup based on </a:t>
            </a:r>
          </a:p>
          <a:p>
            <a:pPr algn="ctr">
              <a:defRPr/>
            </a:pP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drift chambers for ultrahigh-energy </a:t>
            </a:r>
          </a:p>
          <a:p>
            <a:pPr algn="ctr">
              <a:defRPr/>
            </a:pP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cosmic ray investigations</a:t>
            </a:r>
            <a:endParaRPr lang="ru-RU" sz="36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179388" y="4868863"/>
            <a:ext cx="8713787" cy="1152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E.A.Zadeba, N.V. Ampilogov, N.S. Barbashina, A.A. Borisov, </a:t>
            </a:r>
          </a:p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A.G. Bogdanov, D.V. Chernov, S.S. Khohlov, R.P. Kokoulin, </a:t>
            </a:r>
          </a:p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A.S. Kozhin, K.G. Kompaniets, V.V. Ovchinnikov, R.M. </a:t>
            </a:r>
          </a:p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Fakhrutdinov, A.A. Petrukhin, V.V. Shutenko, I.I.Yashin.</a:t>
            </a: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0" y="62372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BINP, Novosibirsk, 2014</a:t>
            </a:r>
          </a:p>
        </p:txBody>
      </p:sp>
      <p:sp>
        <p:nvSpPr>
          <p:cNvPr id="2078" name="Rectangle 30"/>
          <p:cNvSpPr>
            <a:spLocks noChangeArrowheads="1"/>
          </p:cNvSpPr>
          <p:nvPr/>
        </p:nvSpPr>
        <p:spPr bwMode="auto">
          <a:xfrm>
            <a:off x="1331913" y="644525"/>
            <a:ext cx="62642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National Research Nuclear </a:t>
            </a:r>
            <a:endParaRPr lang="en-US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University MEPhI</a:t>
            </a:r>
            <a:endParaRPr lang="en-US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2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Institute for High Energy Physics </a:t>
            </a:r>
          </a:p>
        </p:txBody>
      </p:sp>
      <p:sp>
        <p:nvSpPr>
          <p:cNvPr id="2079" name="Text Box 31"/>
          <p:cNvSpPr txBox="1">
            <a:spLocks noChangeArrowheads="1"/>
          </p:cNvSpPr>
          <p:nvPr/>
        </p:nvSpPr>
        <p:spPr bwMode="auto">
          <a:xfrm>
            <a:off x="0" y="1158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Instrumentation for Colliding Beam Physics INSTR14</a:t>
            </a: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151" name="Picture 32" descr="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54038"/>
            <a:ext cx="154781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33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482600"/>
            <a:ext cx="17621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2" descr="0НЕВОД с ДК"/>
          <p:cNvPicPr>
            <a:picLocks noChangeAspect="1" noChangeArrowheads="1"/>
          </p:cNvPicPr>
          <p:nvPr/>
        </p:nvPicPr>
        <p:blipFill>
          <a:blip r:embed="rId2" cstate="print"/>
          <a:srcRect l="9045" t="13548" r="5121" b="6407"/>
          <a:stretch>
            <a:fillRect/>
          </a:stretch>
        </p:blipFill>
        <p:spPr bwMode="auto">
          <a:xfrm>
            <a:off x="-757238" y="1125538"/>
            <a:ext cx="11350626" cy="676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50323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Project of coordinate detector</a:t>
            </a:r>
            <a:endParaRPr lang="ru-RU" sz="4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1НЕВОД с ДК 2"/>
          <p:cNvPicPr>
            <a:picLocks noChangeAspect="1" noChangeArrowheads="1"/>
          </p:cNvPicPr>
          <p:nvPr/>
        </p:nvPicPr>
        <p:blipFill>
          <a:blip r:embed="rId2" cstate="print"/>
          <a:srcRect l="9045" t="13548" r="5121" b="6407"/>
          <a:stretch>
            <a:fillRect/>
          </a:stretch>
        </p:blipFill>
        <p:spPr bwMode="auto">
          <a:xfrm>
            <a:off x="-757238" y="1125538"/>
            <a:ext cx="11350626" cy="676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50323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Project of coordinate detector</a:t>
            </a:r>
            <a:endParaRPr lang="ru-RU" sz="4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НЕВОД 96 с ДК 3"/>
          <p:cNvPicPr>
            <a:picLocks noChangeAspect="1" noChangeArrowheads="1"/>
          </p:cNvPicPr>
          <p:nvPr/>
        </p:nvPicPr>
        <p:blipFill>
          <a:blip r:embed="rId2" cstate="print"/>
          <a:srcRect l="9045" t="13548" r="5121" b="6407"/>
          <a:stretch>
            <a:fillRect/>
          </a:stretch>
        </p:blipFill>
        <p:spPr bwMode="auto">
          <a:xfrm>
            <a:off x="-757238" y="1125538"/>
            <a:ext cx="11350626" cy="676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50323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Project of coordinate detector</a:t>
            </a:r>
            <a:endParaRPr lang="ru-RU" sz="4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НЕВОД 96 с ДК 4"/>
          <p:cNvPicPr>
            <a:picLocks noChangeAspect="1" noChangeArrowheads="1"/>
          </p:cNvPicPr>
          <p:nvPr/>
        </p:nvPicPr>
        <p:blipFill>
          <a:blip r:embed="rId2" cstate="print"/>
          <a:srcRect l="9045" t="13548" r="5121" b="6407"/>
          <a:stretch>
            <a:fillRect/>
          </a:stretch>
        </p:blipFill>
        <p:spPr bwMode="auto">
          <a:xfrm>
            <a:off x="-757238" y="1125538"/>
            <a:ext cx="11377613" cy="678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50323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Project of coordinate detector</a:t>
            </a:r>
            <a:endParaRPr lang="ru-RU" sz="4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8" descr="НЕВОД 96 с ДК 6"/>
          <p:cNvPicPr>
            <a:picLocks noChangeAspect="1" noChangeArrowheads="1"/>
          </p:cNvPicPr>
          <p:nvPr/>
        </p:nvPicPr>
        <p:blipFill>
          <a:blip r:embed="rId2" cstate="print"/>
          <a:srcRect l="9045" t="13548" r="5121" b="6407"/>
          <a:stretch>
            <a:fillRect/>
          </a:stretch>
        </p:blipFill>
        <p:spPr bwMode="auto">
          <a:xfrm>
            <a:off x="-757238" y="1125538"/>
            <a:ext cx="11350626" cy="676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50323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Project of coordinate detector</a:t>
            </a:r>
            <a:endParaRPr lang="ru-RU" sz="4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НЕВОД 96 с ДК 7"/>
          <p:cNvPicPr>
            <a:picLocks noChangeAspect="1" noChangeArrowheads="1"/>
          </p:cNvPicPr>
          <p:nvPr/>
        </p:nvPicPr>
        <p:blipFill>
          <a:blip r:embed="rId2" cstate="print"/>
          <a:srcRect l="9045" t="13548" r="5121" b="6407"/>
          <a:stretch>
            <a:fillRect/>
          </a:stretch>
        </p:blipFill>
        <p:spPr bwMode="auto">
          <a:xfrm>
            <a:off x="-757238" y="1125538"/>
            <a:ext cx="11350626" cy="676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50825" y="6237288"/>
            <a:ext cx="8569325" cy="4048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/>
              <a:t>Total sensitive area of detector (with 264 chambers) is about </a:t>
            </a:r>
            <a:r>
              <a:rPr lang="ru-RU"/>
              <a:t>270 </a:t>
            </a:r>
            <a:r>
              <a:rPr lang="en-US"/>
              <a:t>m</a:t>
            </a:r>
            <a:r>
              <a:rPr lang="ru-RU" baseline="30000"/>
              <a:t>2</a:t>
            </a: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50323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Project of coordinate detector</a:t>
            </a:r>
            <a:endParaRPr lang="ru-RU" sz="4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413" name="Rectangle 12"/>
          <p:cNvSpPr>
            <a:spLocks noChangeArrowheads="1"/>
          </p:cNvSpPr>
          <p:nvPr/>
        </p:nvSpPr>
        <p:spPr bwMode="auto">
          <a:xfrm>
            <a:off x="250825" y="5805488"/>
            <a:ext cx="8569325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Consumption of gas </a:t>
            </a:r>
            <a:r>
              <a:rPr lang="en-US" dirty="0" smtClean="0"/>
              <a:t>is</a:t>
            </a:r>
            <a:r>
              <a:rPr lang="ru-RU" dirty="0" smtClean="0"/>
              <a:t> </a:t>
            </a:r>
            <a:r>
              <a:rPr lang="ru-RU" dirty="0"/>
              <a:t>10 </a:t>
            </a:r>
            <a:r>
              <a:rPr lang="en-US" dirty="0"/>
              <a:t>liters of </a:t>
            </a:r>
            <a:r>
              <a:rPr lang="ru-RU" dirty="0"/>
              <a:t> </a:t>
            </a:r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ru-RU" baseline="-25000" dirty="0"/>
              <a:t> </a:t>
            </a:r>
            <a:r>
              <a:rPr lang="ru-RU" dirty="0"/>
              <a:t> </a:t>
            </a:r>
            <a:r>
              <a:rPr lang="en-US" dirty="0"/>
              <a:t>and </a:t>
            </a:r>
            <a:r>
              <a:rPr lang="ru-RU" dirty="0"/>
              <a:t>150 </a:t>
            </a:r>
            <a:r>
              <a:rPr lang="en-US" dirty="0"/>
              <a:t>of </a:t>
            </a:r>
            <a:r>
              <a:rPr lang="en-US" dirty="0" err="1" smtClean="0"/>
              <a:t>Ar</a:t>
            </a:r>
            <a:r>
              <a:rPr lang="en-US" dirty="0" smtClean="0"/>
              <a:t> per hour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95288" y="1052513"/>
            <a:ext cx="8353425" cy="52562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18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Stages of project development</a:t>
            </a:r>
            <a:endParaRPr lang="ru-RU" sz="4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229600" cy="518477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Primary test for pressure leak and integrity of wires</a:t>
            </a:r>
            <a:endParaRPr lang="ru-RU" sz="2800" dirty="0" smtClean="0"/>
          </a:p>
          <a:p>
            <a:pPr marL="342900" lvl="1" indent="-342900" eaLnBrk="1" hangingPunct="1">
              <a:buFontTx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Study of the basic </a:t>
            </a:r>
            <a:r>
              <a:rPr lang="en-US" dirty="0" smtClean="0"/>
              <a:t>characteristics of the chamber with a coordinate-tracking detector URAGAN</a:t>
            </a:r>
            <a:endParaRPr lang="ru-RU" dirty="0" smtClean="0"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sz="2800" dirty="0" smtClean="0"/>
              <a:t>Development of </a:t>
            </a:r>
            <a:r>
              <a:rPr lang="en-US" sz="2800" dirty="0" err="1" smtClean="0"/>
              <a:t>hodoscope</a:t>
            </a:r>
            <a:r>
              <a:rPr lang="en-US" sz="2800" dirty="0" smtClean="0"/>
              <a:t>-like test bench </a:t>
            </a:r>
            <a:endParaRPr lang="ru-RU" sz="2800" dirty="0" smtClean="0"/>
          </a:p>
          <a:p>
            <a:pPr lvl="1" eaLnBrk="1" hangingPunct="1">
              <a:defRPr/>
            </a:pPr>
            <a:r>
              <a:rPr lang="en-US" sz="2400" dirty="0" smtClean="0"/>
              <a:t>Working out the methods of reconstruction of tracks in several coordinate planes</a:t>
            </a:r>
            <a:endParaRPr lang="ru-RU" sz="2400" dirty="0" smtClean="0"/>
          </a:p>
          <a:p>
            <a:pPr lvl="1" eaLnBrk="1" hangingPunct="1">
              <a:defRPr/>
            </a:pPr>
            <a:r>
              <a:rPr lang="en-US" sz="2400" dirty="0" smtClean="0"/>
              <a:t>Serial testing of the drift chambers and other detectors</a:t>
            </a:r>
            <a:endParaRPr lang="ru-RU" sz="2400" dirty="0" smtClean="0"/>
          </a:p>
          <a:p>
            <a:pPr eaLnBrk="1" hangingPunct="1">
              <a:defRPr/>
            </a:pPr>
            <a:r>
              <a:rPr lang="en-US" sz="2800" dirty="0" smtClean="0"/>
              <a:t>Development of the TREK prototype for a joint operation with Cherenkov water detector</a:t>
            </a:r>
            <a:endParaRPr lang="ru-RU" sz="2800" dirty="0" smtClean="0"/>
          </a:p>
          <a:p>
            <a:pPr lvl="1" eaLnBrk="1" hangingPunct="1">
              <a:buFontTx/>
              <a:buNone/>
              <a:defRPr/>
            </a:pPr>
            <a:endParaRPr lang="ru-RU" sz="2400" dirty="0" smtClean="0"/>
          </a:p>
          <a:p>
            <a:pPr eaLnBrk="1" hangingPunct="1">
              <a:defRPr/>
            </a:pP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Test bench for drift chambers, based</a:t>
            </a:r>
            <a:b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on coordinate-tracking detector URAGAN</a:t>
            </a:r>
            <a:endParaRPr lang="ru-RU" sz="32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79388" y="5373688"/>
            <a:ext cx="8785225" cy="1223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Tx/>
              <a:buChar char="•"/>
            </a:pPr>
            <a:r>
              <a:rPr lang="en-US"/>
              <a:t> Efficiency</a:t>
            </a:r>
            <a:endParaRPr lang="ru-RU"/>
          </a:p>
          <a:p>
            <a:pPr algn="ctr">
              <a:buFontTx/>
              <a:buChar char="•"/>
            </a:pPr>
            <a:r>
              <a:rPr lang="ru-RU"/>
              <a:t> </a:t>
            </a:r>
            <a:r>
              <a:rPr lang="en-US"/>
              <a:t>The accuracy of reconstruction</a:t>
            </a:r>
            <a:endParaRPr lang="ru-RU"/>
          </a:p>
          <a:p>
            <a:pPr algn="ctr">
              <a:buFontTx/>
              <a:buChar char="•"/>
            </a:pPr>
            <a:r>
              <a:rPr lang="en-US"/>
              <a:t> Drift velocity</a:t>
            </a:r>
          </a:p>
          <a:p>
            <a:pPr algn="ctr">
              <a:buFontTx/>
              <a:buChar char="•"/>
            </a:pPr>
            <a:r>
              <a:rPr lang="en-US"/>
              <a:t>Development of reconstruction method</a:t>
            </a:r>
            <a:endParaRPr lang="ru-RU"/>
          </a:p>
        </p:txBody>
      </p:sp>
      <p:graphicFrame>
        <p:nvGraphicFramePr>
          <p:cNvPr id="2050" name="Object 8"/>
          <p:cNvGraphicFramePr>
            <a:graphicFrameLocks noChangeAspect="1"/>
          </p:cNvGraphicFramePr>
          <p:nvPr>
            <p:ph sz="half" idx="2"/>
          </p:nvPr>
        </p:nvGraphicFramePr>
        <p:xfrm>
          <a:off x="203200" y="1484313"/>
          <a:ext cx="8915400" cy="3587750"/>
        </p:xfrm>
        <a:graphic>
          <a:graphicData uri="http://schemas.openxmlformats.org/presentationml/2006/ole">
            <p:oleObj spid="_x0000_s2050" name="Visio" r:id="rId3" imgW="12547031" imgH="5049114" progId="Visio.Drawing.11">
              <p:embed/>
            </p:oleObj>
          </a:graphicData>
        </a:graphic>
      </p:graphicFrame>
      <p:pic>
        <p:nvPicPr>
          <p:cNvPr id="2053" name="Picture 5" descr="DriftChamber"/>
          <p:cNvPicPr>
            <a:picLocks noChangeAspect="1" noChangeArrowheads="1"/>
          </p:cNvPicPr>
          <p:nvPr/>
        </p:nvPicPr>
        <p:blipFill>
          <a:blip r:embed="rId4" cstate="print"/>
          <a:srcRect t="29980" b="30746"/>
          <a:stretch>
            <a:fillRect/>
          </a:stretch>
        </p:blipFill>
        <p:spPr bwMode="auto">
          <a:xfrm>
            <a:off x="395536" y="1844824"/>
            <a:ext cx="8388425" cy="28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18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Hodoscope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test bench for 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drift chambers</a:t>
            </a:r>
            <a:endParaRPr lang="ru-RU" sz="2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3074" name="Object 13"/>
          <p:cNvGraphicFramePr>
            <a:graphicFrameLocks noChangeAspect="1"/>
          </p:cNvGraphicFramePr>
          <p:nvPr>
            <p:ph sz="half" idx="2"/>
          </p:nvPr>
        </p:nvGraphicFramePr>
        <p:xfrm>
          <a:off x="192088" y="1125538"/>
          <a:ext cx="8688387" cy="5165725"/>
        </p:xfrm>
        <a:graphic>
          <a:graphicData uri="http://schemas.openxmlformats.org/presentationml/2006/ole">
            <p:oleObj spid="_x0000_s3074" name="Visio" r:id="rId3" imgW="4937597" imgH="2934858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Сборка без отв  3 2"/>
          <p:cNvPicPr>
            <a:picLocks noChangeAspect="1" noChangeArrowheads="1"/>
          </p:cNvPicPr>
          <p:nvPr/>
        </p:nvPicPr>
        <p:blipFill>
          <a:blip r:embed="rId2" cstate="print"/>
          <a:srcRect l="8659" t="10901" r="7669" b="1753"/>
          <a:stretch>
            <a:fillRect/>
          </a:stretch>
        </p:blipFill>
        <p:spPr bwMode="auto">
          <a:xfrm>
            <a:off x="1258888" y="981075"/>
            <a:ext cx="6408737" cy="437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18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Hodoscope facility for drift chambers</a:t>
            </a:r>
            <a:endParaRPr lang="ru-RU" sz="28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179388" y="5373688"/>
            <a:ext cx="878522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 chambers</a:t>
            </a:r>
            <a:r>
              <a:rPr lang="ru-RU"/>
              <a:t> </a:t>
            </a:r>
            <a:r>
              <a:rPr lang="en-US"/>
              <a:t>in</a:t>
            </a:r>
            <a:r>
              <a:rPr lang="ru-RU"/>
              <a:t> </a:t>
            </a:r>
            <a:r>
              <a:rPr lang="en-US"/>
              <a:t>X </a:t>
            </a:r>
            <a:r>
              <a:rPr lang="ru-RU"/>
              <a:t>и </a:t>
            </a:r>
            <a:r>
              <a:rPr lang="en-US"/>
              <a:t>Y planes</a:t>
            </a:r>
            <a:endParaRPr lang="ru-RU"/>
          </a:p>
          <a:p>
            <a:pPr algn="ctr"/>
            <a:r>
              <a:rPr lang="en-US"/>
              <a:t>Area of</a:t>
            </a:r>
            <a:r>
              <a:rPr lang="ru-RU"/>
              <a:t> </a:t>
            </a:r>
            <a:r>
              <a:rPr lang="en-US"/>
              <a:t>X</a:t>
            </a:r>
            <a:r>
              <a:rPr lang="ru-RU"/>
              <a:t> и </a:t>
            </a:r>
            <a:r>
              <a:rPr lang="en-US"/>
              <a:t>Y</a:t>
            </a:r>
            <a:r>
              <a:rPr lang="ru-RU"/>
              <a:t>-</a:t>
            </a:r>
            <a:r>
              <a:rPr lang="en-US"/>
              <a:t>plane</a:t>
            </a:r>
            <a:r>
              <a:rPr lang="ru-RU"/>
              <a:t> – 12,7 </a:t>
            </a:r>
            <a:r>
              <a:rPr lang="en-US"/>
              <a:t>m</a:t>
            </a:r>
            <a:r>
              <a:rPr lang="ru-RU" baseline="30000"/>
              <a:t>2</a:t>
            </a:r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179388" y="6092825"/>
            <a:ext cx="8785225" cy="6492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Max zenith angle</a:t>
            </a:r>
            <a:r>
              <a:rPr lang="ru-RU"/>
              <a:t> - 73</a:t>
            </a:r>
            <a:r>
              <a:rPr lang="en-US">
                <a:cs typeface="Arial" charset="0"/>
              </a:rPr>
              <a:t>°</a:t>
            </a:r>
            <a:endParaRPr lang="ru-RU">
              <a:cs typeface="Arial" charset="0"/>
            </a:endParaRPr>
          </a:p>
          <a:p>
            <a:pPr algn="ctr"/>
            <a:r>
              <a:rPr lang="en-US">
                <a:cs typeface="Arial" charset="0"/>
              </a:rPr>
              <a:t>Coordinate resolution ~ </a:t>
            </a:r>
            <a:r>
              <a:rPr lang="ru-RU">
                <a:cs typeface="Arial" charset="0"/>
              </a:rPr>
              <a:t>1</a:t>
            </a:r>
            <a:r>
              <a:rPr lang="en-US">
                <a:cs typeface="Arial" charset="0"/>
              </a:rPr>
              <a:t> mm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Neutrino experiment at </a:t>
            </a:r>
            <a:br>
              <a:rPr lang="en-US" smtClean="0"/>
            </a:br>
            <a:r>
              <a:rPr lang="en-US" smtClean="0"/>
              <a:t>accelerator U-70</a:t>
            </a:r>
            <a:endParaRPr lang="ru-RU" smtClean="0"/>
          </a:p>
        </p:txBody>
      </p:sp>
      <p:pic>
        <p:nvPicPr>
          <p:cNvPr id="7171" name="Picture 2" descr="C:\Users\Ксюша\Desktop\nd_sch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200" y="1557338"/>
            <a:ext cx="85598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60350"/>
            <a:ext cx="8750300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C:\Users\Ксюша\Desktop\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1557338"/>
            <a:ext cx="8974138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17"/>
          <p:cNvGraphicFramePr>
            <a:graphicFrameLocks noChangeAspect="1"/>
          </p:cNvGraphicFramePr>
          <p:nvPr>
            <p:ph sz="half" idx="1"/>
          </p:nvPr>
        </p:nvGraphicFramePr>
        <p:xfrm>
          <a:off x="971550" y="765175"/>
          <a:ext cx="7632700" cy="3275013"/>
        </p:xfrm>
        <a:graphic>
          <a:graphicData uri="http://schemas.openxmlformats.org/presentationml/2006/ole">
            <p:oleObj spid="_x0000_s4098" name="Visio" r:id="rId3" imgW="16041421" imgH="6884091" progId="Visio.Drawing.11">
              <p:embed/>
            </p:oleObj>
          </a:graphicData>
        </a:graphic>
      </p:graphicFrame>
      <p:sp>
        <p:nvSpPr>
          <p:cNvPr id="3379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Prototype of TREK</a:t>
            </a:r>
            <a:endParaRPr lang="ru-RU" sz="4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01" name="Rectangle 16"/>
          <p:cNvSpPr>
            <a:spLocks noChangeArrowheads="1"/>
          </p:cNvSpPr>
          <p:nvPr/>
        </p:nvSpPr>
        <p:spPr bwMode="auto">
          <a:xfrm>
            <a:off x="6516688" y="4508500"/>
            <a:ext cx="2447925" cy="15128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Cluster area</a:t>
            </a:r>
          </a:p>
          <a:p>
            <a:pPr algn="ctr"/>
            <a:r>
              <a:rPr lang="ru-RU"/>
              <a:t>– 16 </a:t>
            </a:r>
            <a:r>
              <a:rPr lang="en-US"/>
              <a:t>m</a:t>
            </a:r>
            <a:r>
              <a:rPr lang="ru-RU" baseline="30000"/>
              <a:t>2</a:t>
            </a:r>
          </a:p>
          <a:p>
            <a:pPr algn="ctr"/>
            <a:r>
              <a:rPr lang="en-US"/>
              <a:t>DECOR</a:t>
            </a:r>
            <a:r>
              <a:rPr lang="ru-RU"/>
              <a:t> </a:t>
            </a:r>
            <a:r>
              <a:rPr lang="en-US"/>
              <a:t>Short</a:t>
            </a:r>
            <a:r>
              <a:rPr lang="ru-RU"/>
              <a:t> </a:t>
            </a:r>
            <a:endParaRPr lang="en-US"/>
          </a:p>
          <a:p>
            <a:pPr algn="ctr"/>
            <a:r>
              <a:rPr lang="ru-RU"/>
              <a:t>– 17,5 </a:t>
            </a:r>
            <a:r>
              <a:rPr lang="en-US"/>
              <a:t>m</a:t>
            </a:r>
            <a:r>
              <a:rPr lang="ru-RU" baseline="30000"/>
              <a:t>2</a:t>
            </a:r>
          </a:p>
        </p:txBody>
      </p:sp>
      <p:graphicFrame>
        <p:nvGraphicFramePr>
          <p:cNvPr id="4099" name="Object 18"/>
          <p:cNvGraphicFramePr>
            <a:graphicFrameLocks noChangeAspect="1"/>
          </p:cNvGraphicFramePr>
          <p:nvPr>
            <p:ph sz="half" idx="2"/>
          </p:nvPr>
        </p:nvGraphicFramePr>
        <p:xfrm>
          <a:off x="323850" y="2192338"/>
          <a:ext cx="5256213" cy="4368800"/>
        </p:xfrm>
        <a:graphic>
          <a:graphicData uri="http://schemas.openxmlformats.org/presentationml/2006/ole">
            <p:oleObj spid="_x0000_s4099" name="Visio" r:id="rId4" imgW="6562547" imgH="5454863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95288" y="1052513"/>
            <a:ext cx="8353425" cy="52562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18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Summary</a:t>
            </a:r>
            <a:endParaRPr lang="ru-RU" sz="4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229600" cy="5184775"/>
          </a:xfrm>
        </p:spPr>
        <p:txBody>
          <a:bodyPr/>
          <a:lstStyle/>
          <a:p>
            <a:pPr eaLnBrk="1" hangingPunct="1"/>
            <a:r>
              <a:rPr lang="en-US" dirty="0" smtClean="0"/>
              <a:t>Project of large-scale coordinate-tracking setup is now under development</a:t>
            </a:r>
          </a:p>
          <a:p>
            <a:pPr eaLnBrk="1" hangingPunct="1"/>
            <a:r>
              <a:rPr lang="en-US" dirty="0" smtClean="0"/>
              <a:t>Drift chambers from neutrino experiment of U-70 were successfully removed </a:t>
            </a:r>
          </a:p>
          <a:p>
            <a:pPr eaLnBrk="1" hangingPunct="1"/>
            <a:r>
              <a:rPr lang="en-US" dirty="0" smtClean="0"/>
              <a:t>Most part of drift chambers passed primary test for leaks and wire integrity</a:t>
            </a:r>
          </a:p>
          <a:p>
            <a:pPr eaLnBrk="1" hangingPunct="1"/>
            <a:r>
              <a:rPr lang="en-US" dirty="0" smtClean="0"/>
              <a:t>The possibility of joint work of </a:t>
            </a:r>
            <a:r>
              <a:rPr lang="en-US" dirty="0" smtClean="0"/>
              <a:t>EC NEVOD </a:t>
            </a:r>
            <a:r>
              <a:rPr lang="en-US" dirty="0" smtClean="0"/>
              <a:t>cosmic ray detectors and IHEP drift chambers was proved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xfrm>
            <a:off x="107950" y="2924175"/>
            <a:ext cx="9036050" cy="631825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Thank </a:t>
            </a:r>
            <a:r>
              <a:rPr lang="en-US" sz="60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you!</a:t>
            </a:r>
            <a:endParaRPr lang="ru-RU" sz="6000" b="1" dirty="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507" name="Rectangle 6"/>
          <p:cNvSpPr>
            <a:spLocks noChangeArrowheads="1"/>
          </p:cNvSpPr>
          <p:nvPr/>
        </p:nvSpPr>
        <p:spPr bwMode="auto">
          <a:xfrm>
            <a:off x="539750" y="620713"/>
            <a:ext cx="8064500" cy="5256212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558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Drift chamber</a:t>
            </a:r>
            <a:endParaRPr lang="ru-RU" sz="4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113"/>
            <a:ext cx="3563938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1916113"/>
            <a:ext cx="5832475" cy="296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8" descr="Камера с крепежо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08050"/>
            <a:ext cx="914400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Rectangle 10"/>
          <p:cNvSpPr>
            <a:spLocks noChangeArrowheads="1"/>
          </p:cNvSpPr>
          <p:nvPr/>
        </p:nvSpPr>
        <p:spPr bwMode="auto">
          <a:xfrm>
            <a:off x="179388" y="5013325"/>
            <a:ext cx="446405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Spatial resolution</a:t>
            </a:r>
            <a:r>
              <a:rPr lang="ru-RU"/>
              <a:t> </a:t>
            </a:r>
            <a:r>
              <a:rPr lang="en-US"/>
              <a:t>~ </a:t>
            </a:r>
            <a:r>
              <a:rPr lang="ru-RU"/>
              <a:t>1 </a:t>
            </a:r>
            <a:r>
              <a:rPr lang="en-US"/>
              <a:t>mm</a:t>
            </a:r>
            <a:endParaRPr lang="ru-RU"/>
          </a:p>
          <a:p>
            <a:pPr algn="ctr"/>
            <a:r>
              <a:rPr lang="en-US"/>
              <a:t>Angle resolution</a:t>
            </a:r>
            <a:r>
              <a:rPr lang="ru-RU"/>
              <a:t> </a:t>
            </a:r>
            <a:r>
              <a:rPr lang="en-US"/>
              <a:t>~ </a:t>
            </a:r>
            <a:r>
              <a:rPr lang="ru-RU"/>
              <a:t>30 </a:t>
            </a:r>
            <a:r>
              <a:rPr lang="en-US"/>
              <a:t>mrad</a:t>
            </a:r>
            <a:endParaRPr lang="ru-RU"/>
          </a:p>
          <a:p>
            <a:pPr algn="ctr"/>
            <a:r>
              <a:rPr lang="en-US"/>
              <a:t>Two track resolution</a:t>
            </a:r>
            <a:r>
              <a:rPr lang="ru-RU"/>
              <a:t>  </a:t>
            </a:r>
            <a:r>
              <a:rPr lang="en-US"/>
              <a:t>~</a:t>
            </a:r>
            <a:r>
              <a:rPr lang="ru-RU"/>
              <a:t> 5-6 </a:t>
            </a:r>
            <a:r>
              <a:rPr lang="en-US"/>
              <a:t>mm</a:t>
            </a:r>
            <a:endParaRPr lang="ru-RU"/>
          </a:p>
          <a:p>
            <a:pPr algn="ctr"/>
            <a:r>
              <a:rPr lang="en-US"/>
              <a:t>Gas mixture</a:t>
            </a:r>
            <a:r>
              <a:rPr lang="ru-RU"/>
              <a:t>: 9</a:t>
            </a:r>
            <a:r>
              <a:rPr lang="en-US"/>
              <a:t>4</a:t>
            </a:r>
            <a:r>
              <a:rPr lang="ru-RU"/>
              <a:t>% </a:t>
            </a:r>
            <a:r>
              <a:rPr lang="en-US"/>
              <a:t>Ar + 6% CO2</a:t>
            </a:r>
            <a:endParaRPr lang="ru-RU"/>
          </a:p>
        </p:txBody>
      </p:sp>
      <p:sp>
        <p:nvSpPr>
          <p:cNvPr id="8199" name="Rectangle 11"/>
          <p:cNvSpPr>
            <a:spLocks noChangeArrowheads="1"/>
          </p:cNvSpPr>
          <p:nvPr/>
        </p:nvSpPr>
        <p:spPr bwMode="auto">
          <a:xfrm>
            <a:off x="4787900" y="5013325"/>
            <a:ext cx="4176713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Max drift time</a:t>
            </a:r>
            <a:r>
              <a:rPr lang="ru-RU" dirty="0"/>
              <a:t> </a:t>
            </a:r>
            <a:r>
              <a:rPr lang="en-US" dirty="0"/>
              <a:t>&lt; 6</a:t>
            </a:r>
            <a:r>
              <a:rPr lang="ru-RU" dirty="0"/>
              <a:t> </a:t>
            </a:r>
            <a:r>
              <a:rPr lang="en-US" dirty="0"/>
              <a:t>µs</a:t>
            </a:r>
            <a:endParaRPr lang="ru-RU" dirty="0"/>
          </a:p>
          <a:p>
            <a:pPr algn="ctr"/>
            <a:r>
              <a:rPr lang="en-US" dirty="0"/>
              <a:t>Drift velocity</a:t>
            </a:r>
            <a:r>
              <a:rPr lang="ru-RU" dirty="0"/>
              <a:t> – 0,04 </a:t>
            </a:r>
            <a:r>
              <a:rPr lang="en-US" dirty="0"/>
              <a:t>mm</a:t>
            </a:r>
            <a:r>
              <a:rPr lang="ru-RU" dirty="0"/>
              <a:t>/</a:t>
            </a:r>
            <a:r>
              <a:rPr lang="en-US" dirty="0" smtClean="0"/>
              <a:t>ns</a:t>
            </a:r>
          </a:p>
          <a:p>
            <a:pPr algn="ctr"/>
            <a:r>
              <a:rPr lang="en-US" dirty="0" smtClean="0"/>
              <a:t>Electric field – 450 V/cm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2"/>
            <a:ext cx="9144000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646113"/>
            <a:ext cx="7489825" cy="621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5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72072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Structure of the chamber</a:t>
            </a:r>
            <a:endParaRPr lang="ru-RU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031" name="Object 7"/>
          <p:cNvGraphicFramePr>
            <a:graphicFrameLocks noChangeAspect="1"/>
          </p:cNvGraphicFramePr>
          <p:nvPr>
            <p:ph idx="1"/>
          </p:nvPr>
        </p:nvGraphicFramePr>
        <p:xfrm>
          <a:off x="257330" y="332656"/>
          <a:ext cx="9283222" cy="4824536"/>
        </p:xfrm>
        <a:graphic>
          <a:graphicData uri="http://schemas.openxmlformats.org/presentationml/2006/ole">
            <p:oleObj spid="_x0000_s1031" name="Visio" r:id="rId5" imgW="7533356" imgH="3914120" progId="Visio.Drawing.11">
              <p:embed/>
            </p:oleObj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83568" y="4725144"/>
          <a:ext cx="7704855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68285"/>
                <a:gridCol w="2568285"/>
                <a:gridCol w="25682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/>
                        <a:t>Wire</a:t>
                      </a:r>
                      <a:endParaRPr lang="ru-RU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/>
                        <a:t>Diameter, µm</a:t>
                      </a:r>
                      <a:endParaRPr lang="ru-RU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/>
                        <a:t>Potential,</a:t>
                      </a:r>
                      <a:r>
                        <a:rPr lang="en-US" b="1" i="0" baseline="0" dirty="0" smtClean="0"/>
                        <a:t> kV</a:t>
                      </a:r>
                      <a:endParaRPr lang="ru-RU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/>
                        <a:t>Signal</a:t>
                      </a:r>
                      <a:endParaRPr lang="ru-RU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/>
                        <a:t>64</a:t>
                      </a:r>
                      <a:endParaRPr lang="ru-RU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/>
                        <a:t>2.2</a:t>
                      </a:r>
                      <a:endParaRPr lang="ru-RU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/>
                        <a:t>Dummy</a:t>
                      </a:r>
                      <a:endParaRPr lang="ru-RU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/>
                        <a:t>200</a:t>
                      </a:r>
                      <a:endParaRPr lang="ru-RU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/>
                        <a:t>2.2</a:t>
                      </a:r>
                      <a:endParaRPr lang="ru-RU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/>
                        <a:t>Cathode</a:t>
                      </a:r>
                      <a:endParaRPr lang="ru-RU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/>
                        <a:t>200</a:t>
                      </a:r>
                      <a:endParaRPr lang="ru-RU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/>
                        <a:t>0</a:t>
                      </a:r>
                      <a:endParaRPr lang="ru-RU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/>
                        <a:t>Field forming</a:t>
                      </a:r>
                      <a:endParaRPr lang="ru-RU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/>
                        <a:t>200</a:t>
                      </a:r>
                      <a:endParaRPr lang="ru-RU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/>
                        <a:t>-12</a:t>
                      </a:r>
                      <a:endParaRPr lang="ru-RU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" descr="Бирюков+НДкаме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3840162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8" name="Picture 10" descr="IMAG08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333375"/>
            <a:ext cx="7019925" cy="468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9" name="Picture 11" descr="IMAG067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613" y="188913"/>
            <a:ext cx="432117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C:\Users\Ксюша\Downloads\P10804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Cherenkov Water Detector </a:t>
            </a:r>
            <a:b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NEVOD</a:t>
            </a:r>
            <a:endParaRPr lang="ru-RU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323528" y="1556792"/>
          <a:ext cx="6120680" cy="5097885"/>
        </p:xfrm>
        <a:graphic>
          <a:graphicData uri="http://schemas.openxmlformats.org/presentationml/2006/ole">
            <p:oleObj spid="_x0000_s33794" name="Visio" r:id="rId3" imgW="10288444" imgH="8578708" progId="Visio.Drawing.11">
              <p:embed/>
            </p:oleObj>
          </a:graphicData>
        </a:graphic>
      </p:graphicFrame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5868144" y="1628800"/>
            <a:ext cx="3024336" cy="295232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Water volume of 2000 m</a:t>
            </a:r>
            <a:r>
              <a:rPr lang="en-US" baseline="30000" dirty="0" smtClean="0"/>
              <a:t>3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9×9×26 m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91 quasi-spherical module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546 photomultipliers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908720"/>
            <a:ext cx="9144001" cy="4868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Декор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476672"/>
            <a:ext cx="4320480" cy="5760640"/>
          </a:xfrm>
          <a:prstGeom prst="rect">
            <a:avLst/>
          </a:prstGeom>
        </p:spPr>
      </p:pic>
      <p:pic>
        <p:nvPicPr>
          <p:cNvPr id="6" name="Рисунок 5" descr="Декор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76672"/>
            <a:ext cx="4320480" cy="5760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3" descr="1234"/>
          <p:cNvPicPr>
            <a:picLocks noChangeAspect="1" noChangeArrowheads="1"/>
          </p:cNvPicPr>
          <p:nvPr/>
        </p:nvPicPr>
        <p:blipFill>
          <a:blip r:embed="rId2" cstate="print"/>
          <a:srcRect l="3867" t="19640" r="3815" b="11682"/>
          <a:stretch>
            <a:fillRect/>
          </a:stretch>
        </p:blipFill>
        <p:spPr bwMode="auto">
          <a:xfrm>
            <a:off x="0" y="1130300"/>
            <a:ext cx="914400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431800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Experimental complex </a:t>
            </a:r>
            <a:b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NEVOD-DECOR</a:t>
            </a:r>
            <a:endParaRPr lang="ru-RU" sz="3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44" name="Rectangle 11"/>
          <p:cNvSpPr>
            <a:spLocks noChangeArrowheads="1"/>
          </p:cNvSpPr>
          <p:nvPr/>
        </p:nvSpPr>
        <p:spPr bwMode="auto">
          <a:xfrm>
            <a:off x="179388" y="5229225"/>
            <a:ext cx="8713787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Total area of 4 super-modules of DÉCOR ~</a:t>
            </a:r>
            <a:r>
              <a:rPr lang="ru-RU"/>
              <a:t> 35 </a:t>
            </a:r>
            <a:r>
              <a:rPr lang="en-US"/>
              <a:t>m</a:t>
            </a:r>
            <a:r>
              <a:rPr lang="ru-RU" baseline="30000"/>
              <a:t>2</a:t>
            </a:r>
            <a:endParaRPr lang="en-US" baseline="30000"/>
          </a:p>
          <a:p>
            <a:pPr algn="ctr"/>
            <a:r>
              <a:rPr lang="en-US"/>
              <a:t>This is less than 15% of side area of CWD</a:t>
            </a:r>
            <a:endParaRPr lang="ru-RU"/>
          </a:p>
        </p:txBody>
      </p:sp>
      <p:sp>
        <p:nvSpPr>
          <p:cNvPr id="10245" name="Rectangle 12"/>
          <p:cNvSpPr>
            <a:spLocks noChangeArrowheads="1"/>
          </p:cNvSpPr>
          <p:nvPr/>
        </p:nvSpPr>
        <p:spPr bwMode="auto">
          <a:xfrm>
            <a:off x="179388" y="5949950"/>
            <a:ext cx="4248150" cy="781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Spatial resolution ~</a:t>
            </a:r>
            <a:r>
              <a:rPr lang="ru-RU" dirty="0"/>
              <a:t> </a:t>
            </a:r>
            <a:r>
              <a:rPr lang="en-US" dirty="0"/>
              <a:t>0.8</a:t>
            </a:r>
            <a:r>
              <a:rPr lang="ru-RU" dirty="0"/>
              <a:t> </a:t>
            </a:r>
            <a:r>
              <a:rPr lang="en-US" dirty="0"/>
              <a:t>cm</a:t>
            </a:r>
          </a:p>
          <a:p>
            <a:pPr algn="ctr"/>
            <a:r>
              <a:rPr lang="en-US" dirty="0"/>
              <a:t>Angle resolution ~ 1°</a:t>
            </a:r>
            <a:endParaRPr lang="ru-RU" dirty="0"/>
          </a:p>
        </p:txBody>
      </p:sp>
      <p:sp>
        <p:nvSpPr>
          <p:cNvPr id="10246" name="Rectangle 12"/>
          <p:cNvSpPr>
            <a:spLocks noChangeArrowheads="1"/>
          </p:cNvSpPr>
          <p:nvPr/>
        </p:nvSpPr>
        <p:spPr bwMode="auto">
          <a:xfrm>
            <a:off x="4643438" y="5949950"/>
            <a:ext cx="4249737" cy="781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Two track resolution ~ 3 cm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12345"/>
          <p:cNvPicPr>
            <a:picLocks noChangeAspect="1" noChangeArrowheads="1"/>
          </p:cNvPicPr>
          <p:nvPr/>
        </p:nvPicPr>
        <p:blipFill>
          <a:blip r:embed="rId2" cstate="print"/>
          <a:srcRect t="9587" b="27525"/>
          <a:stretch>
            <a:fillRect/>
          </a:stretch>
        </p:blipFill>
        <p:spPr bwMode="auto">
          <a:xfrm>
            <a:off x="0" y="836613"/>
            <a:ext cx="9144000" cy="407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431800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Experimental complex </a:t>
            </a:r>
            <a:b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NEVOD-DECOR</a:t>
            </a:r>
            <a:endParaRPr lang="ru-RU" sz="3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268" name="Rectangle 11"/>
          <p:cNvSpPr>
            <a:spLocks noChangeArrowheads="1"/>
          </p:cNvSpPr>
          <p:nvPr/>
        </p:nvSpPr>
        <p:spPr bwMode="auto">
          <a:xfrm>
            <a:off x="179388" y="5229225"/>
            <a:ext cx="8713787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Total area of 4 super-modules of DÉCOR ~</a:t>
            </a:r>
            <a:r>
              <a:rPr lang="ru-RU"/>
              <a:t> 35 </a:t>
            </a:r>
            <a:r>
              <a:rPr lang="en-US"/>
              <a:t>m</a:t>
            </a:r>
            <a:r>
              <a:rPr lang="ru-RU" baseline="30000"/>
              <a:t>2</a:t>
            </a:r>
            <a:endParaRPr lang="en-US" baseline="30000"/>
          </a:p>
          <a:p>
            <a:pPr algn="ctr"/>
            <a:r>
              <a:rPr lang="en-US"/>
              <a:t>This is less than 15% of side area of CWD</a:t>
            </a:r>
            <a:endParaRPr lang="ru-RU"/>
          </a:p>
        </p:txBody>
      </p:sp>
      <p:sp>
        <p:nvSpPr>
          <p:cNvPr id="11269" name="Rectangle 12"/>
          <p:cNvSpPr>
            <a:spLocks noChangeArrowheads="1"/>
          </p:cNvSpPr>
          <p:nvPr/>
        </p:nvSpPr>
        <p:spPr bwMode="auto">
          <a:xfrm>
            <a:off x="179388" y="5949950"/>
            <a:ext cx="4248150" cy="781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Spatial resolution ~</a:t>
            </a:r>
            <a:r>
              <a:rPr lang="ru-RU"/>
              <a:t> </a:t>
            </a:r>
            <a:r>
              <a:rPr lang="en-US"/>
              <a:t>0.8</a:t>
            </a:r>
            <a:r>
              <a:rPr lang="ru-RU"/>
              <a:t> </a:t>
            </a:r>
            <a:r>
              <a:rPr lang="en-US"/>
              <a:t>cm</a:t>
            </a:r>
          </a:p>
          <a:p>
            <a:pPr algn="ctr"/>
            <a:r>
              <a:rPr lang="en-US"/>
              <a:t>Angle resolution ~ 1°</a:t>
            </a:r>
            <a:endParaRPr lang="ru-RU"/>
          </a:p>
        </p:txBody>
      </p:sp>
      <p:sp>
        <p:nvSpPr>
          <p:cNvPr id="11270" name="Rectangle 12"/>
          <p:cNvSpPr>
            <a:spLocks noChangeArrowheads="1"/>
          </p:cNvSpPr>
          <p:nvPr/>
        </p:nvSpPr>
        <p:spPr bwMode="auto">
          <a:xfrm>
            <a:off x="4643438" y="5949950"/>
            <a:ext cx="4249737" cy="781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Two track resolution ~ 3 cm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14088</TotalTime>
  <Words>508</Words>
  <Application>Microsoft Office PowerPoint</Application>
  <PresentationFormat>Экран (4:3)</PresentationFormat>
  <Paragraphs>95</Paragraphs>
  <Slides>22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Оформление по умолчанию</vt:lpstr>
      <vt:lpstr>Microsoft Visio Drawing</vt:lpstr>
      <vt:lpstr>Слайд 1</vt:lpstr>
      <vt:lpstr>Neutrino experiment at  accelerator U-70</vt:lpstr>
      <vt:lpstr>Drift chamber</vt:lpstr>
      <vt:lpstr>Structure of the chamber</vt:lpstr>
      <vt:lpstr>Слайд 5</vt:lpstr>
      <vt:lpstr>Cherenkov Water Detector  NEVOD</vt:lpstr>
      <vt:lpstr>Слайд 7</vt:lpstr>
      <vt:lpstr>Experimental complex  NEVOD-DECOR</vt:lpstr>
      <vt:lpstr>Experimental complex  NEVOD-DECOR</vt:lpstr>
      <vt:lpstr>Project of coordinate detector</vt:lpstr>
      <vt:lpstr>Project of coordinate detector</vt:lpstr>
      <vt:lpstr>Project of coordinate detector</vt:lpstr>
      <vt:lpstr>Project of coordinate detector</vt:lpstr>
      <vt:lpstr>Project of coordinate detector</vt:lpstr>
      <vt:lpstr>Project of coordinate detector</vt:lpstr>
      <vt:lpstr>Stages of project development</vt:lpstr>
      <vt:lpstr>Test bench for drift chambers, based on coordinate-tracking detector URAGAN</vt:lpstr>
      <vt:lpstr>Hodoscope test bench for drift chambers</vt:lpstr>
      <vt:lpstr>Hodoscope facility for drift chambers</vt:lpstr>
      <vt:lpstr>Prototype of TREK</vt:lpstr>
      <vt:lpstr>Summary</vt:lpstr>
      <vt:lpstr>Thank you!</vt:lpstr>
    </vt:vector>
  </TitlesOfParts>
  <Company>NEVOD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координатно-трековой установки на основе дрейфовых камер для регистрации космических лучей сверхвысоких энергий</dc:title>
  <dc:creator>User</dc:creator>
  <cp:lastModifiedBy>Ксюша</cp:lastModifiedBy>
  <cp:revision>132</cp:revision>
  <dcterms:created xsi:type="dcterms:W3CDTF">2013-11-01T11:11:51Z</dcterms:created>
  <dcterms:modified xsi:type="dcterms:W3CDTF">2014-03-01T03:44:04Z</dcterms:modified>
</cp:coreProperties>
</file>