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84"/>
  </p:notesMasterIdLst>
  <p:handoutMasterIdLst>
    <p:handoutMasterId r:id="rId85"/>
  </p:handoutMasterIdLst>
  <p:sldIdLst>
    <p:sldId id="256" r:id="rId2"/>
    <p:sldId id="257" r:id="rId3"/>
    <p:sldId id="322" r:id="rId4"/>
    <p:sldId id="283" r:id="rId5"/>
    <p:sldId id="323" r:id="rId6"/>
    <p:sldId id="278" r:id="rId7"/>
    <p:sldId id="293" r:id="rId8"/>
    <p:sldId id="317" r:id="rId9"/>
    <p:sldId id="316" r:id="rId10"/>
    <p:sldId id="279" r:id="rId11"/>
    <p:sldId id="326" r:id="rId12"/>
    <p:sldId id="327" r:id="rId13"/>
    <p:sldId id="332" r:id="rId14"/>
    <p:sldId id="315" r:id="rId15"/>
    <p:sldId id="329" r:id="rId16"/>
    <p:sldId id="280" r:id="rId17"/>
    <p:sldId id="328" r:id="rId18"/>
    <p:sldId id="311" r:id="rId19"/>
    <p:sldId id="314" r:id="rId20"/>
    <p:sldId id="301" r:id="rId21"/>
    <p:sldId id="294" r:id="rId22"/>
    <p:sldId id="392" r:id="rId23"/>
    <p:sldId id="331" r:id="rId24"/>
    <p:sldId id="296" r:id="rId25"/>
    <p:sldId id="336" r:id="rId26"/>
    <p:sldId id="282" r:id="rId27"/>
    <p:sldId id="300" r:id="rId28"/>
    <p:sldId id="299" r:id="rId29"/>
    <p:sldId id="333" r:id="rId30"/>
    <p:sldId id="334" r:id="rId31"/>
    <p:sldId id="297" r:id="rId32"/>
    <p:sldId id="308" r:id="rId33"/>
    <p:sldId id="388" r:id="rId34"/>
    <p:sldId id="291" r:id="rId35"/>
    <p:sldId id="310" r:id="rId36"/>
    <p:sldId id="321" r:id="rId37"/>
    <p:sldId id="379" r:id="rId38"/>
    <p:sldId id="380" r:id="rId39"/>
    <p:sldId id="378" r:id="rId40"/>
    <p:sldId id="384" r:id="rId41"/>
    <p:sldId id="385" r:id="rId42"/>
    <p:sldId id="386" r:id="rId43"/>
    <p:sldId id="393" r:id="rId44"/>
    <p:sldId id="387" r:id="rId45"/>
    <p:sldId id="389" r:id="rId46"/>
    <p:sldId id="352" r:id="rId47"/>
    <p:sldId id="351" r:id="rId48"/>
    <p:sldId id="353" r:id="rId49"/>
    <p:sldId id="354" r:id="rId50"/>
    <p:sldId id="302" r:id="rId51"/>
    <p:sldId id="377" r:id="rId52"/>
    <p:sldId id="369" r:id="rId53"/>
    <p:sldId id="272" r:id="rId54"/>
    <p:sldId id="271" r:id="rId55"/>
    <p:sldId id="260" r:id="rId56"/>
    <p:sldId id="318" r:id="rId57"/>
    <p:sldId id="273" r:id="rId58"/>
    <p:sldId id="276" r:id="rId59"/>
    <p:sldId id="319" r:id="rId60"/>
    <p:sldId id="274" r:id="rId61"/>
    <p:sldId id="373" r:id="rId62"/>
    <p:sldId id="372" r:id="rId63"/>
    <p:sldId id="374" r:id="rId64"/>
    <p:sldId id="375" r:id="rId65"/>
    <p:sldId id="355" r:id="rId66"/>
    <p:sldId id="356" r:id="rId67"/>
    <p:sldId id="357" r:id="rId68"/>
    <p:sldId id="358" r:id="rId69"/>
    <p:sldId id="359" r:id="rId70"/>
    <p:sldId id="360" r:id="rId71"/>
    <p:sldId id="362" r:id="rId72"/>
    <p:sldId id="363" r:id="rId73"/>
    <p:sldId id="364" r:id="rId74"/>
    <p:sldId id="365" r:id="rId75"/>
    <p:sldId id="366" r:id="rId76"/>
    <p:sldId id="367" r:id="rId77"/>
    <p:sldId id="368" r:id="rId78"/>
    <p:sldId id="292" r:id="rId79"/>
    <p:sldId id="390" r:id="rId80"/>
    <p:sldId id="391" r:id="rId81"/>
    <p:sldId id="382" r:id="rId82"/>
    <p:sldId id="313"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B7F9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94660"/>
  </p:normalViewPr>
  <p:slideViewPr>
    <p:cSldViewPr showGuides="1">
      <p:cViewPr varScale="1">
        <p:scale>
          <a:sx n="65" d="100"/>
          <a:sy n="65" d="100"/>
        </p:scale>
        <p:origin x="-1500" y="-114"/>
      </p:cViewPr>
      <p:guideLst>
        <p:guide orient="horz" pos="48"/>
        <p:guide pos="2880"/>
      </p:guideLst>
    </p:cSldViewPr>
  </p:slideViewPr>
  <p:notesTextViewPr>
    <p:cViewPr>
      <p:scale>
        <a:sx n="100" d="100"/>
        <a:sy n="100" d="100"/>
      </p:scale>
      <p:origin x="0" y="0"/>
    </p:cViewPr>
  </p:notesTextViewPr>
  <p:sorterViewPr>
    <p:cViewPr>
      <p:scale>
        <a:sx n="30" d="100"/>
        <a:sy n="3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0DD07C-AF47-4386-A9FD-593CA449CAEB}" type="datetimeFigureOut">
              <a:rPr lang="en-US" smtClean="0"/>
              <a:pPr/>
              <a:t>2/28/2014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53757A-9E32-474D-A803-212FE3F0383A}" type="slidenum">
              <a:rPr lang="en-US" smtClean="0"/>
              <a:pPr/>
              <a:t>‹#›</a:t>
            </a:fld>
            <a:endParaRPr 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371B95-D6A1-4C6C-BC33-383E04ABFBC7}" type="datetimeFigureOut">
              <a:rPr lang="en-US" smtClean="0"/>
              <a:pPr/>
              <a:t>2/28/2014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48F700-04CE-40E7-A5D8-E8876EC9FC4E}" type="slidenum">
              <a:rPr lang="en-US" smtClean="0"/>
              <a:pPr/>
              <a:t>‹#›</a:t>
            </a:fld>
            <a:endParaRPr 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28th February 2014</a:t>
            </a:r>
            <a:endParaRPr lang="en-US"/>
          </a:p>
        </p:txBody>
      </p:sp>
      <p:sp>
        <p:nvSpPr>
          <p:cNvPr id="5" name="Footer Placeholder 4"/>
          <p:cNvSpPr>
            <a:spLocks noGrp="1"/>
          </p:cNvSpPr>
          <p:nvPr>
            <p:ph type="ftr" sz="quarter" idx="11"/>
          </p:nvPr>
        </p:nvSpPr>
        <p:spPr/>
        <p:txBody>
          <a:bodyPr/>
          <a:lstStyle/>
          <a:p>
            <a:r>
              <a:rPr lang="en-US" smtClean="0"/>
              <a:t>International Conference on Instrumentation for Colliding Beam Physics, Budker Institute of Nuclear Physics, Novosibirsk, Russia</a:t>
            </a:r>
            <a:endParaRPr lang="en-US"/>
          </a:p>
        </p:txBody>
      </p:sp>
      <p:sp>
        <p:nvSpPr>
          <p:cNvPr id="6" name="Slide Number Placeholder 5"/>
          <p:cNvSpPr>
            <a:spLocks noGrp="1"/>
          </p:cNvSpPr>
          <p:nvPr>
            <p:ph type="sldNum" sz="quarter" idx="12"/>
          </p:nvPr>
        </p:nvSpPr>
        <p:spPr/>
        <p:txBody>
          <a:bodyPr/>
          <a:lstStyle/>
          <a:p>
            <a:fld id="{C9F05DD2-B773-4D52-BA40-E8C9AEDB195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28th February 2014</a:t>
            </a:r>
            <a:endParaRPr lang="en-US"/>
          </a:p>
        </p:txBody>
      </p:sp>
      <p:sp>
        <p:nvSpPr>
          <p:cNvPr id="5" name="Footer Placeholder 4"/>
          <p:cNvSpPr>
            <a:spLocks noGrp="1"/>
          </p:cNvSpPr>
          <p:nvPr>
            <p:ph type="ftr" sz="quarter" idx="11"/>
          </p:nvPr>
        </p:nvSpPr>
        <p:spPr/>
        <p:txBody>
          <a:bodyPr/>
          <a:lstStyle/>
          <a:p>
            <a:r>
              <a:rPr lang="en-US" smtClean="0"/>
              <a:t>International Conference on Instrumentation for Colliding Beam Physics, Budker Institute of Nuclear Physics, Novosibirsk, Russia</a:t>
            </a:r>
            <a:endParaRPr lang="en-US"/>
          </a:p>
        </p:txBody>
      </p:sp>
      <p:sp>
        <p:nvSpPr>
          <p:cNvPr id="6" name="Slide Number Placeholder 5"/>
          <p:cNvSpPr>
            <a:spLocks noGrp="1"/>
          </p:cNvSpPr>
          <p:nvPr>
            <p:ph type="sldNum" sz="quarter" idx="12"/>
          </p:nvPr>
        </p:nvSpPr>
        <p:spPr/>
        <p:txBody>
          <a:bodyPr/>
          <a:lstStyle/>
          <a:p>
            <a:fld id="{C9F05DD2-B773-4D52-BA40-E8C9AEDB19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28th February 2014</a:t>
            </a:r>
            <a:endParaRPr lang="en-US"/>
          </a:p>
        </p:txBody>
      </p:sp>
      <p:sp>
        <p:nvSpPr>
          <p:cNvPr id="5" name="Footer Placeholder 4"/>
          <p:cNvSpPr>
            <a:spLocks noGrp="1"/>
          </p:cNvSpPr>
          <p:nvPr>
            <p:ph type="ftr" sz="quarter" idx="11"/>
          </p:nvPr>
        </p:nvSpPr>
        <p:spPr/>
        <p:txBody>
          <a:bodyPr/>
          <a:lstStyle/>
          <a:p>
            <a:r>
              <a:rPr lang="en-US" smtClean="0"/>
              <a:t>International Conference on Instrumentation for Colliding Beam Physics, Budker Institute of Nuclear Physics, Novosibirsk, Russia</a:t>
            </a:r>
            <a:endParaRPr lang="en-US"/>
          </a:p>
        </p:txBody>
      </p:sp>
      <p:sp>
        <p:nvSpPr>
          <p:cNvPr id="6" name="Slide Number Placeholder 5"/>
          <p:cNvSpPr>
            <a:spLocks noGrp="1"/>
          </p:cNvSpPr>
          <p:nvPr>
            <p:ph type="sldNum" sz="quarter" idx="12"/>
          </p:nvPr>
        </p:nvSpPr>
        <p:spPr/>
        <p:txBody>
          <a:bodyPr/>
          <a:lstStyle/>
          <a:p>
            <a:fld id="{C9F05DD2-B773-4D52-BA40-E8C9AEDB195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28th February 2014</a:t>
            </a:r>
            <a:endParaRPr lang="en-US"/>
          </a:p>
        </p:txBody>
      </p:sp>
      <p:sp>
        <p:nvSpPr>
          <p:cNvPr id="5" name="Footer Placeholder 4"/>
          <p:cNvSpPr>
            <a:spLocks noGrp="1"/>
          </p:cNvSpPr>
          <p:nvPr>
            <p:ph type="ftr" sz="quarter" idx="11"/>
          </p:nvPr>
        </p:nvSpPr>
        <p:spPr/>
        <p:txBody>
          <a:bodyPr/>
          <a:lstStyle/>
          <a:p>
            <a:r>
              <a:rPr lang="en-US" smtClean="0"/>
              <a:t>International Conference on Instrumentation for Colliding Beam Physics, Budker Institute of Nuclear Physics, Novosibirsk, Russia</a:t>
            </a:r>
            <a:endParaRPr lang="en-US"/>
          </a:p>
        </p:txBody>
      </p:sp>
      <p:sp>
        <p:nvSpPr>
          <p:cNvPr id="6" name="Slide Number Placeholder 5"/>
          <p:cNvSpPr>
            <a:spLocks noGrp="1"/>
          </p:cNvSpPr>
          <p:nvPr>
            <p:ph type="sldNum" sz="quarter" idx="12"/>
          </p:nvPr>
        </p:nvSpPr>
        <p:spPr/>
        <p:txBody>
          <a:bodyPr/>
          <a:lstStyle/>
          <a:p>
            <a:fld id="{C9F05DD2-B773-4D52-BA40-E8C9AEDB195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28th February 2014</a:t>
            </a:r>
            <a:endParaRPr lang="en-US"/>
          </a:p>
        </p:txBody>
      </p:sp>
      <p:sp>
        <p:nvSpPr>
          <p:cNvPr id="5" name="Footer Placeholder 4"/>
          <p:cNvSpPr>
            <a:spLocks noGrp="1"/>
          </p:cNvSpPr>
          <p:nvPr>
            <p:ph type="ftr" sz="quarter" idx="11"/>
          </p:nvPr>
        </p:nvSpPr>
        <p:spPr/>
        <p:txBody>
          <a:bodyPr/>
          <a:lstStyle/>
          <a:p>
            <a:r>
              <a:rPr lang="en-US" smtClean="0"/>
              <a:t>International Conference on Instrumentation for Colliding Beam Physics, Budker Institute of Nuclear Physics, Novosibirsk, Russia</a:t>
            </a:r>
            <a:endParaRPr lang="en-US"/>
          </a:p>
        </p:txBody>
      </p:sp>
      <p:sp>
        <p:nvSpPr>
          <p:cNvPr id="6" name="Slide Number Placeholder 5"/>
          <p:cNvSpPr>
            <a:spLocks noGrp="1"/>
          </p:cNvSpPr>
          <p:nvPr>
            <p:ph type="sldNum" sz="quarter" idx="12"/>
          </p:nvPr>
        </p:nvSpPr>
        <p:spPr/>
        <p:txBody>
          <a:bodyPr/>
          <a:lstStyle/>
          <a:p>
            <a:fld id="{C9F05DD2-B773-4D52-BA40-E8C9AEDB195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28th February 2014</a:t>
            </a:r>
            <a:endParaRPr lang="en-US"/>
          </a:p>
        </p:txBody>
      </p:sp>
      <p:sp>
        <p:nvSpPr>
          <p:cNvPr id="6" name="Footer Placeholder 5"/>
          <p:cNvSpPr>
            <a:spLocks noGrp="1"/>
          </p:cNvSpPr>
          <p:nvPr>
            <p:ph type="ftr" sz="quarter" idx="11"/>
          </p:nvPr>
        </p:nvSpPr>
        <p:spPr/>
        <p:txBody>
          <a:bodyPr/>
          <a:lstStyle/>
          <a:p>
            <a:r>
              <a:rPr lang="en-US" smtClean="0"/>
              <a:t>International Conference on Instrumentation for Colliding Beam Physics, Budker Institute of Nuclear Physics, Novosibirsk, Russia</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28th February 2014</a:t>
            </a:r>
            <a:endParaRPr lang="en-US"/>
          </a:p>
        </p:txBody>
      </p:sp>
      <p:sp>
        <p:nvSpPr>
          <p:cNvPr id="8" name="Footer Placeholder 7"/>
          <p:cNvSpPr>
            <a:spLocks noGrp="1"/>
          </p:cNvSpPr>
          <p:nvPr>
            <p:ph type="ftr" sz="quarter" idx="11"/>
          </p:nvPr>
        </p:nvSpPr>
        <p:spPr/>
        <p:txBody>
          <a:bodyPr/>
          <a:lstStyle/>
          <a:p>
            <a:r>
              <a:rPr lang="en-US" smtClean="0"/>
              <a:t>International Conference on Instrumentation for Colliding Beam Physics, Budker Institute of Nuclear Physics, Novosibirsk, Russia</a:t>
            </a:r>
            <a:endParaRPr lang="en-US"/>
          </a:p>
        </p:txBody>
      </p:sp>
      <p:sp>
        <p:nvSpPr>
          <p:cNvPr id="9" name="Slide Number Placeholder 8"/>
          <p:cNvSpPr>
            <a:spLocks noGrp="1"/>
          </p:cNvSpPr>
          <p:nvPr>
            <p:ph type="sldNum" sz="quarter" idx="12"/>
          </p:nvPr>
        </p:nvSpPr>
        <p:spPr/>
        <p:txBody>
          <a:bodyPr/>
          <a:lstStyle/>
          <a:p>
            <a:fld id="{C9F05DD2-B773-4D52-BA40-E8C9AEDB195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28th February 2014</a:t>
            </a:r>
            <a:endParaRPr lang="en-US"/>
          </a:p>
        </p:txBody>
      </p:sp>
      <p:sp>
        <p:nvSpPr>
          <p:cNvPr id="4" name="Footer Placeholder 3"/>
          <p:cNvSpPr>
            <a:spLocks noGrp="1"/>
          </p:cNvSpPr>
          <p:nvPr>
            <p:ph type="ftr" sz="quarter" idx="11"/>
          </p:nvPr>
        </p:nvSpPr>
        <p:spPr/>
        <p:txBody>
          <a:bodyPr/>
          <a:lstStyle/>
          <a:p>
            <a:r>
              <a:rPr lang="en-US" smtClean="0"/>
              <a:t>International Conference on Instrumentation for Colliding Beam Physics, Budker Institute of Nuclear Physics, Novosibirsk, Russia</a:t>
            </a:r>
            <a:endParaRPr lang="en-US"/>
          </a:p>
        </p:txBody>
      </p:sp>
      <p:sp>
        <p:nvSpPr>
          <p:cNvPr id="5" name="Slide Number Placeholder 4"/>
          <p:cNvSpPr>
            <a:spLocks noGrp="1"/>
          </p:cNvSpPr>
          <p:nvPr>
            <p:ph type="sldNum" sz="quarter" idx="12"/>
          </p:nvPr>
        </p:nvSpPr>
        <p:spPr/>
        <p:txBody>
          <a:bodyPr/>
          <a:lstStyle/>
          <a:p>
            <a:fld id="{C9F05DD2-B773-4D52-BA40-E8C9AEDB195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28th February 2014</a:t>
            </a:r>
            <a:endParaRPr lang="en-US"/>
          </a:p>
        </p:txBody>
      </p:sp>
      <p:sp>
        <p:nvSpPr>
          <p:cNvPr id="3" name="Footer Placeholder 2"/>
          <p:cNvSpPr>
            <a:spLocks noGrp="1"/>
          </p:cNvSpPr>
          <p:nvPr>
            <p:ph type="ftr" sz="quarter" idx="11"/>
          </p:nvPr>
        </p:nvSpPr>
        <p:spPr/>
        <p:txBody>
          <a:bodyPr/>
          <a:lstStyle/>
          <a:p>
            <a:r>
              <a:rPr lang="en-US" smtClean="0"/>
              <a:t>International Conference on Instrumentation for Colliding Beam Physics, Budker Institute of Nuclear Physics, Novosibirsk, Russia</a:t>
            </a:r>
            <a:endParaRPr lang="en-US"/>
          </a:p>
        </p:txBody>
      </p:sp>
      <p:sp>
        <p:nvSpPr>
          <p:cNvPr id="4" name="Slide Number Placeholder 3"/>
          <p:cNvSpPr>
            <a:spLocks noGrp="1"/>
          </p:cNvSpPr>
          <p:nvPr>
            <p:ph type="sldNum" sz="quarter" idx="12"/>
          </p:nvPr>
        </p:nvSpPr>
        <p:spPr/>
        <p:txBody>
          <a:bodyPr/>
          <a:lstStyle/>
          <a:p>
            <a:fld id="{C9F05DD2-B773-4D52-BA40-E8C9AEDB19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28th February 2014</a:t>
            </a:r>
            <a:endParaRPr lang="en-US"/>
          </a:p>
        </p:txBody>
      </p:sp>
      <p:sp>
        <p:nvSpPr>
          <p:cNvPr id="6" name="Footer Placeholder 5"/>
          <p:cNvSpPr>
            <a:spLocks noGrp="1"/>
          </p:cNvSpPr>
          <p:nvPr>
            <p:ph type="ftr" sz="quarter" idx="11"/>
          </p:nvPr>
        </p:nvSpPr>
        <p:spPr/>
        <p:txBody>
          <a:bodyPr/>
          <a:lstStyle/>
          <a:p>
            <a:r>
              <a:rPr lang="en-US" smtClean="0"/>
              <a:t>International Conference on Instrumentation for Colliding Beam Physics, Budker Institute of Nuclear Physics, Novosibirsk, Russia</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28th February 2014</a:t>
            </a:r>
            <a:endParaRPr lang="en-US"/>
          </a:p>
        </p:txBody>
      </p:sp>
      <p:sp>
        <p:nvSpPr>
          <p:cNvPr id="6" name="Footer Placeholder 5"/>
          <p:cNvSpPr>
            <a:spLocks noGrp="1"/>
          </p:cNvSpPr>
          <p:nvPr>
            <p:ph type="ftr" sz="quarter" idx="11"/>
          </p:nvPr>
        </p:nvSpPr>
        <p:spPr/>
        <p:txBody>
          <a:bodyPr/>
          <a:lstStyle/>
          <a:p>
            <a:r>
              <a:rPr lang="en-US" smtClean="0"/>
              <a:t>International Conference on Instrumentation for Colliding Beam Physics, Budker Institute of Nuclear Physics, Novosibirsk, Russia</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28th February 2014</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International Conference on Instrumentation for Colliding Beam Physics, Budker Institute of Nuclear Physics, Novosibirsk, Russia</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F05DD2-B773-4D52-BA40-E8C9AEDB195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image" Target="../media/image1.png"/><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81.png"/><Relationship Id="rId3" Type="http://schemas.openxmlformats.org/officeDocument/2006/relationships/image" Target="../media/image72.jpeg"/><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4.png"/><Relationship Id="rId10" Type="http://schemas.openxmlformats.org/officeDocument/2006/relationships/image" Target="../media/image78.jpeg"/><Relationship Id="rId4" Type="http://schemas.openxmlformats.org/officeDocument/2006/relationships/image" Target="../media/image73.jpeg"/><Relationship Id="rId9" Type="http://schemas.openxmlformats.org/officeDocument/2006/relationships/image" Target="../media/image77.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hyperlink" Target="http://www.google.it/url?sa=i&amp;source=images&amp;cd=&amp;cad=rja&amp;docid=JwMqXhwPh3yXLM&amp;tbnid=95nmCwENYZ5wAM:&amp;ved=0CAgQjRwwAA&amp;url=http://www.wpclipart.com/signs_symbol/electrical/IEC_symbols/IEC_LED_Symbol.png.html&amp;ei=I5pJUteWD8LKtQb7zoHYBQ&amp;psig=AFQjCNHBPsVfxQ5sK0S9Ah4dDe5vBgd1Zw&amp;ust=1380641699296008" TargetMode="External"/><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indico.cern.ch/conferenceDisplay.py?confId=265187"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4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hyperlink" Target="https://indico.cern.ch/conferenceDisplay.py?confId=265187" TargetMode="External"/><Relationship Id="rId5" Type="http://schemas.openxmlformats.org/officeDocument/2006/relationships/image" Target="../media/image1.png"/><Relationship Id="rId4" Type="http://schemas.openxmlformats.org/officeDocument/2006/relationships/image" Target="../media/image141.pn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png"/><Relationship Id="rId4" Type="http://schemas.openxmlformats.org/officeDocument/2006/relationships/image" Target="../media/image151.png"/></Relationships>
</file>

<file path=ppt/slides/_rels/slide61.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png"/><Relationship Id="rId7" Type="http://schemas.openxmlformats.org/officeDocument/2006/relationships/image" Target="../media/image157.jpeg"/><Relationship Id="rId12" Type="http://schemas.openxmlformats.org/officeDocument/2006/relationships/image" Target="../media/image16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6.jpeg"/><Relationship Id="rId11" Type="http://schemas.openxmlformats.org/officeDocument/2006/relationships/image" Target="../media/image161.jpeg"/><Relationship Id="rId5" Type="http://schemas.openxmlformats.org/officeDocument/2006/relationships/image" Target="../media/image155.png"/><Relationship Id="rId10" Type="http://schemas.openxmlformats.org/officeDocument/2006/relationships/image" Target="../media/image160.jpeg"/><Relationship Id="rId4" Type="http://schemas.openxmlformats.org/officeDocument/2006/relationships/image" Target="../media/image154.png"/><Relationship Id="rId9" Type="http://schemas.openxmlformats.org/officeDocument/2006/relationships/image" Target="../media/image159.jpeg"/></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6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1.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7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7.png"/><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170.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70.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70.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4.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88.png"/><Relationship Id="rId10" Type="http://schemas.openxmlformats.org/officeDocument/2006/relationships/image" Target="../media/image193.png"/><Relationship Id="rId4" Type="http://schemas.openxmlformats.org/officeDocument/2006/relationships/image" Target="../media/image187.png"/><Relationship Id="rId9" Type="http://schemas.openxmlformats.org/officeDocument/2006/relationships/image" Target="../media/image192.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12" Type="http://schemas.openxmlformats.org/officeDocument/2006/relationships/image" Target="../media/image20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7.png"/><Relationship Id="rId11" Type="http://schemas.openxmlformats.org/officeDocument/2006/relationships/image" Target="../media/image202.png"/><Relationship Id="rId5" Type="http://schemas.openxmlformats.org/officeDocument/2006/relationships/image" Target="../media/image196.png"/><Relationship Id="rId10" Type="http://schemas.openxmlformats.org/officeDocument/2006/relationships/image" Target="../media/image201.png"/><Relationship Id="rId4" Type="http://schemas.openxmlformats.org/officeDocument/2006/relationships/image" Target="../media/image195.png"/><Relationship Id="rId9" Type="http://schemas.openxmlformats.org/officeDocument/2006/relationships/image" Target="../media/image200.png"/></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4.png"/><Relationship Id="rId1" Type="http://schemas.openxmlformats.org/officeDocument/2006/relationships/slideLayout" Target="../slideLayouts/slideLayout2.xml"/><Relationship Id="rId5" Type="http://schemas.openxmlformats.org/officeDocument/2006/relationships/image" Target="../media/image206.jpeg"/><Relationship Id="rId4" Type="http://schemas.openxmlformats.org/officeDocument/2006/relationships/image" Target="../media/image205.jpe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457200" y="175260"/>
            <a:ext cx="8229600" cy="8915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52400" y="1981200"/>
            <a:ext cx="8763000" cy="2923877"/>
          </a:xfrm>
          <a:prstGeom prst="rect">
            <a:avLst/>
          </a:prstGeom>
        </p:spPr>
        <p:txBody>
          <a:bodyPr wrap="square">
            <a:spAutoFit/>
          </a:bodyPr>
          <a:lstStyle/>
          <a:p>
            <a:pPr algn="ctr" defTabSz="913520"/>
            <a:r>
              <a:rPr lang="ru-RU" sz="2800" b="1" dirty="0" smtClean="0">
                <a:solidFill>
                  <a:schemeClr val="tx2"/>
                </a:solidFill>
              </a:rPr>
              <a:t>Сотрудничество RD51 и События MPGD:  </a:t>
            </a:r>
            <a:endParaRPr lang="en-US" sz="2800" b="1" dirty="0" smtClean="0">
              <a:solidFill>
                <a:schemeClr val="tx2"/>
              </a:solidFill>
            </a:endParaRPr>
          </a:p>
          <a:p>
            <a:pPr algn="ctr" defTabSz="913520"/>
            <a:r>
              <a:rPr lang="ru-RU" sz="2800" b="1" dirty="0" smtClean="0">
                <a:solidFill>
                  <a:schemeClr val="tx2"/>
                </a:solidFill>
              </a:rPr>
              <a:t>Пять Опыт лет и Будущие Планы</a:t>
            </a:r>
            <a:endParaRPr lang="en-US" sz="2800" b="1" dirty="0" smtClean="0">
              <a:solidFill>
                <a:schemeClr val="tx2"/>
              </a:solidFill>
            </a:endParaRPr>
          </a:p>
          <a:p>
            <a:pPr algn="ctr" defTabSz="913520"/>
            <a:endParaRPr lang="en-US" dirty="0" smtClean="0">
              <a:solidFill>
                <a:schemeClr val="tx2"/>
              </a:solidFill>
            </a:endParaRPr>
          </a:p>
          <a:p>
            <a:pPr algn="ctr" defTabSz="913520"/>
            <a:endParaRPr lang="en-US" dirty="0" smtClean="0">
              <a:solidFill>
                <a:schemeClr val="tx2"/>
              </a:solidFill>
            </a:endParaRPr>
          </a:p>
          <a:p>
            <a:pPr algn="ctr" defTabSz="913520"/>
            <a:r>
              <a:rPr lang="en-US" dirty="0" smtClean="0">
                <a:solidFill>
                  <a:schemeClr val="tx2"/>
                </a:solidFill>
              </a:rPr>
              <a:t>RD51 Collaboration and MPGD Developments: </a:t>
            </a:r>
          </a:p>
          <a:p>
            <a:pPr algn="ctr" defTabSz="913520"/>
            <a:r>
              <a:rPr lang="en-US" dirty="0" smtClean="0">
                <a:solidFill>
                  <a:schemeClr val="tx2"/>
                </a:solidFill>
              </a:rPr>
              <a:t>Five Years Experience and Future Plans</a:t>
            </a:r>
          </a:p>
          <a:p>
            <a:pPr algn="ctr" defTabSz="913520"/>
            <a:endParaRPr lang="en-US" sz="2800" b="1" dirty="0" smtClean="0">
              <a:solidFill>
                <a:schemeClr val="tx2"/>
              </a:solidFill>
            </a:endParaRPr>
          </a:p>
          <a:p>
            <a:pPr algn="ctr" defTabSz="913520"/>
            <a:endParaRPr lang="en-US" sz="2800" b="1" dirty="0">
              <a:solidFill>
                <a:schemeClr val="tx2"/>
              </a:solidFill>
            </a:endParaRPr>
          </a:p>
        </p:txBody>
      </p:sp>
      <p:sp>
        <p:nvSpPr>
          <p:cNvPr id="7" name="Rectangle 6"/>
          <p:cNvSpPr/>
          <p:nvPr/>
        </p:nvSpPr>
        <p:spPr>
          <a:xfrm>
            <a:off x="914400" y="4800600"/>
            <a:ext cx="7315200" cy="707886"/>
          </a:xfrm>
          <a:prstGeom prst="rect">
            <a:avLst/>
          </a:prstGeom>
        </p:spPr>
        <p:txBody>
          <a:bodyPr wrap="square">
            <a:spAutoFit/>
          </a:bodyPr>
          <a:lstStyle/>
          <a:p>
            <a:pPr algn="ctr"/>
            <a:endParaRPr lang="en-US" sz="2000" baseline="0" dirty="0" smtClean="0">
              <a:solidFill>
                <a:srgbClr val="000000"/>
              </a:solidFill>
              <a:latin typeface="Candara"/>
            </a:endParaRPr>
          </a:p>
          <a:p>
            <a:pPr algn="ctr"/>
            <a:r>
              <a:rPr lang="en-US" sz="2000" b="1" dirty="0" smtClean="0">
                <a:solidFill>
                  <a:schemeClr val="tx2"/>
                </a:solidFill>
              </a:rPr>
              <a:t>Eraldo Oliveri (CERN PH-DT-DD)</a:t>
            </a:r>
            <a:endParaRPr lang="en-US" sz="2000" b="1" dirty="0">
              <a:solidFill>
                <a:schemeClr val="tx2"/>
              </a:solidFill>
            </a:endParaRPr>
          </a:p>
        </p:txBody>
      </p:sp>
      <p:sp>
        <p:nvSpPr>
          <p:cNvPr id="8" name="Date Placeholder 7"/>
          <p:cNvSpPr>
            <a:spLocks noGrp="1"/>
          </p:cNvSpPr>
          <p:nvPr>
            <p:ph type="dt" sz="half" idx="10"/>
          </p:nvPr>
        </p:nvSpPr>
        <p:spPr/>
        <p:txBody>
          <a:bodyPr/>
          <a:lstStyle/>
          <a:p>
            <a:r>
              <a:rPr lang="en-US" smtClean="0"/>
              <a:t>28th February 2014</a:t>
            </a:r>
            <a:endParaRPr lang="en-US"/>
          </a:p>
        </p:txBody>
      </p:sp>
      <p:sp>
        <p:nvSpPr>
          <p:cNvPr id="9" name="Slide Number Placeholder 8"/>
          <p:cNvSpPr>
            <a:spLocks noGrp="1"/>
          </p:cNvSpPr>
          <p:nvPr>
            <p:ph type="sldNum" sz="quarter" idx="12"/>
          </p:nvPr>
        </p:nvSpPr>
        <p:spPr/>
        <p:txBody>
          <a:bodyPr/>
          <a:lstStyle/>
          <a:p>
            <a:fld id="{C9F05DD2-B773-4D52-BA40-E8C9AEDB195F}" type="slidenum">
              <a:rPr lang="en-US" smtClean="0"/>
              <a:pPr/>
              <a:t>1</a:t>
            </a:fld>
            <a:endParaRPr lang="en-US"/>
          </a:p>
        </p:txBody>
      </p:sp>
      <p:sp>
        <p:nvSpPr>
          <p:cNvPr id="10" name="Footer Placeholder 9"/>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382000" cy="6019800"/>
          </a:xfrm>
        </p:spPr>
        <p:txBody>
          <a:bodyPr>
            <a:noAutofit/>
          </a:bodyPr>
          <a:lstStyle/>
          <a:p>
            <a:pPr>
              <a:buNone/>
            </a:pPr>
            <a:r>
              <a:rPr lang="en-US" sz="2000" b="1" dirty="0" smtClean="0">
                <a:solidFill>
                  <a:schemeClr val="tx2"/>
                </a:solidFill>
              </a:rPr>
              <a:t>MSGC</a:t>
            </a:r>
          </a:p>
          <a:p>
            <a:pPr>
              <a:buNone/>
            </a:pPr>
            <a:endParaRPr lang="en-US" sz="2000" b="1" dirty="0" smtClean="0">
              <a:solidFill>
                <a:schemeClr val="tx2"/>
              </a:solidFill>
            </a:endParaRPr>
          </a:p>
          <a:p>
            <a:pPr lvl="1">
              <a:buNone/>
            </a:pPr>
            <a:r>
              <a:rPr lang="en-US" sz="1600" b="1" dirty="0" smtClean="0">
                <a:solidFill>
                  <a:schemeClr val="tx2"/>
                </a:solidFill>
              </a:rPr>
              <a:t>MSGC (</a:t>
            </a:r>
            <a:r>
              <a:rPr lang="en-US" sz="1600" b="1" dirty="0" err="1" smtClean="0">
                <a:solidFill>
                  <a:schemeClr val="tx2"/>
                </a:solidFill>
              </a:rPr>
              <a:t>Oed</a:t>
            </a:r>
            <a:r>
              <a:rPr lang="en-US" sz="1600" b="1" dirty="0" smtClean="0">
                <a:solidFill>
                  <a:schemeClr val="tx2"/>
                </a:solidFill>
              </a:rPr>
              <a:t> A. Nucl. </a:t>
            </a:r>
            <a:r>
              <a:rPr lang="en-US" sz="1600" b="1" dirty="0" err="1" smtClean="0">
                <a:solidFill>
                  <a:schemeClr val="tx2"/>
                </a:solidFill>
              </a:rPr>
              <a:t>Instrum</a:t>
            </a:r>
            <a:r>
              <a:rPr lang="en-US" sz="1600" b="1" dirty="0" smtClean="0">
                <a:solidFill>
                  <a:schemeClr val="tx2"/>
                </a:solidFill>
              </a:rPr>
              <a:t>. Methods A263:351 (1988</a:t>
            </a:r>
            <a:r>
              <a:rPr lang="en-US" sz="1600" b="1" dirty="0">
                <a:solidFill>
                  <a:schemeClr val="tx2"/>
                </a:solidFill>
              </a:rPr>
              <a:t>)) : excellent localization, high rate </a:t>
            </a:r>
            <a:r>
              <a:rPr lang="en-US" sz="1600" b="1" dirty="0" smtClean="0">
                <a:solidFill>
                  <a:schemeClr val="tx2"/>
                </a:solidFill>
              </a:rPr>
              <a:t>capability (reduced space charge buildup), </a:t>
            </a:r>
            <a:r>
              <a:rPr lang="en-US" sz="1600" b="1" dirty="0">
                <a:solidFill>
                  <a:schemeClr val="tx2"/>
                </a:solidFill>
              </a:rPr>
              <a:t>good </a:t>
            </a:r>
            <a:r>
              <a:rPr lang="en-US" sz="1600" b="1" dirty="0" smtClean="0">
                <a:solidFill>
                  <a:schemeClr val="tx2"/>
                </a:solidFill>
              </a:rPr>
              <a:t>granularity</a:t>
            </a:r>
          </a:p>
          <a:p>
            <a:pPr lvl="1">
              <a:buNone/>
            </a:pPr>
            <a:endParaRPr lang="en-US" sz="1600" b="1" dirty="0" smtClean="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10</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3581400" y="1871352"/>
            <a:ext cx="1981200" cy="2091048"/>
          </a:xfrm>
          <a:prstGeom prst="rect">
            <a:avLst/>
          </a:prstGeom>
          <a:noFill/>
          <a:ln w="9525">
            <a:noFill/>
            <a:miter lim="800000"/>
            <a:headEnd/>
            <a:tailEnd/>
          </a:ln>
        </p:spPr>
      </p:pic>
      <p:pic>
        <p:nvPicPr>
          <p:cNvPr id="1033"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8600" y="1905000"/>
            <a:ext cx="2514600" cy="2146610"/>
          </a:xfrm>
          <a:prstGeom prst="rect">
            <a:avLst/>
          </a:prstGeom>
          <a:noFill/>
          <a:ln w="9525">
            <a:noFill/>
            <a:miter lim="800000"/>
            <a:headEnd/>
            <a:tailEnd/>
          </a:ln>
        </p:spPr>
      </p:pic>
      <p:pic>
        <p:nvPicPr>
          <p:cNvPr id="1034" name="Picture 10"/>
          <p:cNvPicPr>
            <a:picLocks noChangeAspect="1" noChangeArrowheads="1"/>
          </p:cNvPicPr>
          <p:nvPr/>
        </p:nvPicPr>
        <p:blipFill>
          <a:blip r:embed="rId4" cstate="print"/>
          <a:srcRect/>
          <a:stretch>
            <a:fillRect/>
          </a:stretch>
        </p:blipFill>
        <p:spPr bwMode="auto">
          <a:xfrm>
            <a:off x="5867400" y="1790309"/>
            <a:ext cx="2985877" cy="2172091"/>
          </a:xfrm>
          <a:prstGeom prst="rect">
            <a:avLst/>
          </a:prstGeom>
          <a:noFill/>
          <a:ln w="9525">
            <a:noFill/>
            <a:miter lim="800000"/>
            <a:headEnd/>
            <a:tailEnd/>
          </a:ln>
        </p:spPr>
      </p:pic>
      <p:sp>
        <p:nvSpPr>
          <p:cNvPr id="14" name="Rectangle 13"/>
          <p:cNvSpPr/>
          <p:nvPr/>
        </p:nvSpPr>
        <p:spPr>
          <a:xfrm>
            <a:off x="381000" y="4114800"/>
            <a:ext cx="8305800" cy="1661993"/>
          </a:xfrm>
          <a:prstGeom prst="rect">
            <a:avLst/>
          </a:prstGeom>
        </p:spPr>
        <p:txBody>
          <a:bodyPr wrap="square">
            <a:spAutoFit/>
          </a:bodyPr>
          <a:lstStyle/>
          <a:p>
            <a:pPr>
              <a:buNone/>
            </a:pPr>
            <a:r>
              <a:rPr lang="en-US" b="1" dirty="0" smtClean="0">
                <a:solidFill>
                  <a:schemeClr val="tx2"/>
                </a:solidFill>
              </a:rPr>
              <a:t>Observed instabilities: </a:t>
            </a:r>
          </a:p>
          <a:p>
            <a:pPr>
              <a:buFont typeface="Arial" pitchFamily="34" charset="0"/>
              <a:buChar char="•"/>
            </a:pPr>
            <a:r>
              <a:rPr lang="en-US" sz="1400" b="1" dirty="0" smtClean="0">
                <a:solidFill>
                  <a:schemeClr val="tx2"/>
                </a:solidFill>
              </a:rPr>
              <a:t> time-dependent gain shifts (charge movement in the substrate,  polarization and charge accumulation)  </a:t>
            </a:r>
          </a:p>
          <a:p>
            <a:pPr>
              <a:buFont typeface="Arial" pitchFamily="34" charset="0"/>
              <a:buChar char="•"/>
            </a:pPr>
            <a:r>
              <a:rPr lang="en-US" sz="1400" b="1" dirty="0" smtClean="0">
                <a:solidFill>
                  <a:schemeClr val="tx2"/>
                </a:solidFill>
              </a:rPr>
              <a:t> tendency to discharge </a:t>
            </a:r>
          </a:p>
          <a:p>
            <a:pPr>
              <a:buFont typeface="Arial" pitchFamily="34" charset="0"/>
              <a:buChar char="•"/>
            </a:pPr>
            <a:r>
              <a:rPr lang="en-US" sz="1400" b="1" dirty="0" smtClean="0">
                <a:solidFill>
                  <a:schemeClr val="tx2"/>
                </a:solidFill>
              </a:rPr>
              <a:t> permanent deterioration (aging) during sustained irradiation </a:t>
            </a:r>
          </a:p>
          <a:p>
            <a:pPr>
              <a:buNone/>
            </a:pPr>
            <a:endParaRPr lang="en-US" sz="1400" b="1" dirty="0" smtClean="0">
              <a:solidFill>
                <a:schemeClr val="tx2"/>
              </a:solidFill>
            </a:endParaRPr>
          </a:p>
          <a:p>
            <a:pPr>
              <a:buNone/>
            </a:pPr>
            <a:r>
              <a:rPr lang="en-US" sz="1400" b="1" dirty="0" smtClean="0">
                <a:solidFill>
                  <a:schemeClr val="tx2"/>
                </a:solidFill>
              </a:rPr>
              <a:t>medium- and long-term stability  determined by physical parameters used to manufacture and operate the detectors as : substrate material, metal of the strips, type and purity of the gas mixture</a:t>
            </a:r>
            <a:endParaRPr lang="en-US" sz="1400" b="1" dirty="0">
              <a:solidFill>
                <a:schemeClr val="tx2"/>
              </a:solidFill>
            </a:endParaRPr>
          </a:p>
        </p:txBody>
      </p:sp>
      <p:pic>
        <p:nvPicPr>
          <p:cNvPr id="15" name="Picture 3"/>
          <p:cNvPicPr>
            <a:picLocks noChangeAspect="1" noChangeArrowheads="1"/>
          </p:cNvPicPr>
          <p:nvPr/>
        </p:nvPicPr>
        <p:blipFill>
          <a:blip r:embed="rId5"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8382000" cy="533400"/>
          </a:xfrm>
        </p:spPr>
        <p:txBody>
          <a:bodyPr>
            <a:noAutofit/>
          </a:bodyPr>
          <a:lstStyle/>
          <a:p>
            <a:pPr>
              <a:buNone/>
            </a:pPr>
            <a:r>
              <a:rPr lang="en-US" sz="2000" b="1" dirty="0" smtClean="0">
                <a:solidFill>
                  <a:schemeClr val="tx2"/>
                </a:solidFill>
              </a:rPr>
              <a:t>MSGC: Charging Up, polarization, charge movement</a:t>
            </a:r>
            <a:endParaRPr lang="en-US" sz="1600" b="1" dirty="0" smtClean="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11</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55298" name="Picture 2"/>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4876800" y="2590800"/>
            <a:ext cx="2826327" cy="2743200"/>
          </a:xfrm>
          <a:prstGeom prst="rect">
            <a:avLst/>
          </a:prstGeom>
          <a:noFill/>
          <a:ln w="9525">
            <a:noFill/>
            <a:miter lim="800000"/>
            <a:headEnd/>
            <a:tailEnd/>
          </a:ln>
        </p:spPr>
      </p:pic>
      <p:pic>
        <p:nvPicPr>
          <p:cNvPr id="55299" name="Picture 3"/>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1295400" y="2667000"/>
            <a:ext cx="2828627" cy="2743200"/>
          </a:xfrm>
          <a:prstGeom prst="rect">
            <a:avLst/>
          </a:prstGeom>
          <a:noFill/>
          <a:ln w="9525">
            <a:noFill/>
            <a:miter lim="800000"/>
            <a:headEnd/>
            <a:tailEnd/>
          </a:ln>
        </p:spPr>
      </p:pic>
      <p:pic>
        <p:nvPicPr>
          <p:cNvPr id="34" name="Picture 3"/>
          <p:cNvPicPr>
            <a:picLocks noChangeAspect="1" noChangeArrowheads="1"/>
          </p:cNvPicPr>
          <p:nvPr/>
        </p:nvPicPr>
        <p:blipFill>
          <a:blip r:embed="rId4"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0" name="Rectangle 9"/>
          <p:cNvSpPr/>
          <p:nvPr/>
        </p:nvSpPr>
        <p:spPr>
          <a:xfrm>
            <a:off x="685800" y="1676400"/>
            <a:ext cx="7340810" cy="646331"/>
          </a:xfrm>
          <a:prstGeom prst="rect">
            <a:avLst/>
          </a:prstGeom>
        </p:spPr>
        <p:txBody>
          <a:bodyPr wrap="square">
            <a:spAutoFit/>
          </a:bodyPr>
          <a:lstStyle/>
          <a:p>
            <a:r>
              <a:rPr lang="en-US" b="1" dirty="0" smtClean="0">
                <a:solidFill>
                  <a:schemeClr val="tx2"/>
                </a:solidFill>
              </a:rPr>
              <a:t>Studies of different substrate sand surface coatings to improve charge evacuation, field lines, eliminate polarization or internal charge movements</a:t>
            </a:r>
            <a:endParaRPr lang="en-US" dirty="0"/>
          </a:p>
        </p:txBody>
      </p:sp>
      <p:sp>
        <p:nvSpPr>
          <p:cNvPr id="12" name="TextBox 11"/>
          <p:cNvSpPr txBox="1"/>
          <p:nvPr/>
        </p:nvSpPr>
        <p:spPr>
          <a:xfrm>
            <a:off x="685800" y="914400"/>
            <a:ext cx="7122912" cy="369332"/>
          </a:xfrm>
          <a:prstGeom prst="rect">
            <a:avLst/>
          </a:prstGeom>
          <a:noFill/>
        </p:spPr>
        <p:txBody>
          <a:bodyPr wrap="none" rtlCol="0">
            <a:spAutoFit/>
          </a:bodyPr>
          <a:lstStyle/>
          <a:p>
            <a:r>
              <a:rPr lang="en-US" b="1" dirty="0" smtClean="0">
                <a:solidFill>
                  <a:schemeClr val="tx2"/>
                </a:solidFill>
              </a:rPr>
              <a:t>Playing with the material in between and around the anode and cathode</a:t>
            </a:r>
          </a:p>
        </p:txBody>
      </p:sp>
      <p:sp>
        <p:nvSpPr>
          <p:cNvPr id="13" name="Rectangle 12"/>
          <p:cNvSpPr/>
          <p:nvPr/>
        </p:nvSpPr>
        <p:spPr>
          <a:xfrm>
            <a:off x="1905000" y="5486400"/>
            <a:ext cx="5861220" cy="369332"/>
          </a:xfrm>
          <a:prstGeom prst="rect">
            <a:avLst/>
          </a:prstGeom>
        </p:spPr>
        <p:txBody>
          <a:bodyPr wrap="none">
            <a:spAutoFit/>
          </a:bodyPr>
          <a:lstStyle/>
          <a:p>
            <a:r>
              <a:rPr lang="en-US" b="1" dirty="0" smtClean="0">
                <a:solidFill>
                  <a:schemeClr val="tx2"/>
                </a:solidFill>
              </a:rPr>
              <a:t>Substrate resistivity optimization to minimize the charge up</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12</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56322" name="Picture 2"/>
          <p:cNvPicPr>
            <a:picLocks noChangeAspect="1" noChangeArrowheads="1"/>
          </p:cNvPicPr>
          <p:nvPr/>
        </p:nvPicPr>
        <p:blipFill>
          <a:blip r:embed="rId2" cstate="print"/>
          <a:srcRect/>
          <a:stretch>
            <a:fillRect/>
          </a:stretch>
        </p:blipFill>
        <p:spPr bwMode="auto">
          <a:xfrm>
            <a:off x="3048000" y="1681162"/>
            <a:ext cx="3276600" cy="3510643"/>
          </a:xfrm>
          <a:prstGeom prst="rect">
            <a:avLst/>
          </a:prstGeom>
          <a:noFill/>
          <a:ln w="9525">
            <a:noFill/>
            <a:miter lim="800000"/>
            <a:headEnd/>
            <a:tailEnd/>
          </a:ln>
        </p:spPr>
      </p:pic>
      <p:pic>
        <p:nvPicPr>
          <p:cNvPr id="56324" name="Picture 4"/>
          <p:cNvPicPr>
            <a:picLocks noChangeAspect="1" noChangeArrowheads="1"/>
          </p:cNvPicPr>
          <p:nvPr/>
        </p:nvPicPr>
        <p:blipFill>
          <a:blip r:embed="rId3" cstate="print">
            <a:grayscl/>
          </a:blip>
          <a:srcRect/>
          <a:stretch>
            <a:fillRect/>
          </a:stretch>
        </p:blipFill>
        <p:spPr bwMode="auto">
          <a:xfrm>
            <a:off x="381000" y="1219200"/>
            <a:ext cx="2667000" cy="4647287"/>
          </a:xfrm>
          <a:prstGeom prst="rect">
            <a:avLst/>
          </a:prstGeom>
          <a:noFill/>
          <a:ln w="9525">
            <a:noFill/>
            <a:miter lim="800000"/>
            <a:headEnd/>
            <a:tailEnd/>
          </a:ln>
        </p:spPr>
      </p:pic>
      <p:pic>
        <p:nvPicPr>
          <p:cNvPr id="56325" name="Picture 5"/>
          <p:cNvPicPr>
            <a:picLocks noChangeAspect="1" noChangeArrowheads="1"/>
          </p:cNvPicPr>
          <p:nvPr/>
        </p:nvPicPr>
        <p:blipFill>
          <a:blip r:embed="rId4" cstate="print"/>
          <a:srcRect/>
          <a:stretch>
            <a:fillRect/>
          </a:stretch>
        </p:blipFill>
        <p:spPr bwMode="auto">
          <a:xfrm rot="5400000">
            <a:off x="6048375" y="2181225"/>
            <a:ext cx="2990850" cy="2286000"/>
          </a:xfrm>
          <a:prstGeom prst="rect">
            <a:avLst/>
          </a:prstGeom>
          <a:noFill/>
          <a:ln w="9525">
            <a:noFill/>
            <a:miter lim="800000"/>
            <a:headEnd/>
            <a:tailEnd/>
          </a:ln>
        </p:spPr>
      </p:pic>
      <p:pic>
        <p:nvPicPr>
          <p:cNvPr id="22" name="Picture 3"/>
          <p:cNvPicPr>
            <a:picLocks noChangeAspect="1" noChangeArrowheads="1"/>
          </p:cNvPicPr>
          <p:nvPr/>
        </p:nvPicPr>
        <p:blipFill>
          <a:blip r:embed="rId5"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0" name="Content Placeholder 2"/>
          <p:cNvSpPr txBox="1">
            <a:spLocks/>
          </p:cNvSpPr>
          <p:nvPr/>
        </p:nvSpPr>
        <p:spPr>
          <a:xfrm>
            <a:off x="0" y="0"/>
            <a:ext cx="8382000" cy="533400"/>
          </a:xfrm>
          <a:prstGeom prst="rect">
            <a:avLst/>
          </a:prstGeom>
        </p:spPr>
        <p:txBody>
          <a:bodyPr vert="horz" lIns="91440" tIns="45720" rIns="91440" bIns="45720" rtlCol="0">
            <a:noAutofit/>
          </a:bodyPr>
          <a:lstStyle/>
          <a:p>
            <a:pPr marL="342900" lvl="0" indent="-342900">
              <a:spcBef>
                <a:spcPct val="20000"/>
              </a:spcBef>
            </a:pPr>
            <a:r>
              <a:rPr lang="en-US" sz="2000" b="1" dirty="0" smtClean="0">
                <a:solidFill>
                  <a:schemeClr val="tx2"/>
                </a:solidFill>
              </a:rPr>
              <a:t>MSGC: </a:t>
            </a:r>
            <a:r>
              <a:rPr kumimoji="0" lang="en-US" sz="2000" b="1" i="0" u="none" strike="noStrike" kern="1200" cap="none" spc="0" normalizeH="0" baseline="0" noProof="0" dirty="0" smtClean="0">
                <a:ln>
                  <a:noFill/>
                </a:ln>
                <a:solidFill>
                  <a:schemeClr val="tx2"/>
                </a:solidFill>
                <a:effectLst/>
                <a:uLnTx/>
                <a:uFillTx/>
                <a:latin typeface="+mn-lt"/>
                <a:ea typeface="+mn-ea"/>
                <a:cs typeface="+mn-cs"/>
              </a:rPr>
              <a:t>Discharges</a:t>
            </a:r>
            <a:endParaRPr kumimoji="0" lang="en-US" sz="1600" b="1" i="0" u="none" strike="noStrike" kern="1200" cap="none" spc="0" normalizeH="0" baseline="0" noProof="0" dirty="0" smtClean="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382000" cy="533400"/>
          </a:xfrm>
        </p:spPr>
        <p:txBody>
          <a:bodyPr>
            <a:noAutofit/>
          </a:bodyPr>
          <a:lstStyle/>
          <a:p>
            <a:pPr>
              <a:buNone/>
            </a:pPr>
            <a:r>
              <a:rPr lang="en-US" sz="2000" b="1" dirty="0" smtClean="0">
                <a:solidFill>
                  <a:schemeClr val="tx2"/>
                </a:solidFill>
              </a:rPr>
              <a:t>MSGC: Discharges</a:t>
            </a:r>
            <a:endParaRPr lang="en-US" sz="1600" b="1" dirty="0" smtClean="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13</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9" name="Picture 8"/>
          <p:cNvPicPr>
            <a:picLocks noChangeAspect="1" noChangeArrowheads="1"/>
          </p:cNvPicPr>
          <p:nvPr/>
        </p:nvPicPr>
        <p:blipFill>
          <a:blip r:embed="rId2" cstate="print"/>
          <a:stretch>
            <a:fillRect/>
          </a:stretch>
        </p:blipFill>
        <p:spPr bwMode="auto">
          <a:xfrm>
            <a:off x="914400" y="4343400"/>
            <a:ext cx="2133599" cy="1598644"/>
          </a:xfrm>
          <a:prstGeom prst="rect">
            <a:avLst/>
          </a:prstGeom>
          <a:noFill/>
          <a:ln>
            <a:noFill/>
          </a:ln>
        </p:spPr>
      </p:pic>
      <p:pic>
        <p:nvPicPr>
          <p:cNvPr id="56323" name="Picture 3"/>
          <p:cNvPicPr>
            <a:picLocks noChangeAspect="1" noChangeArrowheads="1"/>
          </p:cNvPicPr>
          <p:nvPr/>
        </p:nvPicPr>
        <p:blipFill>
          <a:blip r:embed="rId3" cstate="print"/>
          <a:srcRect/>
          <a:stretch>
            <a:fillRect/>
          </a:stretch>
        </p:blipFill>
        <p:spPr bwMode="auto">
          <a:xfrm>
            <a:off x="5638800" y="1143000"/>
            <a:ext cx="2314575" cy="2276475"/>
          </a:xfrm>
          <a:prstGeom prst="rect">
            <a:avLst/>
          </a:prstGeom>
          <a:noFill/>
          <a:ln w="9525">
            <a:noFill/>
            <a:miter lim="800000"/>
            <a:headEnd/>
            <a:tailEnd/>
          </a:ln>
        </p:spPr>
      </p:pic>
      <p:sp>
        <p:nvSpPr>
          <p:cNvPr id="16" name="Rectangle 15"/>
          <p:cNvSpPr/>
          <p:nvPr/>
        </p:nvSpPr>
        <p:spPr>
          <a:xfrm>
            <a:off x="685800" y="3657600"/>
            <a:ext cx="2668936" cy="646331"/>
          </a:xfrm>
          <a:prstGeom prst="rect">
            <a:avLst/>
          </a:prstGeom>
        </p:spPr>
        <p:txBody>
          <a:bodyPr wrap="none">
            <a:spAutoFit/>
          </a:bodyPr>
          <a:lstStyle/>
          <a:p>
            <a:r>
              <a:rPr lang="en-US" b="1" dirty="0" smtClean="0">
                <a:solidFill>
                  <a:schemeClr val="tx2"/>
                </a:solidFill>
              </a:rPr>
              <a:t>Cathode Edge </a:t>
            </a:r>
            <a:r>
              <a:rPr lang="en-US" b="1" dirty="0" err="1" smtClean="0">
                <a:solidFill>
                  <a:schemeClr val="tx2"/>
                </a:solidFill>
              </a:rPr>
              <a:t>Passivation</a:t>
            </a:r>
            <a:r>
              <a:rPr lang="en-US" b="1" dirty="0" smtClean="0">
                <a:solidFill>
                  <a:schemeClr val="tx2"/>
                </a:solidFill>
              </a:rPr>
              <a:t> </a:t>
            </a:r>
          </a:p>
          <a:p>
            <a:r>
              <a:rPr lang="en-US" b="1" dirty="0" smtClean="0">
                <a:solidFill>
                  <a:schemeClr val="tx2"/>
                </a:solidFill>
              </a:rPr>
              <a:t>[</a:t>
            </a:r>
            <a:r>
              <a:rPr lang="en-US" b="1" dirty="0" err="1" smtClean="0">
                <a:solidFill>
                  <a:schemeClr val="tx2"/>
                </a:solidFill>
              </a:rPr>
              <a:t>Bellazzini</a:t>
            </a:r>
            <a:r>
              <a:rPr lang="en-US" b="1" dirty="0" smtClean="0">
                <a:solidFill>
                  <a:schemeClr val="tx2"/>
                </a:solidFill>
              </a:rPr>
              <a:t> et al]</a:t>
            </a:r>
            <a:endParaRPr lang="en-US" dirty="0"/>
          </a:p>
        </p:txBody>
      </p:sp>
      <p:grpSp>
        <p:nvGrpSpPr>
          <p:cNvPr id="13" name="Group 12"/>
          <p:cNvGrpSpPr/>
          <p:nvPr/>
        </p:nvGrpSpPr>
        <p:grpSpPr>
          <a:xfrm>
            <a:off x="1447800" y="685800"/>
            <a:ext cx="2454910" cy="3048000"/>
            <a:chOff x="1295400" y="2057400"/>
            <a:chExt cx="2454910" cy="3048000"/>
          </a:xfrm>
        </p:grpSpPr>
        <p:pic>
          <p:nvPicPr>
            <p:cNvPr id="56322" name="Picture 2"/>
            <p:cNvPicPr>
              <a:picLocks noChangeAspect="1" noChangeArrowheads="1"/>
            </p:cNvPicPr>
            <p:nvPr/>
          </p:nvPicPr>
          <p:blipFill>
            <a:blip r:embed="rId4" cstate="print"/>
            <a:srcRect/>
            <a:stretch>
              <a:fillRect/>
            </a:stretch>
          </p:blipFill>
          <p:spPr bwMode="auto">
            <a:xfrm>
              <a:off x="1295400" y="2475139"/>
              <a:ext cx="2454910" cy="2630261"/>
            </a:xfrm>
            <a:prstGeom prst="rect">
              <a:avLst/>
            </a:prstGeom>
            <a:noFill/>
            <a:ln w="9525">
              <a:noFill/>
              <a:miter lim="800000"/>
              <a:headEnd/>
              <a:tailEnd/>
            </a:ln>
          </p:spPr>
        </p:pic>
        <p:sp>
          <p:nvSpPr>
            <p:cNvPr id="20" name="Rectangle 19"/>
            <p:cNvSpPr/>
            <p:nvPr/>
          </p:nvSpPr>
          <p:spPr>
            <a:xfrm>
              <a:off x="1548676" y="2057400"/>
              <a:ext cx="2190338" cy="369332"/>
            </a:xfrm>
            <a:prstGeom prst="rect">
              <a:avLst/>
            </a:prstGeom>
          </p:spPr>
          <p:txBody>
            <a:bodyPr wrap="square">
              <a:spAutoFit/>
            </a:bodyPr>
            <a:lstStyle/>
            <a:p>
              <a:r>
                <a:rPr lang="en-US" b="1" dirty="0" smtClean="0">
                  <a:solidFill>
                    <a:schemeClr val="tx2"/>
                  </a:solidFill>
                </a:rPr>
                <a:t>Standard MSGC</a:t>
              </a:r>
            </a:p>
          </p:txBody>
        </p:sp>
      </p:grpSp>
      <p:sp>
        <p:nvSpPr>
          <p:cNvPr id="21" name="Rectangle 20"/>
          <p:cNvSpPr/>
          <p:nvPr/>
        </p:nvSpPr>
        <p:spPr>
          <a:xfrm>
            <a:off x="5334000" y="609600"/>
            <a:ext cx="2874377" cy="369332"/>
          </a:xfrm>
          <a:prstGeom prst="rect">
            <a:avLst/>
          </a:prstGeom>
        </p:spPr>
        <p:txBody>
          <a:bodyPr wrap="none">
            <a:spAutoFit/>
          </a:bodyPr>
          <a:lstStyle/>
          <a:p>
            <a:r>
              <a:rPr lang="en-US" b="1" dirty="0" smtClean="0">
                <a:solidFill>
                  <a:schemeClr val="tx2"/>
                </a:solidFill>
              </a:rPr>
              <a:t>CVD Diamond Coated MSGC</a:t>
            </a:r>
          </a:p>
        </p:txBody>
      </p:sp>
      <p:pic>
        <p:nvPicPr>
          <p:cNvPr id="15" name="Picture 3"/>
          <p:cNvPicPr>
            <a:picLocks noChangeAspect="1" noChangeArrowheads="1"/>
          </p:cNvPicPr>
          <p:nvPr/>
        </p:nvPicPr>
        <p:blipFill>
          <a:blip r:embed="rId5"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30721" name="Picture 1"/>
          <p:cNvPicPr>
            <a:picLocks noChangeAspect="1" noChangeArrowheads="1"/>
          </p:cNvPicPr>
          <p:nvPr/>
        </p:nvPicPr>
        <p:blipFill>
          <a:blip r:embed="rId6" cstate="print"/>
          <a:srcRect/>
          <a:stretch>
            <a:fillRect/>
          </a:stretch>
        </p:blipFill>
        <p:spPr bwMode="auto">
          <a:xfrm>
            <a:off x="4114800" y="3962400"/>
            <a:ext cx="436245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382000" cy="685800"/>
          </a:xfrm>
        </p:spPr>
        <p:txBody>
          <a:bodyPr>
            <a:noAutofit/>
          </a:bodyPr>
          <a:lstStyle/>
          <a:p>
            <a:pPr>
              <a:buNone/>
            </a:pPr>
            <a:r>
              <a:rPr lang="en-US" sz="2000" b="1" dirty="0" smtClean="0">
                <a:solidFill>
                  <a:schemeClr val="tx2"/>
                </a:solidFill>
              </a:rPr>
              <a:t>MSGC: Aging</a:t>
            </a:r>
            <a:endParaRPr lang="en-US" sz="1600" b="1" dirty="0" smtClean="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14</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30" name="Picture 6"/>
          <p:cNvPicPr>
            <a:picLocks noChangeAspect="1" noChangeArrowheads="1"/>
          </p:cNvPicPr>
          <p:nvPr/>
        </p:nvPicPr>
        <p:blipFill>
          <a:blip r:embed="rId2" cstate="print"/>
          <a:srcRect/>
          <a:stretch>
            <a:fillRect/>
          </a:stretch>
        </p:blipFill>
        <p:spPr bwMode="auto">
          <a:xfrm>
            <a:off x="4724400" y="1507497"/>
            <a:ext cx="4343400" cy="4654227"/>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a:stretch>
            <a:fillRect/>
          </a:stretch>
        </p:blipFill>
        <p:spPr bwMode="auto">
          <a:xfrm rot="10800000">
            <a:off x="838200" y="762000"/>
            <a:ext cx="2743200" cy="1792970"/>
          </a:xfrm>
          <a:prstGeom prst="rect">
            <a:avLst/>
          </a:prstGeom>
          <a:noFill/>
          <a:ln w="9525">
            <a:noFill/>
            <a:miter lim="800000"/>
            <a:headEnd/>
            <a:tailEnd/>
          </a:ln>
        </p:spPr>
      </p:pic>
      <p:pic>
        <p:nvPicPr>
          <p:cNvPr id="13" name="Picture 3"/>
          <p:cNvPicPr>
            <a:picLocks noChangeAspect="1" noChangeArrowheads="1"/>
          </p:cNvPicPr>
          <p:nvPr/>
        </p:nvPicPr>
        <p:blipFill>
          <a:blip r:embed="rId4"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29697" name="Picture 1"/>
          <p:cNvPicPr>
            <a:picLocks noChangeAspect="1" noChangeArrowheads="1"/>
          </p:cNvPicPr>
          <p:nvPr/>
        </p:nvPicPr>
        <p:blipFill>
          <a:blip r:embed="rId5" cstate="print"/>
          <a:srcRect/>
          <a:stretch>
            <a:fillRect/>
          </a:stretch>
        </p:blipFill>
        <p:spPr bwMode="auto">
          <a:xfrm>
            <a:off x="381000" y="2819400"/>
            <a:ext cx="3438525" cy="2746354"/>
          </a:xfrm>
          <a:prstGeom prst="rect">
            <a:avLst/>
          </a:prstGeom>
          <a:noFill/>
          <a:ln w="9525">
            <a:noFill/>
            <a:miter lim="800000"/>
            <a:headEnd/>
            <a:tailEnd/>
          </a:ln>
        </p:spPr>
      </p:pic>
      <p:sp>
        <p:nvSpPr>
          <p:cNvPr id="10" name="Rectangle 9"/>
          <p:cNvSpPr/>
          <p:nvPr/>
        </p:nvSpPr>
        <p:spPr>
          <a:xfrm>
            <a:off x="304800" y="5564177"/>
            <a:ext cx="4267200" cy="584775"/>
          </a:xfrm>
          <a:prstGeom prst="rect">
            <a:avLst/>
          </a:prstGeom>
        </p:spPr>
        <p:txBody>
          <a:bodyPr wrap="square">
            <a:spAutoFit/>
          </a:bodyPr>
          <a:lstStyle/>
          <a:p>
            <a:r>
              <a:rPr lang="en-US" sz="1600" dirty="0" err="1" smtClean="0"/>
              <a:t>Bouclier</a:t>
            </a:r>
            <a:r>
              <a:rPr lang="en-US" sz="1600" dirty="0" smtClean="0"/>
              <a:t> R, et al. In Proc. MSGC Workshop,</a:t>
            </a:r>
          </a:p>
          <a:p>
            <a:r>
              <a:rPr lang="en-US" sz="1600" dirty="0" err="1" smtClean="0"/>
              <a:t>Legnaro</a:t>
            </a:r>
            <a:r>
              <a:rPr lang="en-US" sz="1600" dirty="0" smtClean="0"/>
              <a:t>, p. 48 (1994)</a:t>
            </a:r>
            <a:endParaRPr lang="en-US" sz="1600" dirty="0"/>
          </a:p>
        </p:txBody>
      </p:sp>
      <p:sp>
        <p:nvSpPr>
          <p:cNvPr id="11" name="Rectangle 10"/>
          <p:cNvSpPr/>
          <p:nvPr/>
        </p:nvSpPr>
        <p:spPr>
          <a:xfrm>
            <a:off x="5029200" y="877669"/>
            <a:ext cx="3657600" cy="584775"/>
          </a:xfrm>
          <a:prstGeom prst="rect">
            <a:avLst/>
          </a:prstGeom>
        </p:spPr>
        <p:txBody>
          <a:bodyPr wrap="square">
            <a:spAutoFit/>
          </a:bodyPr>
          <a:lstStyle/>
          <a:p>
            <a:r>
              <a:rPr lang="en-US" sz="1600" dirty="0" smtClean="0"/>
              <a:t>van den Berg FD, et al. </a:t>
            </a:r>
            <a:r>
              <a:rPr lang="en-US" sz="1600" i="1" dirty="0" smtClean="0"/>
              <a:t>Nucl. </a:t>
            </a:r>
            <a:r>
              <a:rPr lang="en-US" sz="1600" i="1" dirty="0" err="1" smtClean="0"/>
              <a:t>Instrum</a:t>
            </a:r>
            <a:r>
              <a:rPr lang="en-US" sz="1600" i="1" dirty="0" smtClean="0"/>
              <a:t>.</a:t>
            </a:r>
          </a:p>
          <a:p>
            <a:r>
              <a:rPr lang="en-US" sz="1600" i="1" dirty="0" smtClean="0"/>
              <a:t>Methods A392:94 (1997)</a:t>
            </a:r>
            <a:endParaRPr lang="en-US"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0" y="2895600"/>
            <a:ext cx="7239000" cy="2362200"/>
          </a:xfrm>
        </p:spPr>
        <p:txBody>
          <a:bodyPr>
            <a:noAutofit/>
          </a:bodyPr>
          <a:lstStyle/>
          <a:p>
            <a:pPr>
              <a:buNone/>
            </a:pPr>
            <a:r>
              <a:rPr lang="en-US" sz="2000" b="1" dirty="0" smtClean="0">
                <a:solidFill>
                  <a:schemeClr val="tx2"/>
                </a:solidFill>
              </a:rPr>
              <a:t>	Rapid Development  of many different structures to improve the performances (rate and irradiation) and solve the problems of MSGC </a:t>
            </a:r>
            <a:endParaRPr lang="en-US" sz="1600" b="1" dirty="0" smtClean="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15</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9"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33400"/>
          </a:xfrm>
        </p:spPr>
        <p:txBody>
          <a:bodyPr>
            <a:noAutofit/>
          </a:bodyPr>
          <a:lstStyle/>
          <a:p>
            <a:pPr>
              <a:buNone/>
            </a:pPr>
            <a:r>
              <a:rPr lang="en-US" sz="2000" b="1" dirty="0" smtClean="0">
                <a:solidFill>
                  <a:schemeClr val="tx2"/>
                </a:solidFill>
              </a:rPr>
              <a:t>Micro Anodes</a:t>
            </a: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16</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066800" y="1841736"/>
            <a:ext cx="2743200" cy="3339864"/>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619248" y="1600200"/>
            <a:ext cx="4524752" cy="3657600"/>
          </a:xfrm>
          <a:prstGeom prst="rect">
            <a:avLst/>
          </a:prstGeom>
          <a:noFill/>
          <a:ln w="9525">
            <a:noFill/>
            <a:miter lim="800000"/>
            <a:headEnd/>
            <a:tailEnd/>
          </a:ln>
        </p:spPr>
      </p:pic>
      <p:sp>
        <p:nvSpPr>
          <p:cNvPr id="17" name="Rectangle 16"/>
          <p:cNvSpPr/>
          <p:nvPr/>
        </p:nvSpPr>
        <p:spPr>
          <a:xfrm>
            <a:off x="838200" y="5181600"/>
            <a:ext cx="3276600" cy="646331"/>
          </a:xfrm>
          <a:prstGeom prst="rect">
            <a:avLst/>
          </a:prstGeom>
        </p:spPr>
        <p:txBody>
          <a:bodyPr wrap="square">
            <a:spAutoFit/>
          </a:bodyPr>
          <a:lstStyle/>
          <a:p>
            <a:r>
              <a:rPr lang="en-US" b="1" dirty="0" err="1" smtClean="0">
                <a:solidFill>
                  <a:schemeClr val="tx2"/>
                </a:solidFill>
              </a:rPr>
              <a:t>Angelini</a:t>
            </a:r>
            <a:r>
              <a:rPr lang="en-US" b="1" dirty="0" smtClean="0">
                <a:solidFill>
                  <a:schemeClr val="tx2"/>
                </a:solidFill>
              </a:rPr>
              <a:t> F, et al. Nucl. </a:t>
            </a:r>
            <a:r>
              <a:rPr lang="en-US" b="1" dirty="0" err="1" smtClean="0">
                <a:solidFill>
                  <a:schemeClr val="tx2"/>
                </a:solidFill>
              </a:rPr>
              <a:t>Instrum</a:t>
            </a:r>
            <a:r>
              <a:rPr lang="en-US" b="1" dirty="0" smtClean="0">
                <a:solidFill>
                  <a:schemeClr val="tx2"/>
                </a:solidFill>
              </a:rPr>
              <a:t>. Methods A335:69 (1993)</a:t>
            </a:r>
            <a:endParaRPr lang="en-US" b="1" dirty="0">
              <a:solidFill>
                <a:schemeClr val="tx2"/>
              </a:solidFill>
            </a:endParaRPr>
          </a:p>
        </p:txBody>
      </p:sp>
      <p:sp>
        <p:nvSpPr>
          <p:cNvPr id="18" name="Rectangle 17"/>
          <p:cNvSpPr/>
          <p:nvPr/>
        </p:nvSpPr>
        <p:spPr>
          <a:xfrm>
            <a:off x="3531106" y="1219200"/>
            <a:ext cx="2187587" cy="369332"/>
          </a:xfrm>
          <a:prstGeom prst="rect">
            <a:avLst/>
          </a:prstGeom>
        </p:spPr>
        <p:txBody>
          <a:bodyPr wrap="none">
            <a:spAutoFit/>
          </a:bodyPr>
          <a:lstStyle/>
          <a:p>
            <a:r>
              <a:rPr lang="en-US" b="1" dirty="0" smtClean="0">
                <a:solidFill>
                  <a:schemeClr val="tx2"/>
                </a:solidFill>
              </a:rPr>
              <a:t>Micro Gap Chambers</a:t>
            </a:r>
          </a:p>
        </p:txBody>
      </p:sp>
      <p:pic>
        <p:nvPicPr>
          <p:cNvPr id="19" name="Picture 3"/>
          <p:cNvPicPr>
            <a:picLocks noChangeAspect="1" noChangeArrowheads="1"/>
          </p:cNvPicPr>
          <p:nvPr/>
        </p:nvPicPr>
        <p:blipFill>
          <a:blip r:embed="rId4"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17</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2053" name="Picture 5"/>
          <p:cNvPicPr>
            <a:picLocks noChangeAspect="1" noChangeArrowheads="1"/>
          </p:cNvPicPr>
          <p:nvPr/>
        </p:nvPicPr>
        <p:blipFill>
          <a:blip r:embed="rId2" cstate="print"/>
          <a:srcRect/>
          <a:stretch>
            <a:fillRect/>
          </a:stretch>
        </p:blipFill>
        <p:spPr bwMode="auto">
          <a:xfrm>
            <a:off x="609600" y="1752600"/>
            <a:ext cx="3226286" cy="3076575"/>
          </a:xfrm>
          <a:prstGeom prst="rect">
            <a:avLst/>
          </a:prstGeom>
          <a:noFill/>
          <a:ln w="9525">
            <a:noFill/>
            <a:miter lim="800000"/>
            <a:headEnd/>
            <a:tailEnd/>
          </a:ln>
        </p:spPr>
      </p:pic>
      <p:pic>
        <p:nvPicPr>
          <p:cNvPr id="30" name="Picture 2"/>
          <p:cNvPicPr>
            <a:picLocks noChangeAspect="1" noChangeArrowheads="1"/>
          </p:cNvPicPr>
          <p:nvPr/>
        </p:nvPicPr>
        <p:blipFill>
          <a:blip r:embed="rId3" cstate="print"/>
          <a:srcRect/>
          <a:stretch>
            <a:fillRect/>
          </a:stretch>
        </p:blipFill>
        <p:spPr bwMode="auto">
          <a:xfrm>
            <a:off x="4572000" y="2362200"/>
            <a:ext cx="4126560" cy="2362200"/>
          </a:xfrm>
          <a:prstGeom prst="rect">
            <a:avLst/>
          </a:prstGeom>
          <a:noFill/>
          <a:ln w="9525">
            <a:noFill/>
            <a:miter lim="800000"/>
            <a:headEnd/>
            <a:tailEnd/>
          </a:ln>
        </p:spPr>
      </p:pic>
      <p:sp>
        <p:nvSpPr>
          <p:cNvPr id="31" name="Rectangle 30"/>
          <p:cNvSpPr/>
          <p:nvPr/>
        </p:nvSpPr>
        <p:spPr>
          <a:xfrm>
            <a:off x="5105400" y="5029200"/>
            <a:ext cx="3276600" cy="646331"/>
          </a:xfrm>
          <a:prstGeom prst="rect">
            <a:avLst/>
          </a:prstGeom>
        </p:spPr>
        <p:txBody>
          <a:bodyPr wrap="square">
            <a:spAutoFit/>
          </a:bodyPr>
          <a:lstStyle/>
          <a:p>
            <a:r>
              <a:rPr lang="en-US" b="1" dirty="0" smtClean="0">
                <a:solidFill>
                  <a:schemeClr val="tx2"/>
                </a:solidFill>
              </a:rPr>
              <a:t>B. </a:t>
            </a:r>
            <a:r>
              <a:rPr lang="en-US" b="1" dirty="0" err="1" smtClean="0">
                <a:solidFill>
                  <a:schemeClr val="tx2"/>
                </a:solidFill>
              </a:rPr>
              <a:t>Adeva</a:t>
            </a:r>
            <a:r>
              <a:rPr lang="en-US" b="1" dirty="0" smtClean="0">
                <a:solidFill>
                  <a:schemeClr val="tx2"/>
                </a:solidFill>
              </a:rPr>
              <a:t> et al., Nucl. Instr. And Meth. A435 (1999) 402</a:t>
            </a:r>
            <a:endParaRPr lang="en-US" b="1" dirty="0">
              <a:solidFill>
                <a:schemeClr val="tx2"/>
              </a:solidFill>
            </a:endParaRPr>
          </a:p>
        </p:txBody>
      </p:sp>
      <p:sp>
        <p:nvSpPr>
          <p:cNvPr id="18" name="Rectangle 17"/>
          <p:cNvSpPr/>
          <p:nvPr/>
        </p:nvSpPr>
        <p:spPr>
          <a:xfrm>
            <a:off x="914400" y="1447800"/>
            <a:ext cx="2612638" cy="369332"/>
          </a:xfrm>
          <a:prstGeom prst="rect">
            <a:avLst/>
          </a:prstGeom>
        </p:spPr>
        <p:txBody>
          <a:bodyPr wrap="none">
            <a:spAutoFit/>
          </a:bodyPr>
          <a:lstStyle/>
          <a:p>
            <a:r>
              <a:rPr lang="en-US" b="1" dirty="0" smtClean="0">
                <a:solidFill>
                  <a:schemeClr val="tx2"/>
                </a:solidFill>
              </a:rPr>
              <a:t>Micro Gap Wire Chamber</a:t>
            </a:r>
            <a:endParaRPr lang="en-US" dirty="0"/>
          </a:p>
        </p:txBody>
      </p:sp>
      <p:sp>
        <p:nvSpPr>
          <p:cNvPr id="19" name="Rectangle 18"/>
          <p:cNvSpPr/>
          <p:nvPr/>
        </p:nvSpPr>
        <p:spPr>
          <a:xfrm>
            <a:off x="5486400" y="1459468"/>
            <a:ext cx="2175019" cy="369332"/>
          </a:xfrm>
          <a:prstGeom prst="rect">
            <a:avLst/>
          </a:prstGeom>
        </p:spPr>
        <p:txBody>
          <a:bodyPr wrap="none">
            <a:spAutoFit/>
          </a:bodyPr>
          <a:lstStyle/>
          <a:p>
            <a:r>
              <a:rPr lang="en-US" b="1" dirty="0" smtClean="0">
                <a:solidFill>
                  <a:schemeClr val="tx2"/>
                </a:solidFill>
              </a:rPr>
              <a:t>Micro Wire Chamber</a:t>
            </a:r>
          </a:p>
        </p:txBody>
      </p:sp>
      <p:sp>
        <p:nvSpPr>
          <p:cNvPr id="20" name="Rectangle 19"/>
          <p:cNvSpPr/>
          <p:nvPr/>
        </p:nvSpPr>
        <p:spPr>
          <a:xfrm>
            <a:off x="685800" y="5029200"/>
            <a:ext cx="3124200" cy="646331"/>
          </a:xfrm>
          <a:prstGeom prst="rect">
            <a:avLst/>
          </a:prstGeom>
        </p:spPr>
        <p:txBody>
          <a:bodyPr wrap="square">
            <a:spAutoFit/>
          </a:bodyPr>
          <a:lstStyle/>
          <a:p>
            <a:r>
              <a:rPr lang="en-US" b="1" dirty="0" smtClean="0">
                <a:solidFill>
                  <a:schemeClr val="tx2"/>
                </a:solidFill>
              </a:rPr>
              <a:t>E. </a:t>
            </a:r>
            <a:r>
              <a:rPr lang="en-US" b="1" dirty="0" err="1" smtClean="0">
                <a:solidFill>
                  <a:schemeClr val="tx2"/>
                </a:solidFill>
              </a:rPr>
              <a:t>Christophel</a:t>
            </a:r>
            <a:r>
              <a:rPr lang="en-US" b="1" dirty="0" smtClean="0">
                <a:solidFill>
                  <a:schemeClr val="tx2"/>
                </a:solidFill>
              </a:rPr>
              <a:t> et al, Nucl. Instr. and Meth, </a:t>
            </a:r>
            <a:r>
              <a:rPr lang="en-US" b="1" dirty="0" err="1" smtClean="0">
                <a:solidFill>
                  <a:schemeClr val="tx2"/>
                </a:solidFill>
              </a:rPr>
              <a:t>vol</a:t>
            </a:r>
            <a:r>
              <a:rPr lang="en-US" b="1" dirty="0" smtClean="0">
                <a:solidFill>
                  <a:schemeClr val="tx2"/>
                </a:solidFill>
              </a:rPr>
              <a:t> 398 (1997) 195</a:t>
            </a:r>
            <a:endParaRPr lang="en-US" b="1" dirty="0">
              <a:solidFill>
                <a:schemeClr val="tx2"/>
              </a:solidFill>
            </a:endParaRPr>
          </a:p>
        </p:txBody>
      </p:sp>
      <p:pic>
        <p:nvPicPr>
          <p:cNvPr id="22" name="Picture 3"/>
          <p:cNvPicPr>
            <a:picLocks noChangeAspect="1" noChangeArrowheads="1"/>
          </p:cNvPicPr>
          <p:nvPr/>
        </p:nvPicPr>
        <p:blipFill>
          <a:blip r:embed="rId4"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3" name="Content Placeholder 2"/>
          <p:cNvSpPr txBox="1">
            <a:spLocks/>
          </p:cNvSpPr>
          <p:nvPr/>
        </p:nvSpPr>
        <p:spPr>
          <a:xfrm>
            <a:off x="0" y="0"/>
            <a:ext cx="9144000" cy="5334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smtClean="0">
                <a:ln>
                  <a:noFill/>
                </a:ln>
                <a:solidFill>
                  <a:schemeClr val="tx2"/>
                </a:solidFill>
                <a:effectLst/>
                <a:uLnTx/>
                <a:uFillTx/>
                <a:latin typeface="+mn-lt"/>
                <a:ea typeface="+mn-ea"/>
                <a:cs typeface="+mn-cs"/>
              </a:rPr>
              <a:t>Micro Anodes</a:t>
            </a:r>
            <a:endParaRPr kumimoji="0" lang="en-US" sz="2000" b="1" i="0" u="none" strike="noStrike" kern="1200" cap="none" spc="0" normalizeH="0" baseline="0" noProof="0" dirty="0" smtClean="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18</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2060" name="Picture 12"/>
          <p:cNvPicPr>
            <a:picLocks noChangeAspect="1" noChangeArrowheads="1"/>
          </p:cNvPicPr>
          <p:nvPr/>
        </p:nvPicPr>
        <p:blipFill>
          <a:blip r:embed="rId2" cstate="print"/>
          <a:srcRect/>
          <a:stretch>
            <a:fillRect/>
          </a:stretch>
        </p:blipFill>
        <p:spPr bwMode="auto">
          <a:xfrm>
            <a:off x="533400" y="1752600"/>
            <a:ext cx="3758683" cy="3152775"/>
          </a:xfrm>
          <a:prstGeom prst="rect">
            <a:avLst/>
          </a:prstGeom>
          <a:noFill/>
          <a:ln w="9525">
            <a:noFill/>
            <a:miter lim="800000"/>
            <a:headEnd/>
            <a:tailEnd/>
          </a:ln>
        </p:spPr>
      </p:pic>
      <p:sp>
        <p:nvSpPr>
          <p:cNvPr id="23" name="Rectangle 22"/>
          <p:cNvSpPr/>
          <p:nvPr/>
        </p:nvSpPr>
        <p:spPr>
          <a:xfrm>
            <a:off x="1066800" y="4572000"/>
            <a:ext cx="2667000" cy="1200329"/>
          </a:xfrm>
          <a:prstGeom prst="rect">
            <a:avLst/>
          </a:prstGeom>
        </p:spPr>
        <p:txBody>
          <a:bodyPr wrap="square">
            <a:spAutoFit/>
          </a:bodyPr>
          <a:lstStyle/>
          <a:p>
            <a:endParaRPr lang="en-US" dirty="0" smtClean="0"/>
          </a:p>
          <a:p>
            <a:r>
              <a:rPr lang="en-US" b="1" dirty="0" smtClean="0">
                <a:solidFill>
                  <a:schemeClr val="tx2"/>
                </a:solidFill>
              </a:rPr>
              <a:t>R. </a:t>
            </a:r>
            <a:r>
              <a:rPr lang="en-US" b="1" dirty="0" err="1" smtClean="0">
                <a:solidFill>
                  <a:schemeClr val="tx2"/>
                </a:solidFill>
              </a:rPr>
              <a:t>Bellazziniet</a:t>
            </a:r>
            <a:r>
              <a:rPr lang="en-US" b="1" dirty="0" smtClean="0">
                <a:solidFill>
                  <a:schemeClr val="tx2"/>
                </a:solidFill>
              </a:rPr>
              <a:t> al</a:t>
            </a:r>
          </a:p>
          <a:p>
            <a:r>
              <a:rPr lang="en-US" b="1" dirty="0" smtClean="0">
                <a:solidFill>
                  <a:schemeClr val="tx2"/>
                </a:solidFill>
              </a:rPr>
              <a:t>Nucl. Instr. and Meth. A424(1999)444</a:t>
            </a:r>
            <a:endParaRPr lang="en-US" b="1" dirty="0">
              <a:solidFill>
                <a:schemeClr val="tx2"/>
              </a:solidFill>
            </a:endParaRPr>
          </a:p>
        </p:txBody>
      </p:sp>
      <p:pic>
        <p:nvPicPr>
          <p:cNvPr id="68610" name="Picture 2"/>
          <p:cNvPicPr>
            <a:picLocks noChangeAspect="1" noChangeArrowheads="1"/>
          </p:cNvPicPr>
          <p:nvPr/>
        </p:nvPicPr>
        <p:blipFill>
          <a:blip r:embed="rId3" cstate="print"/>
          <a:srcRect/>
          <a:stretch>
            <a:fillRect/>
          </a:stretch>
        </p:blipFill>
        <p:spPr bwMode="auto">
          <a:xfrm>
            <a:off x="4104318" y="1926431"/>
            <a:ext cx="4663444" cy="2493169"/>
          </a:xfrm>
          <a:prstGeom prst="rect">
            <a:avLst/>
          </a:prstGeom>
          <a:noFill/>
          <a:ln w="9525">
            <a:noFill/>
            <a:miter lim="800000"/>
            <a:headEnd/>
            <a:tailEnd/>
          </a:ln>
        </p:spPr>
      </p:pic>
      <p:sp>
        <p:nvSpPr>
          <p:cNvPr id="24" name="Rectangle 23"/>
          <p:cNvSpPr/>
          <p:nvPr/>
        </p:nvSpPr>
        <p:spPr>
          <a:xfrm>
            <a:off x="6019800" y="4572000"/>
            <a:ext cx="2362200" cy="923330"/>
          </a:xfrm>
          <a:prstGeom prst="rect">
            <a:avLst/>
          </a:prstGeom>
        </p:spPr>
        <p:txBody>
          <a:bodyPr wrap="square">
            <a:spAutoFit/>
          </a:bodyPr>
          <a:lstStyle/>
          <a:p>
            <a:r>
              <a:rPr lang="en-US" b="1" dirty="0" smtClean="0">
                <a:solidFill>
                  <a:schemeClr val="tx2"/>
                </a:solidFill>
              </a:rPr>
              <a:t>R. </a:t>
            </a:r>
            <a:r>
              <a:rPr lang="en-US" b="1" dirty="0" err="1" smtClean="0">
                <a:solidFill>
                  <a:schemeClr val="tx2"/>
                </a:solidFill>
              </a:rPr>
              <a:t>Bellazziniet</a:t>
            </a:r>
            <a:r>
              <a:rPr lang="en-US" b="1" dirty="0" smtClean="0">
                <a:solidFill>
                  <a:schemeClr val="tx2"/>
                </a:solidFill>
              </a:rPr>
              <a:t> al</a:t>
            </a:r>
          </a:p>
          <a:p>
            <a:r>
              <a:rPr lang="en-US" b="1" dirty="0" smtClean="0">
                <a:solidFill>
                  <a:schemeClr val="tx2"/>
                </a:solidFill>
              </a:rPr>
              <a:t>Nucl. Instr. and Meth. A423(1999)125</a:t>
            </a:r>
            <a:endParaRPr lang="en-US" b="1" dirty="0">
              <a:solidFill>
                <a:schemeClr val="tx2"/>
              </a:solidFill>
            </a:endParaRPr>
          </a:p>
        </p:txBody>
      </p:sp>
      <p:sp>
        <p:nvSpPr>
          <p:cNvPr id="11" name="Rectangle 10"/>
          <p:cNvSpPr/>
          <p:nvPr/>
        </p:nvSpPr>
        <p:spPr>
          <a:xfrm>
            <a:off x="1295400" y="1447800"/>
            <a:ext cx="1436162" cy="369332"/>
          </a:xfrm>
          <a:prstGeom prst="rect">
            <a:avLst/>
          </a:prstGeom>
        </p:spPr>
        <p:txBody>
          <a:bodyPr wrap="none">
            <a:spAutoFit/>
          </a:bodyPr>
          <a:lstStyle/>
          <a:p>
            <a:r>
              <a:rPr lang="en-US" b="1" dirty="0" smtClean="0">
                <a:solidFill>
                  <a:schemeClr val="tx2"/>
                </a:solidFill>
              </a:rPr>
              <a:t>MicroGroove</a:t>
            </a:r>
            <a:endParaRPr lang="en-US" dirty="0"/>
          </a:p>
        </p:txBody>
      </p:sp>
      <p:sp>
        <p:nvSpPr>
          <p:cNvPr id="12" name="Rectangle 11"/>
          <p:cNvSpPr/>
          <p:nvPr/>
        </p:nvSpPr>
        <p:spPr>
          <a:xfrm>
            <a:off x="6172200" y="1459468"/>
            <a:ext cx="1259063" cy="369332"/>
          </a:xfrm>
          <a:prstGeom prst="rect">
            <a:avLst/>
          </a:prstGeom>
        </p:spPr>
        <p:txBody>
          <a:bodyPr wrap="none">
            <a:spAutoFit/>
          </a:bodyPr>
          <a:lstStyle/>
          <a:p>
            <a:r>
              <a:rPr lang="en-US" b="1" dirty="0" err="1" smtClean="0">
                <a:solidFill>
                  <a:schemeClr val="tx2"/>
                </a:solidFill>
              </a:rPr>
              <a:t>MicroWELL</a:t>
            </a:r>
            <a:endParaRPr lang="en-US" b="1" dirty="0" smtClean="0">
              <a:solidFill>
                <a:schemeClr val="tx2"/>
              </a:solidFill>
            </a:endParaRPr>
          </a:p>
        </p:txBody>
      </p:sp>
      <p:pic>
        <p:nvPicPr>
          <p:cNvPr id="13" name="Picture 3"/>
          <p:cNvPicPr>
            <a:picLocks noChangeAspect="1" noChangeArrowheads="1"/>
          </p:cNvPicPr>
          <p:nvPr/>
        </p:nvPicPr>
        <p:blipFill>
          <a:blip r:embed="rId4"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4" name="Content Placeholder 2"/>
          <p:cNvSpPr txBox="1">
            <a:spLocks/>
          </p:cNvSpPr>
          <p:nvPr/>
        </p:nvSpPr>
        <p:spPr>
          <a:xfrm>
            <a:off x="0" y="0"/>
            <a:ext cx="9144000" cy="5334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smtClean="0">
                <a:ln>
                  <a:noFill/>
                </a:ln>
                <a:solidFill>
                  <a:schemeClr val="tx2"/>
                </a:solidFill>
                <a:effectLst/>
                <a:uLnTx/>
                <a:uFillTx/>
                <a:latin typeface="+mn-lt"/>
                <a:ea typeface="+mn-ea"/>
                <a:cs typeface="+mn-cs"/>
              </a:rPr>
              <a:t>Micro Anodes</a:t>
            </a:r>
            <a:endParaRPr kumimoji="0" lang="en-US" sz="2000" b="1" i="0" u="none" strike="noStrike" kern="1200" cap="none" spc="0" normalizeH="0" baseline="0" noProof="0" dirty="0" smtClean="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19</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2052" name="Picture 4"/>
          <p:cNvPicPr>
            <a:picLocks noChangeAspect="1" noChangeArrowheads="1"/>
          </p:cNvPicPr>
          <p:nvPr/>
        </p:nvPicPr>
        <p:blipFill>
          <a:blip r:embed="rId3" cstate="print"/>
          <a:srcRect/>
          <a:stretch>
            <a:fillRect/>
          </a:stretch>
        </p:blipFill>
        <p:spPr bwMode="auto">
          <a:xfrm>
            <a:off x="381000" y="1828800"/>
            <a:ext cx="3800475" cy="2133600"/>
          </a:xfrm>
          <a:prstGeom prst="rect">
            <a:avLst/>
          </a:prstGeom>
          <a:noFill/>
          <a:ln w="9525">
            <a:noFill/>
            <a:miter lim="800000"/>
            <a:headEnd/>
            <a:tailEnd/>
          </a:ln>
        </p:spPr>
      </p:pic>
      <p:sp>
        <p:nvSpPr>
          <p:cNvPr id="19" name="Rectangle 18"/>
          <p:cNvSpPr/>
          <p:nvPr/>
        </p:nvSpPr>
        <p:spPr>
          <a:xfrm>
            <a:off x="457200" y="3962400"/>
            <a:ext cx="3352800" cy="646331"/>
          </a:xfrm>
          <a:prstGeom prst="rect">
            <a:avLst/>
          </a:prstGeom>
        </p:spPr>
        <p:txBody>
          <a:bodyPr wrap="square">
            <a:spAutoFit/>
          </a:bodyPr>
          <a:lstStyle/>
          <a:p>
            <a:r>
              <a:rPr lang="en-US" b="1" dirty="0" err="1" smtClean="0">
                <a:solidFill>
                  <a:schemeClr val="tx2"/>
                </a:solidFill>
              </a:rPr>
              <a:t>Biagi</a:t>
            </a:r>
            <a:r>
              <a:rPr lang="en-US" b="1" dirty="0" smtClean="0">
                <a:solidFill>
                  <a:schemeClr val="tx2"/>
                </a:solidFill>
              </a:rPr>
              <a:t> SF, Jones TJ. Nucl. </a:t>
            </a:r>
            <a:r>
              <a:rPr lang="en-US" b="1" dirty="0" err="1" smtClean="0">
                <a:solidFill>
                  <a:schemeClr val="tx2"/>
                </a:solidFill>
              </a:rPr>
              <a:t>Instrum</a:t>
            </a:r>
            <a:r>
              <a:rPr lang="en-US" b="1" dirty="0" smtClean="0">
                <a:solidFill>
                  <a:schemeClr val="tx2"/>
                </a:solidFill>
              </a:rPr>
              <a:t>. Methods A361:72 (1995)</a:t>
            </a:r>
            <a:endParaRPr lang="en-US" dirty="0"/>
          </a:p>
        </p:txBody>
      </p:sp>
      <p:pic>
        <p:nvPicPr>
          <p:cNvPr id="23" name="Picture 3"/>
          <p:cNvPicPr>
            <a:picLocks noChangeAspect="1" noChangeArrowheads="1"/>
          </p:cNvPicPr>
          <p:nvPr/>
        </p:nvPicPr>
        <p:blipFill>
          <a:blip r:embed="rId4" cstate="print"/>
          <a:srcRect/>
          <a:stretch>
            <a:fillRect/>
          </a:stretch>
        </p:blipFill>
        <p:spPr bwMode="auto">
          <a:xfrm>
            <a:off x="5562600" y="1447800"/>
            <a:ext cx="2194042" cy="1676400"/>
          </a:xfrm>
          <a:prstGeom prst="rect">
            <a:avLst/>
          </a:prstGeom>
          <a:noFill/>
          <a:ln w="9525">
            <a:noFill/>
            <a:miter lim="800000"/>
            <a:headEnd/>
            <a:tailEnd/>
          </a:ln>
        </p:spPr>
      </p:pic>
      <p:sp>
        <p:nvSpPr>
          <p:cNvPr id="24" name="Rectangle 23"/>
          <p:cNvSpPr/>
          <p:nvPr/>
        </p:nvSpPr>
        <p:spPr>
          <a:xfrm rot="5400000">
            <a:off x="7091065" y="1900535"/>
            <a:ext cx="2590800" cy="923330"/>
          </a:xfrm>
          <a:prstGeom prst="rect">
            <a:avLst/>
          </a:prstGeom>
        </p:spPr>
        <p:txBody>
          <a:bodyPr wrap="square">
            <a:spAutoFit/>
          </a:bodyPr>
          <a:lstStyle/>
          <a:p>
            <a:r>
              <a:rPr lang="en-US" b="1" dirty="0" smtClean="0">
                <a:solidFill>
                  <a:schemeClr val="tx2"/>
                </a:solidFill>
              </a:rPr>
              <a:t>P. </a:t>
            </a:r>
            <a:r>
              <a:rPr lang="en-US" b="1" dirty="0" err="1" smtClean="0">
                <a:solidFill>
                  <a:schemeClr val="tx2"/>
                </a:solidFill>
              </a:rPr>
              <a:t>Rehak</a:t>
            </a:r>
            <a:r>
              <a:rPr lang="en-US" b="1" dirty="0" smtClean="0">
                <a:solidFill>
                  <a:schemeClr val="tx2"/>
                </a:solidFill>
              </a:rPr>
              <a:t> et al., IEEE Nucl. Sci. Symposium </a:t>
            </a:r>
            <a:r>
              <a:rPr lang="en-US" b="1" dirty="0" err="1" smtClean="0">
                <a:solidFill>
                  <a:schemeClr val="tx2"/>
                </a:solidFill>
              </a:rPr>
              <a:t>seattle</a:t>
            </a:r>
            <a:r>
              <a:rPr lang="en-US" b="1" dirty="0" smtClean="0">
                <a:solidFill>
                  <a:schemeClr val="tx2"/>
                </a:solidFill>
              </a:rPr>
              <a:t> 1999</a:t>
            </a:r>
          </a:p>
        </p:txBody>
      </p:sp>
      <p:graphicFrame>
        <p:nvGraphicFramePr>
          <p:cNvPr id="17" name="Object 36"/>
          <p:cNvGraphicFramePr>
            <a:graphicFrameLocks noChangeAspect="1"/>
          </p:cNvGraphicFramePr>
          <p:nvPr/>
        </p:nvGraphicFramePr>
        <p:xfrm>
          <a:off x="4495800" y="3581400"/>
          <a:ext cx="2776143" cy="2331658"/>
        </p:xfrm>
        <a:graphic>
          <a:graphicData uri="http://schemas.openxmlformats.org/presentationml/2006/ole">
            <p:oleObj spid="_x0000_s24578" name="Picture" r:id="rId5" imgW="3224517" imgH="2944125" progId="">
              <p:embed/>
            </p:oleObj>
          </a:graphicData>
        </a:graphic>
      </p:graphicFrame>
      <p:sp>
        <p:nvSpPr>
          <p:cNvPr id="20" name="Rectangle 19"/>
          <p:cNvSpPr/>
          <p:nvPr/>
        </p:nvSpPr>
        <p:spPr>
          <a:xfrm rot="5400000">
            <a:off x="6819020" y="4534780"/>
            <a:ext cx="2095891" cy="646331"/>
          </a:xfrm>
          <a:prstGeom prst="rect">
            <a:avLst/>
          </a:prstGeom>
        </p:spPr>
        <p:txBody>
          <a:bodyPr wrap="square">
            <a:spAutoFit/>
          </a:bodyPr>
          <a:lstStyle/>
          <a:p>
            <a:pPr>
              <a:defRPr/>
            </a:pPr>
            <a:r>
              <a:rPr lang="en-US" b="1" dirty="0" smtClean="0">
                <a:solidFill>
                  <a:schemeClr val="tx2"/>
                </a:solidFill>
              </a:rPr>
              <a:t>Ochi et al NIMA471(2001)264 </a:t>
            </a:r>
          </a:p>
        </p:txBody>
      </p:sp>
      <p:sp>
        <p:nvSpPr>
          <p:cNvPr id="25" name="Rectangle 24"/>
          <p:cNvSpPr/>
          <p:nvPr/>
        </p:nvSpPr>
        <p:spPr>
          <a:xfrm>
            <a:off x="5486400" y="1066800"/>
            <a:ext cx="1044260" cy="369332"/>
          </a:xfrm>
          <a:prstGeom prst="rect">
            <a:avLst/>
          </a:prstGeom>
        </p:spPr>
        <p:txBody>
          <a:bodyPr wrap="none">
            <a:spAutoFit/>
          </a:bodyPr>
          <a:lstStyle/>
          <a:p>
            <a:r>
              <a:rPr lang="en-US" b="1" dirty="0" smtClean="0">
                <a:solidFill>
                  <a:schemeClr val="tx2"/>
                </a:solidFill>
              </a:rPr>
              <a:t>MicroPin</a:t>
            </a:r>
          </a:p>
        </p:txBody>
      </p:sp>
      <p:sp>
        <p:nvSpPr>
          <p:cNvPr id="26" name="Rectangle 25"/>
          <p:cNvSpPr/>
          <p:nvPr/>
        </p:nvSpPr>
        <p:spPr>
          <a:xfrm>
            <a:off x="1143000" y="1524000"/>
            <a:ext cx="1090748" cy="369332"/>
          </a:xfrm>
          <a:prstGeom prst="rect">
            <a:avLst/>
          </a:prstGeom>
        </p:spPr>
        <p:txBody>
          <a:bodyPr wrap="none">
            <a:spAutoFit/>
          </a:bodyPr>
          <a:lstStyle/>
          <a:p>
            <a:r>
              <a:rPr lang="en-US" b="1" dirty="0" smtClean="0">
                <a:solidFill>
                  <a:schemeClr val="tx2"/>
                </a:solidFill>
              </a:rPr>
              <a:t>MicroDot</a:t>
            </a:r>
            <a:endParaRPr lang="en-US" dirty="0"/>
          </a:p>
        </p:txBody>
      </p:sp>
      <p:sp>
        <p:nvSpPr>
          <p:cNvPr id="27" name="Rectangle 26"/>
          <p:cNvSpPr/>
          <p:nvPr/>
        </p:nvSpPr>
        <p:spPr>
          <a:xfrm>
            <a:off x="4419600" y="3276600"/>
            <a:ext cx="623889" cy="369332"/>
          </a:xfrm>
          <a:prstGeom prst="rect">
            <a:avLst/>
          </a:prstGeom>
        </p:spPr>
        <p:txBody>
          <a:bodyPr wrap="none">
            <a:spAutoFit/>
          </a:bodyPr>
          <a:lstStyle/>
          <a:p>
            <a:r>
              <a:rPr lang="en-US" b="1" dirty="0" smtClean="0">
                <a:solidFill>
                  <a:schemeClr val="tx2"/>
                </a:solidFill>
                <a:latin typeface="Symbol" pitchFamily="18" charset="2"/>
              </a:rPr>
              <a:t>m</a:t>
            </a:r>
            <a:r>
              <a:rPr lang="en-US" b="1" dirty="0" smtClean="0">
                <a:solidFill>
                  <a:schemeClr val="tx2"/>
                </a:solidFill>
              </a:rPr>
              <a:t>PIC</a:t>
            </a:r>
            <a:endParaRPr lang="en-US" dirty="0"/>
          </a:p>
        </p:txBody>
      </p:sp>
      <p:pic>
        <p:nvPicPr>
          <p:cNvPr id="28" name="Picture 3"/>
          <p:cNvPicPr>
            <a:picLocks noChangeAspect="1" noChangeArrowheads="1"/>
          </p:cNvPicPr>
          <p:nvPr/>
        </p:nvPicPr>
        <p:blipFill>
          <a:blip r:embed="rId6"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6" name="Content Placeholder 2"/>
          <p:cNvSpPr txBox="1">
            <a:spLocks/>
          </p:cNvSpPr>
          <p:nvPr/>
        </p:nvSpPr>
        <p:spPr>
          <a:xfrm>
            <a:off x="0" y="0"/>
            <a:ext cx="9144000" cy="5334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smtClean="0">
                <a:ln>
                  <a:noFill/>
                </a:ln>
                <a:solidFill>
                  <a:schemeClr val="tx2"/>
                </a:solidFill>
                <a:effectLst/>
                <a:uLnTx/>
                <a:uFillTx/>
                <a:latin typeface="+mn-lt"/>
                <a:ea typeface="+mn-ea"/>
                <a:cs typeface="+mn-cs"/>
              </a:rPr>
              <a:t>Micro Anodes</a:t>
            </a:r>
            <a:endParaRPr kumimoji="0" lang="en-US" sz="2000" b="1" i="0" u="none" strike="noStrike" kern="1200" cap="none" spc="0" normalizeH="0" baseline="0" noProof="0" dirty="0" smtClean="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86400" y="685800"/>
            <a:ext cx="2819400" cy="523220"/>
          </a:xfrm>
          <a:prstGeom prst="rect">
            <a:avLst/>
          </a:prstGeom>
        </p:spPr>
        <p:txBody>
          <a:bodyPr wrap="square">
            <a:spAutoFit/>
          </a:bodyPr>
          <a:lstStyle/>
          <a:p>
            <a:pPr defTabSz="913520"/>
            <a:r>
              <a:rPr lang="az-Cyrl-AZ" sz="2800" b="1" dirty="0" smtClean="0">
                <a:solidFill>
                  <a:schemeClr val="tx2"/>
                </a:solidFill>
              </a:rPr>
              <a:t>Схема</a:t>
            </a:r>
            <a:r>
              <a:rPr lang="en-US" sz="2800" b="1" dirty="0" smtClean="0">
                <a:solidFill>
                  <a:schemeClr val="tx2"/>
                </a:solidFill>
              </a:rPr>
              <a:t> (outline)</a:t>
            </a:r>
            <a:endParaRPr lang="en-US" sz="2800" b="1" dirty="0">
              <a:solidFill>
                <a:schemeClr val="tx2"/>
              </a:solidFill>
            </a:endParaRPr>
          </a:p>
        </p:txBody>
      </p:sp>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2</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9"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20" name="Rectangle 19"/>
          <p:cNvSpPr/>
          <p:nvPr/>
        </p:nvSpPr>
        <p:spPr>
          <a:xfrm>
            <a:off x="2971800" y="2286000"/>
            <a:ext cx="4147674" cy="646331"/>
          </a:xfrm>
          <a:prstGeom prst="rect">
            <a:avLst/>
          </a:prstGeom>
        </p:spPr>
        <p:txBody>
          <a:bodyPr wrap="none">
            <a:spAutoFit/>
          </a:bodyPr>
          <a:lstStyle/>
          <a:p>
            <a:r>
              <a:rPr lang="en-US" b="1" dirty="0" smtClean="0">
                <a:solidFill>
                  <a:schemeClr val="tx2"/>
                </a:solidFill>
              </a:rPr>
              <a:t>More Interesting for people OUTSIDE the </a:t>
            </a:r>
          </a:p>
          <a:p>
            <a:r>
              <a:rPr lang="en-US" b="1" dirty="0" smtClean="0">
                <a:solidFill>
                  <a:schemeClr val="tx2"/>
                </a:solidFill>
              </a:rPr>
              <a:t>MPGD (or Gaseous Detector) community</a:t>
            </a:r>
            <a:endParaRPr lang="en-US" dirty="0"/>
          </a:p>
        </p:txBody>
      </p:sp>
      <p:sp>
        <p:nvSpPr>
          <p:cNvPr id="21" name="Rectangle 20"/>
          <p:cNvSpPr/>
          <p:nvPr/>
        </p:nvSpPr>
        <p:spPr>
          <a:xfrm>
            <a:off x="2971800" y="4267200"/>
            <a:ext cx="4088170" cy="646331"/>
          </a:xfrm>
          <a:prstGeom prst="rect">
            <a:avLst/>
          </a:prstGeom>
        </p:spPr>
        <p:txBody>
          <a:bodyPr wrap="none">
            <a:spAutoFit/>
          </a:bodyPr>
          <a:lstStyle/>
          <a:p>
            <a:r>
              <a:rPr lang="en-US" b="1" dirty="0" smtClean="0">
                <a:solidFill>
                  <a:schemeClr val="tx2"/>
                </a:solidFill>
              </a:rPr>
              <a:t>More Interesting for people INSIDE the </a:t>
            </a:r>
          </a:p>
          <a:p>
            <a:r>
              <a:rPr lang="en-US" b="1" dirty="0" smtClean="0">
                <a:solidFill>
                  <a:schemeClr val="tx2"/>
                </a:solidFill>
              </a:rPr>
              <a:t>MPGD (or Gaseous Detector) community</a:t>
            </a:r>
            <a:endParaRPr lang="en-US" dirty="0"/>
          </a:p>
        </p:txBody>
      </p:sp>
      <p:sp>
        <p:nvSpPr>
          <p:cNvPr id="23" name="Rectangle 22"/>
          <p:cNvSpPr/>
          <p:nvPr/>
        </p:nvSpPr>
        <p:spPr>
          <a:xfrm>
            <a:off x="1143000" y="2514600"/>
            <a:ext cx="803425" cy="369332"/>
          </a:xfrm>
          <a:prstGeom prst="rect">
            <a:avLst/>
          </a:prstGeom>
        </p:spPr>
        <p:txBody>
          <a:bodyPr wrap="none">
            <a:spAutoFit/>
          </a:bodyPr>
          <a:lstStyle/>
          <a:p>
            <a:pPr>
              <a:buNone/>
            </a:pPr>
            <a:r>
              <a:rPr lang="en-US" b="1" dirty="0" smtClean="0">
                <a:solidFill>
                  <a:schemeClr val="tx2"/>
                </a:solidFill>
              </a:rPr>
              <a:t>MPGD</a:t>
            </a:r>
          </a:p>
        </p:txBody>
      </p:sp>
      <p:sp>
        <p:nvSpPr>
          <p:cNvPr id="25" name="Rectangle 24"/>
          <p:cNvSpPr/>
          <p:nvPr/>
        </p:nvSpPr>
        <p:spPr>
          <a:xfrm>
            <a:off x="1219200" y="4419600"/>
            <a:ext cx="694421" cy="369332"/>
          </a:xfrm>
          <a:prstGeom prst="rect">
            <a:avLst/>
          </a:prstGeom>
        </p:spPr>
        <p:txBody>
          <a:bodyPr wrap="none">
            <a:spAutoFit/>
          </a:bodyPr>
          <a:lstStyle/>
          <a:p>
            <a:pPr>
              <a:buNone/>
            </a:pPr>
            <a:r>
              <a:rPr lang="en-US" b="1" dirty="0" smtClean="0">
                <a:solidFill>
                  <a:schemeClr val="tx2"/>
                </a:solidFill>
              </a:rPr>
              <a:t>RD51</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3900" y="838200"/>
            <a:ext cx="7696200" cy="523220"/>
          </a:xfrm>
          <a:prstGeom prst="rect">
            <a:avLst/>
          </a:prstGeom>
        </p:spPr>
        <p:txBody>
          <a:bodyPr wrap="square">
            <a:spAutoFit/>
          </a:bodyPr>
          <a:lstStyle/>
          <a:p>
            <a:pPr algn="ctr" defTabSz="913520"/>
            <a:r>
              <a:rPr lang="en-US" sz="2800" b="1" i="1" dirty="0" smtClean="0">
                <a:solidFill>
                  <a:schemeClr val="tx2"/>
                </a:solidFill>
              </a:rPr>
              <a:t>“Parallel Plate”</a:t>
            </a:r>
            <a:r>
              <a:rPr lang="en-US" sz="2800" b="1" dirty="0" smtClean="0">
                <a:solidFill>
                  <a:schemeClr val="tx2"/>
                </a:solidFill>
              </a:rPr>
              <a:t> Amplification</a:t>
            </a:r>
            <a:endParaRPr lang="en-US" sz="28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20</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sp>
        <p:nvSpPr>
          <p:cNvPr id="9" name="Rectangle 8"/>
          <p:cNvSpPr/>
          <p:nvPr/>
        </p:nvSpPr>
        <p:spPr>
          <a:xfrm>
            <a:off x="457200" y="1371600"/>
            <a:ext cx="8382000" cy="4770537"/>
          </a:xfrm>
          <a:prstGeom prst="rect">
            <a:avLst/>
          </a:prstGeom>
        </p:spPr>
        <p:txBody>
          <a:bodyPr wrap="square">
            <a:spAutoFit/>
          </a:bodyPr>
          <a:lstStyle/>
          <a:p>
            <a:r>
              <a:rPr lang="en-US" sz="1600" b="1" dirty="0" smtClean="0">
                <a:solidFill>
                  <a:schemeClr val="tx2"/>
                </a:solidFill>
              </a:rPr>
              <a:t>“…The successful development of multiwire and microstrip structures has somewhat</a:t>
            </a:r>
          </a:p>
          <a:p>
            <a:r>
              <a:rPr lang="en-US" sz="1600" b="1" dirty="0" smtClean="0">
                <a:solidFill>
                  <a:schemeClr val="tx2"/>
                </a:solidFill>
              </a:rPr>
              <a:t>sidestepped the research on gas detectors that exploit the multiplication in uniform</a:t>
            </a:r>
          </a:p>
          <a:p>
            <a:r>
              <a:rPr lang="en-US" sz="1600" b="1" dirty="0" smtClean="0">
                <a:solidFill>
                  <a:schemeClr val="tx2"/>
                </a:solidFill>
              </a:rPr>
              <a:t>fields. Parallel-plate multipliers not only are mechanically sturdier but also have</a:t>
            </a:r>
          </a:p>
          <a:p>
            <a:r>
              <a:rPr lang="en-US" sz="1600" b="1" dirty="0" smtClean="0">
                <a:solidFill>
                  <a:schemeClr val="tx2"/>
                </a:solidFill>
              </a:rPr>
              <a:t>better energy resolution and higher rate capability. </a:t>
            </a:r>
          </a:p>
          <a:p>
            <a:endParaRPr lang="en-US" sz="1600" b="1" dirty="0" smtClean="0">
              <a:solidFill>
                <a:schemeClr val="tx2"/>
              </a:solidFill>
            </a:endParaRPr>
          </a:p>
          <a:p>
            <a:r>
              <a:rPr lang="en-US" sz="1600" b="1" dirty="0" smtClean="0">
                <a:solidFill>
                  <a:schemeClr val="tx2"/>
                </a:solidFill>
              </a:rPr>
              <a:t>However, experimental data and theoretical considerations indicate that the maximum proportional gain in parallel plate chambers is limited by the total amount of charge in the avalanche, around 10</a:t>
            </a:r>
            <a:r>
              <a:rPr lang="en-US" sz="1600" b="1" baseline="30000" dirty="0" smtClean="0">
                <a:solidFill>
                  <a:schemeClr val="tx2"/>
                </a:solidFill>
              </a:rPr>
              <a:t>7</a:t>
            </a:r>
            <a:r>
              <a:rPr lang="en-US" sz="1600" b="1" dirty="0" smtClean="0">
                <a:solidFill>
                  <a:schemeClr val="tx2"/>
                </a:solidFill>
              </a:rPr>
              <a:t>–10</a:t>
            </a:r>
            <a:r>
              <a:rPr lang="en-US" sz="1600" b="1" baseline="30000" dirty="0" smtClean="0">
                <a:solidFill>
                  <a:schemeClr val="tx2"/>
                </a:solidFill>
              </a:rPr>
              <a:t>8</a:t>
            </a:r>
            <a:r>
              <a:rPr lang="en-US" sz="1600" b="1" dirty="0" smtClean="0">
                <a:solidFill>
                  <a:schemeClr val="tx2"/>
                </a:solidFill>
              </a:rPr>
              <a:t>. Above this value, called the Raether limit, transition to a streamer occurs, followed by breakdown. This has been confirmed under a wide range of operating conditions and multiplying gaps (166–168). </a:t>
            </a:r>
          </a:p>
          <a:p>
            <a:endParaRPr lang="en-US" sz="1600" b="1" dirty="0" smtClean="0">
              <a:solidFill>
                <a:schemeClr val="tx2"/>
              </a:solidFill>
            </a:endParaRPr>
          </a:p>
          <a:p>
            <a:r>
              <a:rPr lang="en-US" sz="1600" b="1" dirty="0" smtClean="0">
                <a:solidFill>
                  <a:schemeClr val="tx2"/>
                </a:solidFill>
              </a:rPr>
              <a:t>The exponential dependence of gain on the gap has also discouraged the construction of large-area devices….”</a:t>
            </a:r>
          </a:p>
          <a:p>
            <a:endParaRPr lang="en-US" sz="1600" b="1" dirty="0" smtClean="0">
              <a:solidFill>
                <a:schemeClr val="tx2"/>
              </a:solidFill>
            </a:endParaRPr>
          </a:p>
          <a:p>
            <a:r>
              <a:rPr lang="en-US" sz="1600" b="1" i="1" dirty="0" smtClean="0">
                <a:solidFill>
                  <a:schemeClr val="tx2"/>
                </a:solidFill>
              </a:rPr>
              <a:t>From: </a:t>
            </a:r>
            <a:r>
              <a:rPr lang="en-US" sz="1600" b="1" i="1" dirty="0" err="1" smtClean="0">
                <a:solidFill>
                  <a:schemeClr val="tx2"/>
                </a:solidFill>
              </a:rPr>
              <a:t>F,Sauli</a:t>
            </a:r>
            <a:r>
              <a:rPr lang="en-US" sz="1600" b="1" i="1" dirty="0" smtClean="0">
                <a:solidFill>
                  <a:schemeClr val="tx2"/>
                </a:solidFill>
              </a:rPr>
              <a:t>, A. Sharma, MICROPATTERN GASEOUS DETECTORS , </a:t>
            </a:r>
            <a:r>
              <a:rPr lang="en-US" sz="1600" b="1" i="1" dirty="0" err="1" smtClean="0">
                <a:solidFill>
                  <a:schemeClr val="tx2"/>
                </a:solidFill>
              </a:rPr>
              <a:t>Annu</a:t>
            </a:r>
            <a:r>
              <a:rPr lang="en-US" sz="1600" b="1" i="1" dirty="0" smtClean="0">
                <a:solidFill>
                  <a:schemeClr val="tx2"/>
                </a:solidFill>
              </a:rPr>
              <a:t>. Rev. Nucl. Part. Sci. 1999. 49:341–88</a:t>
            </a:r>
          </a:p>
          <a:p>
            <a:endParaRPr lang="en-US" sz="1600" b="1" dirty="0" smtClean="0">
              <a:solidFill>
                <a:schemeClr val="tx2"/>
              </a:solidFill>
            </a:endParaRPr>
          </a:p>
          <a:p>
            <a:endParaRPr lang="en-US" sz="1600" b="1" dirty="0" smtClean="0">
              <a:solidFill>
                <a:schemeClr val="tx2"/>
              </a:solidFill>
            </a:endParaRPr>
          </a:p>
          <a:p>
            <a:endParaRPr lang="en-US" sz="1600" b="1" dirty="0">
              <a:solidFill>
                <a:schemeClr val="tx2"/>
              </a:solidFill>
            </a:endParaRPr>
          </a:p>
        </p:txBody>
      </p:sp>
      <p:pic>
        <p:nvPicPr>
          <p:cNvPr id="10"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2209800"/>
          </a:xfrm>
        </p:spPr>
        <p:txBody>
          <a:bodyPr>
            <a:noAutofit/>
          </a:bodyPr>
          <a:lstStyle/>
          <a:p>
            <a:pPr>
              <a:buNone/>
            </a:pPr>
            <a:r>
              <a:rPr lang="en-US" sz="2000" b="1" dirty="0" smtClean="0">
                <a:solidFill>
                  <a:schemeClr val="tx2"/>
                </a:solidFill>
              </a:rPr>
              <a:t>Parallel Plate with localization capabilities</a:t>
            </a:r>
          </a:p>
          <a:p>
            <a:pPr>
              <a:buNone/>
            </a:pPr>
            <a:endParaRPr lang="en-US" sz="1600" b="1" dirty="0" smtClean="0">
              <a:solidFill>
                <a:schemeClr val="tx2"/>
              </a:solidFill>
            </a:endParaRPr>
          </a:p>
          <a:p>
            <a:endParaRPr lang="en-US" sz="2000" b="1" dirty="0" smtClean="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21</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sp>
        <p:nvSpPr>
          <p:cNvPr id="14" name="Rectangle 13"/>
          <p:cNvSpPr/>
          <p:nvPr/>
        </p:nvSpPr>
        <p:spPr>
          <a:xfrm>
            <a:off x="0" y="2895600"/>
            <a:ext cx="2971800" cy="584775"/>
          </a:xfrm>
          <a:prstGeom prst="rect">
            <a:avLst/>
          </a:prstGeom>
        </p:spPr>
        <p:txBody>
          <a:bodyPr wrap="square">
            <a:spAutoFit/>
          </a:bodyPr>
          <a:lstStyle/>
          <a:p>
            <a:pPr marL="342900" indent="-342900">
              <a:spcBef>
                <a:spcPct val="20000"/>
              </a:spcBef>
            </a:pPr>
            <a:r>
              <a:rPr lang="en-US" sz="1600" b="1" dirty="0" smtClean="0">
                <a:solidFill>
                  <a:schemeClr val="tx2"/>
                </a:solidFill>
              </a:rPr>
              <a:t>	detectable breakdown along the ionization trails</a:t>
            </a:r>
            <a:endParaRPr lang="en-US" sz="1600" b="1" dirty="0">
              <a:solidFill>
                <a:schemeClr val="tx2"/>
              </a:solidFill>
            </a:endParaRPr>
          </a:p>
        </p:txBody>
      </p:sp>
      <p:sp>
        <p:nvSpPr>
          <p:cNvPr id="16" name="Rectangle 15"/>
          <p:cNvSpPr/>
          <p:nvPr/>
        </p:nvSpPr>
        <p:spPr>
          <a:xfrm>
            <a:off x="6400800" y="3733800"/>
            <a:ext cx="2083006" cy="584775"/>
          </a:xfrm>
          <a:prstGeom prst="rect">
            <a:avLst/>
          </a:prstGeom>
        </p:spPr>
        <p:txBody>
          <a:bodyPr wrap="square">
            <a:spAutoFit/>
          </a:bodyPr>
          <a:lstStyle/>
          <a:p>
            <a:r>
              <a:rPr lang="en-US" sz="1600" b="1" dirty="0" smtClean="0">
                <a:solidFill>
                  <a:schemeClr val="tx2"/>
                </a:solidFill>
              </a:rPr>
              <a:t>modest rate capability</a:t>
            </a:r>
          </a:p>
          <a:p>
            <a:r>
              <a:rPr lang="en-US" sz="1600" b="1" dirty="0" smtClean="0">
                <a:solidFill>
                  <a:schemeClr val="tx2"/>
                </a:solidFill>
              </a:rPr>
              <a:t>( ions evacuation)</a:t>
            </a:r>
            <a:endParaRPr lang="en-US" sz="1600" b="1" dirty="0">
              <a:solidFill>
                <a:schemeClr val="tx2"/>
              </a:solidFill>
            </a:endParaRPr>
          </a:p>
        </p:txBody>
      </p:sp>
      <p:pic>
        <p:nvPicPr>
          <p:cNvPr id="14338"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819400" y="1828800"/>
            <a:ext cx="4834939" cy="3657600"/>
          </a:xfrm>
          <a:prstGeom prst="rect">
            <a:avLst/>
          </a:prstGeom>
          <a:noFill/>
          <a:ln w="9525">
            <a:noFill/>
            <a:miter lim="800000"/>
            <a:headEnd/>
            <a:tailEnd/>
          </a:ln>
        </p:spPr>
      </p:pic>
      <p:sp>
        <p:nvSpPr>
          <p:cNvPr id="18" name="Rectangle 17"/>
          <p:cNvSpPr/>
          <p:nvPr/>
        </p:nvSpPr>
        <p:spPr>
          <a:xfrm>
            <a:off x="381000" y="5385780"/>
            <a:ext cx="7772400" cy="634020"/>
          </a:xfrm>
          <a:prstGeom prst="rect">
            <a:avLst/>
          </a:prstGeom>
        </p:spPr>
        <p:txBody>
          <a:bodyPr wrap="square">
            <a:spAutoFit/>
          </a:bodyPr>
          <a:lstStyle/>
          <a:p>
            <a:pPr marL="342900" indent="-342900">
              <a:spcBef>
                <a:spcPct val="20000"/>
              </a:spcBef>
            </a:pPr>
            <a:r>
              <a:rPr lang="en-US" sz="1600" b="1" dirty="0" smtClean="0">
                <a:solidFill>
                  <a:schemeClr val="tx2"/>
                </a:solidFill>
              </a:rPr>
              <a:t>Discrete electrode ( strips, wires ) gives localization capabilities</a:t>
            </a:r>
          </a:p>
          <a:p>
            <a:pPr marL="342900" indent="-342900">
              <a:spcBef>
                <a:spcPct val="20000"/>
              </a:spcBef>
            </a:pPr>
            <a:endParaRPr lang="en-US" sz="1600" b="1" dirty="0">
              <a:solidFill>
                <a:schemeClr val="tx2"/>
              </a:solidFill>
            </a:endParaRPr>
          </a:p>
        </p:txBody>
      </p:sp>
      <p:sp>
        <p:nvSpPr>
          <p:cNvPr id="13" name="Rectangle 12"/>
          <p:cNvSpPr/>
          <p:nvPr/>
        </p:nvSpPr>
        <p:spPr>
          <a:xfrm>
            <a:off x="3054565" y="1447800"/>
            <a:ext cx="3034869" cy="369332"/>
          </a:xfrm>
          <a:prstGeom prst="rect">
            <a:avLst/>
          </a:prstGeom>
        </p:spPr>
        <p:txBody>
          <a:bodyPr wrap="none">
            <a:spAutoFit/>
          </a:bodyPr>
          <a:lstStyle/>
          <a:p>
            <a:pPr algn="ctr">
              <a:buNone/>
            </a:pPr>
            <a:r>
              <a:rPr lang="en-US" b="1" dirty="0" smtClean="0">
                <a:solidFill>
                  <a:schemeClr val="tx2"/>
                </a:solidFill>
              </a:rPr>
              <a:t>Spark and streamer chambers</a:t>
            </a:r>
          </a:p>
        </p:txBody>
      </p:sp>
      <p:pic>
        <p:nvPicPr>
          <p:cNvPr id="17"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3900" y="2951947"/>
            <a:ext cx="7696200" cy="954107"/>
          </a:xfrm>
          <a:prstGeom prst="rect">
            <a:avLst/>
          </a:prstGeom>
        </p:spPr>
        <p:txBody>
          <a:bodyPr wrap="square">
            <a:spAutoFit/>
          </a:bodyPr>
          <a:lstStyle/>
          <a:p>
            <a:pPr algn="ctr" defTabSz="913520"/>
            <a:r>
              <a:rPr lang="en-US" sz="2800" b="1" i="1" dirty="0" smtClean="0">
                <a:solidFill>
                  <a:schemeClr val="tx2"/>
                </a:solidFill>
              </a:rPr>
              <a:t>“Parallel Plate”</a:t>
            </a:r>
            <a:r>
              <a:rPr lang="en-US" sz="2800" b="1" dirty="0" smtClean="0">
                <a:solidFill>
                  <a:schemeClr val="tx2"/>
                </a:solidFill>
              </a:rPr>
              <a:t> Amplification </a:t>
            </a:r>
            <a:br>
              <a:rPr lang="en-US" sz="2800" b="1" dirty="0" smtClean="0">
                <a:solidFill>
                  <a:schemeClr val="tx2"/>
                </a:solidFill>
              </a:rPr>
            </a:br>
            <a:r>
              <a:rPr lang="en-US" sz="2800" b="1" dirty="0" smtClean="0">
                <a:solidFill>
                  <a:schemeClr val="tx2"/>
                </a:solidFill>
              </a:rPr>
              <a:t>(single stage devices… micromegas family)</a:t>
            </a:r>
            <a:endParaRPr lang="en-US" sz="28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22</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9"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781800" cy="990600"/>
          </a:xfrm>
        </p:spPr>
        <p:txBody>
          <a:bodyPr>
            <a:noAutofit/>
          </a:bodyPr>
          <a:lstStyle/>
          <a:p>
            <a:pPr>
              <a:buNone/>
            </a:pPr>
            <a:r>
              <a:rPr lang="en-US" sz="2000" b="1" dirty="0" err="1" smtClean="0">
                <a:solidFill>
                  <a:schemeClr val="tx2"/>
                </a:solidFill>
              </a:rPr>
              <a:t>MicroMEGAS</a:t>
            </a:r>
            <a:r>
              <a:rPr lang="en-US" sz="2000" b="1" dirty="0" smtClean="0">
                <a:solidFill>
                  <a:schemeClr val="tx2"/>
                </a:solidFill>
              </a:rPr>
              <a:t>: Parallel Plate with Small GAP </a:t>
            </a:r>
          </a:p>
          <a:p>
            <a:pPr>
              <a:buNone/>
            </a:pPr>
            <a:r>
              <a:rPr lang="en-US" sz="2000" b="1" dirty="0" smtClean="0">
                <a:solidFill>
                  <a:schemeClr val="tx2"/>
                </a:solidFill>
              </a:rPr>
              <a:t>	MICRO Me</a:t>
            </a:r>
            <a:r>
              <a:rPr lang="en-US" sz="2000" dirty="0" smtClean="0">
                <a:solidFill>
                  <a:schemeClr val="tx2"/>
                </a:solidFill>
              </a:rPr>
              <a:t>sh </a:t>
            </a:r>
            <a:r>
              <a:rPr lang="en-US" sz="2000" b="1" dirty="0" smtClean="0">
                <a:solidFill>
                  <a:schemeClr val="tx2"/>
                </a:solidFill>
              </a:rPr>
              <a:t>Ga</a:t>
            </a:r>
            <a:r>
              <a:rPr lang="en-US" sz="2000" dirty="0" smtClean="0">
                <a:solidFill>
                  <a:schemeClr val="tx2"/>
                </a:solidFill>
              </a:rPr>
              <a:t>seous </a:t>
            </a:r>
            <a:r>
              <a:rPr lang="en-US" sz="2000" b="1" dirty="0" smtClean="0">
                <a:solidFill>
                  <a:schemeClr val="tx2"/>
                </a:solidFill>
              </a:rPr>
              <a:t>S</a:t>
            </a:r>
            <a:r>
              <a:rPr lang="en-US" sz="2000" dirty="0" smtClean="0">
                <a:solidFill>
                  <a:schemeClr val="tx2"/>
                </a:solidFill>
              </a:rPr>
              <a:t>tructure</a:t>
            </a: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23</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sp>
        <p:nvSpPr>
          <p:cNvPr id="15" name="Rectangle 14"/>
          <p:cNvSpPr/>
          <p:nvPr/>
        </p:nvSpPr>
        <p:spPr>
          <a:xfrm>
            <a:off x="457200" y="5029200"/>
            <a:ext cx="8077200" cy="584775"/>
          </a:xfrm>
          <a:prstGeom prst="rect">
            <a:avLst/>
          </a:prstGeom>
        </p:spPr>
        <p:txBody>
          <a:bodyPr wrap="square">
            <a:spAutoFit/>
          </a:bodyPr>
          <a:lstStyle/>
          <a:p>
            <a:r>
              <a:rPr lang="en-US" sz="1600" b="1" dirty="0" smtClean="0">
                <a:solidFill>
                  <a:schemeClr val="tx2"/>
                </a:solidFill>
              </a:rPr>
              <a:t>Small gap , high field: fast movement of positive ions that are mostly collected on the mesh (small space-charge accumulation) and very fast signals</a:t>
            </a:r>
            <a:endParaRPr lang="en-US" sz="1600" b="1" dirty="0">
              <a:solidFill>
                <a:schemeClr val="tx2"/>
              </a:solidFill>
            </a:endParaRPr>
          </a:p>
        </p:txBody>
      </p:sp>
      <p:pic>
        <p:nvPicPr>
          <p:cNvPr id="1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85800" y="1665999"/>
            <a:ext cx="4191000" cy="3526001"/>
          </a:xfrm>
          <a:prstGeom prst="rect">
            <a:avLst/>
          </a:prstGeom>
          <a:noFill/>
          <a:ln w="9525">
            <a:noFill/>
            <a:miter lim="800000"/>
            <a:headEnd/>
            <a:tailEnd/>
          </a:ln>
        </p:spPr>
      </p:pic>
      <p:pic>
        <p:nvPicPr>
          <p:cNvPr id="20481" name="Picture 1"/>
          <p:cNvPicPr>
            <a:picLocks noChangeAspect="1" noChangeArrowheads="1"/>
          </p:cNvPicPr>
          <p:nvPr/>
        </p:nvPicPr>
        <p:blipFill>
          <a:blip r:embed="rId3" cstate="print"/>
          <a:srcRect/>
          <a:stretch>
            <a:fillRect/>
          </a:stretch>
        </p:blipFill>
        <p:spPr bwMode="auto">
          <a:xfrm>
            <a:off x="5638800" y="1676400"/>
            <a:ext cx="2324100" cy="2357438"/>
          </a:xfrm>
          <a:prstGeom prst="rect">
            <a:avLst/>
          </a:prstGeom>
          <a:noFill/>
          <a:ln w="9525">
            <a:noFill/>
            <a:miter lim="800000"/>
            <a:headEnd/>
            <a:tailEnd/>
          </a:ln>
        </p:spPr>
      </p:pic>
      <p:sp>
        <p:nvSpPr>
          <p:cNvPr id="19" name="TextBox 18"/>
          <p:cNvSpPr txBox="1"/>
          <p:nvPr/>
        </p:nvSpPr>
        <p:spPr>
          <a:xfrm>
            <a:off x="5124450" y="4191000"/>
            <a:ext cx="3657599" cy="584775"/>
          </a:xfrm>
          <a:prstGeom prst="rect">
            <a:avLst/>
          </a:prstGeom>
          <a:noFill/>
        </p:spPr>
        <p:txBody>
          <a:bodyPr wrap="square" rtlCol="0">
            <a:spAutoFit/>
          </a:bodyPr>
          <a:lstStyle/>
          <a:p>
            <a:r>
              <a:rPr lang="en-US" sz="1600" dirty="0" smtClean="0">
                <a:solidFill>
                  <a:schemeClr val="tx2"/>
                </a:solidFill>
              </a:rPr>
              <a:t>Y. </a:t>
            </a:r>
            <a:r>
              <a:rPr lang="en-US" sz="1600" dirty="0" err="1" smtClean="0">
                <a:solidFill>
                  <a:schemeClr val="tx2"/>
                </a:solidFill>
              </a:rPr>
              <a:t>Giomataris</a:t>
            </a:r>
            <a:r>
              <a:rPr lang="en-US" sz="1600" dirty="0" smtClean="0">
                <a:solidFill>
                  <a:schemeClr val="tx2"/>
                </a:solidFill>
              </a:rPr>
              <a:t> et al,</a:t>
            </a:r>
          </a:p>
          <a:p>
            <a:r>
              <a:rPr lang="en-US" sz="1600" dirty="0" err="1" smtClean="0">
                <a:solidFill>
                  <a:schemeClr val="tx2"/>
                </a:solidFill>
              </a:rPr>
              <a:t>Nucl</a:t>
            </a:r>
            <a:r>
              <a:rPr lang="en-US" sz="1600" dirty="0" smtClean="0">
                <a:solidFill>
                  <a:schemeClr val="tx2"/>
                </a:solidFill>
              </a:rPr>
              <a:t>. Instr. and Meth. A376(1996)29</a:t>
            </a:r>
          </a:p>
        </p:txBody>
      </p:sp>
      <p:pic>
        <p:nvPicPr>
          <p:cNvPr id="17" name="Picture 3"/>
          <p:cNvPicPr>
            <a:picLocks noChangeAspect="1" noChangeArrowheads="1"/>
          </p:cNvPicPr>
          <p:nvPr/>
        </p:nvPicPr>
        <p:blipFill>
          <a:blip r:embed="rId4"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23" name="TextBox 22"/>
          <p:cNvSpPr txBox="1"/>
          <p:nvPr/>
        </p:nvSpPr>
        <p:spPr>
          <a:xfrm>
            <a:off x="4800600" y="838200"/>
            <a:ext cx="3886200" cy="707886"/>
          </a:xfrm>
          <a:prstGeom prst="rect">
            <a:avLst/>
          </a:prstGeom>
          <a:noFill/>
        </p:spPr>
        <p:txBody>
          <a:bodyPr wrap="square" rtlCol="0">
            <a:spAutoFit/>
          </a:bodyPr>
          <a:lstStyle/>
          <a:p>
            <a:r>
              <a:rPr lang="en-US" sz="2000" dirty="0" smtClean="0">
                <a:solidFill>
                  <a:schemeClr val="tx2"/>
                </a:solidFill>
              </a:rPr>
              <a:t>Two-stage parallel-plate avalanche chamber of small amplification gap </a:t>
            </a:r>
          </a:p>
        </p:txBody>
      </p:sp>
      <p:sp>
        <p:nvSpPr>
          <p:cNvPr id="24" name="Rectangle 23"/>
          <p:cNvSpPr/>
          <p:nvPr/>
        </p:nvSpPr>
        <p:spPr>
          <a:xfrm>
            <a:off x="381000" y="1349514"/>
            <a:ext cx="4191000" cy="707886"/>
          </a:xfrm>
          <a:prstGeom prst="rect">
            <a:avLst/>
          </a:prstGeom>
        </p:spPr>
        <p:txBody>
          <a:bodyPr wrap="square">
            <a:spAutoFit/>
          </a:bodyPr>
          <a:lstStyle/>
          <a:p>
            <a:r>
              <a:rPr lang="en-US" sz="2000" dirty="0" smtClean="0">
                <a:solidFill>
                  <a:schemeClr val="tx2"/>
                </a:solidFill>
              </a:rPr>
              <a:t>Rate capability and energy resolution of the parallel plate counter.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6781800" cy="2743200"/>
          </a:xfrm>
        </p:spPr>
        <p:txBody>
          <a:bodyPr>
            <a:noAutofit/>
          </a:bodyPr>
          <a:lstStyle/>
          <a:p>
            <a:pPr>
              <a:buNone/>
            </a:pPr>
            <a:r>
              <a:rPr lang="en-US" sz="2000" b="1" dirty="0" smtClean="0">
                <a:solidFill>
                  <a:schemeClr val="tx2"/>
                </a:solidFill>
              </a:rPr>
              <a:t>Micromegas</a:t>
            </a: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24</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sp>
        <p:nvSpPr>
          <p:cNvPr id="15" name="Rectangle 14"/>
          <p:cNvSpPr/>
          <p:nvPr/>
        </p:nvSpPr>
        <p:spPr>
          <a:xfrm>
            <a:off x="4572000" y="3886200"/>
            <a:ext cx="4343400" cy="1569660"/>
          </a:xfrm>
          <a:prstGeom prst="rect">
            <a:avLst/>
          </a:prstGeom>
        </p:spPr>
        <p:txBody>
          <a:bodyPr wrap="square">
            <a:spAutoFit/>
          </a:bodyPr>
          <a:lstStyle/>
          <a:p>
            <a:r>
              <a:rPr lang="en-US" sz="1600" b="1" dirty="0" smtClean="0">
                <a:solidFill>
                  <a:schemeClr val="tx2"/>
                </a:solidFill>
              </a:rPr>
              <a:t>Reduced dependence of gain on the gap </a:t>
            </a:r>
            <a:r>
              <a:rPr lang="en-US" sz="1600" b="1" dirty="0" err="1" smtClean="0">
                <a:solidFill>
                  <a:schemeClr val="tx2"/>
                </a:solidFill>
              </a:rPr>
              <a:t>thikness</a:t>
            </a:r>
            <a:r>
              <a:rPr lang="en-US" sz="1600" b="1" dirty="0" smtClean="0">
                <a:solidFill>
                  <a:schemeClr val="tx2"/>
                </a:solidFill>
              </a:rPr>
              <a:t> because of the saturating characteristics of the multiplication factor at very high field</a:t>
            </a:r>
          </a:p>
          <a:p>
            <a:endParaRPr lang="en-US" sz="1600" b="1" dirty="0" smtClean="0">
              <a:solidFill>
                <a:schemeClr val="tx2"/>
              </a:solidFill>
            </a:endParaRPr>
          </a:p>
          <a:p>
            <a:r>
              <a:rPr lang="en-US" sz="1600" b="1" dirty="0" smtClean="0">
                <a:solidFill>
                  <a:schemeClr val="tx2"/>
                </a:solidFill>
              </a:rPr>
              <a:t>i.e. good uniformity and stability of response over a large area.</a:t>
            </a:r>
            <a:endParaRPr lang="en-US" sz="1600" b="1" dirty="0">
              <a:solidFill>
                <a:schemeClr val="tx2"/>
              </a:solidFill>
            </a:endParaRPr>
          </a:p>
        </p:txBody>
      </p:sp>
      <p:sp>
        <p:nvSpPr>
          <p:cNvPr id="18" name="Rectangle 17"/>
          <p:cNvSpPr/>
          <p:nvPr/>
        </p:nvSpPr>
        <p:spPr>
          <a:xfrm>
            <a:off x="4572000" y="1143000"/>
            <a:ext cx="4191000" cy="1569660"/>
          </a:xfrm>
          <a:prstGeom prst="rect">
            <a:avLst/>
          </a:prstGeom>
        </p:spPr>
        <p:txBody>
          <a:bodyPr wrap="square">
            <a:spAutoFit/>
          </a:bodyPr>
          <a:lstStyle/>
          <a:p>
            <a:r>
              <a:rPr lang="en-US" sz="1600" b="1" dirty="0" smtClean="0">
                <a:solidFill>
                  <a:schemeClr val="tx2"/>
                </a:solidFill>
              </a:rPr>
              <a:t>“ Optimum gap provides stable operation and minimizes gain variation from pressure-temperature variations  and fluctuations due to gap variations” Introduction to MPGD Y. </a:t>
            </a:r>
            <a:r>
              <a:rPr lang="en-US" sz="1600" b="1" dirty="0" err="1" smtClean="0">
                <a:solidFill>
                  <a:schemeClr val="tx2"/>
                </a:solidFill>
              </a:rPr>
              <a:t>Giomataris</a:t>
            </a:r>
            <a:r>
              <a:rPr lang="en-US" sz="1600" b="1" dirty="0" smtClean="0">
                <a:solidFill>
                  <a:schemeClr val="tx2"/>
                </a:solidFill>
              </a:rPr>
              <a:t>, CEA-</a:t>
            </a:r>
            <a:r>
              <a:rPr lang="en-US" sz="1600" b="1" dirty="0" err="1" smtClean="0">
                <a:solidFill>
                  <a:schemeClr val="tx2"/>
                </a:solidFill>
              </a:rPr>
              <a:t>Irfu</a:t>
            </a:r>
            <a:r>
              <a:rPr lang="en-US" sz="1600" b="1" dirty="0" smtClean="0">
                <a:solidFill>
                  <a:schemeClr val="tx2"/>
                </a:solidFill>
              </a:rPr>
              <a:t>-France</a:t>
            </a:r>
          </a:p>
          <a:p>
            <a:endParaRPr lang="en-US" sz="1600" b="1" dirty="0" smtClean="0">
              <a:solidFill>
                <a:schemeClr val="tx2"/>
              </a:solidFill>
            </a:endParaRPr>
          </a:p>
        </p:txBody>
      </p:sp>
      <p:pic>
        <p:nvPicPr>
          <p:cNvPr id="20482" name="Picture 2"/>
          <p:cNvPicPr>
            <a:picLocks noChangeAspect="1" noChangeArrowheads="1"/>
          </p:cNvPicPr>
          <p:nvPr/>
        </p:nvPicPr>
        <p:blipFill>
          <a:blip r:embed="rId2" cstate="print"/>
          <a:srcRect b="11112"/>
          <a:stretch>
            <a:fillRect/>
          </a:stretch>
        </p:blipFill>
        <p:spPr bwMode="auto">
          <a:xfrm>
            <a:off x="228600" y="1524000"/>
            <a:ext cx="4173414" cy="3048000"/>
          </a:xfrm>
          <a:prstGeom prst="rect">
            <a:avLst/>
          </a:prstGeom>
          <a:noFill/>
          <a:ln w="9525">
            <a:noFill/>
            <a:miter lim="800000"/>
            <a:headEnd/>
            <a:tailEnd/>
          </a:ln>
        </p:spPr>
      </p:pic>
      <p:sp>
        <p:nvSpPr>
          <p:cNvPr id="19" name="TextBox 18"/>
          <p:cNvSpPr txBox="1"/>
          <p:nvPr/>
        </p:nvSpPr>
        <p:spPr>
          <a:xfrm>
            <a:off x="685800" y="5181600"/>
            <a:ext cx="3657599" cy="584775"/>
          </a:xfrm>
          <a:prstGeom prst="rect">
            <a:avLst/>
          </a:prstGeom>
          <a:noFill/>
        </p:spPr>
        <p:txBody>
          <a:bodyPr wrap="square" rtlCol="0">
            <a:spAutoFit/>
          </a:bodyPr>
          <a:lstStyle/>
          <a:p>
            <a:r>
              <a:rPr lang="en-US" sz="1600" b="1" dirty="0" smtClean="0">
                <a:solidFill>
                  <a:schemeClr val="tx2"/>
                </a:solidFill>
              </a:rPr>
              <a:t>Y. </a:t>
            </a:r>
            <a:r>
              <a:rPr lang="en-US" sz="1600" b="1" dirty="0" err="1" smtClean="0">
                <a:solidFill>
                  <a:schemeClr val="tx2"/>
                </a:solidFill>
              </a:rPr>
              <a:t>Giomataris</a:t>
            </a:r>
            <a:r>
              <a:rPr lang="en-US" sz="1600" b="1" dirty="0" smtClean="0">
                <a:solidFill>
                  <a:schemeClr val="tx2"/>
                </a:solidFill>
              </a:rPr>
              <a:t>, </a:t>
            </a:r>
            <a:r>
              <a:rPr lang="en-US" sz="1600" b="1" dirty="0" err="1" smtClean="0">
                <a:solidFill>
                  <a:schemeClr val="tx2"/>
                </a:solidFill>
              </a:rPr>
              <a:t>Nucl.Instr</a:t>
            </a:r>
            <a:r>
              <a:rPr lang="en-US" sz="1600" b="1" dirty="0" smtClean="0">
                <a:solidFill>
                  <a:schemeClr val="tx2"/>
                </a:solidFill>
              </a:rPr>
              <a:t>. and Meth. in </a:t>
            </a:r>
            <a:r>
              <a:rPr lang="en-US" sz="1600" b="1" dirty="0" err="1" smtClean="0">
                <a:solidFill>
                  <a:schemeClr val="tx2"/>
                </a:solidFill>
              </a:rPr>
              <a:t>Physi.Res</a:t>
            </a:r>
            <a:r>
              <a:rPr lang="en-US" sz="1600" b="1" dirty="0" smtClean="0">
                <a:solidFill>
                  <a:schemeClr val="tx2"/>
                </a:solidFill>
              </a:rPr>
              <a:t>. A 419 (1998) 239</a:t>
            </a:r>
          </a:p>
        </p:txBody>
      </p:sp>
      <p:sp>
        <p:nvSpPr>
          <p:cNvPr id="20" name="Rectangle 19"/>
          <p:cNvSpPr/>
          <p:nvPr/>
        </p:nvSpPr>
        <p:spPr>
          <a:xfrm>
            <a:off x="1295400" y="1219200"/>
            <a:ext cx="2369431" cy="369332"/>
          </a:xfrm>
          <a:prstGeom prst="rect">
            <a:avLst/>
          </a:prstGeom>
        </p:spPr>
        <p:txBody>
          <a:bodyPr wrap="none">
            <a:spAutoFit/>
          </a:bodyPr>
          <a:lstStyle/>
          <a:p>
            <a:r>
              <a:rPr lang="en-US" b="1" dirty="0" smtClean="0">
                <a:solidFill>
                  <a:schemeClr val="tx2"/>
                </a:solidFill>
              </a:rPr>
              <a:t>Narrow Gap </a:t>
            </a:r>
            <a:r>
              <a:rPr lang="en-US" b="1" dirty="0" err="1" smtClean="0">
                <a:solidFill>
                  <a:schemeClr val="tx2"/>
                </a:solidFill>
              </a:rPr>
              <a:t>Behaviour</a:t>
            </a:r>
            <a:endParaRPr lang="en-US" dirty="0"/>
          </a:p>
        </p:txBody>
      </p:sp>
      <p:sp>
        <p:nvSpPr>
          <p:cNvPr id="21" name="Rectangle 20"/>
          <p:cNvSpPr/>
          <p:nvPr/>
        </p:nvSpPr>
        <p:spPr>
          <a:xfrm>
            <a:off x="4572000" y="2743200"/>
            <a:ext cx="4343400" cy="830997"/>
          </a:xfrm>
          <a:prstGeom prst="rect">
            <a:avLst/>
          </a:prstGeom>
        </p:spPr>
        <p:txBody>
          <a:bodyPr wrap="square">
            <a:spAutoFit/>
          </a:bodyPr>
          <a:lstStyle/>
          <a:p>
            <a:r>
              <a:rPr lang="en-US" sz="1600" b="1" dirty="0" smtClean="0">
                <a:solidFill>
                  <a:schemeClr val="tx2"/>
                </a:solidFill>
              </a:rPr>
              <a:t>small variations of the amplification gap compensated by an inverse variation of the amplification factor</a:t>
            </a:r>
          </a:p>
        </p:txBody>
      </p:sp>
      <p:sp>
        <p:nvSpPr>
          <p:cNvPr id="26" name="Oval 25"/>
          <p:cNvSpPr/>
          <p:nvPr/>
        </p:nvSpPr>
        <p:spPr>
          <a:xfrm>
            <a:off x="2438400" y="1981200"/>
            <a:ext cx="9144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6200000">
            <a:off x="212055" y="2833299"/>
            <a:ext cx="518091" cy="276999"/>
          </a:xfrm>
          <a:prstGeom prst="rect">
            <a:avLst/>
          </a:prstGeom>
          <a:solidFill>
            <a:schemeClr val="bg1"/>
          </a:solidFill>
        </p:spPr>
        <p:txBody>
          <a:bodyPr wrap="none">
            <a:spAutoFit/>
          </a:bodyPr>
          <a:lstStyle/>
          <a:p>
            <a:r>
              <a:rPr lang="en-US" sz="1200" b="1" dirty="0" smtClean="0">
                <a:solidFill>
                  <a:schemeClr val="tx2"/>
                </a:solidFill>
              </a:rPr>
              <a:t>GAIN</a:t>
            </a:r>
            <a:endParaRPr lang="en-US" sz="1200" dirty="0"/>
          </a:p>
        </p:txBody>
      </p:sp>
      <p:sp>
        <p:nvSpPr>
          <p:cNvPr id="29" name="Rectangle 28"/>
          <p:cNvSpPr/>
          <p:nvPr/>
        </p:nvSpPr>
        <p:spPr>
          <a:xfrm>
            <a:off x="2133600" y="4495800"/>
            <a:ext cx="914400" cy="276999"/>
          </a:xfrm>
          <a:prstGeom prst="rect">
            <a:avLst/>
          </a:prstGeom>
          <a:solidFill>
            <a:schemeClr val="bg1"/>
          </a:solidFill>
        </p:spPr>
        <p:txBody>
          <a:bodyPr wrap="square">
            <a:spAutoFit/>
          </a:bodyPr>
          <a:lstStyle/>
          <a:p>
            <a:r>
              <a:rPr lang="en-US" sz="1200" b="1" dirty="0" smtClean="0">
                <a:solidFill>
                  <a:schemeClr val="tx2"/>
                </a:solidFill>
              </a:rPr>
              <a:t>GAP(mm)</a:t>
            </a:r>
            <a:endParaRPr lang="en-US" sz="1200" dirty="0"/>
          </a:p>
        </p:txBody>
      </p:sp>
      <p:pic>
        <p:nvPicPr>
          <p:cNvPr id="30"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6781800" cy="2743200"/>
          </a:xfrm>
        </p:spPr>
        <p:txBody>
          <a:bodyPr>
            <a:noAutofit/>
          </a:bodyPr>
          <a:lstStyle/>
          <a:p>
            <a:pPr>
              <a:buNone/>
            </a:pPr>
            <a:r>
              <a:rPr lang="en-US" sz="2000" b="1" dirty="0" smtClean="0">
                <a:solidFill>
                  <a:schemeClr val="tx2"/>
                </a:solidFill>
              </a:rPr>
              <a:t>Micromegas</a:t>
            </a: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25</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30"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58370" name="Picture 2"/>
          <p:cNvPicPr>
            <a:picLocks noChangeAspect="1" noChangeArrowheads="1"/>
          </p:cNvPicPr>
          <p:nvPr/>
        </p:nvPicPr>
        <p:blipFill>
          <a:blip r:embed="rId3" cstate="print"/>
          <a:srcRect/>
          <a:stretch>
            <a:fillRect/>
          </a:stretch>
        </p:blipFill>
        <p:spPr bwMode="auto">
          <a:xfrm>
            <a:off x="3581400" y="914400"/>
            <a:ext cx="4676775" cy="3800785"/>
          </a:xfrm>
          <a:prstGeom prst="rect">
            <a:avLst/>
          </a:prstGeom>
          <a:noFill/>
          <a:ln w="9525">
            <a:noFill/>
            <a:miter lim="800000"/>
            <a:headEnd/>
            <a:tailEnd/>
          </a:ln>
        </p:spPr>
      </p:pic>
      <p:pic>
        <p:nvPicPr>
          <p:cNvPr id="58371" name="Picture 3"/>
          <p:cNvPicPr>
            <a:picLocks noChangeAspect="1" noChangeArrowheads="1"/>
          </p:cNvPicPr>
          <p:nvPr/>
        </p:nvPicPr>
        <p:blipFill>
          <a:blip r:embed="rId4" cstate="print"/>
          <a:srcRect/>
          <a:stretch>
            <a:fillRect/>
          </a:stretch>
        </p:blipFill>
        <p:spPr bwMode="auto">
          <a:xfrm>
            <a:off x="609600" y="1905000"/>
            <a:ext cx="762000" cy="333375"/>
          </a:xfrm>
          <a:prstGeom prst="rect">
            <a:avLst/>
          </a:prstGeom>
          <a:noFill/>
          <a:ln w="9525">
            <a:noFill/>
            <a:miter lim="800000"/>
            <a:headEnd/>
            <a:tailEnd/>
          </a:ln>
        </p:spPr>
      </p:pic>
      <p:pic>
        <p:nvPicPr>
          <p:cNvPr id="58372" name="Picture 4"/>
          <p:cNvPicPr>
            <a:picLocks noChangeAspect="1" noChangeArrowheads="1"/>
          </p:cNvPicPr>
          <p:nvPr/>
        </p:nvPicPr>
        <p:blipFill>
          <a:blip r:embed="rId5" cstate="print"/>
          <a:srcRect/>
          <a:stretch>
            <a:fillRect/>
          </a:stretch>
        </p:blipFill>
        <p:spPr bwMode="auto">
          <a:xfrm>
            <a:off x="609600" y="2438400"/>
            <a:ext cx="1181100" cy="390525"/>
          </a:xfrm>
          <a:prstGeom prst="rect">
            <a:avLst/>
          </a:prstGeom>
          <a:noFill/>
          <a:ln w="9525">
            <a:noFill/>
            <a:miter lim="800000"/>
            <a:headEnd/>
            <a:tailEnd/>
          </a:ln>
        </p:spPr>
      </p:pic>
      <p:pic>
        <p:nvPicPr>
          <p:cNvPr id="58373" name="Picture 5"/>
          <p:cNvPicPr>
            <a:picLocks noChangeAspect="1" noChangeArrowheads="1"/>
          </p:cNvPicPr>
          <p:nvPr/>
        </p:nvPicPr>
        <p:blipFill>
          <a:blip r:embed="rId6" cstate="print"/>
          <a:srcRect/>
          <a:stretch>
            <a:fillRect/>
          </a:stretch>
        </p:blipFill>
        <p:spPr bwMode="auto">
          <a:xfrm>
            <a:off x="457200" y="2990850"/>
            <a:ext cx="1276350" cy="438150"/>
          </a:xfrm>
          <a:prstGeom prst="rect">
            <a:avLst/>
          </a:prstGeom>
          <a:noFill/>
          <a:ln w="9525">
            <a:noFill/>
            <a:miter lim="800000"/>
            <a:headEnd/>
            <a:tailEnd/>
          </a:ln>
        </p:spPr>
      </p:pic>
      <p:pic>
        <p:nvPicPr>
          <p:cNvPr id="58374" name="Picture 6"/>
          <p:cNvPicPr>
            <a:picLocks noChangeAspect="1" noChangeArrowheads="1"/>
          </p:cNvPicPr>
          <p:nvPr/>
        </p:nvPicPr>
        <p:blipFill>
          <a:blip r:embed="rId7" cstate="print"/>
          <a:srcRect/>
          <a:stretch>
            <a:fillRect/>
          </a:stretch>
        </p:blipFill>
        <p:spPr bwMode="auto">
          <a:xfrm>
            <a:off x="533400" y="3733800"/>
            <a:ext cx="2019300" cy="676275"/>
          </a:xfrm>
          <a:prstGeom prst="rect">
            <a:avLst/>
          </a:prstGeom>
          <a:noFill/>
          <a:ln w="9525">
            <a:noFill/>
            <a:miter lim="800000"/>
            <a:headEnd/>
            <a:tailEnd/>
          </a:ln>
        </p:spPr>
      </p:pic>
      <p:pic>
        <p:nvPicPr>
          <p:cNvPr id="58375" name="Picture 7"/>
          <p:cNvPicPr>
            <a:picLocks noChangeAspect="1" noChangeArrowheads="1"/>
          </p:cNvPicPr>
          <p:nvPr/>
        </p:nvPicPr>
        <p:blipFill>
          <a:blip r:embed="rId8" cstate="print"/>
          <a:srcRect/>
          <a:stretch>
            <a:fillRect/>
          </a:stretch>
        </p:blipFill>
        <p:spPr bwMode="auto">
          <a:xfrm>
            <a:off x="485775" y="4800600"/>
            <a:ext cx="4086225" cy="25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26</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457200" y="1883569"/>
            <a:ext cx="1898148" cy="2328862"/>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3200400" y="1819771"/>
            <a:ext cx="5800618" cy="3285629"/>
          </a:xfrm>
          <a:prstGeom prst="rect">
            <a:avLst/>
          </a:prstGeom>
          <a:noFill/>
          <a:ln w="9525">
            <a:noFill/>
            <a:miter lim="800000"/>
            <a:headEnd/>
            <a:tailEnd/>
          </a:ln>
        </p:spPr>
      </p:pic>
      <p:sp>
        <p:nvSpPr>
          <p:cNvPr id="15" name="Rectangle 14"/>
          <p:cNvSpPr/>
          <p:nvPr/>
        </p:nvSpPr>
        <p:spPr>
          <a:xfrm>
            <a:off x="609600" y="914400"/>
            <a:ext cx="5715000" cy="584775"/>
          </a:xfrm>
          <a:prstGeom prst="rect">
            <a:avLst/>
          </a:prstGeom>
        </p:spPr>
        <p:txBody>
          <a:bodyPr wrap="square">
            <a:spAutoFit/>
          </a:bodyPr>
          <a:lstStyle/>
          <a:p>
            <a:r>
              <a:rPr lang="en-US" sz="1600" b="1" dirty="0" err="1" smtClean="0">
                <a:solidFill>
                  <a:schemeClr val="tx2"/>
                </a:solidFill>
              </a:rPr>
              <a:t>MicroCAT</a:t>
            </a:r>
            <a:r>
              <a:rPr lang="en-US" sz="1600" b="1" dirty="0" smtClean="0">
                <a:solidFill>
                  <a:schemeClr val="tx2"/>
                </a:solidFill>
              </a:rPr>
              <a:t>: structurally similar to micromegas but with round holes </a:t>
            </a:r>
          </a:p>
        </p:txBody>
      </p:sp>
      <p:sp>
        <p:nvSpPr>
          <p:cNvPr id="16" name="Rectangle 15"/>
          <p:cNvSpPr/>
          <p:nvPr/>
        </p:nvSpPr>
        <p:spPr>
          <a:xfrm>
            <a:off x="457200" y="4343400"/>
            <a:ext cx="2514600" cy="830997"/>
          </a:xfrm>
          <a:prstGeom prst="rect">
            <a:avLst/>
          </a:prstGeom>
        </p:spPr>
        <p:txBody>
          <a:bodyPr wrap="square">
            <a:spAutoFit/>
          </a:bodyPr>
          <a:lstStyle/>
          <a:p>
            <a:r>
              <a:rPr lang="en-US" sz="1600" b="1" dirty="0" smtClean="0">
                <a:solidFill>
                  <a:schemeClr val="tx2"/>
                </a:solidFill>
              </a:rPr>
              <a:t>A. </a:t>
            </a:r>
            <a:r>
              <a:rPr lang="en-US" sz="1600" b="1" dirty="0" err="1" smtClean="0">
                <a:solidFill>
                  <a:schemeClr val="tx2"/>
                </a:solidFill>
              </a:rPr>
              <a:t>Sarvestani</a:t>
            </a:r>
            <a:r>
              <a:rPr lang="en-US" sz="1600" b="1" dirty="0" smtClean="0">
                <a:solidFill>
                  <a:schemeClr val="tx2"/>
                </a:solidFill>
              </a:rPr>
              <a:t> et al., Nucl. Instr. And Meth. A410 (1998) 238</a:t>
            </a:r>
          </a:p>
        </p:txBody>
      </p:sp>
      <p:sp>
        <p:nvSpPr>
          <p:cNvPr id="17" name="Rectangle 16"/>
          <p:cNvSpPr/>
          <p:nvPr/>
        </p:nvSpPr>
        <p:spPr>
          <a:xfrm>
            <a:off x="2057400" y="5191780"/>
            <a:ext cx="7010400" cy="523220"/>
          </a:xfrm>
          <a:prstGeom prst="rect">
            <a:avLst/>
          </a:prstGeom>
        </p:spPr>
        <p:txBody>
          <a:bodyPr wrap="square">
            <a:spAutoFit/>
          </a:bodyPr>
          <a:lstStyle/>
          <a:p>
            <a:pPr algn="r"/>
            <a:r>
              <a:rPr lang="en-US" sz="1400" b="1" dirty="0" smtClean="0">
                <a:solidFill>
                  <a:schemeClr val="tx2"/>
                </a:solidFill>
              </a:rPr>
              <a:t>Cellular resistive readout using a resistive anode foil that is padded with conducting lines and  forms a regular matrix of nodes, each connected to a charge-sensitive amplifier.</a:t>
            </a:r>
          </a:p>
        </p:txBody>
      </p:sp>
      <p:sp>
        <p:nvSpPr>
          <p:cNvPr id="18" name="Rectangle 17"/>
          <p:cNvSpPr/>
          <p:nvPr/>
        </p:nvSpPr>
        <p:spPr>
          <a:xfrm>
            <a:off x="3810000" y="1447800"/>
            <a:ext cx="4507068" cy="369332"/>
          </a:xfrm>
          <a:prstGeom prst="rect">
            <a:avLst/>
          </a:prstGeom>
        </p:spPr>
        <p:txBody>
          <a:bodyPr wrap="none">
            <a:spAutoFit/>
          </a:bodyPr>
          <a:lstStyle/>
          <a:p>
            <a:r>
              <a:rPr lang="en-US" b="1" dirty="0" smtClean="0">
                <a:solidFill>
                  <a:schemeClr val="tx2"/>
                </a:solidFill>
              </a:rPr>
              <a:t>Resistive layer (to improve space resolution)</a:t>
            </a:r>
            <a:endParaRPr lang="en-US" dirty="0"/>
          </a:p>
        </p:txBody>
      </p:sp>
      <p:pic>
        <p:nvPicPr>
          <p:cNvPr id="19" name="Picture 3"/>
          <p:cNvPicPr>
            <a:picLocks noChangeAspect="1" noChangeArrowheads="1"/>
          </p:cNvPicPr>
          <p:nvPr/>
        </p:nvPicPr>
        <p:blipFill>
          <a:blip r:embed="rId4"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3900" y="2951947"/>
            <a:ext cx="7696200" cy="954107"/>
          </a:xfrm>
          <a:prstGeom prst="rect">
            <a:avLst/>
          </a:prstGeom>
        </p:spPr>
        <p:txBody>
          <a:bodyPr wrap="square">
            <a:spAutoFit/>
          </a:bodyPr>
          <a:lstStyle/>
          <a:p>
            <a:pPr algn="ctr" defTabSz="913520"/>
            <a:r>
              <a:rPr lang="en-US" sz="2800" b="1" i="1" dirty="0" smtClean="0">
                <a:solidFill>
                  <a:schemeClr val="tx2"/>
                </a:solidFill>
              </a:rPr>
              <a:t>“Parallel Plate”</a:t>
            </a:r>
            <a:r>
              <a:rPr lang="en-US" sz="2800" b="1" dirty="0" smtClean="0">
                <a:solidFill>
                  <a:schemeClr val="tx2"/>
                </a:solidFill>
              </a:rPr>
              <a:t> Amplification and Transfer</a:t>
            </a:r>
            <a:br>
              <a:rPr lang="en-US" sz="2800" b="1" dirty="0" smtClean="0">
                <a:solidFill>
                  <a:schemeClr val="tx2"/>
                </a:solidFill>
              </a:rPr>
            </a:br>
            <a:r>
              <a:rPr lang="en-US" sz="2800" b="1" dirty="0" smtClean="0">
                <a:solidFill>
                  <a:schemeClr val="tx2"/>
                </a:solidFill>
              </a:rPr>
              <a:t>(multi stage devices… GEMs Family)</a:t>
            </a:r>
            <a:endParaRPr lang="en-US" sz="28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27</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9"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28</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sp>
        <p:nvSpPr>
          <p:cNvPr id="14" name="Rectangle 13"/>
          <p:cNvSpPr/>
          <p:nvPr/>
        </p:nvSpPr>
        <p:spPr>
          <a:xfrm>
            <a:off x="533400" y="1066800"/>
            <a:ext cx="8153400" cy="1661993"/>
          </a:xfrm>
          <a:prstGeom prst="rect">
            <a:avLst/>
          </a:prstGeom>
        </p:spPr>
        <p:txBody>
          <a:bodyPr wrap="square">
            <a:spAutoFit/>
          </a:bodyPr>
          <a:lstStyle/>
          <a:p>
            <a:r>
              <a:rPr lang="en-US" sz="1600" b="1" dirty="0" smtClean="0">
                <a:solidFill>
                  <a:schemeClr val="tx2"/>
                </a:solidFill>
              </a:rPr>
              <a:t>Multistep Avalanche Chamber (Charpak G, Sauli F. Phys. </a:t>
            </a:r>
            <a:r>
              <a:rPr lang="en-US" sz="1600" b="1" dirty="0" err="1" smtClean="0">
                <a:solidFill>
                  <a:schemeClr val="tx2"/>
                </a:solidFill>
              </a:rPr>
              <a:t>Lett</a:t>
            </a:r>
            <a:r>
              <a:rPr lang="en-US" sz="1600" b="1" dirty="0" smtClean="0">
                <a:solidFill>
                  <a:schemeClr val="tx2"/>
                </a:solidFill>
              </a:rPr>
              <a:t>. B78:523 (1978)) </a:t>
            </a:r>
          </a:p>
          <a:p>
            <a:endParaRPr lang="en-US" sz="1600" b="1" dirty="0" smtClean="0">
              <a:solidFill>
                <a:schemeClr val="tx2"/>
              </a:solidFill>
            </a:endParaRPr>
          </a:p>
          <a:p>
            <a:r>
              <a:rPr lang="en-US" sz="1400" dirty="0" smtClean="0">
                <a:solidFill>
                  <a:schemeClr val="tx2"/>
                </a:solidFill>
              </a:rPr>
              <a:t>Made with a succession of metal meshes, the detector multiplied ionization electrons injected from a drift region into a high field.  A fraction of the avalanche was then transferred through a lower field region into a second element of multiplication, a parallel plate or a wire chamber. Despite the loss of charge in the transfer from high to moderate fields, effective </a:t>
            </a:r>
            <a:r>
              <a:rPr lang="en-US" sz="1400" dirty="0" err="1" smtClean="0">
                <a:solidFill>
                  <a:schemeClr val="tx2"/>
                </a:solidFill>
              </a:rPr>
              <a:t>preamplification</a:t>
            </a:r>
            <a:r>
              <a:rPr lang="en-US" sz="1400" dirty="0" smtClean="0">
                <a:solidFill>
                  <a:schemeClr val="tx2"/>
                </a:solidFill>
              </a:rPr>
              <a:t> factors of several hundred were possible. Followed by a standard MWPC, the device permitted the high gains necessary to detect single photoelectrons.</a:t>
            </a:r>
            <a:endParaRPr lang="en-US" sz="1400" dirty="0">
              <a:solidFill>
                <a:schemeClr val="tx2"/>
              </a:solidFill>
            </a:endParaRPr>
          </a:p>
        </p:txBody>
      </p:sp>
      <p:sp>
        <p:nvSpPr>
          <p:cNvPr id="15" name="Rectangle 14"/>
          <p:cNvSpPr/>
          <p:nvPr/>
        </p:nvSpPr>
        <p:spPr>
          <a:xfrm>
            <a:off x="495300" y="5181600"/>
            <a:ext cx="8153400" cy="738664"/>
          </a:xfrm>
          <a:prstGeom prst="rect">
            <a:avLst/>
          </a:prstGeom>
        </p:spPr>
        <p:txBody>
          <a:bodyPr wrap="square">
            <a:spAutoFit/>
          </a:bodyPr>
          <a:lstStyle/>
          <a:p>
            <a:r>
              <a:rPr lang="en-US" sz="1400" dirty="0" smtClean="0">
                <a:solidFill>
                  <a:schemeClr val="tx2"/>
                </a:solidFill>
              </a:rPr>
              <a:t>“The multistep chamber was mechanically complex to implement and had only limited success, but demonstrated the great potential of subdividing the gain among several cascaded elements separated by low-field gaps”</a:t>
            </a:r>
            <a:endParaRPr lang="en-US" sz="1400" dirty="0">
              <a:solidFill>
                <a:schemeClr val="tx2"/>
              </a:solidFill>
            </a:endParaRPr>
          </a:p>
        </p:txBody>
      </p:sp>
      <p:pic>
        <p:nvPicPr>
          <p:cNvPr id="4102" name="Picture 6"/>
          <p:cNvPicPr>
            <a:picLocks noChangeAspect="1" noChangeArrowheads="1"/>
          </p:cNvPicPr>
          <p:nvPr/>
        </p:nvPicPr>
        <p:blipFill>
          <a:blip r:embed="rId2" cstate="print"/>
          <a:srcRect/>
          <a:stretch>
            <a:fillRect/>
          </a:stretch>
        </p:blipFill>
        <p:spPr bwMode="auto">
          <a:xfrm>
            <a:off x="2286000" y="2667000"/>
            <a:ext cx="3521869" cy="2209800"/>
          </a:xfrm>
          <a:prstGeom prst="rect">
            <a:avLst/>
          </a:prstGeom>
          <a:noFill/>
          <a:ln w="9525">
            <a:noFill/>
            <a:miter lim="800000"/>
            <a:headEnd/>
            <a:tailEnd/>
          </a:ln>
        </p:spPr>
      </p:pic>
      <p:pic>
        <p:nvPicPr>
          <p:cNvPr id="4103" name="Picture 7"/>
          <p:cNvPicPr>
            <a:picLocks noChangeAspect="1" noChangeArrowheads="1"/>
          </p:cNvPicPr>
          <p:nvPr/>
        </p:nvPicPr>
        <p:blipFill>
          <a:blip r:embed="rId3" cstate="print"/>
          <a:srcRect/>
          <a:stretch>
            <a:fillRect/>
          </a:stretch>
        </p:blipFill>
        <p:spPr bwMode="auto">
          <a:xfrm>
            <a:off x="685800" y="2743200"/>
            <a:ext cx="1904999" cy="2063261"/>
          </a:xfrm>
          <a:prstGeom prst="rect">
            <a:avLst/>
          </a:prstGeom>
          <a:noFill/>
          <a:ln w="9525">
            <a:noFill/>
            <a:miter lim="800000"/>
            <a:headEnd/>
            <a:tailEnd/>
          </a:ln>
        </p:spPr>
      </p:pic>
      <p:sp>
        <p:nvSpPr>
          <p:cNvPr id="11" name="Rectangle 10"/>
          <p:cNvSpPr/>
          <p:nvPr/>
        </p:nvSpPr>
        <p:spPr>
          <a:xfrm>
            <a:off x="6248400" y="3962400"/>
            <a:ext cx="2514600" cy="584775"/>
          </a:xfrm>
          <a:prstGeom prst="rect">
            <a:avLst/>
          </a:prstGeom>
        </p:spPr>
        <p:txBody>
          <a:bodyPr wrap="square">
            <a:spAutoFit/>
          </a:bodyPr>
          <a:lstStyle/>
          <a:p>
            <a:r>
              <a:rPr lang="en-US" sz="1600" b="1" dirty="0" smtClean="0">
                <a:solidFill>
                  <a:schemeClr val="tx2"/>
                </a:solidFill>
              </a:rPr>
              <a:t>To obtain larger gains with parallel-plate structures</a:t>
            </a:r>
          </a:p>
        </p:txBody>
      </p:sp>
      <p:sp>
        <p:nvSpPr>
          <p:cNvPr id="13" name="Rectangle 12"/>
          <p:cNvSpPr/>
          <p:nvPr/>
        </p:nvSpPr>
        <p:spPr>
          <a:xfrm>
            <a:off x="5638800" y="2971800"/>
            <a:ext cx="3352799" cy="646331"/>
          </a:xfrm>
          <a:prstGeom prst="rect">
            <a:avLst/>
          </a:prstGeom>
        </p:spPr>
        <p:txBody>
          <a:bodyPr wrap="square">
            <a:spAutoFit/>
          </a:bodyPr>
          <a:lstStyle/>
          <a:p>
            <a:pPr algn="ctr"/>
            <a:r>
              <a:rPr lang="en-US" b="1" dirty="0" smtClean="0">
                <a:solidFill>
                  <a:schemeClr val="tx2"/>
                </a:solidFill>
              </a:rPr>
              <a:t>PAT </a:t>
            </a:r>
          </a:p>
          <a:p>
            <a:pPr algn="ctr"/>
            <a:r>
              <a:rPr lang="en-US" b="1" dirty="0" smtClean="0">
                <a:solidFill>
                  <a:schemeClr val="tx2"/>
                </a:solidFill>
              </a:rPr>
              <a:t>[</a:t>
            </a:r>
            <a:r>
              <a:rPr lang="en-US" b="1" dirty="0" err="1" smtClean="0">
                <a:solidFill>
                  <a:schemeClr val="tx2"/>
                </a:solidFill>
              </a:rPr>
              <a:t>PreAmplification</a:t>
            </a:r>
            <a:r>
              <a:rPr lang="en-US" b="1" dirty="0" smtClean="0">
                <a:solidFill>
                  <a:schemeClr val="tx2"/>
                </a:solidFill>
              </a:rPr>
              <a:t> and Transfer]</a:t>
            </a:r>
            <a:endParaRPr lang="en-US" dirty="0"/>
          </a:p>
        </p:txBody>
      </p:sp>
      <p:pic>
        <p:nvPicPr>
          <p:cNvPr id="16" name="Picture 3"/>
          <p:cNvPicPr>
            <a:picLocks noChangeAspect="1" noChangeArrowheads="1"/>
          </p:cNvPicPr>
          <p:nvPr/>
        </p:nvPicPr>
        <p:blipFill>
          <a:blip r:embed="rId4"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29</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sp>
        <p:nvSpPr>
          <p:cNvPr id="15" name="Rectangle 14"/>
          <p:cNvSpPr/>
          <p:nvPr/>
        </p:nvSpPr>
        <p:spPr>
          <a:xfrm>
            <a:off x="685800" y="914400"/>
            <a:ext cx="8077200" cy="584775"/>
          </a:xfrm>
          <a:prstGeom prst="rect">
            <a:avLst/>
          </a:prstGeom>
        </p:spPr>
        <p:txBody>
          <a:bodyPr wrap="square">
            <a:spAutoFit/>
          </a:bodyPr>
          <a:lstStyle/>
          <a:p>
            <a:r>
              <a:rPr lang="en-US" sz="1600" b="1" dirty="0" smtClean="0">
                <a:solidFill>
                  <a:schemeClr val="tx2"/>
                </a:solidFill>
              </a:rPr>
              <a:t>GEM (gas electron multiplier) introduced by Sauli in 1996, consists of a thin, metal-clad polymer foil chemically perforated by a high density of holes, typically 100/mm2 </a:t>
            </a:r>
            <a:endParaRPr lang="en-US" sz="1600" b="1" dirty="0">
              <a:solidFill>
                <a:schemeClr val="tx2"/>
              </a:solidFill>
            </a:endParaRPr>
          </a:p>
        </p:txBody>
      </p:sp>
      <p:pic>
        <p:nvPicPr>
          <p:cNvPr id="4098" name="Picture 2"/>
          <p:cNvPicPr>
            <a:picLocks noChangeAspect="1" noChangeArrowheads="1"/>
          </p:cNvPicPr>
          <p:nvPr/>
        </p:nvPicPr>
        <p:blipFill>
          <a:blip r:embed="rId2" cstate="print"/>
          <a:srcRect/>
          <a:stretch>
            <a:fillRect/>
          </a:stretch>
        </p:blipFill>
        <p:spPr bwMode="auto">
          <a:xfrm>
            <a:off x="6096000" y="1676400"/>
            <a:ext cx="2514600" cy="2597727"/>
          </a:xfrm>
          <a:prstGeom prst="rect">
            <a:avLst/>
          </a:prstGeom>
          <a:noFill/>
          <a:ln w="9525">
            <a:noFill/>
            <a:miter lim="800000"/>
            <a:headEnd/>
            <a:tailEnd/>
          </a:ln>
        </p:spPr>
      </p:pic>
      <p:sp>
        <p:nvSpPr>
          <p:cNvPr id="17" name="Rectangle 16"/>
          <p:cNvSpPr/>
          <p:nvPr/>
        </p:nvSpPr>
        <p:spPr>
          <a:xfrm>
            <a:off x="685800" y="4343400"/>
            <a:ext cx="7772400" cy="1785104"/>
          </a:xfrm>
          <a:prstGeom prst="rect">
            <a:avLst/>
          </a:prstGeom>
        </p:spPr>
        <p:txBody>
          <a:bodyPr wrap="square">
            <a:spAutoFit/>
          </a:bodyPr>
          <a:lstStyle/>
          <a:p>
            <a:pPr algn="ctr"/>
            <a:r>
              <a:rPr lang="en-US" b="1" dirty="0" smtClean="0">
                <a:solidFill>
                  <a:schemeClr val="tx2"/>
                </a:solidFill>
              </a:rPr>
              <a:t>UNIQUE FEATURE</a:t>
            </a:r>
          </a:p>
          <a:p>
            <a:pPr algn="ctr"/>
            <a:r>
              <a:rPr lang="en-US" b="1" u="sng" dirty="0" smtClean="0">
                <a:solidFill>
                  <a:schemeClr val="tx2"/>
                </a:solidFill>
              </a:rPr>
              <a:t>PREAMPLIFICATION AND TRANSFER</a:t>
            </a:r>
            <a:r>
              <a:rPr lang="en-US" b="1" dirty="0" smtClean="0">
                <a:solidFill>
                  <a:schemeClr val="tx2"/>
                </a:solidFill>
              </a:rPr>
              <a:t> OF CHARGE PRESERVING THE IONIZATION PATTERN</a:t>
            </a:r>
          </a:p>
          <a:p>
            <a:endParaRPr lang="en-US" sz="1400" b="1" dirty="0" smtClean="0">
              <a:solidFill>
                <a:schemeClr val="tx2"/>
              </a:solidFill>
            </a:endParaRPr>
          </a:p>
          <a:p>
            <a:r>
              <a:rPr lang="en-US" sz="1400" dirty="0" smtClean="0">
                <a:solidFill>
                  <a:schemeClr val="tx2"/>
                </a:solidFill>
              </a:rPr>
              <a:t>Sharing  of the gain between two or more cascaded amplifiers, each operated at a voltage well below the discharge limit, appears to be a good solution to the problems common to all single-stage micro pattern detectors.</a:t>
            </a:r>
            <a:endParaRPr lang="en-US" sz="1400" dirty="0">
              <a:solidFill>
                <a:schemeClr val="tx2"/>
              </a:solidFill>
            </a:endParaRPr>
          </a:p>
        </p:txBody>
      </p:sp>
      <p:pic>
        <p:nvPicPr>
          <p:cNvPr id="4100" name="Picture 4"/>
          <p:cNvPicPr>
            <a:picLocks noChangeAspect="1" noChangeArrowheads="1"/>
          </p:cNvPicPr>
          <p:nvPr/>
        </p:nvPicPr>
        <p:blipFill>
          <a:blip r:embed="rId3" cstate="print"/>
          <a:srcRect/>
          <a:stretch>
            <a:fillRect/>
          </a:stretch>
        </p:blipFill>
        <p:spPr bwMode="auto">
          <a:xfrm>
            <a:off x="685800" y="1902542"/>
            <a:ext cx="2438553" cy="1869358"/>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a:stretch>
            <a:fillRect/>
          </a:stretch>
        </p:blipFill>
        <p:spPr bwMode="auto">
          <a:xfrm>
            <a:off x="3390900" y="1905000"/>
            <a:ext cx="2476500" cy="1857375"/>
          </a:xfrm>
          <a:prstGeom prst="rect">
            <a:avLst/>
          </a:prstGeom>
          <a:noFill/>
          <a:ln w="9525">
            <a:noFill/>
            <a:miter lim="800000"/>
            <a:headEnd/>
            <a:tailEnd/>
          </a:ln>
        </p:spPr>
      </p:pic>
      <p:pic>
        <p:nvPicPr>
          <p:cNvPr id="12" name="Picture 3"/>
          <p:cNvPicPr>
            <a:picLocks noChangeAspect="1" noChangeArrowheads="1"/>
          </p:cNvPicPr>
          <p:nvPr/>
        </p:nvPicPr>
        <p:blipFill>
          <a:blip r:embed="rId5"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622757"/>
            <a:ext cx="7696200" cy="954107"/>
          </a:xfrm>
          <a:prstGeom prst="rect">
            <a:avLst/>
          </a:prstGeom>
        </p:spPr>
        <p:txBody>
          <a:bodyPr wrap="square">
            <a:spAutoFit/>
          </a:bodyPr>
          <a:lstStyle/>
          <a:p>
            <a:pPr algn="ctr" defTabSz="913520"/>
            <a:r>
              <a:rPr lang="en-US" sz="2800" b="1" i="1" dirty="0" smtClean="0">
                <a:solidFill>
                  <a:schemeClr val="tx2"/>
                </a:solidFill>
              </a:rPr>
              <a:t>MPGD family </a:t>
            </a:r>
            <a:br>
              <a:rPr lang="en-US" sz="2800" b="1" i="1" dirty="0" smtClean="0">
                <a:solidFill>
                  <a:schemeClr val="tx2"/>
                </a:solidFill>
              </a:rPr>
            </a:br>
            <a:r>
              <a:rPr lang="en-US" sz="2800" b="1" i="1" dirty="0" smtClean="0">
                <a:solidFill>
                  <a:schemeClr val="tx2"/>
                </a:solidFill>
              </a:rPr>
              <a:t>( a list of “curious” names and acronyms )</a:t>
            </a:r>
            <a:endParaRPr lang="en-US" sz="28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3</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sp>
        <p:nvSpPr>
          <p:cNvPr id="40" name="Rectangle 39"/>
          <p:cNvSpPr/>
          <p:nvPr/>
        </p:nvSpPr>
        <p:spPr>
          <a:xfrm>
            <a:off x="304800" y="5257800"/>
            <a:ext cx="8528360" cy="923330"/>
          </a:xfrm>
          <a:prstGeom prst="rect">
            <a:avLst/>
          </a:prstGeom>
        </p:spPr>
        <p:txBody>
          <a:bodyPr wrap="none">
            <a:spAutoFit/>
          </a:bodyPr>
          <a:lstStyle/>
          <a:p>
            <a:r>
              <a:rPr lang="en-US" b="1" i="1" dirty="0" smtClean="0">
                <a:solidFill>
                  <a:schemeClr val="tx2"/>
                </a:solidFill>
              </a:rPr>
              <a:t>Two basic rules:</a:t>
            </a:r>
          </a:p>
          <a:p>
            <a:r>
              <a:rPr lang="en-US" b="1" i="1" dirty="0" smtClean="0">
                <a:solidFill>
                  <a:schemeClr val="tx2"/>
                </a:solidFill>
              </a:rPr>
              <a:t>	1. Put something after “M” : MSGC, MGC, MGWC, MicroPin, MicroDot, MM…</a:t>
            </a:r>
          </a:p>
          <a:p>
            <a:r>
              <a:rPr lang="en-US" b="1" i="1" dirty="0" smtClean="0">
                <a:solidFill>
                  <a:schemeClr val="tx2"/>
                </a:solidFill>
              </a:rPr>
              <a:t>	2. Add Prefixes as many time as you want: GEM, REGEM, THGEM, RETGEM,…..</a:t>
            </a:r>
            <a:endParaRPr lang="en-US" dirty="0"/>
          </a:p>
        </p:txBody>
      </p:sp>
      <p:sp>
        <p:nvSpPr>
          <p:cNvPr id="9" name="Rectangle 8"/>
          <p:cNvSpPr/>
          <p:nvPr/>
        </p:nvSpPr>
        <p:spPr>
          <a:xfrm>
            <a:off x="228600" y="1916668"/>
            <a:ext cx="3262945" cy="369332"/>
          </a:xfrm>
          <a:prstGeom prst="rect">
            <a:avLst/>
          </a:prstGeom>
        </p:spPr>
        <p:txBody>
          <a:bodyPr wrap="none">
            <a:spAutoFit/>
          </a:bodyPr>
          <a:lstStyle/>
          <a:p>
            <a:r>
              <a:rPr lang="en-US" b="1" i="1" dirty="0" smtClean="0">
                <a:solidFill>
                  <a:schemeClr val="tx2"/>
                </a:solidFill>
              </a:rPr>
              <a:t>MSGC (micro strip gas chamber)</a:t>
            </a:r>
            <a:endParaRPr lang="en-US" dirty="0"/>
          </a:p>
        </p:txBody>
      </p:sp>
      <p:sp>
        <p:nvSpPr>
          <p:cNvPr id="10" name="Rectangle 9"/>
          <p:cNvSpPr/>
          <p:nvPr/>
        </p:nvSpPr>
        <p:spPr>
          <a:xfrm>
            <a:off x="228600" y="2754868"/>
            <a:ext cx="2704587" cy="369332"/>
          </a:xfrm>
          <a:prstGeom prst="rect">
            <a:avLst/>
          </a:prstGeom>
        </p:spPr>
        <p:txBody>
          <a:bodyPr wrap="none">
            <a:spAutoFit/>
          </a:bodyPr>
          <a:lstStyle/>
          <a:p>
            <a:r>
              <a:rPr lang="en-US" b="1" i="1" dirty="0" smtClean="0">
                <a:solidFill>
                  <a:schemeClr val="tx2"/>
                </a:solidFill>
              </a:rPr>
              <a:t>MGC (micro gap chamber)</a:t>
            </a:r>
            <a:endParaRPr lang="en-US" dirty="0"/>
          </a:p>
        </p:txBody>
      </p:sp>
      <p:sp>
        <p:nvSpPr>
          <p:cNvPr id="11" name="Rectangle 10"/>
          <p:cNvSpPr/>
          <p:nvPr/>
        </p:nvSpPr>
        <p:spPr>
          <a:xfrm>
            <a:off x="1828800" y="3581400"/>
            <a:ext cx="2446888" cy="369332"/>
          </a:xfrm>
          <a:prstGeom prst="rect">
            <a:avLst/>
          </a:prstGeom>
        </p:spPr>
        <p:txBody>
          <a:bodyPr wrap="none">
            <a:spAutoFit/>
          </a:bodyPr>
          <a:lstStyle/>
          <a:p>
            <a:r>
              <a:rPr lang="en-US" b="1" i="1" dirty="0" smtClean="0">
                <a:solidFill>
                  <a:schemeClr val="tx2"/>
                </a:solidFill>
              </a:rPr>
              <a:t>CAT (compteur a` trous)</a:t>
            </a:r>
            <a:endParaRPr lang="en-US" dirty="0"/>
          </a:p>
        </p:txBody>
      </p:sp>
      <p:sp>
        <p:nvSpPr>
          <p:cNvPr id="12" name="Rectangle 11"/>
          <p:cNvSpPr/>
          <p:nvPr/>
        </p:nvSpPr>
        <p:spPr>
          <a:xfrm>
            <a:off x="3823180" y="3124200"/>
            <a:ext cx="672620" cy="369332"/>
          </a:xfrm>
          <a:prstGeom prst="rect">
            <a:avLst/>
          </a:prstGeom>
        </p:spPr>
        <p:txBody>
          <a:bodyPr wrap="none">
            <a:spAutoFit/>
          </a:bodyPr>
          <a:lstStyle/>
          <a:p>
            <a:r>
              <a:rPr lang="en-US" b="1" i="1" dirty="0" smtClean="0">
                <a:solidFill>
                  <a:schemeClr val="tx2"/>
                </a:solidFill>
                <a:latin typeface="Symbol" pitchFamily="18" charset="2"/>
              </a:rPr>
              <a:t>m</a:t>
            </a:r>
            <a:r>
              <a:rPr lang="en-US" b="1" i="1" dirty="0" smtClean="0">
                <a:solidFill>
                  <a:schemeClr val="tx2"/>
                </a:solidFill>
              </a:rPr>
              <a:t>CAT</a:t>
            </a:r>
            <a:endParaRPr lang="en-US" dirty="0"/>
          </a:p>
        </p:txBody>
      </p:sp>
      <p:sp>
        <p:nvSpPr>
          <p:cNvPr id="13" name="Rectangle 12"/>
          <p:cNvSpPr/>
          <p:nvPr/>
        </p:nvSpPr>
        <p:spPr>
          <a:xfrm>
            <a:off x="3087195" y="4202668"/>
            <a:ext cx="1561005" cy="369332"/>
          </a:xfrm>
          <a:prstGeom prst="rect">
            <a:avLst/>
          </a:prstGeom>
        </p:spPr>
        <p:txBody>
          <a:bodyPr wrap="none">
            <a:spAutoFit/>
          </a:bodyPr>
          <a:lstStyle/>
          <a:p>
            <a:r>
              <a:rPr lang="en-US" b="1" i="1" dirty="0" smtClean="0">
                <a:solidFill>
                  <a:schemeClr val="tx2"/>
                </a:solidFill>
              </a:rPr>
              <a:t>Resistive </a:t>
            </a:r>
            <a:r>
              <a:rPr lang="en-US" b="1" i="1" dirty="0" smtClean="0">
                <a:solidFill>
                  <a:schemeClr val="tx2"/>
                </a:solidFill>
                <a:latin typeface="Symbol" pitchFamily="18" charset="2"/>
              </a:rPr>
              <a:t>m</a:t>
            </a:r>
            <a:r>
              <a:rPr lang="en-US" b="1" i="1" dirty="0" smtClean="0">
                <a:solidFill>
                  <a:schemeClr val="tx2"/>
                </a:solidFill>
              </a:rPr>
              <a:t>CAT</a:t>
            </a:r>
            <a:endParaRPr lang="en-US" dirty="0"/>
          </a:p>
        </p:txBody>
      </p:sp>
      <p:sp>
        <p:nvSpPr>
          <p:cNvPr id="14" name="Rectangle 13"/>
          <p:cNvSpPr/>
          <p:nvPr/>
        </p:nvSpPr>
        <p:spPr>
          <a:xfrm>
            <a:off x="2057400" y="1600200"/>
            <a:ext cx="1088760" cy="369332"/>
          </a:xfrm>
          <a:prstGeom prst="rect">
            <a:avLst/>
          </a:prstGeom>
        </p:spPr>
        <p:txBody>
          <a:bodyPr wrap="none">
            <a:spAutoFit/>
          </a:bodyPr>
          <a:lstStyle/>
          <a:p>
            <a:r>
              <a:rPr lang="en-US" b="1" i="1" dirty="0" smtClean="0">
                <a:solidFill>
                  <a:schemeClr val="tx2"/>
                </a:solidFill>
              </a:rPr>
              <a:t>MicroDot</a:t>
            </a:r>
            <a:endParaRPr lang="en-US" dirty="0"/>
          </a:p>
        </p:txBody>
      </p:sp>
      <p:sp>
        <p:nvSpPr>
          <p:cNvPr id="15" name="Rectangle 14"/>
          <p:cNvSpPr/>
          <p:nvPr/>
        </p:nvSpPr>
        <p:spPr>
          <a:xfrm>
            <a:off x="6858000" y="4114800"/>
            <a:ext cx="1435906" cy="369332"/>
          </a:xfrm>
          <a:prstGeom prst="rect">
            <a:avLst/>
          </a:prstGeom>
        </p:spPr>
        <p:txBody>
          <a:bodyPr wrap="none">
            <a:spAutoFit/>
          </a:bodyPr>
          <a:lstStyle/>
          <a:p>
            <a:r>
              <a:rPr lang="en-US" b="1" i="1" dirty="0" smtClean="0">
                <a:solidFill>
                  <a:schemeClr val="tx2"/>
                </a:solidFill>
              </a:rPr>
              <a:t>MicroGroove</a:t>
            </a:r>
            <a:endParaRPr lang="en-US" dirty="0"/>
          </a:p>
        </p:txBody>
      </p:sp>
      <p:sp>
        <p:nvSpPr>
          <p:cNvPr id="16" name="Rectangle 15"/>
          <p:cNvSpPr/>
          <p:nvPr/>
        </p:nvSpPr>
        <p:spPr>
          <a:xfrm>
            <a:off x="6324600" y="3048000"/>
            <a:ext cx="702436" cy="369332"/>
          </a:xfrm>
          <a:prstGeom prst="rect">
            <a:avLst/>
          </a:prstGeom>
        </p:spPr>
        <p:txBody>
          <a:bodyPr wrap="none">
            <a:spAutoFit/>
          </a:bodyPr>
          <a:lstStyle/>
          <a:p>
            <a:r>
              <a:rPr lang="en-US" b="1" i="1" dirty="0" smtClean="0">
                <a:solidFill>
                  <a:schemeClr val="tx2"/>
                </a:solidFill>
              </a:rPr>
              <a:t>WELL</a:t>
            </a:r>
            <a:endParaRPr lang="en-US" dirty="0"/>
          </a:p>
        </p:txBody>
      </p:sp>
      <p:sp>
        <p:nvSpPr>
          <p:cNvPr id="17" name="Rectangle 16"/>
          <p:cNvSpPr/>
          <p:nvPr/>
        </p:nvSpPr>
        <p:spPr>
          <a:xfrm>
            <a:off x="5410200" y="3733800"/>
            <a:ext cx="1590820" cy="369332"/>
          </a:xfrm>
          <a:prstGeom prst="rect">
            <a:avLst/>
          </a:prstGeom>
        </p:spPr>
        <p:txBody>
          <a:bodyPr wrap="none">
            <a:spAutoFit/>
          </a:bodyPr>
          <a:lstStyle/>
          <a:p>
            <a:r>
              <a:rPr lang="en-US" b="1" i="1" dirty="0" smtClean="0">
                <a:solidFill>
                  <a:schemeClr val="tx2"/>
                </a:solidFill>
              </a:rPr>
              <a:t>Resistive WELL</a:t>
            </a:r>
            <a:endParaRPr lang="en-US" dirty="0"/>
          </a:p>
        </p:txBody>
      </p:sp>
      <p:sp>
        <p:nvSpPr>
          <p:cNvPr id="18" name="Rectangle 17"/>
          <p:cNvSpPr/>
          <p:nvPr/>
        </p:nvSpPr>
        <p:spPr>
          <a:xfrm>
            <a:off x="5791200" y="2438400"/>
            <a:ext cx="646331" cy="369332"/>
          </a:xfrm>
          <a:prstGeom prst="rect">
            <a:avLst/>
          </a:prstGeom>
        </p:spPr>
        <p:txBody>
          <a:bodyPr wrap="none">
            <a:spAutoFit/>
          </a:bodyPr>
          <a:lstStyle/>
          <a:p>
            <a:r>
              <a:rPr lang="en-US" b="1" i="1" dirty="0" smtClean="0">
                <a:solidFill>
                  <a:schemeClr val="tx2"/>
                </a:solidFill>
              </a:rPr>
              <a:t>GEM</a:t>
            </a:r>
            <a:endParaRPr lang="en-US" dirty="0"/>
          </a:p>
        </p:txBody>
      </p:sp>
      <p:sp>
        <p:nvSpPr>
          <p:cNvPr id="19" name="Rectangle 18"/>
          <p:cNvSpPr/>
          <p:nvPr/>
        </p:nvSpPr>
        <p:spPr>
          <a:xfrm>
            <a:off x="6745069" y="2373868"/>
            <a:ext cx="958917" cy="369332"/>
          </a:xfrm>
          <a:prstGeom prst="rect">
            <a:avLst/>
          </a:prstGeom>
        </p:spPr>
        <p:txBody>
          <a:bodyPr wrap="none">
            <a:spAutoFit/>
          </a:bodyPr>
          <a:lstStyle/>
          <a:p>
            <a:r>
              <a:rPr lang="en-US" b="1" i="1" dirty="0" smtClean="0">
                <a:solidFill>
                  <a:schemeClr val="tx2"/>
                </a:solidFill>
              </a:rPr>
              <a:t>RE-GEM</a:t>
            </a:r>
            <a:endParaRPr lang="en-US" dirty="0"/>
          </a:p>
        </p:txBody>
      </p:sp>
      <p:sp>
        <p:nvSpPr>
          <p:cNvPr id="20" name="Rectangle 19"/>
          <p:cNvSpPr/>
          <p:nvPr/>
        </p:nvSpPr>
        <p:spPr>
          <a:xfrm>
            <a:off x="1066800" y="1600200"/>
            <a:ext cx="906017" cy="369332"/>
          </a:xfrm>
          <a:prstGeom prst="rect">
            <a:avLst/>
          </a:prstGeom>
        </p:spPr>
        <p:txBody>
          <a:bodyPr wrap="none">
            <a:spAutoFit/>
          </a:bodyPr>
          <a:lstStyle/>
          <a:p>
            <a:r>
              <a:rPr lang="en-US" b="1" i="1" dirty="0" smtClean="0">
                <a:solidFill>
                  <a:schemeClr val="tx2"/>
                </a:solidFill>
              </a:rPr>
              <a:t>THGEM</a:t>
            </a:r>
            <a:endParaRPr lang="en-US" dirty="0"/>
          </a:p>
        </p:txBody>
      </p:sp>
      <p:sp>
        <p:nvSpPr>
          <p:cNvPr id="21" name="Rectangle 20"/>
          <p:cNvSpPr/>
          <p:nvPr/>
        </p:nvSpPr>
        <p:spPr>
          <a:xfrm>
            <a:off x="7391400" y="2971800"/>
            <a:ext cx="997774" cy="369332"/>
          </a:xfrm>
          <a:prstGeom prst="rect">
            <a:avLst/>
          </a:prstGeom>
        </p:spPr>
        <p:txBody>
          <a:bodyPr wrap="none">
            <a:spAutoFit/>
          </a:bodyPr>
          <a:lstStyle/>
          <a:p>
            <a:r>
              <a:rPr lang="en-US" b="1" i="1" dirty="0" smtClean="0">
                <a:solidFill>
                  <a:schemeClr val="tx2"/>
                </a:solidFill>
              </a:rPr>
              <a:t>RETGEM</a:t>
            </a:r>
            <a:endParaRPr lang="en-US" dirty="0"/>
          </a:p>
        </p:txBody>
      </p:sp>
      <p:sp>
        <p:nvSpPr>
          <p:cNvPr id="22" name="Rectangle 21"/>
          <p:cNvSpPr/>
          <p:nvPr/>
        </p:nvSpPr>
        <p:spPr>
          <a:xfrm>
            <a:off x="3048000" y="2971800"/>
            <a:ext cx="596638" cy="369332"/>
          </a:xfrm>
          <a:prstGeom prst="rect">
            <a:avLst/>
          </a:prstGeom>
        </p:spPr>
        <p:txBody>
          <a:bodyPr wrap="none">
            <a:spAutoFit/>
          </a:bodyPr>
          <a:lstStyle/>
          <a:p>
            <a:r>
              <a:rPr lang="en-US" b="1" i="1" dirty="0" smtClean="0">
                <a:solidFill>
                  <a:schemeClr val="tx2"/>
                </a:solidFill>
              </a:rPr>
              <a:t>LEM</a:t>
            </a:r>
            <a:endParaRPr lang="en-US" dirty="0"/>
          </a:p>
        </p:txBody>
      </p:sp>
      <p:sp>
        <p:nvSpPr>
          <p:cNvPr id="23" name="Rectangle 22"/>
          <p:cNvSpPr/>
          <p:nvPr/>
        </p:nvSpPr>
        <p:spPr>
          <a:xfrm>
            <a:off x="381000" y="3810000"/>
            <a:ext cx="1391728" cy="369332"/>
          </a:xfrm>
          <a:prstGeom prst="rect">
            <a:avLst/>
          </a:prstGeom>
        </p:spPr>
        <p:txBody>
          <a:bodyPr wrap="none">
            <a:spAutoFit/>
          </a:bodyPr>
          <a:lstStyle/>
          <a:p>
            <a:r>
              <a:rPr lang="en-US" b="1" i="1" dirty="0" smtClean="0">
                <a:solidFill>
                  <a:schemeClr val="tx2"/>
                </a:solidFill>
              </a:rPr>
              <a:t>MicroMegas</a:t>
            </a:r>
            <a:endParaRPr lang="en-US" dirty="0"/>
          </a:p>
        </p:txBody>
      </p:sp>
      <p:sp>
        <p:nvSpPr>
          <p:cNvPr id="24" name="Rectangle 23"/>
          <p:cNvSpPr/>
          <p:nvPr/>
        </p:nvSpPr>
        <p:spPr>
          <a:xfrm>
            <a:off x="609600" y="4191000"/>
            <a:ext cx="2280111" cy="369332"/>
          </a:xfrm>
          <a:prstGeom prst="rect">
            <a:avLst/>
          </a:prstGeom>
        </p:spPr>
        <p:txBody>
          <a:bodyPr wrap="none">
            <a:spAutoFit/>
          </a:bodyPr>
          <a:lstStyle/>
          <a:p>
            <a:r>
              <a:rPr lang="en-US" b="1" i="1" dirty="0" smtClean="0">
                <a:solidFill>
                  <a:schemeClr val="tx2"/>
                </a:solidFill>
              </a:rPr>
              <a:t>Resistive MicroMegas</a:t>
            </a:r>
            <a:endParaRPr lang="en-US" dirty="0"/>
          </a:p>
        </p:txBody>
      </p:sp>
      <p:sp>
        <p:nvSpPr>
          <p:cNvPr id="25" name="Rectangle 24"/>
          <p:cNvSpPr/>
          <p:nvPr/>
        </p:nvSpPr>
        <p:spPr>
          <a:xfrm>
            <a:off x="3733800" y="4572000"/>
            <a:ext cx="1810111" cy="369332"/>
          </a:xfrm>
          <a:prstGeom prst="rect">
            <a:avLst/>
          </a:prstGeom>
        </p:spPr>
        <p:txBody>
          <a:bodyPr wrap="none">
            <a:spAutoFit/>
          </a:bodyPr>
          <a:lstStyle/>
          <a:p>
            <a:r>
              <a:rPr lang="en-US" b="1" i="1" dirty="0" smtClean="0">
                <a:solidFill>
                  <a:schemeClr val="tx2"/>
                </a:solidFill>
              </a:rPr>
              <a:t>BulkMicroMegas</a:t>
            </a:r>
            <a:endParaRPr lang="en-US" dirty="0"/>
          </a:p>
        </p:txBody>
      </p:sp>
      <p:sp>
        <p:nvSpPr>
          <p:cNvPr id="26" name="Rectangle 25"/>
          <p:cNvSpPr/>
          <p:nvPr/>
        </p:nvSpPr>
        <p:spPr>
          <a:xfrm>
            <a:off x="4038600" y="2743200"/>
            <a:ext cx="1863011" cy="369332"/>
          </a:xfrm>
          <a:prstGeom prst="rect">
            <a:avLst/>
          </a:prstGeom>
        </p:spPr>
        <p:txBody>
          <a:bodyPr wrap="none">
            <a:spAutoFit/>
          </a:bodyPr>
          <a:lstStyle/>
          <a:p>
            <a:r>
              <a:rPr lang="en-US" b="1" i="1" dirty="0" smtClean="0">
                <a:solidFill>
                  <a:schemeClr val="tx2"/>
                </a:solidFill>
              </a:rPr>
              <a:t>Bulk MicroMegas</a:t>
            </a:r>
            <a:endParaRPr lang="en-US" dirty="0"/>
          </a:p>
        </p:txBody>
      </p:sp>
      <p:sp>
        <p:nvSpPr>
          <p:cNvPr id="27" name="Rectangle 26"/>
          <p:cNvSpPr/>
          <p:nvPr/>
        </p:nvSpPr>
        <p:spPr>
          <a:xfrm>
            <a:off x="5604070" y="1600200"/>
            <a:ext cx="3387530" cy="369332"/>
          </a:xfrm>
          <a:prstGeom prst="rect">
            <a:avLst/>
          </a:prstGeom>
        </p:spPr>
        <p:txBody>
          <a:bodyPr wrap="none">
            <a:spAutoFit/>
          </a:bodyPr>
          <a:lstStyle/>
          <a:p>
            <a:r>
              <a:rPr lang="en-US" b="1" i="1" dirty="0" smtClean="0">
                <a:solidFill>
                  <a:schemeClr val="tx2"/>
                </a:solidFill>
              </a:rPr>
              <a:t>MGWC (micro gap wire chamber)</a:t>
            </a:r>
            <a:endParaRPr lang="en-US" dirty="0"/>
          </a:p>
        </p:txBody>
      </p:sp>
      <p:sp>
        <p:nvSpPr>
          <p:cNvPr id="28" name="Rectangle 27"/>
          <p:cNvSpPr/>
          <p:nvPr/>
        </p:nvSpPr>
        <p:spPr>
          <a:xfrm>
            <a:off x="5326406" y="1981200"/>
            <a:ext cx="3207994" cy="369332"/>
          </a:xfrm>
          <a:prstGeom prst="rect">
            <a:avLst/>
          </a:prstGeom>
        </p:spPr>
        <p:txBody>
          <a:bodyPr wrap="none">
            <a:spAutoFit/>
          </a:bodyPr>
          <a:lstStyle/>
          <a:p>
            <a:r>
              <a:rPr lang="en-US" b="1" i="1" dirty="0" smtClean="0">
                <a:solidFill>
                  <a:schemeClr val="tx2"/>
                </a:solidFill>
              </a:rPr>
              <a:t>MHSP (micro hole &amp; strip plate)</a:t>
            </a:r>
            <a:endParaRPr lang="en-US" dirty="0"/>
          </a:p>
        </p:txBody>
      </p:sp>
      <p:sp>
        <p:nvSpPr>
          <p:cNvPr id="29" name="Rectangle 28"/>
          <p:cNvSpPr/>
          <p:nvPr/>
        </p:nvSpPr>
        <p:spPr>
          <a:xfrm>
            <a:off x="5486400" y="3429000"/>
            <a:ext cx="622286" cy="369332"/>
          </a:xfrm>
          <a:prstGeom prst="rect">
            <a:avLst/>
          </a:prstGeom>
        </p:spPr>
        <p:txBody>
          <a:bodyPr wrap="none">
            <a:spAutoFit/>
          </a:bodyPr>
          <a:lstStyle/>
          <a:p>
            <a:r>
              <a:rPr lang="en-US" b="1" i="1" dirty="0" smtClean="0">
                <a:solidFill>
                  <a:schemeClr val="tx2"/>
                </a:solidFill>
                <a:latin typeface="Symbol" pitchFamily="18" charset="2"/>
              </a:rPr>
              <a:t>m</a:t>
            </a:r>
            <a:r>
              <a:rPr lang="en-US" b="1" i="1" dirty="0" smtClean="0">
                <a:solidFill>
                  <a:schemeClr val="tx2"/>
                </a:solidFill>
              </a:rPr>
              <a:t>PIC</a:t>
            </a:r>
            <a:endParaRPr lang="en-US" dirty="0"/>
          </a:p>
        </p:txBody>
      </p:sp>
      <p:sp>
        <p:nvSpPr>
          <p:cNvPr id="30" name="Rectangle 29"/>
          <p:cNvSpPr/>
          <p:nvPr/>
        </p:nvSpPr>
        <p:spPr>
          <a:xfrm>
            <a:off x="3733800" y="1981200"/>
            <a:ext cx="1042273" cy="369332"/>
          </a:xfrm>
          <a:prstGeom prst="rect">
            <a:avLst/>
          </a:prstGeom>
        </p:spPr>
        <p:txBody>
          <a:bodyPr wrap="none">
            <a:spAutoFit/>
          </a:bodyPr>
          <a:lstStyle/>
          <a:p>
            <a:r>
              <a:rPr lang="en-US" b="1" i="1" dirty="0" smtClean="0">
                <a:solidFill>
                  <a:schemeClr val="tx2"/>
                </a:solidFill>
              </a:rPr>
              <a:t>MicroPin</a:t>
            </a:r>
            <a:endParaRPr lang="en-US" dirty="0"/>
          </a:p>
        </p:txBody>
      </p:sp>
      <p:sp>
        <p:nvSpPr>
          <p:cNvPr id="31" name="Rectangle 30"/>
          <p:cNvSpPr/>
          <p:nvPr/>
        </p:nvSpPr>
        <p:spPr>
          <a:xfrm>
            <a:off x="6705600" y="2754868"/>
            <a:ext cx="855683" cy="369332"/>
          </a:xfrm>
          <a:prstGeom prst="rect">
            <a:avLst/>
          </a:prstGeom>
        </p:spPr>
        <p:txBody>
          <a:bodyPr wrap="none">
            <a:spAutoFit/>
          </a:bodyPr>
          <a:lstStyle/>
          <a:p>
            <a:r>
              <a:rPr lang="en-US" b="1" i="1" dirty="0" smtClean="0">
                <a:solidFill>
                  <a:schemeClr val="tx2"/>
                </a:solidFill>
              </a:rPr>
              <a:t>COBRA</a:t>
            </a:r>
            <a:endParaRPr lang="en-US" dirty="0"/>
          </a:p>
        </p:txBody>
      </p:sp>
      <p:sp>
        <p:nvSpPr>
          <p:cNvPr id="32" name="Rectangle 31"/>
          <p:cNvSpPr/>
          <p:nvPr/>
        </p:nvSpPr>
        <p:spPr>
          <a:xfrm>
            <a:off x="7010400" y="3352800"/>
            <a:ext cx="1115370" cy="369332"/>
          </a:xfrm>
          <a:prstGeom prst="rect">
            <a:avLst/>
          </a:prstGeom>
        </p:spPr>
        <p:txBody>
          <a:bodyPr wrap="none">
            <a:spAutoFit/>
          </a:bodyPr>
          <a:lstStyle/>
          <a:p>
            <a:r>
              <a:rPr lang="en-US" b="1" i="1" dirty="0" smtClean="0">
                <a:solidFill>
                  <a:schemeClr val="tx2"/>
                </a:solidFill>
              </a:rPr>
              <a:t>THCOBRA</a:t>
            </a:r>
            <a:endParaRPr lang="en-US" dirty="0"/>
          </a:p>
        </p:txBody>
      </p:sp>
      <p:sp>
        <p:nvSpPr>
          <p:cNvPr id="33" name="Rectangle 32"/>
          <p:cNvSpPr/>
          <p:nvPr/>
        </p:nvSpPr>
        <p:spPr>
          <a:xfrm>
            <a:off x="7086600" y="3733800"/>
            <a:ext cx="748923" cy="369332"/>
          </a:xfrm>
          <a:prstGeom prst="rect">
            <a:avLst/>
          </a:prstGeom>
        </p:spPr>
        <p:txBody>
          <a:bodyPr wrap="none">
            <a:spAutoFit/>
          </a:bodyPr>
          <a:lstStyle/>
          <a:p>
            <a:r>
              <a:rPr lang="en-US" b="1" i="1" dirty="0" smtClean="0">
                <a:solidFill>
                  <a:schemeClr val="tx2"/>
                </a:solidFill>
              </a:rPr>
              <a:t>Ingrid</a:t>
            </a:r>
            <a:endParaRPr lang="en-US" dirty="0"/>
          </a:p>
        </p:txBody>
      </p:sp>
      <p:sp>
        <p:nvSpPr>
          <p:cNvPr id="34" name="Rectangle 33"/>
          <p:cNvSpPr/>
          <p:nvPr/>
        </p:nvSpPr>
        <p:spPr>
          <a:xfrm>
            <a:off x="2895600" y="2526268"/>
            <a:ext cx="885179" cy="369332"/>
          </a:xfrm>
          <a:prstGeom prst="rect">
            <a:avLst/>
          </a:prstGeom>
        </p:spPr>
        <p:txBody>
          <a:bodyPr wrap="none">
            <a:spAutoFit/>
          </a:bodyPr>
          <a:lstStyle/>
          <a:p>
            <a:r>
              <a:rPr lang="en-US" b="1" i="1" dirty="0" smtClean="0">
                <a:solidFill>
                  <a:schemeClr val="tx2"/>
                </a:solidFill>
              </a:rPr>
              <a:t>GOSSIP</a:t>
            </a:r>
            <a:endParaRPr lang="en-US" dirty="0"/>
          </a:p>
        </p:txBody>
      </p:sp>
      <p:sp>
        <p:nvSpPr>
          <p:cNvPr id="35" name="Rectangle 34"/>
          <p:cNvSpPr/>
          <p:nvPr/>
        </p:nvSpPr>
        <p:spPr>
          <a:xfrm>
            <a:off x="304800" y="3124200"/>
            <a:ext cx="2419252" cy="369332"/>
          </a:xfrm>
          <a:prstGeom prst="rect">
            <a:avLst/>
          </a:prstGeom>
        </p:spPr>
        <p:txBody>
          <a:bodyPr wrap="none">
            <a:spAutoFit/>
          </a:bodyPr>
          <a:lstStyle/>
          <a:p>
            <a:r>
              <a:rPr lang="en-US" b="1" i="1" dirty="0" smtClean="0">
                <a:solidFill>
                  <a:schemeClr val="tx2"/>
                </a:solidFill>
              </a:rPr>
              <a:t>MicroBulk MicroMegas</a:t>
            </a:r>
            <a:endParaRPr lang="en-US" dirty="0"/>
          </a:p>
        </p:txBody>
      </p:sp>
      <p:sp>
        <p:nvSpPr>
          <p:cNvPr id="36" name="Rectangle 35"/>
          <p:cNvSpPr/>
          <p:nvPr/>
        </p:nvSpPr>
        <p:spPr>
          <a:xfrm>
            <a:off x="762000" y="2221468"/>
            <a:ext cx="3140155" cy="369332"/>
          </a:xfrm>
          <a:prstGeom prst="rect">
            <a:avLst/>
          </a:prstGeom>
        </p:spPr>
        <p:txBody>
          <a:bodyPr wrap="none">
            <a:spAutoFit/>
          </a:bodyPr>
          <a:lstStyle/>
          <a:p>
            <a:r>
              <a:rPr lang="en-US" b="1" i="1" dirty="0" smtClean="0">
                <a:solidFill>
                  <a:schemeClr val="tx2"/>
                </a:solidFill>
              </a:rPr>
              <a:t>Multi Step Avalanche Chamber</a:t>
            </a:r>
            <a:endParaRPr lang="en-US" dirty="0"/>
          </a:p>
        </p:txBody>
      </p:sp>
      <p:sp>
        <p:nvSpPr>
          <p:cNvPr id="37" name="Rectangle 36"/>
          <p:cNvSpPr/>
          <p:nvPr/>
        </p:nvSpPr>
        <p:spPr>
          <a:xfrm>
            <a:off x="3935447" y="2362200"/>
            <a:ext cx="1273105" cy="369332"/>
          </a:xfrm>
          <a:prstGeom prst="rect">
            <a:avLst/>
          </a:prstGeom>
        </p:spPr>
        <p:txBody>
          <a:bodyPr wrap="none">
            <a:spAutoFit/>
          </a:bodyPr>
          <a:lstStyle/>
          <a:p>
            <a:r>
              <a:rPr lang="en-US" b="1" i="1" dirty="0" smtClean="0">
                <a:solidFill>
                  <a:schemeClr val="tx2"/>
                </a:solidFill>
              </a:rPr>
              <a:t>Micro-GEM</a:t>
            </a:r>
          </a:p>
        </p:txBody>
      </p:sp>
      <p:sp>
        <p:nvSpPr>
          <p:cNvPr id="38" name="Rectangle 37"/>
          <p:cNvSpPr/>
          <p:nvPr/>
        </p:nvSpPr>
        <p:spPr>
          <a:xfrm>
            <a:off x="4533037" y="3593068"/>
            <a:ext cx="877163" cy="369332"/>
          </a:xfrm>
          <a:prstGeom prst="rect">
            <a:avLst/>
          </a:prstGeom>
        </p:spPr>
        <p:txBody>
          <a:bodyPr wrap="none">
            <a:spAutoFit/>
          </a:bodyPr>
          <a:lstStyle/>
          <a:p>
            <a:r>
              <a:rPr lang="en-US" b="1" i="1" dirty="0" smtClean="0">
                <a:solidFill>
                  <a:schemeClr val="tx2"/>
                </a:solidFill>
              </a:rPr>
              <a:t>GridPix</a:t>
            </a:r>
            <a:endParaRPr lang="en-US" dirty="0"/>
          </a:p>
        </p:txBody>
      </p:sp>
      <p:sp>
        <p:nvSpPr>
          <p:cNvPr id="39" name="Rectangle 38"/>
          <p:cNvSpPr/>
          <p:nvPr/>
        </p:nvSpPr>
        <p:spPr>
          <a:xfrm>
            <a:off x="7784218" y="2602468"/>
            <a:ext cx="1207382" cy="369332"/>
          </a:xfrm>
          <a:prstGeom prst="rect">
            <a:avLst/>
          </a:prstGeom>
        </p:spPr>
        <p:txBody>
          <a:bodyPr wrap="none">
            <a:spAutoFit/>
          </a:bodyPr>
          <a:lstStyle/>
          <a:p>
            <a:r>
              <a:rPr lang="en-US" b="1" i="1" dirty="0" smtClean="0">
                <a:solidFill>
                  <a:schemeClr val="tx2"/>
                </a:solidFill>
              </a:rPr>
              <a:t>Glass GEM</a:t>
            </a:r>
            <a:endParaRPr lang="en-US" dirty="0"/>
          </a:p>
        </p:txBody>
      </p:sp>
      <p:sp>
        <p:nvSpPr>
          <p:cNvPr id="41" name="Rectangle 40"/>
          <p:cNvSpPr/>
          <p:nvPr/>
        </p:nvSpPr>
        <p:spPr>
          <a:xfrm>
            <a:off x="5791200" y="4659868"/>
            <a:ext cx="2822439" cy="369332"/>
          </a:xfrm>
          <a:prstGeom prst="rect">
            <a:avLst/>
          </a:prstGeom>
        </p:spPr>
        <p:txBody>
          <a:bodyPr wrap="none">
            <a:spAutoFit/>
          </a:bodyPr>
          <a:lstStyle/>
          <a:p>
            <a:r>
              <a:rPr lang="en-US" b="1" i="1" dirty="0" smtClean="0">
                <a:solidFill>
                  <a:schemeClr val="tx2"/>
                </a:solidFill>
              </a:rPr>
              <a:t>MWC (micro wire chamber)</a:t>
            </a:r>
            <a:endParaRPr lang="en-US" dirty="0"/>
          </a:p>
        </p:txBody>
      </p:sp>
      <p:pic>
        <p:nvPicPr>
          <p:cNvPr id="45"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30</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64513" name="Picture 1"/>
          <p:cNvPicPr>
            <a:picLocks noChangeAspect="1" noChangeArrowheads="1"/>
          </p:cNvPicPr>
          <p:nvPr/>
        </p:nvPicPr>
        <p:blipFill>
          <a:blip r:embed="rId3" cstate="print"/>
          <a:srcRect/>
          <a:stretch>
            <a:fillRect/>
          </a:stretch>
        </p:blipFill>
        <p:spPr bwMode="auto">
          <a:xfrm>
            <a:off x="0" y="838200"/>
            <a:ext cx="1645920" cy="1548194"/>
          </a:xfrm>
          <a:prstGeom prst="rect">
            <a:avLst/>
          </a:prstGeom>
          <a:noFill/>
          <a:ln w="9525">
            <a:noFill/>
            <a:miter lim="800000"/>
            <a:headEnd/>
            <a:tailEnd/>
          </a:ln>
        </p:spPr>
      </p:pic>
      <p:pic>
        <p:nvPicPr>
          <p:cNvPr id="64514" name="Picture 2"/>
          <p:cNvPicPr>
            <a:picLocks noChangeAspect="1" noChangeArrowheads="1"/>
          </p:cNvPicPr>
          <p:nvPr/>
        </p:nvPicPr>
        <p:blipFill>
          <a:blip r:embed="rId4" cstate="print"/>
          <a:srcRect/>
          <a:stretch>
            <a:fillRect/>
          </a:stretch>
        </p:blipFill>
        <p:spPr bwMode="auto">
          <a:xfrm>
            <a:off x="1874520" y="838200"/>
            <a:ext cx="1645920" cy="1568404"/>
          </a:xfrm>
          <a:prstGeom prst="rect">
            <a:avLst/>
          </a:prstGeom>
          <a:noFill/>
          <a:ln w="9525">
            <a:noFill/>
            <a:miter lim="800000"/>
            <a:headEnd/>
            <a:tailEnd/>
          </a:ln>
        </p:spPr>
      </p:pic>
      <p:pic>
        <p:nvPicPr>
          <p:cNvPr id="64516" name="Picture 4"/>
          <p:cNvPicPr>
            <a:picLocks noChangeAspect="1" noChangeArrowheads="1"/>
          </p:cNvPicPr>
          <p:nvPr/>
        </p:nvPicPr>
        <p:blipFill>
          <a:blip r:embed="rId5" cstate="print"/>
          <a:srcRect/>
          <a:stretch>
            <a:fillRect/>
          </a:stretch>
        </p:blipFill>
        <p:spPr bwMode="auto">
          <a:xfrm>
            <a:off x="3749040" y="838200"/>
            <a:ext cx="1645920" cy="1588716"/>
          </a:xfrm>
          <a:prstGeom prst="rect">
            <a:avLst/>
          </a:prstGeom>
          <a:noFill/>
          <a:ln w="9525">
            <a:noFill/>
            <a:miter lim="800000"/>
            <a:headEnd/>
            <a:tailEnd/>
          </a:ln>
        </p:spPr>
      </p:pic>
      <p:pic>
        <p:nvPicPr>
          <p:cNvPr id="64518" name="Picture 6"/>
          <p:cNvPicPr>
            <a:picLocks noChangeAspect="1" noChangeArrowheads="1"/>
          </p:cNvPicPr>
          <p:nvPr/>
        </p:nvPicPr>
        <p:blipFill>
          <a:blip r:embed="rId6" cstate="print"/>
          <a:srcRect/>
          <a:stretch>
            <a:fillRect/>
          </a:stretch>
        </p:blipFill>
        <p:spPr bwMode="auto">
          <a:xfrm>
            <a:off x="5623560" y="838200"/>
            <a:ext cx="1645920" cy="1568404"/>
          </a:xfrm>
          <a:prstGeom prst="rect">
            <a:avLst/>
          </a:prstGeom>
          <a:noFill/>
          <a:ln w="9525">
            <a:noFill/>
            <a:miter lim="800000"/>
            <a:headEnd/>
            <a:tailEnd/>
          </a:ln>
        </p:spPr>
      </p:pic>
      <p:pic>
        <p:nvPicPr>
          <p:cNvPr id="64520" name="Picture 8"/>
          <p:cNvPicPr>
            <a:picLocks noChangeAspect="1" noChangeArrowheads="1"/>
          </p:cNvPicPr>
          <p:nvPr/>
        </p:nvPicPr>
        <p:blipFill>
          <a:blip r:embed="rId7" cstate="print"/>
          <a:srcRect/>
          <a:stretch>
            <a:fillRect/>
          </a:stretch>
        </p:blipFill>
        <p:spPr bwMode="auto">
          <a:xfrm>
            <a:off x="7498080" y="838200"/>
            <a:ext cx="1645920" cy="750270"/>
          </a:xfrm>
          <a:prstGeom prst="rect">
            <a:avLst/>
          </a:prstGeom>
          <a:noFill/>
          <a:ln w="9525">
            <a:noFill/>
            <a:miter lim="800000"/>
            <a:headEnd/>
            <a:tailEnd/>
          </a:ln>
        </p:spPr>
      </p:pic>
      <p:pic>
        <p:nvPicPr>
          <p:cNvPr id="64521" name="Picture 9"/>
          <p:cNvPicPr>
            <a:picLocks noChangeAspect="1" noChangeArrowheads="1"/>
          </p:cNvPicPr>
          <p:nvPr/>
        </p:nvPicPr>
        <p:blipFill>
          <a:blip r:embed="rId8" cstate="print"/>
          <a:srcRect/>
          <a:stretch>
            <a:fillRect/>
          </a:stretch>
        </p:blipFill>
        <p:spPr bwMode="auto">
          <a:xfrm>
            <a:off x="0" y="2784525"/>
            <a:ext cx="1828800" cy="845605"/>
          </a:xfrm>
          <a:prstGeom prst="rect">
            <a:avLst/>
          </a:prstGeom>
          <a:noFill/>
          <a:ln w="9525">
            <a:noFill/>
            <a:miter lim="800000"/>
            <a:headEnd/>
            <a:tailEnd/>
          </a:ln>
        </p:spPr>
      </p:pic>
      <p:pic>
        <p:nvPicPr>
          <p:cNvPr id="64522" name="Picture 10"/>
          <p:cNvPicPr>
            <a:picLocks noChangeAspect="1" noChangeArrowheads="1"/>
          </p:cNvPicPr>
          <p:nvPr/>
        </p:nvPicPr>
        <p:blipFill>
          <a:blip r:embed="rId9" cstate="print"/>
          <a:srcRect/>
          <a:stretch>
            <a:fillRect/>
          </a:stretch>
        </p:blipFill>
        <p:spPr bwMode="auto">
          <a:xfrm>
            <a:off x="7315200" y="2784525"/>
            <a:ext cx="1828800" cy="1711275"/>
          </a:xfrm>
          <a:prstGeom prst="rect">
            <a:avLst/>
          </a:prstGeom>
          <a:noFill/>
          <a:ln w="9525">
            <a:noFill/>
            <a:miter lim="800000"/>
            <a:headEnd/>
            <a:tailEnd/>
          </a:ln>
        </p:spPr>
      </p:pic>
      <p:pic>
        <p:nvPicPr>
          <p:cNvPr id="64523" name="Picture 11"/>
          <p:cNvPicPr>
            <a:picLocks noChangeAspect="1" noChangeArrowheads="1"/>
          </p:cNvPicPr>
          <p:nvPr/>
        </p:nvPicPr>
        <p:blipFill>
          <a:blip r:embed="rId10" cstate="print"/>
          <a:srcRect/>
          <a:stretch>
            <a:fillRect/>
          </a:stretch>
        </p:blipFill>
        <p:spPr bwMode="auto">
          <a:xfrm>
            <a:off x="5486400" y="2784525"/>
            <a:ext cx="1828800" cy="1596252"/>
          </a:xfrm>
          <a:prstGeom prst="rect">
            <a:avLst/>
          </a:prstGeom>
          <a:noFill/>
          <a:ln w="9525">
            <a:noFill/>
            <a:miter lim="800000"/>
            <a:headEnd/>
            <a:tailEnd/>
          </a:ln>
        </p:spPr>
      </p:pic>
      <p:pic>
        <p:nvPicPr>
          <p:cNvPr id="64524" name="Picture 12"/>
          <p:cNvPicPr>
            <a:picLocks noChangeAspect="1" noChangeArrowheads="1"/>
          </p:cNvPicPr>
          <p:nvPr/>
        </p:nvPicPr>
        <p:blipFill>
          <a:blip r:embed="rId11" cstate="print"/>
          <a:srcRect/>
          <a:stretch>
            <a:fillRect/>
          </a:stretch>
        </p:blipFill>
        <p:spPr bwMode="auto">
          <a:xfrm>
            <a:off x="3657600" y="2784525"/>
            <a:ext cx="1828800" cy="1684573"/>
          </a:xfrm>
          <a:prstGeom prst="rect">
            <a:avLst/>
          </a:prstGeom>
          <a:noFill/>
          <a:ln w="9525">
            <a:noFill/>
            <a:miter lim="800000"/>
            <a:headEnd/>
            <a:tailEnd/>
          </a:ln>
        </p:spPr>
      </p:pic>
      <p:pic>
        <p:nvPicPr>
          <p:cNvPr id="64525" name="Picture 13"/>
          <p:cNvPicPr>
            <a:picLocks noChangeAspect="1" noChangeArrowheads="1"/>
          </p:cNvPicPr>
          <p:nvPr/>
        </p:nvPicPr>
        <p:blipFill>
          <a:blip r:embed="rId12" cstate="print"/>
          <a:srcRect/>
          <a:stretch>
            <a:fillRect/>
          </a:stretch>
        </p:blipFill>
        <p:spPr bwMode="auto">
          <a:xfrm>
            <a:off x="1828800" y="2784525"/>
            <a:ext cx="1828800" cy="1093242"/>
          </a:xfrm>
          <a:prstGeom prst="rect">
            <a:avLst/>
          </a:prstGeom>
          <a:noFill/>
          <a:ln w="9525">
            <a:noFill/>
            <a:miter lim="800000"/>
            <a:headEnd/>
            <a:tailEnd/>
          </a:ln>
        </p:spPr>
      </p:pic>
      <p:pic>
        <p:nvPicPr>
          <p:cNvPr id="64526" name="Picture 14"/>
          <p:cNvPicPr>
            <a:picLocks noChangeAspect="1" noChangeArrowheads="1"/>
          </p:cNvPicPr>
          <p:nvPr/>
        </p:nvPicPr>
        <p:blipFill>
          <a:blip r:embed="rId13" cstate="print"/>
          <a:srcRect/>
          <a:stretch>
            <a:fillRect/>
          </a:stretch>
        </p:blipFill>
        <p:spPr bwMode="auto">
          <a:xfrm>
            <a:off x="0" y="5187969"/>
            <a:ext cx="1645920" cy="549500"/>
          </a:xfrm>
          <a:prstGeom prst="rect">
            <a:avLst/>
          </a:prstGeom>
          <a:noFill/>
          <a:ln w="9525">
            <a:noFill/>
            <a:miter lim="800000"/>
            <a:headEnd/>
            <a:tailEnd/>
          </a:ln>
        </p:spPr>
      </p:pic>
      <p:pic>
        <p:nvPicPr>
          <p:cNvPr id="64530" name="Picture 18"/>
          <p:cNvPicPr>
            <a:picLocks noChangeAspect="1" noChangeArrowheads="1"/>
          </p:cNvPicPr>
          <p:nvPr/>
        </p:nvPicPr>
        <p:blipFill>
          <a:blip r:embed="rId14" cstate="print"/>
          <a:srcRect/>
          <a:stretch>
            <a:fillRect/>
          </a:stretch>
        </p:blipFill>
        <p:spPr bwMode="auto">
          <a:xfrm>
            <a:off x="1874520" y="5187969"/>
            <a:ext cx="1645920" cy="533147"/>
          </a:xfrm>
          <a:prstGeom prst="rect">
            <a:avLst/>
          </a:prstGeom>
          <a:noFill/>
          <a:ln w="9525">
            <a:noFill/>
            <a:miter lim="800000"/>
            <a:headEnd/>
            <a:tailEnd/>
          </a:ln>
        </p:spPr>
      </p:pic>
      <p:pic>
        <p:nvPicPr>
          <p:cNvPr id="64534" name="Picture 22"/>
          <p:cNvPicPr>
            <a:picLocks noChangeAspect="1" noChangeArrowheads="1"/>
          </p:cNvPicPr>
          <p:nvPr/>
        </p:nvPicPr>
        <p:blipFill>
          <a:blip r:embed="rId15" cstate="print"/>
          <a:srcRect/>
          <a:stretch>
            <a:fillRect/>
          </a:stretch>
        </p:blipFill>
        <p:spPr bwMode="auto">
          <a:xfrm>
            <a:off x="3749040" y="5187969"/>
            <a:ext cx="1645920" cy="603231"/>
          </a:xfrm>
          <a:prstGeom prst="rect">
            <a:avLst/>
          </a:prstGeom>
          <a:noFill/>
          <a:ln w="9525">
            <a:noFill/>
            <a:miter lim="800000"/>
            <a:headEnd/>
            <a:tailEnd/>
          </a:ln>
        </p:spPr>
      </p:pic>
      <p:pic>
        <p:nvPicPr>
          <p:cNvPr id="64537" name="Picture 25"/>
          <p:cNvPicPr>
            <a:picLocks noChangeAspect="1" noChangeArrowheads="1"/>
          </p:cNvPicPr>
          <p:nvPr/>
        </p:nvPicPr>
        <p:blipFill>
          <a:blip r:embed="rId16" cstate="print"/>
          <a:srcRect/>
          <a:stretch>
            <a:fillRect/>
          </a:stretch>
        </p:blipFill>
        <p:spPr bwMode="auto">
          <a:xfrm>
            <a:off x="5623560" y="5187969"/>
            <a:ext cx="1645920" cy="494870"/>
          </a:xfrm>
          <a:prstGeom prst="rect">
            <a:avLst/>
          </a:prstGeom>
          <a:noFill/>
          <a:ln w="9525">
            <a:noFill/>
            <a:miter lim="800000"/>
            <a:headEnd/>
            <a:tailEnd/>
          </a:ln>
        </p:spPr>
      </p:pic>
      <p:pic>
        <p:nvPicPr>
          <p:cNvPr id="64540" name="Picture 28"/>
          <p:cNvPicPr>
            <a:picLocks noChangeAspect="1" noChangeArrowheads="1"/>
          </p:cNvPicPr>
          <p:nvPr/>
        </p:nvPicPr>
        <p:blipFill>
          <a:blip r:embed="rId17" cstate="print"/>
          <a:srcRect/>
          <a:stretch>
            <a:fillRect/>
          </a:stretch>
        </p:blipFill>
        <p:spPr bwMode="auto">
          <a:xfrm>
            <a:off x="7498080" y="5187969"/>
            <a:ext cx="1645920" cy="544106"/>
          </a:xfrm>
          <a:prstGeom prst="rect">
            <a:avLst/>
          </a:prstGeom>
          <a:noFill/>
          <a:ln w="9525">
            <a:noFill/>
            <a:miter lim="800000"/>
            <a:headEnd/>
            <a:tailEnd/>
          </a:ln>
        </p:spPr>
      </p:pic>
      <p:cxnSp>
        <p:nvCxnSpPr>
          <p:cNvPr id="37" name="Straight Arrow Connector 36"/>
          <p:cNvCxnSpPr/>
          <p:nvPr/>
        </p:nvCxnSpPr>
        <p:spPr>
          <a:xfrm>
            <a:off x="304800" y="835223"/>
            <a:ext cx="8610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62000" y="530423"/>
            <a:ext cx="3510256" cy="369332"/>
          </a:xfrm>
          <a:prstGeom prst="rect">
            <a:avLst/>
          </a:prstGeom>
          <a:noFill/>
        </p:spPr>
        <p:txBody>
          <a:bodyPr wrap="none" rtlCol="0">
            <a:spAutoFit/>
          </a:bodyPr>
          <a:lstStyle/>
          <a:p>
            <a:r>
              <a:rPr lang="en-US" dirty="0" smtClean="0">
                <a:solidFill>
                  <a:schemeClr val="tx2"/>
                </a:solidFill>
              </a:rPr>
              <a:t>Time (</a:t>
            </a:r>
            <a:r>
              <a:rPr lang="en-US" b="1" dirty="0" smtClean="0">
                <a:solidFill>
                  <a:schemeClr val="tx2"/>
                </a:solidFill>
              </a:rPr>
              <a:t>0.2ns/step</a:t>
            </a:r>
            <a:r>
              <a:rPr lang="en-US" dirty="0" smtClean="0">
                <a:solidFill>
                  <a:schemeClr val="tx2"/>
                </a:solidFill>
              </a:rPr>
              <a:t>, From </a:t>
            </a:r>
            <a:r>
              <a:rPr lang="en-US" b="1" dirty="0" smtClean="0">
                <a:solidFill>
                  <a:schemeClr val="tx2"/>
                </a:solidFill>
              </a:rPr>
              <a:t>0 to 0.8ns</a:t>
            </a:r>
            <a:r>
              <a:rPr lang="en-US" dirty="0" smtClean="0">
                <a:solidFill>
                  <a:schemeClr val="tx2"/>
                </a:solidFill>
              </a:rPr>
              <a:t>) </a:t>
            </a:r>
          </a:p>
        </p:txBody>
      </p:sp>
      <p:cxnSp>
        <p:nvCxnSpPr>
          <p:cNvPr id="39" name="Straight Arrow Connector 38"/>
          <p:cNvCxnSpPr/>
          <p:nvPr/>
        </p:nvCxnSpPr>
        <p:spPr>
          <a:xfrm>
            <a:off x="381000" y="2743200"/>
            <a:ext cx="8610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838200" y="2438400"/>
            <a:ext cx="3101490" cy="369332"/>
          </a:xfrm>
          <a:prstGeom prst="rect">
            <a:avLst/>
          </a:prstGeom>
          <a:noFill/>
        </p:spPr>
        <p:txBody>
          <a:bodyPr wrap="none" rtlCol="0">
            <a:spAutoFit/>
          </a:bodyPr>
          <a:lstStyle/>
          <a:p>
            <a:r>
              <a:rPr lang="en-US" dirty="0" smtClean="0">
                <a:solidFill>
                  <a:schemeClr val="tx2"/>
                </a:solidFill>
              </a:rPr>
              <a:t>Time (</a:t>
            </a:r>
            <a:r>
              <a:rPr lang="en-US" b="1" dirty="0" smtClean="0">
                <a:solidFill>
                  <a:schemeClr val="tx2"/>
                </a:solidFill>
              </a:rPr>
              <a:t>1ns/step</a:t>
            </a:r>
            <a:r>
              <a:rPr lang="en-US" dirty="0" smtClean="0">
                <a:solidFill>
                  <a:schemeClr val="tx2"/>
                </a:solidFill>
              </a:rPr>
              <a:t>, From </a:t>
            </a:r>
            <a:r>
              <a:rPr lang="en-US" b="1" dirty="0" smtClean="0">
                <a:solidFill>
                  <a:schemeClr val="tx2"/>
                </a:solidFill>
              </a:rPr>
              <a:t>1 to 5ns</a:t>
            </a:r>
            <a:r>
              <a:rPr lang="en-US" dirty="0" smtClean="0">
                <a:solidFill>
                  <a:schemeClr val="tx2"/>
                </a:solidFill>
              </a:rPr>
              <a:t>)</a:t>
            </a:r>
          </a:p>
        </p:txBody>
      </p:sp>
      <p:cxnSp>
        <p:nvCxnSpPr>
          <p:cNvPr id="41" name="Straight Arrow Connector 40"/>
          <p:cNvCxnSpPr/>
          <p:nvPr/>
        </p:nvCxnSpPr>
        <p:spPr>
          <a:xfrm>
            <a:off x="381000" y="5029200"/>
            <a:ext cx="8610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38200" y="4724400"/>
            <a:ext cx="3803605" cy="369332"/>
          </a:xfrm>
          <a:prstGeom prst="rect">
            <a:avLst/>
          </a:prstGeom>
          <a:noFill/>
        </p:spPr>
        <p:txBody>
          <a:bodyPr wrap="none" rtlCol="0">
            <a:spAutoFit/>
          </a:bodyPr>
          <a:lstStyle/>
          <a:p>
            <a:r>
              <a:rPr lang="en-US" dirty="0" smtClean="0">
                <a:solidFill>
                  <a:schemeClr val="tx2"/>
                </a:solidFill>
              </a:rPr>
              <a:t>Time (</a:t>
            </a:r>
            <a:r>
              <a:rPr lang="en-US" b="1" dirty="0" smtClean="0">
                <a:solidFill>
                  <a:schemeClr val="tx2"/>
                </a:solidFill>
              </a:rPr>
              <a:t>400ns/step</a:t>
            </a:r>
            <a:r>
              <a:rPr lang="en-US" dirty="0" smtClean="0">
                <a:solidFill>
                  <a:schemeClr val="tx2"/>
                </a:solidFill>
              </a:rPr>
              <a:t>, From </a:t>
            </a:r>
            <a:r>
              <a:rPr lang="en-US" b="1" dirty="0" smtClean="0">
                <a:solidFill>
                  <a:schemeClr val="tx2"/>
                </a:solidFill>
              </a:rPr>
              <a:t>10 to 1600ns</a:t>
            </a:r>
            <a:r>
              <a:rPr lang="en-US" dirty="0" smtClean="0">
                <a:solidFill>
                  <a:schemeClr val="tx2"/>
                </a:solidFill>
              </a:rPr>
              <a:t>)</a:t>
            </a:r>
          </a:p>
        </p:txBody>
      </p:sp>
      <p:sp>
        <p:nvSpPr>
          <p:cNvPr id="43" name="TextBox 42"/>
          <p:cNvSpPr txBox="1"/>
          <p:nvPr/>
        </p:nvSpPr>
        <p:spPr>
          <a:xfrm>
            <a:off x="7772400" y="533400"/>
            <a:ext cx="933717" cy="307777"/>
          </a:xfrm>
          <a:prstGeom prst="rect">
            <a:avLst/>
          </a:prstGeom>
          <a:noFill/>
        </p:spPr>
        <p:txBody>
          <a:bodyPr wrap="none" rtlCol="0">
            <a:spAutoFit/>
          </a:bodyPr>
          <a:lstStyle/>
          <a:p>
            <a:r>
              <a:rPr lang="en-US" sz="1400" dirty="0" smtClean="0">
                <a:solidFill>
                  <a:schemeClr val="tx2"/>
                </a:solidFill>
              </a:rPr>
              <a:t>Avalanche</a:t>
            </a:r>
          </a:p>
        </p:txBody>
      </p:sp>
      <p:sp>
        <p:nvSpPr>
          <p:cNvPr id="44" name="TextBox 43"/>
          <p:cNvSpPr txBox="1"/>
          <p:nvPr/>
        </p:nvSpPr>
        <p:spPr>
          <a:xfrm>
            <a:off x="6629400" y="2435423"/>
            <a:ext cx="2241511" cy="307777"/>
          </a:xfrm>
          <a:prstGeom prst="rect">
            <a:avLst/>
          </a:prstGeom>
          <a:noFill/>
        </p:spPr>
        <p:txBody>
          <a:bodyPr wrap="none" rtlCol="0">
            <a:spAutoFit/>
          </a:bodyPr>
          <a:lstStyle/>
          <a:p>
            <a:r>
              <a:rPr lang="en-US" sz="1400" dirty="0" smtClean="0">
                <a:solidFill>
                  <a:schemeClr val="tx2"/>
                </a:solidFill>
              </a:rPr>
              <a:t>Electrons Drift and Diffusion</a:t>
            </a:r>
          </a:p>
        </p:txBody>
      </p:sp>
      <p:sp>
        <p:nvSpPr>
          <p:cNvPr id="45" name="TextBox 44"/>
          <p:cNvSpPr txBox="1"/>
          <p:nvPr/>
        </p:nvSpPr>
        <p:spPr>
          <a:xfrm>
            <a:off x="6968303" y="4721423"/>
            <a:ext cx="1870897" cy="307777"/>
          </a:xfrm>
          <a:prstGeom prst="rect">
            <a:avLst/>
          </a:prstGeom>
          <a:noFill/>
        </p:spPr>
        <p:txBody>
          <a:bodyPr wrap="none" rtlCol="0">
            <a:spAutoFit/>
          </a:bodyPr>
          <a:lstStyle/>
          <a:p>
            <a:r>
              <a:rPr lang="en-US" sz="1400" dirty="0" smtClean="0">
                <a:solidFill>
                  <a:schemeClr val="tx2"/>
                </a:solidFill>
              </a:rPr>
              <a:t>Ions Drift and Diffusion</a:t>
            </a:r>
          </a:p>
        </p:txBody>
      </p:sp>
      <p:sp>
        <p:nvSpPr>
          <p:cNvPr id="46" name="TextBox 45"/>
          <p:cNvSpPr txBox="1"/>
          <p:nvPr/>
        </p:nvSpPr>
        <p:spPr>
          <a:xfrm>
            <a:off x="152400" y="76200"/>
            <a:ext cx="3975127" cy="338554"/>
          </a:xfrm>
          <a:prstGeom prst="rect">
            <a:avLst/>
          </a:prstGeom>
          <a:noFill/>
        </p:spPr>
        <p:txBody>
          <a:bodyPr wrap="none" rtlCol="0">
            <a:spAutoFit/>
          </a:bodyPr>
          <a:lstStyle/>
          <a:p>
            <a:r>
              <a:rPr lang="en-US" sz="1600" b="1" dirty="0" smtClean="0">
                <a:solidFill>
                  <a:schemeClr val="tx2"/>
                </a:solidFill>
              </a:rPr>
              <a:t>Avalanche Process in GEM: microscopic view</a:t>
            </a:r>
          </a:p>
        </p:txBody>
      </p:sp>
      <p:sp>
        <p:nvSpPr>
          <p:cNvPr id="47" name="Rectangle 46"/>
          <p:cNvSpPr/>
          <p:nvPr/>
        </p:nvSpPr>
        <p:spPr>
          <a:xfrm>
            <a:off x="5257800" y="5867400"/>
            <a:ext cx="3718326" cy="369332"/>
          </a:xfrm>
          <a:prstGeom prst="rect">
            <a:avLst/>
          </a:prstGeom>
        </p:spPr>
        <p:txBody>
          <a:bodyPr wrap="none">
            <a:spAutoFit/>
          </a:bodyPr>
          <a:lstStyle/>
          <a:p>
            <a:r>
              <a:rPr lang="en-US" dirty="0" smtClean="0">
                <a:solidFill>
                  <a:schemeClr val="tx2"/>
                </a:solidFill>
              </a:rPr>
              <a:t>S. Dildick &amp; R Veenhof (next speakers)</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31</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sp>
        <p:nvSpPr>
          <p:cNvPr id="15" name="Rectangle 14"/>
          <p:cNvSpPr/>
          <p:nvPr/>
        </p:nvSpPr>
        <p:spPr>
          <a:xfrm>
            <a:off x="152400" y="76200"/>
            <a:ext cx="8077200" cy="338554"/>
          </a:xfrm>
          <a:prstGeom prst="rect">
            <a:avLst/>
          </a:prstGeom>
        </p:spPr>
        <p:txBody>
          <a:bodyPr wrap="square">
            <a:spAutoFit/>
          </a:bodyPr>
          <a:lstStyle/>
          <a:p>
            <a:r>
              <a:rPr lang="en-US" sz="1600" b="1" dirty="0" smtClean="0">
                <a:solidFill>
                  <a:schemeClr val="tx2"/>
                </a:solidFill>
              </a:rPr>
              <a:t>GEM</a:t>
            </a:r>
            <a:endParaRPr lang="en-US" sz="1600" b="1" dirty="0">
              <a:solidFill>
                <a:schemeClr val="tx2"/>
              </a:solidFill>
            </a:endParaRPr>
          </a:p>
        </p:txBody>
      </p:sp>
      <p:pic>
        <p:nvPicPr>
          <p:cNvPr id="14" name="Picture 4"/>
          <p:cNvPicPr>
            <a:picLocks noChangeAspect="1" noChangeArrowheads="1"/>
          </p:cNvPicPr>
          <p:nvPr/>
        </p:nvPicPr>
        <p:blipFill>
          <a:blip r:embed="rId3" cstate="print"/>
          <a:stretch>
            <a:fillRect/>
          </a:stretch>
        </p:blipFill>
        <p:spPr bwMode="auto">
          <a:xfrm>
            <a:off x="533400" y="838200"/>
            <a:ext cx="8196614" cy="5124216"/>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32</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sp>
        <p:nvSpPr>
          <p:cNvPr id="34" name="Rectangle 33"/>
          <p:cNvSpPr/>
          <p:nvPr/>
        </p:nvSpPr>
        <p:spPr>
          <a:xfrm>
            <a:off x="152400" y="1295400"/>
            <a:ext cx="8839200" cy="1815882"/>
          </a:xfrm>
          <a:prstGeom prst="rect">
            <a:avLst/>
          </a:prstGeom>
        </p:spPr>
        <p:txBody>
          <a:bodyPr wrap="square">
            <a:spAutoFit/>
          </a:bodyPr>
          <a:lstStyle/>
          <a:p>
            <a:pPr algn="ctr"/>
            <a:r>
              <a:rPr lang="en-US" sz="1600" b="1" dirty="0" smtClean="0">
                <a:solidFill>
                  <a:schemeClr val="tx2"/>
                </a:solidFill>
              </a:rPr>
              <a:t>THGEM Peculiarity </a:t>
            </a:r>
          </a:p>
          <a:p>
            <a:pPr algn="ctr"/>
            <a:r>
              <a:rPr lang="en-US" sz="1600" b="1" dirty="0" smtClean="0">
                <a:solidFill>
                  <a:schemeClr val="tx2"/>
                </a:solidFill>
              </a:rPr>
              <a:t>Geometrical parameters scale respect with standard GEM </a:t>
            </a:r>
          </a:p>
          <a:p>
            <a:pPr algn="ctr"/>
            <a:r>
              <a:rPr lang="en-US" sz="1600" b="1" dirty="0" smtClean="0">
                <a:solidFill>
                  <a:schemeClr val="tx2"/>
                </a:solidFill>
              </a:rPr>
              <a:t>while</a:t>
            </a:r>
          </a:p>
          <a:p>
            <a:pPr algn="ctr"/>
            <a:r>
              <a:rPr lang="en-US" sz="1600" b="1" dirty="0" smtClean="0">
                <a:solidFill>
                  <a:schemeClr val="tx2"/>
                </a:solidFill>
              </a:rPr>
              <a:t>microscopic behavior of the electrons does not (in particular diffusion in the gas) </a:t>
            </a:r>
          </a:p>
          <a:p>
            <a:pPr algn="ctr"/>
            <a:r>
              <a:rPr lang="en-US" sz="1600" b="1" dirty="0" smtClean="0">
                <a:solidFill>
                  <a:schemeClr val="tx2"/>
                </a:solidFill>
              </a:rPr>
              <a:t>therefore</a:t>
            </a:r>
          </a:p>
          <a:p>
            <a:pPr algn="ctr"/>
            <a:r>
              <a:rPr lang="en-US" sz="1600" b="1" dirty="0" smtClean="0">
                <a:solidFill>
                  <a:schemeClr val="tx2"/>
                </a:solidFill>
              </a:rPr>
              <a:t>More effective electron collection and transport between cascaded elements</a:t>
            </a:r>
          </a:p>
          <a:p>
            <a:pPr algn="ctr"/>
            <a:r>
              <a:rPr lang="en-US" sz="1600" b="1" dirty="0" smtClean="0">
                <a:solidFill>
                  <a:schemeClr val="tx2"/>
                </a:solidFill>
              </a:rPr>
              <a:t>(hole diameter is larger than the electron’s diffusion range when approaching the hole)</a:t>
            </a:r>
            <a:endParaRPr lang="en-US" sz="1600" b="1" dirty="0">
              <a:solidFill>
                <a:schemeClr val="tx2"/>
              </a:solidFill>
            </a:endParaRPr>
          </a:p>
        </p:txBody>
      </p:sp>
      <p:pic>
        <p:nvPicPr>
          <p:cNvPr id="29"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35" name="Rectangle 34"/>
          <p:cNvSpPr/>
          <p:nvPr/>
        </p:nvSpPr>
        <p:spPr>
          <a:xfrm>
            <a:off x="152400" y="312003"/>
            <a:ext cx="8077200" cy="1077218"/>
          </a:xfrm>
          <a:prstGeom prst="rect">
            <a:avLst/>
          </a:prstGeom>
        </p:spPr>
        <p:txBody>
          <a:bodyPr wrap="square">
            <a:spAutoFit/>
          </a:bodyPr>
          <a:lstStyle/>
          <a:p>
            <a:r>
              <a:rPr lang="en-US" sz="1600" b="1" dirty="0" err="1" smtClean="0">
                <a:solidFill>
                  <a:schemeClr val="tx2"/>
                </a:solidFill>
              </a:rPr>
              <a:t>THickGEM</a:t>
            </a:r>
            <a:r>
              <a:rPr lang="en-US" sz="1600" b="1" dirty="0" smtClean="0">
                <a:solidFill>
                  <a:schemeClr val="tx2"/>
                </a:solidFill>
              </a:rPr>
              <a:t> </a:t>
            </a:r>
          </a:p>
          <a:p>
            <a:r>
              <a:rPr lang="en-US" sz="1600" dirty="0" smtClean="0">
                <a:solidFill>
                  <a:schemeClr val="tx2"/>
                </a:solidFill>
              </a:rPr>
              <a:t>( R. </a:t>
            </a:r>
            <a:r>
              <a:rPr lang="en-US" sz="1600" dirty="0" err="1" smtClean="0">
                <a:solidFill>
                  <a:schemeClr val="tx2"/>
                </a:solidFill>
              </a:rPr>
              <a:t>Chechik</a:t>
            </a:r>
            <a:r>
              <a:rPr lang="en-US" sz="1600" dirty="0" smtClean="0">
                <a:solidFill>
                  <a:schemeClr val="tx2"/>
                </a:solidFill>
              </a:rPr>
              <a:t>, A. Breskin and C. </a:t>
            </a:r>
            <a:r>
              <a:rPr lang="en-US" sz="1600" dirty="0" err="1" smtClean="0">
                <a:solidFill>
                  <a:schemeClr val="tx2"/>
                </a:solidFill>
              </a:rPr>
              <a:t>Shalem,Thick</a:t>
            </a:r>
            <a:r>
              <a:rPr lang="en-US" sz="1600" dirty="0" smtClean="0">
                <a:solidFill>
                  <a:schemeClr val="tx2"/>
                </a:solidFill>
              </a:rPr>
              <a:t> GEM-like multipliers—a simple solution for large area UV-RICH detectors, to be published in NIMA - Similar approach to </a:t>
            </a:r>
            <a:r>
              <a:rPr lang="en-US" sz="1600" dirty="0" err="1" smtClean="0">
                <a:solidFill>
                  <a:schemeClr val="tx2"/>
                </a:solidFill>
              </a:rPr>
              <a:t>Peskov’s</a:t>
            </a:r>
            <a:r>
              <a:rPr lang="en-US" sz="1600" dirty="0" smtClean="0">
                <a:solidFill>
                  <a:schemeClr val="tx2"/>
                </a:solidFill>
              </a:rPr>
              <a:t> “optimized GEM”)</a:t>
            </a:r>
            <a:endParaRPr lang="en-US" sz="1600" dirty="0">
              <a:solidFill>
                <a:schemeClr val="tx2"/>
              </a:solidFill>
            </a:endParaRPr>
          </a:p>
        </p:txBody>
      </p:sp>
      <p:pic>
        <p:nvPicPr>
          <p:cNvPr id="14337" name="Picture 1"/>
          <p:cNvPicPr>
            <a:picLocks noChangeAspect="1" noChangeArrowheads="1"/>
          </p:cNvPicPr>
          <p:nvPr/>
        </p:nvPicPr>
        <p:blipFill>
          <a:blip r:embed="rId3" cstate="print"/>
          <a:srcRect/>
          <a:stretch>
            <a:fillRect/>
          </a:stretch>
        </p:blipFill>
        <p:spPr bwMode="auto">
          <a:xfrm>
            <a:off x="1828800" y="3045247"/>
            <a:ext cx="5486400" cy="33555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33</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29"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138242" name="Picture 2"/>
          <p:cNvPicPr>
            <a:picLocks noChangeAspect="1" noChangeArrowheads="1"/>
          </p:cNvPicPr>
          <p:nvPr/>
        </p:nvPicPr>
        <p:blipFill>
          <a:blip r:embed="rId3" cstate="print"/>
          <a:srcRect/>
          <a:stretch>
            <a:fillRect/>
          </a:stretch>
        </p:blipFill>
        <p:spPr bwMode="auto">
          <a:xfrm>
            <a:off x="762000" y="622375"/>
            <a:ext cx="6929437" cy="5245025"/>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1066800" y="5867400"/>
            <a:ext cx="7467600" cy="369332"/>
          </a:xfrm>
          <a:prstGeom prst="rect">
            <a:avLst/>
          </a:prstGeom>
        </p:spPr>
        <p:txBody>
          <a:bodyPr wrap="square">
            <a:spAutoFit/>
          </a:bodyPr>
          <a:lstStyle/>
          <a:p>
            <a:r>
              <a:rPr lang="en-US" dirty="0" smtClean="0"/>
              <a:t>Gas Micropattern Detectors for Tracking , L. Ropelewski CERN PH/DT2/ST </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34</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1266" name="Picture 2"/>
          <p:cNvPicPr>
            <a:picLocks noChangeAspect="1" noChangeArrowheads="1"/>
          </p:cNvPicPr>
          <p:nvPr/>
        </p:nvPicPr>
        <p:blipFill>
          <a:blip r:embed="rId2" cstate="print"/>
          <a:srcRect/>
          <a:stretch>
            <a:fillRect/>
          </a:stretch>
        </p:blipFill>
        <p:spPr bwMode="auto">
          <a:xfrm>
            <a:off x="304800" y="762000"/>
            <a:ext cx="1997075" cy="1295400"/>
          </a:xfrm>
          <a:prstGeom prst="rect">
            <a:avLst/>
          </a:prstGeom>
          <a:noFill/>
          <a:ln w="9525">
            <a:noFill/>
            <a:miter lim="800000"/>
            <a:headEnd/>
            <a:tailEnd/>
          </a:ln>
        </p:spPr>
      </p:pic>
      <p:pic>
        <p:nvPicPr>
          <p:cNvPr id="13" name="Picture 3" descr="ingrid on medipix9"/>
          <p:cNvPicPr>
            <a:picLocks noChangeAspect="1" noChangeArrowheads="1"/>
          </p:cNvPicPr>
          <p:nvPr/>
        </p:nvPicPr>
        <p:blipFill>
          <a:blip r:embed="rId3" cstate="print">
            <a:lum bright="20000"/>
            <a:extLst>
              <a:ext uri="{28A0092B-C50C-407E-A947-70E740481C1C}">
                <a14:useLocalDpi xmlns="" xmlns:a14="http://schemas.microsoft.com/office/drawing/2010/main" val="0"/>
              </a:ext>
            </a:extLst>
          </a:blip>
          <a:srcRect/>
          <a:stretch>
            <a:fillRect/>
          </a:stretch>
        </p:blipFill>
        <p:spPr bwMode="auto">
          <a:xfrm>
            <a:off x="6705600" y="2590800"/>
            <a:ext cx="1828800" cy="13716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4" name="Picture 2" descr="picture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05600" y="1066800"/>
            <a:ext cx="1828800" cy="137116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5" name="Rectangle 14"/>
          <p:cNvSpPr/>
          <p:nvPr/>
        </p:nvSpPr>
        <p:spPr>
          <a:xfrm>
            <a:off x="6629400" y="685800"/>
            <a:ext cx="2012154" cy="307777"/>
          </a:xfrm>
          <a:prstGeom prst="rect">
            <a:avLst/>
          </a:prstGeom>
        </p:spPr>
        <p:txBody>
          <a:bodyPr wrap="none">
            <a:spAutoFit/>
          </a:bodyPr>
          <a:lstStyle/>
          <a:p>
            <a:r>
              <a:rPr lang="en-US" sz="1400" dirty="0" smtClean="0">
                <a:solidFill>
                  <a:schemeClr val="accent1"/>
                </a:solidFill>
                <a:latin typeface="Times New Roman" pitchFamily="18" charset="0"/>
              </a:rPr>
              <a:t>Ingrid ( &amp; </a:t>
            </a:r>
            <a:r>
              <a:rPr lang="en-US" sz="1400" dirty="0" err="1" smtClean="0">
                <a:solidFill>
                  <a:schemeClr val="accent1"/>
                </a:solidFill>
                <a:latin typeface="Times New Roman" pitchFamily="18" charset="0"/>
              </a:rPr>
              <a:t>Timepix</a:t>
            </a:r>
            <a:r>
              <a:rPr lang="en-US" sz="1400" dirty="0" smtClean="0">
                <a:solidFill>
                  <a:schemeClr val="accent1"/>
                </a:solidFill>
                <a:latin typeface="Times New Roman" pitchFamily="18" charset="0"/>
              </a:rPr>
              <a:t> chip )</a:t>
            </a:r>
            <a:endParaRPr lang="en-US" sz="1400" dirty="0">
              <a:solidFill>
                <a:schemeClr val="accent1"/>
              </a:solidFill>
              <a:latin typeface="Times New Roman" pitchFamily="18" charset="0"/>
            </a:endParaRPr>
          </a:p>
        </p:txBody>
      </p:sp>
      <p:pic>
        <p:nvPicPr>
          <p:cNvPr id="11267"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057400" y="638175"/>
            <a:ext cx="3276600" cy="1952625"/>
          </a:xfrm>
          <a:prstGeom prst="rect">
            <a:avLst/>
          </a:prstGeom>
          <a:noFill/>
          <a:ln w="9525">
            <a:noFill/>
            <a:miter lim="800000"/>
            <a:headEnd/>
            <a:tailEnd/>
          </a:ln>
        </p:spPr>
      </p:pic>
      <p:pic>
        <p:nvPicPr>
          <p:cNvPr id="11268" name="Picture 4"/>
          <p:cNvPicPr>
            <a:picLocks noChangeAspect="1" noChangeArrowheads="1"/>
          </p:cNvPicPr>
          <p:nvPr/>
        </p:nvPicPr>
        <p:blipFill>
          <a:blip r:embed="rId6" cstate="print"/>
          <a:srcRect/>
          <a:stretch>
            <a:fillRect/>
          </a:stretch>
        </p:blipFill>
        <p:spPr bwMode="auto">
          <a:xfrm>
            <a:off x="0" y="2209800"/>
            <a:ext cx="1780794" cy="1447800"/>
          </a:xfrm>
          <a:prstGeom prst="rect">
            <a:avLst/>
          </a:prstGeom>
          <a:ln>
            <a:noFill/>
          </a:ln>
          <a:effectLst>
            <a:outerShdw blurRad="292100" dist="139700" dir="2700000" algn="tl" rotWithShape="0">
              <a:srgbClr val="333333">
                <a:alpha val="65000"/>
              </a:srgbClr>
            </a:outerShdw>
          </a:effectLst>
        </p:spPr>
      </p:pic>
      <p:sp>
        <p:nvSpPr>
          <p:cNvPr id="23" name="Rectangle 22"/>
          <p:cNvSpPr/>
          <p:nvPr/>
        </p:nvSpPr>
        <p:spPr>
          <a:xfrm rot="5400000">
            <a:off x="7205990" y="2329190"/>
            <a:ext cx="3352800" cy="523220"/>
          </a:xfrm>
          <a:prstGeom prst="rect">
            <a:avLst/>
          </a:prstGeom>
        </p:spPr>
        <p:txBody>
          <a:bodyPr wrap="square">
            <a:spAutoFit/>
          </a:bodyPr>
          <a:lstStyle/>
          <a:p>
            <a:r>
              <a:rPr lang="en-US" sz="1400" dirty="0" smtClean="0">
                <a:solidFill>
                  <a:schemeClr val="accent1"/>
                </a:solidFill>
                <a:latin typeface="Times New Roman" pitchFamily="18" charset="0"/>
              </a:rPr>
              <a:t>M. </a:t>
            </a:r>
            <a:r>
              <a:rPr lang="en-US" sz="1400" dirty="0" err="1" smtClean="0">
                <a:solidFill>
                  <a:schemeClr val="accent1"/>
                </a:solidFill>
                <a:latin typeface="Times New Roman" pitchFamily="18" charset="0"/>
              </a:rPr>
              <a:t>Cambell</a:t>
            </a:r>
            <a:r>
              <a:rPr lang="en-US" sz="1400" dirty="0" smtClean="0">
                <a:solidFill>
                  <a:schemeClr val="accent1"/>
                </a:solidFill>
                <a:latin typeface="Times New Roman" pitchFamily="18" charset="0"/>
              </a:rPr>
              <a:t> et al, NIMA540(2005)295 </a:t>
            </a:r>
          </a:p>
          <a:p>
            <a:r>
              <a:rPr lang="en-US" sz="1400" dirty="0" smtClean="0">
                <a:solidFill>
                  <a:schemeClr val="accent1"/>
                </a:solidFill>
                <a:latin typeface="Times New Roman" pitchFamily="18" charset="0"/>
              </a:rPr>
              <a:t>M. Chefdeville et al., NIMA556(2006)490</a:t>
            </a:r>
            <a:endParaRPr lang="en-US" sz="1400" dirty="0">
              <a:solidFill>
                <a:schemeClr val="accent1"/>
              </a:solidFill>
              <a:latin typeface="Times New Roman" pitchFamily="18" charset="0"/>
            </a:endParaRPr>
          </a:p>
        </p:txBody>
      </p:sp>
      <p:pic>
        <p:nvPicPr>
          <p:cNvPr id="24" name="Picture 14" descr="helix_jv"/>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4648200" y="457200"/>
            <a:ext cx="2061595" cy="2535237"/>
          </a:xfrm>
          <a:prstGeom prst="rect">
            <a:avLst/>
          </a:prstGeom>
          <a:noFill/>
          <a:ln w="9525">
            <a:noFill/>
            <a:miter lim="800000"/>
            <a:headEnd/>
            <a:tailEnd/>
          </a:ln>
        </p:spPr>
      </p:pic>
      <p:sp>
        <p:nvSpPr>
          <p:cNvPr id="25" name="Rectangle 24"/>
          <p:cNvSpPr/>
          <p:nvPr/>
        </p:nvSpPr>
        <p:spPr>
          <a:xfrm>
            <a:off x="0" y="5943600"/>
            <a:ext cx="4800600" cy="307777"/>
          </a:xfrm>
          <a:prstGeom prst="rect">
            <a:avLst/>
          </a:prstGeom>
        </p:spPr>
        <p:txBody>
          <a:bodyPr wrap="square">
            <a:spAutoFit/>
          </a:bodyPr>
          <a:lstStyle/>
          <a:p>
            <a:r>
              <a:rPr lang="en-US" sz="1400" dirty="0" err="1" smtClean="0">
                <a:solidFill>
                  <a:schemeClr val="accent1"/>
                </a:solidFill>
                <a:latin typeface="Times New Roman" pitchFamily="18" charset="0"/>
              </a:rPr>
              <a:t>Bellazzini</a:t>
            </a:r>
            <a:r>
              <a:rPr lang="en-US" sz="1400" dirty="0" smtClean="0">
                <a:solidFill>
                  <a:schemeClr val="accent1"/>
                </a:solidFill>
                <a:latin typeface="Times New Roman" pitchFamily="18" charset="0"/>
              </a:rPr>
              <a:t>, R et al. (2007a)  Nucl. Instr. and Meth. A 572, 160</a:t>
            </a:r>
          </a:p>
        </p:txBody>
      </p:sp>
      <p:sp>
        <p:nvSpPr>
          <p:cNvPr id="26" name="Rectangle 25"/>
          <p:cNvSpPr/>
          <p:nvPr/>
        </p:nvSpPr>
        <p:spPr>
          <a:xfrm>
            <a:off x="0" y="5486400"/>
            <a:ext cx="4572000" cy="307777"/>
          </a:xfrm>
          <a:prstGeom prst="rect">
            <a:avLst/>
          </a:prstGeom>
        </p:spPr>
        <p:txBody>
          <a:bodyPr>
            <a:spAutoFit/>
          </a:bodyPr>
          <a:lstStyle/>
          <a:p>
            <a:r>
              <a:rPr lang="en-US" sz="1400" dirty="0" err="1" smtClean="0">
                <a:solidFill>
                  <a:schemeClr val="accent1"/>
                </a:solidFill>
                <a:latin typeface="Times New Roman" pitchFamily="18" charset="0"/>
              </a:rPr>
              <a:t>Black, J. K. et al . (2003). </a:t>
            </a:r>
            <a:r>
              <a:rPr lang="en-US" sz="1400" dirty="0" smtClean="0">
                <a:solidFill>
                  <a:schemeClr val="accent1"/>
                </a:solidFill>
                <a:latin typeface="Times New Roman" pitchFamily="18" charset="0"/>
              </a:rPr>
              <a:t>Nucl. </a:t>
            </a:r>
            <a:r>
              <a:rPr lang="en-US" sz="1400" dirty="0" err="1" smtClean="0">
                <a:solidFill>
                  <a:schemeClr val="accent1"/>
                </a:solidFill>
                <a:latin typeface="Times New Roman" pitchFamily="18" charset="0"/>
              </a:rPr>
              <a:t>Instr. and Meth. A513, 639.</a:t>
            </a:r>
          </a:p>
        </p:txBody>
      </p:sp>
      <p:sp>
        <p:nvSpPr>
          <p:cNvPr id="28" name="Rectangle 27"/>
          <p:cNvSpPr/>
          <p:nvPr/>
        </p:nvSpPr>
        <p:spPr>
          <a:xfrm>
            <a:off x="0" y="5715000"/>
            <a:ext cx="4572000" cy="307777"/>
          </a:xfrm>
          <a:prstGeom prst="rect">
            <a:avLst/>
          </a:prstGeom>
        </p:spPr>
        <p:txBody>
          <a:bodyPr>
            <a:spAutoFit/>
          </a:bodyPr>
          <a:lstStyle/>
          <a:p>
            <a:r>
              <a:rPr lang="it-IT" sz="1400" dirty="0" err="1" smtClean="0">
                <a:solidFill>
                  <a:schemeClr val="accent1"/>
                </a:solidFill>
                <a:latin typeface="Times New Roman" pitchFamily="18" charset="0"/>
              </a:rPr>
              <a:t>Bellazzini et al. (2004)  </a:t>
            </a:r>
            <a:r>
              <a:rPr lang="en-US" sz="1400" dirty="0" smtClean="0">
                <a:solidFill>
                  <a:schemeClr val="accent1"/>
                </a:solidFill>
                <a:latin typeface="Times New Roman" pitchFamily="18" charset="0"/>
              </a:rPr>
              <a:t>Nucl. </a:t>
            </a:r>
            <a:r>
              <a:rPr lang="en-US" sz="1400" dirty="0" err="1" smtClean="0">
                <a:solidFill>
                  <a:schemeClr val="accent1"/>
                </a:solidFill>
                <a:latin typeface="Times New Roman" pitchFamily="18" charset="0"/>
              </a:rPr>
              <a:t>Instr. </a:t>
            </a:r>
            <a:r>
              <a:rPr lang="en-US" sz="1400" dirty="0" smtClean="0">
                <a:solidFill>
                  <a:schemeClr val="accent1"/>
                </a:solidFill>
                <a:latin typeface="Times New Roman" pitchFamily="18" charset="0"/>
              </a:rPr>
              <a:t>and Meth. A 535, 477.</a:t>
            </a:r>
            <a:endParaRPr lang="en-US" sz="1400" dirty="0" err="1" smtClean="0">
              <a:solidFill>
                <a:schemeClr val="accent1"/>
              </a:solidFill>
              <a:latin typeface="Times New Roman" pitchFamily="18" charset="0"/>
            </a:endParaRPr>
          </a:p>
        </p:txBody>
      </p:sp>
      <p:pic>
        <p:nvPicPr>
          <p:cNvPr id="27" name="Picture 3"/>
          <p:cNvPicPr>
            <a:picLocks noChangeAspect="1" noChangeArrowheads="1"/>
          </p:cNvPicPr>
          <p:nvPr/>
        </p:nvPicPr>
        <p:blipFill>
          <a:blip r:embed="rId8"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29" name="Title 3"/>
          <p:cNvSpPr txBox="1">
            <a:spLocks/>
          </p:cNvSpPr>
          <p:nvPr/>
        </p:nvSpPr>
        <p:spPr>
          <a:xfrm>
            <a:off x="0" y="0"/>
            <a:ext cx="5410200" cy="523220"/>
          </a:xfrm>
          <a:prstGeom prst="rect">
            <a:avLst/>
          </a:prstGeom>
        </p:spPr>
        <p:txBody>
          <a:bodyPr vert="horz" wrap="square" lIns="91440" tIns="45720" rIns="91440" bIns="45720" rtlCol="0" anchor="ctr">
            <a:spAutoFit/>
          </a:bodyPr>
          <a:lstStyle/>
          <a:p>
            <a:pPr marL="0" marR="0" lvl="0" indent="0" algn="ctr" defTabSz="91352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smtClean="0">
                <a:ln>
                  <a:noFill/>
                </a:ln>
                <a:solidFill>
                  <a:schemeClr val="tx2"/>
                </a:solidFill>
                <a:effectLst/>
                <a:uLnTx/>
                <a:uFillTx/>
                <a:latin typeface="+mj-lt"/>
                <a:ea typeface="+mj-ea"/>
                <a:cs typeface="+mj-cs"/>
              </a:rPr>
              <a:t>high resolution pixel readout</a:t>
            </a:r>
            <a:endParaRPr kumimoji="0" lang="en-US" sz="2800" b="1" i="0" u="none" strike="noStrike" kern="1200" cap="none" spc="0" normalizeH="0" baseline="0" noProof="0" dirty="0">
              <a:ln>
                <a:noFill/>
              </a:ln>
              <a:solidFill>
                <a:schemeClr val="tx2"/>
              </a:solidFill>
              <a:effectLst/>
              <a:uLnTx/>
              <a:uFillTx/>
              <a:latin typeface="+mj-lt"/>
              <a:ea typeface="+mj-ea"/>
              <a:cs typeface="+mj-cs"/>
            </a:endParaRPr>
          </a:p>
        </p:txBody>
      </p:sp>
      <p:pic>
        <p:nvPicPr>
          <p:cNvPr id="31"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572000" y="5067600"/>
            <a:ext cx="1676400" cy="12562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2" name="Rectangle 31"/>
          <p:cNvSpPr/>
          <p:nvPr/>
        </p:nvSpPr>
        <p:spPr>
          <a:xfrm>
            <a:off x="3203644" y="4800600"/>
            <a:ext cx="2736711" cy="307777"/>
          </a:xfrm>
          <a:prstGeom prst="rect">
            <a:avLst/>
          </a:prstGeom>
        </p:spPr>
        <p:txBody>
          <a:bodyPr wrap="none">
            <a:spAutoFit/>
          </a:bodyPr>
          <a:lstStyle/>
          <a:p>
            <a:r>
              <a:rPr lang="en-US" sz="1400" dirty="0" err="1" smtClean="0">
                <a:solidFill>
                  <a:schemeClr val="accent1"/>
                </a:solidFill>
                <a:latin typeface="Times New Roman" pitchFamily="18" charset="0"/>
              </a:rPr>
              <a:t>GEMPIx</a:t>
            </a:r>
            <a:r>
              <a:rPr lang="en-US" sz="1400" dirty="0" smtClean="0">
                <a:solidFill>
                  <a:schemeClr val="accent1"/>
                </a:solidFill>
                <a:latin typeface="Times New Roman" pitchFamily="18" charset="0"/>
              </a:rPr>
              <a:t> ( &amp; </a:t>
            </a:r>
            <a:r>
              <a:rPr lang="en-US" sz="1400" dirty="0" err="1" smtClean="0">
                <a:solidFill>
                  <a:schemeClr val="accent1"/>
                </a:solidFill>
                <a:latin typeface="Times New Roman" pitchFamily="18" charset="0"/>
              </a:rPr>
              <a:t>TimePix</a:t>
            </a:r>
            <a:r>
              <a:rPr lang="en-US" sz="1400" dirty="0" smtClean="0">
                <a:solidFill>
                  <a:schemeClr val="accent1"/>
                </a:solidFill>
                <a:latin typeface="Times New Roman" pitchFamily="18" charset="0"/>
              </a:rPr>
              <a:t>) Murtas et al</a:t>
            </a:r>
            <a:endParaRPr lang="en-US" sz="1400" dirty="0">
              <a:solidFill>
                <a:schemeClr val="accent1"/>
              </a:solidFill>
              <a:latin typeface="Times New Roman" pitchFamily="18" charset="0"/>
            </a:endParaRPr>
          </a:p>
        </p:txBody>
      </p:sp>
      <p:pic>
        <p:nvPicPr>
          <p:cNvPr id="33" name="Picture 34" descr="IMG_0005_resize"/>
          <p:cNvPicPr>
            <a:picLocks noChangeAspect="1" noChangeArrowheads="1"/>
          </p:cNvPicPr>
          <p:nvPr/>
        </p:nvPicPr>
        <p:blipFill>
          <a:blip r:embed="rId10" cstate="print"/>
          <a:srcRect/>
          <a:stretch>
            <a:fillRect/>
          </a:stretch>
        </p:blipFill>
        <p:spPr bwMode="auto">
          <a:xfrm>
            <a:off x="6705600" y="4419600"/>
            <a:ext cx="1871477" cy="1295400"/>
          </a:xfrm>
          <a:prstGeom prst="rect">
            <a:avLst/>
          </a:prstGeom>
          <a:ln>
            <a:noFill/>
          </a:ln>
          <a:effectLst>
            <a:outerShdw blurRad="292100" dist="139700" dir="2700000" algn="tl" rotWithShape="0">
              <a:srgbClr val="333333">
                <a:alpha val="65000"/>
              </a:srgbClr>
            </a:outerShdw>
          </a:effectLst>
        </p:spPr>
      </p:pic>
      <p:sp>
        <p:nvSpPr>
          <p:cNvPr id="34" name="Rectangle 33"/>
          <p:cNvSpPr/>
          <p:nvPr/>
        </p:nvSpPr>
        <p:spPr>
          <a:xfrm>
            <a:off x="6399979" y="5791200"/>
            <a:ext cx="2744021" cy="307777"/>
          </a:xfrm>
          <a:prstGeom prst="rect">
            <a:avLst/>
          </a:prstGeom>
        </p:spPr>
        <p:txBody>
          <a:bodyPr wrap="none">
            <a:spAutoFit/>
          </a:bodyPr>
          <a:lstStyle/>
          <a:p>
            <a:r>
              <a:rPr lang="en-US" sz="1400" dirty="0" smtClean="0">
                <a:solidFill>
                  <a:schemeClr val="accent1"/>
                </a:solidFill>
                <a:latin typeface="Times New Roman" pitchFamily="18" charset="0"/>
              </a:rPr>
              <a:t>P. Colas et al., NIMA535(2004)506</a:t>
            </a:r>
            <a:endParaRPr lang="en-US" sz="1400" dirty="0">
              <a:solidFill>
                <a:schemeClr val="accent1"/>
              </a:solidFill>
              <a:latin typeface="Times New Roman" pitchFamily="18" charset="0"/>
            </a:endParaRPr>
          </a:p>
        </p:txBody>
      </p:sp>
      <p:pic>
        <p:nvPicPr>
          <p:cNvPr id="11271" name="Picture 7"/>
          <p:cNvPicPr>
            <a:picLocks noChangeAspect="1" noChangeArrowheads="1"/>
          </p:cNvPicPr>
          <p:nvPr/>
        </p:nvPicPr>
        <p:blipFill>
          <a:blip r:embed="rId11" cstate="print"/>
          <a:srcRect l="3247"/>
          <a:stretch>
            <a:fillRect/>
          </a:stretch>
        </p:blipFill>
        <p:spPr bwMode="auto">
          <a:xfrm>
            <a:off x="2851727" y="2895600"/>
            <a:ext cx="3440545" cy="1905000"/>
          </a:xfrm>
          <a:prstGeom prst="rect">
            <a:avLst/>
          </a:prstGeom>
          <a:ln>
            <a:noFill/>
          </a:ln>
          <a:effectLst>
            <a:outerShdw blurRad="292100" dist="139700" dir="2700000" algn="tl" rotWithShape="0">
              <a:srgbClr val="333333">
                <a:alpha val="65000"/>
              </a:srgbClr>
            </a:outerShdw>
          </a:effectLst>
        </p:spPr>
      </p:pic>
      <p:sp>
        <p:nvSpPr>
          <p:cNvPr id="35" name="Rectangle 34"/>
          <p:cNvSpPr/>
          <p:nvPr/>
        </p:nvSpPr>
        <p:spPr>
          <a:xfrm>
            <a:off x="6705600" y="4114800"/>
            <a:ext cx="1861407" cy="307777"/>
          </a:xfrm>
          <a:prstGeom prst="rect">
            <a:avLst/>
          </a:prstGeom>
        </p:spPr>
        <p:txBody>
          <a:bodyPr wrap="none">
            <a:spAutoFit/>
          </a:bodyPr>
          <a:lstStyle/>
          <a:p>
            <a:r>
              <a:rPr lang="en-US" sz="1400" dirty="0" smtClean="0">
                <a:solidFill>
                  <a:schemeClr val="accent1"/>
                </a:solidFill>
                <a:latin typeface="Times New Roman" pitchFamily="18" charset="0"/>
              </a:rPr>
              <a:t>MM( &amp; </a:t>
            </a:r>
            <a:r>
              <a:rPr lang="en-US" sz="1400" dirty="0" err="1" smtClean="0">
                <a:solidFill>
                  <a:schemeClr val="accent1"/>
                </a:solidFill>
                <a:latin typeface="Times New Roman" pitchFamily="18" charset="0"/>
              </a:rPr>
              <a:t>Medipix</a:t>
            </a:r>
            <a:r>
              <a:rPr lang="en-US" sz="1400" dirty="0" smtClean="0">
                <a:solidFill>
                  <a:schemeClr val="accent1"/>
                </a:solidFill>
                <a:latin typeface="Times New Roman" pitchFamily="18" charset="0"/>
              </a:rPr>
              <a:t> chip )</a:t>
            </a:r>
            <a:endParaRPr lang="en-US" sz="1400" dirty="0">
              <a:solidFill>
                <a:schemeClr val="accent1"/>
              </a:solidFill>
              <a:latin typeface="Times New Roman" pitchFamily="18" charset="0"/>
            </a:endParaRPr>
          </a:p>
        </p:txBody>
      </p:sp>
      <p:pic>
        <p:nvPicPr>
          <p:cNvPr id="11273" name="Picture 9"/>
          <p:cNvPicPr>
            <a:picLocks noChangeAspect="1" noChangeArrowheads="1"/>
          </p:cNvPicPr>
          <p:nvPr/>
        </p:nvPicPr>
        <p:blipFill>
          <a:blip r:embed="rId12" cstate="print"/>
          <a:srcRect/>
          <a:stretch>
            <a:fillRect/>
          </a:stretch>
        </p:blipFill>
        <p:spPr bwMode="auto">
          <a:xfrm>
            <a:off x="1447800" y="2590800"/>
            <a:ext cx="1252408" cy="1195388"/>
          </a:xfrm>
          <a:prstGeom prst="rect">
            <a:avLst/>
          </a:prstGeom>
          <a:ln>
            <a:noFill/>
          </a:ln>
          <a:effectLst>
            <a:outerShdw blurRad="292100" dist="139700" dir="2700000" algn="tl" rotWithShape="0">
              <a:srgbClr val="333333">
                <a:alpha val="65000"/>
              </a:srgbClr>
            </a:outerShdw>
          </a:effectLst>
        </p:spPr>
      </p:pic>
      <p:pic>
        <p:nvPicPr>
          <p:cNvPr id="11274" name="Picture 10"/>
          <p:cNvPicPr>
            <a:picLocks noChangeAspect="1" noChangeArrowheads="1"/>
          </p:cNvPicPr>
          <p:nvPr/>
        </p:nvPicPr>
        <p:blipFill>
          <a:blip r:embed="rId13" cstate="print"/>
          <a:srcRect/>
          <a:stretch>
            <a:fillRect/>
          </a:stretch>
        </p:blipFill>
        <p:spPr bwMode="auto">
          <a:xfrm>
            <a:off x="109538" y="3858695"/>
            <a:ext cx="2100262" cy="155150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35</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sp>
        <p:nvSpPr>
          <p:cNvPr id="18" name="TextBox 17"/>
          <p:cNvSpPr txBox="1"/>
          <p:nvPr/>
        </p:nvSpPr>
        <p:spPr>
          <a:xfrm>
            <a:off x="304800" y="533400"/>
            <a:ext cx="6305701" cy="584775"/>
          </a:xfrm>
          <a:prstGeom prst="rect">
            <a:avLst/>
          </a:prstGeom>
          <a:noFill/>
        </p:spPr>
        <p:txBody>
          <a:bodyPr wrap="none" rtlCol="0">
            <a:spAutoFit/>
          </a:bodyPr>
          <a:lstStyle/>
          <a:p>
            <a:r>
              <a:rPr lang="en-US" sz="1600" b="1" dirty="0" smtClean="0">
                <a:solidFill>
                  <a:schemeClr val="tx2"/>
                </a:solidFill>
              </a:rPr>
              <a:t>MPGD faster because of smaller gaps between anode and cathode  but: </a:t>
            </a:r>
          </a:p>
          <a:p>
            <a:r>
              <a:rPr lang="en-US" sz="1600" b="1" dirty="0" smtClean="0">
                <a:solidFill>
                  <a:schemeClr val="tx2"/>
                </a:solidFill>
              </a:rPr>
              <a:t>		streamer -&gt; fast discharges</a:t>
            </a:r>
            <a:endParaRPr lang="en-US" sz="1600" b="1" dirty="0">
              <a:solidFill>
                <a:schemeClr val="tx2"/>
              </a:solidFill>
            </a:endParaRPr>
          </a:p>
        </p:txBody>
      </p:sp>
      <p:sp>
        <p:nvSpPr>
          <p:cNvPr id="19" name="Rectangle 18"/>
          <p:cNvSpPr/>
          <p:nvPr/>
        </p:nvSpPr>
        <p:spPr>
          <a:xfrm>
            <a:off x="762000" y="1371600"/>
            <a:ext cx="6781800" cy="338554"/>
          </a:xfrm>
          <a:prstGeom prst="rect">
            <a:avLst/>
          </a:prstGeom>
        </p:spPr>
        <p:txBody>
          <a:bodyPr wrap="square">
            <a:spAutoFit/>
          </a:bodyPr>
          <a:lstStyle/>
          <a:p>
            <a:pPr>
              <a:buFont typeface="Arial" pitchFamily="34" charset="0"/>
              <a:buChar char="•"/>
            </a:pPr>
            <a:r>
              <a:rPr lang="en-US" sz="1600" b="1" dirty="0" smtClean="0">
                <a:solidFill>
                  <a:schemeClr val="tx2"/>
                </a:solidFill>
              </a:rPr>
              <a:t>Spontaneous breakdown, in absence of radiation, above a critical voltage</a:t>
            </a:r>
            <a:endParaRPr lang="en-US" sz="1600" b="1" dirty="0">
              <a:solidFill>
                <a:schemeClr val="tx2"/>
              </a:solidFill>
            </a:endParaRPr>
          </a:p>
        </p:txBody>
      </p:sp>
      <p:sp>
        <p:nvSpPr>
          <p:cNvPr id="20" name="Rectangle 19"/>
          <p:cNvSpPr/>
          <p:nvPr/>
        </p:nvSpPr>
        <p:spPr>
          <a:xfrm>
            <a:off x="762000" y="1934289"/>
            <a:ext cx="6845335" cy="584775"/>
          </a:xfrm>
          <a:prstGeom prst="rect">
            <a:avLst/>
          </a:prstGeom>
        </p:spPr>
        <p:txBody>
          <a:bodyPr wrap="none">
            <a:spAutoFit/>
          </a:bodyPr>
          <a:lstStyle/>
          <a:p>
            <a:pPr>
              <a:buFont typeface="Arial" pitchFamily="34" charset="0"/>
              <a:buChar char="•"/>
            </a:pPr>
            <a:r>
              <a:rPr lang="en-US" sz="1600" b="1" dirty="0" smtClean="0">
                <a:solidFill>
                  <a:schemeClr val="tx2"/>
                </a:solidFill>
              </a:rPr>
              <a:t>Rate-induced breakdown (presence of long-lived excited states produced in</a:t>
            </a:r>
          </a:p>
          <a:p>
            <a:r>
              <a:rPr lang="en-US" sz="1600" b="1" dirty="0" smtClean="0">
                <a:solidFill>
                  <a:schemeClr val="tx2"/>
                </a:solidFill>
              </a:rPr>
              <a:t>the gas or, according to recent evidence, more likely on the electrode surface)</a:t>
            </a:r>
            <a:endParaRPr lang="en-US" sz="1600" b="1" dirty="0">
              <a:solidFill>
                <a:schemeClr val="tx2"/>
              </a:solidFill>
            </a:endParaRPr>
          </a:p>
        </p:txBody>
      </p:sp>
      <p:sp>
        <p:nvSpPr>
          <p:cNvPr id="21" name="Rectangle 20"/>
          <p:cNvSpPr/>
          <p:nvPr/>
        </p:nvSpPr>
        <p:spPr>
          <a:xfrm>
            <a:off x="762000" y="2743200"/>
            <a:ext cx="2140842" cy="338554"/>
          </a:xfrm>
          <a:prstGeom prst="rect">
            <a:avLst/>
          </a:prstGeom>
        </p:spPr>
        <p:txBody>
          <a:bodyPr wrap="none">
            <a:spAutoFit/>
          </a:bodyPr>
          <a:lstStyle/>
          <a:p>
            <a:pPr>
              <a:buFont typeface="Arial" pitchFamily="34" charset="0"/>
              <a:buChar char="•"/>
            </a:pPr>
            <a:r>
              <a:rPr lang="en-US" sz="1600" b="1" dirty="0" smtClean="0">
                <a:solidFill>
                  <a:schemeClr val="tx2"/>
                </a:solidFill>
              </a:rPr>
              <a:t>Heavily ionizing tracks</a:t>
            </a:r>
            <a:endParaRPr lang="en-US" sz="1600" b="1" dirty="0">
              <a:solidFill>
                <a:schemeClr val="tx2"/>
              </a:solidFill>
            </a:endParaRPr>
          </a:p>
        </p:txBody>
      </p:sp>
      <p:sp>
        <p:nvSpPr>
          <p:cNvPr id="23" name="Rectangle 22"/>
          <p:cNvSpPr/>
          <p:nvPr/>
        </p:nvSpPr>
        <p:spPr>
          <a:xfrm>
            <a:off x="228600" y="3200400"/>
            <a:ext cx="8534400" cy="584775"/>
          </a:xfrm>
          <a:prstGeom prst="rect">
            <a:avLst/>
          </a:prstGeom>
        </p:spPr>
        <p:txBody>
          <a:bodyPr wrap="square">
            <a:spAutoFit/>
          </a:bodyPr>
          <a:lstStyle/>
          <a:p>
            <a:r>
              <a:rPr lang="en-US" sz="1600" dirty="0" smtClean="0">
                <a:solidFill>
                  <a:schemeClr val="tx2"/>
                </a:solidFill>
              </a:rPr>
              <a:t>High rate behavior and discharge limits in micro-pattern detectors. A. Bressan et al, Nuclear Instruments and Methods in Physics Research A 424 (1999) 321</a:t>
            </a:r>
            <a:endParaRPr lang="en-US" sz="1600" dirty="0">
              <a:solidFill>
                <a:schemeClr val="tx2"/>
              </a:solidFill>
            </a:endParaRPr>
          </a:p>
        </p:txBody>
      </p:sp>
      <p:pic>
        <p:nvPicPr>
          <p:cNvPr id="12"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3" name="Title 3"/>
          <p:cNvSpPr>
            <a:spLocks noGrp="1"/>
          </p:cNvSpPr>
          <p:nvPr>
            <p:ph type="title"/>
          </p:nvPr>
        </p:nvSpPr>
        <p:spPr>
          <a:xfrm>
            <a:off x="0" y="0"/>
            <a:ext cx="4267200" cy="523220"/>
          </a:xfrm>
          <a:prstGeom prst="rect">
            <a:avLst/>
          </a:prstGeom>
        </p:spPr>
        <p:txBody>
          <a:bodyPr wrap="square">
            <a:spAutoFit/>
          </a:bodyPr>
          <a:lstStyle/>
          <a:p>
            <a:pPr algn="l" defTabSz="913520"/>
            <a:r>
              <a:rPr lang="en-US" sz="2800" b="1" dirty="0" smtClean="0">
                <a:solidFill>
                  <a:schemeClr val="tx2"/>
                </a:solidFill>
              </a:rPr>
              <a:t>Discharges in MPGDs </a:t>
            </a:r>
            <a:endParaRPr lang="en-US" sz="2800" b="1" dirty="0">
              <a:solidFill>
                <a:schemeClr val="tx2"/>
              </a:solidFill>
            </a:endParaRPr>
          </a:p>
        </p:txBody>
      </p:sp>
      <p:sp>
        <p:nvSpPr>
          <p:cNvPr id="14" name="TextBox 13"/>
          <p:cNvSpPr txBox="1"/>
          <p:nvPr/>
        </p:nvSpPr>
        <p:spPr>
          <a:xfrm>
            <a:off x="381000" y="4145340"/>
            <a:ext cx="8382000" cy="1569660"/>
          </a:xfrm>
          <a:prstGeom prst="rect">
            <a:avLst/>
          </a:prstGeom>
          <a:noFill/>
        </p:spPr>
        <p:txBody>
          <a:bodyPr wrap="square" rtlCol="0">
            <a:spAutoFit/>
          </a:bodyPr>
          <a:lstStyle/>
          <a:p>
            <a:pPr algn="ctr"/>
            <a:r>
              <a:rPr lang="en-US" sz="2400" b="1" dirty="0" smtClean="0">
                <a:solidFill>
                  <a:schemeClr val="tx2"/>
                </a:solidFill>
              </a:rPr>
              <a:t>Two different approach followed against discharges:</a:t>
            </a:r>
          </a:p>
          <a:p>
            <a:pPr algn="ctr"/>
            <a:endParaRPr lang="en-US" sz="2400" b="1" dirty="0" smtClean="0">
              <a:solidFill>
                <a:schemeClr val="tx2"/>
              </a:solidFill>
            </a:endParaRPr>
          </a:p>
          <a:p>
            <a:pPr marL="457200" indent="-457200" algn="ctr">
              <a:buAutoNum type="arabicPeriod"/>
            </a:pPr>
            <a:r>
              <a:rPr lang="en-US" sz="2400" b="1" dirty="0" smtClean="0">
                <a:solidFill>
                  <a:schemeClr val="tx2"/>
                </a:solidFill>
              </a:rPr>
              <a:t>Multi Stage Detectors</a:t>
            </a:r>
          </a:p>
          <a:p>
            <a:pPr marL="457200" indent="-457200" algn="ctr">
              <a:buAutoNum type="arabicPeriod"/>
            </a:pPr>
            <a:r>
              <a:rPr lang="en-US" sz="2400" b="1" dirty="0" smtClean="0">
                <a:solidFill>
                  <a:schemeClr val="tx2"/>
                </a:solidFill>
              </a:rPr>
              <a:t>Resistive Electrodes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36</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79" name="Picture 2" descr="triple_gem"/>
          <p:cNvPicPr>
            <a:picLocks noChangeAspect="1" noChangeArrowheads="1"/>
          </p:cNvPicPr>
          <p:nvPr/>
        </p:nvPicPr>
        <p:blipFill rotWithShape="1">
          <a:blip r:embed="rId2" cstate="print"/>
          <a:srcRect l="-1" r="17701"/>
          <a:stretch/>
        </p:blipFill>
        <p:spPr bwMode="auto">
          <a:xfrm>
            <a:off x="609600" y="838200"/>
            <a:ext cx="2772547" cy="2136498"/>
          </a:xfrm>
          <a:prstGeom prst="rect">
            <a:avLst/>
          </a:prstGeom>
          <a:noFill/>
          <a:ln>
            <a:noFill/>
          </a:ln>
        </p:spPr>
      </p:pic>
      <p:pic>
        <p:nvPicPr>
          <p:cNvPr id="18"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9" name="Title 3"/>
          <p:cNvSpPr>
            <a:spLocks noGrp="1"/>
          </p:cNvSpPr>
          <p:nvPr>
            <p:ph type="title"/>
          </p:nvPr>
        </p:nvSpPr>
        <p:spPr>
          <a:xfrm>
            <a:off x="0" y="0"/>
            <a:ext cx="4267200" cy="523220"/>
          </a:xfrm>
          <a:prstGeom prst="rect">
            <a:avLst/>
          </a:prstGeom>
        </p:spPr>
        <p:txBody>
          <a:bodyPr wrap="square">
            <a:spAutoFit/>
          </a:bodyPr>
          <a:lstStyle/>
          <a:p>
            <a:pPr algn="l" defTabSz="913520"/>
            <a:r>
              <a:rPr lang="en-US" sz="2800" b="1" dirty="0" smtClean="0">
                <a:solidFill>
                  <a:schemeClr val="tx2"/>
                </a:solidFill>
              </a:rPr>
              <a:t>Multi Stage Devices</a:t>
            </a:r>
            <a:endParaRPr lang="en-US" sz="2800" b="1" dirty="0">
              <a:solidFill>
                <a:schemeClr val="tx2"/>
              </a:solidFill>
            </a:endParaRPr>
          </a:p>
        </p:txBody>
      </p:sp>
      <p:pic>
        <p:nvPicPr>
          <p:cNvPr id="20" name="Picture 3"/>
          <p:cNvPicPr>
            <a:picLocks noChangeAspect="1" noChangeArrowheads="1"/>
          </p:cNvPicPr>
          <p:nvPr/>
        </p:nvPicPr>
        <p:blipFill>
          <a:blip r:embed="rId4" cstate="print"/>
          <a:srcRect/>
          <a:stretch>
            <a:fillRect/>
          </a:stretch>
        </p:blipFill>
        <p:spPr bwMode="auto">
          <a:xfrm>
            <a:off x="4267200" y="1447800"/>
            <a:ext cx="4661695" cy="3336604"/>
          </a:xfrm>
          <a:prstGeom prst="rect">
            <a:avLst/>
          </a:prstGeom>
          <a:noFill/>
          <a:ln w="9525">
            <a:noFill/>
            <a:miter lim="800000"/>
            <a:headEnd/>
            <a:tailEnd/>
          </a:ln>
        </p:spPr>
      </p:pic>
      <p:sp>
        <p:nvSpPr>
          <p:cNvPr id="21" name="Rectangle 20"/>
          <p:cNvSpPr/>
          <p:nvPr/>
        </p:nvSpPr>
        <p:spPr>
          <a:xfrm>
            <a:off x="4662443" y="4800600"/>
            <a:ext cx="3511089" cy="338554"/>
          </a:xfrm>
          <a:prstGeom prst="rect">
            <a:avLst/>
          </a:prstGeom>
        </p:spPr>
        <p:txBody>
          <a:bodyPr wrap="none">
            <a:spAutoFit/>
          </a:bodyPr>
          <a:lstStyle/>
          <a:p>
            <a:r>
              <a:rPr lang="en-US" sz="1600" b="1" dirty="0" smtClean="0">
                <a:solidFill>
                  <a:schemeClr val="tx2"/>
                </a:solidFill>
              </a:rPr>
              <a:t>S. Bachmann et al, NIMA 479(2002)294</a:t>
            </a:r>
            <a:endParaRPr lang="en-US" sz="1600" b="1" dirty="0">
              <a:solidFill>
                <a:schemeClr val="tx2"/>
              </a:solidFill>
            </a:endParaRPr>
          </a:p>
        </p:txBody>
      </p:sp>
      <p:sp>
        <p:nvSpPr>
          <p:cNvPr id="22" name="Rectangle 21"/>
          <p:cNvSpPr/>
          <p:nvPr/>
        </p:nvSpPr>
        <p:spPr>
          <a:xfrm>
            <a:off x="4419600" y="914400"/>
            <a:ext cx="4572000" cy="584775"/>
          </a:xfrm>
          <a:prstGeom prst="rect">
            <a:avLst/>
          </a:prstGeom>
        </p:spPr>
        <p:txBody>
          <a:bodyPr>
            <a:spAutoFit/>
          </a:bodyPr>
          <a:lstStyle/>
          <a:p>
            <a:r>
              <a:rPr lang="en-US" sz="1600" b="1" dirty="0" smtClean="0">
                <a:solidFill>
                  <a:schemeClr val="tx2"/>
                </a:solidFill>
              </a:rPr>
              <a:t>DISCHARGE PROBABILITY ON EXPOSURE TO 5 </a:t>
            </a:r>
            <a:r>
              <a:rPr lang="en-US" sz="1600" b="1" dirty="0" err="1" smtClean="0">
                <a:solidFill>
                  <a:schemeClr val="tx2"/>
                </a:solidFill>
              </a:rPr>
              <a:t>MeV</a:t>
            </a:r>
            <a:r>
              <a:rPr lang="en-US" sz="1600" b="1" dirty="0" smtClean="0">
                <a:solidFill>
                  <a:schemeClr val="tx2"/>
                </a:solidFill>
              </a:rPr>
              <a:t> α (from internal 220Rn gas)</a:t>
            </a:r>
            <a:endParaRPr lang="en-US" sz="1600" b="1" dirty="0">
              <a:solidFill>
                <a:schemeClr val="tx2"/>
              </a:solidFill>
            </a:endParaRPr>
          </a:p>
        </p:txBody>
      </p:sp>
      <p:pic>
        <p:nvPicPr>
          <p:cNvPr id="23" name="Picture 4"/>
          <p:cNvPicPr>
            <a:picLocks noChangeAspect="1" noChangeArrowheads="1"/>
          </p:cNvPicPr>
          <p:nvPr/>
        </p:nvPicPr>
        <p:blipFill>
          <a:blip r:embed="rId5" cstate="print"/>
          <a:srcRect/>
          <a:stretch>
            <a:fillRect/>
          </a:stretch>
        </p:blipFill>
        <p:spPr bwMode="auto">
          <a:xfrm>
            <a:off x="152400" y="3505200"/>
            <a:ext cx="3780015" cy="2767739"/>
          </a:xfrm>
          <a:prstGeom prst="rect">
            <a:avLst/>
          </a:prstGeom>
          <a:noFill/>
          <a:ln w="9525">
            <a:noFill/>
            <a:miter lim="800000"/>
            <a:headEnd/>
            <a:tailEnd/>
          </a:ln>
        </p:spPr>
      </p:pic>
      <p:sp>
        <p:nvSpPr>
          <p:cNvPr id="24" name="Rectangle 23"/>
          <p:cNvSpPr/>
          <p:nvPr/>
        </p:nvSpPr>
        <p:spPr>
          <a:xfrm>
            <a:off x="0" y="2947261"/>
            <a:ext cx="4572000" cy="523220"/>
          </a:xfrm>
          <a:prstGeom prst="rect">
            <a:avLst/>
          </a:prstGeom>
        </p:spPr>
        <p:txBody>
          <a:bodyPr wrap="square">
            <a:spAutoFit/>
          </a:bodyPr>
          <a:lstStyle/>
          <a:p>
            <a:r>
              <a:rPr lang="en-US" sz="1400" b="1" dirty="0" smtClean="0">
                <a:solidFill>
                  <a:schemeClr val="tx2"/>
                </a:solidFill>
              </a:rPr>
              <a:t>TEST AT PSI πM1 beam: No discharges in 12 hrs of operation at gain 10</a:t>
            </a:r>
            <a:r>
              <a:rPr lang="en-US" sz="1400" b="1" baseline="30000" dirty="0" smtClean="0">
                <a:solidFill>
                  <a:schemeClr val="tx2"/>
                </a:solidFill>
              </a:rPr>
              <a:t>4</a:t>
            </a:r>
            <a:r>
              <a:rPr lang="en-US" sz="1400" b="1" dirty="0" smtClean="0">
                <a:solidFill>
                  <a:schemeClr val="tx2"/>
                </a:solidFill>
              </a:rPr>
              <a:t> (4 years of operation in COMPASS!)</a:t>
            </a:r>
            <a:endParaRPr lang="en-US" sz="1400" b="1" dirty="0">
              <a:solidFill>
                <a:schemeClr val="tx2"/>
              </a:solidFill>
            </a:endParaRPr>
          </a:p>
        </p:txBody>
      </p:sp>
      <p:sp>
        <p:nvSpPr>
          <p:cNvPr id="25" name="Rectangle 24"/>
          <p:cNvSpPr/>
          <p:nvPr/>
        </p:nvSpPr>
        <p:spPr>
          <a:xfrm rot="5400000">
            <a:off x="2529337" y="4709664"/>
            <a:ext cx="2685928" cy="276999"/>
          </a:xfrm>
          <a:prstGeom prst="rect">
            <a:avLst/>
          </a:prstGeom>
        </p:spPr>
        <p:txBody>
          <a:bodyPr wrap="none">
            <a:spAutoFit/>
          </a:bodyPr>
          <a:lstStyle/>
          <a:p>
            <a:r>
              <a:rPr lang="en-US" sz="1200" b="1" dirty="0" smtClean="0">
                <a:solidFill>
                  <a:schemeClr val="tx2"/>
                </a:solidFill>
              </a:rPr>
              <a:t>S. Bachmann et al, NIMA 470(2001)548</a:t>
            </a:r>
            <a:endParaRPr lang="en-US" sz="1200" b="1" dirty="0">
              <a:solidFill>
                <a:schemeClr val="tx2"/>
              </a:solidFill>
            </a:endParaRPr>
          </a:p>
        </p:txBody>
      </p:sp>
      <p:sp>
        <p:nvSpPr>
          <p:cNvPr id="26" name="Rectangle 25"/>
          <p:cNvSpPr/>
          <p:nvPr/>
        </p:nvSpPr>
        <p:spPr>
          <a:xfrm>
            <a:off x="914400" y="457200"/>
            <a:ext cx="8229600" cy="369332"/>
          </a:xfrm>
          <a:prstGeom prst="rect">
            <a:avLst/>
          </a:prstGeom>
        </p:spPr>
        <p:txBody>
          <a:bodyPr wrap="square">
            <a:spAutoFit/>
          </a:bodyPr>
          <a:lstStyle/>
          <a:p>
            <a:r>
              <a:rPr lang="en-US" b="1" dirty="0" smtClean="0">
                <a:solidFill>
                  <a:schemeClr val="tx2"/>
                </a:solidFill>
              </a:rPr>
              <a:t>voltage dependence of Raether’s limit, larger for low operating potentials</a:t>
            </a:r>
            <a:endParaRPr lang="en-US" b="1" dirty="0">
              <a:solidFill>
                <a:schemeClr val="tx2"/>
              </a:solidFill>
            </a:endParaRPr>
          </a:p>
        </p:txBody>
      </p:sp>
      <p:sp>
        <p:nvSpPr>
          <p:cNvPr id="27" name="Rectangle 26"/>
          <p:cNvSpPr/>
          <p:nvPr/>
        </p:nvSpPr>
        <p:spPr>
          <a:xfrm>
            <a:off x="4114800" y="5265003"/>
            <a:ext cx="5029200" cy="830997"/>
          </a:xfrm>
          <a:prstGeom prst="rect">
            <a:avLst/>
          </a:prstGeom>
        </p:spPr>
        <p:txBody>
          <a:bodyPr wrap="square">
            <a:spAutoFit/>
          </a:bodyPr>
          <a:lstStyle/>
          <a:p>
            <a:r>
              <a:rPr lang="en-US" sz="1200" dirty="0" smtClean="0">
                <a:solidFill>
                  <a:schemeClr val="tx2"/>
                </a:solidFill>
              </a:rPr>
              <a:t>The low-field separation between multipliers is crucial, probably because it</a:t>
            </a:r>
          </a:p>
          <a:p>
            <a:r>
              <a:rPr lang="en-US" sz="1200" dirty="0" smtClean="0">
                <a:solidFill>
                  <a:schemeClr val="tx2"/>
                </a:solidFill>
              </a:rPr>
              <a:t>suppresses photon- and ion-mediated feedback mechanisms; its fundamental role has been confirmed by observed failures of detectors that directly combine two elements in contact</a:t>
            </a:r>
            <a:r>
              <a:rPr lang="en-US" sz="1200" dirty="0" smtClean="0"/>
              <a:t>.</a:t>
            </a:r>
            <a:endParaRPr lang="en-US" sz="12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37</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grpSp>
        <p:nvGrpSpPr>
          <p:cNvPr id="2" name="Group 79"/>
          <p:cNvGrpSpPr/>
          <p:nvPr/>
        </p:nvGrpSpPr>
        <p:grpSpPr>
          <a:xfrm>
            <a:off x="914400" y="914400"/>
            <a:ext cx="2971800" cy="2133600"/>
            <a:chOff x="402511" y="3788228"/>
            <a:chExt cx="3359564" cy="2487433"/>
          </a:xfrm>
        </p:grpSpPr>
        <p:pic>
          <p:nvPicPr>
            <p:cNvPr id="81" name="Image 667" descr="PMMGEMPrinciple.png"/>
            <p:cNvPicPr>
              <a:picLocks noChangeAspect="1"/>
            </p:cNvPicPr>
            <p:nvPr/>
          </p:nvPicPr>
          <p:blipFill>
            <a:blip r:embed="rId2" cstate="print"/>
            <a:stretch>
              <a:fillRect/>
            </a:stretch>
          </p:blipFill>
          <p:spPr>
            <a:xfrm>
              <a:off x="532424" y="3788228"/>
              <a:ext cx="3187097" cy="2201201"/>
            </a:xfrm>
            <a:prstGeom prst="rect">
              <a:avLst/>
            </a:prstGeom>
            <a:ln>
              <a:noFill/>
            </a:ln>
          </p:spPr>
        </p:pic>
        <p:sp>
          <p:nvSpPr>
            <p:cNvPr id="83" name="Rectangle 82"/>
            <p:cNvSpPr/>
            <p:nvPr/>
          </p:nvSpPr>
          <p:spPr bwMode="auto">
            <a:xfrm>
              <a:off x="402511" y="3788228"/>
              <a:ext cx="3359564" cy="2487433"/>
            </a:xfrm>
            <a:prstGeom prst="rect">
              <a:avLst/>
            </a:prstGeom>
            <a:noFill/>
            <a:ln w="38100"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200" b="1" i="0" u="none" strike="noStrike" cap="none" normalizeH="0" baseline="0" smtClean="0">
                <a:ln>
                  <a:noFill/>
                </a:ln>
                <a:solidFill>
                  <a:srgbClr val="FFFF00"/>
                </a:solidFill>
                <a:effectLst>
                  <a:outerShdw blurRad="38100" dist="38100" dir="2700000" algn="tl">
                    <a:srgbClr val="000000">
                      <a:alpha val="43137"/>
                    </a:srgbClr>
                  </a:outerShdw>
                </a:effectLst>
                <a:latin typeface="Helvetica" pitchFamily="34" charset="0"/>
              </a:endParaRPr>
            </a:p>
          </p:txBody>
        </p:sp>
      </p:grpSp>
      <p:pic>
        <p:nvPicPr>
          <p:cNvPr id="18"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9" name="Title 3"/>
          <p:cNvSpPr>
            <a:spLocks noGrp="1"/>
          </p:cNvSpPr>
          <p:nvPr>
            <p:ph type="title"/>
          </p:nvPr>
        </p:nvSpPr>
        <p:spPr>
          <a:xfrm>
            <a:off x="0" y="0"/>
            <a:ext cx="4267200" cy="523220"/>
          </a:xfrm>
          <a:prstGeom prst="rect">
            <a:avLst/>
          </a:prstGeom>
        </p:spPr>
        <p:txBody>
          <a:bodyPr wrap="square">
            <a:spAutoFit/>
          </a:bodyPr>
          <a:lstStyle/>
          <a:p>
            <a:pPr algn="l" defTabSz="913520"/>
            <a:r>
              <a:rPr lang="en-US" sz="2800" b="1" dirty="0" smtClean="0">
                <a:solidFill>
                  <a:schemeClr val="tx2"/>
                </a:solidFill>
              </a:rPr>
              <a:t>Multi Stage Devices</a:t>
            </a:r>
            <a:endParaRPr lang="en-US" sz="2800" b="1" dirty="0">
              <a:solidFill>
                <a:schemeClr val="tx2"/>
              </a:solidFill>
            </a:endParaRPr>
          </a:p>
        </p:txBody>
      </p:sp>
      <p:sp>
        <p:nvSpPr>
          <p:cNvPr id="27" name="Rectangle 26"/>
          <p:cNvSpPr/>
          <p:nvPr/>
        </p:nvSpPr>
        <p:spPr>
          <a:xfrm>
            <a:off x="838200" y="6016823"/>
            <a:ext cx="5638800" cy="307777"/>
          </a:xfrm>
          <a:prstGeom prst="rect">
            <a:avLst/>
          </a:prstGeom>
        </p:spPr>
        <p:txBody>
          <a:bodyPr wrap="square">
            <a:spAutoFit/>
          </a:bodyPr>
          <a:lstStyle/>
          <a:p>
            <a:pPr lvl="0"/>
            <a:r>
              <a:rPr lang="de-DE" sz="1400" dirty="0" smtClean="0">
                <a:solidFill>
                  <a:schemeClr val="tx2"/>
                </a:solidFill>
              </a:rPr>
              <a:t>S. Duval et al., NIMA 695  (2012) 163</a:t>
            </a:r>
          </a:p>
        </p:txBody>
      </p:sp>
      <p:pic>
        <p:nvPicPr>
          <p:cNvPr id="100354" name="Picture 2"/>
          <p:cNvPicPr>
            <a:picLocks noChangeAspect="1" noChangeArrowheads="1"/>
          </p:cNvPicPr>
          <p:nvPr/>
        </p:nvPicPr>
        <p:blipFill>
          <a:blip r:embed="rId4" cstate="print"/>
          <a:srcRect/>
          <a:stretch>
            <a:fillRect/>
          </a:stretch>
        </p:blipFill>
        <p:spPr bwMode="auto">
          <a:xfrm>
            <a:off x="762000" y="3609975"/>
            <a:ext cx="3076575" cy="2409825"/>
          </a:xfrm>
          <a:prstGeom prst="rect">
            <a:avLst/>
          </a:prstGeom>
          <a:noFill/>
          <a:ln w="9525">
            <a:noFill/>
            <a:miter lim="800000"/>
            <a:headEnd/>
            <a:tailEnd/>
          </a:ln>
        </p:spPr>
      </p:pic>
      <p:grpSp>
        <p:nvGrpSpPr>
          <p:cNvPr id="28" name="Group 27"/>
          <p:cNvGrpSpPr/>
          <p:nvPr/>
        </p:nvGrpSpPr>
        <p:grpSpPr>
          <a:xfrm>
            <a:off x="4876800" y="2057400"/>
            <a:ext cx="3048000" cy="2419064"/>
            <a:chOff x="1464624" y="1735592"/>
            <a:chExt cx="3652134" cy="3333464"/>
          </a:xfrm>
        </p:grpSpPr>
        <p:grpSp>
          <p:nvGrpSpPr>
            <p:cNvPr id="29" name="Group 31"/>
            <p:cNvGrpSpPr/>
            <p:nvPr/>
          </p:nvGrpSpPr>
          <p:grpSpPr>
            <a:xfrm>
              <a:off x="1464624" y="1735592"/>
              <a:ext cx="3200400" cy="3333464"/>
              <a:chOff x="1607552" y="2815410"/>
              <a:chExt cx="3200400" cy="3333464"/>
            </a:xfrm>
          </p:grpSpPr>
          <p:grpSp>
            <p:nvGrpSpPr>
              <p:cNvPr id="33" name="Group 35"/>
              <p:cNvGrpSpPr/>
              <p:nvPr/>
            </p:nvGrpSpPr>
            <p:grpSpPr>
              <a:xfrm>
                <a:off x="1828800" y="3862874"/>
                <a:ext cx="2743200" cy="2286000"/>
                <a:chOff x="4800600" y="1676400"/>
                <a:chExt cx="2819400" cy="1115199"/>
              </a:xfrm>
            </p:grpSpPr>
            <p:grpSp>
              <p:nvGrpSpPr>
                <p:cNvPr id="39" name="Group 41"/>
                <p:cNvGrpSpPr/>
                <p:nvPr/>
              </p:nvGrpSpPr>
              <p:grpSpPr>
                <a:xfrm>
                  <a:off x="4800600" y="1905000"/>
                  <a:ext cx="2819400" cy="641717"/>
                  <a:chOff x="2011743" y="2438400"/>
                  <a:chExt cx="2819400" cy="641717"/>
                </a:xfrm>
              </p:grpSpPr>
              <p:cxnSp>
                <p:nvCxnSpPr>
                  <p:cNvPr id="48" name="Straight Connector 47"/>
                  <p:cNvCxnSpPr/>
                  <p:nvPr/>
                </p:nvCxnSpPr>
                <p:spPr>
                  <a:xfrm>
                    <a:off x="2057400" y="2438400"/>
                    <a:ext cx="2743200" cy="0"/>
                  </a:xfrm>
                  <a:prstGeom prst="line">
                    <a:avLst/>
                  </a:prstGeom>
                  <a:ln w="38100" cap="rnd">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2011743" y="2483427"/>
                    <a:ext cx="762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750220" y="2483427"/>
                    <a:ext cx="762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2057400" y="2749812"/>
                    <a:ext cx="2743200" cy="0"/>
                  </a:xfrm>
                  <a:prstGeom prst="line">
                    <a:avLst/>
                  </a:prstGeom>
                  <a:ln w="381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2011743" y="2788227"/>
                    <a:ext cx="76200" cy="1371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754943" y="2788479"/>
                    <a:ext cx="76200" cy="1371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a:off x="2057400" y="2963424"/>
                    <a:ext cx="2743200" cy="0"/>
                  </a:xfrm>
                  <a:prstGeom prst="line">
                    <a:avLst/>
                  </a:prstGeom>
                  <a:ln w="381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011743" y="2989055"/>
                    <a:ext cx="76200" cy="457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750220" y="2996612"/>
                    <a:ext cx="76200" cy="457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a:off x="2057400" y="3080117"/>
                    <a:ext cx="2743200" cy="0"/>
                  </a:xfrm>
                  <a:prstGeom prst="line">
                    <a:avLst/>
                  </a:prstGeom>
                  <a:ln w="38100">
                    <a:solidFill>
                      <a:schemeClr val="accent2">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5257800" y="1676400"/>
                  <a:ext cx="835037" cy="276999"/>
                </a:xfrm>
                <a:prstGeom prst="rect">
                  <a:avLst/>
                </a:prstGeom>
                <a:noFill/>
              </p:spPr>
              <p:txBody>
                <a:bodyPr wrap="none" rtlCol="0">
                  <a:spAutoFit/>
                </a:bodyPr>
                <a:lstStyle/>
                <a:p>
                  <a:r>
                    <a:rPr lang="en-US" sz="1200" dirty="0" smtClean="0"/>
                    <a:t>Drift wires</a:t>
                  </a:r>
                  <a:endParaRPr lang="en-US" sz="1200" dirty="0"/>
                </a:p>
              </p:txBody>
            </p:sp>
            <p:sp>
              <p:nvSpPr>
                <p:cNvPr id="41" name="TextBox 40"/>
                <p:cNvSpPr txBox="1"/>
                <p:nvPr/>
              </p:nvSpPr>
              <p:spPr>
                <a:xfrm>
                  <a:off x="5410200" y="1981200"/>
                  <a:ext cx="660758" cy="276999"/>
                </a:xfrm>
                <a:prstGeom prst="rect">
                  <a:avLst/>
                </a:prstGeom>
                <a:noFill/>
              </p:spPr>
              <p:txBody>
                <a:bodyPr wrap="none" rtlCol="0">
                  <a:spAutoFit/>
                </a:bodyPr>
                <a:lstStyle/>
                <a:p>
                  <a:r>
                    <a:rPr lang="en-US" sz="1200" dirty="0" smtClean="0"/>
                    <a:t>THGEM</a:t>
                  </a:r>
                  <a:endParaRPr lang="en-US" sz="1200" dirty="0"/>
                </a:p>
              </p:txBody>
            </p:sp>
            <p:sp>
              <p:nvSpPr>
                <p:cNvPr id="42" name="TextBox 41"/>
                <p:cNvSpPr txBox="1"/>
                <p:nvPr/>
              </p:nvSpPr>
              <p:spPr>
                <a:xfrm>
                  <a:off x="5562600" y="2209800"/>
                  <a:ext cx="933974" cy="276999"/>
                </a:xfrm>
                <a:prstGeom prst="rect">
                  <a:avLst/>
                </a:prstGeom>
                <a:noFill/>
              </p:spPr>
              <p:txBody>
                <a:bodyPr wrap="none" rtlCol="0">
                  <a:spAutoFit/>
                </a:bodyPr>
                <a:lstStyle/>
                <a:p>
                  <a:r>
                    <a:rPr lang="en-US" sz="1200" dirty="0" smtClean="0"/>
                    <a:t>Micro Mesh</a:t>
                  </a:r>
                  <a:endParaRPr lang="en-US" sz="1200" dirty="0"/>
                </a:p>
              </p:txBody>
            </p:sp>
            <p:sp>
              <p:nvSpPr>
                <p:cNvPr id="43" name="TextBox 42"/>
                <p:cNvSpPr txBox="1"/>
                <p:nvPr/>
              </p:nvSpPr>
              <p:spPr>
                <a:xfrm>
                  <a:off x="5715000" y="2514600"/>
                  <a:ext cx="593432" cy="276999"/>
                </a:xfrm>
                <a:prstGeom prst="rect">
                  <a:avLst/>
                </a:prstGeom>
                <a:noFill/>
              </p:spPr>
              <p:txBody>
                <a:bodyPr wrap="none" rtlCol="0">
                  <a:spAutoFit/>
                </a:bodyPr>
                <a:lstStyle/>
                <a:p>
                  <a:r>
                    <a:rPr lang="en-US" sz="1200" dirty="0" smtClean="0"/>
                    <a:t>Anode</a:t>
                  </a:r>
                  <a:endParaRPr lang="en-US" sz="1200" dirty="0"/>
                </a:p>
              </p:txBody>
            </p:sp>
            <p:cxnSp>
              <p:nvCxnSpPr>
                <p:cNvPr id="44" name="Straight Arrow Connector 43"/>
                <p:cNvCxnSpPr>
                  <a:stCxn id="40" idx="3"/>
                </p:cNvCxnSpPr>
                <p:nvPr/>
              </p:nvCxnSpPr>
              <p:spPr>
                <a:xfrm>
                  <a:off x="6092837" y="1814900"/>
                  <a:ext cx="125020" cy="90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1" idx="3"/>
                </p:cNvCxnSpPr>
                <p:nvPr/>
              </p:nvCxnSpPr>
              <p:spPr>
                <a:xfrm>
                  <a:off x="6070958" y="2119700"/>
                  <a:ext cx="237474" cy="90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2" idx="3"/>
                </p:cNvCxnSpPr>
                <p:nvPr/>
              </p:nvCxnSpPr>
              <p:spPr>
                <a:xfrm>
                  <a:off x="6496574" y="2348300"/>
                  <a:ext cx="285226" cy="817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3" idx="3"/>
                </p:cNvCxnSpPr>
                <p:nvPr/>
              </p:nvCxnSpPr>
              <p:spPr>
                <a:xfrm flipV="1">
                  <a:off x="6308431" y="2546717"/>
                  <a:ext cx="457201" cy="371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4" name="Group 36"/>
              <p:cNvGrpSpPr/>
              <p:nvPr/>
            </p:nvGrpSpPr>
            <p:grpSpPr>
              <a:xfrm>
                <a:off x="1607552" y="2815410"/>
                <a:ext cx="3200400" cy="1047464"/>
                <a:chOff x="1695679" y="2177015"/>
                <a:chExt cx="3200400" cy="1047464"/>
              </a:xfrm>
            </p:grpSpPr>
            <p:grpSp>
              <p:nvGrpSpPr>
                <p:cNvPr id="35" name="Group 37"/>
                <p:cNvGrpSpPr/>
                <p:nvPr/>
              </p:nvGrpSpPr>
              <p:grpSpPr>
                <a:xfrm>
                  <a:off x="1695679" y="2383421"/>
                  <a:ext cx="3200400" cy="841058"/>
                  <a:chOff x="4969809" y="1681877"/>
                  <a:chExt cx="3200400" cy="841058"/>
                </a:xfrm>
              </p:grpSpPr>
              <p:cxnSp>
                <p:nvCxnSpPr>
                  <p:cNvPr id="37" name="Straight Connector 36"/>
                  <p:cNvCxnSpPr/>
                  <p:nvPr/>
                </p:nvCxnSpPr>
                <p:spPr>
                  <a:xfrm>
                    <a:off x="4969809" y="2522935"/>
                    <a:ext cx="3200400" cy="0"/>
                  </a:xfrm>
                  <a:prstGeom prst="line">
                    <a:avLst/>
                  </a:prstGeom>
                  <a:ln w="571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8" name="Picture 2" descr="http://www.wpclipart.com/signs_symbol/electrical/IEC_symbols/IEC_LED_Symbol.png">
                    <a:hlinkClick r:id="rId5"/>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b="8815"/>
                  <a:stretch/>
                </p:blipFill>
                <p:spPr bwMode="auto">
                  <a:xfrm rot="5400000">
                    <a:off x="6179015" y="1919565"/>
                    <a:ext cx="781990" cy="306614"/>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6" name="TextBox 35"/>
                <p:cNvSpPr txBox="1"/>
                <p:nvPr/>
              </p:nvSpPr>
              <p:spPr>
                <a:xfrm>
                  <a:off x="2806613" y="2177015"/>
                  <a:ext cx="1253439" cy="276999"/>
                </a:xfrm>
                <a:prstGeom prst="rect">
                  <a:avLst/>
                </a:prstGeom>
                <a:noFill/>
              </p:spPr>
              <p:txBody>
                <a:bodyPr wrap="square" rtlCol="0">
                  <a:spAutoFit/>
                </a:bodyPr>
                <a:lstStyle/>
                <a:p>
                  <a:r>
                    <a:rPr lang="en-US" baseline="30000" dirty="0" smtClean="0"/>
                    <a:t>UV LED Source</a:t>
                  </a:r>
                  <a:endParaRPr lang="en-US" baseline="30000" dirty="0"/>
                </a:p>
              </p:txBody>
            </p:sp>
          </p:grpSp>
        </p:grpSp>
        <p:cxnSp>
          <p:nvCxnSpPr>
            <p:cNvPr id="30" name="Straight Arrow Connector 29"/>
            <p:cNvCxnSpPr/>
            <p:nvPr/>
          </p:nvCxnSpPr>
          <p:spPr>
            <a:xfrm flipV="1">
              <a:off x="2743200" y="2482821"/>
              <a:ext cx="260804" cy="326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152951" y="2424499"/>
              <a:ext cx="1963807" cy="276999"/>
            </a:xfrm>
            <a:prstGeom prst="rect">
              <a:avLst/>
            </a:prstGeom>
            <a:noFill/>
          </p:spPr>
          <p:txBody>
            <a:bodyPr wrap="none" rtlCol="0">
              <a:spAutoFit/>
            </a:bodyPr>
            <a:lstStyle/>
            <a:p>
              <a:r>
                <a:rPr lang="en-US" sz="1200" dirty="0" err="1" smtClean="0"/>
                <a:t>Kapton</a:t>
              </a:r>
              <a:r>
                <a:rPr lang="en-US" sz="1200" dirty="0" smtClean="0"/>
                <a:t>/Fused Silica Window</a:t>
              </a:r>
              <a:endParaRPr lang="en-US" sz="1200" dirty="0"/>
            </a:p>
          </p:txBody>
        </p:sp>
        <p:cxnSp>
          <p:nvCxnSpPr>
            <p:cNvPr id="32" name="Straight Arrow Connector 31"/>
            <p:cNvCxnSpPr/>
            <p:nvPr/>
          </p:nvCxnSpPr>
          <p:spPr>
            <a:xfrm>
              <a:off x="3753550" y="2654002"/>
              <a:ext cx="130402" cy="1058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8" name="Rectangle 57"/>
          <p:cNvSpPr/>
          <p:nvPr/>
        </p:nvSpPr>
        <p:spPr>
          <a:xfrm>
            <a:off x="4495800" y="4648200"/>
            <a:ext cx="4648200" cy="523220"/>
          </a:xfrm>
          <a:prstGeom prst="rect">
            <a:avLst/>
          </a:prstGeom>
        </p:spPr>
        <p:txBody>
          <a:bodyPr wrap="square">
            <a:spAutoFit/>
          </a:bodyPr>
          <a:lstStyle/>
          <a:p>
            <a:r>
              <a:rPr lang="en-GB" sz="1400" dirty="0" smtClean="0">
                <a:solidFill>
                  <a:schemeClr val="tx2"/>
                </a:solidFill>
              </a:rPr>
              <a:t>S. Levorato, Hybrid MPGD based photon Detector, R&amp;D update, Rd51 Collaboration Meeting, CERN Feb-2014 </a:t>
            </a:r>
            <a:endParaRPr lang="en-US" sz="1400" dirty="0" smtClean="0">
              <a:solidFill>
                <a:schemeClr val="tx2"/>
              </a:solidFill>
            </a:endParaRPr>
          </a:p>
        </p:txBody>
      </p:sp>
      <p:sp>
        <p:nvSpPr>
          <p:cNvPr id="59" name="TextBox 58"/>
          <p:cNvSpPr txBox="1"/>
          <p:nvPr/>
        </p:nvSpPr>
        <p:spPr>
          <a:xfrm>
            <a:off x="4800600" y="1524000"/>
            <a:ext cx="1396536" cy="369332"/>
          </a:xfrm>
          <a:prstGeom prst="rect">
            <a:avLst/>
          </a:prstGeom>
          <a:noFill/>
        </p:spPr>
        <p:txBody>
          <a:bodyPr wrap="none" rtlCol="0">
            <a:spAutoFit/>
          </a:bodyPr>
          <a:lstStyle/>
          <a:p>
            <a:r>
              <a:rPr lang="en-US" b="1" dirty="0" err="1" smtClean="0">
                <a:solidFill>
                  <a:schemeClr val="tx2"/>
                </a:solidFill>
              </a:rPr>
              <a:t>THGEM+mm</a:t>
            </a:r>
          </a:p>
        </p:txBody>
      </p:sp>
      <p:sp>
        <p:nvSpPr>
          <p:cNvPr id="60" name="TextBox 59"/>
          <p:cNvSpPr txBox="1"/>
          <p:nvPr/>
        </p:nvSpPr>
        <p:spPr>
          <a:xfrm>
            <a:off x="1690680" y="533400"/>
            <a:ext cx="1281120" cy="369332"/>
          </a:xfrm>
          <a:prstGeom prst="rect">
            <a:avLst/>
          </a:prstGeom>
          <a:noFill/>
        </p:spPr>
        <p:txBody>
          <a:bodyPr wrap="none" rtlCol="0">
            <a:spAutoFit/>
          </a:bodyPr>
          <a:lstStyle/>
          <a:p>
            <a:r>
              <a:rPr lang="en-US" b="1" dirty="0" err="1" smtClean="0">
                <a:solidFill>
                  <a:schemeClr val="tx2"/>
                </a:solidFill>
              </a:rPr>
              <a:t>GEMs+mm</a:t>
            </a:r>
            <a:r>
              <a:rPr lang="en-US" b="1" dirty="0" smtClean="0">
                <a:solidFill>
                  <a:schemeClr val="tx2"/>
                </a:solidFill>
              </a:rPr>
              <a:t> </a:t>
            </a:r>
          </a:p>
        </p:txBody>
      </p:sp>
      <p:sp>
        <p:nvSpPr>
          <p:cNvPr id="61" name="Rectangle 60"/>
          <p:cNvSpPr/>
          <p:nvPr/>
        </p:nvSpPr>
        <p:spPr>
          <a:xfrm>
            <a:off x="0" y="2895600"/>
            <a:ext cx="5029200" cy="307777"/>
          </a:xfrm>
          <a:prstGeom prst="rect">
            <a:avLst/>
          </a:prstGeom>
        </p:spPr>
        <p:txBody>
          <a:bodyPr wrap="square">
            <a:spAutoFit/>
          </a:bodyPr>
          <a:lstStyle/>
          <a:p>
            <a:r>
              <a:rPr lang="en-US" sz="1400" dirty="0" smtClean="0">
                <a:solidFill>
                  <a:schemeClr val="tx2"/>
                </a:solidFill>
              </a:rPr>
              <a:t>An aging study of MICROMEGAS+GEM S. Kane et al</a:t>
            </a:r>
          </a:p>
        </p:txBody>
      </p:sp>
      <p:sp>
        <p:nvSpPr>
          <p:cNvPr id="62" name="TextBox 61"/>
          <p:cNvSpPr txBox="1"/>
          <p:nvPr/>
        </p:nvSpPr>
        <p:spPr>
          <a:xfrm>
            <a:off x="1524000" y="3288268"/>
            <a:ext cx="1898277" cy="369332"/>
          </a:xfrm>
          <a:prstGeom prst="rect">
            <a:avLst/>
          </a:prstGeom>
          <a:noFill/>
        </p:spPr>
        <p:txBody>
          <a:bodyPr wrap="none" rtlCol="0">
            <a:spAutoFit/>
          </a:bodyPr>
          <a:lstStyle/>
          <a:p>
            <a:r>
              <a:rPr lang="en-US" b="1" dirty="0" err="1" smtClean="0">
                <a:solidFill>
                  <a:schemeClr val="tx2"/>
                </a:solidFill>
              </a:rPr>
              <a:t>THGEM+PIM+mm</a:t>
            </a:r>
            <a:endParaRPr lang="en-US" b="1" dirty="0" smtClean="0">
              <a:solidFill>
                <a:schemeClr val="tx2"/>
              </a:solidFill>
            </a:endParaRPr>
          </a:p>
        </p:txBody>
      </p:sp>
      <p:sp>
        <p:nvSpPr>
          <p:cNvPr id="63" name="Rectangle 62"/>
          <p:cNvSpPr/>
          <p:nvPr/>
        </p:nvSpPr>
        <p:spPr>
          <a:xfrm>
            <a:off x="4419600" y="5334000"/>
            <a:ext cx="4572000" cy="646331"/>
          </a:xfrm>
          <a:prstGeom prst="rect">
            <a:avLst/>
          </a:prstGeom>
        </p:spPr>
        <p:txBody>
          <a:bodyPr>
            <a:spAutoFit/>
          </a:bodyPr>
          <a:lstStyle/>
          <a:p>
            <a:r>
              <a:rPr lang="en-US" dirty="0" smtClean="0">
                <a:solidFill>
                  <a:srgbClr val="FF0000"/>
                </a:solidFill>
              </a:rPr>
              <a:t>http://indico.cern.ch/event/283108/session/7/contribution/11/material/slides/0.pptx</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5715000" cy="523220"/>
          </a:xfrm>
          <a:prstGeom prst="rect">
            <a:avLst/>
          </a:prstGeom>
        </p:spPr>
        <p:txBody>
          <a:bodyPr wrap="square">
            <a:spAutoFit/>
          </a:bodyPr>
          <a:lstStyle/>
          <a:p>
            <a:pPr algn="l" defTabSz="913520"/>
            <a:r>
              <a:rPr lang="en-US" sz="2800" b="1" dirty="0" smtClean="0">
                <a:solidFill>
                  <a:schemeClr val="tx2"/>
                </a:solidFill>
              </a:rPr>
              <a:t>Resistive Electrodes (for single stage)</a:t>
            </a:r>
            <a:endParaRPr lang="en-US" sz="28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38</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78"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79" name="TextBox 78"/>
          <p:cNvSpPr txBox="1"/>
          <p:nvPr/>
        </p:nvSpPr>
        <p:spPr>
          <a:xfrm>
            <a:off x="304800" y="609600"/>
            <a:ext cx="6694718" cy="369332"/>
          </a:xfrm>
          <a:prstGeom prst="rect">
            <a:avLst/>
          </a:prstGeom>
          <a:noFill/>
        </p:spPr>
        <p:txBody>
          <a:bodyPr wrap="none" rtlCol="0">
            <a:spAutoFit/>
          </a:bodyPr>
          <a:lstStyle/>
          <a:p>
            <a:r>
              <a:rPr lang="en-US" sz="1600" b="1" dirty="0" smtClean="0">
                <a:solidFill>
                  <a:schemeClr val="tx2"/>
                </a:solidFill>
              </a:rPr>
              <a:t>Micromegas Project for the ATLAS Small Wheel Upgrade (J. Wotschack et al</a:t>
            </a:r>
            <a:r>
              <a:rPr lang="en-US" dirty="0" smtClean="0"/>
              <a:t>.)</a:t>
            </a:r>
            <a:endParaRPr lang="en-US" dirty="0"/>
          </a:p>
        </p:txBody>
      </p:sp>
      <p:pic>
        <p:nvPicPr>
          <p:cNvPr id="98307" name="Picture 3"/>
          <p:cNvPicPr>
            <a:picLocks noChangeAspect="1" noChangeArrowheads="1"/>
          </p:cNvPicPr>
          <p:nvPr/>
        </p:nvPicPr>
        <p:blipFill>
          <a:blip r:embed="rId3" cstate="print"/>
          <a:srcRect/>
          <a:stretch>
            <a:fillRect/>
          </a:stretch>
        </p:blipFill>
        <p:spPr bwMode="auto">
          <a:xfrm>
            <a:off x="3593938" y="1676400"/>
            <a:ext cx="5550062" cy="2209800"/>
          </a:xfrm>
          <a:prstGeom prst="rect">
            <a:avLst/>
          </a:prstGeom>
          <a:noFill/>
          <a:ln w="9525">
            <a:noFill/>
            <a:miter lim="800000"/>
            <a:headEnd/>
            <a:tailEnd/>
          </a:ln>
        </p:spPr>
      </p:pic>
      <p:sp>
        <p:nvSpPr>
          <p:cNvPr id="26" name="Rectangle 25"/>
          <p:cNvSpPr/>
          <p:nvPr/>
        </p:nvSpPr>
        <p:spPr>
          <a:xfrm>
            <a:off x="4114800" y="1371600"/>
            <a:ext cx="4608954" cy="307777"/>
          </a:xfrm>
          <a:prstGeom prst="rect">
            <a:avLst/>
          </a:prstGeom>
        </p:spPr>
        <p:txBody>
          <a:bodyPr wrap="none">
            <a:spAutoFit/>
          </a:bodyPr>
          <a:lstStyle/>
          <a:p>
            <a:r>
              <a:rPr lang="en-US" sz="1400" dirty="0" smtClean="0">
                <a:solidFill>
                  <a:schemeClr val="tx2"/>
                </a:solidFill>
              </a:rPr>
              <a:t>G. Iakovidis, arXiv:1310.0734v1 [</a:t>
            </a:r>
            <a:r>
              <a:rPr lang="en-US" sz="1400" dirty="0" err="1" smtClean="0">
                <a:solidFill>
                  <a:schemeClr val="tx2"/>
                </a:solidFill>
              </a:rPr>
              <a:t>physics.ins-det</a:t>
            </a:r>
            <a:r>
              <a:rPr lang="en-US" sz="1400" dirty="0" smtClean="0">
                <a:solidFill>
                  <a:schemeClr val="tx2"/>
                </a:solidFill>
              </a:rPr>
              <a:t>] 2 Oct 2013</a:t>
            </a:r>
          </a:p>
        </p:txBody>
      </p:sp>
      <p:pic>
        <p:nvPicPr>
          <p:cNvPr id="28" name="Picture 1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917917" y="4419600"/>
            <a:ext cx="2997483" cy="1752600"/>
          </a:xfrm>
          <a:prstGeom prst="rect">
            <a:avLst/>
          </a:prstGeom>
          <a:noFill/>
          <a:ln w="9525">
            <a:noFill/>
            <a:miter lim="800000"/>
            <a:headEnd/>
            <a:tailEnd/>
          </a:ln>
        </p:spPr>
      </p:pic>
      <p:pic>
        <p:nvPicPr>
          <p:cNvPr id="99330" name="Picture 2"/>
          <p:cNvPicPr>
            <a:picLocks noChangeAspect="1" noChangeArrowheads="1"/>
          </p:cNvPicPr>
          <p:nvPr/>
        </p:nvPicPr>
        <p:blipFill>
          <a:blip r:embed="rId5" cstate="print"/>
          <a:srcRect/>
          <a:stretch>
            <a:fillRect/>
          </a:stretch>
        </p:blipFill>
        <p:spPr bwMode="auto">
          <a:xfrm>
            <a:off x="304800" y="5264426"/>
            <a:ext cx="5334000" cy="679174"/>
          </a:xfrm>
          <a:prstGeom prst="rect">
            <a:avLst/>
          </a:prstGeom>
          <a:noFill/>
          <a:ln w="9525">
            <a:noFill/>
            <a:miter lim="800000"/>
            <a:headEnd/>
            <a:tailEnd/>
          </a:ln>
        </p:spPr>
      </p:pic>
      <p:pic>
        <p:nvPicPr>
          <p:cNvPr id="99331" name="Picture 3"/>
          <p:cNvPicPr>
            <a:picLocks noChangeAspect="1" noChangeArrowheads="1"/>
          </p:cNvPicPr>
          <p:nvPr/>
        </p:nvPicPr>
        <p:blipFill>
          <a:blip r:embed="rId6" cstate="print"/>
          <a:srcRect/>
          <a:stretch>
            <a:fillRect/>
          </a:stretch>
        </p:blipFill>
        <p:spPr bwMode="auto">
          <a:xfrm>
            <a:off x="381000" y="4883426"/>
            <a:ext cx="5257799" cy="304687"/>
          </a:xfrm>
          <a:prstGeom prst="rect">
            <a:avLst/>
          </a:prstGeom>
          <a:noFill/>
          <a:ln w="9525">
            <a:noFill/>
            <a:miter lim="800000"/>
            <a:headEnd/>
            <a:tailEnd/>
          </a:ln>
        </p:spPr>
      </p:pic>
      <p:pic>
        <p:nvPicPr>
          <p:cNvPr id="99332" name="Picture 4"/>
          <p:cNvPicPr>
            <a:picLocks noChangeAspect="1" noChangeArrowheads="1"/>
          </p:cNvPicPr>
          <p:nvPr/>
        </p:nvPicPr>
        <p:blipFill>
          <a:blip r:embed="rId7" cstate="print"/>
          <a:srcRect/>
          <a:stretch>
            <a:fillRect/>
          </a:stretch>
        </p:blipFill>
        <p:spPr bwMode="auto">
          <a:xfrm>
            <a:off x="304800" y="1371600"/>
            <a:ext cx="3100434"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5715000" cy="523220"/>
          </a:xfrm>
          <a:prstGeom prst="rect">
            <a:avLst/>
          </a:prstGeom>
        </p:spPr>
        <p:txBody>
          <a:bodyPr wrap="square">
            <a:spAutoFit/>
          </a:bodyPr>
          <a:lstStyle/>
          <a:p>
            <a:pPr algn="l" defTabSz="913520"/>
            <a:r>
              <a:rPr lang="en-US" sz="2800" b="1" dirty="0" smtClean="0">
                <a:solidFill>
                  <a:schemeClr val="tx2"/>
                </a:solidFill>
              </a:rPr>
              <a:t>Resistive layers (for single stage)</a:t>
            </a:r>
            <a:endParaRPr lang="en-US" sz="28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39</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31" name="Picture 3" descr="uPICstrct"/>
          <p:cNvPicPr>
            <a:picLocks noChangeAspect="1" noChangeArrowheads="1"/>
          </p:cNvPicPr>
          <p:nvPr/>
        </p:nvPicPr>
        <p:blipFill>
          <a:blip r:embed="rId2" cstate="print"/>
          <a:srcRect/>
          <a:stretch>
            <a:fillRect/>
          </a:stretch>
        </p:blipFill>
        <p:spPr bwMode="auto">
          <a:xfrm>
            <a:off x="609600" y="1143000"/>
            <a:ext cx="2111599" cy="1736354"/>
          </a:xfrm>
          <a:prstGeom prst="rect">
            <a:avLst/>
          </a:prstGeom>
          <a:solidFill>
            <a:schemeClr val="tx1"/>
          </a:solidFill>
          <a:ln w="19050">
            <a:noFill/>
            <a:miter lim="800000"/>
            <a:headEnd/>
            <a:tailEnd/>
          </a:ln>
        </p:spPr>
      </p:pic>
      <p:sp>
        <p:nvSpPr>
          <p:cNvPr id="75" name="Text Box 46"/>
          <p:cNvSpPr txBox="1">
            <a:spLocks noChangeArrowheads="1"/>
          </p:cNvSpPr>
          <p:nvPr/>
        </p:nvSpPr>
        <p:spPr bwMode="auto">
          <a:xfrm>
            <a:off x="3157061" y="838200"/>
            <a:ext cx="1414939" cy="338554"/>
          </a:xfrm>
          <a:prstGeom prst="rect">
            <a:avLst/>
          </a:prstGeom>
          <a:noFill/>
          <a:ln w="9525">
            <a:noFill/>
            <a:miter lim="800000"/>
            <a:headEnd/>
            <a:tailEnd/>
          </a:ln>
        </p:spPr>
        <p:txBody>
          <a:bodyPr wrap="none">
            <a:spAutoFit/>
          </a:bodyPr>
          <a:lstStyle/>
          <a:p>
            <a:r>
              <a:rPr lang="en-US" sz="1600" b="1" dirty="0" smtClean="0">
                <a:solidFill>
                  <a:schemeClr val="tx2"/>
                </a:solidFill>
              </a:rPr>
              <a:t>Resistive </a:t>
            </a:r>
            <a:r>
              <a:rPr lang="en-US" sz="1600" b="1" dirty="0" smtClean="0">
                <a:solidFill>
                  <a:schemeClr val="tx2"/>
                </a:solidFill>
                <a:latin typeface="Symbol" pitchFamily="18" charset="2"/>
              </a:rPr>
              <a:t>m</a:t>
            </a:r>
            <a:r>
              <a:rPr lang="en-US" sz="1600" b="1" dirty="0" smtClean="0">
                <a:solidFill>
                  <a:schemeClr val="tx2"/>
                </a:solidFill>
              </a:rPr>
              <a:t>PIC</a:t>
            </a:r>
            <a:endParaRPr lang="en-US" sz="1600" b="1" dirty="0">
              <a:solidFill>
                <a:schemeClr val="tx2"/>
              </a:solidFill>
            </a:endParaRPr>
          </a:p>
        </p:txBody>
      </p:sp>
      <p:pic>
        <p:nvPicPr>
          <p:cNvPr id="78"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97282" name="Picture 2"/>
          <p:cNvPicPr>
            <a:picLocks noChangeAspect="1" noChangeArrowheads="1"/>
          </p:cNvPicPr>
          <p:nvPr/>
        </p:nvPicPr>
        <p:blipFill>
          <a:blip r:embed="rId4" cstate="print"/>
          <a:srcRect/>
          <a:stretch>
            <a:fillRect/>
          </a:stretch>
        </p:blipFill>
        <p:spPr bwMode="auto">
          <a:xfrm>
            <a:off x="609600" y="4114800"/>
            <a:ext cx="2971800" cy="1394783"/>
          </a:xfrm>
          <a:prstGeom prst="rect">
            <a:avLst/>
          </a:prstGeom>
          <a:noFill/>
          <a:ln w="9525">
            <a:noFill/>
            <a:miter lim="800000"/>
            <a:headEnd/>
            <a:tailEnd/>
          </a:ln>
        </p:spPr>
      </p:pic>
      <p:sp>
        <p:nvSpPr>
          <p:cNvPr id="81" name="Rectangle 80"/>
          <p:cNvSpPr/>
          <p:nvPr/>
        </p:nvSpPr>
        <p:spPr>
          <a:xfrm>
            <a:off x="2590800" y="5802868"/>
            <a:ext cx="5562600" cy="338554"/>
          </a:xfrm>
          <a:prstGeom prst="rect">
            <a:avLst/>
          </a:prstGeom>
        </p:spPr>
        <p:txBody>
          <a:bodyPr wrap="square">
            <a:spAutoFit/>
          </a:bodyPr>
          <a:lstStyle/>
          <a:p>
            <a:r>
              <a:rPr lang="en-US" sz="1600" b="1" dirty="0" smtClean="0">
                <a:solidFill>
                  <a:schemeClr val="tx2"/>
                </a:solidFill>
              </a:rPr>
              <a:t>A. Ochi2/7/2013   3rd  International MPGD  conference</a:t>
            </a:r>
          </a:p>
        </p:txBody>
      </p:sp>
      <p:pic>
        <p:nvPicPr>
          <p:cNvPr id="98306" name="Picture 2"/>
          <p:cNvPicPr>
            <a:picLocks noChangeAspect="1" noChangeArrowheads="1"/>
          </p:cNvPicPr>
          <p:nvPr/>
        </p:nvPicPr>
        <p:blipFill>
          <a:blip r:embed="rId5" cstate="print"/>
          <a:srcRect/>
          <a:stretch>
            <a:fillRect/>
          </a:stretch>
        </p:blipFill>
        <p:spPr bwMode="auto">
          <a:xfrm>
            <a:off x="3733800" y="1828800"/>
            <a:ext cx="5055369"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3900" y="775157"/>
            <a:ext cx="7696200" cy="954107"/>
          </a:xfrm>
          <a:prstGeom prst="rect">
            <a:avLst/>
          </a:prstGeom>
        </p:spPr>
        <p:txBody>
          <a:bodyPr wrap="square">
            <a:spAutoFit/>
          </a:bodyPr>
          <a:lstStyle/>
          <a:p>
            <a:pPr algn="ctr" defTabSz="913520"/>
            <a:r>
              <a:rPr lang="en-US" sz="2800" b="1" i="1" dirty="0" smtClean="0">
                <a:solidFill>
                  <a:schemeClr val="tx2"/>
                </a:solidFill>
              </a:rPr>
              <a:t>Let’s do a rude simplification: </a:t>
            </a:r>
            <a:br>
              <a:rPr lang="en-US" sz="2800" b="1" i="1" dirty="0" smtClean="0">
                <a:solidFill>
                  <a:schemeClr val="tx2"/>
                </a:solidFill>
              </a:rPr>
            </a:br>
            <a:r>
              <a:rPr lang="en-US" sz="2800" b="1" i="1" dirty="0" smtClean="0">
                <a:solidFill>
                  <a:schemeClr val="tx2"/>
                </a:solidFill>
              </a:rPr>
              <a:t>MPGD in two families</a:t>
            </a:r>
            <a:endParaRPr lang="en-US" sz="28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4</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sp>
        <p:nvSpPr>
          <p:cNvPr id="10" name="Rectangle 9"/>
          <p:cNvSpPr/>
          <p:nvPr/>
        </p:nvSpPr>
        <p:spPr>
          <a:xfrm>
            <a:off x="304800" y="2145268"/>
            <a:ext cx="4801314" cy="400110"/>
          </a:xfrm>
          <a:prstGeom prst="rect">
            <a:avLst/>
          </a:prstGeom>
        </p:spPr>
        <p:txBody>
          <a:bodyPr wrap="none">
            <a:spAutoFit/>
          </a:bodyPr>
          <a:lstStyle/>
          <a:p>
            <a:r>
              <a:rPr lang="en-US" sz="2000" b="1" i="1" dirty="0" smtClean="0">
                <a:solidFill>
                  <a:schemeClr val="tx2"/>
                </a:solidFill>
              </a:rPr>
              <a:t>Micro Anode Structures </a:t>
            </a:r>
            <a:r>
              <a:rPr lang="en-US" sz="2000" b="1" i="1" dirty="0" smtClean="0">
                <a:solidFill>
                  <a:schemeClr val="tx2"/>
                </a:solidFill>
                <a:sym typeface="Wingdings" pitchFamily="2" charset="2"/>
              </a:rPr>
              <a:t> 			</a:t>
            </a:r>
            <a:endParaRPr lang="en-US" sz="2000" dirty="0"/>
          </a:p>
        </p:txBody>
      </p:sp>
      <p:sp>
        <p:nvSpPr>
          <p:cNvPr id="11" name="Rectangle 10"/>
          <p:cNvSpPr/>
          <p:nvPr/>
        </p:nvSpPr>
        <p:spPr>
          <a:xfrm>
            <a:off x="533400" y="4355068"/>
            <a:ext cx="4801314" cy="400110"/>
          </a:xfrm>
          <a:prstGeom prst="rect">
            <a:avLst/>
          </a:prstGeom>
        </p:spPr>
        <p:txBody>
          <a:bodyPr wrap="none">
            <a:spAutoFit/>
          </a:bodyPr>
          <a:lstStyle/>
          <a:p>
            <a:r>
              <a:rPr lang="en-US" sz="2000" b="1" i="1" dirty="0" smtClean="0">
                <a:solidFill>
                  <a:schemeClr val="tx2"/>
                </a:solidFill>
              </a:rPr>
              <a:t>Parallel Field Structures </a:t>
            </a:r>
            <a:r>
              <a:rPr lang="en-US" sz="2000" b="1" i="1" dirty="0" smtClean="0">
                <a:solidFill>
                  <a:schemeClr val="tx2"/>
                </a:solidFill>
                <a:sym typeface="Wingdings" pitchFamily="2" charset="2"/>
              </a:rPr>
              <a:t> 			</a:t>
            </a:r>
            <a:endParaRPr lang="en-US" sz="2000" dirty="0"/>
          </a:p>
        </p:txBody>
      </p:sp>
      <p:sp>
        <p:nvSpPr>
          <p:cNvPr id="12" name="TextBox 11"/>
          <p:cNvSpPr txBox="1"/>
          <p:nvPr/>
        </p:nvSpPr>
        <p:spPr>
          <a:xfrm>
            <a:off x="762000" y="2602468"/>
            <a:ext cx="2935740" cy="400110"/>
          </a:xfrm>
          <a:prstGeom prst="rect">
            <a:avLst/>
          </a:prstGeom>
          <a:noFill/>
        </p:spPr>
        <p:txBody>
          <a:bodyPr wrap="none" rtlCol="0">
            <a:spAutoFit/>
          </a:bodyPr>
          <a:lstStyle/>
          <a:p>
            <a:r>
              <a:rPr lang="en-US" sz="2000" b="1" i="1" dirty="0" smtClean="0">
                <a:solidFill>
                  <a:schemeClr val="tx2"/>
                </a:solidFill>
              </a:rPr>
              <a:t>Micro.. Strips/Gap/Dot/.. </a:t>
            </a:r>
          </a:p>
        </p:txBody>
      </p:sp>
      <p:sp>
        <p:nvSpPr>
          <p:cNvPr id="13" name="TextBox 12"/>
          <p:cNvSpPr txBox="1"/>
          <p:nvPr/>
        </p:nvSpPr>
        <p:spPr>
          <a:xfrm>
            <a:off x="990600" y="4736068"/>
            <a:ext cx="3217932" cy="400110"/>
          </a:xfrm>
          <a:prstGeom prst="rect">
            <a:avLst/>
          </a:prstGeom>
          <a:noFill/>
        </p:spPr>
        <p:txBody>
          <a:bodyPr wrap="none" rtlCol="0">
            <a:spAutoFit/>
          </a:bodyPr>
          <a:lstStyle/>
          <a:p>
            <a:r>
              <a:rPr lang="en-US" sz="2000" b="1" i="1" dirty="0" smtClean="0">
                <a:solidFill>
                  <a:schemeClr val="tx2"/>
                </a:solidFill>
              </a:rPr>
              <a:t>Micromegas, GEM Family, …</a:t>
            </a:r>
          </a:p>
        </p:txBody>
      </p:sp>
      <p:sp>
        <p:nvSpPr>
          <p:cNvPr id="14" name="Rectangle 13"/>
          <p:cNvSpPr/>
          <p:nvPr/>
        </p:nvSpPr>
        <p:spPr>
          <a:xfrm>
            <a:off x="1158239" y="3059668"/>
            <a:ext cx="5796395" cy="369332"/>
          </a:xfrm>
          <a:prstGeom prst="rect">
            <a:avLst/>
          </a:prstGeom>
        </p:spPr>
        <p:txBody>
          <a:bodyPr wrap="none">
            <a:spAutoFit/>
          </a:bodyPr>
          <a:lstStyle/>
          <a:p>
            <a:r>
              <a:rPr lang="en-US" b="1" i="1" dirty="0" smtClean="0">
                <a:solidFill>
                  <a:schemeClr val="tx2"/>
                </a:solidFill>
                <a:sym typeface="Wingdings" pitchFamily="2" charset="2"/>
              </a:rPr>
              <a:t>many research group involved following the MWPC success</a:t>
            </a:r>
            <a:endParaRPr lang="en-US" dirty="0"/>
          </a:p>
        </p:txBody>
      </p:sp>
      <p:sp>
        <p:nvSpPr>
          <p:cNvPr id="15" name="Rectangle 14"/>
          <p:cNvSpPr/>
          <p:nvPr/>
        </p:nvSpPr>
        <p:spPr>
          <a:xfrm>
            <a:off x="1447800" y="5269468"/>
            <a:ext cx="7315200" cy="369332"/>
          </a:xfrm>
          <a:prstGeom prst="rect">
            <a:avLst/>
          </a:prstGeom>
        </p:spPr>
        <p:txBody>
          <a:bodyPr wrap="square">
            <a:spAutoFit/>
          </a:bodyPr>
          <a:lstStyle/>
          <a:p>
            <a:r>
              <a:rPr lang="en-US" b="1" i="1" dirty="0" smtClean="0">
                <a:solidFill>
                  <a:schemeClr val="tx2"/>
                </a:solidFill>
                <a:sym typeface="Wingdings" pitchFamily="2" charset="2"/>
              </a:rPr>
              <a:t>Started later but with more stable operation nowadays </a:t>
            </a:r>
            <a:endParaRPr lang="en-US" dirty="0"/>
          </a:p>
        </p:txBody>
      </p:sp>
      <p:sp>
        <p:nvSpPr>
          <p:cNvPr id="16" name="Rectangle 15"/>
          <p:cNvSpPr/>
          <p:nvPr/>
        </p:nvSpPr>
        <p:spPr>
          <a:xfrm>
            <a:off x="5334000" y="4038600"/>
            <a:ext cx="3505200" cy="369332"/>
          </a:xfrm>
          <a:prstGeom prst="rect">
            <a:avLst/>
          </a:prstGeom>
        </p:spPr>
        <p:txBody>
          <a:bodyPr wrap="square">
            <a:spAutoFit/>
          </a:bodyPr>
          <a:lstStyle/>
          <a:p>
            <a:r>
              <a:rPr lang="en-US" b="1" i="1" dirty="0" smtClean="0">
                <a:solidFill>
                  <a:schemeClr val="tx2"/>
                </a:solidFill>
                <a:sym typeface="Wingdings" pitchFamily="2" charset="2"/>
              </a:rPr>
              <a:t>Parallel Plate Chamber </a:t>
            </a:r>
            <a:endParaRPr lang="en-US" dirty="0"/>
          </a:p>
        </p:txBody>
      </p:sp>
      <p:sp>
        <p:nvSpPr>
          <p:cNvPr id="17" name="Rectangle 16"/>
          <p:cNvSpPr/>
          <p:nvPr/>
        </p:nvSpPr>
        <p:spPr>
          <a:xfrm>
            <a:off x="5410200" y="2133600"/>
            <a:ext cx="3402535" cy="369332"/>
          </a:xfrm>
          <a:prstGeom prst="rect">
            <a:avLst/>
          </a:prstGeom>
        </p:spPr>
        <p:txBody>
          <a:bodyPr wrap="none">
            <a:spAutoFit/>
          </a:bodyPr>
          <a:lstStyle/>
          <a:p>
            <a:r>
              <a:rPr lang="en-US" b="1" i="1" dirty="0" smtClean="0">
                <a:solidFill>
                  <a:schemeClr val="tx2"/>
                </a:solidFill>
                <a:sym typeface="Wingdings" pitchFamily="2" charset="2"/>
              </a:rPr>
              <a:t>Single Wire Proportional Counter </a:t>
            </a:r>
          </a:p>
        </p:txBody>
      </p:sp>
      <p:pic>
        <p:nvPicPr>
          <p:cNvPr id="18"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5715000" cy="523220"/>
          </a:xfrm>
          <a:prstGeom prst="rect">
            <a:avLst/>
          </a:prstGeom>
        </p:spPr>
        <p:txBody>
          <a:bodyPr wrap="square">
            <a:spAutoFit/>
          </a:bodyPr>
          <a:lstStyle/>
          <a:p>
            <a:pPr algn="l" defTabSz="913520"/>
            <a:r>
              <a:rPr lang="en-US" sz="2800" b="1" dirty="0" smtClean="0">
                <a:solidFill>
                  <a:schemeClr val="tx2"/>
                </a:solidFill>
              </a:rPr>
              <a:t>Aging…</a:t>
            </a:r>
            <a:endParaRPr lang="en-US" sz="28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40</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78"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2" name="Rectangle 11"/>
          <p:cNvSpPr/>
          <p:nvPr/>
        </p:nvSpPr>
        <p:spPr>
          <a:xfrm>
            <a:off x="228600" y="798493"/>
            <a:ext cx="7924800" cy="954107"/>
          </a:xfrm>
          <a:prstGeom prst="rect">
            <a:avLst/>
          </a:prstGeom>
        </p:spPr>
        <p:txBody>
          <a:bodyPr wrap="square">
            <a:spAutoFit/>
          </a:bodyPr>
          <a:lstStyle/>
          <a:p>
            <a:r>
              <a:rPr lang="en-US" sz="1400" dirty="0" smtClean="0"/>
              <a:t>GEM are less affected by the presence of deposits on electrodes. In accelerated  aging tests, realized with continuous exposure to high rate soft X-rays, no degradation of performances has been observed up to an accumulated charge of several tens of </a:t>
            </a:r>
            <a:r>
              <a:rPr lang="en-US" sz="1400" dirty="0" err="1" smtClean="0"/>
              <a:t>mC</a:t>
            </a:r>
            <a:r>
              <a:rPr lang="en-US" sz="1400" dirty="0" smtClean="0"/>
              <a:t>/mm2 with argon-CO2 gas fillings (</a:t>
            </a:r>
            <a:r>
              <a:rPr lang="en-US" sz="1400" dirty="0" err="1" smtClean="0"/>
              <a:t>Guirl</a:t>
            </a:r>
            <a:r>
              <a:rPr lang="en-US" sz="1400" dirty="0" smtClean="0"/>
              <a:t>, L. et al. (2002)) (Altunbas, C. et al. (2003)).</a:t>
            </a:r>
            <a:endParaRPr lang="en-US" sz="1400" dirty="0"/>
          </a:p>
        </p:txBody>
      </p:sp>
      <p:sp>
        <p:nvSpPr>
          <p:cNvPr id="17" name="Rectangle 16"/>
          <p:cNvSpPr/>
          <p:nvPr/>
        </p:nvSpPr>
        <p:spPr>
          <a:xfrm>
            <a:off x="228600" y="457200"/>
            <a:ext cx="8077200" cy="307777"/>
          </a:xfrm>
          <a:prstGeom prst="rect">
            <a:avLst/>
          </a:prstGeom>
        </p:spPr>
        <p:txBody>
          <a:bodyPr wrap="square">
            <a:spAutoFit/>
          </a:bodyPr>
          <a:lstStyle/>
          <a:p>
            <a:pPr marL="342900" lvl="0" indent="-342900">
              <a:spcBef>
                <a:spcPct val="20000"/>
              </a:spcBef>
            </a:pPr>
            <a:r>
              <a:rPr lang="en-US" sz="1400" dirty="0" smtClean="0">
                <a:solidFill>
                  <a:prstClr val="black"/>
                </a:solidFill>
              </a:rPr>
              <a:t>F. Sauli, </a:t>
            </a:r>
            <a:r>
              <a:rPr lang="en-US" sz="1400" dirty="0" smtClean="0"/>
              <a:t>RD51-NOTE-2012-007</a:t>
            </a:r>
            <a:endParaRPr lang="en-US" sz="1400" dirty="0" smtClean="0">
              <a:solidFill>
                <a:prstClr val="black"/>
              </a:solidFill>
            </a:endParaRPr>
          </a:p>
        </p:txBody>
      </p:sp>
      <p:sp>
        <p:nvSpPr>
          <p:cNvPr id="22" name="Rectangle 21"/>
          <p:cNvSpPr/>
          <p:nvPr/>
        </p:nvSpPr>
        <p:spPr>
          <a:xfrm>
            <a:off x="2362200" y="5181600"/>
            <a:ext cx="4267200" cy="523220"/>
          </a:xfrm>
          <a:prstGeom prst="rect">
            <a:avLst/>
          </a:prstGeom>
        </p:spPr>
        <p:txBody>
          <a:bodyPr wrap="square">
            <a:spAutoFit/>
          </a:bodyPr>
          <a:lstStyle/>
          <a:p>
            <a:r>
              <a:rPr lang="en-US" sz="1400" dirty="0" smtClean="0"/>
              <a:t>Altunbas, C</a:t>
            </a:r>
            <a:r>
              <a:rPr lang="en-US" sz="1400" i="1" dirty="0" smtClean="0"/>
              <a:t> et al. (2002) Nucl.</a:t>
            </a:r>
          </a:p>
          <a:p>
            <a:r>
              <a:rPr lang="en-US" sz="1400" i="1" dirty="0" smtClean="0"/>
              <a:t>Instr. and Meth. </a:t>
            </a:r>
            <a:r>
              <a:rPr lang="en-US" sz="1400" b="1" i="1" dirty="0" smtClean="0"/>
              <a:t>A490, 177 (COMPASS)</a:t>
            </a:r>
            <a:endParaRPr lang="en-US" sz="1400" dirty="0"/>
          </a:p>
        </p:txBody>
      </p:sp>
      <p:pic>
        <p:nvPicPr>
          <p:cNvPr id="135172" name="Picture 4"/>
          <p:cNvPicPr>
            <a:picLocks noChangeAspect="1" noChangeArrowheads="1"/>
          </p:cNvPicPr>
          <p:nvPr/>
        </p:nvPicPr>
        <p:blipFill>
          <a:blip r:embed="rId3" cstate="print"/>
          <a:srcRect/>
          <a:stretch>
            <a:fillRect/>
          </a:stretch>
        </p:blipFill>
        <p:spPr bwMode="auto">
          <a:xfrm>
            <a:off x="1981200" y="1655932"/>
            <a:ext cx="4243387" cy="34100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5715000" cy="523220"/>
          </a:xfrm>
          <a:prstGeom prst="rect">
            <a:avLst/>
          </a:prstGeom>
        </p:spPr>
        <p:txBody>
          <a:bodyPr wrap="square">
            <a:spAutoFit/>
          </a:bodyPr>
          <a:lstStyle/>
          <a:p>
            <a:pPr algn="l" defTabSz="913520"/>
            <a:r>
              <a:rPr lang="en-US" sz="2800" b="1" dirty="0" smtClean="0">
                <a:solidFill>
                  <a:schemeClr val="tx2"/>
                </a:solidFill>
              </a:rPr>
              <a:t>Aging…</a:t>
            </a:r>
            <a:endParaRPr lang="en-US" sz="28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41</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78"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4" name="Rectangle 13"/>
          <p:cNvSpPr/>
          <p:nvPr/>
        </p:nvSpPr>
        <p:spPr>
          <a:xfrm>
            <a:off x="0" y="4572000"/>
            <a:ext cx="4419600" cy="1169551"/>
          </a:xfrm>
          <a:prstGeom prst="rect">
            <a:avLst/>
          </a:prstGeom>
        </p:spPr>
        <p:txBody>
          <a:bodyPr wrap="square">
            <a:spAutoFit/>
          </a:bodyPr>
          <a:lstStyle/>
          <a:p>
            <a:endParaRPr lang="en-US" sz="1400" dirty="0" smtClean="0"/>
          </a:p>
          <a:p>
            <a:r>
              <a:rPr lang="en-US" sz="1400" dirty="0" smtClean="0"/>
              <a:t>Detector lifetime under irradiation mixture has been demonstrated to exceed the experimental requirements with proper Control of materials and gas flow (Alfonsi, M. </a:t>
            </a:r>
            <a:r>
              <a:rPr lang="en-US" sz="1400" i="1" dirty="0" smtClean="0"/>
              <a:t>et al. (2004) Nucl. Instr. and Meth. </a:t>
            </a:r>
            <a:r>
              <a:rPr lang="en-US" sz="1400" b="1" i="1" dirty="0" smtClean="0"/>
              <a:t>A518, 106</a:t>
            </a:r>
            <a:r>
              <a:rPr lang="en-US" sz="1400" dirty="0" smtClean="0"/>
              <a:t>)</a:t>
            </a:r>
            <a:endParaRPr lang="en-US" sz="1400" dirty="0"/>
          </a:p>
        </p:txBody>
      </p:sp>
      <p:pic>
        <p:nvPicPr>
          <p:cNvPr id="135171" name="Picture 3"/>
          <p:cNvPicPr>
            <a:picLocks noChangeAspect="1" noChangeArrowheads="1"/>
          </p:cNvPicPr>
          <p:nvPr/>
        </p:nvPicPr>
        <p:blipFill>
          <a:blip r:embed="rId3" cstate="print"/>
          <a:srcRect/>
          <a:stretch>
            <a:fillRect/>
          </a:stretch>
        </p:blipFill>
        <p:spPr bwMode="auto">
          <a:xfrm>
            <a:off x="4343400" y="4572000"/>
            <a:ext cx="4165601" cy="1828799"/>
          </a:xfrm>
          <a:prstGeom prst="rect">
            <a:avLst/>
          </a:prstGeom>
          <a:noFill/>
          <a:ln w="9525">
            <a:noFill/>
            <a:miter lim="800000"/>
            <a:headEnd/>
            <a:tailEnd/>
          </a:ln>
        </p:spPr>
      </p:pic>
      <p:pic>
        <p:nvPicPr>
          <p:cNvPr id="16" name="Picture 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52400" y="1371601"/>
            <a:ext cx="4372866" cy="2438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 name="Rectangle 16"/>
          <p:cNvSpPr/>
          <p:nvPr/>
        </p:nvSpPr>
        <p:spPr>
          <a:xfrm>
            <a:off x="228600" y="457200"/>
            <a:ext cx="8077200" cy="307777"/>
          </a:xfrm>
          <a:prstGeom prst="rect">
            <a:avLst/>
          </a:prstGeom>
        </p:spPr>
        <p:txBody>
          <a:bodyPr wrap="square">
            <a:spAutoFit/>
          </a:bodyPr>
          <a:lstStyle/>
          <a:p>
            <a:pPr marL="342900" lvl="0" indent="-342900">
              <a:spcBef>
                <a:spcPct val="20000"/>
              </a:spcBef>
            </a:pPr>
            <a:r>
              <a:rPr lang="en-US" sz="1400" dirty="0" smtClean="0">
                <a:solidFill>
                  <a:prstClr val="black"/>
                </a:solidFill>
              </a:rPr>
              <a:t>F. Sauli, </a:t>
            </a:r>
            <a:r>
              <a:rPr lang="en-US" sz="1400" dirty="0" smtClean="0"/>
              <a:t>RD51-NOTE-2012-007</a:t>
            </a:r>
            <a:endParaRPr lang="en-US" sz="1400" dirty="0" smtClean="0">
              <a:solidFill>
                <a:prstClr val="black"/>
              </a:solidFill>
            </a:endParaRPr>
          </a:p>
        </p:txBody>
      </p:sp>
      <p:sp>
        <p:nvSpPr>
          <p:cNvPr id="20" name="Rectangle 19"/>
          <p:cNvSpPr/>
          <p:nvPr/>
        </p:nvSpPr>
        <p:spPr>
          <a:xfrm>
            <a:off x="533400" y="3627668"/>
            <a:ext cx="2960619" cy="258532"/>
          </a:xfrm>
          <a:prstGeom prst="rect">
            <a:avLst/>
          </a:prstGeom>
        </p:spPr>
        <p:txBody>
          <a:bodyPr wrap="none">
            <a:spAutoFit/>
          </a:bodyPr>
          <a:lstStyle/>
          <a:p>
            <a:pPr lvl="0" eaLnBrk="0" fontAlgn="base" hangingPunct="0">
              <a:lnSpc>
                <a:spcPct val="90000"/>
              </a:lnSpc>
              <a:spcBef>
                <a:spcPct val="0"/>
              </a:spcBef>
              <a:spcAft>
                <a:spcPct val="0"/>
              </a:spcAft>
            </a:pPr>
            <a:r>
              <a:rPr lang="en-US" sz="1200" dirty="0" smtClean="0">
                <a:solidFill>
                  <a:srgbClr val="000000"/>
                </a:solidFill>
                <a:latin typeface="Helvetica" pitchFamily="34" charset="0"/>
              </a:rPr>
              <a:t>M. Alfonsi et al, NPB PS  150 (2006) 159</a:t>
            </a:r>
            <a:endParaRPr lang="en-US" sz="1200" dirty="0">
              <a:solidFill>
                <a:srgbClr val="000000"/>
              </a:solidFill>
              <a:latin typeface="Helvetica" pitchFamily="34" charset="0"/>
            </a:endParaRPr>
          </a:p>
        </p:txBody>
      </p:sp>
      <p:sp>
        <p:nvSpPr>
          <p:cNvPr id="23" name="Rectangle 22"/>
          <p:cNvSpPr/>
          <p:nvPr/>
        </p:nvSpPr>
        <p:spPr>
          <a:xfrm>
            <a:off x="3048000" y="762000"/>
            <a:ext cx="1281120" cy="369332"/>
          </a:xfrm>
          <a:prstGeom prst="rect">
            <a:avLst/>
          </a:prstGeom>
        </p:spPr>
        <p:txBody>
          <a:bodyPr wrap="none">
            <a:spAutoFit/>
          </a:bodyPr>
          <a:lstStyle/>
          <a:p>
            <a:r>
              <a:rPr lang="en-US" dirty="0" err="1" smtClean="0"/>
              <a:t>LHCb</a:t>
            </a:r>
            <a:r>
              <a:rPr lang="en-US" dirty="0" smtClean="0"/>
              <a:t> &amp; CF4</a:t>
            </a:r>
            <a:endParaRPr lang="en-US" dirty="0"/>
          </a:p>
        </p:txBody>
      </p:sp>
      <p:sp>
        <p:nvSpPr>
          <p:cNvPr id="27" name="Rectangle 26"/>
          <p:cNvSpPr/>
          <p:nvPr/>
        </p:nvSpPr>
        <p:spPr>
          <a:xfrm>
            <a:off x="4800600" y="1828800"/>
            <a:ext cx="4343400" cy="1384995"/>
          </a:xfrm>
          <a:prstGeom prst="rect">
            <a:avLst/>
          </a:prstGeom>
        </p:spPr>
        <p:txBody>
          <a:bodyPr wrap="square">
            <a:spAutoFit/>
          </a:bodyPr>
          <a:lstStyle/>
          <a:p>
            <a:r>
              <a:rPr lang="en-US" sz="1400" dirty="0" smtClean="0"/>
              <a:t>Studies of etching effects on Triple-GEM detectors operated with CF4-based gas mixtures. </a:t>
            </a:r>
          </a:p>
          <a:p>
            <a:endParaRPr lang="en-US" sz="1400" dirty="0" smtClean="0"/>
          </a:p>
          <a:p>
            <a:r>
              <a:rPr lang="en-US" sz="1400" dirty="0" smtClean="0">
                <a:solidFill>
                  <a:prstClr val="black"/>
                </a:solidFill>
              </a:rPr>
              <a:t>Exposures to high radiation levels have clearly shown damages to the structures at low gas flows (</a:t>
            </a:r>
            <a:r>
              <a:rPr lang="en-US" sz="1400" dirty="0" smtClean="0"/>
              <a:t>Alfonsi</a:t>
            </a:r>
            <a:r>
              <a:rPr lang="en-US" sz="1400" i="1" dirty="0" smtClean="0"/>
              <a:t> et al. (2005) IEEE </a:t>
            </a:r>
            <a:r>
              <a:rPr lang="en-US" sz="1400" i="1" dirty="0" err="1" smtClean="0"/>
              <a:t>Trans.Nucl</a:t>
            </a:r>
            <a:r>
              <a:rPr lang="en-US" sz="1400" i="1" dirty="0" smtClean="0"/>
              <a:t>. Sci. </a:t>
            </a:r>
            <a:r>
              <a:rPr lang="en-US" sz="1400" b="1" i="1" dirty="0" smtClean="0"/>
              <a:t>NS-52, 2872.</a:t>
            </a:r>
            <a:r>
              <a:rPr lang="en-US" sz="1400" dirty="0" smtClean="0">
                <a:solidFill>
                  <a:prstClr val="black"/>
                </a:solidFill>
              </a:rPr>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5715000" cy="523220"/>
          </a:xfrm>
          <a:prstGeom prst="rect">
            <a:avLst/>
          </a:prstGeom>
        </p:spPr>
        <p:txBody>
          <a:bodyPr wrap="square">
            <a:spAutoFit/>
          </a:bodyPr>
          <a:lstStyle/>
          <a:p>
            <a:pPr algn="l" defTabSz="913520"/>
            <a:r>
              <a:rPr lang="en-US" sz="2800" b="1" dirty="0" smtClean="0">
                <a:solidFill>
                  <a:schemeClr val="tx2"/>
                </a:solidFill>
              </a:rPr>
              <a:t>Aging…</a:t>
            </a:r>
            <a:endParaRPr lang="en-US" sz="28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42</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78"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2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38200" y="3657600"/>
            <a:ext cx="2847975" cy="2057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962400" y="3190392"/>
            <a:ext cx="4611388" cy="29056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77853" y="5891894"/>
            <a:ext cx="4588294" cy="2041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8" name="Rectangle 27"/>
          <p:cNvSpPr/>
          <p:nvPr/>
        </p:nvSpPr>
        <p:spPr>
          <a:xfrm>
            <a:off x="4572000" y="2590800"/>
            <a:ext cx="4348050" cy="369332"/>
          </a:xfrm>
          <a:prstGeom prst="rect">
            <a:avLst/>
          </a:prstGeom>
        </p:spPr>
        <p:txBody>
          <a:bodyPr wrap="none">
            <a:spAutoFit/>
          </a:bodyPr>
          <a:lstStyle/>
          <a:p>
            <a:r>
              <a:rPr lang="en-US" dirty="0" smtClean="0">
                <a:solidFill>
                  <a:prstClr val="black"/>
                </a:solidFill>
              </a:rPr>
              <a:t>Resistive micromegas for the ATLAS Upgrade</a:t>
            </a:r>
            <a:endParaRPr lang="en-US" dirty="0"/>
          </a:p>
        </p:txBody>
      </p:sp>
      <p:pic>
        <p:nvPicPr>
          <p:cNvPr id="137218" name="Picture 2"/>
          <p:cNvPicPr>
            <a:picLocks noChangeAspect="1" noChangeArrowheads="1"/>
          </p:cNvPicPr>
          <p:nvPr/>
        </p:nvPicPr>
        <p:blipFill>
          <a:blip r:embed="rId6" cstate="print"/>
          <a:srcRect/>
          <a:stretch>
            <a:fillRect/>
          </a:stretch>
        </p:blipFill>
        <p:spPr bwMode="auto">
          <a:xfrm>
            <a:off x="304799" y="685800"/>
            <a:ext cx="3865959"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5715000" cy="523220"/>
          </a:xfrm>
          <a:prstGeom prst="rect">
            <a:avLst/>
          </a:prstGeom>
        </p:spPr>
        <p:txBody>
          <a:bodyPr wrap="square">
            <a:spAutoFit/>
          </a:bodyPr>
          <a:lstStyle/>
          <a:p>
            <a:pPr algn="l" defTabSz="913520"/>
            <a:r>
              <a:rPr lang="en-US" sz="2800" b="1" dirty="0" smtClean="0">
                <a:solidFill>
                  <a:schemeClr val="tx2"/>
                </a:solidFill>
              </a:rPr>
              <a:t>Aging…</a:t>
            </a:r>
            <a:endParaRPr lang="en-US" sz="28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43</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78"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2" name="Title 3"/>
          <p:cNvSpPr txBox="1">
            <a:spLocks/>
          </p:cNvSpPr>
          <p:nvPr/>
        </p:nvSpPr>
        <p:spPr>
          <a:xfrm>
            <a:off x="1181100" y="2209800"/>
            <a:ext cx="6743700" cy="707886"/>
          </a:xfrm>
          <a:prstGeom prst="rect">
            <a:avLst/>
          </a:prstGeom>
        </p:spPr>
        <p:txBody>
          <a:bodyPr vert="horz" wrap="square" lIns="91440" tIns="45720" rIns="91440" bIns="45720" rtlCol="0" anchor="ctr">
            <a:spAutoFit/>
          </a:bodyPr>
          <a:lstStyle/>
          <a:p>
            <a:pPr marL="0" marR="0" lvl="0" indent="0" algn="ctr" defTabSz="91352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2"/>
                </a:solidFill>
                <a:effectLst/>
                <a:uLnTx/>
                <a:uFillTx/>
                <a:latin typeface="+mj-lt"/>
                <a:ea typeface="+mj-ea"/>
                <a:cs typeface="+mj-cs"/>
              </a:rPr>
              <a:t>Less sensitive </a:t>
            </a:r>
            <a:r>
              <a:rPr kumimoji="0" lang="en-US" sz="4000" b="1" i="0" u="none" strike="noStrike" kern="1200" cap="none" spc="0" normalizeH="0" baseline="0" noProof="0" dirty="0" smtClean="0">
                <a:ln>
                  <a:noFill/>
                </a:ln>
                <a:solidFill>
                  <a:schemeClr val="tx2"/>
                </a:solidFill>
                <a:effectLst/>
                <a:uLnTx/>
                <a:uFillTx/>
                <a:latin typeface="Calibri"/>
                <a:ea typeface="+mj-ea"/>
                <a:cs typeface="+mj-cs"/>
              </a:rPr>
              <a:t>≠ Insensitive</a:t>
            </a:r>
            <a:endParaRPr kumimoji="0" lang="en-US" sz="4000" b="1" i="0" u="none" strike="noStrike" kern="1200" cap="none" spc="0" normalizeH="0" baseline="0" noProof="0" dirty="0">
              <a:ln>
                <a:noFill/>
              </a:ln>
              <a:solidFill>
                <a:schemeClr val="tx2"/>
              </a:solidFill>
              <a:effectLst/>
              <a:uLnTx/>
              <a:uFillTx/>
              <a:latin typeface="+mj-lt"/>
              <a:ea typeface="+mj-ea"/>
              <a:cs typeface="+mj-cs"/>
            </a:endParaRPr>
          </a:p>
        </p:txBody>
      </p:sp>
      <p:sp>
        <p:nvSpPr>
          <p:cNvPr id="13" name="TextBox 12"/>
          <p:cNvSpPr txBox="1"/>
          <p:nvPr/>
        </p:nvSpPr>
        <p:spPr>
          <a:xfrm>
            <a:off x="1676400" y="3733800"/>
            <a:ext cx="6705600" cy="1200329"/>
          </a:xfrm>
          <a:prstGeom prst="rect">
            <a:avLst/>
          </a:prstGeom>
          <a:noFill/>
        </p:spPr>
        <p:txBody>
          <a:bodyPr wrap="square" rtlCol="0">
            <a:spAutoFit/>
          </a:bodyPr>
          <a:lstStyle/>
          <a:p>
            <a:r>
              <a:rPr lang="en-US" dirty="0" smtClean="0">
                <a:solidFill>
                  <a:schemeClr val="tx2">
                    <a:lumMod val="50000"/>
                  </a:schemeClr>
                </a:solidFill>
              </a:rPr>
              <a:t>Usual control of the quality of the gas system is strongly suggested as the selection and test of all the material in contact with the gas volume and all the precaution used to be protected against aging (ref to single wire experience)</a:t>
            </a:r>
            <a:endParaRPr lang="en-US"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0777"/>
            <a:ext cx="6629400" cy="461665"/>
          </a:xfrm>
          <a:prstGeom prst="rect">
            <a:avLst/>
          </a:prstGeom>
        </p:spPr>
        <p:txBody>
          <a:bodyPr wrap="square">
            <a:spAutoFit/>
          </a:bodyPr>
          <a:lstStyle/>
          <a:p>
            <a:pPr algn="l" defTabSz="913520"/>
            <a:r>
              <a:rPr lang="en-US" sz="2400" b="1" dirty="0" smtClean="0">
                <a:solidFill>
                  <a:schemeClr val="tx2"/>
                </a:solidFill>
              </a:rPr>
              <a:t>Rate Capabilities</a:t>
            </a:r>
            <a:endParaRPr lang="en-US" sz="24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44</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78"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136194" name="Picture 2"/>
          <p:cNvPicPr>
            <a:picLocks noChangeAspect="1" noChangeArrowheads="1"/>
          </p:cNvPicPr>
          <p:nvPr/>
        </p:nvPicPr>
        <p:blipFill>
          <a:blip r:embed="rId3" cstate="print"/>
          <a:srcRect/>
          <a:stretch>
            <a:fillRect/>
          </a:stretch>
        </p:blipFill>
        <p:spPr bwMode="auto">
          <a:xfrm>
            <a:off x="4700033" y="1447800"/>
            <a:ext cx="4330802" cy="3733800"/>
          </a:xfrm>
          <a:prstGeom prst="rect">
            <a:avLst/>
          </a:prstGeom>
          <a:noFill/>
          <a:ln w="9525">
            <a:noFill/>
            <a:miter lim="800000"/>
            <a:headEnd/>
            <a:tailEnd/>
          </a:ln>
        </p:spPr>
      </p:pic>
      <p:pic>
        <p:nvPicPr>
          <p:cNvPr id="136195" name="Picture 3"/>
          <p:cNvPicPr>
            <a:picLocks noChangeAspect="1" noChangeArrowheads="1"/>
          </p:cNvPicPr>
          <p:nvPr/>
        </p:nvPicPr>
        <p:blipFill>
          <a:blip r:embed="rId4" cstate="print"/>
          <a:srcRect/>
          <a:stretch>
            <a:fillRect/>
          </a:stretch>
        </p:blipFill>
        <p:spPr bwMode="auto">
          <a:xfrm>
            <a:off x="228600" y="762000"/>
            <a:ext cx="4548692" cy="3276600"/>
          </a:xfrm>
          <a:prstGeom prst="rect">
            <a:avLst/>
          </a:prstGeom>
          <a:noFill/>
          <a:ln w="9525">
            <a:noFill/>
            <a:miter lim="800000"/>
            <a:headEnd/>
            <a:tailEnd/>
          </a:ln>
        </p:spPr>
      </p:pic>
      <p:sp>
        <p:nvSpPr>
          <p:cNvPr id="14" name="Rectangle 13"/>
          <p:cNvSpPr/>
          <p:nvPr/>
        </p:nvSpPr>
        <p:spPr>
          <a:xfrm>
            <a:off x="533400" y="4114800"/>
            <a:ext cx="4038600" cy="584775"/>
          </a:xfrm>
          <a:prstGeom prst="rect">
            <a:avLst/>
          </a:prstGeom>
        </p:spPr>
        <p:txBody>
          <a:bodyPr wrap="square">
            <a:spAutoFit/>
          </a:bodyPr>
          <a:lstStyle/>
          <a:p>
            <a:r>
              <a:rPr lang="en-US" sz="1600" b="1" dirty="0" err="1" smtClean="0">
                <a:solidFill>
                  <a:srgbClr val="1F497D"/>
                </a:solidFill>
              </a:rPr>
              <a:t>Guirl</a:t>
            </a:r>
            <a:r>
              <a:rPr lang="en-US" sz="1600" b="1" dirty="0" smtClean="0">
                <a:solidFill>
                  <a:srgbClr val="1F497D"/>
                </a:solidFill>
              </a:rPr>
              <a:t>, L.  et al. (2002) </a:t>
            </a:r>
            <a:r>
              <a:rPr lang="en-US" sz="1600" b="1" dirty="0" err="1" smtClean="0">
                <a:solidFill>
                  <a:srgbClr val="1F497D"/>
                </a:solidFill>
              </a:rPr>
              <a:t>Nucl</a:t>
            </a:r>
            <a:r>
              <a:rPr lang="en-US" sz="1600" b="1" dirty="0" smtClean="0">
                <a:solidFill>
                  <a:srgbClr val="1F497D"/>
                </a:solidFill>
              </a:rPr>
              <a:t>. Instr. and Meth. A 478, 263.</a:t>
            </a:r>
          </a:p>
        </p:txBody>
      </p:sp>
      <p:sp>
        <p:nvSpPr>
          <p:cNvPr id="15" name="Rectangle 14"/>
          <p:cNvSpPr/>
          <p:nvPr/>
        </p:nvSpPr>
        <p:spPr>
          <a:xfrm>
            <a:off x="5105400" y="5410200"/>
            <a:ext cx="3276600" cy="584775"/>
          </a:xfrm>
          <a:prstGeom prst="rect">
            <a:avLst/>
          </a:prstGeom>
        </p:spPr>
        <p:txBody>
          <a:bodyPr wrap="square">
            <a:spAutoFit/>
          </a:bodyPr>
          <a:lstStyle/>
          <a:p>
            <a:pPr lvl="0"/>
            <a:r>
              <a:rPr lang="en-US" sz="1600" b="1" dirty="0" smtClean="0">
                <a:solidFill>
                  <a:srgbClr val="1F497D"/>
                </a:solidFill>
              </a:rPr>
              <a:t>Y. </a:t>
            </a:r>
            <a:r>
              <a:rPr lang="en-US" sz="1600" b="1" dirty="0" err="1" smtClean="0">
                <a:solidFill>
                  <a:srgbClr val="1F497D"/>
                </a:solidFill>
              </a:rPr>
              <a:t>Giomataris</a:t>
            </a:r>
            <a:r>
              <a:rPr lang="en-US" sz="1600" b="1" dirty="0" smtClean="0">
                <a:solidFill>
                  <a:srgbClr val="1F497D"/>
                </a:solidFill>
              </a:rPr>
              <a:t>, </a:t>
            </a:r>
            <a:r>
              <a:rPr lang="en-US" sz="1600" b="1" dirty="0" err="1" smtClean="0">
                <a:solidFill>
                  <a:srgbClr val="1F497D"/>
                </a:solidFill>
              </a:rPr>
              <a:t>Nucl.Instr</a:t>
            </a:r>
            <a:r>
              <a:rPr lang="en-US" sz="1600" b="1" dirty="0" smtClean="0">
                <a:solidFill>
                  <a:srgbClr val="1F497D"/>
                </a:solidFill>
              </a:rPr>
              <a:t>. and Meth. in </a:t>
            </a:r>
            <a:r>
              <a:rPr lang="en-US" sz="1600" b="1" dirty="0" err="1" smtClean="0">
                <a:solidFill>
                  <a:srgbClr val="1F497D"/>
                </a:solidFill>
              </a:rPr>
              <a:t>Physi.Res</a:t>
            </a:r>
            <a:r>
              <a:rPr lang="en-US" sz="1600" b="1" dirty="0" smtClean="0">
                <a:solidFill>
                  <a:srgbClr val="1F497D"/>
                </a:solidFill>
              </a:rPr>
              <a:t>. A 419 (1998) 239</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45</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78"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59394" name="Picture 2"/>
          <p:cNvPicPr>
            <a:picLocks noChangeAspect="1" noChangeArrowheads="1"/>
          </p:cNvPicPr>
          <p:nvPr/>
        </p:nvPicPr>
        <p:blipFill>
          <a:blip r:embed="rId3" cstate="print"/>
          <a:srcRect l="10680" r="8459" b="4893"/>
          <a:stretch>
            <a:fillRect/>
          </a:stretch>
        </p:blipFill>
        <p:spPr bwMode="auto">
          <a:xfrm>
            <a:off x="4876800" y="914400"/>
            <a:ext cx="4038600" cy="3789382"/>
          </a:xfrm>
          <a:prstGeom prst="rect">
            <a:avLst/>
          </a:prstGeom>
          <a:noFill/>
          <a:ln w="9525">
            <a:noFill/>
            <a:miter lim="800000"/>
            <a:headEnd/>
            <a:tailEnd/>
          </a:ln>
        </p:spPr>
      </p:pic>
      <p:pic>
        <p:nvPicPr>
          <p:cNvPr id="59395" name="Picture 3"/>
          <p:cNvPicPr>
            <a:picLocks noChangeAspect="1" noChangeArrowheads="1"/>
          </p:cNvPicPr>
          <p:nvPr/>
        </p:nvPicPr>
        <p:blipFill>
          <a:blip r:embed="rId4" cstate="print"/>
          <a:srcRect/>
          <a:stretch>
            <a:fillRect/>
          </a:stretch>
        </p:blipFill>
        <p:spPr bwMode="auto">
          <a:xfrm>
            <a:off x="76200" y="1600200"/>
            <a:ext cx="4835236" cy="3155197"/>
          </a:xfrm>
          <a:prstGeom prst="rect">
            <a:avLst/>
          </a:prstGeom>
          <a:noFill/>
          <a:ln w="9525">
            <a:noFill/>
            <a:miter lim="800000"/>
            <a:headEnd/>
            <a:tailEnd/>
          </a:ln>
        </p:spPr>
      </p:pic>
      <p:sp>
        <p:nvSpPr>
          <p:cNvPr id="11" name="Rectangle 10"/>
          <p:cNvSpPr/>
          <p:nvPr/>
        </p:nvSpPr>
        <p:spPr>
          <a:xfrm>
            <a:off x="838200" y="4876800"/>
            <a:ext cx="3124200" cy="584775"/>
          </a:xfrm>
          <a:prstGeom prst="rect">
            <a:avLst/>
          </a:prstGeom>
        </p:spPr>
        <p:txBody>
          <a:bodyPr wrap="square">
            <a:spAutoFit/>
          </a:bodyPr>
          <a:lstStyle/>
          <a:p>
            <a:r>
              <a:rPr lang="en-US" sz="1600" b="1" dirty="0" smtClean="0">
                <a:solidFill>
                  <a:srgbClr val="1F497D"/>
                </a:solidFill>
              </a:rPr>
              <a:t>Ketzer, B. et al. (2004) </a:t>
            </a:r>
            <a:r>
              <a:rPr lang="en-US" sz="1600" b="1" dirty="0" err="1" smtClean="0">
                <a:solidFill>
                  <a:srgbClr val="1F497D"/>
                </a:solidFill>
              </a:rPr>
              <a:t>Nucl</a:t>
            </a:r>
            <a:r>
              <a:rPr lang="en-US" sz="1600" b="1" dirty="0" smtClean="0">
                <a:solidFill>
                  <a:srgbClr val="1F497D"/>
                </a:solidFill>
              </a:rPr>
              <a:t>. Instr. and Meth. A535, 314.</a:t>
            </a:r>
          </a:p>
        </p:txBody>
      </p:sp>
      <p:sp>
        <p:nvSpPr>
          <p:cNvPr id="12" name="Rectangle 11"/>
          <p:cNvSpPr/>
          <p:nvPr/>
        </p:nvSpPr>
        <p:spPr>
          <a:xfrm>
            <a:off x="228600" y="76200"/>
            <a:ext cx="2366674" cy="461665"/>
          </a:xfrm>
          <a:prstGeom prst="rect">
            <a:avLst/>
          </a:prstGeom>
        </p:spPr>
        <p:txBody>
          <a:bodyPr wrap="none">
            <a:spAutoFit/>
          </a:bodyPr>
          <a:lstStyle/>
          <a:p>
            <a:r>
              <a:rPr lang="en-US" sz="2400" b="1" dirty="0" smtClean="0">
                <a:solidFill>
                  <a:srgbClr val="1F497D"/>
                </a:solidFill>
                <a:ea typeface="+mj-ea"/>
                <a:cs typeface="+mj-cs"/>
              </a:rPr>
              <a:t>Space Resolution</a:t>
            </a:r>
            <a:endParaRPr lang="en-US" dirty="0"/>
          </a:p>
        </p:txBody>
      </p:sp>
      <p:sp>
        <p:nvSpPr>
          <p:cNvPr id="13" name="Rectangle 12"/>
          <p:cNvSpPr/>
          <p:nvPr/>
        </p:nvSpPr>
        <p:spPr>
          <a:xfrm>
            <a:off x="5334000" y="4876800"/>
            <a:ext cx="3276600" cy="584775"/>
          </a:xfrm>
          <a:prstGeom prst="rect">
            <a:avLst/>
          </a:prstGeom>
        </p:spPr>
        <p:txBody>
          <a:bodyPr wrap="square">
            <a:spAutoFit/>
          </a:bodyPr>
          <a:lstStyle/>
          <a:p>
            <a:pPr lvl="0"/>
            <a:r>
              <a:rPr lang="en-US" sz="1600" b="1" dirty="0" smtClean="0">
                <a:solidFill>
                  <a:srgbClr val="1F497D"/>
                </a:solidFill>
              </a:rPr>
              <a:t>Y. </a:t>
            </a:r>
            <a:r>
              <a:rPr lang="en-US" sz="1600" b="1" dirty="0" err="1" smtClean="0">
                <a:solidFill>
                  <a:srgbClr val="1F497D"/>
                </a:solidFill>
              </a:rPr>
              <a:t>Giomataris</a:t>
            </a:r>
            <a:r>
              <a:rPr lang="en-US" sz="1600" b="1" dirty="0" smtClean="0">
                <a:solidFill>
                  <a:srgbClr val="1F497D"/>
                </a:solidFill>
              </a:rPr>
              <a:t>, </a:t>
            </a:r>
            <a:r>
              <a:rPr lang="en-US" sz="1600" b="1" dirty="0" err="1" smtClean="0">
                <a:solidFill>
                  <a:srgbClr val="1F497D"/>
                </a:solidFill>
              </a:rPr>
              <a:t>Nucl.Instr</a:t>
            </a:r>
            <a:r>
              <a:rPr lang="en-US" sz="1600" b="1" dirty="0" smtClean="0">
                <a:solidFill>
                  <a:srgbClr val="1F497D"/>
                </a:solidFill>
              </a:rPr>
              <a:t>. and Meth. in </a:t>
            </a:r>
            <a:r>
              <a:rPr lang="en-US" sz="1600" b="1" dirty="0" err="1" smtClean="0">
                <a:solidFill>
                  <a:srgbClr val="1F497D"/>
                </a:solidFill>
              </a:rPr>
              <a:t>Physi.Res</a:t>
            </a:r>
            <a:r>
              <a:rPr lang="en-US" sz="1600" b="1" dirty="0" smtClean="0">
                <a:solidFill>
                  <a:srgbClr val="1F497D"/>
                </a:solidFill>
              </a:rPr>
              <a:t>. A 419 (1998) 239</a:t>
            </a:r>
          </a:p>
        </p:txBody>
      </p:sp>
      <p:sp>
        <p:nvSpPr>
          <p:cNvPr id="15" name="TextBox 14"/>
          <p:cNvSpPr txBox="1"/>
          <p:nvPr/>
        </p:nvSpPr>
        <p:spPr>
          <a:xfrm>
            <a:off x="304800" y="5791200"/>
            <a:ext cx="4687245" cy="338554"/>
          </a:xfrm>
          <a:prstGeom prst="rect">
            <a:avLst/>
          </a:prstGeom>
          <a:noFill/>
        </p:spPr>
        <p:txBody>
          <a:bodyPr wrap="none" rtlCol="0">
            <a:spAutoFit/>
          </a:bodyPr>
          <a:lstStyle/>
          <a:p>
            <a:r>
              <a:rPr lang="en-US" sz="1600" b="1" dirty="0" err="1" smtClean="0">
                <a:solidFill>
                  <a:srgbClr val="1F497D"/>
                </a:solidFill>
              </a:rPr>
              <a:t>nb</a:t>
            </a:r>
            <a:r>
              <a:rPr lang="en-US" sz="1600" b="1" dirty="0" smtClean="0">
                <a:solidFill>
                  <a:srgbClr val="1F497D"/>
                </a:solidFill>
              </a:rPr>
              <a:t>: not the best results obtained, just two example…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46</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88066" name="Picture 2"/>
          <p:cNvPicPr>
            <a:picLocks noChangeAspect="1" noChangeArrowheads="1"/>
          </p:cNvPicPr>
          <p:nvPr/>
        </p:nvPicPr>
        <p:blipFill>
          <a:blip r:embed="rId3" cstate="print"/>
          <a:srcRect/>
          <a:stretch>
            <a:fillRect/>
          </a:stretch>
        </p:blipFill>
        <p:spPr bwMode="auto">
          <a:xfrm>
            <a:off x="1602373" y="1981200"/>
            <a:ext cx="5939253" cy="4115876"/>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457200" y="685800"/>
            <a:ext cx="8108695" cy="646331"/>
          </a:xfrm>
          <a:prstGeom prst="rect">
            <a:avLst/>
          </a:prstGeom>
        </p:spPr>
        <p:txBody>
          <a:bodyPr wrap="none">
            <a:spAutoFit/>
          </a:bodyPr>
          <a:lstStyle/>
          <a:p>
            <a:pPr algn="ctr"/>
            <a:r>
              <a:rPr lang="en-US" b="1" dirty="0" smtClean="0">
                <a:solidFill>
                  <a:schemeClr val="tx2"/>
                </a:solidFill>
              </a:rPr>
              <a:t>State of Art of MPGD VERY WELL describe in the S. </a:t>
            </a:r>
            <a:r>
              <a:rPr lang="en-US" b="1" dirty="0" err="1" smtClean="0">
                <a:solidFill>
                  <a:schemeClr val="tx2"/>
                </a:solidFill>
              </a:rPr>
              <a:t>Dalla</a:t>
            </a:r>
            <a:r>
              <a:rPr lang="en-US" b="1" dirty="0" smtClean="0">
                <a:solidFill>
                  <a:schemeClr val="tx2"/>
                </a:solidFill>
              </a:rPr>
              <a:t> Torre Talk  for the </a:t>
            </a:r>
          </a:p>
          <a:p>
            <a:pPr algn="ctr"/>
            <a:r>
              <a:rPr lang="en-US" b="1" dirty="0" smtClean="0">
                <a:solidFill>
                  <a:schemeClr val="tx2"/>
                </a:solidFill>
              </a:rPr>
              <a:t>RD51 Special Workshop "Detecting Neutrons with MPGDs" (October 14 - 15, 2013) </a:t>
            </a:r>
            <a:endParaRPr lang="en-US" dirty="0"/>
          </a:p>
        </p:txBody>
      </p:sp>
      <p:sp>
        <p:nvSpPr>
          <p:cNvPr id="88067" name="Rectangle 3"/>
          <p:cNvSpPr>
            <a:spLocks noChangeArrowheads="1"/>
          </p:cNvSpPr>
          <p:nvPr/>
        </p:nvSpPr>
        <p:spPr bwMode="auto">
          <a:xfrm>
            <a:off x="1759082" y="1370111"/>
            <a:ext cx="5625835"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Verdana" pitchFamily="34" charset="0"/>
                <a:cs typeface="CMBX12"/>
                <a:hlinkClick r:id="rId4"/>
              </a:rPr>
              <a:t>https://indico.cern.ch/conferenceDisplay.py?confId=265187</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4"/>
          <p:cNvSpPr/>
          <p:nvPr/>
        </p:nvSpPr>
        <p:spPr>
          <a:xfrm>
            <a:off x="0" y="0"/>
            <a:ext cx="5107424" cy="369332"/>
          </a:xfrm>
          <a:prstGeom prst="rect">
            <a:avLst/>
          </a:prstGeom>
        </p:spPr>
        <p:txBody>
          <a:bodyPr wrap="none">
            <a:spAutoFit/>
          </a:bodyPr>
          <a:lstStyle/>
          <a:p>
            <a:r>
              <a:rPr lang="en-US" b="1" dirty="0" smtClean="0">
                <a:solidFill>
                  <a:schemeClr val="tx2"/>
                </a:solidFill>
              </a:rPr>
              <a:t>If you want to know more about the MPDG status…</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47</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12" name="Picture 5"/>
          <p:cNvPicPr>
            <a:picLocks noChangeAspect="1" noChangeArrowheads="1"/>
          </p:cNvPicPr>
          <p:nvPr/>
        </p:nvPicPr>
        <p:blipFill>
          <a:blip r:embed="rId3" cstate="print"/>
          <a:srcRect l="9590" r="9590"/>
          <a:stretch>
            <a:fillRect/>
          </a:stretch>
        </p:blipFill>
        <p:spPr bwMode="auto">
          <a:xfrm>
            <a:off x="198120" y="3276601"/>
            <a:ext cx="4114800" cy="2862469"/>
          </a:xfrm>
          <a:prstGeom prst="rect">
            <a:avLst/>
          </a:prstGeom>
          <a:ln>
            <a:noFill/>
          </a:ln>
          <a:effectLst>
            <a:outerShdw blurRad="292100" dist="139700" dir="2700000" algn="tl" rotWithShape="0">
              <a:srgbClr val="333333">
                <a:alpha val="65000"/>
              </a:srgbClr>
            </a:outerShdw>
          </a:effectLst>
        </p:spPr>
      </p:pic>
      <p:pic>
        <p:nvPicPr>
          <p:cNvPr id="13" name="Picture 2"/>
          <p:cNvPicPr>
            <a:picLocks noChangeAspect="1" noChangeArrowheads="1"/>
          </p:cNvPicPr>
          <p:nvPr/>
        </p:nvPicPr>
        <p:blipFill>
          <a:blip r:embed="rId4" cstate="print"/>
          <a:srcRect l="9956" r="9224"/>
          <a:stretch>
            <a:fillRect/>
          </a:stretch>
        </p:blipFill>
        <p:spPr bwMode="auto">
          <a:xfrm>
            <a:off x="198120" y="152401"/>
            <a:ext cx="4114800" cy="2862469"/>
          </a:xfrm>
          <a:prstGeom prst="rect">
            <a:avLst/>
          </a:prstGeom>
          <a:ln>
            <a:noFill/>
          </a:ln>
          <a:effectLst>
            <a:outerShdw blurRad="292100" dist="139700" dir="2700000" algn="tl" rotWithShape="0">
              <a:srgbClr val="333333">
                <a:alpha val="65000"/>
              </a:srgbClr>
            </a:outerShdw>
          </a:effectLst>
        </p:spPr>
      </p:pic>
      <p:pic>
        <p:nvPicPr>
          <p:cNvPr id="14" name="Picture 6"/>
          <p:cNvPicPr>
            <a:picLocks noChangeAspect="1" noChangeArrowheads="1"/>
          </p:cNvPicPr>
          <p:nvPr/>
        </p:nvPicPr>
        <p:blipFill>
          <a:blip r:embed="rId5" cstate="print"/>
          <a:srcRect l="10176" r="9590"/>
          <a:stretch>
            <a:fillRect/>
          </a:stretch>
        </p:blipFill>
        <p:spPr bwMode="auto">
          <a:xfrm>
            <a:off x="4724400" y="3593636"/>
            <a:ext cx="4114800" cy="2883364"/>
          </a:xfrm>
          <a:prstGeom prst="rect">
            <a:avLst/>
          </a:prstGeom>
          <a:ln>
            <a:noFill/>
          </a:ln>
          <a:effectLst>
            <a:outerShdw blurRad="292100" dist="139700" dir="2700000" algn="tl" rotWithShape="0">
              <a:srgbClr val="333333">
                <a:alpha val="65000"/>
              </a:srgbClr>
            </a:outerShdw>
          </a:effectLst>
        </p:spPr>
      </p:pic>
      <p:pic>
        <p:nvPicPr>
          <p:cNvPr id="15" name="Picture 4"/>
          <p:cNvPicPr>
            <a:picLocks noChangeAspect="1" noChangeArrowheads="1"/>
          </p:cNvPicPr>
          <p:nvPr/>
        </p:nvPicPr>
        <p:blipFill>
          <a:blip r:embed="rId6" cstate="print"/>
          <a:srcRect l="10176" r="9590"/>
          <a:stretch>
            <a:fillRect/>
          </a:stretch>
        </p:blipFill>
        <p:spPr bwMode="auto">
          <a:xfrm>
            <a:off x="4724400" y="545636"/>
            <a:ext cx="4114800" cy="288336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48</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89091" name="Picture 3"/>
          <p:cNvPicPr>
            <a:picLocks noChangeAspect="1" noChangeArrowheads="1"/>
          </p:cNvPicPr>
          <p:nvPr/>
        </p:nvPicPr>
        <p:blipFill>
          <a:blip r:embed="rId3" cstate="print"/>
          <a:srcRect/>
          <a:stretch>
            <a:fillRect/>
          </a:stretch>
        </p:blipFill>
        <p:spPr bwMode="auto">
          <a:xfrm>
            <a:off x="304800" y="228600"/>
            <a:ext cx="2743200" cy="1908313"/>
          </a:xfrm>
          <a:prstGeom prst="rect">
            <a:avLst/>
          </a:prstGeom>
          <a:ln>
            <a:noFill/>
          </a:ln>
          <a:effectLst>
            <a:outerShdw blurRad="292100" dist="139700" dir="2700000" algn="tl" rotWithShape="0">
              <a:srgbClr val="333333">
                <a:alpha val="65000"/>
              </a:srgbClr>
            </a:outerShdw>
          </a:effectLst>
        </p:spPr>
      </p:pic>
      <p:pic>
        <p:nvPicPr>
          <p:cNvPr id="89092" name="Picture 4"/>
          <p:cNvPicPr>
            <a:picLocks noChangeAspect="1" noChangeArrowheads="1"/>
          </p:cNvPicPr>
          <p:nvPr/>
        </p:nvPicPr>
        <p:blipFill>
          <a:blip r:embed="rId4" cstate="print"/>
          <a:srcRect/>
          <a:stretch>
            <a:fillRect/>
          </a:stretch>
        </p:blipFill>
        <p:spPr bwMode="auto">
          <a:xfrm>
            <a:off x="228600" y="2364921"/>
            <a:ext cx="2743200" cy="1902279"/>
          </a:xfrm>
          <a:prstGeom prst="rect">
            <a:avLst/>
          </a:prstGeom>
          <a:ln>
            <a:noFill/>
          </a:ln>
          <a:effectLst>
            <a:outerShdw blurRad="292100" dist="139700" dir="2700000" algn="tl" rotWithShape="0">
              <a:srgbClr val="333333">
                <a:alpha val="65000"/>
              </a:srgbClr>
            </a:outerShdw>
          </a:effectLst>
        </p:spPr>
      </p:pic>
      <p:pic>
        <p:nvPicPr>
          <p:cNvPr id="89093" name="Picture 5"/>
          <p:cNvPicPr>
            <a:picLocks noChangeAspect="1" noChangeArrowheads="1"/>
          </p:cNvPicPr>
          <p:nvPr/>
        </p:nvPicPr>
        <p:blipFill>
          <a:blip r:embed="rId5" cstate="print"/>
          <a:srcRect/>
          <a:stretch>
            <a:fillRect/>
          </a:stretch>
        </p:blipFill>
        <p:spPr bwMode="auto">
          <a:xfrm>
            <a:off x="3276600" y="608239"/>
            <a:ext cx="2743200" cy="1906361"/>
          </a:xfrm>
          <a:prstGeom prst="rect">
            <a:avLst/>
          </a:prstGeom>
          <a:ln>
            <a:noFill/>
          </a:ln>
          <a:effectLst>
            <a:outerShdw blurRad="292100" dist="139700" dir="2700000" algn="tl" rotWithShape="0">
              <a:srgbClr val="333333">
                <a:alpha val="65000"/>
              </a:srgbClr>
            </a:outerShdw>
          </a:effectLst>
        </p:spPr>
      </p:pic>
      <p:pic>
        <p:nvPicPr>
          <p:cNvPr id="89094" name="Picture 6"/>
          <p:cNvPicPr>
            <a:picLocks noChangeAspect="1" noChangeArrowheads="1"/>
          </p:cNvPicPr>
          <p:nvPr/>
        </p:nvPicPr>
        <p:blipFill>
          <a:blip r:embed="rId6" cstate="print"/>
          <a:srcRect/>
          <a:stretch>
            <a:fillRect/>
          </a:stretch>
        </p:blipFill>
        <p:spPr bwMode="auto">
          <a:xfrm>
            <a:off x="3276600" y="2735774"/>
            <a:ext cx="2743200" cy="1912426"/>
          </a:xfrm>
          <a:prstGeom prst="rect">
            <a:avLst/>
          </a:prstGeom>
          <a:ln>
            <a:noFill/>
          </a:ln>
          <a:effectLst>
            <a:outerShdw blurRad="292100" dist="139700" dir="2700000" algn="tl" rotWithShape="0">
              <a:srgbClr val="333333">
                <a:alpha val="65000"/>
              </a:srgbClr>
            </a:outerShdw>
          </a:effectLst>
        </p:spPr>
      </p:pic>
      <p:pic>
        <p:nvPicPr>
          <p:cNvPr id="89095" name="Picture 7"/>
          <p:cNvPicPr>
            <a:picLocks noChangeAspect="1" noChangeArrowheads="1"/>
          </p:cNvPicPr>
          <p:nvPr/>
        </p:nvPicPr>
        <p:blipFill>
          <a:blip r:embed="rId7" cstate="print"/>
          <a:srcRect/>
          <a:stretch>
            <a:fillRect/>
          </a:stretch>
        </p:blipFill>
        <p:spPr bwMode="auto">
          <a:xfrm>
            <a:off x="228600" y="4415037"/>
            <a:ext cx="2743200" cy="1909563"/>
          </a:xfrm>
          <a:prstGeom prst="rect">
            <a:avLst/>
          </a:prstGeom>
          <a:ln>
            <a:noFill/>
          </a:ln>
          <a:effectLst>
            <a:outerShdw blurRad="292100" dist="139700" dir="2700000" algn="tl" rotWithShape="0">
              <a:srgbClr val="333333">
                <a:alpha val="65000"/>
              </a:srgbClr>
            </a:outerShdw>
          </a:effectLst>
        </p:spPr>
      </p:pic>
      <p:pic>
        <p:nvPicPr>
          <p:cNvPr id="89096" name="Picture 8"/>
          <p:cNvPicPr>
            <a:picLocks noChangeAspect="1" noChangeArrowheads="1"/>
          </p:cNvPicPr>
          <p:nvPr/>
        </p:nvPicPr>
        <p:blipFill>
          <a:blip r:embed="rId8" cstate="print"/>
          <a:srcRect/>
          <a:stretch>
            <a:fillRect/>
          </a:stretch>
        </p:blipFill>
        <p:spPr bwMode="auto">
          <a:xfrm>
            <a:off x="6172200" y="904491"/>
            <a:ext cx="2743200" cy="1914909"/>
          </a:xfrm>
          <a:prstGeom prst="rect">
            <a:avLst/>
          </a:prstGeom>
          <a:ln>
            <a:noFill/>
          </a:ln>
          <a:effectLst>
            <a:outerShdw blurRad="292100" dist="139700" dir="2700000" algn="tl" rotWithShape="0">
              <a:srgbClr val="333333">
                <a:alpha val="65000"/>
              </a:srgbClr>
            </a:outerShdw>
          </a:effectLst>
        </p:spPr>
      </p:pic>
      <p:pic>
        <p:nvPicPr>
          <p:cNvPr id="89097" name="Picture 9"/>
          <p:cNvPicPr>
            <a:picLocks noChangeAspect="1" noChangeArrowheads="1"/>
          </p:cNvPicPr>
          <p:nvPr/>
        </p:nvPicPr>
        <p:blipFill>
          <a:blip r:embed="rId9" cstate="print"/>
          <a:srcRect/>
          <a:stretch>
            <a:fillRect/>
          </a:stretch>
        </p:blipFill>
        <p:spPr bwMode="auto">
          <a:xfrm>
            <a:off x="6172200" y="3042191"/>
            <a:ext cx="2743200" cy="1910809"/>
          </a:xfrm>
          <a:prstGeom prst="rect">
            <a:avLst/>
          </a:prstGeom>
          <a:ln>
            <a:noFill/>
          </a:ln>
          <a:effectLst>
            <a:outerShdw blurRad="292100" dist="139700" dir="2700000" algn="tl" rotWithShape="0">
              <a:srgbClr val="333333">
                <a:alpha val="65000"/>
              </a:srgbClr>
            </a:outerShdw>
          </a:effectLst>
        </p:spPr>
      </p:pic>
      <p:pic>
        <p:nvPicPr>
          <p:cNvPr id="89090" name="Picture 2"/>
          <p:cNvPicPr>
            <a:picLocks noChangeAspect="1" noChangeArrowheads="1"/>
          </p:cNvPicPr>
          <p:nvPr/>
        </p:nvPicPr>
        <p:blipFill>
          <a:blip r:embed="rId10" cstate="print"/>
          <a:srcRect/>
          <a:stretch>
            <a:fillRect/>
          </a:stretch>
        </p:blipFill>
        <p:spPr bwMode="auto">
          <a:xfrm rot="19585032">
            <a:off x="3857359" y="4666660"/>
            <a:ext cx="1828800" cy="127411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49</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90114" name="Picture 2"/>
          <p:cNvPicPr>
            <a:picLocks noChangeAspect="1" noChangeArrowheads="1"/>
          </p:cNvPicPr>
          <p:nvPr/>
        </p:nvPicPr>
        <p:blipFill>
          <a:blip r:embed="rId3" cstate="print"/>
          <a:srcRect/>
          <a:stretch>
            <a:fillRect/>
          </a:stretch>
        </p:blipFill>
        <p:spPr bwMode="auto">
          <a:xfrm>
            <a:off x="5943600" y="2819400"/>
            <a:ext cx="2743200" cy="1899768"/>
          </a:xfrm>
          <a:prstGeom prst="rect">
            <a:avLst/>
          </a:prstGeom>
          <a:ln>
            <a:noFill/>
          </a:ln>
          <a:effectLst>
            <a:outerShdw blurRad="292100" dist="139700" dir="2700000" algn="tl" rotWithShape="0">
              <a:srgbClr val="333333">
                <a:alpha val="65000"/>
              </a:srgbClr>
            </a:outerShdw>
          </a:effectLst>
        </p:spPr>
      </p:pic>
      <p:pic>
        <p:nvPicPr>
          <p:cNvPr id="90115" name="Picture 3"/>
          <p:cNvPicPr>
            <a:picLocks noChangeAspect="1" noChangeArrowheads="1"/>
          </p:cNvPicPr>
          <p:nvPr/>
        </p:nvPicPr>
        <p:blipFill>
          <a:blip r:embed="rId4" cstate="print"/>
          <a:srcRect/>
          <a:stretch>
            <a:fillRect/>
          </a:stretch>
        </p:blipFill>
        <p:spPr bwMode="auto">
          <a:xfrm rot="19726642">
            <a:off x="6553200" y="5045680"/>
            <a:ext cx="1828800" cy="1278517"/>
          </a:xfrm>
          <a:prstGeom prst="rect">
            <a:avLst/>
          </a:prstGeom>
          <a:ln>
            <a:noFill/>
          </a:ln>
          <a:effectLst>
            <a:outerShdw blurRad="292100" dist="139700" dir="2700000" algn="tl" rotWithShape="0">
              <a:srgbClr val="333333">
                <a:alpha val="65000"/>
              </a:srgbClr>
            </a:outerShdw>
          </a:effectLst>
        </p:spPr>
      </p:pic>
      <p:pic>
        <p:nvPicPr>
          <p:cNvPr id="90116" name="Picture 4"/>
          <p:cNvPicPr>
            <a:picLocks noChangeAspect="1" noChangeArrowheads="1"/>
          </p:cNvPicPr>
          <p:nvPr/>
        </p:nvPicPr>
        <p:blipFill>
          <a:blip r:embed="rId5" cstate="print"/>
          <a:srcRect/>
          <a:stretch>
            <a:fillRect/>
          </a:stretch>
        </p:blipFill>
        <p:spPr bwMode="auto">
          <a:xfrm>
            <a:off x="3048000" y="76200"/>
            <a:ext cx="2743200" cy="1898196"/>
          </a:xfrm>
          <a:prstGeom prst="rect">
            <a:avLst/>
          </a:prstGeom>
          <a:ln>
            <a:noFill/>
          </a:ln>
          <a:effectLst>
            <a:outerShdw blurRad="292100" dist="139700" dir="2700000" algn="tl" rotWithShape="0">
              <a:srgbClr val="333333">
                <a:alpha val="65000"/>
              </a:srgbClr>
            </a:outerShdw>
          </a:effectLst>
        </p:spPr>
      </p:pic>
      <p:pic>
        <p:nvPicPr>
          <p:cNvPr id="90117" name="Picture 5"/>
          <p:cNvPicPr>
            <a:picLocks noChangeAspect="1" noChangeArrowheads="1"/>
          </p:cNvPicPr>
          <p:nvPr/>
        </p:nvPicPr>
        <p:blipFill>
          <a:blip r:embed="rId6" cstate="print"/>
          <a:srcRect/>
          <a:stretch>
            <a:fillRect/>
          </a:stretch>
        </p:blipFill>
        <p:spPr bwMode="auto">
          <a:xfrm>
            <a:off x="152400" y="2196193"/>
            <a:ext cx="2743200" cy="1918607"/>
          </a:xfrm>
          <a:prstGeom prst="rect">
            <a:avLst/>
          </a:prstGeom>
          <a:ln>
            <a:noFill/>
          </a:ln>
          <a:effectLst>
            <a:outerShdw blurRad="292100" dist="139700" dir="2700000" algn="tl" rotWithShape="0">
              <a:srgbClr val="333333">
                <a:alpha val="65000"/>
              </a:srgbClr>
            </a:outerShdw>
          </a:effectLst>
        </p:spPr>
      </p:pic>
      <p:pic>
        <p:nvPicPr>
          <p:cNvPr id="90118" name="Picture 6"/>
          <p:cNvPicPr>
            <a:picLocks noChangeAspect="1" noChangeArrowheads="1"/>
          </p:cNvPicPr>
          <p:nvPr/>
        </p:nvPicPr>
        <p:blipFill>
          <a:blip r:embed="rId7" cstate="print"/>
          <a:srcRect/>
          <a:stretch>
            <a:fillRect/>
          </a:stretch>
        </p:blipFill>
        <p:spPr bwMode="auto">
          <a:xfrm>
            <a:off x="3048000" y="2215348"/>
            <a:ext cx="2743200" cy="1899452"/>
          </a:xfrm>
          <a:prstGeom prst="rect">
            <a:avLst/>
          </a:prstGeom>
          <a:ln>
            <a:noFill/>
          </a:ln>
          <a:effectLst>
            <a:outerShdw blurRad="292100" dist="139700" dir="2700000" algn="tl" rotWithShape="0">
              <a:srgbClr val="333333">
                <a:alpha val="65000"/>
              </a:srgbClr>
            </a:outerShdw>
          </a:effectLst>
        </p:spPr>
      </p:pic>
      <p:pic>
        <p:nvPicPr>
          <p:cNvPr id="90119" name="Picture 7"/>
          <p:cNvPicPr>
            <a:picLocks noChangeAspect="1" noChangeArrowheads="1"/>
          </p:cNvPicPr>
          <p:nvPr/>
        </p:nvPicPr>
        <p:blipFill>
          <a:blip r:embed="rId8" cstate="print"/>
          <a:srcRect/>
          <a:stretch>
            <a:fillRect/>
          </a:stretch>
        </p:blipFill>
        <p:spPr bwMode="auto">
          <a:xfrm>
            <a:off x="152400" y="76200"/>
            <a:ext cx="2743200" cy="1913669"/>
          </a:xfrm>
          <a:prstGeom prst="rect">
            <a:avLst/>
          </a:prstGeom>
          <a:ln>
            <a:noFill/>
          </a:ln>
          <a:effectLst>
            <a:outerShdw blurRad="292100" dist="139700" dir="2700000" algn="tl" rotWithShape="0">
              <a:srgbClr val="333333">
                <a:alpha val="65000"/>
              </a:srgbClr>
            </a:outerShdw>
          </a:effectLst>
        </p:spPr>
      </p:pic>
      <p:pic>
        <p:nvPicPr>
          <p:cNvPr id="90120" name="Picture 8"/>
          <p:cNvPicPr>
            <a:picLocks noChangeAspect="1" noChangeArrowheads="1"/>
          </p:cNvPicPr>
          <p:nvPr/>
        </p:nvPicPr>
        <p:blipFill>
          <a:blip r:embed="rId9" cstate="print"/>
          <a:srcRect/>
          <a:stretch>
            <a:fillRect/>
          </a:stretch>
        </p:blipFill>
        <p:spPr bwMode="auto">
          <a:xfrm>
            <a:off x="5943600" y="775700"/>
            <a:ext cx="2743200" cy="1891300"/>
          </a:xfrm>
          <a:prstGeom prst="rect">
            <a:avLst/>
          </a:prstGeom>
          <a:ln>
            <a:noFill/>
          </a:ln>
          <a:effectLst>
            <a:outerShdw blurRad="292100" dist="139700" dir="2700000" algn="tl" rotWithShape="0">
              <a:srgbClr val="333333">
                <a:alpha val="65000"/>
              </a:srgbClr>
            </a:outerShdw>
          </a:effectLst>
        </p:spPr>
      </p:pic>
      <p:pic>
        <p:nvPicPr>
          <p:cNvPr id="90121" name="Picture 9"/>
          <p:cNvPicPr>
            <a:picLocks noChangeAspect="1" noChangeArrowheads="1"/>
          </p:cNvPicPr>
          <p:nvPr/>
        </p:nvPicPr>
        <p:blipFill>
          <a:blip r:embed="rId10" cstate="print"/>
          <a:srcRect/>
          <a:stretch>
            <a:fillRect/>
          </a:stretch>
        </p:blipFill>
        <p:spPr bwMode="auto">
          <a:xfrm>
            <a:off x="152400" y="4265839"/>
            <a:ext cx="2743200" cy="1906361"/>
          </a:xfrm>
          <a:prstGeom prst="rect">
            <a:avLst/>
          </a:prstGeom>
          <a:ln>
            <a:noFill/>
          </a:ln>
          <a:effectLst>
            <a:outerShdw blurRad="292100" dist="139700" dir="2700000" algn="tl" rotWithShape="0">
              <a:srgbClr val="333333">
                <a:alpha val="65000"/>
              </a:srgbClr>
            </a:outerShdw>
          </a:effectLst>
        </p:spPr>
      </p:pic>
      <p:pic>
        <p:nvPicPr>
          <p:cNvPr id="90122" name="Picture 10"/>
          <p:cNvPicPr>
            <a:picLocks noChangeAspect="1" noChangeArrowheads="1"/>
          </p:cNvPicPr>
          <p:nvPr/>
        </p:nvPicPr>
        <p:blipFill>
          <a:blip r:embed="rId11" cstate="print"/>
          <a:srcRect/>
          <a:stretch>
            <a:fillRect/>
          </a:stretch>
        </p:blipFill>
        <p:spPr bwMode="auto">
          <a:xfrm>
            <a:off x="3048000" y="4267200"/>
            <a:ext cx="2743200" cy="191205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3900" y="3167390"/>
            <a:ext cx="7696200" cy="523220"/>
          </a:xfrm>
          <a:prstGeom prst="rect">
            <a:avLst/>
          </a:prstGeom>
        </p:spPr>
        <p:txBody>
          <a:bodyPr wrap="square">
            <a:spAutoFit/>
          </a:bodyPr>
          <a:lstStyle/>
          <a:p>
            <a:pPr algn="ctr" defTabSz="913520"/>
            <a:r>
              <a:rPr lang="en-US" sz="2800" b="1" i="1" dirty="0" smtClean="0">
                <a:solidFill>
                  <a:schemeClr val="tx2"/>
                </a:solidFill>
              </a:rPr>
              <a:t>“Micro Anode”</a:t>
            </a:r>
            <a:r>
              <a:rPr lang="en-US" sz="2800" b="1" dirty="0" smtClean="0">
                <a:solidFill>
                  <a:schemeClr val="tx2"/>
                </a:solidFill>
              </a:rPr>
              <a:t> Amplification</a:t>
            </a:r>
            <a:endParaRPr lang="en-US" sz="28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5</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9"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67100" y="3048000"/>
            <a:ext cx="2209800" cy="1015663"/>
          </a:xfrm>
          <a:prstGeom prst="rect">
            <a:avLst/>
          </a:prstGeom>
        </p:spPr>
        <p:txBody>
          <a:bodyPr wrap="square">
            <a:spAutoFit/>
          </a:bodyPr>
          <a:lstStyle/>
          <a:p>
            <a:pPr algn="ctr" defTabSz="913520"/>
            <a:r>
              <a:rPr lang="en-US" sz="6000" b="1" dirty="0" smtClean="0">
                <a:solidFill>
                  <a:schemeClr val="tx2"/>
                </a:solidFill>
              </a:rPr>
              <a:t>RD51</a:t>
            </a:r>
            <a:endParaRPr lang="en-US" sz="60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50</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2" cstate="print"/>
          <a:stretch>
            <a:fillRect/>
          </a:stretch>
        </p:blipFill>
        <p:spPr bwMode="auto">
          <a:xfrm>
            <a:off x="0" y="1600200"/>
            <a:ext cx="9144000" cy="962025"/>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51</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9"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2" name="Rectangle 11"/>
          <p:cNvSpPr/>
          <p:nvPr/>
        </p:nvSpPr>
        <p:spPr>
          <a:xfrm>
            <a:off x="228600" y="0"/>
            <a:ext cx="4572000" cy="684803"/>
          </a:xfrm>
          <a:prstGeom prst="rect">
            <a:avLst/>
          </a:prstGeom>
        </p:spPr>
        <p:txBody>
          <a:bodyPr>
            <a:spAutoFit/>
          </a:bodyPr>
          <a:lstStyle/>
          <a:p>
            <a:endParaRPr lang="en-US" sz="1050" dirty="0" smtClean="0">
              <a:solidFill>
                <a:srgbClr val="000000"/>
              </a:solidFill>
              <a:latin typeface="Candara"/>
            </a:endParaRPr>
          </a:p>
          <a:p>
            <a:r>
              <a:rPr lang="en-US" sz="1050" dirty="0" smtClean="0">
                <a:solidFill>
                  <a:srgbClr val="000000"/>
                </a:solidFill>
                <a:latin typeface="Candara"/>
              </a:rPr>
              <a:t> </a:t>
            </a:r>
            <a:r>
              <a:rPr lang="en-US" sz="2800" b="1" dirty="0" smtClean="0">
                <a:solidFill>
                  <a:schemeClr val="tx2"/>
                </a:solidFill>
                <a:latin typeface="+mj-lt"/>
                <a:ea typeface="+mj-ea"/>
                <a:cs typeface="+mj-cs"/>
              </a:rPr>
              <a:t>The MPGD Community</a:t>
            </a:r>
          </a:p>
        </p:txBody>
      </p:sp>
      <p:pic>
        <p:nvPicPr>
          <p:cNvPr id="10" name="Picture 2"/>
          <p:cNvPicPr>
            <a:picLocks noChangeAspect="1" noChangeArrowheads="1"/>
          </p:cNvPicPr>
          <p:nvPr/>
        </p:nvPicPr>
        <p:blipFill>
          <a:blip r:embed="rId3" cstate="print">
            <a:lum bright="-20000"/>
          </a:blip>
          <a:srcRect l="12500" t="16418" b="3545"/>
          <a:stretch>
            <a:fillRect/>
          </a:stretch>
        </p:blipFill>
        <p:spPr bwMode="auto">
          <a:xfrm>
            <a:off x="304800" y="1066800"/>
            <a:ext cx="2743200" cy="21944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381000" y="2743200"/>
            <a:ext cx="652743" cy="369332"/>
          </a:xfrm>
          <a:prstGeom prst="rect">
            <a:avLst/>
          </a:prstGeom>
          <a:noFill/>
        </p:spPr>
        <p:txBody>
          <a:bodyPr wrap="none" rtlCol="0">
            <a:spAutoFit/>
          </a:bodyPr>
          <a:lstStyle/>
          <a:p>
            <a:r>
              <a:rPr lang="en-US" dirty="0" smtClean="0"/>
              <a:t>1987</a:t>
            </a:r>
            <a:endParaRPr lang="en-US" dirty="0"/>
          </a:p>
        </p:txBody>
      </p:sp>
      <p:pic>
        <p:nvPicPr>
          <p:cNvPr id="14" name="Picture 2"/>
          <p:cNvPicPr>
            <a:picLocks noChangeAspect="1" noChangeArrowheads="1"/>
          </p:cNvPicPr>
          <p:nvPr/>
        </p:nvPicPr>
        <p:blipFill>
          <a:blip r:embed="rId4" cstate="print">
            <a:lum bright="-20000"/>
          </a:blip>
          <a:srcRect l="12500" t="16304" b="3657"/>
          <a:stretch>
            <a:fillRect/>
          </a:stretch>
        </p:blipFill>
        <p:spPr bwMode="auto">
          <a:xfrm>
            <a:off x="3238500" y="1066800"/>
            <a:ext cx="2743200"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ctangle 15"/>
          <p:cNvSpPr/>
          <p:nvPr/>
        </p:nvSpPr>
        <p:spPr>
          <a:xfrm>
            <a:off x="3276600" y="2743200"/>
            <a:ext cx="652743" cy="369332"/>
          </a:xfrm>
          <a:prstGeom prst="rect">
            <a:avLst/>
          </a:prstGeom>
        </p:spPr>
        <p:txBody>
          <a:bodyPr wrap="none">
            <a:spAutoFit/>
          </a:bodyPr>
          <a:lstStyle/>
          <a:p>
            <a:r>
              <a:rPr lang="en-US" dirty="0" smtClean="0"/>
              <a:t>1993</a:t>
            </a:r>
            <a:endParaRPr lang="en-US" dirty="0"/>
          </a:p>
        </p:txBody>
      </p:sp>
      <p:pic>
        <p:nvPicPr>
          <p:cNvPr id="17" name="Picture 2"/>
          <p:cNvPicPr>
            <a:picLocks noChangeAspect="1" noChangeArrowheads="1"/>
          </p:cNvPicPr>
          <p:nvPr/>
        </p:nvPicPr>
        <p:blipFill>
          <a:blip r:embed="rId5" cstate="print">
            <a:lum bright="-20000"/>
          </a:blip>
          <a:srcRect l="12500" t="16304" b="3657"/>
          <a:stretch>
            <a:fillRect/>
          </a:stretch>
        </p:blipFill>
        <p:spPr bwMode="auto">
          <a:xfrm>
            <a:off x="6172200" y="1066800"/>
            <a:ext cx="2743200"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p:cNvSpPr/>
          <p:nvPr/>
        </p:nvSpPr>
        <p:spPr>
          <a:xfrm>
            <a:off x="6400800" y="2743200"/>
            <a:ext cx="652743" cy="369332"/>
          </a:xfrm>
          <a:prstGeom prst="rect">
            <a:avLst/>
          </a:prstGeom>
        </p:spPr>
        <p:txBody>
          <a:bodyPr wrap="none">
            <a:spAutoFit/>
          </a:bodyPr>
          <a:lstStyle/>
          <a:p>
            <a:r>
              <a:rPr lang="en-US" dirty="0" smtClean="0"/>
              <a:t>1998</a:t>
            </a:r>
            <a:endParaRPr lang="en-US" dirty="0"/>
          </a:p>
        </p:txBody>
      </p:sp>
      <p:pic>
        <p:nvPicPr>
          <p:cNvPr id="19" name="Picture 2"/>
          <p:cNvPicPr>
            <a:picLocks noChangeAspect="1" noChangeArrowheads="1"/>
          </p:cNvPicPr>
          <p:nvPr/>
        </p:nvPicPr>
        <p:blipFill>
          <a:blip r:embed="rId6" cstate="print">
            <a:lum bright="-20000"/>
          </a:blip>
          <a:srcRect l="12500" t="16304" b="3657"/>
          <a:stretch>
            <a:fillRect/>
          </a:stretch>
        </p:blipFill>
        <p:spPr bwMode="auto">
          <a:xfrm>
            <a:off x="304800" y="3886200"/>
            <a:ext cx="2743200" cy="2325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19"/>
          <p:cNvSpPr/>
          <p:nvPr/>
        </p:nvSpPr>
        <p:spPr>
          <a:xfrm>
            <a:off x="304800" y="5726668"/>
            <a:ext cx="652743" cy="369332"/>
          </a:xfrm>
          <a:prstGeom prst="rect">
            <a:avLst/>
          </a:prstGeom>
        </p:spPr>
        <p:txBody>
          <a:bodyPr wrap="none">
            <a:spAutoFit/>
          </a:bodyPr>
          <a:lstStyle/>
          <a:p>
            <a:r>
              <a:rPr lang="en-US" dirty="0" smtClean="0"/>
              <a:t>2003</a:t>
            </a:r>
            <a:endParaRPr lang="en-US" dirty="0"/>
          </a:p>
        </p:txBody>
      </p:sp>
      <p:pic>
        <p:nvPicPr>
          <p:cNvPr id="22" name="Picture 2"/>
          <p:cNvPicPr>
            <a:picLocks noChangeAspect="1" noChangeArrowheads="1"/>
          </p:cNvPicPr>
          <p:nvPr/>
        </p:nvPicPr>
        <p:blipFill>
          <a:blip r:embed="rId7" cstate="print">
            <a:lum bright="-20000"/>
          </a:blip>
          <a:srcRect l="12500" t="16304" b="3657"/>
          <a:stretch>
            <a:fillRect/>
          </a:stretch>
        </p:blipFill>
        <p:spPr bwMode="auto">
          <a:xfrm>
            <a:off x="3276600" y="3886200"/>
            <a:ext cx="2743200" cy="2325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Rectangle 22"/>
          <p:cNvSpPr/>
          <p:nvPr/>
        </p:nvSpPr>
        <p:spPr>
          <a:xfrm>
            <a:off x="3505200" y="5791200"/>
            <a:ext cx="652743" cy="369332"/>
          </a:xfrm>
          <a:prstGeom prst="rect">
            <a:avLst/>
          </a:prstGeom>
        </p:spPr>
        <p:txBody>
          <a:bodyPr wrap="none">
            <a:spAutoFit/>
          </a:bodyPr>
          <a:lstStyle/>
          <a:p>
            <a:r>
              <a:rPr lang="en-US" dirty="0" smtClean="0"/>
              <a:t>2008</a:t>
            </a:r>
            <a:endParaRPr lang="en-US" dirty="0"/>
          </a:p>
        </p:txBody>
      </p:sp>
      <p:pic>
        <p:nvPicPr>
          <p:cNvPr id="24" name="Picture 2"/>
          <p:cNvPicPr>
            <a:picLocks noChangeAspect="1" noChangeArrowheads="1"/>
          </p:cNvPicPr>
          <p:nvPr/>
        </p:nvPicPr>
        <p:blipFill>
          <a:blip r:embed="rId8" cstate="print">
            <a:lum bright="-20000"/>
          </a:blip>
          <a:srcRect l="12500" t="16304" b="3657"/>
          <a:stretch>
            <a:fillRect/>
          </a:stretch>
        </p:blipFill>
        <p:spPr bwMode="auto">
          <a:xfrm>
            <a:off x="6248400" y="3886200"/>
            <a:ext cx="2743200" cy="2325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Rectangle 24"/>
          <p:cNvSpPr/>
          <p:nvPr/>
        </p:nvSpPr>
        <p:spPr>
          <a:xfrm>
            <a:off x="6400800" y="5562600"/>
            <a:ext cx="652743" cy="369332"/>
          </a:xfrm>
          <a:prstGeom prst="rect">
            <a:avLst/>
          </a:prstGeom>
        </p:spPr>
        <p:txBody>
          <a:bodyPr wrap="none">
            <a:spAutoFit/>
          </a:bodyPr>
          <a:lstStyle/>
          <a:p>
            <a:r>
              <a:rPr lang="en-US" dirty="0" smtClean="0"/>
              <a:t>2013</a:t>
            </a:r>
            <a:endParaRPr lang="en-US" dirty="0"/>
          </a:p>
        </p:txBody>
      </p:sp>
      <p:sp>
        <p:nvSpPr>
          <p:cNvPr id="26" name="TextBox 25"/>
          <p:cNvSpPr txBox="1"/>
          <p:nvPr/>
        </p:nvSpPr>
        <p:spPr>
          <a:xfrm>
            <a:off x="838200" y="762000"/>
            <a:ext cx="7162800" cy="276999"/>
          </a:xfrm>
          <a:prstGeom prst="rect">
            <a:avLst/>
          </a:prstGeom>
          <a:noFill/>
        </p:spPr>
        <p:txBody>
          <a:bodyPr wrap="square" rtlCol="0">
            <a:spAutoFit/>
          </a:bodyPr>
          <a:lstStyle/>
          <a:p>
            <a:r>
              <a:rPr lang="en-US" sz="1200" dirty="0" smtClean="0">
                <a:solidFill>
                  <a:srgbClr val="00B0F0"/>
                </a:solidFill>
              </a:rPr>
              <a:t>Collspotting.web.cern.ch/sites/collspotting.web.cern.ch/files/HTML/maps/</a:t>
            </a:r>
            <a:r>
              <a:rPr lang="en-US" sz="1200" dirty="0" err="1" smtClean="0">
                <a:solidFill>
                  <a:srgbClr val="00B0F0"/>
                </a:solidFill>
              </a:rPr>
              <a:t>index.html#mpgd_pub.csg</a:t>
            </a:r>
            <a:endParaRPr lang="en-US" sz="1200" dirty="0">
              <a:solidFill>
                <a:srgbClr val="00B0F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342900" y="1143000"/>
            <a:ext cx="8458200" cy="4910384"/>
          </a:xfrm>
          <a:prstGeom prst="rect">
            <a:avLst/>
          </a:prstGeom>
          <a:noFill/>
          <a:ln w="9525">
            <a:noFill/>
            <a:miter lim="800000"/>
            <a:headEnd/>
            <a:tailEnd/>
          </a:ln>
        </p:spPr>
      </p:pic>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52</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9"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2" name="Rectangle 11"/>
          <p:cNvSpPr/>
          <p:nvPr/>
        </p:nvSpPr>
        <p:spPr>
          <a:xfrm>
            <a:off x="228600" y="228600"/>
            <a:ext cx="8915400" cy="684803"/>
          </a:xfrm>
          <a:prstGeom prst="rect">
            <a:avLst/>
          </a:prstGeom>
        </p:spPr>
        <p:txBody>
          <a:bodyPr wrap="square">
            <a:spAutoFit/>
          </a:bodyPr>
          <a:lstStyle/>
          <a:p>
            <a:endParaRPr lang="en-US" sz="1050" dirty="0" smtClean="0">
              <a:solidFill>
                <a:srgbClr val="000000"/>
              </a:solidFill>
              <a:latin typeface="Candara"/>
            </a:endParaRPr>
          </a:p>
          <a:p>
            <a:r>
              <a:rPr lang="en-US" sz="1050" dirty="0" smtClean="0">
                <a:solidFill>
                  <a:srgbClr val="000000"/>
                </a:solidFill>
                <a:latin typeface="Candara"/>
              </a:rPr>
              <a:t> </a:t>
            </a:r>
            <a:r>
              <a:rPr lang="en-US" sz="2800" b="1" dirty="0" smtClean="0">
                <a:solidFill>
                  <a:schemeClr val="tx2"/>
                </a:solidFill>
                <a:latin typeface="+mj-lt"/>
                <a:ea typeface="+mj-ea"/>
                <a:cs typeface="+mj-cs"/>
              </a:rPr>
              <a:t>The RD51 Collaboration (from 2008.. Extended until 2018) </a:t>
            </a:r>
          </a:p>
        </p:txBody>
      </p:sp>
      <p:sp>
        <p:nvSpPr>
          <p:cNvPr id="13" name="Rectangle 12"/>
          <p:cNvSpPr/>
          <p:nvPr/>
        </p:nvSpPr>
        <p:spPr>
          <a:xfrm>
            <a:off x="1143000" y="914400"/>
            <a:ext cx="6629400" cy="400110"/>
          </a:xfrm>
          <a:prstGeom prst="rect">
            <a:avLst/>
          </a:prstGeom>
        </p:spPr>
        <p:txBody>
          <a:bodyPr wrap="square">
            <a:spAutoFit/>
          </a:bodyPr>
          <a:lstStyle/>
          <a:p>
            <a:r>
              <a:rPr lang="en-US" sz="2000" b="1" dirty="0" smtClean="0">
                <a:solidFill>
                  <a:schemeClr val="tx2"/>
                </a:solidFill>
                <a:latin typeface="+mj-lt"/>
                <a:ea typeface="+mj-ea"/>
                <a:cs typeface="+mj-cs"/>
              </a:rPr>
              <a:t>Development of Micro-Pattern Gas Detector Technologies</a:t>
            </a:r>
          </a:p>
        </p:txBody>
      </p:sp>
      <p:sp>
        <p:nvSpPr>
          <p:cNvPr id="15" name="Rectangle 14"/>
          <p:cNvSpPr/>
          <p:nvPr/>
        </p:nvSpPr>
        <p:spPr>
          <a:xfrm>
            <a:off x="266700" y="5486400"/>
            <a:ext cx="8610600" cy="707886"/>
          </a:xfrm>
          <a:prstGeom prst="rect">
            <a:avLst/>
          </a:prstGeom>
        </p:spPr>
        <p:txBody>
          <a:bodyPr wrap="square">
            <a:spAutoFit/>
          </a:bodyPr>
          <a:lstStyle/>
          <a:p>
            <a:r>
              <a:rPr lang="en-US" sz="2000" b="1" dirty="0" smtClean="0">
                <a:solidFill>
                  <a:schemeClr val="tx2"/>
                </a:solidFill>
                <a:latin typeface="+mj-lt"/>
                <a:ea typeface="+mj-ea"/>
                <a:cs typeface="+mj-cs"/>
              </a:rPr>
              <a:t>More than 400 people involved (&gt;80 Institutes) from Africa, Asia, Europe, North and South America</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53</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sp>
        <p:nvSpPr>
          <p:cNvPr id="124" name="Rectangle 123"/>
          <p:cNvSpPr/>
          <p:nvPr/>
        </p:nvSpPr>
        <p:spPr>
          <a:xfrm>
            <a:off x="1219200" y="1905000"/>
            <a:ext cx="6705600" cy="707886"/>
          </a:xfrm>
          <a:prstGeom prst="rect">
            <a:avLst/>
          </a:prstGeom>
        </p:spPr>
        <p:txBody>
          <a:bodyPr wrap="square">
            <a:spAutoFit/>
          </a:bodyPr>
          <a:lstStyle/>
          <a:p>
            <a:pPr algn="ctr"/>
            <a:r>
              <a:rPr lang="en-US" sz="2000" b="1" dirty="0" smtClean="0">
                <a:solidFill>
                  <a:schemeClr val="tx2"/>
                </a:solidFill>
                <a:latin typeface="+mj-lt"/>
                <a:ea typeface="+mj-ea"/>
                <a:cs typeface="+mj-cs"/>
              </a:rPr>
              <a:t>The main objective of the R&amp;D program is to advance technological development of Micro pattern  Gas Detectors </a:t>
            </a:r>
            <a:endParaRPr lang="en-US" sz="2000" b="1" dirty="0">
              <a:solidFill>
                <a:schemeClr val="tx2"/>
              </a:solidFill>
              <a:latin typeface="+mj-lt"/>
              <a:ea typeface="+mj-ea"/>
              <a:cs typeface="+mj-cs"/>
            </a:endParaRPr>
          </a:p>
        </p:txBody>
      </p:sp>
      <p:sp>
        <p:nvSpPr>
          <p:cNvPr id="125" name="Rectangle 124"/>
          <p:cNvSpPr/>
          <p:nvPr/>
        </p:nvSpPr>
        <p:spPr>
          <a:xfrm>
            <a:off x="0" y="0"/>
            <a:ext cx="2246128" cy="400110"/>
          </a:xfrm>
          <a:prstGeom prst="rect">
            <a:avLst/>
          </a:prstGeom>
        </p:spPr>
        <p:txBody>
          <a:bodyPr wrap="none">
            <a:spAutoFit/>
          </a:bodyPr>
          <a:lstStyle/>
          <a:p>
            <a:r>
              <a:rPr lang="en-US" sz="2000" b="1" dirty="0" smtClean="0">
                <a:solidFill>
                  <a:schemeClr val="tx2"/>
                </a:solidFill>
                <a:latin typeface="+mj-lt"/>
                <a:ea typeface="+mj-ea"/>
                <a:cs typeface="+mj-cs"/>
              </a:rPr>
              <a:t>RD51 Collaboration</a:t>
            </a:r>
            <a:endParaRPr lang="en-US" sz="2000" b="1" dirty="0">
              <a:solidFill>
                <a:schemeClr val="tx2"/>
              </a:solidFill>
              <a:latin typeface="+mj-lt"/>
              <a:ea typeface="+mj-ea"/>
              <a:cs typeface="+mj-cs"/>
            </a:endParaRPr>
          </a:p>
        </p:txBody>
      </p:sp>
      <p:sp>
        <p:nvSpPr>
          <p:cNvPr id="126" name="Rectangle 125"/>
          <p:cNvSpPr/>
          <p:nvPr/>
        </p:nvSpPr>
        <p:spPr>
          <a:xfrm>
            <a:off x="457200" y="3505200"/>
            <a:ext cx="8229600" cy="1015663"/>
          </a:xfrm>
          <a:prstGeom prst="rect">
            <a:avLst/>
          </a:prstGeom>
        </p:spPr>
        <p:txBody>
          <a:bodyPr wrap="square">
            <a:spAutoFit/>
          </a:bodyPr>
          <a:lstStyle/>
          <a:p>
            <a:pPr algn="ctr"/>
            <a:r>
              <a:rPr lang="en-US" sz="2000" b="1" dirty="0" smtClean="0">
                <a:solidFill>
                  <a:schemeClr val="tx2"/>
                </a:solidFill>
                <a:latin typeface="+mj-lt"/>
                <a:ea typeface="+mj-ea"/>
                <a:cs typeface="+mj-cs"/>
              </a:rPr>
              <a:t>“RD51  aims at facilitating the development of advanced gas avalanche detector  technologies and associated electronic readout systems, for applications in basic and applied  research”</a:t>
            </a:r>
            <a:endParaRPr lang="en-US" sz="2000" b="1" dirty="0">
              <a:solidFill>
                <a:schemeClr val="tx2"/>
              </a:solidFill>
              <a:latin typeface="+mj-lt"/>
              <a:ea typeface="+mj-ea"/>
              <a:cs typeface="+mj-cs"/>
            </a:endParaRPr>
          </a:p>
        </p:txBody>
      </p:sp>
      <p:pic>
        <p:nvPicPr>
          <p:cNvPr id="10"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54</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2" descr="WGorganization"/>
          <p:cNvPicPr>
            <a:picLocks noChangeAspect="1" noChangeArrowheads="1"/>
          </p:cNvPicPr>
          <p:nvPr/>
        </p:nvPicPr>
        <p:blipFill>
          <a:blip r:embed="rId2" cstate="print"/>
          <a:srcRect t="9507" r="3594"/>
          <a:stretch>
            <a:fillRect/>
          </a:stretch>
        </p:blipFill>
        <p:spPr bwMode="auto">
          <a:xfrm>
            <a:off x="152400" y="685800"/>
            <a:ext cx="8839200" cy="5492514"/>
          </a:xfrm>
          <a:prstGeom prst="rect">
            <a:avLst/>
          </a:prstGeom>
          <a:ln>
            <a:noFill/>
          </a:ln>
          <a:effectLst>
            <a:outerShdw blurRad="292100" dist="139700" dir="2700000" algn="tl" rotWithShape="0">
              <a:srgbClr val="333333">
                <a:alpha val="65000"/>
              </a:srgbClr>
            </a:outerShdw>
          </a:effectLst>
        </p:spPr>
      </p:pic>
      <p:sp>
        <p:nvSpPr>
          <p:cNvPr id="12" name="Title 3"/>
          <p:cNvSpPr txBox="1">
            <a:spLocks/>
          </p:cNvSpPr>
          <p:nvPr/>
        </p:nvSpPr>
        <p:spPr>
          <a:xfrm>
            <a:off x="0" y="0"/>
            <a:ext cx="4648200" cy="523220"/>
          </a:xfrm>
          <a:prstGeom prst="rect">
            <a:avLst/>
          </a:prstGeom>
        </p:spPr>
        <p:txBody>
          <a:bodyPr vert="horz" wrap="square" lIns="91440" tIns="45720" rIns="91440" bIns="45720" rtlCol="0" anchor="ctr">
            <a:spAutoFit/>
          </a:bodyPr>
          <a:lstStyle/>
          <a:p>
            <a:pPr marL="0" marR="0" lvl="0" indent="0" defTabSz="91352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2"/>
                </a:solidFill>
                <a:effectLst/>
                <a:uLnTx/>
                <a:uFillTx/>
                <a:latin typeface="+mj-lt"/>
                <a:ea typeface="+mj-ea"/>
                <a:cs typeface="+mj-cs"/>
              </a:rPr>
              <a:t>Working Groups</a:t>
            </a:r>
          </a:p>
        </p:txBody>
      </p:sp>
      <p:pic>
        <p:nvPicPr>
          <p:cNvPr id="9"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0" y="3124200"/>
            <a:ext cx="9144000" cy="1752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55</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53251" name="Picture 3"/>
          <p:cNvPicPr>
            <a:picLocks noChangeAspect="1" noChangeArrowheads="1"/>
          </p:cNvPicPr>
          <p:nvPr/>
        </p:nvPicPr>
        <p:blipFill>
          <a:blip r:embed="rId2" cstate="print">
            <a:clrChange>
              <a:clrFrom>
                <a:srgbClr val="FFFFFF"/>
              </a:clrFrom>
              <a:clrTo>
                <a:srgbClr val="FFFFFF">
                  <a:alpha val="0"/>
                </a:srgbClr>
              </a:clrTo>
            </a:clrChange>
          </a:blip>
          <a:srcRect t="40506"/>
          <a:stretch>
            <a:fillRect/>
          </a:stretch>
        </p:blipFill>
        <p:spPr bwMode="auto">
          <a:xfrm>
            <a:off x="76200" y="2232825"/>
            <a:ext cx="8929180" cy="2415375"/>
          </a:xfrm>
          <a:prstGeom prst="rect">
            <a:avLst/>
          </a:prstGeom>
          <a:noFill/>
          <a:ln w="9525">
            <a:noFill/>
            <a:miter lim="800000"/>
            <a:headEnd/>
            <a:tailEnd/>
          </a:ln>
        </p:spPr>
      </p:pic>
      <p:sp>
        <p:nvSpPr>
          <p:cNvPr id="14" name="Title 3"/>
          <p:cNvSpPr txBox="1">
            <a:spLocks/>
          </p:cNvSpPr>
          <p:nvPr/>
        </p:nvSpPr>
        <p:spPr>
          <a:xfrm>
            <a:off x="0" y="0"/>
            <a:ext cx="3810000" cy="523220"/>
          </a:xfrm>
          <a:prstGeom prst="rect">
            <a:avLst/>
          </a:prstGeom>
        </p:spPr>
        <p:txBody>
          <a:bodyPr vert="horz" wrap="square" lIns="91440" tIns="45720" rIns="91440" bIns="45720" rtlCol="0" anchor="ctr">
            <a:spAutoFit/>
          </a:bodyPr>
          <a:lstStyle/>
          <a:p>
            <a:pPr marL="0" marR="0" lvl="0" indent="0" algn="ctr" defTabSz="91352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2"/>
                </a:solidFill>
                <a:effectLst/>
                <a:uLnTx/>
                <a:uFillTx/>
                <a:latin typeface="+mj-lt"/>
                <a:ea typeface="+mj-ea"/>
                <a:cs typeface="+mj-cs"/>
              </a:rPr>
              <a:t>RD51 Common Project</a:t>
            </a:r>
            <a:endParaRPr kumimoji="0" lang="en-US" sz="2800" b="1" i="0" u="none" strike="noStrike" kern="1200" cap="none" spc="0" normalizeH="0" baseline="0" noProof="0" dirty="0">
              <a:ln>
                <a:noFill/>
              </a:ln>
              <a:solidFill>
                <a:schemeClr val="tx2"/>
              </a:solidFill>
              <a:effectLst/>
              <a:uLnTx/>
              <a:uFillTx/>
              <a:latin typeface="+mj-lt"/>
              <a:ea typeface="+mj-ea"/>
              <a:cs typeface="+mj-cs"/>
            </a:endParaRPr>
          </a:p>
        </p:txBody>
      </p:sp>
      <p:pic>
        <p:nvPicPr>
          <p:cNvPr id="10"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56</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53250" name="Picture 2"/>
          <p:cNvPicPr>
            <a:picLocks noChangeAspect="1" noChangeArrowheads="1"/>
          </p:cNvPicPr>
          <p:nvPr/>
        </p:nvPicPr>
        <p:blipFill>
          <a:blip r:embed="rId2" cstate="print"/>
          <a:srcRect t="11131"/>
          <a:stretch>
            <a:fillRect/>
          </a:stretch>
        </p:blipFill>
        <p:spPr bwMode="auto">
          <a:xfrm>
            <a:off x="304799" y="609600"/>
            <a:ext cx="8392695" cy="5562600"/>
          </a:xfrm>
          <a:prstGeom prst="rect">
            <a:avLst/>
          </a:prstGeom>
          <a:noFill/>
          <a:ln w="9525">
            <a:noFill/>
            <a:miter lim="800000"/>
            <a:headEnd/>
            <a:tailEnd/>
          </a:ln>
        </p:spPr>
      </p:pic>
      <p:sp>
        <p:nvSpPr>
          <p:cNvPr id="11" name="Title 3"/>
          <p:cNvSpPr>
            <a:spLocks noGrp="1"/>
          </p:cNvSpPr>
          <p:nvPr>
            <p:ph type="title"/>
          </p:nvPr>
        </p:nvSpPr>
        <p:spPr>
          <a:xfrm>
            <a:off x="0" y="0"/>
            <a:ext cx="3810000" cy="523220"/>
          </a:xfrm>
          <a:prstGeom prst="rect">
            <a:avLst/>
          </a:prstGeom>
        </p:spPr>
        <p:txBody>
          <a:bodyPr wrap="square">
            <a:spAutoFit/>
          </a:bodyPr>
          <a:lstStyle/>
          <a:p>
            <a:pPr algn="ctr" defTabSz="913520"/>
            <a:r>
              <a:rPr lang="en-US" sz="2800" b="1" dirty="0" smtClean="0">
                <a:solidFill>
                  <a:schemeClr val="tx2"/>
                </a:solidFill>
              </a:rPr>
              <a:t>RD51 Common Project</a:t>
            </a:r>
            <a:endParaRPr lang="en-US" sz="2800" b="1" dirty="0">
              <a:solidFill>
                <a:schemeClr val="tx2"/>
              </a:solidFill>
            </a:endParaRPr>
          </a:p>
        </p:txBody>
      </p:sp>
      <p:pic>
        <p:nvPicPr>
          <p:cNvPr id="10"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57</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55298" name="Picture 2"/>
          <p:cNvPicPr>
            <a:picLocks noChangeAspect="1" noChangeArrowheads="1"/>
          </p:cNvPicPr>
          <p:nvPr/>
        </p:nvPicPr>
        <p:blipFill>
          <a:blip r:embed="rId2" cstate="print"/>
          <a:srcRect/>
          <a:stretch>
            <a:fillRect/>
          </a:stretch>
        </p:blipFill>
        <p:spPr bwMode="auto">
          <a:xfrm>
            <a:off x="2438400" y="1676400"/>
            <a:ext cx="6477000" cy="1835616"/>
          </a:xfrm>
          <a:prstGeom prst="rect">
            <a:avLst/>
          </a:prstGeom>
          <a:ln>
            <a:noFill/>
          </a:ln>
          <a:effectLst>
            <a:outerShdw blurRad="292100" dist="139700" dir="2700000" algn="tl" rotWithShape="0">
              <a:srgbClr val="333333">
                <a:alpha val="65000"/>
              </a:srgbClr>
            </a:outerShdw>
          </a:effectLst>
        </p:spPr>
      </p:pic>
      <p:grpSp>
        <p:nvGrpSpPr>
          <p:cNvPr id="15" name="Group 14"/>
          <p:cNvGrpSpPr/>
          <p:nvPr/>
        </p:nvGrpSpPr>
        <p:grpSpPr>
          <a:xfrm>
            <a:off x="152400" y="3482010"/>
            <a:ext cx="5029200" cy="2613990"/>
            <a:chOff x="1795463" y="1295400"/>
            <a:chExt cx="5595937" cy="2842590"/>
          </a:xfrm>
        </p:grpSpPr>
        <p:pic>
          <p:nvPicPr>
            <p:cNvPr id="55300" name="Picture 4"/>
            <p:cNvPicPr>
              <a:picLocks noChangeAspect="1" noChangeArrowheads="1"/>
            </p:cNvPicPr>
            <p:nvPr/>
          </p:nvPicPr>
          <p:blipFill>
            <a:blip r:embed="rId3" cstate="print"/>
            <a:srcRect/>
            <a:stretch>
              <a:fillRect/>
            </a:stretch>
          </p:blipFill>
          <p:spPr bwMode="auto">
            <a:xfrm>
              <a:off x="1828800" y="1295400"/>
              <a:ext cx="5562600" cy="552091"/>
            </a:xfrm>
            <a:prstGeom prst="rect">
              <a:avLst/>
            </a:prstGeom>
            <a:ln>
              <a:noFill/>
            </a:ln>
            <a:effectLst>
              <a:outerShdw blurRad="292100" dist="139700" dir="2700000" algn="tl" rotWithShape="0">
                <a:srgbClr val="333333">
                  <a:alpha val="65000"/>
                </a:srgbClr>
              </a:outerShdw>
            </a:effectLst>
          </p:spPr>
        </p:pic>
        <p:pic>
          <p:nvPicPr>
            <p:cNvPr id="55301" name="Picture 5"/>
            <p:cNvPicPr>
              <a:picLocks noChangeAspect="1" noChangeArrowheads="1"/>
            </p:cNvPicPr>
            <p:nvPr/>
          </p:nvPicPr>
          <p:blipFill>
            <a:blip r:embed="rId4" cstate="print"/>
            <a:srcRect/>
            <a:stretch>
              <a:fillRect/>
            </a:stretch>
          </p:blipFill>
          <p:spPr bwMode="auto">
            <a:xfrm>
              <a:off x="1795463" y="1828800"/>
              <a:ext cx="5595937" cy="2309190"/>
            </a:xfrm>
            <a:prstGeom prst="rect">
              <a:avLst/>
            </a:prstGeom>
            <a:ln>
              <a:noFill/>
            </a:ln>
            <a:effectLst>
              <a:outerShdw blurRad="292100" dist="139700" dir="2700000" algn="tl" rotWithShape="0">
                <a:srgbClr val="333333">
                  <a:alpha val="65000"/>
                </a:srgbClr>
              </a:outerShdw>
            </a:effectLst>
          </p:spPr>
        </p:pic>
      </p:grpSp>
      <p:grpSp>
        <p:nvGrpSpPr>
          <p:cNvPr id="18" name="Group 17"/>
          <p:cNvGrpSpPr/>
          <p:nvPr/>
        </p:nvGrpSpPr>
        <p:grpSpPr>
          <a:xfrm>
            <a:off x="5257800" y="4419600"/>
            <a:ext cx="3810000" cy="1447800"/>
            <a:chOff x="5334000" y="4876800"/>
            <a:chExt cx="3810000" cy="1447800"/>
          </a:xfrm>
          <a:effectLst>
            <a:reflection blurRad="6350" stA="52000" endA="300" endPos="35000" dir="5400000" sy="-100000" algn="bl" rotWithShape="0"/>
          </a:effectLst>
        </p:grpSpPr>
        <p:sp>
          <p:nvSpPr>
            <p:cNvPr id="17" name="Rounded Rectangle 16"/>
            <p:cNvSpPr/>
            <p:nvPr/>
          </p:nvSpPr>
          <p:spPr>
            <a:xfrm>
              <a:off x="5334000" y="4876800"/>
              <a:ext cx="3810000" cy="1447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02" name="Rectangle 6"/>
            <p:cNvSpPr>
              <a:spLocks noChangeArrowheads="1"/>
            </p:cNvSpPr>
            <p:nvPr/>
          </p:nvSpPr>
          <p:spPr bwMode="auto">
            <a:xfrm>
              <a:off x="5334000" y="5033427"/>
              <a:ext cx="3810000"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spcBef>
                  <a:spcPct val="20000"/>
                </a:spcBef>
              </a:pPr>
              <a:r>
                <a:rPr lang="en-US" sz="1200" b="1" dirty="0" smtClean="0">
                  <a:solidFill>
                    <a:srgbClr val="663300"/>
                  </a:solidFill>
                </a:rPr>
                <a:t> </a:t>
              </a:r>
              <a:r>
                <a:rPr lang="en-US" sz="2000" b="1" dirty="0" smtClean="0">
                  <a:solidFill>
                    <a:schemeClr val="tx2"/>
                  </a:solidFill>
                </a:rPr>
                <a:t>NEXT</a:t>
              </a:r>
            </a:p>
            <a:p>
              <a:pPr algn="ctr">
                <a:spcBef>
                  <a:spcPct val="20000"/>
                </a:spcBef>
              </a:pPr>
              <a:r>
                <a:rPr lang="en-US" sz="2000" b="1" dirty="0" smtClean="0">
                  <a:solidFill>
                    <a:schemeClr val="tx2"/>
                  </a:solidFill>
                </a:rPr>
                <a:t>"Detecting Photons with MPGDs" </a:t>
              </a:r>
            </a:p>
            <a:p>
              <a:pPr algn="ctr">
                <a:spcBef>
                  <a:spcPct val="20000"/>
                </a:spcBef>
              </a:pPr>
              <a:r>
                <a:rPr lang="en-US" sz="2000" b="1" dirty="0" smtClean="0">
                  <a:solidFill>
                    <a:schemeClr val="tx2"/>
                  </a:solidFill>
                </a:rPr>
                <a:t>16,17 June 2014, CERN</a:t>
              </a:r>
            </a:p>
          </p:txBody>
        </p:sp>
      </p:grpSp>
      <p:pic>
        <p:nvPicPr>
          <p:cNvPr id="16" name="Picture 3"/>
          <p:cNvPicPr>
            <a:picLocks noChangeAspect="1" noChangeArrowheads="1"/>
          </p:cNvPicPr>
          <p:nvPr/>
        </p:nvPicPr>
        <p:blipFill>
          <a:blip r:embed="rId5"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1" name="TextBox 10"/>
          <p:cNvSpPr txBox="1"/>
          <p:nvPr/>
        </p:nvSpPr>
        <p:spPr>
          <a:xfrm>
            <a:off x="152400" y="76200"/>
            <a:ext cx="2266133" cy="369332"/>
          </a:xfrm>
          <a:prstGeom prst="rect">
            <a:avLst/>
          </a:prstGeom>
          <a:noFill/>
        </p:spPr>
        <p:txBody>
          <a:bodyPr wrap="none" rtlCol="0">
            <a:spAutoFit/>
          </a:bodyPr>
          <a:lstStyle/>
          <a:p>
            <a:r>
              <a:rPr lang="en-US" b="1" dirty="0" smtClean="0">
                <a:solidFill>
                  <a:schemeClr val="tx2"/>
                </a:solidFill>
              </a:rPr>
              <a:t>Specialized Workshop</a:t>
            </a:r>
          </a:p>
        </p:txBody>
      </p:sp>
      <p:sp>
        <p:nvSpPr>
          <p:cNvPr id="12" name="Rectangle 11"/>
          <p:cNvSpPr/>
          <p:nvPr/>
        </p:nvSpPr>
        <p:spPr>
          <a:xfrm>
            <a:off x="457200" y="762000"/>
            <a:ext cx="4572000" cy="92333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a:spAutoFit/>
          </a:bodyPr>
          <a:lstStyle/>
          <a:p>
            <a:pPr algn="ctr"/>
            <a:r>
              <a:rPr lang="en-US" dirty="0" smtClean="0"/>
              <a:t>Micro-Pattern Gas Detectors (RD-51) Workshop, Nikhef, April 16-18, 2008</a:t>
            </a:r>
          </a:p>
          <a:p>
            <a:pPr algn="ctr"/>
            <a:r>
              <a:rPr lang="en-US" dirty="0" smtClean="0"/>
              <a:t>[http://www.nikhef.nl/pub/conferences/rd51] </a:t>
            </a:r>
          </a:p>
        </p:txBody>
      </p:sp>
      <p:sp>
        <p:nvSpPr>
          <p:cNvPr id="19" name="Rectangle 18"/>
          <p:cNvSpPr/>
          <p:nvPr/>
        </p:nvSpPr>
        <p:spPr>
          <a:xfrm>
            <a:off x="152400" y="6096000"/>
            <a:ext cx="5943600" cy="276999"/>
          </a:xfrm>
          <a:prstGeom prst="rect">
            <a:avLst/>
          </a:prstGeom>
        </p:spPr>
        <p:txBody>
          <a:bodyPr wrap="square">
            <a:spAutoFit/>
          </a:bodyPr>
          <a:lstStyle/>
          <a:p>
            <a:pPr lvl="0" algn="just" fontAlgn="base">
              <a:spcBef>
                <a:spcPct val="0"/>
              </a:spcBef>
              <a:spcAft>
                <a:spcPct val="0"/>
              </a:spcAft>
            </a:pPr>
            <a:r>
              <a:rPr lang="en-US" sz="1200" dirty="0" smtClean="0">
                <a:solidFill>
                  <a:srgbClr val="000000"/>
                </a:solidFill>
                <a:latin typeface="Verdana" pitchFamily="34" charset="0"/>
                <a:cs typeface="CMBX12"/>
                <a:hlinkClick r:id="rId6"/>
              </a:rPr>
              <a:t>https://indico.cern.ch/conferenceDisplay.py?confId=265187</a:t>
            </a:r>
            <a:endParaRPr lang="en-US" sz="1200" dirty="0" smtClean="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229600" cy="457200"/>
          </a:xfrm>
        </p:spPr>
        <p:txBody>
          <a:bodyPr>
            <a:normAutofit/>
          </a:bodyPr>
          <a:lstStyle/>
          <a:p>
            <a:pPr>
              <a:buNone/>
            </a:pPr>
            <a:r>
              <a:rPr lang="en-US" sz="1800" b="1" dirty="0" smtClean="0">
                <a:solidFill>
                  <a:schemeClr val="tx2"/>
                </a:solidFill>
              </a:rPr>
              <a:t>Collaboration Meetings and Mini Week</a:t>
            </a:r>
          </a:p>
          <a:p>
            <a:pPr lvl="1"/>
            <a:endParaRPr lang="en-US" sz="1600" b="1" dirty="0">
              <a:solidFill>
                <a:schemeClr val="tx2"/>
              </a:solidFill>
            </a:endParaRPr>
          </a:p>
        </p:txBody>
      </p:sp>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58</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56327" name="Picture 7"/>
          <p:cNvPicPr>
            <a:picLocks noChangeAspect="1" noChangeArrowheads="1"/>
          </p:cNvPicPr>
          <p:nvPr/>
        </p:nvPicPr>
        <p:blipFill>
          <a:blip r:embed="rId2" cstate="print"/>
          <a:srcRect/>
          <a:stretch>
            <a:fillRect/>
          </a:stretch>
        </p:blipFill>
        <p:spPr bwMode="auto">
          <a:xfrm>
            <a:off x="228599" y="609600"/>
            <a:ext cx="6662459" cy="3657600"/>
          </a:xfrm>
          <a:prstGeom prst="rect">
            <a:avLst/>
          </a:prstGeom>
          <a:ln>
            <a:noFill/>
          </a:ln>
          <a:effectLst>
            <a:outerShdw blurRad="292100" dist="139700" dir="2700000" algn="tl" rotWithShape="0">
              <a:srgbClr val="333333">
                <a:alpha val="65000"/>
              </a:srgbClr>
            </a:outerShdw>
          </a:effectLst>
        </p:spPr>
      </p:pic>
      <p:pic>
        <p:nvPicPr>
          <p:cNvPr id="56328" name="Picture 8"/>
          <p:cNvPicPr>
            <a:picLocks noChangeAspect="1" noChangeArrowheads="1"/>
          </p:cNvPicPr>
          <p:nvPr/>
        </p:nvPicPr>
        <p:blipFill>
          <a:blip r:embed="rId3" cstate="print"/>
          <a:srcRect/>
          <a:stretch>
            <a:fillRect/>
          </a:stretch>
        </p:blipFill>
        <p:spPr bwMode="auto">
          <a:xfrm>
            <a:off x="4572000" y="3276600"/>
            <a:ext cx="3829050" cy="2743200"/>
          </a:xfrm>
          <a:prstGeom prst="rect">
            <a:avLst/>
          </a:prstGeom>
          <a:ln>
            <a:noFill/>
          </a:ln>
          <a:effectLst>
            <a:outerShdw blurRad="292100" dist="139700" dir="2700000" algn="tl" rotWithShape="0">
              <a:srgbClr val="333333">
                <a:alpha val="65000"/>
              </a:srgbClr>
            </a:outerShdw>
          </a:effectLst>
        </p:spPr>
      </p:pic>
      <p:pic>
        <p:nvPicPr>
          <p:cNvPr id="11" name="Picture 3"/>
          <p:cNvPicPr>
            <a:picLocks noChangeAspect="1" noChangeArrowheads="1"/>
          </p:cNvPicPr>
          <p:nvPr/>
        </p:nvPicPr>
        <p:blipFill>
          <a:blip r:embed="rId4"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59</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56322" name="Picture 2"/>
          <p:cNvPicPr>
            <a:picLocks noChangeAspect="1" noChangeArrowheads="1"/>
          </p:cNvPicPr>
          <p:nvPr/>
        </p:nvPicPr>
        <p:blipFill>
          <a:blip r:embed="rId2" cstate="print"/>
          <a:srcRect/>
          <a:stretch>
            <a:fillRect/>
          </a:stretch>
        </p:blipFill>
        <p:spPr bwMode="auto">
          <a:xfrm>
            <a:off x="325677" y="616787"/>
            <a:ext cx="4017723" cy="5712541"/>
          </a:xfrm>
          <a:prstGeom prst="rect">
            <a:avLst/>
          </a:prstGeom>
          <a:ln>
            <a:noFill/>
          </a:ln>
          <a:effectLst>
            <a:outerShdw blurRad="292100" dist="139700" dir="2700000" algn="tl" rotWithShape="0">
              <a:srgbClr val="333333">
                <a:alpha val="65000"/>
              </a:srgbClr>
            </a:outerShdw>
          </a:effectLst>
        </p:spPr>
      </p:pic>
      <p:pic>
        <p:nvPicPr>
          <p:cNvPr id="56323" name="Picture 3"/>
          <p:cNvPicPr>
            <a:picLocks noChangeAspect="1" noChangeArrowheads="1"/>
          </p:cNvPicPr>
          <p:nvPr/>
        </p:nvPicPr>
        <p:blipFill>
          <a:blip r:embed="rId3" cstate="print"/>
          <a:srcRect/>
          <a:stretch>
            <a:fillRect/>
          </a:stretch>
        </p:blipFill>
        <p:spPr bwMode="auto">
          <a:xfrm>
            <a:off x="3657600" y="3048000"/>
            <a:ext cx="2133600" cy="3012452"/>
          </a:xfrm>
          <a:prstGeom prst="rect">
            <a:avLst/>
          </a:prstGeom>
          <a:ln>
            <a:noFill/>
          </a:ln>
          <a:effectLst>
            <a:outerShdw blurRad="292100" dist="139700" dir="2700000" algn="tl" rotWithShape="0">
              <a:srgbClr val="333333">
                <a:alpha val="65000"/>
              </a:srgbClr>
            </a:outerShdw>
          </a:effectLst>
        </p:spPr>
      </p:pic>
      <p:pic>
        <p:nvPicPr>
          <p:cNvPr id="56326" name="Picture 6"/>
          <p:cNvPicPr>
            <a:picLocks noChangeAspect="1" noChangeArrowheads="1"/>
          </p:cNvPicPr>
          <p:nvPr/>
        </p:nvPicPr>
        <p:blipFill>
          <a:blip r:embed="rId4" cstate="print"/>
          <a:srcRect/>
          <a:stretch>
            <a:fillRect/>
          </a:stretch>
        </p:blipFill>
        <p:spPr bwMode="auto">
          <a:xfrm>
            <a:off x="6980904" y="3905864"/>
            <a:ext cx="1828800" cy="2599541"/>
          </a:xfrm>
          <a:prstGeom prst="rect">
            <a:avLst/>
          </a:prstGeom>
          <a:ln>
            <a:noFill/>
          </a:ln>
          <a:effectLst>
            <a:outerShdw blurRad="292100" dist="139700" dir="2700000" algn="tl" rotWithShape="0">
              <a:srgbClr val="333333">
                <a:alpha val="65000"/>
              </a:srgbClr>
            </a:outerShdw>
          </a:effectLst>
        </p:spPr>
      </p:pic>
      <p:pic>
        <p:nvPicPr>
          <p:cNvPr id="56325" name="Picture 5"/>
          <p:cNvPicPr>
            <a:picLocks noChangeAspect="1" noChangeArrowheads="1"/>
          </p:cNvPicPr>
          <p:nvPr/>
        </p:nvPicPr>
        <p:blipFill>
          <a:blip r:embed="rId5" cstate="print"/>
          <a:srcRect/>
          <a:stretch>
            <a:fillRect/>
          </a:stretch>
        </p:blipFill>
        <p:spPr bwMode="auto">
          <a:xfrm>
            <a:off x="5867400" y="2997580"/>
            <a:ext cx="2133600" cy="3019946"/>
          </a:xfrm>
          <a:prstGeom prst="rect">
            <a:avLst/>
          </a:prstGeom>
          <a:ln>
            <a:noFill/>
          </a:ln>
          <a:effectLst>
            <a:outerShdw blurRad="292100" dist="139700" dir="2700000" algn="tl" rotWithShape="0">
              <a:srgbClr val="333333">
                <a:alpha val="65000"/>
              </a:srgbClr>
            </a:outerShdw>
          </a:effectLst>
        </p:spPr>
      </p:pic>
      <p:pic>
        <p:nvPicPr>
          <p:cNvPr id="56324" name="Picture 4"/>
          <p:cNvPicPr>
            <a:picLocks noChangeAspect="1" noChangeArrowheads="1"/>
          </p:cNvPicPr>
          <p:nvPr/>
        </p:nvPicPr>
        <p:blipFill>
          <a:blip r:embed="rId6" cstate="print"/>
          <a:srcRect/>
          <a:stretch>
            <a:fillRect/>
          </a:stretch>
        </p:blipFill>
        <p:spPr bwMode="auto">
          <a:xfrm>
            <a:off x="5029200" y="2431026"/>
            <a:ext cx="2209800" cy="3136490"/>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0" y="0"/>
            <a:ext cx="8229600" cy="609600"/>
          </a:xfrm>
        </p:spPr>
        <p:txBody>
          <a:bodyPr>
            <a:normAutofit/>
          </a:bodyPr>
          <a:lstStyle/>
          <a:p>
            <a:pPr>
              <a:buNone/>
            </a:pPr>
            <a:r>
              <a:rPr lang="en-US" sz="1800" b="1" dirty="0" smtClean="0">
                <a:solidFill>
                  <a:schemeClr val="tx2"/>
                </a:solidFill>
              </a:rPr>
              <a:t>Internal Notes: </a:t>
            </a:r>
            <a:r>
              <a:rPr lang="en-US" sz="1600" dirty="0" smtClean="0">
                <a:solidFill>
                  <a:schemeClr val="tx2"/>
                </a:solidFill>
              </a:rPr>
              <a:t>2009[7], 2010[9],2011[17],2012[12],2013[8]</a:t>
            </a:r>
            <a:endParaRPr lang="en-US" sz="1600" dirty="0">
              <a:solidFill>
                <a:schemeClr val="tx2"/>
              </a:solidFill>
            </a:endParaRPr>
          </a:p>
        </p:txBody>
      </p:sp>
      <p:pic>
        <p:nvPicPr>
          <p:cNvPr id="14" name="Picture 3"/>
          <p:cNvPicPr>
            <a:picLocks noChangeAspect="1" noChangeArrowheads="1"/>
          </p:cNvPicPr>
          <p:nvPr/>
        </p:nvPicPr>
        <p:blipFill>
          <a:blip r:embed="rId7"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9144000" cy="457200"/>
          </a:xfrm>
        </p:spPr>
        <p:txBody>
          <a:bodyPr>
            <a:noAutofit/>
          </a:bodyPr>
          <a:lstStyle/>
          <a:p>
            <a:pPr>
              <a:buNone/>
            </a:pPr>
            <a:r>
              <a:rPr lang="en-US" sz="2000" b="1" dirty="0" smtClean="0">
                <a:solidFill>
                  <a:schemeClr val="tx2"/>
                </a:solidFill>
              </a:rPr>
              <a:t> SWPC [</a:t>
            </a:r>
            <a:r>
              <a:rPr lang="en-US" sz="2000" b="1" i="1" dirty="0" smtClean="0">
                <a:solidFill>
                  <a:schemeClr val="tx2"/>
                </a:solidFill>
              </a:rPr>
              <a:t>Rutherford, E. and Geiger, H. (1908)]</a:t>
            </a:r>
          </a:p>
          <a:p>
            <a:pPr>
              <a:buNone/>
            </a:pPr>
            <a:endParaRPr lang="en-US" sz="2000" dirty="0" smtClean="0"/>
          </a:p>
          <a:p>
            <a:endParaRPr lang="en-US" sz="2000" b="1" dirty="0" smtClean="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6</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2"/>
          <p:cNvPicPr>
            <a:picLocks noChangeAspect="1" noChangeArrowheads="1"/>
          </p:cNvPicPr>
          <p:nvPr/>
        </p:nvPicPr>
        <p:blipFill>
          <a:blip r:embed="rId2" cstate="print"/>
          <a:stretch>
            <a:fillRect/>
          </a:stretch>
        </p:blipFill>
        <p:spPr bwMode="auto">
          <a:xfrm>
            <a:off x="457200" y="1676400"/>
            <a:ext cx="2657247" cy="1557913"/>
          </a:xfrm>
          <a:prstGeom prst="rect">
            <a:avLst/>
          </a:prstGeom>
          <a:noFill/>
          <a:ln>
            <a:noFill/>
          </a:ln>
        </p:spPr>
      </p:pic>
      <p:sp>
        <p:nvSpPr>
          <p:cNvPr id="15" name="Rectangle 14"/>
          <p:cNvSpPr/>
          <p:nvPr/>
        </p:nvSpPr>
        <p:spPr>
          <a:xfrm>
            <a:off x="4800600" y="4038600"/>
            <a:ext cx="3810000" cy="707886"/>
          </a:xfrm>
          <a:prstGeom prst="rect">
            <a:avLst/>
          </a:prstGeom>
        </p:spPr>
        <p:txBody>
          <a:bodyPr wrap="square">
            <a:spAutoFit/>
          </a:bodyPr>
          <a:lstStyle/>
          <a:p>
            <a:r>
              <a:rPr lang="en-US" sz="2000" b="1" i="1" dirty="0" smtClean="0">
                <a:solidFill>
                  <a:schemeClr val="tx2"/>
                </a:solidFill>
              </a:rPr>
              <a:t>Need of large detection</a:t>
            </a:r>
          </a:p>
          <a:p>
            <a:r>
              <a:rPr lang="en-US" sz="2000" b="1" i="1" dirty="0" smtClean="0">
                <a:solidFill>
                  <a:schemeClr val="tx2"/>
                </a:solidFill>
              </a:rPr>
              <a:t>areas with localization capability</a:t>
            </a:r>
            <a:endParaRPr lang="en-US" sz="2000" b="1" i="1" dirty="0">
              <a:solidFill>
                <a:schemeClr val="tx2"/>
              </a:solidFill>
            </a:endParaRPr>
          </a:p>
        </p:txBody>
      </p:sp>
      <p:pic>
        <p:nvPicPr>
          <p:cNvPr id="5124" name="Picture 4"/>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457200" y="3429000"/>
            <a:ext cx="3742358" cy="2438400"/>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clrChange>
              <a:clrFrom>
                <a:srgbClr val="FFFDE0"/>
              </a:clrFrom>
              <a:clrTo>
                <a:srgbClr val="FFFDE0">
                  <a:alpha val="0"/>
                </a:srgbClr>
              </a:clrTo>
            </a:clrChange>
          </a:blip>
          <a:srcRect/>
          <a:stretch>
            <a:fillRect/>
          </a:stretch>
        </p:blipFill>
        <p:spPr bwMode="auto">
          <a:xfrm>
            <a:off x="4572000" y="1600200"/>
            <a:ext cx="4071937" cy="1804987"/>
          </a:xfrm>
          <a:prstGeom prst="rect">
            <a:avLst/>
          </a:prstGeom>
          <a:noFill/>
          <a:ln w="9525">
            <a:noFill/>
            <a:miter lim="800000"/>
            <a:headEnd/>
            <a:tailEnd/>
          </a:ln>
        </p:spPr>
      </p:pic>
      <p:sp>
        <p:nvSpPr>
          <p:cNvPr id="11" name="TextBox 10"/>
          <p:cNvSpPr txBox="1"/>
          <p:nvPr/>
        </p:nvSpPr>
        <p:spPr>
          <a:xfrm>
            <a:off x="292376" y="3181290"/>
            <a:ext cx="4889224" cy="400110"/>
          </a:xfrm>
          <a:prstGeom prst="rect">
            <a:avLst/>
          </a:prstGeom>
          <a:noFill/>
          <a:ln>
            <a:noFill/>
          </a:ln>
        </p:spPr>
        <p:txBody>
          <a:bodyPr wrap="none" rtlCol="0">
            <a:spAutoFit/>
          </a:bodyPr>
          <a:lstStyle/>
          <a:p>
            <a:r>
              <a:rPr lang="en-US" sz="2000" b="1" i="1" dirty="0" smtClean="0">
                <a:solidFill>
                  <a:schemeClr val="tx2"/>
                </a:solidFill>
              </a:rPr>
              <a:t>Signal proportional to the original ionization</a:t>
            </a:r>
            <a:endParaRPr lang="en-US" sz="2000" b="1" i="1" dirty="0">
              <a:solidFill>
                <a:schemeClr val="tx2"/>
              </a:solidFill>
            </a:endParaRPr>
          </a:p>
        </p:txBody>
      </p:sp>
      <p:pic>
        <p:nvPicPr>
          <p:cNvPr id="12" name="Picture 3"/>
          <p:cNvPicPr>
            <a:picLocks noChangeAspect="1" noChangeArrowheads="1"/>
          </p:cNvPicPr>
          <p:nvPr/>
        </p:nvPicPr>
        <p:blipFill>
          <a:blip r:embed="rId5"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37889" name="Picture 1"/>
          <p:cNvPicPr>
            <a:picLocks noChangeAspect="1" noChangeArrowheads="1"/>
          </p:cNvPicPr>
          <p:nvPr/>
        </p:nvPicPr>
        <p:blipFill>
          <a:blip r:embed="rId6" cstate="print"/>
          <a:srcRect/>
          <a:stretch>
            <a:fillRect/>
          </a:stretch>
        </p:blipFill>
        <p:spPr bwMode="auto">
          <a:xfrm>
            <a:off x="4572000" y="4953000"/>
            <a:ext cx="1238250" cy="115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229600" cy="4525963"/>
          </a:xfrm>
        </p:spPr>
        <p:txBody>
          <a:bodyPr>
            <a:normAutofit/>
          </a:bodyPr>
          <a:lstStyle/>
          <a:p>
            <a:pPr>
              <a:buNone/>
            </a:pPr>
            <a:r>
              <a:rPr lang="en-US" sz="2000" b="1" dirty="0" smtClean="0">
                <a:solidFill>
                  <a:schemeClr val="tx2"/>
                </a:solidFill>
              </a:rPr>
              <a:t>Schools and Trainings: </a:t>
            </a:r>
            <a:endParaRPr lang="en-US" sz="1600" dirty="0" smtClean="0">
              <a:solidFill>
                <a:schemeClr val="tx2"/>
              </a:solidFill>
            </a:endParaRPr>
          </a:p>
          <a:p>
            <a:pPr lvl="1"/>
            <a:endParaRPr lang="en-US" sz="1600" b="1" dirty="0">
              <a:solidFill>
                <a:schemeClr val="tx2"/>
              </a:solidFill>
            </a:endParaRPr>
          </a:p>
        </p:txBody>
      </p:sp>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60</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54276" name="Picture 4"/>
          <p:cNvPicPr>
            <a:picLocks noChangeAspect="1" noChangeArrowheads="1"/>
          </p:cNvPicPr>
          <p:nvPr/>
        </p:nvPicPr>
        <p:blipFill>
          <a:blip r:embed="rId2" cstate="print"/>
          <a:srcRect/>
          <a:stretch>
            <a:fillRect/>
          </a:stretch>
        </p:blipFill>
        <p:spPr bwMode="auto">
          <a:xfrm>
            <a:off x="457200" y="762000"/>
            <a:ext cx="5114925" cy="1447800"/>
          </a:xfrm>
          <a:prstGeom prst="rect">
            <a:avLst/>
          </a:prstGeom>
          <a:ln>
            <a:noFill/>
          </a:ln>
          <a:effectLst>
            <a:outerShdw blurRad="292100" dist="139700" dir="2700000" algn="tl" rotWithShape="0">
              <a:srgbClr val="333333">
                <a:alpha val="65000"/>
              </a:srgbClr>
            </a:outerShdw>
          </a:effectLst>
        </p:spPr>
      </p:pic>
      <p:pic>
        <p:nvPicPr>
          <p:cNvPr id="54277" name="Picture 5"/>
          <p:cNvPicPr>
            <a:picLocks noChangeAspect="1" noChangeArrowheads="1"/>
          </p:cNvPicPr>
          <p:nvPr/>
        </p:nvPicPr>
        <p:blipFill>
          <a:blip r:embed="rId3" cstate="print"/>
          <a:srcRect/>
          <a:stretch>
            <a:fillRect/>
          </a:stretch>
        </p:blipFill>
        <p:spPr bwMode="auto">
          <a:xfrm>
            <a:off x="381000" y="4343400"/>
            <a:ext cx="7341198" cy="1879523"/>
          </a:xfrm>
          <a:prstGeom prst="rect">
            <a:avLst/>
          </a:prstGeom>
          <a:ln>
            <a:noFill/>
          </a:ln>
          <a:effectLst>
            <a:outerShdw blurRad="292100" dist="139700" dir="2700000" algn="tl" rotWithShape="0">
              <a:srgbClr val="333333">
                <a:alpha val="65000"/>
              </a:srgbClr>
            </a:outerShdw>
          </a:effectLst>
        </p:spPr>
      </p:pic>
      <p:pic>
        <p:nvPicPr>
          <p:cNvPr id="54274" name="Picture 2"/>
          <p:cNvPicPr>
            <a:picLocks noChangeAspect="1" noChangeArrowheads="1"/>
          </p:cNvPicPr>
          <p:nvPr/>
        </p:nvPicPr>
        <p:blipFill>
          <a:blip r:embed="rId4" cstate="print"/>
          <a:srcRect/>
          <a:stretch>
            <a:fillRect/>
          </a:stretch>
        </p:blipFill>
        <p:spPr bwMode="auto">
          <a:xfrm>
            <a:off x="4572000" y="1752600"/>
            <a:ext cx="4448175" cy="1238250"/>
          </a:xfrm>
          <a:prstGeom prst="rect">
            <a:avLst/>
          </a:prstGeom>
          <a:ln>
            <a:noFill/>
          </a:ln>
          <a:effectLst>
            <a:outerShdw blurRad="292100" dist="139700" dir="2700000" algn="tl" rotWithShape="0">
              <a:srgbClr val="333333">
                <a:alpha val="65000"/>
              </a:srgbClr>
            </a:outerShdw>
          </a:effectLst>
        </p:spPr>
      </p:pic>
      <p:pic>
        <p:nvPicPr>
          <p:cNvPr id="14" name="Picture 3"/>
          <p:cNvPicPr>
            <a:picLocks noChangeAspect="1" noChangeArrowheads="1"/>
          </p:cNvPicPr>
          <p:nvPr/>
        </p:nvPicPr>
        <p:blipFill>
          <a:blip r:embed="rId5"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5" name="TextBox 14"/>
          <p:cNvSpPr txBox="1"/>
          <p:nvPr/>
        </p:nvSpPr>
        <p:spPr>
          <a:xfrm>
            <a:off x="412836" y="3039111"/>
            <a:ext cx="6902364" cy="923289"/>
          </a:xfrm>
          <a:prstGeom prst="rect">
            <a:avLst/>
          </a:prstGeom>
          <a:solidFill>
            <a:srgbClr val="FFC000"/>
          </a:solidFill>
          <a:effectLst>
            <a:outerShdw blurRad="50800" dist="38100" dir="2700000" algn="tl" rotWithShape="0">
              <a:prstClr val="black">
                <a:alpha val="40000"/>
              </a:prstClr>
            </a:outerShdw>
          </a:effectLst>
        </p:spPr>
        <p:txBody>
          <a:bodyPr wrap="square" lIns="91396" tIns="45700" rIns="91396" bIns="45700" rtlCol="0">
            <a:spAutoFit/>
          </a:bodyPr>
          <a:lstStyle/>
          <a:p>
            <a:pPr algn="ctr"/>
            <a:r>
              <a:rPr lang="en-GB" b="1" dirty="0" smtClean="0">
                <a:solidFill>
                  <a:schemeClr val="tx2"/>
                </a:solidFill>
              </a:rPr>
              <a:t>EDIT 2011: Excellence in Detectors and Instrumentation Technologies</a:t>
            </a:r>
            <a:br>
              <a:rPr lang="en-GB" b="1" dirty="0" smtClean="0">
                <a:solidFill>
                  <a:schemeClr val="tx2"/>
                </a:solidFill>
              </a:rPr>
            </a:br>
            <a:r>
              <a:rPr lang="en-GB" b="1" dirty="0" smtClean="0">
                <a:solidFill>
                  <a:schemeClr val="tx2"/>
                </a:solidFill>
              </a:rPr>
              <a:t>  CERN, Geneva, Switzerland - 31 January - 10 February 2011</a:t>
            </a:r>
          </a:p>
          <a:p>
            <a:pPr algn="ctr"/>
            <a:r>
              <a:rPr lang="en-GB" b="1" dirty="0" smtClean="0">
                <a:solidFill>
                  <a:schemeClr val="tx2"/>
                </a:solidFill>
              </a:rPr>
              <a:t> “GEM,  GridPix and Micromegas Detectors”</a:t>
            </a:r>
            <a:endParaRPr lang="en-GB" dirty="0">
              <a:solidFill>
                <a:schemeClr val="tx2"/>
              </a:solidFill>
            </a:endParaRPr>
          </a:p>
        </p:txBody>
      </p:sp>
      <p:pic>
        <p:nvPicPr>
          <p:cNvPr id="12" name="Picture 2"/>
          <p:cNvPicPr>
            <a:picLocks noChangeAspect="1" noChangeArrowheads="1"/>
          </p:cNvPicPr>
          <p:nvPr/>
        </p:nvPicPr>
        <p:blipFill>
          <a:blip r:embed="rId6" cstate="print"/>
          <a:srcRect/>
          <a:stretch>
            <a:fillRect/>
          </a:stretch>
        </p:blipFill>
        <p:spPr bwMode="auto">
          <a:xfrm>
            <a:off x="3505200" y="4038600"/>
            <a:ext cx="5367337" cy="109460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61</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95234" name="Picture 2"/>
          <p:cNvPicPr>
            <a:picLocks noChangeAspect="1" noChangeArrowheads="1"/>
          </p:cNvPicPr>
          <p:nvPr/>
        </p:nvPicPr>
        <p:blipFill>
          <a:blip r:embed="rId3" cstate="print"/>
          <a:srcRect/>
          <a:stretch>
            <a:fillRect/>
          </a:stretch>
        </p:blipFill>
        <p:spPr bwMode="auto">
          <a:xfrm>
            <a:off x="152400" y="457200"/>
            <a:ext cx="4741681" cy="3581400"/>
          </a:xfrm>
          <a:prstGeom prst="rect">
            <a:avLst/>
          </a:prstGeom>
          <a:ln>
            <a:noFill/>
          </a:ln>
          <a:effectLst>
            <a:outerShdw blurRad="292100" dist="139700" dir="2700000" algn="tl" rotWithShape="0">
              <a:srgbClr val="333333">
                <a:alpha val="65000"/>
              </a:srgbClr>
            </a:outerShdw>
          </a:effectLst>
        </p:spPr>
      </p:pic>
      <p:pic>
        <p:nvPicPr>
          <p:cNvPr id="95237" name="Picture 5"/>
          <p:cNvPicPr>
            <a:picLocks noChangeAspect="1" noChangeArrowheads="1"/>
          </p:cNvPicPr>
          <p:nvPr/>
        </p:nvPicPr>
        <p:blipFill>
          <a:blip r:embed="rId4" cstate="print"/>
          <a:srcRect l="25058" r="25982"/>
          <a:stretch>
            <a:fillRect/>
          </a:stretch>
        </p:blipFill>
        <p:spPr bwMode="auto">
          <a:xfrm>
            <a:off x="152400" y="4252823"/>
            <a:ext cx="3352800" cy="2071777"/>
          </a:xfrm>
          <a:prstGeom prst="rect">
            <a:avLst/>
          </a:prstGeom>
          <a:ln>
            <a:noFill/>
          </a:ln>
          <a:effectLst>
            <a:outerShdw blurRad="292100" dist="139700" dir="2700000" algn="tl" rotWithShape="0">
              <a:srgbClr val="333333">
                <a:alpha val="65000"/>
              </a:srgbClr>
            </a:outerShdw>
          </a:effectLst>
        </p:spPr>
      </p:pic>
      <p:pic>
        <p:nvPicPr>
          <p:cNvPr id="95238" name="Picture 6"/>
          <p:cNvPicPr>
            <a:picLocks noChangeAspect="1" noChangeArrowheads="1"/>
          </p:cNvPicPr>
          <p:nvPr/>
        </p:nvPicPr>
        <p:blipFill>
          <a:blip r:embed="rId5" cstate="print"/>
          <a:srcRect/>
          <a:stretch>
            <a:fillRect/>
          </a:stretch>
        </p:blipFill>
        <p:spPr bwMode="auto">
          <a:xfrm>
            <a:off x="5410200" y="457200"/>
            <a:ext cx="3257550" cy="1329612"/>
          </a:xfrm>
          <a:prstGeom prst="rect">
            <a:avLst/>
          </a:prstGeom>
          <a:ln>
            <a:noFill/>
          </a:ln>
          <a:effectLst>
            <a:outerShdw blurRad="292100" dist="139700" dir="2700000" algn="tl" rotWithShape="0">
              <a:srgbClr val="333333">
                <a:alpha val="65000"/>
              </a:srgbClr>
            </a:outerShdw>
          </a:effectLst>
        </p:spPr>
      </p:pic>
      <p:pic>
        <p:nvPicPr>
          <p:cNvPr id="16" name="Picture 5" descr="C:\Users\eoliveri\Desktop\lab\DSCN0929.JPG"/>
          <p:cNvPicPr>
            <a:picLocks noChangeAspect="1" noChangeArrowheads="1"/>
          </p:cNvPicPr>
          <p:nvPr/>
        </p:nvPicPr>
        <p:blipFill>
          <a:blip r:embed="rId6" cstate="print"/>
          <a:srcRect/>
          <a:stretch>
            <a:fillRect/>
          </a:stretch>
        </p:blipFill>
        <p:spPr bwMode="auto">
          <a:xfrm>
            <a:off x="6934200" y="5086350"/>
            <a:ext cx="2057400" cy="1543050"/>
          </a:xfrm>
          <a:prstGeom prst="rect">
            <a:avLst/>
          </a:prstGeom>
          <a:ln>
            <a:noFill/>
          </a:ln>
          <a:effectLst>
            <a:outerShdw blurRad="292100" dist="139700" dir="2700000" algn="tl" rotWithShape="0">
              <a:srgbClr val="333333">
                <a:alpha val="65000"/>
              </a:srgbClr>
            </a:outerShdw>
          </a:effectLst>
        </p:spPr>
      </p:pic>
      <p:pic>
        <p:nvPicPr>
          <p:cNvPr id="17" name="Picture 4" descr="C:\Users\eoliveri\Desktop\lab\DSCN0934.JPG"/>
          <p:cNvPicPr>
            <a:picLocks noChangeAspect="1" noChangeArrowheads="1"/>
          </p:cNvPicPr>
          <p:nvPr/>
        </p:nvPicPr>
        <p:blipFill>
          <a:blip r:embed="rId7" cstate="print"/>
          <a:srcRect/>
          <a:stretch>
            <a:fillRect/>
          </a:stretch>
        </p:blipFill>
        <p:spPr bwMode="auto">
          <a:xfrm>
            <a:off x="7239000" y="1981200"/>
            <a:ext cx="1371600" cy="1028700"/>
          </a:xfrm>
          <a:prstGeom prst="rect">
            <a:avLst/>
          </a:prstGeom>
          <a:ln>
            <a:noFill/>
          </a:ln>
          <a:effectLst>
            <a:outerShdw blurRad="292100" dist="139700" dir="2700000" algn="tl" rotWithShape="0">
              <a:srgbClr val="333333">
                <a:alpha val="65000"/>
              </a:srgbClr>
            </a:outerShdw>
          </a:effectLst>
        </p:spPr>
      </p:pic>
      <p:pic>
        <p:nvPicPr>
          <p:cNvPr id="18" name="Picture 5" descr="C:\Users\eoliveri\Desktop\lab\DSCN0942.JPG"/>
          <p:cNvPicPr>
            <a:picLocks noChangeAspect="1" noChangeArrowheads="1"/>
          </p:cNvPicPr>
          <p:nvPr/>
        </p:nvPicPr>
        <p:blipFill>
          <a:blip r:embed="rId8" cstate="print"/>
          <a:srcRect l="36613" t="25850" r="17713"/>
          <a:stretch>
            <a:fillRect/>
          </a:stretch>
        </p:blipFill>
        <p:spPr bwMode="auto">
          <a:xfrm>
            <a:off x="5791200" y="3200400"/>
            <a:ext cx="1376829" cy="1676400"/>
          </a:xfrm>
          <a:prstGeom prst="rect">
            <a:avLst/>
          </a:prstGeom>
          <a:ln>
            <a:noFill/>
          </a:ln>
          <a:effectLst>
            <a:outerShdw blurRad="292100" dist="139700" dir="2700000" algn="tl" rotWithShape="0">
              <a:srgbClr val="333333">
                <a:alpha val="65000"/>
              </a:srgbClr>
            </a:outerShdw>
          </a:effectLst>
        </p:spPr>
      </p:pic>
      <p:pic>
        <p:nvPicPr>
          <p:cNvPr id="19" name="Picture 4" descr="C:\Users\eoliveri\Desktop\lab\DSCN0931.JPG"/>
          <p:cNvPicPr>
            <a:picLocks noChangeAspect="1" noChangeArrowheads="1"/>
          </p:cNvPicPr>
          <p:nvPr/>
        </p:nvPicPr>
        <p:blipFill>
          <a:blip r:embed="rId9" cstate="print"/>
          <a:srcRect/>
          <a:stretch>
            <a:fillRect/>
          </a:stretch>
        </p:blipFill>
        <p:spPr bwMode="auto">
          <a:xfrm>
            <a:off x="5257800" y="1981200"/>
            <a:ext cx="1371600" cy="1028700"/>
          </a:xfrm>
          <a:prstGeom prst="rect">
            <a:avLst/>
          </a:prstGeom>
          <a:ln>
            <a:noFill/>
          </a:ln>
          <a:effectLst>
            <a:outerShdw blurRad="292100" dist="139700" dir="2700000" algn="tl" rotWithShape="0">
              <a:srgbClr val="333333">
                <a:alpha val="65000"/>
              </a:srgbClr>
            </a:outerShdw>
          </a:effectLst>
        </p:spPr>
      </p:pic>
      <p:pic>
        <p:nvPicPr>
          <p:cNvPr id="20" name="Picture 2" descr="C:\Users\eoliveri\Desktop\lab\DSCN0927.JPG"/>
          <p:cNvPicPr>
            <a:picLocks noChangeAspect="1" noChangeArrowheads="1"/>
          </p:cNvPicPr>
          <p:nvPr/>
        </p:nvPicPr>
        <p:blipFill>
          <a:blip r:embed="rId10" cstate="print"/>
          <a:srcRect/>
          <a:stretch>
            <a:fillRect/>
          </a:stretch>
        </p:blipFill>
        <p:spPr bwMode="auto">
          <a:xfrm>
            <a:off x="3886200" y="5105400"/>
            <a:ext cx="1371600" cy="1028700"/>
          </a:xfrm>
          <a:prstGeom prst="rect">
            <a:avLst/>
          </a:prstGeom>
          <a:ln>
            <a:noFill/>
          </a:ln>
          <a:effectLst>
            <a:outerShdw blurRad="292100" dist="139700" dir="2700000" algn="tl" rotWithShape="0">
              <a:srgbClr val="333333">
                <a:alpha val="65000"/>
              </a:srgbClr>
            </a:outerShdw>
          </a:effectLst>
        </p:spPr>
      </p:pic>
      <p:pic>
        <p:nvPicPr>
          <p:cNvPr id="21" name="Picture 3" descr="C:\Users\eoliveri\Desktop\lab\DSCN0930.JPG"/>
          <p:cNvPicPr>
            <a:picLocks noChangeAspect="1" noChangeArrowheads="1"/>
          </p:cNvPicPr>
          <p:nvPr/>
        </p:nvPicPr>
        <p:blipFill>
          <a:blip r:embed="rId11" cstate="print"/>
          <a:srcRect/>
          <a:stretch>
            <a:fillRect/>
          </a:stretch>
        </p:blipFill>
        <p:spPr bwMode="auto">
          <a:xfrm>
            <a:off x="4267200" y="3962400"/>
            <a:ext cx="1371600" cy="1028700"/>
          </a:xfrm>
          <a:prstGeom prst="rect">
            <a:avLst/>
          </a:prstGeom>
          <a:ln>
            <a:noFill/>
          </a:ln>
          <a:effectLst>
            <a:outerShdw blurRad="292100" dist="139700" dir="2700000" algn="tl" rotWithShape="0">
              <a:srgbClr val="333333">
                <a:alpha val="65000"/>
              </a:srgbClr>
            </a:outerShdw>
          </a:effectLst>
        </p:spPr>
      </p:pic>
      <p:pic>
        <p:nvPicPr>
          <p:cNvPr id="22" name="Picture 4" descr="C:\Users\eoliveri\Desktop\lab\DSCN0931.JPG"/>
          <p:cNvPicPr>
            <a:picLocks noChangeAspect="1" noChangeArrowheads="1"/>
          </p:cNvPicPr>
          <p:nvPr/>
        </p:nvPicPr>
        <p:blipFill>
          <a:blip r:embed="rId9" cstate="print"/>
          <a:srcRect/>
          <a:stretch>
            <a:fillRect/>
          </a:stretch>
        </p:blipFill>
        <p:spPr bwMode="auto">
          <a:xfrm>
            <a:off x="5334000" y="5257800"/>
            <a:ext cx="1371600" cy="1028700"/>
          </a:xfrm>
          <a:prstGeom prst="rect">
            <a:avLst/>
          </a:prstGeom>
          <a:ln>
            <a:noFill/>
          </a:ln>
          <a:effectLst>
            <a:outerShdw blurRad="292100" dist="139700" dir="2700000" algn="tl" rotWithShape="0">
              <a:srgbClr val="333333">
                <a:alpha val="65000"/>
              </a:srgbClr>
            </a:outerShdw>
          </a:effectLst>
        </p:spPr>
      </p:pic>
      <p:pic>
        <p:nvPicPr>
          <p:cNvPr id="23" name="Picture 4"/>
          <p:cNvPicPr>
            <a:picLocks noChangeAspect="1" noChangeArrowheads="1"/>
          </p:cNvPicPr>
          <p:nvPr/>
        </p:nvPicPr>
        <p:blipFill>
          <a:blip r:embed="rId12" cstate="print"/>
          <a:stretch>
            <a:fillRect/>
          </a:stretch>
        </p:blipFill>
        <p:spPr bwMode="auto">
          <a:xfrm>
            <a:off x="7620000" y="3276600"/>
            <a:ext cx="1192763" cy="1435258"/>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152400" y="76200"/>
            <a:ext cx="3832844" cy="369332"/>
          </a:xfrm>
          <a:prstGeom prst="rect">
            <a:avLst/>
          </a:prstGeom>
          <a:noFill/>
        </p:spPr>
        <p:txBody>
          <a:bodyPr wrap="none" rtlCol="0">
            <a:spAutoFit/>
          </a:bodyPr>
          <a:lstStyle/>
          <a:p>
            <a:r>
              <a:rPr lang="en-US" b="1" dirty="0" smtClean="0">
                <a:solidFill>
                  <a:schemeClr val="tx2"/>
                </a:solidFill>
              </a:rPr>
              <a:t>CERN Facilities: GDD/RD51 Laboratory</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62</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grpSp>
        <p:nvGrpSpPr>
          <p:cNvPr id="14" name="Group 13"/>
          <p:cNvGrpSpPr/>
          <p:nvPr/>
        </p:nvGrpSpPr>
        <p:grpSpPr>
          <a:xfrm>
            <a:off x="152400" y="768939"/>
            <a:ext cx="8839200" cy="5327061"/>
            <a:chOff x="152400" y="535259"/>
            <a:chExt cx="6793088" cy="3687350"/>
          </a:xfrm>
          <a:effectLst>
            <a:outerShdw blurRad="50800" dist="38100" dir="2700000" algn="tl" rotWithShape="0">
              <a:prstClr val="black">
                <a:alpha val="40000"/>
              </a:prstClr>
            </a:outerShdw>
          </a:effectLst>
        </p:grpSpPr>
        <p:pic>
          <p:nvPicPr>
            <p:cNvPr id="94210" name="Picture 2"/>
            <p:cNvPicPr>
              <a:picLocks noChangeAspect="1" noChangeArrowheads="1"/>
            </p:cNvPicPr>
            <p:nvPr/>
          </p:nvPicPr>
          <p:blipFill>
            <a:blip r:embed="rId3" cstate="print"/>
            <a:srcRect/>
            <a:stretch>
              <a:fillRect/>
            </a:stretch>
          </p:blipFill>
          <p:spPr bwMode="auto">
            <a:xfrm>
              <a:off x="152400" y="535259"/>
              <a:ext cx="4919133" cy="3687350"/>
            </a:xfrm>
            <a:prstGeom prst="rect">
              <a:avLst/>
            </a:prstGeom>
            <a:ln>
              <a:noFill/>
            </a:ln>
            <a:effectLst>
              <a:outerShdw blurRad="292100" dist="139700" dir="2700000" algn="tl" rotWithShape="0">
                <a:srgbClr val="333333">
                  <a:alpha val="65000"/>
                </a:srgbClr>
              </a:outerShdw>
            </a:effectLst>
          </p:spPr>
        </p:pic>
        <p:pic>
          <p:nvPicPr>
            <p:cNvPr id="12" name="Picture 2"/>
            <p:cNvPicPr>
              <a:picLocks noChangeAspect="1" noChangeArrowheads="1"/>
            </p:cNvPicPr>
            <p:nvPr/>
          </p:nvPicPr>
          <p:blipFill>
            <a:blip r:embed="rId4" cstate="print"/>
            <a:srcRect r="3251"/>
            <a:stretch>
              <a:fillRect/>
            </a:stretch>
          </p:blipFill>
          <p:spPr bwMode="auto">
            <a:xfrm>
              <a:off x="5210527" y="611459"/>
              <a:ext cx="1676400" cy="1117721"/>
            </a:xfrm>
            <a:prstGeom prst="rect">
              <a:avLst/>
            </a:prstGeom>
            <a:ln>
              <a:noFill/>
            </a:ln>
            <a:effectLst>
              <a:outerShdw blurRad="292100" dist="139700" dir="2700000" algn="tl" rotWithShape="0">
                <a:srgbClr val="333333">
                  <a:alpha val="65000"/>
                </a:srgbClr>
              </a:outerShdw>
            </a:effectLst>
          </p:spPr>
        </p:pic>
        <p:pic>
          <p:nvPicPr>
            <p:cNvPr id="13" name="Picture 2"/>
            <p:cNvPicPr>
              <a:picLocks noChangeAspect="1" noChangeArrowheads="1"/>
            </p:cNvPicPr>
            <p:nvPr/>
          </p:nvPicPr>
          <p:blipFill>
            <a:blip r:embed="rId5" cstate="print"/>
            <a:stretch>
              <a:fillRect/>
            </a:stretch>
          </p:blipFill>
          <p:spPr bwMode="auto">
            <a:xfrm>
              <a:off x="5220565" y="1799853"/>
              <a:ext cx="1724923" cy="1354095"/>
            </a:xfrm>
            <a:prstGeom prst="rect">
              <a:avLst/>
            </a:prstGeom>
            <a:noFill/>
            <a:ln>
              <a:noFill/>
            </a:ln>
          </p:spPr>
        </p:pic>
      </p:grpSp>
      <p:sp>
        <p:nvSpPr>
          <p:cNvPr id="15" name="TextBox 14"/>
          <p:cNvSpPr txBox="1"/>
          <p:nvPr/>
        </p:nvSpPr>
        <p:spPr>
          <a:xfrm>
            <a:off x="152400" y="76200"/>
            <a:ext cx="3387017" cy="369332"/>
          </a:xfrm>
          <a:prstGeom prst="rect">
            <a:avLst/>
          </a:prstGeom>
          <a:noFill/>
        </p:spPr>
        <p:txBody>
          <a:bodyPr wrap="none" rtlCol="0">
            <a:spAutoFit/>
          </a:bodyPr>
          <a:lstStyle/>
          <a:p>
            <a:r>
              <a:rPr lang="en-US" b="1" dirty="0" smtClean="0">
                <a:solidFill>
                  <a:schemeClr val="tx2"/>
                </a:solidFill>
              </a:rPr>
              <a:t>CERN Facilities: Test beam @ SPS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63</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94211" name="Picture 3"/>
          <p:cNvPicPr>
            <a:picLocks noChangeAspect="1" noChangeArrowheads="1"/>
          </p:cNvPicPr>
          <p:nvPr/>
        </p:nvPicPr>
        <p:blipFill>
          <a:blip r:embed="rId3" cstate="print"/>
          <a:srcRect/>
          <a:stretch>
            <a:fillRect/>
          </a:stretch>
        </p:blipFill>
        <p:spPr bwMode="auto">
          <a:xfrm>
            <a:off x="914399" y="688775"/>
            <a:ext cx="7315200" cy="5483425"/>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52400" y="76200"/>
            <a:ext cx="2821350" cy="369332"/>
          </a:xfrm>
          <a:prstGeom prst="rect">
            <a:avLst/>
          </a:prstGeom>
          <a:noFill/>
        </p:spPr>
        <p:txBody>
          <a:bodyPr wrap="none" rtlCol="0">
            <a:spAutoFit/>
          </a:bodyPr>
          <a:lstStyle/>
          <a:p>
            <a:r>
              <a:rPr lang="en-US" b="1" dirty="0" smtClean="0">
                <a:solidFill>
                  <a:schemeClr val="tx2"/>
                </a:solidFill>
              </a:rPr>
              <a:t>CERN Facilities: GIF &amp; GIF++</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64</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95236" name="Picture 4"/>
          <p:cNvPicPr>
            <a:picLocks noChangeAspect="1" noChangeArrowheads="1"/>
          </p:cNvPicPr>
          <p:nvPr/>
        </p:nvPicPr>
        <p:blipFill>
          <a:blip r:embed="rId3" cstate="print"/>
          <a:srcRect/>
          <a:stretch>
            <a:fillRect/>
          </a:stretch>
        </p:blipFill>
        <p:spPr bwMode="auto">
          <a:xfrm>
            <a:off x="940991" y="693877"/>
            <a:ext cx="7262017" cy="5470245"/>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52400" y="76200"/>
            <a:ext cx="4624920" cy="369332"/>
          </a:xfrm>
          <a:prstGeom prst="rect">
            <a:avLst/>
          </a:prstGeom>
          <a:noFill/>
        </p:spPr>
        <p:txBody>
          <a:bodyPr wrap="none" rtlCol="0">
            <a:spAutoFit/>
          </a:bodyPr>
          <a:lstStyle/>
          <a:p>
            <a:r>
              <a:rPr lang="en-US" b="1" dirty="0" smtClean="0">
                <a:solidFill>
                  <a:schemeClr val="tx2"/>
                </a:solidFill>
              </a:rPr>
              <a:t>CERN Facilities: Access to all the CERN Services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1752600" y="1295400"/>
            <a:ext cx="5638800" cy="4220933"/>
          </a:xfrm>
          <a:prstGeom prst="rect">
            <a:avLst/>
          </a:prstGeom>
          <a:ln>
            <a:noFill/>
          </a:ln>
          <a:effectLst>
            <a:outerShdw blurRad="292100" dist="139700" dir="2700000" algn="tl" rotWithShape="0">
              <a:srgbClr val="333333">
                <a:alpha val="65000"/>
              </a:srgbClr>
            </a:outerShdw>
          </a:effectLst>
        </p:spPr>
      </p:pic>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65</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9" name="Rectangle 8"/>
          <p:cNvSpPr/>
          <p:nvPr/>
        </p:nvSpPr>
        <p:spPr>
          <a:xfrm>
            <a:off x="876300" y="5739825"/>
            <a:ext cx="7391400" cy="584775"/>
          </a:xfrm>
          <a:prstGeom prst="rect">
            <a:avLst/>
          </a:prstGeom>
        </p:spPr>
        <p:txBody>
          <a:bodyPr wrap="square">
            <a:spAutoFit/>
          </a:bodyPr>
          <a:lstStyle/>
          <a:p>
            <a:r>
              <a:rPr lang="en-US" sz="1600" dirty="0" smtClean="0">
                <a:solidFill>
                  <a:schemeClr val="tx2"/>
                </a:solidFill>
              </a:rPr>
              <a:t>The RD51 Collaboration: Development of Micro-Pattern Gas Detector Technologies, L. Ropelewski,  M. Titov,  114th LHCC Meeting, CERN, 12-13 June 2013</a:t>
            </a:r>
          </a:p>
        </p:txBody>
      </p:sp>
      <p:sp>
        <p:nvSpPr>
          <p:cNvPr id="12" name="Rectangle 11"/>
          <p:cNvSpPr/>
          <p:nvPr/>
        </p:nvSpPr>
        <p:spPr>
          <a:xfrm>
            <a:off x="0" y="0"/>
            <a:ext cx="4527330" cy="369332"/>
          </a:xfrm>
          <a:prstGeom prst="rect">
            <a:avLst/>
          </a:prstGeom>
        </p:spPr>
        <p:txBody>
          <a:bodyPr wrap="none">
            <a:spAutoFit/>
          </a:bodyPr>
          <a:lstStyle/>
          <a:p>
            <a:r>
              <a:rPr lang="en-US" b="1" dirty="0" smtClean="0">
                <a:solidFill>
                  <a:schemeClr val="tx2"/>
                </a:solidFill>
              </a:rPr>
              <a:t>If you want to know more the collaboration…</a:t>
            </a:r>
            <a:endParaRPr lang="en-US" dirty="0"/>
          </a:p>
        </p:txBody>
      </p:sp>
      <p:sp>
        <p:nvSpPr>
          <p:cNvPr id="13" name="Rectangle 12"/>
          <p:cNvSpPr/>
          <p:nvPr/>
        </p:nvSpPr>
        <p:spPr>
          <a:xfrm>
            <a:off x="457200" y="685800"/>
            <a:ext cx="8119595" cy="461665"/>
          </a:xfrm>
          <a:prstGeom prst="rect">
            <a:avLst/>
          </a:prstGeom>
        </p:spPr>
        <p:txBody>
          <a:bodyPr wrap="none">
            <a:spAutoFit/>
          </a:bodyPr>
          <a:lstStyle/>
          <a:p>
            <a:r>
              <a:rPr lang="en-US" sz="2400" b="1" dirty="0" smtClean="0">
                <a:solidFill>
                  <a:schemeClr val="tx2"/>
                </a:solidFill>
              </a:rPr>
              <a:t>114th LHCC Meeting… I’ll briefly go through some of the slides</a:t>
            </a:r>
            <a:endParaRPr lang="en-US" sz="2400" b="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381000" y="382375"/>
            <a:ext cx="7772400" cy="5256425"/>
          </a:xfrm>
          <a:prstGeom prst="rect">
            <a:avLst/>
          </a:prstGeom>
          <a:ln>
            <a:noFill/>
          </a:ln>
          <a:effectLst>
            <a:outerShdw blurRad="292100" dist="139700" dir="2700000" algn="tl" rotWithShape="0">
              <a:srgbClr val="333333">
                <a:alpha val="65000"/>
              </a:srgbClr>
            </a:outerShdw>
          </a:effectLst>
        </p:spPr>
      </p:pic>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66</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75778" name="Picture 2"/>
          <p:cNvPicPr>
            <a:picLocks noChangeAspect="1" noChangeArrowheads="1"/>
          </p:cNvPicPr>
          <p:nvPr/>
        </p:nvPicPr>
        <p:blipFill>
          <a:blip r:embed="rId4" cstate="print"/>
          <a:srcRect/>
          <a:stretch>
            <a:fillRect/>
          </a:stretch>
        </p:blipFill>
        <p:spPr bwMode="auto">
          <a:xfrm>
            <a:off x="7467600" y="5029200"/>
            <a:ext cx="1352550" cy="101441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81000" y="5725180"/>
            <a:ext cx="6324600" cy="523220"/>
          </a:xfrm>
          <a:prstGeom prst="rect">
            <a:avLst/>
          </a:prstGeom>
        </p:spPr>
        <p:txBody>
          <a:bodyPr wrap="square">
            <a:spAutoFit/>
          </a:bodyPr>
          <a:lstStyle/>
          <a:p>
            <a:r>
              <a:rPr lang="en-US" sz="1400" dirty="0" smtClean="0">
                <a:solidFill>
                  <a:schemeClr val="tx2"/>
                </a:solidFill>
              </a:rPr>
              <a:t>The RD51 Collaboration: Development of Micro-Pattern Gas Detector Technologies, L. Ropelewski,  M. Titov,  114th LHCC Meeting, CERN, 12-13 June 2013</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304800" y="152400"/>
            <a:ext cx="7315200" cy="5512038"/>
          </a:xfrm>
          <a:prstGeom prst="rect">
            <a:avLst/>
          </a:prstGeom>
          <a:ln>
            <a:noFill/>
          </a:ln>
          <a:effectLst>
            <a:outerShdw blurRad="292100" dist="139700" dir="2700000" algn="tl" rotWithShape="0">
              <a:srgbClr val="333333">
                <a:alpha val="65000"/>
              </a:srgbClr>
            </a:outerShdw>
          </a:effectLst>
        </p:spPr>
      </p:pic>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67</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75778" name="Picture 2"/>
          <p:cNvPicPr>
            <a:picLocks noChangeAspect="1" noChangeArrowheads="1"/>
          </p:cNvPicPr>
          <p:nvPr/>
        </p:nvPicPr>
        <p:blipFill>
          <a:blip r:embed="rId4" cstate="print"/>
          <a:srcRect/>
          <a:stretch>
            <a:fillRect/>
          </a:stretch>
        </p:blipFill>
        <p:spPr bwMode="auto">
          <a:xfrm>
            <a:off x="7467600" y="5029200"/>
            <a:ext cx="1352550" cy="101441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81000" y="5725180"/>
            <a:ext cx="6324600" cy="523220"/>
          </a:xfrm>
          <a:prstGeom prst="rect">
            <a:avLst/>
          </a:prstGeom>
        </p:spPr>
        <p:txBody>
          <a:bodyPr wrap="square">
            <a:spAutoFit/>
          </a:bodyPr>
          <a:lstStyle/>
          <a:p>
            <a:r>
              <a:rPr lang="en-US" sz="1400" dirty="0" smtClean="0">
                <a:solidFill>
                  <a:schemeClr val="tx2"/>
                </a:solidFill>
              </a:rPr>
              <a:t>The RD51 Collaboration: Development of Micro-Pattern Gas Detector Technologies, L. Ropelewski,  M. Titov,  114th LHCC Meeting, CERN, 12-13 June 2013</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457200" y="152400"/>
            <a:ext cx="7315200" cy="5555411"/>
          </a:xfrm>
          <a:prstGeom prst="rect">
            <a:avLst/>
          </a:prstGeom>
          <a:ln>
            <a:noFill/>
          </a:ln>
          <a:effectLst>
            <a:outerShdw blurRad="292100" dist="139700" dir="2700000" algn="tl" rotWithShape="0">
              <a:srgbClr val="333333">
                <a:alpha val="65000"/>
              </a:srgbClr>
            </a:outerShdw>
          </a:effectLst>
        </p:spPr>
      </p:pic>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68</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75778" name="Picture 2"/>
          <p:cNvPicPr>
            <a:picLocks noChangeAspect="1" noChangeArrowheads="1"/>
          </p:cNvPicPr>
          <p:nvPr/>
        </p:nvPicPr>
        <p:blipFill>
          <a:blip r:embed="rId4" cstate="print"/>
          <a:srcRect/>
          <a:stretch>
            <a:fillRect/>
          </a:stretch>
        </p:blipFill>
        <p:spPr bwMode="auto">
          <a:xfrm>
            <a:off x="7467600" y="5029200"/>
            <a:ext cx="1352550" cy="101441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81000" y="5725180"/>
            <a:ext cx="6324600" cy="523220"/>
          </a:xfrm>
          <a:prstGeom prst="rect">
            <a:avLst/>
          </a:prstGeom>
        </p:spPr>
        <p:txBody>
          <a:bodyPr wrap="square">
            <a:spAutoFit/>
          </a:bodyPr>
          <a:lstStyle/>
          <a:p>
            <a:r>
              <a:rPr lang="en-US" sz="1400" dirty="0" smtClean="0">
                <a:solidFill>
                  <a:schemeClr val="tx2"/>
                </a:solidFill>
              </a:rPr>
              <a:t>The RD51 Collaboration: Development of Micro-Pattern Gas Detector Technologies, L. Ropelewski,  M. Titov,  114th LHCC Meeting, CERN, 12-13 June 2013</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381000" y="152400"/>
            <a:ext cx="7315200" cy="5473671"/>
          </a:xfrm>
          <a:prstGeom prst="rect">
            <a:avLst/>
          </a:prstGeom>
          <a:ln>
            <a:noFill/>
          </a:ln>
          <a:effectLst>
            <a:outerShdw blurRad="292100" dist="139700" dir="2700000" algn="tl" rotWithShape="0">
              <a:srgbClr val="333333">
                <a:alpha val="65000"/>
              </a:srgbClr>
            </a:outerShdw>
          </a:effectLst>
        </p:spPr>
      </p:pic>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69</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75778" name="Picture 2"/>
          <p:cNvPicPr>
            <a:picLocks noChangeAspect="1" noChangeArrowheads="1"/>
          </p:cNvPicPr>
          <p:nvPr/>
        </p:nvPicPr>
        <p:blipFill>
          <a:blip r:embed="rId4" cstate="print"/>
          <a:srcRect/>
          <a:stretch>
            <a:fillRect/>
          </a:stretch>
        </p:blipFill>
        <p:spPr bwMode="auto">
          <a:xfrm>
            <a:off x="7467600" y="5029200"/>
            <a:ext cx="1352550" cy="101441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81000" y="5725180"/>
            <a:ext cx="6324600" cy="523220"/>
          </a:xfrm>
          <a:prstGeom prst="rect">
            <a:avLst/>
          </a:prstGeom>
        </p:spPr>
        <p:txBody>
          <a:bodyPr wrap="square">
            <a:spAutoFit/>
          </a:bodyPr>
          <a:lstStyle/>
          <a:p>
            <a:r>
              <a:rPr lang="en-US" sz="1400" dirty="0" smtClean="0">
                <a:solidFill>
                  <a:schemeClr val="tx2"/>
                </a:solidFill>
              </a:rPr>
              <a:t>The RD51 Collaboration: Development of Micro-Pattern Gas Detector Technologies, L. Ropelewski,  M. Titov,  114th LHCC Meeting, CERN, 12-13 June 2013</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9144000" cy="4953000"/>
          </a:xfrm>
        </p:spPr>
        <p:txBody>
          <a:bodyPr>
            <a:noAutofit/>
          </a:bodyPr>
          <a:lstStyle/>
          <a:p>
            <a:pPr>
              <a:buNone/>
            </a:pPr>
            <a:r>
              <a:rPr lang="en-US" sz="2000" b="1" dirty="0" smtClean="0">
                <a:solidFill>
                  <a:schemeClr val="tx2"/>
                </a:solidFill>
              </a:rPr>
              <a:t> MWPC (Multi Wire Proportional Counter) [</a:t>
            </a:r>
            <a:r>
              <a:rPr lang="en-US" sz="2000" b="1" i="1" dirty="0" smtClean="0">
                <a:solidFill>
                  <a:schemeClr val="tx2"/>
                </a:solidFill>
              </a:rPr>
              <a:t>Charpak, G. et al. (1968)]</a:t>
            </a:r>
            <a:endParaRPr lang="en-US" sz="2000" b="1" dirty="0" smtClean="0">
              <a:solidFill>
                <a:schemeClr val="tx2"/>
              </a:solidFill>
            </a:endParaRPr>
          </a:p>
          <a:p>
            <a:pPr>
              <a:buNone/>
            </a:pPr>
            <a:endParaRPr lang="en-US" sz="2000" b="1" i="1" dirty="0" smtClean="0">
              <a:solidFill>
                <a:schemeClr val="tx2"/>
              </a:solidFill>
            </a:endParaRPr>
          </a:p>
          <a:p>
            <a:pPr>
              <a:buNone/>
            </a:pPr>
            <a:r>
              <a:rPr lang="en-US" sz="2000" b="1" i="1" dirty="0" smtClean="0">
                <a:solidFill>
                  <a:schemeClr val="tx2"/>
                </a:solidFill>
              </a:rPr>
              <a:t>	fast position-sensitive detectors (1968)</a:t>
            </a:r>
          </a:p>
          <a:p>
            <a:pPr marL="633413" indent="280988"/>
            <a:r>
              <a:rPr lang="en-US" sz="2000" b="1" i="1" dirty="0" smtClean="0">
                <a:solidFill>
                  <a:schemeClr val="tx2"/>
                </a:solidFill>
              </a:rPr>
              <a:t>Continuously active, </a:t>
            </a:r>
          </a:p>
          <a:p>
            <a:pPr marL="633413" indent="280988"/>
            <a:r>
              <a:rPr lang="en-US" sz="2000" b="1" i="1" dirty="0" smtClean="0">
                <a:solidFill>
                  <a:schemeClr val="tx2"/>
                </a:solidFill>
              </a:rPr>
              <a:t>Efficient at particle fluxes up to several MHz/cm2 </a:t>
            </a:r>
          </a:p>
          <a:p>
            <a:pPr marL="633413" indent="280988"/>
            <a:r>
              <a:rPr lang="en-US" sz="2000" b="1" i="1" dirty="0" smtClean="0">
                <a:solidFill>
                  <a:schemeClr val="tx2"/>
                </a:solidFill>
              </a:rPr>
              <a:t>Sub-mm position accuracy</a:t>
            </a:r>
          </a:p>
          <a:p>
            <a:endParaRPr lang="en-US" sz="2000" b="1" dirty="0" smtClean="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7</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grpSp>
        <p:nvGrpSpPr>
          <p:cNvPr id="20" name="Group 19"/>
          <p:cNvGrpSpPr/>
          <p:nvPr/>
        </p:nvGrpSpPr>
        <p:grpSpPr>
          <a:xfrm>
            <a:off x="5029200" y="3657600"/>
            <a:ext cx="2971800" cy="1981200"/>
            <a:chOff x="3048000" y="2266950"/>
            <a:chExt cx="5838825" cy="4457700"/>
          </a:xfrm>
        </p:grpSpPr>
        <p:pic>
          <p:nvPicPr>
            <p:cNvPr id="7172" name="Picture 4"/>
            <p:cNvPicPr>
              <a:picLocks noChangeAspect="1" noChangeArrowheads="1"/>
            </p:cNvPicPr>
            <p:nvPr/>
          </p:nvPicPr>
          <p:blipFill>
            <a:blip r:embed="rId2" cstate="print"/>
            <a:srcRect/>
            <a:stretch>
              <a:fillRect/>
            </a:stretch>
          </p:blipFill>
          <p:spPr bwMode="auto">
            <a:xfrm>
              <a:off x="3048000" y="2266950"/>
              <a:ext cx="5838825" cy="2228850"/>
            </a:xfrm>
            <a:prstGeom prst="rect">
              <a:avLst/>
            </a:prstGeom>
            <a:noFill/>
            <a:ln w="9525">
              <a:noFill/>
              <a:miter lim="800000"/>
              <a:headEnd/>
              <a:tailEnd/>
            </a:ln>
          </p:spPr>
        </p:pic>
        <p:pic>
          <p:nvPicPr>
            <p:cNvPr id="7173" name="Picture 5"/>
            <p:cNvPicPr>
              <a:picLocks noChangeAspect="1" noChangeArrowheads="1"/>
            </p:cNvPicPr>
            <p:nvPr/>
          </p:nvPicPr>
          <p:blipFill>
            <a:blip r:embed="rId3" cstate="print"/>
            <a:srcRect/>
            <a:stretch>
              <a:fillRect/>
            </a:stretch>
          </p:blipFill>
          <p:spPr bwMode="auto">
            <a:xfrm>
              <a:off x="3048000" y="4495800"/>
              <a:ext cx="5838825" cy="2228850"/>
            </a:xfrm>
            <a:prstGeom prst="rect">
              <a:avLst/>
            </a:prstGeom>
            <a:noFill/>
            <a:ln w="9525">
              <a:noFill/>
              <a:miter lim="800000"/>
              <a:headEnd/>
              <a:tailEnd/>
            </a:ln>
          </p:spPr>
        </p:pic>
      </p:grpSp>
      <p:grpSp>
        <p:nvGrpSpPr>
          <p:cNvPr id="23" name="Group 22"/>
          <p:cNvGrpSpPr/>
          <p:nvPr/>
        </p:nvGrpSpPr>
        <p:grpSpPr>
          <a:xfrm>
            <a:off x="685800" y="3581400"/>
            <a:ext cx="3505200" cy="2286000"/>
            <a:chOff x="-228600" y="3038475"/>
            <a:chExt cx="5467350" cy="3409950"/>
          </a:xfrm>
        </p:grpSpPr>
        <p:pic>
          <p:nvPicPr>
            <p:cNvPr id="7174" name="Picture 6"/>
            <p:cNvPicPr>
              <a:picLocks noChangeAspect="1" noChangeArrowheads="1"/>
            </p:cNvPicPr>
            <p:nvPr/>
          </p:nvPicPr>
          <p:blipFill>
            <a:blip r:embed="rId4" cstate="print"/>
            <a:stretch>
              <a:fillRect/>
            </a:stretch>
          </p:blipFill>
          <p:spPr bwMode="auto">
            <a:xfrm>
              <a:off x="-228600" y="3038475"/>
              <a:ext cx="5467350" cy="3057525"/>
            </a:xfrm>
            <a:prstGeom prst="rect">
              <a:avLst/>
            </a:prstGeom>
            <a:noFill/>
            <a:ln>
              <a:noFill/>
            </a:ln>
          </p:spPr>
        </p:pic>
        <p:pic>
          <p:nvPicPr>
            <p:cNvPr id="7175" name="Picture 7"/>
            <p:cNvPicPr>
              <a:picLocks noChangeAspect="1" noChangeArrowheads="1"/>
            </p:cNvPicPr>
            <p:nvPr/>
          </p:nvPicPr>
          <p:blipFill>
            <a:blip r:embed="rId5" cstate="print"/>
            <a:srcRect/>
            <a:stretch>
              <a:fillRect/>
            </a:stretch>
          </p:blipFill>
          <p:spPr bwMode="auto">
            <a:xfrm>
              <a:off x="457200" y="6096000"/>
              <a:ext cx="4781550" cy="352425"/>
            </a:xfrm>
            <a:prstGeom prst="rect">
              <a:avLst/>
            </a:prstGeom>
            <a:noFill/>
            <a:ln w="9525">
              <a:noFill/>
              <a:miter lim="800000"/>
              <a:headEnd/>
              <a:tailEnd/>
            </a:ln>
          </p:spPr>
        </p:pic>
      </p:grpSp>
      <p:pic>
        <p:nvPicPr>
          <p:cNvPr id="13" name="Picture 3"/>
          <p:cNvPicPr>
            <a:picLocks noChangeAspect="1" noChangeArrowheads="1"/>
          </p:cNvPicPr>
          <p:nvPr/>
        </p:nvPicPr>
        <p:blipFill>
          <a:blip r:embed="rId6"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4" name="Rectangle 13"/>
          <p:cNvSpPr/>
          <p:nvPr/>
        </p:nvSpPr>
        <p:spPr>
          <a:xfrm>
            <a:off x="6629400" y="1981200"/>
            <a:ext cx="2019207" cy="369332"/>
          </a:xfrm>
          <a:prstGeom prst="rect">
            <a:avLst/>
          </a:prstGeom>
        </p:spPr>
        <p:txBody>
          <a:bodyPr wrap="none">
            <a:spAutoFit/>
          </a:bodyPr>
          <a:lstStyle/>
          <a:p>
            <a:r>
              <a:rPr lang="en-US" b="1" i="1" dirty="0" smtClean="0">
                <a:solidFill>
                  <a:schemeClr val="tx2"/>
                </a:solidFill>
              </a:rPr>
              <a:t>Noble Prize in 1992</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457200" y="152400"/>
            <a:ext cx="7315200" cy="5518787"/>
          </a:xfrm>
          <a:prstGeom prst="rect">
            <a:avLst/>
          </a:prstGeom>
          <a:ln>
            <a:noFill/>
          </a:ln>
          <a:effectLst>
            <a:outerShdw blurRad="292100" dist="139700" dir="2700000" algn="tl" rotWithShape="0">
              <a:srgbClr val="333333">
                <a:alpha val="65000"/>
              </a:srgbClr>
            </a:outerShdw>
          </a:effectLst>
        </p:spPr>
      </p:pic>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70</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75778" name="Picture 2"/>
          <p:cNvPicPr>
            <a:picLocks noChangeAspect="1" noChangeArrowheads="1"/>
          </p:cNvPicPr>
          <p:nvPr/>
        </p:nvPicPr>
        <p:blipFill>
          <a:blip r:embed="rId4" cstate="print"/>
          <a:srcRect/>
          <a:stretch>
            <a:fillRect/>
          </a:stretch>
        </p:blipFill>
        <p:spPr bwMode="auto">
          <a:xfrm>
            <a:off x="7467600" y="5029200"/>
            <a:ext cx="1352550" cy="101441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81000" y="5725180"/>
            <a:ext cx="6324600" cy="523220"/>
          </a:xfrm>
          <a:prstGeom prst="rect">
            <a:avLst/>
          </a:prstGeom>
        </p:spPr>
        <p:txBody>
          <a:bodyPr wrap="square">
            <a:spAutoFit/>
          </a:bodyPr>
          <a:lstStyle/>
          <a:p>
            <a:r>
              <a:rPr lang="en-US" sz="1400" dirty="0" smtClean="0">
                <a:solidFill>
                  <a:schemeClr val="tx2"/>
                </a:solidFill>
              </a:rPr>
              <a:t>The RD51 Collaboration: Development of Micro-Pattern Gas Detector Technologies, L. Ropelewski,  M. Titov,  114th LHCC Meeting, CERN, 12-13 June 2013</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71</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75778" name="Picture 2"/>
          <p:cNvPicPr>
            <a:picLocks noChangeAspect="1" noChangeArrowheads="1"/>
          </p:cNvPicPr>
          <p:nvPr/>
        </p:nvPicPr>
        <p:blipFill>
          <a:blip r:embed="rId3" cstate="print"/>
          <a:srcRect/>
          <a:stretch>
            <a:fillRect/>
          </a:stretch>
        </p:blipFill>
        <p:spPr bwMode="auto">
          <a:xfrm>
            <a:off x="2362200" y="4038600"/>
            <a:ext cx="1733550" cy="130016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81000" y="5725180"/>
            <a:ext cx="6324600" cy="523220"/>
          </a:xfrm>
          <a:prstGeom prst="rect">
            <a:avLst/>
          </a:prstGeom>
        </p:spPr>
        <p:txBody>
          <a:bodyPr wrap="square">
            <a:spAutoFit/>
          </a:bodyPr>
          <a:lstStyle/>
          <a:p>
            <a:r>
              <a:rPr lang="en-US" sz="1400" dirty="0" smtClean="0">
                <a:solidFill>
                  <a:schemeClr val="tx2"/>
                </a:solidFill>
              </a:rPr>
              <a:t>The RD51 Collaboration: Development of Micro-Pattern Gas Detector Technologies, L. Ropelewski,  M. Titov,  114th LHCC Meeting, CERN, 12-13 June 2013</a:t>
            </a:r>
          </a:p>
        </p:txBody>
      </p:sp>
      <p:pic>
        <p:nvPicPr>
          <p:cNvPr id="82947" name="Picture 3"/>
          <p:cNvPicPr>
            <a:picLocks noChangeAspect="1" noChangeArrowheads="1"/>
          </p:cNvPicPr>
          <p:nvPr/>
        </p:nvPicPr>
        <p:blipFill>
          <a:blip r:embed="rId4" cstate="print"/>
          <a:srcRect/>
          <a:stretch>
            <a:fillRect/>
          </a:stretch>
        </p:blipFill>
        <p:spPr bwMode="auto">
          <a:xfrm>
            <a:off x="4419600" y="2265853"/>
            <a:ext cx="4572000" cy="3449147"/>
          </a:xfrm>
          <a:prstGeom prst="rect">
            <a:avLst/>
          </a:prstGeom>
          <a:ln>
            <a:noFill/>
          </a:ln>
          <a:effectLst>
            <a:outerShdw blurRad="292100" dist="139700" dir="2700000" algn="tl" rotWithShape="0">
              <a:srgbClr val="333333">
                <a:alpha val="65000"/>
              </a:srgbClr>
            </a:outerShdw>
          </a:effectLst>
        </p:spPr>
      </p:pic>
      <p:pic>
        <p:nvPicPr>
          <p:cNvPr id="82946" name="Picture 2"/>
          <p:cNvPicPr>
            <a:picLocks noChangeAspect="1" noChangeArrowheads="1"/>
          </p:cNvPicPr>
          <p:nvPr/>
        </p:nvPicPr>
        <p:blipFill>
          <a:blip r:embed="rId5" cstate="print"/>
          <a:srcRect/>
          <a:stretch>
            <a:fillRect/>
          </a:stretch>
        </p:blipFill>
        <p:spPr bwMode="auto">
          <a:xfrm>
            <a:off x="152400" y="434420"/>
            <a:ext cx="4572000" cy="345178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0" y="0"/>
            <a:ext cx="3861570" cy="369332"/>
          </a:xfrm>
          <a:prstGeom prst="rect">
            <a:avLst/>
          </a:prstGeom>
          <a:noFill/>
        </p:spPr>
        <p:txBody>
          <a:bodyPr wrap="none" rtlCol="0">
            <a:spAutoFit/>
          </a:bodyPr>
          <a:lstStyle/>
          <a:p>
            <a:r>
              <a:rPr lang="en-US" b="1" dirty="0" smtClean="0">
                <a:solidFill>
                  <a:schemeClr val="tx2"/>
                </a:solidFill>
              </a:rPr>
              <a:t>MPGD Quality Control and Assurance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p:cNvPicPr>
            <a:picLocks noChangeAspect="1" noChangeArrowheads="1"/>
          </p:cNvPicPr>
          <p:nvPr/>
        </p:nvPicPr>
        <p:blipFill>
          <a:blip r:embed="rId2" cstate="print"/>
          <a:srcRect/>
          <a:stretch>
            <a:fillRect/>
          </a:stretch>
        </p:blipFill>
        <p:spPr bwMode="auto">
          <a:xfrm>
            <a:off x="457200" y="228600"/>
            <a:ext cx="7315200" cy="5409488"/>
          </a:xfrm>
          <a:prstGeom prst="rect">
            <a:avLst/>
          </a:prstGeom>
          <a:ln>
            <a:noFill/>
          </a:ln>
          <a:effectLst>
            <a:outerShdw blurRad="292100" dist="139700" dir="2700000" algn="tl" rotWithShape="0">
              <a:srgbClr val="333333">
                <a:alpha val="65000"/>
              </a:srgbClr>
            </a:outerShdw>
          </a:effectLst>
        </p:spPr>
      </p:pic>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72</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75778" name="Picture 2"/>
          <p:cNvPicPr>
            <a:picLocks noChangeAspect="1" noChangeArrowheads="1"/>
          </p:cNvPicPr>
          <p:nvPr/>
        </p:nvPicPr>
        <p:blipFill>
          <a:blip r:embed="rId4" cstate="print"/>
          <a:srcRect/>
          <a:stretch>
            <a:fillRect/>
          </a:stretch>
        </p:blipFill>
        <p:spPr bwMode="auto">
          <a:xfrm>
            <a:off x="7162800" y="4953000"/>
            <a:ext cx="1733550" cy="130016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81000" y="5725180"/>
            <a:ext cx="6324600" cy="523220"/>
          </a:xfrm>
          <a:prstGeom prst="rect">
            <a:avLst/>
          </a:prstGeom>
        </p:spPr>
        <p:txBody>
          <a:bodyPr wrap="square">
            <a:spAutoFit/>
          </a:bodyPr>
          <a:lstStyle/>
          <a:p>
            <a:r>
              <a:rPr lang="en-US" sz="1400" dirty="0" smtClean="0">
                <a:solidFill>
                  <a:schemeClr val="tx2"/>
                </a:solidFill>
              </a:rPr>
              <a:t>The RD51 Collaboration: Development of Micro-Pattern Gas Detector Technologies, L. Ropelewski,  M. Titov,  114th LHCC Meeting, CERN, 12-13 June 2013</a:t>
            </a:r>
          </a:p>
        </p:txBody>
      </p:sp>
      <p:sp>
        <p:nvSpPr>
          <p:cNvPr id="13" name="Rectangle 12"/>
          <p:cNvSpPr/>
          <p:nvPr/>
        </p:nvSpPr>
        <p:spPr>
          <a:xfrm>
            <a:off x="6096000" y="914400"/>
            <a:ext cx="3048000" cy="646331"/>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dirty="0" smtClean="0">
                <a:solidFill>
                  <a:schemeClr val="tx2"/>
                </a:solidFill>
              </a:rPr>
              <a:t>Review of MPGD Simulation tools in the R. Veenhof Talk</a:t>
            </a:r>
            <a:endParaRPr lang="en-US" dirty="0"/>
          </a:p>
        </p:txBody>
      </p:sp>
      <p:pic>
        <p:nvPicPr>
          <p:cNvPr id="83973" name="Picture 5"/>
          <p:cNvPicPr>
            <a:picLocks noChangeAspect="1" noChangeArrowheads="1"/>
          </p:cNvPicPr>
          <p:nvPr/>
        </p:nvPicPr>
        <p:blipFill>
          <a:blip r:embed="rId5" cstate="print"/>
          <a:srcRect/>
          <a:stretch>
            <a:fillRect/>
          </a:stretch>
        </p:blipFill>
        <p:spPr bwMode="auto">
          <a:xfrm>
            <a:off x="0" y="0"/>
            <a:ext cx="6336370" cy="1027308"/>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rot="2089925">
            <a:off x="6620630" y="2176938"/>
            <a:ext cx="2183611" cy="523220"/>
          </a:xfrm>
          <a:prstGeom prst="rect">
            <a:avLst/>
          </a:prstGeom>
          <a:noFill/>
        </p:spPr>
        <p:txBody>
          <a:bodyPr wrap="none" rtlCol="0">
            <a:spAutoFit/>
          </a:bodyPr>
          <a:lstStyle/>
          <a:p>
            <a:r>
              <a:rPr lang="en-US" sz="2800" b="1" dirty="0" smtClean="0">
                <a:solidFill>
                  <a:schemeClr val="accent1"/>
                </a:solidFill>
              </a:rPr>
              <a:t>Garfield &amp; Co</a:t>
            </a:r>
            <a:endParaRPr lang="en-US" sz="2800" b="1" dirty="0">
              <a:solidFill>
                <a:schemeClr val="accent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228600" y="422684"/>
            <a:ext cx="7086600" cy="5292316"/>
          </a:xfrm>
          <a:prstGeom prst="rect">
            <a:avLst/>
          </a:prstGeom>
          <a:ln>
            <a:noFill/>
          </a:ln>
          <a:effectLst>
            <a:outerShdw blurRad="292100" dist="139700" dir="2700000" algn="tl" rotWithShape="0">
              <a:srgbClr val="333333">
                <a:alpha val="65000"/>
              </a:srgbClr>
            </a:outerShdw>
          </a:effectLst>
        </p:spPr>
      </p:pic>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73</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75778" name="Picture 2"/>
          <p:cNvPicPr>
            <a:picLocks noChangeAspect="1" noChangeArrowheads="1"/>
          </p:cNvPicPr>
          <p:nvPr/>
        </p:nvPicPr>
        <p:blipFill>
          <a:blip r:embed="rId4" cstate="print"/>
          <a:srcRect/>
          <a:stretch>
            <a:fillRect/>
          </a:stretch>
        </p:blipFill>
        <p:spPr bwMode="auto">
          <a:xfrm>
            <a:off x="7162800" y="4953000"/>
            <a:ext cx="1733550" cy="130016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81000" y="5725180"/>
            <a:ext cx="6324600" cy="523220"/>
          </a:xfrm>
          <a:prstGeom prst="rect">
            <a:avLst/>
          </a:prstGeom>
        </p:spPr>
        <p:txBody>
          <a:bodyPr wrap="square">
            <a:spAutoFit/>
          </a:bodyPr>
          <a:lstStyle/>
          <a:p>
            <a:r>
              <a:rPr lang="en-US" sz="1400" dirty="0" smtClean="0">
                <a:solidFill>
                  <a:schemeClr val="tx2"/>
                </a:solidFill>
              </a:rPr>
              <a:t>The RD51 Collaboration: Development of Micro-Pattern Gas Detector Technologies, L. Ropelewski,  M. Titov,  114th LHCC Meeting, CERN, 12-13 June 2013</a:t>
            </a:r>
          </a:p>
        </p:txBody>
      </p:sp>
      <p:sp>
        <p:nvSpPr>
          <p:cNvPr id="11" name="TextBox 10"/>
          <p:cNvSpPr txBox="1"/>
          <p:nvPr/>
        </p:nvSpPr>
        <p:spPr>
          <a:xfrm>
            <a:off x="0" y="0"/>
            <a:ext cx="5849999" cy="369332"/>
          </a:xfrm>
          <a:prstGeom prst="rect">
            <a:avLst/>
          </a:prstGeom>
          <a:noFill/>
        </p:spPr>
        <p:txBody>
          <a:bodyPr wrap="none" rtlCol="0">
            <a:spAutoFit/>
          </a:bodyPr>
          <a:lstStyle/>
          <a:p>
            <a:r>
              <a:rPr lang="en-US" b="1" dirty="0" smtClean="0">
                <a:solidFill>
                  <a:schemeClr val="tx2"/>
                </a:solidFill>
              </a:rPr>
              <a:t>DAQ fully developed in the rd51 framework (H. Muller et al)</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p:cNvPicPr>
            <a:picLocks noChangeAspect="1" noChangeArrowheads="1"/>
          </p:cNvPicPr>
          <p:nvPr/>
        </p:nvPicPr>
        <p:blipFill>
          <a:blip r:embed="rId2" cstate="print"/>
          <a:srcRect/>
          <a:stretch>
            <a:fillRect/>
          </a:stretch>
        </p:blipFill>
        <p:spPr bwMode="auto">
          <a:xfrm>
            <a:off x="4343400" y="2057400"/>
            <a:ext cx="4572000" cy="3422378"/>
          </a:xfrm>
          <a:prstGeom prst="rect">
            <a:avLst/>
          </a:prstGeom>
          <a:ln>
            <a:noFill/>
          </a:ln>
          <a:effectLst>
            <a:outerShdw blurRad="292100" dist="139700" dir="2700000" algn="tl" rotWithShape="0">
              <a:srgbClr val="333333">
                <a:alpha val="65000"/>
              </a:srgbClr>
            </a:outerShdw>
          </a:effectLst>
        </p:spPr>
      </p:pic>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74</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75778" name="Picture 2"/>
          <p:cNvPicPr>
            <a:picLocks noChangeAspect="1" noChangeArrowheads="1"/>
          </p:cNvPicPr>
          <p:nvPr/>
        </p:nvPicPr>
        <p:blipFill>
          <a:blip r:embed="rId4" cstate="print"/>
          <a:srcRect/>
          <a:stretch>
            <a:fillRect/>
          </a:stretch>
        </p:blipFill>
        <p:spPr bwMode="auto">
          <a:xfrm>
            <a:off x="2381250" y="3881437"/>
            <a:ext cx="1733550" cy="130016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81000" y="5725180"/>
            <a:ext cx="6324600" cy="523220"/>
          </a:xfrm>
          <a:prstGeom prst="rect">
            <a:avLst/>
          </a:prstGeom>
        </p:spPr>
        <p:txBody>
          <a:bodyPr wrap="square">
            <a:spAutoFit/>
          </a:bodyPr>
          <a:lstStyle/>
          <a:p>
            <a:r>
              <a:rPr lang="en-US" sz="1400" dirty="0" smtClean="0">
                <a:solidFill>
                  <a:schemeClr val="tx2"/>
                </a:solidFill>
              </a:rPr>
              <a:t>The RD51 Collaboration: Development of Micro-Pattern Gas Detector Technologies, L. Ropelewski,  M. Titov,  114th LHCC Meeting, CERN, 12-13 June 2013</a:t>
            </a:r>
          </a:p>
        </p:txBody>
      </p:sp>
      <p:pic>
        <p:nvPicPr>
          <p:cNvPr id="86018" name="Picture 2"/>
          <p:cNvPicPr>
            <a:picLocks noChangeAspect="1" noChangeArrowheads="1"/>
          </p:cNvPicPr>
          <p:nvPr/>
        </p:nvPicPr>
        <p:blipFill>
          <a:blip r:embed="rId5" cstate="print"/>
          <a:srcRect/>
          <a:stretch>
            <a:fillRect/>
          </a:stretch>
        </p:blipFill>
        <p:spPr bwMode="auto">
          <a:xfrm>
            <a:off x="228600" y="379672"/>
            <a:ext cx="4572000" cy="3430328"/>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0" y="0"/>
            <a:ext cx="3237296" cy="369332"/>
          </a:xfrm>
          <a:prstGeom prst="rect">
            <a:avLst/>
          </a:prstGeom>
          <a:noFill/>
        </p:spPr>
        <p:txBody>
          <a:bodyPr wrap="none" rtlCol="0">
            <a:spAutoFit/>
          </a:bodyPr>
          <a:lstStyle/>
          <a:p>
            <a:r>
              <a:rPr lang="en-US" b="1" dirty="0" smtClean="0">
                <a:solidFill>
                  <a:schemeClr val="tx2"/>
                </a:solidFill>
              </a:rPr>
              <a:t>Industry Advanced </a:t>
            </a:r>
            <a:r>
              <a:rPr lang="en-US" b="1" dirty="0" err="1" smtClean="0">
                <a:solidFill>
                  <a:schemeClr val="tx2"/>
                </a:solidFill>
              </a:rPr>
              <a:t>xTCA</a:t>
            </a:r>
            <a:r>
              <a:rPr lang="en-US" b="1" dirty="0" smtClean="0">
                <a:solidFill>
                  <a:schemeClr val="tx2"/>
                </a:solidFill>
              </a:rPr>
              <a:t> Version</a:t>
            </a:r>
          </a:p>
        </p:txBody>
      </p:sp>
      <p:sp>
        <p:nvSpPr>
          <p:cNvPr id="15" name="TextBox 14"/>
          <p:cNvSpPr txBox="1"/>
          <p:nvPr/>
        </p:nvSpPr>
        <p:spPr>
          <a:xfrm>
            <a:off x="6172200" y="1295400"/>
            <a:ext cx="2727413" cy="646331"/>
          </a:xfrm>
          <a:prstGeom prst="rect">
            <a:avLst/>
          </a:prstGeom>
          <a:noFill/>
        </p:spPr>
        <p:txBody>
          <a:bodyPr wrap="none" rtlCol="0">
            <a:spAutoFit/>
          </a:bodyPr>
          <a:lstStyle/>
          <a:p>
            <a:r>
              <a:rPr lang="en-US" b="1" dirty="0" smtClean="0">
                <a:solidFill>
                  <a:schemeClr val="tx2"/>
                </a:solidFill>
              </a:rPr>
              <a:t>Generic MPGD Electronics </a:t>
            </a:r>
          </a:p>
          <a:p>
            <a:r>
              <a:rPr lang="en-US" b="1" dirty="0" smtClean="0">
                <a:solidFill>
                  <a:schemeClr val="tx2"/>
                </a:solidFill>
              </a:rPr>
              <a:t>(HV, ammeter, amplifier,..)</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p:cNvPicPr>
            <a:picLocks noChangeAspect="1" noChangeArrowheads="1"/>
          </p:cNvPicPr>
          <p:nvPr/>
        </p:nvPicPr>
        <p:blipFill>
          <a:blip r:embed="rId2" cstate="print"/>
          <a:srcRect/>
          <a:stretch>
            <a:fillRect/>
          </a:stretch>
        </p:blipFill>
        <p:spPr bwMode="auto">
          <a:xfrm>
            <a:off x="1676400" y="304800"/>
            <a:ext cx="7315200" cy="5488524"/>
          </a:xfrm>
          <a:prstGeom prst="rect">
            <a:avLst/>
          </a:prstGeom>
          <a:ln>
            <a:noFill/>
          </a:ln>
          <a:effectLst>
            <a:outerShdw blurRad="292100" dist="139700" dir="2700000" algn="tl" rotWithShape="0">
              <a:srgbClr val="333333">
                <a:alpha val="65000"/>
              </a:srgbClr>
            </a:outerShdw>
          </a:effectLst>
        </p:spPr>
      </p:pic>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75</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75778" name="Picture 2"/>
          <p:cNvPicPr>
            <a:picLocks noChangeAspect="1" noChangeArrowheads="1"/>
          </p:cNvPicPr>
          <p:nvPr/>
        </p:nvPicPr>
        <p:blipFill>
          <a:blip r:embed="rId4" cstate="print"/>
          <a:srcRect/>
          <a:stretch>
            <a:fillRect/>
          </a:stretch>
        </p:blipFill>
        <p:spPr bwMode="auto">
          <a:xfrm>
            <a:off x="381000" y="4191000"/>
            <a:ext cx="1733550" cy="130016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81000" y="5725180"/>
            <a:ext cx="6324600" cy="523220"/>
          </a:xfrm>
          <a:prstGeom prst="rect">
            <a:avLst/>
          </a:prstGeom>
        </p:spPr>
        <p:txBody>
          <a:bodyPr wrap="square">
            <a:spAutoFit/>
          </a:bodyPr>
          <a:lstStyle/>
          <a:p>
            <a:r>
              <a:rPr lang="en-US" sz="1400" dirty="0" smtClean="0">
                <a:solidFill>
                  <a:schemeClr val="tx2"/>
                </a:solidFill>
              </a:rPr>
              <a:t>The RD51 Collaboration: Development of Micro-Pattern Gas Detector Technologies, L. Ropelewski,  M. Titov,  114th LHCC Meeting, CERN, 12-13 June 2013</a:t>
            </a:r>
          </a:p>
        </p:txBody>
      </p:sp>
      <p:pic>
        <p:nvPicPr>
          <p:cNvPr id="93186" name="Picture 2"/>
          <p:cNvPicPr>
            <a:picLocks noChangeAspect="1" noChangeArrowheads="1"/>
          </p:cNvPicPr>
          <p:nvPr/>
        </p:nvPicPr>
        <p:blipFill>
          <a:blip r:embed="rId5" cstate="print"/>
          <a:srcRect/>
          <a:stretch>
            <a:fillRect/>
          </a:stretch>
        </p:blipFill>
        <p:spPr bwMode="auto">
          <a:xfrm>
            <a:off x="228600" y="609600"/>
            <a:ext cx="2362200" cy="1755576"/>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0" y="0"/>
            <a:ext cx="4249368" cy="369332"/>
          </a:xfrm>
          <a:prstGeom prst="rect">
            <a:avLst/>
          </a:prstGeom>
          <a:noFill/>
        </p:spPr>
        <p:txBody>
          <a:bodyPr wrap="none" rtlCol="0">
            <a:spAutoFit/>
          </a:bodyPr>
          <a:lstStyle/>
          <a:p>
            <a:r>
              <a:rPr lang="en-US" b="1" dirty="0" smtClean="0">
                <a:solidFill>
                  <a:schemeClr val="tx2"/>
                </a:solidFill>
              </a:rPr>
              <a:t>MPGD Workshop @ CERN (Rui de Oliveira)</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533400" y="342368"/>
            <a:ext cx="7162800" cy="5347114"/>
          </a:xfrm>
          <a:prstGeom prst="rect">
            <a:avLst/>
          </a:prstGeom>
          <a:ln>
            <a:noFill/>
          </a:ln>
          <a:effectLst>
            <a:outerShdw blurRad="292100" dist="139700" dir="2700000" algn="tl" rotWithShape="0">
              <a:srgbClr val="333333">
                <a:alpha val="65000"/>
              </a:srgbClr>
            </a:outerShdw>
          </a:effectLst>
        </p:spPr>
      </p:pic>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76</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75778" name="Picture 2"/>
          <p:cNvPicPr>
            <a:picLocks noChangeAspect="1" noChangeArrowheads="1"/>
          </p:cNvPicPr>
          <p:nvPr/>
        </p:nvPicPr>
        <p:blipFill>
          <a:blip r:embed="rId4" cstate="print"/>
          <a:srcRect/>
          <a:stretch>
            <a:fillRect/>
          </a:stretch>
        </p:blipFill>
        <p:spPr bwMode="auto">
          <a:xfrm>
            <a:off x="7162800" y="4953000"/>
            <a:ext cx="1733550" cy="130016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81000" y="5725180"/>
            <a:ext cx="6324600" cy="523220"/>
          </a:xfrm>
          <a:prstGeom prst="rect">
            <a:avLst/>
          </a:prstGeom>
        </p:spPr>
        <p:txBody>
          <a:bodyPr wrap="square">
            <a:spAutoFit/>
          </a:bodyPr>
          <a:lstStyle/>
          <a:p>
            <a:r>
              <a:rPr lang="en-US" sz="1400" dirty="0" smtClean="0">
                <a:solidFill>
                  <a:schemeClr val="tx2"/>
                </a:solidFill>
              </a:rPr>
              <a:t>The RD51 Collaboration: Development of Micro-Pattern Gas Detector Technologies, L. Ropelewski,  M. Titov,  114th LHCC Meeting, CERN, 12-13 June 2013</a:t>
            </a:r>
          </a:p>
        </p:txBody>
      </p:sp>
      <p:sp>
        <p:nvSpPr>
          <p:cNvPr id="11" name="TextBox 10"/>
          <p:cNvSpPr txBox="1"/>
          <p:nvPr/>
        </p:nvSpPr>
        <p:spPr>
          <a:xfrm>
            <a:off x="0" y="0"/>
            <a:ext cx="2403607" cy="369332"/>
          </a:xfrm>
          <a:prstGeom prst="rect">
            <a:avLst/>
          </a:prstGeom>
          <a:noFill/>
        </p:spPr>
        <p:txBody>
          <a:bodyPr wrap="none" rtlCol="0">
            <a:spAutoFit/>
          </a:bodyPr>
          <a:lstStyle/>
          <a:p>
            <a:r>
              <a:rPr lang="en-US" b="1" dirty="0" smtClean="0">
                <a:solidFill>
                  <a:schemeClr val="tx2"/>
                </a:solidFill>
              </a:rPr>
              <a:t>MPGD Industrialization</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304800" y="152400"/>
            <a:ext cx="7315200" cy="5510039"/>
          </a:xfrm>
          <a:prstGeom prst="rect">
            <a:avLst/>
          </a:prstGeom>
          <a:ln>
            <a:noFill/>
          </a:ln>
          <a:effectLst>
            <a:outerShdw blurRad="292100" dist="139700" dir="2700000" algn="tl" rotWithShape="0">
              <a:srgbClr val="333333">
                <a:alpha val="65000"/>
              </a:srgbClr>
            </a:outerShdw>
          </a:effectLst>
        </p:spPr>
      </p:pic>
      <p:sp>
        <p:nvSpPr>
          <p:cNvPr id="6" name="Date Placeholder 5"/>
          <p:cNvSpPr>
            <a:spLocks noGrp="1"/>
          </p:cNvSpPr>
          <p:nvPr>
            <p:ph type="dt" sz="half" idx="10"/>
          </p:nvPr>
        </p:nvSpPr>
        <p:spPr/>
        <p:txBody>
          <a:bodyPr/>
          <a:lstStyle/>
          <a:p>
            <a:r>
              <a:rPr lang="en-US" smtClean="0"/>
              <a:t>28th February 2014</a:t>
            </a:r>
            <a:endParaRPr lang="en-US"/>
          </a:p>
        </p:txBody>
      </p:sp>
      <p:sp>
        <p:nvSpPr>
          <p:cNvPr id="7" name="Slide Number Placeholder 6"/>
          <p:cNvSpPr>
            <a:spLocks noGrp="1"/>
          </p:cNvSpPr>
          <p:nvPr>
            <p:ph type="sldNum" sz="quarter" idx="12"/>
          </p:nvPr>
        </p:nvSpPr>
        <p:spPr/>
        <p:txBody>
          <a:bodyPr/>
          <a:lstStyle/>
          <a:p>
            <a:fld id="{C9F05DD2-B773-4D52-BA40-E8C9AEDB195F}" type="slidenum">
              <a:rPr lang="en-US" smtClean="0"/>
              <a:pPr/>
              <a:t>77</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10"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75778" name="Picture 2"/>
          <p:cNvPicPr>
            <a:picLocks noChangeAspect="1" noChangeArrowheads="1"/>
          </p:cNvPicPr>
          <p:nvPr/>
        </p:nvPicPr>
        <p:blipFill>
          <a:blip r:embed="rId4" cstate="print"/>
          <a:srcRect/>
          <a:stretch>
            <a:fillRect/>
          </a:stretch>
        </p:blipFill>
        <p:spPr bwMode="auto">
          <a:xfrm>
            <a:off x="7162800" y="4953000"/>
            <a:ext cx="1733550" cy="130016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81000" y="5725180"/>
            <a:ext cx="6324600" cy="523220"/>
          </a:xfrm>
          <a:prstGeom prst="rect">
            <a:avLst/>
          </a:prstGeom>
        </p:spPr>
        <p:txBody>
          <a:bodyPr wrap="square">
            <a:spAutoFit/>
          </a:bodyPr>
          <a:lstStyle/>
          <a:p>
            <a:r>
              <a:rPr lang="en-US" sz="1400" dirty="0" smtClean="0">
                <a:solidFill>
                  <a:schemeClr val="tx2"/>
                </a:solidFill>
              </a:rPr>
              <a:t>The RD51 Collaboration: Development of Micro-Pattern Gas Detector Technologies, L. Ropelewski,  M. Titov,  114th LHCC Meeting, CERN, 12-13 June 2013</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Some References (MPGD &amp; RD51)</a:t>
            </a:r>
            <a:endParaRPr lang="en-US" dirty="0">
              <a:solidFill>
                <a:schemeClr val="tx2"/>
              </a:solidFill>
            </a:endParaRPr>
          </a:p>
        </p:txBody>
      </p:sp>
      <p:sp>
        <p:nvSpPr>
          <p:cNvPr id="3" name="Content Placeholder 2"/>
          <p:cNvSpPr>
            <a:spLocks noGrp="1"/>
          </p:cNvSpPr>
          <p:nvPr>
            <p:ph idx="1"/>
          </p:nvPr>
        </p:nvSpPr>
        <p:spPr>
          <a:xfrm>
            <a:off x="457200" y="1295400"/>
            <a:ext cx="8229600" cy="4525963"/>
          </a:xfrm>
        </p:spPr>
        <p:txBody>
          <a:bodyPr>
            <a:normAutofit lnSpcReduction="10000"/>
          </a:bodyPr>
          <a:lstStyle/>
          <a:p>
            <a:pPr>
              <a:buNone/>
            </a:pPr>
            <a:r>
              <a:rPr lang="en-US" sz="1400" dirty="0" err="1" smtClean="0">
                <a:solidFill>
                  <a:schemeClr val="tx2"/>
                </a:solidFill>
              </a:rPr>
              <a:t>F,Sauli</a:t>
            </a:r>
            <a:r>
              <a:rPr lang="en-US" sz="1400" dirty="0" smtClean="0">
                <a:solidFill>
                  <a:schemeClr val="tx2"/>
                </a:solidFill>
              </a:rPr>
              <a:t>, A. Sharma, MICROPATTERN GASEOUS DETECTORS , </a:t>
            </a:r>
            <a:r>
              <a:rPr lang="en-US" sz="1400" dirty="0" err="1" smtClean="0">
                <a:solidFill>
                  <a:schemeClr val="tx2"/>
                </a:solidFill>
              </a:rPr>
              <a:t>Annu</a:t>
            </a:r>
            <a:r>
              <a:rPr lang="en-US" sz="1400" dirty="0" smtClean="0">
                <a:solidFill>
                  <a:schemeClr val="tx2"/>
                </a:solidFill>
              </a:rPr>
              <a:t>. Rev. </a:t>
            </a:r>
            <a:r>
              <a:rPr lang="en-US" sz="1400" dirty="0" err="1" smtClean="0">
                <a:solidFill>
                  <a:schemeClr val="tx2"/>
                </a:solidFill>
              </a:rPr>
              <a:t>Nucl</a:t>
            </a:r>
            <a:r>
              <a:rPr lang="en-US" sz="1400" dirty="0" smtClean="0">
                <a:solidFill>
                  <a:schemeClr val="tx2"/>
                </a:solidFill>
              </a:rPr>
              <a:t>. Part. Sci. 1999. 49:341–88</a:t>
            </a:r>
          </a:p>
          <a:p>
            <a:pPr>
              <a:buNone/>
            </a:pPr>
            <a:endParaRPr lang="en-US" sz="1400" dirty="0" smtClean="0">
              <a:solidFill>
                <a:schemeClr val="tx2"/>
              </a:solidFill>
            </a:endParaRPr>
          </a:p>
          <a:p>
            <a:pPr>
              <a:buNone/>
            </a:pPr>
            <a:r>
              <a:rPr lang="en-US" sz="1400" dirty="0" smtClean="0">
                <a:solidFill>
                  <a:schemeClr val="tx2"/>
                </a:solidFill>
              </a:rPr>
              <a:t>L. Ropelewski, Gas </a:t>
            </a:r>
            <a:r>
              <a:rPr lang="en-US" sz="1400" dirty="0" err="1" smtClean="0">
                <a:solidFill>
                  <a:schemeClr val="tx2"/>
                </a:solidFill>
              </a:rPr>
              <a:t>Micropattern</a:t>
            </a:r>
            <a:r>
              <a:rPr lang="en-US" sz="1400" dirty="0" smtClean="0">
                <a:solidFill>
                  <a:schemeClr val="tx2"/>
                </a:solidFill>
              </a:rPr>
              <a:t> Detectors for Tracking</a:t>
            </a:r>
          </a:p>
          <a:p>
            <a:pPr>
              <a:buNone/>
            </a:pPr>
            <a:endParaRPr lang="en-US" sz="1400" dirty="0" smtClean="0">
              <a:solidFill>
                <a:schemeClr val="tx2"/>
              </a:solidFill>
            </a:endParaRPr>
          </a:p>
          <a:p>
            <a:pPr>
              <a:buNone/>
            </a:pPr>
            <a:r>
              <a:rPr lang="en-US" sz="1400" dirty="0" smtClean="0">
                <a:solidFill>
                  <a:schemeClr val="tx2"/>
                </a:solidFill>
              </a:rPr>
              <a:t>The RD51 Collaboration: Development of Micro-Pattern Gas Detector Technologies, L. Ropelewski,  M. Titov,  114th LHCC Meeting, CERN, 12-13 June 2013</a:t>
            </a:r>
          </a:p>
          <a:p>
            <a:pPr>
              <a:buNone/>
            </a:pPr>
            <a:endParaRPr lang="en-US" sz="1400" dirty="0" smtClean="0">
              <a:solidFill>
                <a:schemeClr val="tx2"/>
              </a:solidFill>
            </a:endParaRPr>
          </a:p>
          <a:p>
            <a:pPr>
              <a:buNone/>
            </a:pPr>
            <a:r>
              <a:rPr lang="en-US" sz="1400" dirty="0" smtClean="0">
                <a:solidFill>
                  <a:schemeClr val="tx2"/>
                </a:solidFill>
              </a:rPr>
              <a:t> S. </a:t>
            </a:r>
            <a:r>
              <a:rPr lang="en-US" sz="1400" dirty="0" err="1" smtClean="0">
                <a:solidFill>
                  <a:schemeClr val="tx2"/>
                </a:solidFill>
              </a:rPr>
              <a:t>Dalla</a:t>
            </a:r>
            <a:r>
              <a:rPr lang="en-US" sz="1400" dirty="0" smtClean="0">
                <a:solidFill>
                  <a:schemeClr val="tx2"/>
                </a:solidFill>
              </a:rPr>
              <a:t> Torre, State of the Art of MPGD detection techniques, RD51 Special Workshop "Detecting Neutrons with MPGDs" (October 14 - 15, 2013) </a:t>
            </a:r>
          </a:p>
          <a:p>
            <a:pPr>
              <a:buNone/>
            </a:pPr>
            <a:endParaRPr lang="en-US" sz="1400" dirty="0" smtClean="0">
              <a:solidFill>
                <a:schemeClr val="tx2"/>
              </a:solidFill>
            </a:endParaRPr>
          </a:p>
          <a:p>
            <a:pPr>
              <a:buNone/>
            </a:pPr>
            <a:r>
              <a:rPr lang="en-US" sz="1400" dirty="0" smtClean="0">
                <a:solidFill>
                  <a:schemeClr val="tx2"/>
                </a:solidFill>
              </a:rPr>
              <a:t>M. Titov, New developments and future perspective for gaseous detector, 11th Vienna Conf on Instr. (2007)</a:t>
            </a:r>
          </a:p>
          <a:p>
            <a:pPr>
              <a:buNone/>
            </a:pPr>
            <a:endParaRPr lang="en-US" sz="1400" dirty="0" smtClean="0">
              <a:solidFill>
                <a:schemeClr val="tx2"/>
              </a:solidFill>
            </a:endParaRPr>
          </a:p>
          <a:p>
            <a:pPr>
              <a:buNone/>
            </a:pPr>
            <a:r>
              <a:rPr lang="en-US" sz="1400" dirty="0" smtClean="0">
                <a:solidFill>
                  <a:schemeClr val="tx2"/>
                </a:solidFill>
              </a:rPr>
              <a:t>F. Sauli, Gas electron multiplier (gem) detectors: principles of operation and applications, RD51-note-2012-007 revised 21.09.2012 </a:t>
            </a:r>
          </a:p>
          <a:p>
            <a:pPr>
              <a:buNone/>
            </a:pPr>
            <a:endParaRPr lang="en-US" sz="1400" dirty="0" smtClean="0">
              <a:solidFill>
                <a:schemeClr val="tx2"/>
              </a:solidFill>
            </a:endParaRPr>
          </a:p>
          <a:p>
            <a:pPr>
              <a:buNone/>
            </a:pPr>
            <a:r>
              <a:rPr lang="en-US" sz="1400" dirty="0" smtClean="0">
                <a:solidFill>
                  <a:schemeClr val="tx2"/>
                </a:solidFill>
              </a:rPr>
              <a:t>Y. </a:t>
            </a:r>
            <a:r>
              <a:rPr lang="en-US" sz="1400" dirty="0" err="1" smtClean="0">
                <a:solidFill>
                  <a:schemeClr val="tx2"/>
                </a:solidFill>
              </a:rPr>
              <a:t>Giomataris</a:t>
            </a:r>
            <a:r>
              <a:rPr lang="en-US" sz="1400" dirty="0" smtClean="0">
                <a:solidFill>
                  <a:schemeClr val="tx2"/>
                </a:solidFill>
              </a:rPr>
              <a:t>, Development and prospects of the new gaseous detector Micromegas, Nuclear Instruments and Methods in Physics Research A 419 (1998) 239</a:t>
            </a:r>
          </a:p>
          <a:p>
            <a:pPr>
              <a:buNone/>
            </a:pPr>
            <a:endParaRPr lang="en-US" sz="1400" dirty="0" smtClean="0">
              <a:solidFill>
                <a:schemeClr val="tx2"/>
              </a:solidFill>
            </a:endParaRPr>
          </a:p>
          <a:p>
            <a:pPr>
              <a:buNone/>
            </a:pPr>
            <a:r>
              <a:rPr lang="en-US" sz="1400" dirty="0" smtClean="0">
                <a:solidFill>
                  <a:schemeClr val="tx2"/>
                </a:solidFill>
              </a:rPr>
              <a:t>R. </a:t>
            </a:r>
            <a:r>
              <a:rPr lang="en-US" sz="1400" dirty="0" err="1" smtClean="0">
                <a:solidFill>
                  <a:schemeClr val="tx2"/>
                </a:solidFill>
              </a:rPr>
              <a:t>Chechik</a:t>
            </a:r>
            <a:r>
              <a:rPr lang="en-US" sz="1400" dirty="0" smtClean="0">
                <a:solidFill>
                  <a:schemeClr val="tx2"/>
                </a:solidFill>
              </a:rPr>
              <a:t>, A. Breskin and C. </a:t>
            </a:r>
            <a:r>
              <a:rPr lang="en-US" sz="1400" dirty="0" err="1" smtClean="0">
                <a:solidFill>
                  <a:schemeClr val="tx2"/>
                </a:solidFill>
              </a:rPr>
              <a:t>Shalem,Thick</a:t>
            </a:r>
            <a:r>
              <a:rPr lang="en-US" sz="1400" dirty="0" smtClean="0">
                <a:solidFill>
                  <a:schemeClr val="tx2"/>
                </a:solidFill>
              </a:rPr>
              <a:t> GEM-like multipliers</a:t>
            </a:r>
          </a:p>
          <a:p>
            <a:pPr>
              <a:buNone/>
            </a:pPr>
            <a:endParaRPr lang="en-US" sz="1400" dirty="0" smtClean="0">
              <a:solidFill>
                <a:schemeClr val="tx2"/>
              </a:solidFill>
            </a:endParaRPr>
          </a:p>
          <a:p>
            <a:pPr>
              <a:buNone/>
            </a:pPr>
            <a:endParaRPr lang="en-US" sz="1400" dirty="0" smtClean="0">
              <a:solidFill>
                <a:schemeClr val="tx2"/>
              </a:solidFill>
            </a:endParaRPr>
          </a:p>
        </p:txBody>
      </p:sp>
      <p:sp>
        <p:nvSpPr>
          <p:cNvPr id="4" name="Date Placeholder 3"/>
          <p:cNvSpPr>
            <a:spLocks noGrp="1"/>
          </p:cNvSpPr>
          <p:nvPr>
            <p:ph type="dt" sz="half" idx="10"/>
          </p:nvPr>
        </p:nvSpPr>
        <p:spPr/>
        <p:txBody>
          <a:bodyPr/>
          <a:lstStyle/>
          <a:p>
            <a:r>
              <a:rPr lang="en-US" smtClean="0"/>
              <a:t>28th February 2014</a:t>
            </a:r>
            <a:endParaRPr lang="en-US"/>
          </a:p>
        </p:txBody>
      </p:sp>
      <p:sp>
        <p:nvSpPr>
          <p:cNvPr id="5" name="Footer Placeholder 4"/>
          <p:cNvSpPr>
            <a:spLocks noGrp="1"/>
          </p:cNvSpPr>
          <p:nvPr>
            <p:ph type="ftr" sz="quarter" idx="11"/>
          </p:nvPr>
        </p:nvSpPr>
        <p:spPr>
          <a:xfrm>
            <a:off x="2438400" y="6356350"/>
            <a:ext cx="4343400" cy="365125"/>
          </a:xfrm>
        </p:spPr>
        <p:txBody>
          <a:bodyPr/>
          <a:lstStyle/>
          <a:p>
            <a:r>
              <a:rPr lang="en-US" dirty="0" smtClean="0"/>
              <a:t>International Conference on Instrumentation for Colliding Beam Physics, Budker Institute of Nuclear Physics, Novosibirsk, Russia</a:t>
            </a:r>
            <a:endParaRPr lang="en-US" dirty="0"/>
          </a:p>
        </p:txBody>
      </p:sp>
      <p:sp>
        <p:nvSpPr>
          <p:cNvPr id="6" name="Slide Number Placeholder 5"/>
          <p:cNvSpPr>
            <a:spLocks noGrp="1"/>
          </p:cNvSpPr>
          <p:nvPr>
            <p:ph type="sldNum" sz="quarter" idx="12"/>
          </p:nvPr>
        </p:nvSpPr>
        <p:spPr/>
        <p:txBody>
          <a:bodyPr/>
          <a:lstStyle/>
          <a:p>
            <a:fld id="{C9F05DD2-B773-4D52-BA40-E8C9AEDB195F}" type="slidenum">
              <a:rPr lang="en-US" smtClean="0"/>
              <a:pPr/>
              <a:t>78</a:t>
            </a:fld>
            <a:endParaRPr lang="en-US"/>
          </a:p>
        </p:txBody>
      </p:sp>
      <p:pic>
        <p:nvPicPr>
          <p:cNvPr id="7"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76200"/>
            <a:ext cx="7696200" cy="523220"/>
          </a:xfrm>
          <a:prstGeom prst="rect">
            <a:avLst/>
          </a:prstGeom>
        </p:spPr>
        <p:txBody>
          <a:bodyPr wrap="square">
            <a:spAutoFit/>
          </a:bodyPr>
          <a:lstStyle/>
          <a:p>
            <a:pPr algn="l" defTabSz="913520"/>
            <a:r>
              <a:rPr lang="en-US" sz="2800" b="1" i="1" dirty="0" smtClean="0">
                <a:solidFill>
                  <a:schemeClr val="tx2"/>
                </a:solidFill>
              </a:rPr>
              <a:t>MPGD(Hole Type)@BINP</a:t>
            </a:r>
            <a:endParaRPr lang="en-US" sz="28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79</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9"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61442" name="Picture 2"/>
          <p:cNvPicPr>
            <a:picLocks noChangeAspect="1" noChangeArrowheads="1"/>
          </p:cNvPicPr>
          <p:nvPr/>
        </p:nvPicPr>
        <p:blipFill>
          <a:blip r:embed="rId3" cstate="print"/>
          <a:srcRect/>
          <a:stretch>
            <a:fillRect/>
          </a:stretch>
        </p:blipFill>
        <p:spPr bwMode="auto">
          <a:xfrm>
            <a:off x="304800" y="762000"/>
            <a:ext cx="3200400" cy="2390108"/>
          </a:xfrm>
          <a:prstGeom prst="rect">
            <a:avLst/>
          </a:prstGeom>
          <a:ln>
            <a:noFill/>
          </a:ln>
          <a:effectLst>
            <a:outerShdw blurRad="292100" dist="139700" dir="2700000" algn="tl" rotWithShape="0">
              <a:srgbClr val="333333">
                <a:alpha val="65000"/>
              </a:srgbClr>
            </a:outerShdw>
          </a:effectLst>
        </p:spPr>
      </p:pic>
      <p:pic>
        <p:nvPicPr>
          <p:cNvPr id="61448" name="Picture 8"/>
          <p:cNvPicPr>
            <a:picLocks noChangeAspect="1" noChangeArrowheads="1"/>
          </p:cNvPicPr>
          <p:nvPr/>
        </p:nvPicPr>
        <p:blipFill>
          <a:blip r:embed="rId4" cstate="print"/>
          <a:srcRect/>
          <a:stretch>
            <a:fillRect/>
          </a:stretch>
        </p:blipFill>
        <p:spPr bwMode="auto">
          <a:xfrm>
            <a:off x="1721708" y="3962400"/>
            <a:ext cx="2850292" cy="1828800"/>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4572000" y="2629267"/>
            <a:ext cx="3888357" cy="3619133"/>
            <a:chOff x="4572000" y="2400667"/>
            <a:chExt cx="3888357" cy="3619133"/>
          </a:xfrm>
        </p:grpSpPr>
        <p:pic>
          <p:nvPicPr>
            <p:cNvPr id="61443" name="Picture 3"/>
            <p:cNvPicPr>
              <a:picLocks noChangeAspect="1" noChangeArrowheads="1"/>
            </p:cNvPicPr>
            <p:nvPr/>
          </p:nvPicPr>
          <p:blipFill>
            <a:blip r:embed="rId5" cstate="print"/>
            <a:srcRect/>
            <a:stretch>
              <a:fillRect/>
            </a:stretch>
          </p:blipFill>
          <p:spPr bwMode="auto">
            <a:xfrm>
              <a:off x="4572000" y="3086467"/>
              <a:ext cx="3886200" cy="2933333"/>
            </a:xfrm>
            <a:prstGeom prst="rect">
              <a:avLst/>
            </a:prstGeom>
            <a:ln>
              <a:noFill/>
            </a:ln>
            <a:effectLst>
              <a:outerShdw blurRad="292100" dist="139700" dir="2700000" algn="tl" rotWithShape="0">
                <a:srgbClr val="333333">
                  <a:alpha val="65000"/>
                </a:srgbClr>
              </a:outerShdw>
            </a:effectLst>
          </p:spPr>
        </p:pic>
        <p:pic>
          <p:nvPicPr>
            <p:cNvPr id="61445" name="Picture 5"/>
            <p:cNvPicPr>
              <a:picLocks noChangeAspect="1" noChangeArrowheads="1"/>
            </p:cNvPicPr>
            <p:nvPr/>
          </p:nvPicPr>
          <p:blipFill>
            <a:blip r:embed="rId6" cstate="print"/>
            <a:srcRect/>
            <a:stretch>
              <a:fillRect/>
            </a:stretch>
          </p:blipFill>
          <p:spPr bwMode="auto">
            <a:xfrm>
              <a:off x="4572000" y="2400667"/>
              <a:ext cx="3888357" cy="685800"/>
            </a:xfrm>
            <a:prstGeom prst="rect">
              <a:avLst/>
            </a:prstGeom>
            <a:ln>
              <a:noFill/>
            </a:ln>
            <a:effectLst>
              <a:outerShdw blurRad="292100" dist="139700" dir="2700000" algn="tl" rotWithShape="0">
                <a:srgbClr val="333333">
                  <a:alpha val="65000"/>
                </a:srgbClr>
              </a:outerShdw>
            </a:effectLst>
          </p:spPr>
        </p:pic>
      </p:grpSp>
      <p:pic>
        <p:nvPicPr>
          <p:cNvPr id="61444" name="Picture 4"/>
          <p:cNvPicPr>
            <a:picLocks noChangeAspect="1" noChangeArrowheads="1"/>
          </p:cNvPicPr>
          <p:nvPr/>
        </p:nvPicPr>
        <p:blipFill>
          <a:blip r:embed="rId7" cstate="print"/>
          <a:srcRect/>
          <a:stretch>
            <a:fillRect/>
          </a:stretch>
        </p:blipFill>
        <p:spPr bwMode="auto">
          <a:xfrm>
            <a:off x="7162800" y="5334000"/>
            <a:ext cx="1752600" cy="1158264"/>
          </a:xfrm>
          <a:prstGeom prst="rect">
            <a:avLst/>
          </a:prstGeom>
          <a:ln>
            <a:noFill/>
          </a:ln>
          <a:effectLst>
            <a:outerShdw blurRad="292100" dist="139700" dir="2700000" algn="tl" rotWithShape="0">
              <a:srgbClr val="333333">
                <a:alpha val="65000"/>
              </a:srgbClr>
            </a:outerShdw>
          </a:effectLst>
        </p:spPr>
      </p:pic>
      <p:pic>
        <p:nvPicPr>
          <p:cNvPr id="16" name="Рисунок 4"/>
          <p:cNvPicPr>
            <a:picLocks noChangeAspect="1"/>
          </p:cNvPicPr>
          <p:nvPr/>
        </p:nvPicPr>
        <p:blipFill>
          <a:blip r:embed="rId8" cstate="print"/>
          <a:srcRect t="5003" b="10004"/>
          <a:stretch>
            <a:fillRect/>
          </a:stretch>
        </p:blipFill>
        <p:spPr bwMode="auto">
          <a:xfrm rot="5400000">
            <a:off x="5038248" y="219552"/>
            <a:ext cx="1810704" cy="2743200"/>
          </a:xfrm>
          <a:prstGeom prst="rect">
            <a:avLst/>
          </a:prstGeom>
          <a:ln>
            <a:noFill/>
          </a:ln>
          <a:effectLst>
            <a:outerShdw blurRad="292100" dist="139700" dir="2700000" algn="tl" rotWithShape="0">
              <a:srgbClr val="333333">
                <a:alpha val="65000"/>
              </a:srgbClr>
            </a:outerShdw>
          </a:effectLst>
        </p:spPr>
      </p:pic>
      <p:pic>
        <p:nvPicPr>
          <p:cNvPr id="61449" name="Picture 9"/>
          <p:cNvPicPr>
            <a:picLocks noChangeAspect="1" noChangeArrowheads="1"/>
          </p:cNvPicPr>
          <p:nvPr/>
        </p:nvPicPr>
        <p:blipFill>
          <a:blip r:embed="rId9" cstate="print"/>
          <a:srcRect/>
          <a:stretch>
            <a:fillRect/>
          </a:stretch>
        </p:blipFill>
        <p:spPr bwMode="auto">
          <a:xfrm>
            <a:off x="381000" y="4953000"/>
            <a:ext cx="1415581" cy="1219200"/>
          </a:xfrm>
          <a:prstGeom prst="rect">
            <a:avLst/>
          </a:prstGeom>
          <a:noFill/>
          <a:ln w="9525">
            <a:noFill/>
            <a:miter lim="800000"/>
            <a:headEnd/>
            <a:tailEnd/>
          </a:ln>
        </p:spPr>
      </p:pic>
      <p:pic>
        <p:nvPicPr>
          <p:cNvPr id="61450" name="Picture 10"/>
          <p:cNvPicPr>
            <a:picLocks noChangeAspect="1" noChangeArrowheads="1"/>
          </p:cNvPicPr>
          <p:nvPr/>
        </p:nvPicPr>
        <p:blipFill>
          <a:blip r:embed="rId10" cstate="print"/>
          <a:srcRect/>
          <a:stretch>
            <a:fillRect/>
          </a:stretch>
        </p:blipFill>
        <p:spPr bwMode="auto">
          <a:xfrm>
            <a:off x="381000" y="3124200"/>
            <a:ext cx="1740046" cy="1524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533400"/>
          </a:xfrm>
        </p:spPr>
        <p:txBody>
          <a:bodyPr>
            <a:noAutofit/>
          </a:bodyPr>
          <a:lstStyle/>
          <a:p>
            <a:pPr>
              <a:buNone/>
            </a:pPr>
            <a:r>
              <a:rPr lang="en-US" sz="2000" b="1" dirty="0" smtClean="0">
                <a:solidFill>
                  <a:schemeClr val="tx2"/>
                </a:solidFill>
              </a:rPr>
              <a:t>MWPC</a:t>
            </a:r>
          </a:p>
          <a:p>
            <a:pPr>
              <a:buNone/>
            </a:pPr>
            <a:endParaRPr lang="en-US" sz="2000" b="1" dirty="0" smtClean="0">
              <a:solidFill>
                <a:schemeClr val="tx2"/>
              </a:solidFill>
            </a:endParaRPr>
          </a:p>
          <a:p>
            <a:pPr>
              <a:buNone/>
            </a:pPr>
            <a:endParaRPr lang="en-US" sz="2000" b="1" dirty="0" smtClean="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8</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sp>
        <p:nvSpPr>
          <p:cNvPr id="17" name="Rectangle 16"/>
          <p:cNvSpPr/>
          <p:nvPr/>
        </p:nvSpPr>
        <p:spPr>
          <a:xfrm>
            <a:off x="228600" y="1451789"/>
            <a:ext cx="8610600" cy="2739211"/>
          </a:xfrm>
          <a:prstGeom prst="rect">
            <a:avLst/>
          </a:prstGeom>
        </p:spPr>
        <p:txBody>
          <a:bodyPr wrap="square">
            <a:spAutoFit/>
          </a:bodyPr>
          <a:lstStyle/>
          <a:p>
            <a:pPr>
              <a:buFont typeface="Arial" pitchFamily="34" charset="0"/>
              <a:buChar char="•"/>
            </a:pPr>
            <a:r>
              <a:rPr lang="en-US" sz="2000" b="1" i="1" dirty="0" smtClean="0">
                <a:solidFill>
                  <a:schemeClr val="tx2"/>
                </a:solidFill>
              </a:rPr>
              <a:t>Limited multi-track separation </a:t>
            </a:r>
          </a:p>
          <a:p>
            <a:pPr lvl="4"/>
            <a:r>
              <a:rPr lang="en-US" sz="1600" i="1" dirty="0" smtClean="0">
                <a:solidFill>
                  <a:schemeClr val="tx2"/>
                </a:solidFill>
              </a:rPr>
              <a:t>mechanical instabilities due to electrostatic repulsion  -  critical length  of about 25cm for 10mm wires and 1mm spacing]</a:t>
            </a:r>
          </a:p>
          <a:p>
            <a:r>
              <a:rPr lang="en-US" sz="1600" i="1" dirty="0" smtClean="0">
                <a:solidFill>
                  <a:schemeClr val="tx2"/>
                </a:solidFill>
              </a:rPr>
              <a:t> </a:t>
            </a:r>
          </a:p>
          <a:p>
            <a:pPr>
              <a:buFont typeface="Arial" pitchFamily="34" charset="0"/>
              <a:buChar char="•"/>
            </a:pPr>
            <a:r>
              <a:rPr lang="en-US" sz="2000" b="1" i="1" dirty="0" smtClean="0">
                <a:solidFill>
                  <a:schemeClr val="tx2"/>
                </a:solidFill>
              </a:rPr>
              <a:t>Fast gain drop at high fluxes </a:t>
            </a:r>
          </a:p>
          <a:p>
            <a:pPr lvl="4"/>
            <a:r>
              <a:rPr lang="en-US" sz="1600" i="1" dirty="0" smtClean="0">
                <a:solidFill>
                  <a:schemeClr val="tx2"/>
                </a:solidFill>
              </a:rPr>
              <a:t>field-distorting space charge accumulation  due to the long time taken by the ions produced in the avalanches to clear the region of multiplication] </a:t>
            </a:r>
            <a:endParaRPr lang="en-US" sz="2000" b="1" i="1" dirty="0" smtClean="0">
              <a:solidFill>
                <a:schemeClr val="tx2"/>
              </a:solidFill>
            </a:endParaRPr>
          </a:p>
          <a:p>
            <a:pPr>
              <a:buFont typeface="Arial" pitchFamily="34" charset="0"/>
              <a:buChar char="•"/>
            </a:pPr>
            <a:r>
              <a:rPr lang="en-US" sz="2000" b="1" i="1" dirty="0" smtClean="0">
                <a:solidFill>
                  <a:schemeClr val="tx2"/>
                </a:solidFill>
              </a:rPr>
              <a:t>Aging</a:t>
            </a:r>
          </a:p>
          <a:p>
            <a:pPr lvl="4"/>
            <a:r>
              <a:rPr lang="en-US" sz="1600" i="1" dirty="0" smtClean="0">
                <a:solidFill>
                  <a:schemeClr val="tx2"/>
                </a:solidFill>
              </a:rPr>
              <a:t>permanent damage of the structures after long-term exposure to radiation  due to the formation of solid deposits on electrodes.</a:t>
            </a:r>
          </a:p>
        </p:txBody>
      </p:sp>
      <p:pic>
        <p:nvPicPr>
          <p:cNvPr id="7170" name="Picture 2"/>
          <p:cNvPicPr>
            <a:picLocks noChangeAspect="1" noChangeArrowheads="1"/>
          </p:cNvPicPr>
          <p:nvPr/>
        </p:nvPicPr>
        <p:blipFill>
          <a:blip r:embed="rId2" cstate="print"/>
          <a:srcRect/>
          <a:stretch>
            <a:fillRect/>
          </a:stretch>
        </p:blipFill>
        <p:spPr bwMode="auto">
          <a:xfrm>
            <a:off x="2133600" y="4572000"/>
            <a:ext cx="882463" cy="114300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304800" y="4572000"/>
            <a:ext cx="1691268" cy="1143000"/>
          </a:xfrm>
          <a:prstGeom prst="rect">
            <a:avLst/>
          </a:prstGeom>
          <a:noFill/>
          <a:ln w="9525">
            <a:noFill/>
            <a:miter lim="800000"/>
            <a:headEnd/>
            <a:tailEnd/>
          </a:ln>
        </p:spPr>
      </p:pic>
      <p:pic>
        <p:nvPicPr>
          <p:cNvPr id="12" name="Picture 4"/>
          <p:cNvPicPr>
            <a:picLocks noChangeAspect="1" noChangeArrowheads="1"/>
          </p:cNvPicPr>
          <p:nvPr/>
        </p:nvPicPr>
        <p:blipFill>
          <a:blip r:embed="rId4" cstate="print"/>
          <a:srcRect/>
          <a:stretch>
            <a:fillRect/>
          </a:stretch>
        </p:blipFill>
        <p:spPr bwMode="auto">
          <a:xfrm>
            <a:off x="3158587" y="4572000"/>
            <a:ext cx="1413413" cy="1143000"/>
          </a:xfrm>
          <a:prstGeom prst="rect">
            <a:avLst/>
          </a:prstGeom>
          <a:noFill/>
          <a:ln w="9525">
            <a:noFill/>
            <a:miter lim="800000"/>
            <a:headEnd/>
            <a:tailEnd/>
          </a:ln>
        </p:spPr>
      </p:pic>
      <p:sp>
        <p:nvSpPr>
          <p:cNvPr id="13" name="TextBox 12"/>
          <p:cNvSpPr txBox="1"/>
          <p:nvPr/>
        </p:nvSpPr>
        <p:spPr>
          <a:xfrm>
            <a:off x="4800600" y="4800600"/>
            <a:ext cx="4114800" cy="584775"/>
          </a:xfrm>
          <a:prstGeom prst="rect">
            <a:avLst/>
          </a:prstGeom>
          <a:noFill/>
        </p:spPr>
        <p:txBody>
          <a:bodyPr wrap="square" rtlCol="0">
            <a:spAutoFit/>
          </a:bodyPr>
          <a:lstStyle/>
          <a:p>
            <a:r>
              <a:rPr lang="en-US" sz="1600" i="1" dirty="0" smtClean="0">
                <a:solidFill>
                  <a:schemeClr val="tx2"/>
                </a:solidFill>
              </a:rPr>
              <a:t>Anode Aging: drop of the gain, discharges</a:t>
            </a:r>
          </a:p>
          <a:p>
            <a:r>
              <a:rPr lang="en-US" sz="1600" i="1" dirty="0" smtClean="0">
                <a:solidFill>
                  <a:schemeClr val="tx2"/>
                </a:solidFill>
              </a:rPr>
              <a:t>Cathode Aging: Malter effects</a:t>
            </a:r>
          </a:p>
        </p:txBody>
      </p:sp>
      <p:pic>
        <p:nvPicPr>
          <p:cNvPr id="14" name="Picture 3"/>
          <p:cNvPicPr>
            <a:picLocks noChangeAspect="1" noChangeArrowheads="1"/>
          </p:cNvPicPr>
          <p:nvPr/>
        </p:nvPicPr>
        <p:blipFill>
          <a:blip r:embed="rId5"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76200"/>
            <a:ext cx="7696200" cy="523220"/>
          </a:xfrm>
          <a:prstGeom prst="rect">
            <a:avLst/>
          </a:prstGeom>
        </p:spPr>
        <p:txBody>
          <a:bodyPr wrap="square">
            <a:spAutoFit/>
          </a:bodyPr>
          <a:lstStyle/>
          <a:p>
            <a:pPr algn="l" defTabSz="913520"/>
            <a:r>
              <a:rPr lang="en-US" sz="2800" b="1" i="1" dirty="0" smtClean="0">
                <a:solidFill>
                  <a:schemeClr val="tx2"/>
                </a:solidFill>
              </a:rPr>
              <a:t>MPGD(Hole Type)@BINP</a:t>
            </a:r>
            <a:endParaRPr lang="en-US" sz="2800" b="1" dirty="0">
              <a:solidFill>
                <a:schemeClr val="tx2"/>
              </a:solidFill>
            </a:endParaRPr>
          </a:p>
        </p:txBody>
      </p:sp>
      <p:sp>
        <p:nvSpPr>
          <p:cNvPr id="6" name="Date Placeholder 5"/>
          <p:cNvSpPr>
            <a:spLocks noGrp="1"/>
          </p:cNvSpPr>
          <p:nvPr>
            <p:ph type="dt" sz="half" idx="10"/>
          </p:nvPr>
        </p:nvSpPr>
        <p:spPr>
          <a:xfrm>
            <a:off x="457200" y="6307264"/>
            <a:ext cx="2133600" cy="365125"/>
          </a:xfrm>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80</a:t>
            </a:fld>
            <a:endParaRPr lang="en-US"/>
          </a:p>
        </p:txBody>
      </p:sp>
      <p:sp>
        <p:nvSpPr>
          <p:cNvPr id="8" name="Footer Placeholder 7"/>
          <p:cNvSpPr>
            <a:spLocks noGrp="1"/>
          </p:cNvSpPr>
          <p:nvPr>
            <p:ph type="ftr" sz="quarter" idx="11"/>
          </p:nvPr>
        </p:nvSpPr>
        <p:spPr>
          <a:xfrm>
            <a:off x="2286000" y="6307264"/>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9"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62466" name="Picture 2"/>
          <p:cNvPicPr>
            <a:picLocks noChangeAspect="1" noChangeArrowheads="1"/>
          </p:cNvPicPr>
          <p:nvPr/>
        </p:nvPicPr>
        <p:blipFill>
          <a:blip r:embed="rId3" cstate="print"/>
          <a:srcRect/>
          <a:stretch>
            <a:fillRect/>
          </a:stretch>
        </p:blipFill>
        <p:spPr bwMode="auto">
          <a:xfrm>
            <a:off x="328611" y="685799"/>
            <a:ext cx="4572000" cy="488386"/>
          </a:xfrm>
          <a:prstGeom prst="rect">
            <a:avLst/>
          </a:prstGeom>
          <a:noFill/>
          <a:ln w="9525">
            <a:noFill/>
            <a:miter lim="800000"/>
            <a:headEnd/>
            <a:tailEnd/>
          </a:ln>
        </p:spPr>
      </p:pic>
      <p:pic>
        <p:nvPicPr>
          <p:cNvPr id="62467" name="Picture 3"/>
          <p:cNvPicPr>
            <a:picLocks noChangeAspect="1" noChangeArrowheads="1"/>
          </p:cNvPicPr>
          <p:nvPr/>
        </p:nvPicPr>
        <p:blipFill>
          <a:blip r:embed="rId4" cstate="print"/>
          <a:srcRect/>
          <a:stretch>
            <a:fillRect/>
          </a:stretch>
        </p:blipFill>
        <p:spPr bwMode="auto">
          <a:xfrm>
            <a:off x="252411" y="1219200"/>
            <a:ext cx="4572000" cy="616903"/>
          </a:xfrm>
          <a:prstGeom prst="rect">
            <a:avLst/>
          </a:prstGeom>
          <a:noFill/>
          <a:ln w="9525">
            <a:noFill/>
            <a:miter lim="800000"/>
            <a:headEnd/>
            <a:tailEnd/>
          </a:ln>
        </p:spPr>
      </p:pic>
      <p:pic>
        <p:nvPicPr>
          <p:cNvPr id="62468" name="Picture 4"/>
          <p:cNvPicPr>
            <a:picLocks noChangeAspect="1" noChangeArrowheads="1"/>
          </p:cNvPicPr>
          <p:nvPr/>
        </p:nvPicPr>
        <p:blipFill>
          <a:blip r:embed="rId5" cstate="print"/>
          <a:srcRect/>
          <a:stretch>
            <a:fillRect/>
          </a:stretch>
        </p:blipFill>
        <p:spPr bwMode="auto">
          <a:xfrm>
            <a:off x="266700" y="1905000"/>
            <a:ext cx="4572000" cy="1180618"/>
          </a:xfrm>
          <a:prstGeom prst="rect">
            <a:avLst/>
          </a:prstGeom>
          <a:noFill/>
          <a:ln w="9525">
            <a:noFill/>
            <a:miter lim="800000"/>
            <a:headEnd/>
            <a:tailEnd/>
          </a:ln>
        </p:spPr>
      </p:pic>
      <p:pic>
        <p:nvPicPr>
          <p:cNvPr id="62469" name="Picture 5"/>
          <p:cNvPicPr>
            <a:picLocks noChangeAspect="1" noChangeArrowheads="1"/>
          </p:cNvPicPr>
          <p:nvPr/>
        </p:nvPicPr>
        <p:blipFill>
          <a:blip r:embed="rId6" cstate="print"/>
          <a:srcRect/>
          <a:stretch>
            <a:fillRect/>
          </a:stretch>
        </p:blipFill>
        <p:spPr bwMode="auto">
          <a:xfrm>
            <a:off x="381000" y="3124200"/>
            <a:ext cx="4572000" cy="292464"/>
          </a:xfrm>
          <a:prstGeom prst="rect">
            <a:avLst/>
          </a:prstGeom>
          <a:noFill/>
          <a:ln w="9525">
            <a:noFill/>
            <a:miter lim="800000"/>
            <a:headEnd/>
            <a:tailEnd/>
          </a:ln>
        </p:spPr>
      </p:pic>
      <p:pic>
        <p:nvPicPr>
          <p:cNvPr id="62470" name="Picture 6"/>
          <p:cNvPicPr>
            <a:picLocks noChangeAspect="1" noChangeArrowheads="1"/>
          </p:cNvPicPr>
          <p:nvPr/>
        </p:nvPicPr>
        <p:blipFill>
          <a:blip r:embed="rId7" cstate="print"/>
          <a:srcRect/>
          <a:stretch>
            <a:fillRect/>
          </a:stretch>
        </p:blipFill>
        <p:spPr bwMode="auto">
          <a:xfrm>
            <a:off x="238125" y="3479927"/>
            <a:ext cx="4572000" cy="1625473"/>
          </a:xfrm>
          <a:prstGeom prst="rect">
            <a:avLst/>
          </a:prstGeom>
          <a:noFill/>
          <a:ln w="9525">
            <a:noFill/>
            <a:miter lim="800000"/>
            <a:headEnd/>
            <a:tailEnd/>
          </a:ln>
        </p:spPr>
      </p:pic>
      <p:pic>
        <p:nvPicPr>
          <p:cNvPr id="62471" name="Picture 7"/>
          <p:cNvPicPr>
            <a:picLocks noChangeAspect="1" noChangeArrowheads="1"/>
          </p:cNvPicPr>
          <p:nvPr/>
        </p:nvPicPr>
        <p:blipFill>
          <a:blip r:embed="rId8" cstate="print"/>
          <a:srcRect/>
          <a:stretch>
            <a:fillRect/>
          </a:stretch>
        </p:blipFill>
        <p:spPr bwMode="auto">
          <a:xfrm>
            <a:off x="304800" y="5181600"/>
            <a:ext cx="4572000" cy="506061"/>
          </a:xfrm>
          <a:prstGeom prst="rect">
            <a:avLst/>
          </a:prstGeom>
          <a:noFill/>
          <a:ln w="9525">
            <a:noFill/>
            <a:miter lim="800000"/>
            <a:headEnd/>
            <a:tailEnd/>
          </a:ln>
        </p:spPr>
      </p:pic>
      <p:pic>
        <p:nvPicPr>
          <p:cNvPr id="62472" name="Picture 8"/>
          <p:cNvPicPr>
            <a:picLocks noChangeAspect="1" noChangeArrowheads="1"/>
          </p:cNvPicPr>
          <p:nvPr/>
        </p:nvPicPr>
        <p:blipFill>
          <a:blip r:embed="rId9" cstate="print"/>
          <a:srcRect/>
          <a:stretch>
            <a:fillRect/>
          </a:stretch>
        </p:blipFill>
        <p:spPr bwMode="auto">
          <a:xfrm>
            <a:off x="5476875" y="1219200"/>
            <a:ext cx="3667125" cy="533400"/>
          </a:xfrm>
          <a:prstGeom prst="rect">
            <a:avLst/>
          </a:prstGeom>
          <a:noFill/>
          <a:ln w="9525">
            <a:noFill/>
            <a:miter lim="800000"/>
            <a:headEnd/>
            <a:tailEnd/>
          </a:ln>
        </p:spPr>
      </p:pic>
      <p:pic>
        <p:nvPicPr>
          <p:cNvPr id="62473" name="Picture 9"/>
          <p:cNvPicPr>
            <a:picLocks noChangeAspect="1" noChangeArrowheads="1"/>
          </p:cNvPicPr>
          <p:nvPr/>
        </p:nvPicPr>
        <p:blipFill>
          <a:blip r:embed="rId10" cstate="print"/>
          <a:srcRect/>
          <a:stretch>
            <a:fillRect/>
          </a:stretch>
        </p:blipFill>
        <p:spPr bwMode="auto">
          <a:xfrm>
            <a:off x="5476875" y="2362200"/>
            <a:ext cx="3667125" cy="280988"/>
          </a:xfrm>
          <a:prstGeom prst="rect">
            <a:avLst/>
          </a:prstGeom>
          <a:noFill/>
          <a:ln w="9525">
            <a:noFill/>
            <a:miter lim="800000"/>
            <a:headEnd/>
            <a:tailEnd/>
          </a:ln>
        </p:spPr>
      </p:pic>
      <p:pic>
        <p:nvPicPr>
          <p:cNvPr id="62474" name="Picture 10"/>
          <p:cNvPicPr>
            <a:picLocks noChangeAspect="1" noChangeArrowheads="1"/>
          </p:cNvPicPr>
          <p:nvPr/>
        </p:nvPicPr>
        <p:blipFill>
          <a:blip r:embed="rId11" cstate="print"/>
          <a:srcRect/>
          <a:stretch>
            <a:fillRect/>
          </a:stretch>
        </p:blipFill>
        <p:spPr bwMode="auto">
          <a:xfrm>
            <a:off x="5434013" y="1828800"/>
            <a:ext cx="3709988" cy="347663"/>
          </a:xfrm>
          <a:prstGeom prst="rect">
            <a:avLst/>
          </a:prstGeom>
          <a:noFill/>
          <a:ln w="9525">
            <a:noFill/>
            <a:miter lim="800000"/>
            <a:headEnd/>
            <a:tailEnd/>
          </a:ln>
        </p:spPr>
      </p:pic>
      <p:pic>
        <p:nvPicPr>
          <p:cNvPr id="24" name="Picture 6"/>
          <p:cNvPicPr>
            <a:picLocks noChangeAspect="1" noChangeArrowheads="1"/>
          </p:cNvPicPr>
          <p:nvPr/>
        </p:nvPicPr>
        <p:blipFill>
          <a:blip r:embed="rId12" cstate="print"/>
          <a:srcRect/>
          <a:stretch>
            <a:fillRect/>
          </a:stretch>
        </p:blipFill>
        <p:spPr bwMode="auto">
          <a:xfrm>
            <a:off x="5257800" y="3200400"/>
            <a:ext cx="3476625"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3900" y="1600200"/>
            <a:ext cx="7696200" cy="523220"/>
          </a:xfrm>
          <a:prstGeom prst="rect">
            <a:avLst/>
          </a:prstGeom>
        </p:spPr>
        <p:txBody>
          <a:bodyPr wrap="square">
            <a:spAutoFit/>
          </a:bodyPr>
          <a:lstStyle/>
          <a:p>
            <a:pPr defTabSz="913520"/>
            <a:r>
              <a:rPr lang="en-US" sz="2800" b="1" i="1" dirty="0" smtClean="0">
                <a:solidFill>
                  <a:schemeClr val="tx2"/>
                </a:solidFill>
              </a:rPr>
              <a:t>backup</a:t>
            </a:r>
            <a:endParaRPr lang="en-US" sz="28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81</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9"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
          </a:xfrm>
        </p:spPr>
        <p:txBody>
          <a:bodyPr>
            <a:noAutofit/>
          </a:bodyPr>
          <a:lstStyle/>
          <a:p>
            <a:r>
              <a:rPr lang="en-US" sz="2000" b="1" dirty="0" smtClean="0">
                <a:solidFill>
                  <a:schemeClr val="tx2"/>
                </a:solidFill>
              </a:rPr>
              <a:t>MHSP (</a:t>
            </a:r>
            <a:r>
              <a:rPr lang="it-IT" sz="2000" b="1" dirty="0" smtClean="0">
                <a:solidFill>
                  <a:schemeClr val="tx2"/>
                </a:solidFill>
              </a:rPr>
              <a:t>Micro Hole &amp; Strip Plate</a:t>
            </a:r>
            <a:r>
              <a:rPr lang="en-US" sz="2000" b="1" dirty="0" smtClean="0">
                <a:solidFill>
                  <a:schemeClr val="tx2"/>
                </a:solidFill>
              </a:rPr>
              <a:t>)  &amp; </a:t>
            </a:r>
            <a:r>
              <a:rPr lang="en-US" sz="2000" b="1" dirty="0" err="1" smtClean="0">
                <a:solidFill>
                  <a:schemeClr val="tx2"/>
                </a:solidFill>
              </a:rPr>
              <a:t>THCobra</a:t>
            </a:r>
            <a:endParaRPr lang="en-US" sz="2000" b="1" dirty="0" smtClean="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82</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69634" name="Picture 2"/>
          <p:cNvPicPr>
            <a:picLocks noChangeAspect="1" noChangeArrowheads="1"/>
          </p:cNvPicPr>
          <p:nvPr/>
        </p:nvPicPr>
        <p:blipFill>
          <a:blip r:embed="rId2" cstate="print"/>
          <a:srcRect/>
          <a:stretch>
            <a:fillRect/>
          </a:stretch>
        </p:blipFill>
        <p:spPr bwMode="auto">
          <a:xfrm>
            <a:off x="609600" y="757695"/>
            <a:ext cx="2590800" cy="2671305"/>
          </a:xfrm>
          <a:prstGeom prst="rect">
            <a:avLst/>
          </a:prstGeom>
          <a:noFill/>
          <a:ln w="9525">
            <a:noFill/>
            <a:miter lim="800000"/>
            <a:headEnd/>
            <a:tailEnd/>
          </a:ln>
        </p:spPr>
      </p:pic>
      <p:sp>
        <p:nvSpPr>
          <p:cNvPr id="13" name="Rectangle 12"/>
          <p:cNvSpPr/>
          <p:nvPr/>
        </p:nvSpPr>
        <p:spPr>
          <a:xfrm>
            <a:off x="3962400" y="1371600"/>
            <a:ext cx="4572000" cy="1077218"/>
          </a:xfrm>
          <a:prstGeom prst="rect">
            <a:avLst/>
          </a:prstGeom>
        </p:spPr>
        <p:txBody>
          <a:bodyPr>
            <a:spAutoFit/>
          </a:bodyPr>
          <a:lstStyle/>
          <a:p>
            <a:r>
              <a:rPr lang="en-US" sz="1600" dirty="0" smtClean="0">
                <a:solidFill>
                  <a:schemeClr val="tx2"/>
                </a:solidFill>
              </a:rPr>
              <a:t>Veloso et al, RSI, 71(2000) 2371 </a:t>
            </a:r>
          </a:p>
          <a:p>
            <a:r>
              <a:rPr lang="en-US" sz="1600" dirty="0" smtClean="0">
                <a:solidFill>
                  <a:schemeClr val="tx2"/>
                </a:solidFill>
              </a:rPr>
              <a:t>Maia </a:t>
            </a:r>
            <a:r>
              <a:rPr lang="en-US" sz="1600" dirty="0" err="1" smtClean="0">
                <a:solidFill>
                  <a:schemeClr val="tx2"/>
                </a:solidFill>
              </a:rPr>
              <a:t>etal</a:t>
            </a:r>
            <a:r>
              <a:rPr lang="en-US" sz="1600" dirty="0" smtClean="0">
                <a:solidFill>
                  <a:schemeClr val="tx2"/>
                </a:solidFill>
              </a:rPr>
              <a:t>., NIM A 504 (2003)364</a:t>
            </a:r>
          </a:p>
          <a:p>
            <a:r>
              <a:rPr lang="en-US" sz="1600" dirty="0" smtClean="0">
                <a:solidFill>
                  <a:schemeClr val="tx2"/>
                </a:solidFill>
              </a:rPr>
              <a:t>Veloso </a:t>
            </a:r>
            <a:r>
              <a:rPr lang="en-US" sz="1600" dirty="0" err="1" smtClean="0">
                <a:solidFill>
                  <a:schemeClr val="tx2"/>
                </a:solidFill>
              </a:rPr>
              <a:t>etal</a:t>
            </a:r>
            <a:r>
              <a:rPr lang="en-US" sz="1600" dirty="0" smtClean="0">
                <a:solidFill>
                  <a:schemeClr val="tx2"/>
                </a:solidFill>
              </a:rPr>
              <a:t>, NIM A 524(2004)124</a:t>
            </a:r>
          </a:p>
          <a:p>
            <a:r>
              <a:rPr lang="en-US" sz="1600" dirty="0" smtClean="0">
                <a:solidFill>
                  <a:schemeClr val="tx2"/>
                </a:solidFill>
              </a:rPr>
              <a:t>Breskin et </a:t>
            </a:r>
            <a:r>
              <a:rPr lang="en-US" sz="1600" dirty="0" err="1" smtClean="0">
                <a:solidFill>
                  <a:schemeClr val="tx2"/>
                </a:solidFill>
              </a:rPr>
              <a:t>al,to</a:t>
            </a:r>
            <a:r>
              <a:rPr lang="en-US" sz="1600" dirty="0" smtClean="0">
                <a:solidFill>
                  <a:schemeClr val="tx2"/>
                </a:solidFill>
              </a:rPr>
              <a:t> be published in NIM A</a:t>
            </a:r>
          </a:p>
        </p:txBody>
      </p:sp>
      <p:pic>
        <p:nvPicPr>
          <p:cNvPr id="10" name="Picture 3"/>
          <p:cNvPicPr>
            <a:picLocks noChangeAspect="1" noChangeArrowheads="1"/>
          </p:cNvPicPr>
          <p:nvPr/>
        </p:nvPicPr>
        <p:blipFill>
          <a:blip r:embed="rId3"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pic>
        <p:nvPicPr>
          <p:cNvPr id="11" name="Picture 10" descr="bottom2 copy"/>
          <p:cNvPicPr>
            <a:picLocks noChangeAspect="1" noChangeArrowheads="1"/>
          </p:cNvPicPr>
          <p:nvPr/>
        </p:nvPicPr>
        <p:blipFill>
          <a:blip r:embed="rId4" cstate="print"/>
          <a:srcRect l="-932" t="18729" r="8897" b="18729"/>
          <a:stretch>
            <a:fillRect/>
          </a:stretch>
        </p:blipFill>
        <p:spPr bwMode="auto">
          <a:xfrm>
            <a:off x="609600" y="4267200"/>
            <a:ext cx="2691138" cy="1828800"/>
          </a:xfrm>
          <a:prstGeom prst="rect">
            <a:avLst/>
          </a:prstGeom>
          <a:noFill/>
          <a:ln w="9525">
            <a:noFill/>
            <a:miter lim="800000"/>
            <a:headEnd/>
            <a:tailEnd/>
          </a:ln>
        </p:spPr>
      </p:pic>
      <p:pic>
        <p:nvPicPr>
          <p:cNvPr id="12"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581400" y="3810000"/>
            <a:ext cx="5333999" cy="25247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3900" y="2305617"/>
            <a:ext cx="7696200" cy="2246769"/>
          </a:xfrm>
          <a:prstGeom prst="rect">
            <a:avLst/>
          </a:prstGeom>
        </p:spPr>
        <p:txBody>
          <a:bodyPr wrap="square">
            <a:spAutoFit/>
          </a:bodyPr>
          <a:lstStyle/>
          <a:p>
            <a:pPr algn="ctr" defTabSz="913520"/>
            <a:r>
              <a:rPr lang="en-US" sz="2800" b="1" i="1" dirty="0" smtClean="0">
                <a:solidFill>
                  <a:schemeClr val="tx2"/>
                </a:solidFill>
              </a:rPr>
              <a:t>Faster Ions Evacuation</a:t>
            </a:r>
            <a:br>
              <a:rPr lang="en-US" sz="2800" b="1" i="1" dirty="0" smtClean="0">
                <a:solidFill>
                  <a:schemeClr val="tx2"/>
                </a:solidFill>
              </a:rPr>
            </a:br>
            <a:r>
              <a:rPr lang="en-US" sz="2800" b="1" i="1" dirty="0" smtClean="0">
                <a:solidFill>
                  <a:schemeClr val="tx2"/>
                </a:solidFill>
              </a:rPr>
              <a:t>Higher Spatial resolution</a:t>
            </a:r>
            <a:br>
              <a:rPr lang="en-US" sz="2800" b="1" i="1" dirty="0" smtClean="0">
                <a:solidFill>
                  <a:schemeClr val="tx2"/>
                </a:solidFill>
              </a:rPr>
            </a:br>
            <a:r>
              <a:rPr lang="en-US" sz="2800" b="1" i="1" dirty="0" smtClean="0">
                <a:solidFill>
                  <a:schemeClr val="tx2"/>
                </a:solidFill>
              </a:rPr>
              <a:t/>
            </a:r>
            <a:br>
              <a:rPr lang="en-US" sz="2800" b="1" i="1" dirty="0" smtClean="0">
                <a:solidFill>
                  <a:schemeClr val="tx2"/>
                </a:solidFill>
              </a:rPr>
            </a:br>
            <a:r>
              <a:rPr lang="en-US" sz="2800" b="1" i="1" dirty="0" smtClean="0">
                <a:solidFill>
                  <a:schemeClr val="tx2"/>
                </a:solidFill>
              </a:rPr>
              <a:t>the first Micro Pattern Gaseous Detector:</a:t>
            </a:r>
            <a:br>
              <a:rPr lang="en-US" sz="2800" b="1" i="1" dirty="0" smtClean="0">
                <a:solidFill>
                  <a:schemeClr val="tx2"/>
                </a:solidFill>
              </a:rPr>
            </a:br>
            <a:r>
              <a:rPr lang="en-US" sz="2800" b="1" i="1" dirty="0" smtClean="0">
                <a:solidFill>
                  <a:schemeClr val="tx2"/>
                </a:solidFill>
              </a:rPr>
              <a:t>MSGC (OED, 1988)</a:t>
            </a:r>
            <a:endParaRPr lang="en-US" sz="2800" b="1" dirty="0">
              <a:solidFill>
                <a:schemeClr val="tx2"/>
              </a:solidFill>
            </a:endParaRPr>
          </a:p>
        </p:txBody>
      </p:sp>
      <p:sp>
        <p:nvSpPr>
          <p:cNvPr id="6" name="Date Placeholder 5"/>
          <p:cNvSpPr>
            <a:spLocks noGrp="1"/>
          </p:cNvSpPr>
          <p:nvPr>
            <p:ph type="dt" sz="half" idx="10"/>
          </p:nvPr>
        </p:nvSpPr>
        <p:spPr/>
        <p:txBody>
          <a:bodyPr/>
          <a:lstStyle/>
          <a:p>
            <a:r>
              <a:rPr lang="en-US" dirty="0" smtClean="0"/>
              <a:t>28th February 2014</a:t>
            </a:r>
            <a:endParaRPr lang="en-US" dirty="0"/>
          </a:p>
        </p:txBody>
      </p:sp>
      <p:sp>
        <p:nvSpPr>
          <p:cNvPr id="7" name="Slide Number Placeholder 6"/>
          <p:cNvSpPr>
            <a:spLocks noGrp="1"/>
          </p:cNvSpPr>
          <p:nvPr>
            <p:ph type="sldNum" sz="quarter" idx="12"/>
          </p:nvPr>
        </p:nvSpPr>
        <p:spPr/>
        <p:txBody>
          <a:bodyPr/>
          <a:lstStyle/>
          <a:p>
            <a:fld id="{C9F05DD2-B773-4D52-BA40-E8C9AEDB195F}" type="slidenum">
              <a:rPr lang="en-US" smtClean="0"/>
              <a:pPr/>
              <a:t>9</a:t>
            </a:fld>
            <a:endParaRPr lang="en-US"/>
          </a:p>
        </p:txBody>
      </p:sp>
      <p:sp>
        <p:nvSpPr>
          <p:cNvPr id="8" name="Footer Placeholder 7"/>
          <p:cNvSpPr>
            <a:spLocks noGrp="1"/>
          </p:cNvSpPr>
          <p:nvPr>
            <p:ph type="ftr" sz="quarter" idx="11"/>
          </p:nvPr>
        </p:nvSpPr>
        <p:spPr>
          <a:xfrm>
            <a:off x="2286000" y="6356350"/>
            <a:ext cx="4572000" cy="365125"/>
          </a:xfrm>
        </p:spPr>
        <p:txBody>
          <a:bodyPr/>
          <a:lstStyle/>
          <a:p>
            <a:r>
              <a:rPr lang="en-US" dirty="0" smtClean="0"/>
              <a:t>International Conference on Instrumentation for Colliding Beam Physics, Budker Institute of Nuclear Physics, Novosibirsk, Russia</a:t>
            </a:r>
            <a:endParaRPr lang="en-US" dirty="0"/>
          </a:p>
        </p:txBody>
      </p:sp>
      <p:pic>
        <p:nvPicPr>
          <p:cNvPr id="9" name="Picture 3"/>
          <p:cNvPicPr>
            <a:picLocks noChangeAspect="1" noChangeArrowheads="1"/>
          </p:cNvPicPr>
          <p:nvPr/>
        </p:nvPicPr>
        <p:blipFill>
          <a:blip r:embed="rId2" cstate="print">
            <a:duotone>
              <a:schemeClr val="accent1">
                <a:shade val="45000"/>
                <a:satMod val="135000"/>
              </a:schemeClr>
              <a:prstClr val="white"/>
            </a:duotone>
            <a:lum bright="20000" contrast="-40000"/>
          </a:blip>
          <a:srcRect/>
          <a:stretch>
            <a:fillRect/>
          </a:stretch>
        </p:blipFill>
        <p:spPr bwMode="auto">
          <a:xfrm>
            <a:off x="5761892" y="76200"/>
            <a:ext cx="3305908" cy="358140"/>
          </a:xfrm>
          <a:prstGeom prst="roundRect">
            <a:avLst>
              <a:gd name="adj" fmla="val 8594"/>
            </a:avLst>
          </a:prstGeom>
          <a:solidFill>
            <a:srgbClr val="FFFFFF">
              <a:shade val="85000"/>
              <a:alpha val="20000"/>
            </a:srgbClr>
          </a:solidFill>
          <a:ln>
            <a:noFill/>
          </a:ln>
          <a:effectLst>
            <a:reflection blurRad="12700" stA="38000" endPos="28000" dist="5000" dir="5400000" sy="-100000" algn="bl" rotWithShape="0"/>
          </a:effectLst>
        </p:spPr>
      </p:pic>
      <p:sp>
        <p:nvSpPr>
          <p:cNvPr id="10" name="Rectangle 9"/>
          <p:cNvSpPr/>
          <p:nvPr/>
        </p:nvSpPr>
        <p:spPr>
          <a:xfrm>
            <a:off x="1371601" y="5029200"/>
            <a:ext cx="6858000" cy="646331"/>
          </a:xfrm>
          <a:prstGeom prst="rect">
            <a:avLst/>
          </a:prstGeom>
        </p:spPr>
        <p:txBody>
          <a:bodyPr wrap="square">
            <a:spAutoFit/>
          </a:bodyPr>
          <a:lstStyle/>
          <a:p>
            <a:r>
              <a:rPr lang="en-US" b="1" i="1" dirty="0" smtClean="0">
                <a:solidFill>
                  <a:schemeClr val="tx2"/>
                </a:solidFill>
              </a:rPr>
              <a:t>(from now on…. material in between anode and cathode… with many consequences to take into account)</a:t>
            </a:r>
            <a:endParaRPr lang="en-US" dirty="0"/>
          </a:p>
        </p:txBody>
      </p:sp>
      <p:sp>
        <p:nvSpPr>
          <p:cNvPr id="11" name="Rectangle 10"/>
          <p:cNvSpPr/>
          <p:nvPr/>
        </p:nvSpPr>
        <p:spPr>
          <a:xfrm>
            <a:off x="685800" y="1143000"/>
            <a:ext cx="6858000" cy="400110"/>
          </a:xfrm>
          <a:prstGeom prst="rect">
            <a:avLst/>
          </a:prstGeom>
        </p:spPr>
        <p:txBody>
          <a:bodyPr wrap="square">
            <a:spAutoFit/>
          </a:bodyPr>
          <a:lstStyle/>
          <a:p>
            <a:r>
              <a:rPr lang="en-US" sz="2000" b="1" i="1" dirty="0" smtClean="0">
                <a:solidFill>
                  <a:schemeClr val="tx2"/>
                </a:solidFill>
              </a:rPr>
              <a:t>The basic idea: move down in size </a:t>
            </a:r>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5069</TotalTime>
  <Words>5033</Words>
  <Application>Microsoft Office PowerPoint</Application>
  <PresentationFormat>On-screen Show (4:3)</PresentationFormat>
  <Paragraphs>616</Paragraphs>
  <Slides>82</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84" baseType="lpstr">
      <vt:lpstr>Office Theme</vt:lpstr>
      <vt:lpstr>Picture</vt:lpstr>
      <vt:lpstr>Slide 1</vt:lpstr>
      <vt:lpstr>Схема (outline)</vt:lpstr>
      <vt:lpstr>MPGD family  ( a list of “curious” names and acronyms )</vt:lpstr>
      <vt:lpstr>Let’s do a rude simplification:  MPGD in two families</vt:lpstr>
      <vt:lpstr>“Micro Anode” Amplification</vt:lpstr>
      <vt:lpstr>Slide 6</vt:lpstr>
      <vt:lpstr>Slide 7</vt:lpstr>
      <vt:lpstr>Slide 8</vt:lpstr>
      <vt:lpstr>Faster Ions Evacuation Higher Spatial resolution  the first Micro Pattern Gaseous Detector: MSGC (OED, 1988)</vt:lpstr>
      <vt:lpstr>Slide 10</vt:lpstr>
      <vt:lpstr>Slide 11</vt:lpstr>
      <vt:lpstr>Slide 12</vt:lpstr>
      <vt:lpstr>Slide 13</vt:lpstr>
      <vt:lpstr>Slide 14</vt:lpstr>
      <vt:lpstr>Slide 15</vt:lpstr>
      <vt:lpstr>Slide 16</vt:lpstr>
      <vt:lpstr>Slide 17</vt:lpstr>
      <vt:lpstr>Slide 18</vt:lpstr>
      <vt:lpstr>Slide 19</vt:lpstr>
      <vt:lpstr>“Parallel Plate” Amplification</vt:lpstr>
      <vt:lpstr>Slide 21</vt:lpstr>
      <vt:lpstr>“Parallel Plate” Amplification  (single stage devices… micromegas family)</vt:lpstr>
      <vt:lpstr>Slide 23</vt:lpstr>
      <vt:lpstr>Slide 24</vt:lpstr>
      <vt:lpstr>Slide 25</vt:lpstr>
      <vt:lpstr>Slide 26</vt:lpstr>
      <vt:lpstr>“Parallel Plate” Amplification and Transfer (multi stage devices… GEMs Family)</vt:lpstr>
      <vt:lpstr>Slide 28</vt:lpstr>
      <vt:lpstr>Slide 29</vt:lpstr>
      <vt:lpstr>Slide 30</vt:lpstr>
      <vt:lpstr>Slide 31</vt:lpstr>
      <vt:lpstr>Slide 32</vt:lpstr>
      <vt:lpstr>Slide 33</vt:lpstr>
      <vt:lpstr>Slide 34</vt:lpstr>
      <vt:lpstr>Discharges in MPGDs </vt:lpstr>
      <vt:lpstr>Multi Stage Devices</vt:lpstr>
      <vt:lpstr>Multi Stage Devices</vt:lpstr>
      <vt:lpstr>Resistive Electrodes (for single stage)</vt:lpstr>
      <vt:lpstr>Resistive layers (for single stage)</vt:lpstr>
      <vt:lpstr>Aging…</vt:lpstr>
      <vt:lpstr>Aging…</vt:lpstr>
      <vt:lpstr>Aging…</vt:lpstr>
      <vt:lpstr>Aging…</vt:lpstr>
      <vt:lpstr>Rate Capabilities</vt:lpstr>
      <vt:lpstr>Slide 45</vt:lpstr>
      <vt:lpstr>Slide 46</vt:lpstr>
      <vt:lpstr>Slide 47</vt:lpstr>
      <vt:lpstr>Slide 48</vt:lpstr>
      <vt:lpstr>Slide 49</vt:lpstr>
      <vt:lpstr>RD51</vt:lpstr>
      <vt:lpstr>Slide 51</vt:lpstr>
      <vt:lpstr>Slide 52</vt:lpstr>
      <vt:lpstr>Slide 53</vt:lpstr>
      <vt:lpstr>Slide 54</vt:lpstr>
      <vt:lpstr>Slide 55</vt:lpstr>
      <vt:lpstr>RD51 Common Project</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Some References (MPGD &amp; RD51)</vt:lpstr>
      <vt:lpstr>MPGD(Hole Type)@BINP</vt:lpstr>
      <vt:lpstr>MPGD(Hole Type)@BINP</vt:lpstr>
      <vt:lpstr>backup</vt:lpstr>
      <vt:lpstr>Slide 82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eoliveri</dc:creator>
  <cp:lastModifiedBy>eoliveri</cp:lastModifiedBy>
  <cp:revision>171</cp:revision>
  <dcterms:created xsi:type="dcterms:W3CDTF">2014-02-22T10:11:30Z</dcterms:created>
  <dcterms:modified xsi:type="dcterms:W3CDTF">2014-02-28T13:16:15Z</dcterms:modified>
</cp:coreProperties>
</file>