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52"/>
  </p:notesMasterIdLst>
  <p:sldIdLst>
    <p:sldId id="515" r:id="rId2"/>
    <p:sldId id="574" r:id="rId3"/>
    <p:sldId id="575" r:id="rId4"/>
    <p:sldId id="617" r:id="rId5"/>
    <p:sldId id="576" r:id="rId6"/>
    <p:sldId id="577" r:id="rId7"/>
    <p:sldId id="578" r:id="rId8"/>
    <p:sldId id="579" r:id="rId9"/>
    <p:sldId id="580" r:id="rId10"/>
    <p:sldId id="581" r:id="rId11"/>
    <p:sldId id="573" r:id="rId12"/>
    <p:sldId id="582" r:id="rId13"/>
    <p:sldId id="583" r:id="rId14"/>
    <p:sldId id="584" r:id="rId15"/>
    <p:sldId id="585" r:id="rId16"/>
    <p:sldId id="586" r:id="rId17"/>
    <p:sldId id="618" r:id="rId18"/>
    <p:sldId id="619" r:id="rId19"/>
    <p:sldId id="587" r:id="rId20"/>
    <p:sldId id="588" r:id="rId21"/>
    <p:sldId id="589" r:id="rId22"/>
    <p:sldId id="590" r:id="rId23"/>
    <p:sldId id="591" r:id="rId24"/>
    <p:sldId id="592" r:id="rId25"/>
    <p:sldId id="593" r:id="rId26"/>
    <p:sldId id="621" r:id="rId27"/>
    <p:sldId id="594" r:id="rId28"/>
    <p:sldId id="620" r:id="rId29"/>
    <p:sldId id="595" r:id="rId30"/>
    <p:sldId id="596" r:id="rId31"/>
    <p:sldId id="598" r:id="rId32"/>
    <p:sldId id="597" r:id="rId33"/>
    <p:sldId id="599" r:id="rId34"/>
    <p:sldId id="601" r:id="rId35"/>
    <p:sldId id="600" r:id="rId36"/>
    <p:sldId id="602" r:id="rId37"/>
    <p:sldId id="603" r:id="rId38"/>
    <p:sldId id="604" r:id="rId39"/>
    <p:sldId id="605" r:id="rId40"/>
    <p:sldId id="606" r:id="rId41"/>
    <p:sldId id="607" r:id="rId42"/>
    <p:sldId id="608" r:id="rId43"/>
    <p:sldId id="609" r:id="rId44"/>
    <p:sldId id="610" r:id="rId45"/>
    <p:sldId id="611" r:id="rId46"/>
    <p:sldId id="612" r:id="rId47"/>
    <p:sldId id="613" r:id="rId48"/>
    <p:sldId id="614" r:id="rId49"/>
    <p:sldId id="615" r:id="rId50"/>
    <p:sldId id="616" r:id="rId51"/>
  </p:sldIdLst>
  <p:sldSz cx="9144000" cy="6858000" type="screen4x3"/>
  <p:notesSz cx="6985000" cy="92837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Lucida Handwriting" panose="03010101010101010101" pitchFamily="66" charset="0"/>
      <p:regular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ＭＳ Ｐゴシック" panose="020B0600070205080204" pitchFamily="34" charset="-128"/>
      <p:regular r:id="rId62"/>
    </p:embeddedFont>
    <p:embeddedFont>
      <p:font typeface="Arial Unicode MS" panose="020B0604020202020204" pitchFamily="34" charset="-128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7"/>
    <a:srgbClr val="006600"/>
    <a:srgbClr val="000099"/>
    <a:srgbClr val="003399"/>
    <a:srgbClr val="CC3300"/>
    <a:srgbClr val="CC0000"/>
    <a:srgbClr val="9A0000"/>
    <a:srgbClr val="FF1D1D"/>
    <a:srgbClr val="66003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 autoAdjust="0"/>
    <p:restoredTop sz="62069" autoAdjust="0"/>
  </p:normalViewPr>
  <p:slideViewPr>
    <p:cSldViewPr snapToGrid="0">
      <p:cViewPr varScale="1">
        <p:scale>
          <a:sx n="87" d="100"/>
          <a:sy n="87" d="100"/>
        </p:scale>
        <p:origin x="3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2" y="1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/>
          <a:lstStyle>
            <a:lvl1pPr algn="r">
              <a:defRPr sz="1300"/>
            </a:lvl1pPr>
          </a:lstStyle>
          <a:p>
            <a:fld id="{3B8AF7D9-995B-4639-9C98-1ACF804D91BC}" type="datetimeFigureOut">
              <a:rPr lang="en-US" smtClean="0"/>
              <a:pPr/>
              <a:t>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0" tIns="46470" rIns="92940" bIns="464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40" tIns="46470" rIns="92940" bIns="464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2" y="8817904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 anchor="b"/>
          <a:lstStyle>
            <a:lvl1pPr algn="r">
              <a:defRPr sz="1300"/>
            </a:lvl1pPr>
          </a:lstStyle>
          <a:p>
            <a:fld id="{130970FC-1409-4546-86F6-A9A37DEDE3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3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with new photo and institution</a:t>
            </a:r>
            <a:r>
              <a:rPr lang="en-US" baseline="0" dirty="0" smtClean="0"/>
              <a:t>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A332FA-1B25-2145-A5C4-2358D2DAB0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7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A332FA-1B25-2145-A5C4-2358D2DAB03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A332FA-1B25-2145-A5C4-2358D2DAB03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5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6744447" cy="7921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Jan 19, 2014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Mu2e/Rob Kutschke/Aspen 2014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18F4-74B9-D542-BDEE-A62A29240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4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042060"/>
            <a:ext cx="8229600" cy="4883727"/>
          </a:xfrm>
        </p:spPr>
        <p:txBody>
          <a:bodyPr/>
          <a:lstStyle>
            <a:lvl1pPr marL="287338" indent="-287338">
              <a:spcBef>
                <a:spcPts val="1200"/>
              </a:spcBef>
              <a:buClr>
                <a:srgbClr val="002D86"/>
              </a:buClr>
              <a:buSzPct val="125000"/>
              <a:defRPr sz="2400">
                <a:solidFill>
                  <a:srgbClr val="003399"/>
                </a:solidFill>
              </a:defRPr>
            </a:lvl1pPr>
            <a:lvl2pPr marL="742950" indent="-285750">
              <a:spcBef>
                <a:spcPts val="200"/>
              </a:spcBef>
              <a:defRPr sz="2000"/>
            </a:lvl2pPr>
            <a:lvl3pPr>
              <a:spcBef>
                <a:spcPts val="0"/>
              </a:spcBef>
              <a:defRPr sz="1800">
                <a:solidFill>
                  <a:srgbClr val="006600"/>
                </a:solidFill>
              </a:defRPr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2BA5821-21EB-4C1A-AC70-E98BDB034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847107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20259"/>
            <a:ext cx="8229600" cy="627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8383"/>
            <a:ext cx="8229600" cy="62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" y="10420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Siegrist Visit, Jan 2012 - S. Holmes et 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Wave 6"/>
          <p:cNvSpPr>
            <a:spLocks noChangeAspect="1"/>
          </p:cNvSpPr>
          <p:nvPr userDrawn="1"/>
        </p:nvSpPr>
        <p:spPr bwMode="auto">
          <a:xfrm>
            <a:off x="0" y="6075680"/>
            <a:ext cx="838200" cy="782320"/>
          </a:xfrm>
          <a:prstGeom prst="wave">
            <a:avLst>
              <a:gd name="adj1" fmla="val 0"/>
              <a:gd name="adj2" fmla="val 0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latin typeface="Comic Sans MS" charset="0"/>
              <a:ea typeface="Arial Unicode MS" panose="020B0604020202020204" pitchFamily="34" charset="-128"/>
              <a:cs typeface="+mn-cs"/>
            </a:endParaRPr>
          </a:p>
        </p:txBody>
      </p:sp>
      <p:pic>
        <p:nvPicPr>
          <p:cNvPr id="8" name="Rectangle 7"/>
          <p:cNvPicPr preferRelativeResize="0"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7" y="6177280"/>
            <a:ext cx="571881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ave 8"/>
          <p:cNvSpPr>
            <a:spLocks noChangeAspect="1"/>
          </p:cNvSpPr>
          <p:nvPr userDrawn="1"/>
        </p:nvSpPr>
        <p:spPr bwMode="auto">
          <a:xfrm>
            <a:off x="838200" y="6314585"/>
            <a:ext cx="7498080" cy="543415"/>
          </a:xfrm>
          <a:prstGeom prst="wave">
            <a:avLst>
              <a:gd name="adj1" fmla="val 0"/>
              <a:gd name="adj2" fmla="val 0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latin typeface="Comic Sans MS" charset="0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10" name="Footer Placeholder 6"/>
          <p:cNvSpPr txBox="1">
            <a:spLocks/>
          </p:cNvSpPr>
          <p:nvPr userDrawn="1"/>
        </p:nvSpPr>
        <p:spPr>
          <a:xfrm>
            <a:off x="979461" y="6415918"/>
            <a:ext cx="6616294" cy="329320"/>
          </a:xfrm>
          <a:prstGeom prst="rect">
            <a:avLst/>
          </a:prstGeom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David Hitlin        </a:t>
            </a:r>
            <a:r>
              <a:rPr lang="en-US" sz="1600" baseline="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                    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INSTR2014                 February</a:t>
            </a:r>
            <a:r>
              <a:rPr lang="en-US" sz="1600" baseline="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 25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,</a:t>
            </a:r>
            <a:r>
              <a:rPr lang="en-US" sz="1600" baseline="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2014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432550"/>
            <a:ext cx="609600" cy="349250"/>
          </a:xfrm>
          <a:prstGeom prst="rect">
            <a:avLst/>
          </a:prstGeom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defRPr/>
            </a:pPr>
            <a:fld id="{A8BB70FC-A51E-4719-AF2C-0CA7DB7BE891}" type="slidenum">
              <a:rPr lang="en-US" sz="1600" baseline="0" smtClean="0">
                <a:solidFill>
                  <a:schemeClr val="tx1"/>
                </a:solidFill>
                <a:latin typeface="Arial" pitchFamily="34" charset="0"/>
                <a:ea typeface="Arial Unicode MS" panose="020B0604020202020204" pitchFamily="34" charset="-128"/>
                <a:cs typeface="+mn-cs"/>
              </a:rPr>
              <a:pPr eaLnBrk="1" hangingPunct="1">
                <a:defRPr/>
              </a:pPr>
              <a:t>‹#›</a:t>
            </a:fld>
            <a:endParaRPr lang="en-US" baseline="0" dirty="0" smtClean="0">
              <a:solidFill>
                <a:schemeClr val="tx1"/>
              </a:solidFill>
              <a:latin typeface="Arial" pitchFamily="34" charset="0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12" name="Wave 11"/>
          <p:cNvSpPr>
            <a:spLocks noChangeAspect="1"/>
          </p:cNvSpPr>
          <p:nvPr userDrawn="1"/>
        </p:nvSpPr>
        <p:spPr bwMode="auto">
          <a:xfrm>
            <a:off x="8305800" y="6075680"/>
            <a:ext cx="838200" cy="782320"/>
          </a:xfrm>
          <a:prstGeom prst="wave">
            <a:avLst>
              <a:gd name="adj1" fmla="val 0"/>
              <a:gd name="adj2" fmla="val 0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latin typeface="Comic Sans MS" charset="0"/>
              <a:ea typeface="Arial Unicode MS" panose="020B0604020202020204" pitchFamily="34" charset="-128"/>
              <a:cs typeface="+mn-cs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847107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381657" y="6310491"/>
            <a:ext cx="698280" cy="40096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4" r:id="rId1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hyperlink" Target="http://mu2e.fnal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e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12.emf"/><Relationship Id="rId7" Type="http://schemas.openxmlformats.org/officeDocument/2006/relationships/image" Target="../media/image5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0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5" Type="http://schemas.openxmlformats.org/officeDocument/2006/relationships/image" Target="../media/image9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emf"/><Relationship Id="rId14" Type="http://schemas.openxmlformats.org/officeDocument/2006/relationships/oleObject" Target="../embeddings/oleObject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emf"/><Relationship Id="rId4" Type="http://schemas.openxmlformats.org/officeDocument/2006/relationships/package" Target="../embeddings/Microsoft_Word_Document1.docx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11.7019" TargetMode="External"/><Relationship Id="rId2" Type="http://schemas.openxmlformats.org/officeDocument/2006/relationships/hyperlink" Target="http://mu2e.fnal.gov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rojectx-docdb.fnal.gov/cgi-bin/ShowDocument?docid=1232" TargetMode="External"/><Relationship Id="rId5" Type="http://schemas.openxmlformats.org/officeDocument/2006/relationships/hyperlink" Target="https://indico.bnl.gov/getFile.py/access?contribId=11&amp;sessionId=5&amp;resId=0&amp;materialId=slides&amp;confId=680" TargetMode="External"/><Relationship Id="rId4" Type="http://schemas.openxmlformats.org/officeDocument/2006/relationships/hyperlink" Target="http://mu2e-docdb.fnal.gov/cgi-bin/DocumentDatabas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6.5009" TargetMode="External"/><Relationship Id="rId2" Type="http://schemas.openxmlformats.org/officeDocument/2006/relationships/hyperlink" Target="http://arxiv.org/abs/1306.5022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1306.502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682" y="1591423"/>
            <a:ext cx="7772400" cy="38427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Mu2e Experiment at Fermilab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David Hitlin</a:t>
            </a:r>
            <a:br>
              <a:rPr lang="en-US" sz="2400" dirty="0" smtClean="0"/>
            </a:br>
            <a:r>
              <a:rPr lang="en-US" sz="2400" dirty="0" smtClean="0"/>
              <a:t>Caltech</a:t>
            </a:r>
            <a:br>
              <a:rPr lang="en-US" sz="2400" dirty="0" smtClean="0"/>
            </a:br>
            <a:r>
              <a:rPr lang="en-US" sz="2400" dirty="0" smtClean="0"/>
              <a:t>INSTR2014</a:t>
            </a:r>
            <a:br>
              <a:rPr lang="en-US" sz="2400" dirty="0" smtClean="0"/>
            </a:br>
            <a:r>
              <a:rPr lang="en-US" sz="2400" dirty="0" smtClean="0"/>
              <a:t>February 25,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2" t="7481" r="5533" b="1373"/>
          <a:stretch/>
        </p:blipFill>
        <p:spPr>
          <a:xfrm>
            <a:off x="1034448" y="2228982"/>
            <a:ext cx="7401718" cy="167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589336" y="33483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Al nuclear radius ≈ 4 fm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2087" y="122238"/>
            <a:ext cx="6744447" cy="792162"/>
          </a:xfrm>
        </p:spPr>
        <p:txBody>
          <a:bodyPr/>
          <a:lstStyle/>
          <a:p>
            <a:r>
              <a:rPr lang="en-US" dirty="0" smtClean="0"/>
              <a:t>Mu2e in one </a:t>
            </a:r>
            <a:r>
              <a:rPr lang="en-US" dirty="0"/>
              <a:t>p</a:t>
            </a:r>
            <a:r>
              <a:rPr lang="en-US" dirty="0" smtClean="0"/>
              <a:t>age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279094" y="995065"/>
            <a:ext cx="6248400" cy="4876800"/>
          </a:xfrm>
        </p:spPr>
        <p:txBody>
          <a:bodyPr/>
          <a:lstStyle/>
          <a:p>
            <a:r>
              <a:rPr lang="en-US" sz="2400" dirty="0" smtClean="0"/>
              <a:t>Make </a:t>
            </a:r>
            <a:r>
              <a:rPr lang="en-US" sz="2400" dirty="0" err="1" smtClean="0"/>
              <a:t>muonic</a:t>
            </a:r>
            <a:r>
              <a:rPr lang="en-US" sz="2400" dirty="0" smtClean="0"/>
              <a:t> Al.</a:t>
            </a:r>
          </a:p>
          <a:p>
            <a:r>
              <a:rPr lang="en-US" sz="2400" dirty="0" smtClean="0"/>
              <a:t>Watch it decay:</a:t>
            </a:r>
          </a:p>
          <a:p>
            <a:pPr lvl="1"/>
            <a:r>
              <a:rPr lang="en-US" sz="2000" dirty="0" smtClean="0"/>
              <a:t>Decay-in-orbit (DIO): 40%</a:t>
            </a:r>
          </a:p>
          <a:p>
            <a:pPr lvl="2"/>
            <a:r>
              <a:rPr lang="en-US" dirty="0" smtClean="0"/>
              <a:t>Continuous </a:t>
            </a:r>
            <a:r>
              <a:rPr lang="en-US" i="1" dirty="0" smtClean="0"/>
              <a:t>E</a:t>
            </a:r>
            <a:r>
              <a:rPr lang="en-US" i="1" baseline="-25000" dirty="0" smtClean="0"/>
              <a:t>e</a:t>
            </a:r>
            <a:r>
              <a:rPr lang="en-US" dirty="0" smtClean="0"/>
              <a:t> spectrum.</a:t>
            </a:r>
          </a:p>
          <a:p>
            <a:pPr lvl="1"/>
            <a:r>
              <a:rPr lang="en-US" sz="2000" dirty="0" smtClean="0"/>
              <a:t>Muon capture on nucleus: 60%</a:t>
            </a:r>
          </a:p>
          <a:p>
            <a:pPr lvl="2"/>
            <a:r>
              <a:rPr lang="en-US" dirty="0" smtClean="0">
                <a:solidFill>
                  <a:schemeClr val="accent6"/>
                </a:solidFill>
              </a:rPr>
              <a:t>Nuclear breakup: </a:t>
            </a:r>
            <a:r>
              <a:rPr lang="en-US" i="1" dirty="0" err="1" smtClean="0">
                <a:solidFill>
                  <a:schemeClr val="accent6"/>
                </a:solidFill>
              </a:rPr>
              <a:t>p</a:t>
            </a:r>
            <a:r>
              <a:rPr lang="en-US" i="1" dirty="0" smtClean="0">
                <a:solidFill>
                  <a:schemeClr val="accent6"/>
                </a:solidFill>
              </a:rPr>
              <a:t>, </a:t>
            </a:r>
            <a:r>
              <a:rPr lang="en-US" i="1" dirty="0" err="1" smtClean="0">
                <a:solidFill>
                  <a:schemeClr val="accent6"/>
                </a:solidFill>
              </a:rPr>
              <a:t>n</a:t>
            </a:r>
            <a:r>
              <a:rPr lang="en-US" i="1" dirty="0" smtClean="0">
                <a:solidFill>
                  <a:schemeClr val="accent6"/>
                </a:solidFill>
              </a:rPr>
              <a:t>, </a:t>
            </a:r>
            <a:r>
              <a:rPr lang="en-US" i="1" dirty="0" err="1" smtClean="0">
                <a:solidFill>
                  <a:schemeClr val="accent6"/>
                </a:solidFill>
              </a:rPr>
              <a:t>γ</a:t>
            </a:r>
            <a:endParaRPr lang="en-US" i="1" dirty="0" smtClean="0">
              <a:solidFill>
                <a:schemeClr val="accent6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Neutrino-less </a:t>
            </a:r>
            <a:r>
              <a:rPr lang="en-US" sz="2000" i="1" dirty="0" smtClean="0">
                <a:solidFill>
                  <a:srgbClr val="FF0000"/>
                </a:solidFill>
              </a:rPr>
              <a:t>μ</a:t>
            </a:r>
            <a:r>
              <a:rPr lang="en-US" sz="2000" dirty="0" smtClean="0">
                <a:solidFill>
                  <a:srgbClr val="FF0000"/>
                </a:solidFill>
              </a:rPr>
              <a:t> to </a:t>
            </a:r>
            <a:r>
              <a:rPr lang="en-US" sz="2000" i="1" dirty="0" err="1" smtClean="0">
                <a:solidFill>
                  <a:srgbClr val="FF0000"/>
                </a:solidFill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 conversion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Mono-energetic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-25000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≈ 105 MeV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At endpoint of continuous spectrum.</a:t>
            </a:r>
          </a:p>
          <a:p>
            <a:r>
              <a:rPr lang="en-US" sz="2400" dirty="0" smtClean="0"/>
              <a:t>Measure </a:t>
            </a:r>
            <a:r>
              <a:rPr lang="en-US" sz="2400" i="1" dirty="0" smtClean="0"/>
              <a:t>E</a:t>
            </a:r>
            <a:r>
              <a:rPr lang="en-US" sz="2400" i="1" baseline="-25000" dirty="0" smtClean="0"/>
              <a:t>e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spectrum.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Is there an excess at the endpoint?</a:t>
            </a:r>
          </a:p>
          <a:p>
            <a:r>
              <a:rPr lang="en-US" sz="2400" dirty="0" smtClean="0"/>
              <a:t>Quantitatively understand backgrounds</a:t>
            </a:r>
            <a:endParaRPr lang="en-US" sz="2400" dirty="0"/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2"/>
          <a:srcRect l="31410" t="5714" r="30261" b="28571"/>
          <a:stretch>
            <a:fillRect/>
          </a:stretch>
        </p:blipFill>
        <p:spPr bwMode="auto">
          <a:xfrm>
            <a:off x="5764464" y="1150201"/>
            <a:ext cx="1295400" cy="18472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 useBgFill="1">
        <p:nvSpPr>
          <p:cNvPr id="16" name="Rectangle 15"/>
          <p:cNvSpPr/>
          <p:nvPr/>
        </p:nvSpPr>
        <p:spPr bwMode="auto">
          <a:xfrm>
            <a:off x="6945588" y="2822927"/>
            <a:ext cx="462181" cy="180373"/>
          </a:xfrm>
          <a:prstGeom prst="rect">
            <a:avLst/>
          </a:prstGeo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4688" y="29718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Bohr radius ≈ 20 fm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7069" y="37271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Lifetime: 864 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562600" y="1143000"/>
            <a:ext cx="3505200" cy="32004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932" y="178808"/>
            <a:ext cx="4448355" cy="529382"/>
          </a:xfrm>
        </p:spPr>
        <p:txBody>
          <a:bodyPr/>
          <a:lstStyle/>
          <a:p>
            <a:r>
              <a:rPr lang="en-US" dirty="0" smtClean="0"/>
              <a:t>The Mu2e Collaboration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1752600"/>
            <a:ext cx="358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/>
              <a:t>Boston University</a:t>
            </a:r>
          </a:p>
          <a:p>
            <a:pPr algn="l"/>
            <a:r>
              <a:rPr lang="en-US" sz="1200" i="1" dirty="0"/>
              <a:t>Brookhaven National Laboratory</a:t>
            </a:r>
          </a:p>
          <a:p>
            <a:pPr algn="l"/>
            <a:r>
              <a:rPr lang="en-US" sz="1200" i="1" dirty="0"/>
              <a:t>University of California, </a:t>
            </a:r>
            <a:r>
              <a:rPr lang="en-US" sz="1200" i="1" dirty="0" smtClean="0"/>
              <a:t>Berkeley and </a:t>
            </a:r>
          </a:p>
          <a:p>
            <a:pPr algn="l"/>
            <a:r>
              <a:rPr lang="en-US" sz="1200" i="1" dirty="0" smtClean="0"/>
              <a:t>   Lawrence </a:t>
            </a:r>
            <a:r>
              <a:rPr lang="en-US" sz="1200" i="1" dirty="0"/>
              <a:t>Berkeley National </a:t>
            </a:r>
            <a:r>
              <a:rPr lang="en-US" sz="1200" i="1" dirty="0" smtClean="0"/>
              <a:t>Laboratory</a:t>
            </a:r>
            <a:endParaRPr lang="en-US" sz="1200" i="1" dirty="0"/>
          </a:p>
          <a:p>
            <a:pPr algn="l"/>
            <a:r>
              <a:rPr lang="en-US" sz="1200" i="1" dirty="0"/>
              <a:t>University of California, Irvine</a:t>
            </a:r>
          </a:p>
          <a:p>
            <a:pPr algn="l"/>
            <a:r>
              <a:rPr lang="en-US" sz="1200" i="1" dirty="0"/>
              <a:t>California Institute of Technology</a:t>
            </a:r>
          </a:p>
          <a:p>
            <a:pPr algn="l"/>
            <a:r>
              <a:rPr lang="en-US" sz="1200" i="1" dirty="0"/>
              <a:t>City University of New York</a:t>
            </a:r>
          </a:p>
          <a:p>
            <a:pPr algn="l"/>
            <a:r>
              <a:rPr lang="en-US" sz="1200" i="1" dirty="0"/>
              <a:t>Duke University</a:t>
            </a:r>
          </a:p>
          <a:p>
            <a:pPr algn="l"/>
            <a:r>
              <a:rPr lang="en-US" sz="1200" i="1" dirty="0"/>
              <a:t>Fermilab</a:t>
            </a:r>
          </a:p>
          <a:p>
            <a:pPr algn="l"/>
            <a:r>
              <a:rPr lang="en-US" sz="1200" i="1" dirty="0"/>
              <a:t>University of Houston</a:t>
            </a:r>
          </a:p>
          <a:p>
            <a:pPr algn="l"/>
            <a:r>
              <a:rPr lang="en-US" sz="1200" i="1" dirty="0"/>
              <a:t>University of Illinois, Urbana-</a:t>
            </a:r>
            <a:r>
              <a:rPr lang="en-US" sz="1200" i="1" dirty="0" smtClean="0"/>
              <a:t>Champaign</a:t>
            </a:r>
            <a:endParaRPr lang="en-US" sz="1200" i="1" dirty="0"/>
          </a:p>
          <a:p>
            <a:pPr algn="l"/>
            <a:r>
              <a:rPr lang="en-US" sz="1200" i="1" dirty="0" smtClean="0"/>
              <a:t>Lewis University</a:t>
            </a:r>
          </a:p>
          <a:p>
            <a:pPr algn="l"/>
            <a:r>
              <a:rPr lang="en-US" sz="1200" i="1" dirty="0"/>
              <a:t>University of Massachusetts, </a:t>
            </a:r>
            <a:r>
              <a:rPr lang="en-US" sz="1200" i="1" dirty="0" smtClean="0"/>
              <a:t>Amherst</a:t>
            </a:r>
          </a:p>
          <a:p>
            <a:pPr algn="l"/>
            <a:r>
              <a:rPr lang="en-US" sz="1200" i="1" dirty="0" err="1" smtClean="0"/>
              <a:t>Muons</a:t>
            </a:r>
            <a:r>
              <a:rPr lang="en-US" sz="1200" i="1" dirty="0" smtClean="0"/>
              <a:t>, Inc.</a:t>
            </a:r>
            <a:endParaRPr lang="en-US" sz="1200" i="1" dirty="0"/>
          </a:p>
          <a:p>
            <a:pPr algn="l"/>
            <a:r>
              <a:rPr lang="en-US" sz="1200" i="1" dirty="0"/>
              <a:t>Northern Illinois University</a:t>
            </a:r>
          </a:p>
          <a:p>
            <a:pPr algn="l"/>
            <a:r>
              <a:rPr lang="en-US" sz="1200" i="1" dirty="0"/>
              <a:t>Northwestern University</a:t>
            </a:r>
          </a:p>
          <a:p>
            <a:pPr algn="l"/>
            <a:r>
              <a:rPr lang="en-US" sz="1200" i="1" dirty="0"/>
              <a:t>Pacific Northwest National </a:t>
            </a:r>
            <a:r>
              <a:rPr lang="en-US" sz="1200" i="1" dirty="0" smtClean="0"/>
              <a:t>Laboratory</a:t>
            </a:r>
          </a:p>
          <a:p>
            <a:pPr algn="l"/>
            <a:r>
              <a:rPr lang="en-US" sz="1200" i="1" dirty="0" smtClean="0"/>
              <a:t>Purdue University</a:t>
            </a:r>
            <a:endParaRPr lang="en-US" sz="1200" i="1" dirty="0"/>
          </a:p>
          <a:p>
            <a:pPr algn="l"/>
            <a:r>
              <a:rPr lang="en-US" sz="1200" i="1" dirty="0"/>
              <a:t>Rice University</a:t>
            </a:r>
          </a:p>
          <a:p>
            <a:pPr algn="l"/>
            <a:r>
              <a:rPr lang="en-US" sz="1200" i="1" dirty="0"/>
              <a:t>University of Virginia</a:t>
            </a:r>
          </a:p>
          <a:p>
            <a:pPr algn="l"/>
            <a:r>
              <a:rPr lang="en-US" sz="1200" i="1" dirty="0"/>
              <a:t>University of Washington, Seattle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32" y="992139"/>
            <a:ext cx="1447800" cy="760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241" y="944998"/>
            <a:ext cx="1127410" cy="76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025" y="944998"/>
            <a:ext cx="1099148" cy="732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099040" y="1784279"/>
            <a:ext cx="2965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 err="1"/>
              <a:t>Laboratori</a:t>
            </a:r>
            <a:r>
              <a:rPr lang="en-US" sz="1200" i="1" dirty="0"/>
              <a:t> </a:t>
            </a:r>
            <a:r>
              <a:rPr lang="en-US" sz="1200" i="1" dirty="0" err="1"/>
              <a:t>Nazionale</a:t>
            </a:r>
            <a:r>
              <a:rPr lang="en-US" sz="1200" i="1" dirty="0"/>
              <a:t> di </a:t>
            </a:r>
            <a:r>
              <a:rPr lang="en-US" sz="1200" i="1" dirty="0" err="1"/>
              <a:t>Frascati</a:t>
            </a:r>
            <a:endParaRPr lang="en-US" sz="1200" dirty="0"/>
          </a:p>
          <a:p>
            <a:pPr algn="l"/>
            <a:r>
              <a:rPr lang="en-US" sz="1200" i="1" dirty="0" smtClean="0"/>
              <a:t>INFN </a:t>
            </a:r>
            <a:r>
              <a:rPr lang="en-US" sz="1200" i="1" dirty="0" err="1" smtClean="0"/>
              <a:t>Genova</a:t>
            </a:r>
            <a:endParaRPr lang="en-US" sz="1200" i="1" dirty="0" smtClean="0"/>
          </a:p>
          <a:p>
            <a:pPr algn="l"/>
            <a:r>
              <a:rPr lang="en-US" sz="1200" i="1" dirty="0"/>
              <a:t>INFN Lecce and </a:t>
            </a:r>
            <a:r>
              <a:rPr lang="en-US" sz="1200" i="1" dirty="0" err="1"/>
              <a:t>Università</a:t>
            </a:r>
            <a:r>
              <a:rPr lang="en-US" sz="1200" i="1" dirty="0"/>
              <a:t> del </a:t>
            </a:r>
            <a:r>
              <a:rPr lang="en-US" sz="1200" i="1" dirty="0" err="1" smtClean="0"/>
              <a:t>Salento</a:t>
            </a:r>
            <a:endParaRPr lang="en-US" sz="1200" i="1" dirty="0" smtClean="0"/>
          </a:p>
          <a:p>
            <a:pPr algn="l"/>
            <a:r>
              <a:rPr lang="en-US" sz="1200" i="1" dirty="0" err="1" smtClean="0"/>
              <a:t>Istituto</a:t>
            </a:r>
            <a:r>
              <a:rPr lang="en-US" sz="1200" i="1" dirty="0" smtClean="0"/>
              <a:t> </a:t>
            </a:r>
            <a:r>
              <a:rPr lang="en-US" sz="1200" i="1" dirty="0"/>
              <a:t>G. Marconi Roma</a:t>
            </a:r>
          </a:p>
          <a:p>
            <a:pPr algn="l"/>
            <a:r>
              <a:rPr lang="en-US" sz="1200" i="1" dirty="0" smtClean="0"/>
              <a:t>INFN,, Pisa</a:t>
            </a:r>
          </a:p>
          <a:p>
            <a:pPr algn="l"/>
            <a:r>
              <a:rPr lang="en-US" sz="1200" i="1" dirty="0" err="1" smtClean="0"/>
              <a:t>Universita</a:t>
            </a:r>
            <a:r>
              <a:rPr lang="en-US" sz="1200" i="1" dirty="0" smtClean="0"/>
              <a:t> di Udine and INFN Trieste/Udine</a:t>
            </a:r>
            <a:endParaRPr lang="en-US" sz="1200" i="1" dirty="0"/>
          </a:p>
        </p:txBody>
      </p:sp>
      <p:sp>
        <p:nvSpPr>
          <p:cNvPr id="12" name="Rectangle 11"/>
          <p:cNvSpPr/>
          <p:nvPr/>
        </p:nvSpPr>
        <p:spPr>
          <a:xfrm>
            <a:off x="6281467" y="1784279"/>
            <a:ext cx="2653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/>
              <a:t>JINR, </a:t>
            </a:r>
            <a:r>
              <a:rPr lang="en-US" sz="1200" i="1" dirty="0" err="1" smtClean="0"/>
              <a:t>Dubna</a:t>
            </a:r>
            <a:endParaRPr lang="en-US" sz="1200" i="1" dirty="0" smtClean="0"/>
          </a:p>
          <a:p>
            <a:pPr algn="l"/>
            <a:r>
              <a:rPr lang="en-US" sz="1200" i="1" dirty="0" smtClean="0"/>
              <a:t>Institute </a:t>
            </a:r>
            <a:r>
              <a:rPr lang="en-US" sz="1200" i="1" dirty="0"/>
              <a:t>for Nuclear Research, </a:t>
            </a:r>
            <a:r>
              <a:rPr lang="en-US" sz="1200" i="1" dirty="0" smtClean="0"/>
              <a:t>Moscow</a:t>
            </a:r>
            <a:endParaRPr lang="en-US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40754" y="5886695"/>
            <a:ext cx="381215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135 members from 28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 smtClean="0">
                <a:solidFill>
                  <a:srgbClr val="FF0000"/>
                </a:solidFill>
              </a:rPr>
              <a:t>nstitutions</a:t>
            </a:r>
          </a:p>
        </p:txBody>
      </p:sp>
      <p:pic>
        <p:nvPicPr>
          <p:cNvPr id="13" name="Picture 12" descr="13-0398-06D.hr.jpg"/>
          <p:cNvPicPr>
            <a:picLocks noChangeAspect="1"/>
          </p:cNvPicPr>
          <p:nvPr/>
        </p:nvPicPr>
        <p:blipFill rotWithShape="1">
          <a:blip r:embed="rId6"/>
          <a:srcRect l="2888" t="12733" r="3031" b="11492"/>
          <a:stretch/>
        </p:blipFill>
        <p:spPr>
          <a:xfrm>
            <a:off x="3364709" y="3091124"/>
            <a:ext cx="5046046" cy="2709168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itle 6"/>
          <p:cNvSpPr txBox="1">
            <a:spLocks/>
          </p:cNvSpPr>
          <p:nvPr/>
        </p:nvSpPr>
        <p:spPr>
          <a:xfrm>
            <a:off x="5727940" y="2924036"/>
            <a:ext cx="2786332" cy="62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bg1"/>
                </a:solidFill>
              </a:rPr>
              <a:t>About half of us: Nov 2013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148" y="5795404"/>
            <a:ext cx="2735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 smtClean="0">
                <a:hlinkClick r:id="rId7"/>
              </a:rPr>
              <a:t>http://mu2e.fnal.gov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300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8333"/>
            <a:ext cx="8610600" cy="3810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Numerator: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Do we see an excess at the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-25000" dirty="0" smtClean="0">
                <a:solidFill>
                  <a:srgbClr val="FF0000"/>
                </a:solidFill>
              </a:rPr>
              <a:t>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end point?</a:t>
            </a:r>
          </a:p>
          <a:p>
            <a:r>
              <a:rPr lang="en-US" dirty="0" smtClean="0">
                <a:solidFill>
                  <a:srgbClr val="03D315"/>
                </a:solidFill>
              </a:rPr>
              <a:t>Denominator:</a:t>
            </a:r>
          </a:p>
          <a:p>
            <a:pPr lvl="1"/>
            <a:r>
              <a:rPr lang="en-US" dirty="0" smtClean="0">
                <a:solidFill>
                  <a:srgbClr val="03D315"/>
                </a:solidFill>
              </a:rPr>
              <a:t>All nuclear captures of </a:t>
            </a:r>
            <a:r>
              <a:rPr lang="en-US" dirty="0" err="1" smtClean="0">
                <a:solidFill>
                  <a:srgbClr val="03D315"/>
                </a:solidFill>
              </a:rPr>
              <a:t>muonic</a:t>
            </a:r>
            <a:r>
              <a:rPr lang="en-US" dirty="0" smtClean="0">
                <a:solidFill>
                  <a:srgbClr val="03D315"/>
                </a:solidFill>
              </a:rPr>
              <a:t> Al atoms</a:t>
            </a:r>
          </a:p>
          <a:p>
            <a:r>
              <a:rPr lang="en-US" dirty="0" smtClean="0"/>
              <a:t>Design sensitivity for a </a:t>
            </a:r>
            <a:r>
              <a:rPr lang="en-US" dirty="0"/>
              <a:t>3</a:t>
            </a:r>
            <a:r>
              <a:rPr lang="en-US" dirty="0" smtClean="0"/>
              <a:t> year run</a:t>
            </a:r>
          </a:p>
          <a:p>
            <a:pPr lvl="1"/>
            <a:r>
              <a:rPr lang="en-US" dirty="0" smtClean="0"/>
              <a:t> ≈ 2.5 ×10</a:t>
            </a:r>
            <a:r>
              <a:rPr lang="en-US" baseline="30000" dirty="0" smtClean="0"/>
              <a:t>-17 </a:t>
            </a:r>
            <a:r>
              <a:rPr lang="en-US" dirty="0" smtClean="0"/>
              <a:t>single event sensitivity.</a:t>
            </a:r>
          </a:p>
          <a:p>
            <a:pPr lvl="1"/>
            <a:r>
              <a:rPr lang="en-US" dirty="0" smtClean="0"/>
              <a:t>&lt; 6 ×10</a:t>
            </a:r>
            <a:r>
              <a:rPr lang="en-US" baseline="30000" dirty="0" smtClean="0"/>
              <a:t>-17 </a:t>
            </a:r>
            <a:r>
              <a:rPr lang="en-US" dirty="0" smtClean="0"/>
              <a:t>limit at 90% C.L.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Factor of 10</a:t>
            </a:r>
            <a:r>
              <a:rPr lang="en-US" baseline="30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 improvement over current limit (SINDRUM II)</a:t>
            </a:r>
          </a:p>
        </p:txBody>
      </p:sp>
      <p:pic>
        <p:nvPicPr>
          <p:cNvPr id="7" name="Picture 6" descr="r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1089458"/>
            <a:ext cx="7270750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delivery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 19, 2014</a:t>
            </a:r>
            <a:endParaRPr lang="en-US" dirty="0"/>
          </a:p>
        </p:txBody>
      </p:sp>
      <p:pic>
        <p:nvPicPr>
          <p:cNvPr id="11" name="Picture 10" descr="ProtonDelivery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9" y="1146672"/>
            <a:ext cx="4099951" cy="4648200"/>
          </a:xfrm>
          <a:prstGeom prst="rect">
            <a:avLst/>
          </a:prstGeom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4419600" y="960437"/>
            <a:ext cx="4724400" cy="51924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200" dirty="0" smtClean="0">
                <a:solidFill>
                  <a:schemeClr val="tx1"/>
                </a:solidFill>
              </a:rPr>
              <a:t>The two new muon experiments will reuse Tevatron-era infrastructure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Mu2e has worked with the new muon </a:t>
            </a:r>
            <a:r>
              <a:rPr lang="en-US" sz="2200" i="1" dirty="0" smtClean="0">
                <a:solidFill>
                  <a:schemeClr val="tx1"/>
                </a:solidFill>
              </a:rPr>
              <a:t>g</a:t>
            </a:r>
            <a:r>
              <a:rPr lang="en-US" sz="2200" dirty="0" smtClean="0">
                <a:solidFill>
                  <a:schemeClr val="tx1"/>
                </a:solidFill>
              </a:rPr>
              <a:t>-2 project to develop an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accelerator and beamline design that works well for both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experiments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Only one experiment can run at one time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Either experiment can run simultaneously with </a:t>
            </a:r>
            <a:r>
              <a:rPr lang="en-US" sz="2200" dirty="0" err="1" smtClean="0">
                <a:solidFill>
                  <a:schemeClr val="tx1"/>
                </a:solidFill>
              </a:rPr>
              <a:t>NO</a:t>
            </a:r>
            <a:r>
              <a:rPr lang="en-US" sz="22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en-US" sz="2200" dirty="0" err="1" smtClean="0">
                <a:solidFill>
                  <a:schemeClr val="tx1"/>
                </a:solidFill>
              </a:rPr>
              <a:t>A</a:t>
            </a:r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With the envisioned longer term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Proton Improvement Project (</a:t>
            </a:r>
            <a:r>
              <a:rPr lang="en-US" sz="2200" dirty="0" smtClean="0">
                <a:solidFill>
                  <a:schemeClr val="tx1"/>
                </a:solidFill>
              </a:rPr>
              <a:t>PIP-II), </a:t>
            </a:r>
            <a:r>
              <a:rPr lang="en-US" sz="2200" dirty="0" smtClean="0">
                <a:solidFill>
                  <a:schemeClr val="tx1"/>
                </a:solidFill>
              </a:rPr>
              <a:t>10x the beam intensity can be obtained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</a:t>
            </a:r>
            <a:r>
              <a:rPr lang="en-US" sz="2800" dirty="0" smtClean="0"/>
              <a:t>u2e has three large superconducting solenoid systems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 19, 2014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92" t="7481" r="5533" b="1373"/>
          <a:stretch/>
        </p:blipFill>
        <p:spPr>
          <a:xfrm>
            <a:off x="65882" y="2670918"/>
            <a:ext cx="9078118" cy="18929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1676400" y="1219200"/>
            <a:ext cx="0" cy="9144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168" y="1904972"/>
            <a:ext cx="17526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Production</a:t>
            </a:r>
          </a:p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Solenoid (PS)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8800" y="4876800"/>
            <a:ext cx="30480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Transport Solenoid (TS)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676400" y="4419600"/>
            <a:ext cx="0" cy="9906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953000" y="4800600"/>
            <a:ext cx="0" cy="6096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486400" y="2030694"/>
            <a:ext cx="29718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Detector Solenoid (DS)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953000" y="1219200"/>
            <a:ext cx="0" cy="12192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28600" y="4191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4.6 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39432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2.5 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5800" y="2590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2.0 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5933" y="4495800"/>
            <a:ext cx="2288067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Detector region: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uniform field 1T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6629400" y="4191000"/>
            <a:ext cx="0" cy="6096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6629400" y="40956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.0 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5689" y="5439717"/>
            <a:ext cx="5818742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Graded </a:t>
            </a:r>
            <a:r>
              <a:rPr lang="en-US" sz="2400" i="1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 field for most of length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2010068" y="2459498"/>
            <a:ext cx="1161464" cy="63523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363784" y="1970596"/>
            <a:ext cx="198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Proton Beam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Backward travelling </a:t>
            </a:r>
            <a:r>
              <a:rPr lang="en-US" dirty="0"/>
              <a:t>m</a:t>
            </a:r>
            <a:r>
              <a:rPr lang="en-US" dirty="0" smtClean="0"/>
              <a:t>uon </a:t>
            </a:r>
            <a:r>
              <a:rPr lang="en-US" dirty="0"/>
              <a:t>b</a:t>
            </a:r>
            <a:r>
              <a:rPr lang="en-US" dirty="0" smtClean="0"/>
              <a:t>eam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 19,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91" t="7481" r="44616" b="1373"/>
          <a:stretch/>
        </p:blipFill>
        <p:spPr>
          <a:xfrm>
            <a:off x="1034005" y="2368804"/>
            <a:ext cx="6509795" cy="187268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3371780" y="2307080"/>
            <a:ext cx="1141556" cy="49394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124200" y="1774243"/>
            <a:ext cx="198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roton beam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331916" y="1524000"/>
            <a:ext cx="685800" cy="1600200"/>
          </a:xfrm>
          <a:prstGeom prst="straightConnector1">
            <a:avLst/>
          </a:prstGeom>
          <a:noFill/>
          <a:ln w="38100" cap="flat" cmpd="sng" algn="ctr">
            <a:solidFill>
              <a:srgbClr val="BE521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81000" y="1143000"/>
            <a:ext cx="2590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E521D"/>
                </a:solidFill>
              </a:rPr>
              <a:t>p</a:t>
            </a:r>
            <a:r>
              <a:rPr lang="en-US" sz="2400" dirty="0" smtClean="0">
                <a:solidFill>
                  <a:srgbClr val="BE521D"/>
                </a:solidFill>
              </a:rPr>
              <a:t>roduction target</a:t>
            </a:r>
            <a:endParaRPr lang="en-US" sz="2400" dirty="0">
              <a:solidFill>
                <a:srgbClr val="BE521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041" y="4433187"/>
            <a:ext cx="304800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PS: magnetic </a:t>
            </a:r>
            <a:r>
              <a:rPr lang="en-US" sz="2400" dirty="0">
                <a:solidFill>
                  <a:srgbClr val="0000FF"/>
                </a:solidFill>
              </a:rPr>
              <a:t>m</a:t>
            </a:r>
            <a:r>
              <a:rPr lang="en-US" sz="2400" dirty="0" smtClean="0">
                <a:solidFill>
                  <a:srgbClr val="0000FF"/>
                </a:solidFill>
              </a:rPr>
              <a:t>irror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71600" y="39624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4.6 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10642" y="37146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2.5 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62600" y="1367135"/>
            <a:ext cx="198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E521D"/>
                </a:solidFill>
              </a:rPr>
              <a:t>c</a:t>
            </a:r>
            <a:r>
              <a:rPr lang="en-US" sz="2400" dirty="0" smtClean="0">
                <a:solidFill>
                  <a:srgbClr val="BE521D"/>
                </a:solidFill>
              </a:rPr>
              <a:t>ollimators</a:t>
            </a:r>
            <a:endParaRPr lang="en-US" sz="2400" dirty="0">
              <a:solidFill>
                <a:srgbClr val="BE521D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3299552" y="1828800"/>
            <a:ext cx="2567848" cy="1219200"/>
          </a:xfrm>
          <a:prstGeom prst="straightConnector1">
            <a:avLst/>
          </a:prstGeom>
          <a:noFill/>
          <a:ln w="38100" cap="flat" cmpd="sng" algn="ctr">
            <a:solidFill>
              <a:srgbClr val="BE521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5175266" y="1828800"/>
            <a:ext cx="692134" cy="1419255"/>
          </a:xfrm>
          <a:prstGeom prst="straightConnector1">
            <a:avLst/>
          </a:prstGeom>
          <a:noFill/>
          <a:ln w="38100" cap="flat" cmpd="sng" algn="ctr">
            <a:solidFill>
              <a:srgbClr val="BE521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5867400" y="1828800"/>
            <a:ext cx="1035023" cy="1841576"/>
          </a:xfrm>
          <a:prstGeom prst="straightConnector1">
            <a:avLst/>
          </a:prstGeom>
          <a:noFill/>
          <a:ln w="38100" cap="flat" cmpd="sng" algn="ctr">
            <a:solidFill>
              <a:srgbClr val="BE521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3717911" y="4800696"/>
            <a:ext cx="5334000" cy="83099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TS: negative gradient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and charge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       selection at the central collimator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>
            <a:off x="152400" y="3301058"/>
            <a:ext cx="1524000" cy="356542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0" y="3048000"/>
            <a:ext cx="13716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o dump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2330" y="2305642"/>
            <a:ext cx="2209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o stopping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target and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detector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7443730" y="3292877"/>
            <a:ext cx="1518492" cy="317963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029200" y="41718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2.5 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73884" y="424179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2.0 T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target and 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 19, 2014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467" t="7481" r="5533" b="1373"/>
          <a:stretch/>
        </p:blipFill>
        <p:spPr>
          <a:xfrm>
            <a:off x="877645" y="1966358"/>
            <a:ext cx="7261098" cy="2902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7687" y="12954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FF"/>
                </a:solidFill>
              </a:rPr>
              <a:t>s</a:t>
            </a:r>
            <a:r>
              <a:rPr lang="en-US" sz="2400" dirty="0" err="1" smtClean="0">
                <a:solidFill>
                  <a:srgbClr val="0000FF"/>
                </a:solidFill>
              </a:rPr>
              <a:t>trawtube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racker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751" y="158297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</a:rPr>
              <a:t>f</a:t>
            </a:r>
            <a:r>
              <a:rPr lang="en-US" sz="2400" dirty="0" smtClean="0">
                <a:solidFill>
                  <a:srgbClr val="0000FF"/>
                </a:solidFill>
              </a:rPr>
              <a:t>oil </a:t>
            </a:r>
            <a:r>
              <a:rPr lang="en-US" sz="2400" dirty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topping </a:t>
            </a:r>
            <a:r>
              <a:rPr lang="en-US" sz="2400" dirty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argets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209" y="4625247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BaF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 calorimeter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35087" y="2098204"/>
            <a:ext cx="1752600" cy="16002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962400" y="1752600"/>
            <a:ext cx="914400" cy="9144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6524756" y="3476789"/>
            <a:ext cx="921728" cy="11049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6913084" y="3362489"/>
            <a:ext cx="533400" cy="12192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1989110" y="3747523"/>
            <a:ext cx="1141394" cy="25553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329149" y="5390893"/>
            <a:ext cx="3917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      incoming muon beam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      &lt; </a:t>
            </a:r>
            <a:r>
              <a:rPr lang="en-US" sz="2400" i="1" dirty="0" smtClean="0">
                <a:solidFill>
                  <a:srgbClr val="FF0000"/>
                </a:solidFill>
              </a:rPr>
              <a:t>KE</a:t>
            </a:r>
            <a:r>
              <a:rPr lang="en-US" sz="2400" dirty="0" smtClean="0">
                <a:solidFill>
                  <a:srgbClr val="FF0000"/>
                </a:solidFill>
              </a:rPr>
              <a:t> &gt;  = 7.6 MeV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 flipV="1">
            <a:off x="2803777" y="4002385"/>
            <a:ext cx="914400" cy="1371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700739" y="2474964"/>
            <a:ext cx="512744" cy="495392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32745" y="2041733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</a:rPr>
              <a:t>f</a:t>
            </a:r>
            <a:r>
              <a:rPr lang="en-US" sz="2400" dirty="0" smtClean="0">
                <a:solidFill>
                  <a:srgbClr val="0000FF"/>
                </a:solidFill>
              </a:rPr>
              <a:t>ield gradient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2" y="975871"/>
            <a:ext cx="8686800" cy="4738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96" y="107585"/>
            <a:ext cx="8835528" cy="627887"/>
          </a:xfrm>
        </p:spPr>
        <p:txBody>
          <a:bodyPr>
            <a:noAutofit/>
          </a:bodyPr>
          <a:lstStyle/>
          <a:p>
            <a:r>
              <a:rPr lang="en-US" sz="2800" dirty="0" smtClean="0"/>
              <a:t>Detector solenoid is surrounded by a cosmic ray veto (CRV)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675120"/>
            <a:ext cx="5486400" cy="1828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Mu2e CRV Status:  11/8/2013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181D0-B2D9-4812-A01C-50288EBFF53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294437" y="2468880"/>
            <a:ext cx="834750" cy="41148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Calibri" pitchFamily="34" charset="0"/>
              </a:rPr>
              <a:t>CRV-T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676660" y="1558834"/>
            <a:ext cx="946900" cy="41148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Calibri" pitchFamily="34" charset="0"/>
              </a:rPr>
              <a:t>CRV-L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14771" y="934870"/>
            <a:ext cx="900629" cy="41148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Calibri" pitchFamily="34" charset="0"/>
              </a:rPr>
              <a:t>CRV-D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910549" y="3279155"/>
            <a:ext cx="993171" cy="41148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Calibri" pitchFamily="34" charset="0"/>
              </a:rPr>
              <a:t>CRV-R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834640" y="4025537"/>
            <a:ext cx="868680" cy="41148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Calibri" pitchFamily="34" charset="0"/>
              </a:rPr>
              <a:t>CRV-U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8202201" y="1266340"/>
            <a:ext cx="399690" cy="160020"/>
          </a:xfrm>
          <a:prstGeom prst="straightConnector1">
            <a:avLst/>
          </a:prstGeom>
          <a:ln>
            <a:solidFill>
              <a:srgbClr val="66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97780" y="1874520"/>
            <a:ext cx="137160" cy="228600"/>
          </a:xfrm>
          <a:prstGeom prst="straightConnector1">
            <a:avLst/>
          </a:prstGeom>
          <a:ln>
            <a:solidFill>
              <a:srgbClr val="66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6" y="1899201"/>
            <a:ext cx="3572124" cy="1075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350" y="975871"/>
            <a:ext cx="5000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Four layers of extruded plastic scintillator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Fiber/SiPM readout (neutron damage is an issue)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 and concrete shielding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52" y="4651035"/>
            <a:ext cx="1159175" cy="133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27" y="4651035"/>
            <a:ext cx="1159175" cy="133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57239" y="4332265"/>
            <a:ext cx="2592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Correlated hits are a concern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CRV inefficiency requirement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66" y="952582"/>
            <a:ext cx="4346605" cy="533692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5152644" y="5188486"/>
            <a:ext cx="1378706" cy="50666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152644" y="5722217"/>
            <a:ext cx="1378706" cy="506664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280675" y="3050329"/>
            <a:ext cx="430868" cy="4260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9"/>
          <p:cNvSpPr>
            <a:spLocks noGrp="1"/>
          </p:cNvSpPr>
          <p:nvPr>
            <p:ph type="title"/>
          </p:nvPr>
        </p:nvSpPr>
        <p:spPr>
          <a:xfrm>
            <a:off x="407612" y="89694"/>
            <a:ext cx="6743700" cy="792162"/>
          </a:xfrm>
        </p:spPr>
        <p:txBody>
          <a:bodyPr/>
          <a:lstStyle/>
          <a:p>
            <a:r>
              <a:rPr lang="en-US" dirty="0" smtClean="0"/>
              <a:t>Stopping target</a:t>
            </a:r>
          </a:p>
        </p:txBody>
      </p:sp>
      <p:sp>
        <p:nvSpPr>
          <p:cNvPr id="20483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983853"/>
            <a:ext cx="8382000" cy="1981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Pulse of low energy μ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on thin Al foils</a:t>
            </a:r>
          </a:p>
          <a:p>
            <a:r>
              <a:rPr lang="en-US" sz="2000" dirty="0" smtClean="0"/>
              <a:t>~50% are captured to form </a:t>
            </a:r>
            <a:r>
              <a:rPr lang="en-US" sz="2000" dirty="0" err="1" smtClean="0"/>
              <a:t>muonic</a:t>
            </a:r>
            <a:r>
              <a:rPr lang="en-US" sz="2000" dirty="0" smtClean="0"/>
              <a:t> Al</a:t>
            </a:r>
          </a:p>
          <a:p>
            <a:r>
              <a:rPr lang="en-US" sz="2000" dirty="0" smtClean="0"/>
              <a:t>~0.0016 </a:t>
            </a:r>
            <a:r>
              <a:rPr lang="en-US" sz="2000" dirty="0"/>
              <a:t>stopped </a:t>
            </a:r>
            <a:r>
              <a:rPr lang="en-US" sz="2000" i="1" dirty="0"/>
              <a:t>μ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r>
              <a:rPr lang="en-US" sz="2000" dirty="0" smtClean="0"/>
              <a:t>per proton on production target</a:t>
            </a:r>
          </a:p>
          <a:p>
            <a:r>
              <a:rPr lang="en-US" sz="2000" dirty="0" smtClean="0"/>
              <a:t>DIO and conversion electrons pop out of target foils</a:t>
            </a:r>
            <a:endParaRPr lang="en-US" sz="1800" dirty="0" smtClean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410200" y="3276600"/>
            <a:ext cx="3505200" cy="280416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Baseline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17 target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 foils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ea typeface="ＭＳ Ｐゴシック" pitchFamily="-112" charset="-128"/>
              <a:cs typeface="ＭＳ Ｐゴシック" pitchFamily="-112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rgbClr val="008000"/>
                </a:solidFill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ach 200 microns thick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5 cm spacing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rgbClr val="008000"/>
                </a:solidFill>
                <a:ea typeface="ＭＳ Ｐゴシック" pitchFamily="-112" charset="-128"/>
                <a:cs typeface="ＭＳ Ｐゴシック" pitchFamily="-112" charset="-128"/>
              </a:rPr>
              <a:t>r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adius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kern="0" dirty="0" smtClean="0">
                <a:solidFill>
                  <a:srgbClr val="008000"/>
                </a:solidFill>
                <a:ea typeface="ＭＳ Ｐゴシック" pitchFamily="-112" charset="-128"/>
              </a:rPr>
              <a:t>≈10.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</a:rPr>
              <a:t> cm upstream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ＭＳ Ｐゴシック" pitchFamily="-112" charset="-128"/>
              </a:rPr>
              <a:t>≈6.5 cm downstream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008000"/>
                </a:solidFill>
                <a:ea typeface="ＭＳ Ｐゴシック" pitchFamily="-112" charset="-128"/>
              </a:rPr>
              <a:t>Optimization is ongoing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ea typeface="ＭＳ Ｐゴシック" pitchFamily="-112" charset="-128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07612" y="2865663"/>
            <a:ext cx="4114800" cy="2967446"/>
            <a:chOff x="175080" y="3798243"/>
            <a:chExt cx="3101520" cy="2373957"/>
          </a:xfrm>
        </p:grpSpPr>
        <p:grpSp>
          <p:nvGrpSpPr>
            <p:cNvPr id="2" name="Group 22"/>
            <p:cNvGrpSpPr/>
            <p:nvPr/>
          </p:nvGrpSpPr>
          <p:grpSpPr>
            <a:xfrm>
              <a:off x="1219200" y="4724400"/>
              <a:ext cx="2057400" cy="1447800"/>
              <a:chOff x="1371600" y="4648200"/>
              <a:chExt cx="1372394" cy="7620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 rot="5400000">
                <a:off x="991394" y="5029200"/>
                <a:ext cx="761206" cy="794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rot="5400000">
                <a:off x="1448594" y="5028406"/>
                <a:ext cx="761206" cy="794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>
                <a:off x="1905794" y="5028406"/>
                <a:ext cx="761206" cy="794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rot="5400000">
                <a:off x="2362994" y="5028406"/>
                <a:ext cx="761206" cy="794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6" name="Straight Connector 25"/>
            <p:cNvCxnSpPr/>
            <p:nvPr/>
          </p:nvCxnSpPr>
          <p:spPr bwMode="auto">
            <a:xfrm rot="5400000" flipH="1" flipV="1">
              <a:off x="1524000" y="4648200"/>
              <a:ext cx="1295400" cy="533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" name="Group 34"/>
            <p:cNvGrpSpPr/>
            <p:nvPr/>
          </p:nvGrpSpPr>
          <p:grpSpPr>
            <a:xfrm>
              <a:off x="270780" y="4552500"/>
              <a:ext cx="663120" cy="400500"/>
              <a:chOff x="270780" y="4552500"/>
              <a:chExt cx="663120" cy="400500"/>
            </a:xfrm>
          </p:grpSpPr>
          <p:sp>
            <p:nvSpPr>
              <p:cNvPr id="31" name="Oval 30"/>
              <p:cNvSpPr/>
              <p:nvPr/>
            </p:nvSpPr>
            <p:spPr bwMode="auto">
              <a:xfrm>
                <a:off x="304800" y="4587240"/>
                <a:ext cx="365760" cy="365760"/>
              </a:xfrm>
              <a:prstGeom prst="ellipse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70780" y="4552500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   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671280" y="4747080"/>
                <a:ext cx="262620" cy="1276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4" name="Group 37"/>
            <p:cNvGrpSpPr/>
            <p:nvPr/>
          </p:nvGrpSpPr>
          <p:grpSpPr>
            <a:xfrm>
              <a:off x="556080" y="5029200"/>
              <a:ext cx="663120" cy="400500"/>
              <a:chOff x="270780" y="4552500"/>
              <a:chExt cx="663120" cy="400500"/>
            </a:xfrm>
          </p:grpSpPr>
          <p:sp>
            <p:nvSpPr>
              <p:cNvPr id="39" name="Oval 38"/>
              <p:cNvSpPr/>
              <p:nvPr/>
            </p:nvSpPr>
            <p:spPr bwMode="auto">
              <a:xfrm>
                <a:off x="304800" y="4587240"/>
                <a:ext cx="365760" cy="365760"/>
              </a:xfrm>
              <a:prstGeom prst="ellipse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70780" y="4552500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671280" y="4747080"/>
                <a:ext cx="262620" cy="1276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" name="Group 41"/>
            <p:cNvGrpSpPr/>
            <p:nvPr/>
          </p:nvGrpSpPr>
          <p:grpSpPr>
            <a:xfrm>
              <a:off x="175080" y="5390700"/>
              <a:ext cx="663120" cy="400500"/>
              <a:chOff x="270780" y="4552500"/>
              <a:chExt cx="663120" cy="400500"/>
            </a:xfrm>
          </p:grpSpPr>
          <p:sp>
            <p:nvSpPr>
              <p:cNvPr id="43" name="Oval 42"/>
              <p:cNvSpPr/>
              <p:nvPr/>
            </p:nvSpPr>
            <p:spPr bwMode="auto">
              <a:xfrm>
                <a:off x="304800" y="4587240"/>
                <a:ext cx="365760" cy="365760"/>
              </a:xfrm>
              <a:prstGeom prst="ellipse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70780" y="4552500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 bwMode="auto">
              <a:xfrm flipV="1">
                <a:off x="671280" y="4747080"/>
                <a:ext cx="262620" cy="1276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" name="Group 45"/>
            <p:cNvGrpSpPr/>
            <p:nvPr/>
          </p:nvGrpSpPr>
          <p:grpSpPr>
            <a:xfrm>
              <a:off x="1241880" y="5334000"/>
              <a:ext cx="663120" cy="400500"/>
              <a:chOff x="270780" y="4552500"/>
              <a:chExt cx="663120" cy="400500"/>
            </a:xfrm>
          </p:grpSpPr>
          <p:sp>
            <p:nvSpPr>
              <p:cNvPr id="47" name="Oval 46"/>
              <p:cNvSpPr/>
              <p:nvPr/>
            </p:nvSpPr>
            <p:spPr bwMode="auto">
              <a:xfrm>
                <a:off x="304800" y="4587240"/>
                <a:ext cx="365760" cy="365760"/>
              </a:xfrm>
              <a:prstGeom prst="ellipse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70780" y="4552500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 bwMode="auto">
              <a:xfrm flipV="1">
                <a:off x="671280" y="4747080"/>
                <a:ext cx="262620" cy="1276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7" name="Group 49"/>
            <p:cNvGrpSpPr/>
            <p:nvPr/>
          </p:nvGrpSpPr>
          <p:grpSpPr>
            <a:xfrm>
              <a:off x="196570" y="3798243"/>
              <a:ext cx="3003830" cy="1922664"/>
              <a:chOff x="-2069930" y="3645843"/>
              <a:chExt cx="3003830" cy="1922664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304800" y="4587240"/>
                <a:ext cx="365760" cy="365760"/>
              </a:xfrm>
              <a:prstGeom prst="ellipse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6686" y="4581334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 bwMode="auto">
              <a:xfrm flipV="1">
                <a:off x="671280" y="4747080"/>
                <a:ext cx="262620" cy="1276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-1981736" y="4444160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692510" y="4920859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-2069930" y="5273041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1007703" y="5216326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-170514" y="3674808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-1235310" y="3736044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820605" y="3645843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μ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0479" y="3779301"/>
                <a:ext cx="457200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</a:rPr>
                  <a:t>  e</a:t>
                </a:r>
                <a:r>
                  <a:rPr lang="en-US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i="1" baseline="300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82" y="881856"/>
            <a:ext cx="2488038" cy="23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1774" y="1513149"/>
            <a:ext cx="37771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ontent Placeholder 13"/>
          <p:cNvSpPr>
            <a:spLocks noGrp="1"/>
          </p:cNvSpPr>
          <p:nvPr>
            <p:ph sz="half" idx="1"/>
          </p:nvPr>
        </p:nvSpPr>
        <p:spPr>
          <a:xfrm>
            <a:off x="407624" y="970926"/>
            <a:ext cx="8458200" cy="4267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Initial state: </a:t>
            </a:r>
            <a:r>
              <a:rPr lang="en-US" sz="2400" dirty="0" err="1" smtClean="0">
                <a:solidFill>
                  <a:schemeClr val="accent6"/>
                </a:solidFill>
              </a:rPr>
              <a:t>muonic</a:t>
            </a:r>
            <a:r>
              <a:rPr lang="en-US" sz="2400" dirty="0" smtClean="0">
                <a:solidFill>
                  <a:schemeClr val="accent6"/>
                </a:solidFill>
              </a:rPr>
              <a:t> atom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Final state: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 single mono-energetic electron.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he energy depends on </a:t>
            </a:r>
            <a:r>
              <a:rPr lang="en-US" i="1" dirty="0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 of target.</a:t>
            </a:r>
          </a:p>
          <a:p>
            <a:pPr lvl="1"/>
            <a:r>
              <a:rPr lang="en-US" dirty="0" smtClean="0"/>
              <a:t>recoiling nucleus is not observed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he process is coherent: the nucleus stays intact.</a:t>
            </a:r>
          </a:p>
          <a:p>
            <a:pPr lvl="1"/>
            <a:r>
              <a:rPr lang="en-US" dirty="0" smtClean="0"/>
              <a:t>neutrino-less</a:t>
            </a:r>
          </a:p>
          <a:p>
            <a:r>
              <a:rPr lang="en-US" sz="2400" dirty="0"/>
              <a:t>Standard </a:t>
            </a:r>
            <a:r>
              <a:rPr lang="en-US" sz="2400" dirty="0" smtClean="0"/>
              <a:t>Model rate is 10</a:t>
            </a:r>
            <a:r>
              <a:rPr lang="en-US" sz="2400" baseline="30000" dirty="0" smtClean="0"/>
              <a:t>-54</a:t>
            </a:r>
          </a:p>
          <a:p>
            <a:r>
              <a:rPr lang="en-US" sz="2400" dirty="0" smtClean="0"/>
              <a:t>There is an observable rate in many new physics scenarios.</a:t>
            </a:r>
          </a:p>
          <a:p>
            <a:r>
              <a:rPr lang="en-US" sz="2400" dirty="0" smtClean="0"/>
              <a:t>Related decays: Charged Lepton Flavor Violation (CLFV)</a:t>
            </a:r>
            <a:r>
              <a:rPr lang="en-US" sz="2400" dirty="0"/>
              <a:t>:</a:t>
            </a:r>
            <a:endParaRPr lang="en-US" sz="2400" dirty="0" smtClean="0"/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>
          <a:xfrm>
            <a:off x="1753514" y="5285503"/>
            <a:ext cx="5656619" cy="946114"/>
            <a:chOff x="762000" y="4939632"/>
            <a:chExt cx="7502147" cy="1254793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762000" y="5141913"/>
            <a:ext cx="1408113" cy="420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1" name="Equation" r:id="rId4" imgW="469900" imgH="139700" progId="Equation.3">
                    <p:embed/>
                  </p:oleObj>
                </mc:Choice>
                <mc:Fallback>
                  <p:oleObj name="Equation" r:id="rId4" imgW="469900" imgH="139700" progId="Equation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000" y="5141913"/>
                          <a:ext cx="1408113" cy="4206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2363544" y="4939632"/>
            <a:ext cx="2097088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2" name="Equation" r:id="rId6" imgW="698500" imgH="203200" progId="Equation.3">
                    <p:embed/>
                  </p:oleObj>
                </mc:Choice>
                <mc:Fallback>
                  <p:oleObj name="Equation" r:id="rId6" imgW="6985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3544" y="4939632"/>
                          <a:ext cx="2097088" cy="609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68125049"/>
                </p:ext>
              </p:extLst>
            </p:nvPr>
          </p:nvGraphicFramePr>
          <p:xfrm>
            <a:off x="4715175" y="4949825"/>
            <a:ext cx="1755774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3" name="Equation" r:id="rId8" imgW="584200" imgH="203200" progId="Equation.DSMT4">
                    <p:embed/>
                  </p:oleObj>
                </mc:Choice>
                <mc:Fallback>
                  <p:oleObj name="Equation" r:id="rId8" imgW="584200" imgH="203200" progId="Equation.DSMT4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5175" y="4949825"/>
                          <a:ext cx="1755774" cy="612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8" name="Objec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38145320"/>
                </p:ext>
              </p:extLst>
            </p:nvPr>
          </p:nvGraphicFramePr>
          <p:xfrm>
            <a:off x="6586159" y="4968813"/>
            <a:ext cx="1677988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4" name="Equation" r:id="rId10" imgW="558800" imgH="228600" progId="Equation.3">
                    <p:embed/>
                  </p:oleObj>
                </mc:Choice>
                <mc:Fallback>
                  <p:oleObj name="Equation" r:id="rId10" imgW="558800" imgH="2286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6159" y="4968813"/>
                          <a:ext cx="1677988" cy="688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9" name="Object 13"/>
            <p:cNvGraphicFramePr>
              <a:graphicFrameLocks noChangeAspect="1"/>
            </p:cNvGraphicFramePr>
            <p:nvPr/>
          </p:nvGraphicFramePr>
          <p:xfrm>
            <a:off x="762000" y="5728368"/>
            <a:ext cx="1446213" cy="420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5" name="Equation" r:id="rId12" imgW="482600" imgH="139700" progId="Equation.3">
                    <p:embed/>
                  </p:oleObj>
                </mc:Choice>
                <mc:Fallback>
                  <p:oleObj name="Equation" r:id="rId12" imgW="482600" imgH="139700" progId="Equation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000" y="5728368"/>
                          <a:ext cx="1446213" cy="420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0" name="Object 14"/>
            <p:cNvGraphicFramePr>
              <a:graphicFrameLocks noChangeAspect="1"/>
            </p:cNvGraphicFramePr>
            <p:nvPr/>
          </p:nvGraphicFramePr>
          <p:xfrm>
            <a:off x="2398296" y="5522496"/>
            <a:ext cx="2249488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6" name="Equation" r:id="rId14" imgW="749300" imgH="203200" progId="Equation.3">
                    <p:embed/>
                  </p:oleObj>
                </mc:Choice>
                <mc:Fallback>
                  <p:oleObj name="Equation" r:id="rId14" imgW="7493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8296" y="5522496"/>
                          <a:ext cx="2249488" cy="609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1" name="Object 15"/>
            <p:cNvGraphicFramePr>
              <a:graphicFrameLocks/>
            </p:cNvGraphicFramePr>
            <p:nvPr/>
          </p:nvGraphicFramePr>
          <p:xfrm>
            <a:off x="4757737" y="5505450"/>
            <a:ext cx="2557463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7" name="Equation" r:id="rId16" imgW="850900" imgH="228600" progId="Equation.3">
                    <p:embed/>
                  </p:oleObj>
                </mc:Choice>
                <mc:Fallback>
                  <p:oleObj name="Equation" r:id="rId16" imgW="850900" imgH="2286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737" y="5505450"/>
                          <a:ext cx="2557463" cy="688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408004"/>
              </p:ext>
            </p:extLst>
          </p:nvPr>
        </p:nvGraphicFramePr>
        <p:xfrm>
          <a:off x="6184606" y="1184027"/>
          <a:ext cx="2136866" cy="644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8" name="Equation" r:id="rId18" imgW="672840" imgH="203040" progId="Equation.DSMT4">
                  <p:embed/>
                </p:oleObj>
              </mc:Choice>
              <mc:Fallback>
                <p:oleObj name="Equation" r:id="rId18" imgW="672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606" y="1184027"/>
                        <a:ext cx="2136866" cy="64497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1691" y="189829"/>
            <a:ext cx="778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Muon to electron conversion in the field of a nucleus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8236194" y="3967108"/>
            <a:ext cx="430868" cy="4260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82351" y="397354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</a:t>
            </a:r>
            <a:r>
              <a:rPr lang="en-US" i="1" baseline="30000" dirty="0" smtClean="0">
                <a:solidFill>
                  <a:schemeClr val="bg1"/>
                </a:solidFill>
              </a:rPr>
              <a:t>-</a:t>
            </a:r>
            <a:endParaRPr lang="en-US" i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44" t="5857" r="8155" b="-595"/>
          <a:stretch/>
        </p:blipFill>
        <p:spPr>
          <a:xfrm>
            <a:off x="228600" y="981330"/>
            <a:ext cx="8665375" cy="3320756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cycle of the muon </a:t>
            </a:r>
            <a:r>
              <a:rPr lang="en-US" dirty="0"/>
              <a:t>b</a:t>
            </a:r>
            <a:r>
              <a:rPr lang="en-US" dirty="0" smtClean="0"/>
              <a:t>eamline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457200" y="4147546"/>
            <a:ext cx="822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μ</a:t>
            </a: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are accompanied by </a:t>
            </a:r>
            <a:r>
              <a:rPr lang="en-US" sz="2000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US" sz="2000" kern="0" baseline="300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2000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US" sz="2000" kern="0" baseline="300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+</a:t>
            </a: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2000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π,</a:t>
            </a: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anti-protons …</a:t>
            </a:r>
            <a:endParaRPr lang="en-US" sz="20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800100" lvl="1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ea typeface="ＭＳ Ｐゴシック" pitchFamily="-112" charset="-128"/>
                <a:cs typeface="ＭＳ Ｐゴシック" pitchFamily="-112" charset="-128"/>
              </a:rPr>
              <a:t>t</a:t>
            </a: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hese create prompt backgrounds</a:t>
            </a:r>
          </a:p>
          <a:p>
            <a:pPr marL="800100" lvl="1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strategy: wait for them to decay.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sz="2000" kern="0" dirty="0"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xtinction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 = (# </a:t>
            </a:r>
            <a:r>
              <a:rPr lang="en-US" sz="2000" kern="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p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rotons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 between bunches)/(protons per bunch)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800100" lvl="1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ea typeface="ＭＳ Ｐゴシック" pitchFamily="-112" charset="-128"/>
                <a:cs typeface="ＭＳ Ｐゴシック" pitchFamily="-112" charset="-128"/>
              </a:rPr>
              <a:t>r</a:t>
            </a: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equirement: extinction </a:t>
            </a:r>
            <a:r>
              <a:rPr lang="en-US" sz="2000" kern="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&lt;</a:t>
            </a:r>
            <a:r>
              <a:rPr lang="en-US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10</a:t>
            </a:r>
            <a:r>
              <a:rPr lang="en-US" sz="2000" kern="0" baseline="300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000" kern="0" baseline="300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10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038600" y="3082886"/>
            <a:ext cx="4114800" cy="762000"/>
          </a:xfrm>
          <a:prstGeom prst="rect">
            <a:avLst/>
          </a:prstGeom>
          <a:solidFill>
            <a:srgbClr val="FF0000">
              <a:alpha val="25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3082886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election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w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indow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, defined at  center plane of the tracker</a:t>
            </a:r>
          </a:p>
          <a:p>
            <a:pPr algn="l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8067" y="1203287"/>
            <a:ext cx="35729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Proton pulse arrival at production target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2244686"/>
            <a:ext cx="3733800" cy="381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hapes are schematic, for clarity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4" y="989495"/>
            <a:ext cx="8070752" cy="20612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Tracker: </a:t>
            </a:r>
            <a:r>
              <a:rPr lang="en-US" dirty="0" err="1"/>
              <a:t>s</a:t>
            </a:r>
            <a:r>
              <a:rPr lang="en-US" dirty="0" err="1" smtClean="0"/>
              <a:t>trawtubes</a:t>
            </a:r>
            <a:r>
              <a:rPr lang="en-US" dirty="0" smtClean="0"/>
              <a:t> operating in vacuum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68926" y="3126954"/>
            <a:ext cx="9182100" cy="2895600"/>
            <a:chOff x="0" y="1219200"/>
            <a:chExt cx="9182100" cy="2895600"/>
          </a:xfrm>
        </p:grpSpPr>
        <p:pic>
          <p:nvPicPr>
            <p:cNvPr id="6" name="Picture 2" descr="C:\mu2e\Oct2012\PlaneFancy-Model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4" y="1843840"/>
              <a:ext cx="1162225" cy="219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Content Placeholder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1" y="1885329"/>
              <a:ext cx="3693801" cy="160008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0" y="1219200"/>
              <a:ext cx="4038600" cy="28956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0" y="1581090"/>
              <a:ext cx="3860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 smtClean="0"/>
                <a:t>Panel: 2 layers, 48 straws each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038600" y="1219200"/>
              <a:ext cx="4724400" cy="28956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22395" y="1783984"/>
              <a:ext cx="2259605" cy="225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686300" y="1246804"/>
              <a:ext cx="449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Plane: 6 self supporting panels</a:t>
              </a:r>
              <a:endParaRPr lang="en-US" sz="2000" dirty="0"/>
            </a:p>
          </p:txBody>
        </p:sp>
      </p:grpSp>
      <p:sp>
        <p:nvSpPr>
          <p:cNvPr id="22" name="Rectangle 21"/>
          <p:cNvSpPr/>
          <p:nvPr/>
        </p:nvSpPr>
        <p:spPr bwMode="auto">
          <a:xfrm>
            <a:off x="168926" y="917154"/>
            <a:ext cx="8763000" cy="22098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68926" y="917154"/>
            <a:ext cx="533400" cy="369332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2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12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68926" y="3126954"/>
            <a:ext cx="533400" cy="369332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12" charset="0"/>
            </a:endParaRPr>
          </a:p>
        </p:txBody>
      </p:sp>
      <p:sp>
        <p:nvSpPr>
          <p:cNvPr id="30" name="Snip Diagonal Corner Rectangle 29"/>
          <p:cNvSpPr>
            <a:spLocks/>
          </p:cNvSpPr>
          <p:nvPr/>
        </p:nvSpPr>
        <p:spPr bwMode="auto">
          <a:xfrm>
            <a:off x="2793592" y="976421"/>
            <a:ext cx="6096000" cy="1104092"/>
          </a:xfrm>
          <a:prstGeom prst="snip2DiagRect">
            <a:avLst>
              <a:gd name="adj1" fmla="val 48148"/>
              <a:gd name="adj2" fmla="val 0"/>
            </a:avLst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326" y="917154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Straws: 5 mm OD; 15 </a:t>
            </a:r>
            <a:r>
              <a:rPr lang="en-US" sz="2000" i="1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 metalized </a:t>
            </a:r>
            <a:r>
              <a:rPr lang="en-US" sz="2000" dirty="0" err="1" smtClean="0"/>
              <a:t>mylar</a:t>
            </a:r>
            <a:r>
              <a:rPr lang="en-US" sz="2000" dirty="0" smtClean="0"/>
              <a:t> wall.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4224459" y="3143887"/>
            <a:ext cx="533400" cy="369332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12" charset="0"/>
            </a:endParaRPr>
          </a:p>
        </p:txBody>
      </p:sp>
      <p:sp>
        <p:nvSpPr>
          <p:cNvPr id="32" name="Rectangle 31"/>
          <p:cNvSpPr>
            <a:spLocks noChangeAspect="1"/>
          </p:cNvSpPr>
          <p:nvPr/>
        </p:nvSpPr>
        <p:spPr bwMode="auto">
          <a:xfrm>
            <a:off x="3521726" y="2517354"/>
            <a:ext cx="4206240" cy="5257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3" name="Rectangle 32"/>
          <p:cNvSpPr>
            <a:spLocks noChangeAspect="1"/>
          </p:cNvSpPr>
          <p:nvPr/>
        </p:nvSpPr>
        <p:spPr bwMode="auto">
          <a:xfrm>
            <a:off x="5470753" y="1729953"/>
            <a:ext cx="2910840" cy="5257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2326" y="1279044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Custom ASIC for time division: </a:t>
            </a:r>
            <a:r>
              <a:rPr lang="en-US" sz="2000" i="1" dirty="0" err="1" smtClean="0">
                <a:latin typeface="Symbol" panose="05050102010706020507" pitchFamily="18" charset="2"/>
              </a:rPr>
              <a:t>σ</a:t>
            </a:r>
            <a:r>
              <a:rPr lang="en-US" sz="2000" dirty="0" smtClean="0"/>
              <a:t> ≈ 5 mm at straw center</a:t>
            </a:r>
          </a:p>
        </p:txBody>
      </p:sp>
    </p:spTree>
    <p:extLst>
      <p:ext uri="{BB962C8B-B14F-4D97-AF65-F5344CB8AC3E}">
        <p14:creationId xmlns:p14="http://schemas.microsoft.com/office/powerpoint/2010/main" val="34409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Tracker: </a:t>
            </a:r>
            <a:r>
              <a:rPr lang="en-US" dirty="0" err="1" smtClean="0"/>
              <a:t>strawtubes</a:t>
            </a:r>
            <a:r>
              <a:rPr lang="en-US" dirty="0" smtClean="0"/>
              <a:t> in vacuum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914401" y="1031913"/>
            <a:ext cx="7315197" cy="4876800"/>
            <a:chOff x="152400" y="1219200"/>
            <a:chExt cx="7315197" cy="487680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533400" y="1841501"/>
              <a:ext cx="6219489" cy="1739899"/>
              <a:chOff x="432991" y="2803655"/>
              <a:chExt cx="8292650" cy="2319865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2991" y="2837520"/>
                <a:ext cx="2291258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-1800000">
                <a:off x="3391108" y="2803655"/>
                <a:ext cx="2291258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Plus 8"/>
              <p:cNvSpPr/>
              <p:nvPr/>
            </p:nvSpPr>
            <p:spPr>
              <a:xfrm>
                <a:off x="2714802" y="3614760"/>
                <a:ext cx="731520" cy="731520"/>
              </a:xfrm>
              <a:prstGeom prst="mathPlus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Equal 9"/>
              <p:cNvSpPr/>
              <p:nvPr/>
            </p:nvSpPr>
            <p:spPr>
              <a:xfrm>
                <a:off x="5639888" y="3614760"/>
                <a:ext cx="731520" cy="731520"/>
              </a:xfrm>
              <a:prstGeom prst="mathEqual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3" descr="C:\Documents and Settings\aseet.FERMI\Desktop\StationSimpleNoDim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752" y="2837520"/>
                <a:ext cx="2260889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" t="4568" r="38643" b="5802"/>
            <a:stretch/>
          </p:blipFill>
          <p:spPr>
            <a:xfrm rot="16200000">
              <a:off x="1968549" y="3090941"/>
              <a:ext cx="1898523" cy="400682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152400" y="1219200"/>
              <a:ext cx="533400" cy="369332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4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52400" y="1219200"/>
              <a:ext cx="7162800" cy="24384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52400" y="3657600"/>
              <a:ext cx="7162800" cy="24384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2400" y="3669268"/>
              <a:ext cx="533400" cy="369332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5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2000" y="1219200"/>
              <a:ext cx="579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 smtClean="0"/>
                <a:t>Station: </a:t>
              </a:r>
              <a:r>
                <a:rPr lang="en-US" sz="2000" dirty="0"/>
                <a:t>2</a:t>
              </a:r>
              <a:r>
                <a:rPr lang="en-US" sz="2000" dirty="0" smtClean="0"/>
                <a:t> planes; relative rotation under study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2000" y="3653879"/>
              <a:ext cx="6705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 smtClean="0"/>
                <a:t>Tracker: 22 stations (# and rotations still being optimized)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iocartoon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5" y="1175266"/>
            <a:ext cx="4762005" cy="330337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6800" y="1701800"/>
            <a:ext cx="3962400" cy="3556000"/>
            <a:chOff x="5715000" y="1295400"/>
            <a:chExt cx="2952415" cy="26416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5000" y="1295400"/>
              <a:ext cx="2921000" cy="2641600"/>
            </a:xfrm>
            <a:prstGeom prst="rect">
              <a:avLst/>
            </a:prstGeom>
          </p:spPr>
        </p:pic>
        <p:sp>
          <p:nvSpPr>
            <p:cNvPr id="30" name="Dodecagon 29"/>
            <p:cNvSpPr/>
            <p:nvPr/>
          </p:nvSpPr>
          <p:spPr bwMode="auto">
            <a:xfrm rot="20700000">
              <a:off x="6484925" y="2057400"/>
              <a:ext cx="1143000" cy="1143000"/>
            </a:xfrm>
            <a:prstGeom prst="dodecagon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32" name="Right Triangle 31"/>
            <p:cNvSpPr/>
            <p:nvPr/>
          </p:nvSpPr>
          <p:spPr bwMode="auto">
            <a:xfrm rot="10800000">
              <a:off x="7753015" y="1559235"/>
              <a:ext cx="914400" cy="762000"/>
            </a:xfrm>
            <a:prstGeom prst="rtTriangl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22" y="58730"/>
            <a:ext cx="8229600" cy="792162"/>
          </a:xfrm>
        </p:spPr>
        <p:txBody>
          <a:bodyPr/>
          <a:lstStyle/>
          <a:p>
            <a:r>
              <a:rPr lang="en-US" dirty="0" smtClean="0"/>
              <a:t>How do you measure 2.5×10</a:t>
            </a:r>
            <a:r>
              <a:rPr lang="en-US" baseline="30000" dirty="0" smtClean="0"/>
              <a:t>-17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 bwMode="auto">
          <a:xfrm flipH="1">
            <a:off x="6526744" y="3339570"/>
            <a:ext cx="312039" cy="312039"/>
          </a:xfrm>
          <a:prstGeom prst="ellipse">
            <a:avLst/>
          </a:prstGeom>
          <a:solidFill>
            <a:srgbClr val="CCFFCC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438400" y="1981200"/>
            <a:ext cx="609600" cy="304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9100" y="4389107"/>
            <a:ext cx="2163234" cy="400110"/>
          </a:xfrm>
          <a:prstGeom prst="rect">
            <a:avLst/>
          </a:prstGeom>
          <a:solidFill>
            <a:schemeClr val="bg1"/>
          </a:solidFill>
          <a:ln>
            <a:solidFill>
              <a:srgbClr val="03D31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3D315"/>
                </a:solidFill>
                <a:latin typeface="Calibri" panose="020F0502020204030204" pitchFamily="34" charset="0"/>
              </a:rPr>
              <a:t>n</a:t>
            </a:r>
            <a:r>
              <a:rPr lang="en-US" sz="2000" dirty="0" smtClean="0">
                <a:solidFill>
                  <a:srgbClr val="03D315"/>
                </a:solidFill>
                <a:latin typeface="Calibri" panose="020F0502020204030204" pitchFamily="34" charset="0"/>
              </a:rPr>
              <a:t>o hits in tracker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2743200" y="1600200"/>
            <a:ext cx="12192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6096000" y="3505200"/>
            <a:ext cx="1219200" cy="1216152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54944" y="986849"/>
            <a:ext cx="2541056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alibri" panose="020F0502020204030204" pitchFamily="34" charset="0"/>
              </a:rPr>
              <a:t>r</a:t>
            </a:r>
            <a:r>
              <a:rPr lang="en-US" sz="20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econstructable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tracks</a:t>
            </a:r>
            <a:endParaRPr 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043088" y="2869140"/>
            <a:ext cx="609600" cy="609600"/>
          </a:xfrm>
          <a:prstGeom prst="ellipse">
            <a:avLst/>
          </a:prstGeom>
          <a:noFill/>
          <a:ln w="38100" cap="flat" cmpd="sng" algn="ctr">
            <a:solidFill>
              <a:srgbClr val="03D3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rot="5400000" flipH="1" flipV="1">
            <a:off x="3124200" y="2971800"/>
            <a:ext cx="2133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1524000" y="4953000"/>
            <a:ext cx="3276600" cy="70788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6600"/>
                </a:solidFill>
                <a:latin typeface="Calibri" panose="020F0502020204030204" pitchFamily="34" charset="0"/>
              </a:rPr>
              <a:t>s</a:t>
            </a:r>
            <a:r>
              <a:rPr lang="en-US" sz="2000" dirty="0" smtClean="0">
                <a:solidFill>
                  <a:srgbClr val="FF6600"/>
                </a:solidFill>
                <a:latin typeface="Calibri" panose="020F0502020204030204" pitchFamily="34" charset="0"/>
              </a:rPr>
              <a:t>ome hits tracker,</a:t>
            </a:r>
            <a:r>
              <a:rPr lang="en-US" sz="2000" dirty="0">
                <a:solidFill>
                  <a:srgbClr val="FF66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Calibri" panose="020F0502020204030204" pitchFamily="34" charset="0"/>
              </a:rPr>
              <a:t>tracks not </a:t>
            </a:r>
            <a:r>
              <a:rPr lang="en-US" sz="2000" dirty="0" err="1" smtClean="0">
                <a:solidFill>
                  <a:srgbClr val="FF6600"/>
                </a:solidFill>
                <a:latin typeface="Calibri" panose="020F0502020204030204" pitchFamily="34" charset="0"/>
              </a:rPr>
              <a:t>reconstructable</a:t>
            </a:r>
            <a:r>
              <a:rPr lang="en-US" sz="2000" dirty="0" smtClean="0">
                <a:solidFill>
                  <a:srgbClr val="FF6600"/>
                </a:solidFill>
                <a:latin typeface="Calibri" panose="020F0502020204030204" pitchFamily="34" charset="0"/>
              </a:rPr>
              <a:t>.</a:t>
            </a:r>
            <a:endParaRPr lang="en-US" sz="2000" dirty="0">
              <a:solidFill>
                <a:srgbClr val="FF660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14581" y="569009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b</a:t>
            </a:r>
            <a:r>
              <a:rPr lang="en-US" dirty="0" smtClean="0">
                <a:latin typeface="Calibri" panose="020F0502020204030204" pitchFamily="34" charset="0"/>
              </a:rPr>
              <a:t>eam’s-eye view of the tracker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629400" y="2743200"/>
            <a:ext cx="990600" cy="911352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1524000"/>
            <a:ext cx="609600" cy="2590800"/>
          </a:xfrm>
          <a:prstGeom prst="rect">
            <a:avLst/>
          </a:prstGeom>
          <a:solidFill>
            <a:srgbClr val="3366FF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85800" y="1524000"/>
            <a:ext cx="1905000" cy="2590800"/>
          </a:xfrm>
          <a:prstGeom prst="rect">
            <a:avLst/>
          </a:prstGeom>
          <a:solidFill>
            <a:srgbClr val="03D315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582334" y="1524000"/>
            <a:ext cx="1151465" cy="2590800"/>
          </a:xfrm>
          <a:prstGeom prst="rect">
            <a:avLst/>
          </a:prstGeom>
          <a:solidFill>
            <a:srgbClr val="FF6600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sensitivity for a 3 Year Run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15" t="9804" r="7244" b="2912"/>
          <a:stretch/>
        </p:blipFill>
        <p:spPr>
          <a:xfrm>
            <a:off x="580404" y="1066800"/>
            <a:ext cx="8001000" cy="49513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5867400"/>
            <a:ext cx="373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Reconstructed </a:t>
            </a:r>
            <a:r>
              <a:rPr lang="en-US" i="1" dirty="0" smtClean="0">
                <a:latin typeface="Calibri" panose="020F0502020204030204" pitchFamily="34" charset="0"/>
              </a:rPr>
              <a:t>e</a:t>
            </a:r>
            <a:r>
              <a:rPr lang="en-US" i="1" baseline="30000" dirty="0" smtClean="0">
                <a:latin typeface="Calibri" panose="020F0502020204030204" pitchFamily="34" charset="0"/>
              </a:rPr>
              <a:t>-</a:t>
            </a:r>
            <a:r>
              <a:rPr lang="en-US" dirty="0" smtClean="0">
                <a:latin typeface="Calibri" panose="020F0502020204030204" pitchFamily="34" charset="0"/>
              </a:rPr>
              <a:t> momentum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1219200"/>
            <a:ext cx="2209800" cy="381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1083733"/>
            <a:ext cx="3124200" cy="29649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Stopped </a:t>
            </a:r>
            <a:r>
              <a:rPr lang="en-US" sz="2000" i="1" dirty="0" smtClean="0"/>
              <a:t>μ</a:t>
            </a:r>
            <a:r>
              <a:rPr lang="en-US" sz="2000" dirty="0" smtClean="0"/>
              <a:t>: 5. 8 × 10</a:t>
            </a:r>
            <a:r>
              <a:rPr lang="en-US" sz="2000" baseline="30000" dirty="0" smtClean="0"/>
              <a:t>17</a:t>
            </a:r>
          </a:p>
          <a:p>
            <a:pPr algn="l"/>
            <a:endParaRPr lang="en-US" sz="2000" baseline="30000" dirty="0"/>
          </a:p>
          <a:p>
            <a:pPr algn="l"/>
            <a:r>
              <a:rPr lang="en-US" sz="2000" dirty="0" smtClean="0"/>
              <a:t>For R = 10</a:t>
            </a:r>
            <a:r>
              <a:rPr lang="en-US" sz="2000" baseline="30000" dirty="0" smtClean="0"/>
              <a:t>-16</a:t>
            </a:r>
          </a:p>
          <a:p>
            <a:pPr algn="l"/>
            <a:endParaRPr lang="en-US" sz="2000" baseline="30000" dirty="0"/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N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μe </a:t>
            </a:r>
            <a:r>
              <a:rPr lang="en-US" sz="2000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= 3.94 ±  0.03</a:t>
            </a:r>
          </a:p>
          <a:p>
            <a:pPr algn="l"/>
            <a:r>
              <a:rPr lang="en-US" sz="2000" dirty="0" smtClean="0">
                <a:solidFill>
                  <a:srgbClr val="3366FF"/>
                </a:solidFill>
              </a:rPr>
              <a:t>N</a:t>
            </a:r>
            <a:r>
              <a:rPr lang="en-US" sz="2000" baseline="-25000" dirty="0" smtClean="0">
                <a:solidFill>
                  <a:srgbClr val="3366FF"/>
                </a:solidFill>
              </a:rPr>
              <a:t>DIO</a:t>
            </a:r>
            <a:r>
              <a:rPr lang="en-US" sz="2000" dirty="0" smtClean="0">
                <a:solidFill>
                  <a:srgbClr val="3366FF"/>
                </a:solidFill>
              </a:rPr>
              <a:t>   = 0.19 ± 0.01</a:t>
            </a:r>
          </a:p>
          <a:p>
            <a:pPr algn="l"/>
            <a:r>
              <a:rPr lang="en-US" sz="2000" dirty="0" smtClean="0">
                <a:solidFill>
                  <a:srgbClr val="03D315"/>
                </a:solidFill>
              </a:rPr>
              <a:t>N</a:t>
            </a:r>
            <a:r>
              <a:rPr lang="en-US" sz="2000" baseline="-25000" dirty="0" smtClean="0">
                <a:solidFill>
                  <a:srgbClr val="03D315"/>
                </a:solidFill>
              </a:rPr>
              <a:t>Other</a:t>
            </a:r>
            <a:r>
              <a:rPr lang="en-US" sz="2000" dirty="0" smtClean="0">
                <a:solidFill>
                  <a:srgbClr val="03D315"/>
                </a:solidFill>
              </a:rPr>
              <a:t> = 0.19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SES = (2.5 ± 0.1) </a:t>
            </a:r>
            <a:r>
              <a:rPr lang="en-US" sz="2000" dirty="0"/>
              <a:t>×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-17</a:t>
            </a:r>
          </a:p>
          <a:p>
            <a:pPr algn="l"/>
            <a:r>
              <a:rPr lang="en-US" sz="20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3881735"/>
            <a:ext cx="3276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Errors are statistical only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Scintillating crystal calorimeter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971"/>
          <a:stretch/>
        </p:blipFill>
        <p:spPr>
          <a:xfrm>
            <a:off x="857887" y="976829"/>
            <a:ext cx="4049210" cy="3390900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640814" y="4429699"/>
            <a:ext cx="5772685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Two disk geometry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Hexagonal BaF</a:t>
            </a:r>
            <a:r>
              <a:rPr lang="en-US" sz="2000" baseline="-25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 crystals; APD or SiPM readout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Provides precise timing, PID, background rejection, alternate track seed and possible calibration trigger.</a:t>
            </a:r>
          </a:p>
        </p:txBody>
      </p:sp>
      <p:pic>
        <p:nvPicPr>
          <p:cNvPr id="9" name="Picture 8" descr="Cryst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648200"/>
            <a:ext cx="2133600" cy="150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284" y="1003300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crystal history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39" y="1042060"/>
            <a:ext cx="8555883" cy="4883727"/>
          </a:xfrm>
        </p:spPr>
        <p:txBody>
          <a:bodyPr/>
          <a:lstStyle/>
          <a:p>
            <a:r>
              <a:rPr lang="en-US" sz="2000" dirty="0" smtClean="0"/>
              <a:t>Initial choice PbWO4: small </a:t>
            </a:r>
            <a:r>
              <a:rPr lang="en-US" sz="2000" i="1" dirty="0" smtClean="0"/>
              <a:t>X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, low light yield, low temperature operation,</a:t>
            </a:r>
            <a:br>
              <a:rPr lang="en-US" sz="2000" dirty="0" smtClean="0"/>
            </a:br>
            <a:r>
              <a:rPr lang="en-US" sz="2000" dirty="0" smtClean="0"/>
              <a:t>                                     temperature and rate dependence of light output</a:t>
            </a:r>
          </a:p>
          <a:p>
            <a:r>
              <a:rPr lang="en-US" sz="2000" dirty="0" smtClean="0"/>
              <a:t>CDR choice LYSO: small </a:t>
            </a:r>
            <a:r>
              <a:rPr lang="en-US" sz="2000" i="1" dirty="0"/>
              <a:t>X</a:t>
            </a:r>
            <a:r>
              <a:rPr lang="en-US" sz="2000" baseline="-25000" dirty="0"/>
              <a:t>0</a:t>
            </a:r>
            <a:r>
              <a:rPr lang="en-US" sz="2000" dirty="0" smtClean="0"/>
              <a:t>, high light yield, expensive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 smtClean="0"/>
              <a:t>very expensive)</a:t>
            </a:r>
          </a:p>
          <a:p>
            <a:r>
              <a:rPr lang="en-US" sz="2000" dirty="0" smtClean="0"/>
              <a:t>TDR choice: BaF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: larger </a:t>
            </a:r>
            <a:r>
              <a:rPr lang="en-US" sz="2000" i="1" dirty="0"/>
              <a:t>X</a:t>
            </a:r>
            <a:r>
              <a:rPr lang="en-US" sz="2000" baseline="-25000" dirty="0"/>
              <a:t>0</a:t>
            </a:r>
            <a:r>
              <a:rPr lang="en-US" sz="2000" dirty="0" smtClean="0"/>
              <a:t>, lower light yield (in the UV), very fast </a:t>
            </a:r>
            <a:br>
              <a:rPr lang="en-US" sz="2000" dirty="0" smtClean="0"/>
            </a:br>
            <a:r>
              <a:rPr lang="en-US" sz="2000" dirty="0" smtClean="0"/>
              <a:t>                                component at 220 nm, readout R&amp;D required, cheaper, 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800333"/>
              </p:ext>
            </p:extLst>
          </p:nvPr>
        </p:nvGraphicFramePr>
        <p:xfrm>
          <a:off x="1269258" y="3191882"/>
          <a:ext cx="5580915" cy="273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Document" r:id="rId4" imgW="5483101" imgH="2685299" progId="Word.Document.12">
                  <p:embed/>
                </p:oleObj>
              </mc:Choice>
              <mc:Fallback>
                <p:oleObj name="Document" r:id="rId4" imgW="5483101" imgH="26852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9258" y="3191882"/>
                        <a:ext cx="5580915" cy="273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ular Callout 7"/>
          <p:cNvSpPr/>
          <p:nvPr/>
        </p:nvSpPr>
        <p:spPr>
          <a:xfrm>
            <a:off x="7528869" y="3106757"/>
            <a:ext cx="1333041" cy="1052110"/>
          </a:xfrm>
          <a:prstGeom prst="wedgeRectCallout">
            <a:avLst>
              <a:gd name="adj1" fmla="val -104305"/>
              <a:gd name="adj2" fmla="val -673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70256" y="3309646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Friday </a:t>
            </a:r>
            <a:br>
              <a:rPr lang="en-US" dirty="0" smtClean="0"/>
            </a:br>
            <a:r>
              <a:rPr lang="en-US" dirty="0" smtClean="0"/>
              <a:t>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1268" y="972239"/>
            <a:ext cx="8229600" cy="2819400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sz="2400" dirty="0" smtClean="0"/>
              <a:t>Stopped muon-induced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muon decay in orbit (DIO)</a:t>
            </a:r>
          </a:p>
          <a:p>
            <a:r>
              <a:rPr lang="en-US" sz="2400" dirty="0" smtClean="0"/>
              <a:t>Out of time protons or long transit-time </a:t>
            </a:r>
            <a:r>
              <a:rPr lang="en-US" sz="2400" dirty="0" err="1" smtClean="0"/>
              <a:t>secondaries</a:t>
            </a:r>
            <a:endParaRPr lang="en-US" sz="2400" dirty="0" smtClean="0"/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radiative pion capture; muon decay in flight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pion decay in flight; beam electrons</a:t>
            </a:r>
          </a:p>
          <a:p>
            <a:pPr lvl="1"/>
            <a:r>
              <a:rPr lang="en-US" sz="2000" dirty="0" smtClean="0">
                <a:solidFill>
                  <a:srgbClr val="FF6600"/>
                </a:solidFill>
              </a:rPr>
              <a:t>anti-protons</a:t>
            </a:r>
          </a:p>
          <a:p>
            <a:r>
              <a:rPr lang="en-US" sz="2400" dirty="0" smtClean="0">
                <a:solidFill>
                  <a:srgbClr val="03D315"/>
                </a:solidFill>
              </a:rPr>
              <a:t>Secondaries from cosmic rays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501268" y="3916497"/>
            <a:ext cx="8229600" cy="2057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400" dirty="0" smtClean="0"/>
              <a:t>Mitigation: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excellent momentum resolution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excellent extinction plus delayed measurement window</a:t>
            </a:r>
          </a:p>
          <a:p>
            <a:pPr lvl="1"/>
            <a:r>
              <a:rPr lang="en-US" sz="2000" dirty="0" smtClean="0">
                <a:solidFill>
                  <a:srgbClr val="FF6600"/>
                </a:solidFill>
              </a:rPr>
              <a:t>thin window at center of TS to absorb anti-protons</a:t>
            </a:r>
          </a:p>
          <a:p>
            <a:pPr lvl="1"/>
            <a:r>
              <a:rPr lang="en-US" sz="2000" dirty="0">
                <a:solidFill>
                  <a:srgbClr val="03D315"/>
                </a:solidFill>
              </a:rPr>
              <a:t>e</a:t>
            </a:r>
            <a:r>
              <a:rPr lang="en-US" sz="2000" dirty="0" smtClean="0">
                <a:solidFill>
                  <a:srgbClr val="03D315"/>
                </a:solidFill>
              </a:rPr>
              <a:t>xtreme care in shielding and veto</a:t>
            </a:r>
          </a:p>
          <a:p>
            <a:pPr marL="457200" lvl="1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26" y="108383"/>
            <a:ext cx="8229600" cy="627887"/>
          </a:xfrm>
        </p:spPr>
        <p:txBody>
          <a:bodyPr/>
          <a:lstStyle/>
          <a:p>
            <a:r>
              <a:rPr lang="en-US" dirty="0" smtClean="0"/>
              <a:t>The “Ralf event”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6" y="940349"/>
            <a:ext cx="4332574" cy="2808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12" y="3953346"/>
            <a:ext cx="6581985" cy="2295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9298" y="1007044"/>
            <a:ext cx="44347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massive MC runs to optimize the </a:t>
            </a:r>
            <a:br>
              <a:rPr lang="en-US" dirty="0" smtClean="0"/>
            </a:br>
            <a:r>
              <a:rPr lang="en-US" dirty="0" smtClean="0"/>
              <a:t>CRV, an event was found that evaded </a:t>
            </a:r>
            <a:br>
              <a:rPr lang="en-US" dirty="0" smtClean="0"/>
            </a:br>
            <a:r>
              <a:rPr lang="en-US" dirty="0" smtClean="0"/>
              <a:t>the CRV, passed through the target </a:t>
            </a:r>
            <a:br>
              <a:rPr lang="en-US" dirty="0" smtClean="0"/>
            </a:br>
            <a:r>
              <a:rPr lang="en-US" dirty="0" smtClean="0"/>
              <a:t>and the tracker, and stopped in </a:t>
            </a:r>
            <a:br>
              <a:rPr lang="en-US" dirty="0" smtClean="0"/>
            </a:br>
            <a:r>
              <a:rPr lang="en-US" dirty="0" smtClean="0"/>
              <a:t>the calorimeter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calorimeter, however, provides</a:t>
            </a:r>
            <a:br>
              <a:rPr lang="en-US" dirty="0" smtClean="0"/>
            </a:br>
            <a:r>
              <a:rPr lang="en-US" dirty="0" smtClean="0"/>
              <a:t>substantial additional background</a:t>
            </a:r>
            <a:br>
              <a:rPr lang="en-US" dirty="0" smtClean="0"/>
            </a:br>
            <a:r>
              <a:rPr lang="en-US" dirty="0" smtClean="0"/>
              <a:t>rejection, through </a:t>
            </a:r>
            <a:r>
              <a:rPr lang="en-US" i="1" dirty="0" smtClean="0">
                <a:latin typeface="Symbol" panose="05050102010706020507" pitchFamily="18" charset="2"/>
              </a:rPr>
              <a:t>m</a:t>
            </a:r>
            <a:r>
              <a:rPr lang="en-US" i="1" dirty="0" smtClean="0"/>
              <a:t>/e</a:t>
            </a:r>
            <a:r>
              <a:rPr lang="en-US" dirty="0" smtClean="0"/>
              <a:t> PID, with a </a:t>
            </a:r>
            <a:br>
              <a:rPr lang="en-US" dirty="0" smtClean="0"/>
            </a:br>
            <a:r>
              <a:rPr lang="en-US" dirty="0" smtClean="0"/>
              <a:t>combination of timing information and </a:t>
            </a:r>
            <a:r>
              <a:rPr lang="en-US" i="1" dirty="0" smtClean="0"/>
              <a:t>E/p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 for a 3 </a:t>
            </a:r>
            <a:r>
              <a:rPr lang="en-US" dirty="0"/>
              <a:t>Y</a:t>
            </a:r>
            <a:r>
              <a:rPr lang="en-US" dirty="0" smtClean="0"/>
              <a:t>ear Run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693055"/>
              </p:ext>
            </p:extLst>
          </p:nvPr>
        </p:nvGraphicFramePr>
        <p:xfrm>
          <a:off x="457200" y="1290320"/>
          <a:ext cx="8229600" cy="29667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67000"/>
                <a:gridCol w="1600200"/>
                <a:gridCol w="39624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Events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 ± 0.06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Anti-proton capture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0.10 ± 0.06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Radiative π- capture*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0.04 ± 0.02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protons during detection time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Beam electrons*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0.001 ± 0.001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 decay in flight*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0.010 ± 0.005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e- scatter in target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Cosmic ray induced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0.050 ± 0.013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assumes 10-4 veto inefficiency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 ± 0.1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ontent Placeholder 10"/>
          <p:cNvSpPr txBox="1">
            <a:spLocks/>
          </p:cNvSpPr>
          <p:nvPr/>
        </p:nvSpPr>
        <p:spPr bwMode="auto">
          <a:xfrm>
            <a:off x="457200" y="53340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FF6600"/>
                </a:solidFill>
              </a:rPr>
              <a:t>*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scales with extinction: values in table assume extinction = 10</a:t>
            </a:r>
            <a:r>
              <a:rPr lang="en-US" sz="2000" kern="0" baseline="3000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-10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3138" y="4582180"/>
            <a:ext cx="7953662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All values preliminary;  some are statistical error only.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0464" y="0"/>
            <a:ext cx="8229600" cy="792162"/>
          </a:xfrm>
        </p:spPr>
        <p:txBody>
          <a:bodyPr/>
          <a:lstStyle/>
          <a:p>
            <a:r>
              <a:rPr lang="en-US" dirty="0" smtClean="0"/>
              <a:t>New Physics Scenarios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108" y="1020450"/>
            <a:ext cx="6781800" cy="40207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5590" y="5148283"/>
            <a:ext cx="8579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M. Raidal, </a:t>
            </a:r>
            <a:r>
              <a:rPr lang="en-US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et al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., Flavour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hysics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of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Leptons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and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Dipole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oments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tr-TR" dirty="0" smtClean="0">
                <a:solidFill>
                  <a:srgbClr val="0000FF"/>
                </a:solidFill>
                <a:latin typeface="Calibri" panose="020F0502020204030204" pitchFamily="34" charset="0"/>
              </a:rPr>
              <a:t>Eur.Phys.J.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tr-TR" dirty="0" smtClean="0">
                <a:solidFill>
                  <a:srgbClr val="0000FF"/>
                </a:solidFill>
                <a:latin typeface="Calibri" panose="020F0502020204030204" pitchFamily="34" charset="0"/>
              </a:rPr>
              <a:t>C57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tr-TR" dirty="0" smtClean="0">
                <a:solidFill>
                  <a:srgbClr val="0000FF"/>
                </a:solidFill>
                <a:latin typeface="Calibri" panose="020F0502020204030204" pitchFamily="34" charset="0"/>
              </a:rPr>
              <a:t>13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tr-TR" dirty="0" smtClean="0">
                <a:solidFill>
                  <a:srgbClr val="0000FF"/>
                </a:solidFill>
                <a:latin typeface="Calibri" panose="020F0502020204030204" pitchFamily="34" charset="0"/>
              </a:rPr>
              <a:t>2008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8014" y="5624719"/>
            <a:ext cx="6384386" cy="5232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Sensitive to mass scales up to </a:t>
            </a:r>
            <a:r>
              <a:rPr lang="en-US" sz="2800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O</a:t>
            </a:r>
            <a:r>
              <a:rPr lang="en-US" sz="1050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(10</a:t>
            </a:r>
            <a:r>
              <a:rPr lang="en-US" sz="2800" baseline="300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 TeV)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485468" y="2362200"/>
            <a:ext cx="3810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2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schedule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4814"/>
          <a:stretch/>
        </p:blipFill>
        <p:spPr>
          <a:xfrm>
            <a:off x="206566" y="990924"/>
            <a:ext cx="8739130" cy="46798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1467" y="581950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Calendar Year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356472" y="990924"/>
            <a:ext cx="3832034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Solenoid design, construction and commissioning are the critical path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802176" y="4201814"/>
            <a:ext cx="0" cy="13716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56911" y="55769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Today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531166" y="4286479"/>
            <a:ext cx="0" cy="13716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402655" y="5731933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ssemble and commission the detector:    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mu2e experimental program has a branch point</a:t>
            </a:r>
            <a:endParaRPr lang="en-US" sz="2800"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 bwMode="auto">
          <a:xfrm>
            <a:off x="457200" y="1059455"/>
            <a:ext cx="830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If there is a signal: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</a:rPr>
              <a:t>Study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</a:rPr>
              <a:t>Z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</a:rPr>
              <a:t> dependence</a:t>
            </a:r>
            <a:r>
              <a:rPr lang="en-US" sz="2000" kern="0" noProof="0" dirty="0" smtClean="0">
                <a:latin typeface="+mn-lt"/>
                <a:ea typeface="ＭＳ Ｐゴシック" pitchFamily="-112" charset="-128"/>
              </a:rPr>
              <a:t>: </a:t>
            </a:r>
            <a:r>
              <a:rPr lang="en-US" sz="2000" kern="0" dirty="0" smtClean="0">
                <a:latin typeface="+mn-lt"/>
                <a:ea typeface="ＭＳ Ｐゴシック" pitchFamily="-112" charset="-128"/>
              </a:rPr>
              <a:t>di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</a:rPr>
              <a:t>stinguish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</a:rPr>
              <a:t> among </a:t>
            </a:r>
            <a:b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</a:rPr>
            </a:b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</a:rPr>
              <a:t>BSM theories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kern="0" dirty="0" smtClean="0">
                <a:latin typeface="+mn-lt"/>
                <a:ea typeface="ＭＳ Ｐゴシック" pitchFamily="-112" charset="-128"/>
              </a:rPr>
              <a:t>Options limited now that the programmable </a:t>
            </a:r>
            <a:br>
              <a:rPr lang="en-US" sz="2000" kern="0" dirty="0" smtClean="0">
                <a:latin typeface="+mn-lt"/>
                <a:ea typeface="ＭＳ Ｐゴシック" pitchFamily="-112" charset="-128"/>
              </a:rPr>
            </a:br>
            <a:r>
              <a:rPr lang="en-US" sz="2000" kern="0" dirty="0" smtClean="0">
                <a:latin typeface="+mn-lt"/>
                <a:ea typeface="ＭＳ Ｐゴシック" pitchFamily="-112" charset="-128"/>
              </a:rPr>
              <a:t>time structure of the proposed Project X </a:t>
            </a:r>
            <a:br>
              <a:rPr lang="en-US" sz="2000" kern="0" dirty="0" smtClean="0">
                <a:latin typeface="+mn-lt"/>
                <a:ea typeface="ＭＳ Ｐゴシック" pitchFamily="-112" charset="-128"/>
              </a:rPr>
            </a:br>
            <a:r>
              <a:rPr lang="en-US" sz="2000" kern="0" dirty="0" smtClean="0">
                <a:latin typeface="+mn-lt"/>
                <a:ea typeface="ＭＳ Ｐゴシック" pitchFamily="-112" charset="-128"/>
              </a:rPr>
              <a:t>beam is no longer anticipated</a:t>
            </a:r>
            <a:endParaRPr lang="en-US" sz="2000" kern="0" dirty="0">
              <a:ea typeface="ＭＳ Ｐゴシック" pitchFamily="-112" charset="-128"/>
            </a:endParaRP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000" kern="0" dirty="0" smtClean="0">
              <a:latin typeface="+mn-lt"/>
              <a:ea typeface="ＭＳ Ｐゴシック" pitchFamily="-112" charset="-128"/>
            </a:endParaRPr>
          </a:p>
          <a:p>
            <a:pPr marL="285750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If there is </a:t>
            </a:r>
            <a:r>
              <a:rPr lang="en-US" sz="2400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no signal</a:t>
            </a:r>
            <a:r>
              <a:rPr lang="en-US" sz="2400" kern="0" dirty="0" smtClean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:</a:t>
            </a:r>
            <a:endParaRPr lang="en-US" sz="2400" kern="0" dirty="0">
              <a:solidFill>
                <a:srgbClr val="FF0000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ea typeface="ＭＳ Ｐゴシック" pitchFamily="-112" charset="-128"/>
              </a:rPr>
              <a:t>Up to </a:t>
            </a:r>
            <a:r>
              <a:rPr lang="en-US" sz="2000" kern="0" dirty="0" err="1">
                <a:ea typeface="ＭＳ Ｐゴシック" pitchFamily="-112" charset="-128"/>
              </a:rPr>
              <a:t>to</a:t>
            </a:r>
            <a:r>
              <a:rPr lang="en-US" sz="2000" kern="0" dirty="0">
                <a:ea typeface="ＭＳ Ｐゴシック" pitchFamily="-112" charset="-128"/>
              </a:rPr>
              <a:t> </a:t>
            </a:r>
            <a:r>
              <a:rPr lang="en-US" sz="2000" kern="0" dirty="0" smtClean="0">
                <a:ea typeface="ＭＳ Ｐゴシック" pitchFamily="-112" charset="-128"/>
              </a:rPr>
              <a:t>10× </a:t>
            </a:r>
            <a:r>
              <a:rPr lang="en-US" sz="2000" kern="0" dirty="0">
                <a:ea typeface="ＭＳ Ｐゴシック" pitchFamily="-112" charset="-128"/>
              </a:rPr>
              <a:t>Mu2e physics reach, </a:t>
            </a:r>
            <a:r>
              <a:rPr lang="en-US" sz="2000" kern="0" dirty="0" err="1">
                <a:ea typeface="ＭＳ Ｐゴシック" pitchFamily="-112" charset="-128"/>
              </a:rPr>
              <a:t>R</a:t>
            </a:r>
            <a:r>
              <a:rPr lang="en-US" sz="2000" i="1" kern="0" dirty="0" err="1">
                <a:ea typeface="ＭＳ Ｐゴシック" pitchFamily="-112" charset="-128"/>
              </a:rPr>
              <a:t>μe</a:t>
            </a:r>
            <a:r>
              <a:rPr lang="en-US" sz="2000" kern="0" dirty="0">
                <a:ea typeface="ＭＳ Ｐゴシック" pitchFamily="-112" charset="-128"/>
              </a:rPr>
              <a:t> &lt; a few × 10</a:t>
            </a:r>
            <a:r>
              <a:rPr lang="en-US" sz="2000" kern="0" baseline="30000" dirty="0">
                <a:ea typeface="ＭＳ Ｐゴシック" pitchFamily="-112" charset="-128"/>
              </a:rPr>
              <a:t>-18 </a:t>
            </a:r>
            <a:r>
              <a:rPr lang="en-US" sz="2000" kern="0" dirty="0">
                <a:ea typeface="ＭＳ Ｐゴシック" pitchFamily="-112" charset="-128"/>
              </a:rPr>
              <a:t> 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ea typeface="ＭＳ Ｐゴシック" pitchFamily="-112" charset="-128"/>
              </a:rPr>
              <a:t>Can </a:t>
            </a:r>
            <a:r>
              <a:rPr lang="en-US" sz="2000" kern="0" dirty="0" smtClean="0">
                <a:ea typeface="ＭＳ Ｐゴシック" pitchFamily="-112" charset="-128"/>
              </a:rPr>
              <a:t>use </a:t>
            </a:r>
            <a:r>
              <a:rPr lang="en-US" sz="2000" kern="0" dirty="0">
                <a:ea typeface="ＭＳ Ｐゴシック" pitchFamily="-112" charset="-128"/>
              </a:rPr>
              <a:t>the same </a:t>
            </a:r>
            <a:r>
              <a:rPr lang="en-US" sz="2000" kern="0" dirty="0" smtClean="0">
                <a:ea typeface="ＭＳ Ｐゴシック" pitchFamily="-112" charset="-128"/>
              </a:rPr>
              <a:t>detector, some modifications</a:t>
            </a:r>
            <a:endParaRPr lang="en-US" sz="2000" kern="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marL="342900" indent="-342900" algn="l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kern="0" dirty="0" smtClean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Both programs can </a:t>
            </a:r>
            <a:r>
              <a:rPr lang="en-US" sz="2400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be done with </a:t>
            </a:r>
            <a:r>
              <a:rPr lang="en-US" sz="2400" kern="0" dirty="0" smtClean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the existing </a:t>
            </a:r>
            <a:r>
              <a:rPr lang="en-US" sz="2400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accelerator complex.  </a:t>
            </a:r>
            <a:endParaRPr lang="en-US" sz="2400" kern="0" dirty="0" smtClean="0">
              <a:solidFill>
                <a:srgbClr val="FF0000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kern="0" dirty="0" smtClean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Both could be done faster with </a:t>
            </a:r>
            <a:r>
              <a:rPr lang="en-US" sz="2400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more protons from PIP II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pitchFamily="-112" charset="-128"/>
            </a:endParaRP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41" r="16160" b="22547"/>
          <a:stretch/>
        </p:blipFill>
        <p:spPr>
          <a:xfrm>
            <a:off x="6081310" y="963270"/>
            <a:ext cx="2963537" cy="28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accelerator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212"/>
            <a:ext cx="8458200" cy="4754563"/>
          </a:xfrm>
        </p:spPr>
        <p:txBody>
          <a:bodyPr/>
          <a:lstStyle/>
          <a:p>
            <a:r>
              <a:rPr lang="en-US" sz="2400" dirty="0" smtClean="0"/>
              <a:t>Proton Improvement Plan (PIP)</a:t>
            </a:r>
          </a:p>
          <a:p>
            <a:pPr lvl="1"/>
            <a:r>
              <a:rPr lang="en-US" sz="2000" dirty="0" smtClean="0"/>
              <a:t>Improve beam power to meet </a:t>
            </a:r>
            <a:r>
              <a:rPr lang="en-US" sz="2000" dirty="0" err="1" smtClean="0"/>
              <a:t>NO</a:t>
            </a:r>
            <a:r>
              <a:rPr lang="en-US" sz="2000" dirty="0" err="1" smtClean="0">
                <a:latin typeface="Symbol" panose="05050102010706020507" pitchFamily="18" charset="2"/>
              </a:rPr>
              <a:t>n</a:t>
            </a:r>
            <a:r>
              <a:rPr lang="en-US" sz="2000" dirty="0" err="1" smtClean="0"/>
              <a:t>A</a:t>
            </a:r>
            <a:r>
              <a:rPr lang="en-US" sz="2000" dirty="0" smtClean="0"/>
              <a:t> requirements</a:t>
            </a:r>
          </a:p>
          <a:p>
            <a:pPr lvl="1"/>
            <a:r>
              <a:rPr lang="en-US" sz="2000" dirty="0" smtClean="0"/>
              <a:t>Essentially complete.</a:t>
            </a:r>
          </a:p>
          <a:p>
            <a:r>
              <a:rPr lang="en-US" sz="2400" dirty="0" smtClean="0"/>
              <a:t>PIP-II design underway</a:t>
            </a:r>
            <a:endParaRPr lang="en-US" sz="1200" dirty="0" smtClean="0"/>
          </a:p>
          <a:p>
            <a:pPr lvl="1"/>
            <a:r>
              <a:rPr lang="en-US" sz="2000" dirty="0" smtClean="0"/>
              <a:t>Project-X reimagined to match funding constraints</a:t>
            </a:r>
          </a:p>
          <a:p>
            <a:pPr lvl="1"/>
            <a:r>
              <a:rPr lang="en-US" sz="2000" dirty="0" smtClean="0"/>
              <a:t>1+ MW to LBNE at startup (2025) </a:t>
            </a:r>
          </a:p>
          <a:p>
            <a:pPr lvl="1"/>
            <a:r>
              <a:rPr lang="en-US" sz="2000" dirty="0" smtClean="0"/>
              <a:t>Flexible design to allow future realization of the full potential of the FNAL accelerator complex</a:t>
            </a:r>
          </a:p>
          <a:p>
            <a:pPr lvl="2"/>
            <a:r>
              <a:rPr lang="en-US" dirty="0" smtClean="0"/>
              <a:t>~2 MW to LBNE</a:t>
            </a:r>
          </a:p>
          <a:p>
            <a:pPr lvl="2"/>
            <a:r>
              <a:rPr lang="en-US" dirty="0" smtClean="0"/>
              <a:t>10× the protons to Mu2e</a:t>
            </a:r>
          </a:p>
          <a:p>
            <a:pPr lvl="2"/>
            <a:r>
              <a:rPr lang="en-US" dirty="0" smtClean="0"/>
              <a:t>MW-class, high duty factor beams for rare process experiments </a:t>
            </a:r>
          </a:p>
        </p:txBody>
      </p:sp>
    </p:spTree>
    <p:extLst>
      <p:ext uri="{BB962C8B-B14F-4D97-AF65-F5344CB8AC3E}">
        <p14:creationId xmlns:p14="http://schemas.microsoft.com/office/powerpoint/2010/main" val="41333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3820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mu2e will either d</a:t>
            </a:r>
            <a:r>
              <a:rPr lang="en-US" sz="2400" dirty="0" smtClean="0"/>
              <a:t>iscover </a:t>
            </a:r>
            <a:r>
              <a:rPr lang="en-US" sz="2400" i="1" dirty="0" smtClean="0"/>
              <a:t>μ</a:t>
            </a:r>
            <a:r>
              <a:rPr lang="en-US" sz="2400" dirty="0" smtClean="0"/>
              <a:t> to </a:t>
            </a:r>
            <a:r>
              <a:rPr lang="en-US" sz="2400" i="1" dirty="0" smtClean="0"/>
              <a:t>e</a:t>
            </a:r>
            <a:r>
              <a:rPr lang="en-US" sz="2400" dirty="0" smtClean="0"/>
              <a:t> conversion or set a greatly improved limit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R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μe</a:t>
            </a:r>
            <a:r>
              <a:rPr lang="en-US" sz="2000" dirty="0" smtClean="0">
                <a:solidFill>
                  <a:srgbClr val="FF0000"/>
                </a:solidFill>
              </a:rPr>
              <a:t> &lt; 6 × 10</a:t>
            </a:r>
            <a:r>
              <a:rPr lang="en-US" sz="2000" baseline="30000" dirty="0" smtClean="0">
                <a:solidFill>
                  <a:srgbClr val="FF0000"/>
                </a:solidFill>
              </a:rPr>
              <a:t>-17  </a:t>
            </a:r>
            <a:r>
              <a:rPr lang="en-US" sz="2000" dirty="0" smtClean="0">
                <a:solidFill>
                  <a:srgbClr val="FF0000"/>
                </a:solidFill>
              </a:rPr>
              <a:t>@ 90% CL.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improvement over previous best limit</a:t>
            </a:r>
          </a:p>
          <a:p>
            <a:pPr lvl="1"/>
            <a:r>
              <a:rPr lang="en-US" sz="2000" dirty="0" smtClean="0"/>
              <a:t>Mass scales to </a:t>
            </a:r>
            <a:r>
              <a:rPr lang="en-US" sz="2000" dirty="0" smtClean="0">
                <a:latin typeface="Lucida Handwriting" panose="03010101010101010101" pitchFamily="66" charset="0"/>
              </a:rPr>
              <a:t>O</a:t>
            </a:r>
            <a:r>
              <a:rPr lang="en-US" sz="2000" dirty="0" smtClean="0"/>
              <a:t>(10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TeV) are within reach</a:t>
            </a:r>
            <a:endParaRPr lang="en-US" sz="2400" dirty="0" smtClean="0"/>
          </a:p>
          <a:p>
            <a:r>
              <a:rPr lang="en-US" sz="2400" dirty="0" smtClean="0"/>
              <a:t>Schedule:</a:t>
            </a:r>
            <a:endParaRPr lang="en-US" sz="1600" dirty="0" smtClean="0"/>
          </a:p>
          <a:p>
            <a:pPr lvl="1"/>
            <a:r>
              <a:rPr lang="en-US" sz="2000" dirty="0" smtClean="0"/>
              <a:t>Final review ~May 2014; expect approval ~July 2014</a:t>
            </a:r>
          </a:p>
          <a:p>
            <a:pPr lvl="1"/>
            <a:r>
              <a:rPr lang="en-US" sz="2000" dirty="0" smtClean="0"/>
              <a:t>Construction start fall 2014</a:t>
            </a:r>
          </a:p>
          <a:p>
            <a:pPr lvl="1"/>
            <a:r>
              <a:rPr lang="en-US" sz="2000" dirty="0" smtClean="0"/>
              <a:t>Installation and commissioning in 2019</a:t>
            </a:r>
          </a:p>
          <a:p>
            <a:pPr lvl="1"/>
            <a:r>
              <a:rPr lang="en-US" sz="2000" dirty="0" smtClean="0"/>
              <a:t>Solenoid </a:t>
            </a:r>
            <a:r>
              <a:rPr lang="en-US" dirty="0" smtClean="0"/>
              <a:t>system is the c</a:t>
            </a:r>
            <a:r>
              <a:rPr lang="en-US" sz="2000" dirty="0" smtClean="0"/>
              <a:t>ritical path</a:t>
            </a:r>
          </a:p>
          <a:p>
            <a:r>
              <a:rPr lang="en-US" sz="2400" dirty="0" smtClean="0"/>
              <a:t>mu2e is a program:</a:t>
            </a:r>
          </a:p>
          <a:p>
            <a:pPr lvl="1"/>
            <a:r>
              <a:rPr lang="en-US" sz="2000" dirty="0" smtClean="0"/>
              <a:t>If there is a signal we will study the </a:t>
            </a:r>
            <a:r>
              <a:rPr lang="en-US" sz="2000" i="1" dirty="0" smtClean="0"/>
              <a:t>A,Z</a:t>
            </a:r>
            <a:r>
              <a:rPr lang="en-US" sz="2000" dirty="0" smtClean="0"/>
              <a:t> dependence</a:t>
            </a:r>
            <a:r>
              <a:rPr lang="en-US" sz="2000" dirty="0"/>
              <a:t> </a:t>
            </a:r>
            <a:r>
              <a:rPr lang="en-US" sz="2000" dirty="0" smtClean="0"/>
              <a:t>of </a:t>
            </a:r>
            <a:r>
              <a:rPr lang="en-US" dirty="0" err="1" smtClean="0"/>
              <a:t>R</a:t>
            </a:r>
            <a:r>
              <a:rPr lang="en-US" i="1" baseline="-25000" dirty="0" err="1" smtClean="0"/>
              <a:t>μe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to elucidate the underlying BSM physics</a:t>
            </a:r>
          </a:p>
          <a:p>
            <a:pPr lvl="1"/>
            <a:r>
              <a:rPr lang="en-US" sz="2000" dirty="0" smtClean="0"/>
              <a:t>If there is no signal we will be able to improve the experimental sensitivity up to a factor of  10</a:t>
            </a:r>
          </a:p>
        </p:txBody>
      </p:sp>
    </p:spTree>
    <p:extLst>
      <p:ext uri="{BB962C8B-B14F-4D97-AF65-F5344CB8AC3E}">
        <p14:creationId xmlns:p14="http://schemas.microsoft.com/office/powerpoint/2010/main" val="31231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Further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029200"/>
          </a:xfrm>
        </p:spPr>
        <p:txBody>
          <a:bodyPr/>
          <a:lstStyle/>
          <a:p>
            <a:r>
              <a:rPr lang="en-US" sz="2400" dirty="0" smtClean="0"/>
              <a:t>Mu2e:</a:t>
            </a:r>
          </a:p>
          <a:p>
            <a:pPr lvl="1"/>
            <a:r>
              <a:rPr lang="en-US" sz="2000" dirty="0"/>
              <a:t>H</a:t>
            </a:r>
            <a:r>
              <a:rPr lang="en-US" sz="2000" dirty="0" smtClean="0"/>
              <a:t>ome page: </a:t>
            </a:r>
            <a:r>
              <a:rPr lang="en-US" sz="2000" dirty="0" smtClean="0">
                <a:hlinkClick r:id="rId2"/>
              </a:rPr>
              <a:t>http://mu2e.fnal.gov</a:t>
            </a:r>
            <a:endParaRPr lang="en-US" sz="2000" dirty="0" smtClean="0"/>
          </a:p>
          <a:p>
            <a:pPr lvl="1"/>
            <a:r>
              <a:rPr lang="en-US" sz="2000" dirty="0" smtClean="0"/>
              <a:t>CDR:    </a:t>
            </a:r>
            <a:r>
              <a:rPr lang="en-US" sz="2000" dirty="0" smtClean="0">
                <a:hlinkClick r:id="rId3"/>
              </a:rPr>
              <a:t>http://arxiv.org/abs/1211.7019</a:t>
            </a:r>
            <a:endParaRPr lang="en-US" sz="2000" dirty="0" smtClean="0"/>
          </a:p>
          <a:p>
            <a:pPr lvl="1"/>
            <a:r>
              <a:rPr lang="en-US" sz="2000" dirty="0" err="1" smtClean="0"/>
              <a:t>DocDB</a:t>
            </a:r>
            <a:r>
              <a:rPr lang="en-US" sz="2000" dirty="0" smtClean="0"/>
              <a:t>: </a:t>
            </a:r>
            <a:r>
              <a:rPr lang="en-US" sz="2000" dirty="0" smtClean="0">
                <a:hlinkClick r:id="rId4"/>
              </a:rPr>
              <a:t>http://mu2e-docdb.fnal.gov/cgi-bin/DocumentDatabase</a:t>
            </a:r>
            <a:endParaRPr lang="en-US" sz="2400" dirty="0" smtClean="0"/>
          </a:p>
          <a:p>
            <a:r>
              <a:rPr lang="en-US" sz="2400" dirty="0" smtClean="0"/>
              <a:t>PIP-II</a:t>
            </a:r>
          </a:p>
          <a:p>
            <a:pPr lvl="1"/>
            <a:r>
              <a:rPr lang="en-US" sz="2000" dirty="0" smtClean="0"/>
              <a:t>Steve Holmes’ talk to P5 at BNL, Dec 16, 2013 </a:t>
            </a:r>
            <a:r>
              <a:rPr lang="en-US" sz="2000" dirty="0">
                <a:hlinkClick r:id="rId5"/>
              </a:rPr>
              <a:t>https://indico.bnl.gov/getFile.py/access?contribId=11&amp;sessionId=5&amp;resId=0&amp;materialId=slides&amp;confId=</a:t>
            </a:r>
            <a:r>
              <a:rPr lang="en-US" sz="2000" dirty="0" smtClean="0">
                <a:hlinkClick r:id="rId5"/>
              </a:rPr>
              <a:t>680</a:t>
            </a:r>
            <a:endParaRPr lang="en-US" sz="2000" dirty="0" smtClean="0">
              <a:hlinkClick r:id="rId6"/>
            </a:endParaRPr>
          </a:p>
          <a:p>
            <a:pPr lvl="1"/>
            <a:r>
              <a:rPr lang="en-US" sz="2000" dirty="0" smtClean="0"/>
              <a:t>Conceptual </a:t>
            </a:r>
            <a:r>
              <a:rPr lang="en-US" sz="2000" dirty="0" err="1" smtClean="0"/>
              <a:t>Plan:</a:t>
            </a:r>
            <a:r>
              <a:rPr lang="en-US" sz="2000" dirty="0" err="1" smtClean="0">
                <a:hlinkClick r:id="rId6"/>
              </a:rPr>
              <a:t>http</a:t>
            </a:r>
            <a:r>
              <a:rPr lang="en-US" sz="2000" dirty="0">
                <a:hlinkClick r:id="rId6"/>
              </a:rPr>
              <a:t>://projectx-docdb.fnal.gov/cgi-bin/ShowDocument?docid</a:t>
            </a:r>
            <a:r>
              <a:rPr lang="en-US" sz="2000" dirty="0" smtClean="0">
                <a:hlinkClick r:id="rId6"/>
              </a:rPr>
              <a:t>=1232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480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Covered 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Pipelined, </a:t>
            </a:r>
            <a:r>
              <a:rPr lang="en-US" sz="2000" dirty="0" err="1" smtClean="0"/>
              <a:t>deadtime</a:t>
            </a:r>
            <a:r>
              <a:rPr lang="en-US" sz="2000" dirty="0" smtClean="0"/>
              <a:t>-less trigger system</a:t>
            </a:r>
          </a:p>
          <a:p>
            <a:r>
              <a:rPr lang="en-US" sz="2000" dirty="0" smtClean="0"/>
              <a:t>Cosmic ray veto system</a:t>
            </a:r>
          </a:p>
          <a:p>
            <a:r>
              <a:rPr lang="en-US" sz="2000" dirty="0" smtClean="0"/>
              <a:t>Stopping target monitor</a:t>
            </a:r>
          </a:p>
          <a:p>
            <a:pPr lvl="1"/>
            <a:r>
              <a:rPr lang="en-US" sz="2000" dirty="0" err="1" smtClean="0"/>
              <a:t>Ge</a:t>
            </a:r>
            <a:r>
              <a:rPr lang="en-US" sz="2000" dirty="0" smtClean="0"/>
              <a:t> detector, behind </a:t>
            </a:r>
            <a:r>
              <a:rPr lang="en-US" sz="2000" dirty="0" err="1" smtClean="0"/>
              <a:t>muon</a:t>
            </a:r>
            <a:r>
              <a:rPr lang="en-US" sz="2000" dirty="0" smtClean="0"/>
              <a:t> beam dump</a:t>
            </a:r>
          </a:p>
          <a:p>
            <a:r>
              <a:rPr lang="en-US" sz="2000" dirty="0" smtClean="0"/>
              <a:t>Details of proton delivery</a:t>
            </a:r>
          </a:p>
          <a:p>
            <a:r>
              <a:rPr lang="en-US" sz="2000" dirty="0" smtClean="0"/>
              <a:t>AC dipole in transfer line; increase extinction</a:t>
            </a:r>
          </a:p>
          <a:p>
            <a:r>
              <a:rPr lang="en-US" sz="2000" dirty="0" smtClean="0"/>
              <a:t>In-line extinction measurement devices</a:t>
            </a:r>
          </a:p>
          <a:p>
            <a:r>
              <a:rPr lang="en-US" sz="2000" dirty="0" smtClean="0"/>
              <a:t>Extinction monitor near proton beam dump</a:t>
            </a:r>
          </a:p>
          <a:p>
            <a:r>
              <a:rPr lang="en-US" sz="2000" dirty="0" smtClean="0"/>
              <a:t>Muon beam dump</a:t>
            </a:r>
          </a:p>
          <a:p>
            <a:r>
              <a:rPr lang="en-US" sz="2000" dirty="0" smtClean="0"/>
              <a:t>Singles rates and radiation damage due to neutrons from production target, collimators and stopping target.</a:t>
            </a:r>
          </a:p>
        </p:txBody>
      </p:sp>
    </p:spTree>
    <p:extLst>
      <p:ext uri="{BB962C8B-B14F-4D97-AF65-F5344CB8AC3E}">
        <p14:creationId xmlns:p14="http://schemas.microsoft.com/office/powerpoint/2010/main" val="16295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Muon Program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038600"/>
          </a:xfrm>
        </p:spPr>
        <p:txBody>
          <a:bodyPr/>
          <a:lstStyle/>
          <a:p>
            <a:r>
              <a:rPr lang="en-US" sz="2200" dirty="0" smtClean="0">
                <a:solidFill>
                  <a:srgbClr val="FF0000"/>
                </a:solidFill>
              </a:rPr>
              <a:t>Mu2e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 smtClean="0"/>
              <a:t>Muon g-2</a:t>
            </a:r>
          </a:p>
          <a:p>
            <a:r>
              <a:rPr lang="en-US" sz="2200" dirty="0" smtClean="0"/>
              <a:t>Muon Accelerator Program (MAP):</a:t>
            </a:r>
          </a:p>
          <a:p>
            <a:pPr lvl="1"/>
            <a:r>
              <a:rPr lang="en-US" sz="2000" dirty="0" smtClean="0"/>
              <a:t>MuCool – ionization cooling demonstration </a:t>
            </a:r>
          </a:p>
          <a:p>
            <a:pPr lvl="1"/>
            <a:r>
              <a:rPr lang="en-US" sz="2000" dirty="0" smtClean="0"/>
              <a:t>Other R&amp;D towards a </a:t>
            </a:r>
            <a:r>
              <a:rPr lang="en-US" sz="2000" dirty="0" err="1" smtClean="0"/>
              <a:t>muon</a:t>
            </a:r>
            <a:r>
              <a:rPr lang="en-US" sz="2000" dirty="0" smtClean="0"/>
              <a:t> collider</a:t>
            </a:r>
          </a:p>
          <a:p>
            <a:r>
              <a:rPr lang="en-US" sz="2200" dirty="0" smtClean="0">
                <a:solidFill>
                  <a:srgbClr val="008000"/>
                </a:solidFill>
              </a:rPr>
              <a:t>NuStorm</a:t>
            </a:r>
          </a:p>
          <a:p>
            <a:pPr lvl="1"/>
            <a:r>
              <a:rPr lang="en-US" sz="2000" dirty="0" smtClean="0">
                <a:solidFill>
                  <a:srgbClr val="008000"/>
                </a:solidFill>
              </a:rPr>
              <a:t>Proposal has Stage I approval from FNAL PAC</a:t>
            </a:r>
          </a:p>
          <a:p>
            <a:r>
              <a:rPr lang="en-US" sz="2200" dirty="0" smtClean="0">
                <a:solidFill>
                  <a:srgbClr val="008000"/>
                </a:solidFill>
              </a:rPr>
              <a:t>Preliminary studies for Project-X era:</a:t>
            </a:r>
          </a:p>
          <a:p>
            <a:pPr lvl="1"/>
            <a:r>
              <a:rPr lang="en-US" sz="2000" dirty="0" smtClean="0">
                <a:solidFill>
                  <a:srgbClr val="008000"/>
                </a:solidFill>
              </a:rPr>
              <a:t>μ</a:t>
            </a:r>
            <a:r>
              <a:rPr lang="en-US" sz="2000" baseline="30000" dirty="0" smtClean="0">
                <a:solidFill>
                  <a:srgbClr val="008000"/>
                </a:solidFill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008000"/>
                </a:solidFill>
              </a:rPr>
              <a:t> e</a:t>
            </a:r>
            <a:r>
              <a:rPr lang="en-US" sz="2000" baseline="30000" dirty="0" smtClean="0">
                <a:solidFill>
                  <a:srgbClr val="008000"/>
                </a:solidFill>
              </a:rPr>
              <a:t>+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γ</a:t>
            </a:r>
            <a:endParaRPr lang="en-US" sz="2000" dirty="0" smtClean="0">
              <a:solidFill>
                <a:srgbClr val="008000"/>
              </a:solidFill>
            </a:endParaRPr>
          </a:p>
          <a:p>
            <a:pPr lvl="1"/>
            <a:r>
              <a:rPr lang="en-US" sz="2000" dirty="0" smtClean="0">
                <a:solidFill>
                  <a:srgbClr val="008000"/>
                </a:solidFill>
              </a:rPr>
              <a:t>μ</a:t>
            </a:r>
            <a:r>
              <a:rPr lang="en-US" sz="2000" baseline="30000" dirty="0" smtClean="0">
                <a:solidFill>
                  <a:srgbClr val="008000"/>
                </a:solidFill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008000"/>
                </a:solidFill>
                <a:cs typeface="Wingdings"/>
                <a:sym typeface="Wingdings"/>
              </a:rPr>
              <a:t> e</a:t>
            </a:r>
            <a:r>
              <a:rPr lang="en-US" sz="2000" baseline="30000" dirty="0" smtClean="0">
                <a:solidFill>
                  <a:srgbClr val="008000"/>
                </a:solidFill>
              </a:rPr>
              <a:t>+ </a:t>
            </a:r>
            <a:r>
              <a:rPr lang="en-US" sz="2000" dirty="0" smtClean="0">
                <a:solidFill>
                  <a:srgbClr val="008000"/>
                </a:solidFill>
                <a:cs typeface="Wingdings"/>
                <a:sym typeface="Wingdings"/>
              </a:rPr>
              <a:t>e</a:t>
            </a:r>
            <a:r>
              <a:rPr lang="en-US" sz="2000" baseline="30000" dirty="0" smtClean="0">
                <a:solidFill>
                  <a:srgbClr val="008000"/>
                </a:solidFill>
                <a:cs typeface="Wingdings"/>
                <a:sym typeface="Wingdings"/>
              </a:rPr>
              <a:t>-</a:t>
            </a:r>
            <a:r>
              <a:rPr lang="en-US" sz="2000" baseline="30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cs typeface="Wingdings"/>
                <a:sym typeface="Wingdings"/>
              </a:rPr>
              <a:t>e</a:t>
            </a:r>
            <a:r>
              <a:rPr lang="en-US" sz="2000" baseline="30000" dirty="0" smtClean="0">
                <a:solidFill>
                  <a:srgbClr val="008000"/>
                </a:solidFill>
              </a:rPr>
              <a:t>+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794" y="5486400"/>
            <a:ext cx="8305800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All envisage x10 or better over previous best experiments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one </a:t>
            </a:r>
            <a:r>
              <a:rPr lang="en-US" dirty="0"/>
              <a:t>c</a:t>
            </a:r>
            <a:r>
              <a:rPr lang="en-US" dirty="0" smtClean="0"/>
              <a:t>ycle of the </a:t>
            </a:r>
            <a:r>
              <a:rPr lang="en-US" dirty="0"/>
              <a:t>m</a:t>
            </a:r>
            <a:r>
              <a:rPr lang="en-US" dirty="0" smtClean="0"/>
              <a:t>uon </a:t>
            </a:r>
            <a:r>
              <a:rPr lang="en-US" dirty="0"/>
              <a:t>b</a:t>
            </a:r>
            <a:r>
              <a:rPr lang="en-US" dirty="0" smtClean="0"/>
              <a:t>eamline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152400" y="4648200"/>
            <a:ext cx="876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No real overlap between selection window and the second proton pulse!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800100" lvl="1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Proton times: when protons arrive at production target</a:t>
            </a:r>
            <a:endParaRPr lang="en-US" sz="2000" kern="0" dirty="0">
              <a:solidFill>
                <a:schemeClr val="accent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800100" lvl="1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Selection window: measured tracks pass the mid-plane of the tracker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44" t="5857" r="8155" b="-595"/>
          <a:stretch/>
        </p:blipFill>
        <p:spPr>
          <a:xfrm>
            <a:off x="228600" y="1251244"/>
            <a:ext cx="8665375" cy="3320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038600" y="3352800"/>
            <a:ext cx="4114800" cy="762000"/>
          </a:xfrm>
          <a:prstGeom prst="rect">
            <a:avLst/>
          </a:prstGeom>
          <a:solidFill>
            <a:srgbClr val="FF0000">
              <a:alpha val="25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4418" y="3308496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Selection window, defined 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center plane of the tracker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8867" y="1473201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Proton pulse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03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1576" y="29161"/>
            <a:ext cx="6744447" cy="792162"/>
          </a:xfrm>
        </p:spPr>
        <p:txBody>
          <a:bodyPr/>
          <a:lstStyle/>
          <a:p>
            <a:r>
              <a:rPr lang="en-US" dirty="0" smtClean="0"/>
              <a:t>The previous </a:t>
            </a:r>
            <a:r>
              <a:rPr lang="en-US" dirty="0"/>
              <a:t>b</a:t>
            </a:r>
            <a:r>
              <a:rPr lang="en-US" dirty="0" smtClean="0"/>
              <a:t>est </a:t>
            </a:r>
            <a:r>
              <a:rPr lang="en-US" dirty="0"/>
              <a:t>e</a:t>
            </a:r>
            <a:r>
              <a:rPr lang="en-US" dirty="0" smtClean="0"/>
              <a:t>xperiment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28600" y="1115458"/>
            <a:ext cx="3505200" cy="4525963"/>
          </a:xfrm>
        </p:spPr>
        <p:txBody>
          <a:bodyPr/>
          <a:lstStyle/>
          <a:p>
            <a:r>
              <a:rPr lang="en-US" dirty="0" smtClean="0"/>
              <a:t>SINDRUM II</a:t>
            </a:r>
          </a:p>
          <a:p>
            <a:r>
              <a:rPr lang="en-US" i="1" dirty="0" smtClean="0"/>
              <a:t>R</a:t>
            </a:r>
            <a:r>
              <a:rPr lang="en-US" i="1" baseline="-25000" dirty="0" smtClean="0"/>
              <a:t>μe</a:t>
            </a:r>
            <a:r>
              <a:rPr lang="en-US" baseline="-25000" dirty="0" smtClean="0"/>
              <a:t> </a:t>
            </a:r>
            <a:r>
              <a:rPr lang="en-US" dirty="0" smtClean="0"/>
              <a:t>&lt; 6.1×10</a:t>
            </a:r>
            <a:r>
              <a:rPr lang="en-US" baseline="30000" dirty="0" smtClean="0"/>
              <a:t>-13 </a:t>
            </a:r>
            <a:r>
              <a:rPr lang="en-US" dirty="0" smtClean="0"/>
              <a:t>@90% CL</a:t>
            </a:r>
          </a:p>
          <a:p>
            <a:r>
              <a:rPr lang="en-US" dirty="0" smtClean="0"/>
              <a:t>2 events in signal region</a:t>
            </a:r>
          </a:p>
          <a:p>
            <a:r>
              <a:rPr lang="en-US" dirty="0" smtClean="0"/>
              <a:t>Au target: different </a:t>
            </a:r>
            <a:r>
              <a:rPr lang="en-US" i="1" dirty="0" smtClean="0"/>
              <a:t>E</a:t>
            </a:r>
            <a:r>
              <a:rPr lang="en-US" i="1" baseline="-25000" dirty="0" smtClean="0"/>
              <a:t>e</a:t>
            </a:r>
            <a:r>
              <a:rPr lang="en-US" dirty="0" smtClean="0"/>
              <a:t> endpoint than Al.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4783" t="23478" r="33043" b="9275"/>
          <a:stretch>
            <a:fillRect/>
          </a:stretch>
        </p:blipFill>
        <p:spPr>
          <a:xfrm>
            <a:off x="3352800" y="770263"/>
            <a:ext cx="5715000" cy="55245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410900" y="4197360"/>
            <a:ext cx="381000" cy="1828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0350" y="5955739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600" dirty="0" smtClean="0"/>
              <a:t>W. </a:t>
            </a:r>
            <a:r>
              <a:rPr lang="en-US" sz="1600" dirty="0" err="1" smtClean="0"/>
              <a:t>Bertl</a:t>
            </a:r>
            <a:r>
              <a:rPr lang="en-US" sz="1600" dirty="0" smtClean="0"/>
              <a:t> et al, Eur. Phys. J. C </a:t>
            </a:r>
            <a:r>
              <a:rPr lang="en-US" sz="1600" b="1" dirty="0" smtClean="0"/>
              <a:t>47, 337-346 (2006)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190041" y="559700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600" dirty="0" smtClean="0"/>
              <a:t>HEP 2001 W. </a:t>
            </a:r>
            <a:r>
              <a:rPr lang="en-US" sz="1600" dirty="0" err="1" smtClean="0"/>
              <a:t>Bertl</a:t>
            </a:r>
            <a:r>
              <a:rPr lang="en-US" sz="1600" dirty="0" smtClean="0"/>
              <a:t> – SINDRUM II </a:t>
            </a:r>
            <a:r>
              <a:rPr lang="en-US" sz="1600" dirty="0" err="1" smtClean="0"/>
              <a:t>Collab</a:t>
            </a:r>
            <a:r>
              <a:rPr lang="en-US" sz="1600" b="1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3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56" y="190040"/>
            <a:ext cx="8400361" cy="57700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CLFV has actually been seen in California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5" y="1046601"/>
            <a:ext cx="6779047" cy="50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994272"/>
            <a:ext cx="4724400" cy="47244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SINDRUM II Ti Result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9412" y="994272"/>
            <a:ext cx="1490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SINDRUM-II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57800" y="3276600"/>
            <a:ext cx="3352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i="1" dirty="0"/>
              <a:t>R</a:t>
            </a:r>
            <a:r>
              <a:rPr lang="el-GR" i="1" baseline="-25000" dirty="0"/>
              <a:t>μe</a:t>
            </a:r>
            <a:r>
              <a:rPr lang="el-GR" dirty="0"/>
              <a:t>(Ti) &lt; 6.1X10</a:t>
            </a:r>
            <a:r>
              <a:rPr lang="el-GR" baseline="30000" dirty="0"/>
              <a:t>-13</a:t>
            </a:r>
          </a:p>
          <a:p>
            <a:pPr algn="l"/>
            <a:r>
              <a:rPr lang="el-GR" dirty="0"/>
              <a:t>PANIC 96 (C96-05-22</a:t>
            </a:r>
            <a:r>
              <a:rPr lang="el-GR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  <a:p>
            <a:pPr algn="l"/>
            <a:r>
              <a:rPr lang="el-GR" dirty="0"/>
              <a:t>R</a:t>
            </a:r>
            <a:r>
              <a:rPr lang="el-GR" baseline="-25000" dirty="0"/>
              <a:t>μe</a:t>
            </a:r>
            <a:r>
              <a:rPr lang="el-GR" dirty="0"/>
              <a:t>(Ti) &lt; 4.3X10</a:t>
            </a:r>
            <a:r>
              <a:rPr lang="el-GR" baseline="30000" dirty="0"/>
              <a:t>-12</a:t>
            </a:r>
          </a:p>
          <a:p>
            <a:pPr algn="l"/>
            <a:r>
              <a:rPr lang="hu-HU" dirty="0"/>
              <a:t>Phys.Lett. B317 (1993</a:t>
            </a:r>
            <a:r>
              <a:rPr lang="hu-HU" dirty="0" smtClean="0"/>
              <a:t>)</a:t>
            </a:r>
            <a:br>
              <a:rPr lang="hu-HU" dirty="0" smtClean="0"/>
            </a:br>
            <a:endParaRPr lang="hu-HU" baseline="30000" dirty="0"/>
          </a:p>
          <a:p>
            <a:pPr algn="l"/>
            <a:r>
              <a:rPr lang="el-GR" i="1" dirty="0"/>
              <a:t>R</a:t>
            </a:r>
            <a:r>
              <a:rPr lang="el-GR" i="1" baseline="-25000" dirty="0"/>
              <a:t>μe</a:t>
            </a:r>
            <a:r>
              <a:rPr lang="el-GR" dirty="0"/>
              <a:t>(Au) &lt; 7X10</a:t>
            </a:r>
            <a:r>
              <a:rPr lang="el-GR" baseline="30000" dirty="0"/>
              <a:t>-13</a:t>
            </a:r>
          </a:p>
          <a:p>
            <a:pPr algn="l"/>
            <a:r>
              <a:rPr lang="tr-TR" dirty="0"/>
              <a:t>Eur</a:t>
            </a:r>
            <a:r>
              <a:rPr lang="tr-TR" dirty="0" smtClean="0"/>
              <a:t>.</a:t>
            </a:r>
            <a:r>
              <a:rPr lang="en-US" dirty="0" smtClean="0"/>
              <a:t> </a:t>
            </a:r>
            <a:r>
              <a:rPr lang="tr-TR" dirty="0" smtClean="0"/>
              <a:t>Phys.</a:t>
            </a:r>
            <a:r>
              <a:rPr lang="en-US" dirty="0" smtClean="0"/>
              <a:t> </a:t>
            </a:r>
            <a:r>
              <a:rPr lang="tr-TR" dirty="0" smtClean="0"/>
              <a:t>J</a:t>
            </a:r>
            <a:r>
              <a:rPr lang="tr-TR" dirty="0"/>
              <a:t>. </a:t>
            </a:r>
            <a:r>
              <a:rPr lang="en-US" dirty="0" smtClean="0"/>
              <a:t>, </a:t>
            </a:r>
            <a:r>
              <a:rPr lang="tr-TR" dirty="0" smtClean="0"/>
              <a:t>C47 </a:t>
            </a:r>
            <a:r>
              <a:rPr lang="tr-TR" dirty="0"/>
              <a:t>(2006) </a:t>
            </a:r>
            <a:endParaRPr lang="en-US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5103812" y="1371600"/>
            <a:ext cx="4040188" cy="1787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1800" dirty="0" smtClean="0"/>
              <a:t>Dominant background: beam </a:t>
            </a:r>
            <a:r>
              <a:rPr lang="en-US" sz="1800" i="1" dirty="0" smtClean="0"/>
              <a:t>π</a:t>
            </a:r>
            <a:r>
              <a:rPr lang="en-US" sz="1800" baseline="30000" dirty="0" smtClean="0"/>
              <a:t>-</a:t>
            </a:r>
            <a:endParaRPr lang="en-US" sz="1800" dirty="0" smtClean="0"/>
          </a:p>
          <a:p>
            <a:r>
              <a:rPr lang="en-US" sz="1800" dirty="0" smtClean="0"/>
              <a:t>Radiative pion Capture (RPC), suppressed with prompt veto</a:t>
            </a:r>
          </a:p>
          <a:p>
            <a:r>
              <a:rPr lang="en-US" sz="1800" dirty="0" smtClean="0"/>
              <a:t>Cosmic ray backgrounds were also important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41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mu2e more sensitive than SINDRUM II?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2863" y="1032366"/>
            <a:ext cx="8229600" cy="4883727"/>
          </a:xfrm>
        </p:spPr>
        <p:txBody>
          <a:bodyPr/>
          <a:lstStyle/>
          <a:p>
            <a:r>
              <a:rPr lang="en-US" dirty="0" smtClean="0"/>
              <a:t>FNAL can deliver ≈10</a:t>
            </a:r>
            <a:r>
              <a:rPr lang="en-US" baseline="30000" dirty="0" smtClean="0"/>
              <a:t>3</a:t>
            </a:r>
            <a:r>
              <a:rPr lang="en-US" dirty="0" smtClean="0"/>
              <a:t> × proton intensity.</a:t>
            </a:r>
          </a:p>
          <a:p>
            <a:r>
              <a:rPr lang="en-US" dirty="0" smtClean="0"/>
              <a:t>Higher </a:t>
            </a:r>
            <a:r>
              <a:rPr lang="en-US" i="1" dirty="0" err="1" smtClean="0"/>
              <a:t>μ</a:t>
            </a:r>
            <a:r>
              <a:rPr lang="en-US" dirty="0" smtClean="0"/>
              <a:t> collection efficiency.</a:t>
            </a:r>
          </a:p>
          <a:p>
            <a:r>
              <a:rPr lang="en-US" dirty="0" smtClean="0"/>
              <a:t>SINDRUM II was background-limited.</a:t>
            </a:r>
          </a:p>
          <a:p>
            <a:pPr lvl="1"/>
            <a:r>
              <a:rPr lang="en-US" dirty="0" smtClean="0"/>
              <a:t>Radiative </a:t>
            </a:r>
            <a:r>
              <a:rPr lang="en-US" i="1" dirty="0" smtClean="0"/>
              <a:t>π</a:t>
            </a:r>
            <a:r>
              <a:rPr lang="en-US" dirty="0" smtClean="0"/>
              <a:t> capture.</a:t>
            </a:r>
          </a:p>
          <a:p>
            <a:pPr lvl="1"/>
            <a:r>
              <a:rPr lang="en-US" dirty="0" smtClean="0"/>
              <a:t>Bunched beam and excellent extinction reduce this.</a:t>
            </a:r>
          </a:p>
          <a:p>
            <a:pPr lvl="1"/>
            <a:r>
              <a:rPr lang="en-US" dirty="0" smtClean="0"/>
              <a:t>Thus mu2e can make use of the higher proton rate.</a:t>
            </a:r>
          </a:p>
        </p:txBody>
      </p:sp>
    </p:spTree>
    <p:extLst>
      <p:ext uri="{BB962C8B-B14F-4D97-AF65-F5344CB8AC3E}">
        <p14:creationId xmlns:p14="http://schemas.microsoft.com/office/powerpoint/2010/main" val="39999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Momentum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7200" y="1524000"/>
            <a:ext cx="8229600" cy="3890665"/>
            <a:chOff x="228600" y="2209800"/>
            <a:chExt cx="8229600" cy="3890665"/>
          </a:xfrm>
        </p:grpSpPr>
        <p:pic>
          <p:nvPicPr>
            <p:cNvPr id="10" name="Picture 9" descr="muonMomentum.png"/>
            <p:cNvPicPr>
              <a:picLocks noChangeAspect="1"/>
            </p:cNvPicPr>
            <p:nvPr/>
          </p:nvPicPr>
          <p:blipFill>
            <a:blip r:embed="rId2"/>
            <a:srcRect l="2500" t="9459" r="7500"/>
            <a:stretch>
              <a:fillRect/>
            </a:stretch>
          </p:blipFill>
          <p:spPr>
            <a:xfrm>
              <a:off x="228600" y="2209800"/>
              <a:ext cx="8229600" cy="36468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57400" y="5638800"/>
              <a:ext cx="502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Muon Momentum at First Target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263914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                    &lt;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p</a:t>
              </a:r>
              <a:r>
                <a:rPr lang="en-US" sz="2000" dirty="0" smtClean="0">
                  <a:solidFill>
                    <a:srgbClr val="FF0000"/>
                  </a:solidFill>
                </a:rPr>
                <a:t>&gt; ≈ 40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MeV</a:t>
              </a:r>
              <a:endParaRPr lang="en-US" sz="2000" dirty="0" smtClean="0">
                <a:solidFill>
                  <a:srgbClr val="FF0000"/>
                </a:solidFill>
              </a:endParaRP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&lt;Kinetic Energy&gt; ≈7.6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MeV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0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and DIO </a:t>
            </a:r>
            <a:r>
              <a:rPr lang="en-US" i="1" dirty="0" err="1" smtClean="0"/>
              <a:t>vs</a:t>
            </a:r>
            <a:r>
              <a:rPr lang="en-US" i="1" dirty="0" smtClean="0"/>
              <a:t> Z</a:t>
            </a:r>
            <a:endParaRPr lang="en-US" i="1" dirty="0"/>
          </a:p>
        </p:txBody>
      </p:sp>
      <p:pic>
        <p:nvPicPr>
          <p:cNvPr id="10" name="Picture 11" descr="stopped_muon_branching_frac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03765"/>
            <a:ext cx="5979696" cy="4828069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 bwMode="auto">
          <a:xfrm>
            <a:off x="2882232" y="2806032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03D3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26937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3D315"/>
                </a:solidFill>
              </a:rPr>
              <a:t>Al</a:t>
            </a:r>
            <a:endParaRPr lang="en-US" sz="2400" dirty="0">
              <a:solidFill>
                <a:srgbClr val="03D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Rate, Normalized to 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1639" t="12594" r="8688" b="12593"/>
          <a:stretch>
            <a:fillRect/>
          </a:stretch>
        </p:blipFill>
        <p:spPr>
          <a:xfrm>
            <a:off x="1572658" y="1524000"/>
            <a:ext cx="6172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CLFV Rates in the Standard Model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1143000"/>
          </a:xfrm>
        </p:spPr>
        <p:txBody>
          <a:bodyPr/>
          <a:lstStyle/>
          <a:p>
            <a:r>
              <a:rPr lang="en-US" dirty="0" smtClean="0"/>
              <a:t>With massive neutrinos, non-zero rate in SM.  </a:t>
            </a:r>
          </a:p>
          <a:p>
            <a:r>
              <a:rPr lang="en-US" dirty="0" smtClean="0"/>
              <a:t>Too small to observe.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572000"/>
            <a:ext cx="7086600" cy="121733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6858000" y="4419600"/>
            <a:ext cx="1600200" cy="1600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09800" y="2743200"/>
            <a:ext cx="4648200" cy="1524000"/>
            <a:chOff x="2209800" y="2743200"/>
            <a:chExt cx="4648200" cy="1524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l="2703" t="21999" r="14857" b="20033"/>
            <a:stretch>
              <a:fillRect/>
            </a:stretch>
          </p:blipFill>
          <p:spPr>
            <a:xfrm>
              <a:off x="2209800" y="2743200"/>
              <a:ext cx="4648200" cy="152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3" name="Rectangle 12"/>
            <p:cNvSpPr/>
            <p:nvPr/>
          </p:nvSpPr>
          <p:spPr bwMode="auto">
            <a:xfrm>
              <a:off x="4114800" y="2785380"/>
              <a:ext cx="190500" cy="9233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962400" y="3900907"/>
              <a:ext cx="190500" cy="9233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762500" y="3926767"/>
              <a:ext cx="190500" cy="9233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3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Macro Structure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9060"/>
            <a:ext cx="7848600" cy="41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Micro Structure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5420360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3276600"/>
            <a:ext cx="32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Slow spill: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Bunch of 4 ×10</a:t>
            </a:r>
            <a:r>
              <a:rPr lang="en-US" sz="2400" baseline="30000" dirty="0" smtClean="0">
                <a:solidFill>
                  <a:srgbClr val="FF0000"/>
                </a:solidFill>
              </a:rPr>
              <a:t>7 </a:t>
            </a:r>
            <a:r>
              <a:rPr lang="en-US" sz="2400" dirty="0" smtClean="0">
                <a:solidFill>
                  <a:srgbClr val="FF0000"/>
                </a:solidFill>
              </a:rPr>
              <a:t>protons every 1694 ns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257800" y="4724400"/>
            <a:ext cx="8382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21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Extinction 10</a:t>
            </a:r>
            <a:r>
              <a:rPr lang="en-US" baseline="30000" dirty="0" smtClean="0"/>
              <a:t>-10 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2590800"/>
          </a:xfrm>
        </p:spPr>
        <p:txBody>
          <a:bodyPr/>
          <a:lstStyle/>
          <a:p>
            <a:r>
              <a:rPr lang="en-US" sz="2000" dirty="0" smtClean="0"/>
              <a:t>Internal: </a:t>
            </a:r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-7</a:t>
            </a:r>
            <a:r>
              <a:rPr lang="en-US" sz="2000" dirty="0" smtClean="0">
                <a:solidFill>
                  <a:srgbClr val="FF0000"/>
                </a:solidFill>
              </a:rPr>
              <a:t> already demonstrated </a:t>
            </a:r>
            <a:r>
              <a:rPr lang="en-US" sz="2000" dirty="0" smtClean="0"/>
              <a:t>at AGS.</a:t>
            </a:r>
          </a:p>
          <a:p>
            <a:pPr lvl="1"/>
            <a:r>
              <a:rPr lang="en-US" sz="2000" dirty="0" smtClean="0"/>
              <a:t>Without using all of the tricks.</a:t>
            </a:r>
          </a:p>
          <a:p>
            <a:r>
              <a:rPr lang="en-US" sz="2000" dirty="0" smtClean="0"/>
              <a:t>External: in transfer-line between ring and production target. </a:t>
            </a:r>
          </a:p>
          <a:p>
            <a:pPr lvl="1"/>
            <a:r>
              <a:rPr lang="en-US" sz="2000" dirty="0" smtClean="0"/>
              <a:t>AC dipole magnets and collimators.</a:t>
            </a:r>
          </a:p>
          <a:p>
            <a:r>
              <a:rPr lang="en-US" sz="2000" dirty="0" smtClean="0"/>
              <a:t>Simulations predict aggregate 10</a:t>
            </a:r>
            <a:r>
              <a:rPr lang="en-US" sz="2000" baseline="30000" dirty="0" smtClean="0"/>
              <a:t>-12 </a:t>
            </a:r>
            <a:r>
              <a:rPr lang="en-US" sz="2000" dirty="0" smtClean="0"/>
              <a:t>is achievable</a:t>
            </a:r>
          </a:p>
          <a:p>
            <a:r>
              <a:rPr lang="en-US" sz="2000" dirty="0" smtClean="0"/>
              <a:t>Extinction monitoring systems have been designed.</a:t>
            </a:r>
          </a:p>
          <a:p>
            <a:pPr lvl="1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26789"/>
          <a:stretch>
            <a:fillRect/>
          </a:stretch>
        </p:blipFill>
        <p:spPr>
          <a:xfrm>
            <a:off x="609600" y="3505200"/>
            <a:ext cx="7924800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495800"/>
          </a:xfrm>
        </p:spPr>
        <p:txBody>
          <a:bodyPr/>
          <a:lstStyle/>
          <a:p>
            <a:r>
              <a:rPr lang="en-US" sz="2400" dirty="0" smtClean="0"/>
              <a:t>Accelerator Reference Design: </a:t>
            </a:r>
            <a:r>
              <a:rPr lang="en-US" sz="2400" dirty="0" smtClean="0">
                <a:hlinkClick r:id="rId2"/>
              </a:rPr>
              <a:t>physics.acc-ph:1306.5022</a:t>
            </a:r>
            <a:endParaRPr lang="en-US" sz="2400" dirty="0" smtClean="0"/>
          </a:p>
          <a:p>
            <a:r>
              <a:rPr lang="en-US" sz="2400" dirty="0" smtClean="0"/>
              <a:t>Physics Opportunities: </a:t>
            </a:r>
            <a:r>
              <a:rPr lang="en-US" sz="2400" dirty="0" smtClean="0">
                <a:hlinkClick r:id="rId3"/>
              </a:rPr>
              <a:t>hep-ex:1306.5009</a:t>
            </a:r>
            <a:endParaRPr lang="en-US" sz="2400" dirty="0" smtClean="0"/>
          </a:p>
          <a:p>
            <a:r>
              <a:rPr lang="en-US" sz="2400" dirty="0" smtClean="0"/>
              <a:t>Broader Impacts: </a:t>
            </a:r>
            <a:r>
              <a:rPr lang="en-US" sz="2400" dirty="0" smtClean="0">
                <a:hlinkClick r:id="rId4"/>
              </a:rPr>
              <a:t>physics.acc-ph:1306.5024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8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970658" y="2651807"/>
            <a:ext cx="1859775" cy="1752600"/>
            <a:chOff x="304800" y="4419600"/>
            <a:chExt cx="1859775" cy="1752600"/>
          </a:xfrm>
        </p:grpSpPr>
        <p:sp>
          <p:nvSpPr>
            <p:cNvPr id="37" name="Rectangle 36"/>
            <p:cNvSpPr/>
            <p:nvPr/>
          </p:nvSpPr>
          <p:spPr>
            <a:xfrm>
              <a:off x="304800" y="5029200"/>
              <a:ext cx="18293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μN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eN</a:t>
              </a:r>
              <a:endParaRPr lang="en-US" sz="2800" i="1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44369" y="4419600"/>
              <a:ext cx="1220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eγ</a:t>
              </a:r>
              <a:r>
                <a:rPr lang="en-US" sz="2800" i="1" dirty="0"/>
                <a:t> </a:t>
              </a:r>
              <a:endParaRPr lang="en-US" sz="2800" i="1" dirty="0" smtClean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4411" y="5648980"/>
              <a:ext cx="16610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eee</a:t>
              </a:r>
              <a:endParaRPr lang="en-US" sz="280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types of amplitudes contribute</a:t>
            </a:r>
            <a:endParaRPr lang="en-US" dirty="0"/>
          </a:p>
        </p:txBody>
      </p:sp>
      <p:pic>
        <p:nvPicPr>
          <p:cNvPr id="8" name="Picture 7" descr="mu2e_magnetic_moment_pengu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468" y="1572712"/>
            <a:ext cx="2651125" cy="1119187"/>
          </a:xfrm>
          <a:prstGeom prst="rect">
            <a:avLst/>
          </a:prstGeom>
          <a:noFill/>
        </p:spPr>
      </p:pic>
      <p:pic>
        <p:nvPicPr>
          <p:cNvPr id="11" name="Picture 6" descr="mu2e_four_ferm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4458" y="1585007"/>
            <a:ext cx="2376487" cy="11271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755398" y="960006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Loops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5330" y="96000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3D315"/>
                </a:solidFill>
              </a:rPr>
              <a:t>Contact terms</a:t>
            </a:r>
            <a:endParaRPr lang="en-US" sz="2400" dirty="0">
              <a:solidFill>
                <a:srgbClr val="03D315"/>
              </a:solidFill>
            </a:endParaRPr>
          </a:p>
        </p:txBody>
      </p:sp>
      <p:sp>
        <p:nvSpPr>
          <p:cNvPr id="9" name="&quot;No&quot; Symbol 8"/>
          <p:cNvSpPr>
            <a:spLocks noChangeAspect="1"/>
          </p:cNvSpPr>
          <p:nvPr/>
        </p:nvSpPr>
        <p:spPr bwMode="auto">
          <a:xfrm>
            <a:off x="5747669" y="2535993"/>
            <a:ext cx="868680" cy="777240"/>
          </a:xfrm>
          <a:prstGeom prst="noSmoking">
            <a:avLst>
              <a:gd name="adj" fmla="val 6536"/>
            </a:avLst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79793" y="2632632"/>
            <a:ext cx="1859775" cy="1752600"/>
            <a:chOff x="304800" y="4419600"/>
            <a:chExt cx="1859775" cy="1752600"/>
          </a:xfrm>
        </p:grpSpPr>
        <p:sp>
          <p:nvSpPr>
            <p:cNvPr id="26" name="Rectangle 25"/>
            <p:cNvSpPr/>
            <p:nvPr/>
          </p:nvSpPr>
          <p:spPr>
            <a:xfrm>
              <a:off x="304800" y="5029200"/>
              <a:ext cx="18421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μN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eN</a:t>
              </a:r>
              <a:endParaRPr lang="en-US" sz="2800" i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44369" y="4419600"/>
              <a:ext cx="1220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eγ</a:t>
              </a:r>
              <a:r>
                <a:rPr lang="en-US" sz="2800" i="1" dirty="0"/>
                <a:t> </a:t>
              </a:r>
              <a:endParaRPr lang="en-US" sz="2800" i="1" dirty="0" smtClean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4411" y="5648980"/>
              <a:ext cx="16482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eee</a:t>
              </a:r>
              <a:endParaRPr lang="en-US" sz="2800" i="1" dirty="0"/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3302001" y="4724400"/>
            <a:ext cx="762000" cy="1524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26522" y="5212915"/>
            <a:ext cx="8610600" cy="739272"/>
            <a:chOff x="228600" y="1013328"/>
            <a:chExt cx="8610600" cy="73927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1143000"/>
              <a:ext cx="8610600" cy="5457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6" name="Rectangle 45"/>
            <p:cNvSpPr/>
            <p:nvPr/>
          </p:nvSpPr>
          <p:spPr bwMode="auto">
            <a:xfrm>
              <a:off x="1716504" y="1371600"/>
              <a:ext cx="762000" cy="381000"/>
            </a:xfrm>
            <a:prstGeom prst="rect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4572000" y="1013328"/>
              <a:ext cx="838200" cy="731520"/>
            </a:xfrm>
            <a:prstGeom prst="rect">
              <a:avLst/>
            </a:prstGeom>
            <a:noFill/>
            <a:ln w="31750" cap="flat" cmpd="sng" algn="ctr">
              <a:solidFill>
                <a:srgbClr val="03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 bwMode="auto">
          <a:xfrm>
            <a:off x="388373" y="4472326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 </a:t>
            </a:r>
            <a:r>
              <a:rPr lang="en-US" sz="2800" dirty="0" smtClean="0"/>
              <a:t>Effective </a:t>
            </a:r>
            <a:r>
              <a:rPr lang="en-US" sz="2800" dirty="0" err="1" smtClean="0"/>
              <a:t>Lagrangian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99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565400"/>
            <a:ext cx="72009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in the Project-X Era </a:t>
            </a:r>
            <a:endParaRPr lang="en-US"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 bwMode="auto">
          <a:xfrm>
            <a:off x="419100" y="1219200"/>
            <a:ext cx="8305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If we have a signal: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Study Z dependence</a:t>
            </a:r>
            <a:r>
              <a:rPr lang="en-US" sz="2000" kern="0" noProof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</a:rPr>
              <a:t>: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</a:rPr>
              <a:t>di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stinguish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 among theories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kern="0" baseline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</a:rPr>
              <a:t>Enabled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</a:rPr>
              <a:t> by the programmable time structure of the Project X beam: match pulse spacing to lifetime of the </a:t>
            </a:r>
            <a:r>
              <a:rPr lang="en-US" sz="2000" kern="0" dirty="0" err="1" smtClean="0">
                <a:solidFill>
                  <a:schemeClr val="accent2"/>
                </a:solidFill>
                <a:latin typeface="+mn-lt"/>
                <a:ea typeface="ＭＳ Ｐゴシック" pitchFamily="-112" charset="-128"/>
              </a:rPr>
              <a:t>muonic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</a:rPr>
              <a:t> atom!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419100" y="5029200"/>
            <a:ext cx="8420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If we have no signal: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Up to to 100 × Mu2e physics reach,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 Rμe &lt; 10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-18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 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First factor of ≈10 can use the same detector.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6688764" y="4285521"/>
            <a:ext cx="1859775" cy="1752600"/>
            <a:chOff x="304800" y="4419600"/>
            <a:chExt cx="1859775" cy="1752600"/>
          </a:xfrm>
        </p:grpSpPr>
        <p:sp>
          <p:nvSpPr>
            <p:cNvPr id="37" name="Rectangle 36"/>
            <p:cNvSpPr/>
            <p:nvPr/>
          </p:nvSpPr>
          <p:spPr>
            <a:xfrm>
              <a:off x="304800" y="5029200"/>
              <a:ext cx="18421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μN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eN</a:t>
              </a:r>
              <a:endParaRPr lang="en-US" sz="2800" i="1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44369" y="4419600"/>
              <a:ext cx="1220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eγ</a:t>
              </a:r>
              <a:r>
                <a:rPr lang="en-US" sz="2800" i="1" dirty="0"/>
                <a:t> </a:t>
              </a:r>
              <a:endParaRPr lang="en-US" sz="2800" i="1" dirty="0" smtClean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4411" y="5648980"/>
              <a:ext cx="16482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eee</a:t>
              </a:r>
              <a:endParaRPr lang="en-US" sz="280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39" y="105628"/>
            <a:ext cx="8229600" cy="627887"/>
          </a:xfrm>
        </p:spPr>
        <p:txBody>
          <a:bodyPr/>
          <a:lstStyle/>
          <a:p>
            <a:r>
              <a:rPr lang="en-US" dirty="0" smtClean="0"/>
              <a:t>Sensitivity to high mass scales</a:t>
            </a:r>
            <a:endParaRPr lang="en-US" dirty="0"/>
          </a:p>
        </p:txBody>
      </p:sp>
      <p:pic>
        <p:nvPicPr>
          <p:cNvPr id="8" name="Picture 7" descr="mu2e_magnetic_moment_pengu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97" y="2808407"/>
            <a:ext cx="2472627" cy="1043833"/>
          </a:xfrm>
          <a:prstGeom prst="rect">
            <a:avLst/>
          </a:prstGeom>
          <a:noFill/>
        </p:spPr>
      </p:pic>
      <p:pic>
        <p:nvPicPr>
          <p:cNvPr id="11" name="Picture 6" descr="mu2e_four_ferm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8928" y="3068043"/>
            <a:ext cx="1966039" cy="932457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67" y="998111"/>
            <a:ext cx="8610600" cy="5457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/>
          <p:cNvSpPr/>
          <p:nvPr/>
        </p:nvSpPr>
        <p:spPr bwMode="auto">
          <a:xfrm>
            <a:off x="1691089" y="1229152"/>
            <a:ext cx="776399" cy="381000"/>
          </a:xfrm>
          <a:prstGeom prst="rect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112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929036"/>
            <a:ext cx="838200" cy="731520"/>
          </a:xfrm>
          <a:prstGeom prst="rect">
            <a:avLst/>
          </a:prstGeom>
          <a:noFill/>
          <a:ln w="31750" cap="flat" cmpd="sng" algn="ctr">
            <a:solidFill>
              <a:srgbClr val="03D3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935" y="19050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Loops dominate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for </a:t>
            </a:r>
            <a:r>
              <a:rPr lang="en-US" sz="2000" i="1" dirty="0" smtClean="0">
                <a:solidFill>
                  <a:srgbClr val="0000FF"/>
                </a:solidFill>
              </a:rPr>
              <a:t>κ</a:t>
            </a:r>
            <a:r>
              <a:rPr lang="en-US" sz="2000" dirty="0" smtClean="0">
                <a:solidFill>
                  <a:srgbClr val="0000FF"/>
                </a:solidFill>
              </a:rPr>
              <a:t> &lt;&lt; 1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3533" y="2073275"/>
            <a:ext cx="2218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3D315"/>
                </a:solidFill>
              </a:rPr>
              <a:t>Contact terms </a:t>
            </a:r>
            <a:br>
              <a:rPr lang="en-US" sz="2000" dirty="0" smtClean="0">
                <a:solidFill>
                  <a:srgbClr val="03D315"/>
                </a:solidFill>
              </a:rPr>
            </a:br>
            <a:r>
              <a:rPr lang="en-US" sz="2000" dirty="0" smtClean="0">
                <a:solidFill>
                  <a:srgbClr val="03D315"/>
                </a:solidFill>
              </a:rPr>
              <a:t>dominate for </a:t>
            </a:r>
            <a:r>
              <a:rPr lang="en-US" sz="2000" i="1" dirty="0" smtClean="0">
                <a:solidFill>
                  <a:srgbClr val="03D315"/>
                </a:solidFill>
              </a:rPr>
              <a:t>κ</a:t>
            </a:r>
            <a:r>
              <a:rPr lang="en-US" sz="2000" dirty="0" smtClean="0">
                <a:solidFill>
                  <a:srgbClr val="03D315"/>
                </a:solidFill>
              </a:rPr>
              <a:t> &gt;&gt; 1</a:t>
            </a:r>
            <a:endParaRPr lang="en-US" sz="2000" dirty="0">
              <a:solidFill>
                <a:srgbClr val="03D315"/>
              </a:solidFill>
            </a:endParaRPr>
          </a:p>
        </p:txBody>
      </p:sp>
      <p:sp>
        <p:nvSpPr>
          <p:cNvPr id="9" name="&quot;No&quot; Symbol 8"/>
          <p:cNvSpPr>
            <a:spLocks noChangeAspect="1"/>
          </p:cNvSpPr>
          <p:nvPr/>
        </p:nvSpPr>
        <p:spPr bwMode="auto">
          <a:xfrm>
            <a:off x="7534703" y="4221480"/>
            <a:ext cx="868680" cy="777240"/>
          </a:xfrm>
          <a:prstGeom prst="noSmoking">
            <a:avLst>
              <a:gd name="adj" fmla="val 6536"/>
            </a:avLst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0858" y="4000500"/>
            <a:ext cx="1842142" cy="1752600"/>
            <a:chOff x="304800" y="4419600"/>
            <a:chExt cx="1842142" cy="1752600"/>
          </a:xfrm>
        </p:grpSpPr>
        <p:sp>
          <p:nvSpPr>
            <p:cNvPr id="26" name="Rectangle 25"/>
            <p:cNvSpPr/>
            <p:nvPr/>
          </p:nvSpPr>
          <p:spPr>
            <a:xfrm>
              <a:off x="304800" y="5029200"/>
              <a:ext cx="18293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μN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eN</a:t>
              </a:r>
              <a:endParaRPr lang="en-US" sz="2800" i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44369" y="4419600"/>
              <a:ext cx="12025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i="1" dirty="0" err="1" smtClean="0"/>
                <a:t>eγ</a:t>
              </a:r>
              <a:r>
                <a:rPr lang="en-US" sz="2800" i="1" dirty="0" smtClean="0"/>
                <a:t> 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4411" y="5648980"/>
              <a:ext cx="16482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i="1" dirty="0" err="1" smtClean="0"/>
                <a:t>μ</a:t>
              </a:r>
              <a:r>
                <a:rPr lang="en-US" sz="2800" dirty="0" err="1" smtClean="0"/>
                <a:t>→</a:t>
              </a:r>
              <a:r>
                <a:rPr lang="en-US" sz="2800" i="1" dirty="0" err="1" smtClean="0"/>
                <a:t>eee</a:t>
              </a:r>
              <a:endParaRPr lang="en-US" sz="2800" i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t="2790" r="2555" b="8699"/>
          <a:stretch/>
        </p:blipFill>
        <p:spPr>
          <a:xfrm>
            <a:off x="2772143" y="1805745"/>
            <a:ext cx="3789069" cy="4394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8921" y="1929138"/>
            <a:ext cx="1269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A. </a:t>
            </a:r>
            <a:r>
              <a:rPr lang="en-US" sz="1600" dirty="0" err="1">
                <a:latin typeface="Calibri" panose="020F0502020204030204" pitchFamily="34" charset="0"/>
              </a:rPr>
              <a:t>DeGouvea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4142" y="2209915"/>
            <a:ext cx="464772" cy="345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16057" y="596669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κ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529631" y="2242552"/>
            <a:ext cx="94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panose="05050102010706020507" pitchFamily="18" charset="2"/>
              </a:rPr>
              <a:t>L</a:t>
            </a:r>
            <a:r>
              <a:rPr lang="en-US" i="1" dirty="0" smtClean="0"/>
              <a:t> </a:t>
            </a:r>
            <a:r>
              <a:rPr lang="en-US" dirty="0" smtClean="0"/>
              <a:t>(TeV)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Complementarity with the LHC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new physics </a:t>
            </a:r>
            <a:r>
              <a:rPr lang="en-US" dirty="0" smtClean="0">
                <a:solidFill>
                  <a:srgbClr val="FF0000"/>
                </a:solidFill>
              </a:rPr>
              <a:t>is</a:t>
            </a:r>
            <a:r>
              <a:rPr lang="en-US" dirty="0" smtClean="0"/>
              <a:t> seen at the LHC</a:t>
            </a:r>
          </a:p>
          <a:p>
            <a:pPr lvl="1"/>
            <a:r>
              <a:rPr lang="en-US" dirty="0" smtClean="0"/>
              <a:t>Need CLFV measurements (Mu2e and others) to discriminate among interpretations</a:t>
            </a:r>
          </a:p>
          <a:p>
            <a:r>
              <a:rPr lang="en-US" dirty="0" smtClean="0"/>
              <a:t>If new physics </a:t>
            </a:r>
            <a:r>
              <a:rPr lang="en-US" dirty="0" smtClean="0">
                <a:solidFill>
                  <a:srgbClr val="FF0000"/>
                </a:solidFill>
              </a:rPr>
              <a:t>is not </a:t>
            </a:r>
            <a:r>
              <a:rPr lang="en-US" dirty="0" smtClean="0"/>
              <a:t>seen at the LHC</a:t>
            </a:r>
          </a:p>
          <a:p>
            <a:pPr lvl="1"/>
            <a:r>
              <a:rPr lang="en-US" dirty="0" smtClean="0"/>
              <a:t>Mu2e has discovery reach to mass scales that are inaccessible to the the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137319"/>
            <a:ext cx="8229600" cy="792162"/>
          </a:xfrm>
        </p:spPr>
        <p:txBody>
          <a:bodyPr/>
          <a:lstStyle/>
          <a:p>
            <a:r>
              <a:rPr lang="en-US" sz="2800" dirty="0" smtClean="0"/>
              <a:t>The dominant background: muon decay in orbit (DIOs)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-19672" r="-1786" b="-3279"/>
          <a:stretch>
            <a:fillRect/>
          </a:stretch>
        </p:blipFill>
        <p:spPr>
          <a:xfrm>
            <a:off x="381000" y="1134738"/>
            <a:ext cx="2895600" cy="1905000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9726" t="19905" r="17808" b="6161"/>
          <a:stretch>
            <a:fillRect/>
          </a:stretch>
        </p:blipFill>
        <p:spPr>
          <a:xfrm>
            <a:off x="381000" y="3183250"/>
            <a:ext cx="2895600" cy="1981200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3543300" y="1134738"/>
            <a:ext cx="5600700" cy="3956574"/>
            <a:chOff x="3543300" y="1134738"/>
            <a:chExt cx="5600700" cy="3956574"/>
          </a:xfrm>
        </p:grpSpPr>
        <p:pic>
          <p:nvPicPr>
            <p:cNvPr id="11" name="Picture 10" descr="overlay.pdf"/>
            <p:cNvPicPr>
              <a:picLocks noChangeAspect="1"/>
            </p:cNvPicPr>
            <p:nvPr/>
          </p:nvPicPr>
          <p:blipFill>
            <a:blip r:embed="rId4"/>
            <a:srcRect t="5556" r="8320" b="10000"/>
            <a:stretch>
              <a:fillRect/>
            </a:stretch>
          </p:blipFill>
          <p:spPr>
            <a:xfrm rot="16200000">
              <a:off x="4193913" y="484125"/>
              <a:ext cx="3956574" cy="5257800"/>
            </a:xfrm>
            <a:prstGeom prst="rect">
              <a:avLst/>
            </a:prstGeom>
          </p:spPr>
        </p:pic>
        <p:pic>
          <p:nvPicPr>
            <p:cNvPr id="12" name="Picture 11" descr="insert.pdf"/>
            <p:cNvPicPr>
              <a:picLocks noChangeAspect="1"/>
            </p:cNvPicPr>
            <p:nvPr/>
          </p:nvPicPr>
          <p:blipFill>
            <a:blip r:embed="rId5"/>
            <a:srcRect l="-2747" t="2352" r="7751" b="8289"/>
            <a:stretch>
              <a:fillRect/>
            </a:stretch>
          </p:blipFill>
          <p:spPr>
            <a:xfrm rot="16200000">
              <a:off x="6603863" y="903236"/>
              <a:ext cx="1799668" cy="244240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34200" y="1635918"/>
              <a:ext cx="10287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DIO tail</a:t>
              </a:r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78647" y="3408538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 smtClean="0">
                  <a:solidFill>
                    <a:srgbClr val="DE00DE"/>
                  </a:solidFill>
                </a:rPr>
                <a:t>m</a:t>
              </a:r>
              <a:r>
                <a:rPr lang="en-US" sz="2000" i="1" baseline="-25000" dirty="0" err="1" smtClean="0">
                  <a:solidFill>
                    <a:srgbClr val="DE00DE"/>
                  </a:solidFill>
                </a:rPr>
                <a:t>μ</a:t>
              </a:r>
              <a:endParaRPr lang="en-US" sz="2000" i="1" baseline="-25000" dirty="0">
                <a:solidFill>
                  <a:srgbClr val="DE00D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21616" y="1219337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free muon decay</a:t>
              </a:r>
              <a:endParaRPr lang="en-US" sz="200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02303" y="2045108"/>
              <a:ext cx="646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DIO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05800" y="1590092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rgbClr val="DE00DE"/>
                  </a:solidFill>
                </a:rPr>
                <a:t>m</a:t>
              </a:r>
              <a:r>
                <a:rPr lang="en-US" i="1" baseline="-25000" dirty="0" err="1" smtClean="0">
                  <a:solidFill>
                    <a:srgbClr val="DE00DE"/>
                  </a:solidFill>
                </a:rPr>
                <a:t>μ</a:t>
              </a:r>
              <a:endParaRPr lang="en-US" i="1" baseline="-25000" dirty="0">
                <a:solidFill>
                  <a:srgbClr val="DE00D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05550" y="3055910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 smtClean="0">
                  <a:solidFill>
                    <a:srgbClr val="0000FF"/>
                  </a:solidFill>
                </a:rPr>
                <a:t>m</a:t>
              </a:r>
              <a:r>
                <a:rPr lang="en-US" sz="2000" i="1" baseline="-25000" dirty="0" err="1" smtClean="0">
                  <a:solidFill>
                    <a:srgbClr val="0000FF"/>
                  </a:solidFill>
                </a:rPr>
                <a:t>μ</a:t>
              </a:r>
              <a:r>
                <a:rPr lang="en-US" sz="2000" i="1" baseline="-25000" dirty="0" smtClean="0">
                  <a:solidFill>
                    <a:srgbClr val="0000FF"/>
                  </a:solidFill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</a:rPr>
                <a:t>/2 </a:t>
              </a:r>
              <a:endParaRPr lang="en-US" sz="2000" baseline="-25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42951" y="4766880"/>
            <a:ext cx="3625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reconstructed momentum (MeV)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8713"/>
            <a:ext cx="8758238" cy="627887"/>
          </a:xfrm>
        </p:spPr>
        <p:txBody>
          <a:bodyPr/>
          <a:lstStyle/>
          <a:p>
            <a:r>
              <a:rPr lang="en-US" sz="2400" b="1" dirty="0" smtClean="0"/>
              <a:t>Resolution effects extend the DIO endpoint  into the signal region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" y="1776776"/>
            <a:ext cx="4279900" cy="414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917" y="1776776"/>
            <a:ext cx="4279900" cy="4140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5774" y="5955132"/>
            <a:ext cx="5085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Calibri" panose="020F0502020204030204" pitchFamily="34" charset="0"/>
              </a:rPr>
              <a:t>Czarnecki, </a:t>
            </a:r>
            <a:r>
              <a:rPr lang="en-US" sz="1600" dirty="0" err="1" smtClean="0">
                <a:latin typeface="Calibri" panose="020F0502020204030204" pitchFamily="34" charset="0"/>
              </a:rPr>
              <a:t>Tormo</a:t>
            </a:r>
            <a:r>
              <a:rPr lang="en-US" sz="1600" dirty="0" smtClean="0">
                <a:latin typeface="Calibri" panose="020F0502020204030204" pitchFamily="34" charset="0"/>
              </a:rPr>
              <a:t>, Marciano, </a:t>
            </a:r>
            <a:r>
              <a:rPr lang="en-US" sz="1600" dirty="0" err="1" smtClean="0">
                <a:latin typeface="Calibri" panose="020F0502020204030204" pitchFamily="34" charset="0"/>
              </a:rPr>
              <a:t>Phys.Rev</a:t>
            </a:r>
            <a:r>
              <a:rPr lang="en-US" sz="1600" dirty="0">
                <a:latin typeface="Calibri" panose="020F0502020204030204" pitchFamily="34" charset="0"/>
              </a:rPr>
              <a:t>. </a:t>
            </a:r>
            <a:r>
              <a:rPr lang="en-US" sz="1600" dirty="0" smtClean="0">
                <a:latin typeface="Calibri" panose="020F0502020204030204" pitchFamily="34" charset="0"/>
              </a:rPr>
              <a:t>D84, 013006, 2011)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381000" y="922866"/>
            <a:ext cx="82296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The tail of the DIOs falls as (</a:t>
            </a:r>
            <a:r>
              <a:rPr lang="en-US" sz="2400" i="1" dirty="0" smtClean="0">
                <a:solidFill>
                  <a:schemeClr val="tx1"/>
                </a:solidFill>
              </a:rPr>
              <a:t>E</a:t>
            </a:r>
            <a:r>
              <a:rPr lang="en-US" sz="2400" baseline="-25000" dirty="0" smtClean="0">
                <a:solidFill>
                  <a:schemeClr val="tx1"/>
                </a:solidFill>
              </a:rPr>
              <a:t>Endpoint </a:t>
            </a:r>
            <a:r>
              <a:rPr lang="en-US" sz="2400" dirty="0" smtClean="0">
                <a:solidFill>
                  <a:schemeClr val="tx1"/>
                </a:solidFill>
              </a:rPr>
              <a:t>– </a:t>
            </a:r>
            <a:r>
              <a:rPr lang="en-US" sz="2400" i="1" dirty="0" smtClean="0">
                <a:solidFill>
                  <a:schemeClr val="tx1"/>
                </a:solidFill>
              </a:rPr>
              <a:t>E</a:t>
            </a:r>
            <a:r>
              <a:rPr lang="en-US" sz="2400" baseline="-25000" dirty="0" smtClean="0">
                <a:solidFill>
                  <a:schemeClr val="tx1"/>
                </a:solidFill>
              </a:rPr>
              <a:t>e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r>
              <a:rPr lang="en-US" sz="2400" baseline="30000" dirty="0" smtClean="0">
                <a:solidFill>
                  <a:schemeClr val="tx1"/>
                </a:solidFill>
              </a:rPr>
              <a:t>5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Separation of  a few hundred keV for R</a:t>
            </a:r>
            <a:r>
              <a:rPr lang="en-US" sz="2400" baseline="-25000" dirty="0" smtClean="0">
                <a:solidFill>
                  <a:schemeClr val="tx1"/>
                </a:solidFill>
              </a:rPr>
              <a:t>μe</a:t>
            </a:r>
            <a:r>
              <a:rPr lang="en-US" sz="2400" dirty="0" smtClean="0">
                <a:solidFill>
                  <a:schemeClr val="tx1"/>
                </a:solidFill>
              </a:rPr>
              <a:t> = 10</a:t>
            </a:r>
            <a:r>
              <a:rPr lang="en-US" sz="2400" baseline="30000" dirty="0" smtClean="0">
                <a:solidFill>
                  <a:schemeClr val="tx1"/>
                </a:solidFill>
              </a:rPr>
              <a:t>-16</a:t>
            </a:r>
            <a:endParaRPr lang="en-US" sz="2400" baseline="30000" dirty="0">
              <a:solidFill>
                <a:schemeClr val="tx1"/>
              </a:solidFill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>
            <a:off x="4237613" y="3735513"/>
            <a:ext cx="2667000" cy="733663"/>
          </a:xfrm>
          <a:prstGeom prst="notched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resolution </a:t>
            </a:r>
            <a:r>
              <a:rPr lang="en-US" dirty="0" smtClean="0">
                <a:solidFill>
                  <a:schemeClr val="bg1"/>
                </a:solidFill>
              </a:rPr>
              <a:t>ef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fects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4017484" y="5044910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C63186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758672" y="4592729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DE00DE"/>
                </a:solidFill>
              </a:rPr>
              <a:t>m</a:t>
            </a:r>
            <a:r>
              <a:rPr lang="en-US" sz="2000" i="1" baseline="-25000" dirty="0" err="1" smtClean="0">
                <a:solidFill>
                  <a:srgbClr val="DE00DE"/>
                </a:solidFill>
              </a:rPr>
              <a:t>μ</a:t>
            </a:r>
            <a:endParaRPr lang="en-US" sz="2000" i="1" baseline="-25000" dirty="0">
              <a:solidFill>
                <a:srgbClr val="DE00D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8835017" y="5061843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C63186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610600" y="462321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DE00DE"/>
                </a:solidFill>
              </a:rPr>
              <a:t>m</a:t>
            </a:r>
            <a:r>
              <a:rPr lang="en-US" sz="2000" i="1" baseline="-25000" dirty="0" err="1" smtClean="0">
                <a:solidFill>
                  <a:srgbClr val="DE00DE"/>
                </a:solidFill>
              </a:rPr>
              <a:t>μ</a:t>
            </a:r>
            <a:endParaRPr lang="en-US" sz="2000" i="1" baseline="-25000" dirty="0">
              <a:solidFill>
                <a:srgbClr val="DE00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48979</TotalTime>
  <Words>2096</Words>
  <Application>Microsoft Office PowerPoint</Application>
  <PresentationFormat>On-screen Show (4:3)</PresentationFormat>
  <Paragraphs>421</Paragraphs>
  <Slides>50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Calibri</vt:lpstr>
      <vt:lpstr>Lucida Handwriting</vt:lpstr>
      <vt:lpstr>Symbol</vt:lpstr>
      <vt:lpstr>Wingdings</vt:lpstr>
      <vt:lpstr>Times New Roman</vt:lpstr>
      <vt:lpstr>Comic Sans MS</vt:lpstr>
      <vt:lpstr>ＭＳ Ｐゴシック</vt:lpstr>
      <vt:lpstr>Arial</vt:lpstr>
      <vt:lpstr>Arial Unicode MS</vt:lpstr>
      <vt:lpstr>Office Theme</vt:lpstr>
      <vt:lpstr>Equation</vt:lpstr>
      <vt:lpstr>Document</vt:lpstr>
      <vt:lpstr>The Mu2e Experiment at Fermilab       David Hitlin Caltech INSTR2014 February 25, 2014</vt:lpstr>
      <vt:lpstr>PowerPoint Presentation</vt:lpstr>
      <vt:lpstr>New Physics Scenarios</vt:lpstr>
      <vt:lpstr>PowerPoint Presentation</vt:lpstr>
      <vt:lpstr>Two types of amplitudes contribute</vt:lpstr>
      <vt:lpstr>Sensitivity to high mass scales</vt:lpstr>
      <vt:lpstr>Complementarity with the LHC</vt:lpstr>
      <vt:lpstr>The dominant background: muon decay in orbit (DIOs)</vt:lpstr>
      <vt:lpstr>Resolution effects extend the DIO endpoint  into the signal region</vt:lpstr>
      <vt:lpstr>Mu2e in one page</vt:lpstr>
      <vt:lpstr>The Mu2e Collaboration</vt:lpstr>
      <vt:lpstr>The measurement</vt:lpstr>
      <vt:lpstr>Proton delivery</vt:lpstr>
      <vt:lpstr>mu2e has three large superconducting solenoid systems</vt:lpstr>
      <vt:lpstr>Backward travelling muon beam</vt:lpstr>
      <vt:lpstr>Stopping target and detectors</vt:lpstr>
      <vt:lpstr>Detector solenoid is surrounded by a cosmic ray veto (CRV)</vt:lpstr>
      <vt:lpstr>CRV inefficiency requirement</vt:lpstr>
      <vt:lpstr>Stopping target</vt:lpstr>
      <vt:lpstr>One cycle of the muon beamline</vt:lpstr>
      <vt:lpstr>Tracker: strawtubes operating in vacuum</vt:lpstr>
      <vt:lpstr>Tracker: strawtubes in vacuum</vt:lpstr>
      <vt:lpstr>How do you measure 2.5×10-17 ?</vt:lpstr>
      <vt:lpstr>Signal sensitivity for a 3 Year Run</vt:lpstr>
      <vt:lpstr>Scintillating crystal calorimeter</vt:lpstr>
      <vt:lpstr>Calorimeter crystal history</vt:lpstr>
      <vt:lpstr>Backgrounds </vt:lpstr>
      <vt:lpstr>The “Ralf event”</vt:lpstr>
      <vt:lpstr>Backgrounds for a 3 Year Run</vt:lpstr>
      <vt:lpstr>Mu2e schedule</vt:lpstr>
      <vt:lpstr>The mu2e experimental program has a branch point</vt:lpstr>
      <vt:lpstr>FNAL accelerator complex</vt:lpstr>
      <vt:lpstr>Summary and conclusions</vt:lpstr>
      <vt:lpstr>PowerPoint Presentation</vt:lpstr>
      <vt:lpstr>For Further Information</vt:lpstr>
      <vt:lpstr>Not Covered in This Talk</vt:lpstr>
      <vt:lpstr>Fermilab Muon Program</vt:lpstr>
      <vt:lpstr>Schematic of one cycle of the muon beamline</vt:lpstr>
      <vt:lpstr>The previous best experiment</vt:lpstr>
      <vt:lpstr>SINDRUM II Ti Result</vt:lpstr>
      <vt:lpstr>Why is mu2e more sensitive than SINDRUM II?</vt:lpstr>
      <vt:lpstr>Muon Momentum</vt:lpstr>
      <vt:lpstr>Capture and DIO vs Z</vt:lpstr>
      <vt:lpstr>Conversion Rate, Normalized to Al</vt:lpstr>
      <vt:lpstr>CLFV Rates in the Standard Model</vt:lpstr>
      <vt:lpstr>Proton Beam Macro Structure</vt:lpstr>
      <vt:lpstr>Proton Beam Micro Structure</vt:lpstr>
      <vt:lpstr>Required Extinction 10-10 </vt:lpstr>
      <vt:lpstr>Project X</vt:lpstr>
      <vt:lpstr>Mu2e in the Project-X Era 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 RD&amp;D Plan Subsystem Here</dc:title>
  <dc:creator>hitlin@caltech.edu</dc:creator>
  <cp:lastModifiedBy>David Hitlin</cp:lastModifiedBy>
  <cp:revision>2301</cp:revision>
  <cp:lastPrinted>2012-01-19T16:25:43Z</cp:lastPrinted>
  <dcterms:created xsi:type="dcterms:W3CDTF">2009-05-07T16:53:10Z</dcterms:created>
  <dcterms:modified xsi:type="dcterms:W3CDTF">2014-02-25T00:58:54Z</dcterms:modified>
</cp:coreProperties>
</file>