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56" r:id="rId2"/>
    <p:sldId id="295" r:id="rId3"/>
    <p:sldId id="296" r:id="rId4"/>
    <p:sldId id="297" r:id="rId5"/>
    <p:sldId id="332" r:id="rId6"/>
    <p:sldId id="298" r:id="rId7"/>
    <p:sldId id="325" r:id="rId8"/>
    <p:sldId id="299" r:id="rId9"/>
    <p:sldId id="326" r:id="rId10"/>
    <p:sldId id="327" r:id="rId11"/>
    <p:sldId id="333" r:id="rId12"/>
    <p:sldId id="328" r:id="rId13"/>
    <p:sldId id="324" r:id="rId14"/>
    <p:sldId id="301" r:id="rId15"/>
    <p:sldId id="300" r:id="rId16"/>
    <p:sldId id="303" r:id="rId17"/>
    <p:sldId id="308" r:id="rId18"/>
    <p:sldId id="309" r:id="rId19"/>
    <p:sldId id="310" r:id="rId20"/>
    <p:sldId id="338" r:id="rId21"/>
    <p:sldId id="312" r:id="rId22"/>
    <p:sldId id="339" r:id="rId23"/>
    <p:sldId id="314" r:id="rId24"/>
    <p:sldId id="341" r:id="rId25"/>
    <p:sldId id="316" r:id="rId26"/>
    <p:sldId id="318" r:id="rId27"/>
    <p:sldId id="334" r:id="rId28"/>
    <p:sldId id="335" r:id="rId29"/>
    <p:sldId id="336" r:id="rId30"/>
    <p:sldId id="337" r:id="rId31"/>
    <p:sldId id="322" r:id="rId32"/>
    <p:sldId id="33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83" autoAdjust="0"/>
    <p:restoredTop sz="97403" autoAdjust="0"/>
  </p:normalViewPr>
  <p:slideViewPr>
    <p:cSldViewPr snapToObjects="1" showGuides="1">
      <p:cViewPr>
        <p:scale>
          <a:sx n="95" d="100"/>
          <a:sy n="95" d="100"/>
        </p:scale>
        <p:origin x="-174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0FB076-0D49-F545-AF07-BF4A2A6434E3}" type="datetimeFigureOut">
              <a:rPr lang="en-US" smtClean="0"/>
              <a:pPr/>
              <a:t>27.02.14</a:t>
            </a:fld>
            <a:endParaRPr lang="de-AT"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E4DD64-69E0-C24F-AD6F-8E4F6B187313}" type="slidenum">
              <a:rPr lang="de-AT" smtClean="0"/>
              <a:pPr/>
              <a:t>‹#›</a:t>
            </a:fld>
            <a:endParaRPr lang="de-AT" dirty="0"/>
          </a:p>
        </p:txBody>
      </p:sp>
    </p:spTree>
    <p:extLst>
      <p:ext uri="{BB962C8B-B14F-4D97-AF65-F5344CB8AC3E}">
        <p14:creationId xmlns:p14="http://schemas.microsoft.com/office/powerpoint/2010/main" val="10297445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BDA86C-DB4F-864B-A147-BD67264847F8}" type="datetimeFigureOut">
              <a:rPr lang="en-US" smtClean="0"/>
              <a:pPr/>
              <a:t>27.02.14</a:t>
            </a:fld>
            <a:endParaRPr lang="de-AT"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AFB064-D39A-AB4E-A4D9-760727E2412F}" type="slidenum">
              <a:rPr lang="de-AT" smtClean="0"/>
              <a:pPr/>
              <a:t>‹#›</a:t>
            </a:fld>
            <a:endParaRPr lang="de-AT" dirty="0"/>
          </a:p>
        </p:txBody>
      </p:sp>
    </p:spTree>
    <p:extLst>
      <p:ext uri="{BB962C8B-B14F-4D97-AF65-F5344CB8AC3E}">
        <p14:creationId xmlns:p14="http://schemas.microsoft.com/office/powerpoint/2010/main" val="24620279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Figure 2.14: Typical precisions achievable at the ILC on model-independent Higgs boson </a:t>
            </a:r>
            <a:r>
              <a:rPr lang="en-US" sz="1200" kern="1200" dirty="0" err="1" smtClean="0">
                <a:solidFill>
                  <a:schemeClr val="tx1"/>
                </a:solidFill>
                <a:effectLst/>
                <a:latin typeface="+mn-lt"/>
                <a:ea typeface="+mn-ea"/>
                <a:cs typeface="+mn-cs"/>
              </a:rPr>
              <a:t>cou</a:t>
            </a:r>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Figure 3: An illustration of the typical precisions to which the relation between the Higgs couplings to the </a:t>
            </a:r>
            <a:endParaRPr lang="en-US" dirty="0" smtClean="0"/>
          </a:p>
          <a:p>
            <a:r>
              <a:rPr lang="en-US" sz="1200" kern="1200" dirty="0" smtClean="0">
                <a:solidFill>
                  <a:schemeClr val="tx1"/>
                </a:solidFill>
                <a:effectLst/>
                <a:latin typeface="+mn-lt"/>
                <a:ea typeface="+mn-ea"/>
                <a:cs typeface="+mn-cs"/>
              </a:rPr>
              <a:t>couplings for </a:t>
            </a:r>
            <a:r>
              <a:rPr lang="en-US" sz="1200" kern="1200" dirty="0" err="1" smtClean="0">
                <a:solidFill>
                  <a:schemeClr val="tx1"/>
                </a:solidFill>
                <a:effectLst/>
                <a:latin typeface="+mn-lt"/>
                <a:ea typeface="+mn-ea"/>
                <a:cs typeface="+mn-cs"/>
              </a:rPr>
              <a:t>mH</a:t>
            </a:r>
            <a:r>
              <a:rPr lang="en-US" sz="1200" kern="1200" dirty="0" smtClean="0">
                <a:solidFill>
                  <a:schemeClr val="tx1"/>
                </a:solidFill>
                <a:effectLst/>
                <a:latin typeface="+mn-lt"/>
                <a:ea typeface="+mn-ea"/>
                <a:cs typeface="+mn-cs"/>
              </a:rPr>
              <a:t> = 120 </a:t>
            </a:r>
            <a:r>
              <a:rPr lang="en-US" sz="1200" kern="1200" dirty="0" err="1" smtClean="0">
                <a:solidFill>
                  <a:schemeClr val="tx1"/>
                </a:solidFill>
                <a:effectLst/>
                <a:latin typeface="+mn-lt"/>
                <a:ea typeface="+mn-ea"/>
                <a:cs typeface="+mn-cs"/>
              </a:rPr>
              <a:t>GeV</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FFAFB064-D39A-AB4E-A4D9-760727E2412F}" type="slidenum">
              <a:rPr lang="de-AT" smtClean="0"/>
              <a:pPr/>
              <a:t>12</a:t>
            </a:fld>
            <a:endParaRPr lang="de-AT" dirty="0"/>
          </a:p>
        </p:txBody>
      </p:sp>
    </p:spTree>
    <p:extLst>
      <p:ext uri="{BB962C8B-B14F-4D97-AF65-F5344CB8AC3E}">
        <p14:creationId xmlns:p14="http://schemas.microsoft.com/office/powerpoint/2010/main" val="552376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Figure 5.3: Relative uncertainty of the gluon distribution at Q2 = 1.9 GeV2, as resulting from an NLO QCD fit to HERA (I) alone (green, outer), HERA and BCDMS (crossed), HERA and LHC (light blue, crossed) and the </a:t>
            </a:r>
            <a:r>
              <a:rPr lang="en-US" sz="1200" kern="1200" dirty="0" err="1" smtClean="0">
                <a:solidFill>
                  <a:schemeClr val="tx1"/>
                </a:solidFill>
                <a:effectLst/>
                <a:latin typeface="+mn-lt"/>
                <a:ea typeface="+mn-ea"/>
                <a:cs typeface="+mn-cs"/>
              </a:rPr>
              <a:t>LHeC</a:t>
            </a:r>
            <a:r>
              <a:rPr lang="en-US" sz="1200" kern="1200" dirty="0" smtClean="0">
                <a:solidFill>
                  <a:schemeClr val="tx1"/>
                </a:solidFill>
                <a:effectLst/>
                <a:latin typeface="+mn-lt"/>
                <a:ea typeface="+mn-ea"/>
                <a:cs typeface="+mn-cs"/>
              </a:rPr>
              <a:t> added (blue, dark). logarithmic x scale, [ID175]. </a:t>
            </a:r>
            <a:endParaRPr lang="en-US" dirty="0" smtClean="0"/>
          </a:p>
          <a:p>
            <a:endParaRPr lang="en-US" dirty="0"/>
          </a:p>
        </p:txBody>
      </p:sp>
      <p:sp>
        <p:nvSpPr>
          <p:cNvPr id="4" name="Slide Number Placeholder 3"/>
          <p:cNvSpPr>
            <a:spLocks noGrp="1"/>
          </p:cNvSpPr>
          <p:nvPr>
            <p:ph type="sldNum" sz="quarter" idx="10"/>
          </p:nvPr>
        </p:nvSpPr>
        <p:spPr/>
        <p:txBody>
          <a:bodyPr/>
          <a:lstStyle/>
          <a:p>
            <a:fld id="{FFAFB064-D39A-AB4E-A4D9-760727E2412F}" type="slidenum">
              <a:rPr lang="de-AT" smtClean="0"/>
              <a:pPr/>
              <a:t>13</a:t>
            </a:fld>
            <a:endParaRPr lang="de-AT" dirty="0"/>
          </a:p>
        </p:txBody>
      </p:sp>
    </p:spTree>
    <p:extLst>
      <p:ext uri="{BB962C8B-B14F-4D97-AF65-F5344CB8AC3E}">
        <p14:creationId xmlns:p14="http://schemas.microsoft.com/office/powerpoint/2010/main" val="55237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Figure 4.9: Comparative performance of LBNE (with 34 and 10 </a:t>
            </a:r>
            <a:r>
              <a:rPr lang="en-US" sz="1200" kern="1200" dirty="0" err="1" smtClean="0">
                <a:solidFill>
                  <a:schemeClr val="tx1"/>
                </a:solidFill>
                <a:effectLst/>
                <a:latin typeface="+mn-lt"/>
                <a:ea typeface="+mn-ea"/>
                <a:cs typeface="+mn-cs"/>
              </a:rPr>
              <a:t>kt</a:t>
            </a:r>
            <a:r>
              <a:rPr lang="en-US" sz="1200" kern="1200" dirty="0" smtClean="0">
                <a:solidFill>
                  <a:schemeClr val="tx1"/>
                </a:solidFill>
                <a:effectLst/>
                <a:latin typeface="+mn-lt"/>
                <a:ea typeface="+mn-ea"/>
                <a:cs typeface="+mn-cs"/>
              </a:rPr>
              <a:t> and a 700 kW beam, 10 years data), LBNO (with 100 and 20 </a:t>
            </a:r>
            <a:r>
              <a:rPr lang="en-US" sz="1200" kern="1200" dirty="0" err="1" smtClean="0">
                <a:solidFill>
                  <a:schemeClr val="tx1"/>
                </a:solidFill>
                <a:effectLst/>
                <a:latin typeface="+mn-lt"/>
                <a:ea typeface="+mn-ea"/>
                <a:cs typeface="+mn-cs"/>
              </a:rPr>
              <a:t>kt</a:t>
            </a:r>
            <a:r>
              <a:rPr lang="en-US" sz="1200" kern="1200" dirty="0" smtClean="0">
                <a:solidFill>
                  <a:schemeClr val="tx1"/>
                </a:solidFill>
                <a:effectLst/>
                <a:latin typeface="+mn-lt"/>
                <a:ea typeface="+mn-ea"/>
                <a:cs typeface="+mn-cs"/>
              </a:rPr>
              <a:t> and a 800 kW beam, 10 years data) and T2HK (with 560 </a:t>
            </a:r>
            <a:r>
              <a:rPr lang="en-US" sz="1200" kern="1200" dirty="0" err="1" smtClean="0">
                <a:solidFill>
                  <a:schemeClr val="tx1"/>
                </a:solidFill>
                <a:effectLst/>
                <a:latin typeface="+mn-lt"/>
                <a:ea typeface="+mn-ea"/>
                <a:cs typeface="+mn-cs"/>
              </a:rPr>
              <a:t>kt</a:t>
            </a:r>
            <a:r>
              <a:rPr lang="en-US" sz="1200" kern="1200" dirty="0" smtClean="0">
                <a:solidFill>
                  <a:schemeClr val="tx1"/>
                </a:solidFill>
                <a:effectLst/>
                <a:latin typeface="+mn-lt"/>
                <a:ea typeface="+mn-ea"/>
                <a:cs typeface="+mn-cs"/>
              </a:rPr>
              <a:t> and a 1.66 MW beam, 5 years data) in terms of achievable discovery potential for CP violation (top panels), precision for a measurement in delta (bottom, left panel), and sensitivity to the mass hierarchy (bottom, right panel). The top right panel shows the improvement in the CP violation discovery potential when the MH is known while in the top left panel it is left free. </a:t>
            </a:r>
            <a:r>
              <a:rPr lang="en-US" sz="1200" kern="1200" dirty="0" err="1" smtClean="0">
                <a:solidFill>
                  <a:schemeClr val="tx1"/>
                </a:solidFill>
                <a:effectLst/>
                <a:latin typeface="+mn-lt"/>
                <a:ea typeface="+mn-ea"/>
                <a:cs typeface="+mn-cs"/>
              </a:rPr>
              <a:t>Sim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ulation</a:t>
            </a:r>
            <a:r>
              <a:rPr lang="en-US" sz="1200" kern="1200" dirty="0" smtClean="0">
                <a:solidFill>
                  <a:schemeClr val="tx1"/>
                </a:solidFill>
                <a:effectLst/>
                <a:latin typeface="+mn-lt"/>
                <a:ea typeface="+mn-ea"/>
                <a:cs typeface="+mn-cs"/>
              </a:rPr>
              <a:t> details as well as systematic uncertainties have been implemented according to Ref. [75]: correlations have been fully taken into account, and a near detector has also been considered for all experiments. The lines show the results assuming “default” systematics as defined in Table 2 in Ref. [75] have been considered; while the bands show the possible improvement when the values of the systematics are changed from the default to the optimistic values in the same table. Marginalization has been performed over the solar and atmospheric oscillation parameters including Gaussian priors around the central values, in agreement with present best fit values and uncertainties at 1σ. For the matter density, a Gaussian uncertainty of a 2% (for the default systematics) and a 1% (for the optimistic systematics) has also been considered. Normal mass hierarchy has been assumed. Finally, θ13 and </a:t>
            </a:r>
            <a:r>
              <a:rPr lang="en-US" sz="1200" kern="1200" dirty="0" err="1" smtClean="0">
                <a:solidFill>
                  <a:schemeClr val="tx1"/>
                </a:solidFill>
                <a:effectLst/>
                <a:latin typeface="+mn-lt"/>
                <a:ea typeface="+mn-ea"/>
                <a:cs typeface="+mn-cs"/>
              </a:rPr>
              <a:t>δ</a:t>
            </a:r>
            <a:r>
              <a:rPr lang="en-US" sz="1200" kern="1200" dirty="0" smtClean="0">
                <a:solidFill>
                  <a:schemeClr val="tx1"/>
                </a:solidFill>
                <a:effectLst/>
                <a:latin typeface="+mn-lt"/>
                <a:ea typeface="+mn-ea"/>
                <a:cs typeface="+mn-cs"/>
              </a:rPr>
              <a:t> are left completely free during marginalization. Figures courtesy of P. Coloma. </a:t>
            </a:r>
            <a:endParaRPr lang="en-US" dirty="0"/>
          </a:p>
        </p:txBody>
      </p:sp>
      <p:sp>
        <p:nvSpPr>
          <p:cNvPr id="4" name="Slide Number Placeholder 3"/>
          <p:cNvSpPr>
            <a:spLocks noGrp="1"/>
          </p:cNvSpPr>
          <p:nvPr>
            <p:ph type="sldNum" sz="quarter" idx="10"/>
          </p:nvPr>
        </p:nvSpPr>
        <p:spPr/>
        <p:txBody>
          <a:bodyPr/>
          <a:lstStyle/>
          <a:p>
            <a:fld id="{FFAFB064-D39A-AB4E-A4D9-760727E2412F}" type="slidenum">
              <a:rPr lang="de-AT" smtClean="0"/>
              <a:pPr/>
              <a:t>16</a:t>
            </a:fld>
            <a:endParaRPr lang="de-AT" dirty="0"/>
          </a:p>
        </p:txBody>
      </p:sp>
    </p:spTree>
    <p:extLst>
      <p:ext uri="{BB962C8B-B14F-4D97-AF65-F5344CB8AC3E}">
        <p14:creationId xmlns:p14="http://schemas.microsoft.com/office/powerpoint/2010/main" val="136951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de-A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AT"/>
          </a:p>
        </p:txBody>
      </p:sp>
      <p:sp>
        <p:nvSpPr>
          <p:cNvPr id="4" name="Date Placeholder 3"/>
          <p:cNvSpPr>
            <a:spLocks noGrp="1"/>
          </p:cNvSpPr>
          <p:nvPr>
            <p:ph type="dt" sz="half" idx="10"/>
          </p:nvPr>
        </p:nvSpPr>
        <p:spPr/>
        <p:txBody>
          <a:bodyPr/>
          <a:lstStyle/>
          <a:p>
            <a:r>
              <a:rPr lang="en-US" smtClean="0"/>
              <a:t>February 27, 2014</a:t>
            </a:r>
            <a:endParaRPr lang="de-AT" dirty="0"/>
          </a:p>
        </p:txBody>
      </p:sp>
      <p:sp>
        <p:nvSpPr>
          <p:cNvPr id="5" name="Footer Placeholder 4"/>
          <p:cNvSpPr>
            <a:spLocks noGrp="1"/>
          </p:cNvSpPr>
          <p:nvPr>
            <p:ph type="ftr" sz="quarter" idx="11"/>
          </p:nvPr>
        </p:nvSpPr>
        <p:spPr/>
        <p:txBody>
          <a:bodyPr/>
          <a:lstStyle/>
          <a:p>
            <a:r>
              <a:rPr lang="en-US" smtClean="0"/>
              <a:t>INSTR14, Novosibirsk, Russia</a:t>
            </a:r>
            <a:endParaRPr lang="de-AT" dirty="0"/>
          </a:p>
        </p:txBody>
      </p:sp>
      <p:sp>
        <p:nvSpPr>
          <p:cNvPr id="6" name="Slide Number Placeholder 5"/>
          <p:cNvSpPr>
            <a:spLocks noGrp="1"/>
          </p:cNvSpPr>
          <p:nvPr>
            <p:ph type="sldNum" sz="quarter" idx="12"/>
          </p:nvPr>
        </p:nvSpPr>
        <p:spPr/>
        <p:txBody>
          <a:bodyPr/>
          <a:lstStyle/>
          <a:p>
            <a:fld id="{5B7135EE-8DF9-A34E-A5DA-A4161B1F7C3C}" type="slidenum">
              <a:rPr lang="de-AT" smtClean="0"/>
              <a:pPr/>
              <a:t>‹#›</a:t>
            </a:fld>
            <a:endParaRPr lang="de-A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e-A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e Placeholder 3"/>
          <p:cNvSpPr>
            <a:spLocks noGrp="1"/>
          </p:cNvSpPr>
          <p:nvPr>
            <p:ph type="dt" sz="half" idx="10"/>
          </p:nvPr>
        </p:nvSpPr>
        <p:spPr/>
        <p:txBody>
          <a:bodyPr/>
          <a:lstStyle/>
          <a:p>
            <a:r>
              <a:rPr lang="en-US" smtClean="0"/>
              <a:t>February 27, 2014</a:t>
            </a:r>
            <a:endParaRPr lang="de-AT" dirty="0"/>
          </a:p>
        </p:txBody>
      </p:sp>
      <p:sp>
        <p:nvSpPr>
          <p:cNvPr id="5" name="Footer Placeholder 4"/>
          <p:cNvSpPr>
            <a:spLocks noGrp="1"/>
          </p:cNvSpPr>
          <p:nvPr>
            <p:ph type="ftr" sz="quarter" idx="11"/>
          </p:nvPr>
        </p:nvSpPr>
        <p:spPr/>
        <p:txBody>
          <a:bodyPr/>
          <a:lstStyle/>
          <a:p>
            <a:r>
              <a:rPr lang="en-US" smtClean="0"/>
              <a:t>INSTR14, Novosibirsk, Russia</a:t>
            </a:r>
            <a:endParaRPr lang="de-AT" dirty="0"/>
          </a:p>
        </p:txBody>
      </p:sp>
      <p:sp>
        <p:nvSpPr>
          <p:cNvPr id="6" name="Slide Number Placeholder 5"/>
          <p:cNvSpPr>
            <a:spLocks noGrp="1"/>
          </p:cNvSpPr>
          <p:nvPr>
            <p:ph type="sldNum" sz="quarter" idx="12"/>
          </p:nvPr>
        </p:nvSpPr>
        <p:spPr/>
        <p:txBody>
          <a:bodyPr/>
          <a:lstStyle/>
          <a:p>
            <a:fld id="{5B7135EE-8DF9-A34E-A5DA-A4161B1F7C3C}" type="slidenum">
              <a:rPr lang="de-AT" smtClean="0"/>
              <a:pPr/>
              <a:t>‹#›</a:t>
            </a:fld>
            <a:endParaRPr lang="de-A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de-A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e Placeholder 3"/>
          <p:cNvSpPr>
            <a:spLocks noGrp="1"/>
          </p:cNvSpPr>
          <p:nvPr>
            <p:ph type="dt" sz="half" idx="10"/>
          </p:nvPr>
        </p:nvSpPr>
        <p:spPr/>
        <p:txBody>
          <a:bodyPr/>
          <a:lstStyle/>
          <a:p>
            <a:r>
              <a:rPr lang="en-US" smtClean="0"/>
              <a:t>February 27, 2014</a:t>
            </a:r>
            <a:endParaRPr lang="de-AT" dirty="0"/>
          </a:p>
        </p:txBody>
      </p:sp>
      <p:sp>
        <p:nvSpPr>
          <p:cNvPr id="5" name="Footer Placeholder 4"/>
          <p:cNvSpPr>
            <a:spLocks noGrp="1"/>
          </p:cNvSpPr>
          <p:nvPr>
            <p:ph type="ftr" sz="quarter" idx="11"/>
          </p:nvPr>
        </p:nvSpPr>
        <p:spPr/>
        <p:txBody>
          <a:bodyPr/>
          <a:lstStyle/>
          <a:p>
            <a:r>
              <a:rPr lang="en-US" smtClean="0"/>
              <a:t>INSTR14, Novosibirsk, Russia</a:t>
            </a:r>
            <a:endParaRPr lang="de-AT" dirty="0"/>
          </a:p>
        </p:txBody>
      </p:sp>
      <p:sp>
        <p:nvSpPr>
          <p:cNvPr id="6" name="Slide Number Placeholder 5"/>
          <p:cNvSpPr>
            <a:spLocks noGrp="1"/>
          </p:cNvSpPr>
          <p:nvPr>
            <p:ph type="sldNum" sz="quarter" idx="12"/>
          </p:nvPr>
        </p:nvSpPr>
        <p:spPr/>
        <p:txBody>
          <a:bodyPr/>
          <a:lstStyle/>
          <a:p>
            <a:fld id="{5B7135EE-8DF9-A34E-A5DA-A4161B1F7C3C}" type="slidenum">
              <a:rPr lang="de-AT" smtClean="0"/>
              <a:pPr/>
              <a:t>‹#›</a:t>
            </a:fld>
            <a:endParaRPr lang="de-A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prstGeom prst="rect">
            <a:avLst/>
          </a:prstGeom>
        </p:spPr>
        <p:txBody>
          <a:bodyPr/>
          <a:lstStyle/>
          <a:p>
            <a:r>
              <a:rPr lang="en-US" smtClean="0"/>
              <a:t>Click to edit Master title style</a:t>
            </a:r>
            <a:endParaRPr lang="de-AT"/>
          </a:p>
        </p:txBody>
      </p:sp>
      <p:sp>
        <p:nvSpPr>
          <p:cNvPr id="3" name="Content Placeholder 2"/>
          <p:cNvSpPr>
            <a:spLocks noGrp="1"/>
          </p:cNvSpPr>
          <p:nvPr>
            <p:ph idx="1"/>
          </p:nvPr>
        </p:nvSpPr>
        <p:spPr>
          <a:xfrm>
            <a:off x="457200" y="2195513"/>
            <a:ext cx="8229600" cy="39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
        <p:nvSpPr>
          <p:cNvPr id="4" name="Date Placeholder 3"/>
          <p:cNvSpPr>
            <a:spLocks noGrp="1"/>
          </p:cNvSpPr>
          <p:nvPr>
            <p:ph type="dt" sz="half" idx="10"/>
          </p:nvPr>
        </p:nvSpPr>
        <p:spPr/>
        <p:txBody>
          <a:bodyPr/>
          <a:lstStyle/>
          <a:p>
            <a:r>
              <a:rPr lang="en-US" smtClean="0"/>
              <a:t>February 27, 2014</a:t>
            </a:r>
            <a:endParaRPr lang="de-AT" dirty="0"/>
          </a:p>
        </p:txBody>
      </p:sp>
      <p:sp>
        <p:nvSpPr>
          <p:cNvPr id="5" name="Footer Placeholder 4"/>
          <p:cNvSpPr>
            <a:spLocks noGrp="1"/>
          </p:cNvSpPr>
          <p:nvPr>
            <p:ph type="ftr" sz="quarter" idx="11"/>
          </p:nvPr>
        </p:nvSpPr>
        <p:spPr/>
        <p:txBody>
          <a:bodyPr/>
          <a:lstStyle/>
          <a:p>
            <a:r>
              <a:rPr lang="en-US" smtClean="0"/>
              <a:t>INSTR14, Novosibirsk, Russia</a:t>
            </a:r>
            <a:endParaRPr lang="de-AT" dirty="0"/>
          </a:p>
        </p:txBody>
      </p:sp>
      <p:sp>
        <p:nvSpPr>
          <p:cNvPr id="6" name="Slide Number Placeholder 5"/>
          <p:cNvSpPr>
            <a:spLocks noGrp="1"/>
          </p:cNvSpPr>
          <p:nvPr>
            <p:ph type="sldNum" sz="quarter" idx="12"/>
          </p:nvPr>
        </p:nvSpPr>
        <p:spPr/>
        <p:txBody>
          <a:bodyPr/>
          <a:lstStyle/>
          <a:p>
            <a:fld id="{5B7135EE-8DF9-A34E-A5DA-A4161B1F7C3C}" type="slidenum">
              <a:rPr lang="de-AT" smtClean="0"/>
              <a:pPr/>
              <a:t>‹#›</a:t>
            </a:fld>
            <a:endParaRPr lang="de-A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de-A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February 27, 2014</a:t>
            </a:r>
            <a:endParaRPr lang="de-AT" dirty="0"/>
          </a:p>
        </p:txBody>
      </p:sp>
      <p:sp>
        <p:nvSpPr>
          <p:cNvPr id="5" name="Footer Placeholder 4"/>
          <p:cNvSpPr>
            <a:spLocks noGrp="1"/>
          </p:cNvSpPr>
          <p:nvPr>
            <p:ph type="ftr" sz="quarter" idx="11"/>
          </p:nvPr>
        </p:nvSpPr>
        <p:spPr/>
        <p:txBody>
          <a:bodyPr/>
          <a:lstStyle/>
          <a:p>
            <a:r>
              <a:rPr lang="en-US" smtClean="0"/>
              <a:t>INSTR14, Novosibirsk, Russia</a:t>
            </a:r>
            <a:endParaRPr lang="de-AT" dirty="0"/>
          </a:p>
        </p:txBody>
      </p:sp>
      <p:sp>
        <p:nvSpPr>
          <p:cNvPr id="6" name="Slide Number Placeholder 5"/>
          <p:cNvSpPr>
            <a:spLocks noGrp="1"/>
          </p:cNvSpPr>
          <p:nvPr>
            <p:ph type="sldNum" sz="quarter" idx="12"/>
          </p:nvPr>
        </p:nvSpPr>
        <p:spPr/>
        <p:txBody>
          <a:bodyPr/>
          <a:lstStyle/>
          <a:p>
            <a:fld id="{5B7135EE-8DF9-A34E-A5DA-A4161B1F7C3C}" type="slidenum">
              <a:rPr lang="de-AT" smtClean="0"/>
              <a:pPr/>
              <a:t>‹#›</a:t>
            </a:fld>
            <a:endParaRPr lang="de-A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e-A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Date Placeholder 4"/>
          <p:cNvSpPr>
            <a:spLocks noGrp="1"/>
          </p:cNvSpPr>
          <p:nvPr>
            <p:ph type="dt" sz="half" idx="10"/>
          </p:nvPr>
        </p:nvSpPr>
        <p:spPr/>
        <p:txBody>
          <a:bodyPr/>
          <a:lstStyle/>
          <a:p>
            <a:r>
              <a:rPr lang="en-US" smtClean="0"/>
              <a:t>February 27, 2014</a:t>
            </a:r>
            <a:endParaRPr lang="de-AT" dirty="0"/>
          </a:p>
        </p:txBody>
      </p:sp>
      <p:sp>
        <p:nvSpPr>
          <p:cNvPr id="6" name="Footer Placeholder 5"/>
          <p:cNvSpPr>
            <a:spLocks noGrp="1"/>
          </p:cNvSpPr>
          <p:nvPr>
            <p:ph type="ftr" sz="quarter" idx="11"/>
          </p:nvPr>
        </p:nvSpPr>
        <p:spPr/>
        <p:txBody>
          <a:bodyPr/>
          <a:lstStyle/>
          <a:p>
            <a:r>
              <a:rPr lang="en-US" smtClean="0"/>
              <a:t>INSTR14, Novosibirsk, Russia</a:t>
            </a:r>
            <a:endParaRPr lang="de-AT" dirty="0"/>
          </a:p>
        </p:txBody>
      </p:sp>
      <p:sp>
        <p:nvSpPr>
          <p:cNvPr id="7" name="Slide Number Placeholder 6"/>
          <p:cNvSpPr>
            <a:spLocks noGrp="1"/>
          </p:cNvSpPr>
          <p:nvPr>
            <p:ph type="sldNum" sz="quarter" idx="12"/>
          </p:nvPr>
        </p:nvSpPr>
        <p:spPr/>
        <p:txBody>
          <a:bodyPr/>
          <a:lstStyle/>
          <a:p>
            <a:fld id="{5B7135EE-8DF9-A34E-A5DA-A4161B1F7C3C}" type="slidenum">
              <a:rPr lang="de-AT" smtClean="0"/>
              <a:pPr/>
              <a:t>‹#›</a:t>
            </a:fld>
            <a:endParaRPr lang="de-A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de-A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7" name="Date Placeholder 6"/>
          <p:cNvSpPr>
            <a:spLocks noGrp="1"/>
          </p:cNvSpPr>
          <p:nvPr>
            <p:ph type="dt" sz="half" idx="10"/>
          </p:nvPr>
        </p:nvSpPr>
        <p:spPr/>
        <p:txBody>
          <a:bodyPr/>
          <a:lstStyle/>
          <a:p>
            <a:r>
              <a:rPr lang="en-US" smtClean="0"/>
              <a:t>February 27, 2014</a:t>
            </a:r>
            <a:endParaRPr lang="de-AT" dirty="0"/>
          </a:p>
        </p:txBody>
      </p:sp>
      <p:sp>
        <p:nvSpPr>
          <p:cNvPr id="8" name="Footer Placeholder 7"/>
          <p:cNvSpPr>
            <a:spLocks noGrp="1"/>
          </p:cNvSpPr>
          <p:nvPr>
            <p:ph type="ftr" sz="quarter" idx="11"/>
          </p:nvPr>
        </p:nvSpPr>
        <p:spPr/>
        <p:txBody>
          <a:bodyPr/>
          <a:lstStyle/>
          <a:p>
            <a:r>
              <a:rPr lang="en-US" smtClean="0"/>
              <a:t>INSTR14, Novosibirsk, Russia</a:t>
            </a:r>
            <a:endParaRPr lang="de-AT" dirty="0"/>
          </a:p>
        </p:txBody>
      </p:sp>
      <p:sp>
        <p:nvSpPr>
          <p:cNvPr id="9" name="Slide Number Placeholder 8"/>
          <p:cNvSpPr>
            <a:spLocks noGrp="1"/>
          </p:cNvSpPr>
          <p:nvPr>
            <p:ph type="sldNum" sz="quarter" idx="12"/>
          </p:nvPr>
        </p:nvSpPr>
        <p:spPr/>
        <p:txBody>
          <a:bodyPr/>
          <a:lstStyle/>
          <a:p>
            <a:fld id="{5B7135EE-8DF9-A34E-A5DA-A4161B1F7C3C}" type="slidenum">
              <a:rPr lang="de-AT" smtClean="0"/>
              <a:pPr/>
              <a:t>‹#›</a:t>
            </a:fld>
            <a:endParaRPr lang="de-A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prstGeom prst="rect">
            <a:avLst/>
          </a:prstGeom>
        </p:spPr>
        <p:txBody>
          <a:bodyPr/>
          <a:lstStyle/>
          <a:p>
            <a:r>
              <a:rPr lang="en-US" smtClean="0"/>
              <a:t>Click to edit Master title style</a:t>
            </a:r>
            <a:endParaRPr lang="de-AT"/>
          </a:p>
        </p:txBody>
      </p:sp>
      <p:sp>
        <p:nvSpPr>
          <p:cNvPr id="3" name="Date Placeholder 2"/>
          <p:cNvSpPr>
            <a:spLocks noGrp="1"/>
          </p:cNvSpPr>
          <p:nvPr>
            <p:ph type="dt" sz="half" idx="10"/>
          </p:nvPr>
        </p:nvSpPr>
        <p:spPr/>
        <p:txBody>
          <a:bodyPr/>
          <a:lstStyle/>
          <a:p>
            <a:r>
              <a:rPr lang="en-US" smtClean="0"/>
              <a:t>February 27, 2014</a:t>
            </a:r>
            <a:endParaRPr lang="de-AT" dirty="0"/>
          </a:p>
        </p:txBody>
      </p:sp>
      <p:sp>
        <p:nvSpPr>
          <p:cNvPr id="4" name="Footer Placeholder 3"/>
          <p:cNvSpPr>
            <a:spLocks noGrp="1"/>
          </p:cNvSpPr>
          <p:nvPr>
            <p:ph type="ftr" sz="quarter" idx="11"/>
          </p:nvPr>
        </p:nvSpPr>
        <p:spPr/>
        <p:txBody>
          <a:bodyPr/>
          <a:lstStyle/>
          <a:p>
            <a:r>
              <a:rPr lang="en-US" smtClean="0"/>
              <a:t>INSTR14, Novosibirsk, Russia</a:t>
            </a:r>
            <a:endParaRPr lang="de-AT" dirty="0"/>
          </a:p>
        </p:txBody>
      </p:sp>
      <p:sp>
        <p:nvSpPr>
          <p:cNvPr id="5" name="Slide Number Placeholder 4"/>
          <p:cNvSpPr>
            <a:spLocks noGrp="1"/>
          </p:cNvSpPr>
          <p:nvPr>
            <p:ph type="sldNum" sz="quarter" idx="12"/>
          </p:nvPr>
        </p:nvSpPr>
        <p:spPr/>
        <p:txBody>
          <a:bodyPr/>
          <a:lstStyle/>
          <a:p>
            <a:fld id="{5B7135EE-8DF9-A34E-A5DA-A4161B1F7C3C}" type="slidenum">
              <a:rPr lang="de-AT" smtClean="0"/>
              <a:pPr/>
              <a:t>‹#›</a:t>
            </a:fld>
            <a:endParaRPr lang="de-A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February 27, 2014</a:t>
            </a:r>
            <a:endParaRPr lang="de-AT" dirty="0"/>
          </a:p>
        </p:txBody>
      </p:sp>
      <p:sp>
        <p:nvSpPr>
          <p:cNvPr id="3" name="Footer Placeholder 2"/>
          <p:cNvSpPr>
            <a:spLocks noGrp="1"/>
          </p:cNvSpPr>
          <p:nvPr>
            <p:ph type="ftr" sz="quarter" idx="11"/>
          </p:nvPr>
        </p:nvSpPr>
        <p:spPr/>
        <p:txBody>
          <a:bodyPr/>
          <a:lstStyle/>
          <a:p>
            <a:r>
              <a:rPr lang="en-US" smtClean="0"/>
              <a:t>INSTR14, Novosibirsk, Russia</a:t>
            </a:r>
            <a:endParaRPr lang="de-AT" dirty="0"/>
          </a:p>
        </p:txBody>
      </p:sp>
      <p:sp>
        <p:nvSpPr>
          <p:cNvPr id="4" name="Slide Number Placeholder 3"/>
          <p:cNvSpPr>
            <a:spLocks noGrp="1"/>
          </p:cNvSpPr>
          <p:nvPr>
            <p:ph type="sldNum" sz="quarter" idx="12"/>
          </p:nvPr>
        </p:nvSpPr>
        <p:spPr/>
        <p:txBody>
          <a:bodyPr/>
          <a:lstStyle/>
          <a:p>
            <a:fld id="{5B7135EE-8DF9-A34E-A5DA-A4161B1F7C3C}" type="slidenum">
              <a:rPr lang="de-AT" smtClean="0"/>
              <a:pPr/>
              <a:t>‹#›</a:t>
            </a:fld>
            <a:endParaRPr lang="de-A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de-A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February 27, 2014</a:t>
            </a:r>
            <a:endParaRPr lang="de-AT" dirty="0"/>
          </a:p>
        </p:txBody>
      </p:sp>
      <p:sp>
        <p:nvSpPr>
          <p:cNvPr id="6" name="Footer Placeholder 5"/>
          <p:cNvSpPr>
            <a:spLocks noGrp="1"/>
          </p:cNvSpPr>
          <p:nvPr>
            <p:ph type="ftr" sz="quarter" idx="11"/>
          </p:nvPr>
        </p:nvSpPr>
        <p:spPr/>
        <p:txBody>
          <a:bodyPr/>
          <a:lstStyle/>
          <a:p>
            <a:r>
              <a:rPr lang="en-US" smtClean="0"/>
              <a:t>INSTR14, Novosibirsk, Russia</a:t>
            </a:r>
            <a:endParaRPr lang="de-AT" dirty="0"/>
          </a:p>
        </p:txBody>
      </p:sp>
      <p:sp>
        <p:nvSpPr>
          <p:cNvPr id="7" name="Slide Number Placeholder 6"/>
          <p:cNvSpPr>
            <a:spLocks noGrp="1"/>
          </p:cNvSpPr>
          <p:nvPr>
            <p:ph type="sldNum" sz="quarter" idx="12"/>
          </p:nvPr>
        </p:nvSpPr>
        <p:spPr/>
        <p:txBody>
          <a:bodyPr/>
          <a:lstStyle/>
          <a:p>
            <a:fld id="{5B7135EE-8DF9-A34E-A5DA-A4161B1F7C3C}" type="slidenum">
              <a:rPr lang="de-AT" smtClean="0"/>
              <a:pPr/>
              <a:t>‹#›</a:t>
            </a:fld>
            <a:endParaRPr lang="de-A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de-A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February 27, 2014</a:t>
            </a:r>
            <a:endParaRPr lang="de-AT" dirty="0"/>
          </a:p>
        </p:txBody>
      </p:sp>
      <p:sp>
        <p:nvSpPr>
          <p:cNvPr id="6" name="Footer Placeholder 5"/>
          <p:cNvSpPr>
            <a:spLocks noGrp="1"/>
          </p:cNvSpPr>
          <p:nvPr>
            <p:ph type="ftr" sz="quarter" idx="11"/>
          </p:nvPr>
        </p:nvSpPr>
        <p:spPr/>
        <p:txBody>
          <a:bodyPr/>
          <a:lstStyle/>
          <a:p>
            <a:r>
              <a:rPr lang="en-US" smtClean="0"/>
              <a:t>INSTR14, Novosibirsk, Russia</a:t>
            </a:r>
            <a:endParaRPr lang="de-AT" dirty="0"/>
          </a:p>
        </p:txBody>
      </p:sp>
      <p:sp>
        <p:nvSpPr>
          <p:cNvPr id="7" name="Slide Number Placeholder 6"/>
          <p:cNvSpPr>
            <a:spLocks noGrp="1"/>
          </p:cNvSpPr>
          <p:nvPr>
            <p:ph type="sldNum" sz="quarter" idx="12"/>
          </p:nvPr>
        </p:nvSpPr>
        <p:spPr/>
        <p:txBody>
          <a:bodyPr/>
          <a:lstStyle/>
          <a:p>
            <a:fld id="{5B7135EE-8DF9-A34E-A5DA-A4161B1F7C3C}" type="slidenum">
              <a:rPr lang="de-AT" smtClean="0"/>
              <a:pPr/>
              <a:t>‹#›</a:t>
            </a:fld>
            <a:endParaRPr lang="de-AT"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e Placeholder 3"/>
          <p:cNvSpPr>
            <a:spLocks noGrp="1"/>
          </p:cNvSpPr>
          <p:nvPr>
            <p:ph type="dt" sz="half" idx="2"/>
          </p:nvPr>
        </p:nvSpPr>
        <p:spPr>
          <a:xfrm>
            <a:off x="457200" y="6356350"/>
            <a:ext cx="2133600" cy="365125"/>
          </a:xfrm>
          <a:prstGeom prst="rect">
            <a:avLst/>
          </a:prstGeom>
          <a:effectLst/>
        </p:spPr>
        <p:txBody>
          <a:bodyPr vert="horz" lIns="91440" tIns="45720" rIns="91440" bIns="45720" rtlCol="0" anchor="ctr"/>
          <a:lstStyle>
            <a:lvl1pPr algn="l">
              <a:defRPr sz="1200" b="1">
                <a:solidFill>
                  <a:srgbClr val="4F81BD"/>
                </a:solidFill>
                <a:latin typeface="Geneva"/>
                <a:cs typeface="Geneva"/>
              </a:defRPr>
            </a:lvl1pPr>
          </a:lstStyle>
          <a:p>
            <a:r>
              <a:rPr lang="en-US" smtClean="0"/>
              <a:t>February 27, 2014</a:t>
            </a:r>
            <a:endParaRPr lang="de-AT" dirty="0"/>
          </a:p>
        </p:txBody>
      </p:sp>
      <p:sp>
        <p:nvSpPr>
          <p:cNvPr id="5" name="Footer Placeholder 4"/>
          <p:cNvSpPr>
            <a:spLocks noGrp="1"/>
          </p:cNvSpPr>
          <p:nvPr>
            <p:ph type="ftr" sz="quarter" idx="3"/>
          </p:nvPr>
        </p:nvSpPr>
        <p:spPr>
          <a:xfrm>
            <a:off x="3124200" y="6356350"/>
            <a:ext cx="2895600" cy="365125"/>
          </a:xfrm>
          <a:prstGeom prst="rect">
            <a:avLst/>
          </a:prstGeom>
          <a:effectLst/>
        </p:spPr>
        <p:txBody>
          <a:bodyPr vert="horz" lIns="91440" tIns="45720" rIns="91440" bIns="45720" rtlCol="0" anchor="ctr"/>
          <a:lstStyle>
            <a:lvl1pPr algn="ctr">
              <a:defRPr sz="1200" b="1">
                <a:solidFill>
                  <a:srgbClr val="4F81BD"/>
                </a:solidFill>
                <a:latin typeface="Geneva"/>
                <a:cs typeface="Geneva"/>
              </a:defRPr>
            </a:lvl1pPr>
          </a:lstStyle>
          <a:p>
            <a:r>
              <a:rPr lang="en-US" smtClean="0"/>
              <a:t>INSTR14, Novosibirsk, Russia</a:t>
            </a:r>
            <a:endParaRPr lang="de-AT" dirty="0"/>
          </a:p>
        </p:txBody>
      </p:sp>
      <p:sp>
        <p:nvSpPr>
          <p:cNvPr id="6" name="Slide Number Placeholder 5"/>
          <p:cNvSpPr>
            <a:spLocks noGrp="1"/>
          </p:cNvSpPr>
          <p:nvPr>
            <p:ph type="sldNum" sz="quarter" idx="4"/>
          </p:nvPr>
        </p:nvSpPr>
        <p:spPr>
          <a:xfrm>
            <a:off x="6553200" y="6356350"/>
            <a:ext cx="2133600" cy="365125"/>
          </a:xfrm>
          <a:prstGeom prst="rect">
            <a:avLst/>
          </a:prstGeom>
          <a:effectLst/>
        </p:spPr>
        <p:txBody>
          <a:bodyPr vert="horz" lIns="91440" tIns="45720" rIns="91440" bIns="45720" rtlCol="0" anchor="ctr"/>
          <a:lstStyle>
            <a:lvl1pPr algn="r">
              <a:defRPr sz="1200" b="1">
                <a:solidFill>
                  <a:srgbClr val="4F81BD"/>
                </a:solidFill>
                <a:latin typeface="Geneva"/>
                <a:cs typeface="Geneva"/>
              </a:defRPr>
            </a:lvl1pPr>
          </a:lstStyle>
          <a:p>
            <a:fld id="{5B7135EE-8DF9-A34E-A5DA-A4161B1F7C3C}" type="slidenum">
              <a:rPr lang="de-AT" smtClean="0"/>
              <a:pPr/>
              <a:t>‹#›</a:t>
            </a:fld>
            <a:endParaRPr lang="de-AT" dirty="0"/>
          </a:p>
        </p:txBody>
      </p:sp>
      <p:pic>
        <p:nvPicPr>
          <p:cNvPr id="7" name="Picture 6" descr="Screen Shot 2013-04-12 at 10.52.5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74598" y="38945"/>
            <a:ext cx="1869402" cy="1013791"/>
          </a:xfrm>
          <a:prstGeom prst="rect">
            <a:avLst/>
          </a:prstGeom>
        </p:spPr>
      </p:pic>
      <p:pic>
        <p:nvPicPr>
          <p:cNvPr id="2" name="Picture 1" descr="ecfalogo13.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4045" y="72008"/>
            <a:ext cx="1545627" cy="9807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hyperlink" Target="http://tlep.web.cern.ch"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indico.cern.ch/conferenceDisplay.py?confId=252045" TargetMode="External"/><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ds.cern.ch/record/1631032/" TargetMode="Externa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uropeanstrategygroup.web.cern.ch/europeanstrategygroup/Briefing_book.pdf" TargetMode="Externa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indico.cern.ch/event/282344/" TargetMode="External"/><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inearcollider.org/ILC/Publications/Technical-Design-Report" TargetMode="Externa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052736"/>
            <a:ext cx="8280920" cy="1470025"/>
          </a:xfrm>
        </p:spPr>
        <p:txBody>
          <a:bodyPr/>
          <a:lstStyle/>
          <a:p>
            <a:r>
              <a:rPr lang="en-GB" dirty="0" smtClean="0">
                <a:solidFill>
                  <a:srgbClr val="000090"/>
                </a:solidFill>
              </a:rPr>
              <a:t>The </a:t>
            </a:r>
            <a:r>
              <a:rPr lang="en-GB" dirty="0" smtClean="0">
                <a:solidFill>
                  <a:srgbClr val="000090"/>
                </a:solidFill>
              </a:rPr>
              <a:t>Update of the European </a:t>
            </a:r>
            <a:r>
              <a:rPr lang="en-GB" dirty="0" smtClean="0">
                <a:solidFill>
                  <a:srgbClr val="000090"/>
                </a:solidFill>
              </a:rPr>
              <a:t>Strategy for Particle Physics and first Steps for its Implementation</a:t>
            </a:r>
            <a:endParaRPr lang="en-GB" dirty="0">
              <a:solidFill>
                <a:srgbClr val="000090"/>
              </a:solidFill>
            </a:endParaRPr>
          </a:p>
        </p:txBody>
      </p:sp>
      <p:sp>
        <p:nvSpPr>
          <p:cNvPr id="3" name="Subtitle 2"/>
          <p:cNvSpPr>
            <a:spLocks noGrp="1"/>
          </p:cNvSpPr>
          <p:nvPr>
            <p:ph type="subTitle" idx="1"/>
          </p:nvPr>
        </p:nvSpPr>
        <p:spPr>
          <a:xfrm>
            <a:off x="1407604" y="3404592"/>
            <a:ext cx="6400800" cy="1752600"/>
          </a:xfrm>
        </p:spPr>
        <p:txBody>
          <a:bodyPr/>
          <a:lstStyle/>
          <a:p>
            <a:r>
              <a:rPr lang="de-AT" dirty="0" smtClean="0">
                <a:solidFill>
                  <a:schemeClr val="tx2">
                    <a:lumMod val="60000"/>
                    <a:lumOff val="40000"/>
                  </a:schemeClr>
                </a:solidFill>
              </a:rPr>
              <a:t>M. Krammer (</a:t>
            </a:r>
            <a:r>
              <a:rPr lang="de-AT" dirty="0" err="1" smtClean="0">
                <a:solidFill>
                  <a:schemeClr val="tx2">
                    <a:lumMod val="60000"/>
                    <a:lumOff val="40000"/>
                  </a:schemeClr>
                </a:solidFill>
              </a:rPr>
              <a:t>chairman</a:t>
            </a:r>
            <a:r>
              <a:rPr lang="de-AT" dirty="0" smtClean="0">
                <a:solidFill>
                  <a:schemeClr val="tx2">
                    <a:lumMod val="60000"/>
                    <a:lumOff val="40000"/>
                  </a:schemeClr>
                </a:solidFill>
              </a:rPr>
              <a:t> </a:t>
            </a:r>
            <a:r>
              <a:rPr lang="de-AT" dirty="0" err="1" smtClean="0">
                <a:solidFill>
                  <a:schemeClr val="tx2">
                    <a:lumMod val="60000"/>
                    <a:lumOff val="40000"/>
                  </a:schemeClr>
                </a:solidFill>
              </a:rPr>
              <a:t>of</a:t>
            </a:r>
            <a:r>
              <a:rPr lang="de-AT" dirty="0" smtClean="0">
                <a:solidFill>
                  <a:schemeClr val="tx2">
                    <a:lumMod val="60000"/>
                    <a:lumOff val="40000"/>
                  </a:schemeClr>
                </a:solidFill>
              </a:rPr>
              <a:t> ECFA)</a:t>
            </a:r>
          </a:p>
          <a:p>
            <a:r>
              <a:rPr lang="de-AT" dirty="0" smtClean="0">
                <a:solidFill>
                  <a:schemeClr val="tx2">
                    <a:lumMod val="60000"/>
                    <a:lumOff val="40000"/>
                  </a:schemeClr>
                </a:solidFill>
              </a:rPr>
              <a:t>HEPHY, Vienna, Austria</a:t>
            </a:r>
            <a:endParaRPr lang="de-AT" dirty="0">
              <a:solidFill>
                <a:schemeClr val="tx2">
                  <a:lumMod val="60000"/>
                  <a:lumOff val="40000"/>
                </a:schemeClr>
              </a:solidFill>
            </a:endParaRPr>
          </a:p>
        </p:txBody>
      </p:sp>
      <p:sp>
        <p:nvSpPr>
          <p:cNvPr id="4" name="TextBox 3"/>
          <p:cNvSpPr txBox="1"/>
          <p:nvPr/>
        </p:nvSpPr>
        <p:spPr>
          <a:xfrm>
            <a:off x="1798399" y="4943531"/>
            <a:ext cx="5619211" cy="1200328"/>
          </a:xfrm>
          <a:prstGeom prst="rect">
            <a:avLst/>
          </a:prstGeom>
          <a:noFill/>
        </p:spPr>
        <p:txBody>
          <a:bodyPr wrap="square" rtlCol="0">
            <a:spAutoFit/>
          </a:bodyPr>
          <a:lstStyle/>
          <a:p>
            <a:pPr algn="ctr"/>
            <a:r>
              <a:rPr lang="en-US" sz="2400" dirty="0" smtClean="0">
                <a:solidFill>
                  <a:srgbClr val="000090"/>
                </a:solidFill>
              </a:rPr>
              <a:t>INSTR14, Novosibirsk, Russia</a:t>
            </a:r>
          </a:p>
          <a:p>
            <a:pPr algn="ctr"/>
            <a:r>
              <a:rPr lang="en-US" sz="2400" dirty="0" smtClean="0">
                <a:solidFill>
                  <a:srgbClr val="000090"/>
                </a:solidFill>
              </a:rPr>
              <a:t>March 2014</a:t>
            </a:r>
            <a:endParaRPr lang="en-US" sz="2000" dirty="0" smtClean="0">
              <a:solidFill>
                <a:srgbClr val="000090"/>
              </a:solidFill>
            </a:endParaRPr>
          </a:p>
          <a:p>
            <a:r>
              <a:rPr lang="en-US" sz="2400" dirty="0" smtClean="0">
                <a:solidFill>
                  <a:srgbClr val="000090"/>
                </a:solidFill>
              </a:rPr>
              <a:t> </a:t>
            </a:r>
            <a:endParaRPr lang="en-US" sz="2400" dirty="0">
              <a:solidFill>
                <a:srgbClr val="00009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822"/>
    </mc:Choice>
    <mc:Fallback xmlns="">
      <p:transition xmlns:p14="http://schemas.microsoft.com/office/powerpoint/2010/main" spd="slow" advTm="2822"/>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0"/>
            <a:ext cx="8229600" cy="1143000"/>
          </a:xfrm>
        </p:spPr>
        <p:txBody>
          <a:bodyPr/>
          <a:lstStyle/>
          <a:p>
            <a:r>
              <a:rPr lang="en-US" dirty="0" smtClean="0">
                <a:solidFill>
                  <a:srgbClr val="000090"/>
                </a:solidFill>
              </a:rPr>
              <a:t>Compact Linear Collider</a:t>
            </a:r>
            <a:endParaRPr lang="en-US" dirty="0">
              <a:solidFill>
                <a:srgbClr val="000090"/>
              </a:solidFill>
            </a:endParaRPr>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10</a:t>
            </a:fld>
            <a:endParaRPr lang="de-AT"/>
          </a:p>
        </p:txBody>
      </p:sp>
      <p:pic>
        <p:nvPicPr>
          <p:cNvPr id="11"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5630" y="1700808"/>
            <a:ext cx="6552714" cy="35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84911" y="5157192"/>
            <a:ext cx="7205068" cy="1323439"/>
          </a:xfrm>
          <a:prstGeom prst="rect">
            <a:avLst/>
          </a:prstGeom>
          <a:noFill/>
        </p:spPr>
        <p:txBody>
          <a:bodyPr wrap="none" rtlCol="0">
            <a:spAutoFit/>
          </a:bodyPr>
          <a:lstStyle/>
          <a:p>
            <a:r>
              <a:rPr lang="en-US" sz="2000" dirty="0" smtClean="0"/>
              <a:t>A Conceptual Design Report is published, </a:t>
            </a:r>
          </a:p>
          <a:p>
            <a:r>
              <a:rPr lang="en-US" sz="2000" dirty="0"/>
              <a:t>P</a:t>
            </a:r>
            <a:r>
              <a:rPr lang="en-US" sz="2000" dirty="0" smtClean="0"/>
              <a:t>rove of principle of two beam acceleration demonstrated!</a:t>
            </a:r>
          </a:p>
          <a:p>
            <a:r>
              <a:rPr lang="en-US" sz="2000" dirty="0" smtClean="0"/>
              <a:t>(Proposal </a:t>
            </a:r>
            <a:r>
              <a:rPr lang="en-US" sz="2000" dirty="0"/>
              <a:t>for a </a:t>
            </a:r>
            <a:r>
              <a:rPr lang="en-US" sz="2000" dirty="0" err="1"/>
              <a:t>Clystron</a:t>
            </a:r>
            <a:r>
              <a:rPr lang="en-US" sz="2000" dirty="0"/>
              <a:t> version for start up at low </a:t>
            </a:r>
            <a:r>
              <a:rPr lang="en-US" sz="2000" dirty="0" smtClean="0"/>
              <a:t>energy)</a:t>
            </a:r>
          </a:p>
          <a:p>
            <a:r>
              <a:rPr lang="en-US" sz="2000" dirty="0">
                <a:solidFill>
                  <a:srgbClr val="0000FF"/>
                </a:solidFill>
              </a:rPr>
              <a:t>CERN-2012-003, arXiv:1202.5940, CERN-2012-005, arXiv:1209.2543</a:t>
            </a:r>
          </a:p>
        </p:txBody>
      </p:sp>
      <p:sp>
        <p:nvSpPr>
          <p:cNvPr id="12" name="TextBox 11"/>
          <p:cNvSpPr txBox="1"/>
          <p:nvPr/>
        </p:nvSpPr>
        <p:spPr>
          <a:xfrm>
            <a:off x="179526" y="980728"/>
            <a:ext cx="8535254" cy="707886"/>
          </a:xfrm>
          <a:prstGeom prst="rect">
            <a:avLst/>
          </a:prstGeom>
          <a:noFill/>
        </p:spPr>
        <p:txBody>
          <a:bodyPr wrap="square" rtlCol="0">
            <a:spAutoFit/>
          </a:bodyPr>
          <a:lstStyle/>
          <a:p>
            <a:r>
              <a:rPr lang="en-US" sz="2000" dirty="0" smtClean="0"/>
              <a:t>Two beam acceleration: low energy, high current drive beam powers RF cavities of main </a:t>
            </a:r>
            <a:r>
              <a:rPr lang="en-US" sz="2000" dirty="0" err="1" smtClean="0"/>
              <a:t>linac</a:t>
            </a:r>
            <a:r>
              <a:rPr lang="en-US" sz="2000" dirty="0"/>
              <a:t> </a:t>
            </a:r>
            <a:r>
              <a:rPr lang="en-US" sz="2000" dirty="0" smtClean="0"/>
              <a:t>(cavities ~100 MV/m), energy up to </a:t>
            </a:r>
            <a:r>
              <a:rPr lang="en-US" sz="2000" dirty="0"/>
              <a:t>3</a:t>
            </a:r>
            <a:r>
              <a:rPr lang="en-US" sz="2000" dirty="0" smtClean="0"/>
              <a:t> </a:t>
            </a:r>
            <a:r>
              <a:rPr lang="en-US" sz="2000" dirty="0" err="1" smtClean="0"/>
              <a:t>TeV</a:t>
            </a:r>
            <a:r>
              <a:rPr lang="en-US" sz="2000" dirty="0" smtClean="0"/>
              <a:t> </a:t>
            </a:r>
            <a:r>
              <a:rPr lang="en-US" sz="2000" dirty="0" err="1" smtClean="0"/>
              <a:t>c.m</a:t>
            </a:r>
            <a:r>
              <a:rPr lang="en-US" sz="2000" dirty="0" smtClean="0"/>
              <a:t>. in stages.</a:t>
            </a:r>
            <a:endParaRPr lang="en-US" sz="2000" dirty="0"/>
          </a:p>
        </p:txBody>
      </p:sp>
    </p:spTree>
    <p:extLst>
      <p:ext uri="{BB962C8B-B14F-4D97-AF65-F5344CB8AC3E}">
        <p14:creationId xmlns:p14="http://schemas.microsoft.com/office/powerpoint/2010/main" val="40384832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27, 2014</a:t>
            </a:r>
            <a:endParaRPr lang="de-AT" dirty="0"/>
          </a:p>
        </p:txBody>
      </p:sp>
      <p:sp>
        <p:nvSpPr>
          <p:cNvPr id="5" name="Footer Placeholder 4"/>
          <p:cNvSpPr>
            <a:spLocks noGrp="1"/>
          </p:cNvSpPr>
          <p:nvPr>
            <p:ph type="ftr" sz="quarter" idx="11"/>
          </p:nvPr>
        </p:nvSpPr>
        <p:spPr/>
        <p:txBody>
          <a:bodyPr/>
          <a:lstStyle/>
          <a:p>
            <a:r>
              <a:rPr lang="en-US" smtClean="0"/>
              <a:t>INSTR14, Novosibirsk, Russia</a:t>
            </a:r>
            <a:endParaRPr lang="de-AT" dirty="0"/>
          </a:p>
        </p:txBody>
      </p:sp>
      <p:sp>
        <p:nvSpPr>
          <p:cNvPr id="6" name="Slide Number Placeholder 5"/>
          <p:cNvSpPr>
            <a:spLocks noGrp="1"/>
          </p:cNvSpPr>
          <p:nvPr>
            <p:ph type="sldNum" sz="quarter" idx="12"/>
          </p:nvPr>
        </p:nvSpPr>
        <p:spPr/>
        <p:txBody>
          <a:bodyPr/>
          <a:lstStyle/>
          <a:p>
            <a:fld id="{5B7135EE-8DF9-A34E-A5DA-A4161B1F7C3C}" type="slidenum">
              <a:rPr lang="de-AT" smtClean="0"/>
              <a:pPr/>
              <a:t>11</a:t>
            </a:fld>
            <a:endParaRPr lang="de-AT" dirty="0"/>
          </a:p>
        </p:txBody>
      </p:sp>
      <p:pic>
        <p:nvPicPr>
          <p:cNvPr id="7" name="Picture 6" descr="Screen Shot 2013-04-17 at 09.08.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340768"/>
            <a:ext cx="6933456" cy="4873858"/>
          </a:xfrm>
          <a:prstGeom prst="rect">
            <a:avLst/>
          </a:prstGeom>
        </p:spPr>
      </p:pic>
      <p:sp>
        <p:nvSpPr>
          <p:cNvPr id="8" name="Title 1"/>
          <p:cNvSpPr>
            <a:spLocks noGrp="1"/>
          </p:cNvSpPr>
          <p:nvPr>
            <p:ph type="title"/>
          </p:nvPr>
        </p:nvSpPr>
        <p:spPr>
          <a:xfrm>
            <a:off x="374848" y="0"/>
            <a:ext cx="8229600" cy="1143000"/>
          </a:xfrm>
        </p:spPr>
        <p:txBody>
          <a:bodyPr/>
          <a:lstStyle/>
          <a:p>
            <a:r>
              <a:rPr lang="en-US" dirty="0" smtClean="0">
                <a:solidFill>
                  <a:srgbClr val="000090"/>
                </a:solidFill>
              </a:rPr>
              <a:t>Compact Linear Collider</a:t>
            </a:r>
            <a:endParaRPr lang="en-US" dirty="0">
              <a:solidFill>
                <a:srgbClr val="000090"/>
              </a:solidFill>
            </a:endParaRPr>
          </a:p>
        </p:txBody>
      </p:sp>
    </p:spTree>
    <p:extLst>
      <p:ext uri="{BB962C8B-B14F-4D97-AF65-F5344CB8AC3E}">
        <p14:creationId xmlns:p14="http://schemas.microsoft.com/office/powerpoint/2010/main" val="41322635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27930"/>
            <a:ext cx="8229600" cy="1143000"/>
          </a:xfrm>
        </p:spPr>
        <p:txBody>
          <a:bodyPr/>
          <a:lstStyle/>
          <a:p>
            <a:r>
              <a:rPr lang="en-US" dirty="0" smtClean="0">
                <a:solidFill>
                  <a:srgbClr val="000090"/>
                </a:solidFill>
              </a:rPr>
              <a:t>Circular </a:t>
            </a:r>
            <a:r>
              <a:rPr lang="en-US" dirty="0" err="1" smtClean="0">
                <a:solidFill>
                  <a:srgbClr val="000090"/>
                </a:solidFill>
              </a:rPr>
              <a:t>e</a:t>
            </a:r>
            <a:r>
              <a:rPr lang="en-US" baseline="30000" dirty="0" err="1" smtClean="0">
                <a:solidFill>
                  <a:srgbClr val="000090"/>
                </a:solidFill>
              </a:rPr>
              <a:t>+</a:t>
            </a:r>
            <a:r>
              <a:rPr lang="en-US" dirty="0" err="1" smtClean="0">
                <a:solidFill>
                  <a:srgbClr val="000090"/>
                </a:solidFill>
              </a:rPr>
              <a:t>e</a:t>
            </a:r>
            <a:r>
              <a:rPr lang="en-US" baseline="30000" dirty="0" smtClean="0">
                <a:solidFill>
                  <a:srgbClr val="000090"/>
                </a:solidFill>
              </a:rPr>
              <a:t>-</a:t>
            </a:r>
            <a:r>
              <a:rPr lang="en-US" dirty="0" smtClean="0">
                <a:solidFill>
                  <a:srgbClr val="000090"/>
                </a:solidFill>
              </a:rPr>
              <a:t> Colliders</a:t>
            </a:r>
            <a:endParaRPr lang="en-US" dirty="0">
              <a:solidFill>
                <a:srgbClr val="000090"/>
              </a:solidFill>
            </a:endParaRPr>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12</a:t>
            </a:fld>
            <a:endParaRPr lang="de-AT"/>
          </a:p>
        </p:txBody>
      </p:sp>
      <p:sp>
        <p:nvSpPr>
          <p:cNvPr id="7" name="TextBox 6"/>
          <p:cNvSpPr txBox="1"/>
          <p:nvPr/>
        </p:nvSpPr>
        <p:spPr>
          <a:xfrm>
            <a:off x="369074" y="1185118"/>
            <a:ext cx="8683198" cy="2027858"/>
          </a:xfrm>
          <a:prstGeom prst="rect">
            <a:avLst/>
          </a:prstGeom>
          <a:noFill/>
        </p:spPr>
        <p:txBody>
          <a:bodyPr wrap="square" rtlCol="0">
            <a:spAutoFit/>
          </a:bodyPr>
          <a:lstStyle/>
          <a:p>
            <a:r>
              <a:rPr lang="en-US" dirty="0" smtClean="0"/>
              <a:t>Advantages: very high luminosity achievable, </a:t>
            </a:r>
            <a:r>
              <a:rPr lang="en-US" dirty="0"/>
              <a:t>more than one </a:t>
            </a:r>
            <a:r>
              <a:rPr lang="en-US" dirty="0" smtClean="0"/>
              <a:t>IP, mature technology</a:t>
            </a:r>
            <a:endParaRPr lang="en-US" dirty="0"/>
          </a:p>
          <a:p>
            <a:r>
              <a:rPr lang="en-US" dirty="0" smtClean="0"/>
              <a:t>Disadvantages: </a:t>
            </a:r>
            <a:r>
              <a:rPr lang="en-US" dirty="0" err="1" smtClean="0"/>
              <a:t>Beamstrahlung</a:t>
            </a:r>
            <a:r>
              <a:rPr lang="en-US" dirty="0" smtClean="0"/>
              <a:t> limits beam life time, limited energy reach – not upgradable</a:t>
            </a:r>
          </a:p>
          <a:p>
            <a:r>
              <a:rPr lang="en-US" dirty="0" smtClean="0"/>
              <a:t>	Two rings needed: </a:t>
            </a:r>
            <a:r>
              <a:rPr lang="en-US" dirty="0"/>
              <a:t>first ring accelerates </a:t>
            </a:r>
            <a:r>
              <a:rPr lang="en-US" dirty="0" err="1"/>
              <a:t>e</a:t>
            </a:r>
            <a:r>
              <a:rPr lang="en-US" baseline="30000" dirty="0" err="1"/>
              <a:t>+</a:t>
            </a:r>
            <a:r>
              <a:rPr lang="en-US" dirty="0" err="1"/>
              <a:t>e</a:t>
            </a:r>
            <a:r>
              <a:rPr lang="en-US" baseline="30000" dirty="0"/>
              <a:t>-</a:t>
            </a:r>
            <a:r>
              <a:rPr lang="en-US" dirty="0"/>
              <a:t> to operating </a:t>
            </a:r>
            <a:r>
              <a:rPr lang="en-US" dirty="0" smtClean="0"/>
              <a:t>energy</a:t>
            </a:r>
            <a:r>
              <a:rPr lang="en-US" dirty="0"/>
              <a:t>, injection every few </a:t>
            </a:r>
            <a:endParaRPr lang="en-US" dirty="0" smtClean="0"/>
          </a:p>
          <a:p>
            <a:r>
              <a:rPr lang="en-US" dirty="0" smtClean="0"/>
              <a:t>	minutes </a:t>
            </a:r>
            <a:r>
              <a:rPr lang="en-US" dirty="0"/>
              <a:t>into low </a:t>
            </a:r>
            <a:r>
              <a:rPr lang="en-US" dirty="0" err="1"/>
              <a:t>emittance</a:t>
            </a:r>
            <a:r>
              <a:rPr lang="en-US" dirty="0"/>
              <a:t> collider ring, </a:t>
            </a:r>
          </a:p>
          <a:p>
            <a:endParaRPr lang="en-US" dirty="0"/>
          </a:p>
          <a:p>
            <a:r>
              <a:rPr lang="en-US" b="1" dirty="0" smtClean="0"/>
              <a:t>LEP3</a:t>
            </a:r>
            <a:r>
              <a:rPr lang="en-US" dirty="0" smtClean="0"/>
              <a:t>: 240 </a:t>
            </a:r>
            <a:r>
              <a:rPr lang="en-US" dirty="0" err="1" smtClean="0"/>
              <a:t>GeV</a:t>
            </a:r>
            <a:r>
              <a:rPr lang="en-US" dirty="0" smtClean="0"/>
              <a:t> </a:t>
            </a:r>
            <a:r>
              <a:rPr lang="en-US" dirty="0" err="1" smtClean="0"/>
              <a:t>c.m</a:t>
            </a:r>
            <a:r>
              <a:rPr lang="en-US" dirty="0" smtClean="0"/>
              <a:t>., proposal to install LEP3 before or just after HL-LHC and use ATLAS and CMS as detectors.</a:t>
            </a:r>
            <a:endParaRPr lang="en-US" dirty="0"/>
          </a:p>
        </p:txBody>
      </p:sp>
      <p:pic>
        <p:nvPicPr>
          <p:cNvPr id="10" name="Picture 9" descr="Screen Shot 2013-04-29 at 11.05.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3033724"/>
            <a:ext cx="3310290" cy="2332415"/>
          </a:xfrm>
          <a:prstGeom prst="rect">
            <a:avLst/>
          </a:prstGeom>
        </p:spPr>
      </p:pic>
      <p:pic>
        <p:nvPicPr>
          <p:cNvPr id="11" name="Picture 10" descr="Screen Shot 2013-04-29 at 11.06.0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40" y="3140968"/>
            <a:ext cx="4932040" cy="2150874"/>
          </a:xfrm>
          <a:prstGeom prst="rect">
            <a:avLst/>
          </a:prstGeom>
        </p:spPr>
      </p:pic>
      <p:sp>
        <p:nvSpPr>
          <p:cNvPr id="12" name="TextBox 11"/>
          <p:cNvSpPr txBox="1"/>
          <p:nvPr/>
        </p:nvSpPr>
        <p:spPr>
          <a:xfrm>
            <a:off x="479772" y="5373216"/>
            <a:ext cx="8572500" cy="1200329"/>
          </a:xfrm>
          <a:prstGeom prst="rect">
            <a:avLst/>
          </a:prstGeom>
          <a:noFill/>
        </p:spPr>
        <p:txBody>
          <a:bodyPr wrap="square" rtlCol="0">
            <a:spAutoFit/>
          </a:bodyPr>
          <a:lstStyle/>
          <a:p>
            <a:r>
              <a:rPr lang="en-US" b="1" dirty="0" smtClean="0"/>
              <a:t>TLEP</a:t>
            </a:r>
            <a:r>
              <a:rPr lang="en-US" dirty="0" smtClean="0"/>
              <a:t>: Circular </a:t>
            </a:r>
            <a:r>
              <a:rPr lang="en-US" dirty="0" err="1"/>
              <a:t>e</a:t>
            </a:r>
            <a:r>
              <a:rPr lang="en-US" baseline="30000" dirty="0" err="1"/>
              <a:t>+</a:t>
            </a:r>
            <a:r>
              <a:rPr lang="en-US" dirty="0" err="1"/>
              <a:t>e</a:t>
            </a:r>
            <a:r>
              <a:rPr lang="en-US" baseline="30000" dirty="0"/>
              <a:t>-</a:t>
            </a:r>
            <a:r>
              <a:rPr lang="en-US" dirty="0"/>
              <a:t> </a:t>
            </a:r>
            <a:r>
              <a:rPr lang="en-US" dirty="0" smtClean="0"/>
              <a:t>collider in new 80 km tunnel, to be used later for </a:t>
            </a:r>
            <a:r>
              <a:rPr lang="en-US" dirty="0" err="1" smtClean="0"/>
              <a:t>pp</a:t>
            </a:r>
            <a:r>
              <a:rPr lang="en-US" dirty="0" smtClean="0"/>
              <a:t> collision (as with LEP, LHC), achievable energy 350 </a:t>
            </a:r>
            <a:r>
              <a:rPr lang="en-US" dirty="0" err="1" smtClean="0"/>
              <a:t>GeV</a:t>
            </a:r>
            <a:r>
              <a:rPr lang="en-US" dirty="0" smtClean="0"/>
              <a:t> (</a:t>
            </a:r>
            <a:r>
              <a:rPr lang="en-US" dirty="0" err="1" smtClean="0"/>
              <a:t>ttbar</a:t>
            </a:r>
            <a:r>
              <a:rPr lang="en-US" dirty="0" smtClean="0"/>
              <a:t> threshold)</a:t>
            </a:r>
            <a:r>
              <a:rPr lang="en-US" dirty="0"/>
              <a:t>. </a:t>
            </a:r>
            <a:endParaRPr lang="en-US" dirty="0" smtClean="0"/>
          </a:p>
          <a:p>
            <a:r>
              <a:rPr lang="en-US" dirty="0" smtClean="0"/>
              <a:t>More info at: </a:t>
            </a:r>
            <a:r>
              <a:rPr lang="en-US" dirty="0" smtClean="0">
                <a:hlinkClick r:id="rId5"/>
              </a:rPr>
              <a:t>http://tlep.web.cern.ch</a:t>
            </a:r>
            <a:endParaRPr lang="en-US" dirty="0" smtClean="0"/>
          </a:p>
          <a:p>
            <a:endParaRPr lang="en-US" dirty="0"/>
          </a:p>
        </p:txBody>
      </p:sp>
    </p:spTree>
    <p:extLst>
      <p:ext uri="{BB962C8B-B14F-4D97-AF65-F5344CB8AC3E}">
        <p14:creationId xmlns:p14="http://schemas.microsoft.com/office/powerpoint/2010/main" val="2517023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US" dirty="0" smtClean="0">
                <a:solidFill>
                  <a:srgbClr val="000090"/>
                </a:solidFill>
              </a:rPr>
              <a:t>Electron-Proton Collider</a:t>
            </a:r>
            <a:endParaRPr lang="en-US" dirty="0">
              <a:solidFill>
                <a:srgbClr val="000090"/>
              </a:solidFill>
            </a:endParaRPr>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13</a:t>
            </a:fld>
            <a:endParaRPr lang="de-AT" dirty="0"/>
          </a:p>
        </p:txBody>
      </p:sp>
      <p:sp>
        <p:nvSpPr>
          <p:cNvPr id="10" name="TextBox 9"/>
          <p:cNvSpPr txBox="1"/>
          <p:nvPr/>
        </p:nvSpPr>
        <p:spPr>
          <a:xfrm>
            <a:off x="457200" y="1143000"/>
            <a:ext cx="8325172" cy="1323439"/>
          </a:xfrm>
          <a:prstGeom prst="rect">
            <a:avLst/>
          </a:prstGeom>
          <a:noFill/>
        </p:spPr>
        <p:txBody>
          <a:bodyPr wrap="square" rtlCol="0">
            <a:spAutoFit/>
          </a:bodyPr>
          <a:lstStyle/>
          <a:p>
            <a:r>
              <a:rPr lang="en-US" sz="2000" b="1" dirty="0" err="1" smtClean="0"/>
              <a:t>LHeC</a:t>
            </a:r>
            <a:r>
              <a:rPr lang="en-US" sz="2000" dirty="0" smtClean="0"/>
              <a:t>: 10 </a:t>
            </a:r>
            <a:r>
              <a:rPr lang="en-US" sz="2000" dirty="0" err="1" smtClean="0"/>
              <a:t>GeV</a:t>
            </a:r>
            <a:r>
              <a:rPr lang="en-US" sz="2000" dirty="0" smtClean="0"/>
              <a:t> linear accelerator with energy recovery, </a:t>
            </a:r>
          </a:p>
          <a:p>
            <a:r>
              <a:rPr lang="en-US" sz="2000" dirty="0" smtClean="0"/>
              <a:t>“</a:t>
            </a:r>
            <a:r>
              <a:rPr lang="en-US" sz="2000" dirty="0"/>
              <a:t>Race track” </a:t>
            </a:r>
            <a:r>
              <a:rPr lang="en-US" sz="2000" dirty="0" smtClean="0"/>
              <a:t>configuration: 10 </a:t>
            </a:r>
            <a:r>
              <a:rPr lang="en-US" sz="2000" dirty="0" err="1" smtClean="0"/>
              <a:t>GeV</a:t>
            </a:r>
            <a:r>
              <a:rPr lang="en-US" sz="2000" dirty="0" smtClean="0"/>
              <a:t> x2 x3 = 60 </a:t>
            </a:r>
            <a:r>
              <a:rPr lang="en-US" sz="2000" dirty="0" err="1" smtClean="0"/>
              <a:t>GeV</a:t>
            </a:r>
            <a:r>
              <a:rPr lang="en-US" sz="2000" dirty="0" smtClean="0"/>
              <a:t> e</a:t>
            </a:r>
            <a:r>
              <a:rPr lang="en-US" sz="2000" baseline="30000" dirty="0" smtClean="0"/>
              <a:t>-</a:t>
            </a:r>
            <a:r>
              <a:rPr lang="en-US" sz="2000" dirty="0" smtClean="0"/>
              <a:t>, e</a:t>
            </a:r>
            <a:r>
              <a:rPr lang="en-US" sz="2000" baseline="30000" dirty="0" smtClean="0"/>
              <a:t>+</a:t>
            </a:r>
          </a:p>
          <a:p>
            <a:r>
              <a:rPr lang="en-US" sz="2000" dirty="0" smtClean="0"/>
              <a:t>Q</a:t>
            </a:r>
            <a:r>
              <a:rPr lang="en-US" sz="2000" baseline="30000" dirty="0" smtClean="0"/>
              <a:t>2</a:t>
            </a:r>
            <a:r>
              <a:rPr lang="en-US" sz="2000" baseline="-25000" dirty="0" smtClean="0"/>
              <a:t>max </a:t>
            </a:r>
            <a:r>
              <a:rPr lang="en-US" sz="2000" dirty="0" smtClean="0"/>
              <a:t>~ 1 TeV</a:t>
            </a:r>
            <a:r>
              <a:rPr lang="en-US" sz="2000" baseline="30000" dirty="0" smtClean="0"/>
              <a:t>2</a:t>
            </a:r>
            <a:r>
              <a:rPr lang="en-US" sz="2000" dirty="0" smtClean="0"/>
              <a:t>, additional </a:t>
            </a:r>
            <a:r>
              <a:rPr lang="en-US" sz="2000" dirty="0" err="1" smtClean="0"/>
              <a:t>eA</a:t>
            </a:r>
            <a:r>
              <a:rPr lang="en-US" sz="2000" dirty="0" smtClean="0"/>
              <a:t> option</a:t>
            </a:r>
          </a:p>
          <a:p>
            <a:r>
              <a:rPr lang="en-US" sz="2000" dirty="0"/>
              <a:t>O</a:t>
            </a:r>
            <a:r>
              <a:rPr lang="en-US" sz="2000" dirty="0" smtClean="0"/>
              <a:t>nly practicable interaction point is IP2 (ALICE)</a:t>
            </a:r>
            <a:endParaRPr lang="en-US" sz="2000" dirty="0"/>
          </a:p>
        </p:txBody>
      </p:sp>
      <p:pic>
        <p:nvPicPr>
          <p:cNvPr id="11" name="Picture 10" descr="Screen Shot 2013-04-30 at 14.34.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2466439"/>
            <a:ext cx="5015205" cy="3096344"/>
          </a:xfrm>
          <a:prstGeom prst="rect">
            <a:avLst/>
          </a:prstGeom>
        </p:spPr>
      </p:pic>
      <p:sp>
        <p:nvSpPr>
          <p:cNvPr id="14" name="TextBox 13"/>
          <p:cNvSpPr txBox="1"/>
          <p:nvPr/>
        </p:nvSpPr>
        <p:spPr>
          <a:xfrm>
            <a:off x="539552" y="5860534"/>
            <a:ext cx="8100870" cy="400110"/>
          </a:xfrm>
          <a:prstGeom prst="rect">
            <a:avLst/>
          </a:prstGeom>
          <a:noFill/>
        </p:spPr>
        <p:txBody>
          <a:bodyPr wrap="none" rtlCol="0">
            <a:spAutoFit/>
          </a:bodyPr>
          <a:lstStyle/>
          <a:p>
            <a:r>
              <a:rPr lang="en-US" sz="2000" dirty="0" smtClean="0"/>
              <a:t>Very detailed CDR published: </a:t>
            </a:r>
            <a:r>
              <a:rPr lang="en-US" sz="2000" dirty="0" smtClean="0">
                <a:solidFill>
                  <a:srgbClr val="0000FF"/>
                </a:solidFill>
              </a:rPr>
              <a:t>J</a:t>
            </a:r>
            <a:r>
              <a:rPr lang="en-US" sz="2000" dirty="0">
                <a:solidFill>
                  <a:srgbClr val="0000FF"/>
                </a:solidFill>
              </a:rPr>
              <a:t>. Phys. G: </a:t>
            </a:r>
            <a:r>
              <a:rPr lang="en-US" sz="2000" dirty="0" err="1">
                <a:solidFill>
                  <a:srgbClr val="0000FF"/>
                </a:solidFill>
              </a:rPr>
              <a:t>Nucl</a:t>
            </a:r>
            <a:r>
              <a:rPr lang="en-US" sz="2000" dirty="0">
                <a:solidFill>
                  <a:srgbClr val="0000FF"/>
                </a:solidFill>
              </a:rPr>
              <a:t>. Part. Phys. 39 (2012) </a:t>
            </a:r>
            <a:r>
              <a:rPr lang="en-US" sz="2000" dirty="0" smtClean="0">
                <a:solidFill>
                  <a:srgbClr val="0000FF"/>
                </a:solidFill>
              </a:rPr>
              <a:t>075001</a:t>
            </a:r>
            <a:r>
              <a:rPr lang="en-US" sz="2000" dirty="0" smtClean="0"/>
              <a:t> </a:t>
            </a:r>
            <a:endParaRPr lang="en-US" sz="2000" dirty="0"/>
          </a:p>
        </p:txBody>
      </p:sp>
    </p:spTree>
    <p:extLst>
      <p:ext uri="{BB962C8B-B14F-4D97-AF65-F5344CB8AC3E}">
        <p14:creationId xmlns:p14="http://schemas.microsoft.com/office/powerpoint/2010/main" val="22262246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696"/>
            <a:ext cx="8229600" cy="1143000"/>
          </a:xfrm>
        </p:spPr>
        <p:txBody>
          <a:bodyPr/>
          <a:lstStyle/>
          <a:p>
            <a:r>
              <a:rPr lang="en-US" dirty="0" smtClean="0">
                <a:solidFill>
                  <a:srgbClr val="000090"/>
                </a:solidFill>
              </a:rPr>
              <a:t>Photon-Photon Colliders</a:t>
            </a:r>
            <a:endParaRPr lang="en-US" dirty="0">
              <a:solidFill>
                <a:srgbClr val="000090"/>
              </a:solidFill>
            </a:endParaRPr>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14</a:t>
            </a:fld>
            <a:endParaRPr lang="de-AT"/>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965232"/>
            <a:ext cx="4236661" cy="262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81743" y="2532030"/>
            <a:ext cx="1274019" cy="369332"/>
          </a:xfrm>
          <a:prstGeom prst="rect">
            <a:avLst/>
          </a:prstGeom>
          <a:noFill/>
        </p:spPr>
        <p:txBody>
          <a:bodyPr wrap="none" rtlCol="0">
            <a:spAutoFit/>
          </a:bodyPr>
          <a:lstStyle/>
          <a:p>
            <a:r>
              <a:rPr lang="en-US" b="1" dirty="0" smtClean="0"/>
              <a:t>CLIC based:</a:t>
            </a:r>
            <a:endParaRPr lang="en-US" b="1" dirty="0"/>
          </a:p>
        </p:txBody>
      </p:sp>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3860" y="2829595"/>
            <a:ext cx="4465750" cy="283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62530" y="2555612"/>
            <a:ext cx="1187908" cy="369332"/>
          </a:xfrm>
          <a:prstGeom prst="rect">
            <a:avLst/>
          </a:prstGeom>
          <a:noFill/>
        </p:spPr>
        <p:txBody>
          <a:bodyPr wrap="none" rtlCol="0">
            <a:spAutoFit/>
          </a:bodyPr>
          <a:lstStyle/>
          <a:p>
            <a:r>
              <a:rPr lang="en-US" b="1" dirty="0" err="1" smtClean="0"/>
              <a:t>SAPPHiRE</a:t>
            </a:r>
            <a:r>
              <a:rPr lang="en-US" b="1" dirty="0" smtClean="0"/>
              <a:t>:</a:t>
            </a:r>
            <a:endParaRPr lang="en-US" b="1" dirty="0"/>
          </a:p>
        </p:txBody>
      </p:sp>
      <p:sp>
        <p:nvSpPr>
          <p:cNvPr id="10" name="TextBox 9"/>
          <p:cNvSpPr txBox="1"/>
          <p:nvPr/>
        </p:nvSpPr>
        <p:spPr>
          <a:xfrm>
            <a:off x="408169" y="1360914"/>
            <a:ext cx="7560108" cy="1015663"/>
          </a:xfrm>
          <a:prstGeom prst="rect">
            <a:avLst/>
          </a:prstGeom>
          <a:noFill/>
        </p:spPr>
        <p:txBody>
          <a:bodyPr wrap="none" rtlCol="0">
            <a:spAutoFit/>
          </a:bodyPr>
          <a:lstStyle/>
          <a:p>
            <a:r>
              <a:rPr lang="en-US" sz="2000" dirty="0" smtClean="0"/>
              <a:t>Photon-Photon collisions at √s =  125 </a:t>
            </a:r>
            <a:r>
              <a:rPr lang="en-US" sz="2000" dirty="0" err="1" smtClean="0"/>
              <a:t>GeV</a:t>
            </a:r>
            <a:r>
              <a:rPr lang="en-US" sz="2000" dirty="0" smtClean="0"/>
              <a:t> to produce Higgs (s-channel)</a:t>
            </a:r>
          </a:p>
          <a:p>
            <a:r>
              <a:rPr lang="en-US" sz="2000" dirty="0"/>
              <a:t>Advantages: lower beam </a:t>
            </a:r>
            <a:r>
              <a:rPr lang="en-US" sz="2000" dirty="0" smtClean="0"/>
              <a:t>energy (80 </a:t>
            </a:r>
            <a:r>
              <a:rPr lang="en-US" sz="2000" dirty="0" err="1" smtClean="0"/>
              <a:t>GeV</a:t>
            </a:r>
            <a:r>
              <a:rPr lang="en-US" sz="2000" dirty="0" smtClean="0"/>
              <a:t>), </a:t>
            </a:r>
            <a:r>
              <a:rPr lang="en-US" sz="2000" dirty="0"/>
              <a:t>no positron source </a:t>
            </a:r>
            <a:r>
              <a:rPr lang="en-US" sz="2000" dirty="0" smtClean="0"/>
              <a:t>needed</a:t>
            </a:r>
          </a:p>
          <a:p>
            <a:r>
              <a:rPr lang="en-US" sz="2000" dirty="0" smtClean="0"/>
              <a:t>High power laser back-scatter system (6 x 10</a:t>
            </a:r>
            <a:r>
              <a:rPr lang="en-US" sz="2000" baseline="30000" dirty="0" smtClean="0"/>
              <a:t>21</a:t>
            </a:r>
            <a:r>
              <a:rPr lang="en-US" sz="2000" dirty="0" smtClean="0"/>
              <a:t> Wm</a:t>
            </a:r>
            <a:r>
              <a:rPr lang="en-US" sz="2000" baseline="30000" dirty="0" smtClean="0"/>
              <a:t>-2</a:t>
            </a:r>
            <a:r>
              <a:rPr lang="en-US" sz="2000" dirty="0" smtClean="0"/>
              <a:t>)</a:t>
            </a:r>
          </a:p>
        </p:txBody>
      </p:sp>
      <p:sp>
        <p:nvSpPr>
          <p:cNvPr id="11" name="Rectangle 10"/>
          <p:cNvSpPr/>
          <p:nvPr/>
        </p:nvSpPr>
        <p:spPr>
          <a:xfrm>
            <a:off x="508277" y="5662962"/>
            <a:ext cx="2694969" cy="369332"/>
          </a:xfrm>
          <a:prstGeom prst="rect">
            <a:avLst/>
          </a:prstGeom>
        </p:spPr>
        <p:txBody>
          <a:bodyPr wrap="none">
            <a:spAutoFit/>
          </a:bodyPr>
          <a:lstStyle/>
          <a:p>
            <a:r>
              <a:rPr lang="tr-TR" dirty="0" err="1">
                <a:solidFill>
                  <a:srgbClr val="0000FF"/>
                </a:solidFill>
              </a:rPr>
              <a:t>Eur</a:t>
            </a:r>
            <a:r>
              <a:rPr lang="tr-TR" dirty="0">
                <a:solidFill>
                  <a:srgbClr val="0000FF"/>
                </a:solidFill>
              </a:rPr>
              <a:t>. </a:t>
            </a:r>
            <a:r>
              <a:rPr lang="tr-TR" dirty="0" err="1">
                <a:solidFill>
                  <a:srgbClr val="0000FF"/>
                </a:solidFill>
              </a:rPr>
              <a:t>Phys</a:t>
            </a:r>
            <a:r>
              <a:rPr lang="tr-TR" dirty="0">
                <a:solidFill>
                  <a:srgbClr val="0000FF"/>
                </a:solidFill>
              </a:rPr>
              <a:t>. J. C 28 (2003) 27</a:t>
            </a:r>
            <a:endParaRPr lang="en-US" dirty="0">
              <a:solidFill>
                <a:srgbClr val="0000FF"/>
              </a:solidFill>
            </a:endParaRPr>
          </a:p>
        </p:txBody>
      </p:sp>
      <p:sp>
        <p:nvSpPr>
          <p:cNvPr id="12" name="TextBox 11"/>
          <p:cNvSpPr txBox="1"/>
          <p:nvPr/>
        </p:nvSpPr>
        <p:spPr>
          <a:xfrm>
            <a:off x="-949158" y="370305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847394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err="1" smtClean="0">
                <a:solidFill>
                  <a:srgbClr val="000090"/>
                </a:solidFill>
              </a:rPr>
              <a:t>Muon</a:t>
            </a:r>
            <a:r>
              <a:rPr lang="en-US" dirty="0" smtClean="0">
                <a:solidFill>
                  <a:srgbClr val="000090"/>
                </a:solidFill>
              </a:rPr>
              <a:t> Collider</a:t>
            </a:r>
            <a:endParaRPr lang="en-US" dirty="0">
              <a:solidFill>
                <a:srgbClr val="000090"/>
              </a:solidFill>
            </a:endParaRPr>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15</a:t>
            </a:fld>
            <a:endParaRPr lang="de-AT"/>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5" y="2469629"/>
            <a:ext cx="87439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36869" y="4509120"/>
            <a:ext cx="7892731" cy="400110"/>
          </a:xfrm>
          <a:prstGeom prst="rect">
            <a:avLst/>
          </a:prstGeom>
          <a:noFill/>
        </p:spPr>
        <p:txBody>
          <a:bodyPr wrap="none" rtlCol="0">
            <a:spAutoFit/>
          </a:bodyPr>
          <a:lstStyle/>
          <a:p>
            <a:r>
              <a:rPr lang="en-US" sz="2000" dirty="0" err="1" smtClean="0"/>
              <a:t>Muon</a:t>
            </a:r>
            <a:r>
              <a:rPr lang="en-US" sz="2000" dirty="0" smtClean="0"/>
              <a:t> collider as Higgs factory, precursor or follow-on of neutrino factory. </a:t>
            </a:r>
            <a:endParaRPr lang="en-US" sz="2000" dirty="0"/>
          </a:p>
        </p:txBody>
      </p:sp>
      <p:sp>
        <p:nvSpPr>
          <p:cNvPr id="12" name="TextBox 11"/>
          <p:cNvSpPr txBox="1"/>
          <p:nvPr/>
        </p:nvSpPr>
        <p:spPr>
          <a:xfrm>
            <a:off x="336869" y="1628800"/>
            <a:ext cx="8452296" cy="707886"/>
          </a:xfrm>
          <a:prstGeom prst="rect">
            <a:avLst/>
          </a:prstGeom>
          <a:noFill/>
        </p:spPr>
        <p:txBody>
          <a:bodyPr wrap="square" rtlCol="0">
            <a:spAutoFit/>
          </a:bodyPr>
          <a:lstStyle/>
          <a:p>
            <a:r>
              <a:rPr lang="en-US" sz="2000" dirty="0" smtClean="0"/>
              <a:t>Advantages of µ over e: smaller facility, very low synchrotron radiation, smaller energy spread, s-channel Higgs production ~m</a:t>
            </a:r>
            <a:r>
              <a:rPr lang="en-US" sz="2000" baseline="30000" dirty="0" smtClean="0"/>
              <a:t>2</a:t>
            </a:r>
            <a:endParaRPr lang="en-US" sz="2000" baseline="30000" dirty="0"/>
          </a:p>
        </p:txBody>
      </p:sp>
    </p:spTree>
    <p:extLst>
      <p:ext uri="{BB962C8B-B14F-4D97-AF65-F5344CB8AC3E}">
        <p14:creationId xmlns:p14="http://schemas.microsoft.com/office/powerpoint/2010/main" val="18308189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256"/>
            <a:ext cx="8229600" cy="1143000"/>
          </a:xfrm>
        </p:spPr>
        <p:txBody>
          <a:bodyPr/>
          <a:lstStyle/>
          <a:p>
            <a:r>
              <a:rPr lang="en-US" dirty="0" smtClean="0">
                <a:solidFill>
                  <a:srgbClr val="000090"/>
                </a:solidFill>
              </a:rPr>
              <a:t>Neutrino Experiments</a:t>
            </a:r>
            <a:endParaRPr lang="en-US" dirty="0">
              <a:solidFill>
                <a:srgbClr val="000090"/>
              </a:solidFill>
            </a:endParaRPr>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16</a:t>
            </a:fld>
            <a:endParaRPr lang="de-AT"/>
          </a:p>
        </p:txBody>
      </p:sp>
      <p:pic>
        <p:nvPicPr>
          <p:cNvPr id="9" name="Picture 8" descr="Screen Shot 2013-04-17 at 09.26.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607" y="1556010"/>
            <a:ext cx="5454905" cy="3961222"/>
          </a:xfrm>
          <a:prstGeom prst="rect">
            <a:avLst/>
          </a:prstGeom>
        </p:spPr>
      </p:pic>
      <p:sp>
        <p:nvSpPr>
          <p:cNvPr id="10" name="TextBox 9"/>
          <p:cNvSpPr txBox="1"/>
          <p:nvPr/>
        </p:nvSpPr>
        <p:spPr>
          <a:xfrm>
            <a:off x="7721823" y="1724185"/>
            <a:ext cx="1276524" cy="307777"/>
          </a:xfrm>
          <a:prstGeom prst="rect">
            <a:avLst/>
          </a:prstGeom>
          <a:noFill/>
        </p:spPr>
        <p:txBody>
          <a:bodyPr wrap="none" rtlCol="0">
            <a:spAutoFit/>
          </a:bodyPr>
          <a:lstStyle/>
          <a:p>
            <a:r>
              <a:rPr lang="en-US" sz="1400" dirty="0" smtClean="0"/>
              <a:t>If MH is known</a:t>
            </a:r>
            <a:endParaRPr lang="en-US" sz="1400" dirty="0"/>
          </a:p>
        </p:txBody>
      </p:sp>
      <p:sp>
        <p:nvSpPr>
          <p:cNvPr id="12" name="TextBox 11"/>
          <p:cNvSpPr txBox="1"/>
          <p:nvPr/>
        </p:nvSpPr>
        <p:spPr>
          <a:xfrm>
            <a:off x="214640" y="5403963"/>
            <a:ext cx="7622600" cy="707886"/>
          </a:xfrm>
          <a:prstGeom prst="rect">
            <a:avLst/>
          </a:prstGeom>
          <a:noFill/>
        </p:spPr>
        <p:txBody>
          <a:bodyPr wrap="none" rtlCol="0">
            <a:spAutoFit/>
          </a:bodyPr>
          <a:lstStyle/>
          <a:p>
            <a:pPr marL="285750" indent="-285750">
              <a:buFont typeface="Arial"/>
              <a:buChar char="•"/>
            </a:pPr>
            <a:r>
              <a:rPr lang="en-US" sz="2000" b="1" dirty="0" smtClean="0"/>
              <a:t>Experiments to address (answer?) the question of sterile Neutrinos</a:t>
            </a:r>
            <a:r>
              <a:rPr lang="en-US" sz="2000" dirty="0" smtClean="0"/>
              <a:t>:</a:t>
            </a:r>
          </a:p>
          <a:p>
            <a:r>
              <a:rPr lang="en-US" sz="2000" dirty="0"/>
              <a:t>	</a:t>
            </a:r>
            <a:r>
              <a:rPr lang="en-US" sz="2000" dirty="0" err="1" smtClean="0"/>
              <a:t>νSTORM</a:t>
            </a:r>
            <a:r>
              <a:rPr lang="en-US" sz="2000" dirty="0" smtClean="0"/>
              <a:t>, ICARUS/NESSIE (possibly at CERN)</a:t>
            </a:r>
          </a:p>
        </p:txBody>
      </p:sp>
      <p:sp>
        <p:nvSpPr>
          <p:cNvPr id="13" name="TextBox 12"/>
          <p:cNvSpPr txBox="1"/>
          <p:nvPr/>
        </p:nvSpPr>
        <p:spPr>
          <a:xfrm>
            <a:off x="214640" y="980728"/>
            <a:ext cx="6981398" cy="3785652"/>
          </a:xfrm>
          <a:prstGeom prst="rect">
            <a:avLst/>
          </a:prstGeom>
          <a:noFill/>
        </p:spPr>
        <p:txBody>
          <a:bodyPr wrap="none" rtlCol="0">
            <a:spAutoFit/>
          </a:bodyPr>
          <a:lstStyle/>
          <a:p>
            <a:pPr marL="285750" indent="-285750">
              <a:buFont typeface="Arial"/>
              <a:buChar char="•"/>
            </a:pPr>
            <a:r>
              <a:rPr lang="en-US" sz="2000" b="1" dirty="0" smtClean="0"/>
              <a:t>Long Baseline Neutrino Experiment with conventional beams</a:t>
            </a:r>
          </a:p>
          <a:p>
            <a:r>
              <a:rPr lang="en-US" sz="2000" dirty="0" smtClean="0"/>
              <a:t>	</a:t>
            </a:r>
          </a:p>
          <a:p>
            <a:r>
              <a:rPr lang="en-US" sz="2000" dirty="0" smtClean="0"/>
              <a:t>Discovery potential for CP violating, </a:t>
            </a:r>
          </a:p>
          <a:p>
            <a:r>
              <a:rPr lang="en-US" sz="2000" dirty="0" smtClean="0"/>
              <a:t>Precision for </a:t>
            </a:r>
            <a:r>
              <a:rPr lang="en-US" sz="2000" dirty="0" err="1" smtClean="0"/>
              <a:t>δ</a:t>
            </a:r>
            <a:r>
              <a:rPr lang="en-US" sz="2000" dirty="0" smtClean="0"/>
              <a:t> measurement</a:t>
            </a:r>
          </a:p>
          <a:p>
            <a:r>
              <a:rPr lang="en-US" sz="2000" dirty="0" smtClean="0"/>
              <a:t>and sensitivity to Mass Hierarchy:</a:t>
            </a:r>
          </a:p>
          <a:p>
            <a:r>
              <a:rPr lang="en-US" sz="2000" dirty="0" smtClean="0"/>
              <a:t>Europe: LBNO</a:t>
            </a:r>
          </a:p>
          <a:p>
            <a:r>
              <a:rPr lang="en-US" sz="2000" dirty="0"/>
              <a:t>	</a:t>
            </a:r>
            <a:r>
              <a:rPr lang="en-US" sz="2000" dirty="0" smtClean="0"/>
              <a:t>CERN </a:t>
            </a:r>
            <a:r>
              <a:rPr lang="en-US" sz="2000" dirty="0" smtClean="0">
                <a:latin typeface="Wingdings"/>
                <a:ea typeface="Wingdings"/>
                <a:cs typeface="Wingdings"/>
                <a:sym typeface="Wingdings"/>
              </a:rPr>
              <a:t></a:t>
            </a:r>
            <a:r>
              <a:rPr lang="en-US" sz="2000" dirty="0" smtClean="0"/>
              <a:t> </a:t>
            </a:r>
            <a:r>
              <a:rPr lang="en-US" sz="2000" dirty="0" err="1" smtClean="0"/>
              <a:t>Pyhäsalmi</a:t>
            </a:r>
            <a:r>
              <a:rPr lang="en-US" sz="2000" dirty="0" smtClean="0"/>
              <a:t> 2300 km</a:t>
            </a:r>
            <a:endParaRPr lang="en-US" sz="2000" dirty="0"/>
          </a:p>
          <a:p>
            <a:r>
              <a:rPr lang="en-US" sz="2000" dirty="0" smtClean="0"/>
              <a:t>US: LBNE</a:t>
            </a:r>
            <a:endParaRPr lang="en-US" sz="2000" dirty="0"/>
          </a:p>
          <a:p>
            <a:r>
              <a:rPr lang="en-US" sz="2000" dirty="0" smtClean="0"/>
              <a:t>	FNAL </a:t>
            </a:r>
            <a:r>
              <a:rPr lang="en-US" sz="2000" dirty="0">
                <a:latin typeface="Wingdings"/>
                <a:ea typeface="Wingdings"/>
                <a:cs typeface="Wingdings"/>
                <a:sym typeface="Wingdings"/>
              </a:rPr>
              <a:t></a:t>
            </a:r>
            <a:r>
              <a:rPr lang="en-US" sz="2000" dirty="0" smtClean="0"/>
              <a:t> </a:t>
            </a:r>
            <a:r>
              <a:rPr lang="en-US" sz="2000" dirty="0" err="1" smtClean="0"/>
              <a:t>Homestake</a:t>
            </a:r>
            <a:r>
              <a:rPr lang="en-US" sz="2000" dirty="0" smtClean="0"/>
              <a:t> 1300 km</a:t>
            </a:r>
            <a:endParaRPr lang="en-US" sz="2000" dirty="0"/>
          </a:p>
          <a:p>
            <a:r>
              <a:rPr lang="en-US" sz="2000" dirty="0" smtClean="0"/>
              <a:t>Japan: T2HK</a:t>
            </a:r>
          </a:p>
          <a:p>
            <a:r>
              <a:rPr lang="en-US" sz="2000" dirty="0"/>
              <a:t>	</a:t>
            </a:r>
            <a:r>
              <a:rPr lang="en-US" sz="2000" dirty="0" smtClean="0"/>
              <a:t>JPARC </a:t>
            </a:r>
            <a:r>
              <a:rPr lang="en-US" sz="2000" dirty="0">
                <a:latin typeface="Wingdings"/>
                <a:ea typeface="Wingdings"/>
                <a:cs typeface="Wingdings"/>
                <a:sym typeface="Wingdings"/>
              </a:rPr>
              <a:t></a:t>
            </a:r>
            <a:r>
              <a:rPr lang="en-US" sz="2000" dirty="0" smtClean="0"/>
              <a:t> Hyper-K 295 km</a:t>
            </a:r>
            <a:endParaRPr lang="en-US" sz="2000" dirty="0"/>
          </a:p>
          <a:p>
            <a:endParaRPr lang="en-US" sz="2000" dirty="0" smtClean="0"/>
          </a:p>
        </p:txBody>
      </p:sp>
      <p:sp>
        <p:nvSpPr>
          <p:cNvPr id="3" name="TextBox 2"/>
          <p:cNvSpPr txBox="1"/>
          <p:nvPr/>
        </p:nvSpPr>
        <p:spPr>
          <a:xfrm>
            <a:off x="1284938" y="4693523"/>
            <a:ext cx="3608040" cy="830997"/>
          </a:xfrm>
          <a:prstGeom prst="rect">
            <a:avLst/>
          </a:prstGeom>
          <a:noFill/>
        </p:spPr>
        <p:txBody>
          <a:bodyPr wrap="square" rtlCol="0">
            <a:spAutoFit/>
          </a:bodyPr>
          <a:lstStyle/>
          <a:p>
            <a:r>
              <a:rPr lang="en-US" sz="1600" dirty="0" smtClean="0"/>
              <a:t>Figure shows </a:t>
            </a:r>
            <a:r>
              <a:rPr lang="en-US" sz="1600" smtClean="0"/>
              <a:t>values for</a:t>
            </a:r>
            <a:endParaRPr lang="en-US" sz="1600" dirty="0" smtClean="0"/>
          </a:p>
          <a:p>
            <a:r>
              <a:rPr lang="en-US" sz="1600" dirty="0"/>
              <a:t>LBNO, LBNE for 10y, </a:t>
            </a:r>
            <a:r>
              <a:rPr lang="en-US" sz="1600" dirty="0" smtClean="0"/>
              <a:t>T2HK </a:t>
            </a:r>
            <a:r>
              <a:rPr lang="en-US" sz="1600" dirty="0"/>
              <a:t>for 5y</a:t>
            </a:r>
            <a:endParaRPr lang="en-US" sz="1600" dirty="0" smtClean="0"/>
          </a:p>
          <a:p>
            <a:endParaRPr lang="en-US" sz="1600" dirty="0"/>
          </a:p>
        </p:txBody>
      </p:sp>
    </p:spTree>
    <p:extLst>
      <p:ext uri="{BB962C8B-B14F-4D97-AF65-F5344CB8AC3E}">
        <p14:creationId xmlns:p14="http://schemas.microsoft.com/office/powerpoint/2010/main" val="8810770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3900488"/>
          </a:xfrm>
        </p:spPr>
        <p:txBody>
          <a:bodyPr>
            <a:normAutofit fontScale="92500"/>
          </a:bodyPr>
          <a:lstStyle/>
          <a:p>
            <a:pPr marL="0" indent="0">
              <a:buNone/>
            </a:pPr>
            <a:r>
              <a:rPr lang="en-US" sz="4400" b="1" dirty="0" smtClean="0">
                <a:solidFill>
                  <a:srgbClr val="000090"/>
                </a:solidFill>
              </a:rPr>
              <a:t>The Update </a:t>
            </a:r>
            <a:r>
              <a:rPr lang="en-US" sz="4400" b="1" dirty="0">
                <a:solidFill>
                  <a:srgbClr val="000090"/>
                </a:solidFill>
              </a:rPr>
              <a:t>of the European Strategy </a:t>
            </a:r>
            <a:r>
              <a:rPr lang="en-US" sz="4400" b="1" dirty="0" smtClean="0">
                <a:solidFill>
                  <a:srgbClr val="000090"/>
                </a:solidFill>
              </a:rPr>
              <a:t>2013</a:t>
            </a:r>
          </a:p>
          <a:p>
            <a:pPr marL="0" indent="0">
              <a:buNone/>
            </a:pPr>
            <a:endParaRPr lang="en-US" sz="4400" b="1" dirty="0" smtClean="0">
              <a:solidFill>
                <a:srgbClr val="000090"/>
              </a:solidFill>
            </a:endParaRPr>
          </a:p>
          <a:p>
            <a:pPr marL="0" indent="0">
              <a:buNone/>
            </a:pPr>
            <a:r>
              <a:rPr lang="en-US" sz="3600" dirty="0" smtClean="0">
                <a:solidFill>
                  <a:srgbClr val="000090"/>
                </a:solidFill>
              </a:rPr>
              <a:t>Excerpt from the Strategy Update</a:t>
            </a:r>
          </a:p>
          <a:p>
            <a:pPr marL="0" indent="0">
              <a:buNone/>
            </a:pPr>
            <a:r>
              <a:rPr lang="en-US" sz="3600" dirty="0" smtClean="0">
                <a:solidFill>
                  <a:srgbClr val="000090"/>
                </a:solidFill>
              </a:rPr>
              <a:t>Official text highlighted, interpretations are my own, however trying to reflect the consensus.</a:t>
            </a:r>
            <a:endParaRPr lang="en-US" sz="3600" dirty="0">
              <a:solidFill>
                <a:srgbClr val="000090"/>
              </a:solidFill>
            </a:endParaRPr>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17</a:t>
            </a:fld>
            <a:endParaRPr lang="de-AT"/>
          </a:p>
        </p:txBody>
      </p:sp>
    </p:spTree>
    <p:extLst>
      <p:ext uri="{BB962C8B-B14F-4D97-AF65-F5344CB8AC3E}">
        <p14:creationId xmlns:p14="http://schemas.microsoft.com/office/powerpoint/2010/main" val="9937385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solidFill>
                  <a:srgbClr val="000090"/>
                </a:solidFill>
              </a:rPr>
              <a:t>Scientific Activities</a:t>
            </a:r>
            <a:endParaRPr lang="en-US" dirty="0">
              <a:solidFill>
                <a:srgbClr val="000090"/>
              </a:solidFill>
            </a:endParaRPr>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18</a:t>
            </a:fld>
            <a:endParaRPr lang="de-AT"/>
          </a:p>
        </p:txBody>
      </p:sp>
      <p:sp>
        <p:nvSpPr>
          <p:cNvPr id="3" name="TextBox 2"/>
          <p:cNvSpPr txBox="1"/>
          <p:nvPr/>
        </p:nvSpPr>
        <p:spPr>
          <a:xfrm>
            <a:off x="361831" y="2924944"/>
            <a:ext cx="8244544" cy="2246769"/>
          </a:xfrm>
          <a:prstGeom prst="rect">
            <a:avLst/>
          </a:prstGeom>
          <a:noFill/>
        </p:spPr>
        <p:txBody>
          <a:bodyPr wrap="square" rtlCol="0">
            <a:spAutoFit/>
          </a:bodyPr>
          <a:lstStyle/>
          <a:p>
            <a:r>
              <a:rPr lang="en-US" sz="2000" dirty="0" smtClean="0"/>
              <a:t>The strategy update must </a:t>
            </a:r>
            <a:r>
              <a:rPr lang="en-US" sz="2000" dirty="0"/>
              <a:t>strike a balance between maintaining the diversity of the scientific </a:t>
            </a:r>
            <a:r>
              <a:rPr lang="en-US" sz="2000" dirty="0" smtClean="0"/>
              <a:t>program and </a:t>
            </a:r>
            <a:r>
              <a:rPr lang="en-US" sz="2000" dirty="0"/>
              <a:t>setting priorities since the available resources are limited. </a:t>
            </a:r>
            <a:endParaRPr lang="en-US" sz="2000" dirty="0" smtClean="0"/>
          </a:p>
          <a:p>
            <a:pPr marL="285750" indent="-285750">
              <a:buFont typeface="Arial"/>
              <a:buChar char="•"/>
            </a:pPr>
            <a:r>
              <a:rPr lang="en-US" sz="2000" dirty="0" smtClean="0"/>
              <a:t>Only large scale projects</a:t>
            </a:r>
            <a:r>
              <a:rPr lang="en-US" sz="2000" dirty="0"/>
              <a:t> </a:t>
            </a:r>
            <a:r>
              <a:rPr lang="en-US" sz="2000" dirty="0" smtClean="0"/>
              <a:t>are prioritized</a:t>
            </a:r>
          </a:p>
          <a:p>
            <a:pPr marL="285750" indent="-285750">
              <a:buFont typeface="Arial"/>
              <a:buChar char="•"/>
            </a:pPr>
            <a:r>
              <a:rPr lang="en-US" sz="2000" dirty="0" smtClean="0"/>
              <a:t>Competitive small and medium size projects (national, regional) are important to keep the diversity of our </a:t>
            </a:r>
            <a:r>
              <a:rPr lang="en-US" sz="2000" dirty="0"/>
              <a:t>field, </a:t>
            </a:r>
            <a:r>
              <a:rPr lang="en-US" sz="2000" dirty="0" smtClean="0"/>
              <a:t>since </a:t>
            </a:r>
            <a:r>
              <a:rPr lang="en-US" sz="2000" dirty="0"/>
              <a:t>a breakthrough often emerges in unexpected </a:t>
            </a:r>
            <a:r>
              <a:rPr lang="en-US" sz="2000" dirty="0" smtClean="0"/>
              <a:t>areas</a:t>
            </a:r>
          </a:p>
        </p:txBody>
      </p:sp>
      <p:sp>
        <p:nvSpPr>
          <p:cNvPr id="7" name="TextBox 6"/>
          <p:cNvSpPr txBox="1"/>
          <p:nvPr/>
        </p:nvSpPr>
        <p:spPr>
          <a:xfrm>
            <a:off x="361831" y="5196584"/>
            <a:ext cx="8229600" cy="1323439"/>
          </a:xfrm>
          <a:prstGeom prst="rect">
            <a:avLst/>
          </a:prstGeom>
          <a:noFill/>
        </p:spPr>
        <p:txBody>
          <a:bodyPr wrap="square" rtlCol="0">
            <a:spAutoFit/>
          </a:bodyPr>
          <a:lstStyle/>
          <a:p>
            <a:r>
              <a:rPr lang="en-US" sz="2000" b="1" dirty="0"/>
              <a:t>A priori these 4 activities are not prioritized, it is meant that all 4 should be pursued – </a:t>
            </a:r>
            <a:r>
              <a:rPr lang="en-US" sz="2000" b="1" dirty="0" smtClean="0">
                <a:solidFill>
                  <a:srgbClr val="FF0000"/>
                </a:solidFill>
              </a:rPr>
              <a:t>there is a logical time line!</a:t>
            </a:r>
            <a:endParaRPr lang="en-US" sz="2000" b="1" dirty="0">
              <a:solidFill>
                <a:srgbClr val="FF0000"/>
              </a:solidFill>
            </a:endParaRPr>
          </a:p>
          <a:p>
            <a:endParaRPr lang="en-US" sz="2000" dirty="0"/>
          </a:p>
          <a:p>
            <a:endParaRPr lang="en-US" sz="2000" dirty="0"/>
          </a:p>
        </p:txBody>
      </p:sp>
      <p:sp>
        <p:nvSpPr>
          <p:cNvPr id="8" name="TextBox 7"/>
          <p:cNvSpPr txBox="1"/>
          <p:nvPr/>
        </p:nvSpPr>
        <p:spPr>
          <a:xfrm>
            <a:off x="395536" y="1457489"/>
            <a:ext cx="8229600" cy="1323439"/>
          </a:xfrm>
          <a:prstGeom prst="rect">
            <a:avLst/>
          </a:prstGeom>
          <a:scene3d>
            <a:camera prst="orthographicFront"/>
            <a:lightRig rig="threePt" dir="t"/>
          </a:scene3d>
          <a:sp3d>
            <a:bevelT/>
            <a:bevelB/>
          </a:sp3d>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a:latin typeface="Times"/>
                <a:cs typeface="Times"/>
              </a:rPr>
              <a:t>After careful analysis of many possible large-scale scientific activities requiring significant resources, sizeable collaborations and sustained commitment, the following four activities have been identified as carrying the highest priority</a:t>
            </a:r>
            <a:r>
              <a:rPr lang="en-US" sz="2000" dirty="0" smtClean="0">
                <a:latin typeface="Times"/>
                <a:cs typeface="Times"/>
              </a:rPr>
              <a:t>.</a:t>
            </a:r>
            <a:endParaRPr lang="en-US" sz="2000" dirty="0">
              <a:latin typeface="Times"/>
              <a:cs typeface="Times"/>
            </a:endParaRPr>
          </a:p>
        </p:txBody>
      </p:sp>
    </p:spTree>
    <p:extLst>
      <p:ext uri="{BB962C8B-B14F-4D97-AF65-F5344CB8AC3E}">
        <p14:creationId xmlns:p14="http://schemas.microsoft.com/office/powerpoint/2010/main" val="26496168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0" y="3635"/>
            <a:ext cx="8229600" cy="1143000"/>
          </a:xfrm>
        </p:spPr>
        <p:txBody>
          <a:bodyPr/>
          <a:lstStyle/>
          <a:p>
            <a:r>
              <a:rPr lang="en-US" dirty="0" smtClean="0">
                <a:solidFill>
                  <a:srgbClr val="000090"/>
                </a:solidFill>
              </a:rPr>
              <a:t>High-Priority </a:t>
            </a:r>
            <a:r>
              <a:rPr lang="en-US" dirty="0">
                <a:solidFill>
                  <a:srgbClr val="000090"/>
                </a:solidFill>
              </a:rPr>
              <a:t>L</a:t>
            </a:r>
            <a:r>
              <a:rPr lang="en-US" dirty="0" smtClean="0">
                <a:solidFill>
                  <a:srgbClr val="000090"/>
                </a:solidFill>
              </a:rPr>
              <a:t>arge-Scale </a:t>
            </a:r>
            <a:br>
              <a:rPr lang="en-US" dirty="0" smtClean="0">
                <a:solidFill>
                  <a:srgbClr val="000090"/>
                </a:solidFill>
              </a:rPr>
            </a:br>
            <a:r>
              <a:rPr lang="en-US" dirty="0" smtClean="0">
                <a:solidFill>
                  <a:srgbClr val="000090"/>
                </a:solidFill>
              </a:rPr>
              <a:t>Scientific </a:t>
            </a:r>
            <a:r>
              <a:rPr lang="en-US" dirty="0">
                <a:solidFill>
                  <a:srgbClr val="000090"/>
                </a:solidFill>
              </a:rPr>
              <a:t>A</a:t>
            </a:r>
            <a:r>
              <a:rPr lang="en-US" dirty="0" smtClean="0">
                <a:solidFill>
                  <a:srgbClr val="000090"/>
                </a:solidFill>
              </a:rPr>
              <a:t>ctivities</a:t>
            </a:r>
            <a:endParaRPr lang="en-US" dirty="0">
              <a:solidFill>
                <a:srgbClr val="000090"/>
              </a:solidFill>
            </a:endParaRPr>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19</a:t>
            </a:fld>
            <a:endParaRPr lang="de-AT"/>
          </a:p>
        </p:txBody>
      </p:sp>
      <p:sp>
        <p:nvSpPr>
          <p:cNvPr id="7" name="TextBox 6"/>
          <p:cNvSpPr txBox="1"/>
          <p:nvPr/>
        </p:nvSpPr>
        <p:spPr>
          <a:xfrm>
            <a:off x="343372" y="1913339"/>
            <a:ext cx="8424936" cy="1323439"/>
          </a:xfrm>
          <a:prstGeom prst="rect">
            <a:avLst/>
          </a:prstGeom>
          <a:scene3d>
            <a:camera prst="orthographicFront"/>
            <a:lightRig rig="threePt" dir="t"/>
          </a:scene3d>
          <a:sp3d>
            <a:bevelT/>
            <a:bevelB/>
          </a:sp3d>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000" dirty="0" smtClean="0"/>
              <a:t> </a:t>
            </a:r>
            <a:r>
              <a:rPr lang="en-US" sz="2000" dirty="0" smtClean="0">
                <a:latin typeface="Times"/>
                <a:cs typeface="Times"/>
              </a:rPr>
              <a:t>c</a:t>
            </a:r>
            <a:r>
              <a:rPr lang="en-US" sz="2000" dirty="0">
                <a:latin typeface="Times"/>
                <a:cs typeface="Times"/>
              </a:rPr>
              <a:t>) </a:t>
            </a:r>
            <a:r>
              <a:rPr lang="en-US" sz="2000" dirty="0" smtClean="0">
                <a:latin typeface="Times"/>
                <a:cs typeface="Times"/>
              </a:rPr>
              <a:t>... </a:t>
            </a:r>
            <a:r>
              <a:rPr lang="en-US" sz="2000" i="1" dirty="0" smtClean="0">
                <a:latin typeface="Times"/>
                <a:cs typeface="Times"/>
              </a:rPr>
              <a:t>Europe’s </a:t>
            </a:r>
            <a:r>
              <a:rPr lang="en-US" sz="2000" i="1" dirty="0">
                <a:latin typeface="Times"/>
                <a:cs typeface="Times"/>
              </a:rPr>
              <a:t>top priority should be the exploitation of the full potential of the LHC, including the high-luminosity upgrade of the machine and detectors with a view to collecting ten times more data than in the initial design, by around 2030. </a:t>
            </a:r>
            <a:r>
              <a:rPr lang="en-US" sz="2000" i="1" dirty="0" smtClean="0">
                <a:latin typeface="Times"/>
                <a:cs typeface="Times"/>
              </a:rPr>
              <a:t>…</a:t>
            </a:r>
            <a:endParaRPr lang="en-US" sz="2000" dirty="0">
              <a:latin typeface="Times"/>
              <a:cs typeface="Times"/>
            </a:endParaRPr>
          </a:p>
        </p:txBody>
      </p:sp>
      <p:sp>
        <p:nvSpPr>
          <p:cNvPr id="3" name="TextBox 2"/>
          <p:cNvSpPr txBox="1"/>
          <p:nvPr/>
        </p:nvSpPr>
        <p:spPr>
          <a:xfrm>
            <a:off x="406400" y="1452567"/>
            <a:ext cx="1934068" cy="400110"/>
          </a:xfrm>
          <a:prstGeom prst="rect">
            <a:avLst/>
          </a:prstGeom>
          <a:noFill/>
        </p:spPr>
        <p:txBody>
          <a:bodyPr wrap="none" rtlCol="0">
            <a:spAutoFit/>
          </a:bodyPr>
          <a:lstStyle/>
          <a:p>
            <a:r>
              <a:rPr lang="en-US" sz="2000" b="1" dirty="0" smtClean="0"/>
              <a:t>LHC and HL-LHC:</a:t>
            </a:r>
            <a:endParaRPr lang="en-US" sz="2000" b="1" dirty="0"/>
          </a:p>
        </p:txBody>
      </p:sp>
      <p:sp>
        <p:nvSpPr>
          <p:cNvPr id="8" name="TextBox 7"/>
          <p:cNvSpPr txBox="1"/>
          <p:nvPr/>
        </p:nvSpPr>
        <p:spPr>
          <a:xfrm>
            <a:off x="343373" y="3479517"/>
            <a:ext cx="8549108" cy="3477875"/>
          </a:xfrm>
          <a:prstGeom prst="rect">
            <a:avLst/>
          </a:prstGeom>
          <a:noFill/>
        </p:spPr>
        <p:txBody>
          <a:bodyPr wrap="square" rtlCol="0">
            <a:spAutoFit/>
          </a:bodyPr>
          <a:lstStyle/>
          <a:p>
            <a:r>
              <a:rPr lang="en-US" sz="2000" b="1" dirty="0" smtClean="0">
                <a:latin typeface="Calibri"/>
                <a:cs typeface="Calibri"/>
              </a:rPr>
              <a:t>The </a:t>
            </a:r>
            <a:r>
              <a:rPr lang="en-US" sz="2000" b="1" dirty="0">
                <a:latin typeface="Calibri"/>
                <a:cs typeface="Calibri"/>
              </a:rPr>
              <a:t>strategy recommends to go for the full upgrade, i.e. 3ab</a:t>
            </a:r>
            <a:r>
              <a:rPr lang="en-US" sz="2000" b="1" baseline="30000" dirty="0">
                <a:latin typeface="Calibri"/>
                <a:cs typeface="Calibri"/>
              </a:rPr>
              <a:t>-1</a:t>
            </a:r>
            <a:r>
              <a:rPr lang="en-US" sz="2000" b="1" dirty="0">
                <a:latin typeface="Calibri"/>
                <a:cs typeface="Calibri"/>
              </a:rPr>
              <a:t>, without compromises</a:t>
            </a:r>
            <a:r>
              <a:rPr lang="en-US" sz="2000" b="1" dirty="0" smtClean="0">
                <a:latin typeface="Calibri"/>
                <a:cs typeface="Calibri"/>
              </a:rPr>
              <a:t>!</a:t>
            </a:r>
          </a:p>
          <a:p>
            <a:r>
              <a:rPr lang="en-US" sz="2000" dirty="0">
                <a:cs typeface="Calibri"/>
              </a:rPr>
              <a:t>The work and input from the </a:t>
            </a:r>
            <a:r>
              <a:rPr lang="en-US" sz="2000" dirty="0" smtClean="0">
                <a:cs typeface="Calibri"/>
              </a:rPr>
              <a:t>experiments have </a:t>
            </a:r>
            <a:r>
              <a:rPr lang="en-US" sz="2000" dirty="0">
                <a:cs typeface="Calibri"/>
              </a:rPr>
              <a:t>made the case for HL-LHC and a target integrated luminosity of 3ab</a:t>
            </a:r>
            <a:r>
              <a:rPr lang="en-US" sz="2000" baseline="30000" dirty="0">
                <a:cs typeface="Calibri"/>
              </a:rPr>
              <a:t>-1</a:t>
            </a:r>
            <a:r>
              <a:rPr lang="en-US" sz="2000" dirty="0" smtClean="0">
                <a:cs typeface="Calibri"/>
              </a:rPr>
              <a:t>.</a:t>
            </a:r>
            <a:endParaRPr lang="en-US" sz="2000" b="1" dirty="0">
              <a:latin typeface="Calibri"/>
              <a:cs typeface="Calibri"/>
            </a:endParaRPr>
          </a:p>
          <a:p>
            <a:endParaRPr lang="en-US" sz="2000" dirty="0">
              <a:latin typeface="Calibri"/>
              <a:cs typeface="Calibri"/>
            </a:endParaRPr>
          </a:p>
          <a:p>
            <a:r>
              <a:rPr lang="en-US" sz="2000" dirty="0">
                <a:latin typeface="Calibri"/>
                <a:cs typeface="Calibri"/>
              </a:rPr>
              <a:t>This is a big “new” project. Huge work ahead, upgrade of LHC and upgrade of the detectors, funding to be secured, etc.</a:t>
            </a:r>
          </a:p>
          <a:p>
            <a:r>
              <a:rPr lang="en-US" sz="2000" b="1" dirty="0">
                <a:latin typeface="Calibri"/>
                <a:cs typeface="Calibri"/>
              </a:rPr>
              <a:t>It is the next big challenge for particle physics world-wide </a:t>
            </a:r>
            <a:r>
              <a:rPr lang="en-US" sz="2000" b="1" dirty="0">
                <a:latin typeface="Calibri"/>
                <a:ea typeface="Wingdings"/>
                <a:cs typeface="Calibri"/>
                <a:sym typeface="Wingdings"/>
              </a:rPr>
              <a:t></a:t>
            </a:r>
            <a:r>
              <a:rPr lang="en-US" sz="2000" b="1" dirty="0">
                <a:latin typeface="Calibri"/>
                <a:cs typeface="Calibri"/>
                <a:sym typeface="Wingdings"/>
              </a:rPr>
              <a:t> </a:t>
            </a:r>
            <a:r>
              <a:rPr lang="en-US" sz="2000" b="1" dirty="0">
                <a:latin typeface="Calibri"/>
                <a:cs typeface="Calibri"/>
              </a:rPr>
              <a:t>contributions from other regions than Europe are crucial.</a:t>
            </a:r>
          </a:p>
          <a:p>
            <a:r>
              <a:rPr lang="en-US" sz="2000" dirty="0">
                <a:latin typeface="Calibri"/>
                <a:cs typeface="Calibri"/>
              </a:rPr>
              <a:t> </a:t>
            </a:r>
          </a:p>
          <a:p>
            <a:endParaRPr lang="en-US" sz="2000" dirty="0">
              <a:latin typeface="Calibri"/>
              <a:cs typeface="Calibri"/>
            </a:endParaRPr>
          </a:p>
        </p:txBody>
      </p:sp>
    </p:spTree>
    <p:extLst>
      <p:ext uri="{BB962C8B-B14F-4D97-AF65-F5344CB8AC3E}">
        <p14:creationId xmlns:p14="http://schemas.microsoft.com/office/powerpoint/2010/main" val="40032624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2</a:t>
            </a:fld>
            <a:endParaRPr lang="de-AT"/>
          </a:p>
        </p:txBody>
      </p:sp>
      <p:sp>
        <p:nvSpPr>
          <p:cNvPr id="7" name="TextBox 6"/>
          <p:cNvSpPr txBox="1"/>
          <p:nvPr/>
        </p:nvSpPr>
        <p:spPr>
          <a:xfrm>
            <a:off x="864096" y="-27384"/>
            <a:ext cx="7236296" cy="1446550"/>
          </a:xfrm>
          <a:prstGeom prst="rect">
            <a:avLst/>
          </a:prstGeom>
          <a:noFill/>
        </p:spPr>
        <p:txBody>
          <a:bodyPr wrap="square" rtlCol="0">
            <a:spAutoFit/>
          </a:bodyPr>
          <a:lstStyle/>
          <a:p>
            <a:pPr algn="ctr"/>
            <a:r>
              <a:rPr lang="en-US" sz="4400" dirty="0" smtClean="0">
                <a:solidFill>
                  <a:srgbClr val="000090"/>
                </a:solidFill>
              </a:rPr>
              <a:t>The European Strategy </a:t>
            </a:r>
          </a:p>
          <a:p>
            <a:pPr algn="ctr"/>
            <a:r>
              <a:rPr lang="en-US" sz="4400" dirty="0" smtClean="0">
                <a:solidFill>
                  <a:srgbClr val="000090"/>
                </a:solidFill>
              </a:rPr>
              <a:t>for Particle Physics 2006 </a:t>
            </a:r>
            <a:endParaRPr lang="en-US" sz="4400" dirty="0">
              <a:solidFill>
                <a:srgbClr val="000090"/>
              </a:solidFill>
            </a:endParaRPr>
          </a:p>
        </p:txBody>
      </p:sp>
      <p:sp>
        <p:nvSpPr>
          <p:cNvPr id="2" name="TextBox 1"/>
          <p:cNvSpPr txBox="1"/>
          <p:nvPr/>
        </p:nvSpPr>
        <p:spPr>
          <a:xfrm>
            <a:off x="366282" y="1692963"/>
            <a:ext cx="8320518" cy="4708981"/>
          </a:xfrm>
          <a:prstGeom prst="rect">
            <a:avLst/>
          </a:prstGeom>
          <a:noFill/>
        </p:spPr>
        <p:txBody>
          <a:bodyPr wrap="square" rtlCol="0">
            <a:spAutoFit/>
          </a:bodyPr>
          <a:lstStyle/>
          <a:p>
            <a:r>
              <a:rPr lang="en-US" sz="2000" dirty="0" smtClean="0"/>
              <a:t>First strategy approved by the CERN Council 14</a:t>
            </a:r>
            <a:r>
              <a:rPr lang="en-US" sz="2000" baseline="30000" dirty="0" smtClean="0"/>
              <a:t>th</a:t>
            </a:r>
            <a:r>
              <a:rPr lang="en-US" sz="2000" dirty="0" smtClean="0"/>
              <a:t> </a:t>
            </a:r>
            <a:r>
              <a:rPr lang="en-US" sz="2000" dirty="0" smtClean="0"/>
              <a:t>July 2006</a:t>
            </a:r>
            <a:endParaRPr lang="en-US" sz="2000" dirty="0" smtClean="0"/>
          </a:p>
          <a:p>
            <a:r>
              <a:rPr lang="en-US" sz="2000" dirty="0" smtClean="0"/>
              <a:t>It contains 17 statements on scientific and organizational matters.</a:t>
            </a:r>
          </a:p>
          <a:p>
            <a:endParaRPr lang="en-US" sz="2000" dirty="0"/>
          </a:p>
          <a:p>
            <a:r>
              <a:rPr lang="en-US" sz="2000" dirty="0"/>
              <a:t>I</a:t>
            </a:r>
            <a:r>
              <a:rPr lang="en-US" sz="2000" dirty="0" smtClean="0"/>
              <a:t>n 2006 the LHC was still under construction, </a:t>
            </a:r>
          </a:p>
          <a:p>
            <a:r>
              <a:rPr lang="en-US" sz="2000" dirty="0" smtClean="0"/>
              <a:t>no hint for a Higgs at the </a:t>
            </a:r>
            <a:r>
              <a:rPr lang="en-US" sz="2000" dirty="0" err="1" smtClean="0"/>
              <a:t>Tevatron</a:t>
            </a:r>
            <a:r>
              <a:rPr lang="en-US" sz="2000" dirty="0" smtClean="0"/>
              <a:t>, </a:t>
            </a:r>
          </a:p>
          <a:p>
            <a:r>
              <a:rPr lang="en-US" sz="2000" dirty="0" smtClean="0"/>
              <a:t>no prediction for the energy scale of interest for an ILC, </a:t>
            </a:r>
          </a:p>
          <a:p>
            <a:r>
              <a:rPr lang="en-US" sz="2000" dirty="0" smtClean="0"/>
              <a:t>no country to proposing to host ILC,…</a:t>
            </a:r>
          </a:p>
          <a:p>
            <a:endParaRPr lang="en-US" sz="2000" dirty="0"/>
          </a:p>
          <a:p>
            <a:pPr marL="285750" indent="-285750">
              <a:buFont typeface="Arial"/>
              <a:buChar char="•"/>
            </a:pPr>
            <a:r>
              <a:rPr lang="en-US" sz="2000" dirty="0" smtClean="0"/>
              <a:t>Obviously, completion of the LHC machine </a:t>
            </a:r>
          </a:p>
          <a:p>
            <a:r>
              <a:rPr lang="en-US" sz="2000" dirty="0"/>
              <a:t>	</a:t>
            </a:r>
            <a:r>
              <a:rPr lang="en-US" sz="2000" dirty="0" smtClean="0"/>
              <a:t>was the highest priority </a:t>
            </a:r>
            <a:r>
              <a:rPr lang="en-US" sz="2000" dirty="0"/>
              <a:t>!</a:t>
            </a:r>
            <a:endParaRPr lang="en-US" sz="2000" dirty="0" smtClean="0"/>
          </a:p>
          <a:p>
            <a:pPr marL="285750" indent="-285750">
              <a:buFont typeface="Arial"/>
              <a:buChar char="•"/>
            </a:pPr>
            <a:endParaRPr lang="en-US" sz="2000" dirty="0" smtClean="0"/>
          </a:p>
          <a:p>
            <a:pPr marL="285750" indent="-285750">
              <a:buFont typeface="Arial"/>
              <a:buChar char="•"/>
            </a:pPr>
            <a:r>
              <a:rPr lang="en-US" sz="2000" dirty="0" smtClean="0"/>
              <a:t>Decision to update the strategy based on proposals </a:t>
            </a:r>
          </a:p>
          <a:p>
            <a:r>
              <a:rPr lang="en-US" sz="2000" dirty="0"/>
              <a:t>	</a:t>
            </a:r>
            <a:r>
              <a:rPr lang="en-US" sz="2000" dirty="0" smtClean="0"/>
              <a:t>and observations from a dedicated scientific body </a:t>
            </a:r>
          </a:p>
          <a:p>
            <a:r>
              <a:rPr lang="en-US" sz="2000" dirty="0"/>
              <a:t>	</a:t>
            </a:r>
            <a:r>
              <a:rPr lang="en-US" sz="2000" dirty="0" smtClean="0"/>
              <a:t>that Council shall establish for this purpose.</a:t>
            </a:r>
            <a:endParaRPr lang="en-US" sz="2000" dirty="0"/>
          </a:p>
          <a:p>
            <a:r>
              <a:rPr lang="en-US" sz="2000" dirty="0" smtClean="0"/>
              <a:t>  </a:t>
            </a:r>
            <a:endParaRPr lang="en-US" sz="2000" dirty="0"/>
          </a:p>
        </p:txBody>
      </p:sp>
      <p:pic>
        <p:nvPicPr>
          <p:cNvPr id="3" name="Picture 2" descr="Screen Shot 2013-04-09 at 17.54.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2636912"/>
            <a:ext cx="2458616" cy="3486319"/>
          </a:xfrm>
          <a:prstGeom prst="rect">
            <a:avLst/>
          </a:prstGeom>
        </p:spPr>
      </p:pic>
    </p:spTree>
    <p:extLst>
      <p:ext uri="{BB962C8B-B14F-4D97-AF65-F5344CB8AC3E}">
        <p14:creationId xmlns:p14="http://schemas.microsoft.com/office/powerpoint/2010/main" val="14626033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0" y="3635"/>
            <a:ext cx="8229600" cy="1143000"/>
          </a:xfrm>
        </p:spPr>
        <p:txBody>
          <a:bodyPr/>
          <a:lstStyle/>
          <a:p>
            <a:r>
              <a:rPr lang="en-US" dirty="0" smtClean="0">
                <a:solidFill>
                  <a:srgbClr val="000090"/>
                </a:solidFill>
              </a:rPr>
              <a:t>High-Priority </a:t>
            </a:r>
            <a:r>
              <a:rPr lang="en-US" dirty="0">
                <a:solidFill>
                  <a:srgbClr val="000090"/>
                </a:solidFill>
              </a:rPr>
              <a:t>L</a:t>
            </a:r>
            <a:r>
              <a:rPr lang="en-US" dirty="0" smtClean="0">
                <a:solidFill>
                  <a:srgbClr val="000090"/>
                </a:solidFill>
              </a:rPr>
              <a:t>arge-Scale </a:t>
            </a:r>
            <a:br>
              <a:rPr lang="en-US" dirty="0" smtClean="0">
                <a:solidFill>
                  <a:srgbClr val="000090"/>
                </a:solidFill>
              </a:rPr>
            </a:br>
            <a:r>
              <a:rPr lang="en-US" dirty="0" smtClean="0">
                <a:solidFill>
                  <a:srgbClr val="000090"/>
                </a:solidFill>
              </a:rPr>
              <a:t>Scientific </a:t>
            </a:r>
            <a:r>
              <a:rPr lang="en-US" dirty="0">
                <a:solidFill>
                  <a:srgbClr val="000090"/>
                </a:solidFill>
              </a:rPr>
              <a:t>A</a:t>
            </a:r>
            <a:r>
              <a:rPr lang="en-US" dirty="0" smtClean="0">
                <a:solidFill>
                  <a:srgbClr val="000090"/>
                </a:solidFill>
              </a:rPr>
              <a:t>ctivities</a:t>
            </a:r>
            <a:endParaRPr lang="en-US" dirty="0">
              <a:solidFill>
                <a:srgbClr val="000090"/>
              </a:solidFill>
            </a:endParaRPr>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20</a:t>
            </a:fld>
            <a:endParaRPr lang="de-AT"/>
          </a:p>
        </p:txBody>
      </p:sp>
      <p:sp>
        <p:nvSpPr>
          <p:cNvPr id="7" name="TextBox 6"/>
          <p:cNvSpPr txBox="1"/>
          <p:nvPr/>
        </p:nvSpPr>
        <p:spPr>
          <a:xfrm>
            <a:off x="343372" y="1913339"/>
            <a:ext cx="8424936" cy="1323439"/>
          </a:xfrm>
          <a:prstGeom prst="rect">
            <a:avLst/>
          </a:prstGeom>
          <a:scene3d>
            <a:camera prst="orthographicFront"/>
            <a:lightRig rig="threePt" dir="t"/>
          </a:scene3d>
          <a:sp3d>
            <a:bevelT/>
            <a:bevelB/>
          </a:sp3d>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000" dirty="0" smtClean="0"/>
              <a:t> </a:t>
            </a:r>
            <a:r>
              <a:rPr lang="en-US" sz="2000" dirty="0" smtClean="0">
                <a:latin typeface="Times"/>
                <a:cs typeface="Times"/>
              </a:rPr>
              <a:t>c</a:t>
            </a:r>
            <a:r>
              <a:rPr lang="en-US" sz="2000" dirty="0">
                <a:latin typeface="Times"/>
                <a:cs typeface="Times"/>
              </a:rPr>
              <a:t>) </a:t>
            </a:r>
            <a:r>
              <a:rPr lang="en-US" sz="2000" dirty="0" smtClean="0">
                <a:latin typeface="Times"/>
                <a:cs typeface="Times"/>
              </a:rPr>
              <a:t>... </a:t>
            </a:r>
            <a:r>
              <a:rPr lang="en-US" sz="2000" i="1" dirty="0" smtClean="0">
                <a:latin typeface="Times"/>
                <a:cs typeface="Times"/>
              </a:rPr>
              <a:t>Europe’s </a:t>
            </a:r>
            <a:r>
              <a:rPr lang="en-US" sz="2000" i="1" dirty="0">
                <a:latin typeface="Times"/>
                <a:cs typeface="Times"/>
              </a:rPr>
              <a:t>top priority should be the exploitation of the full potential of the LHC, including the high-luminosity upgrade of the machine and detectors with a view to collecting ten times more data than in the initial design, by around 2030. </a:t>
            </a:r>
            <a:r>
              <a:rPr lang="en-US" sz="2000" i="1" dirty="0" smtClean="0">
                <a:latin typeface="Times"/>
                <a:cs typeface="Times"/>
              </a:rPr>
              <a:t>…</a:t>
            </a:r>
            <a:endParaRPr lang="en-US" sz="2000" dirty="0">
              <a:latin typeface="Times"/>
              <a:cs typeface="Times"/>
            </a:endParaRPr>
          </a:p>
        </p:txBody>
      </p:sp>
      <p:sp>
        <p:nvSpPr>
          <p:cNvPr id="3" name="TextBox 2"/>
          <p:cNvSpPr txBox="1"/>
          <p:nvPr/>
        </p:nvSpPr>
        <p:spPr>
          <a:xfrm>
            <a:off x="406400" y="1452567"/>
            <a:ext cx="1934068" cy="400110"/>
          </a:xfrm>
          <a:prstGeom prst="rect">
            <a:avLst/>
          </a:prstGeom>
          <a:noFill/>
        </p:spPr>
        <p:txBody>
          <a:bodyPr wrap="none" rtlCol="0">
            <a:spAutoFit/>
          </a:bodyPr>
          <a:lstStyle/>
          <a:p>
            <a:r>
              <a:rPr lang="en-US" sz="2000" b="1" dirty="0" smtClean="0"/>
              <a:t>LHC and HL-LHC:</a:t>
            </a:r>
            <a:endParaRPr lang="en-US" sz="2000" b="1" dirty="0"/>
          </a:p>
        </p:txBody>
      </p:sp>
      <p:sp>
        <p:nvSpPr>
          <p:cNvPr id="8" name="TextBox 7"/>
          <p:cNvSpPr txBox="1"/>
          <p:nvPr/>
        </p:nvSpPr>
        <p:spPr>
          <a:xfrm>
            <a:off x="343373" y="3479517"/>
            <a:ext cx="8549108" cy="3477875"/>
          </a:xfrm>
          <a:prstGeom prst="rect">
            <a:avLst/>
          </a:prstGeom>
          <a:noFill/>
        </p:spPr>
        <p:txBody>
          <a:bodyPr wrap="square" rtlCol="0">
            <a:spAutoFit/>
          </a:bodyPr>
          <a:lstStyle/>
          <a:p>
            <a:r>
              <a:rPr lang="en-US" sz="2000" b="1" dirty="0" smtClean="0">
                <a:latin typeface="Calibri"/>
                <a:cs typeface="Calibri"/>
              </a:rPr>
              <a:t>The </a:t>
            </a:r>
            <a:r>
              <a:rPr lang="en-US" sz="2000" b="1" dirty="0">
                <a:latin typeface="Calibri"/>
                <a:cs typeface="Calibri"/>
              </a:rPr>
              <a:t>strategy recommends to go for the full upgrade, i.e. 3ab</a:t>
            </a:r>
            <a:r>
              <a:rPr lang="en-US" sz="2000" b="1" baseline="30000" dirty="0">
                <a:latin typeface="Calibri"/>
                <a:cs typeface="Calibri"/>
              </a:rPr>
              <a:t>-1</a:t>
            </a:r>
            <a:r>
              <a:rPr lang="en-US" sz="2000" b="1" dirty="0">
                <a:latin typeface="Calibri"/>
                <a:cs typeface="Calibri"/>
              </a:rPr>
              <a:t>, without compromises</a:t>
            </a:r>
            <a:r>
              <a:rPr lang="en-US" sz="2000" b="1" dirty="0" smtClean="0">
                <a:latin typeface="Calibri"/>
                <a:cs typeface="Calibri"/>
              </a:rPr>
              <a:t>!</a:t>
            </a:r>
          </a:p>
          <a:p>
            <a:r>
              <a:rPr lang="en-US" sz="2000" dirty="0">
                <a:cs typeface="Calibri"/>
              </a:rPr>
              <a:t>The work and input from the </a:t>
            </a:r>
            <a:r>
              <a:rPr lang="en-US" sz="2000" dirty="0" smtClean="0">
                <a:cs typeface="Calibri"/>
              </a:rPr>
              <a:t>experiments have </a:t>
            </a:r>
            <a:r>
              <a:rPr lang="en-US" sz="2000" dirty="0">
                <a:cs typeface="Calibri"/>
              </a:rPr>
              <a:t>made the case for HL-LHC and a target integrated luminosity of 3ab</a:t>
            </a:r>
            <a:r>
              <a:rPr lang="en-US" sz="2000" baseline="30000" dirty="0">
                <a:cs typeface="Calibri"/>
              </a:rPr>
              <a:t>-1</a:t>
            </a:r>
            <a:r>
              <a:rPr lang="en-US" sz="2000" dirty="0" smtClean="0">
                <a:cs typeface="Calibri"/>
              </a:rPr>
              <a:t>.</a:t>
            </a:r>
            <a:endParaRPr lang="en-US" sz="2000" b="1" dirty="0">
              <a:latin typeface="Calibri"/>
              <a:cs typeface="Calibri"/>
            </a:endParaRPr>
          </a:p>
          <a:p>
            <a:endParaRPr lang="en-US" sz="2000" dirty="0">
              <a:latin typeface="Calibri"/>
              <a:cs typeface="Calibri"/>
            </a:endParaRPr>
          </a:p>
          <a:p>
            <a:r>
              <a:rPr lang="en-US" sz="2000" dirty="0">
                <a:latin typeface="Calibri"/>
                <a:cs typeface="Calibri"/>
              </a:rPr>
              <a:t>This is a big “new” project. Huge work ahead, upgrade of LHC and upgrade of the detectors, funding to be secured, etc.</a:t>
            </a:r>
          </a:p>
          <a:p>
            <a:r>
              <a:rPr lang="en-US" sz="2000" b="1" dirty="0">
                <a:latin typeface="Calibri"/>
                <a:cs typeface="Calibri"/>
              </a:rPr>
              <a:t>It is the next big challenge for particle physics world-wide </a:t>
            </a:r>
            <a:r>
              <a:rPr lang="en-US" sz="2000" b="1" dirty="0">
                <a:latin typeface="Calibri"/>
                <a:ea typeface="Wingdings"/>
                <a:cs typeface="Calibri"/>
                <a:sym typeface="Wingdings"/>
              </a:rPr>
              <a:t></a:t>
            </a:r>
            <a:r>
              <a:rPr lang="en-US" sz="2000" b="1" dirty="0">
                <a:latin typeface="Calibri"/>
                <a:cs typeface="Calibri"/>
                <a:sym typeface="Wingdings"/>
              </a:rPr>
              <a:t> </a:t>
            </a:r>
            <a:r>
              <a:rPr lang="en-US" sz="2000" b="1" dirty="0">
                <a:latin typeface="Calibri"/>
                <a:cs typeface="Calibri"/>
              </a:rPr>
              <a:t>contributions from other regions than Europe are crucial.</a:t>
            </a:r>
          </a:p>
          <a:p>
            <a:r>
              <a:rPr lang="en-US" sz="2000" dirty="0">
                <a:latin typeface="Calibri"/>
                <a:cs typeface="Calibri"/>
              </a:rPr>
              <a:t> </a:t>
            </a:r>
          </a:p>
          <a:p>
            <a:endParaRPr lang="en-US" sz="2000" dirty="0">
              <a:latin typeface="Calibri"/>
              <a:cs typeface="Calibri"/>
            </a:endParaRPr>
          </a:p>
        </p:txBody>
      </p:sp>
      <p:grpSp>
        <p:nvGrpSpPr>
          <p:cNvPr id="9" name="Group 8"/>
          <p:cNvGrpSpPr/>
          <p:nvPr/>
        </p:nvGrpSpPr>
        <p:grpSpPr>
          <a:xfrm>
            <a:off x="425544" y="2852936"/>
            <a:ext cx="8261256" cy="1457452"/>
            <a:chOff x="494532" y="2812176"/>
            <a:chExt cx="8261256" cy="1457452"/>
          </a:xfrm>
        </p:grpSpPr>
        <p:sp>
          <p:nvSpPr>
            <p:cNvPr id="11" name="Rectangle 10"/>
            <p:cNvSpPr/>
            <p:nvPr/>
          </p:nvSpPr>
          <p:spPr>
            <a:xfrm rot="19800000">
              <a:off x="494532" y="2812176"/>
              <a:ext cx="8261256" cy="14574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a:solidFill>
                    <a:schemeClr val="bg1"/>
                  </a:solidFill>
                </a:ln>
                <a:solidFill>
                  <a:srgbClr val="FF0000"/>
                </a:solidFill>
              </a:endParaRPr>
            </a:p>
          </p:txBody>
        </p:sp>
        <p:sp>
          <p:nvSpPr>
            <p:cNvPr id="13" name="TextBox 12"/>
            <p:cNvSpPr txBox="1"/>
            <p:nvPr/>
          </p:nvSpPr>
          <p:spPr>
            <a:xfrm rot="19800000">
              <a:off x="937618" y="3030765"/>
              <a:ext cx="7353696" cy="830997"/>
            </a:xfrm>
            <a:prstGeom prst="rect">
              <a:avLst/>
            </a:prstGeom>
            <a:noFill/>
          </p:spPr>
          <p:txBody>
            <a:bodyPr wrap="none" rtlCol="0">
              <a:spAutoFit/>
            </a:bodyPr>
            <a:lstStyle/>
            <a:p>
              <a:r>
                <a:rPr lang="en-US" sz="4800" dirty="0" smtClean="0">
                  <a:solidFill>
                    <a:srgbClr val="FF0000"/>
                  </a:solidFill>
                </a:rPr>
                <a:t>Program for the near future!</a:t>
              </a:r>
              <a:endParaRPr lang="en-US" sz="4800" dirty="0">
                <a:solidFill>
                  <a:srgbClr val="FF0000"/>
                </a:solidFill>
              </a:endParaRPr>
            </a:p>
          </p:txBody>
        </p:sp>
      </p:grpSp>
    </p:spTree>
    <p:extLst>
      <p:ext uri="{BB962C8B-B14F-4D97-AF65-F5344CB8AC3E}">
        <p14:creationId xmlns:p14="http://schemas.microsoft.com/office/powerpoint/2010/main" val="16111047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21</a:t>
            </a:fld>
            <a:endParaRPr lang="de-AT"/>
          </a:p>
        </p:txBody>
      </p:sp>
      <p:sp>
        <p:nvSpPr>
          <p:cNvPr id="3" name="TextBox 2"/>
          <p:cNvSpPr txBox="1"/>
          <p:nvPr/>
        </p:nvSpPr>
        <p:spPr>
          <a:xfrm>
            <a:off x="323528" y="1764422"/>
            <a:ext cx="8424936" cy="1015663"/>
          </a:xfrm>
          <a:prstGeom prst="rect">
            <a:avLst/>
          </a:prstGeom>
          <a:scene3d>
            <a:camera prst="orthographicFront"/>
            <a:lightRig rig="threePt" dir="t"/>
          </a:scene3d>
          <a:sp3d>
            <a:bevelT/>
            <a:bevelB/>
          </a:sp3d>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000" dirty="0">
                <a:latin typeface="Times"/>
                <a:cs typeface="Times"/>
              </a:rPr>
              <a:t>d) </a:t>
            </a:r>
            <a:r>
              <a:rPr lang="en-US" sz="2000" dirty="0" smtClean="0">
                <a:latin typeface="Times"/>
                <a:cs typeface="Times"/>
              </a:rPr>
              <a:t>… </a:t>
            </a:r>
            <a:r>
              <a:rPr lang="en-US" sz="2000" i="1" dirty="0" smtClean="0">
                <a:latin typeface="Times"/>
                <a:cs typeface="Times"/>
              </a:rPr>
              <a:t>CERN </a:t>
            </a:r>
            <a:r>
              <a:rPr lang="en-US" sz="2000" i="1" dirty="0">
                <a:latin typeface="Times"/>
                <a:cs typeface="Times"/>
              </a:rPr>
              <a:t>should undertake design studies for accelerator projects in a global context, with emphasis on proton-proton and electron</a:t>
            </a:r>
            <a:r>
              <a:rPr lang="en-US" sz="2000" i="1" dirty="0" smtClean="0">
                <a:latin typeface="Times"/>
                <a:cs typeface="Times"/>
              </a:rPr>
              <a:t>-positron </a:t>
            </a:r>
            <a:r>
              <a:rPr lang="en-US" sz="2000" i="1" dirty="0">
                <a:latin typeface="Times"/>
                <a:cs typeface="Times"/>
              </a:rPr>
              <a:t>high-energy frontier </a:t>
            </a:r>
            <a:r>
              <a:rPr lang="en-US" sz="2000" i="1" dirty="0" smtClean="0">
                <a:latin typeface="Times"/>
                <a:cs typeface="Times"/>
              </a:rPr>
              <a:t>machines …</a:t>
            </a:r>
            <a:endParaRPr lang="en-US" sz="2000" dirty="0">
              <a:latin typeface="Times"/>
              <a:cs typeface="Times"/>
            </a:endParaRPr>
          </a:p>
        </p:txBody>
      </p:sp>
      <p:sp>
        <p:nvSpPr>
          <p:cNvPr id="8" name="Title 1"/>
          <p:cNvSpPr>
            <a:spLocks noGrp="1"/>
          </p:cNvSpPr>
          <p:nvPr>
            <p:ph type="title"/>
          </p:nvPr>
        </p:nvSpPr>
        <p:spPr>
          <a:xfrm>
            <a:off x="323528" y="3635"/>
            <a:ext cx="8229600" cy="1143000"/>
          </a:xfrm>
        </p:spPr>
        <p:txBody>
          <a:bodyPr/>
          <a:lstStyle/>
          <a:p>
            <a:r>
              <a:rPr lang="en-US" dirty="0" smtClean="0">
                <a:solidFill>
                  <a:srgbClr val="000090"/>
                </a:solidFill>
              </a:rPr>
              <a:t>High-Priority </a:t>
            </a:r>
            <a:r>
              <a:rPr lang="en-US" dirty="0">
                <a:solidFill>
                  <a:srgbClr val="000090"/>
                </a:solidFill>
              </a:rPr>
              <a:t>L</a:t>
            </a:r>
            <a:r>
              <a:rPr lang="en-US" dirty="0" smtClean="0">
                <a:solidFill>
                  <a:srgbClr val="000090"/>
                </a:solidFill>
              </a:rPr>
              <a:t>arge-Scale </a:t>
            </a:r>
            <a:br>
              <a:rPr lang="en-US" dirty="0" smtClean="0">
                <a:solidFill>
                  <a:srgbClr val="000090"/>
                </a:solidFill>
              </a:rPr>
            </a:br>
            <a:r>
              <a:rPr lang="en-US" dirty="0" smtClean="0">
                <a:solidFill>
                  <a:srgbClr val="000090"/>
                </a:solidFill>
              </a:rPr>
              <a:t>Scientific </a:t>
            </a:r>
            <a:r>
              <a:rPr lang="en-US" dirty="0">
                <a:solidFill>
                  <a:srgbClr val="000090"/>
                </a:solidFill>
              </a:rPr>
              <a:t>A</a:t>
            </a:r>
            <a:r>
              <a:rPr lang="en-US" dirty="0" smtClean="0">
                <a:solidFill>
                  <a:srgbClr val="000090"/>
                </a:solidFill>
              </a:rPr>
              <a:t>ctivities</a:t>
            </a:r>
            <a:endParaRPr lang="en-US" dirty="0">
              <a:solidFill>
                <a:srgbClr val="000090"/>
              </a:solidFill>
            </a:endParaRPr>
          </a:p>
        </p:txBody>
      </p:sp>
      <p:sp>
        <p:nvSpPr>
          <p:cNvPr id="9" name="TextBox 8"/>
          <p:cNvSpPr txBox="1"/>
          <p:nvPr/>
        </p:nvSpPr>
        <p:spPr>
          <a:xfrm>
            <a:off x="349766" y="1340768"/>
            <a:ext cx="5105509" cy="400110"/>
          </a:xfrm>
          <a:prstGeom prst="rect">
            <a:avLst/>
          </a:prstGeom>
          <a:noFill/>
        </p:spPr>
        <p:txBody>
          <a:bodyPr wrap="none" rtlCol="0">
            <a:spAutoFit/>
          </a:bodyPr>
          <a:lstStyle/>
          <a:p>
            <a:r>
              <a:rPr lang="en-US" sz="2000" b="1" dirty="0" smtClean="0"/>
              <a:t>Design studies and R&amp;D for post-LHC projects:</a:t>
            </a:r>
            <a:endParaRPr lang="en-US" sz="2000" b="1" dirty="0"/>
          </a:p>
        </p:txBody>
      </p:sp>
      <p:sp>
        <p:nvSpPr>
          <p:cNvPr id="10" name="TextBox 9"/>
          <p:cNvSpPr txBox="1"/>
          <p:nvPr/>
        </p:nvSpPr>
        <p:spPr>
          <a:xfrm>
            <a:off x="292811" y="2935823"/>
            <a:ext cx="8496944" cy="2862322"/>
          </a:xfrm>
          <a:prstGeom prst="rect">
            <a:avLst/>
          </a:prstGeom>
          <a:noFill/>
        </p:spPr>
        <p:txBody>
          <a:bodyPr wrap="square" rtlCol="0">
            <a:spAutoFit/>
          </a:bodyPr>
          <a:lstStyle/>
          <a:p>
            <a:r>
              <a:rPr lang="en-US" sz="2000" dirty="0" smtClean="0"/>
              <a:t>Europe has a vision for CERNs future as the laboratory at the forefront of particle physics. </a:t>
            </a:r>
            <a:r>
              <a:rPr lang="en-US" sz="2000" b="1" dirty="0" smtClean="0"/>
              <a:t>This statement sees the future in the energy frontier</a:t>
            </a:r>
            <a:r>
              <a:rPr lang="en-US" sz="2000" dirty="0" smtClean="0"/>
              <a:t>.</a:t>
            </a:r>
          </a:p>
          <a:p>
            <a:r>
              <a:rPr lang="en-US" sz="2000" dirty="0" smtClean="0"/>
              <a:t>Possible machines are </a:t>
            </a:r>
            <a:r>
              <a:rPr lang="en-US" sz="2000" dirty="0"/>
              <a:t>CLIC, HE-LHC, V-LHC, T-LEP (in connection with V-LHC)</a:t>
            </a:r>
            <a:endParaRPr lang="en-US" sz="2000" dirty="0" smtClean="0"/>
          </a:p>
          <a:p>
            <a:endParaRPr lang="en-US" sz="1000" b="1" dirty="0"/>
          </a:p>
          <a:p>
            <a:r>
              <a:rPr lang="en-US" sz="2000" dirty="0" smtClean="0"/>
              <a:t>More scientific input is needed before one can decide on a next large machine at CERN.</a:t>
            </a:r>
          </a:p>
          <a:p>
            <a:endParaRPr lang="en-US" sz="1000" dirty="0"/>
          </a:p>
          <a:p>
            <a:r>
              <a:rPr lang="en-US" sz="2000" dirty="0" smtClean="0"/>
              <a:t>The strategy encourages accelerator R&amp;D for </a:t>
            </a:r>
            <a:r>
              <a:rPr lang="en-US" sz="2000" b="1" dirty="0" smtClean="0"/>
              <a:t>proton</a:t>
            </a:r>
            <a:r>
              <a:rPr lang="en-US" sz="2000" b="1" dirty="0"/>
              <a:t>-proton and </a:t>
            </a:r>
            <a:r>
              <a:rPr lang="en-US" sz="2000" b="1" dirty="0" smtClean="0"/>
              <a:t>electron-positron colliders</a:t>
            </a:r>
            <a:r>
              <a:rPr lang="en-US" sz="2000" dirty="0" smtClean="0"/>
              <a:t>, and consequently mentions explicitly</a:t>
            </a:r>
            <a:r>
              <a:rPr lang="en-US" sz="2000" b="1" dirty="0" smtClean="0"/>
              <a:t> high</a:t>
            </a:r>
            <a:r>
              <a:rPr lang="en-US" sz="2000" b="1" dirty="0"/>
              <a:t>-field magnets and high-gradient accelerating </a:t>
            </a:r>
            <a:r>
              <a:rPr lang="en-US" sz="2000" b="1" dirty="0" smtClean="0"/>
              <a:t>structures.</a:t>
            </a:r>
            <a:r>
              <a:rPr lang="en-US" sz="2000" dirty="0" smtClean="0"/>
              <a:t> </a:t>
            </a:r>
            <a:endParaRPr lang="en-US" sz="2000" dirty="0"/>
          </a:p>
        </p:txBody>
      </p:sp>
    </p:spTree>
    <p:extLst>
      <p:ext uri="{BB962C8B-B14F-4D97-AF65-F5344CB8AC3E}">
        <p14:creationId xmlns:p14="http://schemas.microsoft.com/office/powerpoint/2010/main" val="22798360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22</a:t>
            </a:fld>
            <a:endParaRPr lang="de-AT"/>
          </a:p>
        </p:txBody>
      </p:sp>
      <p:sp>
        <p:nvSpPr>
          <p:cNvPr id="3" name="TextBox 2"/>
          <p:cNvSpPr txBox="1"/>
          <p:nvPr/>
        </p:nvSpPr>
        <p:spPr>
          <a:xfrm>
            <a:off x="323528" y="1764422"/>
            <a:ext cx="8424936" cy="1015663"/>
          </a:xfrm>
          <a:prstGeom prst="rect">
            <a:avLst/>
          </a:prstGeom>
          <a:scene3d>
            <a:camera prst="orthographicFront"/>
            <a:lightRig rig="threePt" dir="t"/>
          </a:scene3d>
          <a:sp3d>
            <a:bevelT/>
            <a:bevelB/>
          </a:sp3d>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000" dirty="0">
                <a:latin typeface="Times"/>
                <a:cs typeface="Times"/>
              </a:rPr>
              <a:t>d) </a:t>
            </a:r>
            <a:r>
              <a:rPr lang="en-US" sz="2000" dirty="0" smtClean="0">
                <a:latin typeface="Times"/>
                <a:cs typeface="Times"/>
              </a:rPr>
              <a:t>… </a:t>
            </a:r>
            <a:r>
              <a:rPr lang="en-US" sz="2000" i="1" dirty="0" smtClean="0">
                <a:latin typeface="Times"/>
                <a:cs typeface="Times"/>
              </a:rPr>
              <a:t>CERN </a:t>
            </a:r>
            <a:r>
              <a:rPr lang="en-US" sz="2000" i="1" dirty="0">
                <a:latin typeface="Times"/>
                <a:cs typeface="Times"/>
              </a:rPr>
              <a:t>should undertake design studies for accelerator projects in a global context, with emphasis on proton-proton and electron</a:t>
            </a:r>
            <a:r>
              <a:rPr lang="en-US" sz="2000" i="1" dirty="0" smtClean="0">
                <a:latin typeface="Times"/>
                <a:cs typeface="Times"/>
              </a:rPr>
              <a:t>-positron </a:t>
            </a:r>
            <a:r>
              <a:rPr lang="en-US" sz="2000" i="1" dirty="0">
                <a:latin typeface="Times"/>
                <a:cs typeface="Times"/>
              </a:rPr>
              <a:t>high-energy frontier </a:t>
            </a:r>
            <a:r>
              <a:rPr lang="en-US" sz="2000" i="1" dirty="0" smtClean="0">
                <a:latin typeface="Times"/>
                <a:cs typeface="Times"/>
              </a:rPr>
              <a:t>machines …</a:t>
            </a:r>
            <a:endParaRPr lang="en-US" sz="2000" dirty="0">
              <a:latin typeface="Times"/>
              <a:cs typeface="Times"/>
            </a:endParaRPr>
          </a:p>
        </p:txBody>
      </p:sp>
      <p:sp>
        <p:nvSpPr>
          <p:cNvPr id="8" name="Title 1"/>
          <p:cNvSpPr>
            <a:spLocks noGrp="1"/>
          </p:cNvSpPr>
          <p:nvPr>
            <p:ph type="title"/>
          </p:nvPr>
        </p:nvSpPr>
        <p:spPr>
          <a:xfrm>
            <a:off x="323528" y="3635"/>
            <a:ext cx="8229600" cy="1143000"/>
          </a:xfrm>
        </p:spPr>
        <p:txBody>
          <a:bodyPr/>
          <a:lstStyle/>
          <a:p>
            <a:r>
              <a:rPr lang="en-US" dirty="0" smtClean="0">
                <a:solidFill>
                  <a:srgbClr val="000090"/>
                </a:solidFill>
              </a:rPr>
              <a:t>High-Priority </a:t>
            </a:r>
            <a:r>
              <a:rPr lang="en-US" dirty="0">
                <a:solidFill>
                  <a:srgbClr val="000090"/>
                </a:solidFill>
              </a:rPr>
              <a:t>L</a:t>
            </a:r>
            <a:r>
              <a:rPr lang="en-US" dirty="0" smtClean="0">
                <a:solidFill>
                  <a:srgbClr val="000090"/>
                </a:solidFill>
              </a:rPr>
              <a:t>arge-Scale </a:t>
            </a:r>
            <a:br>
              <a:rPr lang="en-US" dirty="0" smtClean="0">
                <a:solidFill>
                  <a:srgbClr val="000090"/>
                </a:solidFill>
              </a:rPr>
            </a:br>
            <a:r>
              <a:rPr lang="en-US" dirty="0" smtClean="0">
                <a:solidFill>
                  <a:srgbClr val="000090"/>
                </a:solidFill>
              </a:rPr>
              <a:t>Scientific </a:t>
            </a:r>
            <a:r>
              <a:rPr lang="en-US" dirty="0">
                <a:solidFill>
                  <a:srgbClr val="000090"/>
                </a:solidFill>
              </a:rPr>
              <a:t>A</a:t>
            </a:r>
            <a:r>
              <a:rPr lang="en-US" dirty="0" smtClean="0">
                <a:solidFill>
                  <a:srgbClr val="000090"/>
                </a:solidFill>
              </a:rPr>
              <a:t>ctivities</a:t>
            </a:r>
            <a:endParaRPr lang="en-US" dirty="0">
              <a:solidFill>
                <a:srgbClr val="000090"/>
              </a:solidFill>
            </a:endParaRPr>
          </a:p>
        </p:txBody>
      </p:sp>
      <p:sp>
        <p:nvSpPr>
          <p:cNvPr id="9" name="TextBox 8"/>
          <p:cNvSpPr txBox="1"/>
          <p:nvPr/>
        </p:nvSpPr>
        <p:spPr>
          <a:xfrm>
            <a:off x="349766" y="1340768"/>
            <a:ext cx="5105509" cy="400110"/>
          </a:xfrm>
          <a:prstGeom prst="rect">
            <a:avLst/>
          </a:prstGeom>
          <a:noFill/>
        </p:spPr>
        <p:txBody>
          <a:bodyPr wrap="none" rtlCol="0">
            <a:spAutoFit/>
          </a:bodyPr>
          <a:lstStyle/>
          <a:p>
            <a:r>
              <a:rPr lang="en-US" sz="2000" b="1" dirty="0" smtClean="0"/>
              <a:t>Design studies and R&amp;D for post-LHC projects:</a:t>
            </a:r>
            <a:endParaRPr lang="en-US" sz="2000" b="1" dirty="0"/>
          </a:p>
        </p:txBody>
      </p:sp>
      <p:sp>
        <p:nvSpPr>
          <p:cNvPr id="10" name="TextBox 9"/>
          <p:cNvSpPr txBox="1"/>
          <p:nvPr/>
        </p:nvSpPr>
        <p:spPr>
          <a:xfrm>
            <a:off x="292811" y="2935823"/>
            <a:ext cx="8496944" cy="2862322"/>
          </a:xfrm>
          <a:prstGeom prst="rect">
            <a:avLst/>
          </a:prstGeom>
          <a:noFill/>
        </p:spPr>
        <p:txBody>
          <a:bodyPr wrap="square" rtlCol="0">
            <a:spAutoFit/>
          </a:bodyPr>
          <a:lstStyle/>
          <a:p>
            <a:r>
              <a:rPr lang="en-US" sz="2000" dirty="0" smtClean="0"/>
              <a:t>Europe has a vision for CERNs future as the laboratory at the forefront of particle physics. </a:t>
            </a:r>
            <a:r>
              <a:rPr lang="en-US" sz="2000" b="1" dirty="0" smtClean="0"/>
              <a:t>This statement sees the future in the energy frontier</a:t>
            </a:r>
            <a:r>
              <a:rPr lang="en-US" sz="2000" dirty="0" smtClean="0"/>
              <a:t>.</a:t>
            </a:r>
          </a:p>
          <a:p>
            <a:r>
              <a:rPr lang="en-US" sz="2000" dirty="0" smtClean="0"/>
              <a:t>Possible machines are </a:t>
            </a:r>
            <a:r>
              <a:rPr lang="en-US" sz="2000" dirty="0"/>
              <a:t>CLIC, HE-LHC, V-LHC, T-LEP (in connection with V-LHC)</a:t>
            </a:r>
            <a:endParaRPr lang="en-US" sz="2000" dirty="0" smtClean="0"/>
          </a:p>
          <a:p>
            <a:endParaRPr lang="en-US" sz="1000" b="1" dirty="0"/>
          </a:p>
          <a:p>
            <a:r>
              <a:rPr lang="en-US" sz="2000" dirty="0" smtClean="0"/>
              <a:t>More scientific input is needed before one can decide on a next large machine at CERN.</a:t>
            </a:r>
          </a:p>
          <a:p>
            <a:endParaRPr lang="en-US" sz="1000" dirty="0"/>
          </a:p>
          <a:p>
            <a:r>
              <a:rPr lang="en-US" sz="2000" dirty="0" smtClean="0"/>
              <a:t>The strategy encourages accelerator R&amp;D for </a:t>
            </a:r>
            <a:r>
              <a:rPr lang="en-US" sz="2000" b="1" dirty="0" smtClean="0"/>
              <a:t>proton</a:t>
            </a:r>
            <a:r>
              <a:rPr lang="en-US" sz="2000" b="1" dirty="0"/>
              <a:t>-proton and </a:t>
            </a:r>
            <a:r>
              <a:rPr lang="en-US" sz="2000" b="1" dirty="0" smtClean="0"/>
              <a:t>electron-positron colliders</a:t>
            </a:r>
            <a:r>
              <a:rPr lang="en-US" sz="2000" dirty="0" smtClean="0"/>
              <a:t>, and consequently mentions explicitly</a:t>
            </a:r>
            <a:r>
              <a:rPr lang="en-US" sz="2000" b="1" dirty="0" smtClean="0"/>
              <a:t> high</a:t>
            </a:r>
            <a:r>
              <a:rPr lang="en-US" sz="2000" b="1" dirty="0"/>
              <a:t>-field magnets and high-gradient accelerating </a:t>
            </a:r>
            <a:r>
              <a:rPr lang="en-US" sz="2000" b="1" dirty="0" smtClean="0"/>
              <a:t>structures.</a:t>
            </a:r>
            <a:r>
              <a:rPr lang="en-US" sz="2000" dirty="0" smtClean="0"/>
              <a:t> </a:t>
            </a:r>
            <a:endParaRPr lang="en-US" sz="2000" dirty="0"/>
          </a:p>
        </p:txBody>
      </p:sp>
      <p:sp>
        <p:nvSpPr>
          <p:cNvPr id="7" name="Rectangle 6"/>
          <p:cNvSpPr/>
          <p:nvPr/>
        </p:nvSpPr>
        <p:spPr>
          <a:xfrm rot="19800000">
            <a:off x="1078701" y="2383527"/>
            <a:ext cx="6264696" cy="18189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a:solidFill>
                  <a:schemeClr val="bg1"/>
                </a:solidFill>
              </a:ln>
              <a:solidFill>
                <a:srgbClr val="FF0000"/>
              </a:solidFill>
            </a:endParaRPr>
          </a:p>
        </p:txBody>
      </p:sp>
      <p:sp>
        <p:nvSpPr>
          <p:cNvPr id="12" name="TextBox 11"/>
          <p:cNvSpPr txBox="1"/>
          <p:nvPr/>
        </p:nvSpPr>
        <p:spPr>
          <a:xfrm rot="19800000">
            <a:off x="1253489" y="2493269"/>
            <a:ext cx="5949766" cy="1569660"/>
          </a:xfrm>
          <a:prstGeom prst="rect">
            <a:avLst/>
          </a:prstGeom>
          <a:noFill/>
        </p:spPr>
        <p:txBody>
          <a:bodyPr wrap="none" rtlCol="0">
            <a:spAutoFit/>
          </a:bodyPr>
          <a:lstStyle/>
          <a:p>
            <a:r>
              <a:rPr lang="en-US" sz="4800" dirty="0" smtClean="0">
                <a:solidFill>
                  <a:srgbClr val="FF0000"/>
                </a:solidFill>
              </a:rPr>
              <a:t>Long time program !</a:t>
            </a:r>
          </a:p>
          <a:p>
            <a:r>
              <a:rPr lang="en-US" sz="4800" dirty="0" smtClean="0">
                <a:solidFill>
                  <a:srgbClr val="FF0000"/>
                </a:solidFill>
              </a:rPr>
              <a:t>Prepare now for &gt;2035</a:t>
            </a:r>
            <a:endParaRPr lang="en-US" sz="4800" dirty="0">
              <a:solidFill>
                <a:srgbClr val="FF0000"/>
              </a:solidFill>
            </a:endParaRPr>
          </a:p>
        </p:txBody>
      </p:sp>
    </p:spTree>
    <p:extLst>
      <p:ext uri="{BB962C8B-B14F-4D97-AF65-F5344CB8AC3E}">
        <p14:creationId xmlns:p14="http://schemas.microsoft.com/office/powerpoint/2010/main" val="3903347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895322"/>
            <a:ext cx="8424936" cy="1015663"/>
          </a:xfrm>
          <a:prstGeom prst="rect">
            <a:avLst/>
          </a:prstGeom>
          <a:scene3d>
            <a:camera prst="orthographicFront"/>
            <a:lightRig rig="threePt" dir="t"/>
          </a:scene3d>
          <a:sp3d>
            <a:bevelT/>
            <a:bevelB/>
          </a:sp3d>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000" dirty="0">
                <a:latin typeface="Times"/>
                <a:cs typeface="Times"/>
              </a:rPr>
              <a:t>e) There is a strong scientific case for an electron-positron </a:t>
            </a:r>
            <a:r>
              <a:rPr lang="en-US" sz="2000" dirty="0" smtClean="0">
                <a:latin typeface="Times"/>
                <a:cs typeface="Times"/>
              </a:rPr>
              <a:t>collider … European </a:t>
            </a:r>
            <a:r>
              <a:rPr lang="en-US" sz="2000" dirty="0">
                <a:latin typeface="Times"/>
                <a:cs typeface="Times"/>
              </a:rPr>
              <a:t>groups are eager to participate. </a:t>
            </a:r>
            <a:r>
              <a:rPr lang="en-US" sz="2000" i="1" dirty="0">
                <a:latin typeface="Times"/>
                <a:cs typeface="Times"/>
              </a:rPr>
              <a:t>Europe looks forward to a proposal from Japan to discuss a possible participation. </a:t>
            </a:r>
            <a:endParaRPr lang="en-US" sz="2000" dirty="0">
              <a:latin typeface="Times"/>
              <a:cs typeface="Times"/>
            </a:endParaRPr>
          </a:p>
        </p:txBody>
      </p:sp>
      <p:sp>
        <p:nvSpPr>
          <p:cNvPr id="9" name="TextBox 8"/>
          <p:cNvSpPr txBox="1"/>
          <p:nvPr/>
        </p:nvSpPr>
        <p:spPr>
          <a:xfrm>
            <a:off x="307994" y="2996952"/>
            <a:ext cx="8703654" cy="4093428"/>
          </a:xfrm>
          <a:prstGeom prst="rect">
            <a:avLst/>
          </a:prstGeom>
          <a:noFill/>
        </p:spPr>
        <p:txBody>
          <a:bodyPr wrap="square" rtlCol="0">
            <a:spAutoFit/>
          </a:bodyPr>
          <a:lstStyle/>
          <a:p>
            <a:r>
              <a:rPr lang="en-US" sz="2000" dirty="0" smtClean="0"/>
              <a:t>This is a strong statement in favor of the ILC and in particular of the Japanese initiative.</a:t>
            </a:r>
          </a:p>
          <a:p>
            <a:endParaRPr lang="en-US" sz="1000" dirty="0"/>
          </a:p>
          <a:p>
            <a:r>
              <a:rPr lang="en-US" sz="2000" b="1" dirty="0" smtClean="0"/>
              <a:t>The strategy supports a machine with an initial energy of 250 </a:t>
            </a:r>
            <a:r>
              <a:rPr lang="en-US" sz="2000" b="1" dirty="0" err="1" smtClean="0"/>
              <a:t>GeV</a:t>
            </a:r>
            <a:r>
              <a:rPr lang="en-US" sz="2000" b="1" dirty="0" smtClean="0"/>
              <a:t> to perform Higgs studies and sees the </a:t>
            </a:r>
            <a:r>
              <a:rPr lang="en-US" sz="2000" b="1" dirty="0" smtClean="0"/>
              <a:t>energy </a:t>
            </a:r>
            <a:r>
              <a:rPr lang="en-US" sz="2000" b="1" dirty="0"/>
              <a:t>upgradability of the </a:t>
            </a:r>
            <a:r>
              <a:rPr lang="en-US" sz="2000" b="1" dirty="0" smtClean="0"/>
              <a:t>ILC </a:t>
            </a:r>
            <a:r>
              <a:rPr lang="en-US" sz="2000" b="1" dirty="0"/>
              <a:t>as major asset</a:t>
            </a:r>
            <a:r>
              <a:rPr lang="en-US" sz="2000" b="1" dirty="0" smtClean="0"/>
              <a:t>!</a:t>
            </a:r>
            <a:endParaRPr lang="en-US" sz="1000" b="1" dirty="0"/>
          </a:p>
          <a:p>
            <a:endParaRPr lang="en-US" sz="1000" b="1" dirty="0"/>
          </a:p>
          <a:p>
            <a:r>
              <a:rPr lang="en-US" sz="2000" dirty="0" smtClean="0"/>
              <a:t>Many European </a:t>
            </a:r>
            <a:r>
              <a:rPr lang="en-US" sz="2000" dirty="0"/>
              <a:t>groups </a:t>
            </a:r>
            <a:r>
              <a:rPr lang="en-US" sz="2000" dirty="0" smtClean="0"/>
              <a:t>are </a:t>
            </a:r>
            <a:r>
              <a:rPr lang="en-US" sz="2000" dirty="0"/>
              <a:t>very interested in participating in the ILC project. </a:t>
            </a:r>
            <a:r>
              <a:rPr lang="en-US" sz="2000" dirty="0" smtClean="0"/>
              <a:t>Expect </a:t>
            </a:r>
            <a:r>
              <a:rPr lang="en-GB" sz="2000" dirty="0"/>
              <a:t>Japanese government </a:t>
            </a:r>
            <a:r>
              <a:rPr lang="en-GB" sz="2000" dirty="0" smtClean="0"/>
              <a:t>to comes </a:t>
            </a:r>
            <a:r>
              <a:rPr lang="en-GB" sz="2000" dirty="0"/>
              <a:t>forward with a clear plan for hosting the ILC in Japan and </a:t>
            </a:r>
            <a:r>
              <a:rPr lang="en-GB" sz="2000" dirty="0" smtClean="0"/>
              <a:t>an invitation for </a:t>
            </a:r>
            <a:r>
              <a:rPr lang="en-GB" sz="2000" dirty="0"/>
              <a:t>Europe to participate.</a:t>
            </a:r>
            <a:endParaRPr lang="en-US" sz="2000" dirty="0"/>
          </a:p>
          <a:p>
            <a:endParaRPr lang="en-US" sz="2000" b="1" dirty="0" smtClean="0"/>
          </a:p>
          <a:p>
            <a:endParaRPr lang="en-US" sz="2000" dirty="0" smtClean="0"/>
          </a:p>
          <a:p>
            <a:endParaRPr lang="en-US" sz="2000" dirty="0" smtClean="0"/>
          </a:p>
          <a:p>
            <a:endParaRPr lang="en-US" sz="2000" dirty="0"/>
          </a:p>
          <a:p>
            <a:r>
              <a:rPr lang="en-US" sz="2000" dirty="0" smtClean="0"/>
              <a:t> </a:t>
            </a:r>
            <a:endParaRPr lang="en-US" sz="2000" dirty="0"/>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23</a:t>
            </a:fld>
            <a:endParaRPr lang="de-AT"/>
          </a:p>
        </p:txBody>
      </p:sp>
      <p:sp>
        <p:nvSpPr>
          <p:cNvPr id="8" name="Title 1"/>
          <p:cNvSpPr>
            <a:spLocks noGrp="1"/>
          </p:cNvSpPr>
          <p:nvPr>
            <p:ph type="title"/>
          </p:nvPr>
        </p:nvSpPr>
        <p:spPr>
          <a:xfrm>
            <a:off x="302840" y="3635"/>
            <a:ext cx="8229600" cy="1143000"/>
          </a:xfrm>
        </p:spPr>
        <p:txBody>
          <a:bodyPr/>
          <a:lstStyle/>
          <a:p>
            <a:r>
              <a:rPr lang="en-US" dirty="0" smtClean="0">
                <a:solidFill>
                  <a:srgbClr val="000090"/>
                </a:solidFill>
              </a:rPr>
              <a:t>High-Priority </a:t>
            </a:r>
            <a:r>
              <a:rPr lang="en-US" dirty="0">
                <a:solidFill>
                  <a:srgbClr val="000090"/>
                </a:solidFill>
              </a:rPr>
              <a:t>L</a:t>
            </a:r>
            <a:r>
              <a:rPr lang="en-US" dirty="0" smtClean="0">
                <a:solidFill>
                  <a:srgbClr val="000090"/>
                </a:solidFill>
              </a:rPr>
              <a:t>arge-Scale </a:t>
            </a:r>
            <a:br>
              <a:rPr lang="en-US" dirty="0" smtClean="0">
                <a:solidFill>
                  <a:srgbClr val="000090"/>
                </a:solidFill>
              </a:rPr>
            </a:br>
            <a:r>
              <a:rPr lang="en-US" dirty="0" smtClean="0">
                <a:solidFill>
                  <a:srgbClr val="000090"/>
                </a:solidFill>
              </a:rPr>
              <a:t>Scientific </a:t>
            </a:r>
            <a:r>
              <a:rPr lang="en-US" dirty="0">
                <a:solidFill>
                  <a:srgbClr val="000090"/>
                </a:solidFill>
              </a:rPr>
              <a:t>A</a:t>
            </a:r>
            <a:r>
              <a:rPr lang="en-US" dirty="0" smtClean="0">
                <a:solidFill>
                  <a:srgbClr val="000090"/>
                </a:solidFill>
              </a:rPr>
              <a:t>ctivities</a:t>
            </a:r>
            <a:endParaRPr lang="en-US" dirty="0">
              <a:solidFill>
                <a:srgbClr val="000090"/>
              </a:solidFill>
            </a:endParaRPr>
          </a:p>
        </p:txBody>
      </p:sp>
      <p:sp>
        <p:nvSpPr>
          <p:cNvPr id="7" name="TextBox 6"/>
          <p:cNvSpPr txBox="1"/>
          <p:nvPr/>
        </p:nvSpPr>
        <p:spPr>
          <a:xfrm>
            <a:off x="330424" y="1412776"/>
            <a:ext cx="3242644" cy="400110"/>
          </a:xfrm>
          <a:prstGeom prst="rect">
            <a:avLst/>
          </a:prstGeom>
          <a:noFill/>
        </p:spPr>
        <p:txBody>
          <a:bodyPr wrap="none" rtlCol="0">
            <a:spAutoFit/>
          </a:bodyPr>
          <a:lstStyle/>
          <a:p>
            <a:r>
              <a:rPr lang="en-US" sz="2000" b="1" dirty="0" smtClean="0"/>
              <a:t>International Linear Collider:</a:t>
            </a:r>
            <a:endParaRPr lang="en-US" sz="2000" b="1" dirty="0"/>
          </a:p>
        </p:txBody>
      </p:sp>
    </p:spTree>
    <p:extLst>
      <p:ext uri="{BB962C8B-B14F-4D97-AF65-F5344CB8AC3E}">
        <p14:creationId xmlns:p14="http://schemas.microsoft.com/office/powerpoint/2010/main" val="9996840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895322"/>
            <a:ext cx="8424936" cy="1015663"/>
          </a:xfrm>
          <a:prstGeom prst="rect">
            <a:avLst/>
          </a:prstGeom>
          <a:scene3d>
            <a:camera prst="orthographicFront"/>
            <a:lightRig rig="threePt" dir="t"/>
          </a:scene3d>
          <a:sp3d>
            <a:bevelT/>
            <a:bevelB/>
          </a:sp3d>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000" dirty="0">
                <a:latin typeface="Times"/>
                <a:cs typeface="Times"/>
              </a:rPr>
              <a:t>e) There is a strong scientific case for an electron-positron </a:t>
            </a:r>
            <a:r>
              <a:rPr lang="en-US" sz="2000" dirty="0" smtClean="0">
                <a:latin typeface="Times"/>
                <a:cs typeface="Times"/>
              </a:rPr>
              <a:t>collider … European </a:t>
            </a:r>
            <a:r>
              <a:rPr lang="en-US" sz="2000" dirty="0">
                <a:latin typeface="Times"/>
                <a:cs typeface="Times"/>
              </a:rPr>
              <a:t>groups are eager to participate. </a:t>
            </a:r>
            <a:r>
              <a:rPr lang="en-US" sz="2000" i="1" dirty="0">
                <a:latin typeface="Times"/>
                <a:cs typeface="Times"/>
              </a:rPr>
              <a:t>Europe looks forward to a proposal from Japan to discuss a possible participation. </a:t>
            </a:r>
            <a:endParaRPr lang="en-US" sz="2000" dirty="0">
              <a:latin typeface="Times"/>
              <a:cs typeface="Times"/>
            </a:endParaRPr>
          </a:p>
        </p:txBody>
      </p:sp>
      <p:sp>
        <p:nvSpPr>
          <p:cNvPr id="9" name="TextBox 8"/>
          <p:cNvSpPr txBox="1"/>
          <p:nvPr/>
        </p:nvSpPr>
        <p:spPr>
          <a:xfrm>
            <a:off x="307994" y="2996952"/>
            <a:ext cx="8703654" cy="4093428"/>
          </a:xfrm>
          <a:prstGeom prst="rect">
            <a:avLst/>
          </a:prstGeom>
          <a:noFill/>
        </p:spPr>
        <p:txBody>
          <a:bodyPr wrap="square" rtlCol="0">
            <a:spAutoFit/>
          </a:bodyPr>
          <a:lstStyle/>
          <a:p>
            <a:r>
              <a:rPr lang="en-US" sz="2000" dirty="0" smtClean="0"/>
              <a:t>This is a strong statement in favor of the ILC and in particular of the Japanese initiative.</a:t>
            </a:r>
          </a:p>
          <a:p>
            <a:endParaRPr lang="en-US" sz="1000" dirty="0"/>
          </a:p>
          <a:p>
            <a:r>
              <a:rPr lang="en-US" sz="2000" b="1" dirty="0" smtClean="0"/>
              <a:t>The strategy supports a machine with an initial energy of 250 </a:t>
            </a:r>
            <a:r>
              <a:rPr lang="en-US" sz="2000" b="1" dirty="0" err="1" smtClean="0"/>
              <a:t>GeV</a:t>
            </a:r>
            <a:r>
              <a:rPr lang="en-US" sz="2000" b="1" dirty="0" smtClean="0"/>
              <a:t> to perform Higgs studies and sees the Energy </a:t>
            </a:r>
            <a:r>
              <a:rPr lang="en-US" sz="2000" b="1" dirty="0"/>
              <a:t>upgradability of the </a:t>
            </a:r>
            <a:r>
              <a:rPr lang="en-US" sz="2000" b="1" dirty="0" smtClean="0"/>
              <a:t>ILC </a:t>
            </a:r>
            <a:r>
              <a:rPr lang="en-US" sz="2000" b="1" dirty="0"/>
              <a:t>as major asset</a:t>
            </a:r>
            <a:r>
              <a:rPr lang="en-US" sz="2000" b="1" dirty="0" smtClean="0"/>
              <a:t>!</a:t>
            </a:r>
            <a:endParaRPr lang="en-US" sz="1000" b="1" dirty="0"/>
          </a:p>
          <a:p>
            <a:endParaRPr lang="en-US" sz="1000" b="1" dirty="0"/>
          </a:p>
          <a:p>
            <a:r>
              <a:rPr lang="en-US" sz="2000" dirty="0" smtClean="0"/>
              <a:t>Many European </a:t>
            </a:r>
            <a:r>
              <a:rPr lang="en-US" sz="2000" dirty="0"/>
              <a:t>groups </a:t>
            </a:r>
            <a:r>
              <a:rPr lang="en-US" sz="2000" dirty="0" smtClean="0"/>
              <a:t>are </a:t>
            </a:r>
            <a:r>
              <a:rPr lang="en-US" sz="2000" dirty="0"/>
              <a:t>very interested in participating in the ILC project. </a:t>
            </a:r>
            <a:r>
              <a:rPr lang="en-US" sz="2000" dirty="0" smtClean="0"/>
              <a:t>Expect </a:t>
            </a:r>
            <a:r>
              <a:rPr lang="en-GB" sz="2000" dirty="0"/>
              <a:t>Japanese government </a:t>
            </a:r>
            <a:r>
              <a:rPr lang="en-GB" sz="2000" dirty="0" smtClean="0"/>
              <a:t>to comes </a:t>
            </a:r>
            <a:r>
              <a:rPr lang="en-GB" sz="2000" dirty="0"/>
              <a:t>forward with a clear plan for hosting the ILC in Japan and </a:t>
            </a:r>
            <a:r>
              <a:rPr lang="en-GB" sz="2000" dirty="0" smtClean="0"/>
              <a:t>an invitation for </a:t>
            </a:r>
            <a:r>
              <a:rPr lang="en-GB" sz="2000" dirty="0"/>
              <a:t>Europe to participate.</a:t>
            </a:r>
            <a:endParaRPr lang="en-US" sz="2000" dirty="0"/>
          </a:p>
          <a:p>
            <a:endParaRPr lang="en-US" sz="2000" b="1" dirty="0" smtClean="0"/>
          </a:p>
          <a:p>
            <a:endParaRPr lang="en-US" sz="2000" dirty="0" smtClean="0"/>
          </a:p>
          <a:p>
            <a:endParaRPr lang="en-US" sz="2000" dirty="0" smtClean="0"/>
          </a:p>
          <a:p>
            <a:endParaRPr lang="en-US" sz="2000" dirty="0"/>
          </a:p>
          <a:p>
            <a:r>
              <a:rPr lang="en-US" sz="2000" dirty="0" smtClean="0"/>
              <a:t> </a:t>
            </a:r>
            <a:endParaRPr lang="en-US" sz="2000" dirty="0"/>
          </a:p>
        </p:txBody>
      </p:sp>
      <p:sp>
        <p:nvSpPr>
          <p:cNvPr id="10" name="Rectangle 9"/>
          <p:cNvSpPr/>
          <p:nvPr/>
        </p:nvSpPr>
        <p:spPr>
          <a:xfrm rot="19800000">
            <a:off x="350516" y="3028200"/>
            <a:ext cx="8261256" cy="14574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a:solidFill>
                  <a:schemeClr val="bg1"/>
                </a:solidFill>
              </a:ln>
              <a:solidFill>
                <a:srgbClr val="FF0000"/>
              </a:solidFill>
            </a:endParaRPr>
          </a:p>
        </p:txBody>
      </p:sp>
      <p:sp>
        <p:nvSpPr>
          <p:cNvPr id="11" name="TextBox 10"/>
          <p:cNvSpPr txBox="1"/>
          <p:nvPr/>
        </p:nvSpPr>
        <p:spPr>
          <a:xfrm rot="19800000">
            <a:off x="1426888" y="3246789"/>
            <a:ext cx="6087123" cy="830997"/>
          </a:xfrm>
          <a:prstGeom prst="rect">
            <a:avLst/>
          </a:prstGeom>
          <a:noFill/>
        </p:spPr>
        <p:txBody>
          <a:bodyPr wrap="none" rtlCol="0">
            <a:spAutoFit/>
          </a:bodyPr>
          <a:lstStyle/>
          <a:p>
            <a:r>
              <a:rPr lang="en-US" sz="4800" dirty="0" smtClean="0">
                <a:solidFill>
                  <a:srgbClr val="FF0000"/>
                </a:solidFill>
              </a:rPr>
              <a:t>Intermediate Program !</a:t>
            </a:r>
            <a:endParaRPr lang="en-US" sz="4800" dirty="0">
              <a:solidFill>
                <a:srgbClr val="FF0000"/>
              </a:solidFill>
            </a:endParaRPr>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24</a:t>
            </a:fld>
            <a:endParaRPr lang="de-AT"/>
          </a:p>
        </p:txBody>
      </p:sp>
      <p:sp>
        <p:nvSpPr>
          <p:cNvPr id="8" name="Title 1"/>
          <p:cNvSpPr>
            <a:spLocks noGrp="1"/>
          </p:cNvSpPr>
          <p:nvPr>
            <p:ph type="title"/>
          </p:nvPr>
        </p:nvSpPr>
        <p:spPr>
          <a:xfrm>
            <a:off x="302840" y="3635"/>
            <a:ext cx="8229600" cy="1143000"/>
          </a:xfrm>
        </p:spPr>
        <p:txBody>
          <a:bodyPr/>
          <a:lstStyle/>
          <a:p>
            <a:r>
              <a:rPr lang="en-US" dirty="0" smtClean="0">
                <a:solidFill>
                  <a:srgbClr val="000090"/>
                </a:solidFill>
              </a:rPr>
              <a:t>High-Priority </a:t>
            </a:r>
            <a:r>
              <a:rPr lang="en-US" dirty="0">
                <a:solidFill>
                  <a:srgbClr val="000090"/>
                </a:solidFill>
              </a:rPr>
              <a:t>L</a:t>
            </a:r>
            <a:r>
              <a:rPr lang="en-US" dirty="0" smtClean="0">
                <a:solidFill>
                  <a:srgbClr val="000090"/>
                </a:solidFill>
              </a:rPr>
              <a:t>arge-Scale </a:t>
            </a:r>
            <a:br>
              <a:rPr lang="en-US" dirty="0" smtClean="0">
                <a:solidFill>
                  <a:srgbClr val="000090"/>
                </a:solidFill>
              </a:rPr>
            </a:br>
            <a:r>
              <a:rPr lang="en-US" dirty="0" smtClean="0">
                <a:solidFill>
                  <a:srgbClr val="000090"/>
                </a:solidFill>
              </a:rPr>
              <a:t>Scientific </a:t>
            </a:r>
            <a:r>
              <a:rPr lang="en-US" dirty="0">
                <a:solidFill>
                  <a:srgbClr val="000090"/>
                </a:solidFill>
              </a:rPr>
              <a:t>A</a:t>
            </a:r>
            <a:r>
              <a:rPr lang="en-US" dirty="0" smtClean="0">
                <a:solidFill>
                  <a:srgbClr val="000090"/>
                </a:solidFill>
              </a:rPr>
              <a:t>ctivities</a:t>
            </a:r>
            <a:endParaRPr lang="en-US" dirty="0">
              <a:solidFill>
                <a:srgbClr val="000090"/>
              </a:solidFill>
            </a:endParaRPr>
          </a:p>
        </p:txBody>
      </p:sp>
      <p:sp>
        <p:nvSpPr>
          <p:cNvPr id="7" name="TextBox 6"/>
          <p:cNvSpPr txBox="1"/>
          <p:nvPr/>
        </p:nvSpPr>
        <p:spPr>
          <a:xfrm>
            <a:off x="330424" y="1412776"/>
            <a:ext cx="3242644" cy="400110"/>
          </a:xfrm>
          <a:prstGeom prst="rect">
            <a:avLst/>
          </a:prstGeom>
          <a:noFill/>
        </p:spPr>
        <p:txBody>
          <a:bodyPr wrap="none" rtlCol="0">
            <a:spAutoFit/>
          </a:bodyPr>
          <a:lstStyle/>
          <a:p>
            <a:r>
              <a:rPr lang="en-US" sz="2000" b="1" dirty="0" smtClean="0"/>
              <a:t>International Linear Collider:</a:t>
            </a:r>
            <a:endParaRPr lang="en-US" sz="2000" b="1" dirty="0"/>
          </a:p>
        </p:txBody>
      </p:sp>
    </p:spTree>
    <p:extLst>
      <p:ext uri="{BB962C8B-B14F-4D97-AF65-F5344CB8AC3E}">
        <p14:creationId xmlns:p14="http://schemas.microsoft.com/office/powerpoint/2010/main" val="31374792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25</a:t>
            </a:fld>
            <a:endParaRPr lang="de-AT"/>
          </a:p>
        </p:txBody>
      </p:sp>
      <p:sp>
        <p:nvSpPr>
          <p:cNvPr id="3" name="TextBox 2"/>
          <p:cNvSpPr txBox="1"/>
          <p:nvPr/>
        </p:nvSpPr>
        <p:spPr>
          <a:xfrm>
            <a:off x="431912" y="2003936"/>
            <a:ext cx="8388560" cy="1323439"/>
          </a:xfrm>
          <a:prstGeom prst="rect">
            <a:avLst/>
          </a:prstGeom>
          <a:scene3d>
            <a:camera prst="orthographicFront"/>
            <a:lightRig rig="threePt" dir="t"/>
          </a:scene3d>
          <a:sp3d>
            <a:bevelT/>
            <a:bevelB/>
          </a:sp3d>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000" dirty="0">
                <a:latin typeface="Times"/>
                <a:cs typeface="Times"/>
              </a:rPr>
              <a:t>f) </a:t>
            </a:r>
            <a:r>
              <a:rPr lang="en-US" sz="2000" dirty="0" smtClean="0">
                <a:latin typeface="Times"/>
                <a:cs typeface="Times"/>
              </a:rPr>
              <a:t>… </a:t>
            </a:r>
            <a:r>
              <a:rPr lang="en-US" sz="2000" i="1" dirty="0" smtClean="0">
                <a:latin typeface="Times"/>
                <a:cs typeface="Times"/>
              </a:rPr>
              <a:t>CERN </a:t>
            </a:r>
            <a:r>
              <a:rPr lang="en-US" sz="2000" i="1" dirty="0">
                <a:latin typeface="Times"/>
                <a:cs typeface="Times"/>
              </a:rPr>
              <a:t>should develop a neutrino </a:t>
            </a:r>
            <a:r>
              <a:rPr lang="en-US" sz="2000" i="1" dirty="0" err="1">
                <a:latin typeface="Times"/>
                <a:cs typeface="Times"/>
              </a:rPr>
              <a:t>programme</a:t>
            </a:r>
            <a:r>
              <a:rPr lang="en-US" sz="2000" i="1" dirty="0">
                <a:latin typeface="Times"/>
                <a:cs typeface="Times"/>
              </a:rPr>
              <a:t> to pave the way for a substantial European role in future long-baseline experiments. Europe should explore the possibility of major participation in leading long-baseline neutrino projects in the US and Japan. </a:t>
            </a:r>
            <a:endParaRPr lang="en-US" sz="2000" dirty="0">
              <a:latin typeface="Times"/>
              <a:cs typeface="Times"/>
            </a:endParaRPr>
          </a:p>
        </p:txBody>
      </p:sp>
      <p:sp>
        <p:nvSpPr>
          <p:cNvPr id="7" name="TextBox 6"/>
          <p:cNvSpPr txBox="1"/>
          <p:nvPr/>
        </p:nvSpPr>
        <p:spPr>
          <a:xfrm>
            <a:off x="442256" y="3933056"/>
            <a:ext cx="8244544" cy="1477328"/>
          </a:xfrm>
          <a:prstGeom prst="rect">
            <a:avLst/>
          </a:prstGeom>
          <a:noFill/>
        </p:spPr>
        <p:txBody>
          <a:bodyPr wrap="square" rtlCol="0">
            <a:spAutoFit/>
          </a:bodyPr>
          <a:lstStyle/>
          <a:p>
            <a:r>
              <a:rPr lang="en-US" sz="2000" dirty="0" smtClean="0"/>
              <a:t>It is important </a:t>
            </a:r>
            <a:r>
              <a:rPr lang="en-US" sz="2000" dirty="0"/>
              <a:t>to reconstitute a neutrino physics activity at CERN, in order to provide technical expertise, support and focus for Europe to play a leading role in the forthcoming </a:t>
            </a:r>
            <a:r>
              <a:rPr lang="en-US" sz="2000" dirty="0" smtClean="0"/>
              <a:t>experiments</a:t>
            </a:r>
            <a:r>
              <a:rPr lang="en-US" sz="2000" dirty="0"/>
              <a:t> </a:t>
            </a:r>
            <a:r>
              <a:rPr lang="en-US" sz="2000" dirty="0" smtClean="0"/>
              <a:t>– not necessarily hosted in Europe.</a:t>
            </a:r>
          </a:p>
          <a:p>
            <a:endParaRPr lang="en-US" sz="1000" dirty="0"/>
          </a:p>
          <a:p>
            <a:r>
              <a:rPr lang="en-US" sz="2000" dirty="0" smtClean="0"/>
              <a:t>Note the emphasis on “long baseline”!</a:t>
            </a:r>
          </a:p>
        </p:txBody>
      </p:sp>
      <p:sp>
        <p:nvSpPr>
          <p:cNvPr id="9" name="Title 1"/>
          <p:cNvSpPr>
            <a:spLocks noGrp="1"/>
          </p:cNvSpPr>
          <p:nvPr>
            <p:ph type="title"/>
          </p:nvPr>
        </p:nvSpPr>
        <p:spPr>
          <a:xfrm>
            <a:off x="302840" y="3635"/>
            <a:ext cx="8229600" cy="1143000"/>
          </a:xfrm>
        </p:spPr>
        <p:txBody>
          <a:bodyPr/>
          <a:lstStyle/>
          <a:p>
            <a:r>
              <a:rPr lang="en-US" dirty="0" smtClean="0">
                <a:solidFill>
                  <a:srgbClr val="000090"/>
                </a:solidFill>
              </a:rPr>
              <a:t>High-Priority </a:t>
            </a:r>
            <a:r>
              <a:rPr lang="en-US" dirty="0">
                <a:solidFill>
                  <a:srgbClr val="000090"/>
                </a:solidFill>
              </a:rPr>
              <a:t>L</a:t>
            </a:r>
            <a:r>
              <a:rPr lang="en-US" dirty="0" smtClean="0">
                <a:solidFill>
                  <a:srgbClr val="000090"/>
                </a:solidFill>
              </a:rPr>
              <a:t>arge-Scale </a:t>
            </a:r>
            <a:br>
              <a:rPr lang="en-US" dirty="0" smtClean="0">
                <a:solidFill>
                  <a:srgbClr val="000090"/>
                </a:solidFill>
              </a:rPr>
            </a:br>
            <a:r>
              <a:rPr lang="en-US" dirty="0" smtClean="0">
                <a:solidFill>
                  <a:srgbClr val="000090"/>
                </a:solidFill>
              </a:rPr>
              <a:t>Scientific </a:t>
            </a:r>
            <a:r>
              <a:rPr lang="en-US" dirty="0">
                <a:solidFill>
                  <a:srgbClr val="000090"/>
                </a:solidFill>
              </a:rPr>
              <a:t>A</a:t>
            </a:r>
            <a:r>
              <a:rPr lang="en-US" dirty="0" smtClean="0">
                <a:solidFill>
                  <a:srgbClr val="000090"/>
                </a:solidFill>
              </a:rPr>
              <a:t>ctivities</a:t>
            </a:r>
            <a:endParaRPr lang="en-US" dirty="0">
              <a:solidFill>
                <a:srgbClr val="000090"/>
              </a:solidFill>
            </a:endParaRPr>
          </a:p>
        </p:txBody>
      </p:sp>
      <p:sp>
        <p:nvSpPr>
          <p:cNvPr id="8" name="TextBox 7"/>
          <p:cNvSpPr txBox="1"/>
          <p:nvPr/>
        </p:nvSpPr>
        <p:spPr>
          <a:xfrm>
            <a:off x="457200" y="1484784"/>
            <a:ext cx="2519039" cy="400110"/>
          </a:xfrm>
          <a:prstGeom prst="rect">
            <a:avLst/>
          </a:prstGeom>
          <a:noFill/>
        </p:spPr>
        <p:txBody>
          <a:bodyPr wrap="none" rtlCol="0">
            <a:spAutoFit/>
          </a:bodyPr>
          <a:lstStyle/>
          <a:p>
            <a:r>
              <a:rPr lang="en-US" sz="2000" b="1" dirty="0" smtClean="0"/>
              <a:t>Neutrino </a:t>
            </a:r>
            <a:r>
              <a:rPr lang="en-US" sz="2000" b="1" smtClean="0"/>
              <a:t>Programme:</a:t>
            </a:r>
            <a:endParaRPr lang="en-US" sz="2000" b="1" dirty="0"/>
          </a:p>
        </p:txBody>
      </p:sp>
    </p:spTree>
    <p:extLst>
      <p:ext uri="{BB962C8B-B14F-4D97-AF65-F5344CB8AC3E}">
        <p14:creationId xmlns:p14="http://schemas.microsoft.com/office/powerpoint/2010/main" val="16371888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1452"/>
            <a:ext cx="8229600" cy="1143000"/>
          </a:xfrm>
        </p:spPr>
        <p:txBody>
          <a:bodyPr/>
          <a:lstStyle/>
          <a:p>
            <a:r>
              <a:rPr lang="en-US" dirty="0">
                <a:solidFill>
                  <a:srgbClr val="000090"/>
                </a:solidFill>
              </a:rPr>
              <a:t>Other </a:t>
            </a:r>
            <a:r>
              <a:rPr lang="en-US" dirty="0" smtClean="0">
                <a:solidFill>
                  <a:srgbClr val="000090"/>
                </a:solidFill>
              </a:rPr>
              <a:t>Scientific Activities</a:t>
            </a:r>
            <a:endParaRPr lang="en-US" dirty="0">
              <a:solidFill>
                <a:srgbClr val="000090"/>
              </a:solidFill>
            </a:endParaRPr>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26</a:t>
            </a:fld>
            <a:endParaRPr lang="de-AT"/>
          </a:p>
        </p:txBody>
      </p:sp>
      <p:sp>
        <p:nvSpPr>
          <p:cNvPr id="3" name="TextBox 2"/>
          <p:cNvSpPr txBox="1"/>
          <p:nvPr/>
        </p:nvSpPr>
        <p:spPr>
          <a:xfrm>
            <a:off x="357400" y="1186289"/>
            <a:ext cx="8607088" cy="4524315"/>
          </a:xfrm>
          <a:prstGeom prst="rect">
            <a:avLst/>
          </a:prstGeom>
          <a:noFill/>
        </p:spPr>
        <p:txBody>
          <a:bodyPr wrap="square" rtlCol="0">
            <a:spAutoFit/>
          </a:bodyPr>
          <a:lstStyle/>
          <a:p>
            <a:r>
              <a:rPr lang="en-US" sz="2400" dirty="0" smtClean="0"/>
              <a:t>Statements g) to k) define other scientific activities which are essential for HEP, but do not need a prioritization. These are:</a:t>
            </a:r>
          </a:p>
          <a:p>
            <a:endParaRPr lang="en-US" sz="2400" dirty="0" smtClean="0"/>
          </a:p>
          <a:p>
            <a:pPr marL="285750" indent="-285750">
              <a:buFont typeface="Arial"/>
              <a:buChar char="•"/>
            </a:pPr>
            <a:r>
              <a:rPr lang="en-US" sz="2400" dirty="0" smtClean="0"/>
              <a:t>Theory</a:t>
            </a:r>
          </a:p>
          <a:p>
            <a:pPr marL="285750" indent="-285750">
              <a:buFont typeface="Arial"/>
              <a:buChar char="•"/>
            </a:pPr>
            <a:r>
              <a:rPr lang="en-US" sz="2400" dirty="0" smtClean="0"/>
              <a:t>Small and mid-size experiments </a:t>
            </a:r>
            <a:r>
              <a:rPr lang="en-US" sz="2400" dirty="0"/>
              <a:t>studying quark </a:t>
            </a:r>
            <a:r>
              <a:rPr lang="en-US" sz="2400" dirty="0" err="1"/>
              <a:t>flavour</a:t>
            </a:r>
            <a:r>
              <a:rPr lang="en-US" sz="2400" dirty="0"/>
              <a:t> physics, </a:t>
            </a:r>
            <a:r>
              <a:rPr lang="en-US" sz="2400" dirty="0" smtClean="0"/>
              <a:t>dipole </a:t>
            </a:r>
            <a:r>
              <a:rPr lang="en-US" sz="2400" dirty="0"/>
              <a:t>moments, </a:t>
            </a:r>
            <a:r>
              <a:rPr lang="en-US" sz="2400" dirty="0" smtClean="0"/>
              <a:t>precision </a:t>
            </a:r>
            <a:r>
              <a:rPr lang="en-US" sz="2400" dirty="0"/>
              <a:t>measurements at lower </a:t>
            </a:r>
            <a:r>
              <a:rPr lang="en-US" sz="2400" dirty="0" smtClean="0"/>
              <a:t>energies with </a:t>
            </a:r>
            <a:r>
              <a:rPr lang="en-US" sz="2400" dirty="0"/>
              <a:t>neutrons, </a:t>
            </a:r>
            <a:r>
              <a:rPr lang="en-US" sz="2400" dirty="0" err="1"/>
              <a:t>muons</a:t>
            </a:r>
            <a:r>
              <a:rPr lang="en-US" sz="2400" dirty="0"/>
              <a:t> and </a:t>
            </a:r>
            <a:r>
              <a:rPr lang="en-US" sz="2400" dirty="0" smtClean="0"/>
              <a:t>antiprotons, etc.</a:t>
            </a:r>
          </a:p>
          <a:p>
            <a:pPr marL="285750" indent="-285750">
              <a:buFont typeface="Arial"/>
              <a:buChar char="•"/>
            </a:pPr>
            <a:r>
              <a:rPr lang="en-US" sz="2400" b="1" dirty="0" smtClean="0">
                <a:solidFill>
                  <a:srgbClr val="FF0000"/>
                </a:solidFill>
              </a:rPr>
              <a:t>Instrumentation</a:t>
            </a:r>
            <a:r>
              <a:rPr lang="en-US" sz="2400" dirty="0" smtClean="0"/>
              <a:t>, state-of-the-art infrastructure at CERN, large scale data-intensive computing</a:t>
            </a:r>
            <a:endParaRPr lang="en-US" sz="2400" dirty="0"/>
          </a:p>
          <a:p>
            <a:pPr marL="285750" indent="-285750">
              <a:buFont typeface="Arial"/>
              <a:buChar char="•"/>
            </a:pPr>
            <a:r>
              <a:rPr lang="en-US" sz="2400" dirty="0"/>
              <a:t>N</a:t>
            </a:r>
            <a:r>
              <a:rPr lang="en-US" sz="2400" dirty="0" smtClean="0"/>
              <a:t>on</a:t>
            </a:r>
            <a:r>
              <a:rPr lang="en-US" sz="2400" dirty="0"/>
              <a:t>-accelerator experiments </a:t>
            </a:r>
            <a:r>
              <a:rPr lang="en-US" sz="2400" dirty="0" smtClean="0"/>
              <a:t>at </a:t>
            </a:r>
            <a:r>
              <a:rPr lang="en-US" sz="2400" dirty="0"/>
              <a:t>the overlap </a:t>
            </a:r>
            <a:r>
              <a:rPr lang="en-US" sz="2400" dirty="0" smtClean="0"/>
              <a:t>with </a:t>
            </a:r>
            <a:r>
              <a:rPr lang="en-US" sz="2400" dirty="0" err="1" smtClean="0"/>
              <a:t>astroparticle</a:t>
            </a:r>
            <a:r>
              <a:rPr lang="en-US" sz="2400" dirty="0" smtClean="0"/>
              <a:t> physics.</a:t>
            </a:r>
            <a:endParaRPr lang="en-US" sz="2400" dirty="0"/>
          </a:p>
          <a:p>
            <a:pPr marL="285750" indent="-285750">
              <a:buFont typeface="Arial"/>
              <a:buChar char="•"/>
            </a:pPr>
            <a:r>
              <a:rPr lang="en-US" sz="2400" dirty="0"/>
              <a:t>R</a:t>
            </a:r>
            <a:r>
              <a:rPr lang="en-US" sz="2400" dirty="0" smtClean="0"/>
              <a:t>esearch at </a:t>
            </a:r>
            <a:r>
              <a:rPr lang="en-US" sz="2400" dirty="0"/>
              <a:t>the boundary between particle and nuclear </a:t>
            </a:r>
            <a:r>
              <a:rPr lang="en-US" sz="2400" dirty="0" smtClean="0"/>
              <a:t>physics.</a:t>
            </a:r>
            <a:endParaRPr lang="en-US" sz="2400" dirty="0"/>
          </a:p>
        </p:txBody>
      </p:sp>
    </p:spTree>
    <p:extLst>
      <p:ext uri="{BB962C8B-B14F-4D97-AF65-F5344CB8AC3E}">
        <p14:creationId xmlns:p14="http://schemas.microsoft.com/office/powerpoint/2010/main" val="38028753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348880"/>
            <a:ext cx="8229600" cy="3900488"/>
          </a:xfrm>
        </p:spPr>
        <p:txBody>
          <a:bodyPr>
            <a:normAutofit/>
          </a:bodyPr>
          <a:lstStyle/>
          <a:p>
            <a:pPr marL="0" indent="0">
              <a:buNone/>
            </a:pPr>
            <a:r>
              <a:rPr lang="en-US" sz="3600" dirty="0" smtClean="0"/>
              <a:t>The implementation of the strategy update has already started:</a:t>
            </a:r>
            <a:endParaRPr lang="en-US" sz="3600" dirty="0"/>
          </a:p>
        </p:txBody>
      </p:sp>
      <p:sp>
        <p:nvSpPr>
          <p:cNvPr id="4" name="Date Placeholder 3"/>
          <p:cNvSpPr>
            <a:spLocks noGrp="1"/>
          </p:cNvSpPr>
          <p:nvPr>
            <p:ph type="dt" sz="half" idx="10"/>
          </p:nvPr>
        </p:nvSpPr>
        <p:spPr/>
        <p:txBody>
          <a:bodyPr/>
          <a:lstStyle/>
          <a:p>
            <a:r>
              <a:rPr lang="en-US" smtClean="0"/>
              <a:t>February 27, 2014</a:t>
            </a:r>
            <a:endParaRPr lang="de-AT" dirty="0"/>
          </a:p>
        </p:txBody>
      </p:sp>
      <p:sp>
        <p:nvSpPr>
          <p:cNvPr id="5" name="Footer Placeholder 4"/>
          <p:cNvSpPr>
            <a:spLocks noGrp="1"/>
          </p:cNvSpPr>
          <p:nvPr>
            <p:ph type="ftr" sz="quarter" idx="11"/>
          </p:nvPr>
        </p:nvSpPr>
        <p:spPr/>
        <p:txBody>
          <a:bodyPr/>
          <a:lstStyle/>
          <a:p>
            <a:r>
              <a:rPr lang="en-US" smtClean="0"/>
              <a:t>INSTR14, Novosibirsk, Russia</a:t>
            </a:r>
            <a:endParaRPr lang="de-AT" dirty="0"/>
          </a:p>
        </p:txBody>
      </p:sp>
      <p:sp>
        <p:nvSpPr>
          <p:cNvPr id="6" name="Slide Number Placeholder 5"/>
          <p:cNvSpPr>
            <a:spLocks noGrp="1"/>
          </p:cNvSpPr>
          <p:nvPr>
            <p:ph type="sldNum" sz="quarter" idx="12"/>
          </p:nvPr>
        </p:nvSpPr>
        <p:spPr/>
        <p:txBody>
          <a:bodyPr/>
          <a:lstStyle/>
          <a:p>
            <a:fld id="{5B7135EE-8DF9-A34E-A5DA-A4161B1F7C3C}" type="slidenum">
              <a:rPr lang="de-AT" smtClean="0"/>
              <a:pPr/>
              <a:t>27</a:t>
            </a:fld>
            <a:endParaRPr lang="de-AT" dirty="0"/>
          </a:p>
        </p:txBody>
      </p:sp>
    </p:spTree>
    <p:extLst>
      <p:ext uri="{BB962C8B-B14F-4D97-AF65-F5344CB8AC3E}">
        <p14:creationId xmlns:p14="http://schemas.microsoft.com/office/powerpoint/2010/main" val="34199164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2008"/>
            <a:ext cx="7830059" cy="1556792"/>
          </a:xfrm>
        </p:spPr>
        <p:txBody>
          <a:bodyPr/>
          <a:lstStyle/>
          <a:p>
            <a:pPr algn="l">
              <a:lnSpc>
                <a:spcPct val="80000"/>
              </a:lnSpc>
            </a:pPr>
            <a:r>
              <a:rPr lang="en-US" sz="3600" dirty="0" smtClean="0">
                <a:solidFill>
                  <a:srgbClr val="000090"/>
                </a:solidFill>
              </a:rPr>
              <a:t>ECFA </a:t>
            </a:r>
            <a:r>
              <a:rPr lang="en-US" sz="3600" dirty="0">
                <a:solidFill>
                  <a:srgbClr val="000090"/>
                </a:solidFill>
              </a:rPr>
              <a:t>High Luminosity LHC </a:t>
            </a:r>
            <a:r>
              <a:rPr lang="en-US" sz="3600" dirty="0" smtClean="0">
                <a:solidFill>
                  <a:srgbClr val="000090"/>
                </a:solidFill>
              </a:rPr>
              <a:t>         </a:t>
            </a:r>
            <a:br>
              <a:rPr lang="en-US" sz="3600" dirty="0" smtClean="0">
                <a:solidFill>
                  <a:srgbClr val="000090"/>
                </a:solidFill>
              </a:rPr>
            </a:br>
            <a:r>
              <a:rPr lang="en-US" sz="3600" dirty="0" smtClean="0">
                <a:solidFill>
                  <a:srgbClr val="000090"/>
                </a:solidFill>
              </a:rPr>
              <a:t>Experiments Workshop</a:t>
            </a:r>
            <a:r>
              <a:rPr lang="en-US" sz="3600" dirty="0">
                <a:solidFill>
                  <a:srgbClr val="000090"/>
                </a:solidFill>
              </a:rPr>
              <a:t>: </a:t>
            </a:r>
            <a:r>
              <a:rPr lang="en-US" sz="3600" dirty="0" smtClean="0">
                <a:solidFill>
                  <a:srgbClr val="000090"/>
                </a:solidFill>
              </a:rPr>
              <a:t/>
            </a:r>
            <a:br>
              <a:rPr lang="en-US" sz="3600" dirty="0" smtClean="0">
                <a:solidFill>
                  <a:srgbClr val="000090"/>
                </a:solidFill>
              </a:rPr>
            </a:br>
            <a:r>
              <a:rPr lang="en-US" sz="3600" dirty="0" smtClean="0">
                <a:solidFill>
                  <a:srgbClr val="000090"/>
                </a:solidFill>
              </a:rPr>
              <a:t>Physics </a:t>
            </a:r>
            <a:r>
              <a:rPr lang="en-US" sz="3600" dirty="0">
                <a:solidFill>
                  <a:srgbClr val="000090"/>
                </a:solidFill>
              </a:rPr>
              <a:t>and technology c</a:t>
            </a:r>
            <a:r>
              <a:rPr lang="en-US" sz="3600" dirty="0" smtClean="0">
                <a:solidFill>
                  <a:srgbClr val="000090"/>
                </a:solidFill>
              </a:rPr>
              <a:t>hallenges</a:t>
            </a:r>
            <a:endParaRPr lang="en-US" sz="3600" dirty="0">
              <a:solidFill>
                <a:srgbClr val="000090"/>
              </a:solidFill>
            </a:endParaRPr>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24" y="3984761"/>
            <a:ext cx="6228184" cy="2324559"/>
          </a:xfrm>
          <a:prstGeom prst="rect">
            <a:avLst/>
          </a:prstGeom>
        </p:spPr>
      </p:pic>
      <p:sp>
        <p:nvSpPr>
          <p:cNvPr id="3" name="Slide Number Placeholder 2"/>
          <p:cNvSpPr>
            <a:spLocks noGrp="1"/>
          </p:cNvSpPr>
          <p:nvPr>
            <p:ph type="sldNum" sz="quarter" idx="12"/>
          </p:nvPr>
        </p:nvSpPr>
        <p:spPr/>
        <p:txBody>
          <a:bodyPr/>
          <a:lstStyle/>
          <a:p>
            <a:fld id="{5B7135EE-8DF9-A34E-A5DA-A4161B1F7C3C}" type="slidenum">
              <a:rPr lang="de-AT" smtClean="0"/>
              <a:pPr/>
              <a:t>28</a:t>
            </a:fld>
            <a:endParaRPr lang="de-AT"/>
          </a:p>
        </p:txBody>
      </p:sp>
      <p:sp>
        <p:nvSpPr>
          <p:cNvPr id="9" name="Rectangle 8"/>
          <p:cNvSpPr/>
          <p:nvPr/>
        </p:nvSpPr>
        <p:spPr>
          <a:xfrm>
            <a:off x="251520" y="1628800"/>
            <a:ext cx="8400648" cy="2246769"/>
          </a:xfrm>
          <a:prstGeom prst="rect">
            <a:avLst/>
          </a:prstGeom>
        </p:spPr>
        <p:txBody>
          <a:bodyPr wrap="square">
            <a:spAutoFit/>
          </a:bodyPr>
          <a:lstStyle/>
          <a:p>
            <a:r>
              <a:rPr lang="en-US" sz="2000" dirty="0" smtClean="0"/>
              <a:t>First </a:t>
            </a:r>
            <a:r>
              <a:rPr lang="en-US" sz="2000" dirty="0"/>
              <a:t>meeting of the four LHC experiments, together with the accelerator and theory communities </a:t>
            </a:r>
          </a:p>
          <a:p>
            <a:r>
              <a:rPr lang="en-US" sz="2000" dirty="0" smtClean="0"/>
              <a:t>1-</a:t>
            </a:r>
            <a:r>
              <a:rPr lang="en-US" sz="2000" dirty="0"/>
              <a:t>3</a:t>
            </a:r>
            <a:r>
              <a:rPr lang="en-US" sz="2000" dirty="0" smtClean="0"/>
              <a:t> October 2013, Aix-les-</a:t>
            </a:r>
            <a:r>
              <a:rPr lang="en-US" sz="2000" dirty="0" err="1" smtClean="0"/>
              <a:t>Bains</a:t>
            </a:r>
            <a:r>
              <a:rPr lang="en-US" sz="2000" dirty="0" smtClean="0"/>
              <a:t>, France</a:t>
            </a:r>
          </a:p>
          <a:p>
            <a:r>
              <a:rPr lang="en-US" sz="2000" dirty="0">
                <a:hlinkClick r:id="rId3"/>
              </a:rPr>
              <a:t>http://</a:t>
            </a:r>
            <a:r>
              <a:rPr lang="en-US" sz="2000" dirty="0" err="1">
                <a:hlinkClick r:id="rId3"/>
              </a:rPr>
              <a:t>indico.cern.ch</a:t>
            </a:r>
            <a:r>
              <a:rPr lang="en-US" sz="2000" dirty="0">
                <a:hlinkClick r:id="rId3"/>
              </a:rPr>
              <a:t>/</a:t>
            </a:r>
            <a:r>
              <a:rPr lang="en-US" sz="2000" dirty="0" err="1">
                <a:hlinkClick r:id="rId3"/>
              </a:rPr>
              <a:t>conferenceDisplay.py?confId</a:t>
            </a:r>
            <a:r>
              <a:rPr lang="en-US" sz="2000" dirty="0">
                <a:hlinkClick r:id="rId3"/>
              </a:rPr>
              <a:t>=252045</a:t>
            </a:r>
            <a:endParaRPr lang="en-US" sz="2000" dirty="0"/>
          </a:p>
          <a:p>
            <a:r>
              <a:rPr lang="en-US" sz="2000" dirty="0" smtClean="0"/>
              <a:t>326 participants registered.</a:t>
            </a:r>
          </a:p>
          <a:p>
            <a:endParaRPr lang="en-US" sz="2000" dirty="0"/>
          </a:p>
          <a:p>
            <a:endParaRPr lang="en-US" sz="2000" dirty="0"/>
          </a:p>
        </p:txBody>
      </p:sp>
      <p:pic>
        <p:nvPicPr>
          <p:cNvPr id="6" name="Picture 5" descr="Screen Shot 2013-12-11 at 08.30.4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2821680"/>
            <a:ext cx="2631792" cy="3501008"/>
          </a:xfrm>
          <a:prstGeom prst="rect">
            <a:avLst/>
          </a:prstGeom>
        </p:spPr>
      </p:pic>
    </p:spTree>
    <p:extLst>
      <p:ext uri="{BB962C8B-B14F-4D97-AF65-F5344CB8AC3E}">
        <p14:creationId xmlns:p14="http://schemas.microsoft.com/office/powerpoint/2010/main" val="77313626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29</a:t>
            </a:fld>
            <a:endParaRPr lang="de-AT"/>
          </a:p>
        </p:txBody>
      </p:sp>
      <p:sp>
        <p:nvSpPr>
          <p:cNvPr id="3" name="TextBox 2"/>
          <p:cNvSpPr txBox="1"/>
          <p:nvPr/>
        </p:nvSpPr>
        <p:spPr>
          <a:xfrm>
            <a:off x="457200" y="2060848"/>
            <a:ext cx="7404591" cy="3785652"/>
          </a:xfrm>
          <a:prstGeom prst="rect">
            <a:avLst/>
          </a:prstGeom>
          <a:noFill/>
        </p:spPr>
        <p:txBody>
          <a:bodyPr wrap="none" rtlCol="0">
            <a:spAutoFit/>
          </a:bodyPr>
          <a:lstStyle/>
          <a:p>
            <a:pPr marL="342900" indent="-342900">
              <a:buFont typeface="Arial"/>
              <a:buChar char="•"/>
            </a:pPr>
            <a:r>
              <a:rPr lang="en-US" sz="2000" dirty="0" smtClean="0"/>
              <a:t>Work of Preparatory Groups in several areas before the workshop</a:t>
            </a:r>
          </a:p>
          <a:p>
            <a:pPr marL="342900" indent="-342900">
              <a:buFont typeface="Arial"/>
              <a:buChar char="•"/>
            </a:pPr>
            <a:r>
              <a:rPr lang="en-US" sz="2000" dirty="0" smtClean="0"/>
              <a:t>Very positive interaction between the experiments</a:t>
            </a:r>
          </a:p>
          <a:p>
            <a:pPr marL="342900" indent="-342900">
              <a:buFont typeface="Arial"/>
              <a:buChar char="•"/>
            </a:pPr>
            <a:r>
              <a:rPr lang="en-US" sz="2000" dirty="0" smtClean="0"/>
              <a:t>Several issues for common R&amp;D identified</a:t>
            </a:r>
          </a:p>
          <a:p>
            <a:pPr marL="342900" indent="-342900">
              <a:buFont typeface="Arial"/>
              <a:buChar char="•"/>
            </a:pPr>
            <a:r>
              <a:rPr lang="en-US" sz="2000" dirty="0" smtClean="0"/>
              <a:t>Interest to follow </a:t>
            </a:r>
            <a:r>
              <a:rPr lang="en-US" sz="2000" dirty="0"/>
              <a:t>up this workshop with more dedicated </a:t>
            </a:r>
            <a:endParaRPr lang="en-US" sz="2000" dirty="0" smtClean="0"/>
          </a:p>
          <a:p>
            <a:r>
              <a:rPr lang="en-US" sz="2000" dirty="0"/>
              <a:t>	</a:t>
            </a:r>
            <a:r>
              <a:rPr lang="en-US" sz="2000" dirty="0" smtClean="0"/>
              <a:t>meetings </a:t>
            </a:r>
            <a:r>
              <a:rPr lang="en-US" sz="2000" dirty="0"/>
              <a:t>between the experiments and theorists </a:t>
            </a:r>
            <a:endParaRPr lang="en-US" sz="2000" dirty="0" smtClean="0"/>
          </a:p>
          <a:p>
            <a:pPr marL="342900" indent="-342900">
              <a:buFont typeface="Arial"/>
              <a:buChar char="•"/>
            </a:pPr>
            <a:r>
              <a:rPr lang="en-US" sz="2000" dirty="0"/>
              <a:t>A 2</a:t>
            </a:r>
            <a:r>
              <a:rPr lang="en-US" sz="2000" baseline="30000" dirty="0"/>
              <a:t>nd</a:t>
            </a:r>
            <a:r>
              <a:rPr lang="en-US" sz="2000" dirty="0"/>
              <a:t> “Aix-Les-Bain” workshop in preparation </a:t>
            </a:r>
          </a:p>
          <a:p>
            <a:r>
              <a:rPr lang="en-US" sz="2000" dirty="0"/>
              <a:t>        for </a:t>
            </a:r>
            <a:r>
              <a:rPr lang="en-US" sz="2000" dirty="0" smtClean="0"/>
              <a:t>October </a:t>
            </a:r>
            <a:r>
              <a:rPr lang="en-US" sz="2000" dirty="0"/>
              <a:t>2014</a:t>
            </a:r>
          </a:p>
          <a:p>
            <a:endParaRPr lang="en-US" sz="2000" dirty="0"/>
          </a:p>
          <a:p>
            <a:r>
              <a:rPr lang="en-US" sz="2000" dirty="0" smtClean="0"/>
              <a:t>Workshop Summary Document:</a:t>
            </a:r>
            <a:endParaRPr lang="en-US" sz="2000" dirty="0"/>
          </a:p>
          <a:p>
            <a:r>
              <a:rPr lang="en-US" sz="2000" b="1" dirty="0" smtClean="0"/>
              <a:t>	ECFA/13/284</a:t>
            </a:r>
            <a:endParaRPr lang="en-US" sz="2000" dirty="0"/>
          </a:p>
          <a:p>
            <a:r>
              <a:rPr lang="en-US" sz="2000" dirty="0" smtClean="0"/>
              <a:t>	Available at:</a:t>
            </a:r>
          </a:p>
          <a:p>
            <a:r>
              <a:rPr lang="en-US" sz="2000" b="1" dirty="0" smtClean="0"/>
              <a:t>	</a:t>
            </a:r>
            <a:r>
              <a:rPr lang="en-US" sz="2000" b="1" dirty="0" smtClean="0">
                <a:hlinkClick r:id="rId2"/>
              </a:rPr>
              <a:t>http</a:t>
            </a:r>
            <a:r>
              <a:rPr lang="en-US" sz="2000" b="1" dirty="0">
                <a:hlinkClick r:id="rId2"/>
              </a:rPr>
              <a:t>://</a:t>
            </a:r>
            <a:r>
              <a:rPr lang="en-US" sz="2000" b="1" dirty="0" err="1">
                <a:hlinkClick r:id="rId2"/>
              </a:rPr>
              <a:t>cds.cern.ch</a:t>
            </a:r>
            <a:r>
              <a:rPr lang="en-US" sz="2000" b="1" dirty="0">
                <a:hlinkClick r:id="rId2"/>
              </a:rPr>
              <a:t>/record/1631032/</a:t>
            </a:r>
            <a:endParaRPr lang="en-US" sz="2000" b="1" dirty="0"/>
          </a:p>
        </p:txBody>
      </p:sp>
      <p:pic>
        <p:nvPicPr>
          <p:cNvPr id="10" name="Picture 9" descr="Screen Shot 2013-12-09 at 17.09.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199" y="3695447"/>
            <a:ext cx="1889515" cy="2660903"/>
          </a:xfrm>
          <a:prstGeom prst="rect">
            <a:avLst/>
          </a:prstGeom>
        </p:spPr>
      </p:pic>
      <p:sp>
        <p:nvSpPr>
          <p:cNvPr id="11" name="Title 1"/>
          <p:cNvSpPr>
            <a:spLocks noGrp="1"/>
          </p:cNvSpPr>
          <p:nvPr>
            <p:ph type="title"/>
          </p:nvPr>
        </p:nvSpPr>
        <p:spPr>
          <a:xfrm>
            <a:off x="1619672" y="72008"/>
            <a:ext cx="7830059" cy="1556792"/>
          </a:xfrm>
        </p:spPr>
        <p:txBody>
          <a:bodyPr/>
          <a:lstStyle/>
          <a:p>
            <a:pPr algn="l">
              <a:lnSpc>
                <a:spcPct val="80000"/>
              </a:lnSpc>
            </a:pPr>
            <a:r>
              <a:rPr lang="en-US" sz="3600" dirty="0" smtClean="0">
                <a:solidFill>
                  <a:srgbClr val="000090"/>
                </a:solidFill>
              </a:rPr>
              <a:t>ECFA </a:t>
            </a:r>
            <a:r>
              <a:rPr lang="en-US" sz="3600" dirty="0">
                <a:solidFill>
                  <a:srgbClr val="000090"/>
                </a:solidFill>
              </a:rPr>
              <a:t>High Luminosity LHC </a:t>
            </a:r>
            <a:r>
              <a:rPr lang="en-US" sz="3600" dirty="0" smtClean="0">
                <a:solidFill>
                  <a:srgbClr val="000090"/>
                </a:solidFill>
              </a:rPr>
              <a:t>         </a:t>
            </a:r>
            <a:br>
              <a:rPr lang="en-US" sz="3600" dirty="0" smtClean="0">
                <a:solidFill>
                  <a:srgbClr val="000090"/>
                </a:solidFill>
              </a:rPr>
            </a:br>
            <a:r>
              <a:rPr lang="en-US" sz="3600" dirty="0" smtClean="0">
                <a:solidFill>
                  <a:srgbClr val="000090"/>
                </a:solidFill>
              </a:rPr>
              <a:t>Experiments Workshop</a:t>
            </a:r>
            <a:r>
              <a:rPr lang="en-US" sz="3600" dirty="0">
                <a:solidFill>
                  <a:srgbClr val="000090"/>
                </a:solidFill>
              </a:rPr>
              <a:t>: </a:t>
            </a:r>
            <a:r>
              <a:rPr lang="en-US" sz="3600" dirty="0" smtClean="0">
                <a:solidFill>
                  <a:srgbClr val="000090"/>
                </a:solidFill>
              </a:rPr>
              <a:t/>
            </a:r>
            <a:br>
              <a:rPr lang="en-US" sz="3600" dirty="0" smtClean="0">
                <a:solidFill>
                  <a:srgbClr val="000090"/>
                </a:solidFill>
              </a:rPr>
            </a:br>
            <a:r>
              <a:rPr lang="en-US" sz="3600" dirty="0" smtClean="0">
                <a:solidFill>
                  <a:srgbClr val="000090"/>
                </a:solidFill>
              </a:rPr>
              <a:t>Physics </a:t>
            </a:r>
            <a:r>
              <a:rPr lang="en-US" sz="3600" dirty="0">
                <a:solidFill>
                  <a:srgbClr val="000090"/>
                </a:solidFill>
              </a:rPr>
              <a:t>and technology c</a:t>
            </a:r>
            <a:r>
              <a:rPr lang="en-US" sz="3600" dirty="0" smtClean="0">
                <a:solidFill>
                  <a:srgbClr val="000090"/>
                </a:solidFill>
              </a:rPr>
              <a:t>hallenges</a:t>
            </a:r>
            <a:endParaRPr lang="en-US" sz="3600" dirty="0">
              <a:solidFill>
                <a:srgbClr val="000090"/>
              </a:solidFill>
            </a:endParaRPr>
          </a:p>
        </p:txBody>
      </p:sp>
    </p:spTree>
    <p:extLst>
      <p:ext uri="{BB962C8B-B14F-4D97-AF65-F5344CB8AC3E}">
        <p14:creationId xmlns:p14="http://schemas.microsoft.com/office/powerpoint/2010/main" val="30953277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0"/>
            <a:ext cx="8229600" cy="1143000"/>
          </a:xfrm>
        </p:spPr>
        <p:txBody>
          <a:bodyPr/>
          <a:lstStyle/>
          <a:p>
            <a:r>
              <a:rPr lang="en-US" dirty="0" smtClean="0">
                <a:solidFill>
                  <a:srgbClr val="000090"/>
                </a:solidFill>
              </a:rPr>
              <a:t>Time Line of the Update</a:t>
            </a:r>
            <a:endParaRPr lang="en-US" dirty="0">
              <a:solidFill>
                <a:srgbClr val="000090"/>
              </a:solidFill>
            </a:endParaRPr>
          </a:p>
        </p:txBody>
      </p:sp>
      <p:sp>
        <p:nvSpPr>
          <p:cNvPr id="3" name="Content Placeholder 2"/>
          <p:cNvSpPr>
            <a:spLocks noGrp="1"/>
          </p:cNvSpPr>
          <p:nvPr>
            <p:ph idx="1"/>
          </p:nvPr>
        </p:nvSpPr>
        <p:spPr>
          <a:xfrm>
            <a:off x="107504" y="1575048"/>
            <a:ext cx="6445696" cy="4662264"/>
          </a:xfrm>
        </p:spPr>
        <p:txBody>
          <a:bodyPr>
            <a:noAutofit/>
          </a:bodyPr>
          <a:lstStyle/>
          <a:p>
            <a:r>
              <a:rPr lang="en-US" sz="1800" dirty="0" smtClean="0"/>
              <a:t>February 2012, Call for scientific </a:t>
            </a:r>
            <a:r>
              <a:rPr lang="en-US" sz="1800" dirty="0"/>
              <a:t>input from the community </a:t>
            </a:r>
          </a:p>
          <a:p>
            <a:r>
              <a:rPr lang="en-US" sz="1800" dirty="0" smtClean="0"/>
              <a:t>September </a:t>
            </a:r>
            <a:r>
              <a:rPr lang="en-US" sz="1800" dirty="0"/>
              <a:t>2012: </a:t>
            </a:r>
            <a:r>
              <a:rPr lang="en-US" sz="1800" b="1" dirty="0"/>
              <a:t>Open </a:t>
            </a:r>
            <a:r>
              <a:rPr lang="en-US" sz="1800" b="1" dirty="0" smtClean="0"/>
              <a:t>Symposium </a:t>
            </a:r>
            <a:r>
              <a:rPr lang="en-US" sz="1800" dirty="0" smtClean="0"/>
              <a:t>(</a:t>
            </a:r>
            <a:r>
              <a:rPr lang="en-US" sz="1800" dirty="0" err="1" smtClean="0"/>
              <a:t>Kracow,PL</a:t>
            </a:r>
            <a:r>
              <a:rPr lang="en-US" sz="1800" dirty="0" smtClean="0"/>
              <a:t>)</a:t>
            </a:r>
            <a:endParaRPr lang="en-US" sz="1800" dirty="0"/>
          </a:p>
          <a:p>
            <a:r>
              <a:rPr lang="en-US" sz="1800" dirty="0" smtClean="0"/>
              <a:t>December </a:t>
            </a:r>
            <a:r>
              <a:rPr lang="en-US" sz="1800" dirty="0"/>
              <a:t>2012: </a:t>
            </a:r>
            <a:r>
              <a:rPr lang="en-US" sz="1800" b="1" dirty="0"/>
              <a:t>Scientific Briefing Book</a:t>
            </a:r>
            <a:br>
              <a:rPr lang="en-US" sz="1800" b="1" dirty="0"/>
            </a:br>
            <a:r>
              <a:rPr lang="en-US" sz="1800" dirty="0"/>
              <a:t>by the Preparatory Group based on the </a:t>
            </a:r>
            <a:r>
              <a:rPr lang="en-US" sz="1800" dirty="0" smtClean="0"/>
              <a:t>community </a:t>
            </a:r>
            <a:r>
              <a:rPr lang="en-US" sz="1800" dirty="0"/>
              <a:t>input </a:t>
            </a:r>
            <a:endParaRPr lang="en-US" sz="1800" dirty="0" smtClean="0"/>
          </a:p>
          <a:p>
            <a:pPr marL="0" indent="0">
              <a:spcBef>
                <a:spcPts val="0"/>
              </a:spcBef>
              <a:buNone/>
            </a:pPr>
            <a:r>
              <a:rPr lang="en-US" sz="1800" dirty="0"/>
              <a:t>	</a:t>
            </a:r>
            <a:r>
              <a:rPr lang="en-US" sz="1800" dirty="0" smtClean="0"/>
              <a:t>	(</a:t>
            </a:r>
            <a:r>
              <a:rPr lang="en-US" sz="1800" dirty="0"/>
              <a:t>Open Symposium + written submissions) </a:t>
            </a:r>
            <a:endParaRPr lang="en-US" sz="1800" dirty="0" smtClean="0"/>
          </a:p>
          <a:p>
            <a:pPr marL="400050" lvl="1" indent="0">
              <a:spcBef>
                <a:spcPts val="0"/>
              </a:spcBef>
              <a:buNone/>
            </a:pPr>
            <a:r>
              <a:rPr lang="en-US" sz="1800" dirty="0" smtClean="0">
                <a:solidFill>
                  <a:srgbClr val="0000FF"/>
                </a:solidFill>
                <a:hlinkClick r:id="rId2"/>
              </a:rPr>
              <a:t>http</a:t>
            </a:r>
            <a:r>
              <a:rPr lang="en-US" sz="1800" dirty="0">
                <a:solidFill>
                  <a:srgbClr val="0000FF"/>
                </a:solidFill>
                <a:hlinkClick r:id="rId2"/>
              </a:rPr>
              <a:t>://europeanstrategygroup.web.cern.ch/europeanstrategygroup/</a:t>
            </a:r>
            <a:r>
              <a:rPr lang="en-US" sz="1800" dirty="0" smtClean="0">
                <a:solidFill>
                  <a:srgbClr val="0000FF"/>
                </a:solidFill>
                <a:hlinkClick r:id="rId2"/>
              </a:rPr>
              <a:t>Briefing_book.pdf</a:t>
            </a:r>
            <a:r>
              <a:rPr lang="en-US" sz="1800" dirty="0" smtClean="0">
                <a:solidFill>
                  <a:srgbClr val="0000FF"/>
                </a:solidFill>
              </a:rPr>
              <a:t> </a:t>
            </a:r>
            <a:r>
              <a:rPr lang="en-US" sz="1800" dirty="0" smtClean="0">
                <a:solidFill>
                  <a:srgbClr val="000000"/>
                </a:solidFill>
              </a:rPr>
              <a:t>(&gt; 200 pages)</a:t>
            </a:r>
            <a:endParaRPr lang="en-US" sz="1800" dirty="0">
              <a:solidFill>
                <a:srgbClr val="000000"/>
              </a:solidFill>
            </a:endParaRPr>
          </a:p>
          <a:p>
            <a:pPr>
              <a:spcBef>
                <a:spcPts val="0"/>
              </a:spcBef>
            </a:pPr>
            <a:r>
              <a:rPr lang="en-US" sz="1800" dirty="0" smtClean="0"/>
              <a:t>January </a:t>
            </a:r>
            <a:r>
              <a:rPr lang="en-US" sz="1800" dirty="0"/>
              <a:t>2013</a:t>
            </a:r>
            <a:r>
              <a:rPr lang="en-US" sz="1800" b="1" dirty="0"/>
              <a:t>: Strategy Group drafting session </a:t>
            </a:r>
            <a:r>
              <a:rPr lang="en-US" sz="1800" dirty="0" smtClean="0"/>
              <a:t>(</a:t>
            </a:r>
            <a:r>
              <a:rPr lang="en-US" sz="1800" dirty="0" err="1" smtClean="0"/>
              <a:t>Erice</a:t>
            </a:r>
            <a:r>
              <a:rPr lang="en-US" sz="1800" dirty="0" smtClean="0"/>
              <a:t>, I) </a:t>
            </a:r>
          </a:p>
          <a:p>
            <a:pPr marL="0" indent="0">
              <a:spcBef>
                <a:spcPts val="0"/>
              </a:spcBef>
              <a:buNone/>
            </a:pPr>
            <a:r>
              <a:rPr lang="en-US" sz="1800" dirty="0"/>
              <a:t>	</a:t>
            </a:r>
            <a:r>
              <a:rPr lang="en-US" sz="1800" dirty="0" smtClean="0"/>
              <a:t>Draft </a:t>
            </a:r>
            <a:r>
              <a:rPr lang="en-US" sz="1800" dirty="0"/>
              <a:t>of </a:t>
            </a:r>
            <a:r>
              <a:rPr lang="en-US" sz="1800" dirty="0" smtClean="0"/>
              <a:t>European </a:t>
            </a:r>
            <a:r>
              <a:rPr lang="en-US" sz="1800" dirty="0"/>
              <a:t>Strategy </a:t>
            </a:r>
            <a:r>
              <a:rPr lang="en-US" sz="1800" dirty="0" smtClean="0"/>
              <a:t>Update written and </a:t>
            </a:r>
            <a:r>
              <a:rPr lang="en-US" sz="1800" dirty="0"/>
              <a:t>submitted </a:t>
            </a:r>
            <a:endParaRPr lang="en-US" sz="1800" dirty="0" smtClean="0"/>
          </a:p>
          <a:p>
            <a:pPr marL="0" indent="0">
              <a:spcBef>
                <a:spcPts val="0"/>
              </a:spcBef>
              <a:buNone/>
            </a:pPr>
            <a:r>
              <a:rPr lang="en-US" sz="1800" dirty="0"/>
              <a:t>	</a:t>
            </a:r>
            <a:r>
              <a:rPr lang="en-US" sz="1800" dirty="0" smtClean="0"/>
              <a:t>to Council </a:t>
            </a:r>
          </a:p>
          <a:p>
            <a:pPr>
              <a:spcBef>
                <a:spcPts val="0"/>
              </a:spcBef>
            </a:pPr>
            <a:r>
              <a:rPr lang="en-US" sz="1800" dirty="0" smtClean="0"/>
              <a:t>March </a:t>
            </a:r>
            <a:r>
              <a:rPr lang="en-US" sz="1800" dirty="0"/>
              <a:t>2013: Council </a:t>
            </a:r>
            <a:r>
              <a:rPr lang="en-US" sz="1800" dirty="0" smtClean="0"/>
              <a:t>agreed on final draft with minor wording </a:t>
            </a:r>
          </a:p>
          <a:p>
            <a:pPr marL="0" indent="0">
              <a:spcBef>
                <a:spcPts val="0"/>
              </a:spcBef>
              <a:buNone/>
            </a:pPr>
            <a:r>
              <a:rPr lang="en-US" sz="1800" dirty="0"/>
              <a:t>	</a:t>
            </a:r>
            <a:r>
              <a:rPr lang="en-US" sz="1800" dirty="0" smtClean="0"/>
              <a:t>amendments</a:t>
            </a:r>
            <a:endParaRPr lang="en-US" sz="1800" dirty="0" smtClean="0">
              <a:solidFill>
                <a:srgbClr val="000000"/>
              </a:solidFill>
            </a:endParaRPr>
          </a:p>
          <a:p>
            <a:r>
              <a:rPr lang="en-US" sz="1800" dirty="0" smtClean="0">
                <a:solidFill>
                  <a:srgbClr val="000000"/>
                </a:solidFill>
              </a:rPr>
              <a:t>May 30 2013</a:t>
            </a:r>
            <a:r>
              <a:rPr lang="en-US" sz="1800" dirty="0">
                <a:solidFill>
                  <a:srgbClr val="000000"/>
                </a:solidFill>
              </a:rPr>
              <a:t>: The Council </a:t>
            </a:r>
            <a:r>
              <a:rPr lang="en-US" sz="1800" dirty="0" smtClean="0">
                <a:solidFill>
                  <a:srgbClr val="000000"/>
                </a:solidFill>
              </a:rPr>
              <a:t>formally adopted </a:t>
            </a:r>
            <a:r>
              <a:rPr lang="en-US" sz="1800" dirty="0">
                <a:solidFill>
                  <a:srgbClr val="000000"/>
                </a:solidFill>
              </a:rPr>
              <a:t>the Strategy </a:t>
            </a:r>
            <a:endParaRPr lang="en-US" sz="1800" dirty="0" smtClean="0">
              <a:solidFill>
                <a:srgbClr val="000000"/>
              </a:solidFill>
            </a:endParaRPr>
          </a:p>
          <a:p>
            <a:pPr marL="0" indent="0">
              <a:buNone/>
            </a:pPr>
            <a:r>
              <a:rPr lang="en-US" sz="1800" dirty="0">
                <a:solidFill>
                  <a:srgbClr val="000000"/>
                </a:solidFill>
              </a:rPr>
              <a:t>	</a:t>
            </a:r>
            <a:r>
              <a:rPr lang="en-US" sz="1800" dirty="0" smtClean="0">
                <a:solidFill>
                  <a:srgbClr val="000000"/>
                </a:solidFill>
              </a:rPr>
              <a:t>Update in a special European Strategy Session of the Council 	in Brussels</a:t>
            </a:r>
            <a:endParaRPr lang="en-US" sz="1800" dirty="0">
              <a:solidFill>
                <a:srgbClr val="000000"/>
              </a:solidFill>
            </a:endParaRPr>
          </a:p>
          <a:p>
            <a:pPr marL="0" indent="0">
              <a:buNone/>
            </a:pPr>
            <a:endParaRPr lang="en-US" sz="1800" dirty="0" smtClean="0"/>
          </a:p>
          <a:p>
            <a:pPr marL="0" indent="0">
              <a:buNone/>
            </a:pPr>
            <a:r>
              <a:rPr lang="en-US" sz="1800" dirty="0"/>
              <a:t>	</a:t>
            </a:r>
          </a:p>
        </p:txBody>
      </p:sp>
      <p:sp>
        <p:nvSpPr>
          <p:cNvPr id="4" name="Date Placeholder 3"/>
          <p:cNvSpPr>
            <a:spLocks noGrp="1"/>
          </p:cNvSpPr>
          <p:nvPr>
            <p:ph type="dt" sz="half" idx="10"/>
          </p:nvPr>
        </p:nvSpPr>
        <p:spPr/>
        <p:txBody>
          <a:bodyPr/>
          <a:lstStyle/>
          <a:p>
            <a:r>
              <a:rPr lang="en-US" smtClean="0"/>
              <a:t>February 27, 2014</a:t>
            </a:r>
            <a:endParaRPr lang="de-AT" dirty="0"/>
          </a:p>
        </p:txBody>
      </p:sp>
      <p:sp>
        <p:nvSpPr>
          <p:cNvPr id="5" name="Footer Placeholder 4"/>
          <p:cNvSpPr>
            <a:spLocks noGrp="1"/>
          </p:cNvSpPr>
          <p:nvPr>
            <p:ph type="ftr" sz="quarter" idx="11"/>
          </p:nvPr>
        </p:nvSpPr>
        <p:spPr/>
        <p:txBody>
          <a:bodyPr/>
          <a:lstStyle/>
          <a:p>
            <a:r>
              <a:rPr lang="en-US" smtClean="0"/>
              <a:t>INSTR14, Novosibirsk, Russia</a:t>
            </a:r>
            <a:endParaRPr lang="de-AT" dirty="0"/>
          </a:p>
        </p:txBody>
      </p:sp>
      <p:sp>
        <p:nvSpPr>
          <p:cNvPr id="6" name="Slide Number Placeholder 5"/>
          <p:cNvSpPr>
            <a:spLocks noGrp="1"/>
          </p:cNvSpPr>
          <p:nvPr>
            <p:ph type="sldNum" sz="quarter" idx="12"/>
          </p:nvPr>
        </p:nvSpPr>
        <p:spPr/>
        <p:txBody>
          <a:bodyPr/>
          <a:lstStyle/>
          <a:p>
            <a:fld id="{5B7135EE-8DF9-A34E-A5DA-A4161B1F7C3C}" type="slidenum">
              <a:rPr lang="de-AT" smtClean="0"/>
              <a:pPr/>
              <a:t>3</a:t>
            </a:fld>
            <a:endParaRPr lang="de-AT" dirty="0"/>
          </a:p>
        </p:txBody>
      </p:sp>
      <p:pic>
        <p:nvPicPr>
          <p:cNvPr id="7" name="Picture 6" descr="Screen Shot 2013-04-12 at 09.39.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054" y="1736358"/>
            <a:ext cx="2625442" cy="3708866"/>
          </a:xfrm>
          <a:prstGeom prst="rect">
            <a:avLst/>
          </a:prstGeom>
        </p:spPr>
      </p:pic>
      <p:sp>
        <p:nvSpPr>
          <p:cNvPr id="8" name="TextBox 7"/>
          <p:cNvSpPr txBox="1"/>
          <p:nvPr/>
        </p:nvSpPr>
        <p:spPr>
          <a:xfrm>
            <a:off x="107504" y="1013676"/>
            <a:ext cx="8130480" cy="646331"/>
          </a:xfrm>
          <a:prstGeom prst="rect">
            <a:avLst/>
          </a:prstGeom>
          <a:noFill/>
        </p:spPr>
        <p:txBody>
          <a:bodyPr wrap="square" rtlCol="0">
            <a:spAutoFit/>
          </a:bodyPr>
          <a:lstStyle/>
          <a:p>
            <a:pPr marL="285750" indent="-285750">
              <a:buFont typeface="Arial"/>
              <a:buChar char="•"/>
            </a:pPr>
            <a:r>
              <a:rPr lang="en-US" dirty="0"/>
              <a:t>The update process started in 2011 by setting up the European Strategy Group (ESG) and the Preparatory Group by Council </a:t>
            </a:r>
          </a:p>
        </p:txBody>
      </p:sp>
    </p:spTree>
    <p:extLst>
      <p:ext uri="{BB962C8B-B14F-4D97-AF65-F5344CB8AC3E}">
        <p14:creationId xmlns:p14="http://schemas.microsoft.com/office/powerpoint/2010/main" val="21194832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97768"/>
            <a:ext cx="8229600" cy="1143000"/>
          </a:xfrm>
        </p:spPr>
        <p:txBody>
          <a:bodyPr/>
          <a:lstStyle/>
          <a:p>
            <a:pPr algn="l">
              <a:lnSpc>
                <a:spcPct val="80000"/>
              </a:lnSpc>
            </a:pPr>
            <a:r>
              <a:rPr lang="en-US" dirty="0" smtClean="0">
                <a:solidFill>
                  <a:srgbClr val="000090"/>
                </a:solidFill>
              </a:rPr>
              <a:t>Study on Future Circular </a:t>
            </a:r>
            <a:br>
              <a:rPr lang="en-US" dirty="0" smtClean="0">
                <a:solidFill>
                  <a:srgbClr val="000090"/>
                </a:solidFill>
              </a:rPr>
            </a:br>
            <a:r>
              <a:rPr lang="en-US" dirty="0" smtClean="0">
                <a:solidFill>
                  <a:srgbClr val="000090"/>
                </a:solidFill>
              </a:rPr>
              <a:t>Colliders (FCC)</a:t>
            </a:r>
            <a:endParaRPr lang="en-US" dirty="0">
              <a:solidFill>
                <a:srgbClr val="000090"/>
              </a:solidFill>
            </a:endParaRPr>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30</a:t>
            </a:fld>
            <a:endParaRPr lang="de-AT"/>
          </a:p>
        </p:txBody>
      </p:sp>
      <p:pic>
        <p:nvPicPr>
          <p:cNvPr id="7" name="Picture 6" descr="Screen Shot 2014-01-17 at 09.28.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091" y="2348880"/>
            <a:ext cx="2941005" cy="3932355"/>
          </a:xfrm>
          <a:prstGeom prst="rect">
            <a:avLst/>
          </a:prstGeom>
        </p:spPr>
      </p:pic>
      <p:sp>
        <p:nvSpPr>
          <p:cNvPr id="8" name="TextBox 7"/>
          <p:cNvSpPr txBox="1"/>
          <p:nvPr/>
        </p:nvSpPr>
        <p:spPr>
          <a:xfrm>
            <a:off x="395536" y="1484784"/>
            <a:ext cx="8352727" cy="1015663"/>
          </a:xfrm>
          <a:prstGeom prst="rect">
            <a:avLst/>
          </a:prstGeom>
          <a:noFill/>
        </p:spPr>
        <p:txBody>
          <a:bodyPr wrap="square" rtlCol="0">
            <a:spAutoFit/>
          </a:bodyPr>
          <a:lstStyle/>
          <a:p>
            <a:r>
              <a:rPr lang="en-US" sz="2000" dirty="0" smtClean="0"/>
              <a:t>Launch of a new study under the auspices of ECFA, Kick-off meeting 12-15 February 2014, University of </a:t>
            </a:r>
            <a:r>
              <a:rPr lang="en-US" sz="2000" dirty="0"/>
              <a:t>Geneva </a:t>
            </a:r>
            <a:r>
              <a:rPr lang="en-US" sz="2000" dirty="0">
                <a:hlinkClick r:id="rId3"/>
              </a:rPr>
              <a:t>http://indico.cern.ch/event/282344</a:t>
            </a:r>
            <a:r>
              <a:rPr lang="en-US" sz="2000" dirty="0" smtClean="0">
                <a:hlinkClick r:id="rId3"/>
              </a:rPr>
              <a:t>/</a:t>
            </a:r>
            <a:endParaRPr lang="en-US" sz="2000" dirty="0" smtClean="0"/>
          </a:p>
          <a:p>
            <a:r>
              <a:rPr lang="en-US" sz="2000" dirty="0" smtClean="0"/>
              <a:t>330 registered participants</a:t>
            </a:r>
            <a:endParaRPr lang="en-US" sz="2000" dirty="0"/>
          </a:p>
        </p:txBody>
      </p:sp>
      <p:pic>
        <p:nvPicPr>
          <p:cNvPr id="9" name="Picture 8" descr="Screen Shot 2014-01-17 at 09.42.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708920"/>
            <a:ext cx="5614821" cy="3580221"/>
          </a:xfrm>
          <a:prstGeom prst="rect">
            <a:avLst/>
          </a:prstGeom>
        </p:spPr>
      </p:pic>
    </p:spTree>
    <p:extLst>
      <p:ext uri="{BB962C8B-B14F-4D97-AF65-F5344CB8AC3E}">
        <p14:creationId xmlns:p14="http://schemas.microsoft.com/office/powerpoint/2010/main" val="425801448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52"/>
            <a:ext cx="8229600" cy="1143000"/>
          </a:xfrm>
        </p:spPr>
        <p:txBody>
          <a:bodyPr/>
          <a:lstStyle/>
          <a:p>
            <a:r>
              <a:rPr lang="en-US" dirty="0" smtClean="0">
                <a:solidFill>
                  <a:srgbClr val="000090"/>
                </a:solidFill>
              </a:rPr>
              <a:t>Summary</a:t>
            </a:r>
            <a:endParaRPr lang="en-US" dirty="0">
              <a:solidFill>
                <a:srgbClr val="000090"/>
              </a:solidFill>
            </a:endParaRPr>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31</a:t>
            </a:fld>
            <a:endParaRPr lang="de-AT"/>
          </a:p>
        </p:txBody>
      </p:sp>
      <p:sp>
        <p:nvSpPr>
          <p:cNvPr id="8" name="Rectangle 7"/>
          <p:cNvSpPr/>
          <p:nvPr/>
        </p:nvSpPr>
        <p:spPr>
          <a:xfrm>
            <a:off x="323528" y="1119064"/>
            <a:ext cx="9001000" cy="5170645"/>
          </a:xfrm>
          <a:prstGeom prst="rect">
            <a:avLst/>
          </a:prstGeom>
        </p:spPr>
        <p:txBody>
          <a:bodyPr wrap="square">
            <a:spAutoFit/>
          </a:bodyPr>
          <a:lstStyle/>
          <a:p>
            <a:r>
              <a:rPr lang="en-US" sz="2200" dirty="0" smtClean="0"/>
              <a:t>The Strategy Update is the result of a systematic and exhaustive discussion involving the whole particle physics community</a:t>
            </a:r>
            <a:r>
              <a:rPr lang="en-US" sz="2200" dirty="0"/>
              <a:t> </a:t>
            </a:r>
            <a:r>
              <a:rPr lang="en-US" sz="2200" dirty="0" smtClean="0"/>
              <a:t>in Europe and elsewhere. </a:t>
            </a:r>
          </a:p>
          <a:p>
            <a:r>
              <a:rPr lang="en-US" sz="2200" b="1" dirty="0" smtClean="0"/>
              <a:t>In </a:t>
            </a:r>
            <a:r>
              <a:rPr lang="en-US" sz="2200" b="1" dirty="0"/>
              <a:t>all the discussions science was placed first! </a:t>
            </a:r>
            <a:endParaRPr lang="en-US" sz="2200" dirty="0"/>
          </a:p>
          <a:p>
            <a:r>
              <a:rPr lang="en-US" sz="2200" dirty="0" smtClean="0"/>
              <a:t>	Four high-priority </a:t>
            </a:r>
            <a:r>
              <a:rPr lang="en-US" sz="2200" dirty="0"/>
              <a:t>l</a:t>
            </a:r>
            <a:r>
              <a:rPr lang="en-US" sz="2200" dirty="0" smtClean="0"/>
              <a:t>arge-scale activities identified.</a:t>
            </a:r>
          </a:p>
          <a:p>
            <a:pPr marL="800100" lvl="1" indent="-342900">
              <a:buFont typeface="Arial"/>
              <a:buChar char="•"/>
            </a:pPr>
            <a:r>
              <a:rPr lang="en-US" sz="2200" dirty="0" smtClean="0"/>
              <a:t>High-Luminosity LHC</a:t>
            </a:r>
          </a:p>
          <a:p>
            <a:pPr marL="800100" lvl="1" indent="-342900">
              <a:buFont typeface="Arial"/>
              <a:buChar char="•"/>
            </a:pPr>
            <a:r>
              <a:rPr lang="en-US" sz="2200" dirty="0" smtClean="0"/>
              <a:t>R&amp;D for a future machine at CERN</a:t>
            </a:r>
          </a:p>
          <a:p>
            <a:pPr marL="800100" lvl="1" indent="-342900">
              <a:buFont typeface="Arial"/>
              <a:buChar char="•"/>
            </a:pPr>
            <a:r>
              <a:rPr lang="en-US" sz="2200" dirty="0" smtClean="0"/>
              <a:t>Participation in the ILC in Japan</a:t>
            </a:r>
          </a:p>
          <a:p>
            <a:pPr marL="800100" lvl="1" indent="-342900">
              <a:buFont typeface="Arial"/>
              <a:buChar char="•"/>
            </a:pPr>
            <a:r>
              <a:rPr lang="en-US" sz="2200" dirty="0" smtClean="0"/>
              <a:t>Support for European neutrino community </a:t>
            </a:r>
          </a:p>
          <a:p>
            <a:pPr marL="342900" indent="-342900">
              <a:buFont typeface="Arial"/>
              <a:buChar char="•"/>
            </a:pPr>
            <a:endParaRPr lang="en-US" sz="2200" dirty="0" smtClean="0"/>
          </a:p>
          <a:p>
            <a:r>
              <a:rPr lang="en-US" sz="2200" b="1" dirty="0" smtClean="0"/>
              <a:t>Europe has a clear vision and strategy for the future!</a:t>
            </a:r>
          </a:p>
          <a:p>
            <a:r>
              <a:rPr lang="en-US" sz="2200" b="1" dirty="0"/>
              <a:t>The </a:t>
            </a:r>
            <a:r>
              <a:rPr lang="en-US" sz="2200" b="1" dirty="0" smtClean="0"/>
              <a:t>program </a:t>
            </a:r>
            <a:r>
              <a:rPr lang="en-US" sz="2200" b="1" dirty="0"/>
              <a:t>is challenging, but not unrealistic</a:t>
            </a:r>
            <a:r>
              <a:rPr lang="en-US" sz="2200" b="1" dirty="0" smtClean="0"/>
              <a:t>.</a:t>
            </a:r>
          </a:p>
          <a:p>
            <a:r>
              <a:rPr lang="en-US" sz="2200" b="1" dirty="0" smtClean="0"/>
              <a:t>Europe supports the </a:t>
            </a:r>
            <a:r>
              <a:rPr lang="en-US" sz="2200" b="1" dirty="0"/>
              <a:t>global </a:t>
            </a:r>
            <a:r>
              <a:rPr lang="en-US" sz="2200" b="1" dirty="0" smtClean="0"/>
              <a:t>effort in our field.</a:t>
            </a:r>
            <a:endParaRPr lang="en-US" sz="2200" b="1" dirty="0"/>
          </a:p>
          <a:p>
            <a:endParaRPr lang="en-US" sz="2200" dirty="0"/>
          </a:p>
          <a:p>
            <a:endParaRPr lang="en-US" sz="2200" b="1" dirty="0"/>
          </a:p>
          <a:p>
            <a:endParaRPr lang="en-US" sz="2200" dirty="0" smtClean="0"/>
          </a:p>
        </p:txBody>
      </p:sp>
      <p:sp>
        <p:nvSpPr>
          <p:cNvPr id="3" name="TextBox 2"/>
          <p:cNvSpPr txBox="1"/>
          <p:nvPr/>
        </p:nvSpPr>
        <p:spPr>
          <a:xfrm>
            <a:off x="77990" y="5334307"/>
            <a:ext cx="9102522" cy="830997"/>
          </a:xfrm>
          <a:prstGeom prst="rect">
            <a:avLst/>
          </a:prstGeom>
          <a:noFill/>
        </p:spPr>
        <p:txBody>
          <a:bodyPr wrap="none" rtlCol="0">
            <a:spAutoFit/>
          </a:bodyPr>
          <a:lstStyle/>
          <a:p>
            <a:r>
              <a:rPr lang="en-US" sz="2400" b="1" dirty="0" smtClean="0">
                <a:solidFill>
                  <a:srgbClr val="FF0000"/>
                </a:solidFill>
              </a:rPr>
              <a:t>The implementation of the strategy has started!</a:t>
            </a:r>
          </a:p>
          <a:p>
            <a:r>
              <a:rPr lang="en-US" sz="2400" b="1" dirty="0" smtClean="0">
                <a:solidFill>
                  <a:srgbClr val="FF0000"/>
                </a:solidFill>
              </a:rPr>
              <a:t>The </a:t>
            </a:r>
            <a:r>
              <a:rPr lang="en-US" sz="2400" b="1" dirty="0">
                <a:solidFill>
                  <a:srgbClr val="FF0000"/>
                </a:solidFill>
              </a:rPr>
              <a:t>next update of the European strategy </a:t>
            </a:r>
            <a:r>
              <a:rPr lang="en-US" sz="2400" b="1" dirty="0" smtClean="0">
                <a:solidFill>
                  <a:srgbClr val="FF0000"/>
                </a:solidFill>
              </a:rPr>
              <a:t>is foreseen in </a:t>
            </a:r>
            <a:r>
              <a:rPr lang="en-US" sz="2400" b="1" dirty="0">
                <a:solidFill>
                  <a:srgbClr val="FF0000"/>
                </a:solidFill>
              </a:rPr>
              <a:t>about 5 years</a:t>
            </a:r>
            <a:r>
              <a:rPr lang="en-US" sz="2400" b="1" dirty="0" smtClean="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878621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27, 2014</a:t>
            </a:r>
            <a:endParaRPr lang="de-AT" dirty="0"/>
          </a:p>
        </p:txBody>
      </p:sp>
      <p:sp>
        <p:nvSpPr>
          <p:cNvPr id="5" name="Footer Placeholder 4"/>
          <p:cNvSpPr>
            <a:spLocks noGrp="1"/>
          </p:cNvSpPr>
          <p:nvPr>
            <p:ph type="ftr" sz="quarter" idx="11"/>
          </p:nvPr>
        </p:nvSpPr>
        <p:spPr/>
        <p:txBody>
          <a:bodyPr/>
          <a:lstStyle/>
          <a:p>
            <a:r>
              <a:rPr lang="en-US" smtClean="0"/>
              <a:t>INSTR14, Novosibirsk, Russia</a:t>
            </a:r>
            <a:endParaRPr lang="de-AT" dirty="0"/>
          </a:p>
        </p:txBody>
      </p:sp>
      <p:sp>
        <p:nvSpPr>
          <p:cNvPr id="6" name="Slide Number Placeholder 5"/>
          <p:cNvSpPr>
            <a:spLocks noGrp="1"/>
          </p:cNvSpPr>
          <p:nvPr>
            <p:ph type="sldNum" sz="quarter" idx="12"/>
          </p:nvPr>
        </p:nvSpPr>
        <p:spPr/>
        <p:txBody>
          <a:bodyPr/>
          <a:lstStyle/>
          <a:p>
            <a:fld id="{5B7135EE-8DF9-A34E-A5DA-A4161B1F7C3C}" type="slidenum">
              <a:rPr lang="de-AT" smtClean="0"/>
              <a:pPr/>
              <a:t>32</a:t>
            </a:fld>
            <a:endParaRPr lang="de-AT" dirty="0"/>
          </a:p>
        </p:txBody>
      </p:sp>
      <p:sp>
        <p:nvSpPr>
          <p:cNvPr id="7" name="TextBox 6"/>
          <p:cNvSpPr txBox="1"/>
          <p:nvPr/>
        </p:nvSpPr>
        <p:spPr>
          <a:xfrm>
            <a:off x="1403648" y="2704051"/>
            <a:ext cx="6334186" cy="707886"/>
          </a:xfrm>
          <a:prstGeom prst="rect">
            <a:avLst/>
          </a:prstGeom>
          <a:noFill/>
        </p:spPr>
        <p:txBody>
          <a:bodyPr wrap="none" rtlCol="0">
            <a:spAutoFit/>
          </a:bodyPr>
          <a:lstStyle/>
          <a:p>
            <a:r>
              <a:rPr lang="en-US" sz="4000" dirty="0" smtClean="0">
                <a:solidFill>
                  <a:srgbClr val="000090"/>
                </a:solidFill>
              </a:rPr>
              <a:t>Thank you for your attention!</a:t>
            </a:r>
            <a:endParaRPr lang="en-US" sz="4000" dirty="0">
              <a:solidFill>
                <a:srgbClr val="000090"/>
              </a:solidFill>
            </a:endParaRPr>
          </a:p>
        </p:txBody>
      </p:sp>
    </p:spTree>
    <p:extLst>
      <p:ext uri="{BB962C8B-B14F-4D97-AF65-F5344CB8AC3E}">
        <p14:creationId xmlns:p14="http://schemas.microsoft.com/office/powerpoint/2010/main" val="23951051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0090"/>
                </a:solidFill>
              </a:rPr>
              <a:t>Scientific Input</a:t>
            </a:r>
            <a:endParaRPr lang="en-US" dirty="0">
              <a:solidFill>
                <a:srgbClr val="000090"/>
              </a:solidFill>
            </a:endParaRPr>
          </a:p>
        </p:txBody>
      </p:sp>
      <p:sp>
        <p:nvSpPr>
          <p:cNvPr id="3" name="Content Placeholder 2"/>
          <p:cNvSpPr>
            <a:spLocks noGrp="1"/>
          </p:cNvSpPr>
          <p:nvPr>
            <p:ph idx="1"/>
          </p:nvPr>
        </p:nvSpPr>
        <p:spPr>
          <a:xfrm>
            <a:off x="323528" y="1208336"/>
            <a:ext cx="8229600" cy="3900488"/>
          </a:xfrm>
        </p:spPr>
        <p:txBody>
          <a:bodyPr>
            <a:normAutofit/>
          </a:bodyPr>
          <a:lstStyle/>
          <a:p>
            <a:r>
              <a:rPr lang="en-US" sz="2000" dirty="0" smtClean="0"/>
              <a:t>~160 written contribution received  from individuals, collaborations, national institutes, countries.</a:t>
            </a:r>
          </a:p>
          <a:p>
            <a:r>
              <a:rPr lang="en-US" sz="2000" dirty="0" smtClean="0"/>
              <a:t>Large attendance during the open symposium (~500 participants)</a:t>
            </a:r>
          </a:p>
          <a:p>
            <a:endParaRPr lang="en-US" sz="800" dirty="0"/>
          </a:p>
          <a:p>
            <a:pPr marL="0" indent="0">
              <a:spcBef>
                <a:spcPts val="0"/>
              </a:spcBef>
              <a:buNone/>
            </a:pPr>
            <a:r>
              <a:rPr lang="en-US" sz="2000" dirty="0" smtClean="0"/>
              <a:t>A plethora of projects, facilities,</a:t>
            </a:r>
            <a:r>
              <a:rPr lang="en-US" sz="2000" dirty="0"/>
              <a:t> new </a:t>
            </a:r>
            <a:r>
              <a:rPr lang="en-US" sz="2000" dirty="0" smtClean="0"/>
              <a:t>ideas were proposed and described.</a:t>
            </a:r>
          </a:p>
          <a:p>
            <a:pPr marL="0" indent="0">
              <a:spcBef>
                <a:spcPts val="0"/>
              </a:spcBef>
              <a:buNone/>
            </a:pPr>
            <a:r>
              <a:rPr lang="en-US" sz="2000" dirty="0" smtClean="0"/>
              <a:t>Many triggered by the two discoveries in 2012 (just in time).</a:t>
            </a:r>
          </a:p>
          <a:p>
            <a:pPr marL="0" indent="0">
              <a:spcBef>
                <a:spcPts val="0"/>
              </a:spcBef>
              <a:buNone/>
            </a:pPr>
            <a:endParaRPr lang="en-US" sz="1200" dirty="0" smtClean="0"/>
          </a:p>
          <a:p>
            <a:pPr marL="0" indent="0">
              <a:buNone/>
            </a:pPr>
            <a:r>
              <a:rPr lang="en-US" sz="2000" dirty="0" smtClean="0"/>
              <a:t>	</a:t>
            </a:r>
            <a:r>
              <a:rPr lang="en-US" sz="1800" dirty="0" smtClean="0"/>
              <a:t>Higgs Boson at 125 </a:t>
            </a:r>
            <a:r>
              <a:rPr lang="en-US" sz="1800" dirty="0" err="1" smtClean="0"/>
              <a:t>GeV</a:t>
            </a:r>
            <a:r>
              <a:rPr lang="en-US" sz="1800" dirty="0" smtClean="0"/>
              <a:t>:</a:t>
            </a:r>
            <a:r>
              <a:rPr lang="en-US" sz="2000" dirty="0" smtClean="0"/>
              <a:t>				</a:t>
            </a:r>
            <a:r>
              <a:rPr lang="en-US" sz="1800" dirty="0" smtClean="0"/>
              <a:t>Large θ</a:t>
            </a:r>
            <a:r>
              <a:rPr lang="en-US" sz="1800" baseline="-25000" dirty="0" smtClean="0"/>
              <a:t>13</a:t>
            </a:r>
            <a:r>
              <a:rPr lang="en-US" sz="1800" dirty="0" smtClean="0"/>
              <a:t> neutrino mixing angle:</a:t>
            </a:r>
            <a:endParaRPr lang="en-US" sz="1800" dirty="0"/>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4</a:t>
            </a:fld>
            <a:endParaRPr lang="de-AT"/>
          </a:p>
        </p:txBody>
      </p:sp>
      <p:pic>
        <p:nvPicPr>
          <p:cNvPr id="8" name="Picture 7" descr="Screen Shot 2013-04-09 at 18.13.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573016"/>
            <a:ext cx="3168352" cy="2835231"/>
          </a:xfrm>
          <a:prstGeom prst="rect">
            <a:avLst/>
          </a:prstGeom>
        </p:spPr>
      </p:pic>
      <p:pic>
        <p:nvPicPr>
          <p:cNvPr id="7" name="Picture 6" descr="Screen Shot 2013-04-17 at 10.31.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116" y="3628685"/>
            <a:ext cx="3531228" cy="2605093"/>
          </a:xfrm>
          <a:prstGeom prst="rect">
            <a:avLst/>
          </a:prstGeom>
        </p:spPr>
      </p:pic>
    </p:spTree>
    <p:extLst>
      <p:ext uri="{BB962C8B-B14F-4D97-AF65-F5344CB8AC3E}">
        <p14:creationId xmlns:p14="http://schemas.microsoft.com/office/powerpoint/2010/main" val="34787579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083" y="2477729"/>
            <a:ext cx="8229600" cy="3900488"/>
          </a:xfrm>
        </p:spPr>
        <p:txBody>
          <a:bodyPr>
            <a:normAutofit/>
          </a:bodyPr>
          <a:lstStyle/>
          <a:p>
            <a:pPr marL="0" indent="0">
              <a:buNone/>
            </a:pPr>
            <a:r>
              <a:rPr lang="en-US" sz="3600" dirty="0" smtClean="0"/>
              <a:t>A quick tour through the most discussed (fascinating</a:t>
            </a:r>
            <a:r>
              <a:rPr lang="en-US" sz="3600" smtClean="0"/>
              <a:t>) projects</a:t>
            </a:r>
            <a:r>
              <a:rPr lang="en-US" sz="3600" dirty="0" smtClean="0"/>
              <a:t>:</a:t>
            </a:r>
            <a:endParaRPr lang="en-US" sz="3600" dirty="0"/>
          </a:p>
        </p:txBody>
      </p:sp>
      <p:sp>
        <p:nvSpPr>
          <p:cNvPr id="4" name="Date Placeholder 3"/>
          <p:cNvSpPr>
            <a:spLocks noGrp="1"/>
          </p:cNvSpPr>
          <p:nvPr>
            <p:ph type="dt" sz="half" idx="10"/>
          </p:nvPr>
        </p:nvSpPr>
        <p:spPr/>
        <p:txBody>
          <a:bodyPr/>
          <a:lstStyle/>
          <a:p>
            <a:r>
              <a:rPr lang="en-US" smtClean="0"/>
              <a:t>February 27, 2014</a:t>
            </a:r>
            <a:endParaRPr lang="de-AT" dirty="0"/>
          </a:p>
        </p:txBody>
      </p:sp>
      <p:sp>
        <p:nvSpPr>
          <p:cNvPr id="5" name="Footer Placeholder 4"/>
          <p:cNvSpPr>
            <a:spLocks noGrp="1"/>
          </p:cNvSpPr>
          <p:nvPr>
            <p:ph type="ftr" sz="quarter" idx="11"/>
          </p:nvPr>
        </p:nvSpPr>
        <p:spPr/>
        <p:txBody>
          <a:bodyPr/>
          <a:lstStyle/>
          <a:p>
            <a:r>
              <a:rPr lang="en-US" smtClean="0"/>
              <a:t>INSTR14, Novosibirsk, Russia</a:t>
            </a:r>
            <a:endParaRPr lang="de-AT" dirty="0"/>
          </a:p>
        </p:txBody>
      </p:sp>
      <p:sp>
        <p:nvSpPr>
          <p:cNvPr id="6" name="Slide Number Placeholder 5"/>
          <p:cNvSpPr>
            <a:spLocks noGrp="1"/>
          </p:cNvSpPr>
          <p:nvPr>
            <p:ph type="sldNum" sz="quarter" idx="12"/>
          </p:nvPr>
        </p:nvSpPr>
        <p:spPr/>
        <p:txBody>
          <a:bodyPr/>
          <a:lstStyle/>
          <a:p>
            <a:fld id="{5B7135EE-8DF9-A34E-A5DA-A4161B1F7C3C}" type="slidenum">
              <a:rPr lang="de-AT" smtClean="0"/>
              <a:pPr/>
              <a:t>5</a:t>
            </a:fld>
            <a:endParaRPr lang="de-AT" dirty="0"/>
          </a:p>
        </p:txBody>
      </p:sp>
    </p:spTree>
    <p:extLst>
      <p:ext uri="{BB962C8B-B14F-4D97-AF65-F5344CB8AC3E}">
        <p14:creationId xmlns:p14="http://schemas.microsoft.com/office/powerpoint/2010/main" val="35742760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0" y="0"/>
            <a:ext cx="8229600" cy="1143000"/>
          </a:xfrm>
        </p:spPr>
        <p:txBody>
          <a:bodyPr/>
          <a:lstStyle/>
          <a:p>
            <a:r>
              <a:rPr lang="en-US" dirty="0" smtClean="0">
                <a:solidFill>
                  <a:srgbClr val="000090"/>
                </a:solidFill>
              </a:rPr>
              <a:t>Proton-Proton Colliders</a:t>
            </a:r>
            <a:endParaRPr lang="en-US" dirty="0">
              <a:solidFill>
                <a:srgbClr val="000090"/>
              </a:solidFill>
            </a:endParaRPr>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6</a:t>
            </a:fld>
            <a:endParaRPr lang="de-AT"/>
          </a:p>
        </p:txBody>
      </p:sp>
      <p:graphicFrame>
        <p:nvGraphicFramePr>
          <p:cNvPr id="3" name="Table 2"/>
          <p:cNvGraphicFramePr>
            <a:graphicFrameLocks noGrp="1"/>
          </p:cNvGraphicFramePr>
          <p:nvPr>
            <p:extLst>
              <p:ext uri="{D42A27DB-BD31-4B8C-83A1-F6EECF244321}">
                <p14:modId xmlns:p14="http://schemas.microsoft.com/office/powerpoint/2010/main" val="2334349501"/>
              </p:ext>
            </p:extLst>
          </p:nvPr>
        </p:nvGraphicFramePr>
        <p:xfrm>
          <a:off x="457200" y="1143000"/>
          <a:ext cx="6682591" cy="2141986"/>
        </p:xfrm>
        <a:graphic>
          <a:graphicData uri="http://schemas.openxmlformats.org/drawingml/2006/table">
            <a:tbl>
              <a:tblPr firstRow="1" bandRow="1">
                <a:tableStyleId>{5C22544A-7EE6-4342-B048-85BDC9FD1C3A}</a:tableStyleId>
              </a:tblPr>
              <a:tblGrid>
                <a:gridCol w="1234827"/>
                <a:gridCol w="1016916"/>
                <a:gridCol w="1026508"/>
                <a:gridCol w="1297872"/>
                <a:gridCol w="2106468"/>
              </a:tblGrid>
              <a:tr h="645670">
                <a:tc>
                  <a:txBody>
                    <a:bodyPr/>
                    <a:lstStyle/>
                    <a:p>
                      <a:endParaRPr lang="en-US" sz="1800" dirty="0"/>
                    </a:p>
                  </a:txBody>
                  <a:tcPr marL="92238" marR="92238" marT="46120" marB="46120"/>
                </a:tc>
                <a:tc>
                  <a:txBody>
                    <a:bodyPr/>
                    <a:lstStyle/>
                    <a:p>
                      <a:r>
                        <a:rPr lang="en-US" sz="1800" dirty="0" smtClean="0"/>
                        <a:t>Years</a:t>
                      </a:r>
                      <a:endParaRPr lang="en-US" sz="1800" b="0" dirty="0"/>
                    </a:p>
                  </a:txBody>
                  <a:tcPr marL="92238" marR="92238" marT="46120" marB="46120"/>
                </a:tc>
                <a:tc>
                  <a:txBody>
                    <a:bodyPr/>
                    <a:lstStyle/>
                    <a:p>
                      <a:r>
                        <a:rPr lang="en-US" sz="1800" dirty="0" err="1" smtClean="0"/>
                        <a:t>E</a:t>
                      </a:r>
                      <a:r>
                        <a:rPr lang="en-US" sz="1800" baseline="-25000" dirty="0" err="1" smtClean="0"/>
                        <a:t>cm</a:t>
                      </a:r>
                      <a:r>
                        <a:rPr lang="en-US" sz="1800" dirty="0" smtClean="0"/>
                        <a:t> </a:t>
                      </a:r>
                      <a:r>
                        <a:rPr lang="en-US" sz="1800" dirty="0" err="1" smtClean="0"/>
                        <a:t>TeV</a:t>
                      </a:r>
                      <a:endParaRPr lang="en-US" sz="1800" b="0" dirty="0"/>
                    </a:p>
                  </a:txBody>
                  <a:tcPr marL="92238" marR="92238" marT="46120" marB="46120"/>
                </a:tc>
                <a:tc>
                  <a:txBody>
                    <a:bodyPr/>
                    <a:lstStyle/>
                    <a:p>
                      <a:r>
                        <a:rPr lang="en-US" sz="1800" dirty="0" smtClean="0"/>
                        <a:t>Luminosity</a:t>
                      </a:r>
                    </a:p>
                    <a:p>
                      <a:r>
                        <a:rPr lang="en-US" sz="1800" dirty="0" smtClean="0"/>
                        <a:t>10</a:t>
                      </a:r>
                      <a:r>
                        <a:rPr lang="en-US" sz="1800" baseline="30000" dirty="0" smtClean="0"/>
                        <a:t>34</a:t>
                      </a:r>
                      <a:r>
                        <a:rPr lang="en-US" sz="1800" dirty="0" smtClean="0"/>
                        <a:t>cm</a:t>
                      </a:r>
                      <a:r>
                        <a:rPr lang="en-US" sz="1800" baseline="30000" dirty="0" smtClean="0"/>
                        <a:t>-2</a:t>
                      </a:r>
                      <a:r>
                        <a:rPr lang="en-US" sz="1800" dirty="0" smtClean="0"/>
                        <a:t>s</a:t>
                      </a:r>
                      <a:r>
                        <a:rPr lang="en-US" sz="1800" baseline="30000" dirty="0" smtClean="0"/>
                        <a:t>-1</a:t>
                      </a:r>
                      <a:endParaRPr lang="en-US" sz="1800" b="0" baseline="30000" dirty="0"/>
                    </a:p>
                  </a:txBody>
                  <a:tcPr marL="92238" marR="92238" marT="46120" marB="46120"/>
                </a:tc>
                <a:tc>
                  <a:txBody>
                    <a:bodyPr/>
                    <a:lstStyle/>
                    <a:p>
                      <a:r>
                        <a:rPr lang="en-US" sz="1800" dirty="0" smtClean="0"/>
                        <a:t>Int. Luminosity</a:t>
                      </a:r>
                    </a:p>
                    <a:p>
                      <a:r>
                        <a:rPr lang="en-US" sz="1800" dirty="0" smtClean="0"/>
                        <a:t>300 fb</a:t>
                      </a:r>
                      <a:r>
                        <a:rPr lang="en-US" sz="1800" baseline="30000" dirty="0" smtClean="0"/>
                        <a:t>-1</a:t>
                      </a:r>
                      <a:endParaRPr lang="en-US" sz="1800" b="0" baseline="30000" dirty="0"/>
                    </a:p>
                  </a:txBody>
                  <a:tcPr marL="92238" marR="92238" marT="46120" marB="46120"/>
                </a:tc>
              </a:tr>
              <a:tr h="374079">
                <a:tc>
                  <a:txBody>
                    <a:bodyPr/>
                    <a:lstStyle/>
                    <a:p>
                      <a:r>
                        <a:rPr lang="en-US" sz="1800" dirty="0" smtClean="0"/>
                        <a:t>Design LHC</a:t>
                      </a:r>
                      <a:endParaRPr lang="en-US" sz="1800" dirty="0"/>
                    </a:p>
                  </a:txBody>
                  <a:tcPr marL="92238" marR="92238" marT="46120" marB="46120"/>
                </a:tc>
                <a:tc>
                  <a:txBody>
                    <a:bodyPr/>
                    <a:lstStyle/>
                    <a:p>
                      <a:r>
                        <a:rPr lang="en-US" sz="1800" dirty="0" smtClean="0"/>
                        <a:t>2014-21</a:t>
                      </a:r>
                      <a:endParaRPr lang="en-US" sz="1800" dirty="0"/>
                    </a:p>
                  </a:txBody>
                  <a:tcPr marL="92238" marR="92238" marT="46120" marB="46120"/>
                </a:tc>
                <a:tc>
                  <a:txBody>
                    <a:bodyPr/>
                    <a:lstStyle/>
                    <a:p>
                      <a:r>
                        <a:rPr lang="en-US" sz="1800" dirty="0" smtClean="0"/>
                        <a:t>14</a:t>
                      </a:r>
                      <a:endParaRPr lang="en-US" sz="1800" dirty="0"/>
                    </a:p>
                  </a:txBody>
                  <a:tcPr marL="92238" marR="92238" marT="46120" marB="46120"/>
                </a:tc>
                <a:tc>
                  <a:txBody>
                    <a:bodyPr/>
                    <a:lstStyle/>
                    <a:p>
                      <a:r>
                        <a:rPr lang="en-US" sz="1800" dirty="0" smtClean="0"/>
                        <a:t>1-2</a:t>
                      </a:r>
                      <a:endParaRPr lang="en-US" sz="1800" dirty="0"/>
                    </a:p>
                  </a:txBody>
                  <a:tcPr marL="92238" marR="92238" marT="46120" marB="46120"/>
                </a:tc>
                <a:tc>
                  <a:txBody>
                    <a:bodyPr/>
                    <a:lstStyle/>
                    <a:p>
                      <a:r>
                        <a:rPr lang="en-US" sz="1800" dirty="0" smtClean="0"/>
                        <a:t>300 </a:t>
                      </a:r>
                      <a:endParaRPr lang="en-US" sz="1800" dirty="0"/>
                    </a:p>
                  </a:txBody>
                  <a:tcPr marL="92238" marR="92238" marT="46120" marB="46120"/>
                </a:tc>
              </a:tr>
              <a:tr h="374079">
                <a:tc>
                  <a:txBody>
                    <a:bodyPr/>
                    <a:lstStyle/>
                    <a:p>
                      <a:r>
                        <a:rPr lang="en-US" sz="1800" dirty="0" smtClean="0"/>
                        <a:t>HL-LHC</a:t>
                      </a:r>
                      <a:endParaRPr lang="en-US" sz="1800" dirty="0"/>
                    </a:p>
                  </a:txBody>
                  <a:tcPr marL="92238" marR="92238" marT="46120" marB="46120"/>
                </a:tc>
                <a:tc>
                  <a:txBody>
                    <a:bodyPr/>
                    <a:lstStyle/>
                    <a:p>
                      <a:r>
                        <a:rPr lang="en-US" sz="1800" dirty="0" smtClean="0"/>
                        <a:t>2024-30</a:t>
                      </a:r>
                      <a:endParaRPr lang="en-US" sz="1800" dirty="0"/>
                    </a:p>
                  </a:txBody>
                  <a:tcPr marL="92238" marR="92238" marT="46120" marB="46120"/>
                </a:tc>
                <a:tc>
                  <a:txBody>
                    <a:bodyPr/>
                    <a:lstStyle/>
                    <a:p>
                      <a:r>
                        <a:rPr lang="en-US" sz="1800" dirty="0" smtClean="0"/>
                        <a:t>14</a:t>
                      </a:r>
                      <a:endParaRPr lang="en-US" sz="1800" dirty="0"/>
                    </a:p>
                  </a:txBody>
                  <a:tcPr marL="92238" marR="92238" marT="46120" marB="46120"/>
                </a:tc>
                <a:tc>
                  <a:txBody>
                    <a:bodyPr/>
                    <a:lstStyle/>
                    <a:p>
                      <a:r>
                        <a:rPr lang="en-US" sz="1800" dirty="0" smtClean="0"/>
                        <a:t>5</a:t>
                      </a:r>
                      <a:endParaRPr lang="en-US" sz="1800" dirty="0"/>
                    </a:p>
                  </a:txBody>
                  <a:tcPr marL="92238" marR="92238" marT="46120" marB="46120"/>
                </a:tc>
                <a:tc>
                  <a:txBody>
                    <a:bodyPr/>
                    <a:lstStyle/>
                    <a:p>
                      <a:r>
                        <a:rPr lang="en-US" sz="1800" dirty="0" smtClean="0"/>
                        <a:t>3000</a:t>
                      </a:r>
                      <a:endParaRPr lang="en-US" sz="1800" dirty="0"/>
                    </a:p>
                  </a:txBody>
                  <a:tcPr marL="92238" marR="92238" marT="46120" marB="46120"/>
                </a:tc>
              </a:tr>
              <a:tr h="374079">
                <a:tc>
                  <a:txBody>
                    <a:bodyPr/>
                    <a:lstStyle/>
                    <a:p>
                      <a:r>
                        <a:rPr lang="en-US" sz="1800" dirty="0" smtClean="0"/>
                        <a:t>HE-LHC</a:t>
                      </a:r>
                      <a:endParaRPr lang="en-US" sz="1800" dirty="0"/>
                    </a:p>
                  </a:txBody>
                  <a:tcPr marL="92238" marR="92238" marT="46120" marB="46120"/>
                </a:tc>
                <a:tc>
                  <a:txBody>
                    <a:bodyPr/>
                    <a:lstStyle/>
                    <a:p>
                      <a:r>
                        <a:rPr lang="en-US" sz="1800" dirty="0" smtClean="0"/>
                        <a:t>&gt;2035</a:t>
                      </a:r>
                      <a:endParaRPr lang="en-US" sz="1800" dirty="0"/>
                    </a:p>
                  </a:txBody>
                  <a:tcPr marL="92238" marR="92238" marT="46120" marB="46120"/>
                </a:tc>
                <a:tc>
                  <a:txBody>
                    <a:bodyPr/>
                    <a:lstStyle/>
                    <a:p>
                      <a:r>
                        <a:rPr lang="en-US" sz="1800" dirty="0" smtClean="0"/>
                        <a:t>26-33*</a:t>
                      </a:r>
                      <a:endParaRPr lang="en-US" sz="1800" dirty="0"/>
                    </a:p>
                  </a:txBody>
                  <a:tcPr marL="92238" marR="92238" marT="46120" marB="46120"/>
                </a:tc>
                <a:tc>
                  <a:txBody>
                    <a:bodyPr/>
                    <a:lstStyle/>
                    <a:p>
                      <a:r>
                        <a:rPr lang="en-US" sz="1800" dirty="0" smtClean="0"/>
                        <a:t>2</a:t>
                      </a:r>
                      <a:endParaRPr lang="en-US" sz="1800" dirty="0"/>
                    </a:p>
                  </a:txBody>
                  <a:tcPr marL="92238" marR="92238" marT="46120" marB="46120"/>
                </a:tc>
                <a:tc>
                  <a:txBody>
                    <a:bodyPr/>
                    <a:lstStyle/>
                    <a:p>
                      <a:r>
                        <a:rPr lang="en-US" sz="1800" dirty="0" smtClean="0"/>
                        <a:t>100-300/y</a:t>
                      </a:r>
                      <a:endParaRPr lang="en-US" sz="1800" dirty="0"/>
                    </a:p>
                  </a:txBody>
                  <a:tcPr marL="92238" marR="92238" marT="46120" marB="46120"/>
                </a:tc>
              </a:tr>
              <a:tr h="374079">
                <a:tc>
                  <a:txBody>
                    <a:bodyPr/>
                    <a:lstStyle/>
                    <a:p>
                      <a:r>
                        <a:rPr lang="en-US" sz="1800" dirty="0" smtClean="0"/>
                        <a:t>V-LHC**</a:t>
                      </a:r>
                      <a:endParaRPr lang="en-US" sz="1800" dirty="0"/>
                    </a:p>
                  </a:txBody>
                  <a:tcPr marL="92238" marR="92238" marT="46120" marB="46120"/>
                </a:tc>
                <a:tc>
                  <a:txBody>
                    <a:bodyPr/>
                    <a:lstStyle/>
                    <a:p>
                      <a:r>
                        <a:rPr lang="en-US" sz="1800" dirty="0" smtClean="0"/>
                        <a:t>&gt;2035</a:t>
                      </a:r>
                      <a:endParaRPr lang="en-US" sz="1800" dirty="0"/>
                    </a:p>
                  </a:txBody>
                  <a:tcPr marL="92238" marR="92238" marT="46120" marB="46120"/>
                </a:tc>
                <a:tc>
                  <a:txBody>
                    <a:bodyPr/>
                    <a:lstStyle/>
                    <a:p>
                      <a:r>
                        <a:rPr lang="en-US" sz="1800" dirty="0" smtClean="0"/>
                        <a:t>42-100</a:t>
                      </a:r>
                      <a:endParaRPr lang="en-US" sz="1800" dirty="0"/>
                    </a:p>
                  </a:txBody>
                  <a:tcPr marL="92238" marR="92238" marT="46120" marB="46120"/>
                </a:tc>
                <a:tc>
                  <a:txBody>
                    <a:bodyPr/>
                    <a:lstStyle/>
                    <a:p>
                      <a:endParaRPr lang="en-US" sz="1800"/>
                    </a:p>
                  </a:txBody>
                  <a:tcPr marL="92238" marR="92238" marT="46120" marB="46120"/>
                </a:tc>
                <a:tc>
                  <a:txBody>
                    <a:bodyPr/>
                    <a:lstStyle/>
                    <a:p>
                      <a:endParaRPr lang="en-US" sz="1800" dirty="0"/>
                    </a:p>
                  </a:txBody>
                  <a:tcPr marL="92238" marR="92238" marT="46120" marB="46120"/>
                </a:tc>
              </a:tr>
            </a:tbl>
          </a:graphicData>
        </a:graphic>
      </p:graphicFrame>
      <p:sp>
        <p:nvSpPr>
          <p:cNvPr id="7" name="TextBox 6"/>
          <p:cNvSpPr txBox="1"/>
          <p:nvPr/>
        </p:nvSpPr>
        <p:spPr>
          <a:xfrm>
            <a:off x="7159105" y="2761764"/>
            <a:ext cx="1717826" cy="523220"/>
          </a:xfrm>
          <a:prstGeom prst="rect">
            <a:avLst/>
          </a:prstGeom>
          <a:noFill/>
        </p:spPr>
        <p:txBody>
          <a:bodyPr wrap="none" rtlCol="0">
            <a:spAutoFit/>
          </a:bodyPr>
          <a:lstStyle/>
          <a:p>
            <a:r>
              <a:rPr lang="en-US" sz="1400" dirty="0" smtClean="0"/>
              <a:t>* 16-20 T dipole field</a:t>
            </a:r>
          </a:p>
          <a:p>
            <a:r>
              <a:rPr lang="en-US" sz="1400" dirty="0" smtClean="0"/>
              <a:t>** 80 km Tunnel</a:t>
            </a:r>
            <a:endParaRPr lang="en-US" sz="1400" dirty="0"/>
          </a:p>
        </p:txBody>
      </p:sp>
      <p:sp>
        <p:nvSpPr>
          <p:cNvPr id="9" name="TextBox 8"/>
          <p:cNvSpPr txBox="1"/>
          <p:nvPr/>
        </p:nvSpPr>
        <p:spPr>
          <a:xfrm>
            <a:off x="179512" y="3469064"/>
            <a:ext cx="5266927" cy="3416320"/>
          </a:xfrm>
          <a:prstGeom prst="rect">
            <a:avLst/>
          </a:prstGeom>
          <a:noFill/>
        </p:spPr>
        <p:txBody>
          <a:bodyPr wrap="square" rtlCol="0">
            <a:spAutoFit/>
          </a:bodyPr>
          <a:lstStyle/>
          <a:p>
            <a:r>
              <a:rPr lang="en-US" b="1" dirty="0" smtClean="0"/>
              <a:t>HE-LHC: LHC Energy </a:t>
            </a:r>
            <a:r>
              <a:rPr lang="en-US" b="1" dirty="0" err="1" smtClean="0"/>
              <a:t>Doubler</a:t>
            </a:r>
            <a:endParaRPr lang="en-US" b="1" dirty="0" smtClean="0"/>
          </a:p>
          <a:p>
            <a:r>
              <a:rPr lang="en-US" dirty="0">
                <a:ea typeface="Wingdings"/>
                <a:cs typeface="Calibri"/>
                <a:sym typeface="Wingdings"/>
              </a:rPr>
              <a:t>26 </a:t>
            </a:r>
            <a:r>
              <a:rPr lang="en-US" dirty="0" err="1">
                <a:ea typeface="Wingdings"/>
                <a:cs typeface="Calibri"/>
                <a:sym typeface="Wingdings"/>
              </a:rPr>
              <a:t>TeV</a:t>
            </a:r>
            <a:r>
              <a:rPr lang="en-US" dirty="0">
                <a:ea typeface="Wingdings"/>
                <a:cs typeface="Calibri"/>
                <a:sym typeface="Wingdings"/>
              </a:rPr>
              <a:t> </a:t>
            </a:r>
            <a:r>
              <a:rPr lang="en-US" dirty="0" err="1">
                <a:ea typeface="Wingdings"/>
                <a:cs typeface="Calibri"/>
                <a:sym typeface="Wingdings"/>
              </a:rPr>
              <a:t>c.m</a:t>
            </a:r>
            <a:r>
              <a:rPr lang="en-US" dirty="0" smtClean="0">
                <a:ea typeface="Wingdings"/>
                <a:cs typeface="Calibri"/>
                <a:sym typeface="Wingdings"/>
              </a:rPr>
              <a:t>.</a:t>
            </a:r>
            <a:r>
              <a:rPr lang="en-US" dirty="0" smtClean="0">
                <a:cs typeface="Calibri"/>
                <a:sym typeface="Wingdings"/>
              </a:rPr>
              <a:t> </a:t>
            </a:r>
            <a:r>
              <a:rPr lang="en-US" dirty="0" smtClean="0">
                <a:latin typeface="Wingdings"/>
                <a:ea typeface="Wingdings"/>
                <a:cs typeface="Wingdings"/>
                <a:sym typeface="Wingdings"/>
              </a:rPr>
              <a:t></a:t>
            </a:r>
            <a:r>
              <a:rPr lang="en-US" dirty="0" smtClean="0">
                <a:latin typeface="Calibri"/>
                <a:ea typeface="Wingdings"/>
                <a:cs typeface="Calibri"/>
                <a:sym typeface="Wingdings"/>
              </a:rPr>
              <a:t> </a:t>
            </a:r>
            <a:r>
              <a:rPr lang="en-US" dirty="0" smtClean="0"/>
              <a:t>16 T magnets with classical low temperature superconducting magnets (Nb</a:t>
            </a:r>
            <a:r>
              <a:rPr lang="en-US" baseline="-25000" dirty="0" smtClean="0"/>
              <a:t>3</a:t>
            </a:r>
            <a:r>
              <a:rPr lang="en-US" dirty="0" smtClean="0"/>
              <a:t>Sn) </a:t>
            </a:r>
          </a:p>
          <a:p>
            <a:r>
              <a:rPr lang="en-US" dirty="0">
                <a:ea typeface="Wingdings"/>
                <a:cs typeface="Calibri"/>
                <a:sym typeface="Wingdings"/>
              </a:rPr>
              <a:t>33 </a:t>
            </a:r>
            <a:r>
              <a:rPr lang="en-US" dirty="0" err="1">
                <a:ea typeface="Wingdings"/>
                <a:cs typeface="Calibri"/>
                <a:sym typeface="Wingdings"/>
              </a:rPr>
              <a:t>TeV</a:t>
            </a:r>
            <a:r>
              <a:rPr lang="en-US" dirty="0">
                <a:ea typeface="Wingdings"/>
                <a:cs typeface="Calibri"/>
                <a:sym typeface="Wingdings"/>
              </a:rPr>
              <a:t> </a:t>
            </a:r>
            <a:r>
              <a:rPr lang="en-US" dirty="0" err="1" smtClean="0">
                <a:ea typeface="Wingdings"/>
                <a:cs typeface="Calibri"/>
                <a:sym typeface="Wingdings"/>
              </a:rPr>
              <a:t>c.m</a:t>
            </a:r>
            <a:r>
              <a:rPr lang="en-US" dirty="0" smtClean="0">
                <a:ea typeface="Wingdings"/>
                <a:cs typeface="Calibri"/>
                <a:sym typeface="Wingdings"/>
              </a:rPr>
              <a:t> </a:t>
            </a:r>
            <a:r>
              <a:rPr lang="en-US" dirty="0" smtClean="0">
                <a:latin typeface="Wingdings"/>
                <a:ea typeface="Wingdings"/>
                <a:cs typeface="Wingdings"/>
                <a:sym typeface="Wingdings"/>
              </a:rPr>
              <a:t></a:t>
            </a:r>
            <a:r>
              <a:rPr lang="en-US" dirty="0">
                <a:sym typeface="Wingdings"/>
              </a:rPr>
              <a:t> </a:t>
            </a:r>
            <a:r>
              <a:rPr lang="en-US" dirty="0" smtClean="0"/>
              <a:t>20 T using high </a:t>
            </a:r>
            <a:r>
              <a:rPr lang="en-US" dirty="0"/>
              <a:t>temperature </a:t>
            </a:r>
            <a:r>
              <a:rPr lang="en-US" dirty="0" smtClean="0"/>
              <a:t>superconductors</a:t>
            </a:r>
            <a:r>
              <a:rPr lang="en-US" dirty="0"/>
              <a:t> </a:t>
            </a:r>
            <a:r>
              <a:rPr lang="en-US" dirty="0" smtClean="0"/>
              <a:t>(YBCO</a:t>
            </a:r>
            <a:r>
              <a:rPr lang="en-US" dirty="0"/>
              <a:t>-</a:t>
            </a:r>
            <a:r>
              <a:rPr lang="en-US" dirty="0" smtClean="0"/>
              <a:t>123, </a:t>
            </a:r>
            <a:r>
              <a:rPr lang="en-US" dirty="0"/>
              <a:t>BSCCO-</a:t>
            </a:r>
            <a:r>
              <a:rPr lang="en-US" dirty="0" smtClean="0"/>
              <a:t>2212)</a:t>
            </a:r>
            <a:r>
              <a:rPr lang="en-US" dirty="0" smtClean="0">
                <a:ea typeface="Wingdings"/>
                <a:cs typeface="Calibri"/>
                <a:sym typeface="Wingdings"/>
              </a:rPr>
              <a:t>.</a:t>
            </a:r>
          </a:p>
          <a:p>
            <a:endParaRPr lang="en-US" dirty="0">
              <a:ea typeface="Wingdings"/>
              <a:cs typeface="Calibri"/>
              <a:sym typeface="Wingdings"/>
            </a:endParaRPr>
          </a:p>
          <a:p>
            <a:r>
              <a:rPr lang="en-US" dirty="0" smtClean="0">
                <a:ea typeface="Wingdings"/>
                <a:cs typeface="Calibri"/>
                <a:sym typeface="Wingdings"/>
              </a:rPr>
              <a:t>		A possible 20 T design:</a:t>
            </a:r>
          </a:p>
          <a:p>
            <a:r>
              <a:rPr lang="en-US" dirty="0">
                <a:ea typeface="Wingdings"/>
                <a:cs typeface="Calibri"/>
                <a:sym typeface="Wingdings"/>
              </a:rPr>
              <a:t>	</a:t>
            </a:r>
            <a:r>
              <a:rPr lang="en-US" dirty="0" smtClean="0">
                <a:ea typeface="Wingdings"/>
                <a:cs typeface="Calibri"/>
                <a:sym typeface="Wingdings"/>
              </a:rPr>
              <a:t>	(</a:t>
            </a:r>
            <a:r>
              <a:rPr lang="en-US" dirty="0"/>
              <a:t>CERN-ATS-2012-</a:t>
            </a:r>
            <a:r>
              <a:rPr lang="en-US" dirty="0" smtClean="0"/>
              <a:t>237) </a:t>
            </a:r>
            <a:endParaRPr lang="en-US" dirty="0"/>
          </a:p>
          <a:p>
            <a:endParaRPr lang="en-US" dirty="0">
              <a:cs typeface="Calibri"/>
            </a:endParaRPr>
          </a:p>
          <a:p>
            <a:endParaRPr lang="en-US" dirty="0"/>
          </a:p>
          <a:p>
            <a:endParaRPr lang="en-US" dirty="0" smtClean="0"/>
          </a:p>
          <a:p>
            <a:endParaRPr lang="en-US" dirty="0"/>
          </a:p>
        </p:txBody>
      </p:sp>
      <p:pic>
        <p:nvPicPr>
          <p:cNvPr id="10" name="Picture 9" descr="Screen Shot 2013-04-22 at 11.45.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778" y="4268986"/>
            <a:ext cx="3006022" cy="2062956"/>
          </a:xfrm>
          <a:prstGeom prst="rect">
            <a:avLst/>
          </a:prstGeom>
        </p:spPr>
      </p:pic>
      <p:pic>
        <p:nvPicPr>
          <p:cNvPr id="11" name="Picture 10" descr="Screen Shot 2013-04-22 at 11.47.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575" y="4653136"/>
            <a:ext cx="1345783" cy="1296144"/>
          </a:xfrm>
          <a:prstGeom prst="rect">
            <a:avLst/>
          </a:prstGeom>
        </p:spPr>
      </p:pic>
      <p:sp>
        <p:nvSpPr>
          <p:cNvPr id="12" name="TextBox 11"/>
          <p:cNvSpPr txBox="1"/>
          <p:nvPr/>
        </p:nvSpPr>
        <p:spPr>
          <a:xfrm>
            <a:off x="457200" y="5905500"/>
            <a:ext cx="3534103" cy="369332"/>
          </a:xfrm>
          <a:prstGeom prst="rect">
            <a:avLst/>
          </a:prstGeom>
          <a:noFill/>
        </p:spPr>
        <p:txBody>
          <a:bodyPr wrap="none" rtlCol="0">
            <a:spAutoFit/>
          </a:bodyPr>
          <a:lstStyle/>
          <a:p>
            <a:r>
              <a:rPr lang="en-US" dirty="0" smtClean="0"/>
              <a:t>Replace SPS by &gt;1 </a:t>
            </a:r>
            <a:r>
              <a:rPr lang="en-US" dirty="0" err="1" smtClean="0"/>
              <a:t>TeV</a:t>
            </a:r>
            <a:r>
              <a:rPr lang="en-US" dirty="0" smtClean="0"/>
              <a:t> SC ring, etc…</a:t>
            </a:r>
            <a:endParaRPr lang="en-US" dirty="0"/>
          </a:p>
        </p:txBody>
      </p:sp>
    </p:spTree>
    <p:extLst>
      <p:ext uri="{BB962C8B-B14F-4D97-AF65-F5344CB8AC3E}">
        <p14:creationId xmlns:p14="http://schemas.microsoft.com/office/powerpoint/2010/main" val="35523599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0" y="0"/>
            <a:ext cx="8229600" cy="1143000"/>
          </a:xfrm>
        </p:spPr>
        <p:txBody>
          <a:bodyPr/>
          <a:lstStyle/>
          <a:p>
            <a:r>
              <a:rPr lang="en-US" dirty="0" smtClean="0">
                <a:solidFill>
                  <a:srgbClr val="000090"/>
                </a:solidFill>
              </a:rPr>
              <a:t>Proton-Proton </a:t>
            </a:r>
            <a:r>
              <a:rPr lang="en-US" dirty="0" smtClean="0">
                <a:solidFill>
                  <a:srgbClr val="000090"/>
                </a:solidFill>
              </a:rPr>
              <a:t>Colliders</a:t>
            </a:r>
            <a:endParaRPr lang="en-US" dirty="0">
              <a:solidFill>
                <a:srgbClr val="000090"/>
              </a:solidFill>
            </a:endParaRPr>
          </a:p>
        </p:txBody>
      </p:sp>
      <p:sp>
        <p:nvSpPr>
          <p:cNvPr id="4" name="Date Placeholder 3"/>
          <p:cNvSpPr>
            <a:spLocks noGrp="1"/>
          </p:cNvSpPr>
          <p:nvPr>
            <p:ph type="dt" sz="half" idx="10"/>
          </p:nvPr>
        </p:nvSpPr>
        <p:spPr/>
        <p:txBody>
          <a:bodyPr/>
          <a:lstStyle/>
          <a:p>
            <a:r>
              <a:rPr lang="en-US" smtClean="0"/>
              <a:t>February 27, 2014</a:t>
            </a:r>
            <a:endParaRPr lang="de-AT" dirty="0"/>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7</a:t>
            </a:fld>
            <a:endParaRPr lang="de-AT"/>
          </a:p>
        </p:txBody>
      </p:sp>
      <p:sp>
        <p:nvSpPr>
          <p:cNvPr id="10" name="TextBox 9"/>
          <p:cNvSpPr txBox="1"/>
          <p:nvPr/>
        </p:nvSpPr>
        <p:spPr>
          <a:xfrm>
            <a:off x="251519" y="878016"/>
            <a:ext cx="8892481" cy="1631216"/>
          </a:xfrm>
          <a:prstGeom prst="rect">
            <a:avLst/>
          </a:prstGeom>
          <a:noFill/>
        </p:spPr>
        <p:txBody>
          <a:bodyPr wrap="square" rtlCol="0">
            <a:spAutoFit/>
          </a:bodyPr>
          <a:lstStyle/>
          <a:p>
            <a:r>
              <a:rPr lang="en-US" sz="2000" b="1" dirty="0" smtClean="0"/>
              <a:t>V-LHC: Very Large LHC</a:t>
            </a:r>
          </a:p>
          <a:p>
            <a:r>
              <a:rPr lang="en-US" sz="2000" dirty="0" smtClean="0"/>
              <a:t>New 80 km tunnel (100 km), early stage of discussion, geological feasibility study:</a:t>
            </a:r>
          </a:p>
          <a:p>
            <a:endParaRPr lang="en-US" sz="2000" dirty="0"/>
          </a:p>
          <a:p>
            <a:endParaRPr lang="en-US" sz="2000" dirty="0" smtClean="0"/>
          </a:p>
          <a:p>
            <a:endParaRPr lang="en-US" sz="2000" dirty="0"/>
          </a:p>
        </p:txBody>
      </p:sp>
      <p:sp>
        <p:nvSpPr>
          <p:cNvPr id="13" name="TextBox 12"/>
          <p:cNvSpPr txBox="1"/>
          <p:nvPr/>
        </p:nvSpPr>
        <p:spPr>
          <a:xfrm>
            <a:off x="5292080" y="2043514"/>
            <a:ext cx="3974891" cy="4401205"/>
          </a:xfrm>
          <a:prstGeom prst="rect">
            <a:avLst/>
          </a:prstGeom>
          <a:noFill/>
        </p:spPr>
        <p:txBody>
          <a:bodyPr wrap="none" rtlCol="0">
            <a:spAutoFit/>
          </a:bodyPr>
          <a:lstStyle/>
          <a:p>
            <a:r>
              <a:rPr lang="en-US" sz="2000" dirty="0" smtClean="0"/>
              <a:t>In an 80 km tunnel:</a:t>
            </a:r>
          </a:p>
          <a:p>
            <a:pPr marL="285750" indent="-285750">
              <a:buFont typeface="Arial"/>
              <a:buChar char="•"/>
            </a:pPr>
            <a:r>
              <a:rPr lang="en-US" sz="2000" dirty="0" smtClean="0"/>
              <a:t>42 </a:t>
            </a:r>
            <a:r>
              <a:rPr lang="en-US" sz="2000" dirty="0" err="1"/>
              <a:t>TeV</a:t>
            </a:r>
            <a:r>
              <a:rPr lang="en-US" sz="2000" dirty="0"/>
              <a:t> </a:t>
            </a:r>
            <a:r>
              <a:rPr lang="en-US" sz="2000" dirty="0" smtClean="0"/>
              <a:t>with </a:t>
            </a:r>
            <a:r>
              <a:rPr lang="en-US" sz="2000" dirty="0"/>
              <a:t>8.3 T </a:t>
            </a:r>
            <a:endParaRPr lang="en-US" sz="2000" dirty="0" smtClean="0"/>
          </a:p>
          <a:p>
            <a:r>
              <a:rPr lang="en-US" sz="2000" dirty="0" smtClean="0"/>
              <a:t>      (</a:t>
            </a:r>
            <a:r>
              <a:rPr lang="en-US" sz="2000" dirty="0"/>
              <a:t>present LHC </a:t>
            </a:r>
            <a:r>
              <a:rPr lang="en-US" sz="2000" dirty="0" smtClean="0"/>
              <a:t>dipoles technology) </a:t>
            </a:r>
            <a:endParaRPr lang="en-US" sz="2000" dirty="0"/>
          </a:p>
          <a:p>
            <a:pPr marL="285750" indent="-285750">
              <a:buFont typeface="Arial"/>
              <a:buChar char="•"/>
            </a:pPr>
            <a:r>
              <a:rPr lang="en-US" sz="2000" dirty="0"/>
              <a:t>80 </a:t>
            </a:r>
            <a:r>
              <a:rPr lang="en-US" sz="2000" dirty="0" err="1"/>
              <a:t>TeV</a:t>
            </a:r>
            <a:r>
              <a:rPr lang="en-US" sz="2000" dirty="0"/>
              <a:t> </a:t>
            </a:r>
            <a:r>
              <a:rPr lang="en-US" sz="2000" dirty="0" smtClean="0"/>
              <a:t>with </a:t>
            </a:r>
            <a:r>
              <a:rPr lang="en-US" sz="2000" dirty="0"/>
              <a:t>16 T </a:t>
            </a:r>
            <a:endParaRPr lang="en-US" sz="2000" dirty="0" smtClean="0"/>
          </a:p>
          <a:p>
            <a:r>
              <a:rPr lang="en-US" sz="2000" dirty="0"/>
              <a:t>	</a:t>
            </a:r>
            <a:r>
              <a:rPr lang="en-US" sz="2000" dirty="0" smtClean="0"/>
              <a:t>(</a:t>
            </a:r>
            <a:r>
              <a:rPr lang="en-US" sz="2000" dirty="0"/>
              <a:t>high field based on Nb</a:t>
            </a:r>
            <a:r>
              <a:rPr lang="en-US" sz="2000" baseline="-25000" dirty="0"/>
              <a:t>3</a:t>
            </a:r>
            <a:r>
              <a:rPr lang="en-US" sz="2000" dirty="0"/>
              <a:t>Sn) </a:t>
            </a:r>
          </a:p>
          <a:p>
            <a:pPr marL="285750" indent="-285750">
              <a:buFont typeface="Arial"/>
              <a:buChar char="•"/>
            </a:pPr>
            <a:r>
              <a:rPr lang="en-US" sz="2000" dirty="0" smtClean="0"/>
              <a:t>100 </a:t>
            </a:r>
            <a:r>
              <a:rPr lang="en-US" sz="2000" dirty="0" err="1"/>
              <a:t>TeV</a:t>
            </a:r>
            <a:r>
              <a:rPr lang="en-US" sz="2000" dirty="0"/>
              <a:t> </a:t>
            </a:r>
            <a:r>
              <a:rPr lang="en-US" sz="2000" dirty="0" smtClean="0"/>
              <a:t>with </a:t>
            </a:r>
            <a:r>
              <a:rPr lang="en-US" sz="2000" dirty="0"/>
              <a:t>20 T </a:t>
            </a:r>
            <a:endParaRPr lang="en-US" sz="2000" dirty="0" smtClean="0"/>
          </a:p>
          <a:p>
            <a:r>
              <a:rPr lang="en-US" sz="2000" dirty="0"/>
              <a:t>	</a:t>
            </a:r>
            <a:r>
              <a:rPr lang="en-US" sz="2000" dirty="0" smtClean="0"/>
              <a:t>(</a:t>
            </a:r>
            <a:r>
              <a:rPr lang="en-US" sz="2000" dirty="0"/>
              <a:t>very high field based on HTS</a:t>
            </a:r>
            <a:r>
              <a:rPr lang="en-US" sz="2000" dirty="0" smtClean="0"/>
              <a:t>)</a:t>
            </a:r>
          </a:p>
          <a:p>
            <a:endParaRPr lang="en-US" sz="2000" dirty="0" smtClean="0"/>
          </a:p>
          <a:p>
            <a:r>
              <a:rPr lang="en-US" sz="2000" dirty="0" smtClean="0"/>
              <a:t>If tunnel diameter is larger than </a:t>
            </a:r>
          </a:p>
          <a:p>
            <a:r>
              <a:rPr lang="en-US" sz="2000" dirty="0" smtClean="0"/>
              <a:t>LEP/LHC (3.8 m) dipoles could be </a:t>
            </a:r>
          </a:p>
          <a:p>
            <a:r>
              <a:rPr lang="en-US" sz="2000" dirty="0" smtClean="0"/>
              <a:t>larger and 20 T is no hard limit.</a:t>
            </a:r>
          </a:p>
          <a:p>
            <a:endParaRPr lang="en-US" sz="2000" dirty="0"/>
          </a:p>
          <a:p>
            <a:r>
              <a:rPr lang="en-US" sz="2000" dirty="0" smtClean="0"/>
              <a:t>Injection energy &gt; 3 </a:t>
            </a:r>
            <a:r>
              <a:rPr lang="en-US" sz="2000" dirty="0" err="1" smtClean="0"/>
              <a:t>TeV</a:t>
            </a:r>
            <a:endParaRPr lang="en-US" sz="2000" dirty="0"/>
          </a:p>
          <a:p>
            <a:endParaRPr lang="en-US" sz="2000" dirty="0"/>
          </a:p>
        </p:txBody>
      </p:sp>
      <p:pic>
        <p:nvPicPr>
          <p:cNvPr id="7" name="Picture 6" descr="Screen Shot 2013-07-29 at 08.24.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44824"/>
            <a:ext cx="5082056" cy="4320480"/>
          </a:xfrm>
          <a:prstGeom prst="rect">
            <a:avLst/>
          </a:prstGeom>
        </p:spPr>
      </p:pic>
    </p:spTree>
    <p:extLst>
      <p:ext uri="{BB962C8B-B14F-4D97-AF65-F5344CB8AC3E}">
        <p14:creationId xmlns:p14="http://schemas.microsoft.com/office/powerpoint/2010/main" val="5453579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16462"/>
            <a:ext cx="8229600" cy="1143000"/>
          </a:xfrm>
        </p:spPr>
        <p:txBody>
          <a:bodyPr/>
          <a:lstStyle/>
          <a:p>
            <a:r>
              <a:rPr lang="en-US" dirty="0" smtClean="0">
                <a:solidFill>
                  <a:srgbClr val="000090"/>
                </a:solidFill>
              </a:rPr>
              <a:t>Electron-Positron </a:t>
            </a:r>
            <a:br>
              <a:rPr lang="en-US" dirty="0" smtClean="0">
                <a:solidFill>
                  <a:srgbClr val="000090"/>
                </a:solidFill>
              </a:rPr>
            </a:br>
            <a:r>
              <a:rPr lang="en-US" dirty="0" smtClean="0">
                <a:solidFill>
                  <a:srgbClr val="000090"/>
                </a:solidFill>
              </a:rPr>
              <a:t>Colliders</a:t>
            </a:r>
            <a:endParaRPr lang="en-US" dirty="0">
              <a:solidFill>
                <a:srgbClr val="000090"/>
              </a:solidFill>
            </a:endParaRPr>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8</a:t>
            </a:fld>
            <a:endParaRPr lang="de-AT"/>
          </a:p>
        </p:txBody>
      </p:sp>
      <p:graphicFrame>
        <p:nvGraphicFramePr>
          <p:cNvPr id="11" name="Table 10"/>
          <p:cNvGraphicFramePr>
            <a:graphicFrameLocks noGrp="1"/>
          </p:cNvGraphicFramePr>
          <p:nvPr>
            <p:extLst>
              <p:ext uri="{D42A27DB-BD31-4B8C-83A1-F6EECF244321}">
                <p14:modId xmlns:p14="http://schemas.microsoft.com/office/powerpoint/2010/main" val="1677707379"/>
              </p:ext>
            </p:extLst>
          </p:nvPr>
        </p:nvGraphicFramePr>
        <p:xfrm>
          <a:off x="1331639" y="1772820"/>
          <a:ext cx="6552729" cy="4104452"/>
        </p:xfrm>
        <a:graphic>
          <a:graphicData uri="http://schemas.openxmlformats.org/drawingml/2006/table">
            <a:tbl>
              <a:tblPr firstRow="1" bandRow="1">
                <a:tableStyleId>{5C22544A-7EE6-4342-B048-85BDC9FD1C3A}</a:tableStyleId>
              </a:tblPr>
              <a:tblGrid>
                <a:gridCol w="1210830"/>
                <a:gridCol w="997154"/>
                <a:gridCol w="1266950"/>
                <a:gridCol w="1210830"/>
                <a:gridCol w="1866965"/>
              </a:tblGrid>
              <a:tr h="631676">
                <a:tc>
                  <a:txBody>
                    <a:bodyPr/>
                    <a:lstStyle/>
                    <a:p>
                      <a:endParaRPr lang="en-US" sz="1500" dirty="0"/>
                    </a:p>
                  </a:txBody>
                  <a:tcPr marL="81077" marR="81077" marT="40538" marB="40538"/>
                </a:tc>
                <a:tc>
                  <a:txBody>
                    <a:bodyPr/>
                    <a:lstStyle/>
                    <a:p>
                      <a:pPr algn="ctr"/>
                      <a:r>
                        <a:rPr lang="en-US" sz="1500" dirty="0" smtClean="0"/>
                        <a:t>Years</a:t>
                      </a:r>
                      <a:endParaRPr lang="en-US" sz="1500" b="0" dirty="0"/>
                    </a:p>
                  </a:txBody>
                  <a:tcPr marL="81077" marR="81077" marT="40538" marB="40538"/>
                </a:tc>
                <a:tc>
                  <a:txBody>
                    <a:bodyPr/>
                    <a:lstStyle/>
                    <a:p>
                      <a:pPr algn="ctr"/>
                      <a:r>
                        <a:rPr lang="en-US" sz="1500" dirty="0" err="1" smtClean="0"/>
                        <a:t>E</a:t>
                      </a:r>
                      <a:r>
                        <a:rPr lang="en-US" sz="1500" baseline="-25000" dirty="0" err="1" smtClean="0"/>
                        <a:t>cm</a:t>
                      </a:r>
                      <a:r>
                        <a:rPr lang="en-US" sz="1500" dirty="0" smtClean="0"/>
                        <a:t> </a:t>
                      </a:r>
                      <a:r>
                        <a:rPr lang="en-US" sz="1500" dirty="0" err="1" smtClean="0"/>
                        <a:t>GeV</a:t>
                      </a:r>
                      <a:endParaRPr lang="en-US" sz="1500" b="0" dirty="0"/>
                    </a:p>
                  </a:txBody>
                  <a:tcPr marL="81077" marR="81077" marT="40538" marB="40538"/>
                </a:tc>
                <a:tc>
                  <a:txBody>
                    <a:bodyPr/>
                    <a:lstStyle/>
                    <a:p>
                      <a:pPr algn="ctr"/>
                      <a:r>
                        <a:rPr lang="en-US" sz="1500" dirty="0" smtClean="0"/>
                        <a:t>Luminosity</a:t>
                      </a:r>
                    </a:p>
                    <a:p>
                      <a:pPr algn="ctr"/>
                      <a:r>
                        <a:rPr lang="en-US" sz="1500" dirty="0" smtClean="0"/>
                        <a:t>10</a:t>
                      </a:r>
                      <a:r>
                        <a:rPr lang="en-US" sz="1500" baseline="30000" dirty="0" smtClean="0"/>
                        <a:t>34</a:t>
                      </a:r>
                      <a:r>
                        <a:rPr lang="en-US" sz="1500" dirty="0" smtClean="0"/>
                        <a:t>cm</a:t>
                      </a:r>
                      <a:r>
                        <a:rPr lang="en-US" sz="1500" baseline="30000" dirty="0" smtClean="0"/>
                        <a:t>-2</a:t>
                      </a:r>
                      <a:r>
                        <a:rPr lang="en-US" sz="1500" dirty="0" smtClean="0"/>
                        <a:t>s</a:t>
                      </a:r>
                      <a:r>
                        <a:rPr lang="en-US" sz="1500" baseline="30000" dirty="0" smtClean="0"/>
                        <a:t>-1</a:t>
                      </a:r>
                      <a:endParaRPr lang="en-US" sz="1500" b="0" baseline="30000" dirty="0"/>
                    </a:p>
                  </a:txBody>
                  <a:tcPr marL="81077" marR="81077" marT="40538" marB="40538"/>
                </a:tc>
                <a:tc>
                  <a:txBody>
                    <a:bodyPr/>
                    <a:lstStyle/>
                    <a:p>
                      <a:pPr algn="ctr"/>
                      <a:r>
                        <a:rPr lang="en-US" sz="1500" dirty="0" smtClean="0"/>
                        <a:t>Tunnel length</a:t>
                      </a:r>
                    </a:p>
                    <a:p>
                      <a:pPr algn="ctr"/>
                      <a:r>
                        <a:rPr lang="en-US" sz="1500" b="0" baseline="0" dirty="0" smtClean="0"/>
                        <a:t>km</a:t>
                      </a:r>
                      <a:endParaRPr lang="en-US" sz="1500" b="0" baseline="0" dirty="0"/>
                    </a:p>
                  </a:txBody>
                  <a:tcPr marL="81077" marR="81077" marT="40538" marB="40538"/>
                </a:tc>
              </a:tr>
              <a:tr h="385864">
                <a:tc>
                  <a:txBody>
                    <a:bodyPr/>
                    <a:lstStyle/>
                    <a:p>
                      <a:r>
                        <a:rPr lang="en-US" sz="1500" dirty="0" smtClean="0"/>
                        <a:t>ILC 250</a:t>
                      </a:r>
                      <a:endParaRPr lang="en-US" sz="1500" dirty="0"/>
                    </a:p>
                  </a:txBody>
                  <a:tcPr marL="81077" marR="81077" marT="40538" marB="40538"/>
                </a:tc>
                <a:tc>
                  <a:txBody>
                    <a:bodyPr/>
                    <a:lstStyle/>
                    <a:p>
                      <a:pPr algn="ctr"/>
                      <a:r>
                        <a:rPr lang="en-US" sz="1500" dirty="0" smtClean="0"/>
                        <a:t>&lt;2030</a:t>
                      </a:r>
                      <a:endParaRPr lang="en-US" sz="1500" dirty="0"/>
                    </a:p>
                  </a:txBody>
                  <a:tcPr marL="81077" marR="81077" marT="40538" marB="40538"/>
                </a:tc>
                <a:tc>
                  <a:txBody>
                    <a:bodyPr/>
                    <a:lstStyle/>
                    <a:p>
                      <a:pPr algn="ctr"/>
                      <a:r>
                        <a:rPr lang="en-US" sz="1500" dirty="0" smtClean="0"/>
                        <a:t>250</a:t>
                      </a:r>
                      <a:endParaRPr lang="en-US" sz="1500" dirty="0"/>
                    </a:p>
                  </a:txBody>
                  <a:tcPr marL="81077" marR="81077" marT="40538" marB="40538"/>
                </a:tc>
                <a:tc>
                  <a:txBody>
                    <a:bodyPr/>
                    <a:lstStyle/>
                    <a:p>
                      <a:pPr algn="ctr"/>
                      <a:r>
                        <a:rPr lang="en-US" sz="1500" dirty="0" smtClean="0"/>
                        <a:t>0.75</a:t>
                      </a:r>
                      <a:endParaRPr lang="en-US" sz="1500" dirty="0"/>
                    </a:p>
                  </a:txBody>
                  <a:tcPr marL="81077" marR="81077" marT="40538" marB="40538"/>
                </a:tc>
                <a:tc>
                  <a:txBody>
                    <a:bodyPr/>
                    <a:lstStyle/>
                    <a:p>
                      <a:pPr algn="ctr"/>
                      <a:r>
                        <a:rPr lang="en-US" sz="1500" dirty="0" smtClean="0"/>
                        <a:t> </a:t>
                      </a:r>
                      <a:endParaRPr lang="en-US" sz="1500" dirty="0"/>
                    </a:p>
                  </a:txBody>
                  <a:tcPr marL="81077" marR="81077" marT="40538" marB="40538"/>
                </a:tc>
              </a:tr>
              <a:tr h="385864">
                <a:tc>
                  <a:txBody>
                    <a:bodyPr/>
                    <a:lstStyle/>
                    <a:p>
                      <a:r>
                        <a:rPr lang="en-US" sz="1500" dirty="0" smtClean="0"/>
                        <a:t>ILC 500</a:t>
                      </a:r>
                      <a:endParaRPr lang="en-US" sz="1500" dirty="0"/>
                    </a:p>
                  </a:txBody>
                  <a:tcPr marL="81077" marR="81077" marT="40538" marB="40538"/>
                </a:tc>
                <a:tc>
                  <a:txBody>
                    <a:bodyPr/>
                    <a:lstStyle/>
                    <a:p>
                      <a:pPr algn="ctr"/>
                      <a:endParaRPr lang="en-US" sz="1500" dirty="0"/>
                    </a:p>
                  </a:txBody>
                  <a:tcPr marL="81077" marR="81077" marT="40538" marB="40538"/>
                </a:tc>
                <a:tc>
                  <a:txBody>
                    <a:bodyPr/>
                    <a:lstStyle/>
                    <a:p>
                      <a:pPr algn="ctr"/>
                      <a:r>
                        <a:rPr lang="en-US" sz="1500" dirty="0" smtClean="0"/>
                        <a:t>500</a:t>
                      </a:r>
                      <a:endParaRPr lang="en-US" sz="1500" dirty="0"/>
                    </a:p>
                  </a:txBody>
                  <a:tcPr marL="81077" marR="81077" marT="40538" marB="40538"/>
                </a:tc>
                <a:tc>
                  <a:txBody>
                    <a:bodyPr/>
                    <a:lstStyle/>
                    <a:p>
                      <a:pPr algn="ctr"/>
                      <a:r>
                        <a:rPr lang="en-US" sz="1500" dirty="0" smtClean="0"/>
                        <a:t>1.8</a:t>
                      </a:r>
                      <a:endParaRPr lang="en-US" sz="1500" dirty="0"/>
                    </a:p>
                  </a:txBody>
                  <a:tcPr marL="81077" marR="81077" marT="40538" marB="40538"/>
                </a:tc>
                <a:tc>
                  <a:txBody>
                    <a:bodyPr/>
                    <a:lstStyle/>
                    <a:p>
                      <a:pPr algn="ctr"/>
                      <a:r>
                        <a:rPr lang="en-US" sz="1500" dirty="0" smtClean="0"/>
                        <a:t>~30</a:t>
                      </a:r>
                      <a:endParaRPr lang="en-US" sz="1500" dirty="0"/>
                    </a:p>
                  </a:txBody>
                  <a:tcPr marL="81077" marR="81077" marT="40538" marB="40538"/>
                </a:tc>
              </a:tr>
              <a:tr h="385864">
                <a:tc>
                  <a:txBody>
                    <a:bodyPr/>
                    <a:lstStyle/>
                    <a:p>
                      <a:r>
                        <a:rPr lang="en-US" sz="1500" dirty="0" smtClean="0"/>
                        <a:t>ILC 1000</a:t>
                      </a:r>
                      <a:endParaRPr lang="en-US" sz="1500" dirty="0"/>
                    </a:p>
                  </a:txBody>
                  <a:tcPr marL="81077" marR="81077" marT="40538" marB="40538"/>
                </a:tc>
                <a:tc>
                  <a:txBody>
                    <a:bodyPr/>
                    <a:lstStyle/>
                    <a:p>
                      <a:pPr algn="ctr"/>
                      <a:endParaRPr lang="en-US" sz="1500" dirty="0"/>
                    </a:p>
                  </a:txBody>
                  <a:tcPr marL="81077" marR="81077" marT="40538" marB="40538"/>
                </a:tc>
                <a:tc>
                  <a:txBody>
                    <a:bodyPr/>
                    <a:lstStyle/>
                    <a:p>
                      <a:pPr algn="ctr"/>
                      <a:r>
                        <a:rPr lang="en-US" sz="1500" dirty="0" smtClean="0"/>
                        <a:t>1000</a:t>
                      </a:r>
                      <a:endParaRPr lang="en-US" sz="1500" dirty="0"/>
                    </a:p>
                  </a:txBody>
                  <a:tcPr marL="81077" marR="81077" marT="40538" marB="40538"/>
                </a:tc>
                <a:tc>
                  <a:txBody>
                    <a:bodyPr/>
                    <a:lstStyle/>
                    <a:p>
                      <a:pPr algn="ctr"/>
                      <a:endParaRPr lang="en-US" sz="1500" dirty="0"/>
                    </a:p>
                  </a:txBody>
                  <a:tcPr marL="81077" marR="81077" marT="40538" marB="40538"/>
                </a:tc>
                <a:tc>
                  <a:txBody>
                    <a:bodyPr/>
                    <a:lstStyle/>
                    <a:p>
                      <a:pPr algn="ctr"/>
                      <a:r>
                        <a:rPr lang="en-US" sz="1500" dirty="0" smtClean="0"/>
                        <a:t>~50</a:t>
                      </a:r>
                      <a:endParaRPr lang="en-US" sz="1500" dirty="0"/>
                    </a:p>
                  </a:txBody>
                  <a:tcPr marL="81077" marR="81077" marT="40538" marB="40538"/>
                </a:tc>
              </a:tr>
              <a:tr h="385864">
                <a:tc>
                  <a:txBody>
                    <a:bodyPr/>
                    <a:lstStyle/>
                    <a:p>
                      <a:r>
                        <a:rPr lang="en-US" sz="1500" dirty="0" smtClean="0"/>
                        <a:t>CLIC 500</a:t>
                      </a:r>
                      <a:endParaRPr lang="en-US" sz="1500" dirty="0"/>
                    </a:p>
                  </a:txBody>
                  <a:tcPr marL="81077" marR="81077" marT="40538" marB="40538"/>
                </a:tc>
                <a:tc>
                  <a:txBody>
                    <a:bodyPr/>
                    <a:lstStyle/>
                    <a:p>
                      <a:pPr algn="ctr"/>
                      <a:r>
                        <a:rPr lang="en-US" sz="1500" dirty="0" smtClean="0"/>
                        <a:t>&gt;2030</a:t>
                      </a:r>
                      <a:endParaRPr lang="en-US" sz="1500" dirty="0"/>
                    </a:p>
                  </a:txBody>
                  <a:tcPr marL="81077" marR="81077" marT="40538" marB="40538"/>
                </a:tc>
                <a:tc>
                  <a:txBody>
                    <a:bodyPr/>
                    <a:lstStyle/>
                    <a:p>
                      <a:pPr algn="ctr"/>
                      <a:r>
                        <a:rPr lang="en-US" sz="1500" dirty="0" smtClean="0"/>
                        <a:t>500</a:t>
                      </a:r>
                      <a:endParaRPr lang="en-US" sz="1500" dirty="0"/>
                    </a:p>
                  </a:txBody>
                  <a:tcPr marL="81077" marR="81077" marT="40538" marB="40538"/>
                </a:tc>
                <a:tc>
                  <a:txBody>
                    <a:bodyPr/>
                    <a:lstStyle/>
                    <a:p>
                      <a:pPr algn="ctr"/>
                      <a:r>
                        <a:rPr lang="en-US" sz="1500" dirty="0" smtClean="0"/>
                        <a:t>2.3(1.3)</a:t>
                      </a:r>
                      <a:endParaRPr lang="en-US" sz="1500" dirty="0"/>
                    </a:p>
                  </a:txBody>
                  <a:tcPr marL="81077" marR="81077" marT="40538" marB="40538"/>
                </a:tc>
                <a:tc>
                  <a:txBody>
                    <a:bodyPr/>
                    <a:lstStyle/>
                    <a:p>
                      <a:pPr algn="ctr"/>
                      <a:r>
                        <a:rPr lang="en-US" sz="1500" dirty="0" smtClean="0"/>
                        <a:t>~13</a:t>
                      </a:r>
                      <a:endParaRPr lang="en-US" sz="1500" dirty="0"/>
                    </a:p>
                  </a:txBody>
                  <a:tcPr marL="81077" marR="81077" marT="40538" marB="40538"/>
                </a:tc>
              </a:tr>
              <a:tr h="385864">
                <a:tc>
                  <a:txBody>
                    <a:bodyPr/>
                    <a:lstStyle/>
                    <a:p>
                      <a:r>
                        <a:rPr lang="en-US" sz="1500" dirty="0" smtClean="0"/>
                        <a:t>CLIC 1400</a:t>
                      </a:r>
                      <a:endParaRPr lang="en-US" sz="1500" dirty="0"/>
                    </a:p>
                  </a:txBody>
                  <a:tcPr marL="81077" marR="81077" marT="40538" marB="40538"/>
                </a:tc>
                <a:tc>
                  <a:txBody>
                    <a:bodyPr/>
                    <a:lstStyle/>
                    <a:p>
                      <a:pPr algn="ctr"/>
                      <a:endParaRPr lang="en-US" sz="1500" dirty="0"/>
                    </a:p>
                  </a:txBody>
                  <a:tcPr marL="81077" marR="81077" marT="40538" marB="40538"/>
                </a:tc>
                <a:tc>
                  <a:txBody>
                    <a:bodyPr/>
                    <a:lstStyle/>
                    <a:p>
                      <a:pPr algn="ctr"/>
                      <a:r>
                        <a:rPr lang="en-US" sz="1500" dirty="0" smtClean="0"/>
                        <a:t>1400(1500)</a:t>
                      </a:r>
                      <a:endParaRPr lang="en-US" sz="1500" dirty="0"/>
                    </a:p>
                  </a:txBody>
                  <a:tcPr marL="81077" marR="81077" marT="40538" marB="40538"/>
                </a:tc>
                <a:tc>
                  <a:txBody>
                    <a:bodyPr/>
                    <a:lstStyle/>
                    <a:p>
                      <a:pPr algn="ctr"/>
                      <a:r>
                        <a:rPr lang="en-US" sz="1500" dirty="0" smtClean="0"/>
                        <a:t>3.2(3.7)</a:t>
                      </a:r>
                      <a:endParaRPr lang="en-US" sz="1500" dirty="0"/>
                    </a:p>
                  </a:txBody>
                  <a:tcPr marL="81077" marR="81077" marT="40538" marB="40538"/>
                </a:tc>
                <a:tc>
                  <a:txBody>
                    <a:bodyPr/>
                    <a:lstStyle/>
                    <a:p>
                      <a:pPr algn="ctr"/>
                      <a:r>
                        <a:rPr lang="en-US" sz="1500" dirty="0" smtClean="0"/>
                        <a:t>~27</a:t>
                      </a:r>
                      <a:endParaRPr lang="en-US" sz="1500" dirty="0"/>
                    </a:p>
                  </a:txBody>
                  <a:tcPr marL="81077" marR="81077" marT="40538" marB="40538"/>
                </a:tc>
              </a:tr>
              <a:tr h="385864">
                <a:tc>
                  <a:txBody>
                    <a:bodyPr/>
                    <a:lstStyle/>
                    <a:p>
                      <a:r>
                        <a:rPr lang="en-US" sz="1500" dirty="0" smtClean="0"/>
                        <a:t>CLIC</a:t>
                      </a:r>
                      <a:r>
                        <a:rPr lang="en-US" sz="1500" baseline="0" dirty="0" smtClean="0"/>
                        <a:t> 3000</a:t>
                      </a:r>
                      <a:endParaRPr lang="en-US" sz="1500" dirty="0"/>
                    </a:p>
                  </a:txBody>
                  <a:tcPr marL="81077" marR="81077" marT="40538" marB="40538"/>
                </a:tc>
                <a:tc>
                  <a:txBody>
                    <a:bodyPr/>
                    <a:lstStyle/>
                    <a:p>
                      <a:pPr algn="ctr"/>
                      <a:endParaRPr lang="en-US" sz="1500" dirty="0"/>
                    </a:p>
                  </a:txBody>
                  <a:tcPr marL="81077" marR="81077" marT="40538" marB="40538"/>
                </a:tc>
                <a:tc>
                  <a:txBody>
                    <a:bodyPr/>
                    <a:lstStyle/>
                    <a:p>
                      <a:pPr algn="ctr"/>
                      <a:r>
                        <a:rPr lang="en-US" sz="1500" dirty="0" smtClean="0"/>
                        <a:t>3000</a:t>
                      </a:r>
                      <a:endParaRPr lang="en-US" sz="1500" dirty="0"/>
                    </a:p>
                  </a:txBody>
                  <a:tcPr marL="81077" marR="81077" marT="40538" marB="40538"/>
                </a:tc>
                <a:tc>
                  <a:txBody>
                    <a:bodyPr/>
                    <a:lstStyle/>
                    <a:p>
                      <a:pPr algn="ctr"/>
                      <a:r>
                        <a:rPr lang="en-US" sz="1500" dirty="0" smtClean="0"/>
                        <a:t>5.9</a:t>
                      </a:r>
                      <a:endParaRPr lang="en-US" sz="1500" dirty="0"/>
                    </a:p>
                  </a:txBody>
                  <a:tcPr marL="81077" marR="81077" marT="40538" marB="40538"/>
                </a:tc>
                <a:tc>
                  <a:txBody>
                    <a:bodyPr/>
                    <a:lstStyle/>
                    <a:p>
                      <a:pPr algn="ctr"/>
                      <a:r>
                        <a:rPr lang="en-US" sz="1500" dirty="0" smtClean="0"/>
                        <a:t>~48</a:t>
                      </a:r>
                      <a:endParaRPr lang="en-US" sz="1500" dirty="0"/>
                    </a:p>
                  </a:txBody>
                  <a:tcPr marL="81077" marR="81077" marT="40538" marB="40538"/>
                </a:tc>
              </a:tr>
              <a:tr h="385864">
                <a:tc>
                  <a:txBody>
                    <a:bodyPr/>
                    <a:lstStyle/>
                    <a:p>
                      <a:r>
                        <a:rPr lang="en-US" sz="1500" dirty="0" smtClean="0"/>
                        <a:t>LEP3</a:t>
                      </a:r>
                      <a:endParaRPr lang="en-US" sz="1500" dirty="0"/>
                    </a:p>
                  </a:txBody>
                  <a:tcPr marL="81077" marR="81077" marT="40538" marB="40538"/>
                </a:tc>
                <a:tc>
                  <a:txBody>
                    <a:bodyPr/>
                    <a:lstStyle/>
                    <a:p>
                      <a:pPr algn="ctr"/>
                      <a:r>
                        <a:rPr lang="en-US" sz="1500" dirty="0" smtClean="0"/>
                        <a:t>&gt;2024</a:t>
                      </a:r>
                      <a:endParaRPr lang="en-US" sz="1500" dirty="0"/>
                    </a:p>
                  </a:txBody>
                  <a:tcPr marL="81077" marR="81077" marT="40538" marB="40538"/>
                </a:tc>
                <a:tc>
                  <a:txBody>
                    <a:bodyPr/>
                    <a:lstStyle/>
                    <a:p>
                      <a:pPr algn="ctr"/>
                      <a:r>
                        <a:rPr lang="en-US" sz="1500" dirty="0" smtClean="0"/>
                        <a:t>240</a:t>
                      </a:r>
                      <a:endParaRPr lang="en-US" sz="1500" dirty="0"/>
                    </a:p>
                  </a:txBody>
                  <a:tcPr marL="81077" marR="81077" marT="40538" marB="40538"/>
                </a:tc>
                <a:tc>
                  <a:txBody>
                    <a:bodyPr/>
                    <a:lstStyle/>
                    <a:p>
                      <a:pPr algn="ctr"/>
                      <a:r>
                        <a:rPr lang="en-US" sz="1500" dirty="0" smtClean="0"/>
                        <a:t>1</a:t>
                      </a:r>
                      <a:endParaRPr lang="en-US" sz="1500" dirty="0"/>
                    </a:p>
                  </a:txBody>
                  <a:tcPr marL="81077" marR="81077" marT="40538" marB="40538"/>
                </a:tc>
                <a:tc>
                  <a:txBody>
                    <a:bodyPr/>
                    <a:lstStyle/>
                    <a:p>
                      <a:pPr algn="ctr"/>
                      <a:r>
                        <a:rPr lang="en-US" sz="1500" dirty="0" smtClean="0"/>
                        <a:t>LEP/LHC ring</a:t>
                      </a:r>
                      <a:endParaRPr lang="en-US" sz="1500" dirty="0"/>
                    </a:p>
                  </a:txBody>
                  <a:tcPr marL="81077" marR="81077" marT="40538" marB="40538"/>
                </a:tc>
              </a:tr>
              <a:tr h="385864">
                <a:tc>
                  <a:txBody>
                    <a:bodyPr/>
                    <a:lstStyle/>
                    <a:p>
                      <a:r>
                        <a:rPr lang="en-US" sz="1500" dirty="0" smtClean="0"/>
                        <a:t>TLEP</a:t>
                      </a:r>
                      <a:endParaRPr lang="en-US" sz="1500" dirty="0"/>
                    </a:p>
                  </a:txBody>
                  <a:tcPr marL="81077" marR="81077" marT="40538" marB="40538"/>
                </a:tc>
                <a:tc>
                  <a:txBody>
                    <a:bodyPr/>
                    <a:lstStyle/>
                    <a:p>
                      <a:pPr algn="ctr"/>
                      <a:r>
                        <a:rPr lang="en-US" sz="1500" dirty="0" smtClean="0"/>
                        <a:t>&gt;2030</a:t>
                      </a:r>
                      <a:endParaRPr lang="en-US" sz="1500" dirty="0"/>
                    </a:p>
                  </a:txBody>
                  <a:tcPr marL="81077" marR="81077" marT="40538" marB="40538"/>
                </a:tc>
                <a:tc>
                  <a:txBody>
                    <a:bodyPr/>
                    <a:lstStyle/>
                    <a:p>
                      <a:pPr algn="ctr"/>
                      <a:r>
                        <a:rPr lang="en-US" sz="1500" dirty="0" smtClean="0"/>
                        <a:t>240</a:t>
                      </a:r>
                      <a:endParaRPr lang="en-US" sz="1500" dirty="0"/>
                    </a:p>
                  </a:txBody>
                  <a:tcPr marL="81077" marR="81077" marT="40538" marB="40538"/>
                </a:tc>
                <a:tc>
                  <a:txBody>
                    <a:bodyPr/>
                    <a:lstStyle/>
                    <a:p>
                      <a:pPr algn="ctr"/>
                      <a:r>
                        <a:rPr lang="en-US" sz="1500" dirty="0" smtClean="0"/>
                        <a:t>5</a:t>
                      </a:r>
                      <a:endParaRPr lang="en-US" sz="1500" dirty="0"/>
                    </a:p>
                  </a:txBody>
                  <a:tcPr marL="81077" marR="81077" marT="40538" marB="40538"/>
                </a:tc>
                <a:tc>
                  <a:txBody>
                    <a:bodyPr/>
                    <a:lstStyle/>
                    <a:p>
                      <a:pPr algn="ctr"/>
                      <a:r>
                        <a:rPr lang="en-US" sz="1500" dirty="0" smtClean="0"/>
                        <a:t>80 (ring)</a:t>
                      </a:r>
                      <a:endParaRPr lang="en-US" sz="1500" dirty="0"/>
                    </a:p>
                  </a:txBody>
                  <a:tcPr marL="81077" marR="81077" marT="40538" marB="40538"/>
                </a:tc>
              </a:tr>
              <a:tr h="385864">
                <a:tc>
                  <a:txBody>
                    <a:bodyPr/>
                    <a:lstStyle/>
                    <a:p>
                      <a:r>
                        <a:rPr lang="en-US" sz="1500" dirty="0" smtClean="0"/>
                        <a:t>TLEP</a:t>
                      </a:r>
                      <a:endParaRPr lang="en-US" sz="1500" dirty="0"/>
                    </a:p>
                  </a:txBody>
                  <a:tcPr marL="81077" marR="81077" marT="40538" marB="40538"/>
                </a:tc>
                <a:tc>
                  <a:txBody>
                    <a:bodyPr/>
                    <a:lstStyle/>
                    <a:p>
                      <a:pPr algn="ctr"/>
                      <a:endParaRPr lang="en-US" sz="1500" dirty="0"/>
                    </a:p>
                  </a:txBody>
                  <a:tcPr marL="81077" marR="81077" marT="40538" marB="40538"/>
                </a:tc>
                <a:tc>
                  <a:txBody>
                    <a:bodyPr/>
                    <a:lstStyle/>
                    <a:p>
                      <a:pPr algn="ctr"/>
                      <a:r>
                        <a:rPr lang="en-US" sz="1500" dirty="0" smtClean="0"/>
                        <a:t>350</a:t>
                      </a:r>
                      <a:endParaRPr lang="en-US" sz="1500" dirty="0"/>
                    </a:p>
                  </a:txBody>
                  <a:tcPr marL="81077" marR="81077" marT="40538" marB="40538"/>
                </a:tc>
                <a:tc>
                  <a:txBody>
                    <a:bodyPr/>
                    <a:lstStyle/>
                    <a:p>
                      <a:pPr algn="ctr"/>
                      <a:r>
                        <a:rPr lang="en-US" sz="1500" dirty="0" smtClean="0"/>
                        <a:t>0.65</a:t>
                      </a:r>
                      <a:endParaRPr lang="en-US" sz="1500" dirty="0"/>
                    </a:p>
                  </a:txBody>
                  <a:tcPr marL="81077" marR="81077" marT="40538" marB="4053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smtClean="0"/>
                        <a:t>80 (ring)</a:t>
                      </a:r>
                    </a:p>
                  </a:txBody>
                  <a:tcPr marL="81077" marR="81077" marT="40538" marB="40538"/>
                </a:tc>
              </a:tr>
            </a:tbl>
          </a:graphicData>
        </a:graphic>
      </p:graphicFrame>
    </p:spTree>
    <p:extLst>
      <p:ext uri="{BB962C8B-B14F-4D97-AF65-F5344CB8AC3E}">
        <p14:creationId xmlns:p14="http://schemas.microsoft.com/office/powerpoint/2010/main" val="33438418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256"/>
            <a:ext cx="8229600" cy="1143000"/>
          </a:xfrm>
        </p:spPr>
        <p:txBody>
          <a:bodyPr/>
          <a:lstStyle/>
          <a:p>
            <a:r>
              <a:rPr lang="en-US" dirty="0" smtClean="0">
                <a:solidFill>
                  <a:srgbClr val="000090"/>
                </a:solidFill>
              </a:rPr>
              <a:t>International Linear Collider</a:t>
            </a:r>
            <a:endParaRPr lang="en-US" dirty="0">
              <a:solidFill>
                <a:srgbClr val="000090"/>
              </a:solidFill>
            </a:endParaRPr>
          </a:p>
        </p:txBody>
      </p:sp>
      <p:sp>
        <p:nvSpPr>
          <p:cNvPr id="4" name="Date Placeholder 3"/>
          <p:cNvSpPr>
            <a:spLocks noGrp="1"/>
          </p:cNvSpPr>
          <p:nvPr>
            <p:ph type="dt" sz="half" idx="10"/>
          </p:nvPr>
        </p:nvSpPr>
        <p:spPr/>
        <p:txBody>
          <a:bodyPr/>
          <a:lstStyle/>
          <a:p>
            <a:r>
              <a:rPr lang="en-US" smtClean="0"/>
              <a:t>February 27, 2014</a:t>
            </a:r>
            <a:endParaRPr lang="de-AT"/>
          </a:p>
        </p:txBody>
      </p:sp>
      <p:sp>
        <p:nvSpPr>
          <p:cNvPr id="5" name="Footer Placeholder 4"/>
          <p:cNvSpPr>
            <a:spLocks noGrp="1"/>
          </p:cNvSpPr>
          <p:nvPr>
            <p:ph type="ftr" sz="quarter" idx="11"/>
          </p:nvPr>
        </p:nvSpPr>
        <p:spPr/>
        <p:txBody>
          <a:bodyPr/>
          <a:lstStyle/>
          <a:p>
            <a:r>
              <a:rPr lang="en-US" smtClean="0"/>
              <a:t>INSTR14, Novosibirsk, Russia</a:t>
            </a:r>
            <a:endParaRPr lang="de-AT"/>
          </a:p>
        </p:txBody>
      </p:sp>
      <p:sp>
        <p:nvSpPr>
          <p:cNvPr id="6" name="Slide Number Placeholder 5"/>
          <p:cNvSpPr>
            <a:spLocks noGrp="1"/>
          </p:cNvSpPr>
          <p:nvPr>
            <p:ph type="sldNum" sz="quarter" idx="12"/>
          </p:nvPr>
        </p:nvSpPr>
        <p:spPr/>
        <p:txBody>
          <a:bodyPr/>
          <a:lstStyle/>
          <a:p>
            <a:fld id="{5B7135EE-8DF9-A34E-A5DA-A4161B1F7C3C}" type="slidenum">
              <a:rPr lang="de-AT" smtClean="0"/>
              <a:pPr/>
              <a:t>9</a:t>
            </a:fld>
            <a:endParaRPr lang="de-AT"/>
          </a:p>
        </p:txBody>
      </p:sp>
      <p:sp>
        <p:nvSpPr>
          <p:cNvPr id="12" name="TextBox 11"/>
          <p:cNvSpPr txBox="1"/>
          <p:nvPr/>
        </p:nvSpPr>
        <p:spPr>
          <a:xfrm>
            <a:off x="416514" y="1156682"/>
            <a:ext cx="7384904" cy="400110"/>
          </a:xfrm>
          <a:prstGeom prst="rect">
            <a:avLst/>
          </a:prstGeom>
          <a:noFill/>
        </p:spPr>
        <p:txBody>
          <a:bodyPr wrap="none" rtlCol="0">
            <a:spAutoFit/>
          </a:bodyPr>
          <a:lstStyle/>
          <a:p>
            <a:r>
              <a:rPr lang="en-US" sz="2000" dirty="0" smtClean="0"/>
              <a:t>Two single beam </a:t>
            </a:r>
            <a:r>
              <a:rPr lang="en-US" sz="2000" dirty="0" err="1" smtClean="0"/>
              <a:t>linacs</a:t>
            </a:r>
            <a:r>
              <a:rPr lang="en-US" sz="2000" dirty="0" smtClean="0"/>
              <a:t> with superconducting RF cavities (31.5 MV/m) </a:t>
            </a:r>
            <a:endParaRPr lang="en-US" sz="2000" dirty="0"/>
          </a:p>
        </p:txBody>
      </p:sp>
      <p:sp>
        <p:nvSpPr>
          <p:cNvPr id="9" name="TextBox 8"/>
          <p:cNvSpPr txBox="1"/>
          <p:nvPr/>
        </p:nvSpPr>
        <p:spPr>
          <a:xfrm>
            <a:off x="457200" y="4509120"/>
            <a:ext cx="8054011" cy="1938992"/>
          </a:xfrm>
          <a:prstGeom prst="rect">
            <a:avLst/>
          </a:prstGeom>
          <a:noFill/>
        </p:spPr>
        <p:txBody>
          <a:bodyPr wrap="square" rtlCol="0">
            <a:spAutoFit/>
          </a:bodyPr>
          <a:lstStyle/>
          <a:p>
            <a:r>
              <a:rPr lang="en-US" sz="2000" dirty="0" smtClean="0"/>
              <a:t>Project at TDR level, key technologies in hand after extensive R&amp;D, </a:t>
            </a:r>
            <a:r>
              <a:rPr lang="en-US" sz="2000" dirty="0"/>
              <a:t>Industrial production of cavities established (e.g. </a:t>
            </a:r>
            <a:r>
              <a:rPr lang="en-US" sz="2000" dirty="0" smtClean="0"/>
              <a:t>XFEL – 5% of ILC), </a:t>
            </a:r>
          </a:p>
          <a:p>
            <a:r>
              <a:rPr lang="en-US" sz="2000" dirty="0"/>
              <a:t>F</a:t>
            </a:r>
            <a:r>
              <a:rPr lang="en-US" sz="2000" dirty="0" smtClean="0"/>
              <a:t>or 500 </a:t>
            </a:r>
            <a:r>
              <a:rPr lang="en-US" sz="2000" dirty="0" err="1" smtClean="0"/>
              <a:t>GeV</a:t>
            </a:r>
            <a:r>
              <a:rPr lang="en-US" sz="2000" dirty="0" smtClean="0"/>
              <a:t> </a:t>
            </a:r>
            <a:r>
              <a:rPr lang="en-US" sz="2000" dirty="0" err="1" smtClean="0"/>
              <a:t>c.m</a:t>
            </a:r>
            <a:r>
              <a:rPr lang="en-US" sz="2000" dirty="0" smtClean="0"/>
              <a:t>. length of facility is ~ 30 km </a:t>
            </a:r>
          </a:p>
          <a:p>
            <a:r>
              <a:rPr lang="en-US" sz="2000" b="1" dirty="0"/>
              <a:t>S</a:t>
            </a:r>
            <a:r>
              <a:rPr lang="en-US" sz="2000" b="1" dirty="0" smtClean="0"/>
              <a:t>trong Japanese initiative to host ILC.</a:t>
            </a:r>
          </a:p>
          <a:p>
            <a:r>
              <a:rPr lang="en-US" sz="2000" b="1" dirty="0">
                <a:hlinkClick r:id="rId2"/>
              </a:rPr>
              <a:t>http://www.linearcollider.org/ILC/Publications/Technical-Design-</a:t>
            </a:r>
            <a:r>
              <a:rPr lang="en-US" sz="2000" b="1" dirty="0" smtClean="0">
                <a:hlinkClick r:id="rId2"/>
              </a:rPr>
              <a:t>Report</a:t>
            </a:r>
            <a:endParaRPr lang="en-US" sz="2000" b="1" dirty="0" smtClean="0"/>
          </a:p>
          <a:p>
            <a:endParaRPr lang="en-US" sz="2000" b="1" dirty="0" smtClean="0"/>
          </a:p>
        </p:txBody>
      </p:sp>
      <p:pic>
        <p:nvPicPr>
          <p:cNvPr id="13" name="Picture 12" descr="Screen Shot 2013-04-29 at 10.30.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6792"/>
            <a:ext cx="9144000" cy="2600517"/>
          </a:xfrm>
          <a:prstGeom prst="rect">
            <a:avLst/>
          </a:prstGeom>
        </p:spPr>
      </p:pic>
    </p:spTree>
    <p:extLst>
      <p:ext uri="{BB962C8B-B14F-4D97-AF65-F5344CB8AC3E}">
        <p14:creationId xmlns:p14="http://schemas.microsoft.com/office/powerpoint/2010/main" val="30818283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4431</TotalTime>
  <Words>3151</Words>
  <Application>Microsoft Macintosh PowerPoint</Application>
  <PresentationFormat>On-screen Show (4:3)</PresentationFormat>
  <Paragraphs>431</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The Update of the European Strategy for Particle Physics and first Steps for its Implementation</vt:lpstr>
      <vt:lpstr>PowerPoint Presentation</vt:lpstr>
      <vt:lpstr>Time Line of the Update</vt:lpstr>
      <vt:lpstr>Scientific Input</vt:lpstr>
      <vt:lpstr>PowerPoint Presentation</vt:lpstr>
      <vt:lpstr>Proton-Proton Colliders</vt:lpstr>
      <vt:lpstr>Proton-Proton Colliders</vt:lpstr>
      <vt:lpstr>Electron-Positron  Colliders</vt:lpstr>
      <vt:lpstr>International Linear Collider</vt:lpstr>
      <vt:lpstr>Compact Linear Collider</vt:lpstr>
      <vt:lpstr>Compact Linear Collider</vt:lpstr>
      <vt:lpstr>Circular e+e- Colliders</vt:lpstr>
      <vt:lpstr>Electron-Proton Collider</vt:lpstr>
      <vt:lpstr>Photon-Photon Colliders</vt:lpstr>
      <vt:lpstr>Muon Collider</vt:lpstr>
      <vt:lpstr>Neutrino Experiments</vt:lpstr>
      <vt:lpstr>PowerPoint Presentation</vt:lpstr>
      <vt:lpstr>Scientific Activities</vt:lpstr>
      <vt:lpstr>High-Priority Large-Scale  Scientific Activities</vt:lpstr>
      <vt:lpstr>High-Priority Large-Scale  Scientific Activities</vt:lpstr>
      <vt:lpstr>High-Priority Large-Scale  Scientific Activities</vt:lpstr>
      <vt:lpstr>High-Priority Large-Scale  Scientific Activities</vt:lpstr>
      <vt:lpstr>High-Priority Large-Scale  Scientific Activities</vt:lpstr>
      <vt:lpstr>High-Priority Large-Scale  Scientific Activities</vt:lpstr>
      <vt:lpstr>High-Priority Large-Scale  Scientific Activities</vt:lpstr>
      <vt:lpstr>Other Scientific Activities</vt:lpstr>
      <vt:lpstr>PowerPoint Presentation</vt:lpstr>
      <vt:lpstr>ECFA High Luminosity LHC           Experiments Workshop:  Physics and technology challenges</vt:lpstr>
      <vt:lpstr>ECFA High Luminosity LHC           Experiments Workshop:  Physics and technology challenges</vt:lpstr>
      <vt:lpstr>Study on Future Circular  Colliders (FCC)</vt:lpstr>
      <vt:lpstr>Summary</vt:lpstr>
      <vt:lpstr>PowerPoint Presentation</vt:lpstr>
    </vt:vector>
  </TitlesOfParts>
  <Company>oeaw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Manfred Krammer</dc:creator>
  <cp:lastModifiedBy>Manfred Krammer</cp:lastModifiedBy>
  <cp:revision>604</cp:revision>
  <dcterms:created xsi:type="dcterms:W3CDTF">2012-05-12T07:40:21Z</dcterms:created>
  <dcterms:modified xsi:type="dcterms:W3CDTF">2014-02-27T03:24:22Z</dcterms:modified>
</cp:coreProperties>
</file>