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25"/>
  </p:notesMasterIdLst>
  <p:sldIdLst>
    <p:sldId id="259" r:id="rId2"/>
    <p:sldId id="277" r:id="rId3"/>
    <p:sldId id="279" r:id="rId4"/>
    <p:sldId id="280" r:id="rId5"/>
    <p:sldId id="278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82" r:id="rId17"/>
    <p:sldId id="273" r:id="rId18"/>
    <p:sldId id="274" r:id="rId19"/>
    <p:sldId id="284" r:id="rId20"/>
    <p:sldId id="275" r:id="rId21"/>
    <p:sldId id="260" r:id="rId22"/>
    <p:sldId id="281" r:id="rId23"/>
    <p:sldId id="283" r:id="rId24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793E23-2341-4A73-A5B1-6BBC90710FBF}">
          <p14:sldIdLst>
            <p14:sldId id="259"/>
            <p14:sldId id="277"/>
            <p14:sldId id="279"/>
            <p14:sldId id="280"/>
            <p14:sldId id="278"/>
            <p14:sldId id="261"/>
            <p14:sldId id="262"/>
            <p14:sldId id="264"/>
            <p14:sldId id="265"/>
            <p14:sldId id="266"/>
            <p14:sldId id="267"/>
            <p14:sldId id="268"/>
            <p14:sldId id="269"/>
            <p14:sldId id="270"/>
            <p14:sldId id="272"/>
            <p14:sldId id="282"/>
            <p14:sldId id="273"/>
            <p14:sldId id="274"/>
            <p14:sldId id="284"/>
            <p14:sldId id="275"/>
          </p14:sldIdLst>
        </p14:section>
        <p14:section name="Back Up" id="{A58DD03E-38D8-41D5-B1BE-A1086DE8A2EC}">
          <p14:sldIdLst>
            <p14:sldId id="260"/>
            <p14:sldId id="281"/>
            <p14:sldId id="28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CCECFF"/>
    <a:srgbClr val="CCFFCC"/>
    <a:srgbClr val="FFFFCC"/>
    <a:srgbClr val="C00000"/>
    <a:srgbClr val="500000"/>
    <a:srgbClr val="152944"/>
    <a:srgbClr val="0000FF"/>
    <a:srgbClr val="008000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33" autoAdjust="0"/>
    <p:restoredTop sz="96259" autoAdjust="0"/>
  </p:normalViewPr>
  <p:slideViewPr>
    <p:cSldViewPr>
      <p:cViewPr varScale="1">
        <p:scale>
          <a:sx n="59" d="100"/>
          <a:sy n="59" d="100"/>
        </p:scale>
        <p:origin x="-22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3" d="100"/>
          <a:sy n="43" d="100"/>
        </p:scale>
        <p:origin x="-3738" y="-120"/>
      </p:cViewPr>
      <p:guideLst>
        <p:guide orient="horz" pos="3223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9E11DC2-8A99-4339-9F31-357AE991EE83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E4C9C13-289B-49B8-BCD1-5FDEBDEA76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97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8077200" cy="1470025"/>
          </a:xfrm>
          <a:prstGeom prst="rect">
            <a:avLst/>
          </a:prstGeom>
          <a:solidFill>
            <a:srgbClr val="00A5D6"/>
          </a:solidFill>
        </p:spPr>
        <p:txBody>
          <a:bodyPr anchor="ctr" anchorCtr="0"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354759"/>
            <a:ext cx="9144000" cy="769441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ctr">
              <a:buNone/>
              <a:defRPr lang="en-US" sz="20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authors</a:t>
            </a:r>
          </a:p>
          <a:p>
            <a:pPr lvl="0"/>
            <a:endParaRPr lang="en-US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-24809" y="4881027"/>
            <a:ext cx="9144000" cy="1138773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ctr">
              <a:buNone/>
              <a:defRPr lang="en-US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meeting title, date and URL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474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-3170" y="592764"/>
            <a:ext cx="9144000" cy="603663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75120"/>
            <a:ext cx="8458200" cy="1828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smtClean="0"/>
              <a:t>Yuriy Pakhotin (Texas A&amp;M)                                 CMS Alignment and Calibration - INSTR14, 25 February 2014</a:t>
            </a:r>
            <a:endParaRPr lang="en-US" dirty="0"/>
          </a:p>
        </p:txBody>
      </p:sp>
      <p:pic>
        <p:nvPicPr>
          <p:cNvPr id="12" name="Picture 4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9400"/>
            <a:ext cx="9144000" cy="45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" cy="548640"/>
          </a:xfrm>
          <a:prstGeom prst="rect">
            <a:avLst/>
          </a:prstGeom>
        </p:spPr>
      </p:pic>
      <p:pic>
        <p:nvPicPr>
          <p:cNvPr id="17" name="Picture 4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"/>
            <a:ext cx="9144000" cy="45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" y="0"/>
            <a:ext cx="8595360" cy="548640"/>
          </a:xfrm>
          <a:prstGeom prst="rect">
            <a:avLst/>
          </a:prstGeom>
          <a:gradFill>
            <a:gsLst>
              <a:gs pos="100000">
                <a:schemeClr val="bg1"/>
              </a:gs>
              <a:gs pos="1667">
                <a:srgbClr val="00A5D6"/>
              </a:gs>
              <a:gs pos="100000">
                <a:srgbClr val="00A5D6"/>
              </a:gs>
            </a:gsLst>
            <a:lin ang="0" scaled="1"/>
          </a:gra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lang="en-US" sz="3200" b="1" i="0" kern="1200" dirty="0">
                <a:solidFill>
                  <a:srgbClr val="50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slide title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73440" y="6675120"/>
            <a:ext cx="667390" cy="182880"/>
          </a:xfrm>
          <a:prstGeom prst="rect">
            <a:avLst/>
          </a:prstGeom>
        </p:spPr>
        <p:txBody>
          <a:bodyPr vert="horz" lIns="0" tIns="0" rIns="0" bIns="0" rtlCol="0" anchor="b" anchorCtr="1"/>
          <a:lstStyle>
            <a:lvl1pPr algn="ctr">
              <a:defRPr sz="1200" b="1">
                <a:solidFill>
                  <a:srgbClr val="500000"/>
                </a:solidFill>
              </a:defRPr>
            </a:lvl1pPr>
          </a:lstStyle>
          <a:p>
            <a:fld id="{C4B3B065-BE73-4E0C-9647-EF6F0E467B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610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7198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5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500000"/>
        </a:buClr>
        <a:buFont typeface="Wingdings" pitchFamily="2" charset="2"/>
        <a:buChar char="ü"/>
        <a:defRPr sz="2800" kern="1200" baseline="0">
          <a:solidFill>
            <a:srgbClr val="1D336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1D3362"/>
        </a:buClr>
        <a:buFont typeface="Arial" pitchFamily="34" charset="0"/>
        <a:buChar char="•"/>
        <a:defRPr sz="2400" kern="1200" baseline="0">
          <a:solidFill>
            <a:srgbClr val="5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rgbClr val="4F552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1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51" Type="http://schemas.openxmlformats.org/officeDocument/2006/relationships/image" Target="../media/image460.png"/><Relationship Id="rId50" Type="http://schemas.openxmlformats.org/officeDocument/2006/relationships/image" Target="../media/image450.png"/><Relationship Id="rId55" Type="http://schemas.openxmlformats.org/officeDocument/2006/relationships/image" Target="../media/image52.png"/><Relationship Id="rId2" Type="http://schemas.openxmlformats.org/officeDocument/2006/relationships/image" Target="../media/image50.png"/><Relationship Id="rId54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3" Type="http://schemas.openxmlformats.org/officeDocument/2006/relationships/image" Target="../media/image420.png"/><Relationship Id="rId49" Type="http://schemas.openxmlformats.org/officeDocument/2006/relationships/image" Target="../media/image440.png"/><Relationship Id="rId52" Type="http://schemas.openxmlformats.org/officeDocument/2006/relationships/image" Target="../media/image4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0.png"/><Relationship Id="rId4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ms-conddb.cern.ch/gtlist/?GlobalTag=START53_V7A" TargetMode="External"/><Relationship Id="rId2" Type="http://schemas.openxmlformats.org/officeDocument/2006/relationships/hyperlink" Target="http://cms-conddb.cern.ch/gtlist/?GlobalTag=GR_P_V4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0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jp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jpe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88/1748-0221/3/08/S08004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rgbClr val="152944"/>
          </a:solidFill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FFFF00"/>
                </a:solidFill>
              </a:rPr>
              <a:t>CMS Alignment and </a:t>
            </a:r>
            <a:r>
              <a:rPr lang="en-US" sz="4800" dirty="0" smtClean="0">
                <a:solidFill>
                  <a:srgbClr val="FFFF00"/>
                </a:solidFill>
              </a:rPr>
              <a:t>Calibration</a:t>
            </a:r>
            <a:br>
              <a:rPr lang="en-US" sz="4800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/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/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/>
            </a:r>
            <a:br>
              <a:rPr lang="en-US" dirty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0" y="1676400"/>
            <a:ext cx="9144000" cy="1040285"/>
          </a:xfrm>
        </p:spPr>
        <p:txBody>
          <a:bodyPr/>
          <a:lstStyle/>
          <a:p>
            <a:r>
              <a:rPr lang="en-US" sz="2800" dirty="0">
                <a:solidFill>
                  <a:srgbClr val="FFFF00"/>
                </a:solidFill>
              </a:rPr>
              <a:t>Yuriy </a:t>
            </a:r>
            <a:r>
              <a:rPr lang="en-US" sz="2800" dirty="0" smtClean="0">
                <a:solidFill>
                  <a:srgbClr val="FFFF00"/>
                </a:solidFill>
              </a:rPr>
              <a:t>Pakhotin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on behalf of CMS Collaboration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5268802"/>
            <a:ext cx="5715000" cy="15531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512" y="3044312"/>
            <a:ext cx="1680088" cy="1680088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048000"/>
            <a:ext cx="16764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29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-3170" y="592764"/>
                <a:ext cx="9144000" cy="3064835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Cylindrically symmetrical Pixel detector is physically separated into two half barrels</a:t>
                </a:r>
              </a:p>
              <a:p>
                <a:r>
                  <a:rPr lang="en-US" dirty="0" smtClean="0"/>
                  <a:t>Corrections </a:t>
                </a:r>
                <a:r>
                  <a:rPr lang="en-US" dirty="0" smtClean="0"/>
                  <a:t>for relative </a:t>
                </a:r>
                <a:r>
                  <a:rPr lang="en-US" dirty="0" smtClean="0"/>
                  <a:t>displacements </a:t>
                </a:r>
                <a:r>
                  <a:rPr lang="en-US" dirty="0" smtClean="0"/>
                  <a:t>along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 smtClean="0"/>
                  <a:t> between the barrels are time-dependent</a:t>
                </a:r>
                <a:endParaRPr lang="en-US" dirty="0" smtClean="0"/>
              </a:p>
              <a:p>
                <a:r>
                  <a:rPr lang="en-US" dirty="0" smtClean="0"/>
                  <a:t>Monitor longitudinal separation (within mechanical tolerance) using unbiased track-to-vertex residuals</a:t>
                </a:r>
              </a:p>
              <a:p>
                <a:pPr lvl="1"/>
                <a:r>
                  <a:rPr lang="en-US" dirty="0" smtClean="0"/>
                  <a:t>done for every run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~20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events</a:t>
                </a:r>
                <a:r>
                  <a:rPr lang="en-US" dirty="0" smtClean="0"/>
                  <a:t>) using express </a:t>
                </a:r>
                <a:r>
                  <a:rPr lang="en-US" dirty="0" err="1" smtClean="0"/>
                  <a:t>strem</a:t>
                </a:r>
                <a:endParaRPr lang="en-US" dirty="0" smtClean="0"/>
              </a:p>
              <a:p>
                <a:r>
                  <a:rPr lang="en-US" dirty="0" smtClean="0"/>
                  <a:t>Time dependence of pixel structure alignment accounts for separation as a function of time</a:t>
                </a:r>
              </a:p>
              <a:p>
                <a:pPr lvl="1"/>
                <a:r>
                  <a:rPr lang="en-US" dirty="0" smtClean="0"/>
                  <a:t>b-tagging algorithms insensitive to remaining 10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𝜇</m:t>
                    </m:r>
                  </m:oMath>
                </a14:m>
                <a:r>
                  <a:rPr lang="en-US" dirty="0" smtClean="0"/>
                  <a:t>m effect</a:t>
                </a:r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3170" y="592764"/>
                <a:ext cx="9144000" cy="3064835"/>
              </a:xfrm>
              <a:blipFill rotWithShape="1">
                <a:blip r:embed="rId2"/>
                <a:stretch>
                  <a:fillRect l="-667" t="-3181" r="-400" b="-2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Yuriy Pakhotin (Texas A&amp;M)                                 CMS Alignment and Calibration - INSTR14, 25 February 2014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Monitor Movements of Pixel Large Structures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B3B065-BE73-4E0C-9647-EF6F0E467BFD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44834"/>
            <a:ext cx="4177605" cy="298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644834"/>
            <a:ext cx="3654076" cy="298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6044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-3170" y="592764"/>
                <a:ext cx="9144000" cy="3217236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ECAL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𝑃𝑏𝑊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 smtClean="0"/>
                  <a:t> crystals temporary change transparency due to irradiation</a:t>
                </a:r>
              </a:p>
              <a:p>
                <a:pPr lvl="1"/>
                <a:r>
                  <a:rPr lang="en-US" dirty="0" smtClean="0"/>
                  <a:t>less significant in barrel, more pronounced in </a:t>
                </a:r>
                <a:r>
                  <a:rPr lang="en-US" dirty="0" err="1" smtClean="0"/>
                  <a:t>endcaps</a:t>
                </a:r>
                <a:r>
                  <a:rPr lang="en-US" dirty="0"/>
                  <a:t>  (</a:t>
                </a:r>
                <a:r>
                  <a:rPr lang="en-US" dirty="0" smtClean="0"/>
                  <a:t>where photo-detectors </a:t>
                </a:r>
                <a:r>
                  <a:rPr lang="en-US" dirty="0"/>
                  <a:t>get conditioned </a:t>
                </a:r>
                <a:r>
                  <a:rPr lang="en-US" dirty="0" smtClean="0"/>
                  <a:t>by strong </a:t>
                </a:r>
                <a:r>
                  <a:rPr lang="en-US" dirty="0"/>
                  <a:t>irradiation)</a:t>
                </a:r>
                <a:endParaRPr lang="en-US" dirty="0" smtClean="0"/>
              </a:p>
              <a:p>
                <a:r>
                  <a:rPr lang="en-US" dirty="0" smtClean="0"/>
                  <a:t>Damage/recovery cycles monitored by laser pulses (447 nm, 100 Hz in LHC abort gaps) and photo-detectors measuring the response variation to the laser light</a:t>
                </a:r>
              </a:p>
              <a:p>
                <a:pPr lvl="1"/>
                <a:r>
                  <a:rPr lang="en-US" dirty="0" smtClean="0"/>
                  <a:t>continuous monitoring, the </a:t>
                </a:r>
                <a:r>
                  <a:rPr lang="en-US" dirty="0"/>
                  <a:t>whole ECAL measured in 40 </a:t>
                </a:r>
                <a:r>
                  <a:rPr lang="en-US" dirty="0" smtClean="0"/>
                  <a:t>min</a:t>
                </a:r>
              </a:p>
              <a:p>
                <a:pPr lvl="1"/>
                <a:r>
                  <a:rPr lang="en-US" dirty="0"/>
                  <a:t>use dedicated stream at trigger</a:t>
                </a:r>
                <a:endParaRPr lang="en-US" dirty="0" smtClean="0"/>
              </a:p>
              <a:p>
                <a:r>
                  <a:rPr lang="en-US" dirty="0" smtClean="0"/>
                  <a:t>Corrections derived within 48 h and applied to prompt reconstruction</a:t>
                </a:r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3170" y="592764"/>
                <a:ext cx="9144000" cy="3217236"/>
              </a:xfrm>
              <a:blipFill rotWithShape="1">
                <a:blip r:embed="rId2"/>
                <a:stretch>
                  <a:fillRect l="-867" t="-3598" r="-667" b="-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Yuriy Pakhotin (Texas A&amp;M)                                 CMS Alignment and Calibration - INSTR14, 25 February 2014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Monitoring the ECAL Response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B3B065-BE73-4E0C-9647-EF6F0E467BFD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3749040"/>
            <a:ext cx="4114800" cy="288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99" y="4011472"/>
            <a:ext cx="2590801" cy="212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410506" y="6172200"/>
                <a:ext cx="30476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 smtClean="0"/>
                  <a:t>Stable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𝑍</m:t>
                    </m:r>
                    <m:r>
                      <a:rPr lang="en-US" b="0" i="1" smtClean="0">
                        <a:latin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</a:rPr>
                      <m:t>𝑒𝑒</m:t>
                    </m:r>
                  </m:oMath>
                </a14:m>
                <a:r>
                  <a:rPr lang="en-US" dirty="0" smtClean="0"/>
                  <a:t> mass resolution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506" y="6172200"/>
                <a:ext cx="3047694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1800" t="-8333" r="-120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5781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subsystems are aligned and calibrated offline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Yuriy Pakhotin (Texas A&amp;M)                                 CMS Alignment and Calibration - INSTR14, 25 February 2014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Offline Alignment and Calibration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B3B065-BE73-4E0C-9647-EF6F0E467BFD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35" y="1447800"/>
            <a:ext cx="7668730" cy="464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862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-3170" y="592765"/>
                <a:ext cx="9144000" cy="2836236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Tilts </a:t>
                </a:r>
                <a:r>
                  <a:rPr lang="en-US" dirty="0" smtClean="0"/>
                  <a:t>of the Tracker relative to magnetic field (flux along global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 smtClean="0"/>
                  <a:t>) could result in biases of the reconstructed track </a:t>
                </a:r>
                <a:r>
                  <a:rPr lang="en-US" dirty="0" smtClean="0"/>
                  <a:t>parameters</a:t>
                </a:r>
              </a:p>
              <a:p>
                <a:pPr lvl="1"/>
                <a:r>
                  <a:rPr lang="en-US" dirty="0" smtClean="0"/>
                  <a:t>need to be corrected</a:t>
                </a:r>
                <a:endParaRPr lang="en-US" dirty="0" smtClean="0"/>
              </a:p>
              <a:p>
                <a:r>
                  <a:rPr lang="en-US" dirty="0" smtClean="0"/>
                  <a:t>The global Tracker orientation is described by the angles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 smtClean="0"/>
                  <a:t> that correspond to rotation around global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 smtClean="0"/>
                  <a:t> axis of the CMS</a:t>
                </a:r>
              </a:p>
              <a:p>
                <a:r>
                  <a:rPr lang="en-US" dirty="0" smtClean="0"/>
                  <a:t>Goodness of track fit scans for various tilt angles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~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mrad</a:t>
                </a:r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~</m:t>
                    </m:r>
                    <m:r>
                      <a:rPr lang="en-US" b="0" i="1" smtClean="0">
                        <a:latin typeface="Cambria Math"/>
                      </a:rPr>
                      <m:t>0.3</m:t>
                    </m:r>
                  </m:oMath>
                </a14:m>
                <a:r>
                  <a:rPr lang="en-US" dirty="0" smtClean="0"/>
                  <a:t> mrad</a:t>
                </a:r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3170" y="592765"/>
                <a:ext cx="9144000" cy="2836236"/>
              </a:xfrm>
              <a:blipFill rotWithShape="1">
                <a:blip r:embed="rId2"/>
                <a:stretch>
                  <a:fillRect l="-867" t="-30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Yuriy Pakhotin (Texas A&amp;M)                                 CMS Alignment and Calibration - INSTR14, 25 February 2014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1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Tracker Orientation w.r.t.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/>
                          </a:rPr>
                          <m:t>𝑩</m:t>
                        </m:r>
                      </m:e>
                    </m:acc>
                  </m:oMath>
                </a14:m>
                <a:r>
                  <a:rPr lang="en-US" dirty="0" smtClean="0"/>
                  <a:t>-field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blipFill rotWithShape="1">
                <a:blip r:embed="rId3"/>
                <a:stretch>
                  <a:fillRect t="-10000" b="-4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B3B065-BE73-4E0C-9647-EF6F0E467BFD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419302"/>
            <a:ext cx="41529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916" y="3581400"/>
            <a:ext cx="3586034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7935" y="3581400"/>
            <a:ext cx="461665" cy="26670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 smtClean="0"/>
              <a:t>Goodness of tracking fit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547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9" r="10893"/>
          <a:stretch/>
        </p:blipFill>
        <p:spPr bwMode="auto">
          <a:xfrm>
            <a:off x="6149867" y="685800"/>
            <a:ext cx="2994133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-3171" y="592764"/>
                <a:ext cx="6153037" cy="6036635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The track-based alignment with </a:t>
                </a:r>
                <a:r>
                  <a:rPr lang="en-US" dirty="0" err="1"/>
                  <a:t>MillePedeII</a:t>
                </a:r>
                <a:r>
                  <a:rPr lang="en-US" dirty="0"/>
                  <a:t> minimization algorithm expected to provide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&lt;10 </m:t>
                    </m:r>
                    <m:r>
                      <a:rPr lang="en-US" i="1">
                        <a:latin typeface="Cambria Math"/>
                      </a:rPr>
                      <m:t>𝜇</m:t>
                    </m:r>
                    <m:r>
                      <m:rPr>
                        <m:nor/>
                      </m:rPr>
                      <a:rPr lang="en-US">
                        <a:latin typeface="Cambria Math"/>
                      </a:rPr>
                      <m:t>m</m:t>
                    </m:r>
                  </m:oMath>
                </a14:m>
                <a:r>
                  <a:rPr lang="en-US" dirty="0"/>
                  <a:t> precision</a:t>
                </a:r>
              </a:p>
              <a:p>
                <a:r>
                  <a:rPr lang="en-US" dirty="0" smtClean="0"/>
                  <a:t>The CMS Tracker is a complex system:</a:t>
                </a:r>
              </a:p>
              <a:p>
                <a:pPr lvl="1"/>
                <a:r>
                  <a:rPr lang="en-US" dirty="0" smtClean="0"/>
                  <a:t>24k </a:t>
                </a:r>
                <a:r>
                  <a:rPr lang="en-US" dirty="0" smtClean="0"/>
                  <a:t>sensors in </a:t>
                </a:r>
                <a:r>
                  <a:rPr lang="en-US" dirty="0" smtClean="0"/>
                  <a:t>total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(200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u="sng" dirty="0" smtClean="0"/>
                  <a:t>free</a:t>
                </a:r>
                <a:r>
                  <a:rPr lang="en-US" dirty="0" smtClean="0"/>
                  <a:t> parameters per </a:t>
                </a:r>
                <a:r>
                  <a:rPr lang="en-US" dirty="0" smtClean="0"/>
                  <a:t>sensor (a sensor depends on other sensors)</a:t>
                </a:r>
              </a:p>
              <a:p>
                <a:pPr lvl="2"/>
                <a:r>
                  <a:rPr lang="en-US" dirty="0"/>
                  <a:t>5(6) rigid body + 3 bow </a:t>
                </a:r>
                <a:r>
                  <a:rPr lang="en-US" dirty="0" smtClean="0"/>
                  <a:t>parameters for each sensor</a:t>
                </a:r>
                <a:endParaRPr lang="en-US" dirty="0" smtClean="0"/>
              </a:p>
              <a:p>
                <a:r>
                  <a:rPr lang="en-US" dirty="0" smtClean="0"/>
                  <a:t>Example</a:t>
                </a:r>
                <a:r>
                  <a:rPr lang="en-US" dirty="0" smtClean="0"/>
                  <a:t>: the 2011 alignment campaign with 1 fb</a:t>
                </a:r>
                <a:r>
                  <a:rPr lang="en-US" baseline="30000" dirty="0" smtClean="0"/>
                  <a:t>-1</a:t>
                </a:r>
                <a:r>
                  <a:rPr lang="en-US" dirty="0" smtClean="0"/>
                  <a:t> of reconstructed data</a:t>
                </a:r>
                <a:endParaRPr lang="en-US" baseline="30000" dirty="0" smtClean="0"/>
              </a:p>
              <a:p>
                <a:pPr lvl="1"/>
                <a:r>
                  <a:rPr lang="en-US" dirty="0" smtClean="0"/>
                  <a:t>inputs: 15M loosely selected isolated muon tracks</a:t>
                </a:r>
              </a:p>
              <a:p>
                <a:pPr lvl="1"/>
                <a:r>
                  <a:rPr lang="en-US" dirty="0" smtClean="0"/>
                  <a:t>3M low momentum tracks</a:t>
                </a:r>
              </a:p>
              <a:p>
                <a:pPr lvl="1"/>
                <a:r>
                  <a:rPr lang="en-US" dirty="0" smtClean="0"/>
                  <a:t>3.6M cosmic ray tracks</a:t>
                </a:r>
              </a:p>
              <a:p>
                <a:pPr lvl="1"/>
                <a:r>
                  <a:rPr lang="en-US" dirty="0" smtClean="0"/>
                  <a:t>375k muon track pairs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𝑍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Z-mass measurement as a constraint</a:t>
                </a:r>
              </a:p>
              <a:p>
                <a:pPr lvl="1"/>
                <a:r>
                  <a:rPr lang="en-US" dirty="0" smtClean="0"/>
                  <a:t>Fitting sensor bows and kinks</a:t>
                </a:r>
              </a:p>
              <a:p>
                <a:pPr lvl="1"/>
                <a:r>
                  <a:rPr lang="en-US" dirty="0" smtClean="0"/>
                  <a:t>Time dependent (9 intervals) rigid body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alignment for large pixel </a:t>
                </a:r>
                <a:r>
                  <a:rPr lang="en-US" dirty="0" smtClean="0"/>
                  <a:t>structures</a:t>
                </a:r>
              </a:p>
              <a:p>
                <a:r>
                  <a:rPr lang="en-US" dirty="0" smtClean="0"/>
                  <a:t>Enormous computing task!</a:t>
                </a:r>
              </a:p>
              <a:p>
                <a:r>
                  <a:rPr lang="en-US" dirty="0"/>
                  <a:t>Precision estimated from the RMS of the Distribution of the Medians of the Residuals for each module</a:t>
                </a:r>
              </a:p>
              <a:p>
                <a:pPr lvl="1"/>
                <a:r>
                  <a:rPr lang="en-US" dirty="0"/>
                  <a:t>more robust against Multiple </a:t>
                </a:r>
                <a:r>
                  <a:rPr lang="en-US" dirty="0" smtClean="0"/>
                  <a:t>Scattering</a:t>
                </a:r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3171" y="592764"/>
                <a:ext cx="6153037" cy="6036635"/>
              </a:xfrm>
              <a:blipFill rotWithShape="1">
                <a:blip r:embed="rId3"/>
                <a:stretch>
                  <a:fillRect l="-792" t="-1414" r="-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 smtClean="0"/>
              <a:t>Yuriy Pakhotin (Texas A&amp;M)                                 CMS Alignment and Calibration - INSTR14, 25 February 2014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Tracker Alignment with Tracks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B3B065-BE73-4E0C-9647-EF6F0E467BFD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352676"/>
            <a:ext cx="3352800" cy="123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586" y="3755765"/>
            <a:ext cx="275645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4509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-3170" y="592765"/>
                <a:ext cx="9144000" cy="2912436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b="1" dirty="0" smtClean="0">
                    <a:solidFill>
                      <a:srgbClr val="C00000"/>
                    </a:solidFill>
                  </a:rPr>
                  <a:t>Hardware based</a:t>
                </a:r>
                <a:r>
                  <a:rPr lang="en-US" dirty="0" smtClean="0"/>
                  <a:t>: measures positions of all chambers with respect to a floating network of rigid reference structures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~1</m:t>
                    </m:r>
                  </m:oMath>
                </a14:m>
                <a:r>
                  <a:rPr lang="en-US" dirty="0" smtClean="0"/>
                  <a:t> mm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provides physically bound constraints on track-based alignment</a:t>
                </a:r>
                <a:endParaRPr lang="en-US" dirty="0" smtClean="0"/>
              </a:p>
              <a:p>
                <a:r>
                  <a:rPr lang="en-US" b="1" dirty="0" smtClean="0">
                    <a:solidFill>
                      <a:srgbClr val="C00000"/>
                    </a:solidFill>
                  </a:rPr>
                  <a:t>Track based</a:t>
                </a:r>
                <a:r>
                  <a:rPr lang="en-US" dirty="0" smtClean="0"/>
                  <a:t>: minimizing the residuals </a:t>
                </a:r>
                <a:r>
                  <a:rPr lang="en-US" dirty="0" smtClean="0"/>
                  <a:t>which are</a:t>
                </a:r>
                <a:r>
                  <a:rPr lang="en-US" dirty="0" smtClean="0"/>
                  <a:t> </a:t>
                </a:r>
                <a:r>
                  <a:rPr lang="en-US" dirty="0" smtClean="0"/>
                  <a:t>the </a:t>
                </a:r>
                <a:r>
                  <a:rPr lang="en-US" dirty="0" smtClean="0"/>
                  <a:t>differences </a:t>
                </a:r>
                <a:r>
                  <a:rPr lang="en-US" dirty="0" smtClean="0"/>
                  <a:t>between measured (with segments) and predicted (propagated from Tracker) position of the muon in the chamber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  <m:r>
                          <a:rPr lang="en-US" b="0" i="1" smtClean="0">
                            <a:latin typeface="Cambria Math"/>
                          </a:rPr>
                          <m:t>𝜙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~100−150 </m:t>
                    </m:r>
                    <m:r>
                      <a:rPr lang="en-US" b="0" i="1" smtClean="0">
                        <a:latin typeface="Cambria Math"/>
                      </a:rPr>
                      <m:t>𝜇</m:t>
                    </m:r>
                  </m:oMath>
                </a14:m>
                <a:r>
                  <a:rPr lang="en-US" dirty="0" smtClean="0"/>
                  <a:t>m)</a:t>
                </a:r>
              </a:p>
              <a:p>
                <a:pPr lvl="1"/>
                <a:r>
                  <a:rPr lang="en-US" b="1" dirty="0" smtClean="0">
                    <a:solidFill>
                      <a:srgbClr val="FF0000"/>
                    </a:solidFill>
                  </a:rPr>
                  <a:t>more details in poster session</a:t>
                </a:r>
              </a:p>
              <a:p>
                <a:r>
                  <a:rPr lang="en-US" dirty="0" smtClean="0"/>
                  <a:t>Combination (and comparison) of the methods</a:t>
                </a:r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3170" y="592765"/>
                <a:ext cx="9144000" cy="2912436"/>
              </a:xfrm>
              <a:blipFill rotWithShape="1">
                <a:blip r:embed="rId2"/>
                <a:stretch>
                  <a:fillRect l="-867" t="-3975" r="-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Yuriy Pakhotin (Texas A&amp;M)                                 CMS Alignment and Calibration - INSTR14, 25 February 2014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Muon System Alignment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B3B065-BE73-4E0C-9647-EF6F0E467BFD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3503" y="3696545"/>
            <a:ext cx="3468482" cy="2656325"/>
            <a:chOff x="7412960" y="19820540"/>
            <a:chExt cx="3468482" cy="2656325"/>
          </a:xfrm>
        </p:grpSpPr>
        <p:sp>
          <p:nvSpPr>
            <p:cNvPr id="11" name="Parallelogram 10"/>
            <p:cNvSpPr/>
            <p:nvPr/>
          </p:nvSpPr>
          <p:spPr bwMode="auto">
            <a:xfrm>
              <a:off x="7579485" y="20498103"/>
              <a:ext cx="2667610" cy="914400"/>
            </a:xfrm>
            <a:prstGeom prst="parallelogram">
              <a:avLst>
                <a:gd name="adj" fmla="val 103125"/>
              </a:avLst>
            </a:prstGeom>
            <a:solidFill>
              <a:srgbClr val="C0C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389438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7579485" y="21412503"/>
              <a:ext cx="1745585" cy="457200"/>
            </a:xfrm>
            <a:prstGeom prst="rect">
              <a:avLst/>
            </a:prstGeom>
            <a:solidFill>
              <a:srgbClr val="5F5F5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389438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Parallelogram 12"/>
            <p:cNvSpPr/>
            <p:nvPr/>
          </p:nvSpPr>
          <p:spPr bwMode="auto">
            <a:xfrm rot="18960112">
              <a:off x="8979832" y="21015172"/>
              <a:ext cx="1609126" cy="343912"/>
            </a:xfrm>
            <a:prstGeom prst="parallelogram">
              <a:avLst>
                <a:gd name="adj" fmla="val 94365"/>
              </a:avLst>
            </a:prstGeom>
            <a:solidFill>
              <a:srgbClr val="96969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389438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 bwMode="auto">
            <a:xfrm flipV="1">
              <a:off x="7564003" y="20955301"/>
              <a:ext cx="971900" cy="91440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8535903" y="20955301"/>
              <a:ext cx="1684425" cy="183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8535903" y="20498101"/>
              <a:ext cx="0" cy="45903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Oval 16"/>
            <p:cNvSpPr/>
            <p:nvPr/>
          </p:nvSpPr>
          <p:spPr bwMode="auto">
            <a:xfrm>
              <a:off x="9124414" y="20769283"/>
              <a:ext cx="91440" cy="91440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389438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9124414" y="21260322"/>
              <a:ext cx="91440" cy="91440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389438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9127371" y="20943420"/>
              <a:ext cx="91440" cy="91440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389438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9127371" y="21108532"/>
              <a:ext cx="91440" cy="91440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389438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1" name="Straight Connector 20"/>
            <p:cNvCxnSpPr>
              <a:stCxn id="17" idx="0"/>
            </p:cNvCxnSpPr>
            <p:nvPr/>
          </p:nvCxnSpPr>
          <p:spPr bwMode="auto">
            <a:xfrm>
              <a:off x="9170134" y="20769283"/>
              <a:ext cx="0" cy="110042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Connector 21"/>
            <p:cNvCxnSpPr/>
            <p:nvPr/>
          </p:nvCxnSpPr>
          <p:spPr bwMode="auto">
            <a:xfrm flipV="1">
              <a:off x="9162930" y="21869705"/>
              <a:ext cx="2957" cy="49337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8913290" y="20793397"/>
              <a:ext cx="260963" cy="24146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8837916" y="21034860"/>
              <a:ext cx="7589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Arrow Connector 24"/>
            <p:cNvCxnSpPr/>
            <p:nvPr/>
          </p:nvCxnSpPr>
          <p:spPr bwMode="auto">
            <a:xfrm flipV="1">
              <a:off x="8472655" y="20301482"/>
              <a:ext cx="980992" cy="85959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Straight Arrow Connector 25"/>
            <p:cNvCxnSpPr/>
            <p:nvPr/>
          </p:nvCxnSpPr>
          <p:spPr bwMode="auto">
            <a:xfrm flipH="1">
              <a:off x="7482849" y="21161079"/>
              <a:ext cx="989808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Arrow Connector 26"/>
            <p:cNvCxnSpPr/>
            <p:nvPr/>
          </p:nvCxnSpPr>
          <p:spPr bwMode="auto">
            <a:xfrm flipV="1">
              <a:off x="8456502" y="20172453"/>
              <a:ext cx="16153" cy="101419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9544752" y="19924025"/>
                  <a:ext cx="387478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3" name="TextBox 2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44752" y="19924025"/>
                  <a:ext cx="387478" cy="553998"/>
                </a:xfrm>
                <a:prstGeom prst="rect">
                  <a:avLst/>
                </a:prstGeom>
                <a:blipFill rotWithShape="1">
                  <a:blip r:embed="rId4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7412960" y="20503595"/>
                  <a:ext cx="394210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4" name="TextBox 2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2960" y="20503595"/>
                  <a:ext cx="394210" cy="553998"/>
                </a:xfrm>
                <a:prstGeom prst="rect">
                  <a:avLst/>
                </a:prstGeom>
                <a:blipFill rotWithShape="1">
                  <a:blip r:embed="rId5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8131281" y="19820540"/>
                  <a:ext cx="358944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5" name="TextBox 2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31281" y="19820540"/>
                  <a:ext cx="358944" cy="553998"/>
                </a:xfrm>
                <a:prstGeom prst="rect">
                  <a:avLst/>
                </a:prstGeom>
                <a:blipFill rotWithShape="1">
                  <a:blip r:embed="rId5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Straight Connector 30"/>
            <p:cNvCxnSpPr>
              <a:stCxn id="17" idx="0"/>
            </p:cNvCxnSpPr>
            <p:nvPr/>
          </p:nvCxnSpPr>
          <p:spPr bwMode="auto">
            <a:xfrm flipV="1">
              <a:off x="9170134" y="20201024"/>
              <a:ext cx="4119" cy="56825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Arrow Connector 31"/>
            <p:cNvCxnSpPr/>
            <p:nvPr/>
          </p:nvCxnSpPr>
          <p:spPr bwMode="auto">
            <a:xfrm flipH="1" flipV="1">
              <a:off x="8622220" y="20172454"/>
              <a:ext cx="463955" cy="219062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" name="TextBox 32"/>
            <p:cNvSpPr txBox="1"/>
            <p:nvPr/>
          </p:nvSpPr>
          <p:spPr>
            <a:xfrm>
              <a:off x="9132245" y="21830534"/>
              <a:ext cx="17491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smtClean="0">
                  <a:solidFill>
                    <a:srgbClr val="0000FF"/>
                  </a:solidFill>
                </a:rPr>
                <a:t>Muon segment</a:t>
              </a:r>
            </a:p>
            <a:p>
              <a:pPr algn="l">
                <a:lnSpc>
                  <a:spcPct val="100000"/>
                </a:lnSpc>
              </a:pPr>
              <a:r>
                <a:rPr lang="en-US" sz="1800" dirty="0" smtClean="0">
                  <a:solidFill>
                    <a:srgbClr val="0000FF"/>
                  </a:solidFill>
                </a:rPr>
                <a:t>from hits</a:t>
              </a:r>
              <a:endParaRPr lang="en-US" sz="1800" dirty="0">
                <a:solidFill>
                  <a:srgbClr val="0000FF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605718" y="21830534"/>
              <a:ext cx="14157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dirty="0" smtClean="0">
                  <a:solidFill>
                    <a:srgbClr val="FF0000"/>
                  </a:solidFill>
                </a:rPr>
                <a:t>Muon track</a:t>
              </a:r>
            </a:p>
            <a:p>
              <a:pPr algn="r">
                <a:lnSpc>
                  <a:spcPct val="100000"/>
                </a:lnSpc>
              </a:pPr>
              <a:r>
                <a:rPr lang="en-US" sz="1800" dirty="0" smtClean="0">
                  <a:solidFill>
                    <a:srgbClr val="FF0000"/>
                  </a:solidFill>
                </a:rPr>
                <a:t>from tracker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/>
                <p:cNvSpPr/>
                <p:nvPr/>
              </p:nvSpPr>
              <p:spPr>
                <a:xfrm>
                  <a:off x="9167195" y="20655385"/>
                  <a:ext cx="613245" cy="5078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</a:rPr>
                          <m:t>Δ</m:t>
                        </m:r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67195" y="20655385"/>
                  <a:ext cx="613245" cy="507831"/>
                </a:xfrm>
                <a:prstGeom prst="rect">
                  <a:avLst/>
                </a:prstGeom>
                <a:blipFill rotWithShape="1">
                  <a:blip r:embed="rId5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/>
                <p:cNvSpPr/>
                <p:nvPr/>
              </p:nvSpPr>
              <p:spPr>
                <a:xfrm>
                  <a:off x="8408245" y="20958965"/>
                  <a:ext cx="613245" cy="5078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800" smtClean="0">
                            <a:latin typeface="Cambria Math"/>
                          </a:rPr>
                          <m:t>Δ</m:t>
                        </m:r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177" name="Rectangle 17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8245" y="20958965"/>
                  <a:ext cx="613245" cy="507831"/>
                </a:xfrm>
                <a:prstGeom prst="rect">
                  <a:avLst/>
                </a:prstGeom>
                <a:blipFill rotWithShape="1">
                  <a:blip r:embed="rId5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230" y="3684461"/>
            <a:ext cx="3261916" cy="245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Group 36"/>
          <p:cNvGrpSpPr/>
          <p:nvPr/>
        </p:nvGrpSpPr>
        <p:grpSpPr>
          <a:xfrm>
            <a:off x="3276600" y="3405249"/>
            <a:ext cx="3048003" cy="3171589"/>
            <a:chOff x="28602396" y="17543690"/>
            <a:chExt cx="4265384" cy="3840480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16242" y="18212581"/>
              <a:ext cx="3110499" cy="3125859"/>
            </a:xfrm>
            <a:prstGeom prst="rect">
              <a:avLst/>
            </a:prstGeom>
          </p:spPr>
        </p:pic>
        <p:sp>
          <p:nvSpPr>
            <p:cNvPr id="39" name="Rectangle 38"/>
            <p:cNvSpPr/>
            <p:nvPr/>
          </p:nvSpPr>
          <p:spPr>
            <a:xfrm>
              <a:off x="29448521" y="17619584"/>
              <a:ext cx="3115401" cy="3726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ts val="600"/>
                </a:spcBef>
              </a:pPr>
              <a:r>
                <a:rPr lang="en-US" sz="1400" i="1" dirty="0" smtClean="0"/>
                <a:t>muon from collision</a:t>
              </a:r>
            </a:p>
          </p:txBody>
        </p:sp>
        <p:sp>
          <p:nvSpPr>
            <p:cNvPr id="40" name="Rounded Rectangle 39"/>
            <p:cNvSpPr/>
            <p:nvPr/>
          </p:nvSpPr>
          <p:spPr bwMode="auto">
            <a:xfrm>
              <a:off x="28602396" y="17543690"/>
              <a:ext cx="4265384" cy="3840480"/>
            </a:xfrm>
            <a:prstGeom prst="roundRect">
              <a:avLst>
                <a:gd name="adj" fmla="val 5017"/>
              </a:avLst>
            </a:prstGeom>
            <a:noFill/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389438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8602400" y="18035784"/>
              <a:ext cx="188064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</a:rPr>
                <a:t>“reference”</a:t>
              </a:r>
              <a:endParaRPr lang="en-US" sz="2400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1258725" y="20532905"/>
              <a:ext cx="1348446" cy="5778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</a:rPr>
                <a:t>“target”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39657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-3169" y="592765"/>
                <a:ext cx="6403970" cy="3750635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Beyond 200 </a:t>
                </a:r>
                <a:r>
                  <a:rPr lang="en-US" dirty="0" err="1"/>
                  <a:t>GeV</a:t>
                </a:r>
                <a:r>
                  <a:rPr lang="en-US" dirty="0"/>
                  <a:t>, the muon system can contribute significantly to overall momentum resolution due to large lever </a:t>
                </a:r>
                <a:r>
                  <a:rPr lang="en-US" dirty="0" smtClean="0"/>
                  <a:t>arm</a:t>
                </a:r>
              </a:p>
              <a:p>
                <a:r>
                  <a:rPr lang="en-US" dirty="0" smtClean="0"/>
                  <a:t>Precise </a:t>
                </a:r>
                <a:r>
                  <a:rPr lang="en-US" dirty="0"/>
                  <a:t>muon </a:t>
                </a:r>
                <a:r>
                  <a:rPr lang="en-US" dirty="0" smtClean="0"/>
                  <a:t>alignment becomes </a:t>
                </a:r>
                <a:r>
                  <a:rPr lang="en-US" dirty="0">
                    <a:solidFill>
                      <a:srgbClr val="C00000"/>
                    </a:solidFill>
                  </a:rPr>
                  <a:t>essential for searches with high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muons </a:t>
                </a:r>
                <a:r>
                  <a:rPr lang="en-US" dirty="0"/>
                  <a:t>(e.g.,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𝑍</m:t>
                    </m:r>
                    <m:r>
                      <a:rPr lang="en-US" i="1">
                        <a:latin typeface="Cambria Math"/>
                      </a:rPr>
                      <m:t>′→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𝜇𝜇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b="1" dirty="0"/>
                  <a:t>Why the Muon System </a:t>
                </a:r>
                <a:r>
                  <a:rPr lang="en-US" b="1" dirty="0" smtClean="0"/>
                  <a:t>Misaligned?</a:t>
                </a:r>
              </a:p>
              <a:p>
                <a:pPr marL="577850" lvl="1" indent="-120650"/>
                <a:r>
                  <a:rPr lang="en-US" sz="2500" dirty="0" smtClean="0"/>
                  <a:t>Deformations </a:t>
                </a:r>
                <a:r>
                  <a:rPr lang="en-US" sz="2500" dirty="0"/>
                  <a:t>due to </a:t>
                </a:r>
                <a:r>
                  <a:rPr lang="en-US" sz="2500" dirty="0">
                    <a:solidFill>
                      <a:srgbClr val="C00000"/>
                    </a:solidFill>
                  </a:rPr>
                  <a:t>gravity force </a:t>
                </a:r>
                <a:r>
                  <a:rPr lang="en-US" sz="2500" dirty="0"/>
                  <a:t>(~10 </a:t>
                </a:r>
                <a:r>
                  <a:rPr lang="en-US" sz="2500" dirty="0" smtClean="0"/>
                  <a:t>mm)</a:t>
                </a:r>
                <a:endParaRPr lang="en-US" sz="2500" dirty="0" smtClean="0">
                  <a:solidFill>
                    <a:srgbClr val="C00000"/>
                  </a:solidFill>
                </a:endParaRPr>
              </a:p>
              <a:p>
                <a:pPr marL="577850" lvl="1" indent="-120650"/>
                <a:r>
                  <a:rPr lang="en-US" sz="2500" dirty="0" smtClean="0"/>
                  <a:t>Barrel </a:t>
                </a:r>
                <a:r>
                  <a:rPr lang="en-US" sz="2500" dirty="0"/>
                  <a:t>shrinks &amp; </a:t>
                </a:r>
                <a:r>
                  <a:rPr lang="en-US" sz="2500" dirty="0" err="1"/>
                  <a:t>endcaps</a:t>
                </a:r>
                <a:r>
                  <a:rPr lang="en-US" sz="2500" dirty="0"/>
                  <a:t> bend due to </a:t>
                </a:r>
                <a:r>
                  <a:rPr lang="en-US" sz="2500" dirty="0">
                    <a:solidFill>
                      <a:srgbClr val="C00000"/>
                    </a:solidFill>
                  </a:rPr>
                  <a:t>magnetic force </a:t>
                </a:r>
                <a:r>
                  <a:rPr lang="en-US" sz="2500" dirty="0"/>
                  <a:t>(~10 mm)</a:t>
                </a:r>
                <a:r>
                  <a:rPr lang="en-US" sz="2200" dirty="0"/>
                  <a:t> </a:t>
                </a:r>
              </a:p>
              <a:p>
                <a:pPr marL="577850" lvl="1" indent="-120650"/>
                <a:r>
                  <a:rPr lang="en-US" dirty="0" smtClean="0">
                    <a:solidFill>
                      <a:srgbClr val="C00000"/>
                    </a:solidFill>
                  </a:rPr>
                  <a:t>Repositioning</a:t>
                </a:r>
                <a:r>
                  <a:rPr lang="en-US" dirty="0" smtClean="0"/>
                  <a:t> </a:t>
                </a:r>
                <a:r>
                  <a:rPr lang="en-US" dirty="0"/>
                  <a:t>after detector open/close operations (~1 mm) </a:t>
                </a:r>
              </a:p>
              <a:p>
                <a:pPr marL="577850" lvl="1" indent="-120650"/>
                <a:r>
                  <a:rPr lang="en-US" dirty="0"/>
                  <a:t>Imperfect positioning during </a:t>
                </a:r>
                <a:r>
                  <a:rPr lang="en-US" dirty="0">
                    <a:solidFill>
                      <a:srgbClr val="C00000"/>
                    </a:solidFill>
                  </a:rPr>
                  <a:t>installation</a:t>
                </a:r>
                <a:r>
                  <a:rPr lang="en-US" dirty="0"/>
                  <a:t> (sub-mm) </a:t>
                </a:r>
              </a:p>
              <a:p>
                <a:pPr marL="577850" lvl="1" indent="-120650"/>
                <a:r>
                  <a:rPr lang="en-US" dirty="0">
                    <a:solidFill>
                      <a:srgbClr val="C00000"/>
                    </a:solidFill>
                  </a:rPr>
                  <a:t>Temperature</a:t>
                </a:r>
                <a:r>
                  <a:rPr lang="en-US" dirty="0"/>
                  <a:t> effects (sub-mm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3169" y="592765"/>
                <a:ext cx="6403970" cy="3750635"/>
              </a:xfrm>
              <a:blipFill rotWithShape="1">
                <a:blip r:embed="rId2"/>
                <a:stretch>
                  <a:fillRect l="-1142" t="-2597" b="-27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Yuriy Pakhotin (Texas A&amp;M)                                 CMS Alignment and Calibration - INSTR14, 25 February 2014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Why the Muon Alignment Important?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B3B065-BE73-4E0C-9647-EF6F0E467BFD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896"/>
          <a:stretch/>
        </p:blipFill>
        <p:spPr>
          <a:xfrm>
            <a:off x="6477001" y="587080"/>
            <a:ext cx="2686871" cy="30531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2"/>
          <a:stretch/>
        </p:blipFill>
        <p:spPr>
          <a:xfrm>
            <a:off x="6680423" y="3628104"/>
            <a:ext cx="2483449" cy="30012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251405" y="609600"/>
                <a:ext cx="181639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0&lt;</m:t>
                      </m:r>
                      <m:r>
                        <a:rPr lang="en-US" sz="2400" b="0" i="1" smtClean="0">
                          <a:latin typeface="Cambria Math"/>
                        </a:rPr>
                        <m:t>𝜂</m:t>
                      </m:r>
                      <m:r>
                        <a:rPr lang="en-US" sz="2400" b="0" i="1" smtClean="0">
                          <a:latin typeface="Cambria Math"/>
                        </a:rPr>
                        <m:t>&lt;0.2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405" y="609600"/>
                <a:ext cx="1816395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 rot="16200000">
                <a:off x="6532109" y="800205"/>
                <a:ext cx="95365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Δ</m:t>
                      </m:r>
                      <m:r>
                        <a:rPr lang="en-US" sz="2400" b="0" i="1" smtClean="0">
                          <a:latin typeface="Cambria Math"/>
                        </a:rPr>
                        <m:t>𝑝</m:t>
                      </m:r>
                      <m:r>
                        <a:rPr lang="en-US" sz="2400" b="0" i="1" smtClean="0">
                          <a:latin typeface="Cambria Math"/>
                        </a:rPr>
                        <m:t>/</m:t>
                      </m:r>
                      <m:r>
                        <a:rPr lang="en-US" sz="2400" b="0" i="1" smtClean="0"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532109" y="800205"/>
                <a:ext cx="953659" cy="6463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7543800" y="2309336"/>
            <a:ext cx="174438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1" dirty="0" smtClean="0">
                <a:solidFill>
                  <a:srgbClr val="0000FF"/>
                </a:solidFill>
              </a:rPr>
              <a:t>Muon system only</a:t>
            </a:r>
          </a:p>
          <a:p>
            <a:pPr algn="l">
              <a:lnSpc>
                <a:spcPct val="100000"/>
              </a:lnSpc>
            </a:pPr>
            <a:r>
              <a:rPr lang="en-US" sz="1400" b="1" dirty="0" smtClean="0">
                <a:solidFill>
                  <a:srgbClr val="00B050"/>
                </a:solidFill>
              </a:rPr>
              <a:t>Inner tracker only</a:t>
            </a:r>
          </a:p>
          <a:p>
            <a:pPr algn="l">
              <a:lnSpc>
                <a:spcPct val="100000"/>
              </a:lnSpc>
            </a:pPr>
            <a:r>
              <a:rPr lang="en-US" sz="1400" b="1" dirty="0" smtClean="0">
                <a:solidFill>
                  <a:srgbClr val="FF0000"/>
                </a:solidFill>
              </a:rPr>
              <a:t>Full system</a:t>
            </a:r>
            <a:endParaRPr lang="en-US" sz="1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543800" y="3628104"/>
                <a:ext cx="1453283" cy="4642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sSup>
                          <m:sSup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𝑍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sz="1800" b="0" i="1" smtClean="0">
                        <a:latin typeface="Cambria Math"/>
                      </a:rPr>
                      <m:t>=2</m:t>
                    </m:r>
                  </m:oMath>
                </a14:m>
                <a:r>
                  <a:rPr lang="en-US" sz="1800" dirty="0" smtClean="0"/>
                  <a:t> TeV</a:t>
                </a:r>
                <a:endParaRPr lang="en-US" sz="1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3628104"/>
                <a:ext cx="1453283" cy="464230"/>
              </a:xfrm>
              <a:prstGeom prst="rect">
                <a:avLst/>
              </a:prstGeom>
              <a:blipFill rotWithShape="1">
                <a:blip r:embed="rId7"/>
                <a:stretch>
                  <a:fillRect t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074757" y="2851150"/>
                <a:ext cx="1145443" cy="577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sz="2400" dirty="0" smtClean="0"/>
                  <a:t>, </a:t>
                </a:r>
                <a:r>
                  <a:rPr lang="en-US" sz="2400" dirty="0" err="1" smtClean="0"/>
                  <a:t>GeV</a:t>
                </a:r>
                <a:endParaRPr lang="en-US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4757" y="2851150"/>
                <a:ext cx="1145443" cy="577850"/>
              </a:xfrm>
              <a:prstGeom prst="rect">
                <a:avLst/>
              </a:prstGeom>
              <a:blipFill rotWithShape="1">
                <a:blip r:embed="rId8"/>
                <a:stretch>
                  <a:fillRect l="-1596" t="-8421" b="-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092334"/>
            <a:ext cx="1701696" cy="2281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3917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9872"/>
            <a:ext cx="3129665" cy="29895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639872"/>
            <a:ext cx="3200093" cy="2806570"/>
          </a:xfrm>
          <a:prstGeom prst="rect">
            <a:avLst/>
          </a:prstGeom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381" y="3841124"/>
            <a:ext cx="3232619" cy="258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-3170" y="592764"/>
                <a:ext cx="9144000" cy="3248359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Inter-calibration of crystals located within the same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𝜂</m:t>
                    </m:r>
                  </m:oMath>
                </a14:m>
                <a:r>
                  <a:rPr lang="en-US" dirty="0" smtClean="0"/>
                  <a:t> ring:</a:t>
                </a: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𝜙</m:t>
                    </m:r>
                  </m:oMath>
                </a14:m>
                <a:r>
                  <a:rPr lang="en-US" dirty="0" smtClean="0"/>
                  <a:t>-symmetry of the energy flow trough the ECAL crystal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~3</m:t>
                    </m:r>
                  </m:oMath>
                </a14:m>
                <a:r>
                  <a:rPr lang="en-US" dirty="0" smtClean="0"/>
                  <a:t>-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4</m:t>
                    </m:r>
                  </m:oMath>
                </a14:m>
                <a:r>
                  <a:rPr lang="en-US" dirty="0" smtClean="0"/>
                  <a:t> days)</a:t>
                </a: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/</m:t>
                    </m:r>
                    <m:r>
                      <a:rPr lang="en-US" b="0" i="1" smtClean="0">
                        <a:latin typeface="Cambria Math"/>
                      </a:rPr>
                      <m:t>𝜂</m:t>
                    </m:r>
                    <m:r>
                      <a:rPr lang="en-US" b="0" i="1" smtClean="0">
                        <a:latin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</a:rPr>
                      <m:t>𝛾𝛾</m:t>
                    </m:r>
                  </m:oMath>
                </a14:m>
                <a:r>
                  <a:rPr lang="en-US" dirty="0" smtClean="0"/>
                  <a:t> invariant mass peak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~1.5</m:t>
                    </m:r>
                  </m:oMath>
                </a14:m>
                <a:r>
                  <a:rPr lang="en-US" dirty="0" smtClean="0"/>
                  <a:t> months)</a:t>
                </a: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𝐸𝐶𝐴𝐿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𝑡𝑟𝑎𝑐𝑘𝑒𝑟</m:t>
                        </m:r>
                      </m:sub>
                    </m:sSub>
                  </m:oMath>
                </a14:m>
                <a:r>
                  <a:rPr lang="en-US" dirty="0" smtClean="0"/>
                  <a:t>: high energy electrons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𝑊</m:t>
                    </m:r>
                    <m:r>
                      <a:rPr lang="en-US" b="0" i="1" smtClean="0">
                        <a:latin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</a:rPr>
                      <m:t>𝑒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𝜈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𝑍</m:t>
                    </m:r>
                    <m:r>
                      <a:rPr lang="en-US" b="0" i="1" smtClean="0">
                        <a:latin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</a:rPr>
                      <m:t>𝑒𝑒</m:t>
                    </m:r>
                  </m:oMath>
                </a14:m>
                <a:r>
                  <a:rPr lang="en-US" dirty="0" smtClean="0"/>
                  <a:t> decays (once in a year)</a:t>
                </a:r>
              </a:p>
              <a:p>
                <a:r>
                  <a:rPr lang="en-US" dirty="0"/>
                  <a:t>Key feature: dedicated streams at HLT with reduced event </a:t>
                </a:r>
                <a:r>
                  <a:rPr lang="en-US" dirty="0" smtClean="0"/>
                  <a:t>content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~1.5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kHz of </a:t>
                </a:r>
                <a:r>
                  <a:rPr lang="en-US" dirty="0" err="1"/>
                  <a:t>ZeroBias</a:t>
                </a:r>
                <a:r>
                  <a:rPr lang="en-US" dirty="0"/>
                  <a:t> events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𝜙</m:t>
                    </m:r>
                  </m:oMath>
                </a14:m>
                <a:r>
                  <a:rPr lang="en-US" dirty="0" smtClean="0"/>
                  <a:t>-symmetry </a:t>
                </a:r>
                <a:r>
                  <a:rPr lang="en-US" dirty="0"/>
                  <a:t>and a total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~7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kHz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/</m:t>
                    </m:r>
                    <m:r>
                      <a:rPr lang="en-US" i="1">
                        <a:latin typeface="Cambria Math"/>
                      </a:rPr>
                      <m:t>𝜂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Combination: weighted average of the 3 methods</a:t>
                </a:r>
              </a:p>
              <a:p>
                <a:r>
                  <a:rPr lang="en-US" dirty="0" smtClean="0"/>
                  <a:t>The calibration determines energy scale and resolution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3170" y="592764"/>
                <a:ext cx="9144000" cy="3248359"/>
              </a:xfrm>
              <a:blipFill rotWithShape="1">
                <a:blip r:embed="rId5"/>
                <a:stretch>
                  <a:fillRect l="-867" t="-2627" b="-4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Yuriy Pakhotin (Texas A&amp;M)                                 CMS Alignment and Calibration - INSTR14, 25 February 2014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Offline ECAL </a:t>
            </a:r>
            <a:r>
              <a:rPr lang="en-US" dirty="0"/>
              <a:t>C</a:t>
            </a:r>
            <a:r>
              <a:rPr lang="en-US" dirty="0" smtClean="0"/>
              <a:t>alibration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B3B065-BE73-4E0C-9647-EF6F0E467BF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363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All offline alignment and calibration constants are thoroughly validated before injection for data reprocessing</a:t>
                </a:r>
              </a:p>
              <a:p>
                <a:pPr lvl="1"/>
                <a:r>
                  <a:rPr lang="en-US" b="0" dirty="0" smtClean="0"/>
                  <a:t>“standard candle” process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𝑍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𝑒𝑒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/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𝜇𝜇</m:t>
                    </m:r>
                  </m:oMath>
                </a14:m>
                <a:r>
                  <a:rPr lang="en-US" dirty="0" smtClean="0"/>
                  <a:t> used by many system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33" t="-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Yuriy Pakhotin (Texas A&amp;M)                                 CMS Alignment and Calibration - INSTR14, 25 February 2014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Validation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B3B065-BE73-4E0C-9647-EF6F0E467BFD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736208"/>
            <a:ext cx="3266902" cy="328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" r="12331"/>
          <a:stretch/>
        </p:blipFill>
        <p:spPr bwMode="auto">
          <a:xfrm>
            <a:off x="2819400" y="2924396"/>
            <a:ext cx="3139164" cy="270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4" y="2835695"/>
            <a:ext cx="2852928" cy="2852928"/>
          </a:xfrm>
          <a:prstGeom prst="rect">
            <a:avLst/>
          </a:prstGeom>
          <a:ln w="25400"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662673" y="3352800"/>
                <a:ext cx="1156727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0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solidFill>
                            <a:srgbClr val="0066FF"/>
                          </a:solidFill>
                          <a:latin typeface="Cambria Math"/>
                        </a:rPr>
                        <m:t>𝑅𝑀𝑆</m:t>
                      </m:r>
                      <m:r>
                        <a:rPr lang="en-US" sz="1100" b="0" i="1" smtClean="0">
                          <a:solidFill>
                            <a:srgbClr val="0066FF"/>
                          </a:solidFill>
                          <a:latin typeface="Cambria Math"/>
                        </a:rPr>
                        <m:t>=8.0 </m:t>
                      </m:r>
                      <m:r>
                        <a:rPr lang="en-US" sz="1100" b="0" i="1" smtClean="0">
                          <a:solidFill>
                            <a:srgbClr val="0066FF"/>
                          </a:solidFill>
                          <a:latin typeface="Cambria Math"/>
                        </a:rPr>
                        <m:t>𝐺𝑒𝑉</m:t>
                      </m:r>
                    </m:oMath>
                  </m:oMathPara>
                </a14:m>
                <a:endParaRPr lang="en-US" sz="1100" b="0" dirty="0" smtClean="0">
                  <a:solidFill>
                    <a:srgbClr val="0066FF"/>
                  </a:solidFill>
                </a:endParaRPr>
              </a:p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𝑅𝑀𝑆</m:t>
                      </m:r>
                      <m:r>
                        <a:rPr lang="en-US" sz="11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=7.1 </m:t>
                      </m:r>
                      <m:r>
                        <a:rPr lang="en-US" sz="11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𝐺𝑒𝑉</m:t>
                      </m:r>
                    </m:oMath>
                  </m:oMathPara>
                </a14:m>
                <a:endParaRPr lang="en-US" sz="11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673" y="3352800"/>
                <a:ext cx="1156727" cy="5078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97598" y="2264818"/>
            <a:ext cx="1466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Muon System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152153" y="2264818"/>
            <a:ext cx="64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ECAL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066103" y="2264818"/>
            <a:ext cx="858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Tracker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0" y="2247900"/>
            <a:ext cx="2819400" cy="39243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895600" y="2247900"/>
            <a:ext cx="3062964" cy="39243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019800" y="2247900"/>
            <a:ext cx="3114502" cy="39243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3489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3170" y="592765"/>
            <a:ext cx="9144000" cy="286266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All constants stored in </a:t>
            </a:r>
            <a:r>
              <a:rPr lang="en-US" dirty="0" smtClean="0"/>
              <a:t>SQL Data </a:t>
            </a:r>
            <a:r>
              <a:rPr lang="en-US" dirty="0" smtClean="0"/>
              <a:t>Base for global access by data processing computing </a:t>
            </a:r>
            <a:r>
              <a:rPr lang="en-US" dirty="0" smtClean="0"/>
              <a:t>jobs from all over the World</a:t>
            </a:r>
          </a:p>
          <a:p>
            <a:pPr lvl="1"/>
            <a:r>
              <a:rPr lang="en-US" dirty="0" smtClean="0"/>
              <a:t>All CMS Tiers must use the same conditions</a:t>
            </a:r>
            <a:endParaRPr lang="en-US" dirty="0" smtClean="0"/>
          </a:p>
          <a:p>
            <a:r>
              <a:rPr lang="en-US" dirty="0" smtClean="0"/>
              <a:t>Set of matching constants is identified via “tag”</a:t>
            </a:r>
          </a:p>
          <a:p>
            <a:pPr lvl="1"/>
            <a:r>
              <a:rPr lang="en-US" dirty="0" smtClean="0"/>
              <a:t>complete and consistent as required for data processing</a:t>
            </a:r>
          </a:p>
          <a:p>
            <a:pPr lvl="1"/>
            <a:r>
              <a:rPr lang="en-US" dirty="0" smtClean="0"/>
              <a:t>simple access for non-expert </a:t>
            </a:r>
            <a:r>
              <a:rPr lang="en-US" dirty="0" smtClean="0"/>
              <a:t>users (undergraduates and distinguished professors)</a:t>
            </a:r>
            <a:endParaRPr lang="en-US" dirty="0" smtClean="0"/>
          </a:p>
          <a:p>
            <a:pPr lvl="1"/>
            <a:r>
              <a:rPr lang="en-US" dirty="0" smtClean="0"/>
              <a:t>experts can customize used constants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Yuriy Pakhotin (Texas A&amp;M)                                 CMS Alignment and Calibration - INSTR14, 25 February 2014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Alignment and Calibration Constants Storage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B3B065-BE73-4E0C-9647-EF6F0E467BFD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609600" y="3455432"/>
            <a:ext cx="7863840" cy="3021568"/>
            <a:chOff x="822960" y="3150632"/>
            <a:chExt cx="7863840" cy="3021568"/>
          </a:xfrm>
        </p:grpSpPr>
        <p:sp>
          <p:nvSpPr>
            <p:cNvPr id="6" name="Rectangle 5"/>
            <p:cNvSpPr/>
            <p:nvPr/>
          </p:nvSpPr>
          <p:spPr>
            <a:xfrm>
              <a:off x="838200" y="3810000"/>
              <a:ext cx="1828800" cy="2362200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38200" y="5410199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Tracker</a:t>
              </a:r>
            </a:p>
            <a:p>
              <a:pPr algn="ctr"/>
              <a:r>
                <a:rPr lang="en-US" dirty="0" smtClean="0"/>
                <a:t>Alignment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19400" y="3810000"/>
              <a:ext cx="1828800" cy="2362200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19400" y="5410199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Muon</a:t>
              </a:r>
            </a:p>
            <a:p>
              <a:pPr algn="ctr"/>
              <a:r>
                <a:rPr lang="en-US" dirty="0" smtClean="0"/>
                <a:t>Alignment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800600" y="3810000"/>
              <a:ext cx="1828800" cy="2351116"/>
            </a:xfrm>
            <a:prstGeom prst="rect">
              <a:avLst/>
            </a:prstGeom>
            <a:solidFill>
              <a:srgbClr val="CCECFF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00600" y="5399115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ECAL</a:t>
              </a:r>
            </a:p>
            <a:p>
              <a:pPr algn="ctr"/>
              <a:r>
                <a:rPr lang="en-US" dirty="0" smtClean="0"/>
                <a:t>Calibration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858000" y="3810000"/>
              <a:ext cx="1828800" cy="2351116"/>
            </a:xfrm>
            <a:prstGeom prst="rect">
              <a:avLst/>
            </a:prstGeom>
            <a:solidFill>
              <a:srgbClr val="FFCCFF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58000" y="5399115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System XYZ</a:t>
              </a:r>
            </a:p>
            <a:p>
              <a:pPr algn="ctr"/>
              <a:r>
                <a:rPr lang="en-US" dirty="0" smtClean="0"/>
                <a:t>Alignment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90600" y="4495800"/>
              <a:ext cx="152400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TkAl_v1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75360" y="4977462"/>
              <a:ext cx="152400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TkAl_v2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71800" y="3962400"/>
              <a:ext cx="152400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MuAl_ver1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99509" y="4474434"/>
              <a:ext cx="152400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MuAl_ver2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99509" y="4977462"/>
              <a:ext cx="152400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MuAl_ver3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953000" y="4977462"/>
              <a:ext cx="152400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ECAL_1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010400" y="4977462"/>
              <a:ext cx="152400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^&amp;^&amp;^&amp;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010400" y="4504037"/>
              <a:ext cx="152400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*%#$@!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22960" y="3150632"/>
              <a:ext cx="7863840" cy="506968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057400" y="3219450"/>
              <a:ext cx="1524000" cy="3693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hlinkClick r:id="rId2"/>
                </a:rPr>
                <a:t>GR_P_V41</a:t>
              </a:r>
              <a:endParaRPr lang="en-US" dirty="0" smtClean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38200" y="3219450"/>
              <a:ext cx="15240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Tags: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867400" y="3217664"/>
              <a:ext cx="1524000" cy="3693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hlinkClick r:id="rId3"/>
                </a:rPr>
                <a:t>START53_V7A</a:t>
              </a:r>
              <a:endParaRPr lang="en-US" dirty="0" smtClean="0"/>
            </a:p>
          </p:txBody>
        </p:sp>
        <p:cxnSp>
          <p:nvCxnSpPr>
            <p:cNvPr id="27" name="Straight Arrow Connector 26"/>
            <p:cNvCxnSpPr>
              <a:stCxn id="23" idx="2"/>
              <a:endCxn id="14" idx="0"/>
            </p:cNvCxnSpPr>
            <p:nvPr/>
          </p:nvCxnSpPr>
          <p:spPr>
            <a:xfrm flipH="1">
              <a:off x="1752600" y="3588782"/>
              <a:ext cx="1066800" cy="90701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23" idx="2"/>
              <a:endCxn id="17" idx="0"/>
            </p:cNvCxnSpPr>
            <p:nvPr/>
          </p:nvCxnSpPr>
          <p:spPr>
            <a:xfrm>
              <a:off x="2819400" y="3588782"/>
              <a:ext cx="942109" cy="8856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3" idx="2"/>
              <a:endCxn id="19" idx="0"/>
            </p:cNvCxnSpPr>
            <p:nvPr/>
          </p:nvCxnSpPr>
          <p:spPr>
            <a:xfrm>
              <a:off x="2819400" y="3588782"/>
              <a:ext cx="2895600" cy="138868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23" idx="2"/>
              <a:endCxn id="20" idx="0"/>
            </p:cNvCxnSpPr>
            <p:nvPr/>
          </p:nvCxnSpPr>
          <p:spPr>
            <a:xfrm>
              <a:off x="2819400" y="3588782"/>
              <a:ext cx="4953000" cy="138868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25" idx="2"/>
              <a:endCxn id="15" idx="0"/>
            </p:cNvCxnSpPr>
            <p:nvPr/>
          </p:nvCxnSpPr>
          <p:spPr>
            <a:xfrm flipH="1">
              <a:off x="1737360" y="3586996"/>
              <a:ext cx="4892040" cy="139046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25" idx="2"/>
              <a:endCxn id="18" idx="0"/>
            </p:cNvCxnSpPr>
            <p:nvPr/>
          </p:nvCxnSpPr>
          <p:spPr>
            <a:xfrm flipH="1">
              <a:off x="3761509" y="3586996"/>
              <a:ext cx="2867891" cy="139046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25" idx="2"/>
              <a:endCxn id="19" idx="0"/>
            </p:cNvCxnSpPr>
            <p:nvPr/>
          </p:nvCxnSpPr>
          <p:spPr>
            <a:xfrm flipH="1">
              <a:off x="5715000" y="3586996"/>
              <a:ext cx="914400" cy="139046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25" idx="2"/>
              <a:endCxn id="20" idx="0"/>
            </p:cNvCxnSpPr>
            <p:nvPr/>
          </p:nvCxnSpPr>
          <p:spPr>
            <a:xfrm>
              <a:off x="6629400" y="3586996"/>
              <a:ext cx="1143000" cy="139046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53370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Yuriy Pakhotin (Texas A&amp;M)                                 CMS Alignment and Calibration - INSTR14, 25 February 2014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CMS Detector at LHC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B3B065-BE73-4E0C-9647-EF6F0E467BFD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"/>
            <a:ext cx="9143999" cy="603504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10000"/>
            <a:ext cx="1186548" cy="838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864" y="685800"/>
            <a:ext cx="2968936" cy="239618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001000" y="1247745"/>
            <a:ext cx="46358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dirty="0" smtClean="0">
                <a:solidFill>
                  <a:srgbClr val="FF0000"/>
                </a:solidFill>
                <a:latin typeface="Arial Black" pitchFamily="34" charset="0"/>
              </a:rPr>
              <a:t>(88%)</a:t>
            </a:r>
            <a:endParaRPr lang="en-US" sz="7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39198" y="3581400"/>
            <a:ext cx="2759666" cy="1125009"/>
          </a:xfrm>
          <a:prstGeom prst="rect">
            <a:avLst/>
          </a:prstGeom>
          <a:solidFill>
            <a:srgbClr val="F4EBEA"/>
          </a:solidFill>
        </p:spPr>
        <p:txBody>
          <a:bodyPr wrap="none" rtlCol="0">
            <a:noAutofit/>
          </a:bodyPr>
          <a:lstStyle/>
          <a:p>
            <a:pPr algn="ctr"/>
            <a:r>
              <a:rPr lang="en-US" b="1" dirty="0">
                <a:solidFill>
                  <a:srgbClr val="500000"/>
                </a:solidFill>
              </a:rPr>
              <a:t>LHC: proton-proton collider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" t="18281" r="1645" b="27709"/>
          <a:stretch/>
        </p:blipFill>
        <p:spPr>
          <a:xfrm>
            <a:off x="3886200" y="3880516"/>
            <a:ext cx="1662798" cy="76768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6200" y="685800"/>
            <a:ext cx="2869469" cy="2396186"/>
            <a:chOff x="76200" y="685802"/>
            <a:chExt cx="2869469" cy="239618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685802"/>
              <a:ext cx="2869469" cy="2396186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892944" y="1247745"/>
              <a:ext cx="46358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1" dirty="0" smtClean="0">
                  <a:solidFill>
                    <a:srgbClr val="FF0000"/>
                  </a:solidFill>
                  <a:latin typeface="Arial Black" pitchFamily="34" charset="0"/>
                </a:rPr>
                <a:t>(87%)</a:t>
              </a:r>
              <a:endParaRPr lang="en-US" sz="700" b="1" dirty="0">
                <a:solidFill>
                  <a:srgbClr val="FF0000"/>
                </a:solidFill>
                <a:latin typeface="Arial Black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304800" y="1454402"/>
                  <a:ext cx="1862626" cy="37439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FF0000"/>
                      </a:solidFill>
                    </a:rPr>
                    <a:t>2011,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𝒔</m:t>
                          </m:r>
                        </m:e>
                      </m:rad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/>
                        </a:rPr>
                        <m:t>𝟕</m:t>
                      </m:r>
                    </m:oMath>
                  </a14:m>
                  <a:r>
                    <a:rPr lang="en-US" dirty="0" smtClean="0">
                      <a:solidFill>
                        <a:srgbClr val="FF0000"/>
                      </a:solidFill>
                    </a:rPr>
                    <a:t> TeV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800" y="1454402"/>
                  <a:ext cx="1862626" cy="374398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2614" t="-6557" r="-2288" b="-262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Rectangle 19"/>
          <p:cNvSpPr/>
          <p:nvPr/>
        </p:nvSpPr>
        <p:spPr>
          <a:xfrm>
            <a:off x="6443174" y="1447800"/>
            <a:ext cx="795826" cy="187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324600" y="1371600"/>
                <a:ext cx="1862626" cy="37439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2012,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𝒔</m:t>
                        </m:r>
                      </m:e>
                    </m:rad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𝟖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TeV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1371600"/>
                <a:ext cx="1862626" cy="374398"/>
              </a:xfrm>
              <a:prstGeom prst="rect">
                <a:avLst/>
              </a:prstGeom>
              <a:blipFill rotWithShape="1">
                <a:blip r:embed="rId10"/>
                <a:stretch>
                  <a:fillRect l="-2951" t="-6557" r="-2623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323031" y="6306979"/>
            <a:ext cx="274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FF00"/>
                </a:solidFill>
              </a:rPr>
              <a:t>*No results from Heavy-ions collisions in this talk</a:t>
            </a:r>
            <a:endParaRPr lang="en-US" sz="1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9541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3170" y="592764"/>
            <a:ext cx="9144000" cy="6036636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CMS alignment </a:t>
            </a:r>
            <a:r>
              <a:rPr lang="en-US" dirty="0" smtClean="0"/>
              <a:t>and calibration infrastructure proved to be efficient and effective for a fast analysis turn-around during </a:t>
            </a:r>
            <a:r>
              <a:rPr lang="en-US" dirty="0" smtClean="0"/>
              <a:t>data </a:t>
            </a:r>
            <a:r>
              <a:rPr lang="en-US" dirty="0" smtClean="0"/>
              <a:t>taking in 2011 and 2012</a:t>
            </a:r>
          </a:p>
          <a:p>
            <a:r>
              <a:rPr lang="en-US" dirty="0" smtClean="0"/>
              <a:t>The </a:t>
            </a:r>
            <a:r>
              <a:rPr lang="en-US" i="1" dirty="0" smtClean="0"/>
              <a:t>prompt </a:t>
            </a:r>
            <a:r>
              <a:rPr lang="en-US" dirty="0" smtClean="0"/>
              <a:t>alignment and calibration mechanism: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esigned for low latency workflow run smoothly during Run1</a:t>
            </a:r>
            <a:endParaRPr lang="en-US" dirty="0"/>
          </a:p>
          <a:p>
            <a:pPr lvl="1"/>
            <a:r>
              <a:rPr lang="en-US" dirty="0"/>
              <a:t>B</a:t>
            </a:r>
            <a:r>
              <a:rPr lang="en-US" dirty="0" smtClean="0"/>
              <a:t>etter quality of physics reconstructed objects already during </a:t>
            </a:r>
            <a:r>
              <a:rPr lang="en-US" dirty="0" smtClean="0"/>
              <a:t>very first </a:t>
            </a:r>
            <a:r>
              <a:rPr lang="en-US" dirty="0" smtClean="0"/>
              <a:t>processing of data</a:t>
            </a:r>
          </a:p>
          <a:p>
            <a:r>
              <a:rPr lang="en-US" dirty="0" smtClean="0"/>
              <a:t>The </a:t>
            </a:r>
            <a:r>
              <a:rPr lang="en-US" i="1" dirty="0" smtClean="0"/>
              <a:t>offline </a:t>
            </a:r>
            <a:r>
              <a:rPr lang="en-US" dirty="0" smtClean="0"/>
              <a:t>calibration and alignment procedure: </a:t>
            </a:r>
          </a:p>
          <a:p>
            <a:pPr lvl="1"/>
            <a:r>
              <a:rPr lang="en-US" dirty="0" smtClean="0"/>
              <a:t>Increasing time/space granularity of the calibrations and thus precision</a:t>
            </a:r>
          </a:p>
          <a:p>
            <a:pPr lvl="1"/>
            <a:r>
              <a:rPr lang="en-US" dirty="0" smtClean="0"/>
              <a:t>Delivering to reconstruction the best knowledge of detector performance based on state-of-the-art algorithms</a:t>
            </a:r>
          </a:p>
          <a:p>
            <a:pPr lvl="1"/>
            <a:r>
              <a:rPr lang="en-US" dirty="0" smtClean="0"/>
              <a:t>Account for inter-dependencies among the different systems and workflows</a:t>
            </a:r>
          </a:p>
          <a:p>
            <a:r>
              <a:rPr lang="en-US" dirty="0" smtClean="0"/>
              <a:t>Calibration and alignment has been crucial step towards the successful physics program of CMS during 2010-- 2012</a:t>
            </a:r>
            <a:endParaRPr lang="en-US" dirty="0"/>
          </a:p>
          <a:p>
            <a:r>
              <a:rPr lang="en-US" dirty="0" smtClean="0"/>
              <a:t>Revision of main workflow is under study</a:t>
            </a:r>
            <a:endParaRPr lang="en-US" dirty="0"/>
          </a:p>
          <a:p>
            <a:pPr lvl="1"/>
            <a:r>
              <a:rPr lang="en-US" dirty="0"/>
              <a:t>G</a:t>
            </a:r>
            <a:r>
              <a:rPr lang="en-US" dirty="0" smtClean="0"/>
              <a:t>oal is to keep the high </a:t>
            </a:r>
            <a:r>
              <a:rPr lang="en-US" dirty="0" smtClean="0"/>
              <a:t>standard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Looking forward to Run2 in 2015 and possible discoveries!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Yuriy Pakhotin (Texas A&amp;M)                                 CMS Alignment and Calibration - INSTR14, 25 February 2014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B3B065-BE73-4E0C-9647-EF6F0E467BFD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6658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Yuriy Pakhotin (Texas A&amp;M)                                 CMS Alignment and Calibration - INSTR14, 25 February 2014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Back-up Slides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B3B065-BE73-4E0C-9647-EF6F0E467BFD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6139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Pixel detector: 66M channels</a:t>
                </a:r>
              </a:p>
              <a:p>
                <a:pPr lvl="1"/>
                <a:r>
                  <a:rPr lang="en-US" dirty="0" smtClean="0"/>
                  <a:t>pixel size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100×150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𝜇</m:t>
                    </m:r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/>
                          </a:rPr>
                          <m:t>m</m:t>
                        </m:r>
                      </m:e>
                      <m:sup>
                        <m:r>
                          <a:rPr lang="en-US" dirty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3 barrel layers,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2×2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endcap</a:t>
                </a:r>
                <a:r>
                  <a:rPr lang="en-US" dirty="0" smtClean="0"/>
                  <a:t> wheels</a:t>
                </a:r>
              </a:p>
              <a:p>
                <a:pPr lvl="1"/>
                <a:r>
                  <a:rPr lang="en-US" b="0" dirty="0" smtClean="0"/>
                  <a:t>span to beam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4.7&lt;</m:t>
                    </m:r>
                    <m:r>
                      <a:rPr lang="en-US" b="0" i="1" smtClean="0">
                        <a:latin typeface="Cambria Math"/>
                      </a:rPr>
                      <m:t>𝑅</m:t>
                    </m:r>
                    <m:r>
                      <a:rPr lang="en-US" b="0" i="1" smtClean="0">
                        <a:latin typeface="Cambria Math"/>
                      </a:rPr>
                      <m:t>&lt;10.2</m:t>
                    </m:r>
                  </m:oMath>
                </a14:m>
                <a:r>
                  <a:rPr lang="en-US" dirty="0" smtClean="0"/>
                  <a:t> cm</a:t>
                </a:r>
              </a:p>
              <a:p>
                <a:r>
                  <a:rPr lang="en-US" dirty="0" smtClean="0"/>
                  <a:t>Strip detector: 10M channels</a:t>
                </a:r>
              </a:p>
              <a:p>
                <a:pPr lvl="1"/>
                <a:r>
                  <a:rPr lang="en-US" dirty="0" smtClean="0"/>
                  <a:t>10 layers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&gt;200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of silicon</a:t>
                </a:r>
              </a:p>
              <a:p>
                <a:pPr lvl="1"/>
                <a:r>
                  <a:rPr lang="en-US" dirty="0"/>
                  <a:t>largest silicon tracker!</a:t>
                </a:r>
              </a:p>
              <a:p>
                <a:pPr lvl="1"/>
                <a:r>
                  <a:rPr lang="en-US" dirty="0" smtClean="0"/>
                  <a:t>span </a:t>
                </a:r>
                <a:r>
                  <a:rPr lang="en-US" dirty="0"/>
                  <a:t>to beam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2</m:t>
                    </m:r>
                    <m:r>
                      <a:rPr lang="en-US" b="0" i="1" dirty="0" smtClean="0">
                        <a:latin typeface="Cambria Math"/>
                      </a:rPr>
                      <m:t>0</m:t>
                    </m:r>
                    <m:r>
                      <a:rPr lang="en-US" i="1">
                        <a:latin typeface="Cambria Math"/>
                      </a:rPr>
                      <m:t>&lt;</m:t>
                    </m:r>
                    <m:r>
                      <a:rPr lang="en-US" i="1">
                        <a:latin typeface="Cambria Math"/>
                      </a:rPr>
                      <m:t>𝑅</m:t>
                    </m:r>
                    <m:r>
                      <a:rPr lang="en-US" i="1">
                        <a:latin typeface="Cambria Math"/>
                      </a:rPr>
                      <m:t>&lt;116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cm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33" t="-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Yuriy Pakhotin (Texas A&amp;M)                                 CMS Alignment and Calibration - INSTR14, 25 February 2014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CMS Inner Tracker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B3B065-BE73-4E0C-9647-EF6F0E467BFD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352" y="609600"/>
            <a:ext cx="3954648" cy="176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352" y="2580106"/>
            <a:ext cx="1353562" cy="215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588419"/>
            <a:ext cx="1702966" cy="2150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0" y="2297668"/>
            <a:ext cx="745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Barrel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934200" y="2297668"/>
            <a:ext cx="1492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Endcap</a:t>
            </a:r>
            <a:r>
              <a:rPr lang="en-US" dirty="0" smtClean="0"/>
              <a:t> wheel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0184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Muon residual is difference between measured (with hits) </a:t>
            </a:r>
            <a:r>
              <a:rPr lang="en-US" dirty="0"/>
              <a:t>and predicted </a:t>
            </a:r>
            <a:r>
              <a:rPr lang="en-US" dirty="0" smtClean="0"/>
              <a:t>(i.e. propagated from Tracker) position of the muon in the chamber</a:t>
            </a:r>
          </a:p>
          <a:p>
            <a:r>
              <a:rPr lang="en-US" dirty="0" smtClean="0"/>
              <a:t>Residuals </a:t>
            </a:r>
            <a:r>
              <a:rPr lang="en-US" dirty="0"/>
              <a:t>calculated in chamber’s local frame</a:t>
            </a:r>
          </a:p>
          <a:p>
            <a:pPr marL="914400" lvl="1" indent="-514350"/>
            <a:r>
              <a:rPr lang="en-US" sz="2000" dirty="0" smtClean="0"/>
              <a:t>hit (layers) based muon re-fit is used</a:t>
            </a:r>
          </a:p>
          <a:p>
            <a:pPr marL="914400" lvl="1" indent="-514350"/>
            <a:r>
              <a:rPr lang="en-US" sz="2000" dirty="0" smtClean="0"/>
              <a:t>local </a:t>
            </a:r>
            <a:r>
              <a:rPr lang="en-US" sz="2000" dirty="0"/>
              <a:t>residual x = track local x – hit local x</a:t>
            </a:r>
          </a:p>
          <a:p>
            <a:pPr marL="914400" lvl="1" indent="-514350"/>
            <a:r>
              <a:rPr lang="en-US" sz="2000" dirty="0"/>
              <a:t>scattering in iron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/>
              <a:t>width of residual distribution</a:t>
            </a:r>
          </a:p>
          <a:p>
            <a:pPr marL="914400" lvl="1" indent="-514350"/>
            <a:r>
              <a:rPr lang="en-US" sz="2000" dirty="0"/>
              <a:t>chamber misalignment 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/>
              <a:t>non-zero mean of  </a:t>
            </a:r>
            <a:r>
              <a:rPr lang="en-US" sz="2000" dirty="0" smtClean="0"/>
              <a:t>distribution</a:t>
            </a:r>
          </a:p>
          <a:p>
            <a:pPr marL="346075" indent="-346075"/>
            <a:endParaRPr lang="en-US" dirty="0" smtClean="0"/>
          </a:p>
          <a:p>
            <a:pPr marL="346075" indent="-346075"/>
            <a:endParaRPr lang="en-US" dirty="0"/>
          </a:p>
          <a:p>
            <a:pPr marL="346075" indent="-346075"/>
            <a:endParaRPr lang="en-US" dirty="0" smtClean="0"/>
          </a:p>
          <a:p>
            <a:pPr marL="346075" indent="-346075"/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Yuriy Pakhotin (Texas A&amp;M)                                 CMS Alignment and Calibration - INSTR14, 25 February 2014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Residuals in Track-based Muon Alignment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B3B065-BE73-4E0C-9647-EF6F0E467BFD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206762"/>
            <a:ext cx="2438400" cy="21211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43" b="50000"/>
          <a:stretch/>
        </p:blipFill>
        <p:spPr>
          <a:xfrm>
            <a:off x="3436899" y="3905250"/>
            <a:ext cx="2430501" cy="2724150"/>
          </a:xfrm>
          <a:prstGeom prst="rect">
            <a:avLst/>
          </a:prstGeom>
        </p:spPr>
      </p:pic>
      <p:pic>
        <p:nvPicPr>
          <p:cNvPr id="9" name="Content Placeholder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31" b="50000"/>
          <a:stretch/>
        </p:blipFill>
        <p:spPr>
          <a:xfrm>
            <a:off x="6545012" y="3873166"/>
            <a:ext cx="2446588" cy="272415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6019800" y="4724400"/>
            <a:ext cx="525212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68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238718"/>
            <a:ext cx="1837233" cy="1362894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71" y="2209800"/>
            <a:ext cx="4874936" cy="318382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Yuriy Pakhotin (Texas A&amp;M)                                 CMS Alignment and Calibration - INSTR14, 25 February 2014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Higgs Boson: from original idea to observation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B3B065-BE73-4E0C-9647-EF6F0E467BFD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38" y="2624289"/>
            <a:ext cx="4928442" cy="5542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0758" y="2232514"/>
            <a:ext cx="4928442" cy="91440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00758" y="3176643"/>
            <a:ext cx="4928442" cy="916265"/>
            <a:chOff x="100758" y="2743200"/>
            <a:chExt cx="5096098" cy="99973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58" y="2785843"/>
              <a:ext cx="5096098" cy="863937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00758" y="2743200"/>
              <a:ext cx="5096098" cy="999732"/>
            </a:xfrm>
            <a:prstGeom prst="rect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6200" y="4105668"/>
            <a:ext cx="4990180" cy="999732"/>
            <a:chOff x="76200" y="3886200"/>
            <a:chExt cx="5129958" cy="101838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886200"/>
              <a:ext cx="5129958" cy="34450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58" y="4263397"/>
              <a:ext cx="5090590" cy="560951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95250" y="3904857"/>
              <a:ext cx="5096098" cy="999732"/>
            </a:xfrm>
            <a:prstGeom prst="rect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Content Placeholder 1"/>
          <p:cNvSpPr txBox="1">
            <a:spLocks/>
          </p:cNvSpPr>
          <p:nvPr/>
        </p:nvSpPr>
        <p:spPr>
          <a:xfrm>
            <a:off x="-3170" y="592764"/>
            <a:ext cx="9144000" cy="603663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500000"/>
              </a:buClr>
              <a:buFont typeface="Wingdings" pitchFamily="2" charset="2"/>
              <a:buChar char="ü"/>
              <a:defRPr sz="2800" kern="1200" baseline="0">
                <a:solidFill>
                  <a:srgbClr val="1D336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1D3362"/>
              </a:buClr>
              <a:buFont typeface="Arial" pitchFamily="34" charset="0"/>
              <a:buChar char="•"/>
              <a:defRPr sz="2400" kern="1200" baseline="0">
                <a:solidFill>
                  <a:srgbClr val="5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rgbClr val="4F552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Higgs boson </a:t>
            </a:r>
            <a:r>
              <a:rPr lang="en-US" dirty="0" smtClean="0"/>
              <a:t>observation: </a:t>
            </a:r>
            <a:r>
              <a:rPr lang="en-US" dirty="0"/>
              <a:t>July 4</a:t>
            </a:r>
            <a:r>
              <a:rPr lang="en-US" baseline="30000" dirty="0"/>
              <a:t>th</a:t>
            </a:r>
            <a:r>
              <a:rPr lang="en-US" dirty="0"/>
              <a:t>, 2012</a:t>
            </a:r>
          </a:p>
          <a:p>
            <a:pPr lvl="1"/>
            <a:r>
              <a:rPr lang="en-US" sz="1600" dirty="0" smtClean="0"/>
              <a:t>Reports from CMS and ATLAS on special event at CERN</a:t>
            </a:r>
          </a:p>
          <a:p>
            <a:pPr lvl="1"/>
            <a:r>
              <a:rPr lang="en-US" sz="1600" dirty="0" smtClean="0"/>
              <a:t>http</a:t>
            </a:r>
            <a:r>
              <a:rPr lang="en-US" sz="1600" dirty="0"/>
              <a:t>://</a:t>
            </a:r>
            <a:r>
              <a:rPr lang="en-US" sz="1600" dirty="0" smtClean="0"/>
              <a:t>indico.cern.ch/conferenceDisplay.py?confId=197461</a:t>
            </a:r>
            <a:endParaRPr lang="en-US" dirty="0" smtClean="0"/>
          </a:p>
          <a:p>
            <a:r>
              <a:rPr lang="en-US" dirty="0" smtClean="0"/>
              <a:t>It took almost 50 years to find Higgs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400" y="5200650"/>
            <a:ext cx="1219200" cy="14287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04" y="5181600"/>
            <a:ext cx="2148496" cy="14287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459" y="5238717"/>
            <a:ext cx="2044341" cy="13628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909" y="2229620"/>
            <a:ext cx="2217691" cy="29710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ight Arrow 21"/>
              <p:cNvSpPr/>
              <p:nvPr/>
            </p:nvSpPr>
            <p:spPr>
              <a:xfrm>
                <a:off x="5066381" y="3352800"/>
                <a:ext cx="1707528" cy="48463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1964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2012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2" name="Right Arrow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6381" y="3352800"/>
                <a:ext cx="1707528" cy="484632"/>
              </a:xfrm>
              <a:prstGeom prst="rightArrow">
                <a:avLst/>
              </a:prstGeom>
              <a:blipFill rotWithShape="1">
                <a:blip r:embed="rId12"/>
                <a:stretch>
                  <a:fillRect b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956" y="1070353"/>
            <a:ext cx="1553874" cy="113783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070353"/>
            <a:ext cx="1645171" cy="113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988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discoveries possible without perfectly working detector</a:t>
            </a:r>
          </a:p>
          <a:p>
            <a:r>
              <a:rPr lang="en-US" dirty="0" smtClean="0"/>
              <a:t>Smooth road to the discoveries essentially depends on calibration and alignment of the detector sub-systems internally and with respect to each other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Yuriy Pakhotin (Texas A&amp;M)                                 CMS Alignment and Calibration - INSTR14, 25 February 2014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Detector Calibration and Alignment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B3B065-BE73-4E0C-9647-EF6F0E467BFD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029" y="2590800"/>
            <a:ext cx="2026346" cy="13469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343" y="3965178"/>
            <a:ext cx="2498063" cy="1665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42"/>
          <a:stretch/>
        </p:blipFill>
        <p:spPr>
          <a:xfrm>
            <a:off x="533400" y="2743200"/>
            <a:ext cx="2436000" cy="13559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125825"/>
            <a:ext cx="2664600" cy="166537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28600" y="2514600"/>
            <a:ext cx="4191000" cy="396240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724400" y="2494156"/>
            <a:ext cx="4191000" cy="396240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05667" y="6059346"/>
            <a:ext cx="2475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Sorry, not today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724400" y="5739825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In spotlight of this talk!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386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609600"/>
            <a:ext cx="5943600" cy="4198673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 smtClean="0"/>
              <a:t>Yuriy Pakhotin (Texas A&amp;M)                                 CMS Alignment and Calibration - INSTR14, 25 February 2014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CMS Detector “Onion” Structure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B3B065-BE73-4E0C-9647-EF6F0E467BF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37985" y="685800"/>
            <a:ext cx="2129815" cy="369332"/>
          </a:xfrm>
          <a:prstGeom prst="rect">
            <a:avLst/>
          </a:prstGeom>
          <a:solidFill>
            <a:srgbClr val="FF66CC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rgbClr val="002060"/>
                </a:solidFill>
                <a:hlinkClick r:id="rId3"/>
              </a:rPr>
              <a:t>2008 JINST 3 S08004</a:t>
            </a:r>
            <a:endParaRPr lang="en-US" b="1" i="1" dirty="0">
              <a:solidFill>
                <a:srgbClr val="002060"/>
              </a:solidFill>
            </a:endParaRPr>
          </a:p>
        </p:txBody>
      </p:sp>
      <p:pic>
        <p:nvPicPr>
          <p:cNvPr id="9" name="Picture 4" descr="The image “file:///E:/ScienceCover.gif” cannot be displayed, because it contains errors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524000"/>
            <a:ext cx="1994192" cy="2895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Text Box 64"/>
          <p:cNvSpPr txBox="1">
            <a:spLocks noChangeArrowheads="1"/>
          </p:cNvSpPr>
          <p:nvPr/>
        </p:nvSpPr>
        <p:spPr bwMode="auto">
          <a:xfrm>
            <a:off x="130175" y="609600"/>
            <a:ext cx="2090738" cy="831850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21A5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="1">
                <a:solidFill>
                  <a:srgbClr val="0021A5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="1">
                <a:solidFill>
                  <a:srgbClr val="0021A5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="1">
                <a:solidFill>
                  <a:srgbClr val="0021A5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="1">
                <a:solidFill>
                  <a:srgbClr val="0021A5"/>
                </a:solidFill>
                <a:latin typeface="Comic Sans MS" pitchFamily="66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000" b="1">
                <a:solidFill>
                  <a:srgbClr val="0021A5"/>
                </a:solidFill>
                <a:latin typeface="Comic Sans MS" pitchFamily="66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000" b="1">
                <a:solidFill>
                  <a:srgbClr val="0021A5"/>
                </a:solidFill>
                <a:latin typeface="Comic Sans MS" pitchFamily="66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000" b="1">
                <a:solidFill>
                  <a:srgbClr val="0021A5"/>
                </a:solidFill>
                <a:latin typeface="Comic Sans MS" pitchFamily="66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000" b="1">
                <a:solidFill>
                  <a:srgbClr val="0021A5"/>
                </a:solidFill>
                <a:latin typeface="Comic Sans MS" pitchFamily="66" charset="0"/>
              </a:defRPr>
            </a:lvl9pPr>
          </a:lstStyle>
          <a:p>
            <a:pPr eaLnBrk="1" hangingPunct="1">
              <a:buClrTx/>
              <a:buFont typeface="Wingdings" pitchFamily="2" charset="2"/>
              <a:buNone/>
            </a:pPr>
            <a:r>
              <a:rPr lang="en-US" sz="1200"/>
              <a:t>Total weight:   12,500 t</a:t>
            </a:r>
          </a:p>
          <a:p>
            <a:pPr eaLnBrk="1" hangingPunct="1">
              <a:buClrTx/>
              <a:buFont typeface="Wingdings" pitchFamily="2" charset="2"/>
              <a:buNone/>
            </a:pPr>
            <a:r>
              <a:rPr lang="en-US" sz="1200"/>
              <a:t>Diameter:       15 m</a:t>
            </a:r>
          </a:p>
          <a:p>
            <a:pPr eaLnBrk="1" hangingPunct="1">
              <a:buClrTx/>
              <a:buFont typeface="Wingdings" pitchFamily="2" charset="2"/>
              <a:buNone/>
            </a:pPr>
            <a:r>
              <a:rPr lang="en-US" sz="1200"/>
              <a:t>Overall Length: 22 m</a:t>
            </a:r>
          </a:p>
          <a:p>
            <a:pPr eaLnBrk="1" hangingPunct="1">
              <a:buClrTx/>
              <a:buFont typeface="Wingdings" pitchFamily="2" charset="2"/>
              <a:buNone/>
            </a:pPr>
            <a:r>
              <a:rPr lang="en-US" sz="1200"/>
              <a:t>Magnetic field: 4 Tesla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/>
              <p:cNvSpPr/>
              <p:nvPr/>
            </p:nvSpPr>
            <p:spPr>
              <a:xfrm>
                <a:off x="152400" y="4724400"/>
                <a:ext cx="4275138" cy="1752600"/>
              </a:xfrm>
              <a:prstGeom prst="round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600" b="1" dirty="0">
                    <a:solidFill>
                      <a:srgbClr val="1D3362"/>
                    </a:solidFill>
                  </a:rPr>
                  <a:t>CMS is a complex detector:</a:t>
                </a:r>
              </a:p>
              <a:p>
                <a:pPr marL="111125" indent="-111125"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Largest silicon tracker (~76M channels)</a:t>
                </a:r>
              </a:p>
              <a:p>
                <a:pPr marL="111125" indent="-111125"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Homogeneous ECAL (76k </a:t>
                </a:r>
                <a:r>
                  <a:rPr lang="en-US" dirty="0" err="1" smtClean="0">
                    <a:solidFill>
                      <a:srgbClr val="C00000"/>
                    </a:solidFill>
                  </a:rPr>
                  <a:t>crystalls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)</a:t>
                </a:r>
              </a:p>
              <a:p>
                <a:pPr marL="111125" indent="-111125"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Multilayers muon system (25k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)</a:t>
                </a:r>
              </a:p>
              <a:p>
                <a:pPr marL="111125" indent="-111125"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Largest superconducting magnet (B=4 T)</a:t>
                </a:r>
              </a:p>
            </p:txBody>
          </p:sp>
        </mc:Choice>
        <mc:Fallback xmlns=""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724400"/>
                <a:ext cx="4275138" cy="1752600"/>
              </a:xfrm>
              <a:prstGeom prst="roundRect">
                <a:avLst/>
              </a:prstGeom>
              <a:blipFill rotWithShape="1">
                <a:blip r:embed="rId5"/>
                <a:stretch>
                  <a:fillRect l="-142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580313" y="4797627"/>
                <a:ext cx="4572000" cy="182158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dirty="0"/>
                  <a:t>Muon system:</a:t>
                </a:r>
              </a:p>
              <a:p>
                <a:pPr marL="285750" indent="-285750">
                  <a:buClr>
                    <a:srgbClr val="990000"/>
                  </a:buClr>
                  <a:buFont typeface="Arial" pitchFamily="34" charset="0"/>
                  <a:buChar char="•"/>
                </a:pPr>
                <a:r>
                  <a:rPr lang="en-US" sz="1400" dirty="0">
                    <a:solidFill>
                      <a:srgbClr val="500000"/>
                    </a:solidFill>
                    <a:latin typeface="Arial" pitchFamily="34" charset="0"/>
                    <a:cs typeface="Arial" pitchFamily="34" charset="0"/>
                  </a:rPr>
                  <a:t>momentum resolution: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1400" i="1">
                            <a:solidFill>
                              <a:srgbClr val="50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sSub>
                          <m:sSubPr>
                            <m:ctrlPr>
                              <a:rPr lang="en-US" sz="1400" i="1">
                                <a:solidFill>
                                  <a:srgbClr val="500000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sz="1400" i="1">
                                    <a:solidFill>
                                      <a:srgbClr val="500000"/>
                                    </a:solidFill>
                                    <a:latin typeface="Cambria Math"/>
                                    <a:cs typeface="Arial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400" i="1">
                                        <a:solidFill>
                                          <a:srgbClr val="500000"/>
                                        </a:solidFill>
                                        <a:latin typeface="Cambria Math"/>
                                        <a:cs typeface="Arial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i="1">
                                        <a:solidFill>
                                          <a:srgbClr val="500000"/>
                                        </a:solidFill>
                                        <a:latin typeface="Cambria Math"/>
                                        <a:ea typeface="Cambria Math"/>
                                        <a:cs typeface="Arial" pitchFamily="34" charset="0"/>
                                      </a:rPr>
                                      <m:t>𝛿</m:t>
                                    </m:r>
                                    <m:sSub>
                                      <m:sSubPr>
                                        <m:ctrlPr>
                                          <a:rPr lang="en-US" sz="1400" i="1">
                                            <a:solidFill>
                                              <a:srgbClr val="500000"/>
                                            </a:solidFill>
                                            <a:latin typeface="Cambria Math"/>
                                            <a:ea typeface="Cambria Math"/>
                                            <a:cs typeface="Arial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i="1">
                                            <a:solidFill>
                                              <a:srgbClr val="500000"/>
                                            </a:solidFill>
                                            <a:latin typeface="Cambria Math"/>
                                            <a:ea typeface="Cambria Math"/>
                                            <a:cs typeface="Arial" pitchFamily="34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solidFill>
                                              <a:srgbClr val="500000"/>
                                            </a:solidFill>
                                            <a:latin typeface="Cambria Math"/>
                                            <a:ea typeface="Cambria Math"/>
                                            <a:cs typeface="Arial" pitchFamily="34" charset="0"/>
                                          </a:rPr>
                                          <m:t>𝑇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400" i="1">
                                            <a:solidFill>
                                              <a:srgbClr val="500000"/>
                                            </a:solidFill>
                                            <a:latin typeface="Cambria Math"/>
                                            <a:cs typeface="Arial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i="1">
                                            <a:solidFill>
                                              <a:srgbClr val="500000"/>
                                            </a:solidFill>
                                            <a:latin typeface="Cambria Math"/>
                                            <a:cs typeface="Arial" pitchFamily="34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solidFill>
                                              <a:srgbClr val="500000"/>
                                            </a:solidFill>
                                            <a:latin typeface="Cambria Math"/>
                                            <a:cs typeface="Arial" pitchFamily="34" charset="0"/>
                                          </a:rPr>
                                          <m:t>𝑇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b>
                            <m:r>
                              <a:rPr lang="en-US" sz="1400" i="1">
                                <a:solidFill>
                                  <a:srgbClr val="500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25 </m:t>
                            </m:r>
                            <m:r>
                              <a:rPr lang="en-US" sz="1400" i="1">
                                <a:solidFill>
                                  <a:srgbClr val="500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𝐺𝑒𝑉</m:t>
                            </m:r>
                          </m:sub>
                        </m:sSub>
                        <m:r>
                          <a:rPr lang="en-US" sz="1400" i="1">
                            <a:solidFill>
                              <a:srgbClr val="500000"/>
                            </a:solidFill>
                            <a:latin typeface="Cambria Math"/>
                            <a:cs typeface="Arial" pitchFamily="34" charset="0"/>
                          </a:rPr>
                          <m:t>~1%</m:t>
                        </m:r>
                      </m:e>
                    </m:box>
                  </m:oMath>
                </a14:m>
                <a:r>
                  <a:rPr lang="en-US" sz="1400" dirty="0">
                    <a:solidFill>
                      <a:srgbClr val="50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pPr marL="285750" indent="-285750">
                  <a:buClr>
                    <a:srgbClr val="990000"/>
                  </a:buClr>
                  <a:buFont typeface="Arial" pitchFamily="34" charset="0"/>
                  <a:buChar char="•"/>
                </a:pPr>
                <a:r>
                  <a:rPr lang="en-US" sz="1400" dirty="0">
                    <a:solidFill>
                      <a:srgbClr val="500000"/>
                    </a:solidFill>
                    <a:latin typeface="Arial" pitchFamily="34" charset="0"/>
                    <a:cs typeface="Arial" pitchFamily="34" charset="0"/>
                  </a:rPr>
                  <a:t>acceptance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400" i="1">
                            <a:solidFill>
                              <a:srgbClr val="50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1400" i="1">
                            <a:solidFill>
                              <a:srgbClr val="500000"/>
                            </a:solidFill>
                            <a:latin typeface="Cambria Math"/>
                            <a:cs typeface="Arial" pitchFamily="34" charset="0"/>
                          </a:rPr>
                          <m:t>𝜂</m:t>
                        </m:r>
                      </m:e>
                    </m:d>
                    <m:r>
                      <a:rPr lang="en-US" sz="1400" i="1">
                        <a:solidFill>
                          <a:srgbClr val="500000"/>
                        </a:solidFill>
                        <a:latin typeface="Cambria Math"/>
                        <a:cs typeface="Arial" pitchFamily="34" charset="0"/>
                      </a:rPr>
                      <m:t>&lt;2.4</m:t>
                    </m:r>
                  </m:oMath>
                </a14:m>
                <a:endParaRPr lang="en-US" sz="1400" dirty="0">
                  <a:solidFill>
                    <a:srgbClr val="50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dirty="0" err="1"/>
                  <a:t>Calorimetry</a:t>
                </a:r>
                <a:r>
                  <a:rPr lang="en-US" dirty="0"/>
                  <a:t>:</a:t>
                </a:r>
              </a:p>
              <a:p>
                <a:pPr marL="293688" lvl="1" indent="-285750">
                  <a:lnSpc>
                    <a:spcPct val="150000"/>
                  </a:lnSpc>
                  <a:buClr>
                    <a:srgbClr val="990000"/>
                  </a:buClr>
                  <a:buFont typeface="Arial" pitchFamily="34" charset="0"/>
                  <a:buChar char="•"/>
                </a:pPr>
                <a:r>
                  <a:rPr lang="en-US" sz="1400" dirty="0">
                    <a:solidFill>
                      <a:srgbClr val="500000"/>
                    </a:solidFill>
                    <a:latin typeface="Arial" pitchFamily="34" charset="0"/>
                    <a:cs typeface="Arial" pitchFamily="34" charset="0"/>
                  </a:rPr>
                  <a:t>Hadron |</a:t>
                </a:r>
                <a:r>
                  <a:rPr lang="el-GR" sz="1400" dirty="0">
                    <a:solidFill>
                      <a:srgbClr val="500000"/>
                    </a:solidFill>
                    <a:latin typeface="Arial" pitchFamily="34" charset="0"/>
                    <a:cs typeface="Arial" pitchFamily="34" charset="0"/>
                  </a:rPr>
                  <a:t>η</a:t>
                </a:r>
                <a:r>
                  <a:rPr lang="en-US" sz="1400" dirty="0">
                    <a:solidFill>
                      <a:srgbClr val="500000"/>
                    </a:solidFill>
                    <a:latin typeface="Arial" pitchFamily="34" charset="0"/>
                    <a:cs typeface="Arial" pitchFamily="34" charset="0"/>
                  </a:rPr>
                  <a:t>|&lt;5.0, </a:t>
                </a:r>
                <a:r>
                  <a:rPr lang="el-GR" sz="1400" dirty="0">
                    <a:solidFill>
                      <a:srgbClr val="500000"/>
                    </a:solidFill>
                    <a:latin typeface="Arial" pitchFamily="34" charset="0"/>
                    <a:cs typeface="Arial" pitchFamily="34" charset="0"/>
                  </a:rPr>
                  <a:t>δ</a:t>
                </a:r>
                <a:r>
                  <a:rPr lang="en-US" sz="1400" dirty="0">
                    <a:solidFill>
                      <a:srgbClr val="500000"/>
                    </a:solidFill>
                    <a:latin typeface="Arial" pitchFamily="34" charset="0"/>
                    <a:cs typeface="Arial" pitchFamily="34" charset="0"/>
                  </a:rPr>
                  <a:t>E/E ~ 100% / √E + 5%</a:t>
                </a:r>
              </a:p>
              <a:p>
                <a:pPr marL="293688" lvl="1" indent="-285750">
                  <a:lnSpc>
                    <a:spcPct val="150000"/>
                  </a:lnSpc>
                  <a:buClr>
                    <a:srgbClr val="990000"/>
                  </a:buClr>
                  <a:buFont typeface="Arial" pitchFamily="34" charset="0"/>
                  <a:buChar char="•"/>
                </a:pPr>
                <a:r>
                  <a:rPr lang="en-US" sz="1400" dirty="0">
                    <a:solidFill>
                      <a:srgbClr val="500000"/>
                    </a:solidFill>
                    <a:latin typeface="Arial" pitchFamily="34" charset="0"/>
                    <a:cs typeface="Arial" pitchFamily="34" charset="0"/>
                  </a:rPr>
                  <a:t>Electromagnetic |</a:t>
                </a:r>
                <a:r>
                  <a:rPr lang="el-GR" sz="1400" dirty="0">
                    <a:solidFill>
                      <a:srgbClr val="500000"/>
                    </a:solidFill>
                    <a:latin typeface="Arial" pitchFamily="34" charset="0"/>
                    <a:cs typeface="Arial" pitchFamily="34" charset="0"/>
                  </a:rPr>
                  <a:t>η</a:t>
                </a:r>
                <a:r>
                  <a:rPr lang="en-US" sz="1400" dirty="0">
                    <a:solidFill>
                      <a:srgbClr val="500000"/>
                    </a:solidFill>
                    <a:latin typeface="Arial" pitchFamily="34" charset="0"/>
                    <a:cs typeface="Arial" pitchFamily="34" charset="0"/>
                  </a:rPr>
                  <a:t>|&lt;3.0, </a:t>
                </a:r>
                <a:r>
                  <a:rPr lang="el-GR" sz="1400" dirty="0">
                    <a:solidFill>
                      <a:srgbClr val="500000"/>
                    </a:solidFill>
                    <a:latin typeface="Arial" pitchFamily="34" charset="0"/>
                    <a:cs typeface="Arial" pitchFamily="34" charset="0"/>
                  </a:rPr>
                  <a:t>δ</a:t>
                </a:r>
                <a:r>
                  <a:rPr lang="en-US" sz="1400" dirty="0">
                    <a:solidFill>
                      <a:srgbClr val="500000"/>
                    </a:solidFill>
                    <a:latin typeface="Arial" pitchFamily="34" charset="0"/>
                    <a:cs typeface="Arial" pitchFamily="34" charset="0"/>
                  </a:rPr>
                  <a:t>E/E ~ 2.8% / √E  + 0.3%</a:t>
                </a:r>
                <a:endParaRPr lang="en-US" sz="1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313" y="4797627"/>
                <a:ext cx="4572000" cy="1821589"/>
              </a:xfrm>
              <a:prstGeom prst="rect">
                <a:avLst/>
              </a:prstGeom>
              <a:blipFill rotWithShape="1">
                <a:blip r:embed="rId6"/>
                <a:stretch>
                  <a:fillRect l="-1067" t="-16054" b="-3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9687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S</a:t>
            </a:r>
            <a:r>
              <a:rPr lang="en-US" dirty="0" smtClean="0"/>
              <a:t>earches for new physics demand excellent knowledge of detector in terms of resolution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Near-detector calibration constants</a:t>
            </a:r>
            <a:r>
              <a:rPr lang="en-US" dirty="0" smtClean="0"/>
              <a:t> </a:t>
            </a:r>
            <a:r>
              <a:rPr lang="en-US" dirty="0"/>
              <a:t>(pedestals, gains, etc</a:t>
            </a:r>
            <a:r>
              <a:rPr lang="en-US" dirty="0" smtClean="0"/>
              <a:t>.) are determined online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Rapidly </a:t>
            </a:r>
            <a:r>
              <a:rPr lang="en-US" dirty="0">
                <a:solidFill>
                  <a:srgbClr val="C00000"/>
                </a:solidFill>
              </a:rPr>
              <a:t>changing detector conditions</a:t>
            </a:r>
            <a:r>
              <a:rPr lang="en-US" dirty="0"/>
              <a:t> derived</a:t>
            </a:r>
            <a:r>
              <a:rPr lang="en-US" dirty="0" smtClean="0"/>
              <a:t> synchronously </a:t>
            </a:r>
            <a:r>
              <a:rPr lang="en-US" dirty="0"/>
              <a:t>with data-taking </a:t>
            </a:r>
            <a:r>
              <a:rPr lang="en-US" dirty="0" smtClean="0"/>
              <a:t>and promptly used </a:t>
            </a:r>
            <a:r>
              <a:rPr lang="en-US" dirty="0"/>
              <a:t>in first </a:t>
            </a:r>
            <a:r>
              <a:rPr lang="en-US" dirty="0" smtClean="0"/>
              <a:t>processing </a:t>
            </a:r>
            <a:r>
              <a:rPr lang="en-US" dirty="0"/>
              <a:t>of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derived within ~24-48 hours after data collection</a:t>
            </a:r>
          </a:p>
          <a:p>
            <a:pPr lvl="1"/>
            <a:r>
              <a:rPr lang="en-US" dirty="0" smtClean="0"/>
              <a:t>important for fast physics analyses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Stable and improved conditions </a:t>
            </a:r>
            <a:r>
              <a:rPr lang="en-US" dirty="0" smtClean="0"/>
              <a:t>determined with state-of-the-art event-based alignment algorithms utilizing data </a:t>
            </a:r>
            <a:r>
              <a:rPr lang="en-US" dirty="0"/>
              <a:t>sample accumulated over a longer range of </a:t>
            </a:r>
            <a:r>
              <a:rPr lang="en-US" dirty="0" smtClean="0"/>
              <a:t>time and used for data re-processing</a:t>
            </a:r>
          </a:p>
          <a:p>
            <a:pPr lvl="1"/>
            <a:r>
              <a:rPr lang="en-US" dirty="0" smtClean="0"/>
              <a:t>usually derived within ~1 month after data collection</a:t>
            </a:r>
          </a:p>
          <a:p>
            <a:pPr lvl="1"/>
            <a:r>
              <a:rPr lang="en-US" dirty="0" smtClean="0"/>
              <a:t>internal </a:t>
            </a:r>
            <a:r>
              <a:rPr lang="en-US" dirty="0"/>
              <a:t>dependencies between alignment and calibration of different subsystems are </a:t>
            </a:r>
            <a:r>
              <a:rPr lang="en-US" dirty="0" smtClean="0"/>
              <a:t>accounted</a:t>
            </a:r>
          </a:p>
          <a:p>
            <a:r>
              <a:rPr lang="en-US" dirty="0" smtClean="0"/>
              <a:t>Large </a:t>
            </a:r>
            <a:r>
              <a:rPr lang="en-US" dirty="0"/>
              <a:t>data rate requires robust computing framework to handle alignment and calibration workflows utilizing special data formats to </a:t>
            </a:r>
            <a:r>
              <a:rPr lang="en-US" dirty="0" smtClean="0"/>
              <a:t>reduce bandwidth </a:t>
            </a:r>
            <a:r>
              <a:rPr lang="en-US" dirty="0" smtClean="0"/>
              <a:t>and disk space (</a:t>
            </a:r>
            <a:r>
              <a:rPr lang="en-US" dirty="0" err="1" smtClean="0">
                <a:solidFill>
                  <a:srgbClr val="C00000"/>
                </a:solidFill>
              </a:rPr>
              <a:t>AlCaReco</a:t>
            </a:r>
            <a:r>
              <a:rPr lang="en-US" dirty="0"/>
              <a:t>)</a:t>
            </a:r>
          </a:p>
          <a:p>
            <a:pPr lvl="1"/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Yuriy Pakhotin (Texas A&amp;M)                                 CMS Alignment and Calibration - INSTR14, 25 February 2014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Alignment and Calibration Strategy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B3B065-BE73-4E0C-9647-EF6F0E467BF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490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main alignment and calibration frames: prompt and offline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Yuriy Pakhotin (Texas A&amp;M)                                 CMS Alignment and Calibration - INSTR14, 25 February 2014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Alignment and Calibration Workflow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B3B065-BE73-4E0C-9647-EF6F0E467BFD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2182974"/>
            <a:ext cx="6353174" cy="4141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3124200" y="2057400"/>
            <a:ext cx="2667000" cy="2057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01806" y="1600200"/>
            <a:ext cx="345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Prompt Alignment and Calibration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162800" y="4545174"/>
            <a:ext cx="1103389" cy="177942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91200" y="6336268"/>
            <a:ext cx="3389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Offline Alignment and Calibration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600200" y="3419492"/>
            <a:ext cx="1219200" cy="11049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-15549" y="3787276"/>
            <a:ext cx="1463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Data Streams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16125" y="1600200"/>
            <a:ext cx="2255675" cy="13046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8200" y="1654233"/>
                <a:ext cx="2076408" cy="669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𝒑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→←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𝒑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b="1" dirty="0" smtClean="0">
                  <a:solidFill>
                    <a:srgbClr val="C00000"/>
                  </a:solidFill>
                </a:endParaRPr>
              </a:p>
              <a:p>
                <a:pPr algn="ctr"/>
                <a:r>
                  <a:rPr lang="en-US" b="1" dirty="0" smtClean="0">
                    <a:solidFill>
                      <a:srgbClr val="C00000"/>
                    </a:solidFill>
                  </a:rPr>
                  <a:t>Data-acquisition</a:t>
                </a:r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54233"/>
                <a:ext cx="2076408" cy="669992"/>
              </a:xfrm>
              <a:prstGeom prst="rect">
                <a:avLst/>
              </a:prstGeom>
              <a:blipFill rotWithShape="1"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Arrow 13"/>
          <p:cNvSpPr/>
          <p:nvPr/>
        </p:nvSpPr>
        <p:spPr>
          <a:xfrm>
            <a:off x="2514600" y="5410200"/>
            <a:ext cx="4648200" cy="762000"/>
          </a:xfrm>
          <a:prstGeom prst="rightArrow">
            <a:avLst/>
          </a:prstGeom>
          <a:solidFill>
            <a:srgbClr val="C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Flow</a:t>
            </a:r>
            <a:endParaRPr lang="en-US" dirty="0"/>
          </a:p>
        </p:txBody>
      </p:sp>
      <p:sp>
        <p:nvSpPr>
          <p:cNvPr id="16" name="Freeform 15"/>
          <p:cNvSpPr/>
          <p:nvPr/>
        </p:nvSpPr>
        <p:spPr>
          <a:xfrm>
            <a:off x="3075709" y="2859578"/>
            <a:ext cx="3192087" cy="2643447"/>
          </a:xfrm>
          <a:custGeom>
            <a:avLst/>
            <a:gdLst>
              <a:gd name="connsiteX0" fmla="*/ 0 w 3192087"/>
              <a:gd name="connsiteY0" fmla="*/ 2277687 h 2643447"/>
              <a:gd name="connsiteX1" fmla="*/ 0 w 3192087"/>
              <a:gd name="connsiteY1" fmla="*/ 2277687 h 2643447"/>
              <a:gd name="connsiteX2" fmla="*/ 615142 w 3192087"/>
              <a:gd name="connsiteY2" fmla="*/ 2277687 h 2643447"/>
              <a:gd name="connsiteX3" fmla="*/ 648393 w 3192087"/>
              <a:gd name="connsiteY3" fmla="*/ 16626 h 2643447"/>
              <a:gd name="connsiteX4" fmla="*/ 3175462 w 3192087"/>
              <a:gd name="connsiteY4" fmla="*/ 0 h 2643447"/>
              <a:gd name="connsiteX5" fmla="*/ 3192087 w 3192087"/>
              <a:gd name="connsiteY5" fmla="*/ 2643447 h 2643447"/>
              <a:gd name="connsiteX6" fmla="*/ 3192087 w 3192087"/>
              <a:gd name="connsiteY6" fmla="*/ 2643447 h 2643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92087" h="2643447">
                <a:moveTo>
                  <a:pt x="0" y="2277687"/>
                </a:moveTo>
                <a:lnTo>
                  <a:pt x="0" y="2277687"/>
                </a:lnTo>
                <a:lnTo>
                  <a:pt x="615142" y="2277687"/>
                </a:lnTo>
                <a:lnTo>
                  <a:pt x="648393" y="16626"/>
                </a:lnTo>
                <a:lnTo>
                  <a:pt x="3175462" y="0"/>
                </a:lnTo>
                <a:lnTo>
                  <a:pt x="3192087" y="2643447"/>
                </a:lnTo>
                <a:lnTo>
                  <a:pt x="3192087" y="2643447"/>
                </a:lnTo>
              </a:path>
            </a:pathLst>
          </a:custGeom>
          <a:noFill/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292823" y="2901434"/>
            <a:ext cx="1421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Prompt Loop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71448" y="5040868"/>
            <a:ext cx="1194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Data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Re-</a:t>
            </a:r>
            <a:r>
              <a:rPr lang="en-US" b="1" dirty="0" err="1" smtClean="0">
                <a:solidFill>
                  <a:srgbClr val="FF0000"/>
                </a:solidFill>
              </a:rPr>
              <a:t>reco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465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 latency workflows run immediately after the data-taking:</a:t>
            </a:r>
          </a:p>
          <a:p>
            <a:pPr lvl="1"/>
            <a:r>
              <a:rPr lang="en-US" dirty="0" smtClean="0"/>
              <a:t>Beam-spot position: measured frequently (every Luminosity Section)</a:t>
            </a:r>
          </a:p>
          <a:p>
            <a:pPr lvl="1"/>
            <a:r>
              <a:rPr lang="en-US" dirty="0" smtClean="0"/>
              <a:t>ECAL response corrections: frequently measured with laser pulses</a:t>
            </a:r>
          </a:p>
          <a:p>
            <a:r>
              <a:rPr lang="en-US" dirty="0" smtClean="0"/>
              <a:t>Monitor conditions (update if necessary):</a:t>
            </a:r>
          </a:p>
          <a:p>
            <a:pPr lvl="1"/>
            <a:r>
              <a:rPr lang="en-US" dirty="0" smtClean="0"/>
              <a:t>Tracker problematic channels: HV trips/noise</a:t>
            </a:r>
          </a:p>
          <a:p>
            <a:pPr lvl="1"/>
            <a:r>
              <a:rPr lang="en-US" dirty="0" smtClean="0"/>
              <a:t>Calorimeter problematic channels: mask hot channels</a:t>
            </a:r>
          </a:p>
          <a:p>
            <a:pPr lvl="1"/>
            <a:r>
              <a:rPr lang="en-US" dirty="0" smtClean="0"/>
              <a:t>Pixel alignment: monitor movements of large structures using tracks</a:t>
            </a:r>
          </a:p>
          <a:p>
            <a:r>
              <a:rPr lang="en-US" dirty="0" smtClean="0"/>
              <a:t>Use delay between express and prompt reconstruction</a:t>
            </a:r>
            <a:r>
              <a:rPr lang="en-US" dirty="0"/>
              <a:t> </a:t>
            </a:r>
            <a:r>
              <a:rPr lang="en-US" dirty="0" smtClean="0"/>
              <a:t>to include derived conditions in first data processing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Yuriy Pakhotin (Texas A&amp;M)                                 CMS Alignment and Calibration - INSTR14, 25 February 2014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Prompt Alignment and Calibration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B3B065-BE73-4E0C-9647-EF6F0E467BF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263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-3170" y="592765"/>
                <a:ext cx="9144000" cy="3369636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A value is measured every Luminosity Section (23 s)</a:t>
                </a:r>
              </a:p>
              <a:p>
                <a:pPr lvl="1"/>
                <a:r>
                  <a:rPr lang="en-US" dirty="0" smtClean="0"/>
                  <a:t>use tracks from express stream</a:t>
                </a:r>
              </a:p>
              <a:p>
                <a:r>
                  <a:rPr lang="en-US" dirty="0" smtClean="0"/>
                  <a:t>Position of the beam-spot in transverse plain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 smtClean="0"/>
                  <a:t>)</a:t>
                </a:r>
                <a:r>
                  <a:rPr lang="en-US" dirty="0"/>
                  <a:t> </a:t>
                </a:r>
                <a:r>
                  <a:rPr lang="en-US" dirty="0" smtClean="0"/>
                  <a:t>and slopes determined from fit using reconstructed minimum bias tracks</a:t>
                </a:r>
              </a:p>
              <a:p>
                <a:r>
                  <a:rPr lang="en-US" dirty="0" smtClean="0"/>
                  <a:t>Beam width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 smtClean="0"/>
                  <a:t>), length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dirty="0" smtClean="0"/>
                  <a:t>) and position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 smtClean="0"/>
                  <a:t>) come from fit to primary vertices</a:t>
                </a:r>
              </a:p>
              <a:p>
                <a:r>
                  <a:rPr lang="en-US" dirty="0" smtClean="0"/>
                  <a:t>The calibration strongly dependent on alignment of Pixel detector</a:t>
                </a:r>
              </a:p>
              <a:p>
                <a:pPr lvl="1"/>
                <a:r>
                  <a:rPr lang="en-US" dirty="0" smtClean="0"/>
                  <a:t>Beam-spot is recomputed offline every time Pixel alignment is updated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3170" y="592765"/>
                <a:ext cx="9144000" cy="3369636"/>
              </a:xfrm>
              <a:blipFill rotWithShape="1">
                <a:blip r:embed="rId2"/>
                <a:stretch>
                  <a:fillRect l="-1000" t="-3617" r="-1067" b="-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Yuriy Pakhotin (Texas A&amp;M)                                 CMS Alignment and Calibration - INSTR14, 25 February 2014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Calibrate Beam-spot Position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B3B065-BE73-4E0C-9647-EF6F0E467BFD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62400"/>
            <a:ext cx="7302780" cy="2643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9776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12973</TotalTime>
  <Words>2166</Words>
  <Application>Microsoft Office PowerPoint</Application>
  <PresentationFormat>On-screen Show (4:3)</PresentationFormat>
  <Paragraphs>273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CMS Alignment and Calibration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pakhotin</dc:creator>
  <cp:lastModifiedBy>Yuriy Pakhotin</cp:lastModifiedBy>
  <cp:revision>1660</cp:revision>
  <cp:lastPrinted>2011-11-16T15:32:14Z</cp:lastPrinted>
  <dcterms:created xsi:type="dcterms:W3CDTF">2011-02-22T22:06:04Z</dcterms:created>
  <dcterms:modified xsi:type="dcterms:W3CDTF">2014-02-25T00:50:32Z</dcterms:modified>
</cp:coreProperties>
</file>