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7"/>
  </p:notesMasterIdLst>
  <p:sldIdLst>
    <p:sldId id="256" r:id="rId2"/>
    <p:sldId id="257" r:id="rId3"/>
    <p:sldId id="258" r:id="rId4"/>
    <p:sldId id="260" r:id="rId5"/>
    <p:sldId id="259" r:id="rId6"/>
    <p:sldId id="272" r:id="rId7"/>
    <p:sldId id="276" r:id="rId8"/>
    <p:sldId id="273" r:id="rId9"/>
    <p:sldId id="261" r:id="rId10"/>
    <p:sldId id="269" r:id="rId11"/>
    <p:sldId id="271" r:id="rId12"/>
    <p:sldId id="265" r:id="rId13"/>
    <p:sldId id="266" r:id="rId14"/>
    <p:sldId id="267" r:id="rId15"/>
    <p:sldId id="278" r:id="rId16"/>
    <p:sldId id="268" r:id="rId17"/>
    <p:sldId id="270" r:id="rId18"/>
    <p:sldId id="262" r:id="rId19"/>
    <p:sldId id="263" r:id="rId20"/>
    <p:sldId id="264" r:id="rId21"/>
    <p:sldId id="274" r:id="rId22"/>
    <p:sldId id="277" r:id="rId23"/>
    <p:sldId id="281" r:id="rId24"/>
    <p:sldId id="280" r:id="rId25"/>
    <p:sldId id="279"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37" autoAdjust="0"/>
    <p:restoredTop sz="79131" autoAdjust="0"/>
  </p:normalViewPr>
  <p:slideViewPr>
    <p:cSldViewPr>
      <p:cViewPr>
        <p:scale>
          <a:sx n="75" d="100"/>
          <a:sy n="75" d="100"/>
        </p:scale>
        <p:origin x="-1507" y="14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B8B622-4813-4EB8-8BEC-C2D297DD22A3}" type="datetimeFigureOut">
              <a:rPr lang="ru-RU" smtClean="0"/>
              <a:t>25.02.2014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5A461C-F4A4-4437-AE90-95A0D7132721}" type="slidenum">
              <a:rPr lang="ru-RU" smtClean="0"/>
              <a:t>‹#›</a:t>
            </a:fld>
            <a:endParaRPr lang="ru-RU"/>
          </a:p>
        </p:txBody>
      </p:sp>
    </p:spTree>
    <p:extLst>
      <p:ext uri="{BB962C8B-B14F-4D97-AF65-F5344CB8AC3E}">
        <p14:creationId xmlns:p14="http://schemas.microsoft.com/office/powerpoint/2010/main" val="3641415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5A461C-F4A4-4437-AE90-95A0D7132721}" type="slidenum">
              <a:rPr lang="ru-RU" smtClean="0"/>
              <a:t>1</a:t>
            </a:fld>
            <a:endParaRPr lang="ru-RU"/>
          </a:p>
        </p:txBody>
      </p:sp>
    </p:spTree>
    <p:extLst>
      <p:ext uri="{BB962C8B-B14F-4D97-AF65-F5344CB8AC3E}">
        <p14:creationId xmlns:p14="http://schemas.microsoft.com/office/powerpoint/2010/main" val="1637074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5A461C-F4A4-4437-AE90-95A0D7132721}" type="slidenum">
              <a:rPr lang="ru-RU" smtClean="0"/>
              <a:t>20</a:t>
            </a:fld>
            <a:endParaRPr lang="ru-RU"/>
          </a:p>
        </p:txBody>
      </p:sp>
    </p:spTree>
    <p:extLst>
      <p:ext uri="{BB962C8B-B14F-4D97-AF65-F5344CB8AC3E}">
        <p14:creationId xmlns:p14="http://schemas.microsoft.com/office/powerpoint/2010/main" val="335141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5A461C-F4A4-4437-AE90-95A0D7132721}" type="slidenum">
              <a:rPr lang="ru-RU" smtClean="0"/>
              <a:t>2</a:t>
            </a:fld>
            <a:endParaRPr lang="ru-RU"/>
          </a:p>
        </p:txBody>
      </p:sp>
    </p:spTree>
    <p:extLst>
      <p:ext uri="{BB962C8B-B14F-4D97-AF65-F5344CB8AC3E}">
        <p14:creationId xmlns:p14="http://schemas.microsoft.com/office/powerpoint/2010/main" val="155992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5A461C-F4A4-4437-AE90-95A0D7132721}" type="slidenum">
              <a:rPr lang="ru-RU" smtClean="0"/>
              <a:t>4</a:t>
            </a:fld>
            <a:endParaRPr lang="ru-RU"/>
          </a:p>
        </p:txBody>
      </p:sp>
    </p:spTree>
    <p:extLst>
      <p:ext uri="{BB962C8B-B14F-4D97-AF65-F5344CB8AC3E}">
        <p14:creationId xmlns:p14="http://schemas.microsoft.com/office/powerpoint/2010/main" val="121529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5A461C-F4A4-4437-AE90-95A0D7132721}" type="slidenum">
              <a:rPr lang="ru-RU" smtClean="0"/>
              <a:t>7</a:t>
            </a:fld>
            <a:endParaRPr lang="ru-RU"/>
          </a:p>
        </p:txBody>
      </p:sp>
    </p:spTree>
    <p:extLst>
      <p:ext uri="{BB962C8B-B14F-4D97-AF65-F5344CB8AC3E}">
        <p14:creationId xmlns:p14="http://schemas.microsoft.com/office/powerpoint/2010/main" val="60192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5A461C-F4A4-4437-AE90-95A0D7132721}" type="slidenum">
              <a:rPr lang="ru-RU" smtClean="0"/>
              <a:t>8</a:t>
            </a:fld>
            <a:endParaRPr lang="ru-RU"/>
          </a:p>
        </p:txBody>
      </p:sp>
    </p:spTree>
    <p:extLst>
      <p:ext uri="{BB962C8B-B14F-4D97-AF65-F5344CB8AC3E}">
        <p14:creationId xmlns:p14="http://schemas.microsoft.com/office/powerpoint/2010/main" val="1856622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5A461C-F4A4-4437-AE90-95A0D7132721}" type="slidenum">
              <a:rPr lang="ru-RU" smtClean="0"/>
              <a:t>16</a:t>
            </a:fld>
            <a:endParaRPr lang="ru-RU"/>
          </a:p>
        </p:txBody>
      </p:sp>
    </p:spTree>
    <p:extLst>
      <p:ext uri="{BB962C8B-B14F-4D97-AF65-F5344CB8AC3E}">
        <p14:creationId xmlns:p14="http://schemas.microsoft.com/office/powerpoint/2010/main" val="192731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5A461C-F4A4-4437-AE90-95A0D7132721}" type="slidenum">
              <a:rPr lang="ru-RU" smtClean="0"/>
              <a:t>17</a:t>
            </a:fld>
            <a:endParaRPr lang="ru-RU"/>
          </a:p>
        </p:txBody>
      </p:sp>
    </p:spTree>
    <p:extLst>
      <p:ext uri="{BB962C8B-B14F-4D97-AF65-F5344CB8AC3E}">
        <p14:creationId xmlns:p14="http://schemas.microsoft.com/office/powerpoint/2010/main" val="2513301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5A461C-F4A4-4437-AE90-95A0D7132721}" type="slidenum">
              <a:rPr lang="ru-RU" smtClean="0"/>
              <a:t>18</a:t>
            </a:fld>
            <a:endParaRPr lang="ru-RU"/>
          </a:p>
        </p:txBody>
      </p:sp>
    </p:spTree>
    <p:extLst>
      <p:ext uri="{BB962C8B-B14F-4D97-AF65-F5344CB8AC3E}">
        <p14:creationId xmlns:p14="http://schemas.microsoft.com/office/powerpoint/2010/main" val="2544031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5A461C-F4A4-4437-AE90-95A0D7132721}" type="slidenum">
              <a:rPr lang="ru-RU" smtClean="0"/>
              <a:t>19</a:t>
            </a:fld>
            <a:endParaRPr lang="ru-RU"/>
          </a:p>
        </p:txBody>
      </p:sp>
    </p:spTree>
    <p:extLst>
      <p:ext uri="{BB962C8B-B14F-4D97-AF65-F5344CB8AC3E}">
        <p14:creationId xmlns:p14="http://schemas.microsoft.com/office/powerpoint/2010/main" val="1159712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1D55404A-F9D5-4B27-BCCA-F57A1DA8DE2C}" type="datetime1">
              <a:rPr lang="ru-RU" smtClean="0"/>
              <a:t>25.02.2014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27A6F1-609B-4C62-A058-184286C1D02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306C1BD-B031-40D3-8C9A-34B4237C0E92}" type="datetime1">
              <a:rPr lang="ru-RU" smtClean="0"/>
              <a:t>25.02.2014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27A6F1-609B-4C62-A058-184286C1D02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FB66713-C1F4-42CD-8D2A-2322AB873A4D}" type="datetime1">
              <a:rPr lang="ru-RU" smtClean="0"/>
              <a:t>25.02.2014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27A6F1-609B-4C62-A058-184286C1D02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7EDA894-D858-47FE-A552-D63F7B6265B4}" type="datetime1">
              <a:rPr lang="ru-RU" smtClean="0"/>
              <a:t>25.02.2014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27A6F1-609B-4C62-A058-184286C1D02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53C0382-AF02-4AB7-9683-5345A82BE675}" type="datetime1">
              <a:rPr lang="ru-RU" smtClean="0"/>
              <a:t>25.02.2014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727A6F1-609B-4C62-A058-184286C1D02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D85876D-7B32-44F6-B33B-BC3F3E4D0B86}" type="datetime1">
              <a:rPr lang="ru-RU" smtClean="0"/>
              <a:t>25.02.2014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727A6F1-609B-4C62-A058-184286C1D02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5465D04-8FA6-46B9-8755-B8AA9406F337}" type="datetime1">
              <a:rPr lang="ru-RU" smtClean="0"/>
              <a:t>25.02.2014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727A6F1-609B-4C62-A058-184286C1D02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78BFC52-043B-4C3C-8A7A-9DCBDDC781F1}" type="datetime1">
              <a:rPr lang="ru-RU" smtClean="0"/>
              <a:t>25.02.2014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727A6F1-609B-4C62-A058-184286C1D02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75F01-33AF-4F40-BC21-1576266DAC12}" type="datetime1">
              <a:rPr lang="ru-RU" smtClean="0"/>
              <a:t>25.02.2014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727A6F1-609B-4C62-A058-184286C1D02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D42A226-F39C-4C50-92E8-906E3A601D0A}" type="datetime1">
              <a:rPr lang="ru-RU" smtClean="0"/>
              <a:t>25.02.2014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727A6F1-609B-4C62-A058-184286C1D02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4880780-9315-4305-BA9D-33F004773CF6}" type="datetime1">
              <a:rPr lang="ru-RU" smtClean="0"/>
              <a:t>25.02.2014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727A6F1-609B-4C62-A058-184286C1D02A}" type="slidenum">
              <a:rPr lang="ru-RU" smtClean="0"/>
              <a:t>‹#›</a:t>
            </a:fld>
            <a:endParaRPr lang="ru-R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1FDE8156-560C-4B10-927B-AF468753517F}" type="datetime1">
              <a:rPr lang="ru-RU" smtClean="0"/>
              <a:t>25.02.2014</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727A6F1-609B-4C62-A058-184286C1D02A}"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196752"/>
            <a:ext cx="7117180" cy="1470025"/>
          </a:xfrm>
        </p:spPr>
        <p:txBody>
          <a:bodyPr/>
          <a:lstStyle/>
          <a:p>
            <a:pPr algn="ctr"/>
            <a:r>
              <a:rPr lang="en-US" dirty="0"/>
              <a:t>Time-Projection-Chamber for MPD NICA Project</a:t>
            </a:r>
            <a:endParaRPr lang="ru-RU" dirty="0"/>
          </a:p>
        </p:txBody>
      </p:sp>
      <p:sp>
        <p:nvSpPr>
          <p:cNvPr id="3" name="Подзаголовок 2"/>
          <p:cNvSpPr>
            <a:spLocks noGrp="1"/>
          </p:cNvSpPr>
          <p:nvPr>
            <p:ph type="subTitle" idx="1"/>
          </p:nvPr>
        </p:nvSpPr>
        <p:spPr>
          <a:xfrm>
            <a:off x="1009442" y="2996952"/>
            <a:ext cx="7117180" cy="3024336"/>
          </a:xfrm>
        </p:spPr>
        <p:txBody>
          <a:bodyPr>
            <a:normAutofit fontScale="85000" lnSpcReduction="20000"/>
          </a:bodyPr>
          <a:lstStyle/>
          <a:p>
            <a:pPr algn="ctr"/>
            <a:r>
              <a:rPr lang="en-US" dirty="0" err="1" smtClean="0">
                <a:solidFill>
                  <a:schemeClr val="tx1"/>
                </a:solidFill>
                <a:latin typeface="Arial" panose="020B0604020202020204" pitchFamily="34" charset="0"/>
                <a:cs typeface="Arial" panose="020B0604020202020204" pitchFamily="34" charset="0"/>
              </a:rPr>
              <a:t>Stepan</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Vereschagin</a:t>
            </a:r>
            <a:endParaRPr lang="en-US" dirty="0" smtClean="0">
              <a:solidFill>
                <a:schemeClr val="tx1"/>
              </a:solidFill>
              <a:latin typeface="Arial" panose="020B0604020202020204" pitchFamily="34" charset="0"/>
              <a:cs typeface="Arial" panose="020B0604020202020204" pitchFamily="34" charset="0"/>
            </a:endParaRPr>
          </a:p>
          <a:p>
            <a:pPr algn="ctr"/>
            <a:r>
              <a:rPr lang="en-US" altLang="ru-RU" i="1" dirty="0">
                <a:solidFill>
                  <a:schemeClr val="tx1"/>
                </a:solidFill>
                <a:latin typeface="Arial" panose="020B0604020202020204" pitchFamily="34" charset="0"/>
                <a:cs typeface="Arial" panose="020B0604020202020204" pitchFamily="34" charset="0"/>
              </a:rPr>
              <a:t>On behalf of the TPC team:</a:t>
            </a:r>
          </a:p>
          <a:p>
            <a:pPr algn="ctr">
              <a:lnSpc>
                <a:spcPct val="75000"/>
              </a:lnSpc>
              <a:spcBef>
                <a:spcPts val="400"/>
              </a:spcBef>
            </a:pPr>
            <a:r>
              <a:rPr lang="en-US" altLang="ru-RU" dirty="0" err="1">
                <a:solidFill>
                  <a:schemeClr val="tx1"/>
                </a:solidFill>
                <a:latin typeface="Arial" panose="020B0604020202020204" pitchFamily="34" charset="0"/>
                <a:cs typeface="Arial" panose="020B0604020202020204" pitchFamily="34" charset="0"/>
              </a:rPr>
              <a:t>A.Averyanov</a:t>
            </a:r>
            <a:r>
              <a:rPr lang="en-US" altLang="ru-RU" dirty="0">
                <a:solidFill>
                  <a:schemeClr val="tx1"/>
                </a:solidFill>
                <a:latin typeface="Arial" panose="020B0604020202020204" pitchFamily="34" charset="0"/>
                <a:cs typeface="Arial" panose="020B0604020202020204" pitchFamily="34" charset="0"/>
              </a:rPr>
              <a:t>, </a:t>
            </a:r>
            <a:r>
              <a:rPr lang="en-US" altLang="ru-RU" dirty="0" err="1">
                <a:solidFill>
                  <a:schemeClr val="tx1"/>
                </a:solidFill>
                <a:latin typeface="Arial" panose="020B0604020202020204" pitchFamily="34" charset="0"/>
                <a:cs typeface="Arial" panose="020B0604020202020204" pitchFamily="34" charset="0"/>
              </a:rPr>
              <a:t>A.Bajajin</a:t>
            </a:r>
            <a:r>
              <a:rPr lang="en-US" altLang="ru-RU" dirty="0">
                <a:solidFill>
                  <a:schemeClr val="tx1"/>
                </a:solidFill>
                <a:latin typeface="Arial" panose="020B0604020202020204" pitchFamily="34" charset="0"/>
                <a:cs typeface="Arial" panose="020B0604020202020204" pitchFamily="34" charset="0"/>
              </a:rPr>
              <a:t>, </a:t>
            </a:r>
            <a:r>
              <a:rPr lang="en-US" altLang="ru-RU" dirty="0" err="1">
                <a:solidFill>
                  <a:schemeClr val="tx1"/>
                </a:solidFill>
                <a:latin typeface="Arial" panose="020B0604020202020204" pitchFamily="34" charset="0"/>
                <a:cs typeface="Arial" panose="020B0604020202020204" pitchFamily="34" charset="0"/>
              </a:rPr>
              <a:t>V.Chepurnov</a:t>
            </a:r>
            <a:r>
              <a:rPr lang="en-US" altLang="ru-RU" dirty="0">
                <a:solidFill>
                  <a:schemeClr val="tx1"/>
                </a:solidFill>
                <a:latin typeface="Arial" panose="020B0604020202020204" pitchFamily="34" charset="0"/>
                <a:cs typeface="Arial" panose="020B0604020202020204" pitchFamily="34" charset="0"/>
              </a:rPr>
              <a:t>, </a:t>
            </a:r>
            <a:r>
              <a:rPr lang="en-US" altLang="ru-RU" dirty="0" err="1">
                <a:solidFill>
                  <a:schemeClr val="tx1"/>
                </a:solidFill>
                <a:latin typeface="Arial" panose="020B0604020202020204" pitchFamily="34" charset="0"/>
                <a:cs typeface="Arial" panose="020B0604020202020204" pitchFamily="34" charset="0"/>
              </a:rPr>
              <a:t>S.Chernenko</a:t>
            </a:r>
            <a:r>
              <a:rPr lang="en-US" altLang="ru-RU" dirty="0">
                <a:solidFill>
                  <a:schemeClr val="tx1"/>
                </a:solidFill>
                <a:latin typeface="Arial" panose="020B0604020202020204" pitchFamily="34" charset="0"/>
                <a:cs typeface="Arial" panose="020B0604020202020204" pitchFamily="34" charset="0"/>
              </a:rPr>
              <a:t>, </a:t>
            </a:r>
          </a:p>
          <a:p>
            <a:pPr algn="ctr">
              <a:lnSpc>
                <a:spcPct val="75000"/>
              </a:lnSpc>
              <a:spcBef>
                <a:spcPts val="400"/>
              </a:spcBef>
            </a:pPr>
            <a:r>
              <a:rPr lang="en-US" altLang="ru-RU" dirty="0" err="1">
                <a:solidFill>
                  <a:schemeClr val="tx1"/>
                </a:solidFill>
                <a:latin typeface="Arial" panose="020B0604020202020204" pitchFamily="34" charset="0"/>
                <a:cs typeface="Arial" panose="020B0604020202020204" pitchFamily="34" charset="0"/>
              </a:rPr>
              <a:t>G.Cheremukhina</a:t>
            </a:r>
            <a:r>
              <a:rPr lang="en-US" altLang="ru-RU" dirty="0">
                <a:solidFill>
                  <a:schemeClr val="tx1"/>
                </a:solidFill>
                <a:latin typeface="Arial" panose="020B0604020202020204" pitchFamily="34" charset="0"/>
                <a:cs typeface="Arial" panose="020B0604020202020204" pitchFamily="34" charset="0"/>
              </a:rPr>
              <a:t>, </a:t>
            </a:r>
            <a:r>
              <a:rPr lang="en-US" altLang="ru-RU" dirty="0" err="1">
                <a:solidFill>
                  <a:schemeClr val="tx1"/>
                </a:solidFill>
                <a:latin typeface="Arial" panose="020B0604020202020204" pitchFamily="34" charset="0"/>
                <a:cs typeface="Arial" panose="020B0604020202020204" pitchFamily="34" charset="0"/>
              </a:rPr>
              <a:t>O.Fateev</a:t>
            </a:r>
            <a:r>
              <a:rPr lang="en-US" altLang="ru-RU" dirty="0">
                <a:solidFill>
                  <a:schemeClr val="tx1"/>
                </a:solidFill>
                <a:latin typeface="Arial" panose="020B0604020202020204" pitchFamily="34" charset="0"/>
                <a:cs typeface="Arial" panose="020B0604020202020204" pitchFamily="34" charset="0"/>
              </a:rPr>
              <a:t>, </a:t>
            </a:r>
            <a:r>
              <a:rPr lang="en-US" altLang="ru-RU" dirty="0" err="1">
                <a:solidFill>
                  <a:schemeClr val="tx1"/>
                </a:solidFill>
                <a:latin typeface="Arial" panose="020B0604020202020204" pitchFamily="34" charset="0"/>
                <a:cs typeface="Arial" panose="020B0604020202020204" pitchFamily="34" charset="0"/>
              </a:rPr>
              <a:t>A.Korotkova</a:t>
            </a:r>
            <a:r>
              <a:rPr lang="en-US" altLang="ru-RU" dirty="0">
                <a:solidFill>
                  <a:schemeClr val="tx1"/>
                </a:solidFill>
                <a:latin typeface="Arial" panose="020B0604020202020204" pitchFamily="34" charset="0"/>
                <a:cs typeface="Arial" panose="020B0604020202020204" pitchFamily="34" charset="0"/>
              </a:rPr>
              <a:t>, </a:t>
            </a:r>
            <a:r>
              <a:rPr lang="en-US" altLang="ru-RU" dirty="0" err="1" smtClean="0">
                <a:solidFill>
                  <a:schemeClr val="tx1"/>
                </a:solidFill>
                <a:latin typeface="Arial" panose="020B0604020202020204" pitchFamily="34" charset="0"/>
                <a:cs typeface="Arial" panose="020B0604020202020204" pitchFamily="34" charset="0"/>
              </a:rPr>
              <a:t>F.Levchanovskiy</a:t>
            </a:r>
            <a:r>
              <a:rPr lang="en-US" altLang="ru-RU" dirty="0" smtClean="0">
                <a:solidFill>
                  <a:schemeClr val="tx1"/>
                </a:solidFill>
                <a:latin typeface="Arial" panose="020B0604020202020204" pitchFamily="34" charset="0"/>
                <a:cs typeface="Arial" panose="020B0604020202020204" pitchFamily="34" charset="0"/>
              </a:rPr>
              <a:t>, </a:t>
            </a:r>
          </a:p>
          <a:p>
            <a:pPr algn="ctr">
              <a:lnSpc>
                <a:spcPct val="75000"/>
              </a:lnSpc>
              <a:spcBef>
                <a:spcPts val="400"/>
              </a:spcBef>
            </a:pPr>
            <a:r>
              <a:rPr lang="en-US" altLang="ru-RU" dirty="0" err="1" smtClean="0">
                <a:solidFill>
                  <a:schemeClr val="tx1"/>
                </a:solidFill>
                <a:latin typeface="Arial" panose="020B0604020202020204" pitchFamily="34" charset="0"/>
                <a:cs typeface="Arial" panose="020B0604020202020204" pitchFamily="34" charset="0"/>
              </a:rPr>
              <a:t>J.Lukstins</a:t>
            </a:r>
            <a:r>
              <a:rPr lang="en-US" altLang="ru-RU" dirty="0">
                <a:solidFill>
                  <a:schemeClr val="tx1"/>
                </a:solidFill>
                <a:latin typeface="Arial" panose="020B0604020202020204" pitchFamily="34" charset="0"/>
                <a:cs typeface="Arial" panose="020B0604020202020204" pitchFamily="34" charset="0"/>
              </a:rPr>
              <a:t>, </a:t>
            </a:r>
            <a:r>
              <a:rPr lang="en-US" altLang="ru-RU" dirty="0" err="1">
                <a:solidFill>
                  <a:schemeClr val="tx1"/>
                </a:solidFill>
                <a:latin typeface="Arial" panose="020B0604020202020204" pitchFamily="34" charset="0"/>
                <a:cs typeface="Arial" panose="020B0604020202020204" pitchFamily="34" charset="0"/>
              </a:rPr>
              <a:t>S.Razin</a:t>
            </a:r>
            <a:r>
              <a:rPr lang="en-US" altLang="ru-RU" dirty="0" smtClean="0">
                <a:solidFill>
                  <a:schemeClr val="tx1"/>
                </a:solidFill>
                <a:latin typeface="Arial" panose="020B0604020202020204" pitchFamily="34" charset="0"/>
                <a:cs typeface="Arial" panose="020B0604020202020204" pitchFamily="34" charset="0"/>
              </a:rPr>
              <a:t>,  </a:t>
            </a:r>
            <a:r>
              <a:rPr lang="en-US" altLang="ru-RU" dirty="0" err="1">
                <a:solidFill>
                  <a:schemeClr val="tx1"/>
                </a:solidFill>
                <a:latin typeface="Arial" panose="020B0604020202020204" pitchFamily="34" charset="0"/>
                <a:cs typeface="Arial" panose="020B0604020202020204" pitchFamily="34" charset="0"/>
              </a:rPr>
              <a:t>A.Rybakov</a:t>
            </a:r>
            <a:r>
              <a:rPr lang="en-US" altLang="ru-RU" dirty="0">
                <a:solidFill>
                  <a:schemeClr val="tx1"/>
                </a:solidFill>
                <a:latin typeface="Arial" panose="020B0604020202020204" pitchFamily="34" charset="0"/>
                <a:cs typeface="Arial" panose="020B0604020202020204" pitchFamily="34" charset="0"/>
              </a:rPr>
              <a:t>, </a:t>
            </a:r>
            <a:r>
              <a:rPr lang="en-US" altLang="ru-RU" dirty="0" err="1">
                <a:solidFill>
                  <a:schemeClr val="tx1"/>
                </a:solidFill>
                <a:latin typeface="Arial" panose="020B0604020202020204" pitchFamily="34" charset="0"/>
                <a:cs typeface="Arial" panose="020B0604020202020204" pitchFamily="34" charset="0"/>
              </a:rPr>
              <a:t>S.Vereschagin</a:t>
            </a:r>
            <a:r>
              <a:rPr lang="en-US" altLang="ru-RU" dirty="0">
                <a:solidFill>
                  <a:schemeClr val="tx1"/>
                </a:solidFill>
                <a:latin typeface="Arial" panose="020B0604020202020204" pitchFamily="34" charset="0"/>
                <a:cs typeface="Arial" panose="020B0604020202020204" pitchFamily="34" charset="0"/>
              </a:rPr>
              <a:t>, </a:t>
            </a:r>
            <a:r>
              <a:rPr lang="en-US" altLang="ru-RU" dirty="0" err="1" smtClean="0">
                <a:solidFill>
                  <a:schemeClr val="tx1"/>
                </a:solidFill>
                <a:latin typeface="Arial" panose="020B0604020202020204" pitchFamily="34" charset="0"/>
                <a:cs typeface="Arial" panose="020B0604020202020204" pitchFamily="34" charset="0"/>
              </a:rPr>
              <a:t>Yu.Zanevsky</a:t>
            </a:r>
            <a:r>
              <a:rPr lang="en-US" altLang="ru-RU" dirty="0" smtClean="0">
                <a:solidFill>
                  <a:schemeClr val="tx1"/>
                </a:solidFill>
                <a:latin typeface="Arial" panose="020B0604020202020204" pitchFamily="34" charset="0"/>
                <a:cs typeface="Arial" panose="020B0604020202020204" pitchFamily="34" charset="0"/>
              </a:rPr>
              <a:t>,</a:t>
            </a:r>
          </a:p>
          <a:p>
            <a:pPr algn="ctr">
              <a:lnSpc>
                <a:spcPct val="75000"/>
              </a:lnSpc>
              <a:spcBef>
                <a:spcPts val="400"/>
              </a:spcBef>
            </a:pPr>
            <a:r>
              <a:rPr lang="en-US" altLang="ru-RU" dirty="0" smtClean="0">
                <a:solidFill>
                  <a:schemeClr val="tx1"/>
                </a:solidFill>
                <a:latin typeface="Arial" panose="020B0604020202020204" pitchFamily="34" charset="0"/>
                <a:cs typeface="Arial" panose="020B0604020202020204" pitchFamily="34" charset="0"/>
              </a:rPr>
              <a:t> </a:t>
            </a:r>
            <a:r>
              <a:rPr lang="en-US" altLang="ru-RU" dirty="0" err="1">
                <a:solidFill>
                  <a:schemeClr val="tx1"/>
                </a:solidFill>
                <a:latin typeface="Arial" panose="020B0604020202020204" pitchFamily="34" charset="0"/>
                <a:cs typeface="Arial" panose="020B0604020202020204" pitchFamily="34" charset="0"/>
              </a:rPr>
              <a:t>S.Zaporozhets</a:t>
            </a:r>
            <a:r>
              <a:rPr lang="en-US" altLang="ru-RU" dirty="0" smtClean="0">
                <a:solidFill>
                  <a:schemeClr val="tx1"/>
                </a:solidFill>
                <a:latin typeface="Arial" panose="020B0604020202020204" pitchFamily="34" charset="0"/>
                <a:cs typeface="Arial" panose="020B0604020202020204" pitchFamily="34" charset="0"/>
              </a:rPr>
              <a:t>, </a:t>
            </a:r>
            <a:r>
              <a:rPr lang="en-US" altLang="ru-RU" dirty="0" err="1" smtClean="0">
                <a:solidFill>
                  <a:schemeClr val="tx1"/>
                </a:solidFill>
                <a:latin typeface="Arial" panose="020B0604020202020204" pitchFamily="34" charset="0"/>
                <a:cs typeface="Arial" panose="020B0604020202020204" pitchFamily="34" charset="0"/>
              </a:rPr>
              <a:t>V.Zruyev</a:t>
            </a:r>
            <a:endParaRPr lang="en-US" altLang="ru-RU" dirty="0" smtClean="0">
              <a:solidFill>
                <a:schemeClr val="tx1"/>
              </a:solidFill>
              <a:latin typeface="Arial" panose="020B0604020202020204" pitchFamily="34" charset="0"/>
              <a:cs typeface="Arial" panose="020B0604020202020204" pitchFamily="34" charset="0"/>
            </a:endParaRPr>
          </a:p>
          <a:p>
            <a:pPr algn="ctr">
              <a:lnSpc>
                <a:spcPct val="75000"/>
              </a:lnSpc>
              <a:spcBef>
                <a:spcPts val="400"/>
              </a:spcBef>
            </a:pPr>
            <a:endParaRPr lang="en-US" altLang="ru-RU" dirty="0">
              <a:solidFill>
                <a:schemeClr val="tx1"/>
              </a:solidFill>
              <a:latin typeface="Arial" panose="020B0604020202020204" pitchFamily="34" charset="0"/>
              <a:cs typeface="Arial" panose="020B0604020202020204" pitchFamily="34" charset="0"/>
            </a:endParaRPr>
          </a:p>
          <a:p>
            <a:pPr algn="ctr">
              <a:lnSpc>
                <a:spcPct val="150000"/>
              </a:lnSpc>
            </a:pPr>
            <a:r>
              <a:rPr lang="ru-RU" altLang="ru-RU" dirty="0">
                <a:solidFill>
                  <a:schemeClr val="tx1"/>
                </a:solidFill>
                <a:latin typeface="Arial" panose="020B0604020202020204" pitchFamily="34" charset="0"/>
                <a:ea typeface="Liberation Serif" pitchFamily="18" charset="0"/>
                <a:cs typeface="Arial" panose="020B0604020202020204" pitchFamily="34" charset="0"/>
              </a:rPr>
              <a:t>TPC/MPD </a:t>
            </a:r>
            <a:r>
              <a:rPr lang="ru-RU" altLang="ru-RU" dirty="0" err="1" smtClean="0">
                <a:solidFill>
                  <a:schemeClr val="tx1"/>
                </a:solidFill>
                <a:latin typeface="Arial" panose="020B0604020202020204" pitchFamily="34" charset="0"/>
                <a:ea typeface="Liberation Serif" pitchFamily="18" charset="0"/>
                <a:cs typeface="Arial" panose="020B0604020202020204" pitchFamily="34" charset="0"/>
              </a:rPr>
              <a:t>Collaboration</a:t>
            </a:r>
            <a:endParaRPr lang="en-US" altLang="ru-RU" dirty="0" smtClean="0">
              <a:solidFill>
                <a:schemeClr val="tx1"/>
              </a:solidFill>
              <a:latin typeface="Arial" panose="020B0604020202020204" pitchFamily="34" charset="0"/>
              <a:ea typeface="Liberation Serif" pitchFamily="18" charset="0"/>
              <a:cs typeface="Arial" panose="020B0604020202020204" pitchFamily="34" charset="0"/>
            </a:endParaRPr>
          </a:p>
          <a:p>
            <a:pPr algn="ctr">
              <a:lnSpc>
                <a:spcPct val="150000"/>
              </a:lnSpc>
            </a:pPr>
            <a:r>
              <a:rPr lang="en-US" altLang="ru-RU" dirty="0" smtClean="0">
                <a:solidFill>
                  <a:schemeClr val="tx1"/>
                </a:solidFill>
                <a:latin typeface="Arial" panose="020B0604020202020204" pitchFamily="34" charset="0"/>
                <a:cs typeface="Arial" panose="020B0604020202020204" pitchFamily="34" charset="0"/>
              </a:rPr>
              <a:t>Laboratory </a:t>
            </a:r>
            <a:r>
              <a:rPr lang="en-US" altLang="ru-RU" dirty="0">
                <a:solidFill>
                  <a:schemeClr val="tx1"/>
                </a:solidFill>
                <a:latin typeface="Arial" panose="020B0604020202020204" pitchFamily="34" charset="0"/>
                <a:cs typeface="Arial" panose="020B0604020202020204" pitchFamily="34" charset="0"/>
              </a:rPr>
              <a:t>of High Energy Physics, </a:t>
            </a:r>
            <a:r>
              <a:rPr lang="en-US" altLang="ru-RU" dirty="0" smtClean="0">
                <a:solidFill>
                  <a:schemeClr val="tx1"/>
                </a:solidFill>
                <a:latin typeface="Arial" panose="020B0604020202020204" pitchFamily="34" charset="0"/>
                <a:cs typeface="Arial" panose="020B0604020202020204" pitchFamily="34" charset="0"/>
              </a:rPr>
              <a:t>JINR</a:t>
            </a:r>
            <a:r>
              <a:rPr lang="en-US" altLang="ru-RU" dirty="0">
                <a:solidFill>
                  <a:schemeClr val="tx1"/>
                </a:solidFill>
                <a:latin typeface="Arial" panose="020B0604020202020204" pitchFamily="34" charset="0"/>
                <a:cs typeface="Arial" panose="020B0604020202020204" pitchFamily="34" charset="0"/>
              </a:rPr>
              <a:t>, </a:t>
            </a:r>
            <a:r>
              <a:rPr lang="en-US" altLang="ru-RU" dirty="0" err="1">
                <a:solidFill>
                  <a:schemeClr val="tx1"/>
                </a:solidFill>
                <a:latin typeface="Arial" panose="020B0604020202020204" pitchFamily="34" charset="0"/>
                <a:cs typeface="Arial" panose="020B0604020202020204" pitchFamily="34" charset="0"/>
              </a:rPr>
              <a:t>Dubna</a:t>
            </a:r>
            <a:endParaRPr lang="en-US" altLang="ru-RU" dirty="0">
              <a:solidFill>
                <a:schemeClr val="tx1"/>
              </a:solidFill>
              <a:latin typeface="Arial" panose="020B0604020202020204" pitchFamily="34" charset="0"/>
              <a:cs typeface="Arial" panose="020B0604020202020204" pitchFamily="34" charset="0"/>
            </a:endParaRPr>
          </a:p>
          <a:p>
            <a:pPr algn="ctr">
              <a:lnSpc>
                <a:spcPct val="150000"/>
              </a:lnSpc>
            </a:pPr>
            <a:endParaRPr lang="en-US" altLang="ru-RU" dirty="0">
              <a:solidFill>
                <a:schemeClr val="tx1"/>
              </a:solidFill>
              <a:latin typeface="Arial" panose="020B0604020202020204" pitchFamily="34" charset="0"/>
              <a:cs typeface="Arial" panose="020B0604020202020204" pitchFamily="34" charset="0"/>
            </a:endParaRPr>
          </a:p>
          <a:p>
            <a:pPr algn="ctr"/>
            <a:endParaRPr lang="ru-RU" dirty="0">
              <a:latin typeface="Arial" panose="020B0604020202020204" pitchFamily="34" charset="0"/>
              <a:cs typeface="Arial" panose="020B0604020202020204" pitchFamily="34" charset="0"/>
            </a:endParaRPr>
          </a:p>
        </p:txBody>
      </p:sp>
      <p:sp>
        <p:nvSpPr>
          <p:cNvPr id="4" name="TextBox 3"/>
          <p:cNvSpPr txBox="1"/>
          <p:nvPr/>
        </p:nvSpPr>
        <p:spPr>
          <a:xfrm>
            <a:off x="5868144" y="6340678"/>
            <a:ext cx="2271263" cy="369332"/>
          </a:xfrm>
          <a:prstGeom prst="rect">
            <a:avLst/>
          </a:prstGeom>
          <a:noFill/>
        </p:spPr>
        <p:txBody>
          <a:bodyPr wrap="none" rtlCol="0">
            <a:spAutoFit/>
          </a:bodyPr>
          <a:lstStyle/>
          <a:p>
            <a:r>
              <a:rPr lang="en-US" dirty="0" smtClean="0"/>
              <a:t>Novosibirsk, 2014</a:t>
            </a:r>
            <a:endParaRPr lang="ru-RU" dirty="0"/>
          </a:p>
        </p:txBody>
      </p:sp>
    </p:spTree>
    <p:extLst>
      <p:ext uri="{BB962C8B-B14F-4D97-AF65-F5344CB8AC3E}">
        <p14:creationId xmlns:p14="http://schemas.microsoft.com/office/powerpoint/2010/main" val="4205679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60648"/>
            <a:ext cx="7125113" cy="924475"/>
          </a:xfrm>
        </p:spPr>
        <p:txBody>
          <a:bodyPr/>
          <a:lstStyle/>
          <a:p>
            <a:r>
              <a:rPr lang="en-US" dirty="0"/>
              <a:t>Readout </a:t>
            </a:r>
            <a:r>
              <a:rPr lang="en-US" dirty="0" smtClean="0"/>
              <a:t>chamber</a:t>
            </a:r>
            <a:endParaRPr lang="ru-RU" dirty="0"/>
          </a:p>
        </p:txBody>
      </p:sp>
      <p:graphicFrame>
        <p:nvGraphicFramePr>
          <p:cNvPr id="4" name="Object 9"/>
          <p:cNvGraphicFramePr>
            <a:graphicFrameLocks noChangeAspect="1"/>
          </p:cNvGraphicFramePr>
          <p:nvPr>
            <p:extLst>
              <p:ext uri="{D42A27DB-BD31-4B8C-83A1-F6EECF244321}">
                <p14:modId xmlns:p14="http://schemas.microsoft.com/office/powerpoint/2010/main" val="3254733368"/>
              </p:ext>
            </p:extLst>
          </p:nvPr>
        </p:nvGraphicFramePr>
        <p:xfrm>
          <a:off x="45428" y="2670907"/>
          <a:ext cx="4484688" cy="3774392"/>
        </p:xfrm>
        <a:graphic>
          <a:graphicData uri="http://schemas.openxmlformats.org/presentationml/2006/ole">
            <mc:AlternateContent xmlns:mc="http://schemas.openxmlformats.org/markup-compatibility/2006">
              <mc:Choice xmlns:v="urn:schemas-microsoft-com:vml" Requires="v">
                <p:oleObj spid="_x0000_s1124" name="Фотография Photo Editor" r:id="rId3" imgW="9752381" imgH="8952381" progId="MSPhotoEd.3">
                  <p:embed/>
                </p:oleObj>
              </mc:Choice>
              <mc:Fallback>
                <p:oleObj name="Фотография Photo Editor" r:id="rId3" imgW="9752381" imgH="89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28" y="2670907"/>
                        <a:ext cx="4484688" cy="377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Рисунок 19"/>
          <p:cNvPicPr>
            <a:picLocks noChangeAspect="1"/>
          </p:cNvPicPr>
          <p:nvPr/>
        </p:nvPicPr>
        <p:blipFill rotWithShape="1">
          <a:blip r:embed="rId5" cstate="print">
            <a:extLst>
              <a:ext uri="{28A0092B-C50C-407E-A947-70E740481C1C}">
                <a14:useLocalDpi xmlns:a14="http://schemas.microsoft.com/office/drawing/2010/main" val="0"/>
              </a:ext>
            </a:extLst>
          </a:blip>
          <a:srcRect l="11550" t="-463" r="5925" b="1837"/>
          <a:stretch/>
        </p:blipFill>
        <p:spPr bwMode="auto">
          <a:xfrm>
            <a:off x="4563228" y="1052736"/>
            <a:ext cx="4396192"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9"/>
          <p:cNvSpPr txBox="1">
            <a:spLocks noChangeArrowheads="1"/>
          </p:cNvSpPr>
          <p:nvPr/>
        </p:nvSpPr>
        <p:spPr bwMode="auto">
          <a:xfrm>
            <a:off x="1140457" y="6067488"/>
            <a:ext cx="1459137" cy="290512"/>
          </a:xfrm>
          <a:prstGeom prst="rect">
            <a:avLst/>
          </a:prstGeom>
          <a:noFill/>
          <a:ln>
            <a:noFill/>
          </a:ln>
          <a:effectLst/>
          <a:extLst/>
        </p:spPr>
        <p:txBody>
          <a:bodyPr lIns="90000" tIns="57348" rIns="90000" bIns="45000"/>
          <a:lstStyle>
            <a:lvl1pPr>
              <a:tabLst>
                <a:tab pos="723900" algn="l"/>
                <a:tab pos="1447800" algn="l"/>
              </a:tabLst>
              <a:defRPr>
                <a:solidFill>
                  <a:srgbClr val="000000"/>
                </a:solidFill>
                <a:latin typeface="Arial" charset="0"/>
                <a:ea typeface="DejaVu Sans" charset="0"/>
                <a:cs typeface="DejaVu Sans" charset="0"/>
              </a:defRPr>
            </a:lvl1pPr>
            <a:lvl2pPr>
              <a:tabLst>
                <a:tab pos="723900" algn="l"/>
                <a:tab pos="1447800" algn="l"/>
              </a:tabLst>
              <a:defRPr>
                <a:solidFill>
                  <a:srgbClr val="000000"/>
                </a:solidFill>
                <a:latin typeface="Arial" charset="0"/>
                <a:ea typeface="DejaVu Sans" charset="0"/>
                <a:cs typeface="DejaVu Sans" charset="0"/>
              </a:defRPr>
            </a:lvl2pPr>
            <a:lvl3pPr>
              <a:tabLst>
                <a:tab pos="723900" algn="l"/>
                <a:tab pos="1447800" algn="l"/>
              </a:tabLst>
              <a:defRPr>
                <a:solidFill>
                  <a:srgbClr val="000000"/>
                </a:solidFill>
                <a:latin typeface="Arial" charset="0"/>
                <a:ea typeface="DejaVu Sans" charset="0"/>
                <a:cs typeface="DejaVu Sans" charset="0"/>
              </a:defRPr>
            </a:lvl3pPr>
            <a:lvl4pPr>
              <a:tabLst>
                <a:tab pos="723900" algn="l"/>
                <a:tab pos="1447800" algn="l"/>
              </a:tabLst>
              <a:defRPr>
                <a:solidFill>
                  <a:srgbClr val="000000"/>
                </a:solidFill>
                <a:latin typeface="Arial" charset="0"/>
                <a:ea typeface="DejaVu Sans" charset="0"/>
                <a:cs typeface="DejaVu Sans" charset="0"/>
              </a:defRPr>
            </a:lvl4pPr>
            <a:lvl5pPr>
              <a:tabLst>
                <a:tab pos="723900" algn="l"/>
                <a:tab pos="14478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ejaVu Sans" charset="0"/>
                <a:cs typeface="DejaVu Sans" charset="0"/>
              </a:defRPr>
            </a:lvl9pPr>
          </a:lstStyle>
          <a:p>
            <a:pPr>
              <a:defRPr/>
            </a:pPr>
            <a:r>
              <a:rPr lang="ru-RU" sz="1400" dirty="0" err="1" smtClean="0">
                <a:effectLst>
                  <a:outerShdw blurRad="38100" dist="38100" dir="2700000" algn="tl">
                    <a:srgbClr val="C0C0C0"/>
                  </a:outerShdw>
                </a:effectLst>
              </a:rPr>
              <a:t>Insulation</a:t>
            </a:r>
            <a:r>
              <a:rPr lang="ru-RU" sz="1400" dirty="0" smtClean="0">
                <a:effectLst>
                  <a:outerShdw blurRad="38100" dist="38100" dir="2700000" algn="tl">
                    <a:srgbClr val="C0C0C0"/>
                  </a:outerShdw>
                </a:effectLst>
              </a:rPr>
              <a:t>  </a:t>
            </a:r>
            <a:r>
              <a:rPr lang="ru-RU" sz="1400" dirty="0" err="1" smtClean="0">
                <a:effectLst>
                  <a:outerShdw blurRad="38100" dist="38100" dir="2700000" algn="tl">
                    <a:srgbClr val="C0C0C0"/>
                  </a:outerShdw>
                </a:effectLst>
              </a:rPr>
              <a:t>plate</a:t>
            </a:r>
            <a:endParaRPr lang="ru-RU" sz="1400" dirty="0" smtClean="0">
              <a:effectLst>
                <a:outerShdw blurRad="38100" dist="38100" dir="2700000" algn="tl">
                  <a:srgbClr val="C0C0C0"/>
                </a:outerShdw>
              </a:effectLst>
            </a:endParaRPr>
          </a:p>
        </p:txBody>
      </p:sp>
      <p:sp>
        <p:nvSpPr>
          <p:cNvPr id="9" name="Rectangle 18"/>
          <p:cNvSpPr>
            <a:spLocks noChangeArrowheads="1"/>
          </p:cNvSpPr>
          <p:nvPr/>
        </p:nvSpPr>
        <p:spPr bwMode="auto">
          <a:xfrm>
            <a:off x="30088" y="6403323"/>
            <a:ext cx="4479836" cy="215900"/>
          </a:xfrm>
          <a:prstGeom prst="rect">
            <a:avLst/>
          </a:prstGeom>
          <a:solidFill>
            <a:srgbClr val="999999"/>
          </a:solidFill>
          <a:ln w="9525">
            <a:solidFill>
              <a:srgbClr val="808080"/>
            </a:solidFill>
            <a:round/>
            <a:headEnd/>
            <a:tailEnd/>
          </a:ln>
        </p:spPr>
        <p:txBody>
          <a:bodyPr wrap="none" anchor="ctr"/>
          <a:lstStyle/>
          <a:p>
            <a:endParaRPr lang="ru-RU" altLang="ru-RU"/>
          </a:p>
        </p:txBody>
      </p:sp>
      <p:sp>
        <p:nvSpPr>
          <p:cNvPr id="6" name="Text Box 17"/>
          <p:cNvSpPr txBox="1">
            <a:spLocks noChangeArrowheads="1"/>
          </p:cNvSpPr>
          <p:nvPr/>
        </p:nvSpPr>
        <p:spPr bwMode="auto">
          <a:xfrm>
            <a:off x="1355463" y="5733256"/>
            <a:ext cx="1336675" cy="290513"/>
          </a:xfrm>
          <a:prstGeom prst="rect">
            <a:avLst/>
          </a:prstGeom>
          <a:noFill/>
          <a:ln>
            <a:noFill/>
          </a:ln>
          <a:effectLst/>
          <a:extLst/>
        </p:spPr>
        <p:txBody>
          <a:bodyPr lIns="90000" tIns="57348" rIns="90000" bIns="45000"/>
          <a:lstStyle>
            <a:lvl1pPr>
              <a:tabLst>
                <a:tab pos="723900" algn="l"/>
              </a:tabLst>
              <a:defRPr>
                <a:solidFill>
                  <a:srgbClr val="000000"/>
                </a:solidFill>
                <a:latin typeface="Arial" charset="0"/>
                <a:ea typeface="DejaVu Sans" charset="0"/>
                <a:cs typeface="DejaVu Sans" charset="0"/>
              </a:defRPr>
            </a:lvl1pPr>
            <a:lvl2pPr>
              <a:tabLst>
                <a:tab pos="723900" algn="l"/>
              </a:tabLst>
              <a:defRPr>
                <a:solidFill>
                  <a:srgbClr val="000000"/>
                </a:solidFill>
                <a:latin typeface="Arial" charset="0"/>
                <a:ea typeface="DejaVu Sans" charset="0"/>
                <a:cs typeface="DejaVu Sans" charset="0"/>
              </a:defRPr>
            </a:lvl2pPr>
            <a:lvl3pPr>
              <a:tabLst>
                <a:tab pos="723900" algn="l"/>
              </a:tabLst>
              <a:defRPr>
                <a:solidFill>
                  <a:srgbClr val="000000"/>
                </a:solidFill>
                <a:latin typeface="Arial" charset="0"/>
                <a:ea typeface="DejaVu Sans" charset="0"/>
                <a:cs typeface="DejaVu Sans" charset="0"/>
              </a:defRPr>
            </a:lvl3pPr>
            <a:lvl4pPr>
              <a:tabLst>
                <a:tab pos="723900" algn="l"/>
              </a:tabLst>
              <a:defRPr>
                <a:solidFill>
                  <a:srgbClr val="000000"/>
                </a:solidFill>
                <a:latin typeface="Arial" charset="0"/>
                <a:ea typeface="DejaVu Sans" charset="0"/>
                <a:cs typeface="DejaVu Sans" charset="0"/>
              </a:defRPr>
            </a:lvl4pPr>
            <a:lvl5pPr>
              <a:tabLst>
                <a:tab pos="7239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ejaVu Sans" charset="0"/>
                <a:cs typeface="DejaVu Sans" charset="0"/>
              </a:defRPr>
            </a:lvl9pPr>
          </a:lstStyle>
          <a:p>
            <a:pPr>
              <a:defRPr/>
            </a:pPr>
            <a:r>
              <a:rPr lang="ru-RU" sz="1400" dirty="0" err="1" smtClean="0">
                <a:effectLst>
                  <a:outerShdw blurRad="38100" dist="38100" dir="2700000" algn="tl">
                    <a:srgbClr val="C0C0C0"/>
                  </a:outerShdw>
                </a:effectLst>
              </a:rPr>
              <a:t>Pad</a:t>
            </a:r>
            <a:r>
              <a:rPr lang="ru-RU" sz="1400" dirty="0" smtClean="0">
                <a:effectLst>
                  <a:outerShdw blurRad="38100" dist="38100" dir="2700000" algn="tl">
                    <a:srgbClr val="C0C0C0"/>
                  </a:outerShdw>
                </a:effectLst>
              </a:rPr>
              <a:t> </a:t>
            </a:r>
            <a:r>
              <a:rPr lang="ru-RU" sz="1400" dirty="0" err="1" smtClean="0">
                <a:effectLst>
                  <a:outerShdw blurRad="38100" dist="38100" dir="2700000" algn="tl">
                    <a:srgbClr val="C0C0C0"/>
                  </a:outerShdw>
                </a:effectLst>
              </a:rPr>
              <a:t>plane</a:t>
            </a:r>
            <a:endParaRPr lang="ru-RU" sz="1400" dirty="0" smtClean="0">
              <a:effectLst>
                <a:outerShdw blurRad="38100" dist="38100" dir="2700000" algn="tl">
                  <a:srgbClr val="C0C0C0"/>
                </a:outerShdw>
              </a:effectLst>
            </a:endParaRPr>
          </a:p>
        </p:txBody>
      </p:sp>
      <p:sp>
        <p:nvSpPr>
          <p:cNvPr id="11" name="Text Box 9"/>
          <p:cNvSpPr txBox="1">
            <a:spLocks noChangeArrowheads="1"/>
          </p:cNvSpPr>
          <p:nvPr/>
        </p:nvSpPr>
        <p:spPr bwMode="auto">
          <a:xfrm>
            <a:off x="539553" y="1385342"/>
            <a:ext cx="2880320" cy="1141412"/>
          </a:xfrm>
          <a:prstGeom prst="rect">
            <a:avLst/>
          </a:prstGeom>
          <a:noFill/>
          <a:ln>
            <a:noFill/>
          </a:ln>
          <a:effectLst/>
          <a:extLst/>
        </p:spPr>
        <p:txBody>
          <a:bodyPr lIns="90000" tIns="57348" rIns="90000" bIns="45000"/>
          <a:lstStyle>
            <a:lvl1pPr>
              <a:tabLst>
                <a:tab pos="723900" algn="l"/>
                <a:tab pos="1447800" algn="l"/>
                <a:tab pos="2171700" algn="l"/>
                <a:tab pos="28956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ejaVu Sans" charset="0"/>
                <a:cs typeface="DejaVu Sans" charset="0"/>
              </a:defRPr>
            </a:lvl9pPr>
          </a:lstStyle>
          <a:p>
            <a:pPr hangingPunct="1">
              <a:defRPr/>
            </a:pPr>
            <a:r>
              <a:rPr lang="en-US" sz="1400" b="1" dirty="0" smtClean="0"/>
              <a:t>Structure of readout chamber:</a:t>
            </a:r>
          </a:p>
          <a:p>
            <a:pPr hangingPunct="1">
              <a:defRPr/>
            </a:pPr>
            <a:r>
              <a:rPr lang="en-US" sz="1400" dirty="0" smtClean="0">
                <a:solidFill>
                  <a:schemeClr val="tx1"/>
                </a:solidFill>
                <a:latin typeface="Arial" panose="020B0604020202020204" pitchFamily="34" charset="0"/>
                <a:cs typeface="Arial" panose="020B0604020202020204" pitchFamily="34" charset="0"/>
              </a:rPr>
              <a:t>- three wire planes </a:t>
            </a:r>
          </a:p>
          <a:p>
            <a:pPr hangingPunct="1">
              <a:defRPr/>
            </a:pPr>
            <a:r>
              <a:rPr lang="en-US" sz="1400" dirty="0" smtClean="0">
                <a:solidFill>
                  <a:schemeClr val="tx1"/>
                </a:solidFill>
                <a:latin typeface="Arial" panose="020B0604020202020204" pitchFamily="34" charset="0"/>
                <a:cs typeface="Arial" panose="020B0604020202020204" pitchFamily="34" charset="0"/>
              </a:rPr>
              <a:t>- pad plane</a:t>
            </a:r>
          </a:p>
          <a:p>
            <a:pPr hangingPunct="1">
              <a:defRPr/>
            </a:pPr>
            <a:r>
              <a:rPr lang="en-US" sz="1400" dirty="0" smtClean="0">
                <a:solidFill>
                  <a:schemeClr val="tx1"/>
                </a:solidFill>
                <a:latin typeface="Arial" panose="020B0604020202020204" pitchFamily="34" charset="0"/>
                <a:cs typeface="Arial" panose="020B0604020202020204" pitchFamily="34" charset="0"/>
              </a:rPr>
              <a:t>- insulation plate </a:t>
            </a:r>
          </a:p>
          <a:p>
            <a:pPr hangingPunct="1">
              <a:defRPr/>
            </a:pPr>
            <a:r>
              <a:rPr lang="en-US" sz="1400" dirty="0" smtClean="0">
                <a:solidFill>
                  <a:schemeClr val="tx1"/>
                </a:solidFill>
                <a:latin typeface="Arial" panose="020B0604020202020204" pitchFamily="34" charset="0"/>
                <a:cs typeface="Arial" panose="020B0604020202020204" pitchFamily="34" charset="0"/>
              </a:rPr>
              <a:t>- trapezoidal aluminum frame</a:t>
            </a:r>
            <a:r>
              <a:rPr lang="ru-RU" sz="1400" dirty="0" smtClean="0">
                <a:solidFill>
                  <a:schemeClr val="tx1"/>
                </a:solidFill>
                <a:latin typeface="Arial" panose="020B0604020202020204" pitchFamily="34" charset="0"/>
                <a:cs typeface="Arial" panose="020B0604020202020204" pitchFamily="34" charset="0"/>
              </a:rPr>
              <a:t> </a:t>
            </a:r>
            <a:r>
              <a:rPr lang="en-US" sz="1600" i="1" dirty="0" smtClean="0">
                <a:solidFill>
                  <a:srgbClr val="9966CC"/>
                </a:solidFill>
                <a:effectLst>
                  <a:outerShdw blurRad="38100" dist="38100" dir="2700000" algn="tl">
                    <a:srgbClr val="C0C0C0"/>
                  </a:outerShdw>
                </a:effectLst>
              </a:rPr>
              <a:t>	</a:t>
            </a:r>
          </a:p>
        </p:txBody>
      </p:sp>
      <p:sp>
        <p:nvSpPr>
          <p:cNvPr id="12" name="Text Box 11"/>
          <p:cNvSpPr txBox="1">
            <a:spLocks noChangeArrowheads="1"/>
          </p:cNvSpPr>
          <p:nvPr/>
        </p:nvSpPr>
        <p:spPr bwMode="auto">
          <a:xfrm>
            <a:off x="4860033" y="5589794"/>
            <a:ext cx="2376264"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7348" rIns="90000" bIns="45000"/>
          <a:lstStyle>
            <a:lvl1pPr eaLnBrk="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chemeClr val="tx1"/>
                </a:solidFill>
                <a:latin typeface="Arial" charset="0"/>
                <a:ea typeface="DejaVu Sans" charset="0"/>
                <a:cs typeface="DejaVu Sans" charset="0"/>
              </a:defRPr>
            </a:lvl1pPr>
            <a:lvl2pPr eaLnBrk="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chemeClr val="tx1"/>
                </a:solidFill>
                <a:latin typeface="Arial" charset="0"/>
                <a:ea typeface="DejaVu Sans" charset="0"/>
                <a:cs typeface="DejaVu Sans" charset="0"/>
              </a:defRPr>
            </a:lvl2pPr>
            <a:lvl3pPr eaLnBrk="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chemeClr val="tx1"/>
                </a:solidFill>
                <a:latin typeface="Arial" charset="0"/>
                <a:ea typeface="DejaVu Sans" charset="0"/>
                <a:cs typeface="DejaVu Sans" charset="0"/>
              </a:defRPr>
            </a:lvl3pPr>
            <a:lvl4pPr eaLnBrk="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chemeClr val="tx1"/>
                </a:solidFill>
                <a:latin typeface="Arial" charset="0"/>
                <a:ea typeface="DejaVu Sans" charset="0"/>
                <a:cs typeface="DejaVu Sans" charset="0"/>
              </a:defRPr>
            </a:lvl4pPr>
            <a:lvl5pPr eaLnBrk="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chemeClr val="tx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chemeClr val="tx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chemeClr val="tx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chemeClr val="tx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chemeClr val="tx1"/>
                </a:solidFill>
                <a:latin typeface="Arial" charset="0"/>
                <a:ea typeface="DejaVu Sans" charset="0"/>
                <a:cs typeface="DejaVu Sans" charset="0"/>
              </a:defRPr>
            </a:lvl9pPr>
          </a:lstStyle>
          <a:p>
            <a:pPr algn="just" eaLnBrk="1" hangingPunct="1"/>
            <a:r>
              <a:rPr lang="en-US" altLang="ru-RU" sz="1400" b="1" dirty="0">
                <a:solidFill>
                  <a:srgbClr val="000000"/>
                </a:solidFill>
              </a:rPr>
              <a:t>Wires structure</a:t>
            </a:r>
          </a:p>
          <a:p>
            <a:pPr algn="just" eaLnBrk="1" hangingPunct="1"/>
            <a:r>
              <a:rPr lang="en-US" altLang="ru-RU" sz="1400" dirty="0"/>
              <a:t>	- anode wire pitch 3 mm</a:t>
            </a:r>
          </a:p>
          <a:p>
            <a:pPr algn="just" eaLnBrk="1" hangingPunct="1"/>
            <a:r>
              <a:rPr lang="en-US" altLang="ru-RU" sz="1400" dirty="0"/>
              <a:t>	- cathode wire pitch 1,5 mm</a:t>
            </a:r>
          </a:p>
          <a:p>
            <a:pPr algn="just" eaLnBrk="1" hangingPunct="1"/>
            <a:r>
              <a:rPr lang="en-US" altLang="ru-RU" sz="1400" dirty="0"/>
              <a:t>	- gate wire pitch 1 mm</a:t>
            </a:r>
          </a:p>
          <a:p>
            <a:pPr algn="just" eaLnBrk="1" hangingPunct="1"/>
            <a:r>
              <a:rPr lang="en-US" altLang="ru-RU" sz="1400" dirty="0"/>
              <a:t>	- wires gap 3 mm</a:t>
            </a:r>
          </a:p>
        </p:txBody>
      </p:sp>
      <p:sp>
        <p:nvSpPr>
          <p:cNvPr id="13" name="Text Box 11"/>
          <p:cNvSpPr txBox="1">
            <a:spLocks noChangeArrowheads="1"/>
          </p:cNvSpPr>
          <p:nvPr/>
        </p:nvSpPr>
        <p:spPr bwMode="auto">
          <a:xfrm>
            <a:off x="5580112" y="4293096"/>
            <a:ext cx="2088232" cy="129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7348" rIns="90000" bIns="45000"/>
          <a:lstStyle>
            <a:lvl1pPr eaLnBrk="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chemeClr val="tx1"/>
                </a:solidFill>
                <a:latin typeface="Arial" charset="0"/>
                <a:ea typeface="DejaVu Sans" charset="0"/>
                <a:cs typeface="DejaVu Sans" charset="0"/>
              </a:defRPr>
            </a:lvl1pPr>
            <a:lvl2pPr eaLnBrk="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chemeClr val="tx1"/>
                </a:solidFill>
                <a:latin typeface="Arial" charset="0"/>
                <a:ea typeface="DejaVu Sans" charset="0"/>
                <a:cs typeface="DejaVu Sans" charset="0"/>
              </a:defRPr>
            </a:lvl2pPr>
            <a:lvl3pPr eaLnBrk="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chemeClr val="tx1"/>
                </a:solidFill>
                <a:latin typeface="Arial" charset="0"/>
                <a:ea typeface="DejaVu Sans" charset="0"/>
                <a:cs typeface="DejaVu Sans" charset="0"/>
              </a:defRPr>
            </a:lvl3pPr>
            <a:lvl4pPr eaLnBrk="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chemeClr val="tx1"/>
                </a:solidFill>
                <a:latin typeface="Arial" charset="0"/>
                <a:ea typeface="DejaVu Sans" charset="0"/>
                <a:cs typeface="DejaVu Sans" charset="0"/>
              </a:defRPr>
            </a:lvl4pPr>
            <a:lvl5pPr eaLnBrk="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chemeClr val="tx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chemeClr val="tx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chemeClr val="tx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chemeClr val="tx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chemeClr val="tx1"/>
                </a:solidFill>
                <a:latin typeface="Arial" charset="0"/>
                <a:ea typeface="DejaVu Sans" charset="0"/>
                <a:cs typeface="DejaVu Sans" charset="0"/>
              </a:defRPr>
            </a:lvl9pPr>
          </a:lstStyle>
          <a:p>
            <a:pPr algn="just" eaLnBrk="1" hangingPunct="1"/>
            <a:r>
              <a:rPr lang="en-US" altLang="ru-RU" sz="1400" b="1" dirty="0" smtClean="0">
                <a:solidFill>
                  <a:srgbClr val="000000"/>
                </a:solidFill>
              </a:rPr>
              <a:t>Pad structure</a:t>
            </a:r>
          </a:p>
          <a:p>
            <a:pPr lvl="0" algn="just" eaLnBrk="1"/>
            <a:r>
              <a:rPr lang="en-US" altLang="ru-RU" sz="1400" dirty="0" smtClean="0"/>
              <a:t>pad </a:t>
            </a:r>
            <a:r>
              <a:rPr lang="en-US" altLang="ru-RU" sz="1400" dirty="0"/>
              <a:t>raw </a:t>
            </a:r>
            <a:r>
              <a:rPr lang="en-US" altLang="ru-RU" sz="1400" dirty="0" smtClean="0"/>
              <a:t>number 53</a:t>
            </a:r>
            <a:endParaRPr lang="ru-RU" altLang="ru-RU" sz="1400" b="1" dirty="0"/>
          </a:p>
          <a:p>
            <a:pPr algn="just" eaLnBrk="1" hangingPunct="1"/>
            <a:r>
              <a:rPr lang="en-US" altLang="ru-RU" sz="1400" dirty="0" smtClean="0">
                <a:latin typeface="+mn-lt"/>
              </a:rPr>
              <a:t>rectangle shape</a:t>
            </a:r>
            <a:endParaRPr lang="en-US" altLang="ru-RU" sz="1400" dirty="0">
              <a:latin typeface="+mn-lt"/>
            </a:endParaRPr>
          </a:p>
          <a:p>
            <a:pPr algn="just" eaLnBrk="1"/>
            <a:r>
              <a:rPr lang="en-US" altLang="ru-RU" sz="1400" dirty="0"/>
              <a:t>	</a:t>
            </a:r>
            <a:r>
              <a:rPr lang="en-US" altLang="ru-RU" sz="1400" dirty="0" smtClean="0"/>
              <a:t>- small pads 5</a:t>
            </a:r>
            <a:r>
              <a:rPr lang="en-US" sz="1400" dirty="0" smtClean="0"/>
              <a:t>×</a:t>
            </a:r>
            <a:r>
              <a:rPr lang="en-US" altLang="ru-RU" sz="1400" dirty="0" smtClean="0"/>
              <a:t>12 </a:t>
            </a:r>
            <a:r>
              <a:rPr lang="en-US" sz="1400" dirty="0"/>
              <a:t>mm</a:t>
            </a:r>
            <a:r>
              <a:rPr lang="en-US" sz="1400" baseline="30000" dirty="0"/>
              <a:t>2</a:t>
            </a:r>
            <a:endParaRPr lang="en-US" altLang="ru-RU" sz="1400" dirty="0" smtClean="0"/>
          </a:p>
          <a:p>
            <a:pPr algn="just" eaLnBrk="1"/>
            <a:r>
              <a:rPr lang="en-US" altLang="ru-RU" sz="1400" dirty="0" smtClean="0"/>
              <a:t>	- large pads 5</a:t>
            </a:r>
            <a:r>
              <a:rPr lang="en-US" sz="1400" dirty="0" smtClean="0"/>
              <a:t>×</a:t>
            </a:r>
            <a:r>
              <a:rPr lang="en-US" altLang="ru-RU" sz="1400" dirty="0" smtClean="0"/>
              <a:t>18 </a:t>
            </a:r>
            <a:r>
              <a:rPr lang="en-US" sz="1400" dirty="0"/>
              <a:t>mm</a:t>
            </a:r>
            <a:r>
              <a:rPr lang="en-US" sz="1400" baseline="30000" dirty="0"/>
              <a:t>2</a:t>
            </a:r>
            <a:endParaRPr lang="en-US" altLang="ru-RU" sz="1400" dirty="0" smtClean="0"/>
          </a:p>
        </p:txBody>
      </p:sp>
      <p:sp>
        <p:nvSpPr>
          <p:cNvPr id="10" name="Text Box 20"/>
          <p:cNvSpPr txBox="1">
            <a:spLocks noChangeArrowheads="1"/>
          </p:cNvSpPr>
          <p:nvPr/>
        </p:nvSpPr>
        <p:spPr bwMode="auto">
          <a:xfrm>
            <a:off x="1353211" y="6346871"/>
            <a:ext cx="1220788" cy="290512"/>
          </a:xfrm>
          <a:prstGeom prst="rect">
            <a:avLst/>
          </a:prstGeom>
          <a:noFill/>
          <a:ln>
            <a:noFill/>
          </a:ln>
          <a:effectLst/>
          <a:extLst/>
        </p:spPr>
        <p:txBody>
          <a:bodyPr lIns="90000" tIns="57348" rIns="90000" bIns="45000"/>
          <a:lstStyle>
            <a:lvl1pPr>
              <a:tabLst>
                <a:tab pos="723900" algn="l"/>
              </a:tabLst>
              <a:defRPr>
                <a:solidFill>
                  <a:srgbClr val="000000"/>
                </a:solidFill>
                <a:latin typeface="Arial" charset="0"/>
                <a:ea typeface="DejaVu Sans" charset="0"/>
                <a:cs typeface="DejaVu Sans" charset="0"/>
              </a:defRPr>
            </a:lvl1pPr>
            <a:lvl2pPr>
              <a:tabLst>
                <a:tab pos="723900" algn="l"/>
              </a:tabLst>
              <a:defRPr>
                <a:solidFill>
                  <a:srgbClr val="000000"/>
                </a:solidFill>
                <a:latin typeface="Arial" charset="0"/>
                <a:ea typeface="DejaVu Sans" charset="0"/>
                <a:cs typeface="DejaVu Sans" charset="0"/>
              </a:defRPr>
            </a:lvl2pPr>
            <a:lvl3pPr>
              <a:tabLst>
                <a:tab pos="723900" algn="l"/>
              </a:tabLst>
              <a:defRPr>
                <a:solidFill>
                  <a:srgbClr val="000000"/>
                </a:solidFill>
                <a:latin typeface="Arial" charset="0"/>
                <a:ea typeface="DejaVu Sans" charset="0"/>
                <a:cs typeface="DejaVu Sans" charset="0"/>
              </a:defRPr>
            </a:lvl3pPr>
            <a:lvl4pPr>
              <a:tabLst>
                <a:tab pos="723900" algn="l"/>
              </a:tabLst>
              <a:defRPr>
                <a:solidFill>
                  <a:srgbClr val="000000"/>
                </a:solidFill>
                <a:latin typeface="Arial" charset="0"/>
                <a:ea typeface="DejaVu Sans" charset="0"/>
                <a:cs typeface="DejaVu Sans" charset="0"/>
              </a:defRPr>
            </a:lvl4pPr>
            <a:lvl5pPr>
              <a:tabLst>
                <a:tab pos="7239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ejaVu Sans" charset="0"/>
                <a:cs typeface="DejaVu Sans" charset="0"/>
              </a:defRPr>
            </a:lvl9pPr>
          </a:lstStyle>
          <a:p>
            <a:pPr>
              <a:defRPr/>
            </a:pPr>
            <a:r>
              <a:rPr lang="ru-RU" sz="1400" dirty="0" err="1" smtClean="0">
                <a:effectLst>
                  <a:outerShdw blurRad="38100" dist="38100" dir="2700000" algn="tl">
                    <a:srgbClr val="C0C0C0"/>
                  </a:outerShdw>
                </a:effectLst>
              </a:rPr>
              <a:t>Al-body</a:t>
            </a:r>
            <a:endParaRPr lang="ru-RU" sz="1400" dirty="0" smtClean="0">
              <a:effectLst>
                <a:outerShdw blurRad="38100" dist="38100" dir="2700000" algn="tl">
                  <a:srgbClr val="C0C0C0"/>
                </a:outerShdw>
              </a:effectLst>
            </a:endParaRPr>
          </a:p>
        </p:txBody>
      </p:sp>
      <p:sp>
        <p:nvSpPr>
          <p:cNvPr id="15" name="Номер слайда 14"/>
          <p:cNvSpPr>
            <a:spLocks noGrp="1"/>
          </p:cNvSpPr>
          <p:nvPr>
            <p:ph type="sldNum" sz="quarter" idx="12"/>
          </p:nvPr>
        </p:nvSpPr>
        <p:spPr>
          <a:xfrm>
            <a:off x="7920000" y="6120000"/>
            <a:ext cx="504000" cy="360000"/>
          </a:xfrm>
        </p:spPr>
        <p:style>
          <a:lnRef idx="1">
            <a:schemeClr val="accent4"/>
          </a:lnRef>
          <a:fillRef idx="3">
            <a:schemeClr val="accent4"/>
          </a:fillRef>
          <a:effectRef idx="2">
            <a:schemeClr val="accent4"/>
          </a:effectRef>
          <a:fontRef idx="minor">
            <a:schemeClr val="lt1"/>
          </a:fontRef>
        </p:style>
        <p:txBody>
          <a:bodyPr/>
          <a:lstStyle/>
          <a:p>
            <a:r>
              <a:rPr lang="en-US" dirty="0" smtClean="0"/>
              <a:t>9</a:t>
            </a:r>
            <a:endParaRPr lang="ru-RU" dirty="0"/>
          </a:p>
        </p:txBody>
      </p:sp>
    </p:spTree>
    <p:extLst>
      <p:ext uri="{BB962C8B-B14F-4D97-AF65-F5344CB8AC3E}">
        <p14:creationId xmlns:p14="http://schemas.microsoft.com/office/powerpoint/2010/main" val="977506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32656"/>
            <a:ext cx="7125113" cy="924475"/>
          </a:xfrm>
        </p:spPr>
        <p:txBody>
          <a:bodyPr/>
          <a:lstStyle/>
          <a:p>
            <a:r>
              <a:rPr lang="en-US" dirty="0"/>
              <a:t>TPC readout chamber: Al </a:t>
            </a:r>
            <a:r>
              <a:rPr lang="en-US" dirty="0" smtClean="0"/>
              <a:t>body</a:t>
            </a:r>
            <a:endParaRPr lang="ru-RU" dirty="0"/>
          </a:p>
        </p:txBody>
      </p:sp>
      <p:sp>
        <p:nvSpPr>
          <p:cNvPr id="4" name="Text Box 3"/>
          <p:cNvSpPr txBox="1">
            <a:spLocks noChangeArrowheads="1"/>
          </p:cNvSpPr>
          <p:nvPr/>
        </p:nvSpPr>
        <p:spPr bwMode="auto">
          <a:xfrm>
            <a:off x="383480" y="1379488"/>
            <a:ext cx="8435975" cy="5145087"/>
          </a:xfrm>
          <a:prstGeom prst="rect">
            <a:avLst/>
          </a:prstGeom>
          <a:noFill/>
          <a:ln>
            <a:noFill/>
          </a:ln>
          <a:effectLst/>
          <a:extLst/>
        </p:spPr>
        <p:txBody>
          <a:bodyPr lIns="90000" tIns="46800" rIns="90000" bIns="46800"/>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ejaVu Sans" charset="0"/>
                <a:cs typeface="DejaVu Sans" charset="0"/>
              </a:defRPr>
            </a:lvl9pPr>
          </a:lstStyle>
          <a:p>
            <a:pPr>
              <a:lnSpc>
                <a:spcPct val="100000"/>
              </a:lnSpc>
              <a:spcBef>
                <a:spcPts val="350"/>
              </a:spcBef>
              <a:buSzPct val="45000"/>
              <a:buFont typeface="Wingdings" charset="2"/>
              <a:buChar char=""/>
              <a:defRPr/>
            </a:pPr>
            <a:r>
              <a:rPr lang="en-US" sz="1400" dirty="0" smtClean="0"/>
              <a:t>The aluminum frame provides the overall mechanical stability of the readout chamber. Its stability against deformation caused by wire stretching has to provide as minimal as possible overall deformation less than the expected wire sag caused by electrostatic forces.</a:t>
            </a:r>
            <a:r>
              <a:rPr lang="ru-RU" sz="1400" dirty="0" smtClean="0"/>
              <a:t> </a:t>
            </a:r>
          </a:p>
          <a:p>
            <a:pPr>
              <a:lnSpc>
                <a:spcPct val="100000"/>
              </a:lnSpc>
              <a:spcBef>
                <a:spcPts val="350"/>
              </a:spcBef>
              <a:buSzPct val="45000"/>
              <a:buFont typeface="Wingdings" charset="2"/>
              <a:buNone/>
              <a:defRPr/>
            </a:pPr>
            <a:endParaRPr lang="en-US" sz="1400" dirty="0" smtClean="0"/>
          </a:p>
          <a:p>
            <a:pPr>
              <a:lnSpc>
                <a:spcPct val="100000"/>
              </a:lnSpc>
              <a:spcBef>
                <a:spcPts val="350"/>
              </a:spcBef>
              <a:buSzPct val="45000"/>
              <a:buFont typeface="Wingdings" charset="2"/>
              <a:buNone/>
              <a:defRPr/>
            </a:pPr>
            <a:endParaRPr lang="en-US" sz="1400" dirty="0" smtClean="0"/>
          </a:p>
          <a:p>
            <a:pPr>
              <a:lnSpc>
                <a:spcPct val="100000"/>
              </a:lnSpc>
              <a:spcBef>
                <a:spcPts val="350"/>
              </a:spcBef>
              <a:buSzPct val="45000"/>
              <a:buFont typeface="Wingdings" charset="2"/>
              <a:buNone/>
              <a:defRPr/>
            </a:pPr>
            <a:endParaRPr lang="en-US" sz="1400" dirty="0" smtClean="0"/>
          </a:p>
          <a:p>
            <a:pPr>
              <a:lnSpc>
                <a:spcPct val="100000"/>
              </a:lnSpc>
              <a:spcBef>
                <a:spcPts val="350"/>
              </a:spcBef>
              <a:buSzPct val="45000"/>
              <a:buFont typeface="Wingdings" charset="2"/>
              <a:buChar char=""/>
              <a:defRPr/>
            </a:pPr>
            <a:r>
              <a:rPr lang="en-US" sz="1400" dirty="0" smtClean="0"/>
              <a:t>The frame is reinforced by stiffening rib</a:t>
            </a:r>
            <a:r>
              <a:rPr lang="ru-RU" sz="1400" dirty="0" smtClean="0"/>
              <a:t> </a:t>
            </a:r>
          </a:p>
          <a:p>
            <a:pPr>
              <a:lnSpc>
                <a:spcPct val="100000"/>
              </a:lnSpc>
              <a:spcBef>
                <a:spcPts val="350"/>
              </a:spcBef>
              <a:buSzPct val="45000"/>
              <a:buFont typeface="Wingdings" charset="2"/>
              <a:buNone/>
              <a:defRPr/>
            </a:pPr>
            <a:endParaRPr lang="en-US" sz="1400" dirty="0" smtClean="0"/>
          </a:p>
          <a:p>
            <a:pPr>
              <a:lnSpc>
                <a:spcPct val="100000"/>
              </a:lnSpc>
              <a:spcBef>
                <a:spcPts val="350"/>
              </a:spcBef>
              <a:buSzPct val="45000"/>
              <a:buFont typeface="Wingdings" charset="2"/>
              <a:buNone/>
              <a:defRPr/>
            </a:pPr>
            <a:endParaRPr lang="en-US" sz="1400" dirty="0" smtClean="0"/>
          </a:p>
          <a:p>
            <a:pPr>
              <a:lnSpc>
                <a:spcPct val="100000"/>
              </a:lnSpc>
              <a:spcBef>
                <a:spcPts val="350"/>
              </a:spcBef>
              <a:buSzPct val="45000"/>
              <a:buFont typeface="Wingdings" charset="2"/>
              <a:buChar char=""/>
              <a:defRPr/>
            </a:pPr>
            <a:r>
              <a:rPr lang="en-US" sz="1400" dirty="0" smtClean="0"/>
              <a:t>The deformations do not exceed </a:t>
            </a:r>
            <a:r>
              <a:rPr lang="en-US" sz="1400" dirty="0" smtClean="0">
                <a:solidFill>
                  <a:srgbClr val="FF0000"/>
                </a:solidFill>
                <a:effectLst>
                  <a:outerShdw blurRad="38100" dist="38100" dir="2700000" algn="tl">
                    <a:srgbClr val="C0C0C0"/>
                  </a:outerShdw>
                </a:effectLst>
              </a:rPr>
              <a:t>27 </a:t>
            </a:r>
            <a:r>
              <a:rPr lang="en-US" sz="1400" dirty="0" err="1" smtClean="0">
                <a:solidFill>
                  <a:srgbClr val="FF0000"/>
                </a:solidFill>
                <a:effectLst>
                  <a:outerShdw blurRad="38100" dist="38100" dir="2700000" algn="tl">
                    <a:srgbClr val="C0C0C0"/>
                  </a:outerShdw>
                </a:effectLst>
              </a:rPr>
              <a:t>mkm</a:t>
            </a:r>
            <a:endParaRPr lang="en-US" sz="1400" dirty="0" smtClean="0">
              <a:solidFill>
                <a:srgbClr val="FF0000"/>
              </a:solidFill>
              <a:effectLst>
                <a:outerShdw blurRad="38100" dist="38100" dir="2700000" algn="tl">
                  <a:srgbClr val="C0C0C0"/>
                </a:outerShdw>
              </a:effectLst>
            </a:endParaRPr>
          </a:p>
          <a:p>
            <a:pPr>
              <a:lnSpc>
                <a:spcPct val="100000"/>
              </a:lnSpc>
              <a:spcBef>
                <a:spcPts val="350"/>
              </a:spcBef>
              <a:buClrTx/>
              <a:buFontTx/>
              <a:buNone/>
              <a:defRPr/>
            </a:pPr>
            <a:r>
              <a:rPr lang="en-US" sz="1400" dirty="0" smtClean="0"/>
              <a:t>	at the total wire tension ~ </a:t>
            </a:r>
            <a:r>
              <a:rPr lang="en-US" sz="1400" dirty="0" smtClean="0">
                <a:solidFill>
                  <a:srgbClr val="FF0000"/>
                </a:solidFill>
                <a:effectLst>
                  <a:outerShdw blurRad="38100" dist="38100" dir="2700000" algn="tl">
                    <a:srgbClr val="C0C0C0"/>
                  </a:outerShdw>
                </a:effectLst>
              </a:rPr>
              <a:t>800 N </a:t>
            </a:r>
            <a:r>
              <a:rPr lang="en-US" sz="1400" dirty="0" smtClean="0"/>
              <a:t>and </a:t>
            </a:r>
          </a:p>
          <a:p>
            <a:pPr>
              <a:lnSpc>
                <a:spcPct val="100000"/>
              </a:lnSpc>
              <a:spcBef>
                <a:spcPts val="350"/>
              </a:spcBef>
              <a:buClrTx/>
              <a:buFontTx/>
              <a:buNone/>
              <a:defRPr/>
            </a:pPr>
            <a:r>
              <a:rPr lang="en-US" sz="1400" dirty="0" smtClean="0"/>
              <a:t>	over pressure inside TPC up to </a:t>
            </a:r>
            <a:r>
              <a:rPr lang="en-US" sz="1400" dirty="0" smtClean="0">
                <a:solidFill>
                  <a:srgbClr val="FF0000"/>
                </a:solidFill>
                <a:effectLst>
                  <a:outerShdw blurRad="38100" dist="38100" dir="2700000" algn="tl">
                    <a:srgbClr val="C0C0C0"/>
                  </a:outerShdw>
                </a:effectLst>
              </a:rPr>
              <a:t>5 </a:t>
            </a:r>
            <a:r>
              <a:rPr lang="en-US" sz="1400" dirty="0" err="1" smtClean="0">
                <a:solidFill>
                  <a:srgbClr val="FF0000"/>
                </a:solidFill>
                <a:effectLst>
                  <a:outerShdw blurRad="38100" dist="38100" dir="2700000" algn="tl">
                    <a:srgbClr val="C0C0C0"/>
                  </a:outerShdw>
                </a:effectLst>
              </a:rPr>
              <a:t>mBar</a:t>
            </a:r>
            <a:r>
              <a:rPr lang="ru-RU" sz="1400" dirty="0" smtClean="0"/>
              <a:t> </a:t>
            </a:r>
          </a:p>
          <a:p>
            <a:pPr>
              <a:lnSpc>
                <a:spcPct val="100000"/>
              </a:lnSpc>
              <a:spcBef>
                <a:spcPts val="350"/>
              </a:spcBef>
              <a:buClrTx/>
              <a:buFontTx/>
              <a:buNone/>
              <a:defRPr/>
            </a:pPr>
            <a:endParaRPr lang="en-US" sz="1400" dirty="0" smtClean="0"/>
          </a:p>
          <a:p>
            <a:pPr>
              <a:lnSpc>
                <a:spcPct val="100000"/>
              </a:lnSpc>
              <a:spcBef>
                <a:spcPts val="350"/>
              </a:spcBef>
              <a:buSzPct val="45000"/>
              <a:buFont typeface="Wingdings" charset="2"/>
              <a:buNone/>
              <a:defRPr/>
            </a:pPr>
            <a:endParaRPr lang="en-US" sz="1400" dirty="0" smtClean="0"/>
          </a:p>
        </p:txBody>
      </p:sp>
      <p:sp>
        <p:nvSpPr>
          <p:cNvPr id="5" name="Rectangle 4"/>
          <p:cNvSpPr>
            <a:spLocks noChangeArrowheads="1"/>
          </p:cNvSpPr>
          <p:nvPr/>
        </p:nvSpPr>
        <p:spPr bwMode="auto">
          <a:xfrm>
            <a:off x="610493" y="5267275"/>
            <a:ext cx="3313112"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marL="215900" indent="-215900" eaLnBrk="0">
              <a:tabLst>
                <a:tab pos="723900" algn="l"/>
                <a:tab pos="1447800" algn="l"/>
                <a:tab pos="2171700" algn="l"/>
                <a:tab pos="2895600" algn="l"/>
              </a:tabLst>
              <a:defRPr>
                <a:solidFill>
                  <a:schemeClr val="tx1"/>
                </a:solidFill>
                <a:latin typeface="Arial" charset="0"/>
                <a:ea typeface="DejaVu Sans" charset="0"/>
                <a:cs typeface="DejaVu Sans" charset="0"/>
              </a:defRPr>
            </a:lvl1pPr>
            <a:lvl2pPr eaLnBrk="0">
              <a:tabLst>
                <a:tab pos="723900" algn="l"/>
                <a:tab pos="1447800" algn="l"/>
                <a:tab pos="2171700" algn="l"/>
                <a:tab pos="2895600" algn="l"/>
              </a:tabLst>
              <a:defRPr>
                <a:solidFill>
                  <a:schemeClr val="tx1"/>
                </a:solidFill>
                <a:latin typeface="Arial" charset="0"/>
                <a:ea typeface="DejaVu Sans" charset="0"/>
                <a:cs typeface="DejaVu Sans" charset="0"/>
              </a:defRPr>
            </a:lvl2pPr>
            <a:lvl3pPr eaLnBrk="0">
              <a:tabLst>
                <a:tab pos="723900" algn="l"/>
                <a:tab pos="1447800" algn="l"/>
                <a:tab pos="2171700" algn="l"/>
                <a:tab pos="2895600" algn="l"/>
              </a:tabLst>
              <a:defRPr>
                <a:solidFill>
                  <a:schemeClr val="tx1"/>
                </a:solidFill>
                <a:latin typeface="Arial" charset="0"/>
                <a:ea typeface="DejaVu Sans" charset="0"/>
                <a:cs typeface="DejaVu Sans" charset="0"/>
              </a:defRPr>
            </a:lvl3pPr>
            <a:lvl4pPr eaLnBrk="0">
              <a:tabLst>
                <a:tab pos="723900" algn="l"/>
                <a:tab pos="1447800" algn="l"/>
                <a:tab pos="2171700" algn="l"/>
                <a:tab pos="2895600" algn="l"/>
              </a:tabLst>
              <a:defRPr>
                <a:solidFill>
                  <a:schemeClr val="tx1"/>
                </a:solidFill>
                <a:latin typeface="Arial" charset="0"/>
                <a:ea typeface="DejaVu Sans" charset="0"/>
                <a:cs typeface="DejaVu Sans" charset="0"/>
              </a:defRPr>
            </a:lvl4pPr>
            <a:lvl5pPr eaLnBrk="0">
              <a:tabLst>
                <a:tab pos="723900" algn="l"/>
                <a:tab pos="1447800" algn="l"/>
                <a:tab pos="2171700" algn="l"/>
                <a:tab pos="2895600" algn="l"/>
              </a:tabLst>
              <a:defRPr>
                <a:solidFill>
                  <a:schemeClr val="tx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DejaVu Sans" charset="0"/>
                <a:cs typeface="DejaVu Sans" charset="0"/>
              </a:defRPr>
            </a:lvl9pPr>
          </a:lstStyle>
          <a:p>
            <a:pPr eaLnBrk="1">
              <a:lnSpc>
                <a:spcPct val="100000"/>
              </a:lnSpc>
              <a:buSzPct val="45000"/>
              <a:buFont typeface="Wingdings" charset="2"/>
              <a:buNone/>
            </a:pPr>
            <a:r>
              <a:rPr lang="en-US" altLang="ru-RU" sz="1200" b="1" i="1">
                <a:solidFill>
                  <a:srgbClr val="000000"/>
                </a:solidFill>
              </a:rPr>
              <a:t>Finite element calculation of the deformation of the readout chamber caused by the wire tension and over pressure inside TPC</a:t>
            </a:r>
            <a:r>
              <a:rPr lang="ru-RU" altLang="ru-RU" sz="1200" b="1">
                <a:solidFill>
                  <a:srgbClr val="000000"/>
                </a:solidFill>
              </a:rPr>
              <a:t> </a:t>
            </a:r>
          </a:p>
        </p:txBody>
      </p:sp>
      <p:sp>
        <p:nvSpPr>
          <p:cNvPr id="6" name="Line 5"/>
          <p:cNvSpPr>
            <a:spLocks noChangeShapeType="1"/>
          </p:cNvSpPr>
          <p:nvPr/>
        </p:nvSpPr>
        <p:spPr bwMode="auto">
          <a:xfrm flipV="1">
            <a:off x="3274318" y="5265688"/>
            <a:ext cx="503237" cy="147637"/>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graphicFrame>
        <p:nvGraphicFramePr>
          <p:cNvPr id="7" name="Object 6"/>
          <p:cNvGraphicFramePr>
            <a:graphicFrameLocks noChangeAspect="1"/>
          </p:cNvGraphicFramePr>
          <p:nvPr>
            <p:extLst>
              <p:ext uri="{D42A27DB-BD31-4B8C-83A1-F6EECF244321}">
                <p14:modId xmlns:p14="http://schemas.microsoft.com/office/powerpoint/2010/main" val="173423247"/>
              </p:ext>
            </p:extLst>
          </p:nvPr>
        </p:nvGraphicFramePr>
        <p:xfrm>
          <a:off x="4283968" y="2420888"/>
          <a:ext cx="4470400" cy="4068762"/>
        </p:xfrm>
        <a:graphic>
          <a:graphicData uri="http://schemas.openxmlformats.org/presentationml/2006/ole">
            <mc:AlternateContent xmlns:mc="http://schemas.openxmlformats.org/markup-compatibility/2006">
              <mc:Choice xmlns:v="urn:schemas-microsoft-com:vml" Requires="v">
                <p:oleObj spid="_x0000_s2143" r:id="rId3" imgW="8992855" imgH="8183117" progId="">
                  <p:embed/>
                </p:oleObj>
              </mc:Choice>
              <mc:Fallback>
                <p:oleObj r:id="rId3" imgW="8992855" imgH="818311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2420888"/>
                        <a:ext cx="4470400" cy="4068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Line 7"/>
          <p:cNvSpPr>
            <a:spLocks noChangeShapeType="1"/>
          </p:cNvSpPr>
          <p:nvPr/>
        </p:nvSpPr>
        <p:spPr bwMode="auto">
          <a:xfrm>
            <a:off x="3995043" y="3106688"/>
            <a:ext cx="1511300" cy="865187"/>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1" name="Номер слайда 10"/>
          <p:cNvSpPr>
            <a:spLocks noGrp="1"/>
          </p:cNvSpPr>
          <p:nvPr>
            <p:ph type="sldNum" sz="quarter" idx="12"/>
          </p:nvPr>
        </p:nvSpPr>
        <p:spPr>
          <a:xfrm>
            <a:off x="7920000" y="6120000"/>
            <a:ext cx="504000" cy="360000"/>
          </a:xfrm>
        </p:spPr>
        <p:style>
          <a:lnRef idx="1">
            <a:schemeClr val="accent4"/>
          </a:lnRef>
          <a:fillRef idx="3">
            <a:schemeClr val="accent4"/>
          </a:fillRef>
          <a:effectRef idx="2">
            <a:schemeClr val="accent4"/>
          </a:effectRef>
          <a:fontRef idx="minor">
            <a:schemeClr val="lt1"/>
          </a:fontRef>
        </p:style>
        <p:txBody>
          <a:bodyPr/>
          <a:lstStyle/>
          <a:p>
            <a:r>
              <a:rPr lang="en-US" dirty="0" smtClean="0"/>
              <a:t>10</a:t>
            </a:r>
            <a:endParaRPr lang="ru-RU" dirty="0"/>
          </a:p>
        </p:txBody>
      </p:sp>
    </p:spTree>
    <p:extLst>
      <p:ext uri="{BB962C8B-B14F-4D97-AF65-F5344CB8AC3E}">
        <p14:creationId xmlns:p14="http://schemas.microsoft.com/office/powerpoint/2010/main" val="597011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00269"/>
            <a:ext cx="7125113" cy="924475"/>
          </a:xfrm>
        </p:spPr>
        <p:txBody>
          <a:bodyPr/>
          <a:lstStyle/>
          <a:p>
            <a:r>
              <a:rPr lang="en-US" dirty="0"/>
              <a:t>Front-End </a:t>
            </a:r>
            <a:r>
              <a:rPr lang="en-US" dirty="0" smtClean="0"/>
              <a:t>Electronics</a:t>
            </a:r>
            <a:endParaRPr lang="ru-RU" dirty="0"/>
          </a:p>
        </p:txBody>
      </p:sp>
      <p:pic>
        <p:nvPicPr>
          <p:cNvPr id="4" name="Содержимое 3" descr="2012-07-05 13.08.50.jpg"/>
          <p:cNvPicPr>
            <a:picLocks noChangeAspect="1"/>
          </p:cNvPicPr>
          <p:nvPr/>
        </p:nvPicPr>
        <p:blipFill>
          <a:blip r:embed="rId2" cstate="print"/>
          <a:srcRect l="2370" t="15840" r="1268" b="13758"/>
          <a:stretch>
            <a:fillRect/>
          </a:stretch>
        </p:blipFill>
        <p:spPr>
          <a:xfrm rot="10800000">
            <a:off x="683568" y="1124744"/>
            <a:ext cx="4320480" cy="2367386"/>
          </a:xfrm>
          <a:prstGeom prst="rect">
            <a:avLst/>
          </a:prstGeom>
        </p:spPr>
      </p:pic>
      <p:pic>
        <p:nvPicPr>
          <p:cNvPr id="5"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1058" b="86250" l="17500" r="94740"/>
                    </a14:imgEffect>
                  </a14:imgLayer>
                </a14:imgProps>
              </a:ext>
              <a:ext uri="{28A0092B-C50C-407E-A947-70E740481C1C}">
                <a14:useLocalDpi xmlns:a14="http://schemas.microsoft.com/office/drawing/2010/main" val="0"/>
              </a:ext>
            </a:extLst>
          </a:blip>
          <a:srcRect l="18493" t="22418" r="6111" b="15385"/>
          <a:stretch/>
        </p:blipFill>
        <p:spPr bwMode="auto">
          <a:xfrm>
            <a:off x="1851090" y="4005064"/>
            <a:ext cx="5297804" cy="2367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5074890" y="1415884"/>
            <a:ext cx="3540924" cy="1477328"/>
          </a:xfrm>
          <a:prstGeom prst="rect">
            <a:avLst/>
          </a:prstGeom>
        </p:spPr>
        <p:txBody>
          <a:bodyPr wrap="square">
            <a:spAutoFit/>
          </a:bodyPr>
          <a:lstStyle/>
          <a:p>
            <a:pPr lvl="0">
              <a:buFont typeface="Wingdings" pitchFamily="2" charset="2"/>
              <a:buChar char="v"/>
              <a:defRPr/>
            </a:pPr>
            <a:r>
              <a:rPr lang="pt-BR" kern="0" dirty="0">
                <a:latin typeface="Times New Roman" pitchFamily="18" charset="0"/>
                <a:ea typeface="MS Mincho"/>
                <a:cs typeface="Times New Roman" pitchFamily="18" charset="0"/>
              </a:rPr>
              <a:t> Signal to noise ratio,  </a:t>
            </a:r>
            <a:r>
              <a:rPr lang="pt-BR" kern="0" dirty="0">
                <a:latin typeface="Times New Roman" pitchFamily="18" charset="0"/>
                <a:ea typeface="Times New Roman"/>
                <a:cs typeface="Times New Roman" pitchFamily="18" charset="0"/>
              </a:rPr>
              <a:t>S/N - 30</a:t>
            </a:r>
          </a:p>
          <a:p>
            <a:pPr>
              <a:buFont typeface="Wingdings" pitchFamily="2" charset="2"/>
              <a:buChar char="v"/>
              <a:defRPr/>
            </a:pPr>
            <a:r>
              <a:rPr lang="en-US" kern="0" dirty="0">
                <a:latin typeface="Times New Roman" pitchFamily="18" charset="0"/>
                <a:cs typeface="Times New Roman" pitchFamily="18" charset="0"/>
                <a:sym typeface="Symbol"/>
              </a:rPr>
              <a:t> </a:t>
            </a:r>
            <a:r>
              <a:rPr lang="en-US" kern="0" baseline="-25000" dirty="0">
                <a:latin typeface="Times New Roman" pitchFamily="18" charset="0"/>
                <a:cs typeface="Times New Roman" pitchFamily="18" charset="0"/>
              </a:rPr>
              <a:t>NOISE</a:t>
            </a:r>
            <a:r>
              <a:rPr lang="en-US" kern="0" dirty="0">
                <a:latin typeface="Times New Roman" pitchFamily="18" charset="0"/>
                <a:cs typeface="Times New Roman" pitchFamily="18" charset="0"/>
              </a:rPr>
              <a:t> &lt; </a:t>
            </a:r>
            <a:r>
              <a:rPr lang="en-US" dirty="0">
                <a:latin typeface="Times New Roman" pitchFamily="18" charset="0"/>
                <a:ea typeface="Times New Roman"/>
                <a:cs typeface="Times New Roman" pitchFamily="18" charset="0"/>
              </a:rPr>
              <a:t>1000</a:t>
            </a:r>
            <a:r>
              <a:rPr lang="en-US" kern="0" dirty="0">
                <a:latin typeface="Times New Roman" pitchFamily="18" charset="0"/>
                <a:cs typeface="Times New Roman" pitchFamily="18" charset="0"/>
              </a:rPr>
              <a:t>e</a:t>
            </a:r>
            <a:r>
              <a:rPr lang="en-US" kern="0" baseline="30000" dirty="0">
                <a:latin typeface="Times New Roman" pitchFamily="18" charset="0"/>
                <a:cs typeface="Times New Roman" pitchFamily="18" charset="0"/>
              </a:rPr>
              <a:t>-</a:t>
            </a:r>
            <a:r>
              <a:rPr lang="ru-RU" kern="0" baseline="30000" dirty="0">
                <a:latin typeface="Times New Roman" pitchFamily="18" charset="0"/>
                <a:cs typeface="Times New Roman" pitchFamily="18" charset="0"/>
              </a:rPr>
              <a:t> </a:t>
            </a:r>
            <a:r>
              <a:rPr lang="pt-BR" kern="0" dirty="0">
                <a:latin typeface="Times New Roman" pitchFamily="18" charset="0"/>
                <a:ea typeface="Times New Roman"/>
                <a:cs typeface="Times New Roman" pitchFamily="18" charset="0"/>
              </a:rPr>
              <a:t> </a:t>
            </a:r>
            <a:r>
              <a:rPr lang="ru-RU" kern="0" dirty="0">
                <a:latin typeface="Times New Roman" pitchFamily="18" charset="0"/>
                <a:ea typeface="Times New Roman"/>
                <a:cs typeface="Times New Roman" pitchFamily="18" charset="0"/>
              </a:rPr>
              <a:t>(С=10-20 </a:t>
            </a:r>
            <a:r>
              <a:rPr lang="en-US" kern="0" dirty="0">
                <a:latin typeface="Times New Roman" pitchFamily="18" charset="0"/>
                <a:ea typeface="Times New Roman"/>
                <a:cs typeface="Times New Roman" pitchFamily="18" charset="0"/>
              </a:rPr>
              <a:t>pF)</a:t>
            </a:r>
            <a:r>
              <a:rPr lang="pt-BR" kern="0" dirty="0">
                <a:latin typeface="Times New Roman" pitchFamily="18" charset="0"/>
                <a:ea typeface="Times New Roman"/>
                <a:cs typeface="Times New Roman" pitchFamily="18" charset="0"/>
              </a:rPr>
              <a:t>    </a:t>
            </a:r>
            <a:endParaRPr lang="ru-RU" sz="1200" kern="0" dirty="0">
              <a:latin typeface="Times New Roman" pitchFamily="18" charset="0"/>
              <a:ea typeface="Times New Roman"/>
              <a:cs typeface="Times New Roman" pitchFamily="18" charset="0"/>
            </a:endParaRPr>
          </a:p>
          <a:p>
            <a:pPr>
              <a:buFont typeface="Wingdings" pitchFamily="2" charset="2"/>
              <a:buChar char="v"/>
            </a:pPr>
            <a:r>
              <a:rPr lang="en-US" dirty="0" smtClean="0">
                <a:latin typeface="Times New Roman" pitchFamily="18" charset="0"/>
                <a:ea typeface="Times New Roman"/>
                <a:cs typeface="Times New Roman" pitchFamily="18" charset="0"/>
              </a:rPr>
              <a:t> Dynamic Range - 1000</a:t>
            </a:r>
          </a:p>
          <a:p>
            <a:pPr>
              <a:buFont typeface="Wingdings" pitchFamily="2" charset="2"/>
              <a:buChar char="v"/>
            </a:pPr>
            <a:r>
              <a:rPr lang="en-US" dirty="0" smtClean="0">
                <a:latin typeface="Times New Roman" pitchFamily="18" charset="0"/>
                <a:ea typeface="Times New Roman"/>
                <a:cs typeface="Times New Roman" pitchFamily="18" charset="0"/>
              </a:rPr>
              <a:t> Zero suppression </a:t>
            </a:r>
          </a:p>
          <a:p>
            <a:pPr>
              <a:buFont typeface="Wingdings" pitchFamily="2" charset="2"/>
              <a:buChar char="v"/>
            </a:pPr>
            <a:r>
              <a:rPr lang="en-US" dirty="0" smtClean="0">
                <a:latin typeface="Times New Roman" pitchFamily="18" charset="0"/>
                <a:ea typeface="Times New Roman"/>
                <a:cs typeface="Times New Roman" pitchFamily="18" charset="0"/>
              </a:rPr>
              <a:t> Buffer (4 / 8 events) </a:t>
            </a:r>
            <a:endParaRPr lang="en-US" kern="0" dirty="0">
              <a:latin typeface="Times New Roman" pitchFamily="18" charset="0"/>
              <a:cs typeface="Times New Roman" pitchFamily="18" charset="0"/>
            </a:endParaRPr>
          </a:p>
        </p:txBody>
      </p:sp>
      <p:sp>
        <p:nvSpPr>
          <p:cNvPr id="7" name="TextBox 6"/>
          <p:cNvSpPr txBox="1"/>
          <p:nvPr/>
        </p:nvSpPr>
        <p:spPr>
          <a:xfrm>
            <a:off x="827584" y="3505843"/>
            <a:ext cx="3312368"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Front-End Electronics prototype (USB2.0) </a:t>
            </a:r>
            <a:endParaRPr lang="ru-RU" sz="1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51720" y="6453336"/>
            <a:ext cx="3312368"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3d-model of the new Front-End Electronics</a:t>
            </a:r>
            <a:endParaRPr lang="ru-RU" sz="1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99592" y="1556792"/>
            <a:ext cx="626646" cy="307777"/>
          </a:xfrm>
          <a:prstGeom prst="rect">
            <a:avLst/>
          </a:prstGeom>
          <a:noFill/>
        </p:spPr>
        <p:txBody>
          <a:bodyPr wrap="none" rtlCol="0">
            <a:spAutoFit/>
          </a:bodyPr>
          <a:lstStyle/>
          <a:p>
            <a:pPr algn="ctr"/>
            <a:r>
              <a:rPr lang="en-US" sz="1400" dirty="0" smtClean="0">
                <a:solidFill>
                  <a:srgbClr val="FF0000"/>
                </a:solidFill>
                <a:latin typeface="Times New Roman" panose="02020603050405020304" pitchFamily="18" charset="0"/>
                <a:cs typeface="Times New Roman" panose="02020603050405020304" pitchFamily="18" charset="0"/>
              </a:rPr>
              <a:t>PASA</a:t>
            </a:r>
            <a:endParaRPr lang="ru-RU" sz="14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99592" y="2684175"/>
            <a:ext cx="626646" cy="307777"/>
          </a:xfrm>
          <a:prstGeom prst="rect">
            <a:avLst/>
          </a:prstGeom>
          <a:noFill/>
        </p:spPr>
        <p:txBody>
          <a:bodyPr wrap="none" rtlCol="0">
            <a:spAutoFit/>
          </a:bodyPr>
          <a:lstStyle/>
          <a:p>
            <a:pPr algn="ctr"/>
            <a:r>
              <a:rPr lang="en-US" sz="1400" dirty="0" smtClean="0">
                <a:solidFill>
                  <a:srgbClr val="FF0000"/>
                </a:solidFill>
                <a:latin typeface="Times New Roman" panose="02020603050405020304" pitchFamily="18" charset="0"/>
                <a:cs typeface="Times New Roman" panose="02020603050405020304" pitchFamily="18" charset="0"/>
              </a:rPr>
              <a:t>PASA</a:t>
            </a:r>
            <a:endParaRPr lang="ru-RU" sz="14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693958" y="1556792"/>
            <a:ext cx="766108" cy="307777"/>
          </a:xfrm>
          <a:prstGeom prst="rect">
            <a:avLst/>
          </a:prstGeom>
          <a:noFill/>
        </p:spPr>
        <p:txBody>
          <a:bodyPr wrap="none" rtlCol="0">
            <a:spAutoFit/>
          </a:bodyPr>
          <a:lstStyle/>
          <a:p>
            <a:pPr algn="ctr"/>
            <a:r>
              <a:rPr lang="en-US" sz="1400" dirty="0" smtClean="0">
                <a:solidFill>
                  <a:srgbClr val="FF0000"/>
                </a:solidFill>
                <a:latin typeface="Times New Roman" panose="02020603050405020304" pitchFamily="18" charset="0"/>
                <a:cs typeface="Times New Roman" panose="02020603050405020304" pitchFamily="18" charset="0"/>
              </a:rPr>
              <a:t>ALTRO</a:t>
            </a:r>
            <a:endParaRPr lang="ru-RU" sz="14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693958" y="2684174"/>
            <a:ext cx="766108" cy="307777"/>
          </a:xfrm>
          <a:prstGeom prst="rect">
            <a:avLst/>
          </a:prstGeom>
          <a:noFill/>
        </p:spPr>
        <p:txBody>
          <a:bodyPr wrap="none" rtlCol="0">
            <a:spAutoFit/>
          </a:bodyPr>
          <a:lstStyle/>
          <a:p>
            <a:pPr algn="ctr"/>
            <a:r>
              <a:rPr lang="en-US" sz="1400" dirty="0" smtClean="0">
                <a:solidFill>
                  <a:srgbClr val="FF0000"/>
                </a:solidFill>
                <a:latin typeface="Times New Roman" panose="02020603050405020304" pitchFamily="18" charset="0"/>
                <a:cs typeface="Times New Roman" panose="02020603050405020304" pitchFamily="18" charset="0"/>
              </a:rPr>
              <a:t>ALTRO</a:t>
            </a:r>
            <a:endParaRPr lang="ru-RU" sz="14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014072" y="2046827"/>
            <a:ext cx="875111" cy="523220"/>
          </a:xfrm>
          <a:prstGeom prst="rect">
            <a:avLst/>
          </a:prstGeom>
          <a:noFill/>
        </p:spPr>
        <p:txBody>
          <a:bodyPr wrap="none" rtlCol="0">
            <a:spAutoFit/>
          </a:bodyPr>
          <a:lstStyle/>
          <a:p>
            <a:pPr algn="ctr"/>
            <a:r>
              <a:rPr lang="en-US" sz="1400" dirty="0" smtClean="0">
                <a:solidFill>
                  <a:srgbClr val="FF0000"/>
                </a:solidFill>
                <a:latin typeface="Times New Roman" panose="02020603050405020304" pitchFamily="18" charset="0"/>
                <a:cs typeface="Times New Roman" panose="02020603050405020304" pitchFamily="18" charset="0"/>
              </a:rPr>
              <a:t>ALTERA</a:t>
            </a:r>
          </a:p>
          <a:p>
            <a:pPr algn="ctr"/>
            <a:r>
              <a:rPr lang="en-US" sz="1400" dirty="0" smtClean="0">
                <a:solidFill>
                  <a:srgbClr val="FF0000"/>
                </a:solidFill>
                <a:latin typeface="Times New Roman" panose="02020603050405020304" pitchFamily="18" charset="0"/>
                <a:cs typeface="Times New Roman" panose="02020603050405020304" pitchFamily="18" charset="0"/>
              </a:rPr>
              <a:t>FPGA</a:t>
            </a:r>
            <a:endParaRPr lang="ru-RU" sz="1400" dirty="0">
              <a:solidFill>
                <a:srgbClr val="FF0000"/>
              </a:solidFill>
              <a:latin typeface="Times New Roman" panose="02020603050405020304" pitchFamily="18" charset="0"/>
              <a:cs typeface="Times New Roman" panose="02020603050405020304" pitchFamily="18" charset="0"/>
            </a:endParaRPr>
          </a:p>
        </p:txBody>
      </p:sp>
      <p:sp>
        <p:nvSpPr>
          <p:cNvPr id="16" name="Номер слайда 15"/>
          <p:cNvSpPr>
            <a:spLocks noGrp="1"/>
          </p:cNvSpPr>
          <p:nvPr>
            <p:ph type="sldNum" sz="quarter" idx="12"/>
          </p:nvPr>
        </p:nvSpPr>
        <p:spPr>
          <a:xfrm>
            <a:off x="7920000" y="6120000"/>
            <a:ext cx="504000" cy="360000"/>
          </a:xfrm>
        </p:spPr>
        <p:style>
          <a:lnRef idx="1">
            <a:schemeClr val="accent4"/>
          </a:lnRef>
          <a:fillRef idx="3">
            <a:schemeClr val="accent4"/>
          </a:fillRef>
          <a:effectRef idx="2">
            <a:schemeClr val="accent4"/>
          </a:effectRef>
          <a:fontRef idx="minor">
            <a:schemeClr val="lt1"/>
          </a:fontRef>
        </p:style>
        <p:txBody>
          <a:bodyPr/>
          <a:lstStyle/>
          <a:p>
            <a:r>
              <a:rPr lang="en-US" dirty="0" smtClean="0"/>
              <a:t>11</a:t>
            </a:r>
            <a:endParaRPr lang="ru-RU" dirty="0"/>
          </a:p>
        </p:txBody>
      </p:sp>
      <p:sp>
        <p:nvSpPr>
          <p:cNvPr id="3" name="TextBox 2"/>
          <p:cNvSpPr txBox="1"/>
          <p:nvPr/>
        </p:nvSpPr>
        <p:spPr>
          <a:xfrm>
            <a:off x="6845352" y="4138462"/>
            <a:ext cx="1346844" cy="646331"/>
          </a:xfrm>
          <a:prstGeom prst="rect">
            <a:avLst/>
          </a:prstGeom>
          <a:noFill/>
        </p:spPr>
        <p:txBody>
          <a:bodyPr wrap="none" rtlCol="0">
            <a:spAutoFit/>
          </a:bodyPr>
          <a:lstStyle/>
          <a:p>
            <a:r>
              <a:rPr lang="en-US" dirty="0" err="1" smtClean="0"/>
              <a:t>Microsemi</a:t>
            </a:r>
            <a:endParaRPr lang="en-US" dirty="0"/>
          </a:p>
          <a:p>
            <a:r>
              <a:rPr lang="en-US" dirty="0" smtClean="0"/>
              <a:t>FPGA</a:t>
            </a:r>
            <a:endParaRPr lang="ru-RU" dirty="0"/>
          </a:p>
        </p:txBody>
      </p:sp>
      <p:cxnSp>
        <p:nvCxnSpPr>
          <p:cNvPr id="15" name="Прямая со стрелкой 14"/>
          <p:cNvCxnSpPr>
            <a:stCxn id="3" idx="1"/>
          </p:cNvCxnSpPr>
          <p:nvPr/>
        </p:nvCxnSpPr>
        <p:spPr>
          <a:xfrm flipH="1">
            <a:off x="5508104" y="4461628"/>
            <a:ext cx="1337248" cy="19150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390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90" t="17044" r="21869" b="11378"/>
          <a:stretch/>
        </p:blipFill>
        <p:spPr bwMode="auto">
          <a:xfrm>
            <a:off x="323528" y="1052736"/>
            <a:ext cx="8280920" cy="546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827584" y="260648"/>
            <a:ext cx="7125113" cy="924475"/>
          </a:xfrm>
        </p:spPr>
        <p:txBody>
          <a:bodyPr/>
          <a:lstStyle/>
          <a:p>
            <a:r>
              <a:rPr lang="en-US" dirty="0">
                <a:latin typeface="Times New Roman" panose="02020603050405020304" pitchFamily="18" charset="0"/>
                <a:cs typeface="Times New Roman" panose="02020603050405020304" pitchFamily="18" charset="0"/>
              </a:rPr>
              <a:t>Block diagram of FEE </a:t>
            </a:r>
            <a:r>
              <a:rPr lang="en-US" dirty="0" smtClean="0">
                <a:latin typeface="Times New Roman" panose="02020603050405020304" pitchFamily="18" charset="0"/>
                <a:cs typeface="Times New Roman" panose="02020603050405020304" pitchFamily="18" charset="0"/>
              </a:rPr>
              <a:t>base</a:t>
            </a:r>
            <a:endParaRPr lang="ru-RU" dirty="0"/>
          </a:p>
        </p:txBody>
      </p:sp>
      <p:sp>
        <p:nvSpPr>
          <p:cNvPr id="7" name="Номер слайда 6"/>
          <p:cNvSpPr>
            <a:spLocks noGrp="1"/>
          </p:cNvSpPr>
          <p:nvPr>
            <p:ph type="sldNum" sz="quarter" idx="12"/>
          </p:nvPr>
        </p:nvSpPr>
        <p:spPr>
          <a:xfrm>
            <a:off x="7920000" y="6120000"/>
            <a:ext cx="504000" cy="360000"/>
          </a:xfrm>
        </p:spPr>
        <p:style>
          <a:lnRef idx="1">
            <a:schemeClr val="accent4"/>
          </a:lnRef>
          <a:fillRef idx="3">
            <a:schemeClr val="accent4"/>
          </a:fillRef>
          <a:effectRef idx="2">
            <a:schemeClr val="accent4"/>
          </a:effectRef>
          <a:fontRef idx="minor">
            <a:schemeClr val="lt1"/>
          </a:fontRef>
        </p:style>
        <p:txBody>
          <a:bodyPr/>
          <a:lstStyle/>
          <a:p>
            <a:r>
              <a:rPr lang="en-US" dirty="0" smtClean="0"/>
              <a:t>12</a:t>
            </a:r>
            <a:endParaRPr lang="ru-RU" dirty="0"/>
          </a:p>
        </p:txBody>
      </p:sp>
    </p:spTree>
    <p:extLst>
      <p:ext uri="{BB962C8B-B14F-4D97-AF65-F5344CB8AC3E}">
        <p14:creationId xmlns:p14="http://schemas.microsoft.com/office/powerpoint/2010/main" val="3068774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04664"/>
            <a:ext cx="7125113" cy="924475"/>
          </a:xfrm>
        </p:spPr>
        <p:txBody>
          <a:bodyPr/>
          <a:lstStyle/>
          <a:p>
            <a:r>
              <a:rPr lang="en-US" dirty="0">
                <a:latin typeface="Times New Roman" panose="02020603050405020304" pitchFamily="18" charset="0"/>
                <a:cs typeface="Times New Roman" panose="02020603050405020304" pitchFamily="18" charset="0"/>
              </a:rPr>
              <a:t>FEE </a:t>
            </a:r>
            <a:r>
              <a:rPr lang="en-US" dirty="0" smtClean="0">
                <a:latin typeface="Times New Roman" panose="02020603050405020304" pitchFamily="18" charset="0"/>
                <a:cs typeface="Times New Roman" panose="02020603050405020304" pitchFamily="18" charset="0"/>
              </a:rPr>
              <a:t>Testing</a:t>
            </a:r>
            <a:endParaRPr lang="ru-RU"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9071"/>
          <a:stretch/>
        </p:blipFill>
        <p:spPr>
          <a:xfrm>
            <a:off x="293068" y="1556792"/>
            <a:ext cx="7436246" cy="4632176"/>
          </a:xfrm>
          <a:prstGeom prst="rect">
            <a:avLst/>
          </a:prstGeom>
        </p:spPr>
      </p:pic>
      <p:sp>
        <p:nvSpPr>
          <p:cNvPr id="8" name="Номер слайда 7"/>
          <p:cNvSpPr>
            <a:spLocks noGrp="1"/>
          </p:cNvSpPr>
          <p:nvPr>
            <p:ph type="sldNum" sz="quarter" idx="12"/>
          </p:nvPr>
        </p:nvSpPr>
        <p:spPr>
          <a:xfrm>
            <a:off x="7920000" y="6120000"/>
            <a:ext cx="504000" cy="360000"/>
          </a:xfrm>
        </p:spPr>
        <p:style>
          <a:lnRef idx="1">
            <a:schemeClr val="accent4"/>
          </a:lnRef>
          <a:fillRef idx="3">
            <a:schemeClr val="accent4"/>
          </a:fillRef>
          <a:effectRef idx="2">
            <a:schemeClr val="accent4"/>
          </a:effectRef>
          <a:fontRef idx="minor">
            <a:schemeClr val="lt1"/>
          </a:fontRef>
        </p:style>
        <p:txBody>
          <a:bodyPr/>
          <a:lstStyle/>
          <a:p>
            <a:r>
              <a:rPr lang="en-US" dirty="0" smtClean="0"/>
              <a:t>13</a:t>
            </a:r>
            <a:endParaRPr lang="ru-RU" dirty="0"/>
          </a:p>
        </p:txBody>
      </p:sp>
    </p:spTree>
    <p:extLst>
      <p:ext uri="{BB962C8B-B14F-4D97-AF65-F5344CB8AC3E}">
        <p14:creationId xmlns:p14="http://schemas.microsoft.com/office/powerpoint/2010/main" val="797312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7125113" cy="924475"/>
          </a:xfrm>
        </p:spPr>
        <p:txBody>
          <a:bodyPr/>
          <a:lstStyle/>
          <a:p>
            <a:r>
              <a:rPr lang="en-US" dirty="0" smtClean="0"/>
              <a:t>TPC testing</a:t>
            </a:r>
            <a:endParaRPr lang="ru-RU" dirty="0"/>
          </a:p>
        </p:txBody>
      </p:sp>
      <p:sp>
        <p:nvSpPr>
          <p:cNvPr id="4" name="Номер слайда 3"/>
          <p:cNvSpPr>
            <a:spLocks noGrp="1"/>
          </p:cNvSpPr>
          <p:nvPr>
            <p:ph type="sldNum" sz="quarter" idx="12"/>
          </p:nvPr>
        </p:nvSpPr>
        <p:spPr>
          <a:xfrm>
            <a:off x="7920000" y="6120000"/>
            <a:ext cx="504000" cy="360000"/>
          </a:xfrm>
        </p:spPr>
        <p:style>
          <a:lnRef idx="1">
            <a:schemeClr val="accent4"/>
          </a:lnRef>
          <a:fillRef idx="3">
            <a:schemeClr val="accent4"/>
          </a:fillRef>
          <a:effectRef idx="2">
            <a:schemeClr val="accent4"/>
          </a:effectRef>
          <a:fontRef idx="minor">
            <a:schemeClr val="lt1"/>
          </a:fontRef>
        </p:style>
        <p:txBody>
          <a:bodyPr/>
          <a:lstStyle/>
          <a:p>
            <a:r>
              <a:rPr lang="en-US" dirty="0" smtClean="0"/>
              <a:t>14</a:t>
            </a:r>
            <a:endParaRPr lang="ru-RU" dirty="0"/>
          </a:p>
        </p:txBody>
      </p:sp>
      <p:pic>
        <p:nvPicPr>
          <p:cNvPr id="11"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09" r="8747"/>
          <a:stretch/>
        </p:blipFill>
        <p:spPr bwMode="auto">
          <a:xfrm>
            <a:off x="4644008" y="1296878"/>
            <a:ext cx="3611301" cy="260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35" y="1277850"/>
            <a:ext cx="3620379" cy="262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521145"/>
            <a:ext cx="32400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Text Box 7"/>
          <p:cNvSpPr txBox="1">
            <a:spLocks noChangeArrowheads="1"/>
          </p:cNvSpPr>
          <p:nvPr/>
        </p:nvSpPr>
        <p:spPr bwMode="auto">
          <a:xfrm>
            <a:off x="462815" y="6289620"/>
            <a:ext cx="295237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lnSpc>
                <a:spcPct val="100000"/>
              </a:lnSpc>
              <a:buClrTx/>
              <a:buFontTx/>
              <a:buNone/>
            </a:pPr>
            <a:r>
              <a:rPr lang="ru-RU" altLang="ru-RU" sz="1400" b="1" dirty="0" err="1"/>
              <a:t>Prototype</a:t>
            </a:r>
            <a:r>
              <a:rPr lang="ru-RU" altLang="ru-RU" sz="1400" b="1" dirty="0"/>
              <a:t> 1 </a:t>
            </a:r>
            <a:r>
              <a:rPr lang="ru-RU" altLang="ru-RU" sz="1400" b="1" dirty="0" err="1"/>
              <a:t>under</a:t>
            </a:r>
            <a:r>
              <a:rPr lang="ru-RU" altLang="ru-RU" sz="1400" b="1" dirty="0"/>
              <a:t> </a:t>
            </a:r>
            <a:r>
              <a:rPr lang="ru-RU" altLang="ru-RU" sz="1400" b="1" dirty="0" err="1" smtClean="0"/>
              <a:t>preparing</a:t>
            </a:r>
            <a:r>
              <a:rPr lang="ru-RU" altLang="ru-RU" sz="1400" b="1" dirty="0" smtClean="0"/>
              <a:t> </a:t>
            </a:r>
            <a:endParaRPr lang="ru-RU" altLang="ru-RU" sz="1400" b="1" dirty="0"/>
          </a:p>
          <a:p>
            <a:pPr algn="ctr" eaLnBrk="1" hangingPunct="1">
              <a:lnSpc>
                <a:spcPct val="100000"/>
              </a:lnSpc>
              <a:buClrTx/>
              <a:buFontTx/>
              <a:buNone/>
            </a:pPr>
            <a:r>
              <a:rPr lang="ru-RU" altLang="ru-RU" sz="1400" b="1" dirty="0" err="1"/>
              <a:t>to</a:t>
            </a:r>
            <a:r>
              <a:rPr lang="ru-RU" altLang="ru-RU" sz="1400" b="1" dirty="0"/>
              <a:t> </a:t>
            </a:r>
            <a:r>
              <a:rPr lang="ru-RU" altLang="ru-RU" sz="1400" b="1" dirty="0" err="1"/>
              <a:t>test</a:t>
            </a:r>
            <a:r>
              <a:rPr lang="ru-RU" altLang="ru-RU" sz="1400" b="1" dirty="0"/>
              <a:t> </a:t>
            </a:r>
            <a:r>
              <a:rPr lang="ru-RU" altLang="ru-RU" sz="1400" b="1" dirty="0" err="1"/>
              <a:t>with</a:t>
            </a:r>
            <a:r>
              <a:rPr lang="ru-RU" altLang="ru-RU" sz="1400" b="1" dirty="0"/>
              <a:t> UV </a:t>
            </a:r>
            <a:r>
              <a:rPr lang="ru-RU" altLang="ru-RU" sz="1400" b="1" dirty="0" err="1"/>
              <a:t>laser</a:t>
            </a:r>
            <a:r>
              <a:rPr lang="ru-RU" altLang="ru-RU" sz="1400" b="1" dirty="0"/>
              <a:t>.</a:t>
            </a:r>
          </a:p>
        </p:txBody>
      </p:sp>
      <p:sp>
        <p:nvSpPr>
          <p:cNvPr id="15" name="Text Box 11"/>
          <p:cNvSpPr txBox="1">
            <a:spLocks noChangeArrowheads="1"/>
          </p:cNvSpPr>
          <p:nvPr/>
        </p:nvSpPr>
        <p:spPr bwMode="auto">
          <a:xfrm>
            <a:off x="1277061" y="3903375"/>
            <a:ext cx="24479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584" rIns="90000" bIns="45000"/>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ru-RU" altLang="ru-RU" sz="1400" b="1" dirty="0" err="1"/>
              <a:t>General</a:t>
            </a:r>
            <a:r>
              <a:rPr lang="ru-RU" altLang="ru-RU" sz="1400" b="1" dirty="0"/>
              <a:t> </a:t>
            </a:r>
            <a:r>
              <a:rPr lang="ru-RU" altLang="ru-RU" sz="1400" b="1" dirty="0" err="1"/>
              <a:t>view</a:t>
            </a:r>
            <a:r>
              <a:rPr lang="ru-RU" altLang="ru-RU" sz="1400" b="1" dirty="0"/>
              <a:t> </a:t>
            </a:r>
            <a:r>
              <a:rPr lang="ru-RU" altLang="ru-RU" sz="1400" b="1" dirty="0" err="1"/>
              <a:t>of</a:t>
            </a:r>
            <a:r>
              <a:rPr lang="ru-RU" altLang="ru-RU" sz="1400" b="1" dirty="0"/>
              <a:t> </a:t>
            </a:r>
            <a:r>
              <a:rPr lang="ru-RU" altLang="ru-RU" sz="1400" b="1" dirty="0" err="1"/>
              <a:t>the</a:t>
            </a:r>
            <a:r>
              <a:rPr lang="ru-RU" altLang="ru-RU" sz="1400" b="1" dirty="0"/>
              <a:t> </a:t>
            </a:r>
            <a:r>
              <a:rPr lang="ru-RU" altLang="ru-RU" sz="1400" b="1" dirty="0" err="1"/>
              <a:t>laser</a:t>
            </a:r>
            <a:r>
              <a:rPr lang="ru-RU" altLang="ru-RU" sz="1400" b="1" dirty="0"/>
              <a:t> </a:t>
            </a:r>
          </a:p>
          <a:p>
            <a:pPr algn="ctr" eaLnBrk="1" hangingPunct="1"/>
            <a:r>
              <a:rPr lang="ru-RU" altLang="ru-RU" sz="1400" b="1" dirty="0" err="1"/>
              <a:t>beams</a:t>
            </a:r>
            <a:r>
              <a:rPr lang="ru-RU" altLang="ru-RU" sz="1400" b="1" dirty="0"/>
              <a:t> </a:t>
            </a:r>
            <a:r>
              <a:rPr lang="ru-RU" altLang="ru-RU" sz="1400" b="1" dirty="0" err="1"/>
              <a:t>inside</a:t>
            </a:r>
            <a:r>
              <a:rPr lang="ru-RU" altLang="ru-RU" sz="1400" b="1" dirty="0"/>
              <a:t> TPC.</a:t>
            </a:r>
          </a:p>
        </p:txBody>
      </p:sp>
      <p:sp>
        <p:nvSpPr>
          <p:cNvPr id="16" name="Text Box 21"/>
          <p:cNvSpPr txBox="1">
            <a:spLocks noChangeArrowheads="1"/>
          </p:cNvSpPr>
          <p:nvPr/>
        </p:nvSpPr>
        <p:spPr bwMode="auto">
          <a:xfrm>
            <a:off x="4940341" y="3903375"/>
            <a:ext cx="28908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5584" rIns="90000" bIns="45000"/>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ru-RU" altLang="ru-RU" sz="1400" b="1" dirty="0"/>
              <a:t>UV </a:t>
            </a:r>
            <a:r>
              <a:rPr lang="ru-RU" altLang="ru-RU" sz="1400" b="1" dirty="0" err="1"/>
              <a:t>laser</a:t>
            </a:r>
            <a:r>
              <a:rPr lang="ru-RU" altLang="ru-RU" sz="1400" b="1" dirty="0"/>
              <a:t> </a:t>
            </a:r>
            <a:r>
              <a:rPr lang="ru-RU" altLang="ru-RU" sz="1400" b="1" dirty="0" err="1"/>
              <a:t>tracks</a:t>
            </a:r>
            <a:r>
              <a:rPr lang="ru-RU" altLang="ru-RU" sz="1400" b="1" dirty="0"/>
              <a:t> </a:t>
            </a:r>
            <a:r>
              <a:rPr lang="ru-RU" altLang="ru-RU" sz="1400" b="1" dirty="0" err="1"/>
              <a:t>reconstructed</a:t>
            </a:r>
            <a:r>
              <a:rPr lang="ru-RU" altLang="ru-RU" sz="1400" b="1" dirty="0"/>
              <a:t> </a:t>
            </a:r>
            <a:r>
              <a:rPr lang="ru-RU" altLang="ru-RU" sz="1400" b="1" dirty="0" err="1"/>
              <a:t>in</a:t>
            </a:r>
            <a:r>
              <a:rPr lang="ru-RU" altLang="ru-RU" sz="1400" b="1" dirty="0"/>
              <a:t> </a:t>
            </a:r>
            <a:r>
              <a:rPr lang="ru-RU" altLang="ru-RU" sz="1400" b="1" dirty="0" err="1" smtClean="0"/>
              <a:t>Prototype</a:t>
            </a:r>
            <a:r>
              <a:rPr lang="ru-RU" altLang="ru-RU" sz="1400" b="1" dirty="0" smtClean="0"/>
              <a:t> </a:t>
            </a:r>
            <a:r>
              <a:rPr lang="ru-RU" altLang="ru-RU" sz="1400" b="1" dirty="0"/>
              <a:t>1.</a:t>
            </a:r>
          </a:p>
        </p:txBody>
      </p:sp>
    </p:spTree>
    <p:extLst>
      <p:ext uri="{BB962C8B-B14F-4D97-AF65-F5344CB8AC3E}">
        <p14:creationId xmlns:p14="http://schemas.microsoft.com/office/powerpoint/2010/main" val="1771786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332"/>
            <a:ext cx="7125113" cy="924475"/>
          </a:xfrm>
        </p:spPr>
        <p:txBody>
          <a:bodyPr/>
          <a:lstStyle/>
          <a:p>
            <a:r>
              <a:rPr lang="en-US" dirty="0"/>
              <a:t>TPC Laser Calibration </a:t>
            </a:r>
            <a:r>
              <a:rPr lang="en-US" dirty="0" smtClean="0"/>
              <a:t>System</a:t>
            </a:r>
            <a:endParaRPr lang="ru-RU"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36912"/>
            <a:ext cx="3887787"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 Box 18"/>
          <p:cNvSpPr txBox="1">
            <a:spLocks noChangeArrowheads="1"/>
          </p:cNvSpPr>
          <p:nvPr/>
        </p:nvSpPr>
        <p:spPr bwMode="auto">
          <a:xfrm>
            <a:off x="525933" y="5310418"/>
            <a:ext cx="3482975" cy="290513"/>
          </a:xfrm>
          <a:prstGeom prst="rect">
            <a:avLst/>
          </a:prstGeom>
          <a:noFill/>
          <a:ln>
            <a:noFill/>
          </a:ln>
          <a:effectLst/>
          <a:extLst/>
        </p:spPr>
        <p:txBody>
          <a:bodyPr wrap="none" lIns="90000" tIns="57348" rIns="90000" bIns="45000"/>
          <a:lstStyle>
            <a:lvl1pPr>
              <a:tabLst>
                <a:tab pos="723900" algn="l"/>
                <a:tab pos="1447800" algn="l"/>
                <a:tab pos="2171700" algn="l"/>
                <a:tab pos="28956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ejaVu Sans" charset="0"/>
                <a:cs typeface="DejaVu Sans" charset="0"/>
              </a:defRPr>
            </a:lvl9pPr>
          </a:lstStyle>
          <a:p>
            <a:pPr>
              <a:defRPr/>
            </a:pPr>
            <a:r>
              <a:rPr lang="ru-RU" sz="1400" i="1" dirty="0" err="1" smtClean="0">
                <a:solidFill>
                  <a:schemeClr val="bg1"/>
                </a:solidFill>
                <a:effectLst>
                  <a:outerShdw blurRad="38100" dist="38100" dir="2700000" algn="tl">
                    <a:srgbClr val="C0C0C0"/>
                  </a:outerShdw>
                </a:effectLst>
              </a:rPr>
              <a:t>There</a:t>
            </a:r>
            <a:r>
              <a:rPr lang="ru-RU" sz="1400" i="1" dirty="0" smtClean="0">
                <a:solidFill>
                  <a:schemeClr val="bg1"/>
                </a:solidFill>
                <a:effectLst>
                  <a:outerShdw blurRad="38100" dist="38100" dir="2700000" algn="tl">
                    <a:srgbClr val="C0C0C0"/>
                  </a:outerShdw>
                </a:effectLst>
              </a:rPr>
              <a:t> </a:t>
            </a:r>
            <a:r>
              <a:rPr lang="ru-RU" sz="1400" i="1" dirty="0" err="1" smtClean="0">
                <a:solidFill>
                  <a:schemeClr val="bg1"/>
                </a:solidFill>
                <a:effectLst>
                  <a:outerShdw blurRad="38100" dist="38100" dir="2700000" algn="tl">
                    <a:srgbClr val="C0C0C0"/>
                  </a:outerShdw>
                </a:effectLst>
              </a:rPr>
              <a:t>are</a:t>
            </a:r>
            <a:r>
              <a:rPr lang="ru-RU" sz="1400" i="1" dirty="0" smtClean="0">
                <a:solidFill>
                  <a:schemeClr val="bg1"/>
                </a:solidFill>
                <a:effectLst>
                  <a:outerShdw blurRad="38100" dist="38100" dir="2700000" algn="tl">
                    <a:srgbClr val="C0C0C0"/>
                  </a:outerShdw>
                </a:effectLst>
              </a:rPr>
              <a:t>  224 </a:t>
            </a:r>
            <a:r>
              <a:rPr lang="ru-RU" sz="1400" i="1" dirty="0" err="1" smtClean="0">
                <a:solidFill>
                  <a:schemeClr val="bg1"/>
                </a:solidFill>
                <a:effectLst>
                  <a:outerShdw blurRad="38100" dist="38100" dir="2700000" algn="tl">
                    <a:srgbClr val="C0C0C0"/>
                  </a:outerShdw>
                </a:effectLst>
              </a:rPr>
              <a:t>laser</a:t>
            </a:r>
            <a:r>
              <a:rPr lang="ru-RU" sz="1400" i="1" dirty="0" smtClean="0">
                <a:solidFill>
                  <a:schemeClr val="bg1"/>
                </a:solidFill>
                <a:effectLst>
                  <a:outerShdw blurRad="38100" dist="38100" dir="2700000" algn="tl">
                    <a:srgbClr val="C0C0C0"/>
                  </a:outerShdw>
                </a:effectLst>
              </a:rPr>
              <a:t> </a:t>
            </a:r>
            <a:r>
              <a:rPr lang="ru-RU" sz="1400" i="1" dirty="0" err="1" smtClean="0">
                <a:solidFill>
                  <a:schemeClr val="bg1"/>
                </a:solidFill>
                <a:effectLst>
                  <a:outerShdw blurRad="38100" dist="38100" dir="2700000" algn="tl">
                    <a:srgbClr val="C0C0C0"/>
                  </a:outerShdw>
                </a:effectLst>
              </a:rPr>
              <a:t>beams</a:t>
            </a:r>
            <a:r>
              <a:rPr lang="ru-RU" sz="1400" i="1" dirty="0" smtClean="0">
                <a:solidFill>
                  <a:schemeClr val="bg1"/>
                </a:solidFill>
                <a:effectLst>
                  <a:outerShdw blurRad="38100" dist="38100" dir="2700000" algn="tl">
                    <a:srgbClr val="C0C0C0"/>
                  </a:outerShdw>
                </a:effectLst>
              </a:rPr>
              <a:t> </a:t>
            </a:r>
            <a:r>
              <a:rPr lang="en-US" sz="1400" i="1" dirty="0" smtClean="0">
                <a:solidFill>
                  <a:schemeClr val="bg1"/>
                </a:solidFill>
                <a:effectLst>
                  <a:outerShdw blurRad="38100" dist="38100" dir="2700000" algn="tl">
                    <a:srgbClr val="C0C0C0"/>
                  </a:outerShdw>
                </a:effectLst>
                <a:cs typeface="Times New Roman" pitchFamily="16" charset="0"/>
              </a:rPr>
              <a:t>whole </a:t>
            </a:r>
            <a:r>
              <a:rPr lang="en-US" sz="1400" i="1" dirty="0" err="1">
                <a:solidFill>
                  <a:schemeClr val="bg1"/>
                </a:solidFill>
                <a:effectLst>
                  <a:outerShdw blurRad="38100" dist="38100" dir="2700000" algn="tl">
                    <a:srgbClr val="C0C0C0"/>
                  </a:outerShdw>
                </a:effectLst>
                <a:cs typeface="Times New Roman" pitchFamily="16" charset="0"/>
              </a:rPr>
              <a:t>TPCin</a:t>
            </a:r>
            <a:r>
              <a:rPr lang="en-US" sz="1400" i="1" dirty="0">
                <a:solidFill>
                  <a:schemeClr val="bg1"/>
                </a:solidFill>
                <a:effectLst>
                  <a:outerShdw blurRad="38100" dist="38100" dir="2700000" algn="tl">
                    <a:srgbClr val="C0C0C0"/>
                  </a:outerShdw>
                </a:effectLst>
                <a:cs typeface="Times New Roman" pitchFamily="16" charset="0"/>
              </a:rPr>
              <a:t> </a:t>
            </a:r>
            <a:endParaRPr lang="en-US" sz="1400" i="1" dirty="0" smtClean="0">
              <a:solidFill>
                <a:schemeClr val="bg1"/>
              </a:solidFill>
              <a:effectLst>
                <a:outerShdw blurRad="38100" dist="38100" dir="2700000" algn="tl">
                  <a:srgbClr val="C0C0C0"/>
                </a:outerShdw>
              </a:effectLst>
              <a:cs typeface="Times New Roman" pitchFamily="16" charset="0"/>
            </a:endParaRPr>
          </a:p>
        </p:txBody>
      </p:sp>
      <p:pic>
        <p:nvPicPr>
          <p:cNvPr id="6"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4512" t="2236" r="14224" b="4160"/>
          <a:stretch/>
        </p:blipFill>
        <p:spPr bwMode="auto">
          <a:xfrm>
            <a:off x="4824194" y="2419268"/>
            <a:ext cx="3887787" cy="28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Text Box 8"/>
          <p:cNvSpPr txBox="1">
            <a:spLocks noChangeArrowheads="1"/>
          </p:cNvSpPr>
          <p:nvPr/>
        </p:nvSpPr>
        <p:spPr bwMode="auto">
          <a:xfrm>
            <a:off x="7884368" y="3823019"/>
            <a:ext cx="1154113" cy="436562"/>
          </a:xfrm>
          <a:prstGeom prst="rect">
            <a:avLst/>
          </a:prstGeom>
          <a:noFill/>
          <a:ln>
            <a:noFill/>
          </a:ln>
          <a:effectLst/>
          <a:extLst/>
        </p:spPr>
        <p:txBody>
          <a:bodyPr wrap="none" lIns="90000" tIns="55584" rIns="90000" bIns="45000"/>
          <a:lstStyle>
            <a:lvl1pPr>
              <a:tabLst>
                <a:tab pos="723900" algn="l"/>
              </a:tabLst>
              <a:defRPr>
                <a:solidFill>
                  <a:srgbClr val="000000"/>
                </a:solidFill>
                <a:latin typeface="Arial" charset="0"/>
                <a:ea typeface="DejaVu Sans" charset="0"/>
                <a:cs typeface="DejaVu Sans" charset="0"/>
              </a:defRPr>
            </a:lvl1pPr>
            <a:lvl2pPr>
              <a:tabLst>
                <a:tab pos="723900" algn="l"/>
              </a:tabLst>
              <a:defRPr>
                <a:solidFill>
                  <a:srgbClr val="000000"/>
                </a:solidFill>
                <a:latin typeface="Arial" charset="0"/>
                <a:ea typeface="DejaVu Sans" charset="0"/>
                <a:cs typeface="DejaVu Sans" charset="0"/>
              </a:defRPr>
            </a:lvl2pPr>
            <a:lvl3pPr>
              <a:tabLst>
                <a:tab pos="723900" algn="l"/>
              </a:tabLst>
              <a:defRPr>
                <a:solidFill>
                  <a:srgbClr val="000000"/>
                </a:solidFill>
                <a:latin typeface="Arial" charset="0"/>
                <a:ea typeface="DejaVu Sans" charset="0"/>
                <a:cs typeface="DejaVu Sans" charset="0"/>
              </a:defRPr>
            </a:lvl3pPr>
            <a:lvl4pPr>
              <a:tabLst>
                <a:tab pos="723900" algn="l"/>
              </a:tabLst>
              <a:defRPr>
                <a:solidFill>
                  <a:srgbClr val="000000"/>
                </a:solidFill>
                <a:latin typeface="Arial" charset="0"/>
                <a:ea typeface="DejaVu Sans" charset="0"/>
                <a:cs typeface="DejaVu Sans" charset="0"/>
              </a:defRPr>
            </a:lvl4pPr>
            <a:lvl5pPr>
              <a:tabLst>
                <a:tab pos="7239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ejaVu Sans" charset="0"/>
                <a:cs typeface="DejaVu Sans" charset="0"/>
              </a:defRPr>
            </a:lvl9pPr>
          </a:lstStyle>
          <a:p>
            <a:pPr algn="ctr">
              <a:defRPr/>
            </a:pPr>
            <a:r>
              <a:rPr lang="ru-RU" sz="1400" dirty="0" err="1" smtClean="0">
                <a:effectLst>
                  <a:outerShdw blurRad="38100" dist="38100" dir="2700000" algn="tl">
                    <a:srgbClr val="C0C0C0"/>
                  </a:outerShdw>
                </a:effectLst>
              </a:rPr>
              <a:t>Mirrors</a:t>
            </a:r>
            <a:r>
              <a:rPr lang="ru-RU" sz="1400" dirty="0" smtClean="0">
                <a:effectLst>
                  <a:outerShdw blurRad="38100" dist="38100" dir="2700000" algn="tl">
                    <a:srgbClr val="C0C0C0"/>
                  </a:outerShdw>
                </a:effectLst>
              </a:rPr>
              <a:t>  </a:t>
            </a:r>
            <a:r>
              <a:rPr lang="ru-RU" sz="1400" dirty="0" err="1" smtClean="0">
                <a:effectLst>
                  <a:outerShdw blurRad="38100" dist="38100" dir="2700000" algn="tl">
                    <a:srgbClr val="C0C0C0"/>
                  </a:outerShdw>
                </a:effectLst>
              </a:rPr>
              <a:t>reflect</a:t>
            </a:r>
            <a:endParaRPr lang="ru-RU" sz="1400" dirty="0" smtClean="0">
              <a:effectLst>
                <a:outerShdw blurRad="38100" dist="38100" dir="2700000" algn="tl">
                  <a:srgbClr val="C0C0C0"/>
                </a:outerShdw>
              </a:effectLst>
            </a:endParaRPr>
          </a:p>
          <a:p>
            <a:pPr algn="ctr">
              <a:defRPr/>
            </a:pPr>
            <a:r>
              <a:rPr lang="ru-RU" sz="1400" dirty="0" smtClean="0">
                <a:effectLst>
                  <a:outerShdw blurRad="38100" dist="38100" dir="2700000" algn="tl">
                    <a:srgbClr val="C0C0C0"/>
                  </a:outerShdw>
                </a:effectLst>
              </a:rPr>
              <a:t> </a:t>
            </a:r>
            <a:r>
              <a:rPr lang="ru-RU" sz="1400" dirty="0" err="1" smtClean="0">
                <a:effectLst>
                  <a:outerShdw blurRad="38100" dist="38100" dir="2700000" algn="tl">
                    <a:srgbClr val="C0C0C0"/>
                  </a:outerShdw>
                </a:effectLst>
              </a:rPr>
              <a:t>beam</a:t>
            </a:r>
            <a:r>
              <a:rPr lang="ru-RU" sz="1400" dirty="0" smtClean="0">
                <a:effectLst>
                  <a:outerShdw blurRad="38100" dist="38100" dir="2700000" algn="tl">
                    <a:srgbClr val="C0C0C0"/>
                  </a:outerShdw>
                </a:effectLst>
              </a:rPr>
              <a:t> </a:t>
            </a:r>
            <a:r>
              <a:rPr lang="ru-RU" sz="1400" dirty="0" err="1" smtClean="0">
                <a:effectLst>
                  <a:outerShdw blurRad="38100" dist="38100" dir="2700000" algn="tl">
                    <a:srgbClr val="C0C0C0"/>
                  </a:outerShdw>
                </a:effectLst>
              </a:rPr>
              <a:t>at</a:t>
            </a:r>
            <a:r>
              <a:rPr lang="ru-RU" sz="1400" dirty="0" smtClean="0">
                <a:effectLst>
                  <a:outerShdw blurRad="38100" dist="38100" dir="2700000" algn="tl">
                    <a:srgbClr val="C0C0C0"/>
                  </a:outerShdw>
                </a:effectLst>
              </a:rPr>
              <a:t> 90</a:t>
            </a:r>
            <a:r>
              <a:rPr lang="ru-RU" sz="1400" baseline="33000" dirty="0" smtClean="0">
                <a:effectLst>
                  <a:outerShdw blurRad="38100" dist="38100" dir="2700000" algn="tl">
                    <a:srgbClr val="C0C0C0"/>
                  </a:outerShdw>
                </a:effectLst>
              </a:rPr>
              <a:t>0</a:t>
            </a:r>
          </a:p>
        </p:txBody>
      </p:sp>
      <p:sp>
        <p:nvSpPr>
          <p:cNvPr id="8" name="Line 22"/>
          <p:cNvSpPr>
            <a:spLocks noChangeShapeType="1"/>
          </p:cNvSpPr>
          <p:nvPr/>
        </p:nvSpPr>
        <p:spPr bwMode="auto">
          <a:xfrm flipH="1" flipV="1">
            <a:off x="7774691" y="3733802"/>
            <a:ext cx="477955" cy="199253"/>
          </a:xfrm>
          <a:prstGeom prst="line">
            <a:avLst/>
          </a:prstGeom>
          <a:noFill/>
          <a:ln w="952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9" name="Text Box 9"/>
          <p:cNvSpPr txBox="1">
            <a:spLocks noChangeArrowheads="1"/>
          </p:cNvSpPr>
          <p:nvPr/>
        </p:nvSpPr>
        <p:spPr bwMode="auto">
          <a:xfrm>
            <a:off x="7311667" y="5262000"/>
            <a:ext cx="1453840" cy="345512"/>
          </a:xfrm>
          <a:prstGeom prst="rect">
            <a:avLst/>
          </a:prstGeom>
          <a:noFill/>
          <a:ln>
            <a:noFill/>
          </a:ln>
          <a:effectLst/>
          <a:extLst/>
        </p:spPr>
        <p:txBody>
          <a:bodyPr wrap="none" lIns="90000" tIns="55584" rIns="90000" bIns="45000"/>
          <a:lstStyle>
            <a:lvl1pPr>
              <a:tabLst>
                <a:tab pos="723900" algn="l"/>
              </a:tabLst>
              <a:defRPr>
                <a:solidFill>
                  <a:srgbClr val="000000"/>
                </a:solidFill>
                <a:latin typeface="Arial" charset="0"/>
                <a:ea typeface="DejaVu Sans" charset="0"/>
                <a:cs typeface="DejaVu Sans" charset="0"/>
              </a:defRPr>
            </a:lvl1pPr>
            <a:lvl2pPr>
              <a:tabLst>
                <a:tab pos="723900" algn="l"/>
              </a:tabLst>
              <a:defRPr>
                <a:solidFill>
                  <a:srgbClr val="000000"/>
                </a:solidFill>
                <a:latin typeface="Arial" charset="0"/>
                <a:ea typeface="DejaVu Sans" charset="0"/>
                <a:cs typeface="DejaVu Sans" charset="0"/>
              </a:defRPr>
            </a:lvl2pPr>
            <a:lvl3pPr>
              <a:tabLst>
                <a:tab pos="723900" algn="l"/>
              </a:tabLst>
              <a:defRPr>
                <a:solidFill>
                  <a:srgbClr val="000000"/>
                </a:solidFill>
                <a:latin typeface="Arial" charset="0"/>
                <a:ea typeface="DejaVu Sans" charset="0"/>
                <a:cs typeface="DejaVu Sans" charset="0"/>
              </a:defRPr>
            </a:lvl3pPr>
            <a:lvl4pPr>
              <a:tabLst>
                <a:tab pos="723900" algn="l"/>
              </a:tabLst>
              <a:defRPr>
                <a:solidFill>
                  <a:srgbClr val="000000"/>
                </a:solidFill>
                <a:latin typeface="Arial" charset="0"/>
                <a:ea typeface="DejaVu Sans" charset="0"/>
                <a:cs typeface="DejaVu Sans" charset="0"/>
              </a:defRPr>
            </a:lvl4pPr>
            <a:lvl5pPr>
              <a:tabLst>
                <a:tab pos="7239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ejaVu Sans" charset="0"/>
                <a:cs typeface="DejaVu Sans" charset="0"/>
              </a:defRPr>
            </a:lvl9pPr>
          </a:lstStyle>
          <a:p>
            <a:pPr>
              <a:defRPr/>
            </a:pPr>
            <a:r>
              <a:rPr lang="ru-RU" sz="1400" dirty="0" err="1" smtClean="0">
                <a:solidFill>
                  <a:schemeClr val="bg1"/>
                </a:solidFill>
                <a:effectLst>
                  <a:outerShdw blurRad="38100" dist="38100" dir="2700000" algn="tl">
                    <a:srgbClr val="C0C0C0"/>
                  </a:outerShdw>
                </a:effectLst>
              </a:rPr>
              <a:t>Laser</a:t>
            </a:r>
            <a:r>
              <a:rPr lang="ru-RU" sz="1400" dirty="0" smtClean="0">
                <a:solidFill>
                  <a:schemeClr val="bg1"/>
                </a:solidFill>
                <a:effectLst>
                  <a:outerShdw blurRad="38100" dist="38100" dir="2700000" algn="tl">
                    <a:srgbClr val="C0C0C0"/>
                  </a:outerShdw>
                </a:effectLst>
              </a:rPr>
              <a:t> </a:t>
            </a:r>
            <a:r>
              <a:rPr lang="ru-RU" sz="1400" i="1" dirty="0" smtClean="0">
                <a:solidFill>
                  <a:schemeClr val="bg1"/>
                </a:solidFill>
                <a:effectLst>
                  <a:outerShdw blurRad="38100" dist="38100" dir="2700000" algn="tl">
                    <a:srgbClr val="C0C0C0"/>
                  </a:outerShdw>
                </a:effectLst>
              </a:rPr>
              <a:t>NL313-10</a:t>
            </a:r>
          </a:p>
        </p:txBody>
      </p:sp>
      <p:sp>
        <p:nvSpPr>
          <p:cNvPr id="10" name="Text Box 10"/>
          <p:cNvSpPr txBox="1">
            <a:spLocks noChangeArrowheads="1"/>
          </p:cNvSpPr>
          <p:nvPr/>
        </p:nvSpPr>
        <p:spPr bwMode="auto">
          <a:xfrm>
            <a:off x="7601772" y="2762809"/>
            <a:ext cx="1301750" cy="431800"/>
          </a:xfrm>
          <a:prstGeom prst="rect">
            <a:avLst/>
          </a:prstGeom>
          <a:noFill/>
          <a:ln>
            <a:noFill/>
          </a:ln>
          <a:effectLst/>
          <a:extLst/>
        </p:spPr>
        <p:txBody>
          <a:bodyPr wrap="none" lIns="90000" tIns="55584" rIns="90000" bIns="45000"/>
          <a:lstStyle>
            <a:lvl1pPr>
              <a:tabLst>
                <a:tab pos="723900" algn="l"/>
              </a:tabLst>
              <a:defRPr>
                <a:solidFill>
                  <a:srgbClr val="000000"/>
                </a:solidFill>
                <a:latin typeface="Arial" charset="0"/>
                <a:ea typeface="DejaVu Sans" charset="0"/>
                <a:cs typeface="DejaVu Sans" charset="0"/>
              </a:defRPr>
            </a:lvl1pPr>
            <a:lvl2pPr>
              <a:tabLst>
                <a:tab pos="723900" algn="l"/>
              </a:tabLst>
              <a:defRPr>
                <a:solidFill>
                  <a:srgbClr val="000000"/>
                </a:solidFill>
                <a:latin typeface="Arial" charset="0"/>
                <a:ea typeface="DejaVu Sans" charset="0"/>
                <a:cs typeface="DejaVu Sans" charset="0"/>
              </a:defRPr>
            </a:lvl2pPr>
            <a:lvl3pPr>
              <a:tabLst>
                <a:tab pos="723900" algn="l"/>
              </a:tabLst>
              <a:defRPr>
                <a:solidFill>
                  <a:srgbClr val="000000"/>
                </a:solidFill>
                <a:latin typeface="Arial" charset="0"/>
                <a:ea typeface="DejaVu Sans" charset="0"/>
                <a:cs typeface="DejaVu Sans" charset="0"/>
              </a:defRPr>
            </a:lvl3pPr>
            <a:lvl4pPr>
              <a:tabLst>
                <a:tab pos="723900" algn="l"/>
              </a:tabLst>
              <a:defRPr>
                <a:solidFill>
                  <a:srgbClr val="000000"/>
                </a:solidFill>
                <a:latin typeface="Arial" charset="0"/>
                <a:ea typeface="DejaVu Sans" charset="0"/>
                <a:cs typeface="DejaVu Sans" charset="0"/>
              </a:defRPr>
            </a:lvl4pPr>
            <a:lvl5pPr>
              <a:tabLst>
                <a:tab pos="7239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ejaVu Sans" charset="0"/>
                <a:cs typeface="DejaVu Sans" charset="0"/>
              </a:defRPr>
            </a:lvl9pPr>
          </a:lstStyle>
          <a:p>
            <a:pPr algn="ctr">
              <a:defRPr/>
            </a:pPr>
            <a:r>
              <a:rPr lang="ru-RU" sz="1400" dirty="0" err="1" smtClean="0">
                <a:effectLst>
                  <a:outerShdw blurRad="38100" dist="38100" dir="2700000" algn="tl">
                    <a:srgbClr val="C0C0C0"/>
                  </a:outerShdw>
                </a:effectLst>
              </a:rPr>
              <a:t>Semitransparent</a:t>
            </a:r>
            <a:endParaRPr lang="ru-RU" sz="1400" dirty="0" smtClean="0">
              <a:effectLst>
                <a:outerShdw blurRad="38100" dist="38100" dir="2700000" algn="tl">
                  <a:srgbClr val="C0C0C0"/>
                </a:outerShdw>
              </a:effectLst>
            </a:endParaRPr>
          </a:p>
          <a:p>
            <a:pPr algn="ctr">
              <a:defRPr/>
            </a:pPr>
            <a:r>
              <a:rPr lang="ru-RU" sz="1400" dirty="0" smtClean="0">
                <a:effectLst>
                  <a:outerShdw blurRad="38100" dist="38100" dir="2700000" algn="tl">
                    <a:srgbClr val="C0C0C0"/>
                  </a:outerShdw>
                </a:effectLst>
              </a:rPr>
              <a:t> </a:t>
            </a:r>
            <a:r>
              <a:rPr lang="ru-RU" sz="1400" dirty="0" err="1" smtClean="0">
                <a:effectLst>
                  <a:outerShdw blurRad="38100" dist="38100" dir="2700000" algn="tl">
                    <a:srgbClr val="C0C0C0"/>
                  </a:outerShdw>
                </a:effectLst>
              </a:rPr>
              <a:t>mirror</a:t>
            </a:r>
            <a:endParaRPr lang="ru-RU" sz="1400" dirty="0" smtClean="0">
              <a:effectLst>
                <a:outerShdw blurRad="38100" dist="38100" dir="2700000" algn="tl">
                  <a:srgbClr val="C0C0C0"/>
                </a:outerShdw>
              </a:effectLst>
            </a:endParaRPr>
          </a:p>
        </p:txBody>
      </p:sp>
      <p:sp>
        <p:nvSpPr>
          <p:cNvPr id="11" name="Line 23"/>
          <p:cNvSpPr>
            <a:spLocks noChangeShapeType="1"/>
          </p:cNvSpPr>
          <p:nvPr/>
        </p:nvSpPr>
        <p:spPr bwMode="auto">
          <a:xfrm flipH="1" flipV="1">
            <a:off x="7306018" y="2622400"/>
            <a:ext cx="710898" cy="173037"/>
          </a:xfrm>
          <a:prstGeom prst="line">
            <a:avLst/>
          </a:prstGeom>
          <a:noFill/>
          <a:ln w="952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 name="Text Box 15"/>
          <p:cNvSpPr txBox="1">
            <a:spLocks noChangeArrowheads="1"/>
          </p:cNvSpPr>
          <p:nvPr/>
        </p:nvSpPr>
        <p:spPr bwMode="auto">
          <a:xfrm>
            <a:off x="4355976" y="5589488"/>
            <a:ext cx="4461309" cy="431800"/>
          </a:xfrm>
          <a:prstGeom prst="rect">
            <a:avLst/>
          </a:prstGeom>
          <a:noFill/>
          <a:ln>
            <a:noFill/>
          </a:ln>
          <a:effectLst/>
          <a:extLst/>
        </p:spPr>
        <p:txBody>
          <a:bodyPr lIns="90000" tIns="55584"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 Sans" charset="0"/>
                <a:cs typeface="DejaVu Sans" charset="0"/>
              </a:defRPr>
            </a:lvl9pPr>
          </a:lstStyle>
          <a:p>
            <a:pPr algn="ctr">
              <a:defRPr/>
            </a:pPr>
            <a:r>
              <a:rPr lang="ru-RU" sz="1400" i="1" dirty="0" smtClean="0">
                <a:solidFill>
                  <a:schemeClr val="tx1"/>
                </a:solidFill>
                <a:effectLst>
                  <a:outerShdw blurRad="38100" dist="38100" dir="2700000" algn="tl">
                    <a:srgbClr val="C0C0C0"/>
                  </a:outerShdw>
                </a:effectLst>
              </a:rPr>
              <a:t>	</a:t>
            </a:r>
            <a:r>
              <a:rPr lang="ru-RU" sz="1400" i="1" dirty="0" err="1" smtClean="0">
                <a:solidFill>
                  <a:schemeClr val="bg1"/>
                </a:solidFill>
              </a:rPr>
              <a:t>Scheme</a:t>
            </a:r>
            <a:r>
              <a:rPr lang="ru-RU" sz="1400" i="1" dirty="0" smtClean="0">
                <a:solidFill>
                  <a:schemeClr val="bg1"/>
                </a:solidFill>
              </a:rPr>
              <a:t> </a:t>
            </a:r>
            <a:r>
              <a:rPr lang="ru-RU" sz="1400" i="1" dirty="0" err="1" smtClean="0">
                <a:solidFill>
                  <a:schemeClr val="bg1"/>
                </a:solidFill>
              </a:rPr>
              <a:t>of</a:t>
            </a:r>
            <a:r>
              <a:rPr lang="ru-RU" sz="1400" i="1" dirty="0" smtClean="0">
                <a:solidFill>
                  <a:schemeClr val="bg1"/>
                </a:solidFill>
              </a:rPr>
              <a:t> </a:t>
            </a:r>
            <a:r>
              <a:rPr lang="ru-RU" sz="1400" i="1" dirty="0" err="1" smtClean="0">
                <a:solidFill>
                  <a:schemeClr val="bg1"/>
                </a:solidFill>
              </a:rPr>
              <a:t>high</a:t>
            </a:r>
            <a:r>
              <a:rPr lang="ru-RU" sz="1400" i="1" dirty="0" smtClean="0">
                <a:solidFill>
                  <a:schemeClr val="bg1"/>
                </a:solidFill>
              </a:rPr>
              <a:t> </a:t>
            </a:r>
            <a:r>
              <a:rPr lang="ru-RU" sz="1400" i="1" dirty="0" err="1" smtClean="0">
                <a:solidFill>
                  <a:schemeClr val="bg1"/>
                </a:solidFill>
              </a:rPr>
              <a:t>power</a:t>
            </a:r>
            <a:r>
              <a:rPr lang="ru-RU" sz="1400" i="1" dirty="0" smtClean="0">
                <a:solidFill>
                  <a:schemeClr val="bg1"/>
                </a:solidFill>
              </a:rPr>
              <a:t> </a:t>
            </a:r>
            <a:r>
              <a:rPr lang="ru-RU" sz="1400" i="1" dirty="0" err="1" smtClean="0">
                <a:solidFill>
                  <a:schemeClr val="bg1"/>
                </a:solidFill>
              </a:rPr>
              <a:t>laser</a:t>
            </a:r>
            <a:r>
              <a:rPr lang="ru-RU" sz="1400" i="1" dirty="0" smtClean="0">
                <a:solidFill>
                  <a:schemeClr val="bg1"/>
                </a:solidFill>
              </a:rPr>
              <a:t> </a:t>
            </a:r>
            <a:r>
              <a:rPr lang="ru-RU" sz="1400" i="1" dirty="0" err="1" smtClean="0">
                <a:solidFill>
                  <a:schemeClr val="bg1"/>
                </a:solidFill>
              </a:rPr>
              <a:t>beam</a:t>
            </a:r>
            <a:r>
              <a:rPr lang="ru-RU" sz="1400" i="1" dirty="0" smtClean="0">
                <a:solidFill>
                  <a:schemeClr val="bg1"/>
                </a:solidFill>
              </a:rPr>
              <a:t> </a:t>
            </a:r>
            <a:r>
              <a:rPr lang="ru-RU" sz="1400" i="1" dirty="0" err="1" smtClean="0">
                <a:solidFill>
                  <a:schemeClr val="bg1"/>
                </a:solidFill>
              </a:rPr>
              <a:t>splitting</a:t>
            </a:r>
            <a:r>
              <a:rPr lang="ru-RU" sz="1400" i="1" dirty="0" smtClean="0">
                <a:solidFill>
                  <a:schemeClr val="bg1"/>
                </a:solidFill>
              </a:rPr>
              <a:t> </a:t>
            </a:r>
            <a:r>
              <a:rPr lang="ru-RU" sz="1400" i="1" dirty="0" err="1" smtClean="0">
                <a:solidFill>
                  <a:schemeClr val="bg1"/>
                </a:solidFill>
              </a:rPr>
              <a:t>into</a:t>
            </a:r>
            <a:r>
              <a:rPr lang="ru-RU" sz="1400" i="1" dirty="0" smtClean="0">
                <a:solidFill>
                  <a:schemeClr val="bg1"/>
                </a:solidFill>
              </a:rPr>
              <a:t> 112 “</a:t>
            </a:r>
            <a:r>
              <a:rPr lang="ru-RU" sz="1400" i="1" dirty="0" err="1" smtClean="0">
                <a:solidFill>
                  <a:schemeClr val="bg1"/>
                </a:solidFill>
              </a:rPr>
              <a:t>tracks</a:t>
            </a:r>
            <a:r>
              <a:rPr lang="ru-RU" sz="1400" i="1" dirty="0" smtClean="0">
                <a:solidFill>
                  <a:schemeClr val="bg1"/>
                </a:solidFill>
              </a:rPr>
              <a:t>” </a:t>
            </a:r>
            <a:r>
              <a:rPr lang="ru-RU" sz="1400" i="1" dirty="0" err="1" smtClean="0">
                <a:solidFill>
                  <a:schemeClr val="bg1"/>
                </a:solidFill>
              </a:rPr>
              <a:t>of</a:t>
            </a:r>
            <a:r>
              <a:rPr lang="ru-RU" sz="1400" i="1" dirty="0" smtClean="0">
                <a:solidFill>
                  <a:schemeClr val="bg1"/>
                </a:solidFill>
              </a:rPr>
              <a:t> 1 </a:t>
            </a:r>
            <a:r>
              <a:rPr lang="ru-RU" sz="1400" i="1" dirty="0" err="1" smtClean="0">
                <a:solidFill>
                  <a:schemeClr val="bg1"/>
                </a:solidFill>
              </a:rPr>
              <a:t>mm</a:t>
            </a:r>
            <a:r>
              <a:rPr lang="ru-RU" sz="1400" i="1" dirty="0" smtClean="0">
                <a:solidFill>
                  <a:schemeClr val="bg1"/>
                </a:solidFill>
              </a:rPr>
              <a:t> </a:t>
            </a:r>
            <a:r>
              <a:rPr lang="ru-RU" sz="1400" i="1" dirty="0" err="1" smtClean="0">
                <a:solidFill>
                  <a:schemeClr val="bg1"/>
                </a:solidFill>
              </a:rPr>
              <a:t>diameter</a:t>
            </a:r>
            <a:r>
              <a:rPr lang="ru-RU" sz="1400" i="1" dirty="0" smtClean="0">
                <a:solidFill>
                  <a:schemeClr val="bg1"/>
                </a:solidFill>
              </a:rPr>
              <a:t>. </a:t>
            </a:r>
          </a:p>
        </p:txBody>
      </p:sp>
      <p:sp>
        <p:nvSpPr>
          <p:cNvPr id="13" name="Text Box 7"/>
          <p:cNvSpPr txBox="1">
            <a:spLocks noChangeArrowheads="1"/>
          </p:cNvSpPr>
          <p:nvPr/>
        </p:nvSpPr>
        <p:spPr bwMode="auto">
          <a:xfrm>
            <a:off x="11544" y="908720"/>
            <a:ext cx="8861349"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7348" rIns="90000" bIns="45000"/>
          <a:lstStyle>
            <a:lvl1pPr eaLnBrk="0">
              <a:tabLst>
                <a:tab pos="723900" algn="l"/>
                <a:tab pos="1447800" algn="l"/>
                <a:tab pos="2171700" algn="l"/>
                <a:tab pos="2895600" algn="l"/>
                <a:tab pos="3619500" algn="l"/>
                <a:tab pos="4343400" algn="l"/>
                <a:tab pos="5067300" algn="l"/>
              </a:tabLst>
              <a:defRPr>
                <a:solidFill>
                  <a:schemeClr val="tx1"/>
                </a:solidFill>
                <a:latin typeface="Arial" charset="0"/>
                <a:ea typeface="DejaVu Sans" charset="0"/>
                <a:cs typeface="DejaVu Sans" charset="0"/>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ea typeface="DejaVu Sans" charset="0"/>
                <a:cs typeface="DejaVu Sans" charset="0"/>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ea typeface="DejaVu Sans" charset="0"/>
                <a:cs typeface="DejaVu Sans" charset="0"/>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ea typeface="DejaVu Sans" charset="0"/>
                <a:cs typeface="DejaVu Sans" charset="0"/>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chemeClr val="tx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chemeClr val="tx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chemeClr val="tx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chemeClr val="tx1"/>
                </a:solidFill>
                <a:latin typeface="Arial" charset="0"/>
                <a:ea typeface="DejaVu Sans" charset="0"/>
                <a:cs typeface="DejaVu Sans" charset="0"/>
              </a:defRPr>
            </a:lvl9pPr>
          </a:lstStyle>
          <a:p>
            <a:pPr algn="ctr" eaLnBrk="1"/>
            <a:r>
              <a:rPr lang="ru-RU" altLang="ru-RU" dirty="0"/>
              <a:t>	</a:t>
            </a:r>
            <a:r>
              <a:rPr lang="ru-RU" altLang="ru-RU" dirty="0" err="1"/>
              <a:t>In</a:t>
            </a:r>
            <a:r>
              <a:rPr lang="ru-RU" altLang="ru-RU" dirty="0"/>
              <a:t> </a:t>
            </a:r>
            <a:r>
              <a:rPr lang="ru-RU" altLang="ru-RU" dirty="0" err="1"/>
              <a:t>order</a:t>
            </a:r>
            <a:r>
              <a:rPr lang="ru-RU" altLang="ru-RU" dirty="0"/>
              <a:t> </a:t>
            </a:r>
            <a:r>
              <a:rPr lang="ru-RU" altLang="ru-RU" dirty="0" err="1"/>
              <a:t>to</a:t>
            </a:r>
            <a:r>
              <a:rPr lang="ru-RU" altLang="ru-RU" dirty="0"/>
              <a:t> </a:t>
            </a:r>
            <a:r>
              <a:rPr lang="ru-RU" altLang="ru-RU" dirty="0" err="1"/>
              <a:t>minimize</a:t>
            </a:r>
            <a:r>
              <a:rPr lang="ru-RU" altLang="ru-RU" dirty="0"/>
              <a:t> </a:t>
            </a:r>
            <a:r>
              <a:rPr lang="ru-RU" altLang="ru-RU" dirty="0" err="1"/>
              <a:t>the</a:t>
            </a:r>
            <a:r>
              <a:rPr lang="ru-RU" altLang="ru-RU" dirty="0"/>
              <a:t> </a:t>
            </a:r>
            <a:r>
              <a:rPr lang="ru-RU" altLang="ru-RU" dirty="0" err="1"/>
              <a:t>error</a:t>
            </a:r>
            <a:r>
              <a:rPr lang="ru-RU" altLang="ru-RU" dirty="0"/>
              <a:t> </a:t>
            </a:r>
            <a:r>
              <a:rPr lang="ru-RU" altLang="ru-RU" dirty="0" err="1"/>
              <a:t>in</a:t>
            </a:r>
            <a:r>
              <a:rPr lang="ru-RU" altLang="ru-RU" dirty="0"/>
              <a:t> </a:t>
            </a:r>
            <a:r>
              <a:rPr lang="ru-RU" altLang="ru-RU" dirty="0" err="1"/>
              <a:t>the</a:t>
            </a:r>
            <a:r>
              <a:rPr lang="ru-RU" altLang="ru-RU" dirty="0"/>
              <a:t> </a:t>
            </a:r>
            <a:r>
              <a:rPr lang="ru-RU" altLang="ru-RU" dirty="0" err="1"/>
              <a:t>absolute</a:t>
            </a:r>
            <a:r>
              <a:rPr lang="ru-RU" altLang="ru-RU" dirty="0"/>
              <a:t> </a:t>
            </a:r>
            <a:r>
              <a:rPr lang="ru-RU" altLang="ru-RU" dirty="0" err="1"/>
              <a:t>position</a:t>
            </a:r>
            <a:r>
              <a:rPr lang="ru-RU" altLang="ru-RU" dirty="0"/>
              <a:t> </a:t>
            </a:r>
            <a:r>
              <a:rPr lang="ru-RU" altLang="ru-RU" dirty="0" err="1"/>
              <a:t>measurement</a:t>
            </a:r>
            <a:r>
              <a:rPr lang="ru-RU" altLang="ru-RU" dirty="0"/>
              <a:t> </a:t>
            </a:r>
            <a:r>
              <a:rPr lang="ru-RU" altLang="ru-RU" dirty="0" err="1"/>
              <a:t>by</a:t>
            </a:r>
            <a:r>
              <a:rPr lang="ru-RU" altLang="ru-RU" dirty="0"/>
              <a:t> TPC, </a:t>
            </a:r>
            <a:r>
              <a:rPr lang="ru-RU" altLang="ru-RU" dirty="0" err="1"/>
              <a:t>it</a:t>
            </a:r>
            <a:r>
              <a:rPr lang="ru-RU" altLang="ru-RU" dirty="0"/>
              <a:t> </a:t>
            </a:r>
            <a:r>
              <a:rPr lang="ru-RU" altLang="ru-RU" dirty="0" err="1"/>
              <a:t>is</a:t>
            </a:r>
            <a:r>
              <a:rPr lang="ru-RU" altLang="ru-RU" dirty="0"/>
              <a:t> </a:t>
            </a:r>
            <a:r>
              <a:rPr lang="ru-RU" altLang="ru-RU" dirty="0" err="1"/>
              <a:t>necessary</a:t>
            </a:r>
            <a:r>
              <a:rPr lang="ru-RU" altLang="ru-RU" dirty="0"/>
              <a:t> </a:t>
            </a:r>
            <a:r>
              <a:rPr lang="ru-RU" altLang="ru-RU" dirty="0" err="1"/>
              <a:t>to</a:t>
            </a:r>
            <a:r>
              <a:rPr lang="ru-RU" altLang="ru-RU" dirty="0"/>
              <a:t> </a:t>
            </a:r>
            <a:r>
              <a:rPr lang="ru-RU" altLang="ru-RU" dirty="0" err="1"/>
              <a:t>take</a:t>
            </a:r>
            <a:r>
              <a:rPr lang="ru-RU" altLang="ru-RU" dirty="0"/>
              <a:t> </a:t>
            </a:r>
            <a:r>
              <a:rPr lang="ru-RU" altLang="ru-RU" dirty="0" err="1"/>
              <a:t>into</a:t>
            </a:r>
            <a:r>
              <a:rPr lang="ru-RU" altLang="ru-RU" dirty="0"/>
              <a:t> </a:t>
            </a:r>
            <a:r>
              <a:rPr lang="ru-RU" altLang="ru-RU" dirty="0" err="1"/>
              <a:t>account</a:t>
            </a:r>
            <a:r>
              <a:rPr lang="ru-RU" altLang="ru-RU" dirty="0"/>
              <a:t> </a:t>
            </a:r>
            <a:r>
              <a:rPr lang="ru-RU" altLang="ru-RU" dirty="0" err="1"/>
              <a:t>both</a:t>
            </a:r>
            <a:r>
              <a:rPr lang="ru-RU" altLang="ru-RU" dirty="0"/>
              <a:t> </a:t>
            </a:r>
            <a:r>
              <a:rPr lang="ru-RU" altLang="ru-RU" dirty="0" err="1"/>
              <a:t>static</a:t>
            </a:r>
            <a:r>
              <a:rPr lang="ru-RU" altLang="ru-RU" dirty="0"/>
              <a:t> </a:t>
            </a:r>
            <a:r>
              <a:rPr lang="ru-RU" altLang="ru-RU" dirty="0" err="1"/>
              <a:t>and</a:t>
            </a:r>
            <a:r>
              <a:rPr lang="ru-RU" altLang="ru-RU" dirty="0"/>
              <a:t> </a:t>
            </a:r>
            <a:r>
              <a:rPr lang="ru-RU" altLang="ru-RU" dirty="0" err="1"/>
              <a:t>time-dependent</a:t>
            </a:r>
            <a:r>
              <a:rPr lang="ru-RU" altLang="ru-RU" dirty="0"/>
              <a:t> </a:t>
            </a:r>
            <a:r>
              <a:rPr lang="ru-RU" altLang="ru-RU" dirty="0" err="1"/>
              <a:t>distortions</a:t>
            </a:r>
            <a:r>
              <a:rPr lang="ru-RU" altLang="ru-RU" dirty="0"/>
              <a:t> </a:t>
            </a:r>
            <a:r>
              <a:rPr lang="ru-RU" altLang="ru-RU" dirty="0" err="1"/>
              <a:t>in</a:t>
            </a:r>
            <a:r>
              <a:rPr lang="ru-RU" altLang="ru-RU" dirty="0"/>
              <a:t> </a:t>
            </a:r>
            <a:r>
              <a:rPr lang="ru-RU" altLang="ru-RU" dirty="0" err="1"/>
              <a:t>the</a:t>
            </a:r>
            <a:r>
              <a:rPr lang="ru-RU" altLang="ru-RU" dirty="0"/>
              <a:t> </a:t>
            </a:r>
            <a:r>
              <a:rPr lang="ru-RU" altLang="ru-RU" dirty="0" err="1"/>
              <a:t>drift</a:t>
            </a:r>
            <a:r>
              <a:rPr lang="ru-RU" altLang="ru-RU" dirty="0"/>
              <a:t> </a:t>
            </a:r>
            <a:r>
              <a:rPr lang="ru-RU" altLang="ru-RU" dirty="0" err="1"/>
              <a:t>path</a:t>
            </a:r>
            <a:r>
              <a:rPr lang="ru-RU" altLang="ru-RU" dirty="0"/>
              <a:t> </a:t>
            </a:r>
            <a:r>
              <a:rPr lang="ru-RU" altLang="ru-RU" dirty="0" err="1"/>
              <a:t>of</a:t>
            </a:r>
            <a:r>
              <a:rPr lang="ru-RU" altLang="ru-RU" dirty="0"/>
              <a:t> </a:t>
            </a:r>
            <a:r>
              <a:rPr lang="ru-RU" altLang="ru-RU" dirty="0" err="1"/>
              <a:t>the</a:t>
            </a:r>
            <a:r>
              <a:rPr lang="ru-RU" altLang="ru-RU" dirty="0"/>
              <a:t> </a:t>
            </a:r>
            <a:r>
              <a:rPr lang="ru-RU" altLang="ru-RU" dirty="0" err="1"/>
              <a:t>ionization</a:t>
            </a:r>
            <a:r>
              <a:rPr lang="ru-RU" altLang="ru-RU" dirty="0"/>
              <a:t> </a:t>
            </a:r>
            <a:r>
              <a:rPr lang="ru-RU" altLang="ru-RU" dirty="0" err="1"/>
              <a:t>cloud</a:t>
            </a:r>
            <a:r>
              <a:rPr lang="ru-RU" altLang="ru-RU" dirty="0"/>
              <a:t>. </a:t>
            </a:r>
            <a:r>
              <a:rPr lang="en-US" altLang="ru-RU" dirty="0">
                <a:cs typeface="Times New Roman" pitchFamily="16" charset="0"/>
              </a:rPr>
              <a:t>A calibration system that can reproduce </a:t>
            </a:r>
            <a:r>
              <a:rPr lang="en-US" altLang="ru-RU" dirty="0" err="1">
                <a:cs typeface="Times New Roman" pitchFamily="16" charset="0"/>
              </a:rPr>
              <a:t>fiducial</a:t>
            </a:r>
            <a:r>
              <a:rPr lang="en-US" altLang="ru-RU" dirty="0">
                <a:cs typeface="Times New Roman" pitchFamily="16" charset="0"/>
              </a:rPr>
              <a:t> tracks is needed to monitor the TPC performance. This calibration system will be based on the UV laser. </a:t>
            </a:r>
          </a:p>
        </p:txBody>
      </p:sp>
      <p:sp>
        <p:nvSpPr>
          <p:cNvPr id="22" name="Номер слайда 21"/>
          <p:cNvSpPr>
            <a:spLocks noGrp="1"/>
          </p:cNvSpPr>
          <p:nvPr>
            <p:ph type="sldNum" sz="quarter" idx="12"/>
          </p:nvPr>
        </p:nvSpPr>
        <p:spPr>
          <a:xfrm>
            <a:off x="8160468" y="6262688"/>
            <a:ext cx="504000" cy="360000"/>
          </a:xfrm>
        </p:spPr>
        <p:style>
          <a:lnRef idx="1">
            <a:schemeClr val="accent4"/>
          </a:lnRef>
          <a:fillRef idx="3">
            <a:schemeClr val="accent4"/>
          </a:fillRef>
          <a:effectRef idx="2">
            <a:schemeClr val="accent4"/>
          </a:effectRef>
          <a:fontRef idx="minor">
            <a:schemeClr val="lt1"/>
          </a:fontRef>
        </p:style>
        <p:txBody>
          <a:bodyPr/>
          <a:lstStyle/>
          <a:p>
            <a:r>
              <a:rPr lang="en-US" dirty="0" smtClean="0"/>
              <a:t>15</a:t>
            </a:r>
            <a:endParaRPr lang="ru-RU" dirty="0"/>
          </a:p>
        </p:txBody>
      </p:sp>
    </p:spTree>
    <p:extLst>
      <p:ext uri="{BB962C8B-B14F-4D97-AF65-F5344CB8AC3E}">
        <p14:creationId xmlns:p14="http://schemas.microsoft.com/office/powerpoint/2010/main" val="640969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7262" y="332656"/>
            <a:ext cx="7125113" cy="924475"/>
          </a:xfrm>
        </p:spPr>
        <p:txBody>
          <a:bodyPr/>
          <a:lstStyle/>
          <a:p>
            <a:r>
              <a:rPr lang="en-US" dirty="0"/>
              <a:t>TPC gas </a:t>
            </a:r>
            <a:r>
              <a:rPr lang="en-US" dirty="0" smtClean="0"/>
              <a:t>system</a:t>
            </a:r>
            <a:endParaRPr lang="ru-RU" dirty="0"/>
          </a:p>
        </p:txBody>
      </p:sp>
      <p:sp>
        <p:nvSpPr>
          <p:cNvPr id="98" name="TextBox 97"/>
          <p:cNvSpPr txBox="1"/>
          <p:nvPr/>
        </p:nvSpPr>
        <p:spPr>
          <a:xfrm>
            <a:off x="316949" y="5801071"/>
            <a:ext cx="4640446" cy="307777"/>
          </a:xfrm>
          <a:prstGeom prst="rect">
            <a:avLst/>
          </a:prstGeom>
          <a:noFill/>
        </p:spPr>
        <p:txBody>
          <a:bodyPr wrap="square" rtlCol="0">
            <a:spAutoFit/>
          </a:bodyPr>
          <a:lstStyle/>
          <a:p>
            <a:r>
              <a:rPr lang="en-US" sz="1400" dirty="0" smtClean="0"/>
              <a:t>Schematic view of the TPC gas system structure</a:t>
            </a:r>
            <a:endParaRPr lang="ru-RU" sz="1400" dirty="0"/>
          </a:p>
        </p:txBody>
      </p:sp>
      <p:sp>
        <p:nvSpPr>
          <p:cNvPr id="100" name="Прямоугольник 99"/>
          <p:cNvSpPr/>
          <p:nvPr/>
        </p:nvSpPr>
        <p:spPr>
          <a:xfrm>
            <a:off x="5148064" y="2091046"/>
            <a:ext cx="3888432" cy="3754874"/>
          </a:xfrm>
          <a:prstGeom prst="rect">
            <a:avLst/>
          </a:prstGeom>
        </p:spPr>
        <p:txBody>
          <a:bodyPr wrap="square">
            <a:spAutoFit/>
          </a:bodyPr>
          <a:lstStyle/>
          <a:p>
            <a:pPr algn="ctr"/>
            <a:r>
              <a:rPr lang="en-US" sz="1400" dirty="0">
                <a:solidFill>
                  <a:schemeClr val="bg1"/>
                </a:solidFill>
              </a:rPr>
              <a:t>Requirements</a:t>
            </a:r>
            <a:endParaRPr lang="en-US" sz="1400" dirty="0" smtClean="0">
              <a:solidFill>
                <a:schemeClr val="bg1"/>
              </a:solidFill>
            </a:endParaRPr>
          </a:p>
          <a:p>
            <a:r>
              <a:rPr lang="en-US" sz="1400" dirty="0" smtClean="0">
                <a:solidFill>
                  <a:schemeClr val="bg1"/>
                </a:solidFill>
              </a:rPr>
              <a:t>90%Ar+10%CH</a:t>
            </a:r>
            <a:r>
              <a:rPr lang="en-US" sz="1400" baseline="-25000" dirty="0" smtClean="0">
                <a:solidFill>
                  <a:schemeClr val="bg1"/>
                </a:solidFill>
              </a:rPr>
              <a:t>4</a:t>
            </a:r>
            <a:endParaRPr lang="ru-RU" sz="1400" dirty="0">
              <a:solidFill>
                <a:schemeClr val="bg1"/>
              </a:solidFill>
            </a:endParaRPr>
          </a:p>
          <a:p>
            <a:endParaRPr lang="en-US" sz="1400" dirty="0" smtClean="0">
              <a:solidFill>
                <a:schemeClr val="bg1"/>
              </a:solidFill>
            </a:endParaRPr>
          </a:p>
          <a:p>
            <a:r>
              <a:rPr lang="en-US" sz="1400" dirty="0" smtClean="0">
                <a:solidFill>
                  <a:schemeClr val="bg1"/>
                </a:solidFill>
              </a:rPr>
              <a:t>The drift volume is 18500 liters,</a:t>
            </a:r>
          </a:p>
          <a:p>
            <a:r>
              <a:rPr lang="en-US" sz="1400" dirty="0" smtClean="0">
                <a:solidFill>
                  <a:schemeClr val="bg1"/>
                </a:solidFill>
              </a:rPr>
              <a:t> the insulating gaps – 4800 liters</a:t>
            </a:r>
          </a:p>
          <a:p>
            <a:endParaRPr lang="en-US" sz="1400" dirty="0" smtClean="0">
              <a:solidFill>
                <a:schemeClr val="bg1"/>
              </a:solidFill>
            </a:endParaRPr>
          </a:p>
          <a:p>
            <a:r>
              <a:rPr lang="en-US" sz="1400" dirty="0">
                <a:solidFill>
                  <a:schemeClr val="bg1"/>
                </a:solidFill>
              </a:rPr>
              <a:t>Hermetically closed-loop gas circulation system </a:t>
            </a:r>
            <a:endParaRPr lang="en-US" sz="1400" dirty="0" smtClean="0">
              <a:solidFill>
                <a:schemeClr val="bg1"/>
              </a:solidFill>
            </a:endParaRPr>
          </a:p>
          <a:p>
            <a:endParaRPr lang="ru-RU" sz="1400" dirty="0">
              <a:solidFill>
                <a:schemeClr val="bg1"/>
              </a:solidFill>
            </a:endParaRPr>
          </a:p>
          <a:p>
            <a:r>
              <a:rPr lang="en-US" sz="1400" dirty="0">
                <a:solidFill>
                  <a:schemeClr val="bg1"/>
                </a:solidFill>
              </a:rPr>
              <a:t>Dryer and purification in return line</a:t>
            </a:r>
            <a:endParaRPr lang="ru-RU" sz="1400" dirty="0">
              <a:solidFill>
                <a:schemeClr val="bg1"/>
              </a:solidFill>
            </a:endParaRPr>
          </a:p>
          <a:p>
            <a:r>
              <a:rPr lang="en-US" sz="1400" dirty="0">
                <a:solidFill>
                  <a:schemeClr val="bg1"/>
                </a:solidFill>
              </a:rPr>
              <a:t>Continuous monitoring of gas gain and drift velocity – gas </a:t>
            </a:r>
            <a:r>
              <a:rPr lang="en-US" sz="1400" dirty="0" smtClean="0">
                <a:solidFill>
                  <a:schemeClr val="bg1"/>
                </a:solidFill>
              </a:rPr>
              <a:t>chromatograph</a:t>
            </a:r>
          </a:p>
          <a:p>
            <a:endParaRPr lang="en-US" sz="1400" dirty="0">
              <a:solidFill>
                <a:schemeClr val="bg1"/>
              </a:solidFill>
            </a:endParaRPr>
          </a:p>
          <a:p>
            <a:r>
              <a:rPr lang="en-US" sz="1400" dirty="0">
                <a:solidFill>
                  <a:schemeClr val="bg1"/>
                </a:solidFill>
              </a:rPr>
              <a:t>Gas mixture temperature control </a:t>
            </a:r>
            <a:r>
              <a:rPr lang="en-US" sz="1400" dirty="0" smtClean="0">
                <a:solidFill>
                  <a:schemeClr val="bg1"/>
                </a:solidFill>
              </a:rPr>
              <a:t>- 0.5 K</a:t>
            </a:r>
          </a:p>
          <a:p>
            <a:endParaRPr lang="ru-RU" sz="1400" dirty="0">
              <a:solidFill>
                <a:schemeClr val="bg1"/>
              </a:solidFill>
            </a:endParaRPr>
          </a:p>
          <a:p>
            <a:r>
              <a:rPr lang="en-US" sz="1400" dirty="0">
                <a:solidFill>
                  <a:schemeClr val="bg1"/>
                </a:solidFill>
              </a:rPr>
              <a:t>Internal TPC pressure – 2 mbar</a:t>
            </a:r>
            <a:endParaRPr lang="ru-RU" sz="1400" dirty="0">
              <a:solidFill>
                <a:schemeClr val="bg1"/>
              </a:solidFill>
            </a:endParaRPr>
          </a:p>
          <a:p>
            <a:r>
              <a:rPr lang="en-US" sz="1400" dirty="0">
                <a:solidFill>
                  <a:schemeClr val="bg1"/>
                </a:solidFill>
              </a:rPr>
              <a:t>Recirculation flow  -  3.8 m</a:t>
            </a:r>
            <a:r>
              <a:rPr lang="en-US" sz="1400" baseline="30000" dirty="0">
                <a:solidFill>
                  <a:schemeClr val="bg1"/>
                </a:solidFill>
              </a:rPr>
              <a:t>3 </a:t>
            </a:r>
            <a:r>
              <a:rPr lang="en-US" sz="1400" dirty="0">
                <a:solidFill>
                  <a:schemeClr val="bg1"/>
                </a:solidFill>
              </a:rPr>
              <a:t>/h </a:t>
            </a:r>
            <a:endParaRPr lang="ru-RU" sz="1400" dirty="0">
              <a:solidFill>
                <a:schemeClr val="bg1"/>
              </a:solidFill>
            </a:endParaRPr>
          </a:p>
        </p:txBody>
      </p:sp>
      <p:grpSp>
        <p:nvGrpSpPr>
          <p:cNvPr id="109" name="Группа 108"/>
          <p:cNvGrpSpPr/>
          <p:nvPr/>
        </p:nvGrpSpPr>
        <p:grpSpPr>
          <a:xfrm>
            <a:off x="135136" y="1700808"/>
            <a:ext cx="4896544" cy="4075534"/>
            <a:chOff x="467544" y="1412777"/>
            <a:chExt cx="4864848" cy="4293864"/>
          </a:xfrm>
        </p:grpSpPr>
        <p:sp>
          <p:nvSpPr>
            <p:cNvPr id="110" name="Прямоугольник 109"/>
            <p:cNvSpPr/>
            <p:nvPr/>
          </p:nvSpPr>
          <p:spPr>
            <a:xfrm>
              <a:off x="1683756" y="1823919"/>
              <a:ext cx="553532" cy="13595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11" name="Скругленный прямоугольник 110"/>
            <p:cNvSpPr/>
            <p:nvPr/>
          </p:nvSpPr>
          <p:spPr>
            <a:xfrm>
              <a:off x="4557447" y="4981493"/>
              <a:ext cx="276766" cy="67975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TextBox 111"/>
            <p:cNvSpPr txBox="1"/>
            <p:nvPr/>
          </p:nvSpPr>
          <p:spPr>
            <a:xfrm>
              <a:off x="1115616" y="2348880"/>
              <a:ext cx="411203" cy="276999"/>
            </a:xfrm>
            <a:prstGeom prst="rect">
              <a:avLst/>
            </a:prstGeom>
            <a:noFill/>
          </p:spPr>
          <p:txBody>
            <a:bodyPr wrap="square" rtlCol="0">
              <a:spAutoFit/>
            </a:bodyPr>
            <a:lstStyle/>
            <a:p>
              <a:r>
                <a:rPr lang="en-US" sz="1200" dirty="0" smtClean="0"/>
                <a:t>CO</a:t>
              </a:r>
              <a:endParaRPr lang="ru-RU" sz="1200" dirty="0"/>
            </a:p>
          </p:txBody>
        </p:sp>
        <p:sp>
          <p:nvSpPr>
            <p:cNvPr id="113" name="TextBox 112"/>
            <p:cNvSpPr txBox="1"/>
            <p:nvPr/>
          </p:nvSpPr>
          <p:spPr>
            <a:xfrm>
              <a:off x="1331640" y="2420888"/>
              <a:ext cx="110706" cy="193694"/>
            </a:xfrm>
            <a:prstGeom prst="rect">
              <a:avLst/>
            </a:prstGeom>
            <a:noFill/>
          </p:spPr>
          <p:txBody>
            <a:bodyPr wrap="square" rtlCol="0">
              <a:spAutoFit/>
            </a:bodyPr>
            <a:lstStyle/>
            <a:p>
              <a:r>
                <a:rPr lang="en-US" sz="1000" dirty="0" smtClean="0"/>
                <a:t>2</a:t>
              </a:r>
              <a:endParaRPr lang="ru-RU" sz="1000" dirty="0"/>
            </a:p>
          </p:txBody>
        </p:sp>
        <p:sp>
          <p:nvSpPr>
            <p:cNvPr id="114" name="Прямоугольник 113"/>
            <p:cNvSpPr/>
            <p:nvPr/>
          </p:nvSpPr>
          <p:spPr>
            <a:xfrm>
              <a:off x="2595915" y="1823919"/>
              <a:ext cx="553532" cy="13595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15" name="Прямоугольник 114"/>
            <p:cNvSpPr/>
            <p:nvPr/>
          </p:nvSpPr>
          <p:spPr>
            <a:xfrm>
              <a:off x="1291606" y="3735274"/>
              <a:ext cx="553532" cy="13595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16" name="Прямоугольник 115"/>
            <p:cNvSpPr/>
            <p:nvPr/>
          </p:nvSpPr>
          <p:spPr>
            <a:xfrm>
              <a:off x="2287964" y="3735274"/>
              <a:ext cx="553532" cy="13595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17" name="Прямоугольник 116"/>
            <p:cNvSpPr/>
            <p:nvPr/>
          </p:nvSpPr>
          <p:spPr>
            <a:xfrm>
              <a:off x="4114621" y="2432410"/>
              <a:ext cx="941005" cy="16993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cxnSp>
          <p:nvCxnSpPr>
            <p:cNvPr id="118" name="Прямая соединительная линия 117"/>
            <p:cNvCxnSpPr/>
            <p:nvPr/>
          </p:nvCxnSpPr>
          <p:spPr>
            <a:xfrm>
              <a:off x="4114621" y="2545702"/>
              <a:ext cx="9410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p:cNvCxnSpPr/>
            <p:nvPr/>
          </p:nvCxnSpPr>
          <p:spPr>
            <a:xfrm>
              <a:off x="4114621" y="4018506"/>
              <a:ext cx="9410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Прямая соединительная линия 119"/>
            <p:cNvCxnSpPr/>
            <p:nvPr/>
          </p:nvCxnSpPr>
          <p:spPr>
            <a:xfrm>
              <a:off x="4114621" y="2998873"/>
              <a:ext cx="9410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Прямая соединительная линия 120"/>
            <p:cNvCxnSpPr/>
            <p:nvPr/>
          </p:nvCxnSpPr>
          <p:spPr>
            <a:xfrm>
              <a:off x="4114621" y="3112166"/>
              <a:ext cx="9410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Прямая соединительная линия 121"/>
            <p:cNvCxnSpPr/>
            <p:nvPr/>
          </p:nvCxnSpPr>
          <p:spPr>
            <a:xfrm>
              <a:off x="4114621" y="3452043"/>
              <a:ext cx="9410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Прямая соединительная линия 122"/>
            <p:cNvCxnSpPr/>
            <p:nvPr/>
          </p:nvCxnSpPr>
          <p:spPr>
            <a:xfrm>
              <a:off x="4114621" y="3565335"/>
              <a:ext cx="9410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a:off x="3948560" y="3055519"/>
              <a:ext cx="16606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a:off x="3948560" y="2489057"/>
              <a:ext cx="16606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Прямая со стрелкой 125"/>
            <p:cNvCxnSpPr/>
            <p:nvPr/>
          </p:nvCxnSpPr>
          <p:spPr>
            <a:xfrm>
              <a:off x="5055625" y="2489057"/>
              <a:ext cx="16606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5055625" y="3055519"/>
              <a:ext cx="16606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Прямая со стрелкой 127"/>
            <p:cNvCxnSpPr/>
            <p:nvPr/>
          </p:nvCxnSpPr>
          <p:spPr>
            <a:xfrm>
              <a:off x="3837854" y="3791921"/>
              <a:ext cx="27676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Прямая со стрелкой 128"/>
            <p:cNvCxnSpPr/>
            <p:nvPr/>
          </p:nvCxnSpPr>
          <p:spPr>
            <a:xfrm>
              <a:off x="5055625" y="3791921"/>
              <a:ext cx="16606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Прямая соединительная линия 129"/>
            <p:cNvCxnSpPr/>
            <p:nvPr/>
          </p:nvCxnSpPr>
          <p:spPr>
            <a:xfrm flipV="1">
              <a:off x="3948560" y="2035886"/>
              <a:ext cx="0" cy="10196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Прямая соединительная линия 130"/>
            <p:cNvCxnSpPr/>
            <p:nvPr/>
          </p:nvCxnSpPr>
          <p:spPr>
            <a:xfrm flipV="1">
              <a:off x="5221685" y="2035886"/>
              <a:ext cx="0" cy="1019633"/>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Прямая соединительная линия 131"/>
            <p:cNvCxnSpPr/>
            <p:nvPr/>
          </p:nvCxnSpPr>
          <p:spPr>
            <a:xfrm>
              <a:off x="5221685" y="4584968"/>
              <a:ext cx="0" cy="7364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Равнобедренный треугольник 132"/>
            <p:cNvSpPr/>
            <p:nvPr/>
          </p:nvSpPr>
          <p:spPr>
            <a:xfrm rot="16200000">
              <a:off x="2563437" y="5266017"/>
              <a:ext cx="113292" cy="11070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4" name="Равнобедренный треугольник 133"/>
            <p:cNvSpPr/>
            <p:nvPr/>
          </p:nvSpPr>
          <p:spPr>
            <a:xfrm rot="5400000">
              <a:off x="2452730" y="5266017"/>
              <a:ext cx="113292" cy="11070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Равнобедренный треугольник 134"/>
            <p:cNvSpPr/>
            <p:nvPr/>
          </p:nvSpPr>
          <p:spPr>
            <a:xfrm rot="16200000">
              <a:off x="1567079" y="5266017"/>
              <a:ext cx="113292" cy="11070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Равнобедренный треугольник 135"/>
            <p:cNvSpPr/>
            <p:nvPr/>
          </p:nvSpPr>
          <p:spPr>
            <a:xfrm rot="5400000">
              <a:off x="1456372" y="5266017"/>
              <a:ext cx="113292" cy="11070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7" name="Прямая соединительная линия 136"/>
            <p:cNvCxnSpPr>
              <a:stCxn id="135" idx="3"/>
            </p:cNvCxnSpPr>
            <p:nvPr/>
          </p:nvCxnSpPr>
          <p:spPr>
            <a:xfrm>
              <a:off x="1679078" y="5321370"/>
              <a:ext cx="7749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Прямая соединительная линия 137"/>
            <p:cNvCxnSpPr>
              <a:endCxn id="111" idx="1"/>
            </p:cNvCxnSpPr>
            <p:nvPr/>
          </p:nvCxnSpPr>
          <p:spPr>
            <a:xfrm>
              <a:off x="2675436" y="5321370"/>
              <a:ext cx="18820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Прямая со стрелкой 138"/>
            <p:cNvCxnSpPr/>
            <p:nvPr/>
          </p:nvCxnSpPr>
          <p:spPr>
            <a:xfrm flipV="1">
              <a:off x="2786143" y="5094785"/>
              <a:ext cx="0" cy="22658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Прямая соединительная линия 139"/>
            <p:cNvCxnSpPr/>
            <p:nvPr/>
          </p:nvCxnSpPr>
          <p:spPr>
            <a:xfrm flipH="1">
              <a:off x="1014839" y="5321370"/>
              <a:ext cx="4428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Прямая со стрелкой 140"/>
            <p:cNvCxnSpPr/>
            <p:nvPr/>
          </p:nvCxnSpPr>
          <p:spPr>
            <a:xfrm rot="10800000" flipV="1">
              <a:off x="2343317" y="5094785"/>
              <a:ext cx="0" cy="22658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Прямая со стрелкой 141"/>
            <p:cNvCxnSpPr/>
            <p:nvPr/>
          </p:nvCxnSpPr>
          <p:spPr>
            <a:xfrm flipV="1">
              <a:off x="1789784" y="5094785"/>
              <a:ext cx="0" cy="22658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Прямая со стрелкой 142"/>
            <p:cNvCxnSpPr/>
            <p:nvPr/>
          </p:nvCxnSpPr>
          <p:spPr>
            <a:xfrm>
              <a:off x="1346958" y="5094785"/>
              <a:ext cx="0" cy="22658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Прямая соединительная линия 143"/>
            <p:cNvCxnSpPr/>
            <p:nvPr/>
          </p:nvCxnSpPr>
          <p:spPr>
            <a:xfrm flipV="1">
              <a:off x="1014839" y="3452043"/>
              <a:ext cx="0" cy="18693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Прямая соединительная линия 144"/>
            <p:cNvCxnSpPr/>
            <p:nvPr/>
          </p:nvCxnSpPr>
          <p:spPr>
            <a:xfrm flipV="1">
              <a:off x="3837854" y="2602349"/>
              <a:ext cx="0" cy="1189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Прямая соединительная линия 145"/>
            <p:cNvCxnSpPr/>
            <p:nvPr/>
          </p:nvCxnSpPr>
          <p:spPr>
            <a:xfrm flipH="1">
              <a:off x="3173615" y="2602349"/>
              <a:ext cx="6642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Прямоугольник 146"/>
            <p:cNvSpPr/>
            <p:nvPr/>
          </p:nvSpPr>
          <p:spPr>
            <a:xfrm>
              <a:off x="3118262" y="3735274"/>
              <a:ext cx="553532" cy="13595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cxnSp>
          <p:nvCxnSpPr>
            <p:cNvPr id="148" name="Прямая со стрелкой 147"/>
            <p:cNvCxnSpPr/>
            <p:nvPr/>
          </p:nvCxnSpPr>
          <p:spPr>
            <a:xfrm flipV="1">
              <a:off x="2786143" y="3168812"/>
              <a:ext cx="0" cy="28323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Прямая соединительная линия 148"/>
            <p:cNvCxnSpPr/>
            <p:nvPr/>
          </p:nvCxnSpPr>
          <p:spPr>
            <a:xfrm>
              <a:off x="3173615" y="2828934"/>
              <a:ext cx="3321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Прямая со стрелкой 149"/>
            <p:cNvCxnSpPr/>
            <p:nvPr/>
          </p:nvCxnSpPr>
          <p:spPr>
            <a:xfrm>
              <a:off x="3505734" y="2828934"/>
              <a:ext cx="0" cy="90634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1" name="Прямая соединительная линия 150"/>
            <p:cNvCxnSpPr/>
            <p:nvPr/>
          </p:nvCxnSpPr>
          <p:spPr>
            <a:xfrm>
              <a:off x="1014839" y="3452043"/>
              <a:ext cx="17713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Прямая со стрелкой 151"/>
            <p:cNvCxnSpPr/>
            <p:nvPr/>
          </p:nvCxnSpPr>
          <p:spPr>
            <a:xfrm flipV="1">
              <a:off x="3007556" y="3168812"/>
              <a:ext cx="0" cy="28323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Прямая соединительная линия 152"/>
            <p:cNvCxnSpPr/>
            <p:nvPr/>
          </p:nvCxnSpPr>
          <p:spPr>
            <a:xfrm>
              <a:off x="3007556" y="3452043"/>
              <a:ext cx="2214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Прямая соединительная линия 153"/>
            <p:cNvCxnSpPr/>
            <p:nvPr/>
          </p:nvCxnSpPr>
          <p:spPr>
            <a:xfrm>
              <a:off x="3228969" y="3452043"/>
              <a:ext cx="0" cy="2832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Прямая соединительная линия 154"/>
            <p:cNvCxnSpPr>
              <a:stCxn id="111" idx="3"/>
            </p:cNvCxnSpPr>
            <p:nvPr/>
          </p:nvCxnSpPr>
          <p:spPr>
            <a:xfrm>
              <a:off x="4834212" y="5321370"/>
              <a:ext cx="387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Прямая со стрелкой 155"/>
            <p:cNvCxnSpPr/>
            <p:nvPr/>
          </p:nvCxnSpPr>
          <p:spPr>
            <a:xfrm>
              <a:off x="1014839" y="2029490"/>
              <a:ext cx="66891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7" name="Прямая со стрелкой 156"/>
            <p:cNvCxnSpPr/>
            <p:nvPr/>
          </p:nvCxnSpPr>
          <p:spPr>
            <a:xfrm>
              <a:off x="1014839" y="2303585"/>
              <a:ext cx="66891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Прямая со стрелкой 157"/>
            <p:cNvCxnSpPr/>
            <p:nvPr/>
          </p:nvCxnSpPr>
          <p:spPr>
            <a:xfrm>
              <a:off x="1014839" y="2577680"/>
              <a:ext cx="66891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Прямая со стрелкой 158"/>
            <p:cNvCxnSpPr/>
            <p:nvPr/>
          </p:nvCxnSpPr>
          <p:spPr>
            <a:xfrm>
              <a:off x="1014839" y="2851775"/>
              <a:ext cx="66891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1197271" y="1823919"/>
              <a:ext cx="251625" cy="217906"/>
            </a:xfrm>
            <a:prstGeom prst="rect">
              <a:avLst/>
            </a:prstGeom>
            <a:noFill/>
          </p:spPr>
          <p:txBody>
            <a:bodyPr wrap="none" rtlCol="0">
              <a:spAutoFit/>
            </a:bodyPr>
            <a:lstStyle/>
            <a:p>
              <a:r>
                <a:rPr lang="en-US" sz="1200" dirty="0" err="1" smtClean="0"/>
                <a:t>Ar</a:t>
              </a:r>
              <a:endParaRPr lang="ru-RU" sz="1200" dirty="0"/>
            </a:p>
          </p:txBody>
        </p:sp>
        <p:sp>
          <p:nvSpPr>
            <p:cNvPr id="161" name="TextBox 160"/>
            <p:cNvSpPr txBox="1"/>
            <p:nvPr/>
          </p:nvSpPr>
          <p:spPr>
            <a:xfrm>
              <a:off x="1136461" y="2098014"/>
              <a:ext cx="278734" cy="217906"/>
            </a:xfrm>
            <a:prstGeom prst="rect">
              <a:avLst/>
            </a:prstGeom>
            <a:noFill/>
          </p:spPr>
          <p:txBody>
            <a:bodyPr wrap="none" rtlCol="0">
              <a:spAutoFit/>
            </a:bodyPr>
            <a:lstStyle/>
            <a:p>
              <a:r>
                <a:rPr lang="en-US" sz="1200" dirty="0" smtClean="0"/>
                <a:t>CH</a:t>
              </a:r>
              <a:endParaRPr lang="ru-RU" sz="1200" dirty="0"/>
            </a:p>
          </p:txBody>
        </p:sp>
        <p:sp>
          <p:nvSpPr>
            <p:cNvPr id="162" name="TextBox 161"/>
            <p:cNvSpPr txBox="1"/>
            <p:nvPr/>
          </p:nvSpPr>
          <p:spPr>
            <a:xfrm>
              <a:off x="1318892" y="2166538"/>
              <a:ext cx="171517" cy="234307"/>
            </a:xfrm>
            <a:prstGeom prst="rect">
              <a:avLst/>
            </a:prstGeom>
            <a:noFill/>
          </p:spPr>
          <p:txBody>
            <a:bodyPr wrap="square" rtlCol="0">
              <a:spAutoFit/>
            </a:bodyPr>
            <a:lstStyle/>
            <a:p>
              <a:r>
                <a:rPr lang="en-US" sz="1000" dirty="0" smtClean="0"/>
                <a:t>4</a:t>
              </a:r>
              <a:endParaRPr lang="ru-RU" sz="1000" dirty="0"/>
            </a:p>
          </p:txBody>
        </p:sp>
        <p:sp>
          <p:nvSpPr>
            <p:cNvPr id="163" name="TextBox 162"/>
            <p:cNvSpPr txBox="1"/>
            <p:nvPr/>
          </p:nvSpPr>
          <p:spPr>
            <a:xfrm>
              <a:off x="1197271" y="2646204"/>
              <a:ext cx="218353" cy="217906"/>
            </a:xfrm>
            <a:prstGeom prst="rect">
              <a:avLst/>
            </a:prstGeom>
            <a:noFill/>
          </p:spPr>
          <p:txBody>
            <a:bodyPr wrap="none" rtlCol="0">
              <a:spAutoFit/>
            </a:bodyPr>
            <a:lstStyle/>
            <a:p>
              <a:r>
                <a:rPr lang="en-US" sz="1200" dirty="0" smtClean="0"/>
                <a:t>N</a:t>
              </a:r>
              <a:endParaRPr lang="ru-RU" sz="1200" dirty="0"/>
            </a:p>
          </p:txBody>
        </p:sp>
        <p:sp>
          <p:nvSpPr>
            <p:cNvPr id="164" name="TextBox 163"/>
            <p:cNvSpPr txBox="1"/>
            <p:nvPr/>
          </p:nvSpPr>
          <p:spPr>
            <a:xfrm>
              <a:off x="1318892" y="2714728"/>
              <a:ext cx="192477" cy="193694"/>
            </a:xfrm>
            <a:prstGeom prst="rect">
              <a:avLst/>
            </a:prstGeom>
            <a:noFill/>
          </p:spPr>
          <p:txBody>
            <a:bodyPr wrap="none" rtlCol="0">
              <a:spAutoFit/>
            </a:bodyPr>
            <a:lstStyle/>
            <a:p>
              <a:r>
                <a:rPr lang="en-US" sz="1000" dirty="0" smtClean="0"/>
                <a:t>2</a:t>
              </a:r>
              <a:endParaRPr lang="ru-RU" sz="1000" dirty="0"/>
            </a:p>
          </p:txBody>
        </p:sp>
        <p:sp>
          <p:nvSpPr>
            <p:cNvPr id="165" name="TextBox 164"/>
            <p:cNvSpPr txBox="1"/>
            <p:nvPr/>
          </p:nvSpPr>
          <p:spPr>
            <a:xfrm>
              <a:off x="4391386" y="3168812"/>
              <a:ext cx="355133" cy="242118"/>
            </a:xfrm>
            <a:prstGeom prst="rect">
              <a:avLst/>
            </a:prstGeom>
            <a:noFill/>
          </p:spPr>
          <p:txBody>
            <a:bodyPr wrap="none" rtlCol="0">
              <a:spAutoFit/>
            </a:bodyPr>
            <a:lstStyle/>
            <a:p>
              <a:r>
                <a:rPr lang="en-US" sz="1400" dirty="0" smtClean="0"/>
                <a:t>TPC</a:t>
              </a:r>
              <a:endParaRPr lang="ru-RU" sz="1400" dirty="0"/>
            </a:p>
          </p:txBody>
        </p:sp>
        <p:sp>
          <p:nvSpPr>
            <p:cNvPr id="166" name="TextBox 165"/>
            <p:cNvSpPr txBox="1"/>
            <p:nvPr/>
          </p:nvSpPr>
          <p:spPr>
            <a:xfrm rot="16200000">
              <a:off x="1227899" y="4414335"/>
              <a:ext cx="570237" cy="236591"/>
            </a:xfrm>
            <a:prstGeom prst="rect">
              <a:avLst/>
            </a:prstGeom>
            <a:noFill/>
          </p:spPr>
          <p:txBody>
            <a:bodyPr wrap="none" rtlCol="0">
              <a:spAutoFit/>
            </a:bodyPr>
            <a:lstStyle/>
            <a:p>
              <a:r>
                <a:rPr lang="en-US" sz="1400" dirty="0" smtClean="0"/>
                <a:t>Purifier</a:t>
              </a:r>
              <a:endParaRPr lang="ru-RU" sz="1400" dirty="0"/>
            </a:p>
          </p:txBody>
        </p:sp>
        <p:sp>
          <p:nvSpPr>
            <p:cNvPr id="167" name="TextBox 166"/>
            <p:cNvSpPr txBox="1"/>
            <p:nvPr/>
          </p:nvSpPr>
          <p:spPr>
            <a:xfrm rot="16200000">
              <a:off x="2307022" y="4752984"/>
              <a:ext cx="505479" cy="305785"/>
            </a:xfrm>
            <a:prstGeom prst="rect">
              <a:avLst/>
            </a:prstGeom>
            <a:noFill/>
          </p:spPr>
          <p:txBody>
            <a:bodyPr wrap="square" rtlCol="0">
              <a:spAutoFit/>
            </a:bodyPr>
            <a:lstStyle/>
            <a:p>
              <a:r>
                <a:rPr lang="en-US" sz="1400" dirty="0" smtClean="0"/>
                <a:t>CO</a:t>
              </a:r>
              <a:endParaRPr lang="ru-RU" sz="1400" dirty="0"/>
            </a:p>
          </p:txBody>
        </p:sp>
        <p:sp>
          <p:nvSpPr>
            <p:cNvPr id="168" name="TextBox 167"/>
            <p:cNvSpPr txBox="1"/>
            <p:nvPr/>
          </p:nvSpPr>
          <p:spPr>
            <a:xfrm rot="16200000">
              <a:off x="2556116" y="4689580"/>
              <a:ext cx="113292" cy="189272"/>
            </a:xfrm>
            <a:prstGeom prst="rect">
              <a:avLst/>
            </a:prstGeom>
            <a:noFill/>
          </p:spPr>
          <p:txBody>
            <a:bodyPr wrap="square" rtlCol="0">
              <a:spAutoFit/>
            </a:bodyPr>
            <a:lstStyle/>
            <a:p>
              <a:r>
                <a:rPr lang="en-US" sz="1000" dirty="0" smtClean="0"/>
                <a:t>2</a:t>
              </a:r>
              <a:endParaRPr lang="ru-RU" sz="1000" dirty="0"/>
            </a:p>
          </p:txBody>
        </p:sp>
        <p:sp>
          <p:nvSpPr>
            <p:cNvPr id="169" name="TextBox 168"/>
            <p:cNvSpPr txBox="1"/>
            <p:nvPr/>
          </p:nvSpPr>
          <p:spPr>
            <a:xfrm rot="16200000">
              <a:off x="2181028" y="4272177"/>
              <a:ext cx="674196" cy="236591"/>
            </a:xfrm>
            <a:prstGeom prst="rect">
              <a:avLst/>
            </a:prstGeom>
            <a:noFill/>
          </p:spPr>
          <p:txBody>
            <a:bodyPr wrap="none" rtlCol="0">
              <a:spAutoFit/>
            </a:bodyPr>
            <a:lstStyle/>
            <a:p>
              <a:r>
                <a:rPr lang="en-US" sz="1400" dirty="0" smtClean="0"/>
                <a:t>Absorber</a:t>
              </a:r>
              <a:endParaRPr lang="ru-RU" sz="1400" dirty="0"/>
            </a:p>
          </p:txBody>
        </p:sp>
        <p:sp>
          <p:nvSpPr>
            <p:cNvPr id="170" name="TextBox 169"/>
            <p:cNvSpPr txBox="1"/>
            <p:nvPr/>
          </p:nvSpPr>
          <p:spPr>
            <a:xfrm rot="16200000">
              <a:off x="4374936" y="5339721"/>
              <a:ext cx="497249" cy="236591"/>
            </a:xfrm>
            <a:prstGeom prst="rect">
              <a:avLst/>
            </a:prstGeom>
            <a:noFill/>
          </p:spPr>
          <p:txBody>
            <a:bodyPr wrap="none" rtlCol="0">
              <a:spAutoFit/>
            </a:bodyPr>
            <a:lstStyle/>
            <a:p>
              <a:r>
                <a:rPr lang="en-US" sz="1400" dirty="0" smtClean="0"/>
                <a:t>Buffer</a:t>
              </a:r>
              <a:endParaRPr lang="ru-RU" sz="1400" dirty="0"/>
            </a:p>
          </p:txBody>
        </p:sp>
        <p:sp>
          <p:nvSpPr>
            <p:cNvPr id="171" name="TextBox 170"/>
            <p:cNvSpPr txBox="1"/>
            <p:nvPr/>
          </p:nvSpPr>
          <p:spPr>
            <a:xfrm rot="16200000">
              <a:off x="3366833" y="1999677"/>
              <a:ext cx="957222" cy="236591"/>
            </a:xfrm>
            <a:prstGeom prst="rect">
              <a:avLst/>
            </a:prstGeom>
            <a:noFill/>
          </p:spPr>
          <p:txBody>
            <a:bodyPr wrap="none" rtlCol="0">
              <a:spAutoFit/>
            </a:bodyPr>
            <a:lstStyle/>
            <a:p>
              <a:r>
                <a:rPr lang="en-US" sz="1400" dirty="0" smtClean="0"/>
                <a:t>Insulating  gas</a:t>
              </a:r>
              <a:endParaRPr lang="ru-RU" sz="1400" dirty="0"/>
            </a:p>
          </p:txBody>
        </p:sp>
        <p:sp>
          <p:nvSpPr>
            <p:cNvPr id="172" name="TextBox 171"/>
            <p:cNvSpPr txBox="1"/>
            <p:nvPr/>
          </p:nvSpPr>
          <p:spPr>
            <a:xfrm rot="16200000">
              <a:off x="2782229" y="4211761"/>
              <a:ext cx="1259295" cy="519833"/>
            </a:xfrm>
            <a:prstGeom prst="rect">
              <a:avLst/>
            </a:prstGeom>
            <a:noFill/>
          </p:spPr>
          <p:txBody>
            <a:bodyPr wrap="none" rtlCol="0">
              <a:spAutoFit/>
            </a:bodyPr>
            <a:lstStyle/>
            <a:p>
              <a:pPr algn="ctr"/>
              <a:r>
                <a:rPr lang="en-US" sz="1400" dirty="0" smtClean="0"/>
                <a:t>Gas quality</a:t>
              </a:r>
            </a:p>
            <a:p>
              <a:pPr algn="ctr"/>
              <a:r>
                <a:rPr lang="en-US" sz="1400" dirty="0" smtClean="0"/>
                <a:t>  monitor</a:t>
              </a:r>
              <a:endParaRPr lang="ru-RU" sz="1400" dirty="0"/>
            </a:p>
          </p:txBody>
        </p:sp>
        <p:sp>
          <p:nvSpPr>
            <p:cNvPr id="173" name="Овал 172"/>
            <p:cNvSpPr/>
            <p:nvPr/>
          </p:nvSpPr>
          <p:spPr>
            <a:xfrm rot="10800000">
              <a:off x="5110979" y="4245091"/>
              <a:ext cx="221413" cy="2265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Равнобедренный треугольник 173"/>
            <p:cNvSpPr/>
            <p:nvPr/>
          </p:nvSpPr>
          <p:spPr>
            <a:xfrm rot="10800000">
              <a:off x="5184783" y="4396147"/>
              <a:ext cx="73805" cy="75529"/>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5" name="Прямая соединительная линия 174"/>
            <p:cNvCxnSpPr>
              <a:stCxn id="174" idx="0"/>
            </p:cNvCxnSpPr>
            <p:nvPr/>
          </p:nvCxnSpPr>
          <p:spPr>
            <a:xfrm rot="10800000" flipV="1">
              <a:off x="5221685" y="4471676"/>
              <a:ext cx="0" cy="1132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Прямая соединительная линия 175"/>
            <p:cNvCxnSpPr>
              <a:endCxn id="173" idx="4"/>
            </p:cNvCxnSpPr>
            <p:nvPr/>
          </p:nvCxnSpPr>
          <p:spPr>
            <a:xfrm>
              <a:off x="5221685" y="3791921"/>
              <a:ext cx="0" cy="4531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rot="16200000">
              <a:off x="2378869" y="2295906"/>
              <a:ext cx="987623" cy="519833"/>
            </a:xfrm>
            <a:prstGeom prst="rect">
              <a:avLst/>
            </a:prstGeom>
            <a:noFill/>
          </p:spPr>
          <p:txBody>
            <a:bodyPr wrap="square" rtlCol="0">
              <a:spAutoFit/>
            </a:bodyPr>
            <a:lstStyle/>
            <a:p>
              <a:pPr algn="ctr"/>
              <a:r>
                <a:rPr lang="en-US" sz="1400" dirty="0" smtClean="0"/>
                <a:t>Exhaust system</a:t>
              </a:r>
              <a:endParaRPr lang="ru-RU" sz="1400" dirty="0"/>
            </a:p>
          </p:txBody>
        </p:sp>
        <p:cxnSp>
          <p:nvCxnSpPr>
            <p:cNvPr id="178" name="Прямая со стрелкой 177"/>
            <p:cNvCxnSpPr>
              <a:stCxn id="114" idx="0"/>
            </p:cNvCxnSpPr>
            <p:nvPr/>
          </p:nvCxnSpPr>
          <p:spPr>
            <a:xfrm flipV="1">
              <a:off x="2872680" y="1597335"/>
              <a:ext cx="0" cy="22658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rot="16200000">
              <a:off x="2508915" y="1499777"/>
              <a:ext cx="410591" cy="236591"/>
            </a:xfrm>
            <a:prstGeom prst="rect">
              <a:avLst/>
            </a:prstGeom>
            <a:noFill/>
          </p:spPr>
          <p:txBody>
            <a:bodyPr wrap="none" rtlCol="0">
              <a:spAutoFit/>
            </a:bodyPr>
            <a:lstStyle/>
            <a:p>
              <a:r>
                <a:rPr lang="en-US" sz="1400" dirty="0" smtClean="0"/>
                <a:t>Vent</a:t>
              </a:r>
              <a:endParaRPr lang="ru-RU" sz="1400" dirty="0"/>
            </a:p>
          </p:txBody>
        </p:sp>
        <p:sp>
          <p:nvSpPr>
            <p:cNvPr id="180" name="TextBox 179"/>
            <p:cNvSpPr txBox="1"/>
            <p:nvPr/>
          </p:nvSpPr>
          <p:spPr>
            <a:xfrm>
              <a:off x="3991980" y="4584968"/>
              <a:ext cx="895793" cy="292884"/>
            </a:xfrm>
            <a:prstGeom prst="rect">
              <a:avLst/>
            </a:prstGeom>
            <a:noFill/>
          </p:spPr>
          <p:txBody>
            <a:bodyPr wrap="none" rtlCol="0">
              <a:spAutoFit/>
            </a:bodyPr>
            <a:lstStyle/>
            <a:p>
              <a:r>
                <a:rPr lang="en-US" sz="1400" dirty="0" smtClean="0"/>
                <a:t>Compressor</a:t>
              </a:r>
              <a:endParaRPr lang="ru-RU" sz="1400" dirty="0"/>
            </a:p>
          </p:txBody>
        </p:sp>
        <p:cxnSp>
          <p:nvCxnSpPr>
            <p:cNvPr id="181" name="Прямая со стрелкой 180"/>
            <p:cNvCxnSpPr/>
            <p:nvPr/>
          </p:nvCxnSpPr>
          <p:spPr>
            <a:xfrm flipH="1">
              <a:off x="4359422" y="1892444"/>
              <a:ext cx="304053" cy="6167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2" name="Прямая соединительная линия 181"/>
            <p:cNvCxnSpPr/>
            <p:nvPr/>
          </p:nvCxnSpPr>
          <p:spPr>
            <a:xfrm>
              <a:off x="4663475" y="1892444"/>
              <a:ext cx="4256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a:off x="4298611" y="1618349"/>
              <a:ext cx="1014054" cy="292884"/>
            </a:xfrm>
            <a:prstGeom prst="rect">
              <a:avLst/>
            </a:prstGeom>
            <a:noFill/>
          </p:spPr>
          <p:txBody>
            <a:bodyPr wrap="none" rtlCol="0">
              <a:spAutoFit/>
            </a:bodyPr>
            <a:lstStyle/>
            <a:p>
              <a:r>
                <a:rPr lang="en-US" sz="1400" dirty="0" smtClean="0"/>
                <a:t>Insulating gap</a:t>
              </a:r>
              <a:endParaRPr lang="ru-RU" sz="1400" dirty="0"/>
            </a:p>
          </p:txBody>
        </p:sp>
        <p:cxnSp>
          <p:nvCxnSpPr>
            <p:cNvPr id="184" name="Прямая со стрелкой 183"/>
            <p:cNvCxnSpPr/>
            <p:nvPr/>
          </p:nvCxnSpPr>
          <p:spPr>
            <a:xfrm flipV="1">
              <a:off x="4355976" y="3717032"/>
              <a:ext cx="304053" cy="6167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3777934" y="4232817"/>
              <a:ext cx="1098378" cy="307777"/>
            </a:xfrm>
            <a:prstGeom prst="rect">
              <a:avLst/>
            </a:prstGeom>
            <a:noFill/>
          </p:spPr>
          <p:txBody>
            <a:bodyPr wrap="none" rtlCol="0">
              <a:spAutoFit/>
            </a:bodyPr>
            <a:lstStyle/>
            <a:p>
              <a:r>
                <a:rPr lang="en-US" sz="1400" dirty="0" smtClean="0"/>
                <a:t>Drift </a:t>
              </a:r>
              <a:r>
                <a:rPr lang="en-US" sz="1400" i="1" dirty="0" smtClean="0"/>
                <a:t>v</a:t>
              </a:r>
              <a:r>
                <a:rPr lang="en-US" sz="1400" dirty="0" smtClean="0"/>
                <a:t>olume</a:t>
              </a:r>
              <a:endParaRPr lang="ru-RU" sz="1400" dirty="0"/>
            </a:p>
          </p:txBody>
        </p:sp>
        <p:sp>
          <p:nvSpPr>
            <p:cNvPr id="186" name="Прямоугольник 185"/>
            <p:cNvSpPr/>
            <p:nvPr/>
          </p:nvSpPr>
          <p:spPr>
            <a:xfrm>
              <a:off x="467544" y="1823919"/>
              <a:ext cx="553532" cy="13595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cxnSp>
          <p:nvCxnSpPr>
            <p:cNvPr id="187" name="Прямая со стрелкой 186"/>
            <p:cNvCxnSpPr>
              <a:stCxn id="110" idx="3"/>
              <a:endCxn id="114" idx="1"/>
            </p:cNvCxnSpPr>
            <p:nvPr/>
          </p:nvCxnSpPr>
          <p:spPr>
            <a:xfrm>
              <a:off x="2237288" y="2503675"/>
              <a:ext cx="35862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rot="16200000">
              <a:off x="311142" y="2548245"/>
              <a:ext cx="765696" cy="236591"/>
            </a:xfrm>
            <a:prstGeom prst="rect">
              <a:avLst/>
            </a:prstGeom>
            <a:noFill/>
          </p:spPr>
          <p:txBody>
            <a:bodyPr wrap="none" rtlCol="0">
              <a:spAutoFit/>
            </a:bodyPr>
            <a:lstStyle/>
            <a:p>
              <a:r>
                <a:rPr lang="en-US" sz="1400" dirty="0" smtClean="0"/>
                <a:t>Gas supply</a:t>
              </a:r>
              <a:endParaRPr lang="ru-RU" sz="1400" dirty="0"/>
            </a:p>
          </p:txBody>
        </p:sp>
        <p:sp>
          <p:nvSpPr>
            <p:cNvPr id="189" name="TextBox 188"/>
            <p:cNvSpPr txBox="1"/>
            <p:nvPr/>
          </p:nvSpPr>
          <p:spPr>
            <a:xfrm rot="16200000">
              <a:off x="1672031" y="2379199"/>
              <a:ext cx="576982" cy="259917"/>
            </a:xfrm>
            <a:prstGeom prst="rect">
              <a:avLst/>
            </a:prstGeom>
            <a:noFill/>
          </p:spPr>
          <p:txBody>
            <a:bodyPr wrap="none" rtlCol="0">
              <a:spAutoFit/>
            </a:bodyPr>
            <a:lstStyle/>
            <a:p>
              <a:r>
                <a:rPr lang="en-US" sz="1400" dirty="0" smtClean="0"/>
                <a:t>Mixer</a:t>
              </a:r>
              <a:endParaRPr lang="ru-RU" sz="1400" dirty="0"/>
            </a:p>
          </p:txBody>
        </p:sp>
        <p:cxnSp>
          <p:nvCxnSpPr>
            <p:cNvPr id="190" name="Прямая со стрелкой 189"/>
            <p:cNvCxnSpPr/>
            <p:nvPr/>
          </p:nvCxnSpPr>
          <p:spPr>
            <a:xfrm flipV="1">
              <a:off x="4860032" y="4437112"/>
              <a:ext cx="288032"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Номер слайда 5"/>
          <p:cNvSpPr>
            <a:spLocks noGrp="1"/>
          </p:cNvSpPr>
          <p:nvPr>
            <p:ph type="sldNum" sz="quarter" idx="12"/>
          </p:nvPr>
        </p:nvSpPr>
        <p:spPr>
          <a:xfrm>
            <a:off x="8100392" y="6260277"/>
            <a:ext cx="504000" cy="360000"/>
          </a:xfrm>
        </p:spPr>
        <p:style>
          <a:lnRef idx="1">
            <a:schemeClr val="accent4"/>
          </a:lnRef>
          <a:fillRef idx="3">
            <a:schemeClr val="accent4"/>
          </a:fillRef>
          <a:effectRef idx="2">
            <a:schemeClr val="accent4"/>
          </a:effectRef>
          <a:fontRef idx="minor">
            <a:schemeClr val="lt1"/>
          </a:fontRef>
        </p:style>
        <p:txBody>
          <a:bodyPr/>
          <a:lstStyle/>
          <a:p>
            <a:r>
              <a:rPr lang="en-US" dirty="0" smtClean="0"/>
              <a:t>16</a:t>
            </a:r>
            <a:endParaRPr lang="ru-RU" dirty="0"/>
          </a:p>
        </p:txBody>
      </p:sp>
    </p:spTree>
    <p:extLst>
      <p:ext uri="{BB962C8B-B14F-4D97-AF65-F5344CB8AC3E}">
        <p14:creationId xmlns:p14="http://schemas.microsoft.com/office/powerpoint/2010/main" val="3068406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TPC Cooling Scheme</a:t>
            </a:r>
            <a:br>
              <a:rPr lang="en-US" dirty="0"/>
            </a:br>
            <a:r>
              <a:rPr lang="en-US" sz="2400" dirty="0"/>
              <a:t>Preliminary estimation</a:t>
            </a:r>
            <a:r>
              <a:rPr lang="en-US" dirty="0"/>
              <a:t/>
            </a:r>
            <a:br>
              <a:rPr lang="en-US" dirty="0"/>
            </a:br>
            <a:endParaRPr lang="ru-RU" dirty="0"/>
          </a:p>
        </p:txBody>
      </p:sp>
      <p:grpSp>
        <p:nvGrpSpPr>
          <p:cNvPr id="4" name="Группа 3"/>
          <p:cNvGrpSpPr/>
          <p:nvPr/>
        </p:nvGrpSpPr>
        <p:grpSpPr>
          <a:xfrm>
            <a:off x="683568" y="1464476"/>
            <a:ext cx="8272958" cy="4000508"/>
            <a:chOff x="1214414" y="928690"/>
            <a:chExt cx="8272958" cy="4000508"/>
          </a:xfrm>
        </p:grpSpPr>
        <p:grpSp>
          <p:nvGrpSpPr>
            <p:cNvPr id="5" name="Группа 4"/>
            <p:cNvGrpSpPr/>
            <p:nvPr/>
          </p:nvGrpSpPr>
          <p:grpSpPr>
            <a:xfrm>
              <a:off x="1214414" y="928690"/>
              <a:ext cx="7048648" cy="4000508"/>
              <a:chOff x="-32" y="1143004"/>
              <a:chExt cx="7048648" cy="4000508"/>
            </a:xfrm>
          </p:grpSpPr>
          <p:pic>
            <p:nvPicPr>
              <p:cNvPr id="8" name="Рисунок 7" descr="1111.tif"/>
              <p:cNvPicPr>
                <a:picLocks noChangeAspect="1"/>
              </p:cNvPicPr>
              <p:nvPr/>
            </p:nvPicPr>
            <p:blipFill>
              <a:blip r:embed="rId3" cstate="print"/>
              <a:stretch>
                <a:fillRect/>
              </a:stretch>
            </p:blipFill>
            <p:spPr>
              <a:xfrm>
                <a:off x="-32" y="1143004"/>
                <a:ext cx="6400813" cy="4000508"/>
              </a:xfrm>
              <a:prstGeom prst="rect">
                <a:avLst/>
              </a:prstGeom>
            </p:spPr>
          </p:pic>
          <p:sp>
            <p:nvSpPr>
              <p:cNvPr id="9" name="Прямоугольник 8"/>
              <p:cNvSpPr/>
              <p:nvPr/>
            </p:nvSpPr>
            <p:spPr>
              <a:xfrm>
                <a:off x="317540" y="1821645"/>
                <a:ext cx="1534699" cy="646331"/>
              </a:xfrm>
              <a:prstGeom prst="rect">
                <a:avLst/>
              </a:prstGeom>
            </p:spPr>
            <p:txBody>
              <a:bodyPr wrap="square">
                <a:spAutoFit/>
              </a:bodyPr>
              <a:lstStyle/>
              <a:p>
                <a:r>
                  <a:rPr lang="en-US" dirty="0" smtClean="0">
                    <a:solidFill>
                      <a:srgbClr val="000000"/>
                    </a:solidFill>
                  </a:rPr>
                  <a:t>Outer thermal screen </a:t>
                </a:r>
              </a:p>
            </p:txBody>
          </p:sp>
          <p:sp>
            <p:nvSpPr>
              <p:cNvPr id="10" name="Прямоугольник 9"/>
              <p:cNvSpPr/>
              <p:nvPr/>
            </p:nvSpPr>
            <p:spPr>
              <a:xfrm>
                <a:off x="1084890" y="1143004"/>
                <a:ext cx="2398734" cy="369332"/>
              </a:xfrm>
              <a:prstGeom prst="rect">
                <a:avLst/>
              </a:prstGeom>
            </p:spPr>
            <p:txBody>
              <a:bodyPr wrap="square">
                <a:spAutoFit/>
              </a:bodyPr>
              <a:lstStyle/>
              <a:p>
                <a:pPr marL="457200" indent="-457200"/>
                <a:r>
                  <a:rPr lang="en-US" dirty="0" smtClean="0">
                    <a:solidFill>
                      <a:srgbClr val="000000"/>
                    </a:solidFill>
                  </a:rPr>
                  <a:t>Front End Cards cooling</a:t>
                </a:r>
              </a:p>
            </p:txBody>
          </p:sp>
          <p:sp>
            <p:nvSpPr>
              <p:cNvPr id="11" name="Прямоугольник 10"/>
              <p:cNvSpPr/>
              <p:nvPr/>
            </p:nvSpPr>
            <p:spPr>
              <a:xfrm>
                <a:off x="5072066" y="3143248"/>
                <a:ext cx="1643074" cy="646331"/>
              </a:xfrm>
              <a:prstGeom prst="rect">
                <a:avLst/>
              </a:prstGeom>
            </p:spPr>
            <p:txBody>
              <a:bodyPr wrap="square">
                <a:spAutoFit/>
              </a:bodyPr>
              <a:lstStyle/>
              <a:p>
                <a:pPr marL="457200" indent="-457200"/>
                <a:r>
                  <a:rPr lang="en-US" smtClean="0">
                    <a:solidFill>
                      <a:srgbClr val="000000"/>
                    </a:solidFill>
                  </a:rPr>
                  <a:t>inner thermal screen </a:t>
                </a:r>
              </a:p>
            </p:txBody>
          </p:sp>
          <p:sp>
            <p:nvSpPr>
              <p:cNvPr id="12" name="Прямоугольник 11"/>
              <p:cNvSpPr/>
              <p:nvPr/>
            </p:nvSpPr>
            <p:spPr>
              <a:xfrm>
                <a:off x="4929190" y="1785926"/>
                <a:ext cx="2119426" cy="369332"/>
              </a:xfrm>
              <a:prstGeom prst="rect">
                <a:avLst/>
              </a:prstGeom>
            </p:spPr>
            <p:txBody>
              <a:bodyPr wrap="none">
                <a:spAutoFit/>
              </a:bodyPr>
              <a:lstStyle/>
              <a:p>
                <a:pPr marL="457200" indent="-457200"/>
                <a:r>
                  <a:rPr lang="en-US" smtClean="0">
                    <a:solidFill>
                      <a:srgbClr val="000000"/>
                    </a:solidFill>
                  </a:rPr>
                  <a:t>Resistor rods cooling</a:t>
                </a:r>
              </a:p>
            </p:txBody>
          </p:sp>
          <p:cxnSp>
            <p:nvCxnSpPr>
              <p:cNvPr id="13" name="Прямая со стрелкой 12"/>
              <p:cNvCxnSpPr/>
              <p:nvPr/>
            </p:nvCxnSpPr>
            <p:spPr>
              <a:xfrm rot="5400000">
                <a:off x="2643174" y="1714488"/>
                <a:ext cx="785818" cy="2143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1512136" y="2035959"/>
                <a:ext cx="948544" cy="17859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12" idx="1"/>
              </p:cNvCxnSpPr>
              <p:nvPr/>
            </p:nvCxnSpPr>
            <p:spPr>
              <a:xfrm rot="10800000">
                <a:off x="4071934" y="1857364"/>
                <a:ext cx="857256" cy="1132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12" idx="1"/>
              </p:cNvCxnSpPr>
              <p:nvPr/>
            </p:nvCxnSpPr>
            <p:spPr>
              <a:xfrm rot="10800000" flipV="1">
                <a:off x="4071934" y="1970592"/>
                <a:ext cx="857256" cy="5297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11" idx="1"/>
              </p:cNvCxnSpPr>
              <p:nvPr/>
            </p:nvCxnSpPr>
            <p:spPr>
              <a:xfrm rot="10800000">
                <a:off x="4000496" y="3000372"/>
                <a:ext cx="1071570" cy="46604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11" idx="1"/>
              </p:cNvCxnSpPr>
              <p:nvPr/>
            </p:nvCxnSpPr>
            <p:spPr>
              <a:xfrm rot="10800000" flipV="1">
                <a:off x="2928926" y="3466414"/>
                <a:ext cx="2143140" cy="34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14810" y="4643446"/>
                <a:ext cx="1970411" cy="369332"/>
              </a:xfrm>
              <a:prstGeom prst="rect">
                <a:avLst/>
              </a:prstGeom>
              <a:noFill/>
            </p:spPr>
            <p:txBody>
              <a:bodyPr wrap="none" rtlCol="0">
                <a:spAutoFit/>
              </a:bodyPr>
              <a:lstStyle/>
              <a:p>
                <a:r>
                  <a:rPr lang="en-US" dirty="0" smtClean="0">
                    <a:solidFill>
                      <a:schemeClr val="bg1"/>
                    </a:solidFill>
                  </a:rPr>
                  <a:t>Bus bar cooling</a:t>
                </a:r>
                <a:endParaRPr lang="ru-RU" dirty="0">
                  <a:solidFill>
                    <a:schemeClr val="bg1"/>
                  </a:solidFill>
                </a:endParaRPr>
              </a:p>
            </p:txBody>
          </p:sp>
          <p:cxnSp>
            <p:nvCxnSpPr>
              <p:cNvPr id="20" name="Прямая со стрелкой 19"/>
              <p:cNvCxnSpPr>
                <a:stCxn id="19" idx="1"/>
              </p:cNvCxnSpPr>
              <p:nvPr/>
            </p:nvCxnSpPr>
            <p:spPr>
              <a:xfrm flipH="1" flipV="1">
                <a:off x="3143240" y="4429132"/>
                <a:ext cx="1071570" cy="3989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19" idx="1"/>
              </p:cNvCxnSpPr>
              <p:nvPr/>
            </p:nvCxnSpPr>
            <p:spPr>
              <a:xfrm flipH="1" flipV="1">
                <a:off x="2428860" y="3357562"/>
                <a:ext cx="1785950" cy="14705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7158" y="4643446"/>
                <a:ext cx="1753493" cy="369332"/>
              </a:xfrm>
              <a:prstGeom prst="rect">
                <a:avLst/>
              </a:prstGeom>
              <a:noFill/>
            </p:spPr>
            <p:txBody>
              <a:bodyPr wrap="none" rtlCol="0">
                <a:spAutoFit/>
              </a:bodyPr>
              <a:lstStyle/>
              <a:p>
                <a:r>
                  <a:rPr lang="en-US" dirty="0" smtClean="0">
                    <a:solidFill>
                      <a:schemeClr val="bg1"/>
                    </a:solidFill>
                  </a:rPr>
                  <a:t>Cover cooling</a:t>
                </a:r>
                <a:endParaRPr lang="ru-RU" dirty="0">
                  <a:solidFill>
                    <a:schemeClr val="bg1"/>
                  </a:solidFill>
                </a:endParaRPr>
              </a:p>
            </p:txBody>
          </p:sp>
          <p:cxnSp>
            <p:nvCxnSpPr>
              <p:cNvPr id="23" name="Прямая со стрелкой 22"/>
              <p:cNvCxnSpPr>
                <a:stCxn id="22" idx="0"/>
              </p:cNvCxnSpPr>
              <p:nvPr/>
            </p:nvCxnSpPr>
            <p:spPr>
              <a:xfrm flipV="1">
                <a:off x="1233905" y="4214818"/>
                <a:ext cx="480575" cy="42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6143636" y="3929066"/>
              <a:ext cx="3343736" cy="369332"/>
            </a:xfrm>
            <a:prstGeom prst="rect">
              <a:avLst/>
            </a:prstGeom>
            <a:noFill/>
          </p:spPr>
          <p:txBody>
            <a:bodyPr wrap="none" rtlCol="0">
              <a:spAutoFit/>
            </a:bodyPr>
            <a:lstStyle/>
            <a:p>
              <a:r>
                <a:rPr lang="en-US" dirty="0" smtClean="0">
                  <a:solidFill>
                    <a:schemeClr val="bg1"/>
                  </a:solidFill>
                </a:rPr>
                <a:t>TPC gas volume, ∆T&lt;0.5</a:t>
              </a:r>
              <a:r>
                <a:rPr lang="en-US" baseline="30000" dirty="0" smtClean="0">
                  <a:solidFill>
                    <a:schemeClr val="bg1"/>
                  </a:solidFill>
                </a:rPr>
                <a:t>0</a:t>
              </a:r>
              <a:r>
                <a:rPr lang="en-US" dirty="0" smtClean="0">
                  <a:solidFill>
                    <a:schemeClr val="bg1"/>
                  </a:solidFill>
                </a:rPr>
                <a:t>C</a:t>
              </a:r>
              <a:endParaRPr lang="ru-RU" dirty="0">
                <a:solidFill>
                  <a:schemeClr val="bg1"/>
                </a:solidFill>
              </a:endParaRPr>
            </a:p>
          </p:txBody>
        </p:sp>
        <p:cxnSp>
          <p:nvCxnSpPr>
            <p:cNvPr id="7" name="Прямая со стрелкой 6"/>
            <p:cNvCxnSpPr>
              <a:stCxn id="6" idx="1"/>
            </p:cNvCxnSpPr>
            <p:nvPr/>
          </p:nvCxnSpPr>
          <p:spPr>
            <a:xfrm flipH="1" flipV="1">
              <a:off x="5286380" y="3714752"/>
              <a:ext cx="857256" cy="3989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4" name="Прямая со стрелкой 23"/>
          <p:cNvCxnSpPr/>
          <p:nvPr/>
        </p:nvCxnSpPr>
        <p:spPr>
          <a:xfrm>
            <a:off x="3826840" y="1750208"/>
            <a:ext cx="1571636"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22041" y="5661248"/>
            <a:ext cx="3616696" cy="923330"/>
          </a:xfrm>
          <a:prstGeom prst="rect">
            <a:avLst/>
          </a:prstGeom>
          <a:noFill/>
        </p:spPr>
        <p:txBody>
          <a:bodyPr wrap="none" rtlCol="0">
            <a:spAutoFit/>
          </a:bodyPr>
          <a:lstStyle/>
          <a:p>
            <a:r>
              <a:rPr lang="en-US" dirty="0" smtClean="0"/>
              <a:t>FEE/ROC dissipation &lt; 400 W</a:t>
            </a:r>
          </a:p>
          <a:p>
            <a:r>
              <a:rPr lang="en-US" dirty="0" smtClean="0"/>
              <a:t>Resistor rods      2 x 8 W</a:t>
            </a:r>
          </a:p>
          <a:p>
            <a:r>
              <a:rPr lang="en-US" dirty="0" smtClean="0"/>
              <a:t>Bus bar               &lt; 500 W</a:t>
            </a:r>
            <a:endParaRPr lang="ru-RU" dirty="0"/>
          </a:p>
        </p:txBody>
      </p:sp>
      <p:sp>
        <p:nvSpPr>
          <p:cNvPr id="28" name="Номер слайда 27"/>
          <p:cNvSpPr>
            <a:spLocks noGrp="1"/>
          </p:cNvSpPr>
          <p:nvPr>
            <p:ph type="sldNum" sz="quarter" idx="12"/>
          </p:nvPr>
        </p:nvSpPr>
        <p:spPr>
          <a:xfrm>
            <a:off x="7920000" y="6120000"/>
            <a:ext cx="504000" cy="360000"/>
          </a:xfrm>
        </p:spPr>
        <p:style>
          <a:lnRef idx="1">
            <a:schemeClr val="accent4"/>
          </a:lnRef>
          <a:fillRef idx="3">
            <a:schemeClr val="accent4"/>
          </a:fillRef>
          <a:effectRef idx="2">
            <a:schemeClr val="accent4"/>
          </a:effectRef>
          <a:fontRef idx="minor">
            <a:schemeClr val="lt1"/>
          </a:fontRef>
        </p:style>
        <p:txBody>
          <a:bodyPr/>
          <a:lstStyle/>
          <a:p>
            <a:r>
              <a:rPr lang="en-US" dirty="0" smtClean="0"/>
              <a:t>17</a:t>
            </a:r>
            <a:endParaRPr lang="ru-RU" dirty="0"/>
          </a:p>
        </p:txBody>
      </p:sp>
    </p:spTree>
    <p:extLst>
      <p:ext uri="{BB962C8B-B14F-4D97-AF65-F5344CB8AC3E}">
        <p14:creationId xmlns:p14="http://schemas.microsoft.com/office/powerpoint/2010/main" val="3162169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6320"/>
            <a:ext cx="7125113" cy="924475"/>
          </a:xfrm>
        </p:spPr>
        <p:txBody>
          <a:bodyPr/>
          <a:lstStyle/>
          <a:p>
            <a:r>
              <a:rPr lang="en-US" dirty="0" smtClean="0"/>
              <a:t>TPC cooling system</a:t>
            </a:r>
            <a:endParaRPr lang="ru-RU" dirty="0"/>
          </a:p>
        </p:txBody>
      </p:sp>
      <p:sp>
        <p:nvSpPr>
          <p:cNvPr id="4" name="Прямоугольник 3"/>
          <p:cNvSpPr/>
          <p:nvPr/>
        </p:nvSpPr>
        <p:spPr>
          <a:xfrm>
            <a:off x="216998" y="1282706"/>
            <a:ext cx="3571900" cy="3970318"/>
          </a:xfrm>
          <a:prstGeom prst="rect">
            <a:avLst/>
          </a:prstGeom>
        </p:spPr>
        <p:txBody>
          <a:bodyPr wrap="square">
            <a:spAutoFit/>
          </a:bodyPr>
          <a:lstStyle/>
          <a:p>
            <a:r>
              <a:rPr lang="en-US" sz="1200" dirty="0" smtClean="0"/>
              <a:t>Flow rate: </a:t>
            </a:r>
          </a:p>
          <a:p>
            <a:r>
              <a:rPr lang="en-US" sz="1200" dirty="0" smtClean="0"/>
              <a:t>• FEEC: 24 x</a:t>
            </a:r>
            <a:r>
              <a:rPr lang="ru-RU" sz="1200" dirty="0" smtClean="0"/>
              <a:t> 1</a:t>
            </a:r>
            <a:r>
              <a:rPr lang="en-US" sz="1200" dirty="0" smtClean="0"/>
              <a:t>m</a:t>
            </a:r>
            <a:r>
              <a:rPr lang="en-US" sz="1200" baseline="30000" dirty="0" smtClean="0"/>
              <a:t>3</a:t>
            </a:r>
            <a:r>
              <a:rPr lang="en-US" sz="1200" dirty="0" smtClean="0"/>
              <a:t>/h </a:t>
            </a:r>
          </a:p>
          <a:p>
            <a:r>
              <a:rPr lang="en-US" sz="1200" dirty="0" smtClean="0"/>
              <a:t>• ROC Covers: 24 x </a:t>
            </a:r>
            <a:r>
              <a:rPr lang="ru-RU" sz="1200" dirty="0" smtClean="0"/>
              <a:t>0.2 </a:t>
            </a:r>
            <a:r>
              <a:rPr lang="en-US" sz="1200" dirty="0" smtClean="0"/>
              <a:t>m</a:t>
            </a:r>
            <a:r>
              <a:rPr lang="en-US" sz="1200" baseline="30000" dirty="0" smtClean="0"/>
              <a:t>3</a:t>
            </a:r>
            <a:r>
              <a:rPr lang="en-US" sz="1200" dirty="0" smtClean="0"/>
              <a:t>/h </a:t>
            </a:r>
          </a:p>
          <a:p>
            <a:r>
              <a:rPr lang="en-US" sz="1200" dirty="0" smtClean="0"/>
              <a:t>• Thermal screen: 24 x 0.5 m</a:t>
            </a:r>
            <a:r>
              <a:rPr lang="en-US" sz="1200" baseline="30000" dirty="0" smtClean="0"/>
              <a:t>3</a:t>
            </a:r>
            <a:r>
              <a:rPr lang="en-US" sz="1200" dirty="0" smtClean="0"/>
              <a:t>/h </a:t>
            </a:r>
          </a:p>
          <a:p>
            <a:r>
              <a:rPr lang="en-US" sz="1200" dirty="0" smtClean="0"/>
              <a:t>Total flow: </a:t>
            </a:r>
            <a:r>
              <a:rPr lang="en-US" sz="1200" b="1" dirty="0" smtClean="0"/>
              <a:t>40 m</a:t>
            </a:r>
            <a:r>
              <a:rPr lang="en-US" sz="1200" b="1" baseline="30000" dirty="0" smtClean="0"/>
              <a:t>3</a:t>
            </a:r>
            <a:r>
              <a:rPr lang="en-US" sz="1200" b="1" dirty="0" smtClean="0"/>
              <a:t>/h </a:t>
            </a:r>
          </a:p>
          <a:p>
            <a:endParaRPr lang="en-US" sz="1200" dirty="0" smtClean="0"/>
          </a:p>
          <a:p>
            <a:r>
              <a:rPr lang="en-US" sz="1200" dirty="0" smtClean="0"/>
              <a:t>Total heat to be removed:  up to </a:t>
            </a:r>
            <a:r>
              <a:rPr lang="en-US" sz="1200" b="1" dirty="0" smtClean="0"/>
              <a:t>10kW </a:t>
            </a:r>
          </a:p>
          <a:p>
            <a:endParaRPr lang="en-US" sz="1200" dirty="0" smtClean="0"/>
          </a:p>
          <a:p>
            <a:r>
              <a:rPr lang="en-US" sz="1200" dirty="0" smtClean="0"/>
              <a:t>Total Volume of water in the installation: </a:t>
            </a:r>
            <a:r>
              <a:rPr lang="en-US" sz="1200" b="1" dirty="0" smtClean="0"/>
              <a:t>600L </a:t>
            </a:r>
          </a:p>
          <a:p>
            <a:r>
              <a:rPr lang="en-US" sz="1200" dirty="0" smtClean="0"/>
              <a:t>Installed Electrical Power: </a:t>
            </a:r>
          </a:p>
          <a:p>
            <a:r>
              <a:rPr lang="en-US" sz="1200" dirty="0" smtClean="0"/>
              <a:t>• Pump: 11kVA </a:t>
            </a:r>
          </a:p>
          <a:p>
            <a:r>
              <a:rPr lang="en-US" sz="1200" dirty="0" smtClean="0"/>
              <a:t>• Heaters: 26kVA </a:t>
            </a:r>
          </a:p>
          <a:p>
            <a:r>
              <a:rPr lang="en-US" sz="1200" dirty="0" smtClean="0"/>
              <a:t>Total Power: </a:t>
            </a:r>
            <a:r>
              <a:rPr lang="en-US" sz="1200" b="1" dirty="0" smtClean="0"/>
              <a:t>37kVA</a:t>
            </a:r>
          </a:p>
          <a:p>
            <a:endParaRPr lang="ru-RU" sz="1200" dirty="0" smtClean="0"/>
          </a:p>
          <a:p>
            <a:r>
              <a:rPr lang="en-US" sz="1200" dirty="0" smtClean="0"/>
              <a:t>Number of Circuits: </a:t>
            </a:r>
          </a:p>
          <a:p>
            <a:r>
              <a:rPr lang="en-US" sz="1200" dirty="0" smtClean="0"/>
              <a:t>• FEEC: 12+12 </a:t>
            </a:r>
          </a:p>
          <a:p>
            <a:r>
              <a:rPr lang="en-US" sz="1200" dirty="0" smtClean="0"/>
              <a:t>• ROC Covers: 2+2 </a:t>
            </a:r>
          </a:p>
          <a:p>
            <a:r>
              <a:rPr lang="en-US" sz="1200" dirty="0" smtClean="0"/>
              <a:t>• </a:t>
            </a:r>
            <a:r>
              <a:rPr lang="en-US" sz="1200" dirty="0" err="1" smtClean="0"/>
              <a:t>Therm</a:t>
            </a:r>
            <a:r>
              <a:rPr lang="en-US" sz="1200" dirty="0" smtClean="0"/>
              <a:t> screen: 12+6 </a:t>
            </a:r>
          </a:p>
          <a:p>
            <a:r>
              <a:rPr lang="en-US" sz="1200" dirty="0" smtClean="0"/>
              <a:t>• Resistor rods: 2+4</a:t>
            </a:r>
          </a:p>
          <a:p>
            <a:r>
              <a:rPr lang="en-US" sz="1200" dirty="0" smtClean="0"/>
              <a:t>Total: 52</a:t>
            </a:r>
            <a:r>
              <a:rPr lang="en-US" sz="1200" b="1" dirty="0" smtClean="0"/>
              <a:t> </a:t>
            </a:r>
            <a:endParaRPr lang="ru-RU" sz="1200" dirty="0"/>
          </a:p>
        </p:txBody>
      </p:sp>
      <p:grpSp>
        <p:nvGrpSpPr>
          <p:cNvPr id="5" name="Группа 4"/>
          <p:cNvGrpSpPr/>
          <p:nvPr/>
        </p:nvGrpSpPr>
        <p:grpSpPr>
          <a:xfrm>
            <a:off x="2483768" y="1282706"/>
            <a:ext cx="5599313" cy="4924970"/>
            <a:chOff x="890961" y="520472"/>
            <a:chExt cx="6597946" cy="5921806"/>
          </a:xfrm>
        </p:grpSpPr>
        <p:pic>
          <p:nvPicPr>
            <p:cNvPr id="6" name="Picture 2"/>
            <p:cNvPicPr>
              <a:picLocks noChangeAspect="1" noChangeArrowheads="1"/>
            </p:cNvPicPr>
            <p:nvPr/>
          </p:nvPicPr>
          <p:blipFill>
            <a:blip r:embed="rId3"/>
            <a:srcRect/>
            <a:stretch>
              <a:fillRect/>
            </a:stretch>
          </p:blipFill>
          <p:spPr bwMode="auto">
            <a:xfrm>
              <a:off x="2359813" y="520472"/>
              <a:ext cx="4852999" cy="5659432"/>
            </a:xfrm>
            <a:prstGeom prst="rect">
              <a:avLst/>
            </a:prstGeom>
            <a:noFill/>
            <a:ln w="9525">
              <a:noFill/>
              <a:miter lim="800000"/>
              <a:headEnd/>
              <a:tailEnd/>
            </a:ln>
            <a:effectLst/>
          </p:spPr>
        </p:pic>
        <p:sp>
          <p:nvSpPr>
            <p:cNvPr id="7" name="Прямоугольник 6"/>
            <p:cNvSpPr/>
            <p:nvPr/>
          </p:nvSpPr>
          <p:spPr>
            <a:xfrm>
              <a:off x="6207896" y="3874018"/>
              <a:ext cx="1281011" cy="703136"/>
            </a:xfrm>
            <a:prstGeom prst="rect">
              <a:avLst/>
            </a:prstGeom>
          </p:spPr>
          <p:txBody>
            <a:bodyPr wrap="square">
              <a:spAutoFit/>
            </a:bodyPr>
            <a:lstStyle/>
            <a:p>
              <a:r>
                <a:rPr lang="en-US" sz="1400" dirty="0" smtClean="0">
                  <a:solidFill>
                    <a:schemeClr val="bg1"/>
                  </a:solidFill>
                </a:rPr>
                <a:t>Reservoir</a:t>
              </a:r>
              <a:r>
                <a:rPr lang="en-US" dirty="0" smtClean="0">
                  <a:solidFill>
                    <a:schemeClr val="bg1"/>
                  </a:solidFill>
                </a:rPr>
                <a:t>	</a:t>
              </a:r>
            </a:p>
          </p:txBody>
        </p:sp>
        <p:sp>
          <p:nvSpPr>
            <p:cNvPr id="8" name="Прямоугольник 7"/>
            <p:cNvSpPr/>
            <p:nvPr/>
          </p:nvSpPr>
          <p:spPr>
            <a:xfrm>
              <a:off x="890961" y="3793100"/>
              <a:ext cx="1590043" cy="629122"/>
            </a:xfrm>
            <a:prstGeom prst="rect">
              <a:avLst/>
            </a:prstGeom>
          </p:spPr>
          <p:txBody>
            <a:bodyPr wrap="square">
              <a:spAutoFit/>
            </a:bodyPr>
            <a:lstStyle/>
            <a:p>
              <a:r>
                <a:rPr lang="en-US" sz="1400" dirty="0" smtClean="0">
                  <a:solidFill>
                    <a:schemeClr val="bg1"/>
                  </a:solidFill>
                </a:rPr>
                <a:t>Temperature Sensors</a:t>
              </a:r>
            </a:p>
          </p:txBody>
        </p:sp>
        <p:sp>
          <p:nvSpPr>
            <p:cNvPr id="9" name="Прямоугольник 8"/>
            <p:cNvSpPr/>
            <p:nvPr/>
          </p:nvSpPr>
          <p:spPr>
            <a:xfrm>
              <a:off x="4214810" y="5286389"/>
              <a:ext cx="2023235" cy="703136"/>
            </a:xfrm>
            <a:prstGeom prst="rect">
              <a:avLst/>
            </a:prstGeom>
          </p:spPr>
          <p:txBody>
            <a:bodyPr wrap="none">
              <a:spAutoFit/>
            </a:bodyPr>
            <a:lstStyle/>
            <a:p>
              <a:r>
                <a:rPr lang="en-US" sz="1400" dirty="0" smtClean="0">
                  <a:solidFill>
                    <a:schemeClr val="bg1"/>
                  </a:solidFill>
                </a:rPr>
                <a:t>Heat </a:t>
              </a:r>
              <a:r>
                <a:rPr lang="en-US" sz="1400" dirty="0">
                  <a:solidFill>
                    <a:schemeClr val="bg1"/>
                  </a:solidFill>
                </a:rPr>
                <a:t>Exchanger</a:t>
              </a:r>
            </a:p>
            <a:p>
              <a:r>
                <a:rPr lang="en-US" dirty="0" smtClean="0"/>
                <a:t>at Exchanger</a:t>
              </a:r>
            </a:p>
          </p:txBody>
        </p:sp>
        <p:sp>
          <p:nvSpPr>
            <p:cNvPr id="10" name="Прямоугольник 9"/>
            <p:cNvSpPr/>
            <p:nvPr/>
          </p:nvSpPr>
          <p:spPr>
            <a:xfrm>
              <a:off x="5448817" y="6072206"/>
              <a:ext cx="1919498" cy="370072"/>
            </a:xfrm>
            <a:prstGeom prst="rect">
              <a:avLst/>
            </a:prstGeom>
          </p:spPr>
          <p:txBody>
            <a:bodyPr wrap="none">
              <a:spAutoFit/>
            </a:bodyPr>
            <a:lstStyle/>
            <a:p>
              <a:r>
                <a:rPr lang="en-US" sz="1400" dirty="0" smtClean="0">
                  <a:solidFill>
                    <a:schemeClr val="bg1"/>
                  </a:solidFill>
                </a:rPr>
                <a:t>Circulator Pump</a:t>
              </a:r>
            </a:p>
          </p:txBody>
        </p:sp>
        <p:sp>
          <p:nvSpPr>
            <p:cNvPr id="11" name="Прямоугольник 10"/>
            <p:cNvSpPr/>
            <p:nvPr/>
          </p:nvSpPr>
          <p:spPr>
            <a:xfrm>
              <a:off x="3436478" y="4142265"/>
              <a:ext cx="1692452" cy="370072"/>
            </a:xfrm>
            <a:prstGeom prst="rect">
              <a:avLst/>
            </a:prstGeom>
          </p:spPr>
          <p:txBody>
            <a:bodyPr wrap="none">
              <a:spAutoFit/>
            </a:bodyPr>
            <a:lstStyle/>
            <a:p>
              <a:r>
                <a:rPr lang="en-US" sz="1400" dirty="0" smtClean="0">
                  <a:solidFill>
                    <a:schemeClr val="bg1"/>
                  </a:solidFill>
                </a:rPr>
                <a:t>Shut off valve</a:t>
              </a:r>
            </a:p>
          </p:txBody>
        </p:sp>
        <p:sp>
          <p:nvSpPr>
            <p:cNvPr id="12" name="Прямоугольник 11"/>
            <p:cNvSpPr/>
            <p:nvPr/>
          </p:nvSpPr>
          <p:spPr>
            <a:xfrm>
              <a:off x="2000231" y="5286389"/>
              <a:ext cx="927144" cy="370072"/>
            </a:xfrm>
            <a:prstGeom prst="rect">
              <a:avLst/>
            </a:prstGeom>
          </p:spPr>
          <p:txBody>
            <a:bodyPr wrap="square">
              <a:spAutoFit/>
            </a:bodyPr>
            <a:lstStyle/>
            <a:p>
              <a:r>
                <a:rPr lang="en-US" sz="1400" dirty="0" smtClean="0">
                  <a:solidFill>
                    <a:schemeClr val="bg1"/>
                  </a:solidFill>
                </a:rPr>
                <a:t>Heater</a:t>
              </a:r>
            </a:p>
          </p:txBody>
        </p:sp>
        <p:sp>
          <p:nvSpPr>
            <p:cNvPr id="13" name="TextBox 12"/>
            <p:cNvSpPr txBox="1"/>
            <p:nvPr/>
          </p:nvSpPr>
          <p:spPr>
            <a:xfrm>
              <a:off x="5857884" y="571480"/>
              <a:ext cx="740826" cy="444086"/>
            </a:xfrm>
            <a:prstGeom prst="rect">
              <a:avLst/>
            </a:prstGeom>
            <a:noFill/>
          </p:spPr>
          <p:txBody>
            <a:bodyPr wrap="none" rtlCol="0">
              <a:spAutoFit/>
            </a:bodyPr>
            <a:lstStyle/>
            <a:p>
              <a:r>
                <a:rPr lang="en-US" dirty="0" smtClean="0">
                  <a:solidFill>
                    <a:schemeClr val="bg1"/>
                  </a:solidFill>
                </a:rPr>
                <a:t>TPC</a:t>
              </a:r>
              <a:endParaRPr lang="ru-RU" dirty="0">
                <a:solidFill>
                  <a:schemeClr val="bg1"/>
                </a:solidFill>
              </a:endParaRPr>
            </a:p>
          </p:txBody>
        </p:sp>
        <p:cxnSp>
          <p:nvCxnSpPr>
            <p:cNvPr id="14" name="Прямая со стрелкой 13"/>
            <p:cNvCxnSpPr/>
            <p:nvPr/>
          </p:nvCxnSpPr>
          <p:spPr>
            <a:xfrm>
              <a:off x="2000231" y="4189867"/>
              <a:ext cx="462681" cy="3572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flipH="1" flipV="1">
              <a:off x="2285984" y="4929198"/>
              <a:ext cx="357190" cy="214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4786314" y="4572008"/>
              <a:ext cx="285752"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10800000" flipV="1">
              <a:off x="5072066" y="857232"/>
              <a:ext cx="785818" cy="214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Прямоугольник 17"/>
          <p:cNvSpPr/>
          <p:nvPr/>
        </p:nvSpPr>
        <p:spPr>
          <a:xfrm>
            <a:off x="362283" y="6384359"/>
            <a:ext cx="5793893" cy="307777"/>
          </a:xfrm>
          <a:prstGeom prst="rect">
            <a:avLst/>
          </a:prstGeom>
        </p:spPr>
        <p:txBody>
          <a:bodyPr wrap="square">
            <a:spAutoFit/>
          </a:bodyPr>
          <a:lstStyle/>
          <a:p>
            <a:r>
              <a:rPr lang="en-US" sz="1400" dirty="0" smtClean="0"/>
              <a:t>pressure in cooling loops is kept below atmospheric pressure </a:t>
            </a:r>
            <a:endParaRPr lang="ru-RU" sz="1400" dirty="0"/>
          </a:p>
        </p:txBody>
      </p:sp>
      <p:cxnSp>
        <p:nvCxnSpPr>
          <p:cNvPr id="20" name="Прямая со стрелкой 19"/>
          <p:cNvCxnSpPr/>
          <p:nvPr/>
        </p:nvCxnSpPr>
        <p:spPr>
          <a:xfrm flipV="1">
            <a:off x="3792998" y="4984616"/>
            <a:ext cx="121251" cy="3118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5789538" y="4602608"/>
            <a:ext cx="263701" cy="19109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6156176" y="1615362"/>
            <a:ext cx="617428" cy="22946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Номер слайда 22"/>
          <p:cNvSpPr>
            <a:spLocks noGrp="1"/>
          </p:cNvSpPr>
          <p:nvPr>
            <p:ph type="sldNum" sz="quarter" idx="12"/>
          </p:nvPr>
        </p:nvSpPr>
        <p:spPr>
          <a:xfrm>
            <a:off x="7920000" y="6120000"/>
            <a:ext cx="504000" cy="360000"/>
          </a:xfrm>
        </p:spPr>
        <p:style>
          <a:lnRef idx="1">
            <a:schemeClr val="accent4"/>
          </a:lnRef>
          <a:fillRef idx="3">
            <a:schemeClr val="accent4"/>
          </a:fillRef>
          <a:effectRef idx="2">
            <a:schemeClr val="accent4"/>
          </a:effectRef>
          <a:fontRef idx="minor">
            <a:schemeClr val="lt1"/>
          </a:fontRef>
        </p:style>
        <p:txBody>
          <a:bodyPr/>
          <a:lstStyle/>
          <a:p>
            <a:r>
              <a:rPr lang="en-US" dirty="0" smtClean="0"/>
              <a:t>18</a:t>
            </a:r>
            <a:endParaRPr lang="ru-RU" dirty="0"/>
          </a:p>
        </p:txBody>
      </p:sp>
    </p:spTree>
    <p:extLst>
      <p:ext uri="{BB962C8B-B14F-4D97-AF65-F5344CB8AC3E}">
        <p14:creationId xmlns:p14="http://schemas.microsoft.com/office/powerpoint/2010/main" val="3300318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CONTENS</a:t>
            </a:r>
            <a:endParaRPr lang="ru-RU" dirty="0"/>
          </a:p>
        </p:txBody>
      </p:sp>
      <p:sp>
        <p:nvSpPr>
          <p:cNvPr id="4" name="TextBox 3"/>
          <p:cNvSpPr txBox="1"/>
          <p:nvPr/>
        </p:nvSpPr>
        <p:spPr>
          <a:xfrm>
            <a:off x="683568" y="1916832"/>
            <a:ext cx="4731552" cy="2308324"/>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t>TPC design overview</a:t>
            </a:r>
          </a:p>
          <a:p>
            <a:pPr marL="285750" indent="-285750">
              <a:buFont typeface="Wingdings" panose="05000000000000000000" pitchFamily="2" charset="2"/>
              <a:buChar char="v"/>
            </a:pPr>
            <a:r>
              <a:rPr lang="en-US" dirty="0" smtClean="0"/>
              <a:t>Field cage and central cathode plane</a:t>
            </a:r>
          </a:p>
          <a:p>
            <a:pPr marL="285750" indent="-285750">
              <a:buFont typeface="Wingdings" panose="05000000000000000000" pitchFamily="2" charset="2"/>
              <a:buChar char="v"/>
            </a:pPr>
            <a:r>
              <a:rPr lang="en-US" dirty="0" smtClean="0"/>
              <a:t>TPC readout chamber (ROC)</a:t>
            </a:r>
          </a:p>
          <a:p>
            <a:pPr marL="285750" indent="-285750">
              <a:buFont typeface="Wingdings" panose="05000000000000000000" pitchFamily="2" charset="2"/>
              <a:buChar char="v"/>
            </a:pPr>
            <a:r>
              <a:rPr lang="en-US" dirty="0" smtClean="0"/>
              <a:t>Front-End </a:t>
            </a:r>
            <a:r>
              <a:rPr lang="en-US" dirty="0"/>
              <a:t>electronics (FEE</a:t>
            </a:r>
            <a:r>
              <a:rPr lang="en-US" dirty="0" smtClean="0"/>
              <a:t>)</a:t>
            </a:r>
          </a:p>
          <a:p>
            <a:pPr marL="285750" indent="-285750">
              <a:buFont typeface="Wingdings" panose="05000000000000000000" pitchFamily="2" charset="2"/>
              <a:buChar char="v"/>
            </a:pPr>
            <a:r>
              <a:rPr lang="en-US" dirty="0" smtClean="0"/>
              <a:t>TPC </a:t>
            </a:r>
            <a:r>
              <a:rPr lang="en-US" dirty="0"/>
              <a:t>laser </a:t>
            </a:r>
            <a:r>
              <a:rPr lang="en-US" dirty="0" smtClean="0"/>
              <a:t>calibration</a:t>
            </a:r>
          </a:p>
          <a:p>
            <a:pPr marL="285750" indent="-285750">
              <a:buFont typeface="Wingdings" panose="05000000000000000000" pitchFamily="2" charset="2"/>
              <a:buChar char="v"/>
            </a:pPr>
            <a:r>
              <a:rPr lang="en-US" dirty="0" smtClean="0"/>
              <a:t>Gas system</a:t>
            </a:r>
          </a:p>
          <a:p>
            <a:pPr marL="285750" indent="-285750">
              <a:buFont typeface="Wingdings" panose="05000000000000000000" pitchFamily="2" charset="2"/>
              <a:buChar char="v"/>
            </a:pPr>
            <a:r>
              <a:rPr lang="en-US" dirty="0"/>
              <a:t>Cooling </a:t>
            </a:r>
            <a:r>
              <a:rPr lang="en-US" dirty="0" smtClean="0"/>
              <a:t>system</a:t>
            </a:r>
          </a:p>
          <a:p>
            <a:pPr marL="285750" indent="-285750">
              <a:buFont typeface="Wingdings" panose="05000000000000000000" pitchFamily="2" charset="2"/>
              <a:buChar char="v"/>
            </a:pPr>
            <a:r>
              <a:rPr lang="en-US" dirty="0" smtClean="0"/>
              <a:t>Conclusion</a:t>
            </a:r>
            <a:endParaRPr lang="ru-RU" dirty="0"/>
          </a:p>
        </p:txBody>
      </p:sp>
      <p:sp>
        <p:nvSpPr>
          <p:cNvPr id="7" name="Номер слайда 6"/>
          <p:cNvSpPr>
            <a:spLocks noGrp="1"/>
          </p:cNvSpPr>
          <p:nvPr>
            <p:ph type="sldNum" sz="quarter" idx="12"/>
          </p:nvPr>
        </p:nvSpPr>
        <p:spPr>
          <a:xfrm>
            <a:off x="7920000" y="6120000"/>
            <a:ext cx="504000" cy="360000"/>
          </a:xfrm>
        </p:spPr>
        <p:style>
          <a:lnRef idx="1">
            <a:schemeClr val="accent4"/>
          </a:lnRef>
          <a:fillRef idx="3">
            <a:schemeClr val="accent4"/>
          </a:fillRef>
          <a:effectRef idx="2">
            <a:schemeClr val="accent4"/>
          </a:effectRef>
          <a:fontRef idx="minor">
            <a:schemeClr val="lt1"/>
          </a:fontRef>
        </p:style>
        <p:txBody>
          <a:bodyPr/>
          <a:lstStyle/>
          <a:p>
            <a:r>
              <a:rPr lang="en-US" dirty="0" smtClean="0"/>
              <a:t>1</a:t>
            </a:r>
            <a:endParaRPr lang="ru-RU" dirty="0"/>
          </a:p>
        </p:txBody>
      </p:sp>
    </p:spTree>
    <p:extLst>
      <p:ext uri="{BB962C8B-B14F-4D97-AF65-F5344CB8AC3E}">
        <p14:creationId xmlns:p14="http://schemas.microsoft.com/office/powerpoint/2010/main" val="379812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419" y="188640"/>
            <a:ext cx="7125113" cy="924475"/>
          </a:xfrm>
        </p:spPr>
        <p:txBody>
          <a:bodyPr/>
          <a:lstStyle/>
          <a:p>
            <a:r>
              <a:rPr lang="en-US" dirty="0"/>
              <a:t>Temperature Monitoring</a:t>
            </a:r>
          </a:p>
        </p:txBody>
      </p:sp>
      <p:pic>
        <p:nvPicPr>
          <p:cNvPr id="6" name="Picture 5"/>
          <p:cNvPicPr>
            <a:picLocks noChangeAspect="1" noChangeArrowheads="1"/>
          </p:cNvPicPr>
          <p:nvPr/>
        </p:nvPicPr>
        <p:blipFill rotWithShape="1">
          <a:blip r:embed="rId3"/>
          <a:srcRect l="3144" r="2652" b="1606"/>
          <a:stretch/>
        </p:blipFill>
        <p:spPr bwMode="auto">
          <a:xfrm>
            <a:off x="365578" y="1268760"/>
            <a:ext cx="3768696" cy="3770880"/>
          </a:xfrm>
          <a:prstGeom prst="rect">
            <a:avLst/>
          </a:prstGeom>
          <a:noFill/>
          <a:ln w="9525">
            <a:noFill/>
            <a:miter lim="800000"/>
            <a:headEnd/>
            <a:tailEnd/>
          </a:ln>
          <a:effectLst/>
        </p:spPr>
      </p:pic>
      <p:pic>
        <p:nvPicPr>
          <p:cNvPr id="7" name="Picture 4"/>
          <p:cNvPicPr>
            <a:picLocks noChangeAspect="1" noChangeArrowheads="1"/>
          </p:cNvPicPr>
          <p:nvPr/>
        </p:nvPicPr>
        <p:blipFill rotWithShape="1">
          <a:blip r:embed="rId4"/>
          <a:srcRect l="4055" r="5177"/>
          <a:stretch/>
        </p:blipFill>
        <p:spPr bwMode="auto">
          <a:xfrm>
            <a:off x="4283968" y="1268760"/>
            <a:ext cx="4214812" cy="3670552"/>
          </a:xfrm>
          <a:prstGeom prst="rect">
            <a:avLst/>
          </a:prstGeom>
          <a:noFill/>
          <a:ln w="9525">
            <a:noFill/>
            <a:miter lim="800000"/>
            <a:headEnd/>
            <a:tailEnd/>
          </a:ln>
          <a:effectLst/>
        </p:spPr>
      </p:pic>
      <p:sp>
        <p:nvSpPr>
          <p:cNvPr id="8" name="Прямоугольник 7"/>
          <p:cNvSpPr/>
          <p:nvPr/>
        </p:nvSpPr>
        <p:spPr>
          <a:xfrm>
            <a:off x="453817" y="5413866"/>
            <a:ext cx="7818122" cy="369332"/>
          </a:xfrm>
          <a:prstGeom prst="rect">
            <a:avLst/>
          </a:prstGeom>
        </p:spPr>
        <p:txBody>
          <a:bodyPr wrap="square">
            <a:spAutoFit/>
          </a:bodyPr>
          <a:lstStyle/>
          <a:p>
            <a:r>
              <a:rPr lang="en-US" dirty="0" smtClean="0"/>
              <a:t>Sensors: </a:t>
            </a:r>
            <a:r>
              <a:rPr lang="en-US" b="1" dirty="0" smtClean="0">
                <a:solidFill>
                  <a:schemeClr val="tx2">
                    <a:lumMod val="50000"/>
                  </a:schemeClr>
                </a:solidFill>
              </a:rPr>
              <a:t>blue</a:t>
            </a:r>
            <a:r>
              <a:rPr lang="en-US" dirty="0" smtClean="0"/>
              <a:t> – on the field cage, </a:t>
            </a:r>
            <a:r>
              <a:rPr lang="en-US" b="1" dirty="0" smtClean="0">
                <a:solidFill>
                  <a:srgbClr val="FF0000"/>
                </a:solidFill>
              </a:rPr>
              <a:t>red</a:t>
            </a:r>
            <a:r>
              <a:rPr lang="en-US" dirty="0" smtClean="0"/>
              <a:t> on the chambers</a:t>
            </a:r>
            <a:endParaRPr lang="ru-RU" dirty="0"/>
          </a:p>
        </p:txBody>
      </p:sp>
      <p:graphicFrame>
        <p:nvGraphicFramePr>
          <p:cNvPr id="9" name="Таблица 8"/>
          <p:cNvGraphicFramePr>
            <a:graphicFrameLocks noGrp="1"/>
          </p:cNvGraphicFramePr>
          <p:nvPr>
            <p:extLst>
              <p:ext uri="{D42A27DB-BD31-4B8C-83A1-F6EECF244321}">
                <p14:modId xmlns:p14="http://schemas.microsoft.com/office/powerpoint/2010/main" val="1046472107"/>
              </p:ext>
            </p:extLst>
          </p:nvPr>
        </p:nvGraphicFramePr>
        <p:xfrm>
          <a:off x="181508" y="6163340"/>
          <a:ext cx="7905532" cy="576064"/>
        </p:xfrm>
        <a:graphic>
          <a:graphicData uri="http://schemas.openxmlformats.org/drawingml/2006/table">
            <a:tbl>
              <a:tblPr firstRow="1">
                <a:tableStyleId>{5C22544A-7EE6-4342-B048-85BDC9FD1C3A}</a:tableStyleId>
              </a:tblPr>
              <a:tblGrid>
                <a:gridCol w="2216506"/>
                <a:gridCol w="1736260"/>
                <a:gridCol w="1976383"/>
                <a:gridCol w="1976383"/>
              </a:tblGrid>
              <a:tr h="290927">
                <a:tc>
                  <a:txBody>
                    <a:bodyPr/>
                    <a:lstStyle/>
                    <a:p>
                      <a:r>
                        <a:rPr lang="en-US" sz="1200" dirty="0" smtClean="0"/>
                        <a:t>Location</a:t>
                      </a:r>
                      <a:endParaRPr lang="ru-RU" sz="1200" dirty="0"/>
                    </a:p>
                  </a:txBody>
                  <a:tcPr/>
                </a:tc>
                <a:tc>
                  <a:txBody>
                    <a:bodyPr/>
                    <a:lstStyle/>
                    <a:p>
                      <a:r>
                        <a:rPr lang="en-US" sz="1200" dirty="0" smtClean="0"/>
                        <a:t>Outer Field cage</a:t>
                      </a:r>
                      <a:endParaRPr lang="ru-RU" sz="1200" dirty="0"/>
                    </a:p>
                  </a:txBody>
                  <a:tcPr/>
                </a:tc>
                <a:tc>
                  <a:txBody>
                    <a:bodyPr/>
                    <a:lstStyle/>
                    <a:p>
                      <a:r>
                        <a:rPr lang="en-US" sz="1200" dirty="0" smtClean="0"/>
                        <a:t>Inner Field cage</a:t>
                      </a:r>
                      <a:endParaRPr lang="ru-RU" sz="1200" dirty="0"/>
                    </a:p>
                  </a:txBody>
                  <a:tcPr/>
                </a:tc>
                <a:tc>
                  <a:txBody>
                    <a:bodyPr/>
                    <a:lstStyle/>
                    <a:p>
                      <a:r>
                        <a:rPr lang="en-US" sz="1200" dirty="0" smtClean="0"/>
                        <a:t>ROC modules</a:t>
                      </a:r>
                      <a:endParaRPr lang="ru-RU" sz="1200" dirty="0"/>
                    </a:p>
                  </a:txBody>
                  <a:tcPr/>
                </a:tc>
              </a:tr>
              <a:tr h="285137">
                <a:tc>
                  <a:txBody>
                    <a:bodyPr/>
                    <a:lstStyle/>
                    <a:p>
                      <a:r>
                        <a:rPr lang="en-US" sz="1200" dirty="0" smtClean="0"/>
                        <a:t>Number of the sensors</a:t>
                      </a:r>
                      <a:endParaRPr lang="ru-RU" sz="1200" dirty="0"/>
                    </a:p>
                  </a:txBody>
                  <a:tcPr/>
                </a:tc>
                <a:tc>
                  <a:txBody>
                    <a:bodyPr/>
                    <a:lstStyle/>
                    <a:p>
                      <a:r>
                        <a:rPr lang="en-US" sz="1200" dirty="0" smtClean="0"/>
                        <a:t>72</a:t>
                      </a:r>
                      <a:endParaRPr lang="ru-RU" sz="1200" dirty="0"/>
                    </a:p>
                  </a:txBody>
                  <a:tcPr/>
                </a:tc>
                <a:tc>
                  <a:txBody>
                    <a:bodyPr/>
                    <a:lstStyle/>
                    <a:p>
                      <a:r>
                        <a:rPr lang="en-US" sz="1200" dirty="0" smtClean="0"/>
                        <a:t>36</a:t>
                      </a:r>
                      <a:endParaRPr lang="ru-RU" sz="1200" dirty="0"/>
                    </a:p>
                  </a:txBody>
                  <a:tcPr/>
                </a:tc>
                <a:tc>
                  <a:txBody>
                    <a:bodyPr/>
                    <a:lstStyle/>
                    <a:p>
                      <a:r>
                        <a:rPr lang="en-US" sz="1200" dirty="0" smtClean="0"/>
                        <a:t>72</a:t>
                      </a:r>
                      <a:endParaRPr lang="ru-RU" sz="1200" dirty="0"/>
                    </a:p>
                  </a:txBody>
                  <a:tcPr/>
                </a:tc>
              </a:tr>
            </a:tbl>
          </a:graphicData>
        </a:graphic>
      </p:graphicFrame>
      <p:sp>
        <p:nvSpPr>
          <p:cNvPr id="10" name="Номер слайда 9"/>
          <p:cNvSpPr>
            <a:spLocks noGrp="1"/>
          </p:cNvSpPr>
          <p:nvPr>
            <p:ph type="sldNum" sz="quarter" idx="12"/>
          </p:nvPr>
        </p:nvSpPr>
        <p:spPr>
          <a:xfrm>
            <a:off x="8172400" y="6168665"/>
            <a:ext cx="504000" cy="360000"/>
          </a:xfrm>
        </p:spPr>
        <p:style>
          <a:lnRef idx="1">
            <a:schemeClr val="accent4"/>
          </a:lnRef>
          <a:fillRef idx="3">
            <a:schemeClr val="accent4"/>
          </a:fillRef>
          <a:effectRef idx="2">
            <a:schemeClr val="accent4"/>
          </a:effectRef>
          <a:fontRef idx="minor">
            <a:schemeClr val="lt1"/>
          </a:fontRef>
        </p:style>
        <p:txBody>
          <a:bodyPr/>
          <a:lstStyle/>
          <a:p>
            <a:r>
              <a:rPr lang="en-US" dirty="0" smtClean="0"/>
              <a:t>19</a:t>
            </a:r>
            <a:endParaRPr lang="ru-RU" dirty="0"/>
          </a:p>
        </p:txBody>
      </p:sp>
    </p:spTree>
    <p:extLst>
      <p:ext uri="{BB962C8B-B14F-4D97-AF65-F5344CB8AC3E}">
        <p14:creationId xmlns:p14="http://schemas.microsoft.com/office/powerpoint/2010/main" val="3303225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Conclusion</a:t>
            </a:r>
            <a:endParaRPr lang="ru-RU" dirty="0"/>
          </a:p>
        </p:txBody>
      </p:sp>
      <p:sp>
        <p:nvSpPr>
          <p:cNvPr id="3" name="Объект 2"/>
          <p:cNvSpPr>
            <a:spLocks noGrp="1"/>
          </p:cNvSpPr>
          <p:nvPr>
            <p:ph idx="1"/>
          </p:nvPr>
        </p:nvSpPr>
        <p:spPr/>
        <p:txBody>
          <a:bodyPr>
            <a:normAutofit/>
          </a:bodyPr>
          <a:lstStyle/>
          <a:p>
            <a:pPr>
              <a:buFont typeface="Wingdings" panose="05000000000000000000" pitchFamily="2" charset="2"/>
              <a:buChar char="ü"/>
            </a:pPr>
            <a:r>
              <a:rPr lang="en-US" altLang="ru-RU" dirty="0">
                <a:latin typeface="Calibri" charset="0"/>
                <a:ea typeface="Calibri" charset="0"/>
                <a:cs typeface="Times New Roman" pitchFamily="16" charset="0"/>
              </a:rPr>
              <a:t> Design of main parts of TPC are performed</a:t>
            </a:r>
            <a:r>
              <a:rPr lang="en-US" altLang="ru-RU" dirty="0" smtClean="0">
                <a:latin typeface="Calibri" charset="0"/>
                <a:ea typeface="Calibri" charset="0"/>
                <a:cs typeface="Times New Roman" pitchFamily="16" charset="0"/>
              </a:rPr>
              <a:t>.</a:t>
            </a:r>
          </a:p>
          <a:p>
            <a:pPr>
              <a:buFont typeface="Wingdings" panose="05000000000000000000" pitchFamily="2" charset="2"/>
              <a:buChar char="ü"/>
            </a:pPr>
            <a:r>
              <a:rPr lang="en-US" altLang="ru-RU" dirty="0">
                <a:latin typeface="Calibri" panose="020F0502020204030204" pitchFamily="34" charset="0"/>
                <a:ea typeface="Calibri" charset="0"/>
                <a:cs typeface="Times New Roman" pitchFamily="16" charset="0"/>
              </a:rPr>
              <a:t>Three of fours  TPC </a:t>
            </a:r>
            <a:r>
              <a:rPr lang="en-US" altLang="ru-RU" dirty="0" smtClean="0">
                <a:latin typeface="Calibri" panose="020F0502020204030204" pitchFamily="34" charset="0"/>
                <a:ea typeface="Calibri" charset="0"/>
                <a:cs typeface="Times New Roman" pitchFamily="16" charset="0"/>
              </a:rPr>
              <a:t>cylinders </a:t>
            </a:r>
            <a:r>
              <a:rPr lang="en-US" altLang="ru-RU" dirty="0">
                <a:latin typeface="Calibri" panose="020F0502020204030204" pitchFamily="34" charset="0"/>
                <a:ea typeface="Calibri" charset="0"/>
                <a:cs typeface="Times New Roman" pitchFamily="16" charset="0"/>
              </a:rPr>
              <a:t>are </a:t>
            </a:r>
            <a:r>
              <a:rPr lang="en-US" altLang="ru-RU" dirty="0" smtClean="0">
                <a:latin typeface="Calibri" panose="020F0502020204030204" pitchFamily="34" charset="0"/>
                <a:ea typeface="Calibri" charset="0"/>
                <a:cs typeface="Times New Roman" pitchFamily="16" charset="0"/>
              </a:rPr>
              <a:t>constructed.</a:t>
            </a:r>
            <a:endParaRPr lang="ru-RU" altLang="ru-RU" dirty="0">
              <a:latin typeface="Calibri" panose="020F0502020204030204" pitchFamily="34" charset="0"/>
              <a:ea typeface="Calibri" charset="0"/>
              <a:cs typeface="Times New Roman" pitchFamily="16" charset="0"/>
            </a:endParaRPr>
          </a:p>
          <a:p>
            <a:pPr>
              <a:buFont typeface="Wingdings" panose="05000000000000000000" pitchFamily="2" charset="2"/>
              <a:buChar char="ü"/>
            </a:pPr>
            <a:r>
              <a:rPr lang="en-US" altLang="ru-RU" dirty="0">
                <a:latin typeface="Calibri" charset="0"/>
                <a:ea typeface="Calibri" charset="0"/>
                <a:cs typeface="Times New Roman" pitchFamily="16" charset="0"/>
              </a:rPr>
              <a:t>Technological Prototype TPC was designed,  constructed and tested with laser beam and cosmic.</a:t>
            </a:r>
            <a:endParaRPr lang="ru-RU" altLang="ru-RU" dirty="0">
              <a:ea typeface="Calibri" charset="0"/>
              <a:cs typeface="Times New Roman" pitchFamily="16" charset="0"/>
            </a:endParaRPr>
          </a:p>
          <a:p>
            <a:pPr>
              <a:buFont typeface="Wingdings" panose="05000000000000000000" pitchFamily="2" charset="2"/>
              <a:buChar char="ü"/>
            </a:pPr>
            <a:r>
              <a:rPr lang="en-US" altLang="ru-RU" dirty="0">
                <a:latin typeface="Calibri" charset="0"/>
                <a:ea typeface="Calibri" charset="0"/>
                <a:cs typeface="Times New Roman" pitchFamily="16" charset="0"/>
              </a:rPr>
              <a:t> Readout Chamber (</a:t>
            </a:r>
            <a:r>
              <a:rPr lang="en-US" altLang="ru-RU" dirty="0" err="1">
                <a:latin typeface="Calibri" charset="0"/>
                <a:ea typeface="Calibri" charset="0"/>
                <a:cs typeface="Times New Roman" pitchFamily="16" charset="0"/>
              </a:rPr>
              <a:t>RoC</a:t>
            </a:r>
            <a:r>
              <a:rPr lang="en-US" altLang="ru-RU" dirty="0">
                <a:latin typeface="Calibri" charset="0"/>
                <a:ea typeface="Calibri" charset="0"/>
                <a:cs typeface="Times New Roman" pitchFamily="16" charset="0"/>
              </a:rPr>
              <a:t>) is designed and full size prototype is under construction</a:t>
            </a:r>
            <a:r>
              <a:rPr lang="en-US" altLang="ru-RU" dirty="0" smtClean="0">
                <a:latin typeface="Calibri" charset="0"/>
                <a:ea typeface="Calibri" charset="0"/>
                <a:cs typeface="Times New Roman" pitchFamily="16" charset="0"/>
              </a:rPr>
              <a:t>.</a:t>
            </a:r>
            <a:endParaRPr lang="ru-RU" altLang="ru-RU" dirty="0" smtClean="0">
              <a:latin typeface="Calibri" charset="0"/>
              <a:ea typeface="Calibri" charset="0"/>
              <a:cs typeface="Times New Roman" pitchFamily="16" charset="0"/>
            </a:endParaRPr>
          </a:p>
          <a:p>
            <a:pPr>
              <a:buFont typeface="Wingdings" panose="05000000000000000000" pitchFamily="2" charset="2"/>
              <a:buChar char="ü"/>
            </a:pPr>
            <a:r>
              <a:rPr lang="en-US" altLang="ru-RU" dirty="0">
                <a:latin typeface="Calibri" charset="0"/>
                <a:ea typeface="Calibri" charset="0"/>
                <a:cs typeface="Times New Roman" pitchFamily="16" charset="0"/>
              </a:rPr>
              <a:t> The prototypes of FEE are constructed and </a:t>
            </a:r>
            <a:r>
              <a:rPr lang="en-US" altLang="ru-RU" dirty="0" smtClean="0">
                <a:latin typeface="Calibri" charset="0"/>
                <a:ea typeface="Calibri" charset="0"/>
                <a:cs typeface="Times New Roman" pitchFamily="16" charset="0"/>
              </a:rPr>
              <a:t>tested.</a:t>
            </a:r>
          </a:p>
          <a:p>
            <a:pPr>
              <a:buFont typeface="Wingdings" panose="05000000000000000000" pitchFamily="2" charset="2"/>
              <a:buChar char="ü"/>
            </a:pPr>
            <a:r>
              <a:rPr lang="en-US" altLang="ru-RU" dirty="0" smtClean="0">
                <a:latin typeface="Calibri" charset="0"/>
                <a:ea typeface="Calibri" charset="0"/>
                <a:cs typeface="Times New Roman" pitchFamily="16" charset="0"/>
              </a:rPr>
              <a:t>Software is under developing.</a:t>
            </a:r>
            <a:endParaRPr lang="ru-RU" altLang="ru-RU" dirty="0">
              <a:ea typeface="Calibri" charset="0"/>
              <a:cs typeface="Times New Roman" pitchFamily="16" charset="0"/>
            </a:endParaRPr>
          </a:p>
          <a:p>
            <a:pPr>
              <a:buFont typeface="Wingdings" panose="05000000000000000000" pitchFamily="2" charset="2"/>
              <a:buChar char="ü"/>
            </a:pPr>
            <a:r>
              <a:rPr lang="en-US" altLang="ru-RU" dirty="0">
                <a:latin typeface="Calibri" charset="0"/>
                <a:ea typeface="Calibri" charset="0"/>
                <a:cs typeface="Times New Roman" pitchFamily="16" charset="0"/>
              </a:rPr>
              <a:t>Laser calibration system is designed.</a:t>
            </a:r>
          </a:p>
          <a:p>
            <a:pPr>
              <a:buFont typeface="Wingdings" panose="05000000000000000000" pitchFamily="2" charset="2"/>
              <a:buChar char="ü"/>
            </a:pPr>
            <a:r>
              <a:rPr lang="en-US" altLang="ru-RU" dirty="0">
                <a:latin typeface="Calibri" charset="0"/>
                <a:ea typeface="Calibri" charset="0"/>
                <a:cs typeface="Times New Roman" pitchFamily="16" charset="0"/>
              </a:rPr>
              <a:t>Gas and Cooling systems are under designing</a:t>
            </a:r>
            <a:r>
              <a:rPr lang="en-US" altLang="ru-RU" dirty="0" smtClean="0">
                <a:latin typeface="Calibri" charset="0"/>
                <a:ea typeface="Calibri" charset="0"/>
                <a:cs typeface="Times New Roman" pitchFamily="16" charset="0"/>
              </a:rPr>
              <a:t>.</a:t>
            </a:r>
            <a:endParaRPr lang="ru-RU" altLang="ru-RU" dirty="0">
              <a:latin typeface="Calibri" charset="0"/>
              <a:ea typeface="Calibri" charset="0"/>
              <a:cs typeface="Times New Roman" pitchFamily="16" charset="0"/>
            </a:endParaRPr>
          </a:p>
          <a:p>
            <a:pPr>
              <a:buFont typeface="Wingdings" panose="05000000000000000000" pitchFamily="2" charset="2"/>
              <a:buChar char="ü"/>
            </a:pPr>
            <a:endParaRPr lang="ru-RU" altLang="ru-RU" dirty="0">
              <a:ea typeface="Calibri" charset="0"/>
              <a:cs typeface="Times New Roman" pitchFamily="16" charset="0"/>
            </a:endParaRPr>
          </a:p>
          <a:p>
            <a:pPr>
              <a:buFont typeface="Wingdings" panose="05000000000000000000" pitchFamily="2" charset="2"/>
              <a:buChar char="ü"/>
            </a:pPr>
            <a:endParaRPr lang="ru-RU" dirty="0"/>
          </a:p>
        </p:txBody>
      </p:sp>
      <p:sp>
        <p:nvSpPr>
          <p:cNvPr id="7" name="Номер слайда 6"/>
          <p:cNvSpPr>
            <a:spLocks noGrp="1"/>
          </p:cNvSpPr>
          <p:nvPr>
            <p:ph type="sldNum" sz="quarter" idx="12"/>
          </p:nvPr>
        </p:nvSpPr>
        <p:spPr>
          <a:xfrm>
            <a:off x="7920000" y="6120000"/>
            <a:ext cx="504000" cy="360000"/>
          </a:xfrm>
        </p:spPr>
        <p:style>
          <a:lnRef idx="1">
            <a:schemeClr val="accent4"/>
          </a:lnRef>
          <a:fillRef idx="3">
            <a:schemeClr val="accent4"/>
          </a:fillRef>
          <a:effectRef idx="2">
            <a:schemeClr val="accent4"/>
          </a:effectRef>
          <a:fontRef idx="minor">
            <a:schemeClr val="lt1"/>
          </a:fontRef>
        </p:style>
        <p:txBody>
          <a:bodyPr/>
          <a:lstStyle/>
          <a:p>
            <a:r>
              <a:rPr lang="en-US" dirty="0" smtClean="0"/>
              <a:t>20</a:t>
            </a:r>
            <a:endParaRPr lang="ru-RU" dirty="0"/>
          </a:p>
        </p:txBody>
      </p:sp>
    </p:spTree>
    <p:extLst>
      <p:ext uri="{BB962C8B-B14F-4D97-AF65-F5344CB8AC3E}">
        <p14:creationId xmlns:p14="http://schemas.microsoft.com/office/powerpoint/2010/main" val="2029644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2420888"/>
            <a:ext cx="6342570" cy="1569660"/>
          </a:xfrm>
          <a:prstGeom prst="rect">
            <a:avLst/>
          </a:prstGeom>
          <a:noFill/>
        </p:spPr>
        <p:txBody>
          <a:bodyPr wrap="none" rtlCol="0">
            <a:spAutoFit/>
          </a:bodyPr>
          <a:lstStyle/>
          <a:p>
            <a:pPr algn="ctr"/>
            <a:r>
              <a:rPr lang="en-US" sz="3200" dirty="0" smtClean="0"/>
              <a:t>Thank you for attention!</a:t>
            </a:r>
          </a:p>
          <a:p>
            <a:pPr algn="ctr"/>
            <a:endParaRPr lang="en-US" sz="3200" dirty="0"/>
          </a:p>
          <a:p>
            <a:pPr algn="ctr"/>
            <a:r>
              <a:rPr lang="en-US" sz="3200" dirty="0" smtClean="0"/>
              <a:t>and welcome to collaboration</a:t>
            </a:r>
            <a:r>
              <a:rPr lang="en-US" dirty="0" smtClean="0"/>
              <a:t>.</a:t>
            </a:r>
            <a:endParaRPr lang="ru-RU" dirty="0"/>
          </a:p>
        </p:txBody>
      </p:sp>
    </p:spTree>
    <p:extLst>
      <p:ext uri="{BB962C8B-B14F-4D97-AF65-F5344CB8AC3E}">
        <p14:creationId xmlns:p14="http://schemas.microsoft.com/office/powerpoint/2010/main" val="1751819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419" y="260648"/>
            <a:ext cx="7125113" cy="924475"/>
          </a:xfrm>
        </p:spPr>
        <p:txBody>
          <a:bodyPr/>
          <a:lstStyle/>
          <a:p>
            <a:r>
              <a:rPr lang="en-US" dirty="0"/>
              <a:t> ENERGY LOSS</a:t>
            </a:r>
            <a:endParaRPr lang="ru-RU" dirty="0"/>
          </a:p>
        </p:txBody>
      </p:sp>
      <p:sp>
        <p:nvSpPr>
          <p:cNvPr id="4" name="Номер слайда 3"/>
          <p:cNvSpPr>
            <a:spLocks noGrp="1"/>
          </p:cNvSpPr>
          <p:nvPr>
            <p:ph type="sldNum" sz="quarter" idx="12"/>
          </p:nvPr>
        </p:nvSpPr>
        <p:spPr/>
        <p:txBody>
          <a:bodyPr/>
          <a:lstStyle/>
          <a:p>
            <a:fld id="{F727A6F1-609B-4C62-A058-184286C1D02A}" type="slidenum">
              <a:rPr lang="ru-RU" smtClean="0"/>
              <a:t>23</a:t>
            </a:fld>
            <a:endParaRPr lang="ru-RU"/>
          </a:p>
        </p:txBody>
      </p:sp>
      <p:sp>
        <p:nvSpPr>
          <p:cNvPr id="5" name="Text Box 7"/>
          <p:cNvSpPr txBox="1">
            <a:spLocks noChangeArrowheads="1"/>
          </p:cNvSpPr>
          <p:nvPr/>
        </p:nvSpPr>
        <p:spPr bwMode="auto">
          <a:xfrm>
            <a:off x="323528" y="4518992"/>
            <a:ext cx="3974165" cy="276999"/>
          </a:xfrm>
          <a:prstGeom prst="rect">
            <a:avLst/>
          </a:prstGeom>
          <a:noFill/>
          <a:ln w="9525">
            <a:noFill/>
            <a:miter lim="800000"/>
            <a:headEnd/>
            <a:tailEnd/>
          </a:ln>
          <a:effectLst/>
        </p:spPr>
        <p:txBody>
          <a:bodyPr wrap="none">
            <a:spAutoFit/>
          </a:bodyPr>
          <a:lstStyle/>
          <a:p>
            <a:r>
              <a:rPr lang="en-US" sz="1200" b="1" dirty="0"/>
              <a:t>The energy loss distribution in the MPD TPC</a:t>
            </a:r>
            <a:endParaRPr lang="ru-RU" sz="1200" b="1" dirty="0"/>
          </a:p>
        </p:txBody>
      </p:sp>
      <p:grpSp>
        <p:nvGrpSpPr>
          <p:cNvPr id="6" name="Группа 10"/>
          <p:cNvGrpSpPr/>
          <p:nvPr/>
        </p:nvGrpSpPr>
        <p:grpSpPr>
          <a:xfrm>
            <a:off x="4067944" y="1782688"/>
            <a:ext cx="3570587" cy="2310731"/>
            <a:chOff x="323528" y="1052736"/>
            <a:chExt cx="3570587" cy="2310731"/>
          </a:xfrm>
        </p:grpSpPr>
        <p:pic>
          <p:nvPicPr>
            <p:cNvPr id="7" name="Рисунок 6" descr="Rigidity_histo_BOX.png"/>
            <p:cNvPicPr>
              <a:picLocks noChangeAspect="1"/>
            </p:cNvPicPr>
            <p:nvPr/>
          </p:nvPicPr>
          <p:blipFill>
            <a:blip r:embed="rId2" cstate="print"/>
            <a:stretch>
              <a:fillRect/>
            </a:stretch>
          </p:blipFill>
          <p:spPr>
            <a:xfrm>
              <a:off x="323528" y="1052736"/>
              <a:ext cx="3570587" cy="2310731"/>
            </a:xfrm>
            <a:prstGeom prst="rect">
              <a:avLst/>
            </a:prstGeom>
          </p:spPr>
        </p:pic>
        <p:sp>
          <p:nvSpPr>
            <p:cNvPr id="8" name="TextBox 7"/>
            <p:cNvSpPr txBox="1"/>
            <p:nvPr/>
          </p:nvSpPr>
          <p:spPr>
            <a:xfrm>
              <a:off x="899592" y="2132856"/>
              <a:ext cx="263214" cy="246221"/>
            </a:xfrm>
            <a:prstGeom prst="rect">
              <a:avLst/>
            </a:prstGeom>
            <a:noFill/>
          </p:spPr>
          <p:txBody>
            <a:bodyPr wrap="square" rtlCol="0">
              <a:spAutoFit/>
            </a:bodyPr>
            <a:lstStyle/>
            <a:p>
              <a:r>
                <a:rPr lang="en-US" sz="1000" dirty="0" smtClean="0">
                  <a:solidFill>
                    <a:schemeClr val="bg1"/>
                  </a:solidFill>
                </a:rPr>
                <a:t>D</a:t>
              </a:r>
              <a:endParaRPr lang="ru-RU" sz="1000" dirty="0">
                <a:solidFill>
                  <a:schemeClr val="bg1"/>
                </a:solidFill>
              </a:endParaRPr>
            </a:p>
          </p:txBody>
        </p:sp>
        <p:sp>
          <p:nvSpPr>
            <p:cNvPr id="9" name="TextBox 8"/>
            <p:cNvSpPr txBox="1"/>
            <p:nvPr/>
          </p:nvSpPr>
          <p:spPr>
            <a:xfrm>
              <a:off x="899592" y="1844824"/>
              <a:ext cx="362600" cy="246221"/>
            </a:xfrm>
            <a:prstGeom prst="rect">
              <a:avLst/>
            </a:prstGeom>
            <a:noFill/>
          </p:spPr>
          <p:txBody>
            <a:bodyPr wrap="none" rtlCol="0">
              <a:spAutoFit/>
            </a:bodyPr>
            <a:lstStyle/>
            <a:p>
              <a:r>
                <a:rPr lang="en-US" sz="1000" dirty="0" smtClean="0">
                  <a:solidFill>
                    <a:schemeClr val="bg1"/>
                  </a:solidFill>
                </a:rPr>
                <a:t>H3</a:t>
              </a:r>
              <a:endParaRPr lang="ru-RU" sz="1000" dirty="0">
                <a:solidFill>
                  <a:schemeClr val="bg1"/>
                </a:solidFill>
              </a:endParaRPr>
            </a:p>
          </p:txBody>
        </p:sp>
        <p:sp>
          <p:nvSpPr>
            <p:cNvPr id="10" name="TextBox 9"/>
            <p:cNvSpPr txBox="1"/>
            <p:nvPr/>
          </p:nvSpPr>
          <p:spPr>
            <a:xfrm>
              <a:off x="827584" y="1340768"/>
              <a:ext cx="439544" cy="246221"/>
            </a:xfrm>
            <a:prstGeom prst="rect">
              <a:avLst/>
            </a:prstGeom>
            <a:noFill/>
          </p:spPr>
          <p:txBody>
            <a:bodyPr wrap="none" rtlCol="0">
              <a:spAutoFit/>
            </a:bodyPr>
            <a:lstStyle/>
            <a:p>
              <a:r>
                <a:rPr lang="en-US" sz="1000" dirty="0" smtClean="0">
                  <a:solidFill>
                    <a:schemeClr val="bg1"/>
                  </a:solidFill>
                </a:rPr>
                <a:t>He3</a:t>
              </a:r>
              <a:endParaRPr lang="ru-RU" sz="1000" dirty="0">
                <a:solidFill>
                  <a:schemeClr val="bg1"/>
                </a:solidFill>
              </a:endParaRPr>
            </a:p>
          </p:txBody>
        </p:sp>
        <p:sp>
          <p:nvSpPr>
            <p:cNvPr id="11" name="TextBox 10"/>
            <p:cNvSpPr txBox="1"/>
            <p:nvPr/>
          </p:nvSpPr>
          <p:spPr>
            <a:xfrm>
              <a:off x="1403648" y="1412776"/>
              <a:ext cx="439544" cy="246221"/>
            </a:xfrm>
            <a:prstGeom prst="rect">
              <a:avLst/>
            </a:prstGeom>
            <a:noFill/>
          </p:spPr>
          <p:txBody>
            <a:bodyPr wrap="none" rtlCol="0">
              <a:spAutoFit/>
            </a:bodyPr>
            <a:lstStyle/>
            <a:p>
              <a:r>
                <a:rPr lang="en-US" sz="1000" dirty="0" smtClean="0">
                  <a:solidFill>
                    <a:schemeClr val="bg1"/>
                  </a:solidFill>
                </a:rPr>
                <a:t>He4</a:t>
              </a:r>
              <a:endParaRPr lang="ru-RU" sz="1000" dirty="0">
                <a:solidFill>
                  <a:schemeClr val="bg1"/>
                </a:solidFill>
              </a:endParaRPr>
            </a:p>
          </p:txBody>
        </p:sp>
        <p:sp>
          <p:nvSpPr>
            <p:cNvPr id="12" name="TextBox 11"/>
            <p:cNvSpPr txBox="1"/>
            <p:nvPr/>
          </p:nvSpPr>
          <p:spPr>
            <a:xfrm>
              <a:off x="755576" y="2636912"/>
              <a:ext cx="261610" cy="246221"/>
            </a:xfrm>
            <a:prstGeom prst="rect">
              <a:avLst/>
            </a:prstGeom>
            <a:noFill/>
          </p:spPr>
          <p:txBody>
            <a:bodyPr wrap="none" rtlCol="0">
              <a:spAutoFit/>
            </a:bodyPr>
            <a:lstStyle/>
            <a:p>
              <a:r>
                <a:rPr lang="en-US" sz="1000" dirty="0" smtClean="0">
                  <a:solidFill>
                    <a:schemeClr val="bg1"/>
                  </a:solidFill>
                </a:rPr>
                <a:t>P</a:t>
              </a:r>
              <a:endParaRPr lang="ru-RU" sz="1000" dirty="0">
                <a:solidFill>
                  <a:schemeClr val="bg1"/>
                </a:solidFill>
              </a:endParaRPr>
            </a:p>
          </p:txBody>
        </p:sp>
      </p:grpSp>
      <p:grpSp>
        <p:nvGrpSpPr>
          <p:cNvPr id="13" name="Группа 17"/>
          <p:cNvGrpSpPr/>
          <p:nvPr/>
        </p:nvGrpSpPr>
        <p:grpSpPr>
          <a:xfrm>
            <a:off x="323528" y="1566664"/>
            <a:ext cx="3384376" cy="2884621"/>
            <a:chOff x="179512" y="1268760"/>
            <a:chExt cx="6440488" cy="4180765"/>
          </a:xfrm>
        </p:grpSpPr>
        <p:pic>
          <p:nvPicPr>
            <p:cNvPr id="14" name="Picture 2"/>
            <p:cNvPicPr>
              <a:picLocks noChangeAspect="1" noChangeArrowheads="1"/>
            </p:cNvPicPr>
            <p:nvPr/>
          </p:nvPicPr>
          <p:blipFill>
            <a:blip r:embed="rId3" cstate="print"/>
            <a:srcRect/>
            <a:stretch>
              <a:fillRect/>
            </a:stretch>
          </p:blipFill>
          <p:spPr bwMode="auto">
            <a:xfrm>
              <a:off x="179512" y="1268760"/>
              <a:ext cx="6440488" cy="4180765"/>
            </a:xfrm>
            <a:prstGeom prst="rect">
              <a:avLst/>
            </a:prstGeom>
            <a:noFill/>
            <a:ln w="9525">
              <a:noFill/>
              <a:miter lim="800000"/>
              <a:headEnd/>
              <a:tailEnd/>
            </a:ln>
          </p:spPr>
        </p:pic>
        <p:sp>
          <p:nvSpPr>
            <p:cNvPr id="15" name="TextBox 14"/>
            <p:cNvSpPr txBox="1"/>
            <p:nvPr/>
          </p:nvSpPr>
          <p:spPr>
            <a:xfrm>
              <a:off x="3779912" y="2348880"/>
              <a:ext cx="280846" cy="307777"/>
            </a:xfrm>
            <a:prstGeom prst="rect">
              <a:avLst/>
            </a:prstGeom>
            <a:noFill/>
          </p:spPr>
          <p:txBody>
            <a:bodyPr wrap="none" rtlCol="0">
              <a:spAutoFit/>
            </a:bodyPr>
            <a:lstStyle/>
            <a:p>
              <a:r>
                <a:rPr lang="en-US" sz="1400" b="1" dirty="0" smtClean="0"/>
                <a:t>P</a:t>
              </a:r>
              <a:endParaRPr lang="ru-RU" sz="1400" b="1" dirty="0"/>
            </a:p>
          </p:txBody>
        </p:sp>
        <p:sp>
          <p:nvSpPr>
            <p:cNvPr id="16" name="TextBox 15"/>
            <p:cNvSpPr txBox="1"/>
            <p:nvPr/>
          </p:nvSpPr>
          <p:spPr>
            <a:xfrm>
              <a:off x="3549766" y="3212975"/>
              <a:ext cx="613765" cy="446070"/>
            </a:xfrm>
            <a:prstGeom prst="rect">
              <a:avLst/>
            </a:prstGeom>
            <a:noFill/>
          </p:spPr>
          <p:txBody>
            <a:bodyPr wrap="none" rtlCol="0">
              <a:spAutoFit/>
            </a:bodyPr>
            <a:lstStyle/>
            <a:p>
              <a:r>
                <a:rPr lang="en-US" sz="1400" b="1" dirty="0" smtClean="0">
                  <a:solidFill>
                    <a:schemeClr val="bg1"/>
                  </a:solidFill>
                </a:rPr>
                <a:t>K</a:t>
              </a:r>
              <a:endParaRPr lang="ru-RU" sz="1400" b="1" dirty="0">
                <a:solidFill>
                  <a:schemeClr val="bg1"/>
                </a:solidFill>
              </a:endParaRPr>
            </a:p>
          </p:txBody>
        </p:sp>
        <p:sp>
          <p:nvSpPr>
            <p:cNvPr id="17" name="TextBox 16"/>
            <p:cNvSpPr txBox="1"/>
            <p:nvPr/>
          </p:nvSpPr>
          <p:spPr>
            <a:xfrm>
              <a:off x="3348133" y="3788627"/>
              <a:ext cx="668674" cy="535284"/>
            </a:xfrm>
            <a:prstGeom prst="rect">
              <a:avLst/>
            </a:prstGeom>
            <a:noFill/>
          </p:spPr>
          <p:txBody>
            <a:bodyPr wrap="none" rtlCol="0">
              <a:spAutoFit/>
            </a:bodyPr>
            <a:lstStyle/>
            <a:p>
              <a:r>
                <a:rPr lang="el-GR" b="1" dirty="0" smtClean="0">
                  <a:solidFill>
                    <a:schemeClr val="bg1"/>
                  </a:solidFill>
                </a:rPr>
                <a:t>π</a:t>
              </a:r>
              <a:endParaRPr lang="ru-RU" b="1" dirty="0">
                <a:solidFill>
                  <a:schemeClr val="bg1"/>
                </a:solidFill>
              </a:endParaRPr>
            </a:p>
          </p:txBody>
        </p:sp>
        <p:sp>
          <p:nvSpPr>
            <p:cNvPr id="18" name="TextBox 17"/>
            <p:cNvSpPr txBox="1"/>
            <p:nvPr/>
          </p:nvSpPr>
          <p:spPr>
            <a:xfrm>
              <a:off x="3563888" y="4221088"/>
              <a:ext cx="644270" cy="535284"/>
            </a:xfrm>
            <a:prstGeom prst="rect">
              <a:avLst/>
            </a:prstGeom>
            <a:noFill/>
          </p:spPr>
          <p:txBody>
            <a:bodyPr wrap="none" rtlCol="0">
              <a:spAutoFit/>
            </a:bodyPr>
            <a:lstStyle/>
            <a:p>
              <a:r>
                <a:rPr lang="en-US" b="1" dirty="0" smtClean="0">
                  <a:solidFill>
                    <a:schemeClr val="bg1"/>
                  </a:solidFill>
                </a:rPr>
                <a:t>e</a:t>
              </a:r>
              <a:endParaRPr lang="ru-RU" b="1" dirty="0">
                <a:solidFill>
                  <a:schemeClr val="bg1"/>
                </a:solidFill>
              </a:endParaRPr>
            </a:p>
          </p:txBody>
        </p:sp>
      </p:grpSp>
      <p:sp>
        <p:nvSpPr>
          <p:cNvPr id="19" name="Text Box 5"/>
          <p:cNvSpPr txBox="1">
            <a:spLocks noChangeArrowheads="1"/>
          </p:cNvSpPr>
          <p:nvPr/>
        </p:nvSpPr>
        <p:spPr bwMode="auto">
          <a:xfrm>
            <a:off x="611560" y="4951040"/>
            <a:ext cx="3058851" cy="1169551"/>
          </a:xfrm>
          <a:prstGeom prst="rect">
            <a:avLst/>
          </a:prstGeom>
          <a:solidFill>
            <a:schemeClr val="accent1"/>
          </a:solidFill>
          <a:ln w="25400">
            <a:solidFill>
              <a:srgbClr val="008080"/>
            </a:solidFill>
            <a:miter lim="800000"/>
            <a:headEnd/>
            <a:tailEnd/>
          </a:ln>
        </p:spPr>
        <p:txBody>
          <a:bodyPr wrap="none">
            <a:spAutoFit/>
          </a:bodyPr>
          <a:lstStyle/>
          <a:p>
            <a:r>
              <a:rPr lang="en-US" sz="1400" b="1" dirty="0">
                <a:solidFill>
                  <a:srgbClr val="FF0000"/>
                </a:solidFill>
              </a:rPr>
              <a:t>PID:</a:t>
            </a:r>
            <a:r>
              <a:rPr lang="en-US" sz="1400" b="1" dirty="0"/>
              <a:t> </a:t>
            </a:r>
            <a:r>
              <a:rPr lang="en-US" sz="1400" b="1" dirty="0">
                <a:solidFill>
                  <a:schemeClr val="bg2"/>
                </a:solidFill>
              </a:rPr>
              <a:t>Ionization loss (</a:t>
            </a:r>
            <a:r>
              <a:rPr lang="en-US" sz="1400" b="1" dirty="0" err="1">
                <a:solidFill>
                  <a:schemeClr val="bg2"/>
                </a:solidFill>
              </a:rPr>
              <a:t>dE</a:t>
            </a:r>
            <a:r>
              <a:rPr lang="en-US" sz="1400" b="1" dirty="0">
                <a:solidFill>
                  <a:schemeClr val="bg2"/>
                </a:solidFill>
              </a:rPr>
              <a:t>/</a:t>
            </a:r>
            <a:r>
              <a:rPr lang="en-US" sz="1400" b="1" dirty="0" err="1">
                <a:solidFill>
                  <a:schemeClr val="bg2"/>
                </a:solidFill>
              </a:rPr>
              <a:t>dx</a:t>
            </a:r>
            <a:r>
              <a:rPr lang="en-US" sz="1400" b="1" dirty="0">
                <a:solidFill>
                  <a:schemeClr val="bg2"/>
                </a:solidFill>
              </a:rPr>
              <a:t>)</a:t>
            </a:r>
          </a:p>
          <a:p>
            <a:r>
              <a:rPr lang="en-US" sz="1400" b="1" dirty="0">
                <a:solidFill>
                  <a:srgbClr val="FF0000"/>
                </a:solidFill>
              </a:rPr>
              <a:t>Separation:</a:t>
            </a:r>
            <a:r>
              <a:rPr lang="en-US" sz="1400" b="1" dirty="0"/>
              <a:t> </a:t>
            </a:r>
          </a:p>
          <a:p>
            <a:r>
              <a:rPr lang="en-US" sz="1400" b="1" dirty="0">
                <a:solidFill>
                  <a:schemeClr val="accent2"/>
                </a:solidFill>
              </a:rPr>
              <a:t>       </a:t>
            </a:r>
            <a:r>
              <a:rPr lang="en-US" sz="1400" b="1" dirty="0">
                <a:solidFill>
                  <a:schemeClr val="bg2"/>
                </a:solidFill>
              </a:rPr>
              <a:t>e/h – 1.3..3 </a:t>
            </a:r>
            <a:r>
              <a:rPr lang="en-US" sz="1400" b="1" dirty="0" err="1">
                <a:solidFill>
                  <a:schemeClr val="bg2"/>
                </a:solidFill>
              </a:rPr>
              <a:t>GeV</a:t>
            </a:r>
            <a:r>
              <a:rPr lang="en-US" sz="1400" b="1" dirty="0">
                <a:solidFill>
                  <a:schemeClr val="bg2"/>
                </a:solidFill>
              </a:rPr>
              <a:t>/c</a:t>
            </a:r>
          </a:p>
          <a:p>
            <a:r>
              <a:rPr lang="en-US" sz="1400" b="1" dirty="0">
                <a:solidFill>
                  <a:schemeClr val="bg2"/>
                </a:solidFill>
              </a:rPr>
              <a:t>        </a:t>
            </a:r>
            <a:r>
              <a:rPr lang="el-GR" sz="1400" b="1" dirty="0" smtClean="0">
                <a:solidFill>
                  <a:schemeClr val="bg2"/>
                </a:solidFill>
              </a:rPr>
              <a:t>π</a:t>
            </a:r>
            <a:r>
              <a:rPr lang="en-US" sz="1400" b="1" dirty="0" smtClean="0">
                <a:solidFill>
                  <a:schemeClr val="bg2"/>
                </a:solidFill>
              </a:rPr>
              <a:t>/K </a:t>
            </a:r>
            <a:r>
              <a:rPr lang="en-US" sz="1400" b="1" dirty="0">
                <a:solidFill>
                  <a:schemeClr val="bg2"/>
                </a:solidFill>
              </a:rPr>
              <a:t>–  0.1..0.6 </a:t>
            </a:r>
            <a:r>
              <a:rPr lang="en-US" sz="1400" b="1" dirty="0" err="1">
                <a:solidFill>
                  <a:schemeClr val="bg2"/>
                </a:solidFill>
              </a:rPr>
              <a:t>GeV</a:t>
            </a:r>
            <a:r>
              <a:rPr lang="en-US" sz="1400" b="1" dirty="0">
                <a:solidFill>
                  <a:schemeClr val="bg2"/>
                </a:solidFill>
              </a:rPr>
              <a:t>/c</a:t>
            </a:r>
          </a:p>
          <a:p>
            <a:r>
              <a:rPr lang="en-US" sz="1400" b="1" dirty="0">
                <a:solidFill>
                  <a:schemeClr val="bg2"/>
                </a:solidFill>
              </a:rPr>
              <a:t>       K/p – 0.1..1.2 </a:t>
            </a:r>
            <a:r>
              <a:rPr lang="en-US" sz="1400" b="1" dirty="0" err="1">
                <a:solidFill>
                  <a:schemeClr val="bg2"/>
                </a:solidFill>
              </a:rPr>
              <a:t>GeV</a:t>
            </a:r>
            <a:r>
              <a:rPr lang="en-US" sz="1400" b="1" dirty="0">
                <a:solidFill>
                  <a:schemeClr val="bg2"/>
                </a:solidFill>
              </a:rPr>
              <a:t>/c</a:t>
            </a:r>
            <a:endParaRPr lang="ru-RU" sz="1400" dirty="0">
              <a:solidFill>
                <a:schemeClr val="bg2"/>
              </a:solidFill>
            </a:endParaRPr>
          </a:p>
        </p:txBody>
      </p:sp>
      <p:sp>
        <p:nvSpPr>
          <p:cNvPr id="20" name="TextBox 19"/>
          <p:cNvSpPr txBox="1"/>
          <p:nvPr/>
        </p:nvSpPr>
        <p:spPr>
          <a:xfrm>
            <a:off x="4355976" y="4302968"/>
            <a:ext cx="4427815" cy="523220"/>
          </a:xfrm>
          <a:prstGeom prst="rect">
            <a:avLst/>
          </a:prstGeom>
          <a:noFill/>
        </p:spPr>
        <p:txBody>
          <a:bodyPr wrap="none" rtlCol="0">
            <a:spAutoFit/>
          </a:bodyPr>
          <a:lstStyle/>
          <a:p>
            <a:r>
              <a:rPr lang="en-US" sz="1400" b="1" dirty="0" smtClean="0"/>
              <a:t>TPC FEE input full scale amplifier ~ 200 </a:t>
            </a:r>
            <a:r>
              <a:rPr lang="en-US" sz="1400" b="1" dirty="0" err="1" smtClean="0"/>
              <a:t>fC</a:t>
            </a:r>
            <a:endParaRPr lang="en-US" sz="1400" b="1" dirty="0" smtClean="0"/>
          </a:p>
          <a:p>
            <a:r>
              <a:rPr lang="en-US" sz="1400" b="1" dirty="0" smtClean="0"/>
              <a:t>It is  ~ 30-40 MIP energy loss</a:t>
            </a:r>
            <a:endParaRPr lang="ru-RU" sz="1400" b="1" dirty="0"/>
          </a:p>
        </p:txBody>
      </p:sp>
      <p:sp>
        <p:nvSpPr>
          <p:cNvPr id="21" name="TextBox 20"/>
          <p:cNvSpPr txBox="1"/>
          <p:nvPr/>
        </p:nvSpPr>
        <p:spPr>
          <a:xfrm>
            <a:off x="4498978" y="5343009"/>
            <a:ext cx="3251211" cy="523220"/>
          </a:xfrm>
          <a:prstGeom prst="rect">
            <a:avLst/>
          </a:prstGeom>
          <a:noFill/>
        </p:spPr>
        <p:txBody>
          <a:bodyPr wrap="none" rtlCol="0">
            <a:spAutoFit/>
          </a:bodyPr>
          <a:lstStyle/>
          <a:p>
            <a:r>
              <a:rPr lang="en-US" sz="1400" b="1" dirty="0" smtClean="0"/>
              <a:t>QGSM  </a:t>
            </a:r>
            <a:r>
              <a:rPr lang="en-US" sz="1400" b="1" dirty="0" err="1" smtClean="0"/>
              <a:t>Au+Au</a:t>
            </a:r>
            <a:r>
              <a:rPr lang="en-US" sz="1400" b="1" dirty="0" smtClean="0"/>
              <a:t> central collision</a:t>
            </a:r>
          </a:p>
          <a:p>
            <a:r>
              <a:rPr lang="en-US" sz="1400" b="1" dirty="0" smtClean="0"/>
              <a:t>          9 </a:t>
            </a:r>
            <a:r>
              <a:rPr lang="en-US" sz="1400" b="1" dirty="0" err="1" smtClean="0"/>
              <a:t>GeV</a:t>
            </a:r>
            <a:r>
              <a:rPr lang="en-US" sz="1400" b="1" dirty="0" smtClean="0"/>
              <a:t>,  b=1fm</a:t>
            </a:r>
            <a:endParaRPr lang="ru-RU" sz="1400" b="1" dirty="0"/>
          </a:p>
        </p:txBody>
      </p:sp>
    </p:spTree>
    <p:extLst>
      <p:ext uri="{BB962C8B-B14F-4D97-AF65-F5344CB8AC3E}">
        <p14:creationId xmlns:p14="http://schemas.microsoft.com/office/powerpoint/2010/main" val="4157451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Main parameters of the TPCs</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178874085"/>
              </p:ext>
            </p:extLst>
          </p:nvPr>
        </p:nvGraphicFramePr>
        <p:xfrm>
          <a:off x="755576" y="1700808"/>
          <a:ext cx="7632848" cy="4805910"/>
        </p:xfrm>
        <a:graphic>
          <a:graphicData uri="http://schemas.openxmlformats.org/drawingml/2006/table">
            <a:tbl>
              <a:tblPr firstRow="1" firstCol="1" bandRow="1">
                <a:tableStyleId>{5C22544A-7EE6-4342-B048-85BDC9FD1C3A}</a:tableStyleId>
              </a:tblPr>
              <a:tblGrid>
                <a:gridCol w="1894854"/>
                <a:gridCol w="1921969"/>
                <a:gridCol w="2015825"/>
                <a:gridCol w="1800200"/>
              </a:tblGrid>
              <a:tr h="297472">
                <a:tc>
                  <a:txBody>
                    <a:bodyPr/>
                    <a:lstStyle/>
                    <a:p>
                      <a:pPr algn="just">
                        <a:lnSpc>
                          <a:spcPct val="115000"/>
                        </a:lnSpc>
                        <a:spcAft>
                          <a:spcPts val="0"/>
                        </a:spcAft>
                      </a:pPr>
                      <a:r>
                        <a:rPr lang="en-US" sz="900" dirty="0">
                          <a:effectLst/>
                        </a:rPr>
                        <a:t>Dimension</a:t>
                      </a:r>
                      <a:endParaRPr lang="ru-RU" sz="700" dirty="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STAR TPC</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ALICE TPC</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MPD TPC</a:t>
                      </a:r>
                      <a:endParaRPr lang="ru-RU" sz="700">
                        <a:effectLst/>
                        <a:latin typeface="Calibri"/>
                        <a:ea typeface="Times New Roman"/>
                        <a:cs typeface="Times New Roman"/>
                      </a:endParaRPr>
                    </a:p>
                  </a:txBody>
                  <a:tcPr marL="41955" marR="41955" marT="0" marB="0"/>
                </a:tc>
              </a:tr>
              <a:tr h="283304">
                <a:tc>
                  <a:txBody>
                    <a:bodyPr/>
                    <a:lstStyle/>
                    <a:p>
                      <a:pPr algn="just">
                        <a:lnSpc>
                          <a:spcPct val="115000"/>
                        </a:lnSpc>
                        <a:spcAft>
                          <a:spcPts val="0"/>
                        </a:spcAft>
                      </a:pPr>
                      <a:r>
                        <a:rPr lang="en-US" sz="900">
                          <a:effectLst/>
                        </a:rPr>
                        <a:t>Length of the</a:t>
                      </a:r>
                      <a:r>
                        <a:rPr lang="ru-RU" sz="900">
                          <a:effectLst/>
                        </a:rPr>
                        <a:t> TPC</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420 cm</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500 cm</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400 cm</a:t>
                      </a:r>
                      <a:endParaRPr lang="ru-RU" sz="700">
                        <a:effectLst/>
                        <a:latin typeface="Calibri"/>
                        <a:ea typeface="Times New Roman"/>
                        <a:cs typeface="Times New Roman"/>
                      </a:endParaRPr>
                    </a:p>
                  </a:txBody>
                  <a:tcPr marL="41955" marR="41955" marT="0" marB="0"/>
                </a:tc>
              </a:tr>
              <a:tr h="310053">
                <a:tc>
                  <a:txBody>
                    <a:bodyPr/>
                    <a:lstStyle/>
                    <a:p>
                      <a:pPr algn="just">
                        <a:lnSpc>
                          <a:spcPct val="115000"/>
                        </a:lnSpc>
                        <a:spcAft>
                          <a:spcPts val="0"/>
                        </a:spcAft>
                      </a:pPr>
                      <a:r>
                        <a:rPr lang="en-US" sz="900">
                          <a:effectLst/>
                        </a:rPr>
                        <a:t>Outer Diameter of Vessel</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400 cm</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500 cm</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280 cm</a:t>
                      </a:r>
                      <a:endParaRPr lang="ru-RU" sz="700">
                        <a:effectLst/>
                        <a:latin typeface="Calibri"/>
                        <a:ea typeface="Times New Roman"/>
                        <a:cs typeface="Times New Roman"/>
                      </a:endParaRPr>
                    </a:p>
                  </a:txBody>
                  <a:tcPr marL="41955" marR="41955" marT="0" marB="0"/>
                </a:tc>
              </a:tr>
              <a:tr h="310053">
                <a:tc>
                  <a:txBody>
                    <a:bodyPr/>
                    <a:lstStyle/>
                    <a:p>
                      <a:pPr algn="just">
                        <a:lnSpc>
                          <a:spcPct val="115000"/>
                        </a:lnSpc>
                        <a:spcAft>
                          <a:spcPts val="0"/>
                        </a:spcAft>
                      </a:pPr>
                      <a:r>
                        <a:rPr lang="en-US" sz="900">
                          <a:effectLst/>
                        </a:rPr>
                        <a:t>Inner Diameter of Vessel</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100 cm</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170 cm</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54 cm</a:t>
                      </a:r>
                      <a:endParaRPr lang="ru-RU" sz="700">
                        <a:effectLst/>
                        <a:latin typeface="Calibri"/>
                        <a:ea typeface="Times New Roman"/>
                        <a:cs typeface="Times New Roman"/>
                      </a:endParaRPr>
                    </a:p>
                  </a:txBody>
                  <a:tcPr marL="41955" marR="41955" marT="0" marB="0"/>
                </a:tc>
              </a:tr>
              <a:tr h="310053">
                <a:tc>
                  <a:txBody>
                    <a:bodyPr/>
                    <a:lstStyle/>
                    <a:p>
                      <a:pPr algn="just">
                        <a:lnSpc>
                          <a:spcPct val="115000"/>
                        </a:lnSpc>
                        <a:spcAft>
                          <a:spcPts val="0"/>
                        </a:spcAft>
                      </a:pPr>
                      <a:r>
                        <a:rPr lang="en-US" sz="900">
                          <a:effectLst/>
                        </a:rPr>
                        <a:t>Cathode Potential</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28 kV</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100 kV</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dirty="0" smtClean="0">
                          <a:effectLst/>
                        </a:rPr>
                        <a:t>28 kV</a:t>
                      </a:r>
                      <a:endParaRPr lang="ru-RU" sz="700" dirty="0">
                        <a:effectLst/>
                      </a:endParaRPr>
                    </a:p>
                    <a:p>
                      <a:pPr algn="just">
                        <a:lnSpc>
                          <a:spcPct val="115000"/>
                        </a:lnSpc>
                        <a:spcAft>
                          <a:spcPts val="0"/>
                        </a:spcAft>
                      </a:pPr>
                      <a:endParaRPr lang="ru-RU" sz="700" dirty="0">
                        <a:effectLst/>
                        <a:latin typeface="Calibri"/>
                        <a:ea typeface="Times New Roman"/>
                        <a:cs typeface="Times New Roman"/>
                      </a:endParaRPr>
                    </a:p>
                  </a:txBody>
                  <a:tcPr marL="41955" marR="41955" marT="0" marB="0"/>
                </a:tc>
              </a:tr>
              <a:tr h="310053">
                <a:tc>
                  <a:txBody>
                    <a:bodyPr/>
                    <a:lstStyle/>
                    <a:p>
                      <a:pPr algn="just">
                        <a:lnSpc>
                          <a:spcPct val="115000"/>
                        </a:lnSpc>
                        <a:spcAft>
                          <a:spcPts val="0"/>
                        </a:spcAft>
                      </a:pPr>
                      <a:r>
                        <a:rPr lang="en-US" sz="900">
                          <a:effectLst/>
                        </a:rPr>
                        <a:t>Drift Gas</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Ar + CH</a:t>
                      </a:r>
                      <a:r>
                        <a:rPr lang="en-US" sz="900" baseline="-25000">
                          <a:effectLst/>
                        </a:rPr>
                        <a:t>4 </a:t>
                      </a:r>
                      <a:r>
                        <a:rPr lang="en-US" sz="900">
                          <a:effectLst/>
                        </a:rPr>
                        <a:t>(90:10)</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Ne + CO</a:t>
                      </a:r>
                      <a:r>
                        <a:rPr lang="en-US" sz="900" baseline="-25000">
                          <a:effectLst/>
                        </a:rPr>
                        <a:t>2 </a:t>
                      </a:r>
                      <a:r>
                        <a:rPr lang="en-US" sz="900">
                          <a:effectLst/>
                        </a:rPr>
                        <a:t>+ N</a:t>
                      </a:r>
                      <a:r>
                        <a:rPr lang="en-US" sz="900" baseline="-25000">
                          <a:effectLst/>
                        </a:rPr>
                        <a:t>2 </a:t>
                      </a:r>
                      <a:r>
                        <a:rPr lang="en-US" sz="900">
                          <a:effectLst/>
                        </a:rPr>
                        <a:t>[85.7 : 9.5 : 4.8]</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dirty="0" err="1">
                          <a:effectLst/>
                        </a:rPr>
                        <a:t>Ar</a:t>
                      </a:r>
                      <a:r>
                        <a:rPr lang="en-US" sz="900" dirty="0">
                          <a:effectLst/>
                        </a:rPr>
                        <a:t> + CH</a:t>
                      </a:r>
                      <a:r>
                        <a:rPr lang="en-US" sz="900" baseline="-25000" dirty="0">
                          <a:effectLst/>
                        </a:rPr>
                        <a:t>4</a:t>
                      </a:r>
                      <a:r>
                        <a:rPr lang="en-US" sz="900" dirty="0">
                          <a:effectLst/>
                        </a:rPr>
                        <a:t> (90:10)</a:t>
                      </a:r>
                      <a:endParaRPr lang="ru-RU" sz="700" dirty="0">
                        <a:effectLst/>
                      </a:endParaRPr>
                    </a:p>
                    <a:p>
                      <a:pPr algn="just">
                        <a:lnSpc>
                          <a:spcPct val="115000"/>
                        </a:lnSpc>
                        <a:spcAft>
                          <a:spcPts val="0"/>
                        </a:spcAft>
                      </a:pPr>
                      <a:endParaRPr lang="ru-RU" sz="700" dirty="0">
                        <a:effectLst/>
                        <a:latin typeface="Calibri"/>
                        <a:ea typeface="Times New Roman"/>
                        <a:cs typeface="Times New Roman"/>
                      </a:endParaRPr>
                    </a:p>
                  </a:txBody>
                  <a:tcPr marL="41955" marR="41955" marT="0" marB="0"/>
                </a:tc>
              </a:tr>
              <a:tr h="293180">
                <a:tc>
                  <a:txBody>
                    <a:bodyPr/>
                    <a:lstStyle/>
                    <a:p>
                      <a:pPr algn="just">
                        <a:lnSpc>
                          <a:spcPct val="115000"/>
                        </a:lnSpc>
                        <a:spcAft>
                          <a:spcPts val="0"/>
                        </a:spcAft>
                      </a:pPr>
                      <a:r>
                        <a:rPr lang="en-US" sz="900" dirty="0">
                          <a:effectLst/>
                        </a:rPr>
                        <a:t>Drift Velocity</a:t>
                      </a:r>
                      <a:endParaRPr lang="ru-RU" sz="700" dirty="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dirty="0">
                          <a:effectLst/>
                        </a:rPr>
                        <a:t>5.45 cm/µs</a:t>
                      </a:r>
                      <a:endParaRPr lang="ru-RU" sz="700" dirty="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dirty="0">
                          <a:effectLst/>
                        </a:rPr>
                        <a:t>2.65 cm/µs</a:t>
                      </a:r>
                      <a:endParaRPr lang="ru-RU" sz="700" dirty="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dirty="0">
                          <a:effectLst/>
                        </a:rPr>
                        <a:t>5.45 </a:t>
                      </a:r>
                      <a:r>
                        <a:rPr lang="en-US" sz="900" dirty="0" smtClean="0">
                          <a:effectLst/>
                        </a:rPr>
                        <a:t>cm/µs</a:t>
                      </a:r>
                      <a:endParaRPr lang="ru-RU" sz="700" dirty="0">
                        <a:effectLst/>
                      </a:endParaRPr>
                    </a:p>
                  </a:txBody>
                  <a:tcPr marL="41955" marR="41955" marT="0" marB="0"/>
                </a:tc>
              </a:tr>
              <a:tr h="310053">
                <a:tc>
                  <a:txBody>
                    <a:bodyPr/>
                    <a:lstStyle/>
                    <a:p>
                      <a:pPr algn="just">
                        <a:lnSpc>
                          <a:spcPct val="115000"/>
                        </a:lnSpc>
                        <a:spcAft>
                          <a:spcPts val="0"/>
                        </a:spcAft>
                      </a:pPr>
                      <a:r>
                        <a:rPr lang="en-US" sz="900">
                          <a:effectLst/>
                        </a:rPr>
                        <a:t>Number of Readout Sectors</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12×2 = 24</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2×2×18 = 72</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12×2 = 24</a:t>
                      </a:r>
                      <a:endParaRPr lang="ru-RU" sz="700">
                        <a:effectLst/>
                        <a:latin typeface="Calibri"/>
                        <a:ea typeface="Times New Roman"/>
                        <a:cs typeface="Times New Roman"/>
                      </a:endParaRPr>
                    </a:p>
                  </a:txBody>
                  <a:tcPr marL="41955" marR="41955" marT="0" marB="0"/>
                </a:tc>
              </a:tr>
              <a:tr h="284891">
                <a:tc>
                  <a:txBody>
                    <a:bodyPr/>
                    <a:lstStyle/>
                    <a:p>
                      <a:pPr algn="just">
                        <a:lnSpc>
                          <a:spcPct val="115000"/>
                        </a:lnSpc>
                        <a:spcAft>
                          <a:spcPts val="0"/>
                        </a:spcAft>
                      </a:pPr>
                      <a:r>
                        <a:rPr lang="en-US" sz="900">
                          <a:effectLst/>
                        </a:rPr>
                        <a:t>Number of Pads</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136 608</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557 568</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95 232</a:t>
                      </a:r>
                      <a:endParaRPr lang="ru-RU" sz="700">
                        <a:effectLst/>
                        <a:latin typeface="Calibri"/>
                        <a:ea typeface="Times New Roman"/>
                        <a:cs typeface="Times New Roman"/>
                      </a:endParaRPr>
                    </a:p>
                  </a:txBody>
                  <a:tcPr marL="41955" marR="41955" marT="0" marB="0"/>
                </a:tc>
              </a:tr>
              <a:tr h="620106">
                <a:tc>
                  <a:txBody>
                    <a:bodyPr/>
                    <a:lstStyle/>
                    <a:p>
                      <a:pPr algn="just">
                        <a:lnSpc>
                          <a:spcPct val="115000"/>
                        </a:lnSpc>
                        <a:spcAft>
                          <a:spcPts val="0"/>
                        </a:spcAft>
                      </a:pPr>
                      <a:r>
                        <a:rPr lang="en-US" sz="900">
                          <a:effectLst/>
                        </a:rPr>
                        <a:t>Pad Rows</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13 – inner subsector</a:t>
                      </a:r>
                      <a:endParaRPr lang="ru-RU" sz="700">
                        <a:effectLst/>
                      </a:endParaRPr>
                    </a:p>
                    <a:p>
                      <a:pPr algn="just">
                        <a:lnSpc>
                          <a:spcPct val="115000"/>
                        </a:lnSpc>
                        <a:spcAft>
                          <a:spcPts val="0"/>
                        </a:spcAft>
                      </a:pPr>
                      <a:r>
                        <a:rPr lang="en-US" sz="900">
                          <a:effectLst/>
                        </a:rPr>
                        <a:t>32 – outer subsector</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32 – inner chamber</a:t>
                      </a:r>
                      <a:endParaRPr lang="ru-RU" sz="700">
                        <a:effectLst/>
                      </a:endParaRPr>
                    </a:p>
                    <a:p>
                      <a:pPr algn="just">
                        <a:lnSpc>
                          <a:spcPct val="115000"/>
                        </a:lnSpc>
                        <a:spcAft>
                          <a:spcPts val="0"/>
                        </a:spcAft>
                      </a:pPr>
                      <a:r>
                        <a:rPr lang="en-US" sz="900">
                          <a:effectLst/>
                        </a:rPr>
                        <a:t>64 – outer chamber</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53</a:t>
                      </a:r>
                      <a:endParaRPr lang="ru-RU" sz="700">
                        <a:effectLst/>
                        <a:latin typeface="Calibri"/>
                        <a:ea typeface="Times New Roman"/>
                        <a:cs typeface="Times New Roman"/>
                      </a:endParaRPr>
                    </a:p>
                  </a:txBody>
                  <a:tcPr marL="41955" marR="41955" marT="0" marB="0"/>
                </a:tc>
              </a:tr>
              <a:tr h="640662">
                <a:tc>
                  <a:txBody>
                    <a:bodyPr/>
                    <a:lstStyle/>
                    <a:p>
                      <a:pPr algn="just">
                        <a:lnSpc>
                          <a:spcPct val="115000"/>
                        </a:lnSpc>
                        <a:spcAft>
                          <a:spcPts val="0"/>
                        </a:spcAft>
                      </a:pPr>
                      <a:r>
                        <a:rPr lang="en-US" sz="900" dirty="0">
                          <a:effectLst/>
                        </a:rPr>
                        <a:t>Pad Size</a:t>
                      </a:r>
                      <a:endParaRPr lang="ru-RU" sz="700" dirty="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2.85×11.5 mm</a:t>
                      </a:r>
                      <a:r>
                        <a:rPr lang="en-US" sz="900" baseline="30000">
                          <a:effectLst/>
                        </a:rPr>
                        <a:t>2</a:t>
                      </a:r>
                      <a:r>
                        <a:rPr lang="en-US" sz="900">
                          <a:effectLst/>
                        </a:rPr>
                        <a:t> – inner subsector</a:t>
                      </a:r>
                      <a:endParaRPr lang="ru-RU" sz="700">
                        <a:effectLst/>
                      </a:endParaRPr>
                    </a:p>
                    <a:p>
                      <a:pPr algn="just">
                        <a:lnSpc>
                          <a:spcPct val="115000"/>
                        </a:lnSpc>
                        <a:spcAft>
                          <a:spcPts val="0"/>
                        </a:spcAft>
                      </a:pPr>
                      <a:r>
                        <a:rPr lang="en-US" sz="900">
                          <a:effectLst/>
                        </a:rPr>
                        <a:t>6.2×19.5 mm</a:t>
                      </a:r>
                      <a:r>
                        <a:rPr lang="en-US" sz="900" baseline="30000">
                          <a:effectLst/>
                        </a:rPr>
                        <a:t>2</a:t>
                      </a:r>
                      <a:r>
                        <a:rPr lang="en-US" sz="900">
                          <a:effectLst/>
                        </a:rPr>
                        <a:t> - outer subsector</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6×10 and 6×15 mm</a:t>
                      </a:r>
                      <a:r>
                        <a:rPr lang="en-US" sz="900" baseline="30000">
                          <a:effectLst/>
                        </a:rPr>
                        <a:t>2 </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dirty="0" smtClean="0">
                          <a:effectLst/>
                        </a:rPr>
                        <a:t>5×12 </a:t>
                      </a:r>
                      <a:r>
                        <a:rPr lang="en-US" sz="900" dirty="0">
                          <a:effectLst/>
                        </a:rPr>
                        <a:t>mm</a:t>
                      </a:r>
                      <a:r>
                        <a:rPr lang="en-US" sz="900" baseline="30000" dirty="0">
                          <a:effectLst/>
                        </a:rPr>
                        <a:t>2</a:t>
                      </a:r>
                      <a:r>
                        <a:rPr lang="en-US" sz="900" dirty="0">
                          <a:effectLst/>
                        </a:rPr>
                        <a:t> and </a:t>
                      </a:r>
                      <a:r>
                        <a:rPr lang="en-US" sz="900" dirty="0" smtClean="0">
                          <a:effectLst/>
                        </a:rPr>
                        <a:t>5×18</a:t>
                      </a:r>
                      <a:r>
                        <a:rPr lang="en-US" sz="900" baseline="0" dirty="0" smtClean="0">
                          <a:effectLst/>
                        </a:rPr>
                        <a:t> </a:t>
                      </a:r>
                      <a:r>
                        <a:rPr lang="en-US" sz="900" dirty="0" smtClean="0">
                          <a:effectLst/>
                        </a:rPr>
                        <a:t>mm</a:t>
                      </a:r>
                      <a:r>
                        <a:rPr lang="en-US" sz="900" baseline="30000" dirty="0" smtClean="0">
                          <a:effectLst/>
                        </a:rPr>
                        <a:t>2</a:t>
                      </a:r>
                      <a:endParaRPr lang="ru-RU" sz="700" dirty="0">
                        <a:effectLst/>
                        <a:latin typeface="Calibri"/>
                        <a:ea typeface="Times New Roman"/>
                        <a:cs typeface="Times New Roman"/>
                      </a:endParaRPr>
                    </a:p>
                  </a:txBody>
                  <a:tcPr marL="41955" marR="41955" marT="0" marB="0"/>
                </a:tc>
              </a:tr>
              <a:tr h="258142">
                <a:tc>
                  <a:txBody>
                    <a:bodyPr/>
                    <a:lstStyle/>
                    <a:p>
                      <a:pPr algn="just">
                        <a:lnSpc>
                          <a:spcPct val="115000"/>
                        </a:lnSpc>
                        <a:spcAft>
                          <a:spcPts val="0"/>
                        </a:spcAft>
                      </a:pPr>
                      <a:r>
                        <a:rPr lang="en-US" sz="900" dirty="0">
                          <a:effectLst/>
                        </a:rPr>
                        <a:t>Magnetic Field</a:t>
                      </a:r>
                      <a:endParaRPr lang="ru-RU" sz="700" dirty="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0.25 T, 0.5 T</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0.5 T</a:t>
                      </a:r>
                      <a:endParaRPr lang="ru-RU" sz="70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a:effectLst/>
                        </a:rPr>
                        <a:t>0.5 T</a:t>
                      </a:r>
                      <a:endParaRPr lang="ru-RU" sz="700">
                        <a:effectLst/>
                        <a:latin typeface="Calibri"/>
                        <a:ea typeface="Times New Roman"/>
                        <a:cs typeface="Times New Roman"/>
                      </a:endParaRPr>
                    </a:p>
                  </a:txBody>
                  <a:tcPr marL="41955" marR="41955" marT="0" marB="0"/>
                </a:tc>
              </a:tr>
              <a:tr h="297472">
                <a:tc>
                  <a:txBody>
                    <a:bodyPr/>
                    <a:lstStyle/>
                    <a:p>
                      <a:pPr algn="just">
                        <a:lnSpc>
                          <a:spcPct val="115000"/>
                        </a:lnSpc>
                        <a:spcAft>
                          <a:spcPts val="0"/>
                        </a:spcAft>
                      </a:pPr>
                      <a:r>
                        <a:rPr lang="en-US" sz="900" dirty="0">
                          <a:effectLst/>
                        </a:rPr>
                        <a:t>Electronics</a:t>
                      </a:r>
                      <a:endParaRPr lang="ru-RU" sz="700" dirty="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smtClean="0">
                          <a:effectLst/>
                        </a:rPr>
                        <a:t>ALTRO based</a:t>
                      </a:r>
                      <a:endParaRPr lang="ru-RU" sz="700" dirty="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dirty="0" smtClean="0">
                          <a:effectLst/>
                        </a:rPr>
                        <a:t>ALTRO </a:t>
                      </a:r>
                      <a:r>
                        <a:rPr lang="en-US" sz="900" dirty="0">
                          <a:effectLst/>
                        </a:rPr>
                        <a:t>based</a:t>
                      </a:r>
                      <a:endParaRPr lang="ru-RU" sz="700" dirty="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en-US" sz="900" dirty="0" smtClean="0">
                          <a:effectLst/>
                        </a:rPr>
                        <a:t>ALTRO </a:t>
                      </a:r>
                      <a:r>
                        <a:rPr lang="en-US" sz="900" dirty="0">
                          <a:effectLst/>
                        </a:rPr>
                        <a:t>based</a:t>
                      </a:r>
                      <a:endParaRPr lang="ru-RU" sz="700" dirty="0">
                        <a:effectLst/>
                        <a:latin typeface="Calibri"/>
                        <a:ea typeface="Times New Roman"/>
                        <a:cs typeface="Times New Roman"/>
                      </a:endParaRPr>
                    </a:p>
                  </a:txBody>
                  <a:tcPr marL="41955" marR="41955" marT="0" marB="0"/>
                </a:tc>
              </a:tr>
              <a:tr h="227034">
                <a:tc>
                  <a:txBody>
                    <a:bodyPr/>
                    <a:lstStyle/>
                    <a:p>
                      <a:pPr algn="just">
                        <a:lnSpc>
                          <a:spcPct val="115000"/>
                        </a:lnSpc>
                        <a:spcAft>
                          <a:spcPts val="0"/>
                        </a:spcAft>
                      </a:pPr>
                      <a:r>
                        <a:rPr lang="en-US" sz="900" b="1" dirty="0" err="1" smtClean="0">
                          <a:effectLst/>
                          <a:latin typeface="+mn-lt"/>
                          <a:ea typeface="Times New Roman"/>
                          <a:cs typeface="Times New Roman"/>
                        </a:rPr>
                        <a:t>dE</a:t>
                      </a:r>
                      <a:r>
                        <a:rPr lang="en-US" sz="900" b="1" dirty="0" smtClean="0">
                          <a:effectLst/>
                          <a:latin typeface="+mn-lt"/>
                          <a:ea typeface="Times New Roman"/>
                          <a:cs typeface="Times New Roman"/>
                        </a:rPr>
                        <a:t>/dx resolution</a:t>
                      </a:r>
                      <a:endParaRPr lang="ru-RU" sz="900" b="1" dirty="0">
                        <a:effectLst/>
                        <a:latin typeface="+mn-lt"/>
                        <a:ea typeface="Times New Roman"/>
                        <a:cs typeface="Times New Roman"/>
                      </a:endParaRPr>
                    </a:p>
                  </a:txBody>
                  <a:tcPr marL="41955" marR="41955" marT="0" marB="0"/>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Times New Roman"/>
                          <a:cs typeface="Times New Roman"/>
                        </a:rPr>
                        <a:t>7</a:t>
                      </a:r>
                      <a:r>
                        <a:rPr kumimoji="0" lang="ru-RU" sz="900" b="0" i="0" u="none" strike="noStrike" kern="1200" cap="none" spc="0" normalizeH="0" baseline="0" noProof="0" dirty="0" smtClean="0">
                          <a:ln>
                            <a:noFill/>
                          </a:ln>
                          <a:solidFill>
                            <a:prstClr val="black"/>
                          </a:solidFill>
                          <a:effectLst/>
                          <a:uLnTx/>
                          <a:uFillTx/>
                          <a:latin typeface="+mn-lt"/>
                          <a:ea typeface="Times New Roman"/>
                          <a:cs typeface="Times New Roman"/>
                        </a:rPr>
                        <a:t>.0%</a:t>
                      </a:r>
                    </a:p>
                    <a:p>
                      <a:pPr algn="just">
                        <a:lnSpc>
                          <a:spcPct val="115000"/>
                        </a:lnSpc>
                        <a:spcAft>
                          <a:spcPts val="0"/>
                        </a:spcAft>
                      </a:pPr>
                      <a:endParaRPr lang="ru-RU" sz="700" dirty="0">
                        <a:effectLst/>
                        <a:latin typeface="Calibri"/>
                        <a:ea typeface="Times New Roman"/>
                        <a:cs typeface="Times New Roman"/>
                      </a:endParaRPr>
                    </a:p>
                  </a:txBody>
                  <a:tcPr marL="41955" marR="41955" marT="0" marB="0"/>
                </a:tc>
                <a:tc>
                  <a:txBody>
                    <a:bodyPr/>
                    <a:lstStyle/>
                    <a:p>
                      <a:pPr algn="just">
                        <a:lnSpc>
                          <a:spcPct val="115000"/>
                        </a:lnSpc>
                        <a:spcAft>
                          <a:spcPts val="0"/>
                        </a:spcAft>
                      </a:pPr>
                      <a:r>
                        <a:rPr lang="ru-RU" sz="900" dirty="0" smtClean="0">
                          <a:effectLst/>
                          <a:latin typeface="+mn-lt"/>
                          <a:ea typeface="Times New Roman"/>
                          <a:cs typeface="Times New Roman"/>
                        </a:rPr>
                        <a:t>5.0%</a:t>
                      </a:r>
                      <a:endParaRPr lang="ru-RU" sz="900" dirty="0">
                        <a:effectLst/>
                        <a:latin typeface="+mn-lt"/>
                        <a:ea typeface="Times New Roman"/>
                        <a:cs typeface="Times New Roman"/>
                      </a:endParaRPr>
                    </a:p>
                  </a:txBody>
                  <a:tcPr marL="41955" marR="41955" marT="0" marB="0"/>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Times New Roman"/>
                          <a:cs typeface="Times New Roman"/>
                        </a:rPr>
                        <a:t>8</a:t>
                      </a:r>
                      <a:r>
                        <a:rPr kumimoji="0" lang="ru-RU" sz="900" b="0" i="0" u="none" strike="noStrike" kern="1200" cap="none" spc="0" normalizeH="0" baseline="0" noProof="0" dirty="0" smtClean="0">
                          <a:ln>
                            <a:noFill/>
                          </a:ln>
                          <a:solidFill>
                            <a:prstClr val="black"/>
                          </a:solidFill>
                          <a:effectLst/>
                          <a:uLnTx/>
                          <a:uFillTx/>
                          <a:latin typeface="+mn-lt"/>
                          <a:ea typeface="Times New Roman"/>
                          <a:cs typeface="Times New Roman"/>
                        </a:rPr>
                        <a:t>.0%</a:t>
                      </a:r>
                    </a:p>
                    <a:p>
                      <a:pPr algn="just">
                        <a:lnSpc>
                          <a:spcPct val="115000"/>
                        </a:lnSpc>
                        <a:spcAft>
                          <a:spcPts val="0"/>
                        </a:spcAft>
                      </a:pPr>
                      <a:endParaRPr lang="ru-RU" sz="700" dirty="0">
                        <a:effectLst/>
                        <a:latin typeface="Calibri"/>
                        <a:ea typeface="Times New Roman"/>
                        <a:cs typeface="Times New Roman"/>
                      </a:endParaRPr>
                    </a:p>
                  </a:txBody>
                  <a:tcPr marL="41955" marR="41955" marT="0" marB="0"/>
                </a:tc>
              </a:tr>
            </a:tbl>
          </a:graphicData>
        </a:graphic>
      </p:graphicFrame>
    </p:spTree>
    <p:extLst>
      <p:ext uri="{BB962C8B-B14F-4D97-AF65-F5344CB8AC3E}">
        <p14:creationId xmlns:p14="http://schemas.microsoft.com/office/powerpoint/2010/main" val="219844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4624"/>
            <a:ext cx="7125113" cy="924475"/>
          </a:xfrm>
        </p:spPr>
        <p:txBody>
          <a:bodyPr/>
          <a:lstStyle/>
          <a:p>
            <a:r>
              <a:rPr lang="en-US" dirty="0" smtClean="0"/>
              <a:t>ALICE TPC FEE</a:t>
            </a:r>
            <a:endParaRPr lang="ru-RU" dirty="0"/>
          </a:p>
        </p:txBody>
      </p:sp>
      <p:pic>
        <p:nvPicPr>
          <p:cNvPr id="5" name="Picture 2" descr="FEC_IR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923925"/>
            <a:ext cx="5257800" cy="5257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522288" y="1668463"/>
            <a:ext cx="168116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5" tIns="47893" rIns="95785" bIns="47893">
            <a:spAutoFit/>
          </a:bodyPr>
          <a:lstStyle/>
          <a:p>
            <a:pPr>
              <a:buFontTx/>
              <a:buNone/>
            </a:pPr>
            <a:r>
              <a:rPr lang="en-US" altLang="ru-RU" sz="2400" baseline="0"/>
              <a:t>FEC in Cu </a:t>
            </a:r>
          </a:p>
          <a:p>
            <a:pPr>
              <a:buFontTx/>
              <a:buNone/>
            </a:pPr>
            <a:r>
              <a:rPr lang="en-US" altLang="ru-RU" sz="2400" baseline="0"/>
              <a:t>sandwich</a:t>
            </a:r>
            <a:endParaRPr lang="en-GB" altLang="ru-RU" sz="2400" baseline="0"/>
          </a:p>
        </p:txBody>
      </p:sp>
      <p:sp>
        <p:nvSpPr>
          <p:cNvPr id="7" name="Line 5"/>
          <p:cNvSpPr>
            <a:spLocks noChangeShapeType="1"/>
          </p:cNvSpPr>
          <p:nvPr/>
        </p:nvSpPr>
        <p:spPr bwMode="auto">
          <a:xfrm>
            <a:off x="2133600" y="2057400"/>
            <a:ext cx="3886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5" tIns="47893" rIns="95785" bIns="47893"/>
          <a:lstStyle/>
          <a:p>
            <a:endParaRPr lang="ru-RU"/>
          </a:p>
        </p:txBody>
      </p:sp>
      <p:sp>
        <p:nvSpPr>
          <p:cNvPr id="8" name="Text Box 6"/>
          <p:cNvSpPr txBox="1">
            <a:spLocks noChangeArrowheads="1"/>
          </p:cNvSpPr>
          <p:nvPr/>
        </p:nvSpPr>
        <p:spPr bwMode="auto">
          <a:xfrm>
            <a:off x="522288" y="3008313"/>
            <a:ext cx="141128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5" tIns="47893" rIns="95785" bIns="47893">
            <a:spAutoFit/>
          </a:bodyPr>
          <a:lstStyle/>
          <a:p>
            <a:pPr>
              <a:buFontTx/>
              <a:buNone/>
            </a:pPr>
            <a:r>
              <a:rPr lang="en-US" altLang="ru-RU" sz="2400" baseline="0"/>
              <a:t>6 cables </a:t>
            </a:r>
          </a:p>
          <a:p>
            <a:pPr>
              <a:buFontTx/>
              <a:buNone/>
            </a:pPr>
            <a:r>
              <a:rPr lang="en-US" altLang="ru-RU" sz="2400" baseline="0"/>
              <a:t>per FEC</a:t>
            </a:r>
            <a:endParaRPr lang="en-GB" altLang="ru-RU" sz="2400" baseline="0"/>
          </a:p>
        </p:txBody>
      </p:sp>
      <p:sp>
        <p:nvSpPr>
          <p:cNvPr id="9" name="Line 7"/>
          <p:cNvSpPr>
            <a:spLocks noChangeShapeType="1"/>
          </p:cNvSpPr>
          <p:nvPr/>
        </p:nvSpPr>
        <p:spPr bwMode="auto">
          <a:xfrm>
            <a:off x="2133600" y="3276600"/>
            <a:ext cx="3429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5" tIns="47893" rIns="95785" bIns="47893"/>
          <a:lstStyle/>
          <a:p>
            <a:endParaRPr lang="ru-RU"/>
          </a:p>
        </p:txBody>
      </p:sp>
      <p:sp>
        <p:nvSpPr>
          <p:cNvPr id="10" name="Text Box 8"/>
          <p:cNvSpPr txBox="1">
            <a:spLocks noChangeArrowheads="1"/>
          </p:cNvSpPr>
          <p:nvPr/>
        </p:nvSpPr>
        <p:spPr bwMode="auto">
          <a:xfrm>
            <a:off x="250825" y="4518025"/>
            <a:ext cx="1818886" cy="46605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5" tIns="47893" rIns="95785" bIns="47893">
            <a:spAutoFit/>
          </a:bodyPr>
          <a:lstStyle>
            <a:lvl1pPr marL="358775" indent="-358775" defTabSz="957263">
              <a:spcBef>
                <a:spcPct val="0"/>
              </a:spcBef>
              <a:defRPr sz="2400">
                <a:solidFill>
                  <a:schemeClr val="tx1"/>
                </a:solidFill>
                <a:latin typeface="Arial" pitchFamily="34" charset="0"/>
              </a:defRPr>
            </a:lvl1pPr>
            <a:lvl2pPr defTabSz="957263">
              <a:spcBef>
                <a:spcPct val="0"/>
              </a:spcBef>
              <a:defRPr sz="2400">
                <a:solidFill>
                  <a:schemeClr val="tx1"/>
                </a:solidFill>
                <a:latin typeface="Arial" pitchFamily="34" charset="0"/>
              </a:defRPr>
            </a:lvl2pPr>
            <a:lvl3pPr defTabSz="957263">
              <a:spcBef>
                <a:spcPct val="0"/>
              </a:spcBef>
              <a:defRPr sz="2400">
                <a:solidFill>
                  <a:schemeClr val="tx1"/>
                </a:solidFill>
                <a:latin typeface="Arial" pitchFamily="34" charset="0"/>
              </a:defRPr>
            </a:lvl3pPr>
            <a:lvl4pPr defTabSz="957263">
              <a:spcBef>
                <a:spcPct val="0"/>
              </a:spcBef>
              <a:defRPr sz="2400">
                <a:solidFill>
                  <a:schemeClr val="tx1"/>
                </a:solidFill>
                <a:latin typeface="Arial" pitchFamily="34" charset="0"/>
              </a:defRPr>
            </a:lvl4pPr>
            <a:lvl5pPr defTabSz="957263">
              <a:spcBef>
                <a:spcPct val="0"/>
              </a:spcBef>
              <a:defRPr sz="2400">
                <a:solidFill>
                  <a:schemeClr val="tx1"/>
                </a:solidFill>
                <a:latin typeface="Arial" pitchFamily="34" charset="0"/>
              </a:defRPr>
            </a:lvl5pPr>
            <a:lvl6pPr defTabSz="957263" fontAlgn="base">
              <a:spcBef>
                <a:spcPct val="0"/>
              </a:spcBef>
              <a:spcAft>
                <a:spcPct val="0"/>
              </a:spcAft>
              <a:defRPr sz="2400">
                <a:solidFill>
                  <a:schemeClr val="tx1"/>
                </a:solidFill>
                <a:latin typeface="Arial" pitchFamily="34" charset="0"/>
              </a:defRPr>
            </a:lvl6pPr>
            <a:lvl7pPr defTabSz="957263" fontAlgn="base">
              <a:spcBef>
                <a:spcPct val="0"/>
              </a:spcBef>
              <a:spcAft>
                <a:spcPct val="0"/>
              </a:spcAft>
              <a:defRPr sz="2400">
                <a:solidFill>
                  <a:schemeClr val="tx1"/>
                </a:solidFill>
                <a:latin typeface="Arial" pitchFamily="34" charset="0"/>
              </a:defRPr>
            </a:lvl7pPr>
            <a:lvl8pPr defTabSz="957263" fontAlgn="base">
              <a:spcBef>
                <a:spcPct val="0"/>
              </a:spcBef>
              <a:spcAft>
                <a:spcPct val="0"/>
              </a:spcAft>
              <a:defRPr sz="2400">
                <a:solidFill>
                  <a:schemeClr val="tx1"/>
                </a:solidFill>
                <a:latin typeface="Arial" pitchFamily="34" charset="0"/>
              </a:defRPr>
            </a:lvl8pPr>
            <a:lvl9pPr defTabSz="957263" fontAlgn="base">
              <a:spcBef>
                <a:spcPct val="0"/>
              </a:spcBef>
              <a:spcAft>
                <a:spcPct val="0"/>
              </a:spcAft>
              <a:defRPr sz="2400">
                <a:solidFill>
                  <a:schemeClr val="tx1"/>
                </a:solidFill>
                <a:latin typeface="Arial" pitchFamily="34" charset="0"/>
              </a:defRPr>
            </a:lvl9pPr>
          </a:lstStyle>
          <a:p>
            <a:pPr marL="0" indent="0">
              <a:spcBef>
                <a:spcPct val="20000"/>
              </a:spcBef>
            </a:pPr>
            <a:r>
              <a:rPr lang="en-US" altLang="ru-RU" baseline="0" dirty="0"/>
              <a:t>128 </a:t>
            </a:r>
            <a:r>
              <a:rPr lang="en-US" altLang="ru-RU" baseline="0" dirty="0" err="1"/>
              <a:t>ch</a:t>
            </a:r>
            <a:r>
              <a:rPr lang="en-US" altLang="ru-RU" baseline="0" dirty="0"/>
              <a:t>/FEC</a:t>
            </a:r>
          </a:p>
        </p:txBody>
      </p:sp>
    </p:spTree>
    <p:extLst>
      <p:ext uri="{BB962C8B-B14F-4D97-AF65-F5344CB8AC3E}">
        <p14:creationId xmlns:p14="http://schemas.microsoft.com/office/powerpoint/2010/main" val="759671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04664"/>
            <a:ext cx="7272808" cy="924475"/>
          </a:xfrm>
        </p:spPr>
        <p:txBody>
          <a:bodyPr/>
          <a:lstStyle/>
          <a:p>
            <a:r>
              <a:rPr lang="en-US" dirty="0"/>
              <a:t>General view of the </a:t>
            </a:r>
            <a:r>
              <a:rPr lang="en-US" dirty="0" err="1"/>
              <a:t>MultiPurpose</a:t>
            </a:r>
            <a:r>
              <a:rPr lang="en-US" dirty="0"/>
              <a:t> </a:t>
            </a:r>
            <a:r>
              <a:rPr lang="en-US" dirty="0" smtClean="0"/>
              <a:t>Detector (MPD) NICA project</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8864" y="1700808"/>
            <a:ext cx="521970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Номер слайда 5"/>
          <p:cNvSpPr>
            <a:spLocks noGrp="1"/>
          </p:cNvSpPr>
          <p:nvPr>
            <p:ph type="sldNum" sz="quarter" idx="12"/>
          </p:nvPr>
        </p:nvSpPr>
        <p:spPr>
          <a:xfrm>
            <a:off x="7920000" y="6120000"/>
            <a:ext cx="504000" cy="360000"/>
          </a:xfrm>
        </p:spPr>
        <p:style>
          <a:lnRef idx="1">
            <a:schemeClr val="accent4"/>
          </a:lnRef>
          <a:fillRef idx="3">
            <a:schemeClr val="accent4"/>
          </a:fillRef>
          <a:effectRef idx="2">
            <a:schemeClr val="accent4"/>
          </a:effectRef>
          <a:fontRef idx="minor">
            <a:schemeClr val="lt1"/>
          </a:fontRef>
        </p:style>
        <p:txBody>
          <a:bodyPr/>
          <a:lstStyle/>
          <a:p>
            <a:r>
              <a:rPr lang="en-US" dirty="0" smtClean="0"/>
              <a:t>2</a:t>
            </a:r>
            <a:endParaRPr lang="ru-RU" dirty="0"/>
          </a:p>
        </p:txBody>
      </p:sp>
      <p:sp>
        <p:nvSpPr>
          <p:cNvPr id="7" name="Прямоугольник 6"/>
          <p:cNvSpPr/>
          <p:nvPr/>
        </p:nvSpPr>
        <p:spPr>
          <a:xfrm>
            <a:off x="113604" y="1846565"/>
            <a:ext cx="3420284" cy="3970318"/>
          </a:xfrm>
          <a:prstGeom prst="rect">
            <a:avLst/>
          </a:prstGeom>
        </p:spPr>
        <p:txBody>
          <a:bodyPr wrap="square">
            <a:spAutoFit/>
          </a:bodyPr>
          <a:lstStyle/>
          <a:p>
            <a:pPr marL="285750" indent="-285750">
              <a:buFont typeface="Arial" panose="020B0604020202020204" pitchFamily="34" charset="0"/>
              <a:buChar char="•"/>
            </a:pPr>
            <a:r>
              <a:rPr lang="en-US" dirty="0"/>
              <a:t>SC </a:t>
            </a:r>
            <a:r>
              <a:rPr lang="en-US" dirty="0" smtClean="0"/>
              <a:t>Coil - superconductor solenoid</a:t>
            </a:r>
          </a:p>
          <a:p>
            <a:pPr marL="285750" indent="-285750">
              <a:buFont typeface="Arial" panose="020B0604020202020204" pitchFamily="34" charset="0"/>
              <a:buChar char="•"/>
            </a:pPr>
            <a:r>
              <a:rPr lang="en-US" dirty="0" smtClean="0"/>
              <a:t>IT - inner detector</a:t>
            </a:r>
          </a:p>
          <a:p>
            <a:pPr marL="285750" indent="-285750">
              <a:buFont typeface="Arial" panose="020B0604020202020204" pitchFamily="34" charset="0"/>
              <a:buChar char="•"/>
            </a:pPr>
            <a:r>
              <a:rPr lang="en-US" dirty="0" smtClean="0"/>
              <a:t>ECT - straw-tube tracker</a:t>
            </a:r>
          </a:p>
          <a:p>
            <a:pPr marL="285750" indent="-285750">
              <a:buFont typeface="Arial" panose="020B0604020202020204" pitchFamily="34" charset="0"/>
              <a:buChar char="•"/>
            </a:pPr>
            <a:r>
              <a:rPr lang="en-US" dirty="0" smtClean="0"/>
              <a:t>TPC - time-projection </a:t>
            </a:r>
            <a:r>
              <a:rPr lang="en-US" dirty="0"/>
              <a:t>chamber </a:t>
            </a:r>
            <a:endParaRPr lang="en-US" dirty="0" smtClean="0"/>
          </a:p>
          <a:p>
            <a:pPr marL="285750" indent="-285750">
              <a:buFont typeface="Arial" panose="020B0604020202020204" pitchFamily="34" charset="0"/>
              <a:buChar char="•"/>
            </a:pPr>
            <a:r>
              <a:rPr lang="en-US" dirty="0" smtClean="0"/>
              <a:t>TOF - time-of-ﬂight </a:t>
            </a:r>
            <a:r>
              <a:rPr lang="en-US" dirty="0"/>
              <a:t>stop counters </a:t>
            </a:r>
            <a:endParaRPr lang="en-US" dirty="0" smtClean="0"/>
          </a:p>
          <a:p>
            <a:pPr marL="285750" indent="-285750">
              <a:buFont typeface="Arial" panose="020B0604020202020204" pitchFamily="34" charset="0"/>
              <a:buChar char="•"/>
            </a:pPr>
            <a:r>
              <a:rPr lang="en-US" dirty="0" smtClean="0"/>
              <a:t>FD - The </a:t>
            </a:r>
            <a:r>
              <a:rPr lang="en-US" dirty="0"/>
              <a:t>fast forward </a:t>
            </a:r>
            <a:r>
              <a:rPr lang="en-US" dirty="0" smtClean="0"/>
              <a:t>detectors</a:t>
            </a:r>
          </a:p>
          <a:p>
            <a:pPr marL="285750" indent="-285750">
              <a:buFont typeface="Arial" panose="020B0604020202020204" pitchFamily="34" charset="0"/>
              <a:buChar char="•"/>
            </a:pPr>
            <a:r>
              <a:rPr lang="en-US" dirty="0" smtClean="0"/>
              <a:t>ZDC - zero </a:t>
            </a:r>
            <a:r>
              <a:rPr lang="en-US" dirty="0"/>
              <a:t>degree </a:t>
            </a:r>
            <a:r>
              <a:rPr lang="en-US" dirty="0" smtClean="0"/>
              <a:t>calorimeter</a:t>
            </a:r>
          </a:p>
          <a:p>
            <a:pPr marL="285750" indent="-285750">
              <a:buFont typeface="Arial" panose="020B0604020202020204" pitchFamily="34" charset="0"/>
              <a:buChar char="•"/>
            </a:pPr>
            <a:r>
              <a:rPr lang="en-US" dirty="0" smtClean="0"/>
              <a:t>BBC - beam-beam counter</a:t>
            </a:r>
          </a:p>
        </p:txBody>
      </p:sp>
    </p:spTree>
    <p:extLst>
      <p:ext uri="{BB962C8B-B14F-4D97-AF65-F5344CB8AC3E}">
        <p14:creationId xmlns:p14="http://schemas.microsoft.com/office/powerpoint/2010/main" val="1924644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3547" y="332656"/>
            <a:ext cx="7125113" cy="924475"/>
          </a:xfrm>
        </p:spPr>
        <p:txBody>
          <a:bodyPr/>
          <a:lstStyle/>
          <a:p>
            <a:r>
              <a:rPr lang="en-US" dirty="0"/>
              <a:t>TPC design overview</a:t>
            </a:r>
            <a:endParaRPr lang="ru-RU" dirty="0"/>
          </a:p>
        </p:txBody>
      </p:sp>
      <p:pic>
        <p:nvPicPr>
          <p:cNvPr id="4" name="Picture 4" descr="TPC_MPD_ 2"/>
          <p:cNvPicPr>
            <a:picLocks noChangeAspect="1" noChangeArrowheads="1"/>
          </p:cNvPicPr>
          <p:nvPr/>
        </p:nvPicPr>
        <p:blipFill rotWithShape="1">
          <a:blip r:embed="rId3">
            <a:extLst>
              <a:ext uri="{28A0092B-C50C-407E-A947-70E740481C1C}">
                <a14:useLocalDpi xmlns:a14="http://schemas.microsoft.com/office/drawing/2010/main" val="0"/>
              </a:ext>
            </a:extLst>
          </a:blip>
          <a:srcRect l="19722" t="18906" r="12360" b="28184"/>
          <a:stretch/>
        </p:blipFill>
        <p:spPr bwMode="auto">
          <a:xfrm>
            <a:off x="1763688" y="1543605"/>
            <a:ext cx="4104456" cy="2789061"/>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276660" y="1916832"/>
            <a:ext cx="1327955" cy="83099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t>12x2 </a:t>
            </a:r>
            <a:r>
              <a:rPr lang="en-US" sz="1600" b="1" dirty="0"/>
              <a:t>Readout</a:t>
            </a:r>
          </a:p>
          <a:p>
            <a:pPr eaLnBrk="1" hangingPunct="1"/>
            <a:r>
              <a:rPr lang="en-US" sz="1600" b="1" dirty="0"/>
              <a:t>chambers</a:t>
            </a:r>
            <a:endParaRPr lang="ru-RU" sz="1600" b="1" dirty="0"/>
          </a:p>
        </p:txBody>
      </p:sp>
      <p:sp>
        <p:nvSpPr>
          <p:cNvPr id="6" name="Line 6"/>
          <p:cNvSpPr>
            <a:spLocks noChangeShapeType="1"/>
          </p:cNvSpPr>
          <p:nvPr/>
        </p:nvSpPr>
        <p:spPr bwMode="auto">
          <a:xfrm>
            <a:off x="1303745" y="2747829"/>
            <a:ext cx="636487" cy="38203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 name="Text Box 7"/>
          <p:cNvSpPr txBox="1">
            <a:spLocks noChangeArrowheads="1"/>
          </p:cNvSpPr>
          <p:nvPr/>
        </p:nvSpPr>
        <p:spPr bwMode="auto">
          <a:xfrm>
            <a:off x="4883969" y="3805609"/>
            <a:ext cx="1486773" cy="33855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t>HV-electrode</a:t>
            </a:r>
            <a:endParaRPr lang="en-US" sz="1600" b="1" dirty="0"/>
          </a:p>
        </p:txBody>
      </p:sp>
      <p:sp>
        <p:nvSpPr>
          <p:cNvPr id="8" name="Line 8"/>
          <p:cNvSpPr>
            <a:spLocks noChangeShapeType="1"/>
          </p:cNvSpPr>
          <p:nvPr/>
        </p:nvSpPr>
        <p:spPr bwMode="auto">
          <a:xfrm flipH="1" flipV="1">
            <a:off x="3458308" y="3205592"/>
            <a:ext cx="1371716" cy="655456"/>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9" name="Text Box 9"/>
          <p:cNvSpPr txBox="1">
            <a:spLocks noChangeArrowheads="1"/>
          </p:cNvSpPr>
          <p:nvPr/>
        </p:nvSpPr>
        <p:spPr bwMode="auto">
          <a:xfrm>
            <a:off x="450248" y="4221088"/>
            <a:ext cx="980777" cy="8001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t>Field cage</a:t>
            </a:r>
          </a:p>
          <a:p>
            <a:pPr eaLnBrk="1" hangingPunct="1"/>
            <a:endParaRPr lang="ru-RU" sz="1400" b="1" dirty="0"/>
          </a:p>
        </p:txBody>
      </p:sp>
      <p:sp>
        <p:nvSpPr>
          <p:cNvPr id="10" name="Line 10"/>
          <p:cNvSpPr>
            <a:spLocks noChangeShapeType="1"/>
          </p:cNvSpPr>
          <p:nvPr/>
        </p:nvSpPr>
        <p:spPr bwMode="auto">
          <a:xfrm flipV="1">
            <a:off x="1431025" y="3568991"/>
            <a:ext cx="1268767" cy="1038136"/>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1" name="Text Box 11"/>
          <p:cNvSpPr txBox="1">
            <a:spLocks noChangeArrowheads="1"/>
          </p:cNvSpPr>
          <p:nvPr/>
        </p:nvSpPr>
        <p:spPr bwMode="auto">
          <a:xfrm>
            <a:off x="5724128" y="1736939"/>
            <a:ext cx="745850" cy="33813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t>beam</a:t>
            </a:r>
            <a:endParaRPr lang="ru-RU" sz="1600" b="1" dirty="0"/>
          </a:p>
        </p:txBody>
      </p:sp>
      <p:sp>
        <p:nvSpPr>
          <p:cNvPr id="12" name="Text Box 12"/>
          <p:cNvSpPr txBox="1">
            <a:spLocks noChangeArrowheads="1"/>
          </p:cNvSpPr>
          <p:nvPr/>
        </p:nvSpPr>
        <p:spPr bwMode="auto">
          <a:xfrm>
            <a:off x="406504" y="3425322"/>
            <a:ext cx="744208" cy="33813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t>beam</a:t>
            </a:r>
            <a:endParaRPr lang="ru-RU" sz="1600" b="1" dirty="0"/>
          </a:p>
        </p:txBody>
      </p:sp>
      <p:sp>
        <p:nvSpPr>
          <p:cNvPr id="14" name="Line 15"/>
          <p:cNvSpPr>
            <a:spLocks noChangeShapeType="1"/>
          </p:cNvSpPr>
          <p:nvPr/>
        </p:nvSpPr>
        <p:spPr bwMode="auto">
          <a:xfrm flipV="1">
            <a:off x="2808048" y="3425322"/>
            <a:ext cx="448495" cy="2873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5" name="Line 16"/>
          <p:cNvSpPr>
            <a:spLocks noChangeShapeType="1"/>
          </p:cNvSpPr>
          <p:nvPr/>
        </p:nvSpPr>
        <p:spPr bwMode="auto">
          <a:xfrm flipH="1">
            <a:off x="4172325" y="2834497"/>
            <a:ext cx="390996" cy="2873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6" name="Text Box 17"/>
          <p:cNvSpPr txBox="1">
            <a:spLocks noChangeArrowheads="1"/>
          </p:cNvSpPr>
          <p:nvPr/>
        </p:nvSpPr>
        <p:spPr bwMode="auto">
          <a:xfrm>
            <a:off x="2808048" y="3121835"/>
            <a:ext cx="349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FF0000"/>
                </a:solidFill>
              </a:rPr>
              <a:t>E</a:t>
            </a:r>
            <a:endParaRPr lang="ru-RU" dirty="0">
              <a:solidFill>
                <a:srgbClr val="FF0000"/>
              </a:solidFill>
            </a:endParaRPr>
          </a:p>
        </p:txBody>
      </p:sp>
      <p:sp>
        <p:nvSpPr>
          <p:cNvPr id="17" name="Line 18"/>
          <p:cNvSpPr>
            <a:spLocks noChangeShapeType="1"/>
          </p:cNvSpPr>
          <p:nvPr/>
        </p:nvSpPr>
        <p:spPr bwMode="auto">
          <a:xfrm flipV="1">
            <a:off x="1043608" y="3678164"/>
            <a:ext cx="520276" cy="25489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8" name="Line 19"/>
          <p:cNvSpPr>
            <a:spLocks noChangeShapeType="1"/>
          </p:cNvSpPr>
          <p:nvPr/>
        </p:nvSpPr>
        <p:spPr bwMode="auto">
          <a:xfrm flipH="1">
            <a:off x="5080373" y="1953205"/>
            <a:ext cx="546982" cy="27287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9" name="Прямоугольник 18"/>
          <p:cNvSpPr/>
          <p:nvPr/>
        </p:nvSpPr>
        <p:spPr>
          <a:xfrm>
            <a:off x="1152945" y="5157192"/>
            <a:ext cx="7560840" cy="1569660"/>
          </a:xfrm>
          <a:prstGeom prst="rect">
            <a:avLst/>
          </a:prstGeom>
        </p:spPr>
        <p:txBody>
          <a:bodyPr wrap="square">
            <a:spAutoFit/>
          </a:bodyPr>
          <a:lstStyle/>
          <a:p>
            <a:r>
              <a:rPr lang="en-US" altLang="ru-RU" sz="1600" dirty="0" smtClean="0"/>
              <a:t>The overall acceptance on │‌η│~ 1.2</a:t>
            </a:r>
          </a:p>
          <a:p>
            <a:r>
              <a:rPr lang="en-US" altLang="ru-RU" sz="1600" dirty="0" smtClean="0"/>
              <a:t>The momentum resolution ~ 3% </a:t>
            </a:r>
            <a:r>
              <a:rPr lang="en-US" altLang="ru-RU" sz="1600" dirty="0"/>
              <a:t>in </a:t>
            </a:r>
            <a:r>
              <a:rPr lang="en-US" altLang="ru-RU" sz="1600" dirty="0" err="1" smtClean="0"/>
              <a:t>p</a:t>
            </a:r>
            <a:r>
              <a:rPr lang="en-US" altLang="ru-RU" sz="1600" baseline="-25000" dirty="0" err="1" smtClean="0"/>
              <a:t>t</a:t>
            </a:r>
            <a:r>
              <a:rPr lang="en-US" altLang="ru-RU" sz="1600" baseline="-25000" dirty="0" smtClean="0"/>
              <a:t> </a:t>
            </a:r>
            <a:r>
              <a:rPr lang="en-US" altLang="ru-RU" sz="1600" dirty="0" smtClean="0"/>
              <a:t> interval from 0.1 to 1 </a:t>
            </a:r>
            <a:r>
              <a:rPr lang="en-US" altLang="ru-RU" sz="1600" dirty="0" err="1" smtClean="0"/>
              <a:t>GeV</a:t>
            </a:r>
            <a:r>
              <a:rPr lang="en-US" altLang="ru-RU" sz="1600" dirty="0" smtClean="0"/>
              <a:t>/c</a:t>
            </a:r>
          </a:p>
          <a:p>
            <a:pPr>
              <a:buFontTx/>
              <a:buNone/>
            </a:pPr>
            <a:r>
              <a:rPr lang="en-US" altLang="ru-RU" sz="1600" dirty="0" smtClean="0"/>
              <a:t>Two-track resolution ~ 1 cm.</a:t>
            </a:r>
          </a:p>
          <a:p>
            <a:pPr>
              <a:buFontTx/>
              <a:buNone/>
            </a:pPr>
            <a:r>
              <a:rPr lang="en-US" altLang="ru-RU" sz="1600" dirty="0" smtClean="0"/>
              <a:t>Charged particle multiplicity ~ 1000 in a central collisions</a:t>
            </a:r>
          </a:p>
          <a:p>
            <a:r>
              <a:rPr lang="en-US" altLang="ru-RU" sz="1600" dirty="0"/>
              <a:t>H</a:t>
            </a:r>
            <a:r>
              <a:rPr lang="en-US" altLang="ru-RU" sz="1600" dirty="0" smtClean="0"/>
              <a:t>adron and lepton identification by  </a:t>
            </a:r>
            <a:r>
              <a:rPr lang="en-US" altLang="ru-RU" sz="1600" dirty="0" err="1" smtClean="0"/>
              <a:t>dE</a:t>
            </a:r>
            <a:r>
              <a:rPr lang="en-US" altLang="ru-RU" sz="1600" dirty="0" smtClean="0"/>
              <a:t>/dx measurements with resolution better than 8% </a:t>
            </a:r>
            <a:endParaRPr lang="en-US" altLang="ru-RU" sz="1600" dirty="0"/>
          </a:p>
        </p:txBody>
      </p:sp>
      <p:sp>
        <p:nvSpPr>
          <p:cNvPr id="20" name="TextBox 19"/>
          <p:cNvSpPr txBox="1"/>
          <p:nvPr/>
        </p:nvSpPr>
        <p:spPr>
          <a:xfrm>
            <a:off x="1940233" y="4797152"/>
            <a:ext cx="3078087" cy="369332"/>
          </a:xfrm>
          <a:prstGeom prst="rect">
            <a:avLst/>
          </a:prstGeom>
          <a:noFill/>
        </p:spPr>
        <p:txBody>
          <a:bodyPr wrap="none" rtlCol="0">
            <a:spAutoFit/>
          </a:bodyPr>
          <a:lstStyle/>
          <a:p>
            <a:r>
              <a:rPr lang="en-US" b="1" dirty="0" smtClean="0"/>
              <a:t>Physics requirements:</a:t>
            </a:r>
            <a:endParaRPr lang="ru-RU" b="1" dirty="0"/>
          </a:p>
        </p:txBody>
      </p:sp>
      <p:sp>
        <p:nvSpPr>
          <p:cNvPr id="22" name="Номер слайда 21"/>
          <p:cNvSpPr>
            <a:spLocks noGrp="1"/>
          </p:cNvSpPr>
          <p:nvPr>
            <p:ph type="sldNum" sz="quarter" idx="12"/>
          </p:nvPr>
        </p:nvSpPr>
        <p:spPr>
          <a:xfrm>
            <a:off x="7920000" y="6120000"/>
            <a:ext cx="504000" cy="360000"/>
          </a:xfrm>
        </p:spPr>
        <p:style>
          <a:lnRef idx="1">
            <a:schemeClr val="accent4"/>
          </a:lnRef>
          <a:fillRef idx="3">
            <a:schemeClr val="accent4"/>
          </a:fillRef>
          <a:effectRef idx="2">
            <a:schemeClr val="accent4"/>
          </a:effectRef>
          <a:fontRef idx="minor">
            <a:schemeClr val="lt1"/>
          </a:fontRef>
        </p:style>
        <p:txBody>
          <a:bodyPr/>
          <a:lstStyle/>
          <a:p>
            <a:r>
              <a:rPr lang="en-US" dirty="0" smtClean="0"/>
              <a:t>3</a:t>
            </a:r>
            <a:endParaRPr lang="ru-RU" dirty="0"/>
          </a:p>
        </p:txBody>
      </p:sp>
    </p:spTree>
    <p:extLst>
      <p:ext uri="{BB962C8B-B14F-4D97-AF65-F5344CB8AC3E}">
        <p14:creationId xmlns:p14="http://schemas.microsoft.com/office/powerpoint/2010/main" val="2904276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60648"/>
            <a:ext cx="7125113" cy="924475"/>
          </a:xfrm>
        </p:spPr>
        <p:txBody>
          <a:bodyPr/>
          <a:lstStyle/>
          <a:p>
            <a:r>
              <a:rPr lang="en-US" dirty="0"/>
              <a:t>Main parameters of the TPC</a:t>
            </a:r>
            <a:endParaRPr lang="ru-RU" dirty="0"/>
          </a:p>
        </p:txBody>
      </p:sp>
      <p:graphicFrame>
        <p:nvGraphicFramePr>
          <p:cNvPr id="4" name="Group 600"/>
          <p:cNvGraphicFramePr>
            <a:graphicFrameLocks/>
          </p:cNvGraphicFramePr>
          <p:nvPr>
            <p:extLst>
              <p:ext uri="{D42A27DB-BD31-4B8C-83A1-F6EECF244321}">
                <p14:modId xmlns:p14="http://schemas.microsoft.com/office/powerpoint/2010/main" val="2475353466"/>
              </p:ext>
            </p:extLst>
          </p:nvPr>
        </p:nvGraphicFramePr>
        <p:xfrm>
          <a:off x="1115616" y="1196752"/>
          <a:ext cx="6336704" cy="5242560"/>
        </p:xfrm>
        <a:graphic>
          <a:graphicData uri="http://schemas.openxmlformats.org/drawingml/2006/table">
            <a:tbl>
              <a:tblPr>
                <a:tableStyleId>{2D5ABB26-0587-4C30-8999-92F81FD0307C}</a:tableStyleId>
              </a:tblPr>
              <a:tblGrid>
                <a:gridCol w="3170036"/>
                <a:gridCol w="3166668"/>
              </a:tblGrid>
              <a:tr h="24384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800" b="1" u="none" strike="noStrike" cap="none" normalizeH="0" baseline="0" dirty="0" smtClean="0">
                          <a:ln>
                            <a:noFill/>
                          </a:ln>
                          <a:effectLst/>
                        </a:rPr>
                        <a:t>Length of the TPC</a:t>
                      </a:r>
                      <a:endParaRPr kumimoji="0" lang="ru-RU" altLang="ru-RU" sz="1800" b="1" i="0" u="none" strike="noStrike" cap="none" normalizeH="0" baseline="0" dirty="0" smtClean="0">
                        <a:ln>
                          <a:noFill/>
                        </a:ln>
                        <a:solidFill>
                          <a:schemeClr val="tx1"/>
                        </a:solidFill>
                        <a:effectLst/>
                        <a:latin typeface="Arial" charset="0"/>
                      </a:endParaRPr>
                    </a:p>
                  </a:txBody>
                  <a:tcPr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800" b="1" u="none" strike="noStrike" cap="none" normalizeH="0" baseline="0" dirty="0" smtClean="0">
                          <a:ln>
                            <a:noFill/>
                          </a:ln>
                          <a:effectLst/>
                        </a:rPr>
                        <a:t>340 cm</a:t>
                      </a:r>
                      <a:r>
                        <a:rPr kumimoji="0" lang="ru-RU" altLang="ru-RU" sz="1800" b="1" u="none" strike="noStrike" cap="none" normalizeH="0" baseline="0" dirty="0" smtClean="0">
                          <a:ln>
                            <a:noFill/>
                          </a:ln>
                          <a:effectLst/>
                        </a:rPr>
                        <a:t> </a:t>
                      </a:r>
                      <a:endParaRPr kumimoji="0" lang="ru-RU" altLang="ru-RU" sz="1800" b="1" i="0" u="none" strike="noStrike" cap="none" normalizeH="0" baseline="0" dirty="0" smtClean="0">
                        <a:ln>
                          <a:noFill/>
                        </a:ln>
                        <a:solidFill>
                          <a:schemeClr val="tx1"/>
                        </a:solidFill>
                        <a:effectLst/>
                        <a:latin typeface="Arial" charset="0"/>
                      </a:endParaRPr>
                    </a:p>
                  </a:txBody>
                  <a:tcPr horzOverflow="overflow">
                    <a:lnT>
                      <a:noFill/>
                    </a:lnT>
                  </a:tcPr>
                </a:tc>
              </a:tr>
              <a:tr h="1666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800" b="1" u="none" strike="noStrike" cap="none" normalizeH="0" baseline="0" dirty="0" smtClean="0">
                          <a:ln>
                            <a:noFill/>
                          </a:ln>
                          <a:effectLst/>
                        </a:rPr>
                        <a:t>Outer radius of cylinder</a:t>
                      </a:r>
                      <a:endParaRPr kumimoji="0" lang="ru-RU" altLang="ru-RU" sz="1800" b="1" i="0" u="none" strike="noStrike" cap="none" normalizeH="0" baseline="0" dirty="0" smtClean="0">
                        <a:ln>
                          <a:noFill/>
                        </a:ln>
                        <a:solidFill>
                          <a:schemeClr val="tx1"/>
                        </a:solidFill>
                        <a:effectLst/>
                        <a:latin typeface="Arial" charset="0"/>
                      </a:endParaRPr>
                    </a:p>
                  </a:txBody>
                  <a:tcPr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800" b="1" u="none" strike="noStrike" cap="none" normalizeH="0" baseline="0" dirty="0" smtClean="0">
                          <a:ln>
                            <a:noFill/>
                          </a:ln>
                          <a:effectLst/>
                        </a:rPr>
                        <a:t> 140 cm</a:t>
                      </a:r>
                      <a:endParaRPr kumimoji="0" lang="ru-RU" altLang="ru-RU" sz="1800" b="1" i="0" u="none" strike="noStrike" cap="none" normalizeH="0" baseline="0" dirty="0" smtClean="0">
                        <a:ln>
                          <a:noFill/>
                        </a:ln>
                        <a:solidFill>
                          <a:schemeClr val="tx1"/>
                        </a:solidFill>
                        <a:effectLst/>
                        <a:latin typeface="Arial" charset="0"/>
                      </a:endParaRPr>
                    </a:p>
                  </a:txBody>
                  <a:tcPr horzOverflow="overflow"/>
                </a:tc>
              </a:tr>
              <a:tr h="1682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800" b="1" u="none" strike="noStrike" cap="none" normalizeH="0" baseline="0" dirty="0" smtClean="0">
                          <a:ln>
                            <a:noFill/>
                          </a:ln>
                          <a:effectLst/>
                        </a:rPr>
                        <a:t>Inner radius of cylinder</a:t>
                      </a:r>
                      <a:endParaRPr kumimoji="0" lang="ru-RU" altLang="ru-RU" sz="1800" b="1" i="0" u="none" strike="noStrike" cap="none" normalizeH="0" baseline="0" dirty="0" smtClean="0">
                        <a:ln>
                          <a:noFill/>
                        </a:ln>
                        <a:solidFill>
                          <a:schemeClr val="tx1"/>
                        </a:solidFill>
                        <a:effectLst/>
                        <a:latin typeface="Arial" charset="0"/>
                      </a:endParaRPr>
                    </a:p>
                  </a:txBody>
                  <a:tcPr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800" b="1" u="none" strike="noStrike" cap="none" normalizeH="0" baseline="0" smtClean="0">
                          <a:ln>
                            <a:noFill/>
                          </a:ln>
                          <a:effectLst/>
                        </a:rPr>
                        <a:t> 27 cm</a:t>
                      </a:r>
                      <a:endParaRPr kumimoji="0" lang="ru-RU" altLang="ru-RU" sz="1800" b="1" i="0" u="none" strike="noStrike" cap="none" normalizeH="0" baseline="0" smtClean="0">
                        <a:ln>
                          <a:noFill/>
                        </a:ln>
                        <a:solidFill>
                          <a:schemeClr val="tx1"/>
                        </a:solidFill>
                        <a:effectLst/>
                        <a:latin typeface="Arial" charset="0"/>
                      </a:endParaRPr>
                    </a:p>
                  </a:txBody>
                  <a:tcPr horzOverflow="overflow"/>
                </a:tc>
              </a:tr>
              <a:tr h="1666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800" b="1" u="none" strike="noStrike" cap="none" normalizeH="0" baseline="0" dirty="0" smtClean="0">
                          <a:ln>
                            <a:noFill/>
                          </a:ln>
                          <a:effectLst/>
                        </a:rPr>
                        <a:t>Length of the drift volume</a:t>
                      </a:r>
                      <a:endParaRPr kumimoji="0" lang="ru-RU" altLang="ru-RU" sz="1800" b="1" i="0" u="none" strike="noStrike" cap="none" normalizeH="0" baseline="0" dirty="0" smtClean="0">
                        <a:ln>
                          <a:noFill/>
                        </a:ln>
                        <a:solidFill>
                          <a:schemeClr val="tx1"/>
                        </a:solidFill>
                        <a:effectLst/>
                        <a:latin typeface="Arial" charset="0"/>
                      </a:endParaRPr>
                    </a:p>
                  </a:txBody>
                  <a:tcPr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800" b="1" u="none" strike="noStrike" cap="none" normalizeH="0" baseline="0" dirty="0" smtClean="0">
                          <a:ln>
                            <a:noFill/>
                          </a:ln>
                          <a:effectLst/>
                        </a:rPr>
                        <a:t> 170cm (of each half)</a:t>
                      </a:r>
                      <a:endParaRPr kumimoji="0" lang="ru-RU" altLang="ru-RU" sz="1800" b="1" i="0" u="none" strike="noStrike" cap="none" normalizeH="0" baseline="0" dirty="0" smtClean="0">
                        <a:ln>
                          <a:noFill/>
                        </a:ln>
                        <a:solidFill>
                          <a:schemeClr val="tx1"/>
                        </a:solidFill>
                        <a:effectLst/>
                        <a:latin typeface="Arial" charset="0"/>
                      </a:endParaRPr>
                    </a:p>
                  </a:txBody>
                  <a:tcPr horzOverflow="overflow"/>
                </a:tc>
              </a:tr>
              <a:tr h="1682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800" b="1" u="none" strike="noStrike" cap="none" normalizeH="0" baseline="0" dirty="0" smtClean="0">
                          <a:ln>
                            <a:noFill/>
                          </a:ln>
                          <a:effectLst/>
                        </a:rPr>
                        <a:t>Magnetic field strength</a:t>
                      </a:r>
                      <a:endParaRPr kumimoji="0" lang="ru-RU" altLang="ru-RU" sz="1800" b="1" i="0" u="none" strike="noStrike" cap="none" normalizeH="0" baseline="0" dirty="0" smtClean="0">
                        <a:ln>
                          <a:noFill/>
                        </a:ln>
                        <a:solidFill>
                          <a:schemeClr val="tx1"/>
                        </a:solidFill>
                        <a:effectLst/>
                        <a:latin typeface="Arial" charset="0"/>
                      </a:endParaRPr>
                    </a:p>
                  </a:txBody>
                  <a:tcPr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800" b="1" u="none" strike="noStrike" cap="none" normalizeH="0" baseline="0" dirty="0" smtClean="0">
                          <a:ln>
                            <a:noFill/>
                          </a:ln>
                          <a:effectLst/>
                        </a:rPr>
                        <a:t> 0.5 Tesla</a:t>
                      </a:r>
                      <a:endParaRPr kumimoji="0" lang="ru-RU" altLang="ru-RU" sz="1800" b="1" i="0" u="none" strike="noStrike" cap="none" normalizeH="0" baseline="0" dirty="0" smtClean="0">
                        <a:ln>
                          <a:noFill/>
                        </a:ln>
                        <a:solidFill>
                          <a:schemeClr val="tx1"/>
                        </a:solidFill>
                        <a:effectLst/>
                        <a:latin typeface="Arial" charset="0"/>
                      </a:endParaRPr>
                    </a:p>
                  </a:txBody>
                  <a:tcPr horzOverflow="overflow"/>
                </a:tc>
              </a:tr>
              <a:tr h="1666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800" b="1" u="none" strike="noStrike" cap="none" normalizeH="0" baseline="0" dirty="0" smtClean="0">
                          <a:ln>
                            <a:noFill/>
                          </a:ln>
                          <a:effectLst/>
                        </a:rPr>
                        <a:t>Drift gas</a:t>
                      </a:r>
                      <a:endParaRPr kumimoji="0" lang="ru-RU" altLang="ru-RU" sz="1800" b="1" i="0" u="none" strike="noStrike" cap="none" normalizeH="0" baseline="0" dirty="0" smtClean="0">
                        <a:ln>
                          <a:noFill/>
                        </a:ln>
                        <a:solidFill>
                          <a:schemeClr val="tx1"/>
                        </a:solidFill>
                        <a:effectLst/>
                        <a:latin typeface="Arial" charset="0"/>
                      </a:endParaRPr>
                    </a:p>
                  </a:txBody>
                  <a:tcPr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800" b="1" u="none" strike="noStrike" cap="none" normalizeH="0" baseline="0" dirty="0" smtClean="0">
                          <a:ln>
                            <a:noFill/>
                          </a:ln>
                          <a:effectLst/>
                        </a:rPr>
                        <a:t> 90% Ar+10% CH</a:t>
                      </a:r>
                      <a:r>
                        <a:rPr kumimoji="0" lang="en-US" altLang="ru-RU" sz="1800" b="1" u="none" strike="noStrike" cap="none" normalizeH="0" baseline="-25000" dirty="0" smtClean="0">
                          <a:ln>
                            <a:noFill/>
                          </a:ln>
                          <a:effectLst/>
                        </a:rPr>
                        <a:t>4 </a:t>
                      </a:r>
                      <a:r>
                        <a:rPr kumimoji="0" lang="en-US" altLang="ru-RU" sz="1800" b="1" u="none" strike="noStrike" cap="none" normalizeH="0" baseline="0" dirty="0" smtClean="0">
                          <a:ln>
                            <a:noFill/>
                          </a:ln>
                          <a:effectLst/>
                        </a:rPr>
                        <a:t>                                           </a:t>
                      </a:r>
                      <a:endParaRPr kumimoji="0" lang="ru-RU" altLang="ru-RU" sz="1800" b="1" i="0" u="none" strike="noStrike" cap="none" normalizeH="0" baseline="0" dirty="0" smtClean="0">
                        <a:ln>
                          <a:noFill/>
                        </a:ln>
                        <a:solidFill>
                          <a:schemeClr val="tx1"/>
                        </a:solidFill>
                        <a:effectLst/>
                        <a:latin typeface="Arial" charset="0"/>
                      </a:endParaRPr>
                    </a:p>
                  </a:txBody>
                  <a:tcPr horzOverflow="overflow"/>
                </a:tc>
              </a:tr>
              <a:tr h="1682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ru-RU" sz="1800" b="1" u="none" strike="noStrike" cap="none" normalizeH="0" baseline="0" dirty="0" smtClean="0">
                          <a:ln>
                            <a:noFill/>
                          </a:ln>
                          <a:effectLst/>
                          <a:latin typeface="Arial" panose="020B0604020202020204" pitchFamily="34" charset="0"/>
                          <a:cs typeface="Arial" panose="020B0604020202020204" pitchFamily="34" charset="0"/>
                        </a:rPr>
                        <a:t>Temperature stability</a:t>
                      </a:r>
                      <a:endParaRPr lang="ru-RU" sz="1800" b="1" dirty="0">
                        <a:latin typeface="Arial" panose="020B0604020202020204" pitchFamily="34" charset="0"/>
                        <a:cs typeface="Arial" panose="020B0604020202020204" pitchFamily="34" charset="0"/>
                      </a:endParaRPr>
                    </a:p>
                  </a:txBody>
                  <a:tcPr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800" b="1" u="none" strike="noStrike" cap="none" normalizeH="0" baseline="0" dirty="0" smtClean="0">
                          <a:ln>
                            <a:noFill/>
                          </a:ln>
                          <a:effectLst/>
                        </a:rPr>
                        <a:t>  0.5°C</a:t>
                      </a:r>
                      <a:endParaRPr kumimoji="0" lang="ru-RU" altLang="ru-RU" sz="1800" b="1" i="0" u="none" strike="noStrike" cap="none" normalizeH="0" baseline="0" dirty="0" smtClean="0">
                        <a:ln>
                          <a:noFill/>
                        </a:ln>
                        <a:solidFill>
                          <a:schemeClr val="tx1"/>
                        </a:solidFill>
                        <a:effectLst/>
                        <a:latin typeface="Arial" charset="0"/>
                      </a:endParaRPr>
                    </a:p>
                  </a:txBody>
                  <a:tcPr horzOverflow="overflow"/>
                </a:tc>
              </a:tr>
              <a:tr h="1666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600" b="1" u="none" strike="noStrike" cap="none" normalizeH="0" baseline="0" dirty="0" smtClean="0">
                          <a:ln>
                            <a:noFill/>
                          </a:ln>
                          <a:effectLst/>
                        </a:rPr>
                        <a:t>Gas amplification factor </a:t>
                      </a:r>
                      <a:endParaRPr kumimoji="0" lang="ru-RU" altLang="ru-RU" sz="1600" b="1" i="0" u="none" strike="noStrike" cap="none" normalizeH="0" baseline="0" dirty="0" smtClean="0">
                        <a:ln>
                          <a:noFill/>
                        </a:ln>
                        <a:solidFill>
                          <a:schemeClr val="tx1"/>
                        </a:solidFill>
                        <a:effectLst/>
                        <a:latin typeface="Arial" charset="0"/>
                      </a:endParaRPr>
                    </a:p>
                  </a:txBody>
                  <a:tcPr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600" b="1" u="none" strike="noStrike" cap="none" normalizeH="0" baseline="0" dirty="0" smtClean="0">
                          <a:ln>
                            <a:noFill/>
                          </a:ln>
                          <a:effectLst/>
                        </a:rPr>
                        <a:t>~ 10</a:t>
                      </a:r>
                      <a:r>
                        <a:rPr kumimoji="0" lang="en-US" altLang="ru-RU" sz="1600" b="1" u="none" strike="noStrike" cap="none" normalizeH="0" baseline="30000" dirty="0" smtClean="0">
                          <a:ln>
                            <a:noFill/>
                          </a:ln>
                          <a:effectLst/>
                        </a:rPr>
                        <a:t>4</a:t>
                      </a:r>
                      <a:r>
                        <a:rPr kumimoji="0" lang="en-US" altLang="ru-RU" sz="1600" b="1" u="none" strike="noStrike" cap="none" normalizeH="0" baseline="0" dirty="0" smtClean="0">
                          <a:ln>
                            <a:noFill/>
                          </a:ln>
                          <a:effectLst/>
                        </a:rPr>
                        <a:t> </a:t>
                      </a:r>
                      <a:endParaRPr kumimoji="0" lang="ru-RU" altLang="ru-RU" sz="1600" b="1" i="0" u="none" strike="noStrike" cap="none" normalizeH="0" baseline="0" dirty="0" smtClean="0">
                        <a:ln>
                          <a:noFill/>
                        </a:ln>
                        <a:solidFill>
                          <a:schemeClr val="tx1"/>
                        </a:solidFill>
                        <a:effectLst/>
                        <a:latin typeface="Arial" charset="0"/>
                      </a:endParaRPr>
                    </a:p>
                  </a:txBody>
                  <a:tcPr horzOverflow="overflow"/>
                </a:tc>
              </a:tr>
              <a:tr h="1682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600" b="1" u="none" strike="noStrike" cap="none" normalizeH="0" baseline="0" smtClean="0">
                          <a:ln>
                            <a:noFill/>
                          </a:ln>
                          <a:effectLst/>
                        </a:rPr>
                        <a:t>Number of readout chambers</a:t>
                      </a:r>
                      <a:endParaRPr kumimoji="0" lang="ru-RU" altLang="ru-RU" sz="1600" b="1" i="0" u="none" strike="noStrike" cap="none" normalizeH="0" baseline="0" smtClean="0">
                        <a:ln>
                          <a:noFill/>
                        </a:ln>
                        <a:solidFill>
                          <a:schemeClr val="tx1"/>
                        </a:solidFill>
                        <a:effectLst/>
                        <a:latin typeface="Arial" charset="0"/>
                      </a:endParaRPr>
                    </a:p>
                  </a:txBody>
                  <a:tcPr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600" b="1" u="none" strike="noStrike" cap="none" normalizeH="0" baseline="0" dirty="0" smtClean="0">
                          <a:ln>
                            <a:noFill/>
                          </a:ln>
                          <a:effectLst/>
                        </a:rPr>
                        <a:t> 24  (12 per end plate)</a:t>
                      </a:r>
                      <a:endParaRPr kumimoji="0" lang="ru-RU" altLang="ru-RU" sz="1600" b="1" i="0" u="none" strike="noStrike" cap="none" normalizeH="0" baseline="0" dirty="0" smtClean="0">
                        <a:ln>
                          <a:noFill/>
                        </a:ln>
                        <a:solidFill>
                          <a:schemeClr val="tx1"/>
                        </a:solidFill>
                        <a:effectLst/>
                        <a:latin typeface="Arial" charset="0"/>
                      </a:endParaRPr>
                    </a:p>
                  </a:txBody>
                  <a:tcPr horzOverflow="overflow"/>
                </a:tc>
              </a:tr>
              <a:tr h="1682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600" b="1" u="none" strike="noStrike" cap="none" normalizeH="0" baseline="0" dirty="0" smtClean="0">
                          <a:ln>
                            <a:noFill/>
                          </a:ln>
                          <a:effectLst/>
                        </a:rPr>
                        <a:t>Pad size</a:t>
                      </a:r>
                      <a:endParaRPr kumimoji="0" lang="ru-RU" altLang="ru-RU" sz="1600" b="1" i="0" u="none" strike="noStrike" cap="none" normalizeH="0" baseline="0" dirty="0" smtClean="0">
                        <a:ln>
                          <a:noFill/>
                        </a:ln>
                        <a:solidFill>
                          <a:schemeClr val="tx1"/>
                        </a:solidFill>
                        <a:effectLst/>
                        <a:latin typeface="Arial" charset="0"/>
                      </a:endParaRPr>
                    </a:p>
                  </a:txBody>
                  <a:tcPr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600" b="1" u="none" strike="noStrike" cap="none" normalizeH="0" baseline="0" dirty="0" smtClean="0">
                          <a:ln>
                            <a:noFill/>
                          </a:ln>
                          <a:effectLst/>
                        </a:rPr>
                        <a:t> 5x12mm</a:t>
                      </a:r>
                      <a:r>
                        <a:rPr kumimoji="0" lang="en-US" altLang="ru-RU" sz="1600" b="1" u="none" strike="noStrike" cap="none" normalizeH="0" baseline="30000" dirty="0" smtClean="0">
                          <a:ln>
                            <a:noFill/>
                          </a:ln>
                          <a:effectLst/>
                        </a:rPr>
                        <a:t>2</a:t>
                      </a:r>
                      <a:r>
                        <a:rPr kumimoji="0" lang="en-US" altLang="ru-RU" sz="1600" b="1" u="none" strike="noStrike" cap="none" normalizeH="0" baseline="0" dirty="0" smtClean="0">
                          <a:ln>
                            <a:noFill/>
                          </a:ln>
                          <a:effectLst/>
                        </a:rPr>
                        <a:t>  and 5x18mm</a:t>
                      </a:r>
                      <a:r>
                        <a:rPr kumimoji="0" lang="en-US" altLang="ru-RU" sz="1600" b="1" u="none" strike="noStrike" cap="none" normalizeH="0" baseline="30000" dirty="0" smtClean="0">
                          <a:ln>
                            <a:noFill/>
                          </a:ln>
                          <a:effectLst/>
                        </a:rPr>
                        <a:t>2</a:t>
                      </a:r>
                      <a:endParaRPr kumimoji="0" lang="ru-RU" altLang="ru-RU" sz="1600" b="1" i="0" u="none" strike="noStrike" cap="none" normalizeH="0" baseline="30000" dirty="0" smtClean="0">
                        <a:ln>
                          <a:noFill/>
                        </a:ln>
                        <a:solidFill>
                          <a:schemeClr val="tx1"/>
                        </a:solidFill>
                        <a:effectLst/>
                        <a:latin typeface="Arial" charset="0"/>
                      </a:endParaRPr>
                    </a:p>
                  </a:txBody>
                  <a:tcPr horzOverflow="overflow"/>
                </a:tc>
              </a:tr>
              <a:tr h="1666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600" b="1" u="none" strike="noStrike" cap="none" normalizeH="0" baseline="0" dirty="0" smtClean="0">
                          <a:ln>
                            <a:noFill/>
                          </a:ln>
                          <a:effectLst/>
                        </a:rPr>
                        <a:t>Number of pads</a:t>
                      </a:r>
                      <a:endParaRPr kumimoji="0" lang="ru-RU" altLang="ru-RU" sz="1600" b="1" i="0" u="none" strike="noStrike" cap="none" normalizeH="0" baseline="0" dirty="0" smtClean="0">
                        <a:ln>
                          <a:noFill/>
                        </a:ln>
                        <a:solidFill>
                          <a:schemeClr val="tx1"/>
                        </a:solidFill>
                        <a:effectLst/>
                        <a:latin typeface="Arial" charset="0"/>
                      </a:endParaRPr>
                    </a:p>
                  </a:txBody>
                  <a:tcPr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600" b="1" u="none" strike="noStrike" cap="none" normalizeH="0" baseline="0" dirty="0" smtClean="0">
                          <a:ln>
                            <a:noFill/>
                          </a:ln>
                          <a:effectLst/>
                        </a:rPr>
                        <a:t> 95 232</a:t>
                      </a:r>
                      <a:endParaRPr kumimoji="0" lang="ru-RU" altLang="ru-RU" sz="1600" b="1" i="0" u="none" strike="noStrike" cap="none" normalizeH="0" baseline="0" dirty="0" smtClean="0">
                        <a:ln>
                          <a:noFill/>
                        </a:ln>
                        <a:solidFill>
                          <a:schemeClr val="tx1"/>
                        </a:solidFill>
                        <a:effectLst/>
                        <a:latin typeface="Arial" charset="0"/>
                      </a:endParaRPr>
                    </a:p>
                  </a:txBody>
                  <a:tcPr horzOverflow="overflow"/>
                </a:tc>
              </a:tr>
              <a:tr h="1682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600" b="1" u="none" strike="noStrike" cap="none" normalizeH="0" baseline="0" dirty="0" smtClean="0">
                          <a:ln>
                            <a:noFill/>
                          </a:ln>
                          <a:effectLst/>
                        </a:rPr>
                        <a:t>Pad raw numbers</a:t>
                      </a:r>
                      <a:endParaRPr kumimoji="0" lang="ru-RU" altLang="ru-RU" sz="1600" b="1" i="0" u="none" strike="noStrike" cap="none" normalizeH="0" baseline="0" dirty="0" smtClean="0">
                        <a:ln>
                          <a:noFill/>
                        </a:ln>
                        <a:solidFill>
                          <a:schemeClr val="tx1"/>
                        </a:solidFill>
                        <a:effectLst/>
                        <a:latin typeface="Arial" charset="0"/>
                      </a:endParaRPr>
                    </a:p>
                  </a:txBody>
                  <a:tcPr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600" b="1" u="none" strike="noStrike" cap="none" normalizeH="0" baseline="0" dirty="0" smtClean="0">
                          <a:ln>
                            <a:noFill/>
                          </a:ln>
                          <a:effectLst/>
                        </a:rPr>
                        <a:t> 53</a:t>
                      </a:r>
                      <a:endParaRPr kumimoji="0" lang="ru-RU" altLang="ru-RU" sz="1600" b="1" i="0" u="none" strike="noStrike" cap="none" normalizeH="0" baseline="0" dirty="0" smtClean="0">
                        <a:ln>
                          <a:noFill/>
                        </a:ln>
                        <a:solidFill>
                          <a:schemeClr val="tx1"/>
                        </a:solidFill>
                        <a:effectLst/>
                        <a:latin typeface="Arial" charset="0"/>
                      </a:endParaRPr>
                    </a:p>
                  </a:txBody>
                  <a:tcPr horzOverflow="overflow"/>
                </a:tc>
              </a:tr>
              <a:tr h="1682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600" b="1" u="none" strike="noStrike" cap="none" normalizeH="0" baseline="0" dirty="0" smtClean="0">
                          <a:ln>
                            <a:noFill/>
                          </a:ln>
                          <a:effectLst/>
                        </a:rPr>
                        <a:t>Maximal   trigger rate </a:t>
                      </a:r>
                      <a:endParaRPr kumimoji="0" lang="ru-RU" altLang="ru-RU" sz="1600" b="1" i="0" u="none" strike="noStrike" cap="none" normalizeH="0" baseline="0" dirty="0" smtClean="0">
                        <a:ln>
                          <a:noFill/>
                        </a:ln>
                        <a:solidFill>
                          <a:schemeClr val="tx1"/>
                        </a:solidFill>
                        <a:effectLst/>
                        <a:latin typeface="Arial" charset="0"/>
                      </a:endParaRPr>
                    </a:p>
                  </a:txBody>
                  <a:tcPr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600" b="1" u="none" strike="noStrike" cap="none" normalizeH="0" baseline="0" dirty="0" smtClean="0">
                          <a:ln>
                            <a:noFill/>
                          </a:ln>
                          <a:effectLst/>
                        </a:rPr>
                        <a:t> ~5 kHz</a:t>
                      </a:r>
                      <a:endParaRPr kumimoji="0" lang="ru-RU" altLang="ru-RU" sz="1600" b="1" i="0" u="none" strike="noStrike" cap="none" normalizeH="0" baseline="0" dirty="0" smtClean="0">
                        <a:ln>
                          <a:noFill/>
                        </a:ln>
                        <a:solidFill>
                          <a:schemeClr val="tx1"/>
                        </a:solidFill>
                        <a:effectLst/>
                        <a:latin typeface="Arial" charset="0"/>
                      </a:endParaRPr>
                    </a:p>
                  </a:txBody>
                  <a:tcPr horzOverflow="overflow"/>
                </a:tc>
              </a:tr>
              <a:tr h="16827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ru-RU" sz="1600" b="1" dirty="0" err="1" smtClean="0"/>
                        <a:t>dE</a:t>
                      </a:r>
                      <a:r>
                        <a:rPr lang="en-US" altLang="ru-RU" sz="1600" b="1" dirty="0" smtClean="0"/>
                        <a:t>/dx</a:t>
                      </a:r>
                      <a:endParaRPr kumimoji="0" lang="ru-RU" altLang="ru-RU"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ru-RU" sz="1600" b="1" dirty="0" smtClean="0"/>
                        <a:t>better than 8% </a:t>
                      </a:r>
                      <a:endParaRPr kumimoji="0" lang="ru-RU" altLang="ru-RU" sz="1600" b="1" i="0" u="none" strike="noStrike" cap="none" normalizeH="0" baseline="0" dirty="0" smtClean="0">
                        <a:ln>
                          <a:noFill/>
                        </a:ln>
                        <a:solidFill>
                          <a:schemeClr val="tx1"/>
                        </a:solidFill>
                        <a:effectLst/>
                        <a:latin typeface="Arial" charset="0"/>
                      </a:endParaRPr>
                    </a:p>
                  </a:txBody>
                  <a:tcPr horzOverflow="overflow"/>
                </a:tc>
              </a:tr>
              <a:tr h="168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Arial" charset="0"/>
                        </a:rPr>
                        <a:t>∆</a:t>
                      </a:r>
                      <a:r>
                        <a:rPr kumimoji="0" lang="en-US" altLang="ru-RU" sz="1600" b="1" i="0" u="none" strike="noStrike" cap="none" normalizeH="0" baseline="0" dirty="0" smtClean="0">
                          <a:ln>
                            <a:noFill/>
                          </a:ln>
                          <a:solidFill>
                            <a:schemeClr val="tx1"/>
                          </a:solidFill>
                          <a:effectLst/>
                          <a:latin typeface="Arial" charset="0"/>
                        </a:rPr>
                        <a:t>p/p</a:t>
                      </a:r>
                      <a:endParaRPr kumimoji="0" lang="ru-RU" altLang="ru-RU"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ru-RU" sz="1600" b="1" dirty="0" smtClean="0"/>
                        <a:t>~ 3% in 0.1&lt; </a:t>
                      </a:r>
                      <a:r>
                        <a:rPr lang="en-US" altLang="ru-RU" sz="1600" b="1" dirty="0" err="1" smtClean="0"/>
                        <a:t>p</a:t>
                      </a:r>
                      <a:r>
                        <a:rPr lang="en-US" altLang="ru-RU" sz="1600" b="1" baseline="-25000" dirty="0" err="1" smtClean="0"/>
                        <a:t>t</a:t>
                      </a:r>
                      <a:r>
                        <a:rPr lang="en-US" altLang="ru-RU" sz="1600" b="1" dirty="0" smtClean="0"/>
                        <a:t>&lt;1 </a:t>
                      </a:r>
                      <a:r>
                        <a:rPr lang="en-US" altLang="ru-RU" sz="1600" b="1" dirty="0" err="1" smtClean="0"/>
                        <a:t>GeV</a:t>
                      </a:r>
                      <a:r>
                        <a:rPr lang="en-US" altLang="ru-RU" sz="1600" b="1" dirty="0" smtClean="0"/>
                        <a:t>/c</a:t>
                      </a:r>
                      <a:endParaRPr kumimoji="0" lang="ru-RU" altLang="ru-RU" sz="1600" b="1" i="0" u="none" strike="noStrike" cap="none" normalizeH="0" baseline="0" dirty="0" smtClean="0">
                        <a:ln>
                          <a:noFill/>
                        </a:ln>
                        <a:solidFill>
                          <a:schemeClr val="tx1"/>
                        </a:solidFill>
                        <a:effectLst/>
                        <a:latin typeface="Arial" charset="0"/>
                      </a:endParaRPr>
                    </a:p>
                  </a:txBody>
                  <a:tcPr horzOverflow="overflow"/>
                </a:tc>
              </a:tr>
            </a:tbl>
          </a:graphicData>
        </a:graphic>
      </p:graphicFrame>
      <p:sp>
        <p:nvSpPr>
          <p:cNvPr id="7" name="Номер слайда 6"/>
          <p:cNvSpPr>
            <a:spLocks noGrp="1"/>
          </p:cNvSpPr>
          <p:nvPr>
            <p:ph type="sldNum" sz="quarter" idx="12"/>
          </p:nvPr>
        </p:nvSpPr>
        <p:spPr>
          <a:xfrm>
            <a:off x="7920000" y="6120000"/>
            <a:ext cx="504000" cy="360000"/>
          </a:xfrm>
        </p:spPr>
        <p:style>
          <a:lnRef idx="1">
            <a:schemeClr val="accent4"/>
          </a:lnRef>
          <a:fillRef idx="3">
            <a:schemeClr val="accent4"/>
          </a:fillRef>
          <a:effectRef idx="2">
            <a:schemeClr val="accent4"/>
          </a:effectRef>
          <a:fontRef idx="minor">
            <a:schemeClr val="lt1"/>
          </a:fontRef>
        </p:style>
        <p:txBody>
          <a:bodyPr/>
          <a:lstStyle/>
          <a:p>
            <a:r>
              <a:rPr lang="en-US" dirty="0" smtClean="0"/>
              <a:t>4</a:t>
            </a:r>
            <a:endParaRPr lang="ru-RU" dirty="0"/>
          </a:p>
        </p:txBody>
      </p:sp>
    </p:spTree>
    <p:extLst>
      <p:ext uri="{BB962C8B-B14F-4D97-AF65-F5344CB8AC3E}">
        <p14:creationId xmlns:p14="http://schemas.microsoft.com/office/powerpoint/2010/main" val="466897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125113" cy="924475"/>
          </a:xfrm>
        </p:spPr>
        <p:txBody>
          <a:bodyPr/>
          <a:lstStyle/>
          <a:p>
            <a:r>
              <a:rPr lang="en-US" dirty="0"/>
              <a:t>The front view of the TPC </a:t>
            </a:r>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124744"/>
            <a:ext cx="5796260" cy="544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 Box 7"/>
          <p:cNvSpPr txBox="1">
            <a:spLocks noChangeArrowheads="1"/>
          </p:cNvSpPr>
          <p:nvPr/>
        </p:nvSpPr>
        <p:spPr bwMode="auto">
          <a:xfrm>
            <a:off x="-10196" y="1141895"/>
            <a:ext cx="3251200" cy="5423636"/>
          </a:xfrm>
          <a:prstGeom prst="rect">
            <a:avLst/>
          </a:prstGeom>
          <a:noFill/>
          <a:ln>
            <a:noFill/>
          </a:ln>
          <a:effectLst/>
          <a:extLst/>
        </p:spPr>
        <p:txBody>
          <a:bodyPr lIns="90000" tIns="60875" rIns="90000" bIns="45000"/>
          <a:lstStyle>
            <a:lvl1pPr>
              <a:tabLst>
                <a:tab pos="723900" algn="l"/>
                <a:tab pos="1447800" algn="l"/>
                <a:tab pos="2171700" algn="l"/>
                <a:tab pos="28956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ejaVu Sans" charset="0"/>
                <a:cs typeface="DejaVu Sans" charset="0"/>
              </a:defRPr>
            </a:lvl9pPr>
          </a:lstStyle>
          <a:p>
            <a:pPr algn="just">
              <a:defRPr/>
            </a:pPr>
            <a:r>
              <a:rPr lang="en-US" dirty="0" smtClean="0"/>
              <a:t>	</a:t>
            </a:r>
            <a:r>
              <a:rPr lang="en-US" sz="1600" dirty="0" smtClean="0">
                <a:solidFill>
                  <a:schemeClr val="tx1"/>
                </a:solidFill>
              </a:rPr>
              <a:t>Four cylinders (</a:t>
            </a:r>
            <a:r>
              <a:rPr lang="en-US" sz="1600" dirty="0" smtClean="0">
                <a:solidFill>
                  <a:srgbClr val="008000"/>
                </a:solidFill>
              </a:rPr>
              <a:t>green circles: C1 - C4</a:t>
            </a:r>
            <a:r>
              <a:rPr lang="en-US" sz="1600" dirty="0" smtClean="0">
                <a:solidFill>
                  <a:schemeClr val="tx1"/>
                </a:solidFill>
              </a:rPr>
              <a:t>) are required to make the complete field-cage structure.</a:t>
            </a:r>
          </a:p>
          <a:p>
            <a:pPr algn="just">
              <a:defRPr/>
            </a:pPr>
            <a:r>
              <a:rPr lang="en-US" sz="1600" dirty="0" smtClean="0">
                <a:solidFill>
                  <a:schemeClr val="tx1"/>
                </a:solidFill>
              </a:rPr>
              <a:t>	 All four TPC </a:t>
            </a:r>
            <a:r>
              <a:rPr lang="en-US" sz="1600" dirty="0">
                <a:solidFill>
                  <a:schemeClr val="tx1"/>
                </a:solidFill>
              </a:rPr>
              <a:t>cylinders are under construction in Russian </a:t>
            </a:r>
            <a:r>
              <a:rPr lang="en-US" sz="1600" dirty="0" smtClean="0">
                <a:solidFill>
                  <a:schemeClr val="tx1"/>
                </a:solidFill>
              </a:rPr>
              <a:t>Industry as monolithic Kevlar composite constructions. Kevlar thickness is 4 mm.</a:t>
            </a:r>
          </a:p>
          <a:p>
            <a:pPr algn="just">
              <a:defRPr/>
            </a:pPr>
            <a:r>
              <a:rPr lang="en-US" sz="1600" dirty="0" smtClean="0">
                <a:solidFill>
                  <a:schemeClr val="tx1"/>
                </a:solidFill>
              </a:rPr>
              <a:t>	Such an approach allows one to minimize problems with gluing of field cage parts and fragments.</a:t>
            </a:r>
          </a:p>
          <a:p>
            <a:pPr algn="just">
              <a:defRPr/>
            </a:pPr>
            <a:r>
              <a:rPr lang="en-US" sz="1600" dirty="0" smtClean="0">
                <a:solidFill>
                  <a:schemeClr val="tx1"/>
                </a:solidFill>
              </a:rPr>
              <a:t>	Moreover, we suppose to mount field cages, central electrode and end plates as independent precisely adjusted constructions which will be inserted between Kevlar </a:t>
            </a:r>
            <a:r>
              <a:rPr lang="ru-RU" sz="1600" dirty="0" smtClean="0">
                <a:solidFill>
                  <a:schemeClr val="tx1"/>
                </a:solidFill>
              </a:rPr>
              <a:t>с</a:t>
            </a:r>
            <a:r>
              <a:rPr lang="en-US" sz="1600" dirty="0" err="1" smtClean="0">
                <a:solidFill>
                  <a:schemeClr val="tx1"/>
                </a:solidFill>
              </a:rPr>
              <a:t>ylinders</a:t>
            </a:r>
            <a:r>
              <a:rPr lang="en-US" sz="1600" dirty="0" smtClean="0">
                <a:solidFill>
                  <a:schemeClr val="tx1"/>
                </a:solidFill>
              </a:rPr>
              <a:t> and fixed together mechanically and with epoxy. </a:t>
            </a:r>
          </a:p>
        </p:txBody>
      </p:sp>
      <p:sp>
        <p:nvSpPr>
          <p:cNvPr id="8" name="Номер слайда 7"/>
          <p:cNvSpPr>
            <a:spLocks noGrp="1"/>
          </p:cNvSpPr>
          <p:nvPr>
            <p:ph type="sldNum" sz="quarter" idx="12"/>
          </p:nvPr>
        </p:nvSpPr>
        <p:spPr>
          <a:xfrm>
            <a:off x="7920000" y="6120000"/>
            <a:ext cx="504000" cy="360000"/>
          </a:xfrm>
        </p:spPr>
        <p:style>
          <a:lnRef idx="1">
            <a:schemeClr val="accent4"/>
          </a:lnRef>
          <a:fillRef idx="3">
            <a:schemeClr val="accent4"/>
          </a:fillRef>
          <a:effectRef idx="2">
            <a:schemeClr val="accent4"/>
          </a:effectRef>
          <a:fontRef idx="minor">
            <a:schemeClr val="lt1"/>
          </a:fontRef>
        </p:style>
        <p:txBody>
          <a:bodyPr/>
          <a:lstStyle/>
          <a:p>
            <a:r>
              <a:rPr lang="en-US" dirty="0"/>
              <a:t>5</a:t>
            </a:r>
            <a:endParaRPr lang="ru-RU" dirty="0"/>
          </a:p>
        </p:txBody>
      </p:sp>
    </p:spTree>
    <p:extLst>
      <p:ext uri="{BB962C8B-B14F-4D97-AF65-F5344CB8AC3E}">
        <p14:creationId xmlns:p14="http://schemas.microsoft.com/office/powerpoint/2010/main" val="407478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7125113" cy="924475"/>
          </a:xfrm>
        </p:spPr>
        <p:txBody>
          <a:bodyPr/>
          <a:lstStyle/>
          <a:p>
            <a:r>
              <a:rPr lang="en-US" dirty="0"/>
              <a:t>Construction of TPC cylinders</a:t>
            </a:r>
            <a:r>
              <a:rPr lang="en-US" dirty="0" smtClean="0"/>
              <a:t> </a:t>
            </a:r>
            <a:endParaRPr lang="ru-RU" dirty="0"/>
          </a:p>
        </p:txBody>
      </p:sp>
      <p:pic>
        <p:nvPicPr>
          <p:cNvPr id="4" name="Изображение 1" descr=" C3 TPC_2.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1847" y="1268760"/>
            <a:ext cx="4914305" cy="4755780"/>
          </a:xfrm>
          <a:prstGeom prst="rect">
            <a:avLst/>
          </a:prstGeom>
        </p:spPr>
      </p:pic>
      <p:sp>
        <p:nvSpPr>
          <p:cNvPr id="5" name="TextBox 4"/>
          <p:cNvSpPr txBox="1"/>
          <p:nvPr/>
        </p:nvSpPr>
        <p:spPr>
          <a:xfrm>
            <a:off x="209126" y="2348880"/>
            <a:ext cx="3168352"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Material : Kevlar</a:t>
            </a:r>
          </a:p>
          <a:p>
            <a:pPr marL="285750" indent="-285750">
              <a:buFont typeface="Arial" panose="020B0604020202020204" pitchFamily="34" charset="0"/>
              <a:buChar char="•"/>
            </a:pPr>
            <a:r>
              <a:rPr lang="en-US" dirty="0" smtClean="0"/>
              <a:t>Thickness: 4 mm</a:t>
            </a:r>
          </a:p>
          <a:p>
            <a:pPr marL="285750" indent="-285750">
              <a:buFont typeface="Arial" panose="020B0604020202020204" pitchFamily="34" charset="0"/>
              <a:buChar char="•"/>
            </a:pPr>
            <a:r>
              <a:rPr lang="en-US" dirty="0" smtClean="0"/>
              <a:t>Length: 3.4 m</a:t>
            </a:r>
          </a:p>
          <a:p>
            <a:pPr marL="285750" indent="-285750">
              <a:buFont typeface="Arial" panose="020B0604020202020204" pitchFamily="34" charset="0"/>
              <a:buChar char="•"/>
            </a:pPr>
            <a:r>
              <a:rPr lang="en-US" dirty="0" smtClean="0"/>
              <a:t>Diameter: 2.8 m</a:t>
            </a:r>
          </a:p>
          <a:p>
            <a:pPr marL="285750" indent="-285750">
              <a:buFont typeface="Arial" panose="020B0604020202020204" pitchFamily="34" charset="0"/>
              <a:buChar char="•"/>
            </a:pPr>
            <a:r>
              <a:rPr lang="en-US" dirty="0"/>
              <a:t>Deformation in </a:t>
            </a:r>
            <a:r>
              <a:rPr lang="en-US" dirty="0" smtClean="0"/>
              <a:t>operational </a:t>
            </a:r>
            <a:r>
              <a:rPr lang="en-US" dirty="0"/>
              <a:t>position is less than 100 </a:t>
            </a:r>
            <a:r>
              <a:rPr lang="en-US" dirty="0" err="1"/>
              <a:t>mkm</a:t>
            </a:r>
            <a:endParaRPr lang="en-US" dirty="0" smtClean="0"/>
          </a:p>
          <a:p>
            <a:pPr marL="285750" indent="-285750">
              <a:buFont typeface="Arial" panose="020B0604020202020204" pitchFamily="34" charset="0"/>
              <a:buChar char="•"/>
            </a:pPr>
            <a:endParaRPr lang="ru-RU" dirty="0"/>
          </a:p>
        </p:txBody>
      </p:sp>
      <p:sp>
        <p:nvSpPr>
          <p:cNvPr id="8" name="Номер слайда 7"/>
          <p:cNvSpPr>
            <a:spLocks noGrp="1"/>
          </p:cNvSpPr>
          <p:nvPr>
            <p:ph type="sldNum" sz="quarter" idx="12"/>
          </p:nvPr>
        </p:nvSpPr>
        <p:spPr>
          <a:xfrm>
            <a:off x="7920000" y="6120000"/>
            <a:ext cx="504000" cy="360000"/>
          </a:xfrm>
        </p:spPr>
        <p:style>
          <a:lnRef idx="1">
            <a:schemeClr val="accent4"/>
          </a:lnRef>
          <a:fillRef idx="3">
            <a:schemeClr val="accent4"/>
          </a:fillRef>
          <a:effectRef idx="2">
            <a:schemeClr val="accent4"/>
          </a:effectRef>
          <a:fontRef idx="minor">
            <a:schemeClr val="lt1"/>
          </a:fontRef>
        </p:style>
        <p:txBody>
          <a:bodyPr/>
          <a:lstStyle/>
          <a:p>
            <a:r>
              <a:rPr lang="en-US" dirty="0"/>
              <a:t>6</a:t>
            </a:r>
            <a:endParaRPr lang="ru-RU" dirty="0"/>
          </a:p>
        </p:txBody>
      </p:sp>
    </p:spTree>
    <p:extLst>
      <p:ext uri="{BB962C8B-B14F-4D97-AF65-F5344CB8AC3E}">
        <p14:creationId xmlns:p14="http://schemas.microsoft.com/office/powerpoint/2010/main" val="2522129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7776864" cy="924475"/>
          </a:xfrm>
        </p:spPr>
        <p:txBody>
          <a:bodyPr/>
          <a:lstStyle/>
          <a:p>
            <a:r>
              <a:rPr lang="en-US" dirty="0" smtClean="0"/>
              <a:t>Field </a:t>
            </a:r>
            <a:r>
              <a:rPr lang="en-US" dirty="0"/>
              <a:t>cage and central cathode plane</a:t>
            </a:r>
            <a:endParaRPr lang="ru-RU" dirty="0"/>
          </a:p>
        </p:txBody>
      </p:sp>
      <p:pic>
        <p:nvPicPr>
          <p:cNvPr id="4" name="Объект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85" t="344" r="2344" b="1843"/>
          <a:stretch/>
        </p:blipFill>
        <p:spPr>
          <a:xfrm>
            <a:off x="3347864" y="1772816"/>
            <a:ext cx="5227628" cy="44853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Прямоугольник 6"/>
          <p:cNvSpPr/>
          <p:nvPr/>
        </p:nvSpPr>
        <p:spPr>
          <a:xfrm>
            <a:off x="446716" y="6181468"/>
            <a:ext cx="2267744" cy="646331"/>
          </a:xfrm>
          <a:prstGeom prst="rect">
            <a:avLst/>
          </a:prstGeom>
        </p:spPr>
        <p:txBody>
          <a:bodyPr wrap="square">
            <a:spAutoFit/>
          </a:bodyPr>
          <a:lstStyle/>
          <a:p>
            <a:pPr algn="ctr"/>
            <a:r>
              <a:rPr lang="en-US" i="1" dirty="0" smtClean="0">
                <a:latin typeface="Arial" panose="020B0604020202020204" pitchFamily="34" charset="0"/>
                <a:cs typeface="Arial" panose="020B0604020202020204" pitchFamily="34" charset="0"/>
              </a:rPr>
              <a:t>TPC prototype under </a:t>
            </a:r>
            <a:r>
              <a:rPr lang="en-US" i="1" dirty="0" err="1" smtClean="0">
                <a:latin typeface="Arial" panose="020B0604020202020204" pitchFamily="34" charset="0"/>
                <a:cs typeface="Arial" panose="020B0604020202020204" pitchFamily="34" charset="0"/>
              </a:rPr>
              <a:t>constraction</a:t>
            </a:r>
            <a:endParaRPr lang="ru-RU" dirty="0">
              <a:latin typeface="Arial" panose="020B0604020202020204" pitchFamily="34" charset="0"/>
              <a:cs typeface="Arial" panose="020B0604020202020204" pitchFamily="34" charset="0"/>
            </a:endParaRPr>
          </a:p>
        </p:txBody>
      </p:sp>
      <p:sp>
        <p:nvSpPr>
          <p:cNvPr id="10" name="Номер слайда 9"/>
          <p:cNvSpPr>
            <a:spLocks noGrp="1"/>
          </p:cNvSpPr>
          <p:nvPr>
            <p:ph type="sldNum" sz="quarter" idx="12"/>
          </p:nvPr>
        </p:nvSpPr>
        <p:spPr>
          <a:xfrm>
            <a:off x="7920000" y="6120000"/>
            <a:ext cx="504000" cy="360000"/>
          </a:xfrm>
        </p:spPr>
        <p:style>
          <a:lnRef idx="1">
            <a:schemeClr val="accent4"/>
          </a:lnRef>
          <a:fillRef idx="3">
            <a:schemeClr val="accent4"/>
          </a:fillRef>
          <a:effectRef idx="2">
            <a:schemeClr val="accent4"/>
          </a:effectRef>
          <a:fontRef idx="minor">
            <a:schemeClr val="lt1"/>
          </a:fontRef>
        </p:style>
        <p:txBody>
          <a:bodyPr/>
          <a:lstStyle/>
          <a:p>
            <a:r>
              <a:rPr lang="en-US" dirty="0"/>
              <a:t>7</a:t>
            </a:r>
            <a:endParaRPr lang="ru-RU" dirty="0"/>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19" t="8805" r="8993" b="7936"/>
          <a:stretch/>
        </p:blipFill>
        <p:spPr bwMode="auto">
          <a:xfrm>
            <a:off x="661011" y="1564395"/>
            <a:ext cx="1553379" cy="203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4390550"/>
            <a:ext cx="2415847" cy="172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p:cNvSpPr/>
          <p:nvPr/>
        </p:nvSpPr>
        <p:spPr>
          <a:xfrm>
            <a:off x="303828" y="3744219"/>
            <a:ext cx="2267744" cy="646331"/>
          </a:xfrm>
          <a:prstGeom prst="rect">
            <a:avLst/>
          </a:prstGeom>
        </p:spPr>
        <p:txBody>
          <a:bodyPr wrap="square">
            <a:spAutoFit/>
          </a:bodyPr>
          <a:lstStyle/>
          <a:p>
            <a:pPr algn="ctr"/>
            <a:r>
              <a:rPr lang="en-US" i="1" dirty="0" smtClean="0">
                <a:latin typeface="Arial" panose="020B0604020202020204" pitchFamily="34" charset="0"/>
                <a:cs typeface="Arial" panose="020B0604020202020204" pitchFamily="34" charset="0"/>
              </a:rPr>
              <a:t>TPC prototype field cage</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7597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0"/>
            <a:ext cx="7125113" cy="924475"/>
          </a:xfrm>
        </p:spPr>
        <p:txBody>
          <a:bodyPr/>
          <a:lstStyle/>
          <a:p>
            <a:r>
              <a:rPr lang="en-US" dirty="0"/>
              <a:t>Field cage</a:t>
            </a:r>
            <a:endParaRPr lang="ru-RU" dirty="0"/>
          </a:p>
        </p:txBody>
      </p:sp>
      <p:pic>
        <p:nvPicPr>
          <p:cNvPr id="6" name="Picture 4"/>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1475656" y="1543174"/>
            <a:ext cx="4932362" cy="21018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Прямоугольник 3"/>
          <p:cNvSpPr/>
          <p:nvPr/>
        </p:nvSpPr>
        <p:spPr>
          <a:xfrm>
            <a:off x="1626767" y="3688446"/>
            <a:ext cx="4572000" cy="738664"/>
          </a:xfrm>
          <a:prstGeom prst="rect">
            <a:avLst/>
          </a:prstGeom>
        </p:spPr>
        <p:txBody>
          <a:bodyPr>
            <a:spAutoFit/>
          </a:bodyPr>
          <a:lstStyle/>
          <a:p>
            <a:pPr algn="ctr"/>
            <a:r>
              <a:rPr lang="en-US" sz="1400" i="1" dirty="0"/>
              <a:t>The field distortions in the drift volume defined by </a:t>
            </a:r>
            <a:r>
              <a:rPr lang="en-US" sz="1400" i="1" dirty="0" err="1"/>
              <a:t>mylar</a:t>
            </a:r>
            <a:r>
              <a:rPr lang="en-US" sz="1400" i="1" dirty="0"/>
              <a:t> strip system a) precisely placed strips b) one strip is shifted by 50μm </a:t>
            </a:r>
            <a:endParaRPr lang="ru-RU" sz="1400" dirty="0"/>
          </a:p>
        </p:txBody>
      </p:sp>
      <p:pic>
        <p:nvPicPr>
          <p:cNvPr id="7" name="Picture 7"/>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644008" y="4460400"/>
            <a:ext cx="2871982" cy="17496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Прямоугольник 7"/>
          <p:cNvSpPr/>
          <p:nvPr/>
        </p:nvSpPr>
        <p:spPr>
          <a:xfrm>
            <a:off x="410537" y="4653136"/>
            <a:ext cx="3920631" cy="1169551"/>
          </a:xfrm>
          <a:prstGeom prst="rect">
            <a:avLst/>
          </a:prstGeom>
        </p:spPr>
        <p:txBody>
          <a:bodyPr wrap="square">
            <a:spAutoFit/>
          </a:bodyPr>
          <a:lstStyle/>
          <a:p>
            <a:pPr algn="ctr"/>
            <a:r>
              <a:rPr lang="en-US" sz="1400" dirty="0"/>
              <a:t>The distortions are down to 10</a:t>
            </a:r>
            <a:r>
              <a:rPr lang="en-US" sz="1400" baseline="30000" dirty="0"/>
              <a:t>-4</a:t>
            </a:r>
            <a:r>
              <a:rPr lang="en-US" sz="1400" dirty="0"/>
              <a:t> at ~23mm </a:t>
            </a:r>
            <a:r>
              <a:rPr lang="en-US" sz="1400" dirty="0" smtClean="0"/>
              <a:t>from the </a:t>
            </a:r>
            <a:r>
              <a:rPr lang="en-US" sz="1400" dirty="0"/>
              <a:t>strip surface </a:t>
            </a:r>
            <a:r>
              <a:rPr lang="en-US" sz="1400" dirty="0" smtClean="0"/>
              <a:t>inward </a:t>
            </a:r>
            <a:r>
              <a:rPr lang="en-US" sz="1400" dirty="0"/>
              <a:t>drift space. </a:t>
            </a:r>
            <a:r>
              <a:rPr lang="en-US" sz="1400" dirty="0" smtClean="0"/>
              <a:t>The positioning </a:t>
            </a:r>
            <a:r>
              <a:rPr lang="en-US" sz="1400" dirty="0"/>
              <a:t>precision of the strips </a:t>
            </a:r>
            <a:r>
              <a:rPr lang="en-US" sz="1400" dirty="0" smtClean="0"/>
              <a:t>into nominal </a:t>
            </a:r>
            <a:r>
              <a:rPr lang="en-US" sz="1400" dirty="0"/>
              <a:t>place has to be not worst </a:t>
            </a:r>
            <a:r>
              <a:rPr lang="en-US" sz="1400" dirty="0" smtClean="0"/>
              <a:t>than </a:t>
            </a:r>
            <a:r>
              <a:rPr lang="el-GR" sz="1400" dirty="0" smtClean="0"/>
              <a:t>50μ</a:t>
            </a:r>
            <a:r>
              <a:rPr lang="en-US" sz="1400" dirty="0"/>
              <a:t>m.</a:t>
            </a:r>
            <a:endParaRPr lang="ru-RU" sz="1400" dirty="0"/>
          </a:p>
        </p:txBody>
      </p:sp>
      <p:sp>
        <p:nvSpPr>
          <p:cNvPr id="9" name="Прямоугольник 8"/>
          <p:cNvSpPr/>
          <p:nvPr/>
        </p:nvSpPr>
        <p:spPr>
          <a:xfrm>
            <a:off x="18792" y="6237312"/>
            <a:ext cx="4320480" cy="461665"/>
          </a:xfrm>
          <a:prstGeom prst="rect">
            <a:avLst/>
          </a:prstGeom>
        </p:spPr>
        <p:txBody>
          <a:bodyPr wrap="square">
            <a:spAutoFit/>
          </a:bodyPr>
          <a:lstStyle/>
          <a:p>
            <a:r>
              <a:rPr lang="en-US" sz="1200" dirty="0"/>
              <a:t>✔Along the line parallel the strip surface(orange line)</a:t>
            </a:r>
          </a:p>
          <a:p>
            <a:r>
              <a:rPr lang="en-US" sz="1200" dirty="0"/>
              <a:t>✔Inward the drift space (violet line)</a:t>
            </a:r>
            <a:endParaRPr lang="ru-RU" sz="1200" dirty="0"/>
          </a:p>
        </p:txBody>
      </p:sp>
      <p:sp>
        <p:nvSpPr>
          <p:cNvPr id="10" name="Прямоугольник 9"/>
          <p:cNvSpPr/>
          <p:nvPr/>
        </p:nvSpPr>
        <p:spPr>
          <a:xfrm>
            <a:off x="755576" y="980728"/>
            <a:ext cx="7388696" cy="523220"/>
          </a:xfrm>
          <a:prstGeom prst="rect">
            <a:avLst/>
          </a:prstGeom>
        </p:spPr>
        <p:txBody>
          <a:bodyPr wrap="square">
            <a:spAutoFit/>
          </a:bodyPr>
          <a:lstStyle/>
          <a:p>
            <a:r>
              <a:rPr lang="en-US" sz="1400" dirty="0"/>
              <a:t>The non uniformity of the electric field inside the sensitive TPC volume has to be not more than </a:t>
            </a:r>
            <a:r>
              <a:rPr lang="en-US" sz="1400" dirty="0" smtClean="0"/>
              <a:t>10</a:t>
            </a:r>
            <a:r>
              <a:rPr lang="en-US" sz="1400" baseline="30000" dirty="0" smtClean="0"/>
              <a:t>-4</a:t>
            </a:r>
            <a:r>
              <a:rPr lang="en-US" sz="1400" dirty="0" smtClean="0"/>
              <a:t> relative </a:t>
            </a:r>
            <a:r>
              <a:rPr lang="en-US" sz="1400" dirty="0"/>
              <a:t>to nominal value (140V/cm P10 gas mixture)</a:t>
            </a:r>
            <a:endParaRPr lang="ru-RU" sz="1400" dirty="0"/>
          </a:p>
        </p:txBody>
      </p:sp>
      <p:sp>
        <p:nvSpPr>
          <p:cNvPr id="14" name="Номер слайда 13"/>
          <p:cNvSpPr>
            <a:spLocks noGrp="1"/>
          </p:cNvSpPr>
          <p:nvPr>
            <p:ph type="sldNum" sz="quarter" idx="12"/>
          </p:nvPr>
        </p:nvSpPr>
        <p:spPr>
          <a:xfrm>
            <a:off x="7920000" y="6120000"/>
            <a:ext cx="504000" cy="360000"/>
          </a:xfrm>
        </p:spPr>
        <p:style>
          <a:lnRef idx="1">
            <a:schemeClr val="accent4"/>
          </a:lnRef>
          <a:fillRef idx="3">
            <a:schemeClr val="accent4"/>
          </a:fillRef>
          <a:effectRef idx="2">
            <a:schemeClr val="accent4"/>
          </a:effectRef>
          <a:fontRef idx="minor">
            <a:schemeClr val="lt1"/>
          </a:fontRef>
        </p:style>
        <p:txBody>
          <a:bodyPr/>
          <a:lstStyle/>
          <a:p>
            <a:r>
              <a:rPr lang="en-US" dirty="0"/>
              <a:t>8</a:t>
            </a:r>
            <a:endParaRPr lang="ru-RU" dirty="0"/>
          </a:p>
        </p:txBody>
      </p:sp>
      <p:sp>
        <p:nvSpPr>
          <p:cNvPr id="11" name="Прямоугольник 10"/>
          <p:cNvSpPr/>
          <p:nvPr/>
        </p:nvSpPr>
        <p:spPr>
          <a:xfrm>
            <a:off x="4358159" y="6201194"/>
            <a:ext cx="3694348" cy="646331"/>
          </a:xfrm>
          <a:prstGeom prst="rect">
            <a:avLst/>
          </a:prstGeom>
        </p:spPr>
        <p:txBody>
          <a:bodyPr wrap="square">
            <a:spAutoFit/>
          </a:bodyPr>
          <a:lstStyle/>
          <a:p>
            <a:r>
              <a:rPr lang="en-US" sz="1200" i="1" dirty="0"/>
              <a:t>The dependence of the size of the worst region with the field distortion </a:t>
            </a:r>
            <a:r>
              <a:rPr lang="en-US" sz="1200" i="1" dirty="0" smtClean="0"/>
              <a:t> more </a:t>
            </a:r>
            <a:r>
              <a:rPr lang="en-US" sz="1200" i="1" dirty="0"/>
              <a:t>than 10</a:t>
            </a:r>
            <a:r>
              <a:rPr lang="en-US" sz="1200" i="1" baseline="30000" dirty="0"/>
              <a:t>-4</a:t>
            </a:r>
            <a:r>
              <a:rPr lang="en-US" sz="1200" i="1" dirty="0"/>
              <a:t> </a:t>
            </a:r>
            <a:endParaRPr lang="ru-RU" sz="1200" dirty="0"/>
          </a:p>
        </p:txBody>
      </p:sp>
    </p:spTree>
    <p:extLst>
      <p:ext uri="{BB962C8B-B14F-4D97-AF65-F5344CB8AC3E}">
        <p14:creationId xmlns:p14="http://schemas.microsoft.com/office/powerpoint/2010/main" val="1449625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TC102455519[[fn=Зима]]</Template>
  <TotalTime>1447</TotalTime>
  <Words>1390</Words>
  <Application>Microsoft Office PowerPoint</Application>
  <PresentationFormat>Экран (4:3)</PresentationFormat>
  <Paragraphs>379</Paragraphs>
  <Slides>25</Slides>
  <Notes>10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25</vt:i4>
      </vt:variant>
    </vt:vector>
  </HeadingPairs>
  <TitlesOfParts>
    <vt:vector size="27" baseType="lpstr">
      <vt:lpstr>Winter</vt:lpstr>
      <vt:lpstr>Фотография Photo Editor</vt:lpstr>
      <vt:lpstr>Time-Projection-Chamber for MPD NICA Project</vt:lpstr>
      <vt:lpstr>CONTENS</vt:lpstr>
      <vt:lpstr>General view of the MultiPurpose Detector (MPD) NICA project</vt:lpstr>
      <vt:lpstr>TPC design overview</vt:lpstr>
      <vt:lpstr>Main parameters of the TPC</vt:lpstr>
      <vt:lpstr>The front view of the TPC </vt:lpstr>
      <vt:lpstr>Construction of TPC cylinders </vt:lpstr>
      <vt:lpstr>Field cage and central cathode plane</vt:lpstr>
      <vt:lpstr>Field cage</vt:lpstr>
      <vt:lpstr>Readout chamber</vt:lpstr>
      <vt:lpstr>TPC readout chamber: Al body</vt:lpstr>
      <vt:lpstr>Front-End Electronics</vt:lpstr>
      <vt:lpstr>Block diagram of FEE base</vt:lpstr>
      <vt:lpstr>FEE Testing</vt:lpstr>
      <vt:lpstr>TPC testing</vt:lpstr>
      <vt:lpstr>TPC Laser Calibration System</vt:lpstr>
      <vt:lpstr>TPC gas system</vt:lpstr>
      <vt:lpstr>TPC Cooling Scheme Preliminary estimation </vt:lpstr>
      <vt:lpstr>TPC cooling system</vt:lpstr>
      <vt:lpstr>Temperature Monitoring</vt:lpstr>
      <vt:lpstr>Conclusion</vt:lpstr>
      <vt:lpstr>Презентация PowerPoint</vt:lpstr>
      <vt:lpstr> ENERGY LOSS</vt:lpstr>
      <vt:lpstr>Main parameters of the TPCs</vt:lpstr>
      <vt:lpstr>ALICE TPC FEE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Time-Projection-Chamber for MPD NICA Project</dc:title>
  <dc:creator>Stepan</dc:creator>
  <cp:lastModifiedBy>Stepan Vereschagin</cp:lastModifiedBy>
  <cp:revision>111</cp:revision>
  <dcterms:created xsi:type="dcterms:W3CDTF">2014-02-04T11:24:56Z</dcterms:created>
  <dcterms:modified xsi:type="dcterms:W3CDTF">2014-02-25T14:10:15Z</dcterms:modified>
</cp:coreProperties>
</file>