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863" r:id="rId1"/>
  </p:sldMasterIdLst>
  <p:notesMasterIdLst>
    <p:notesMasterId r:id="rId26"/>
  </p:notesMasterIdLst>
  <p:sldIdLst>
    <p:sldId id="256" r:id="rId2"/>
    <p:sldId id="362" r:id="rId3"/>
    <p:sldId id="361" r:id="rId4"/>
    <p:sldId id="376" r:id="rId5"/>
    <p:sldId id="373" r:id="rId6"/>
    <p:sldId id="381" r:id="rId7"/>
    <p:sldId id="364" r:id="rId8"/>
    <p:sldId id="374" r:id="rId9"/>
    <p:sldId id="352" r:id="rId10"/>
    <p:sldId id="378" r:id="rId11"/>
    <p:sldId id="363" r:id="rId12"/>
    <p:sldId id="357" r:id="rId13"/>
    <p:sldId id="368" r:id="rId14"/>
    <p:sldId id="370" r:id="rId15"/>
    <p:sldId id="369" r:id="rId16"/>
    <p:sldId id="384" r:id="rId17"/>
    <p:sldId id="358" r:id="rId18"/>
    <p:sldId id="380" r:id="rId19"/>
    <p:sldId id="372" r:id="rId20"/>
    <p:sldId id="382" r:id="rId21"/>
    <p:sldId id="383" r:id="rId22"/>
    <p:sldId id="365" r:id="rId23"/>
    <p:sldId id="379" r:id="rId24"/>
    <p:sldId id="35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CCFF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2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18605B-0BB6-41E1-ABBF-FE2AF35FB1C2}" type="datetimeFigureOut">
              <a:rPr lang="en-US"/>
              <a:pPr>
                <a:defRPr/>
              </a:pPr>
              <a:t>2/26/2014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D4EC3D3-89E8-48D9-92D1-31C48D8CB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55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Идея ФАРИЧ появилась в 2004 г.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Точность измерения черенковского угла связана с точностью измерения скорости, а значит с качеством разделения частиц.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8D0E81-4A6F-488E-888C-907380A609D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DDDB1-CA43-430D-99E8-698D4804DC4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31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ru-RU" smtClean="0">
              <a:latin typeface="Times New Roman" pitchFamily="18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fld id="{894DD4F0-6BBA-49A2-9956-15F79EA090F8}" type="slidenum">
              <a:rPr lang="en-US" altLang="ru-RU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</a:pPr>
              <a:t>11</a:t>
            </a:fld>
            <a:endParaRPr lang="en-US" altLang="ru-RU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27.02.2014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Sergey Kononov, BINP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E287F-AF48-45F8-89BB-DDA840E5DC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27.02.2014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Sergey Kononov, BINP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854B5-1B3A-4DCD-8BEF-10590A864A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7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27.02.2014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Sergey Kononov, BINP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ACA73-9806-4C20-9BF5-5CB895E55C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0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27.02.2014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Sergey Kononov, BINP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BE341-5B2B-483D-B783-8F8F54F62B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7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27.02.2014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Sergey Kononov, BINP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AD65E-A464-4C72-ABB7-2A05DFBF41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8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27.02.2014</a:t>
            </a:r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Sergey Kononov, BINP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713E4-5A64-46BB-941E-CE76827DC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919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27.02.2014</a:t>
            </a:r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Sergey Kononov, BINP</a:t>
            </a:r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2023E-8A96-4347-A170-3875993A66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27.02.2014</a:t>
            </a:r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Sergey Kononov, BINP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CBACC-F0E0-4B1F-923F-3B4505C269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00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27.02.2014</a:t>
            </a:r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Sergey Kononov, BINP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03216-158D-49E2-9712-E21653088A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0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27.02.2014</a:t>
            </a:r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Sergey Kononov, BINP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75CB-1CBE-4B23-B70B-3F3BD80060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2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27.02.2014</a:t>
            </a:r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Sergey Kononov, BINP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7A8D-400A-4801-9D5B-217BB3DCE1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3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27.02.2014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Sergey Kononov, BINP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C08DB0-EC1C-4E7D-BCE8-864730AECD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8.png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31.wmf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tags" Target="../tags/tag10.xml"/><Relationship Id="rId11" Type="http://schemas.openxmlformats.org/officeDocument/2006/relationships/image" Target="../media/image30.jpeg"/><Relationship Id="rId5" Type="http://schemas.openxmlformats.org/officeDocument/2006/relationships/tags" Target="../tags/tag9.xml"/><Relationship Id="rId10" Type="http://schemas.openxmlformats.org/officeDocument/2006/relationships/image" Target="../media/image29.jpeg"/><Relationship Id="rId4" Type="http://schemas.openxmlformats.org/officeDocument/2006/relationships/tags" Target="../tags/tag8.xml"/><Relationship Id="rId9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76.gif"/><Relationship Id="rId5" Type="http://schemas.openxmlformats.org/officeDocument/2006/relationships/image" Target="../media/image75.jpeg"/><Relationship Id="rId4" Type="http://schemas.openxmlformats.org/officeDocument/2006/relationships/image" Target="../media/image74.png"/><Relationship Id="rId9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1.jpeg"/><Relationship Id="rId3" Type="http://schemas.openxmlformats.org/officeDocument/2006/relationships/tags" Target="../tags/tag13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80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3.vml"/><Relationship Id="rId6" Type="http://schemas.openxmlformats.org/officeDocument/2006/relationships/tags" Target="../tags/tag16.xml"/><Relationship Id="rId11" Type="http://schemas.openxmlformats.org/officeDocument/2006/relationships/image" Target="../media/image79.jpeg"/><Relationship Id="rId5" Type="http://schemas.openxmlformats.org/officeDocument/2006/relationships/tags" Target="../tags/tag15.xml"/><Relationship Id="rId10" Type="http://schemas.openxmlformats.org/officeDocument/2006/relationships/image" Target="../media/image28.png"/><Relationship Id="rId4" Type="http://schemas.openxmlformats.org/officeDocument/2006/relationships/tags" Target="../tags/tag14.xml"/><Relationship Id="rId9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.xml"/><Relationship Id="rId10" Type="http://schemas.openxmlformats.org/officeDocument/2006/relationships/image" Target="../media/image28.png"/><Relationship Id="rId4" Type="http://schemas.openxmlformats.org/officeDocument/2006/relationships/tags" Target="../tags/tag4.xml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Study of focusing aerogels with test beams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00063" y="2276475"/>
            <a:ext cx="8143875" cy="424815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600"/>
              </a:spcAft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A.Yu.Barnyakov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M.Yu.Barnyakov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V.S.Bobrovnikov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A.R.Buzykaev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V.V.Gulevich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P.V.Kasyanenko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S.A.Kononov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D.V.Korda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E.A.Kravchenko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V.N.Kudryavtsev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I.A.Kuyanov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A.P.Onuchin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I.V.Ovtin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N.A.Podgornov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V.G.Prisekin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L.I.Shekhtman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A.A.Talyshev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Budker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Institute of Nuclear Physics, Novosibirsk, Russia</a:t>
            </a:r>
          </a:p>
          <a:p>
            <a:pPr algn="l" fontAlgn="auto">
              <a:spcAft>
                <a:spcPts val="600"/>
              </a:spcAft>
              <a:defRPr/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A.F.Danilyuk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Boreskov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Institute of Catalysis, Novosibirsk, Russia</a:t>
            </a:r>
          </a:p>
          <a:p>
            <a:pPr algn="l" fontAlgn="auto">
              <a:spcAft>
                <a:spcPts val="600"/>
              </a:spcAft>
              <a:defRPr/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D.A.Finogeev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A.B.Kurepin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A.I.Reshetin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E.A.Usenko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Institute 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Nuclear Research RAS, Moscow, Russia</a:t>
            </a:r>
          </a:p>
          <a:p>
            <a:pPr algn="l" fontAlgn="auto">
              <a:spcAft>
                <a:spcPts val="600"/>
              </a:spcAft>
              <a:defRPr/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C.Degenhardt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R.Dorscheid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T.Frach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O.Muelhens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R.Schulze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B.Zwaans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Philips 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Digital Photon Counting, Aachen, Germany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Sergey </a:t>
            </a:r>
            <a:r>
              <a:rPr lang="en-US" sz="2000" dirty="0" err="1" smtClean="0">
                <a:solidFill>
                  <a:schemeClr val="tx1"/>
                </a:solidFill>
              </a:rPr>
              <a:t>Kononov</a:t>
            </a:r>
            <a:endParaRPr lang="en-US" sz="20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Instrumentation for Colliding Beam Physics conference, INSTR14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February 27, 2014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2053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588"/>
            <a:ext cx="72072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52" y="60604"/>
            <a:ext cx="720000" cy="737630"/>
          </a:xfrm>
          <a:prstGeom prst="rect">
            <a:avLst/>
          </a:prstGeom>
        </p:spPr>
      </p:pic>
    </p:spTree>
  </p:cSld>
  <p:clrMapOvr>
    <a:masterClrMapping/>
  </p:clrMapOvr>
  <p:transition spd="slow" advTm="776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endParaRPr kumimoji="0" lang="en-US" sz="1200" u="none" strike="noStrike" cap="none" normalizeH="0" smtClean="0">
              <a:ln>
                <a:noFill/>
              </a:ln>
              <a:solidFill>
                <a:srgbClr val="000000"/>
              </a:solidFill>
              <a:effectLst/>
              <a:cs typeface="+mn-cs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1472359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DPC tile – PCB with densely packed </a:t>
            </a:r>
            <a:b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4x4 sensors (8x8 pixels)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27.02.2014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13FD03FE-8AF7-4722-A52E-6FEEDDA382D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5" descr="X:\DLight\3. MARKETING-SALES\PHOTOGRAPHS\Photo shooting Sep 30-2011\compressed_1MB\Philips-049139 kopi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8" y="1524210"/>
            <a:ext cx="306070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X:\DLight\3. MARKETING-SALES\PHOTOGRAPHS\Photo shooting Sep 30-2011\compressed_1MB\Philips-049141 kopi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113" y="1559929"/>
            <a:ext cx="309721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50938" y="3767138"/>
            <a:ext cx="6516687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6093023" y="1042988"/>
            <a:ext cx="284039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7800" indent="-177800"/>
            <a:r>
              <a:rPr lang="en-US" sz="1600" b="1" u="sng" dirty="0"/>
              <a:t>FPGA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/>
              <a:t>Clock distribution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/>
              <a:t>Data collection/concentration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/>
              <a:t>TDC linearization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/>
              <a:t>Saturation correction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/>
              <a:t>Skew </a:t>
            </a:r>
            <a:r>
              <a:rPr lang="en-US" sz="1600" dirty="0" smtClean="0"/>
              <a:t>correction</a:t>
            </a:r>
            <a:endParaRPr lang="en-US" sz="1600" b="1" u="sng" dirty="0"/>
          </a:p>
          <a:p>
            <a:pPr marL="177800" indent="-177800"/>
            <a:r>
              <a:rPr lang="en-US" sz="1600" b="1" u="sng" dirty="0"/>
              <a:t>Flash</a:t>
            </a:r>
            <a:endParaRPr lang="en-US" sz="1600" dirty="0"/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/>
              <a:t>FPGA firmware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/>
              <a:t>Configuration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/>
              <a:t>Inhibit memory maps  </a:t>
            </a:r>
          </a:p>
        </p:txBody>
      </p:sp>
      <p:cxnSp>
        <p:nvCxnSpPr>
          <p:cNvPr id="11" name="Gerade Verbindung mit Pfeil 10"/>
          <p:cNvCxnSpPr>
            <a:cxnSpLocks noChangeShapeType="1"/>
          </p:cNvCxnSpPr>
          <p:nvPr/>
        </p:nvCxnSpPr>
        <p:spPr bwMode="auto">
          <a:xfrm>
            <a:off x="179388" y="2744788"/>
            <a:ext cx="1655762" cy="6111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3" name="Textfeld 13"/>
          <p:cNvSpPr txBox="1">
            <a:spLocks noChangeArrowheads="1"/>
          </p:cNvSpPr>
          <p:nvPr/>
        </p:nvSpPr>
        <p:spPr bwMode="auto">
          <a:xfrm rot="1279608">
            <a:off x="458788" y="3067050"/>
            <a:ext cx="9858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32.6 mm</a:t>
            </a:r>
          </a:p>
        </p:txBody>
      </p:sp>
      <p:sp>
        <p:nvSpPr>
          <p:cNvPr id="14" name="Textfeld 9"/>
          <p:cNvSpPr txBox="1">
            <a:spLocks noChangeArrowheads="1"/>
          </p:cNvSpPr>
          <p:nvPr/>
        </p:nvSpPr>
        <p:spPr bwMode="auto">
          <a:xfrm>
            <a:off x="2290142" y="1098550"/>
            <a:ext cx="34339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b="1" dirty="0" smtClean="0"/>
              <a:t>DPC3200-22-44</a:t>
            </a:r>
            <a:r>
              <a:rPr lang="de-DE" dirty="0" smtClean="0"/>
              <a:t> – 3200 </a:t>
            </a:r>
            <a:r>
              <a:rPr lang="de-DE" dirty="0" err="1" smtClean="0"/>
              <a:t>cells</a:t>
            </a:r>
            <a:r>
              <a:rPr lang="de-DE" dirty="0" smtClean="0"/>
              <a:t>/</a:t>
            </a:r>
            <a:r>
              <a:rPr lang="de-DE" dirty="0" err="1" smtClean="0"/>
              <a:t>pixel</a:t>
            </a:r>
            <a:endParaRPr lang="de-DE" dirty="0"/>
          </a:p>
          <a:p>
            <a:r>
              <a:rPr lang="de-DE" b="1" dirty="0"/>
              <a:t>DPC6400-22-44</a:t>
            </a:r>
            <a:r>
              <a:rPr lang="de-DE" dirty="0"/>
              <a:t> – </a:t>
            </a:r>
            <a:r>
              <a:rPr lang="de-DE" dirty="0" smtClean="0"/>
              <a:t>6396 </a:t>
            </a:r>
            <a:r>
              <a:rPr lang="de-DE" dirty="0" err="1" smtClean="0"/>
              <a:t>cells</a:t>
            </a:r>
            <a:r>
              <a:rPr lang="de-DE" dirty="0" smtClean="0"/>
              <a:t>/</a:t>
            </a:r>
            <a:r>
              <a:rPr lang="de-DE" dirty="0" err="1" smtClean="0"/>
              <a:t>pixel</a:t>
            </a:r>
            <a:endParaRPr lang="de-DE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10" y="457200"/>
            <a:ext cx="581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27882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476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First test of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DPC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RICH: </a:t>
            </a:r>
            <a:b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PDPC-FARICH prototype </a:t>
            </a: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@ CERN</a:t>
            </a:r>
            <a: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PS T10,  </a:t>
            </a:r>
            <a:r>
              <a:rPr lang="en-US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June 2012</a:t>
            </a:r>
            <a:endParaRPr lang="en-US" sz="3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79512" y="1685902"/>
            <a:ext cx="4032250" cy="4785926"/>
          </a:xfrm>
        </p:spPr>
        <p:txBody>
          <a:bodyPr rtlCol="0">
            <a:sp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1800" u="sng" dirty="0"/>
              <a:t>Main objective:  </a:t>
            </a:r>
          </a:p>
          <a:p>
            <a:pPr marL="400050" lvl="1" indent="0" fontAlgn="auto">
              <a:spcAft>
                <a:spcPts val="0"/>
              </a:spcAft>
              <a:buNone/>
              <a:defRPr/>
            </a:pPr>
            <a:r>
              <a:rPr lang="en-US" sz="1800" dirty="0"/>
              <a:t>Proof of concept: full Cherenkov ring detection </a:t>
            </a:r>
            <a:r>
              <a:rPr lang="en-US" sz="1800" dirty="0" smtClean="0"/>
              <a:t>with a </a:t>
            </a:r>
            <a:r>
              <a:rPr lang="en-US" sz="1800" dirty="0"/>
              <a:t>DPC array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u="sng" dirty="0" smtClean="0"/>
              <a:t>Details:</a:t>
            </a:r>
            <a:endParaRPr lang="en-US" sz="1800" u="sng" dirty="0" smtClean="0"/>
          </a:p>
          <a:p>
            <a:pPr marL="425196" fontAlgn="auto">
              <a:spcAft>
                <a:spcPts val="0"/>
              </a:spcAft>
              <a:defRPr/>
            </a:pPr>
            <a:r>
              <a:rPr lang="en-US" sz="1800" dirty="0" smtClean="0"/>
              <a:t>Operation temperature is −40°C to suppress dark count rate</a:t>
            </a:r>
            <a:endParaRPr lang="en-US" sz="1800" dirty="0"/>
          </a:p>
          <a:p>
            <a:pPr marL="825246" lvl="1"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C00000"/>
                </a:solidFill>
              </a:rPr>
              <a:t>Dead time is 720 ns.</a:t>
            </a:r>
            <a:endParaRPr lang="en-US" sz="1600" dirty="0" smtClean="0"/>
          </a:p>
          <a:p>
            <a:pPr marL="825246" lvl="1"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C00000"/>
                </a:solidFill>
              </a:rPr>
              <a:t>DCR(+25°C</a:t>
            </a:r>
            <a:r>
              <a:rPr lang="en-US" sz="1600" dirty="0">
                <a:solidFill>
                  <a:srgbClr val="C00000"/>
                </a:solidFill>
              </a:rPr>
              <a:t>) ≈ </a:t>
            </a:r>
            <a:r>
              <a:rPr lang="en-US" sz="1600" dirty="0" smtClean="0">
                <a:solidFill>
                  <a:srgbClr val="C00000"/>
                </a:solidFill>
              </a:rPr>
              <a:t>10 </a:t>
            </a:r>
            <a:r>
              <a:rPr lang="en-US" sz="1600" dirty="0" err="1" smtClean="0">
                <a:solidFill>
                  <a:srgbClr val="C00000"/>
                </a:solidFill>
              </a:rPr>
              <a:t>Mcps</a:t>
            </a:r>
            <a:r>
              <a:rPr lang="en-US" sz="1600" dirty="0" smtClean="0">
                <a:solidFill>
                  <a:srgbClr val="C00000"/>
                </a:solidFill>
              </a:rPr>
              <a:t>/sensor </a:t>
            </a:r>
            <a:r>
              <a:rPr lang="en-US" sz="1600" dirty="0">
                <a:solidFill>
                  <a:srgbClr val="C00000"/>
                </a:solidFill>
              </a:rPr>
              <a:t/>
            </a:r>
            <a:br>
              <a:rPr lang="en-US" sz="1600" dirty="0">
                <a:solidFill>
                  <a:srgbClr val="C00000"/>
                </a:solidFill>
              </a:rPr>
            </a:br>
            <a:r>
              <a:rPr lang="en-US" sz="1600" dirty="0" smtClean="0">
                <a:solidFill>
                  <a:srgbClr val="C00000"/>
                </a:solidFill>
              </a:rPr>
              <a:t>single photon detection is not feasible!</a:t>
            </a:r>
            <a:endParaRPr lang="en-US" sz="1600" dirty="0"/>
          </a:p>
          <a:p>
            <a:pPr marL="825246" lvl="1" fontAlgn="auto"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0000FF"/>
                </a:solidFill>
              </a:rPr>
              <a:t>DCR(</a:t>
            </a:r>
            <a:r>
              <a:rPr lang="en-US" sz="1600" dirty="0">
                <a:solidFill>
                  <a:srgbClr val="0000FF"/>
                </a:solidFill>
              </a:rPr>
              <a:t>-</a:t>
            </a:r>
            <a:r>
              <a:rPr lang="en-US" sz="1600" dirty="0" smtClean="0">
                <a:solidFill>
                  <a:srgbClr val="0000FF"/>
                </a:solidFill>
              </a:rPr>
              <a:t>40°C) ≈ </a:t>
            </a:r>
            <a:r>
              <a:rPr lang="en-US" sz="1600" dirty="0">
                <a:solidFill>
                  <a:srgbClr val="0000FF"/>
                </a:solidFill>
              </a:rPr>
              <a:t>100 </a:t>
            </a:r>
            <a:r>
              <a:rPr lang="en-US" sz="1600" dirty="0" err="1" smtClean="0">
                <a:solidFill>
                  <a:srgbClr val="0000FF"/>
                </a:solidFill>
              </a:rPr>
              <a:t>kcps</a:t>
            </a:r>
            <a:r>
              <a:rPr lang="en-US" sz="1600" dirty="0" smtClean="0">
                <a:solidFill>
                  <a:srgbClr val="0000FF"/>
                </a:solidFill>
              </a:rPr>
              <a:t>/sensor</a:t>
            </a:r>
            <a:r>
              <a:rPr lang="en-US" sz="1600" dirty="0">
                <a:solidFill>
                  <a:srgbClr val="0000FF"/>
                </a:solidFill>
              </a:rPr>
              <a:t/>
            </a:r>
            <a:br>
              <a:rPr lang="en-US" sz="1600" dirty="0">
                <a:solidFill>
                  <a:srgbClr val="0000FF"/>
                </a:solidFill>
              </a:rPr>
            </a:br>
            <a:r>
              <a:rPr lang="en-US" sz="1600" dirty="0" smtClean="0">
                <a:solidFill>
                  <a:srgbClr val="0000FF"/>
                </a:solidFill>
              </a:rPr>
              <a:t>inefficiency is</a:t>
            </a:r>
            <a:r>
              <a:rPr lang="ru-RU" sz="1600" dirty="0" smtClean="0">
                <a:solidFill>
                  <a:srgbClr val="0000FF"/>
                </a:solidFill>
              </a:rPr>
              <a:t> </a:t>
            </a:r>
            <a:r>
              <a:rPr lang="en-US" sz="1600" dirty="0">
                <a:solidFill>
                  <a:srgbClr val="0000FF"/>
                </a:solidFill>
              </a:rPr>
              <a:t>7% </a:t>
            </a:r>
            <a:r>
              <a:rPr lang="ru-RU" sz="1600" dirty="0" smtClean="0">
                <a:solidFill>
                  <a:srgbClr val="0000FF"/>
                </a:solidFill>
              </a:rPr>
              <a:t>.</a:t>
            </a:r>
            <a:endParaRPr lang="en-US" sz="1600" dirty="0" smtClean="0">
              <a:solidFill>
                <a:srgbClr val="0000FF"/>
              </a:solidFill>
            </a:endParaRPr>
          </a:p>
          <a:p>
            <a:pPr marL="425196" fontAlgn="auto">
              <a:spcAft>
                <a:spcPts val="0"/>
              </a:spcAft>
              <a:defRPr/>
            </a:pPr>
            <a:r>
              <a:rPr lang="en-US" sz="1800" dirty="0" smtClean="0"/>
              <a:t>2 </a:t>
            </a:r>
            <a:r>
              <a:rPr lang="en-US" sz="1800" dirty="0" smtClean="0"/>
              <a:t>stage cooling: LAUDA process thermostat + </a:t>
            </a:r>
            <a:r>
              <a:rPr lang="en-US" sz="1800" dirty="0" err="1" smtClean="0"/>
              <a:t>Peltiers</a:t>
            </a:r>
            <a:r>
              <a:rPr lang="ru-RU" sz="1800" dirty="0" smtClean="0"/>
              <a:t>.</a:t>
            </a:r>
            <a:endParaRPr lang="en-US" sz="1800" dirty="0" smtClean="0"/>
          </a:p>
          <a:p>
            <a:pPr marL="425196" fontAlgn="auto">
              <a:spcAft>
                <a:spcPts val="0"/>
              </a:spcAft>
              <a:defRPr/>
            </a:pPr>
            <a:r>
              <a:rPr lang="en-US" sz="1800" dirty="0" smtClean="0"/>
              <a:t>Dry N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constant flow to avoid condensation</a:t>
            </a:r>
            <a:r>
              <a:rPr lang="ru-RU" sz="1800" dirty="0" smtClean="0"/>
              <a:t>.</a:t>
            </a:r>
            <a:endParaRPr lang="en-US" sz="1800" dirty="0" smtClean="0"/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27.02.2014</a:t>
            </a:r>
            <a:endParaRPr lang="en-US"/>
          </a:p>
        </p:txBody>
      </p:sp>
      <p:sp>
        <p:nvSpPr>
          <p:cNvPr id="3379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BFDCE-740B-4B23-9C76-27AB74BC0665}" type="slidenum">
              <a:rPr lang="de-DE"/>
              <a:pPr>
                <a:defRPr/>
              </a:pPr>
              <a:t>11</a:t>
            </a:fld>
            <a:endParaRPr lang="de-DE"/>
          </a:p>
        </p:txBody>
      </p:sp>
      <p:pic>
        <p:nvPicPr>
          <p:cNvPr id="922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3398838"/>
            <a:ext cx="458946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" descr="C:\Users\Сергей\Documents\Работа\MyTalks\vci2013\front_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312863"/>
            <a:ext cx="3109912" cy="23320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364163" y="3644900"/>
            <a:ext cx="1008062" cy="1223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6918325" y="3644900"/>
            <a:ext cx="1555750" cy="12239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PDPC-FARICH setup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3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341438"/>
            <a:ext cx="2051050" cy="2122487"/>
          </a:xfrm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27.02.2014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A170F-0FC2-4620-AF26-824304BE7B4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10247" name="Picture 4" descr="C:\Users\Сергей\Documents\Работа\MyTalks\vci2013\detector_surface_6_m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49350"/>
            <a:ext cx="384492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27638" y="3821113"/>
            <a:ext cx="3654425" cy="2339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Square array </a:t>
            </a:r>
            <a:r>
              <a:rPr lang="en-US" dirty="0" smtClean="0">
                <a:solidFill>
                  <a:srgbClr val="C00000"/>
                </a:solidFill>
              </a:rPr>
              <a:t>20x20 cm</a:t>
            </a:r>
            <a:r>
              <a:rPr lang="en-US" baseline="30000" dirty="0" smtClean="0">
                <a:solidFill>
                  <a:srgbClr val="C00000"/>
                </a:solidFill>
              </a:rPr>
              <a:t>2</a:t>
            </a:r>
            <a:endParaRPr lang="en-US" baseline="30000" dirty="0">
              <a:solidFill>
                <a:srgbClr val="C00000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DPC3200-22 sensors</a:t>
            </a:r>
            <a:r>
              <a:rPr lang="ru-RU" sz="1600" dirty="0" smtClean="0"/>
              <a:t>,</a:t>
            </a:r>
            <a:endParaRPr lang="ru-RU" sz="16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3200</a:t>
            </a:r>
            <a:r>
              <a:rPr lang="en-US" sz="1600" dirty="0" smtClean="0"/>
              <a:t> cells per pixel of </a:t>
            </a:r>
            <a:r>
              <a:rPr lang="en-US" sz="1600" dirty="0" smtClean="0">
                <a:solidFill>
                  <a:schemeClr val="accent2"/>
                </a:solidFill>
              </a:rPr>
              <a:t>3.2x3.9 mm</a:t>
            </a:r>
            <a:r>
              <a:rPr lang="en-US" sz="1600" baseline="30000" dirty="0" smtClean="0">
                <a:solidFill>
                  <a:schemeClr val="accent2"/>
                </a:solidFill>
              </a:rPr>
              <a:t>2</a:t>
            </a:r>
            <a:endParaRPr lang="ru-RU" sz="1600" baseline="30000" dirty="0">
              <a:solidFill>
                <a:schemeClr val="accent2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3x3 </a:t>
            </a:r>
            <a:r>
              <a:rPr lang="en-US" sz="1600" dirty="0" smtClean="0"/>
              <a:t>modules </a:t>
            </a:r>
            <a:r>
              <a:rPr lang="en-US" sz="1600" dirty="0"/>
              <a:t>= 6x6 </a:t>
            </a:r>
            <a:r>
              <a:rPr lang="en-US" sz="1600" dirty="0" smtClean="0"/>
              <a:t>tiles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     = 24x24 </a:t>
            </a:r>
            <a:r>
              <a:rPr lang="en-US" sz="1600" dirty="0" smtClean="0"/>
              <a:t>sensors </a:t>
            </a:r>
            <a:r>
              <a:rPr lang="en-US" sz="1600" dirty="0"/>
              <a:t>= 48x48 </a:t>
            </a:r>
            <a:r>
              <a:rPr lang="en-US" sz="1600" dirty="0" smtClean="0"/>
              <a:t>pixels</a:t>
            </a:r>
            <a:endParaRPr lang="en-US" sz="16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1"/>
                </a:solidFill>
              </a:rPr>
              <a:t>576 </a:t>
            </a:r>
            <a:r>
              <a:rPr lang="en-US" sz="1600" dirty="0" smtClean="0"/>
              <a:t>timing channels</a:t>
            </a:r>
            <a:endParaRPr lang="en-US" sz="16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2304</a:t>
            </a:r>
            <a:r>
              <a:rPr lang="en-US" sz="1600" dirty="0"/>
              <a:t> </a:t>
            </a:r>
            <a:r>
              <a:rPr lang="en-US" sz="1600" dirty="0" smtClean="0"/>
              <a:t>amplitude channels (pixels)</a:t>
            </a:r>
            <a:endParaRPr lang="ru-RU" sz="16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3 </a:t>
            </a:r>
            <a:r>
              <a:rPr lang="en-US" sz="1600" dirty="0" smtClean="0"/>
              <a:t>levels of</a:t>
            </a:r>
            <a:r>
              <a:rPr lang="ru-RU" sz="1600" dirty="0" smtClean="0"/>
              <a:t> </a:t>
            </a:r>
            <a:r>
              <a:rPr lang="en-US" sz="1600" dirty="0" smtClean="0"/>
              <a:t>FPGA readout: tiles, modules, data collection board</a:t>
            </a:r>
            <a:r>
              <a:rPr lang="ru-RU" sz="1600" dirty="0" smtClean="0"/>
              <a:t>.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76475" y="1341438"/>
            <a:ext cx="2735263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4-layer aerogel</a:t>
            </a:r>
            <a:endParaRPr lang="en-US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err="1"/>
              <a:t>n</a:t>
            </a:r>
            <a:r>
              <a:rPr lang="en-US" sz="1600" baseline="-25000" dirty="0" err="1"/>
              <a:t>max</a:t>
            </a:r>
            <a:r>
              <a:rPr lang="en-US" sz="1600" dirty="0"/>
              <a:t> = 1.046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Thickness</a:t>
            </a:r>
            <a:r>
              <a:rPr lang="ru-RU" sz="1600" dirty="0" smtClean="0"/>
              <a:t> </a:t>
            </a:r>
            <a:r>
              <a:rPr lang="en-US" sz="1600" dirty="0"/>
              <a:t>37.5 </a:t>
            </a:r>
            <a:r>
              <a:rPr lang="en-US" sz="1600" dirty="0" smtClean="0"/>
              <a:t>mm</a:t>
            </a:r>
            <a:endParaRPr lang="en-US" sz="1600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/>
              <a:t>Focal distance</a:t>
            </a:r>
            <a:r>
              <a:rPr lang="ru-RU" sz="1600" dirty="0" smtClean="0"/>
              <a:t> </a:t>
            </a:r>
            <a:r>
              <a:rPr lang="en-US" sz="1600" dirty="0"/>
              <a:t>200</a:t>
            </a:r>
            <a:r>
              <a:rPr lang="ru-RU" sz="1600" dirty="0"/>
              <a:t> </a:t>
            </a:r>
            <a:r>
              <a:rPr lang="en-US" sz="1600" dirty="0" smtClean="0"/>
              <a:t>mm</a:t>
            </a:r>
            <a:endParaRPr lang="en-US" sz="1600" dirty="0"/>
          </a:p>
        </p:txBody>
      </p:sp>
      <p:sp>
        <p:nvSpPr>
          <p:cNvPr id="10" name="TextBox 8"/>
          <p:cNvSpPr txBox="1"/>
          <p:nvPr/>
        </p:nvSpPr>
        <p:spPr>
          <a:xfrm>
            <a:off x="539750" y="3860800"/>
            <a:ext cx="41148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100013" indent="-100013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765038" indent="-37474525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35682238" indent="-507873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1800" dirty="0" smtClean="0">
                <a:latin typeface="+mn-lt"/>
              </a:rPr>
              <a:t>Test conditions</a:t>
            </a:r>
            <a:endParaRPr lang="en-US" altLang="ru-RU" sz="1800" dirty="0">
              <a:latin typeface="+mn-lt"/>
            </a:endParaRPr>
          </a:p>
          <a:p>
            <a:pPr marL="216000" indent="-2160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ru-RU" sz="1800" dirty="0" smtClean="0">
                <a:latin typeface="+mn-lt"/>
              </a:rPr>
              <a:t>Beam content</a:t>
            </a:r>
            <a:r>
              <a:rPr lang="ru-RU" altLang="ru-RU" sz="1800" dirty="0" smtClean="0">
                <a:latin typeface="+mn-lt"/>
              </a:rPr>
              <a:t>:</a:t>
            </a:r>
            <a:r>
              <a:rPr lang="en-US" altLang="ru-RU" sz="1800" dirty="0" smtClean="0">
                <a:latin typeface="+mn-lt"/>
              </a:rPr>
              <a:t> </a:t>
            </a:r>
            <a:r>
              <a:rPr lang="en-US" altLang="ru-RU" sz="1800" dirty="0">
                <a:latin typeface="+mn-lt"/>
              </a:rPr>
              <a:t>e</a:t>
            </a:r>
            <a:r>
              <a:rPr lang="en-US" altLang="ru-RU" sz="1800" baseline="30000" dirty="0">
                <a:latin typeface="+mn-lt"/>
              </a:rPr>
              <a:t>+</a:t>
            </a:r>
            <a:r>
              <a:rPr lang="en-US" altLang="ru-RU" sz="1800" dirty="0">
                <a:latin typeface="+mn-lt"/>
              </a:rPr>
              <a:t>, </a:t>
            </a:r>
            <a:r>
              <a:rPr lang="el-GR" altLang="ru-RU" sz="1800" dirty="0">
                <a:latin typeface="+mn-lt"/>
              </a:rPr>
              <a:t>μ</a:t>
            </a:r>
            <a:r>
              <a:rPr lang="en-US" altLang="ru-RU" sz="1800" baseline="30000" dirty="0">
                <a:latin typeface="+mn-lt"/>
              </a:rPr>
              <a:t>+</a:t>
            </a:r>
            <a:r>
              <a:rPr lang="en-US" altLang="ru-RU" sz="1800" dirty="0">
                <a:latin typeface="+mn-lt"/>
              </a:rPr>
              <a:t>, </a:t>
            </a:r>
            <a:r>
              <a:rPr lang="el-GR" altLang="ru-RU" sz="1800" dirty="0">
                <a:latin typeface="+mn-lt"/>
              </a:rPr>
              <a:t>π</a:t>
            </a:r>
            <a:r>
              <a:rPr lang="en-US" altLang="ru-RU" sz="1800" baseline="30000" dirty="0">
                <a:latin typeface="+mn-lt"/>
              </a:rPr>
              <a:t>+</a:t>
            </a:r>
            <a:r>
              <a:rPr lang="en-US" altLang="ru-RU" sz="1800" dirty="0">
                <a:latin typeface="+mn-lt"/>
              </a:rPr>
              <a:t>, K</a:t>
            </a:r>
            <a:r>
              <a:rPr lang="en-US" altLang="ru-RU" sz="1800" baseline="30000" dirty="0">
                <a:latin typeface="+mn-lt"/>
              </a:rPr>
              <a:t>+</a:t>
            </a:r>
            <a:r>
              <a:rPr lang="en-US" altLang="ru-RU" sz="1800" dirty="0">
                <a:latin typeface="+mn-lt"/>
              </a:rPr>
              <a:t>, p</a:t>
            </a:r>
          </a:p>
          <a:p>
            <a:pPr marL="216000" indent="-2160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ru-RU" sz="1800" dirty="0" smtClean="0">
                <a:latin typeface="+mn-lt"/>
              </a:rPr>
              <a:t>Momentum: </a:t>
            </a:r>
            <a:r>
              <a:rPr lang="en-US" altLang="ru-RU" sz="1800" dirty="0">
                <a:latin typeface="+mn-lt"/>
              </a:rPr>
              <a:t>1–6 </a:t>
            </a:r>
            <a:r>
              <a:rPr lang="en-US" altLang="ru-RU" sz="1800" dirty="0" err="1">
                <a:latin typeface="+mn-lt"/>
              </a:rPr>
              <a:t>GeV</a:t>
            </a:r>
            <a:r>
              <a:rPr lang="en-US" altLang="ru-RU" sz="1800" dirty="0">
                <a:latin typeface="+mn-lt"/>
              </a:rPr>
              <a:t>/c</a:t>
            </a:r>
          </a:p>
          <a:p>
            <a:pPr marL="216000" indent="-216000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ru-RU" sz="1800" dirty="0" smtClean="0">
                <a:latin typeface="+mn-lt"/>
              </a:rPr>
              <a:t>Trigger: </a:t>
            </a:r>
            <a:r>
              <a:rPr lang="ru-RU" altLang="ru-RU" sz="1800" dirty="0" smtClean="0">
                <a:latin typeface="+mn-lt"/>
              </a:rPr>
              <a:t>2 </a:t>
            </a:r>
            <a:r>
              <a:rPr lang="en-US" altLang="ru-RU" sz="1800" dirty="0" err="1" smtClean="0">
                <a:latin typeface="+mn-lt"/>
              </a:rPr>
              <a:t>sc</a:t>
            </a:r>
            <a:r>
              <a:rPr lang="en-US" altLang="ru-RU" sz="1800" dirty="0" smtClean="0">
                <a:latin typeface="+mn-lt"/>
              </a:rPr>
              <a:t> counters</a:t>
            </a:r>
            <a:r>
              <a:rPr lang="ru-RU" altLang="ru-RU" sz="1800" dirty="0" smtClean="0">
                <a:latin typeface="+mn-lt"/>
              </a:rPr>
              <a:t> </a:t>
            </a:r>
            <a:r>
              <a:rPr lang="en-US" altLang="ru-RU" sz="1800" dirty="0" smtClean="0">
                <a:latin typeface="+mn-lt"/>
              </a:rPr>
              <a:t>1.5x1.5 </a:t>
            </a:r>
            <a:r>
              <a:rPr lang="en-US" altLang="ru-RU" sz="1800" dirty="0" smtClean="0">
                <a:latin typeface="+mn-lt"/>
              </a:rPr>
              <a:t>cm</a:t>
            </a:r>
            <a:r>
              <a:rPr lang="en-US" altLang="ru-RU" sz="1800" baseline="30000" dirty="0" smtClean="0">
                <a:latin typeface="+mn-lt"/>
              </a:rPr>
              <a:t>2</a:t>
            </a:r>
            <a:r>
              <a:rPr lang="en-US" altLang="ru-RU" sz="1800" dirty="0" smtClean="0">
                <a:latin typeface="+mn-lt"/>
              </a:rPr>
              <a:t> in coincidence separated by 3 m</a:t>
            </a:r>
            <a:endParaRPr lang="en-US" altLang="ru-RU" sz="1800" dirty="0">
              <a:latin typeface="+mn-lt"/>
            </a:endParaRPr>
          </a:p>
          <a:p>
            <a:pPr marL="216000" indent="-216000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ru-RU" sz="1800" dirty="0">
                <a:latin typeface="+mn-lt"/>
              </a:rPr>
              <a:t>No external tracking, particle ID, precise timing of trigger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PDPC-FARICH: Ring fitting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598488" y="2767013"/>
            <a:ext cx="7561262" cy="3600450"/>
            <a:chOff x="1331640" y="2852936"/>
            <a:chExt cx="7560440" cy="3600000"/>
          </a:xfrm>
        </p:grpSpPr>
        <p:pic>
          <p:nvPicPr>
            <p:cNvPr id="11307" name="Picture 62" descr="C:\Users\Сергей\Documents\Работа\MyTalks\vci2013\ed\event_display_time_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852936"/>
              <a:ext cx="3600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8" name="Picture 63" descr="C:\Users\Сергей\Documents\Работа\MyTalks\vci2013\ed\event_display_ring_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852936"/>
              <a:ext cx="3600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614363" y="2767013"/>
            <a:ext cx="7529512" cy="3600450"/>
            <a:chOff x="1379725" y="2852936"/>
            <a:chExt cx="7529704" cy="3600000"/>
          </a:xfrm>
        </p:grpSpPr>
        <p:pic>
          <p:nvPicPr>
            <p:cNvPr id="11305" name="Picture 64" descr="C:\Users\Сергей\Documents\Работа\MyTalks\vci2013\ed\event_display_time_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429" y="2852936"/>
              <a:ext cx="3600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6" name="Picture 65" descr="C:\Users\Сергей\Documents\Работа\MyTalks\vci2013\ed\event_display_ring_1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9725" y="2852936"/>
              <a:ext cx="3600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609600" y="2768600"/>
            <a:ext cx="7540625" cy="3600450"/>
            <a:chOff x="1373437" y="2852936"/>
            <a:chExt cx="7540765" cy="3600000"/>
          </a:xfrm>
        </p:grpSpPr>
        <p:pic>
          <p:nvPicPr>
            <p:cNvPr id="11303" name="Picture 66" descr="C:\Users\Сергей\Documents\Работа\MyTalks\vci2013\ed\event_display_time_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4202" y="2852936"/>
              <a:ext cx="3600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4" name="Picture 67" descr="C:\Users\Сергей\Documents\Работа\MyTalks\vci2013\ed\event_display_ring_3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437" y="2852936"/>
              <a:ext cx="3600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611188" y="2770188"/>
            <a:ext cx="7535862" cy="3600450"/>
            <a:chOff x="1373437" y="2852486"/>
            <a:chExt cx="7535992" cy="3600450"/>
          </a:xfrm>
        </p:grpSpPr>
        <p:pic>
          <p:nvPicPr>
            <p:cNvPr id="11301" name="Picture 68" descr="C:\Users\Сергей\Documents\Работа\MyTalks\vci2013\ed\event_display_ring_7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437" y="2852486"/>
              <a:ext cx="3600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2" name="Picture 69" descr="C:\Users\Сергей\Documents\Работа\MyTalks\vci2013\ed\event_display_time_7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429" y="2852936"/>
              <a:ext cx="3600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Группа 28"/>
          <p:cNvGrpSpPr>
            <a:grpSpLocks/>
          </p:cNvGrpSpPr>
          <p:nvPr/>
        </p:nvGrpSpPr>
        <p:grpSpPr bwMode="auto">
          <a:xfrm>
            <a:off x="595313" y="2768600"/>
            <a:ext cx="7567612" cy="3602038"/>
            <a:chOff x="1359222" y="2852936"/>
            <a:chExt cx="7567276" cy="3601864"/>
          </a:xfrm>
        </p:grpSpPr>
        <p:pic>
          <p:nvPicPr>
            <p:cNvPr id="11299" name="Picture 82" descr="C:\Users\Сергей\Documents\Работа\MyTalks\vci2013\ed\event_display_tim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498" y="2852936"/>
              <a:ext cx="3600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0" name="Picture 83" descr="C:\Users\Сергей\Documents\Работа\MyTalks\vci2013\ed\event_display_ring_8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222" y="2854800"/>
              <a:ext cx="3600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Группа 29"/>
          <p:cNvGrpSpPr>
            <a:grpSpLocks/>
          </p:cNvGrpSpPr>
          <p:nvPr/>
        </p:nvGrpSpPr>
        <p:grpSpPr bwMode="auto">
          <a:xfrm>
            <a:off x="595313" y="2767013"/>
            <a:ext cx="7567612" cy="3600450"/>
            <a:chOff x="1331640" y="2852936"/>
            <a:chExt cx="7567276" cy="3600900"/>
          </a:xfrm>
        </p:grpSpPr>
        <p:pic>
          <p:nvPicPr>
            <p:cNvPr id="11297" name="Picture 84" descr="C:\Users\Сергей\Documents\Работа\MyTalks\vci2013\ed\event_display_ring_9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852936"/>
              <a:ext cx="3600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8" name="Picture 85" descr="C:\Users\Сергей\Documents\Работа\MyTalks\vci2013\ed\event_display_time_9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8916" y="2853836"/>
              <a:ext cx="3600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Группа 30"/>
          <p:cNvGrpSpPr>
            <a:grpSpLocks/>
          </p:cNvGrpSpPr>
          <p:nvPr/>
        </p:nvGrpSpPr>
        <p:grpSpPr bwMode="auto">
          <a:xfrm>
            <a:off x="609600" y="2770188"/>
            <a:ext cx="7540625" cy="3598862"/>
            <a:chOff x="1326867" y="2833982"/>
            <a:chExt cx="7540765" cy="3600000"/>
          </a:xfrm>
        </p:grpSpPr>
        <p:pic>
          <p:nvPicPr>
            <p:cNvPr id="11295" name="Picture 86" descr="C:\Users\Сергей\Documents\Работа\MyTalks\vci2013\ed\event_display_time_11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632" y="2833982"/>
              <a:ext cx="3600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6" name="Picture 87" descr="C:\Users\Сергей\Documents\Работа\MyTalks\vci2013\ed\event_display_ring_11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867" y="2833982"/>
              <a:ext cx="3600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68" name="Группа 7167"/>
          <p:cNvGrpSpPr>
            <a:grpSpLocks/>
          </p:cNvGrpSpPr>
          <p:nvPr/>
        </p:nvGrpSpPr>
        <p:grpSpPr bwMode="auto">
          <a:xfrm>
            <a:off x="608013" y="2770188"/>
            <a:ext cx="7542212" cy="3598862"/>
            <a:chOff x="1332000" y="2854800"/>
            <a:chExt cx="7542000" cy="3600000"/>
          </a:xfrm>
        </p:grpSpPr>
        <p:pic>
          <p:nvPicPr>
            <p:cNvPr id="11293" name="Picture 88" descr="C:\Users\Сергей\Documents\Работа\MyTalks\vci2013\ed\event_display_ring_14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000" y="2854800"/>
              <a:ext cx="3600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4" name="Picture 89" descr="C:\Users\Сергей\Documents\Работа\MyTalks\vci2013\ed\event_display_time_14.pn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4000" y="2854800"/>
              <a:ext cx="3600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69" name="Группа 7168"/>
          <p:cNvGrpSpPr>
            <a:grpSpLocks/>
          </p:cNvGrpSpPr>
          <p:nvPr/>
        </p:nvGrpSpPr>
        <p:grpSpPr bwMode="auto">
          <a:xfrm>
            <a:off x="600075" y="2770188"/>
            <a:ext cx="7559675" cy="3598862"/>
            <a:chOff x="1332000" y="2854800"/>
            <a:chExt cx="7560000" cy="3600000"/>
          </a:xfrm>
        </p:grpSpPr>
        <p:pic>
          <p:nvPicPr>
            <p:cNvPr id="11291" name="Picture 90" descr="C:\Users\Сергей\Documents\Работа\MyTalks\vci2013\ed\event_display_time_15.png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00" y="2854800"/>
              <a:ext cx="3600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2" name="Picture 91" descr="C:\Users\Сергей\Documents\Работа\MyTalks\vci2013\ed\event_display_ring_15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000" y="2854800"/>
              <a:ext cx="3600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1" name="Группа 7170"/>
          <p:cNvGrpSpPr>
            <a:grpSpLocks/>
          </p:cNvGrpSpPr>
          <p:nvPr/>
        </p:nvGrpSpPr>
        <p:grpSpPr bwMode="auto">
          <a:xfrm>
            <a:off x="600075" y="2770188"/>
            <a:ext cx="7559675" cy="3598862"/>
            <a:chOff x="1332000" y="2854800"/>
            <a:chExt cx="7560000" cy="3600000"/>
          </a:xfrm>
        </p:grpSpPr>
        <p:pic>
          <p:nvPicPr>
            <p:cNvPr id="11289" name="Picture 92" descr="C:\Users\Сергей\Documents\Работа\MyTalks\vci2013\ed\event_display_ring_17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000" y="2854800"/>
              <a:ext cx="3600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90" name="Picture 93" descr="C:\Users\Сергей\Documents\Работа\MyTalks\vci2013\ed\event_display_time_17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00" y="2854800"/>
              <a:ext cx="3600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D600D-2CA4-46DD-AF14-D4E2005A5939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5440363" y="6157913"/>
            <a:ext cx="244316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1200">
                <a:latin typeface="Arial" pitchFamily="34" charset="0"/>
              </a:rPr>
              <a:t>Hit time w.r.t. fitted event time, ns</a:t>
            </a: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614363" y="2771775"/>
            <a:ext cx="3600450" cy="3598863"/>
            <a:chOff x="2772000" y="2847264"/>
            <a:chExt cx="3600000" cy="3600000"/>
          </a:xfrm>
        </p:grpSpPr>
        <p:pic>
          <p:nvPicPr>
            <p:cNvPr id="11283" name="Объект 17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000" y="2847264"/>
              <a:ext cx="3600000" cy="36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4" name="TextBox 51"/>
            <p:cNvSpPr txBox="1">
              <a:spLocks noChangeArrowheads="1"/>
            </p:cNvSpPr>
            <p:nvPr/>
          </p:nvSpPr>
          <p:spPr bwMode="auto">
            <a:xfrm>
              <a:off x="4911482" y="4178160"/>
              <a:ext cx="2619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ru-RU" sz="1600"/>
                <a:t>p</a:t>
              </a:r>
            </a:p>
          </p:txBody>
        </p:sp>
        <p:sp>
          <p:nvSpPr>
            <p:cNvPr id="11285" name="TextBox 54"/>
            <p:cNvSpPr txBox="1">
              <a:spLocks noChangeArrowheads="1"/>
            </p:cNvSpPr>
            <p:nvPr/>
          </p:nvSpPr>
          <p:spPr bwMode="auto">
            <a:xfrm>
              <a:off x="5158858" y="3406075"/>
              <a:ext cx="96706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ru-RU" sz="1600"/>
                <a:t>e, </a:t>
              </a:r>
              <a:r>
                <a:rPr lang="el-GR" altLang="ru-RU" sz="1600"/>
                <a:t>μ</a:t>
              </a:r>
              <a:r>
                <a:rPr lang="en-US" altLang="ru-RU" sz="1600"/>
                <a:t>, </a:t>
              </a:r>
              <a:r>
                <a:rPr lang="el-GR" altLang="ru-RU" sz="1600"/>
                <a:t>π</a:t>
              </a:r>
              <a:r>
                <a:rPr lang="en-US" altLang="ru-RU" sz="1600"/>
                <a:t>, K</a:t>
              </a:r>
            </a:p>
          </p:txBody>
        </p:sp>
        <p:cxnSp>
          <p:nvCxnSpPr>
            <p:cNvPr id="56" name="Прямая соединительная линия 55"/>
            <p:cNvCxnSpPr>
              <a:stCxn id="11285" idx="1"/>
            </p:cNvCxnSpPr>
            <p:nvPr/>
          </p:nvCxnSpPr>
          <p:spPr>
            <a:xfrm flipH="1">
              <a:off x="4925968" y="3574569"/>
              <a:ext cx="233334" cy="2000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>
              <a:endCxn id="11284" idx="3"/>
            </p:cNvCxnSpPr>
            <p:nvPr/>
          </p:nvCxnSpPr>
          <p:spPr>
            <a:xfrm flipH="1">
              <a:off x="5173587" y="4312990"/>
              <a:ext cx="101587" cy="3493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88" name="TextBox 5"/>
            <p:cNvSpPr txBox="1">
              <a:spLocks noChangeArrowheads="1"/>
            </p:cNvSpPr>
            <p:nvPr/>
          </p:nvSpPr>
          <p:spPr bwMode="auto">
            <a:xfrm>
              <a:off x="3335186" y="3272157"/>
              <a:ext cx="12241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ru-RU"/>
                <a:t>P</a:t>
              </a:r>
              <a:r>
                <a:rPr lang="ru-RU" altLang="ru-RU"/>
                <a:t> = 6</a:t>
              </a:r>
              <a:r>
                <a:rPr lang="en-US" altLang="ru-RU"/>
                <a:t> </a:t>
              </a:r>
              <a:r>
                <a:rPr lang="ru-RU" altLang="ru-RU"/>
                <a:t>ГэВ</a:t>
              </a:r>
              <a:r>
                <a:rPr lang="en-US" altLang="ru-RU"/>
                <a:t>/c</a:t>
              </a:r>
              <a:endParaRPr lang="ru-RU" altLang="ru-RU"/>
            </a:p>
          </p:txBody>
        </p:sp>
      </p:grp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323975" y="1101725"/>
            <a:ext cx="6496050" cy="1354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/>
              <a:t>Отбор срабатываний и подгонка кольца:</a:t>
            </a:r>
            <a:endParaRPr lang="en-US" b="1" u="sng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Отбрасывание центральных срабатываний</a:t>
            </a:r>
            <a:endParaRPr lang="en-US" sz="16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Отбор в 4 </a:t>
            </a:r>
            <a:r>
              <a:rPr lang="ru-RU" sz="1600" dirty="0" err="1"/>
              <a:t>нс</a:t>
            </a:r>
            <a:r>
              <a:rPr lang="ru-RU" sz="1600" dirty="0"/>
              <a:t> временном окне относительно среднего времени</a:t>
            </a:r>
            <a:endParaRPr lang="en-US" sz="16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≥</a:t>
            </a:r>
            <a:r>
              <a:rPr lang="ru-RU" sz="1600" dirty="0"/>
              <a:t>3 срабатывания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/>
              <a:t>Метод максимального правдоподобия с 4 параметрами</a:t>
            </a:r>
            <a:r>
              <a:rPr lang="en-US" sz="1600" dirty="0"/>
              <a:t>: X</a:t>
            </a:r>
            <a:r>
              <a:rPr lang="ru-RU" sz="1600" baseline="-25000" dirty="0"/>
              <a:t>0</a:t>
            </a:r>
            <a:r>
              <a:rPr lang="en-US" sz="1600" dirty="0"/>
              <a:t>,  Y</a:t>
            </a:r>
            <a:r>
              <a:rPr lang="ru-RU" sz="1600" baseline="-25000" dirty="0"/>
              <a:t>0</a:t>
            </a:r>
            <a:r>
              <a:rPr lang="en-US" sz="1600" dirty="0"/>
              <a:t>, R, t</a:t>
            </a:r>
            <a:r>
              <a:rPr lang="en-US" sz="1600" baseline="-25000" dirty="0"/>
              <a:t>0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045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PDPC-FARICH: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timing resolution and number of photoelectrons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4B418-55EB-45E4-BD77-56CBD2CF54FB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62025" y="5030788"/>
            <a:ext cx="3240088" cy="9223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σ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narrow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= 48ps</a:t>
            </a:r>
          </a:p>
          <a:p>
            <a:pPr algn="ctr"/>
            <a:r>
              <a:rPr lang="en-US" dirty="0">
                <a:solidFill>
                  <a:schemeClr val="tx1"/>
                </a:solidFill>
                <a:cs typeface="Arial"/>
              </a:rPr>
              <a:t>A record single photon resolution for </a:t>
            </a:r>
            <a:r>
              <a:rPr lang="en-US" dirty="0" err="1">
                <a:solidFill>
                  <a:schemeClr val="tx1"/>
                </a:solidFill>
                <a:cs typeface="Arial"/>
              </a:rPr>
              <a:t>SiPMs</a:t>
            </a:r>
            <a:r>
              <a:rPr lang="en-US" dirty="0">
                <a:solidFill>
                  <a:schemeClr val="tx1"/>
                </a:solidFill>
                <a:cs typeface="Arial"/>
              </a:rPr>
              <a:t>!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295" name="Группа 11"/>
          <p:cNvGrpSpPr>
            <a:grpSpLocks/>
          </p:cNvGrpSpPr>
          <p:nvPr/>
        </p:nvGrpSpPr>
        <p:grpSpPr bwMode="auto">
          <a:xfrm>
            <a:off x="879475" y="1293813"/>
            <a:ext cx="3406775" cy="3568700"/>
            <a:chOff x="1115613" y="1566995"/>
            <a:chExt cx="3406377" cy="3568806"/>
          </a:xfrm>
        </p:grpSpPr>
        <p:pic>
          <p:nvPicPr>
            <p:cNvPr id="12300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3" y="1566995"/>
              <a:ext cx="3406377" cy="34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Прямоугольник 21"/>
            <p:cNvSpPr>
              <a:spLocks noChangeArrowheads="1"/>
            </p:cNvSpPr>
            <p:nvPr/>
          </p:nvSpPr>
          <p:spPr bwMode="auto">
            <a:xfrm>
              <a:off x="1911613" y="4858802"/>
              <a:ext cx="2444002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ru-RU" sz="1200">
                  <a:latin typeface="Arial" pitchFamily="34" charset="0"/>
                </a:rPr>
                <a:t>Hit time w.r.t. fitted event time, ns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886325" y="5003800"/>
            <a:ext cx="3240088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‹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b="1" baseline="-25000" dirty="0" err="1" smtClean="0">
                <a:solidFill>
                  <a:schemeClr val="accent2">
                    <a:lumMod val="50000"/>
                  </a:schemeClr>
                </a:solidFill>
              </a:rPr>
              <a:t>p.e</a:t>
            </a:r>
            <a:r>
              <a:rPr lang="en-US" b="1" baseline="-25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="1" baseline="-25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› =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cs typeface="Arial"/>
              </a:rPr>
              <a:t>12</a:t>
            </a:r>
            <a:r>
              <a:rPr lang="ru-RU" dirty="0">
                <a:solidFill>
                  <a:schemeClr val="tx1"/>
                </a:solidFill>
                <a:cs typeface="Arial"/>
              </a:rPr>
              <a:t/>
            </a:r>
            <a:br>
              <a:rPr lang="ru-RU" dirty="0">
                <a:solidFill>
                  <a:schemeClr val="tx1"/>
                </a:solidFill>
                <a:cs typeface="Arial"/>
              </a:rPr>
            </a:br>
            <a:r>
              <a:rPr lang="en-US" sz="1600" dirty="0" smtClean="0">
                <a:solidFill>
                  <a:schemeClr val="tx1"/>
                </a:solidFill>
                <a:cs typeface="Arial"/>
              </a:rPr>
              <a:t>(accounted for optical </a:t>
            </a:r>
            <a:r>
              <a:rPr lang="en-US" sz="1600" dirty="0" err="1" smtClean="0">
                <a:solidFill>
                  <a:schemeClr val="tx1"/>
                </a:solidFill>
                <a:cs typeface="Arial"/>
              </a:rPr>
              <a:t>crosstalks</a:t>
            </a:r>
            <a:r>
              <a:rPr lang="en-US" sz="1600" dirty="0" smtClean="0">
                <a:solidFill>
                  <a:schemeClr val="tx1"/>
                </a:solidFill>
                <a:cs typeface="Arial"/>
              </a:rPr>
              <a:t>)</a:t>
            </a:r>
            <a:endParaRPr lang="ru-RU" sz="1600" dirty="0">
              <a:solidFill>
                <a:schemeClr val="tx1"/>
              </a:solidFill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  <a:cs typeface="Arial"/>
              </a:rPr>
              <a:t>1.7 times lower than expected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2297" name="Группа 12"/>
          <p:cNvGrpSpPr>
            <a:grpSpLocks/>
          </p:cNvGrpSpPr>
          <p:nvPr/>
        </p:nvGrpSpPr>
        <p:grpSpPr bwMode="auto">
          <a:xfrm>
            <a:off x="4795838" y="1293813"/>
            <a:ext cx="3419475" cy="3486150"/>
            <a:chOff x="5004048" y="1550979"/>
            <a:chExt cx="3420000" cy="3486966"/>
          </a:xfrm>
        </p:grpSpPr>
        <p:pic>
          <p:nvPicPr>
            <p:cNvPr id="12298" name="Picture 2" descr="C:\Users\Сергей\Documents\Работа\MyTalks\vci2013\hnpe_pions_d200_190612_a1_trg2_p6gev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1550979"/>
              <a:ext cx="3420000" cy="34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" name="Прямоугольник 19"/>
            <p:cNvSpPr>
              <a:spLocks noChangeArrowheads="1"/>
            </p:cNvSpPr>
            <p:nvPr/>
          </p:nvSpPr>
          <p:spPr bwMode="auto">
            <a:xfrm>
              <a:off x="6886735" y="4760946"/>
              <a:ext cx="1183337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ru-RU" sz="1200">
                  <a:latin typeface="Arial" pitchFamily="34" charset="0"/>
                </a:rPr>
                <a:t>Number of hits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PDPC-FARICH: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Particle ID evaluation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27.02.2014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F00CF1-A7FE-4FD3-86CA-21ACD3E97E6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44757" y="5423406"/>
            <a:ext cx="236314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/>
              <a:t>π </a:t>
            </a:r>
            <a:r>
              <a:rPr lang="en-US" b="1" dirty="0"/>
              <a:t>/K: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7.6</a:t>
            </a:r>
            <a:r>
              <a:rPr lang="el-GR" b="1" dirty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lang="en-US" dirty="0">
                <a:latin typeface="Arial"/>
                <a:cs typeface="Arial"/>
              </a:rPr>
              <a:t> @ 4 </a:t>
            </a:r>
            <a:r>
              <a:rPr lang="en-US" dirty="0" err="1" smtClean="0">
                <a:latin typeface="Arial"/>
                <a:cs typeface="Arial"/>
              </a:rPr>
              <a:t>GeV</a:t>
            </a:r>
            <a:r>
              <a:rPr lang="en-US" dirty="0" smtClean="0">
                <a:latin typeface="Arial"/>
                <a:cs typeface="Arial"/>
              </a:rPr>
              <a:t>/</a:t>
            </a:r>
            <a:r>
              <a:rPr lang="en-US" i="1" dirty="0" smtClean="0">
                <a:latin typeface="Arial"/>
                <a:cs typeface="Arial"/>
              </a:rPr>
              <a:t>c</a:t>
            </a:r>
            <a:endParaRPr lang="en-US" i="1" dirty="0">
              <a:latin typeface="Arial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/>
              <a:t>μ</a:t>
            </a:r>
            <a:r>
              <a:rPr lang="en-US" b="1" dirty="0"/>
              <a:t>/</a:t>
            </a:r>
            <a:r>
              <a:rPr lang="el-GR" b="1" dirty="0"/>
              <a:t>π</a:t>
            </a:r>
            <a:r>
              <a:rPr lang="en-US" b="1" dirty="0"/>
              <a:t>: </a:t>
            </a:r>
            <a:r>
              <a:rPr lang="ru-RU" b="1" dirty="0" smtClean="0">
                <a:solidFill>
                  <a:srgbClr val="FF0000"/>
                </a:solidFill>
              </a:rPr>
              <a:t>5.3</a:t>
            </a:r>
            <a:r>
              <a:rPr lang="el-GR" b="1" dirty="0" smtClean="0">
                <a:solidFill>
                  <a:srgbClr val="FF0000"/>
                </a:solidFill>
                <a:latin typeface="Arial"/>
                <a:cs typeface="Arial"/>
              </a:rPr>
              <a:t>σ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@ 1 </a:t>
            </a:r>
            <a:r>
              <a:rPr lang="en-US" dirty="0" err="1">
                <a:latin typeface="Arial"/>
                <a:cs typeface="Arial"/>
              </a:rPr>
              <a:t>GeV</a:t>
            </a:r>
            <a:r>
              <a:rPr lang="en-US" dirty="0">
                <a:latin typeface="Arial"/>
                <a:cs typeface="Arial"/>
              </a:rPr>
              <a:t>/</a:t>
            </a:r>
            <a:r>
              <a:rPr lang="en-US" i="1" dirty="0" smtClean="0">
                <a:latin typeface="Arial"/>
                <a:cs typeface="Arial"/>
              </a:rPr>
              <a:t>c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3632125" y="5082510"/>
            <a:ext cx="4392131" cy="1077218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2.3 times higher than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SuperB FDIRC</a:t>
            </a:r>
          </a:p>
          <a:p>
            <a:pPr marL="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1.4 times higher than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Belle II 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ARICH</a:t>
            </a:r>
          </a:p>
          <a:p>
            <a:pPr marL="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2.6 times less than in </a:t>
            </a:r>
            <a:r>
              <a:rPr lang="en-US" sz="1600" b="1" dirty="0" smtClean="0"/>
              <a:t>initial MC simulation (with producer’s PDE)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321" name="Прямоугольник 33"/>
          <p:cNvSpPr>
            <a:spLocks noChangeArrowheads="1"/>
          </p:cNvSpPr>
          <p:nvPr/>
        </p:nvSpPr>
        <p:spPr bwMode="auto">
          <a:xfrm>
            <a:off x="969466" y="4692513"/>
            <a:ext cx="3449044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1400" dirty="0" err="1">
                <a:solidFill>
                  <a:srgbClr val="C00000"/>
                </a:solidFill>
              </a:rPr>
              <a:t>A.Yu</a:t>
            </a:r>
            <a:r>
              <a:rPr lang="en-US" altLang="ru-RU" sz="1400" dirty="0">
                <a:solidFill>
                  <a:srgbClr val="C00000"/>
                </a:solidFill>
              </a:rPr>
              <a:t>. </a:t>
            </a:r>
            <a:r>
              <a:rPr lang="en-US" altLang="ru-RU" sz="1400" dirty="0" err="1">
                <a:solidFill>
                  <a:srgbClr val="C00000"/>
                </a:solidFill>
              </a:rPr>
              <a:t>Barnyakov</a:t>
            </a:r>
            <a:r>
              <a:rPr lang="en-US" altLang="ru-RU" sz="1400" dirty="0">
                <a:solidFill>
                  <a:srgbClr val="C00000"/>
                </a:solidFill>
              </a:rPr>
              <a:t>, et al., </a:t>
            </a:r>
            <a:r>
              <a:rPr lang="en-US" altLang="ru-RU" sz="1400" dirty="0" smtClean="0">
                <a:solidFill>
                  <a:srgbClr val="C00000"/>
                </a:solidFill>
              </a:rPr>
              <a:t>NIM </a:t>
            </a:r>
            <a:r>
              <a:rPr lang="en-US" altLang="ru-RU" sz="1400" dirty="0">
                <a:solidFill>
                  <a:srgbClr val="C00000"/>
                </a:solidFill>
              </a:rPr>
              <a:t>A </a:t>
            </a:r>
            <a:r>
              <a:rPr lang="en-US" sz="1400" dirty="0" smtClean="0">
                <a:solidFill>
                  <a:srgbClr val="C00000"/>
                </a:solidFill>
              </a:rPr>
              <a:t>732 (2013) 352</a:t>
            </a:r>
            <a:endParaRPr lang="ru-RU" altLang="ru-RU" sz="1400" dirty="0">
              <a:solidFill>
                <a:srgbClr val="C00000"/>
              </a:solidFill>
            </a:endParaRPr>
          </a:p>
        </p:txBody>
      </p:sp>
      <p:pic>
        <p:nvPicPr>
          <p:cNvPr id="13322" name="Picture 2" descr="C:\Users\Сергей\Dropbox\FARICH TEST\vci2013\hrad_fit_d200_p1ge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916113"/>
            <a:ext cx="2700337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4" descr="C:\Users\Сергей\Dropbox\FARICH TEST\vci2013\hrad_fit_d200_p4ge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1916113"/>
            <a:ext cx="26987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10002" y="1446203"/>
            <a:ext cx="2792487" cy="36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Ring distribution on radius</a:t>
            </a:r>
            <a:endParaRPr lang="ru-RU" dirty="0"/>
          </a:p>
        </p:txBody>
      </p:sp>
      <p:pic>
        <p:nvPicPr>
          <p:cNvPr id="13331" name="Picture 19" descr="C:\Users\Сергей\Google Диск\MyTalks\instr2014\piksep_vs_mom3_fdir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723" y="1487249"/>
            <a:ext cx="3513375" cy="35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60920" y="1158410"/>
            <a:ext cx="2008435" cy="65768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FARICH prototype #2 </a:t>
            </a:r>
            <a:b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with CPTA MRS APDs </a:t>
            </a:r>
            <a:r>
              <a:rPr lang="en-US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diam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1.28 mm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27.02.2014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7651" name="Picture 3" descr="C:\Users\Сергей\Google Диск\MyTalks\instr2014\20121204_154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76056" y="299695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 </a:t>
            </a:r>
            <a:r>
              <a:rPr lang="en-US" dirty="0" smtClean="0"/>
              <a:t>CPTA </a:t>
            </a:r>
            <a:r>
              <a:rPr lang="en-US" dirty="0"/>
              <a:t>151, </a:t>
            </a:r>
            <a:r>
              <a:rPr lang="en-US" dirty="0" err="1" smtClean="0"/>
              <a:t>diam</a:t>
            </a:r>
            <a:r>
              <a:rPr lang="en-US" dirty="0" smtClean="0"/>
              <a:t> 1.28 </a:t>
            </a:r>
            <a:r>
              <a:rPr lang="en-US" dirty="0"/>
              <a:t>mm,</a:t>
            </a:r>
          </a:p>
          <a:p>
            <a:r>
              <a:rPr lang="en-US" dirty="0"/>
              <a:t>noise 1-2 MHz/mm</a:t>
            </a:r>
            <a:r>
              <a:rPr lang="en-US" baseline="30000" dirty="0"/>
              <a:t>2</a:t>
            </a:r>
            <a:r>
              <a:rPr lang="en-US" dirty="0"/>
              <a:t> at room</a:t>
            </a:r>
          </a:p>
          <a:p>
            <a:r>
              <a:rPr lang="en-US" dirty="0"/>
              <a:t>temperature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3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Сергей\Google Диск\FARICH R&amp;D\Планерки\20131203\ring_dpc_px1_261-35_260113_d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67" y="3861048"/>
            <a:ext cx="2813298" cy="281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8029" y="947"/>
            <a:ext cx="8229600" cy="1412776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Upgraded PDPC-FARICH prototype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at BINP</a:t>
            </a:r>
            <a:b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BINP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</a:t>
            </a:r>
            <a:r>
              <a:rPr lang="en-US" sz="3200" b="1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−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test beam in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2013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27.02.2014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04F39-F29E-4AE3-A616-29867C7534A7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14" name="Picture 2" descr="C:\Users\Сергей\Google Диск\FARICH TEST 2012\2013\20130128_1405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211" y="1556792"/>
            <a:ext cx="280828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C:\Users\Сергей\Google Диск\FARICH R&amp;D\Планерки\20130117_122448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71512"/>
            <a:ext cx="5328592" cy="39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10826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Beam test 2013 preliminary results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27.02.2014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E341-5B2B-483D-B783-8F8F54F62B3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4579" name="Picture 3" descr="C:\Users\Сергей\Google Диск\MyTalks\instr2014\sigrad_vs_ch_dpc_px1_261-35_260113_d20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335" y="1076509"/>
            <a:ext cx="4427648" cy="28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Only 17 of 36 DPC tiles were functioning due to an initial failure. </a:t>
            </a:r>
            <a:r>
              <a:rPr lang="en-US" sz="1800" dirty="0"/>
              <a:t>S</a:t>
            </a:r>
            <a:r>
              <a:rPr lang="en-US" sz="1800" dirty="0" smtClean="0"/>
              <a:t>till more than enough for aerogel characterization.</a:t>
            </a:r>
          </a:p>
          <a:p>
            <a:r>
              <a:rPr lang="en-US" sz="1800" dirty="0" smtClean="0"/>
              <a:t>Each DPC pixel was electronically masked to 1x1 mm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 size (part of SPADs were disabled)</a:t>
            </a:r>
          </a:p>
          <a:p>
            <a:r>
              <a:rPr lang="en-US" sz="1800" dirty="0" smtClean="0"/>
              <a:t>4 GEM strip chambers with 70 </a:t>
            </a:r>
            <a:r>
              <a:rPr lang="el-GR" sz="1800" dirty="0" smtClean="0"/>
              <a:t>μ</a:t>
            </a:r>
            <a:r>
              <a:rPr lang="en-US" sz="1800" dirty="0" smtClean="0"/>
              <a:t>m internal resolution were employed for tracking.</a:t>
            </a:r>
          </a:p>
          <a:p>
            <a:r>
              <a:rPr lang="en-US" sz="1800" dirty="0" smtClean="0"/>
              <a:t>14 aerogel samples including ones with continuous density gradient were measured in several positions each. 7M events were acquired.</a:t>
            </a:r>
          </a:p>
          <a:p>
            <a:r>
              <a:rPr lang="en-US" sz="1800" dirty="0" smtClean="0"/>
              <a:t>Data analysis is in progress.</a:t>
            </a:r>
            <a:endParaRPr lang="ru-RU" sz="1800" dirty="0"/>
          </a:p>
        </p:txBody>
      </p:sp>
      <p:pic>
        <p:nvPicPr>
          <p:cNvPr id="24580" name="Picture 4" descr="C:\Users\Сергей\Google Диск\MyTalks\instr2014\npe_vs_ch_dpc_px1_261-35_260113_d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54" y="3933056"/>
            <a:ext cx="4339010" cy="279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28015" y="306717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“CERN” 4-layer aerogel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13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Absolute PDE measurement of DPC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A6C3E-954B-488F-9A0F-AA3E2088EFB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1475191"/>
            <a:ext cx="36766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113366"/>
            <a:ext cx="4448175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6464300" y="3792941"/>
            <a:ext cx="0" cy="98425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7161" y="4285065"/>
            <a:ext cx="10985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λ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= 470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nm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0" y="5445125"/>
            <a:ext cx="3455988" cy="9239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PDE(470nm</a:t>
            </a:r>
            <a:r>
              <a:rPr lang="ru-RU" dirty="0" smtClean="0"/>
              <a:t>)</a:t>
            </a:r>
            <a:r>
              <a:rPr lang="en-US" dirty="0"/>
              <a:t>=</a:t>
            </a:r>
            <a:r>
              <a:rPr lang="en-US" dirty="0">
                <a:solidFill>
                  <a:srgbClr val="0000FF"/>
                </a:solidFill>
              </a:rPr>
              <a:t>19±1</a:t>
            </a:r>
            <a:r>
              <a:rPr lang="ru-RU" dirty="0">
                <a:solidFill>
                  <a:srgbClr val="0000FF"/>
                </a:solidFill>
              </a:rPr>
              <a:t>%</a:t>
            </a:r>
            <a:r>
              <a:rPr lang="ru-RU" dirty="0"/>
              <a:t/>
            </a:r>
            <a:br>
              <a:rPr lang="ru-RU" dirty="0"/>
            </a:br>
            <a:r>
              <a:rPr lang="en-US" dirty="0" err="1"/>
              <a:t>vs</a:t>
            </a:r>
            <a:r>
              <a:rPr lang="en-US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en-US" dirty="0">
                <a:solidFill>
                  <a:srgbClr val="FF0000"/>
                </a:solidFill>
              </a:rPr>
              <a:t>36%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according to PDPC data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47875" y="1806978"/>
            <a:ext cx="3095625" cy="339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PIN-diode Hamamatsu </a:t>
            </a:r>
            <a:r>
              <a:rPr lang="en-US" sz="1600" dirty="0"/>
              <a:t>S1336-8BQ</a:t>
            </a:r>
            <a:endParaRPr lang="ru-RU" sz="1600" dirty="0"/>
          </a:p>
        </p:txBody>
      </p:sp>
      <p:cxnSp>
        <p:nvCxnSpPr>
          <p:cNvPr id="13" name="Прямая соединительная линия 12"/>
          <p:cNvCxnSpPr>
            <a:stCxn id="11" idx="2"/>
          </p:cNvCxnSpPr>
          <p:nvPr/>
        </p:nvCxnSpPr>
        <p:spPr>
          <a:xfrm flipH="1">
            <a:off x="3343275" y="2146703"/>
            <a:ext cx="252413" cy="8048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6100" y="5614699"/>
            <a:ext cx="4597400" cy="584775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Measurement was done at T</a:t>
            </a:r>
            <a:r>
              <a:rPr lang="en-US" sz="1600" dirty="0"/>
              <a:t>=−30°C. </a:t>
            </a:r>
            <a:r>
              <a:rPr lang="en-US" sz="1600" dirty="0" smtClean="0"/>
              <a:t>No temperature dependence was studied.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00388" y="4115203"/>
            <a:ext cx="576262" cy="339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DPC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1152025"/>
            <a:ext cx="2644902" cy="52322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Interference pattern due to chip protective </a:t>
            </a:r>
            <a:r>
              <a:rPr lang="en-US" sz="1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SiN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/SiO</a:t>
            </a:r>
            <a:r>
              <a:rPr lang="en-US" sz="1400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coating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6464300" y="1675245"/>
            <a:ext cx="798303" cy="601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666" y="28636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FARICH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Focusing Aerogel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RICH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63" y="1878013"/>
            <a:ext cx="2447925" cy="2239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363" y="1887538"/>
            <a:ext cx="2447925" cy="2220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Дата 8"/>
          <p:cNvSpPr>
            <a:spLocks noGrp="1"/>
          </p:cNvSpPr>
          <p:nvPr>
            <p:ph type="dt" sz="quarter" idx="10"/>
          </p:nvPr>
        </p:nvSpPr>
        <p:spPr>
          <a:xfrm>
            <a:off x="457200" y="626268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smtClean="0"/>
              <a:t>27.02.2014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553200" y="6262688"/>
            <a:ext cx="2133600" cy="365125"/>
          </a:xfrm>
        </p:spPr>
        <p:txBody>
          <a:bodyPr/>
          <a:lstStyle/>
          <a:p>
            <a:pPr>
              <a:defRPr/>
            </a:pPr>
            <a:fld id="{0020FB47-C79D-4925-BA81-6A17668DB6FC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082" name="Прямоугольник 2"/>
          <p:cNvSpPr>
            <a:spLocks noChangeArrowheads="1"/>
          </p:cNvSpPr>
          <p:nvPr/>
        </p:nvSpPr>
        <p:spPr bwMode="auto">
          <a:xfrm>
            <a:off x="5627688" y="5873750"/>
            <a:ext cx="32924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>
                <a:solidFill>
                  <a:srgbClr val="C00000"/>
                </a:solidFill>
              </a:rPr>
              <a:t>T.Iijima et al., NIM A548 (2005) 383</a:t>
            </a:r>
            <a:br>
              <a:rPr lang="ru-RU" altLang="ru-RU" sz="1400">
                <a:solidFill>
                  <a:srgbClr val="C00000"/>
                </a:solidFill>
              </a:rPr>
            </a:br>
            <a:r>
              <a:rPr lang="ru-RU" altLang="ru-RU" sz="1400">
                <a:solidFill>
                  <a:srgbClr val="C00000"/>
                </a:solidFill>
              </a:rPr>
              <a:t>A.Yu.Barnyakov et al., NIM A553 (2005) 70</a:t>
            </a:r>
          </a:p>
        </p:txBody>
      </p:sp>
      <p:grpSp>
        <p:nvGrpSpPr>
          <p:cNvPr id="13" name="Группа 12"/>
          <p:cNvGrpSpPr>
            <a:grpSpLocks noChangeAspect="1"/>
          </p:cNvGrpSpPr>
          <p:nvPr/>
        </p:nvGrpSpPr>
        <p:grpSpPr>
          <a:xfrm>
            <a:off x="5645464" y="1489281"/>
            <a:ext cx="2880000" cy="2151694"/>
            <a:chOff x="1763713" y="2477948"/>
            <a:chExt cx="3816399" cy="28512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Picture 6" descr="p1060304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13" y="2477948"/>
              <a:ext cx="3816399" cy="285129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 rot="11199961" flipV="1">
              <a:off x="2249541" y="3392766"/>
              <a:ext cx="2160588" cy="30777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ru-RU" sz="1400" dirty="0">
                  <a:latin typeface="+mn-lt"/>
                  <a:cs typeface="+mn-cs"/>
                </a:rPr>
                <a:t>n=1.030   6.0mm</a:t>
              </a:r>
              <a:endParaRPr lang="ru-RU" altLang="ru-RU" sz="1400" baseline="-25000" dirty="0">
                <a:latin typeface="+mn-lt"/>
                <a:cs typeface="+mn-cs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 rot="11199961" flipV="1">
              <a:off x="2249541" y="3824565"/>
              <a:ext cx="2160588" cy="30777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ru-RU" sz="1400" dirty="0">
                  <a:latin typeface="+mn-lt"/>
                  <a:cs typeface="+mn-cs"/>
                </a:rPr>
                <a:t>n=1.027   6.3mm</a:t>
              </a:r>
              <a:endParaRPr lang="ru-RU" altLang="ru-RU" sz="1400" baseline="-25000" dirty="0">
                <a:latin typeface="+mn-lt"/>
                <a:cs typeface="+mn-cs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 rot="11199961" flipV="1">
              <a:off x="2249541" y="4246106"/>
              <a:ext cx="2160588" cy="30777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ru-RU" sz="1400" dirty="0">
                  <a:latin typeface="+mn-lt"/>
                  <a:cs typeface="+mn-cs"/>
                </a:rPr>
                <a:t>n=1.024   6.7mm</a:t>
              </a:r>
              <a:endParaRPr lang="ru-RU" altLang="ru-RU" sz="1400" baseline="-25000" dirty="0">
                <a:latin typeface="+mn-lt"/>
                <a:cs typeface="+mn-cs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 rot="11199961" flipV="1">
              <a:off x="2246289" y="4607640"/>
              <a:ext cx="2160588" cy="30777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ru-RU" sz="1400" dirty="0">
                  <a:latin typeface="+mn-lt"/>
                  <a:cs typeface="+mn-cs"/>
                </a:rPr>
                <a:t>n=1.022   7.0mm</a:t>
              </a:r>
              <a:endParaRPr lang="ru-RU" altLang="ru-RU" sz="1400" baseline="-25000" dirty="0">
                <a:latin typeface="+mn-lt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340350" y="1322388"/>
            <a:ext cx="3455988" cy="338137"/>
          </a:xfrm>
          <a:prstGeom prst="rect">
            <a:avLst/>
          </a:prstGeom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First sample of 4-layer aerogel by BIC</a:t>
            </a:r>
            <a:endParaRPr lang="en-US" sz="1600" dirty="0"/>
          </a:p>
        </p:txBody>
      </p:sp>
      <p:pic>
        <p:nvPicPr>
          <p:cNvPr id="20" name="Содержимое 3" descr="mla3_phot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645150" y="3929063"/>
            <a:ext cx="2879725" cy="1892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5273675" y="3827463"/>
            <a:ext cx="3624263" cy="339725"/>
          </a:xfrm>
          <a:prstGeom prst="rect">
            <a:avLst/>
          </a:prstGeom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3-</a:t>
            </a:r>
            <a:r>
              <a:rPr lang="en-US" sz="1600" dirty="0" smtClean="0"/>
              <a:t>layer aerogel 115x115x41 mm</a:t>
            </a:r>
            <a:r>
              <a:rPr lang="en-US" sz="1600" baseline="30000" dirty="0" smtClean="0"/>
              <a:t>3</a:t>
            </a:r>
            <a:endParaRPr lang="ru-RU" sz="1400" baseline="30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325" y="4195668"/>
            <a:ext cx="5037138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Focusing aerogel </a:t>
            </a:r>
            <a:r>
              <a:rPr lang="en-US" sz="1600" dirty="0"/>
              <a:t>i</a:t>
            </a:r>
            <a:r>
              <a:rPr lang="en-US" sz="1600" dirty="0" smtClean="0"/>
              <a:t>mproves </a:t>
            </a:r>
            <a:r>
              <a:rPr lang="en-US" sz="1600" dirty="0"/>
              <a:t>proximity focusing design by reducing </a:t>
            </a:r>
            <a:r>
              <a:rPr lang="en-US" sz="1600" dirty="0" smtClean="0"/>
              <a:t> the contribution of radiator  thickness into </a:t>
            </a:r>
            <a:r>
              <a:rPr lang="en-US" sz="1600" dirty="0"/>
              <a:t>the Cherenkov </a:t>
            </a:r>
            <a:r>
              <a:rPr lang="en-US" sz="1600" dirty="0" smtClean="0"/>
              <a:t>angle resolution</a:t>
            </a:r>
            <a:endParaRPr lang="ru-RU" sz="1600" dirty="0"/>
          </a:p>
        </p:txBody>
      </p:sp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184150" y="5164399"/>
            <a:ext cx="5040313" cy="1579424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600" dirty="0" smtClean="0"/>
              <a:t>Multi-layer monolith aerogels are produced by the </a:t>
            </a:r>
            <a:r>
              <a:rPr lang="en-US" sz="1600" dirty="0" err="1" smtClean="0"/>
              <a:t>Boreskov</a:t>
            </a:r>
            <a:r>
              <a:rPr lang="en-US" sz="1600" dirty="0" smtClean="0"/>
              <a:t> Institute of Catalysis in coop. with BINP since 2004.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en-US" sz="1600" dirty="0" smtClean="0"/>
              <a:t>In 2012 we succeeded in production of continuous density gradient aerogels</a:t>
            </a:r>
            <a:r>
              <a:rPr lang="ru-RU" sz="1600" dirty="0" smtClean="0"/>
              <a:t>.</a:t>
            </a:r>
            <a:endParaRPr lang="en-US" sz="16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330597" y="1472574"/>
            <a:ext cx="23042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Single ring option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45197" y="1472574"/>
            <a:ext cx="23042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Multi-ring option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Continuous density gradient aerogel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27.02.2014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713E4-5A64-46BB-941E-CE76827DCCE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6626" name="Picture 2" descr="C:\Users\Сергей\Google Диск\MyTalks\instr2014\grad_op357_f1_xraysca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748" y="4005064"/>
            <a:ext cx="4495800" cy="268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6480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11960" y="844448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produce aerogel tiles </a:t>
            </a:r>
            <a:r>
              <a:rPr lang="en-US" sz="1600" dirty="0" smtClean="0"/>
              <a:t>with designed </a:t>
            </a:r>
            <a:r>
              <a:rPr lang="en-US" sz="1600" dirty="0"/>
              <a:t>profile of gradient </a:t>
            </a:r>
            <a:r>
              <a:rPr lang="en-US" sz="1600" dirty="0" smtClean="0"/>
              <a:t>we modernized </a:t>
            </a:r>
            <a:r>
              <a:rPr lang="en-US" sz="1600" dirty="0"/>
              <a:t>the method suggested by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[</a:t>
            </a:r>
            <a:r>
              <a:rPr lang="en-US" sz="1600" dirty="0">
                <a:solidFill>
                  <a:srgbClr val="C00000"/>
                </a:solidFill>
              </a:rPr>
              <a:t>S.M. Jones </a:t>
            </a:r>
            <a:r>
              <a:rPr lang="en-US" sz="1600" dirty="0" smtClean="0">
                <a:solidFill>
                  <a:srgbClr val="C00000"/>
                </a:solidFill>
              </a:rPr>
              <a:t> “</a:t>
            </a:r>
            <a:r>
              <a:rPr lang="en-US" sz="1600" dirty="0">
                <a:solidFill>
                  <a:srgbClr val="C00000"/>
                </a:solidFill>
              </a:rPr>
              <a:t>A method for producing gradient density aerogel”, J Sol-Gel </a:t>
            </a:r>
            <a:r>
              <a:rPr lang="en-US" sz="1600" dirty="0" err="1">
                <a:solidFill>
                  <a:srgbClr val="C00000"/>
                </a:solidFill>
              </a:rPr>
              <a:t>Sci</a:t>
            </a:r>
            <a:r>
              <a:rPr lang="en-US" sz="1600" dirty="0">
                <a:solidFill>
                  <a:srgbClr val="C00000"/>
                </a:solidFill>
              </a:rPr>
              <a:t> Technol. 44 (2007) </a:t>
            </a:r>
            <a:r>
              <a:rPr lang="en-US" sz="1600" dirty="0" smtClean="0">
                <a:solidFill>
                  <a:srgbClr val="C00000"/>
                </a:solidFill>
              </a:rPr>
              <a:t>255]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We mix two </a:t>
            </a:r>
            <a:r>
              <a:rPr lang="en-US" sz="1600" dirty="0"/>
              <a:t>pre-prepared </a:t>
            </a:r>
            <a:r>
              <a:rPr lang="en-US" sz="1600" dirty="0" smtClean="0"/>
              <a:t>mixtures with different </a:t>
            </a:r>
            <a:r>
              <a:rPr lang="en-US" sz="1600" dirty="0"/>
              <a:t>content of </a:t>
            </a:r>
            <a:r>
              <a:rPr lang="en-US" sz="1600" dirty="0" smtClean="0"/>
              <a:t>TEOS from </a:t>
            </a:r>
            <a:r>
              <a:rPr lang="en-US" sz="1600" dirty="0"/>
              <a:t>vessels A and </a:t>
            </a:r>
            <a:r>
              <a:rPr lang="en-US" sz="1600" dirty="0" smtClean="0"/>
              <a:t>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mixture </a:t>
            </a:r>
            <a:r>
              <a:rPr lang="en-US" sz="1600" dirty="0"/>
              <a:t>with </a:t>
            </a:r>
            <a:r>
              <a:rPr lang="en-US" sz="1600" dirty="0" smtClean="0"/>
              <a:t>designed concentration </a:t>
            </a:r>
            <a:r>
              <a:rPr lang="en-US" sz="1600" dirty="0"/>
              <a:t>of </a:t>
            </a:r>
            <a:r>
              <a:rPr lang="en-US" sz="1600" dirty="0" smtClean="0"/>
              <a:t>TEOS seeps through </a:t>
            </a:r>
            <a:r>
              <a:rPr lang="en-US" sz="1600" dirty="0"/>
              <a:t>the filter to the </a:t>
            </a:r>
            <a:r>
              <a:rPr lang="en-US" sz="1600" dirty="0" err="1"/>
              <a:t>mould</a:t>
            </a:r>
            <a:r>
              <a:rPr lang="en-US" sz="1600" dirty="0"/>
              <a:t> </a:t>
            </a:r>
            <a:r>
              <a:rPr lang="en-US" sz="1600" dirty="0" smtClean="0"/>
              <a:t>where gelation </a:t>
            </a:r>
            <a:r>
              <a:rPr lang="en-US" sz="1600" dirty="0"/>
              <a:t>takes place.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err="1"/>
              <a:t>mould</a:t>
            </a:r>
            <a:r>
              <a:rPr lang="en-US" sz="1600" dirty="0"/>
              <a:t> is positioned on </a:t>
            </a:r>
            <a:r>
              <a:rPr lang="en-US" sz="1600" dirty="0" smtClean="0"/>
              <a:t>the vertically </a:t>
            </a:r>
            <a:r>
              <a:rPr lang="en-US" sz="1600" dirty="0"/>
              <a:t>moving table. The </a:t>
            </a:r>
            <a:r>
              <a:rPr lang="en-US" sz="1600" dirty="0" smtClean="0"/>
              <a:t>peristaltic pumps </a:t>
            </a:r>
            <a:r>
              <a:rPr lang="en-US" sz="1600" dirty="0"/>
              <a:t>and moving table are </a:t>
            </a:r>
            <a:r>
              <a:rPr lang="en-US" sz="1600" dirty="0" smtClean="0"/>
              <a:t>controlled by </a:t>
            </a:r>
            <a:r>
              <a:rPr lang="en-US" sz="1600" dirty="0"/>
              <a:t>a computer</a:t>
            </a:r>
            <a:r>
              <a:rPr lang="en-US" sz="16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7835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Continuous density gradient aerogel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27.02.2014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713E4-5A64-46BB-941E-CE76827DCCE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6626" name="Picture 2" descr="C:\Users\Сергей\Google Диск\MyTalks\instr2014\grad_op357_f1_xraysca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748" y="4005064"/>
            <a:ext cx="4495800" cy="268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36480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11960" y="844448"/>
            <a:ext cx="47525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produce aerogel tiles </a:t>
            </a:r>
            <a:r>
              <a:rPr lang="en-US" sz="1600" dirty="0" smtClean="0"/>
              <a:t>with designed </a:t>
            </a:r>
            <a:r>
              <a:rPr lang="en-US" sz="1600" dirty="0"/>
              <a:t>profile of gradient </a:t>
            </a:r>
            <a:r>
              <a:rPr lang="en-US" sz="1600" dirty="0" smtClean="0"/>
              <a:t>we modernized </a:t>
            </a:r>
            <a:r>
              <a:rPr lang="en-US" sz="1600" dirty="0"/>
              <a:t>the method suggested by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[</a:t>
            </a:r>
            <a:r>
              <a:rPr lang="en-US" sz="1600" dirty="0">
                <a:solidFill>
                  <a:srgbClr val="C00000"/>
                </a:solidFill>
              </a:rPr>
              <a:t>S.M. Jones </a:t>
            </a:r>
            <a:r>
              <a:rPr lang="en-US" sz="1600" dirty="0" smtClean="0">
                <a:solidFill>
                  <a:srgbClr val="C00000"/>
                </a:solidFill>
              </a:rPr>
              <a:t> “</a:t>
            </a:r>
            <a:r>
              <a:rPr lang="en-US" sz="1600" dirty="0">
                <a:solidFill>
                  <a:srgbClr val="C00000"/>
                </a:solidFill>
              </a:rPr>
              <a:t>A method for producing gradient density aerogel”, J Sol-Gel </a:t>
            </a:r>
            <a:r>
              <a:rPr lang="en-US" sz="1600" dirty="0" err="1">
                <a:solidFill>
                  <a:srgbClr val="C00000"/>
                </a:solidFill>
              </a:rPr>
              <a:t>Sci</a:t>
            </a:r>
            <a:r>
              <a:rPr lang="en-US" sz="1600" dirty="0">
                <a:solidFill>
                  <a:srgbClr val="C00000"/>
                </a:solidFill>
              </a:rPr>
              <a:t> Technol. 44 (2007) </a:t>
            </a:r>
            <a:r>
              <a:rPr lang="en-US" sz="1600" dirty="0" smtClean="0">
                <a:solidFill>
                  <a:srgbClr val="C00000"/>
                </a:solidFill>
              </a:rPr>
              <a:t>255]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We mix two </a:t>
            </a:r>
            <a:r>
              <a:rPr lang="en-US" sz="1600" dirty="0"/>
              <a:t>pre-prepared </a:t>
            </a:r>
            <a:r>
              <a:rPr lang="en-US" sz="1600" dirty="0" smtClean="0"/>
              <a:t>mixtures with different </a:t>
            </a:r>
            <a:r>
              <a:rPr lang="en-US" sz="1600" dirty="0"/>
              <a:t>content of </a:t>
            </a:r>
            <a:r>
              <a:rPr lang="en-US" sz="1600" dirty="0" smtClean="0"/>
              <a:t>TEOS fed by peristaltic pumps from </a:t>
            </a:r>
            <a:r>
              <a:rPr lang="en-US" sz="1600" dirty="0"/>
              <a:t>vessels A and </a:t>
            </a:r>
            <a:r>
              <a:rPr lang="en-US" sz="1600" dirty="0" smtClean="0"/>
              <a:t>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mixture </a:t>
            </a:r>
            <a:r>
              <a:rPr lang="en-US" sz="1600" dirty="0"/>
              <a:t>with </a:t>
            </a:r>
            <a:r>
              <a:rPr lang="en-US" sz="1600" dirty="0" smtClean="0"/>
              <a:t>designed concentration </a:t>
            </a:r>
            <a:r>
              <a:rPr lang="en-US" sz="1600" dirty="0"/>
              <a:t>of </a:t>
            </a:r>
            <a:r>
              <a:rPr lang="en-US" sz="1600" dirty="0" smtClean="0"/>
              <a:t>TEOS seeps through </a:t>
            </a:r>
            <a:r>
              <a:rPr lang="en-US" sz="1600" dirty="0"/>
              <a:t>the filter to the </a:t>
            </a:r>
            <a:r>
              <a:rPr lang="en-US" sz="1600" dirty="0" err="1"/>
              <a:t>mould</a:t>
            </a:r>
            <a:r>
              <a:rPr lang="en-US" sz="1600" dirty="0"/>
              <a:t> </a:t>
            </a:r>
            <a:r>
              <a:rPr lang="en-US" sz="1600" dirty="0" smtClean="0"/>
              <a:t>where gelation </a:t>
            </a:r>
            <a:r>
              <a:rPr lang="en-US" sz="1600" dirty="0"/>
              <a:t>takes place.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 err="1"/>
              <a:t>mould</a:t>
            </a:r>
            <a:r>
              <a:rPr lang="en-US" sz="1600" dirty="0"/>
              <a:t> is positioned on </a:t>
            </a:r>
            <a:r>
              <a:rPr lang="en-US" sz="1600" dirty="0" smtClean="0"/>
              <a:t>the vertically </a:t>
            </a:r>
            <a:r>
              <a:rPr lang="en-US" sz="1600" dirty="0"/>
              <a:t>moving table. The </a:t>
            </a:r>
            <a:r>
              <a:rPr lang="en-US" sz="1600" dirty="0" smtClean="0"/>
              <a:t>peristaltic pumps </a:t>
            </a:r>
            <a:r>
              <a:rPr lang="en-US" sz="1600" dirty="0"/>
              <a:t>and moving table are </a:t>
            </a:r>
            <a:r>
              <a:rPr lang="en-US" sz="1600" dirty="0" smtClean="0"/>
              <a:t>controlled by </a:t>
            </a:r>
            <a:r>
              <a:rPr lang="en-US" sz="1600" dirty="0"/>
              <a:t>a computer</a:t>
            </a:r>
            <a:r>
              <a:rPr lang="en-US" sz="1600" dirty="0" smtClean="0"/>
              <a:t>. 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251520" y="5697252"/>
            <a:ext cx="4320480" cy="612068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Refractive index profile along thickness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53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Summary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27.02.2014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B6AA1-5BA5-4D15-A858-4BB48F15DEED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Since</a:t>
            </a:r>
            <a:r>
              <a:rPr lang="en-US" sz="2000" dirty="0" smtClean="0"/>
              <a:t> </a:t>
            </a:r>
            <a:r>
              <a:rPr lang="ru-RU" sz="2000" dirty="0" smtClean="0"/>
              <a:t>2011 </a:t>
            </a:r>
            <a:r>
              <a:rPr lang="en-US" sz="2000" dirty="0" smtClean="0"/>
              <a:t>we have done a series of beam tests with FARICH detector prototypes based on different </a:t>
            </a:r>
            <a:r>
              <a:rPr lang="en-US" sz="2000" dirty="0" err="1" smtClean="0"/>
              <a:t>SiPM</a:t>
            </a:r>
            <a:r>
              <a:rPr lang="en-US" sz="2000" dirty="0" smtClean="0"/>
              <a:t> technologies:</a:t>
            </a:r>
            <a:r>
              <a:rPr lang="ru-RU" sz="2000" dirty="0" smtClean="0"/>
              <a:t> </a:t>
            </a:r>
            <a:r>
              <a:rPr lang="en-US" sz="2000" dirty="0" smtClean="0"/>
              <a:t>CPTA MRS </a:t>
            </a:r>
            <a:r>
              <a:rPr lang="en-US" sz="2000" dirty="0" smtClean="0"/>
              <a:t>APD </a:t>
            </a:r>
            <a:r>
              <a:rPr lang="en-US" sz="2000" dirty="0" smtClean="0"/>
              <a:t>and</a:t>
            </a:r>
            <a:r>
              <a:rPr lang="ru-RU" sz="2000" dirty="0" smtClean="0"/>
              <a:t> </a:t>
            </a:r>
            <a:r>
              <a:rPr lang="en-US" sz="2000" dirty="0" smtClean="0"/>
              <a:t>Philips DPC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Effect of focusing aerogel is clearly observed</a:t>
            </a:r>
            <a:r>
              <a:rPr lang="ru-RU" sz="2000" dirty="0" smtClean="0"/>
              <a:t>.</a:t>
            </a:r>
            <a:endParaRPr lang="ru-RU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PS </a:t>
            </a:r>
            <a:r>
              <a:rPr lang="en-US" sz="2000" dirty="0" smtClean="0"/>
              <a:t>T10 </a:t>
            </a:r>
            <a:r>
              <a:rPr lang="en-US" sz="2000" dirty="0" smtClean="0"/>
              <a:t>at CERN we obtained </a:t>
            </a:r>
            <a:r>
              <a:rPr lang="el-GR" sz="2000" dirty="0" smtClean="0"/>
              <a:t>π</a:t>
            </a:r>
            <a:r>
              <a:rPr lang="en-US" sz="2000" dirty="0" smtClean="0"/>
              <a:t>/K-separation </a:t>
            </a:r>
            <a:r>
              <a:rPr lang="en-US" sz="2000" dirty="0">
                <a:solidFill>
                  <a:srgbClr val="FF0000"/>
                </a:solidFill>
              </a:rPr>
              <a:t>7.6</a:t>
            </a:r>
            <a:r>
              <a:rPr lang="el-GR" sz="2000" dirty="0" smtClean="0">
                <a:solidFill>
                  <a:srgbClr val="FF0000"/>
                </a:solidFill>
                <a:cs typeface="Arial"/>
              </a:rPr>
              <a:t>σ</a:t>
            </a:r>
            <a:r>
              <a:rPr lang="ru-RU" sz="2000" dirty="0" smtClean="0">
                <a:cs typeface="Arial"/>
              </a:rPr>
              <a:t> </a:t>
            </a:r>
            <a:r>
              <a:rPr lang="en-US" sz="2000" dirty="0" smtClean="0">
                <a:cs typeface="Arial"/>
              </a:rPr>
              <a:t>at</a:t>
            </a:r>
            <a:r>
              <a:rPr lang="ru-RU" sz="2000" dirty="0" smtClean="0">
                <a:cs typeface="Arial"/>
              </a:rPr>
              <a:t> </a:t>
            </a:r>
            <a:r>
              <a:rPr lang="en-US" sz="2000" dirty="0" smtClean="0">
                <a:cs typeface="Arial"/>
              </a:rPr>
              <a:t>P=4 </a:t>
            </a:r>
            <a:r>
              <a:rPr lang="en-US" sz="2000" dirty="0" err="1" smtClean="0">
                <a:cs typeface="Arial"/>
              </a:rPr>
              <a:t>GeV</a:t>
            </a:r>
            <a:r>
              <a:rPr lang="en-US" sz="2000" dirty="0" smtClean="0">
                <a:cs typeface="Arial"/>
              </a:rPr>
              <a:t>/</a:t>
            </a:r>
            <a:r>
              <a:rPr lang="en-US" sz="2000" i="1" dirty="0" smtClean="0">
                <a:cs typeface="Arial"/>
              </a:rPr>
              <a:t>c</a:t>
            </a:r>
            <a:r>
              <a:rPr lang="en-US" sz="2000" i="1" dirty="0" smtClean="0">
                <a:cs typeface="Arial"/>
              </a:rPr>
              <a:t>, </a:t>
            </a:r>
            <a:r>
              <a:rPr lang="el-GR" sz="2000" dirty="0" smtClean="0"/>
              <a:t>μ</a:t>
            </a:r>
            <a:r>
              <a:rPr lang="en-US" sz="2000" dirty="0"/>
              <a:t>/</a:t>
            </a:r>
            <a:r>
              <a:rPr lang="el-GR" sz="2000" dirty="0" smtClean="0"/>
              <a:t>π</a:t>
            </a:r>
            <a:r>
              <a:rPr lang="en-US" sz="2000" dirty="0" smtClean="0"/>
              <a:t>-separation </a:t>
            </a:r>
            <a:r>
              <a:rPr lang="en-US" sz="2000" dirty="0" smtClean="0">
                <a:solidFill>
                  <a:srgbClr val="FF0000"/>
                </a:solidFill>
              </a:rPr>
              <a:t>5</a:t>
            </a:r>
            <a:r>
              <a:rPr lang="ru-RU" sz="2000" dirty="0" smtClean="0">
                <a:solidFill>
                  <a:srgbClr val="FF0000"/>
                </a:solidFill>
              </a:rPr>
              <a:t>.3</a:t>
            </a:r>
            <a:r>
              <a:rPr lang="el-GR" sz="2000" dirty="0" smtClean="0">
                <a:solidFill>
                  <a:srgbClr val="FF0000"/>
                </a:solidFill>
                <a:cs typeface="Arial"/>
              </a:rPr>
              <a:t>σ</a:t>
            </a:r>
            <a:r>
              <a:rPr lang="en-US" sz="2000" dirty="0" smtClean="0">
                <a:cs typeface="Arial"/>
              </a:rPr>
              <a:t> </a:t>
            </a:r>
            <a:r>
              <a:rPr lang="en-US" sz="2000" dirty="0" smtClean="0">
                <a:cs typeface="Arial"/>
              </a:rPr>
              <a:t>at </a:t>
            </a:r>
            <a:r>
              <a:rPr lang="en-US" sz="2000" dirty="0" smtClean="0">
                <a:cs typeface="Arial"/>
              </a:rPr>
              <a:t>P=1 </a:t>
            </a:r>
            <a:r>
              <a:rPr lang="en-US" sz="2000" dirty="0" err="1" smtClean="0">
                <a:cs typeface="Arial"/>
              </a:rPr>
              <a:t>GeV</a:t>
            </a:r>
            <a:r>
              <a:rPr lang="en-US" sz="2000" dirty="0" smtClean="0">
                <a:cs typeface="Arial"/>
              </a:rPr>
              <a:t>/</a:t>
            </a:r>
            <a:r>
              <a:rPr lang="en-US" sz="2000" i="1" dirty="0" smtClean="0">
                <a:cs typeface="Arial"/>
              </a:rPr>
              <a:t>c</a:t>
            </a:r>
            <a:endParaRPr lang="ru-RU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Number of photoelectrons is significantly lower than expected for all </a:t>
            </a:r>
            <a:r>
              <a:rPr lang="en-US" sz="2000" dirty="0" err="1" smtClean="0"/>
              <a:t>SiPMs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Study of aerogels with the electron beam with fine position resolution is ongoing.</a:t>
            </a:r>
            <a:endParaRPr lang="ru-RU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98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DPC hierarchy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PDPC-FARICH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27.02.2014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9030-AFA9-44DE-8EE9-CBB6E121102C}" type="slidenum">
              <a:rPr lang="en-US" smtClean="0"/>
              <a:t>23</a:t>
            </a:fld>
            <a:endParaRPr lang="en-US"/>
          </a:p>
        </p:txBody>
      </p:sp>
      <p:grpSp>
        <p:nvGrpSpPr>
          <p:cNvPr id="32" name="Группа 31"/>
          <p:cNvGrpSpPr>
            <a:grpSpLocks noChangeAspect="1"/>
          </p:cNvGrpSpPr>
          <p:nvPr/>
        </p:nvGrpSpPr>
        <p:grpSpPr>
          <a:xfrm>
            <a:off x="1132606" y="1317467"/>
            <a:ext cx="3960000" cy="3960000"/>
            <a:chOff x="2211899" y="2960725"/>
            <a:chExt cx="3428539" cy="3428539"/>
          </a:xfrm>
        </p:grpSpPr>
        <p:pic>
          <p:nvPicPr>
            <p:cNvPr id="32778" name="Рисунок 327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1899" y="2960725"/>
              <a:ext cx="3428539" cy="3428539"/>
            </a:xfrm>
            <a:prstGeom prst="rect">
              <a:avLst/>
            </a:prstGeom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2775" name="TextBox 32774"/>
            <p:cNvSpPr txBox="1"/>
            <p:nvPr/>
          </p:nvSpPr>
          <p:spPr>
            <a:xfrm>
              <a:off x="3239742" y="4407880"/>
              <a:ext cx="1371568" cy="399706"/>
            </a:xfrm>
            <a:prstGeom prst="rect">
              <a:avLst/>
            </a:prstGeom>
            <a:solidFill>
              <a:srgbClr val="2B505F">
                <a:alpha val="69804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Module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179512" y="2132856"/>
            <a:ext cx="720000" cy="4095509"/>
            <a:chOff x="179512" y="2132856"/>
            <a:chExt cx="720000" cy="4095509"/>
          </a:xfrm>
        </p:grpSpPr>
        <p:pic>
          <p:nvPicPr>
            <p:cNvPr id="107" name="Picture 2" descr="SHLRTR2_CO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5284730"/>
              <a:ext cx="720000" cy="943635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pic>
          <p:nvPicPr>
            <p:cNvPr id="108" name="Picture 4" descr="логотип ИЯИ РАН создан Н.Нольде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292480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3224771"/>
              <a:ext cx="720000" cy="837211"/>
            </a:xfrm>
            <a:prstGeom prst="rect">
              <a:avLst/>
            </a:prstGeom>
          </p:spPr>
        </p:pic>
        <p:pic>
          <p:nvPicPr>
            <p:cNvPr id="110" name="Рисунок 10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2132856"/>
              <a:ext cx="720000" cy="855000"/>
            </a:xfrm>
            <a:prstGeom prst="rect">
              <a:avLst/>
            </a:prstGeom>
          </p:spPr>
        </p:pic>
      </p:grpSp>
      <p:sp>
        <p:nvSpPr>
          <p:cNvPr id="55" name="TextBox 54"/>
          <p:cNvSpPr txBox="1"/>
          <p:nvPr/>
        </p:nvSpPr>
        <p:spPr>
          <a:xfrm>
            <a:off x="2480593" y="5981455"/>
            <a:ext cx="4182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Pixel-in-module </a:t>
            </a:r>
            <a:r>
              <a:rPr lang="en-US" dirty="0" smtClean="0"/>
              <a:t>packing density </a:t>
            </a:r>
            <a:r>
              <a:rPr lang="en-US" dirty="0" smtClean="0"/>
              <a:t>≈70</a:t>
            </a:r>
            <a:r>
              <a:rPr lang="en-US" dirty="0" smtClean="0"/>
              <a:t>%</a:t>
            </a:r>
            <a:endParaRPr lang="en-US" dirty="0"/>
          </a:p>
        </p:txBody>
      </p:sp>
      <p:grpSp>
        <p:nvGrpSpPr>
          <p:cNvPr id="27" name="Группа 26"/>
          <p:cNvGrpSpPr>
            <a:grpSpLocks noChangeAspect="1"/>
          </p:cNvGrpSpPr>
          <p:nvPr/>
        </p:nvGrpSpPr>
        <p:grpSpPr>
          <a:xfrm>
            <a:off x="2906660" y="1661455"/>
            <a:ext cx="4103396" cy="4320000"/>
            <a:chOff x="6305839" y="2675297"/>
            <a:chExt cx="3670145" cy="3863878"/>
          </a:xfrm>
        </p:grpSpPr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839" y="2675297"/>
              <a:ext cx="3670145" cy="38638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7477505" y="4519410"/>
              <a:ext cx="987722" cy="412921"/>
            </a:xfrm>
            <a:prstGeom prst="rect">
              <a:avLst/>
            </a:prstGeom>
            <a:solidFill>
              <a:srgbClr val="2B505F">
                <a:alpha val="70980"/>
              </a:srgbClr>
            </a:solidFill>
            <a:ln cap="flat">
              <a:noFill/>
              <a:rou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</a:rPr>
                <a:t>Tile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Группа 53"/>
          <p:cNvGrpSpPr>
            <a:grpSpLocks noChangeAspect="1"/>
          </p:cNvGrpSpPr>
          <p:nvPr/>
        </p:nvGrpSpPr>
        <p:grpSpPr>
          <a:xfrm>
            <a:off x="2232868" y="2302859"/>
            <a:ext cx="5316806" cy="3277141"/>
            <a:chOff x="2232868" y="2302859"/>
            <a:chExt cx="5316806" cy="327714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-10604" r="-13800" b="-17352"/>
            <a:stretch/>
          </p:blipFill>
          <p:spPr>
            <a:xfrm>
              <a:off x="2329674" y="2339999"/>
              <a:ext cx="5220000" cy="324000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2774" name="TextBox 32773"/>
            <p:cNvSpPr txBox="1"/>
            <p:nvPr/>
          </p:nvSpPr>
          <p:spPr>
            <a:xfrm>
              <a:off x="2232868" y="4860061"/>
              <a:ext cx="23216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Pixel = 1 amplitude </a:t>
              </a:r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ch</a:t>
              </a: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sz="16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6396 cells (DPC6400-22-44)</a:t>
              </a:r>
              <a:br>
                <a:rPr lang="en-US" sz="1200" dirty="0" smtClean="0">
                  <a:latin typeface="Arial" pitchFamily="34" charset="0"/>
                  <a:cs typeface="Arial" pitchFamily="34" charset="0"/>
                </a:rPr>
              </a:b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3200 cells (DPC3200-22-44)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35990" y="5044727"/>
              <a:ext cx="19223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Die = 1 timing </a:t>
              </a:r>
              <a:r>
                <a:rPr lang="en-US" sz="1600" dirty="0" err="1" smtClean="0">
                  <a:latin typeface="Arial" pitchFamily="34" charset="0"/>
                  <a:cs typeface="Arial" pitchFamily="34" charset="0"/>
                </a:rPr>
                <a:t>ch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916666" y="3798921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 Rounded MT Bold" pitchFamily="34" charset="0"/>
                  <a:cs typeface="Arial" pitchFamily="34" charset="0"/>
                </a:rPr>
                <a:t>7.88</a:t>
              </a:r>
              <a:endParaRPr lang="en-US" sz="1400" dirty="0">
                <a:latin typeface="Arial Rounded MT Bold" pitchFamily="34" charset="0"/>
                <a:cs typeface="Arial" pitchFamily="34" charset="0"/>
              </a:endParaRPr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4877740" y="2641674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V="1">
              <a:off x="6749948" y="2639293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4880122" y="2711302"/>
              <a:ext cx="187220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6752330" y="2927325"/>
              <a:ext cx="29279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>
              <a:off x="6758333" y="4975915"/>
              <a:ext cx="29279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6916666" y="2929706"/>
              <a:ext cx="0" cy="204620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545856" y="2441443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 Rounded MT Bold" pitchFamily="34" charset="0"/>
                  <a:cs typeface="Arial" pitchFamily="34" charset="0"/>
                </a:rPr>
                <a:t>7.15</a:t>
              </a:r>
              <a:endParaRPr lang="en-US" sz="1400" dirty="0">
                <a:latin typeface="Arial Rounded MT Bold" pitchFamily="34" charset="0"/>
                <a:cs typeface="Arial" pitchFamily="34" charset="0"/>
              </a:endParaRPr>
            </a:p>
          </p:txBody>
        </p:sp>
        <p:cxnSp>
          <p:nvCxnSpPr>
            <p:cNvPr id="88" name="Прямая соединительная линия 87"/>
            <p:cNvCxnSpPr/>
            <p:nvPr/>
          </p:nvCxnSpPr>
          <p:spPr>
            <a:xfrm flipV="1">
              <a:off x="2409378" y="2456748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flipV="1">
              <a:off x="4115853" y="2441443"/>
              <a:ext cx="0" cy="288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/>
            <p:nvPr/>
          </p:nvCxnSpPr>
          <p:spPr>
            <a:xfrm>
              <a:off x="2411760" y="2564904"/>
              <a:ext cx="170409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4115853" y="2726598"/>
              <a:ext cx="29279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>
              <a:off x="4115853" y="4611113"/>
              <a:ext cx="29279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Прямая со стрелкой 94"/>
            <p:cNvCxnSpPr/>
            <p:nvPr/>
          </p:nvCxnSpPr>
          <p:spPr>
            <a:xfrm>
              <a:off x="4283968" y="2726598"/>
              <a:ext cx="0" cy="188451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2982318" y="2302859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 Rounded MT Bold" pitchFamily="34" charset="0"/>
                  <a:cs typeface="Arial" pitchFamily="34" charset="0"/>
                </a:rPr>
                <a:t>3.20</a:t>
              </a:r>
              <a:endParaRPr lang="en-US" sz="1400" dirty="0">
                <a:latin typeface="Arial Rounded MT Bold" pitchFamily="34" charset="0"/>
                <a:cs typeface="Arial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273015" y="3514966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Arial Rounded MT Bold" pitchFamily="34" charset="0"/>
                  <a:cs typeface="Arial" pitchFamily="34" charset="0"/>
                </a:rPr>
                <a:t>3.88</a:t>
              </a:r>
              <a:endParaRPr lang="en-US" sz="1400" dirty="0">
                <a:latin typeface="Arial Rounded MT Bold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24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35434 0.1678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83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0.14687 0.07939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395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1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Rectangle 3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2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990600" y="428625"/>
            <a:ext cx="7902575" cy="609600"/>
          </a:xfrm>
          <a:ln w="0"/>
        </p:spPr>
        <p:txBody>
          <a:bodyPr lIns="0" tIns="0" rIns="0" bIns="0" rtlCol="0" anchor="t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DPC: Higher PDE than PMT is Possible 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458200" y="6553200"/>
            <a:ext cx="438150" cy="177800"/>
          </a:xfrm>
        </p:spPr>
        <p:txBody>
          <a:bodyPr/>
          <a:lstStyle/>
          <a:p>
            <a:pPr>
              <a:defRPr/>
            </a:pPr>
            <a:fld id="{9E8DB44C-90A7-4695-B7F5-A8A26807D2CF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457200"/>
            <a:ext cx="581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Grafik 8" descr="PDE_V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5052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Grafik 9" descr="DPC3200_PD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7" r="2499"/>
          <a:stretch>
            <a:fillRect/>
          </a:stretch>
        </p:blipFill>
        <p:spPr bwMode="auto">
          <a:xfrm>
            <a:off x="5257800" y="1676400"/>
            <a:ext cx="34051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Box 4"/>
          <p:cNvSpPr txBox="1">
            <a:spLocks noChangeArrowheads="1"/>
          </p:cNvSpPr>
          <p:nvPr/>
        </p:nvSpPr>
        <p:spPr bwMode="auto">
          <a:xfrm>
            <a:off x="4716463" y="1079500"/>
            <a:ext cx="4176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2000" b="1">
                <a:latin typeface="Arial" pitchFamily="34" charset="0"/>
              </a:rPr>
              <a:t>DPC3200-22-44</a:t>
            </a:r>
          </a:p>
        </p:txBody>
      </p:sp>
      <p:sp>
        <p:nvSpPr>
          <p:cNvPr id="20490" name="TextBox 5"/>
          <p:cNvSpPr txBox="1">
            <a:spLocks noChangeArrowheads="1"/>
          </p:cNvSpPr>
          <p:nvPr/>
        </p:nvSpPr>
        <p:spPr bwMode="auto">
          <a:xfrm>
            <a:off x="609600" y="1104900"/>
            <a:ext cx="3887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ru-RU" sz="2000" b="1">
                <a:latin typeface="Arial" pitchFamily="34" charset="0"/>
              </a:rPr>
              <a:t>DPC6400-22-44</a:t>
            </a:r>
          </a:p>
        </p:txBody>
      </p:sp>
      <p:pic>
        <p:nvPicPr>
          <p:cNvPr id="20491" name="Grafik 13" descr="PDE_DPC3200_envelop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28194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Rechteck 14"/>
          <p:cNvSpPr>
            <a:spLocks noChangeArrowheads="1"/>
          </p:cNvSpPr>
          <p:nvPr/>
        </p:nvSpPr>
        <p:spPr bwMode="auto">
          <a:xfrm>
            <a:off x="304800" y="4343400"/>
            <a:ext cx="5867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ru-RU"/>
              <a:t> 3.3V excess voltage, -20°C, randomly selected diodes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ru-RU"/>
              <a:t> Measured one diode at a time, 50 cm slit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ru-RU"/>
              <a:t> Parallel measurement with PIN photodiode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ru-RU"/>
              <a:t> Transmission window not optimized yet → strong</a:t>
            </a:r>
            <a:br>
              <a:rPr lang="en-US" altLang="ru-RU"/>
            </a:br>
            <a:r>
              <a:rPr lang="en-US" altLang="ru-RU"/>
              <a:t>   decline towards dark blue/UV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ru-RU"/>
              <a:t>  no ARC → strong interference patterns</a:t>
            </a:r>
            <a:endParaRPr lang="de-DE" alt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27.02.2014</a:t>
            </a:r>
            <a:endParaRPr 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FARICH projects and proposals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27.02.2014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632C0-98E4-491C-8CF1-E767BABAD387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80" y="2780919"/>
            <a:ext cx="2520000" cy="15351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589137" y="4636832"/>
            <a:ext cx="5231335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FARICH PID system for Super c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-</a:t>
            </a:r>
            <a:r>
              <a:rPr lang="el-GR" sz="2400" dirty="0" smtClean="0">
                <a:solidFill>
                  <a:schemeClr val="tx1"/>
                </a:solidFill>
                <a:sym typeface="Symbol"/>
              </a:rPr>
              <a:t>τ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factory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(BINP)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Particle ID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μ/π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up to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1.7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GeV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/с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~21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detector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area 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SiPM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~10</a:t>
            </a:r>
            <a:r>
              <a:rPr lang="en-US" baseline="30000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pixels with 4 mm pitch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2675" y="1146412"/>
            <a:ext cx="5197797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Belle II </a:t>
            </a:r>
            <a:r>
              <a:rPr lang="en-US" sz="2400" dirty="0" smtClean="0">
                <a:solidFill>
                  <a:schemeClr val="tx1"/>
                </a:solidFill>
              </a:rPr>
              <a:t>ARICH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(talk by Yosuke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Yusa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Particle ID: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π/K up to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GeV/c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Forward end-cap: ~3m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Two (separate) layers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of aerogel: n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1.045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baseline="-25000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1.055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Photon detector: HAPD (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amamatsu)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2433"/>
            <a:ext cx="2520000" cy="151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22675" y="3019213"/>
            <a:ext cx="5197797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PANDA Forward RICH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(BINP)</a:t>
            </a:r>
            <a:endParaRPr lang="ru-RU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Particle ID: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π/K/p up to 10 GeV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/с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3m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detector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area 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MaPMTs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or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SiPMs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16110"/>
            <a:ext cx="2520000" cy="2303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 spd="med" advTm="16855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5220072" y="2012324"/>
            <a:ext cx="3600000" cy="3598934"/>
            <a:chOff x="5485365" y="1398388"/>
            <a:chExt cx="3600000" cy="3598934"/>
          </a:xfrm>
        </p:grpSpPr>
        <p:pic>
          <p:nvPicPr>
            <p:cNvPr id="17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5365" y="1398388"/>
              <a:ext cx="3600000" cy="3598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6406787" y="3766995"/>
              <a:ext cx="1039348" cy="873457"/>
            </a:xfrm>
            <a:prstGeom prst="rect">
              <a:avLst/>
            </a:prstGeom>
            <a:solidFill>
              <a:schemeClr val="accent1">
                <a:lumMod val="75000"/>
                <a:alpha val="2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945" tIns="41473" rIns="82945" bIns="41473"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19" name="Прямая соединительная линия 18"/>
            <p:cNvCxnSpPr>
              <a:stCxn id="18" idx="0"/>
              <a:endCxn id="20" idx="2"/>
            </p:cNvCxnSpPr>
            <p:nvPr/>
          </p:nvCxnSpPr>
          <p:spPr>
            <a:xfrm flipV="1">
              <a:off x="6926461" y="3341497"/>
              <a:ext cx="1120618" cy="425498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285365" y="2919187"/>
              <a:ext cx="1523427" cy="422310"/>
            </a:xfrm>
            <a:prstGeom prst="rect">
              <a:avLst/>
            </a:prstGeom>
            <a:noFill/>
            <a:ln w="6350">
              <a:solidFill>
                <a:schemeClr val="tx2"/>
              </a:solidFill>
            </a:ln>
          </p:spPr>
          <p:txBody>
            <a:bodyPr wrap="square" lIns="82945" tIns="41473" rIns="82945" bIns="41473">
              <a:spAutoFit/>
            </a:bodyPr>
            <a:lstStyle>
              <a:lvl1pPr eaLnBrk="0"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1pPr>
              <a:lvl2pPr marL="742950" indent="-285750" eaLnBrk="0"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2pPr>
              <a:lvl3pPr marL="1143000" indent="-228600" eaLnBrk="0"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3pPr>
              <a:lvl4pPr marL="1600200" indent="-228600" eaLnBrk="0"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4pPr>
              <a:lvl5pPr marL="2057400" indent="-228600" eaLnBrk="0"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5pPr>
              <a:lvl6pPr marL="25146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6pPr>
              <a:lvl7pPr marL="29718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7pPr>
              <a:lvl8pPr marL="34290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8pPr>
              <a:lvl9pPr marL="3886200" indent="-228600" defTabSz="447675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  <a:ea typeface="DejaVu Sans" pitchFamily="34" charset="0"/>
                  <a:cs typeface="DejaVu Sans" pitchFamily="34" charset="0"/>
                </a:defRPr>
              </a:lvl9pPr>
            </a:lstStyle>
            <a:p>
              <a:pPr eaLnBrk="1"/>
              <a:r>
                <a:rPr lang="el-GR" altLang="ru-RU" sz="1100" dirty="0">
                  <a:solidFill>
                    <a:schemeClr val="tx1"/>
                  </a:solidFill>
                  <a:latin typeface="Calibri" pitchFamily="34" charset="0"/>
                </a:rPr>
                <a:t>μ</a:t>
              </a:r>
              <a:r>
                <a:rPr lang="en-US" altLang="ru-RU" sz="1100" dirty="0" smtClean="0">
                  <a:solidFill>
                    <a:schemeClr val="tx1"/>
                  </a:solidFill>
                  <a:latin typeface="Calibri" pitchFamily="34" charset="0"/>
                </a:rPr>
                <a:t> momentum range for  </a:t>
              </a:r>
              <a:br>
                <a:rPr lang="en-US" altLang="ru-RU" sz="1100" dirty="0" smtClean="0">
                  <a:solidFill>
                    <a:schemeClr val="tx1"/>
                  </a:solidFill>
                  <a:latin typeface="Calibri" pitchFamily="34" charset="0"/>
                </a:rPr>
              </a:br>
              <a:r>
                <a:rPr lang="en-US" altLang="ru-RU" sz="1100" dirty="0" smtClean="0">
                  <a:solidFill>
                    <a:schemeClr val="tx1"/>
                  </a:solidFill>
                  <a:latin typeface="Calibri" pitchFamily="34" charset="0"/>
                </a:rPr>
                <a:t>τ</a:t>
              </a:r>
              <a:r>
                <a:rPr lang="el-GR" altLang="ru-RU" sz="1100" dirty="0" smtClean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l-GR" altLang="ru-RU" sz="1100" dirty="0">
                  <a:solidFill>
                    <a:schemeClr val="tx1"/>
                  </a:solidFill>
                  <a:latin typeface="Calibri" pitchFamily="34" charset="0"/>
                </a:rPr>
                <a:t>→ μγ</a:t>
              </a:r>
              <a:r>
                <a:rPr lang="ru-RU" altLang="ru-RU" sz="1100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n-US" altLang="ru-RU" sz="1100" dirty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n-US" altLang="ru-RU" sz="1100" dirty="0" smtClean="0">
                  <a:solidFill>
                    <a:schemeClr val="tx1"/>
                  </a:solidFill>
                  <a:latin typeface="Calibri" pitchFamily="34" charset="0"/>
                </a:rPr>
                <a:t>at</a:t>
              </a:r>
              <a:r>
                <a:rPr lang="ru-RU" altLang="ru-RU" sz="1100" dirty="0" smtClean="0">
                  <a:solidFill>
                    <a:schemeClr val="tx1"/>
                  </a:solidFill>
                  <a:latin typeface="Calibri" pitchFamily="34" charset="0"/>
                </a:rPr>
                <a:t> </a:t>
              </a:r>
              <a:r>
                <a:rPr lang="en-US" altLang="ru-RU" sz="1100" dirty="0" err="1" smtClean="0">
                  <a:solidFill>
                    <a:schemeClr val="tx1"/>
                  </a:solidFill>
                  <a:latin typeface="Calibri" pitchFamily="34" charset="0"/>
                </a:rPr>
                <a:t>E</a:t>
              </a:r>
              <a:r>
                <a:rPr lang="en-US" altLang="ru-RU" sz="1100" baseline="-25000" dirty="0" err="1" smtClean="0">
                  <a:solidFill>
                    <a:schemeClr val="tx1"/>
                  </a:solidFill>
                  <a:latin typeface="Calibri" pitchFamily="34" charset="0"/>
                </a:rPr>
                <a:t>cm</a:t>
              </a:r>
              <a:r>
                <a:rPr lang="en-US" altLang="ru-RU" sz="1100" dirty="0" smtClean="0">
                  <a:solidFill>
                    <a:schemeClr val="tx1"/>
                  </a:solidFill>
                  <a:latin typeface="Calibri" pitchFamily="34" charset="0"/>
                </a:rPr>
                <a:t>=4.2GeV</a:t>
              </a:r>
              <a:endParaRPr lang="ru-RU" altLang="ru-RU" sz="11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PID capability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FARICH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@ Super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c-</a:t>
            </a:r>
            <a:r>
              <a:rPr lang="el-G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τ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Factory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27.02.2014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C6E9E-C41A-4EA3-9A61-D1024CBF44F9}" type="slidenum">
              <a:rPr lang="ru-RU" smtClean="0"/>
              <a:t>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47212" y="190976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μ</a:t>
            </a:r>
            <a:r>
              <a:rPr lang="en-US" sz="2400" dirty="0" smtClean="0"/>
              <a:t>/</a:t>
            </a:r>
            <a:r>
              <a:rPr lang="el-GR" sz="2400" dirty="0" smtClean="0"/>
              <a:t>π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111860" y="5657482"/>
            <a:ext cx="381642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μ/π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 smtClean="0">
                <a:solidFill>
                  <a:schemeClr val="tx1"/>
                </a:solidFill>
              </a:rPr>
              <a:t>needed for LFV search in </a:t>
            </a:r>
            <a:r>
              <a:rPr lang="el-GR" dirty="0" smtClean="0">
                <a:solidFill>
                  <a:schemeClr val="tx1"/>
                </a:solidFill>
              </a:rPr>
              <a:t>τ→μγ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Target sensitivity </a:t>
            </a:r>
            <a:r>
              <a:rPr lang="en-US" dirty="0" smtClean="0">
                <a:solidFill>
                  <a:schemeClr val="tx1"/>
                </a:solidFill>
              </a:rPr>
              <a:t>on </a:t>
            </a:r>
            <a:r>
              <a:rPr lang="en-US" dirty="0" smtClean="0">
                <a:solidFill>
                  <a:schemeClr val="tx1"/>
                </a:solidFill>
              </a:rPr>
              <a:t>Br(</a:t>
            </a:r>
            <a:r>
              <a:rPr lang="el-GR" dirty="0" smtClean="0">
                <a:solidFill>
                  <a:schemeClr val="tx1"/>
                </a:solidFill>
              </a:rPr>
              <a:t>τ</a:t>
            </a:r>
            <a:r>
              <a:rPr lang="el-GR" dirty="0">
                <a:solidFill>
                  <a:schemeClr val="tx1"/>
                </a:solidFill>
              </a:rPr>
              <a:t>→</a:t>
            </a:r>
            <a:r>
              <a:rPr lang="el-GR" dirty="0" smtClean="0">
                <a:solidFill>
                  <a:schemeClr val="tx1"/>
                </a:solidFill>
              </a:rPr>
              <a:t>μγ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~10</a:t>
            </a:r>
            <a:r>
              <a:rPr lang="en-US" baseline="30000" dirty="0" smtClean="0">
                <a:solidFill>
                  <a:schemeClr val="tx1"/>
                </a:solidFill>
              </a:rPr>
              <a:t>-9</a:t>
            </a:r>
            <a:endParaRPr lang="ru-RU" baseline="30000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012324"/>
            <a:ext cx="3600000" cy="36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4" y="1914709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π</a:t>
            </a:r>
            <a:r>
              <a:rPr lang="en-US" sz="2400" dirty="0" smtClean="0"/>
              <a:t>/K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25505" y="1557792"/>
            <a:ext cx="38164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MC </a:t>
            </a:r>
            <a:r>
              <a:rPr lang="en-US" dirty="0" smtClean="0"/>
              <a:t>simulation: MPPC&amp;4-layer aerogel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5515" y="5643101"/>
            <a:ext cx="338437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Such PID level is not achievable with other detectors </a:t>
            </a:r>
            <a:r>
              <a:rPr lang="en-US" dirty="0" smtClean="0"/>
              <a:t>like (F)DIRC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6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41"/>
    </mc:Choice>
    <mc:Fallback xmlns="">
      <p:transition spd="slow" advTm="1324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0FE7A-45FB-43EF-BD6D-53412EB742F8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8204" y="1196752"/>
            <a:ext cx="4896543" cy="777061"/>
          </a:xfrm>
          <a:prstGeom prst="horizontalScrol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Poster by V. </a:t>
            </a:r>
            <a:r>
              <a:rPr lang="en-US" sz="1600" dirty="0" err="1" smtClean="0"/>
              <a:t>Bobrovnikov</a:t>
            </a:r>
            <a:r>
              <a:rPr lang="en-US" sz="1600" dirty="0"/>
              <a:t> </a:t>
            </a:r>
            <a:r>
              <a:rPr lang="en-US" sz="1600" dirty="0" smtClean="0"/>
              <a:t>“Extracted </a:t>
            </a:r>
            <a:r>
              <a:rPr lang="en-US" sz="1600" dirty="0"/>
              <a:t>electron and gamma beams in </a:t>
            </a:r>
            <a:r>
              <a:rPr lang="en-US" sz="1600" dirty="0" smtClean="0"/>
              <a:t>BINP“</a:t>
            </a:r>
            <a:endParaRPr lang="ru-RU" sz="1600" dirty="0"/>
          </a:p>
        </p:txBody>
      </p:sp>
      <p:pic>
        <p:nvPicPr>
          <p:cNvPr id="21506" name="Picture 2" descr="C:\Users\Сергей\Google Диск\FARICH R&amp;D\BEAM TEST @BINP\2011\pics\exHall_e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8" y="2235137"/>
            <a:ext cx="5143987" cy="352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930" y="1117038"/>
            <a:ext cx="2340000" cy="2393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3" descr="C:\Users\Сергей\Documents\Работа\itep11\large_mla4_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4076" y="4337767"/>
            <a:ext cx="1099708" cy="252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98206" y="4373425"/>
            <a:ext cx="2298700" cy="20621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4-</a:t>
            </a:r>
            <a:r>
              <a:rPr lang="en-US" sz="1600" dirty="0" smtClean="0"/>
              <a:t>layer aerogel focusing at </a:t>
            </a:r>
            <a:r>
              <a:rPr lang="ru-RU" sz="1600" dirty="0" smtClean="0"/>
              <a:t>62 </a:t>
            </a:r>
            <a:r>
              <a:rPr lang="en-US" sz="1600" dirty="0" smtClean="0"/>
              <a:t>mm</a:t>
            </a:r>
            <a:endParaRPr lang="ru-RU" sz="1600" dirty="0"/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n</a:t>
            </a:r>
            <a:r>
              <a:rPr lang="en-US" sz="1600" baseline="-25000" dirty="0"/>
              <a:t>1</a:t>
            </a:r>
            <a:r>
              <a:rPr lang="ru-RU" sz="1600" dirty="0"/>
              <a:t>=1</a:t>
            </a:r>
            <a:r>
              <a:rPr lang="en-US" sz="1600" dirty="0"/>
              <a:t>,</a:t>
            </a:r>
            <a:r>
              <a:rPr lang="ru-RU" sz="1600" dirty="0"/>
              <a:t>050</a:t>
            </a:r>
            <a:r>
              <a:rPr lang="en-US" sz="1600" dirty="0"/>
              <a:t>  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=6,2mm</a:t>
            </a:r>
            <a:endParaRPr lang="ru-RU" sz="1600" dirty="0"/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n</a:t>
            </a:r>
            <a:r>
              <a:rPr lang="en-US" sz="1600" baseline="-25000" dirty="0"/>
              <a:t>2</a:t>
            </a:r>
            <a:r>
              <a:rPr lang="en-US" sz="1600" dirty="0"/>
              <a:t>=1,041  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=7,0mm</a:t>
            </a:r>
            <a:endParaRPr lang="en-US" sz="1600" dirty="0"/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n</a:t>
            </a:r>
            <a:r>
              <a:rPr lang="en-US" sz="1600" baseline="-25000" dirty="0"/>
              <a:t>3</a:t>
            </a:r>
            <a:r>
              <a:rPr lang="en-US" sz="1600" dirty="0"/>
              <a:t>=1,035  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=7,7mm</a:t>
            </a:r>
            <a:endParaRPr lang="en-US" sz="1600" dirty="0"/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/>
              <a:t>n</a:t>
            </a:r>
            <a:r>
              <a:rPr lang="en-US" sz="1600" baseline="-25000" dirty="0"/>
              <a:t>4</a:t>
            </a:r>
            <a:r>
              <a:rPr lang="en-US" sz="1600" dirty="0"/>
              <a:t>=1,030</a:t>
            </a:r>
            <a:r>
              <a:rPr lang="ru-RU" sz="1600" dirty="0"/>
              <a:t>  </a:t>
            </a:r>
            <a:r>
              <a:rPr lang="en-US" sz="1600" dirty="0" smtClean="0"/>
              <a:t>t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=9,7mm</a:t>
            </a: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Size: </a:t>
            </a:r>
            <a:r>
              <a:rPr lang="ru-RU" sz="1600" dirty="0" smtClean="0"/>
              <a:t>100</a:t>
            </a:r>
            <a:r>
              <a:rPr lang="en-US" sz="1600" dirty="0"/>
              <a:t>x</a:t>
            </a:r>
            <a:r>
              <a:rPr lang="ru-RU" sz="1600" dirty="0"/>
              <a:t>100</a:t>
            </a:r>
            <a:r>
              <a:rPr lang="en-US" sz="1600" dirty="0"/>
              <a:t>x</a:t>
            </a:r>
            <a:r>
              <a:rPr lang="ru-RU" sz="1600" dirty="0" smtClean="0"/>
              <a:t>31</a:t>
            </a:r>
            <a:r>
              <a:rPr lang="en-US" sz="1600" dirty="0" smtClean="0"/>
              <a:t>mm</a:t>
            </a:r>
            <a:r>
              <a:rPr lang="en-US" sz="1600" baseline="30000" dirty="0" smtClean="0"/>
              <a:t>3</a:t>
            </a:r>
            <a:endParaRPr lang="en-US" sz="1600" baseline="30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 smtClean="0"/>
              <a:t>L</a:t>
            </a:r>
            <a:r>
              <a:rPr lang="en-US" sz="1600" baseline="-25000" dirty="0" err="1" smtClean="0"/>
              <a:t>sc</a:t>
            </a:r>
            <a:r>
              <a:rPr lang="en-US" sz="1600" dirty="0" smtClean="0"/>
              <a:t>(400nm</a:t>
            </a:r>
            <a:r>
              <a:rPr lang="ru-RU" sz="1600" dirty="0" smtClean="0"/>
              <a:t>) </a:t>
            </a:r>
            <a:r>
              <a:rPr lang="ru-RU" sz="1600" dirty="0"/>
              <a:t>=</a:t>
            </a:r>
            <a:r>
              <a:rPr lang="en-US" sz="1600" dirty="0"/>
              <a:t> </a:t>
            </a:r>
            <a:r>
              <a:rPr lang="ru-RU" sz="1600" dirty="0" smtClean="0"/>
              <a:t>43</a:t>
            </a:r>
            <a:r>
              <a:rPr lang="en-US" sz="1600" dirty="0" smtClean="0"/>
              <a:t>mm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641042" y="3573016"/>
            <a:ext cx="3025775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32 CPTA MRS APDs</a:t>
            </a:r>
            <a:r>
              <a:rPr lang="ru-RU" sz="1600" dirty="0" smtClean="0"/>
              <a:t> </a:t>
            </a:r>
            <a:r>
              <a:rPr lang="en-US" sz="1600" dirty="0" smtClean="0"/>
              <a:t>with active pixel size </a:t>
            </a:r>
            <a:r>
              <a:rPr lang="ru-RU" sz="1600" dirty="0" smtClean="0"/>
              <a:t>2.1</a:t>
            </a:r>
            <a:r>
              <a:rPr lang="en-US" sz="1600" dirty="0" smtClean="0"/>
              <a:t>x2.1mm</a:t>
            </a:r>
            <a:r>
              <a:rPr lang="ru-RU" sz="1600" baseline="30000" dirty="0" smtClean="0"/>
              <a:t>2</a:t>
            </a:r>
            <a:endParaRPr lang="ru-RU" sz="1600" dirty="0"/>
          </a:p>
        </p:txBody>
      </p: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411751" y="53752"/>
            <a:ext cx="8546772" cy="1143000"/>
          </a:xfrm>
        </p:spPr>
        <p:txBody>
          <a:bodyPr/>
          <a:lstStyle/>
          <a:p>
            <a:pPr algn="l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FARICH detector prototype with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CPTA MRS APDs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BINP e</a:t>
            </a:r>
            <a:r>
              <a:rPr lang="en-US" sz="3200" b="1" baseline="30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−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test beam in 2011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Single pixel approach for aerogel characterization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27.02.2014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BACC-F0E0-4B1F-923F-3B4505C2697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4120248"/>
            <a:ext cx="3168352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Given </a:t>
            </a:r>
            <a:r>
              <a:rPr lang="en-US" sz="1600" dirty="0"/>
              <a:t>a tracking system </a:t>
            </a:r>
            <a:r>
              <a:rPr lang="en-US" sz="1600" dirty="0" smtClean="0"/>
              <a:t>and enough particle statistics, a single PD pixel is enough to build the distribution of Cherenkov photons on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ch</a:t>
            </a:r>
            <a:r>
              <a:rPr lang="en-US" sz="1600" dirty="0" smtClean="0"/>
              <a:t> (</a:t>
            </a:r>
            <a:r>
              <a:rPr lang="el-GR" sz="1600" dirty="0" smtClean="0"/>
              <a:t>θ</a:t>
            </a:r>
            <a:r>
              <a:rPr lang="en-US" sz="1600" baseline="-25000" dirty="0" err="1" smtClean="0"/>
              <a:t>ch</a:t>
            </a:r>
            <a:r>
              <a:rPr lang="en-US" sz="1600" dirty="0" smtClean="0"/>
              <a:t>).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0014"/>
            <a:ext cx="2744926" cy="2376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5661248"/>
            <a:ext cx="475252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Many pixels can be combined to improve accuracy and align the tracking system with the PD pixels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510032" y="1265625"/>
            <a:ext cx="2722287" cy="270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159506"/>
            <a:ext cx="2700000" cy="26984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561960" y="4112220"/>
            <a:ext cx="288032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Sum of all pixels w.r.t. track position</a:t>
            </a:r>
            <a:endParaRPr lang="ru-RU" sz="1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466" y="1265625"/>
            <a:ext cx="2700000" cy="27014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38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27.02.2014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65367-99AD-4CD1-99C9-EDF497529C5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87" y="13166"/>
            <a:ext cx="8779509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Beam test 2011 results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87" y="1068565"/>
            <a:ext cx="288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ятиугольник 16"/>
          <p:cNvSpPr/>
          <p:nvPr/>
        </p:nvSpPr>
        <p:spPr>
          <a:xfrm>
            <a:off x="419823" y="5300736"/>
            <a:ext cx="5551020" cy="936575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σ</a:t>
            </a:r>
            <a:r>
              <a:rPr lang="en-US" baseline="-25000" dirty="0" err="1">
                <a:solidFill>
                  <a:schemeClr val="accent2">
                    <a:lumMod val="50000"/>
                  </a:schemeClr>
                </a:solidFill>
              </a:rPr>
              <a:t>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=1.1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mm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en-US" dirty="0" smtClean="0"/>
              <a:t>in rough agreement with MC simulation 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‹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N</a:t>
            </a:r>
            <a:r>
              <a:rPr lang="en-US" baseline="-25000" dirty="0" err="1" smtClean="0">
                <a:solidFill>
                  <a:schemeClr val="accent2">
                    <a:lumMod val="50000"/>
                  </a:schemeClr>
                </a:solidFill>
              </a:rPr>
              <a:t>p.e</a:t>
            </a:r>
            <a:r>
              <a:rPr lang="en-US" baseline="-250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baseline="-250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›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= 13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en-US" dirty="0" smtClean="0"/>
              <a:t>2 times less than expected</a:t>
            </a:r>
            <a:endParaRPr lang="ru-RU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196" y="3932736"/>
            <a:ext cx="2880000" cy="27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" y="1153794"/>
            <a:ext cx="2880000" cy="2880000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44" y="1153794"/>
            <a:ext cx="3060000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67544" y="4033794"/>
            <a:ext cx="5040560" cy="7473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2"/>
                </a:solidFill>
              </a:rPr>
              <a:t>4-layer aerogel (t=3cm) </a:t>
            </a:r>
            <a:r>
              <a:rPr lang="en-US" sz="1600" dirty="0" smtClean="0"/>
              <a:t>vs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single layer aerogel (t=2cm)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rgbClr val="C00000"/>
                </a:solidFill>
              </a:rPr>
              <a:t>Focusing effect has been observed.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568" y="1153794"/>
            <a:ext cx="5911275" cy="3787373"/>
          </a:xfrm>
          <a:prstGeom prst="roundRect">
            <a:avLst>
              <a:gd name="adj" fmla="val 926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01196" y="969128"/>
            <a:ext cx="2880000" cy="5787814"/>
          </a:xfrm>
          <a:prstGeom prst="roundRect">
            <a:avLst>
              <a:gd name="adj" fmla="val 955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793546" y="969128"/>
            <a:ext cx="1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σ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vs channel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90885" y="3838994"/>
            <a:ext cx="170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</a:rPr>
              <a:t>p.e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vs channel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9823" y="151228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σ</a:t>
            </a:r>
            <a:r>
              <a:rPr lang="en-US" sz="1600" baseline="-25000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=1.1 mm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37294" y="1512543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</a:rPr>
              <a:t>σ</a:t>
            </a:r>
            <a:r>
              <a:rPr lang="en-US" sz="1600" baseline="-25000" dirty="0" smtClean="0">
                <a:solidFill>
                  <a:schemeClr val="tx2">
                    <a:lumMod val="75000"/>
                  </a:schemeClr>
                </a:solidFill>
              </a:rPr>
              <a:t>r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=2.1 mm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Absolute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PDE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measurements of </a:t>
            </a:r>
            <a:b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CPTA MRS APDs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27.02.2014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C1DBB-FF11-4BC0-B029-D68B757ADDF4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7174" name="Picture 2" descr="C:\Users\Сергей\Google Диск\MyTalks\ihep2013\21q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492375"/>
            <a:ext cx="34321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 descr="C:\Users\Сергей\Google Диск\MyTalks\ihep2013\151qe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492375"/>
            <a:ext cx="3432175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2032000"/>
            <a:ext cx="16367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6" descr="http://www.cpta-apd.ru/RUdocAPD/151-30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032000"/>
            <a:ext cx="14097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6492" y="5013175"/>
            <a:ext cx="1584846" cy="307777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Our measurements</a:t>
            </a:r>
            <a:endParaRPr lang="ru-RU" sz="1400" dirty="0"/>
          </a:p>
        </p:txBody>
      </p:sp>
      <p:cxnSp>
        <p:nvCxnSpPr>
          <p:cNvPr id="11" name="Прямая соединительная линия 10"/>
          <p:cNvCxnSpPr>
            <a:stCxn id="9" idx="1"/>
          </p:cNvCxnSpPr>
          <p:nvPr/>
        </p:nvCxnSpPr>
        <p:spPr>
          <a:xfrm flipH="1" flipV="1">
            <a:off x="2552131" y="4285397"/>
            <a:ext cx="1264361" cy="881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31060" y="3994942"/>
            <a:ext cx="1040606" cy="307975"/>
          </a:xfrm>
          <a:prstGeom prst="rect">
            <a:avLst/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CPTA data</a:t>
            </a:r>
            <a:endParaRPr lang="ru-RU" sz="1400" dirty="0"/>
          </a:p>
        </p:txBody>
      </p:sp>
      <p:cxnSp>
        <p:nvCxnSpPr>
          <p:cNvPr id="22" name="Прямая соединительная линия 21"/>
          <p:cNvCxnSpPr>
            <a:endCxn id="25" idx="1"/>
          </p:cNvCxnSpPr>
          <p:nvPr/>
        </p:nvCxnSpPr>
        <p:spPr>
          <a:xfrm>
            <a:off x="2914650" y="3690539"/>
            <a:ext cx="1116410" cy="458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9" idx="3"/>
          </p:cNvCxnSpPr>
          <p:nvPr/>
        </p:nvCxnSpPr>
        <p:spPr>
          <a:xfrm flipH="1">
            <a:off x="5401338" y="4926842"/>
            <a:ext cx="194244" cy="240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5" idx="3"/>
          </p:cNvCxnSpPr>
          <p:nvPr/>
        </p:nvCxnSpPr>
        <p:spPr>
          <a:xfrm flipV="1">
            <a:off x="5071666" y="3690539"/>
            <a:ext cx="1156518" cy="458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1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3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2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76212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DPC: Front-end Digitization </a:t>
            </a:r>
            <a:b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 Integration of SPAD &amp; CMOS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Electronics</a:t>
            </a:r>
            <a:b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2800" b="1" dirty="0" smtClean="0"/>
              <a:t>Philips Digital Photon Counting</a:t>
            </a:r>
            <a:r>
              <a:rPr lang="en-US" sz="2800" b="1" dirty="0" smtClean="0"/>
              <a:t> (PDPC)</a:t>
            </a:r>
            <a:endParaRPr lang="en-US" sz="2800" b="1" dirty="0"/>
          </a:p>
        </p:txBody>
      </p:sp>
      <p:sp>
        <p:nvSpPr>
          <p:cNvPr id="11" name="Дата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27.02.2014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808B459D-49E9-4A46-8927-F9DDC3AF26D5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8200" name="Группа 5"/>
          <p:cNvGrpSpPr>
            <a:grpSpLocks/>
          </p:cNvGrpSpPr>
          <p:nvPr/>
        </p:nvGrpSpPr>
        <p:grpSpPr bwMode="auto">
          <a:xfrm>
            <a:off x="696913" y="1412875"/>
            <a:ext cx="7750175" cy="4573588"/>
            <a:chOff x="1062294" y="1412776"/>
            <a:chExt cx="7749745" cy="4574034"/>
          </a:xfrm>
        </p:grpSpPr>
        <p:pic>
          <p:nvPicPr>
            <p:cNvPr id="8203" name="Grafik 6" descr="SiPM_Analog_digital_1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294" y="1412776"/>
              <a:ext cx="7749745" cy="4574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Textfeld 7"/>
            <p:cNvSpPr txBox="1">
              <a:spLocks noChangeArrowheads="1"/>
            </p:cNvSpPr>
            <p:nvPr/>
          </p:nvSpPr>
          <p:spPr bwMode="auto">
            <a:xfrm>
              <a:off x="5198346" y="1519358"/>
              <a:ext cx="3558502" cy="36933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de-DE" altLang="ru-RU" b="1"/>
                <a:t>Digital Photon Counter (DPC)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30250" y="5976938"/>
            <a:ext cx="653415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+mn-cs"/>
              </a:rPr>
              <a:t>T.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+mn-cs"/>
              </a:rPr>
              <a:t>Frach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+mn-cs"/>
              </a:rPr>
              <a:t>, G.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+mn-cs"/>
              </a:rPr>
              <a:t>Prescher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+mn-cs"/>
              </a:rPr>
              <a:t>, C.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+mn-cs"/>
              </a:rPr>
              <a:t>Degenhardt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+mn-cs"/>
              </a:rPr>
              <a:t>, B.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+mn-cs"/>
              </a:rPr>
              <a:t>Zwaans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+mn-cs"/>
              </a:rPr>
              <a:t>,  IEEE NSS/MIC (2010) pp.1722-1727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+mn-cs"/>
              </a:rPr>
              <a:t>C.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+mn-cs"/>
              </a:rPr>
              <a:t>Degenhardt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+mn-cs"/>
              </a:rPr>
              <a:t>, T.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+mn-cs"/>
              </a:rPr>
              <a:t>Frach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+mn-cs"/>
              </a:rPr>
              <a:t>, B.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+mn-cs"/>
              </a:rPr>
              <a:t>Zwaans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+mn-cs"/>
              </a:rPr>
              <a:t>, R. de </a:t>
            </a:r>
            <a:r>
              <a:rPr lang="en-US" sz="1400" dirty="0" err="1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+mn-cs"/>
              </a:rPr>
              <a:t>Gruyter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latin typeface="Corbel" pitchFamily="34" charset="0"/>
                <a:cs typeface="+mn-cs"/>
              </a:rPr>
              <a:t>, IEEE NSS/MIC (2010) pp.1954-1956</a:t>
            </a:r>
          </a:p>
        </p:txBody>
      </p:sp>
      <p:pic>
        <p:nvPicPr>
          <p:cNvPr id="8202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457200"/>
            <a:ext cx="581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6|39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PPoSrxHUWORtWmtPnhI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ENDSLIDE"/>
  <p:tag name="COLORSETGROUPCLASSNAME" val="ColorSetGroupLight"/>
  <p:tag name="FONTSETGROUPCLASSNAME" val="FontSetGroup2"/>
  <p:tag name="SHAPECLASSNAME" val="Shield"/>
  <p:tag name="SHAPECLASSFILE" val="SHLRTR2$C.gif"/>
  <p:tag name="SHAPECLASSPROTECTIONTYPE" val="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SHAPESETGROUPCLASSNAME" val="ShapeSetGroup2"/>
  <p:tag name="SHAPESETCLASSNAME" val="TITLEONLY"/>
  <p:tag name="COLORSETGROUPCLASSNAME" val="ColorSetGroupLight"/>
  <p:tag name="COLORSETCLASSNAME" val="ColorSet1"/>
  <p:tag name="FONTSETGROUPCLASSNAME" val="FontSetGroup2"/>
  <p:tag name="STYLESETGROUPCLASSNAME" val="StyleSetGroup1"/>
  <p:tag name="MAPNAME" val="Map1"/>
  <p:tag name="CFG.LAYOUT" val="Default"/>
  <p:tag name="MLI" val="1"/>
  <p:tag name="TITLE 1_SHAPECLASSPROTECTIONTYP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SY87X4xkK0ol5HlLxF.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ONLY"/>
  <p:tag name="COLORSETGROUPCLASSNAME" val="ColorSetGroupLight"/>
  <p:tag name="FONTSETGROUPCLASSNAME" val="FontSetGroup2"/>
  <p:tag name="SHAPECLASSNAME" val="TitleOnSlide"/>
  <p:tag name="SHAPECLASSPROTECTIONTYPE" val="0"/>
  <p:tag name="THINKCELLSHAPEDONOTDELETE" val="p9T_JBLNvlUSJ1V3HaW35yg"/>
  <p:tag name="COLORS" val="-2;-2;-2;-2;SlideTextFontColor;-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PPoSrxHUWORtWmtPnhI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SHAPESETGROUPCLASSNAME" val="ShapeSetGroup2"/>
  <p:tag name="SHAPESETCLASSNAME" val="TITLEONLY"/>
  <p:tag name="COLORSETGROUPCLASSNAME" val="ColorSetGroupLight"/>
  <p:tag name="COLORSETCLASSNAME" val="ColorSet1"/>
  <p:tag name="FONTSETGROUPCLASSNAME" val="FontSetGroup2"/>
  <p:tag name="STYLESETGROUPCLASSNAME" val="StyleSetGroup1"/>
  <p:tag name="MAPNAME" val="Map1"/>
  <p:tag name="CFG.LAYOUT" val="Default"/>
  <p:tag name="MLI" val="1"/>
  <p:tag name="TITLE 1_SHAPECLASSPROTECTION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SY87X4xkK0ol5HlLxF.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PPoSrxHUWORtWmtPnhI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Phi"/>
  <p:tag name="SHAPESETGROUPCLASSNAME" val="ShapeSetGroup2"/>
  <p:tag name="SHAPESETCLASSNAME" val="TITLEONLY"/>
  <p:tag name="COLORSETGROUPCLASSNAME" val="ColorSetGroupLight"/>
  <p:tag name="COLORSETCLASSNAME" val="ColorSet1"/>
  <p:tag name="FONTSETGROUPCLASSNAME" val="FontSetGroup2"/>
  <p:tag name="STYLESETGROUPCLASSNAME" val="StyleSetGroup1"/>
  <p:tag name="MAPNAME" val="Map1"/>
  <p:tag name="CFG.LAYOUT" val="Default"/>
  <p:tag name="MLI" val="1"/>
  <p:tag name="TITLE 1_SHAPECLASSPROTECTIONTYP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SY87X4xkK0ol5HlLxF.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TITLEONLY"/>
  <p:tag name="COLORSETGROUPCLASSNAME" val="ColorSetGroupLight"/>
  <p:tag name="FONTSETGROUPCLASSNAME" val="FontSetGroup2"/>
  <p:tag name="SHAPECLASSNAME" val="TitleOnSlide"/>
  <p:tag name="SHAPECLASSPROTECTIONTYPE" val="0"/>
  <p:tag name="THINKCELLSHAPEDONOTDELETE" val="p9T_JBLNvlUSJ1V3HaW35yg"/>
  <p:tag name="COLORS" val="-2;-2;-2;-2;SlideTextFontColor;-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17708</TotalTime>
  <Words>1366</Words>
  <Application>Microsoft Office PowerPoint</Application>
  <PresentationFormat>Экран (4:3)</PresentationFormat>
  <Paragraphs>243</Paragraphs>
  <Slides>24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think-cell Slide</vt:lpstr>
      <vt:lpstr>Study of focusing aerogels with test beams</vt:lpstr>
      <vt:lpstr>FARICH – Focusing Aerogel RICH</vt:lpstr>
      <vt:lpstr>FARICH projects and proposals</vt:lpstr>
      <vt:lpstr>PID capability of  FARICH @ Super c-τ Factory</vt:lpstr>
      <vt:lpstr>FARICH detector prototype with CPTA MRS APDs. BINP e− test beam in 2011.</vt:lpstr>
      <vt:lpstr>Single pixel approach for aerogel characterization</vt:lpstr>
      <vt:lpstr>Beam test 2011 results</vt:lpstr>
      <vt:lpstr>Absolute PDE measurements of  CPTA MRS APDs</vt:lpstr>
      <vt:lpstr>DPC: Front-end Digitization  by Integration of SPAD &amp; CMOS Electronics Philips Digital Photon Counting (PDPC)</vt:lpstr>
      <vt:lpstr>DPC tile – PCB with densely packed  4x4 sensors (8x8 pixels)</vt:lpstr>
      <vt:lpstr>First test of DPC in RICH:  PDPC-FARICH prototype @ CERN PS T10,  June 2012</vt:lpstr>
      <vt:lpstr>PDPC-FARICH setup</vt:lpstr>
      <vt:lpstr>PDPC-FARICH: Ring fitting</vt:lpstr>
      <vt:lpstr>PDPC-FARICH: timing resolution and number of photoelectrons</vt:lpstr>
      <vt:lpstr>PDPC-FARICH: Particle ID evaluation</vt:lpstr>
      <vt:lpstr>FARICH prototype #2  with CPTA MRS APDs diam 1.28 mm</vt:lpstr>
      <vt:lpstr>Upgraded PDPC-FARICH prototype at BINP BINP e− test beam in 2013</vt:lpstr>
      <vt:lpstr>Beam test 2013 preliminary results</vt:lpstr>
      <vt:lpstr>Absolute PDE measurement of DPC</vt:lpstr>
      <vt:lpstr>Continuous density gradient aerogel</vt:lpstr>
      <vt:lpstr>Continuous density gradient aerogel</vt:lpstr>
      <vt:lpstr>Summary</vt:lpstr>
      <vt:lpstr>DPC hierarchy in PDPC-FARICH</vt:lpstr>
      <vt:lpstr>DPC: Higher PDE than PMT is Possible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Aerogel Cherenkov Counters</dc:title>
  <dc:creator>Sergey Kononov</dc:creator>
  <cp:lastModifiedBy>Сергей Кононов</cp:lastModifiedBy>
  <cp:revision>286</cp:revision>
  <dcterms:created xsi:type="dcterms:W3CDTF">2013-02-19T14:38:00Z</dcterms:created>
  <dcterms:modified xsi:type="dcterms:W3CDTF">2014-02-27T02:09:25Z</dcterms:modified>
</cp:coreProperties>
</file>