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82" r:id="rId19"/>
    <p:sldId id="281" r:id="rId20"/>
    <p:sldId id="277" r:id="rId21"/>
    <p:sldId id="270" r:id="rId22"/>
    <p:sldId id="274" r:id="rId23"/>
    <p:sldId id="278" r:id="rId24"/>
    <p:sldId id="276" r:id="rId25"/>
    <p:sldId id="275" r:id="rId26"/>
    <p:sldId id="279" r:id="rId27"/>
    <p:sldId id="280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83F"/>
    <a:srgbClr val="F1FF3F"/>
    <a:srgbClr val="F7964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73.wmf"/><Relationship Id="rId4" Type="http://schemas.openxmlformats.org/officeDocument/2006/relationships/image" Target="../media/image7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AB2-725F-4CA4-9AFA-74499CD7667F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5738-E67D-4577-8104-66F07F14F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AB2-725F-4CA4-9AFA-74499CD7667F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5738-E67D-4577-8104-66F07F14F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AB2-725F-4CA4-9AFA-74499CD7667F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5738-E67D-4577-8104-66F07F14F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AB2-725F-4CA4-9AFA-74499CD7667F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5738-E67D-4577-8104-66F07F14F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AB2-725F-4CA4-9AFA-74499CD7667F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5738-E67D-4577-8104-66F07F14F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AB2-725F-4CA4-9AFA-74499CD7667F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5738-E67D-4577-8104-66F07F14F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AB2-725F-4CA4-9AFA-74499CD7667F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5738-E67D-4577-8104-66F07F14F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AB2-725F-4CA4-9AFA-74499CD7667F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5738-E67D-4577-8104-66F07F14F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AB2-725F-4CA4-9AFA-74499CD7667F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5738-E67D-4577-8104-66F07F14F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AB2-725F-4CA4-9AFA-74499CD7667F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5738-E67D-4577-8104-66F07F14F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AB2-725F-4CA4-9AFA-74499CD7667F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5738-E67D-4577-8104-66F07F14F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6AB2-725F-4CA4-9AFA-74499CD7667F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D5738-E67D-4577-8104-66F07F14F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4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oleObject" Target="../embeddings/oleObject54.bin"/><Relationship Id="rId3" Type="http://schemas.openxmlformats.org/officeDocument/2006/relationships/image" Target="../media/image56.gif"/><Relationship Id="rId7" Type="http://schemas.openxmlformats.org/officeDocument/2006/relationships/oleObject" Target="../embeddings/oleObject49.bin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8.png"/><Relationship Id="rId5" Type="http://schemas.openxmlformats.org/officeDocument/2006/relationships/oleObject" Target="../embeddings/oleObject47.bin"/><Relationship Id="rId10" Type="http://schemas.openxmlformats.org/officeDocument/2006/relationships/oleObject" Target="../embeddings/oleObject52.bin"/><Relationship Id="rId4" Type="http://schemas.openxmlformats.org/officeDocument/2006/relationships/image" Target="../media/image57.png"/><Relationship Id="rId9" Type="http://schemas.openxmlformats.org/officeDocument/2006/relationships/oleObject" Target="../embeddings/oleObject51.bin"/><Relationship Id="rId14" Type="http://schemas.openxmlformats.org/officeDocument/2006/relationships/oleObject" Target="../embeddings/oleObject5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6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image" Target="../media/image7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69.bin"/><Relationship Id="rId3" Type="http://schemas.openxmlformats.org/officeDocument/2006/relationships/image" Target="../media/image75.wmf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4.bin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3.bin"/><Relationship Id="rId10" Type="http://schemas.openxmlformats.org/officeDocument/2006/relationships/oleObject" Target="../embeddings/oleObject66.bin"/><Relationship Id="rId4" Type="http://schemas.openxmlformats.org/officeDocument/2006/relationships/image" Target="../media/image76.wmf"/><Relationship Id="rId9" Type="http://schemas.openxmlformats.org/officeDocument/2006/relationships/oleObject" Target="../embeddings/oleObject65.bin"/><Relationship Id="rId14" Type="http://schemas.openxmlformats.org/officeDocument/2006/relationships/oleObject" Target="../embeddings/oleObject7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image" Target="../media/image82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3004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Photon spectrum and polarization for high conversion coefficient in Compton backscattering process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8804" y="3886200"/>
            <a:ext cx="6400800" cy="1752600"/>
          </a:xfrm>
        </p:spPr>
        <p:txBody>
          <a:bodyPr>
            <a:normAutofit fontScale="47500" lnSpcReduction="20000"/>
          </a:bodyPr>
          <a:lstStyle/>
          <a:p>
            <a:r>
              <a:rPr lang="en-US" sz="59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A.P. Potylitsyn</a:t>
            </a:r>
            <a:r>
              <a:rPr lang="en-US" sz="5900" u="sng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1,2</a:t>
            </a:r>
            <a:r>
              <a:rPr lang="en-US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A.M. Kolchuzhkin</a:t>
            </a:r>
            <a:r>
              <a:rPr lang="en-US" sz="59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endParaRPr lang="en-US" sz="5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5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M.N</a:t>
            </a:r>
            <a:r>
              <a:rPr lang="en-US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Strikhanov</a:t>
            </a:r>
            <a:r>
              <a:rPr lang="en-US" sz="59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S.A. </a:t>
            </a:r>
            <a:r>
              <a:rPr lang="en-US" sz="5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Strokov</a:t>
            </a:r>
            <a:r>
              <a:rPr lang="en-US" sz="5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  <a:p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1- National Research Tomsk Polytechnic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University, Tomsk, Russia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2- National Research Nuclear University “MEPhI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Moscow, Russia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3- Moscow state Technological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Moscow,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Russia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-24"/>
            <a:ext cx="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-24"/>
            <a:ext cx="142844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-24"/>
            <a:ext cx="14284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-24"/>
            <a:ext cx="14284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3000372"/>
            <a:ext cx="9144000" cy="3857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-24"/>
            <a:ext cx="9144000" cy="30003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214290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cross-section for flip-spin process which is equal for 1--&gt;2 and 2--&gt;1 transitions can be written as</a:t>
            </a:r>
            <a:endParaRPr lang="en-US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86506764"/>
              </p:ext>
            </p:extLst>
          </p:nvPr>
        </p:nvGraphicFramePr>
        <p:xfrm>
          <a:off x="2786050" y="779589"/>
          <a:ext cx="3602038" cy="665162"/>
        </p:xfrm>
        <a:graphic>
          <a:graphicData uri="http://schemas.openxmlformats.org/presentationml/2006/ole">
            <p:oleObj spid="_x0000_s8535" name="Формула" r:id="rId3" imgW="2476440" imgH="4572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1643050"/>
            <a:ext cx="4356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Cross-section for initial state with </a:t>
            </a:r>
            <a:r>
              <a:rPr lang="en-US" i="1" dirty="0" smtClean="0"/>
              <a:t>P</a:t>
            </a:r>
            <a:r>
              <a:rPr lang="en-US" i="1" baseline="-25000" dirty="0" smtClean="0"/>
              <a:t>c</a:t>
            </a:r>
            <a:r>
              <a:rPr lang="en-US" dirty="0" smtClean="0"/>
              <a:t> and </a:t>
            </a:r>
            <a:r>
              <a:rPr lang="en-US" i="1" dirty="0" smtClean="0">
                <a:sym typeface="Symbol"/>
              </a:rPr>
              <a:t></a:t>
            </a:r>
            <a:r>
              <a:rPr lang="en-US" i="1" baseline="-25000" dirty="0" smtClean="0">
                <a:sym typeface="Symbol"/>
              </a:rPr>
              <a:t>0z</a:t>
            </a:r>
            <a:endParaRPr lang="en-US" i="1" baseline="-250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39161631"/>
              </p:ext>
            </p:extLst>
          </p:nvPr>
        </p:nvGraphicFramePr>
        <p:xfrm>
          <a:off x="928662" y="2147106"/>
          <a:ext cx="7265173" cy="720000"/>
        </p:xfrm>
        <a:graphic>
          <a:graphicData uri="http://schemas.openxmlformats.org/presentationml/2006/ole">
            <p:oleObj spid="_x0000_s8536" name="Формула" r:id="rId4" imgW="4876560" imgH="4824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307181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integration over </a:t>
            </a:r>
            <a:r>
              <a:rPr lang="en-US" i="1" dirty="0" smtClean="0"/>
              <a:t>y</a:t>
            </a:r>
            <a:r>
              <a:rPr lang="en-US" i="1" baseline="30000" dirty="0" smtClean="0"/>
              <a:t>(n)</a:t>
            </a:r>
            <a:r>
              <a:rPr lang="en-US" dirty="0" smtClean="0"/>
              <a:t> in the limits </a:t>
            </a:r>
            <a:r>
              <a:rPr lang="en-US" i="1" dirty="0" smtClean="0"/>
              <a:t>0</a:t>
            </a:r>
            <a:r>
              <a:rPr lang="en-US" i="1" dirty="0" smtClean="0">
                <a:sym typeface="Symbol"/>
              </a:rPr>
              <a:t> </a:t>
            </a:r>
            <a:r>
              <a:rPr lang="en-US" i="1" dirty="0" smtClean="0"/>
              <a:t>y</a:t>
            </a:r>
            <a:r>
              <a:rPr lang="en-US" i="1" baseline="30000" dirty="0" smtClean="0"/>
              <a:t>(n)</a:t>
            </a:r>
            <a:r>
              <a:rPr lang="en-US" i="1" dirty="0">
                <a:sym typeface="Symbol"/>
              </a:rPr>
              <a:t>  </a:t>
            </a:r>
            <a:r>
              <a:rPr lang="en-US" i="1" dirty="0" smtClean="0"/>
              <a:t>y</a:t>
            </a:r>
            <a:r>
              <a:rPr lang="en-US" i="1" baseline="30000" dirty="0" smtClean="0"/>
              <a:t>(n)</a:t>
            </a:r>
            <a:r>
              <a:rPr lang="en-US" i="1" baseline="-25000" dirty="0" smtClean="0"/>
              <a:t>max</a:t>
            </a:r>
            <a:r>
              <a:rPr lang="en-US" dirty="0" smtClean="0"/>
              <a:t> , one can obtain partial cross-section of the nonlinear CBS process describing the process with “absorption” of </a:t>
            </a:r>
            <a:r>
              <a:rPr lang="en-US" i="1" dirty="0" smtClean="0"/>
              <a:t>n</a:t>
            </a:r>
            <a:r>
              <a:rPr lang="en-US" dirty="0" smtClean="0"/>
              <a:t> laser photons</a:t>
            </a:r>
            <a:endParaRPr lang="en-US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30638807"/>
              </p:ext>
            </p:extLst>
          </p:nvPr>
        </p:nvGraphicFramePr>
        <p:xfrm>
          <a:off x="3563888" y="3857627"/>
          <a:ext cx="1925100" cy="828000"/>
        </p:xfrm>
        <a:graphic>
          <a:graphicData uri="http://schemas.openxmlformats.org/presentationml/2006/ole">
            <p:oleObj spid="_x0000_s8537" name="Формула" r:id="rId5" imgW="1180800" imgH="50796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6" y="4714884"/>
            <a:ext cx="700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the total cross-section is defined by a sum of “partial” cross-sections:</a:t>
            </a:r>
            <a:endParaRPr lang="en-US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04635639"/>
              </p:ext>
            </p:extLst>
          </p:nvPr>
        </p:nvGraphicFramePr>
        <p:xfrm>
          <a:off x="3995936" y="5072074"/>
          <a:ext cx="1203350" cy="701954"/>
        </p:xfrm>
        <a:graphic>
          <a:graphicData uri="http://schemas.openxmlformats.org/presentationml/2006/ole">
            <p:oleObj spid="_x0000_s8538" name="Формула" r:id="rId6" imgW="761760" imgH="4442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5536" y="6345816"/>
            <a:ext cx="626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 of absorption of n photons in each collision process is </a:t>
            </a:r>
            <a:endParaRPr lang="en-US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24030290"/>
              </p:ext>
            </p:extLst>
          </p:nvPr>
        </p:nvGraphicFramePr>
        <p:xfrm>
          <a:off x="6660232" y="6210024"/>
          <a:ext cx="1233990" cy="648000"/>
        </p:xfrm>
        <a:graphic>
          <a:graphicData uri="http://schemas.openxmlformats.org/presentationml/2006/ole">
            <p:oleObj spid="_x0000_s8539" name="Формула" r:id="rId7" imgW="799920" imgH="41904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3014" y="5857892"/>
            <a:ext cx="308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criterion for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max</a:t>
            </a:r>
            <a:r>
              <a:rPr lang="en-US" dirty="0" smtClean="0"/>
              <a:t> choosing </a:t>
            </a:r>
            <a:endParaRPr lang="en-US" dirty="0"/>
          </a:p>
        </p:txBody>
      </p:sp>
      <p:graphicFrame>
        <p:nvGraphicFramePr>
          <p:cNvPr id="8540" name="Object 348"/>
          <p:cNvGraphicFramePr>
            <a:graphicFrameLocks noChangeAspect="1"/>
          </p:cNvGraphicFramePr>
          <p:nvPr/>
        </p:nvGraphicFramePr>
        <p:xfrm>
          <a:off x="3357553" y="5715016"/>
          <a:ext cx="1693236" cy="684000"/>
        </p:xfrm>
        <a:graphic>
          <a:graphicData uri="http://schemas.openxmlformats.org/presentationml/2006/ole">
            <p:oleObj spid="_x0000_s8540" name="Формула" r:id="rId8" imgW="1041120" imgH="4190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5473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786190"/>
            <a:ext cx="9144000" cy="30718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4"/>
            <a:ext cx="9144000" cy="37862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1561" y="620688"/>
            <a:ext cx="82809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Cross-section </a:t>
            </a:r>
            <a:r>
              <a:rPr lang="en-US" dirty="0" smtClean="0">
                <a:sym typeface="Symbol"/>
              </a:rPr>
              <a:t> </a:t>
            </a:r>
            <a:r>
              <a:rPr lang="en-US" dirty="0" smtClean="0"/>
              <a:t>may be changed </a:t>
            </a:r>
            <a:r>
              <a:rPr lang="en-US" dirty="0"/>
              <a:t>after each </a:t>
            </a:r>
            <a:r>
              <a:rPr lang="en-US" dirty="0" smtClean="0"/>
              <a:t>collision </a:t>
            </a:r>
            <a:r>
              <a:rPr lang="en-US" dirty="0"/>
              <a:t>not only because of the </a:t>
            </a:r>
            <a:r>
              <a:rPr lang="en-US" dirty="0" smtClean="0"/>
              <a:t>radiation </a:t>
            </a:r>
          </a:p>
          <a:p>
            <a:r>
              <a:rPr lang="en-US" dirty="0" smtClean="0"/>
              <a:t>energy losses but </a:t>
            </a:r>
            <a:r>
              <a:rPr lang="en-US" dirty="0"/>
              <a:t>also because </a:t>
            </a:r>
            <a:r>
              <a:rPr lang="en-US" dirty="0" smtClean="0"/>
              <a:t>of the spin-flip process.</a:t>
            </a:r>
          </a:p>
          <a:p>
            <a:endParaRPr lang="en-US" dirty="0"/>
          </a:p>
          <a:p>
            <a:r>
              <a:rPr lang="en-US" dirty="0" smtClean="0"/>
              <a:t>During </a:t>
            </a:r>
            <a:r>
              <a:rPr lang="en-US" dirty="0"/>
              <a:t>the </a:t>
            </a:r>
            <a:r>
              <a:rPr lang="en-US" dirty="0" smtClean="0"/>
              <a:t>Compton scattering </a:t>
            </a:r>
            <a:r>
              <a:rPr lang="en-US" dirty="0"/>
              <a:t>of laser photons with the </a:t>
            </a:r>
            <a:r>
              <a:rPr lang="en-US" dirty="0" smtClean="0"/>
              <a:t>circular polarization </a:t>
            </a:r>
            <a:r>
              <a:rPr lang="en-US" i="1" dirty="0" smtClean="0"/>
              <a:t>Pc</a:t>
            </a:r>
            <a:r>
              <a:rPr lang="en-US" dirty="0" smtClean="0"/>
              <a:t> by the longitudinally-polarized </a:t>
            </a:r>
            <a:r>
              <a:rPr lang="en-US" dirty="0"/>
              <a:t>electrons, the </a:t>
            </a:r>
            <a:r>
              <a:rPr lang="en-US" dirty="0" smtClean="0"/>
              <a:t>cross-section and the circular </a:t>
            </a:r>
            <a:r>
              <a:rPr lang="en-US" dirty="0"/>
              <a:t>polarization of the scattered photons is determined by the sign of the polarization of electrons</a:t>
            </a:r>
            <a:r>
              <a:rPr lang="en-US" dirty="0" smtClean="0"/>
              <a:t>. Probability to emit photons with right (left) polaization can be determined by</a:t>
            </a:r>
            <a:endParaRPr lang="en-US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2648627"/>
              </p:ext>
            </p:extLst>
          </p:nvPr>
        </p:nvGraphicFramePr>
        <p:xfrm>
          <a:off x="714348" y="2652013"/>
          <a:ext cx="2448272" cy="845767"/>
        </p:xfrm>
        <a:graphic>
          <a:graphicData uri="http://schemas.openxmlformats.org/presentationml/2006/ole">
            <p:oleObj spid="_x0000_s9338" name="Формула" r:id="rId3" imgW="1396800" imgH="4824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86116" y="2928934"/>
            <a:ext cx="255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circular polarization  </a:t>
            </a:r>
            <a:endParaRPr lang="en-US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83835559"/>
              </p:ext>
            </p:extLst>
          </p:nvPr>
        </p:nvGraphicFramePr>
        <p:xfrm>
          <a:off x="5786446" y="2714620"/>
          <a:ext cx="2167412" cy="828000"/>
        </p:xfrm>
        <a:graphic>
          <a:graphicData uri="http://schemas.openxmlformats.org/presentationml/2006/ole">
            <p:oleObj spid="_x0000_s9339" name="Формула" r:id="rId4" imgW="1130040" imgH="431640" progId="Equation.3">
              <p:embed/>
            </p:oleObj>
          </a:graphicData>
        </a:graphic>
      </p:graphicFrame>
      <p:graphicFrame>
        <p:nvGraphicFramePr>
          <p:cNvPr id="9340" name="Object 124"/>
          <p:cNvGraphicFramePr>
            <a:graphicFrameLocks noChangeAspect="1"/>
          </p:cNvGraphicFramePr>
          <p:nvPr/>
        </p:nvGraphicFramePr>
        <p:xfrm>
          <a:off x="1111887" y="4214818"/>
          <a:ext cx="6817699" cy="1800000"/>
        </p:xfrm>
        <a:graphic>
          <a:graphicData uri="http://schemas.openxmlformats.org/presentationml/2006/ole">
            <p:oleObj spid="_x0000_s9340" name="Формула" r:id="rId5" imgW="3644640" imgH="96516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5273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786190"/>
            <a:ext cx="9144000" cy="30718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4"/>
            <a:ext cx="9144000" cy="3786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12398400"/>
              </p:ext>
            </p:extLst>
          </p:nvPr>
        </p:nvGraphicFramePr>
        <p:xfrm>
          <a:off x="928662" y="1557562"/>
          <a:ext cx="7842260" cy="1800000"/>
        </p:xfrm>
        <a:graphic>
          <a:graphicData uri="http://schemas.openxmlformats.org/presentationml/2006/ole">
            <p:oleObj spid="_x0000_s10398" name="Формула" r:id="rId3" imgW="4317840" imgH="990360" progId="Equation.3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571480"/>
            <a:ext cx="8031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Probability of obtaining polarization +1 (or -1) by the scattered electron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274126"/>
            <a:ext cx="30878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The resulting polarization</a:t>
            </a:r>
            <a:endParaRPr lang="en-US" sz="22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69426757"/>
              </p:ext>
            </p:extLst>
          </p:nvPr>
        </p:nvGraphicFramePr>
        <p:xfrm>
          <a:off x="3055938" y="4779979"/>
          <a:ext cx="3011487" cy="1077913"/>
        </p:xfrm>
        <a:graphic>
          <a:graphicData uri="http://schemas.openxmlformats.org/presentationml/2006/ole">
            <p:oleObj spid="_x0000_s10399" name="Формула" r:id="rId4" imgW="1206360" imgH="4316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229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Desktop\Photon15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544616" cy="3466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88107212"/>
              </p:ext>
            </p:extLst>
          </p:nvPr>
        </p:nvGraphicFramePr>
        <p:xfrm>
          <a:off x="4211960" y="3645024"/>
          <a:ext cx="977900" cy="817562"/>
        </p:xfrm>
        <a:graphic>
          <a:graphicData uri="http://schemas.openxmlformats.org/presentationml/2006/ole">
            <p:oleObj spid="_x0000_s11344" name="Формула" r:id="rId4" imgW="545760" imgH="45720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63762406"/>
              </p:ext>
            </p:extLst>
          </p:nvPr>
        </p:nvGraphicFramePr>
        <p:xfrm>
          <a:off x="395536" y="836712"/>
          <a:ext cx="1276350" cy="960437"/>
        </p:xfrm>
        <a:graphic>
          <a:graphicData uri="http://schemas.openxmlformats.org/presentationml/2006/ole">
            <p:oleObj spid="_x0000_s11345" name="Формула" r:id="rId5" imgW="876240" imgH="6602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3340" y="1484784"/>
            <a:ext cx="1150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x</a:t>
            </a:r>
            <a:r>
              <a:rPr lang="en-US" sz="2000" i="1" baseline="-25000" dirty="0" smtClean="0"/>
              <a:t>0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4.33</a:t>
            </a:r>
          </a:p>
          <a:p>
            <a:r>
              <a:rPr lang="en-US" sz="2000" i="1" dirty="0" smtClean="0"/>
              <a:t>P</a:t>
            </a:r>
            <a:r>
              <a:rPr lang="en-US" sz="2000" i="1" baseline="-25000" dirty="0" smtClean="0"/>
              <a:t>c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-1</a:t>
            </a:r>
          </a:p>
          <a:p>
            <a:r>
              <a:rPr lang="en-US" sz="2000" i="1" dirty="0" smtClean="0"/>
              <a:t>a</a:t>
            </a:r>
            <a:r>
              <a:rPr lang="en-US" sz="2000" i="1" baseline="-25000" dirty="0" smtClean="0"/>
              <a:t>0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0.5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077292" y="486916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28816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Desktop\Photon15_3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04" y="1484784"/>
            <a:ext cx="5574900" cy="345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85819824"/>
              </p:ext>
            </p:extLst>
          </p:nvPr>
        </p:nvGraphicFramePr>
        <p:xfrm>
          <a:off x="3779912" y="3381052"/>
          <a:ext cx="977900" cy="407988"/>
        </p:xfrm>
        <a:graphic>
          <a:graphicData uri="http://schemas.openxmlformats.org/presentationml/2006/ole">
            <p:oleObj spid="_x0000_s12395" name="Формула" r:id="rId4" imgW="545760" imgH="22860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83183593"/>
              </p:ext>
            </p:extLst>
          </p:nvPr>
        </p:nvGraphicFramePr>
        <p:xfrm>
          <a:off x="387350" y="1003300"/>
          <a:ext cx="1282700" cy="622300"/>
        </p:xfrm>
        <a:graphic>
          <a:graphicData uri="http://schemas.openxmlformats.org/presentationml/2006/ole">
            <p:oleObj spid="_x0000_s12396" name="Формула" r:id="rId5" imgW="888840" imgH="4316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3340" y="1484784"/>
            <a:ext cx="10599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x</a:t>
            </a:r>
            <a:r>
              <a:rPr lang="en-US" sz="2000" i="1" baseline="-25000" dirty="0" smtClean="0"/>
              <a:t>0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4.33</a:t>
            </a:r>
          </a:p>
          <a:p>
            <a:r>
              <a:rPr lang="en-US" sz="2000" i="1" dirty="0" smtClean="0"/>
              <a:t>P</a:t>
            </a:r>
            <a:r>
              <a:rPr lang="en-US" sz="2000" i="1" baseline="-25000" dirty="0" smtClean="0"/>
              <a:t>c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-1</a:t>
            </a:r>
          </a:p>
          <a:p>
            <a:r>
              <a:rPr lang="en-US" sz="2000" i="1" dirty="0" smtClean="0"/>
              <a:t>a</a:t>
            </a:r>
            <a:r>
              <a:rPr lang="en-US" sz="2000" i="1" baseline="-25000" dirty="0" smtClean="0"/>
              <a:t>0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0.5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077292" y="486916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</a:t>
            </a:r>
            <a:endParaRPr lang="en-US" i="1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84364669"/>
              </p:ext>
            </p:extLst>
          </p:nvPr>
        </p:nvGraphicFramePr>
        <p:xfrm>
          <a:off x="5898356" y="1196752"/>
          <a:ext cx="977900" cy="407988"/>
        </p:xfrm>
        <a:graphic>
          <a:graphicData uri="http://schemas.openxmlformats.org/presentationml/2006/ole">
            <p:oleObj spid="_x0000_s12397" name="Формула" r:id="rId6" imgW="545760" imgH="2286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1869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7"/>
            <a:ext cx="7272808" cy="663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137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09" y="143357"/>
            <a:ext cx="5820319" cy="667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556792"/>
            <a:ext cx="5328592" cy="144016"/>
          </a:xfrm>
          <a:prstGeom prst="rect">
            <a:avLst/>
          </a:prstGeom>
          <a:solidFill>
            <a:srgbClr val="FF883F">
              <a:alpha val="29804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5949280"/>
            <a:ext cx="5688632" cy="144016"/>
          </a:xfrm>
          <a:prstGeom prst="rect">
            <a:avLst/>
          </a:prstGeom>
          <a:solidFill>
            <a:srgbClr val="FF883F">
              <a:alpha val="29804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6453336"/>
            <a:ext cx="5688632" cy="144016"/>
          </a:xfrm>
          <a:prstGeom prst="rect">
            <a:avLst/>
          </a:prstGeom>
          <a:solidFill>
            <a:srgbClr val="FF883F">
              <a:alpha val="29804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24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05" name="Picture 245" descr="C:\Users\итьобдлод\Desktop\pois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206" y="3643314"/>
            <a:ext cx="4429132" cy="2768208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4143372" y="3671450"/>
            <a:ext cx="4000528" cy="2500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099395"/>
                  </p:ext>
                </p:extLst>
              </p:nvPr>
            </p:nvGraphicFramePr>
            <p:xfrm>
              <a:off x="755576" y="908720"/>
              <a:ext cx="7632850" cy="1145413"/>
            </p:xfrm>
            <a:graphic>
              <a:graphicData uri="http://schemas.openxmlformats.org/drawingml/2006/table">
                <a:tbl>
                  <a:tblPr firstRow="1" firstCol="1" bandRow="1">
                    <a:tableStyleId>{7DF18680-E054-41AD-8BC1-D1AEF772440D}</a:tableStyleId>
                  </a:tblPr>
                  <a:tblGrid>
                    <a:gridCol w="1367152"/>
                    <a:gridCol w="577064"/>
                    <a:gridCol w="720080"/>
                    <a:gridCol w="720080"/>
                    <a:gridCol w="1296144"/>
                    <a:gridCol w="1440160"/>
                    <a:gridCol w="151217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𝒌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x</a:t>
                          </a:r>
                          <a:r>
                            <a:rPr lang="en-US" baseline="-25000" dirty="0" smtClean="0"/>
                            <a:t>0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r>
                            <a:rPr lang="en-US" baseline="-25000" dirty="0" smtClean="0"/>
                            <a:t>0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ym typeface="Symbol"/>
                            </a:rPr>
                            <a:t></a:t>
                          </a:r>
                          <a:r>
                            <a:rPr lang="en-US" baseline="30000" dirty="0" smtClean="0">
                              <a:sym typeface="Symbol"/>
                            </a:rPr>
                            <a:t>(1)</a:t>
                          </a:r>
                          <a:endParaRPr lang="en-US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ym typeface="Symbol"/>
                            </a:rPr>
                            <a:t></a:t>
                          </a:r>
                          <a:r>
                            <a:rPr lang="en-US" baseline="30000" dirty="0" smtClean="0">
                              <a:sym typeface="Symbol"/>
                            </a:rPr>
                            <a:t>(2)</a:t>
                          </a:r>
                          <a:endParaRPr lang="en-US" baseline="300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ym typeface="Symbol"/>
                            </a:rPr>
                            <a:t></a:t>
                          </a:r>
                          <a:r>
                            <a:rPr lang="en-US" baseline="30000" dirty="0" smtClean="0">
                              <a:sym typeface="Symbol"/>
                            </a:rPr>
                            <a:t>(3)</a:t>
                          </a:r>
                          <a:endParaRPr lang="en-US" baseline="30000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CLICHÉ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0.510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0.712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0.0495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0.0054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SAPPHIRE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0.739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0.0124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0.0003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79099395"/>
                  </p:ext>
                </p:extLst>
              </p:nvPr>
            </p:nvGraphicFramePr>
            <p:xfrm>
              <a:off x="755576" y="908720"/>
              <a:ext cx="7632850" cy="1145413"/>
            </p:xfrm>
            <a:graphic>
              <a:graphicData uri="http://schemas.openxmlformats.org/drawingml/2006/table">
                <a:tbl>
                  <a:tblPr firstRow="1" firstCol="1" bandRow="1">
                    <a:tableStyleId>{7DF18680-E054-41AD-8BC1-D1AEF772440D}</a:tableStyleId>
                  </a:tblPr>
                  <a:tblGrid>
                    <a:gridCol w="1367152"/>
                    <a:gridCol w="577064"/>
                    <a:gridCol w="720080"/>
                    <a:gridCol w="720080"/>
                    <a:gridCol w="1296144"/>
                    <a:gridCol w="1440160"/>
                    <a:gridCol w="1512170"/>
                  </a:tblGrid>
                  <a:tr h="40373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36842" t="-7576" r="-983158" b="-2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x</a:t>
                          </a:r>
                          <a:r>
                            <a:rPr lang="en-US" baseline="-25000" dirty="0" smtClean="0"/>
                            <a:t>0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r>
                            <a:rPr lang="en-US" baseline="-25000" dirty="0" smtClean="0"/>
                            <a:t>0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ym typeface="Symbol"/>
                            </a:rPr>
                            <a:t></a:t>
                          </a:r>
                          <a:r>
                            <a:rPr lang="en-US" baseline="30000" dirty="0" smtClean="0">
                              <a:sym typeface="Symbol"/>
                            </a:rPr>
                            <a:t>(1)</a:t>
                          </a:r>
                          <a:endParaRPr lang="en-US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ym typeface="Symbol"/>
                            </a:rPr>
                            <a:t></a:t>
                          </a:r>
                          <a:r>
                            <a:rPr lang="en-US" baseline="30000" dirty="0" smtClean="0">
                              <a:sym typeface="Symbol"/>
                            </a:rPr>
                            <a:t>(2)</a:t>
                          </a:r>
                          <a:endParaRPr lang="en-US" baseline="300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ym typeface="Symbol"/>
                            </a:rPr>
                            <a:t></a:t>
                          </a:r>
                          <a:r>
                            <a:rPr lang="en-US" baseline="30000" dirty="0" smtClean="0">
                              <a:sym typeface="Symbol"/>
                            </a:rPr>
                            <a:t>(3)</a:t>
                          </a:r>
                          <a:endParaRPr lang="en-US" baseline="30000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CLICHÉ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0.510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0.712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0.0495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0.0054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SAPPHIRE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0.739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0.0124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0.0003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11851949"/>
              </p:ext>
            </p:extLst>
          </p:nvPr>
        </p:nvGraphicFramePr>
        <p:xfrm>
          <a:off x="4770522" y="1224050"/>
          <a:ext cx="449550" cy="449550"/>
        </p:xfrm>
        <a:graphic>
          <a:graphicData uri="http://schemas.openxmlformats.org/presentationml/2006/ole">
            <p:oleObj spid="_x0000_s15595" name="Формула" r:id="rId5" imgW="241200" imgH="2412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98769835"/>
              </p:ext>
            </p:extLst>
          </p:nvPr>
        </p:nvGraphicFramePr>
        <p:xfrm>
          <a:off x="4770522" y="1611585"/>
          <a:ext cx="449262" cy="449263"/>
        </p:xfrm>
        <a:graphic>
          <a:graphicData uri="http://schemas.openxmlformats.org/presentationml/2006/ole">
            <p:oleObj spid="_x0000_s15596" name="Формула" r:id="rId6" imgW="241195" imgH="241195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61529289"/>
              </p:ext>
            </p:extLst>
          </p:nvPr>
        </p:nvGraphicFramePr>
        <p:xfrm>
          <a:off x="6210970" y="1589160"/>
          <a:ext cx="449262" cy="449263"/>
        </p:xfrm>
        <a:graphic>
          <a:graphicData uri="http://schemas.openxmlformats.org/presentationml/2006/ole">
            <p:oleObj spid="_x0000_s15597" name="Формула" r:id="rId7" imgW="241195" imgH="241195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89422329"/>
              </p:ext>
            </p:extLst>
          </p:nvPr>
        </p:nvGraphicFramePr>
        <p:xfrm>
          <a:off x="6193756" y="1227269"/>
          <a:ext cx="449262" cy="449263"/>
        </p:xfrm>
        <a:graphic>
          <a:graphicData uri="http://schemas.openxmlformats.org/presentationml/2006/ole">
            <p:oleObj spid="_x0000_s15598" name="Формула" r:id="rId8" imgW="241195" imgH="241195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69782439"/>
              </p:ext>
            </p:extLst>
          </p:nvPr>
        </p:nvGraphicFramePr>
        <p:xfrm>
          <a:off x="7705923" y="1229120"/>
          <a:ext cx="449263" cy="449263"/>
        </p:xfrm>
        <a:graphic>
          <a:graphicData uri="http://schemas.openxmlformats.org/presentationml/2006/ole">
            <p:oleObj spid="_x0000_s15599" name="Формула" r:id="rId9" imgW="241195" imgH="241195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40301016"/>
              </p:ext>
            </p:extLst>
          </p:nvPr>
        </p:nvGraphicFramePr>
        <p:xfrm>
          <a:off x="7723138" y="1587310"/>
          <a:ext cx="449262" cy="449262"/>
        </p:xfrm>
        <a:graphic>
          <a:graphicData uri="http://schemas.openxmlformats.org/presentationml/2006/ole">
            <p:oleObj spid="_x0000_s15600" name="Формула" r:id="rId10" imgW="241195" imgH="241195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0034" y="242808"/>
            <a:ext cx="82378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Cross-sections </a:t>
            </a:r>
            <a:r>
              <a:rPr lang="en-US" sz="2200" dirty="0" smtClean="0">
                <a:sym typeface="Symbol"/>
              </a:rPr>
              <a:t></a:t>
            </a:r>
            <a:r>
              <a:rPr lang="en-US" sz="2200" baseline="30000" dirty="0" smtClean="0">
                <a:sym typeface="Symbol"/>
              </a:rPr>
              <a:t>(n)</a:t>
            </a:r>
            <a:r>
              <a:rPr lang="en-US" sz="2200" dirty="0" smtClean="0">
                <a:sym typeface="Symbol"/>
              </a:rPr>
              <a:t> (n=1,2,3) for polazrized initial particles </a:t>
            </a:r>
            <a:r>
              <a:rPr lang="en-US" sz="2200" baseline="-25000" dirty="0" smtClean="0">
                <a:sym typeface="Symbol"/>
              </a:rPr>
              <a:t>0z</a:t>
            </a:r>
            <a:r>
              <a:rPr lang="en-US" sz="2200" dirty="0" smtClean="0">
                <a:sym typeface="Symbol"/>
              </a:rPr>
              <a:t>=+1, P</a:t>
            </a:r>
            <a:r>
              <a:rPr lang="en-US" sz="2200" baseline="-25000" dirty="0" smtClean="0">
                <a:sym typeface="Symbol"/>
              </a:rPr>
              <a:t>c</a:t>
            </a:r>
            <a:r>
              <a:rPr lang="en-US" sz="2200" dirty="0" smtClean="0">
                <a:sym typeface="Symbol"/>
              </a:rPr>
              <a:t>=-1</a:t>
            </a:r>
            <a:endParaRPr lang="en-US" sz="22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39552" y="2708920"/>
                <a:ext cx="8280920" cy="999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 assumption that </a:t>
                </a:r>
                <a:r>
                  <a:rPr lang="en-US" dirty="0" smtClean="0">
                    <a:sym typeface="Symbol"/>
                  </a:rPr>
                  <a:t>=const, the probability distribution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sym typeface="Symbol"/>
                      </a:rPr>
                      <m:t>𝑃</m:t>
                    </m:r>
                    <m:r>
                      <a:rPr lang="en-US" b="0" i="1" dirty="0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  <a:sym typeface="Symbol"/>
                      </a:rPr>
                      <m:t>𝑘</m:t>
                    </m:r>
                    <m:r>
                      <a:rPr lang="en-US" b="0" i="0" dirty="0" smtClean="0">
                        <a:latin typeface="Cambria Math"/>
                        <a:sym typeface="Symbol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i="1" dirty="0" smtClean="0">
                            <a:latin typeface="Cambria Math"/>
                            <a:sym typeface="Symbol"/>
                          </a:rPr>
                        </m:ctrlPr>
                      </m:barPr>
                      <m:e>
                        <m:r>
                          <a:rPr lang="en-US" b="0" i="1" dirty="0" smtClean="0">
                            <a:latin typeface="Cambria Math"/>
                            <a:sym typeface="Symbol"/>
                          </a:rPr>
                          <m:t>𝑘</m:t>
                        </m:r>
                      </m:e>
                    </m:bar>
                    <m:r>
                      <a:rPr lang="en-US" b="0" i="0" dirty="0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sym typeface="Symbol"/>
                  </a:rPr>
                  <a:t> that particle undergoes </a:t>
                </a:r>
                <a:r>
                  <a:rPr lang="en-US" i="1" dirty="0" smtClean="0">
                    <a:sym typeface="Symbol"/>
                  </a:rPr>
                  <a:t>k</a:t>
                </a:r>
                <a:r>
                  <a:rPr lang="en-US" dirty="0" smtClean="0">
                    <a:sym typeface="Symbol"/>
                  </a:rPr>
                  <a:t> collisions (emit k photons) for mean number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dirty="0" smtClean="0">
                            <a:latin typeface="Cambria Math"/>
                            <a:sym typeface="Symbol"/>
                          </a:rPr>
                        </m:ctrlPr>
                      </m:barPr>
                      <m:e>
                        <m:r>
                          <a:rPr lang="en-US" b="0" i="1" dirty="0" smtClean="0">
                            <a:latin typeface="Cambria Math"/>
                            <a:sym typeface="Symbol"/>
                          </a:rPr>
                          <m:t>𝑘</m:t>
                        </m:r>
                      </m:e>
                    </m:bar>
                  </m:oMath>
                </a14:m>
                <a:r>
                  <a:rPr lang="en-US" dirty="0" smtClean="0">
                    <a:sym typeface="Symbol"/>
                  </a:rPr>
                  <a:t> can be described by Puasson distribution</a:t>
                </a:r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08920"/>
                <a:ext cx="8280920" cy="999633"/>
              </a:xfrm>
              <a:prstGeom prst="rect">
                <a:avLst/>
              </a:prstGeom>
              <a:blipFill rotWithShape="1">
                <a:blip r:embed="rId11"/>
                <a:stretch>
                  <a:fillRect l="-663" b="-9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85117026"/>
              </p:ext>
            </p:extLst>
          </p:nvPr>
        </p:nvGraphicFramePr>
        <p:xfrm>
          <a:off x="899592" y="4005064"/>
          <a:ext cx="2202600" cy="720080"/>
        </p:xfrm>
        <a:graphic>
          <a:graphicData uri="http://schemas.openxmlformats.org/presentationml/2006/ole">
            <p:oleObj spid="_x0000_s15601" name="Формула" r:id="rId12" imgW="1320480" imgH="43164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99328" y="6286520"/>
            <a:ext cx="43588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0      1        2       3       4        5       6         7       8</a:t>
            </a:r>
            <a:endParaRPr lang="en-US" dirty="0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63235054"/>
              </p:ext>
            </p:extLst>
          </p:nvPr>
        </p:nvGraphicFramePr>
        <p:xfrm>
          <a:off x="4714876" y="3676504"/>
          <a:ext cx="777600" cy="324000"/>
        </p:xfrm>
        <a:graphic>
          <a:graphicData uri="http://schemas.openxmlformats.org/presentationml/2006/ole">
            <p:oleObj spid="_x0000_s15602" name="Формула" r:id="rId13" imgW="457200" imgH="190440" progId="Equation.3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77585277"/>
              </p:ext>
            </p:extLst>
          </p:nvPr>
        </p:nvGraphicFramePr>
        <p:xfrm>
          <a:off x="6429388" y="5176852"/>
          <a:ext cx="798513" cy="323850"/>
        </p:xfrm>
        <a:graphic>
          <a:graphicData uri="http://schemas.openxmlformats.org/presentationml/2006/ole">
            <p:oleObj spid="_x0000_s15603" name="Формула" r:id="rId14" imgW="469800" imgH="19044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28170" y="3343494"/>
            <a:ext cx="232931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Poisson distribution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714744" y="357187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4571438" y="3786190"/>
            <a:ext cx="72000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071636" y="6000768"/>
            <a:ext cx="72000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572264" y="6143644"/>
            <a:ext cx="72000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072330" y="6143644"/>
            <a:ext cx="72000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572396" y="6072206"/>
            <a:ext cx="72000" cy="714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071768" y="6000768"/>
            <a:ext cx="72000" cy="714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571702" y="5786454"/>
            <a:ext cx="72000" cy="714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000628" y="4429132"/>
            <a:ext cx="72000" cy="714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071934" y="5500702"/>
            <a:ext cx="72000" cy="714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071934" y="4071942"/>
            <a:ext cx="72000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571438" y="4714884"/>
            <a:ext cx="72000" cy="714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000628" y="4724408"/>
            <a:ext cx="72000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500694" y="5572140"/>
            <a:ext cx="72000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500132" y="4714884"/>
            <a:ext cx="72000" cy="714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071636" y="5357826"/>
            <a:ext cx="72000" cy="714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571834" y="6143644"/>
            <a:ext cx="72000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8071900" y="6143644"/>
            <a:ext cx="72000" cy="714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36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464746"/>
            <a:ext cx="89297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V. </a:t>
            </a:r>
            <a:r>
              <a:rPr lang="en-US" dirty="0" err="1" smtClean="0"/>
              <a:t>Telnov</a:t>
            </a:r>
            <a:r>
              <a:rPr lang="en-US" dirty="0" smtClean="0"/>
              <a:t>, </a:t>
            </a:r>
            <a:r>
              <a:rPr lang="en-US" i="1" dirty="0" smtClean="0"/>
              <a:t>Principles of photon colliders</a:t>
            </a:r>
            <a:r>
              <a:rPr lang="en-US" dirty="0" smtClean="0"/>
              <a:t>, </a:t>
            </a:r>
            <a:r>
              <a:rPr lang="en-US" dirty="0" err="1" smtClean="0"/>
              <a:t>Nucl</a:t>
            </a:r>
            <a:r>
              <a:rPr lang="en-US" dirty="0" smtClean="0"/>
              <a:t>. Instr. And Meth. In Phys. Res. A 355 (1995) 3-18.</a:t>
            </a:r>
          </a:p>
          <a:p>
            <a:endParaRPr lang="en-US" sz="800" dirty="0" smtClean="0"/>
          </a:p>
          <a:p>
            <a:r>
              <a:rPr lang="en-US" i="1" dirty="0" smtClean="0"/>
              <a:t>“</a:t>
            </a:r>
            <a:r>
              <a:rPr lang="en-US" dirty="0" smtClean="0"/>
              <a:t>In a “thick” target each electron may undergo multiple Compton scatterings.</a:t>
            </a:r>
            <a:r>
              <a:rPr lang="en-US" i="1" dirty="0" smtClean="0"/>
              <a:t>”</a:t>
            </a:r>
          </a:p>
          <a:p>
            <a:endParaRPr lang="en-US" sz="800" i="1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59297" t="29876" r="7760" b="1099"/>
          <a:stretch>
            <a:fillRect/>
          </a:stretch>
        </p:blipFill>
        <p:spPr bwMode="auto">
          <a:xfrm>
            <a:off x="2500298" y="1643050"/>
            <a:ext cx="428628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52159" t="16483" r="6662" b="7280"/>
          <a:stretch>
            <a:fillRect/>
          </a:stretch>
        </p:blipFill>
        <p:spPr bwMode="auto">
          <a:xfrm>
            <a:off x="2285984" y="2418364"/>
            <a:ext cx="4572032" cy="451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892971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I.F. </a:t>
            </a:r>
            <a:r>
              <a:rPr lang="en-US" dirty="0" err="1" smtClean="0"/>
              <a:t>Ginzburg</a:t>
            </a:r>
            <a:r>
              <a:rPr lang="en-US" dirty="0" smtClean="0"/>
              <a:t>, G.L. </a:t>
            </a:r>
            <a:r>
              <a:rPr lang="en-US" dirty="0" err="1" smtClean="0"/>
              <a:t>Kotkin</a:t>
            </a:r>
            <a:r>
              <a:rPr lang="en-US" dirty="0" smtClean="0"/>
              <a:t>, </a:t>
            </a:r>
            <a:r>
              <a:rPr lang="en-US" i="1" dirty="0" smtClean="0"/>
              <a:t>Effective photon spectra for the photon colliders, </a:t>
            </a:r>
            <a:r>
              <a:rPr lang="en-US" dirty="0" smtClean="0"/>
              <a:t>Eur. Phys. J.. C 13, 295-300 (200)</a:t>
            </a:r>
          </a:p>
          <a:p>
            <a:endParaRPr lang="en-US" sz="800" dirty="0" smtClean="0"/>
          </a:p>
          <a:p>
            <a:r>
              <a:rPr lang="en-US" i="1" dirty="0" smtClean="0"/>
              <a:t>“</a:t>
            </a:r>
            <a:r>
              <a:rPr lang="en-US" dirty="0" smtClean="0"/>
              <a:t>With the growth of the conversion coefficient the effect of </a:t>
            </a:r>
            <a:r>
              <a:rPr lang="en-US" dirty="0" err="1" smtClean="0"/>
              <a:t>rescattering</a:t>
            </a:r>
            <a:r>
              <a:rPr lang="en-US" dirty="0" smtClean="0"/>
              <a:t> of the electrons on the laser photons enhances and make this distribution dependent on the details of the design (mainly, in the low energy part).</a:t>
            </a:r>
            <a:r>
              <a:rPr lang="en-US" i="1" dirty="0" smtClean="0"/>
              <a:t>”</a:t>
            </a:r>
          </a:p>
          <a:p>
            <a:endParaRPr lang="en-US" sz="800" i="1" dirty="0" smtClean="0"/>
          </a:p>
          <a:p>
            <a:r>
              <a:rPr lang="en-US" dirty="0" smtClean="0"/>
              <a:t>“Note also that the secondary photons on average are </a:t>
            </a:r>
            <a:r>
              <a:rPr lang="en-US" dirty="0" err="1" smtClean="0"/>
              <a:t>nonpolarized</a:t>
            </a:r>
            <a:r>
              <a:rPr lang="en-US" dirty="0" smtClean="0"/>
              <a:t>.”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714620"/>
            <a:ext cx="9144000" cy="41433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Compton scattering process description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928934"/>
            <a:ext cx="8001056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>
                <a:sym typeface="Symbol"/>
              </a:rPr>
              <a:t>In this case the nonlinear Compton backscattering process will be </a:t>
            </a:r>
            <a:r>
              <a:rPr lang="en-US" sz="2800" dirty="0" smtClean="0">
                <a:sym typeface="Symbol"/>
              </a:rPr>
              <a:t>realized:</a:t>
            </a:r>
            <a:endParaRPr lang="en-US" sz="2800" dirty="0" smtClean="0">
              <a:sym typeface="Symbol"/>
            </a:endParaRPr>
          </a:p>
          <a:p>
            <a:pPr algn="ctr">
              <a:buNone/>
            </a:pPr>
            <a:endParaRPr lang="en-US" sz="2800" dirty="0" smtClean="0">
              <a:sym typeface="Symbol"/>
            </a:endParaRPr>
          </a:p>
          <a:p>
            <a:pPr algn="ctr">
              <a:buNone/>
            </a:pPr>
            <a:r>
              <a:rPr lang="en-US" sz="2800" i="1" dirty="0" smtClean="0">
                <a:solidFill>
                  <a:sysClr val="windowText" lastClr="000000"/>
                </a:solidFill>
                <a:sym typeface="Symbol"/>
              </a:rPr>
              <a:t>p</a:t>
            </a:r>
            <a:r>
              <a:rPr lang="en-US" sz="2800" i="1" baseline="-25000" dirty="0" smtClean="0">
                <a:solidFill>
                  <a:sysClr val="windowText" lastClr="000000"/>
                </a:solidFill>
                <a:sym typeface="Symbol"/>
              </a:rPr>
              <a:t>0</a:t>
            </a:r>
            <a:r>
              <a:rPr lang="en-US" sz="2800" i="1" dirty="0" smtClean="0">
                <a:solidFill>
                  <a:sysClr val="windowText" lastClr="000000"/>
                </a:solidFill>
                <a:sym typeface="Symbol"/>
              </a:rPr>
              <a:t>+nk</a:t>
            </a:r>
            <a:r>
              <a:rPr lang="en-US" sz="2800" i="1" baseline="-25000" dirty="0" smtClean="0">
                <a:solidFill>
                  <a:sysClr val="windowText" lastClr="000000"/>
                </a:solidFill>
                <a:sym typeface="Symbol"/>
              </a:rPr>
              <a:t>0</a:t>
            </a:r>
            <a:r>
              <a:rPr lang="en-US" sz="2800" i="1" dirty="0" smtClean="0">
                <a:solidFill>
                  <a:sysClr val="windowText" lastClr="000000"/>
                </a:solidFill>
                <a:sym typeface="Symbol"/>
              </a:rPr>
              <a:t>=p</a:t>
            </a:r>
            <a:r>
              <a:rPr lang="en-US" sz="2800" i="1" baseline="-25000" dirty="0" smtClean="0">
                <a:solidFill>
                  <a:sysClr val="windowText" lastClr="000000"/>
                </a:solidFill>
                <a:sym typeface="Symbol"/>
              </a:rPr>
              <a:t>1</a:t>
            </a:r>
            <a:r>
              <a:rPr lang="en-US" sz="2800" i="1" dirty="0" smtClean="0">
                <a:solidFill>
                  <a:sysClr val="windowText" lastClr="000000"/>
                </a:solidFill>
                <a:sym typeface="Symbol"/>
              </a:rPr>
              <a:t>+k</a:t>
            </a:r>
            <a:r>
              <a:rPr lang="en-US" sz="2800" i="1" baseline="-25000" dirty="0" smtClean="0">
                <a:solidFill>
                  <a:sysClr val="windowText" lastClr="000000"/>
                </a:solidFill>
                <a:sym typeface="Symbol"/>
              </a:rPr>
              <a:t>1</a:t>
            </a:r>
          </a:p>
          <a:p>
            <a:pPr algn="ctr">
              <a:buNone/>
            </a:pPr>
            <a:endParaRPr lang="en-US" sz="2800" baseline="-25000" dirty="0" smtClean="0">
              <a:sym typeface="Symbol"/>
            </a:endParaRPr>
          </a:p>
          <a:p>
            <a:pPr>
              <a:buNone/>
            </a:pPr>
            <a:r>
              <a:rPr lang="en-US" sz="2800" dirty="0" smtClean="0">
                <a:sym typeface="Symbol"/>
              </a:rPr>
              <a:t>where:</a:t>
            </a:r>
          </a:p>
          <a:p>
            <a:pPr>
              <a:buNone/>
            </a:pPr>
            <a:r>
              <a:rPr lang="en-US" sz="2800" i="1" dirty="0" smtClean="0">
                <a:sym typeface="Symbol"/>
              </a:rPr>
              <a:t>p</a:t>
            </a:r>
            <a:r>
              <a:rPr lang="en-US" sz="2800" i="1" baseline="-25000" dirty="0" smtClean="0">
                <a:sym typeface="Symbol"/>
              </a:rPr>
              <a:t>0,1</a:t>
            </a:r>
            <a:r>
              <a:rPr lang="en-US" sz="2800" i="1" dirty="0" smtClean="0">
                <a:sym typeface="Symbol"/>
              </a:rPr>
              <a:t> </a:t>
            </a:r>
            <a:r>
              <a:rPr lang="en-US" sz="2800" i="1" dirty="0" smtClean="0">
                <a:sym typeface="Symbol"/>
              </a:rPr>
              <a:t>(k</a:t>
            </a:r>
            <a:r>
              <a:rPr lang="en-US" sz="2800" i="1" baseline="-25000" dirty="0" smtClean="0">
                <a:sym typeface="Symbol"/>
              </a:rPr>
              <a:t>0,1</a:t>
            </a:r>
            <a:r>
              <a:rPr lang="en-US" sz="2800" i="1" dirty="0" smtClean="0">
                <a:sym typeface="Symbol"/>
              </a:rPr>
              <a:t>) </a:t>
            </a:r>
            <a:r>
              <a:rPr lang="en-US" sz="2800" dirty="0" smtClean="0">
                <a:sym typeface="Symbol"/>
              </a:rPr>
              <a:t>– momentum of initial and final </a:t>
            </a:r>
            <a:r>
              <a:rPr lang="en-US" sz="2800" dirty="0" smtClean="0">
                <a:sym typeface="Symbol"/>
              </a:rPr>
              <a:t>particles,</a:t>
            </a:r>
            <a:endParaRPr lang="en-US" sz="2800" dirty="0" smtClean="0">
              <a:sym typeface="Symbol"/>
            </a:endParaRPr>
          </a:p>
          <a:p>
            <a:pPr>
              <a:buNone/>
            </a:pPr>
            <a:r>
              <a:rPr lang="en-US" sz="2800" i="1" dirty="0" smtClean="0">
                <a:sym typeface="Symbol"/>
              </a:rPr>
              <a:t>n</a:t>
            </a:r>
            <a:r>
              <a:rPr lang="en-US" sz="2800" dirty="0" smtClean="0">
                <a:sym typeface="Symbol"/>
              </a:rPr>
              <a:t> – number of “absorbed” laser photons (</a:t>
            </a:r>
            <a:r>
              <a:rPr lang="en-US" sz="2800" i="1" dirty="0" smtClean="0">
                <a:sym typeface="Symbol"/>
              </a:rPr>
              <a:t>n=1,2,3</a:t>
            </a:r>
            <a:r>
              <a:rPr lang="en-US" sz="2800" i="1" dirty="0" smtClean="0">
                <a:sym typeface="Symbol"/>
              </a:rPr>
              <a:t>,</a:t>
            </a:r>
            <a:r>
              <a:rPr lang="en-US" sz="2800" dirty="0" smtClean="0">
                <a:sym typeface="Symbol"/>
              </a:rPr>
              <a:t>…).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500174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In order to provide a large luminosity for </a:t>
            </a:r>
            <a:r>
              <a:rPr lang="el-GR" sz="2800" dirty="0" smtClean="0">
                <a:sym typeface="Symbol"/>
              </a:rPr>
              <a:t></a:t>
            </a:r>
            <a:r>
              <a:rPr lang="en-US" sz="2800" dirty="0" smtClean="0">
                <a:sym typeface="Symbol"/>
              </a:rPr>
              <a:t> collider an intense laser pulse should be used.</a:t>
            </a:r>
            <a:endParaRPr lang="en-US" sz="2800" dirty="0" smtClean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785794"/>
            <a:ext cx="800105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our algorithm we took into account the following steps:</a:t>
            </a:r>
          </a:p>
          <a:p>
            <a:endParaRPr 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 Random generation of the absorbed photon number </a:t>
            </a:r>
            <a:r>
              <a:rPr lang="en-US" sz="2000" dirty="0" smtClean="0"/>
              <a:t>n;</a:t>
            </a:r>
            <a:endParaRPr lang="en-US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 Random </a:t>
            </a:r>
            <a:r>
              <a:rPr lang="en-US" sz="2000" dirty="0" smtClean="0"/>
              <a:t>generation of polarization state of electron after each </a:t>
            </a:r>
            <a:r>
              <a:rPr lang="en-US" sz="2000" dirty="0" smtClean="0"/>
              <a:t>collision;</a:t>
            </a:r>
            <a:endParaRPr lang="en-US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 Random generation of energy of the emitted photons after each </a:t>
            </a:r>
            <a:r>
              <a:rPr lang="en-US" sz="2000" dirty="0" smtClean="0"/>
              <a:t>collision; </a:t>
            </a:r>
            <a:endParaRPr lang="en-US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 Random generation of the length between consequent collisions for electron loosing energy for emitted </a:t>
            </a:r>
            <a:r>
              <a:rPr lang="en-US" sz="2000" dirty="0" smtClean="0"/>
              <a:t>photon;</a:t>
            </a:r>
            <a:endParaRPr lang="en-US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 Random generation of photon </a:t>
            </a:r>
            <a:r>
              <a:rPr lang="en-US" sz="2000" dirty="0" smtClean="0"/>
              <a:t>polarization;</a:t>
            </a:r>
            <a:endParaRPr lang="en-US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 Simulation was stopped when the sum of length between collisions will be larger than laser pulse </a:t>
            </a:r>
            <a:r>
              <a:rPr lang="en-US" sz="2000" dirty="0" smtClean="0"/>
              <a:t>length.</a:t>
            </a: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3684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80926"/>
            <a:ext cx="386475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480926"/>
            <a:ext cx="38884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2399626"/>
            <a:ext cx="7200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484040" y="2561318"/>
            <a:ext cx="207640" cy="351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2327618"/>
            <a:ext cx="7200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588496" y="2561318"/>
            <a:ext cx="207640" cy="351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8313" y="2471634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Ne, 1/MeV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42769" y="248092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Ne, 1/MeV</a:t>
            </a:r>
            <a:endParaRPr lang="en-US" sz="1400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115046"/>
              </p:ext>
            </p:extLst>
          </p:nvPr>
        </p:nvGraphicFramePr>
        <p:xfrm>
          <a:off x="2699792" y="2706078"/>
          <a:ext cx="800100" cy="1143000"/>
        </p:xfrm>
        <a:graphic>
          <a:graphicData uri="http://schemas.openxmlformats.org/presentationml/2006/ole">
            <p:oleObj spid="_x0000_s16422" name="Формула" r:id="rId5" imgW="799920" imgH="114300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64148568"/>
              </p:ext>
            </p:extLst>
          </p:nvPr>
        </p:nvGraphicFramePr>
        <p:xfrm>
          <a:off x="7012260" y="2706078"/>
          <a:ext cx="800100" cy="1143000"/>
        </p:xfrm>
        <a:graphic>
          <a:graphicData uri="http://schemas.openxmlformats.org/presentationml/2006/ole">
            <p:oleObj spid="_x0000_s16423" name="Формула" r:id="rId6" imgW="799920" imgH="11430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51720" y="309717"/>
            <a:ext cx="5148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Spectra of scattered electrons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950681" y="4361226"/>
            <a:ext cx="79053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dirty="0" smtClean="0"/>
              <a:t>e, MeV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317967" y="4405397"/>
            <a:ext cx="79053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dirty="0" smtClean="0"/>
              <a:t>e, MeV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928662" y="1909820"/>
            <a:ext cx="2999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High conversion coefficient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215799" y="1909820"/>
            <a:ext cx="2948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Low conversion coefficient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1742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8667" y="2473914"/>
            <a:ext cx="3791806" cy="21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790" y="2466393"/>
            <a:ext cx="4176465" cy="217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28823" y="2313257"/>
            <a:ext cx="7200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268016" y="2457273"/>
            <a:ext cx="2076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2060848"/>
            <a:ext cx="7200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588496" y="2474949"/>
            <a:ext cx="207640" cy="351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5536" y="2385265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</a:t>
            </a:r>
            <a:r>
              <a:rPr lang="en-US" sz="1400" dirty="0" smtClean="0">
                <a:sym typeface="Symbol"/>
              </a:rPr>
              <a:t></a:t>
            </a:r>
            <a:r>
              <a:rPr lang="en-US" sz="1400" dirty="0" smtClean="0"/>
              <a:t>, 1/MeV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42769" y="2394557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</a:t>
            </a:r>
            <a:r>
              <a:rPr lang="en-US" sz="1400" dirty="0" smtClean="0">
                <a:sym typeface="Symbol"/>
              </a:rPr>
              <a:t></a:t>
            </a:r>
            <a:r>
              <a:rPr lang="en-US" sz="1400" dirty="0" smtClean="0"/>
              <a:t>, 1/MeV</a:t>
            </a:r>
            <a:endParaRPr lang="en-US" sz="1400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42310993"/>
              </p:ext>
            </p:extLst>
          </p:nvPr>
        </p:nvGraphicFramePr>
        <p:xfrm>
          <a:off x="2457015" y="2619709"/>
          <a:ext cx="800100" cy="1143000"/>
        </p:xfrm>
        <a:graphic>
          <a:graphicData uri="http://schemas.openxmlformats.org/presentationml/2006/ole">
            <p:oleObj spid="_x0000_s17438" name="Формула" r:id="rId5" imgW="799920" imgH="114300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9357614"/>
              </p:ext>
            </p:extLst>
          </p:nvPr>
        </p:nvGraphicFramePr>
        <p:xfrm>
          <a:off x="7012260" y="2619709"/>
          <a:ext cx="800100" cy="1143000"/>
        </p:xfrm>
        <a:graphic>
          <a:graphicData uri="http://schemas.openxmlformats.org/presentationml/2006/ole">
            <p:oleObj spid="_x0000_s17439" name="Формула" r:id="rId6" imgW="799920" imgH="11430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69327" y="309717"/>
            <a:ext cx="4778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Spectra of scattered quanta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064621" y="4274857"/>
            <a:ext cx="7954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n-US" sz="1400" dirty="0">
                <a:sym typeface="Symbol"/>
              </a:rPr>
              <a:t></a:t>
            </a:r>
            <a:r>
              <a:rPr lang="en-US" sz="1400" dirty="0" smtClean="0"/>
              <a:t>, MeV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317967" y="4319028"/>
            <a:ext cx="7954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n-US" sz="1400" dirty="0">
                <a:sym typeface="Symbol"/>
              </a:rPr>
              <a:t></a:t>
            </a:r>
            <a:r>
              <a:rPr lang="en-US" sz="1400" dirty="0" smtClean="0"/>
              <a:t>, MeV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28662" y="1909820"/>
            <a:ext cx="2999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High conversion coefficient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215799" y="1909820"/>
            <a:ext cx="2948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Low conversion coefficient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3995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2051556"/>
            <a:ext cx="8910266" cy="3378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6050" y="5867980"/>
            <a:ext cx="27221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Conversion coefficient</a:t>
            </a:r>
            <a:endParaRPr lang="en-US" sz="22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36677180"/>
              </p:ext>
            </p:extLst>
          </p:nvPr>
        </p:nvGraphicFramePr>
        <p:xfrm>
          <a:off x="5508103" y="5897784"/>
          <a:ext cx="831677" cy="346532"/>
        </p:xfrm>
        <a:graphic>
          <a:graphicData uri="http://schemas.openxmlformats.org/presentationml/2006/ole">
            <p:oleObj spid="_x0000_s20491" name="Формула" r:id="rId4" imgW="457200" imgH="190440" progId="Equation.3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499992" y="2051556"/>
            <a:ext cx="144016" cy="3378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37559" y="309717"/>
            <a:ext cx="427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Simulation by CAIN code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74740" y="1466781"/>
            <a:ext cx="3296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Spectra of scattered electrons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258138" y="1466378"/>
            <a:ext cx="3061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Spectra of scattered quanta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3615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40324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04864"/>
            <a:ext cx="407770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28823" y="2132856"/>
            <a:ext cx="7200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268016" y="2276872"/>
            <a:ext cx="2076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2060848"/>
            <a:ext cx="7200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660504" y="2132856"/>
            <a:ext cx="207640" cy="441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5536" y="2204864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</a:t>
            </a:r>
            <a:r>
              <a:rPr lang="en-US" sz="1400" dirty="0" smtClean="0">
                <a:sym typeface="Symbol"/>
              </a:rPr>
              <a:t></a:t>
            </a:r>
            <a:r>
              <a:rPr lang="en-US" sz="1400" dirty="0" smtClean="0"/>
              <a:t>, 1/MeV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42769" y="2214156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</a:t>
            </a:r>
            <a:r>
              <a:rPr lang="en-US" sz="1400" dirty="0" smtClean="0">
                <a:sym typeface="Symbol"/>
              </a:rPr>
              <a:t></a:t>
            </a:r>
            <a:r>
              <a:rPr lang="en-US" sz="1400" dirty="0" smtClean="0"/>
              <a:t>, 1/MeV</a:t>
            </a:r>
            <a:endParaRPr lang="en-US" sz="1400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91769288"/>
              </p:ext>
            </p:extLst>
          </p:nvPr>
        </p:nvGraphicFramePr>
        <p:xfrm>
          <a:off x="2378075" y="2781300"/>
          <a:ext cx="703263" cy="350838"/>
        </p:xfrm>
        <a:graphic>
          <a:graphicData uri="http://schemas.openxmlformats.org/presentationml/2006/ole">
            <p:oleObj spid="_x0000_s18468" name="Формула" r:id="rId5" imgW="482400" imgH="2412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63688" y="309717"/>
            <a:ext cx="5721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Spectra of scattered quanta -1,+1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064621" y="4094456"/>
            <a:ext cx="7954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n-US" sz="1400" dirty="0">
                <a:sym typeface="Symbol"/>
              </a:rPr>
              <a:t></a:t>
            </a:r>
            <a:r>
              <a:rPr lang="en-US" sz="1400" dirty="0" smtClean="0"/>
              <a:t>, MeV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317967" y="4106310"/>
            <a:ext cx="795411" cy="37241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n-US" sz="1400" dirty="0">
                <a:sym typeface="Symbol"/>
              </a:rPr>
              <a:t></a:t>
            </a:r>
            <a:r>
              <a:rPr lang="en-US" sz="1400" dirty="0" smtClean="0"/>
              <a:t>, MeV</a:t>
            </a:r>
            <a:endParaRPr lang="en-US" sz="14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26830248"/>
              </p:ext>
            </p:extLst>
          </p:nvPr>
        </p:nvGraphicFramePr>
        <p:xfrm>
          <a:off x="6737350" y="2780928"/>
          <a:ext cx="701675" cy="350837"/>
        </p:xfrm>
        <a:graphic>
          <a:graphicData uri="http://schemas.openxmlformats.org/presentationml/2006/ole">
            <p:oleObj spid="_x0000_s18469" name="Формула" r:id="rId6" imgW="482400" imgH="2412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1101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267" y="1203151"/>
            <a:ext cx="3903717" cy="236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65160" y="188640"/>
            <a:ext cx="5859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Polarization of scattered electrons</a:t>
            </a:r>
            <a:endParaRPr lang="en-US" sz="3200" dirty="0"/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03152"/>
            <a:ext cx="3830439" cy="236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0681" y="2343912"/>
            <a:ext cx="79053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dirty="0" smtClean="0"/>
              <a:t>e, MeV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317967" y="2388083"/>
            <a:ext cx="79053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dirty="0" smtClean="0"/>
              <a:t>e, MeV</a:t>
            </a:r>
            <a:endParaRPr lang="en-US" sz="1400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25258219"/>
              </p:ext>
            </p:extLst>
          </p:nvPr>
        </p:nvGraphicFramePr>
        <p:xfrm>
          <a:off x="827584" y="1161312"/>
          <a:ext cx="293954" cy="356944"/>
        </p:xfrm>
        <a:graphic>
          <a:graphicData uri="http://schemas.openxmlformats.org/presentationml/2006/ole">
            <p:oleObj spid="_x0000_s19566" name="Формула" r:id="rId5" imgW="177480" imgH="21564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89955745"/>
              </p:ext>
            </p:extLst>
          </p:nvPr>
        </p:nvGraphicFramePr>
        <p:xfrm>
          <a:off x="5220072" y="1142852"/>
          <a:ext cx="293687" cy="355600"/>
        </p:xfrm>
        <a:graphic>
          <a:graphicData uri="http://schemas.openxmlformats.org/presentationml/2006/ole">
            <p:oleObj spid="_x0000_s19567" name="Формула" r:id="rId6" imgW="177480" imgH="215640" progId="Equation.3">
              <p:embed/>
            </p:oleObj>
          </a:graphicData>
        </a:graphic>
      </p:graphicFrame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4267" y="4437112"/>
            <a:ext cx="390371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437112"/>
            <a:ext cx="383043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65160" y="3708321"/>
            <a:ext cx="5489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Polarization of scattered quanta</a:t>
            </a:r>
            <a:endParaRPr lang="en-US" sz="3200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77889111"/>
              </p:ext>
            </p:extLst>
          </p:nvPr>
        </p:nvGraphicFramePr>
        <p:xfrm>
          <a:off x="1979712" y="998836"/>
          <a:ext cx="800100" cy="1143000"/>
        </p:xfrm>
        <a:graphic>
          <a:graphicData uri="http://schemas.openxmlformats.org/presentationml/2006/ole">
            <p:oleObj spid="_x0000_s19568" name="Формула" r:id="rId9" imgW="799920" imgH="114300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21525038"/>
              </p:ext>
            </p:extLst>
          </p:nvPr>
        </p:nvGraphicFramePr>
        <p:xfrm>
          <a:off x="6291362" y="998836"/>
          <a:ext cx="800100" cy="1143000"/>
        </p:xfrm>
        <a:graphic>
          <a:graphicData uri="http://schemas.openxmlformats.org/presentationml/2006/ole">
            <p:oleObj spid="_x0000_s19569" name="Формула" r:id="rId10" imgW="799920" imgH="1143000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57525352"/>
              </p:ext>
            </p:extLst>
          </p:nvPr>
        </p:nvGraphicFramePr>
        <p:xfrm>
          <a:off x="1619672" y="4518248"/>
          <a:ext cx="800100" cy="1143000"/>
        </p:xfrm>
        <a:graphic>
          <a:graphicData uri="http://schemas.openxmlformats.org/presentationml/2006/ole">
            <p:oleObj spid="_x0000_s19570" name="Формула" r:id="rId11" imgW="799920" imgH="1143000" progId="Equation.3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69470772"/>
              </p:ext>
            </p:extLst>
          </p:nvPr>
        </p:nvGraphicFramePr>
        <p:xfrm>
          <a:off x="5931322" y="4518248"/>
          <a:ext cx="800100" cy="1143000"/>
        </p:xfrm>
        <a:graphic>
          <a:graphicData uri="http://schemas.openxmlformats.org/presentationml/2006/ole">
            <p:oleObj spid="_x0000_s19571" name="Формула" r:id="rId12" imgW="799920" imgH="1143000" progId="Equation.3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35531193"/>
              </p:ext>
            </p:extLst>
          </p:nvPr>
        </p:nvGraphicFramePr>
        <p:xfrm>
          <a:off x="827584" y="4429548"/>
          <a:ext cx="216024" cy="315727"/>
        </p:xfrm>
        <a:graphic>
          <a:graphicData uri="http://schemas.openxmlformats.org/presentationml/2006/ole">
            <p:oleObj spid="_x0000_s19572" name="Формула" r:id="rId13" imgW="164880" imgH="241200" progId="Equation.3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43750225"/>
              </p:ext>
            </p:extLst>
          </p:nvPr>
        </p:nvGraphicFramePr>
        <p:xfrm>
          <a:off x="5292204" y="4437112"/>
          <a:ext cx="215900" cy="315913"/>
        </p:xfrm>
        <a:graphic>
          <a:graphicData uri="http://schemas.openxmlformats.org/presentationml/2006/ole">
            <p:oleObj spid="_x0000_s19573" name="Формула" r:id="rId14" imgW="164880" imgH="2412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987739" y="5637023"/>
            <a:ext cx="7954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n-US" sz="1400" dirty="0">
                <a:sym typeface="Symbol"/>
              </a:rPr>
              <a:t></a:t>
            </a:r>
            <a:r>
              <a:rPr lang="en-US" sz="1400" dirty="0" smtClean="0"/>
              <a:t>, MeV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8257269" y="5648877"/>
            <a:ext cx="795411" cy="37241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n-US" sz="1400" dirty="0">
                <a:sym typeface="Symbol"/>
              </a:rPr>
              <a:t></a:t>
            </a:r>
            <a:r>
              <a:rPr lang="en-US" sz="1400" dirty="0" smtClean="0"/>
              <a:t>, MeV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265132" y="2886014"/>
            <a:ext cx="2999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High conversion coefficient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552269" y="2886014"/>
            <a:ext cx="2948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Low conversion coefficient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265132" y="6500834"/>
            <a:ext cx="2999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High conversion coefficient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552269" y="6500834"/>
            <a:ext cx="2948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Low conversion coefficient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6256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Distribution of the collision events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4429132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this case , the distribution P</a:t>
            </a:r>
            <a:r>
              <a:rPr lang="en-US" sz="2000" baseline="-25000" dirty="0" smtClean="0"/>
              <a:t>e</a:t>
            </a:r>
            <a:r>
              <a:rPr lang="en-US" sz="2000" baseline="-25000" dirty="0" smtClean="0">
                <a:sym typeface="Symbol"/>
              </a:rPr>
              <a:t></a:t>
            </a:r>
            <a:r>
              <a:rPr lang="en-US" sz="2000" dirty="0" smtClean="0"/>
              <a:t>(k) will be different from the </a:t>
            </a:r>
            <a:r>
              <a:rPr lang="en-US" sz="2000" dirty="0" smtClean="0"/>
              <a:t>Poisson </a:t>
            </a:r>
            <a:r>
              <a:rPr lang="en-US" sz="2000" dirty="0" smtClean="0"/>
              <a:t>distribution because:</a:t>
            </a:r>
          </a:p>
          <a:p>
            <a:endParaRPr lang="en-US" sz="800" dirty="0"/>
          </a:p>
          <a:p>
            <a:pPr marL="342900" indent="-342900">
              <a:buAutoNum type="arabicPeriod"/>
            </a:pPr>
            <a:r>
              <a:rPr lang="en-US" sz="2000" dirty="0" smtClean="0"/>
              <a:t>in each collision, the electron can loose most of its initial energy (</a:t>
            </a:r>
            <a:r>
              <a:rPr lang="en-US" sz="2000" dirty="0" smtClean="0">
                <a:sym typeface="Symbol"/>
              </a:rPr>
              <a:t> is changing</a:t>
            </a:r>
            <a:r>
              <a:rPr lang="en-US" sz="2000" dirty="0" smtClean="0"/>
              <a:t>),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/>
              <a:t>a</a:t>
            </a:r>
            <a:r>
              <a:rPr lang="en-US" sz="2000" dirty="0" smtClean="0"/>
              <a:t>fter each collision, the polarization of scattered electron can be changed. </a:t>
            </a:r>
            <a:r>
              <a:rPr lang="en-US" sz="2000" dirty="0" smtClean="0"/>
              <a:t>Thus, </a:t>
            </a:r>
            <a:r>
              <a:rPr lang="en-US" sz="2000" dirty="0" smtClean="0"/>
              <a:t>this will also lead to cross-section transformation.</a:t>
            </a:r>
            <a:endParaRPr lang="en-US" sz="2000" dirty="0"/>
          </a:p>
        </p:txBody>
      </p:sp>
      <p:pic>
        <p:nvPicPr>
          <p:cNvPr id="36867" name="Picture 3" descr="C:\Users\итьобдлод\Desktop\Untitled-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819" y="1500174"/>
            <a:ext cx="3690429" cy="2286016"/>
          </a:xfrm>
          <a:prstGeom prst="rect">
            <a:avLst/>
          </a:prstGeom>
          <a:noFill/>
        </p:spPr>
      </p:pic>
      <p:pic>
        <p:nvPicPr>
          <p:cNvPr id="36868" name="Picture 4" descr="C:\Users\итьобдлод\Desktop\Untitled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500174"/>
            <a:ext cx="3714776" cy="230109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14810" y="364331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569418" y="364331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135729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43438" y="135729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286512" y="1285860"/>
            <a:ext cx="12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Poisson law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786446" y="2571744"/>
            <a:ext cx="118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500166" y="1357298"/>
            <a:ext cx="12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Poisson law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57224" y="2571744"/>
            <a:ext cx="118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  <a:endParaRPr lang="ru-RU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3000364" y="1857364"/>
          <a:ext cx="756402" cy="357190"/>
        </p:xfrm>
        <a:graphic>
          <a:graphicData uri="http://schemas.openxmlformats.org/presentationml/2006/ole">
            <p:oleObj spid="_x0000_s36869" name="Формула" r:id="rId5" imgW="457200" imgH="215640" progId="Equation.3">
              <p:embed/>
            </p:oleObj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7662863" y="1857372"/>
          <a:ext cx="777875" cy="357187"/>
        </p:xfrm>
        <a:graphic>
          <a:graphicData uri="http://schemas.openxmlformats.org/presentationml/2006/ole">
            <p:oleObj spid="_x0000_s36870" name="Формула" r:id="rId6" imgW="4698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85728"/>
            <a:ext cx="828680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Conclusions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</a:t>
            </a:r>
            <a:r>
              <a:rPr lang="en-US" sz="2200" dirty="0" err="1" smtClean="0"/>
              <a:t>Stochasticity</a:t>
            </a:r>
            <a:r>
              <a:rPr lang="en-US" sz="2200" dirty="0" smtClean="0"/>
              <a:t> of the nonlinear CBS process is determined by such factors as random number of absorbed photons, random number of emitted photons, and the probability of spin-flip collisions.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Distribution of the number of emitted photons is distinguished from the Poisson law due to above mentioned factors.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For any conversion coefficient, there is the non-</a:t>
            </a:r>
            <a:r>
              <a:rPr lang="en-US" sz="2200" dirty="0" err="1" smtClean="0"/>
              <a:t>zeroth</a:t>
            </a:r>
            <a:r>
              <a:rPr lang="en-US" sz="2200" dirty="0" smtClean="0"/>
              <a:t> probability of the electron passage through </a:t>
            </a:r>
            <a:r>
              <a:rPr lang="en-US" sz="2200" dirty="0" smtClean="0"/>
              <a:t>the </a:t>
            </a:r>
            <a:r>
              <a:rPr lang="en-US" sz="2200" dirty="0" smtClean="0"/>
              <a:t>laser pulse without collisions.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In order to simulate </a:t>
            </a:r>
            <a:r>
              <a:rPr lang="el-GR" sz="2200" dirty="0" smtClean="0">
                <a:latin typeface="Times New Roman"/>
                <a:cs typeface="Times New Roman"/>
              </a:rPr>
              <a:t>γγ</a:t>
            </a:r>
            <a:r>
              <a:rPr lang="en-US" sz="2200" dirty="0" smtClean="0">
                <a:cs typeface="Times New Roman"/>
              </a:rPr>
              <a:t> luminosity spectrum as well as </a:t>
            </a:r>
            <a:r>
              <a:rPr lang="el-GR" sz="2200" dirty="0" smtClean="0">
                <a:latin typeface="Times New Roman"/>
                <a:cs typeface="Times New Roman"/>
              </a:rPr>
              <a:t>γγ</a:t>
            </a:r>
            <a:r>
              <a:rPr lang="en-US" sz="2200" dirty="0" smtClean="0">
                <a:cs typeface="Times New Roman"/>
              </a:rPr>
              <a:t> effective polarization, </a:t>
            </a:r>
            <a:r>
              <a:rPr lang="en-US" sz="2200" dirty="0" smtClean="0">
                <a:cs typeface="Times New Roman"/>
              </a:rPr>
              <a:t>spin-flip process </a:t>
            </a:r>
            <a:r>
              <a:rPr lang="en-US" sz="2200" dirty="0" smtClean="0">
                <a:cs typeface="Times New Roman"/>
              </a:rPr>
              <a:t>has to </a:t>
            </a:r>
            <a:r>
              <a:rPr lang="en-US" sz="2200" dirty="0" smtClean="0">
                <a:cs typeface="Times New Roman"/>
              </a:rPr>
              <a:t>be taken </a:t>
            </a:r>
            <a:r>
              <a:rPr lang="en-US" sz="2200" dirty="0" smtClean="0">
                <a:cs typeface="Times New Roman"/>
              </a:rPr>
              <a:t>into </a:t>
            </a:r>
            <a:r>
              <a:rPr lang="en-US" sz="2200" dirty="0" smtClean="0">
                <a:cs typeface="Times New Roman"/>
              </a:rPr>
              <a:t>account.</a:t>
            </a:r>
            <a:endParaRPr lang="en-US" sz="2200" dirty="0" smtClean="0"/>
          </a:p>
          <a:p>
            <a:endParaRPr lang="en-US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00314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-24"/>
            <a:ext cx="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-24"/>
            <a:ext cx="142844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-24"/>
            <a:ext cx="142844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-24"/>
            <a:ext cx="14284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2" y="3643314"/>
            <a:ext cx="9144000" cy="3214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3643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71480"/>
            <a:ext cx="881879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dimensionless laser strength parameter (nonlinearity parameter):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800" i="1" dirty="0" smtClean="0"/>
              <a:t>E</a:t>
            </a:r>
            <a:r>
              <a:rPr lang="en-US" sz="2800" i="1" baseline="-25000" dirty="0" smtClean="0"/>
              <a:t>0</a:t>
            </a:r>
            <a:r>
              <a:rPr lang="en-US" sz="2800" dirty="0" smtClean="0"/>
              <a:t>  is the laser field,</a:t>
            </a:r>
          </a:p>
          <a:p>
            <a:r>
              <a:rPr lang="en-US" sz="2800" i="1" dirty="0" smtClean="0">
                <a:sym typeface="Symbol"/>
              </a:rPr>
              <a:t></a:t>
            </a:r>
            <a:r>
              <a:rPr lang="en-US" sz="2800" i="1" baseline="-25000" dirty="0" smtClean="0"/>
              <a:t>0</a:t>
            </a:r>
            <a:r>
              <a:rPr lang="en-US" sz="2800" dirty="0" smtClean="0"/>
              <a:t> is the radiation frequency.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800" dirty="0" smtClean="0"/>
              <a:t>“Engineering formula”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>
              <a:sym typeface="Symbol"/>
            </a:endParaRPr>
          </a:p>
          <a:p>
            <a:r>
              <a:rPr lang="ru-RU" sz="2800" i="1" dirty="0" smtClean="0">
                <a:sym typeface="Symbol"/>
              </a:rPr>
              <a:t></a:t>
            </a:r>
            <a:r>
              <a:rPr lang="en-US" sz="2800" i="1" baseline="-25000" dirty="0" smtClean="0">
                <a:sym typeface="Symbol"/>
              </a:rPr>
              <a:t>0</a:t>
            </a:r>
            <a:r>
              <a:rPr lang="en-US" sz="2800" dirty="0" smtClean="0">
                <a:sym typeface="Symbol"/>
              </a:rPr>
              <a:t> is the laser wevelength,</a:t>
            </a:r>
          </a:p>
          <a:p>
            <a:r>
              <a:rPr lang="en-US" sz="2800" i="1" dirty="0" smtClean="0">
                <a:sym typeface="Symbol"/>
              </a:rPr>
              <a:t>I</a:t>
            </a:r>
            <a:r>
              <a:rPr lang="en-US" sz="2800" i="1" baseline="-25000" dirty="0" smtClean="0">
                <a:sym typeface="Symbol"/>
              </a:rPr>
              <a:t>0</a:t>
            </a:r>
            <a:r>
              <a:rPr lang="en-US" sz="2800" dirty="0" smtClean="0">
                <a:sym typeface="Symbol"/>
              </a:rPr>
              <a:t>  is the laser intensity (power per area unit).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979578"/>
              </p:ext>
            </p:extLst>
          </p:nvPr>
        </p:nvGraphicFramePr>
        <p:xfrm>
          <a:off x="3779912" y="1449256"/>
          <a:ext cx="1633318" cy="941234"/>
        </p:xfrm>
        <a:graphic>
          <a:graphicData uri="http://schemas.openxmlformats.org/presentationml/2006/ole">
            <p:oleObj spid="_x0000_s2202" name="Формула" r:id="rId3" imgW="749160" imgH="4316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80062133"/>
              </p:ext>
            </p:extLst>
          </p:nvPr>
        </p:nvGraphicFramePr>
        <p:xfrm>
          <a:off x="2367493" y="4507410"/>
          <a:ext cx="4347647" cy="1064730"/>
        </p:xfrm>
        <a:graphic>
          <a:graphicData uri="http://schemas.openxmlformats.org/presentationml/2006/ole">
            <p:oleObj spid="_x0000_s2203" name="Формула" r:id="rId4" imgW="18669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868" y="5572140"/>
            <a:ext cx="1785950" cy="8572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3286124"/>
            <a:ext cx="9144000" cy="3571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32861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6764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Other feature – </a:t>
            </a:r>
            <a:r>
              <a:rPr lang="en-US" sz="2400" dirty="0" smtClean="0"/>
              <a:t>“high </a:t>
            </a:r>
            <a:r>
              <a:rPr lang="en-US" sz="2400" dirty="0" smtClean="0"/>
              <a:t>conversion coefficient </a:t>
            </a:r>
            <a:r>
              <a:rPr lang="en-US" sz="2400" dirty="0" smtClean="0"/>
              <a:t>(number </a:t>
            </a:r>
            <a:r>
              <a:rPr lang="en-US" sz="2400" dirty="0" smtClean="0"/>
              <a:t>of </a:t>
            </a:r>
            <a:r>
              <a:rPr lang="en-US" sz="2400" dirty="0" smtClean="0"/>
              <a:t>high-energy </a:t>
            </a:r>
            <a:r>
              <a:rPr lang="en-US" sz="2400" dirty="0" smtClean="0"/>
              <a:t>photons </a:t>
            </a:r>
            <a:r>
              <a:rPr lang="en-US" sz="2400" dirty="0" smtClean="0"/>
              <a:t>per </a:t>
            </a:r>
            <a:r>
              <a:rPr lang="en-US" sz="2400" dirty="0" smtClean="0"/>
              <a:t>one </a:t>
            </a:r>
            <a:r>
              <a:rPr lang="en-US" sz="2400" dirty="0" smtClean="0"/>
              <a:t>electron)”, </a:t>
            </a:r>
            <a:r>
              <a:rPr lang="en-US" sz="2400" dirty="0" err="1" smtClean="0"/>
              <a:t>V.I.Telnov</a:t>
            </a:r>
            <a:r>
              <a:rPr lang="en-US" sz="2400" dirty="0" smtClean="0"/>
              <a:t>, </a:t>
            </a:r>
            <a:r>
              <a:rPr lang="en-US" sz="2400" dirty="0" smtClean="0"/>
              <a:t>Problems in obtaining </a:t>
            </a:r>
            <a:r>
              <a:rPr lang="el-GR" sz="2400" dirty="0" smtClean="0">
                <a:sym typeface="Symbol"/>
              </a:rPr>
              <a:t> </a:t>
            </a:r>
            <a:r>
              <a:rPr lang="en-US" sz="2400" dirty="0" smtClean="0"/>
              <a:t>and </a:t>
            </a:r>
            <a:r>
              <a:rPr lang="el-GR" sz="2400" dirty="0" smtClean="0">
                <a:sym typeface="Symbol"/>
              </a:rPr>
              <a:t></a:t>
            </a:r>
            <a:r>
              <a:rPr lang="en-US" sz="2400" i="1" dirty="0" smtClean="0">
                <a:sym typeface="Symbol"/>
              </a:rPr>
              <a:t>e</a:t>
            </a:r>
            <a:r>
              <a:rPr lang="el-GR" sz="2400" dirty="0" smtClean="0">
                <a:sym typeface="Symbol"/>
              </a:rPr>
              <a:t> </a:t>
            </a:r>
            <a:r>
              <a:rPr lang="en-US" sz="2400" dirty="0" smtClean="0"/>
              <a:t>colliding beams at linear colliders, NIMA </a:t>
            </a:r>
            <a:r>
              <a:rPr lang="en-US" sz="2400" dirty="0" smtClean="0"/>
              <a:t>294, </a:t>
            </a:r>
            <a:r>
              <a:rPr lang="en-US" sz="2400" dirty="0" smtClean="0"/>
              <a:t>1990:</a:t>
            </a:r>
            <a:endParaRPr lang="en-US" sz="24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2400" i="1" dirty="0" smtClean="0"/>
              <a:t>L</a:t>
            </a:r>
            <a:r>
              <a:rPr lang="en-US" sz="2400" i="1" baseline="-25000" dirty="0" smtClean="0"/>
              <a:t>e</a:t>
            </a:r>
            <a:r>
              <a:rPr lang="en-US" sz="2400" i="1" baseline="-25000" dirty="0" smtClean="0">
                <a:sym typeface="Symbol"/>
              </a:rPr>
              <a:t></a:t>
            </a:r>
            <a:r>
              <a:rPr lang="en-US" sz="2400" dirty="0" smtClean="0"/>
              <a:t> – luminosity,</a:t>
            </a:r>
          </a:p>
          <a:p>
            <a:pPr>
              <a:buFont typeface="Symbol"/>
              <a:buChar char="s"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– cross-section,</a:t>
            </a:r>
          </a:p>
          <a:p>
            <a:r>
              <a:rPr lang="en-US" sz="2400" i="1" dirty="0" smtClean="0">
                <a:sym typeface="Symbol"/>
              </a:rPr>
              <a:t>N</a:t>
            </a:r>
            <a:r>
              <a:rPr lang="en-US" sz="2400" i="1" baseline="-25000" dirty="0" smtClean="0">
                <a:sym typeface="Symbol"/>
              </a:rPr>
              <a:t>e</a:t>
            </a:r>
            <a:r>
              <a:rPr lang="en-US" sz="2400" dirty="0" smtClean="0">
                <a:sym typeface="Symbol"/>
              </a:rPr>
              <a:t> – electron population in a bunch.</a:t>
            </a:r>
          </a:p>
          <a:p>
            <a:endParaRPr lang="en-US" sz="2400" dirty="0">
              <a:sym typeface="Symbol"/>
            </a:endParaRPr>
          </a:p>
          <a:p>
            <a:r>
              <a:rPr lang="en-US" sz="2400" dirty="0" smtClean="0">
                <a:sym typeface="Symbol"/>
              </a:rPr>
              <a:t>For the simplest case (</a:t>
            </a:r>
            <a:r>
              <a:rPr lang="en-US" sz="2400" i="1" dirty="0" smtClean="0">
                <a:sym typeface="Symbol"/>
              </a:rPr>
              <a:t></a:t>
            </a:r>
            <a:r>
              <a:rPr lang="en-US" sz="2400" dirty="0" smtClean="0">
                <a:sym typeface="Symbol"/>
              </a:rPr>
              <a:t>-function </a:t>
            </a:r>
            <a:r>
              <a:rPr lang="en-US" sz="2400" dirty="0" smtClean="0">
                <a:sym typeface="Wingdings" pitchFamily="2" charset="2"/>
              </a:rPr>
              <a:t>, Rayleigh length Z</a:t>
            </a:r>
            <a:r>
              <a:rPr lang="en-US" sz="2400" baseline="-25000" dirty="0" smtClean="0">
                <a:sym typeface="Wingdings" pitchFamily="2" charset="2"/>
              </a:rPr>
              <a:t>R</a:t>
            </a:r>
            <a:r>
              <a:rPr lang="en-US" sz="2400" dirty="0" smtClean="0">
                <a:sym typeface="Symbol"/>
              </a:rPr>
              <a:t> ) </a:t>
            </a:r>
          </a:p>
          <a:p>
            <a:pPr algn="ctr"/>
            <a:endParaRPr lang="en-US" sz="2400" dirty="0" smtClean="0">
              <a:sym typeface="Symbol"/>
            </a:endParaRPr>
          </a:p>
          <a:p>
            <a:pPr algn="ctr"/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>
                <a:sym typeface="Symbol"/>
              </a:rPr>
              <a:t></a:t>
            </a:r>
            <a:r>
              <a:rPr lang="en-US" sz="2400" baseline="-25000" dirty="0">
                <a:sym typeface="Symbol"/>
              </a:rPr>
              <a:t>L(e</a:t>
            </a:r>
            <a:r>
              <a:rPr lang="en-US" sz="2400" baseline="-25000" dirty="0" smtClean="0">
                <a:sym typeface="Symbol"/>
              </a:rPr>
              <a:t>)</a:t>
            </a:r>
            <a:r>
              <a:rPr lang="en-US" sz="2400" dirty="0">
                <a:sym typeface="Symbol"/>
              </a:rPr>
              <a:t> –</a:t>
            </a:r>
            <a:r>
              <a:rPr lang="en-US" sz="2400" dirty="0" smtClean="0"/>
              <a:t> </a:t>
            </a:r>
            <a:r>
              <a:rPr lang="en-US" sz="2400" dirty="0"/>
              <a:t>transverse sizes of laser (electron) </a:t>
            </a:r>
            <a:r>
              <a:rPr lang="en-US" sz="2400" dirty="0" smtClean="0"/>
              <a:t>bunches,</a:t>
            </a:r>
            <a:endParaRPr lang="ru-RU" sz="2400" dirty="0"/>
          </a:p>
          <a:p>
            <a:r>
              <a:rPr lang="en-US" sz="2400" i="1" dirty="0" smtClean="0">
                <a:sym typeface="Symbol"/>
              </a:rPr>
              <a:t>N</a:t>
            </a:r>
            <a:r>
              <a:rPr lang="en-US" sz="2400" i="1" baseline="-25000" dirty="0" smtClean="0">
                <a:sym typeface="Symbol"/>
              </a:rPr>
              <a:t>L</a:t>
            </a:r>
            <a:r>
              <a:rPr lang="en-US" sz="2400" dirty="0" smtClean="0">
                <a:sym typeface="Symbol"/>
              </a:rPr>
              <a:t>    – total number of photons in the laser pulse:</a:t>
            </a: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W </a:t>
            </a:r>
            <a:r>
              <a:rPr lang="en-US" sz="2400" dirty="0" smtClean="0">
                <a:sym typeface="Symbol"/>
              </a:rPr>
              <a:t>– total </a:t>
            </a:r>
            <a:r>
              <a:rPr lang="en-US" sz="2400" dirty="0" smtClean="0">
                <a:sym typeface="Symbol"/>
              </a:rPr>
              <a:t>energy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smtClean="0">
                <a:sym typeface="Symbol"/>
              </a:rPr>
              <a:t>         – energy of lasers’ photon</a:t>
            </a:r>
            <a:endParaRPr lang="en-US" sz="2400" dirty="0" smtClean="0">
              <a:sym typeface="Symbol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0728323"/>
              </p:ext>
            </p:extLst>
          </p:nvPr>
        </p:nvGraphicFramePr>
        <p:xfrm>
          <a:off x="3703644" y="1482717"/>
          <a:ext cx="1725612" cy="803275"/>
        </p:xfrm>
        <a:graphic>
          <a:graphicData uri="http://schemas.openxmlformats.org/presentationml/2006/ole">
            <p:oleObj spid="_x0000_s3302" name="Формула" r:id="rId3" imgW="952200" imgH="44424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2583664"/>
              </p:ext>
            </p:extLst>
          </p:nvPr>
        </p:nvGraphicFramePr>
        <p:xfrm>
          <a:off x="2714612" y="3942208"/>
          <a:ext cx="3577777" cy="900000"/>
        </p:xfrm>
        <a:graphic>
          <a:graphicData uri="http://schemas.openxmlformats.org/presentationml/2006/ole">
            <p:oleObj spid="_x0000_s3303" name="Формула" r:id="rId4" imgW="1917360" imgH="4824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38819578"/>
              </p:ext>
            </p:extLst>
          </p:nvPr>
        </p:nvGraphicFramePr>
        <p:xfrm>
          <a:off x="3913188" y="5643578"/>
          <a:ext cx="1212545" cy="792000"/>
        </p:xfrm>
        <a:graphic>
          <a:graphicData uri="http://schemas.openxmlformats.org/presentationml/2006/ole">
            <p:oleObj spid="_x0000_s3304" name="Формула" r:id="rId5" imgW="660240" imgH="431640" progId="Equation.3">
              <p:embed/>
            </p:oleObj>
          </a:graphicData>
        </a:graphic>
      </p:graphicFrame>
      <p:graphicFrame>
        <p:nvGraphicFramePr>
          <p:cNvPr id="3305" name="Object 233"/>
          <p:cNvGraphicFramePr>
            <a:graphicFrameLocks noChangeAspect="1"/>
          </p:cNvGraphicFramePr>
          <p:nvPr/>
        </p:nvGraphicFramePr>
        <p:xfrm>
          <a:off x="2786050" y="6410788"/>
          <a:ext cx="512762" cy="419100"/>
        </p:xfrm>
        <a:graphic>
          <a:graphicData uri="http://schemas.openxmlformats.org/presentationml/2006/ole">
            <p:oleObj spid="_x0000_s3305" name="Формула" r:id="rId6" imgW="2793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2571744"/>
            <a:ext cx="9144000" cy="42862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-24"/>
            <a:ext cx="9144000" cy="25717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57166"/>
            <a:ext cx="361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Symbol"/>
              </a:rPr>
              <a:t>As a rule, </a:t>
            </a:r>
            <a:r>
              <a:rPr lang="en-US" sz="2400" baseline="-25000" dirty="0" smtClean="0">
                <a:sym typeface="Symbol"/>
              </a:rPr>
              <a:t>e</a:t>
            </a:r>
            <a:r>
              <a:rPr lang="en-US" sz="2400" dirty="0" smtClean="0">
                <a:sym typeface="Symbol"/>
              </a:rPr>
              <a:t>&lt;&lt;</a:t>
            </a:r>
            <a:r>
              <a:rPr lang="en-US" sz="2400" baseline="-25000" dirty="0" smtClean="0">
                <a:sym typeface="Symbol"/>
              </a:rPr>
              <a:t>L</a:t>
            </a:r>
            <a:r>
              <a:rPr lang="en-US" sz="2400" dirty="0" smtClean="0">
                <a:sym typeface="Symbol"/>
              </a:rPr>
              <a:t> . Then for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586858" y="1905400"/>
          <a:ext cx="114300" cy="215900"/>
        </p:xfrm>
        <a:graphic>
          <a:graphicData uri="http://schemas.openxmlformats.org/presentationml/2006/ole">
            <p:oleObj spid="_x0000_s1406" name="Формула" r:id="rId3" imgW="114151" imgH="215619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60292205"/>
              </p:ext>
            </p:extLst>
          </p:nvPr>
        </p:nvGraphicFramePr>
        <p:xfrm>
          <a:off x="3668713" y="642918"/>
          <a:ext cx="1858962" cy="757237"/>
        </p:xfrm>
        <a:graphic>
          <a:graphicData uri="http://schemas.openxmlformats.org/presentationml/2006/ole">
            <p:oleObj spid="_x0000_s1407" name="Формула" r:id="rId4" imgW="1015920" imgH="4190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26532079"/>
              </p:ext>
            </p:extLst>
          </p:nvPr>
        </p:nvGraphicFramePr>
        <p:xfrm>
          <a:off x="3856038" y="1808163"/>
          <a:ext cx="1392237" cy="763587"/>
        </p:xfrm>
        <a:graphic>
          <a:graphicData uri="http://schemas.openxmlformats.org/presentationml/2006/ole">
            <p:oleObj spid="_x0000_s1408" name="Формула" r:id="rId5" imgW="787320" imgH="431640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83568" y="2714620"/>
            <a:ext cx="35709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Symbol"/>
              </a:rPr>
              <a:t>Estimation of k in this case:</a:t>
            </a:r>
          </a:p>
          <a:p>
            <a:r>
              <a:rPr lang="en-US" sz="2400" dirty="0" smtClean="0">
                <a:sym typeface="Symbol"/>
              </a:rPr>
              <a:t> 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3929058" y="4646296"/>
          <a:ext cx="1296144" cy="801253"/>
        </p:xfrm>
        <a:graphic>
          <a:graphicData uri="http://schemas.openxmlformats.org/presentationml/2006/ole">
            <p:oleObj spid="_x0000_s1409" name="Формула" r:id="rId6" imgW="698197" imgH="431613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3430385" y="3217536"/>
          <a:ext cx="2213185" cy="792088"/>
        </p:xfrm>
        <a:graphic>
          <a:graphicData uri="http://schemas.openxmlformats.org/presentationml/2006/ole">
            <p:oleObj spid="_x0000_s1410" name="Формула" r:id="rId7" imgW="1206500" imgH="431800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3569" y="4000504"/>
            <a:ext cx="8246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ym typeface="Symbol"/>
              </a:rPr>
              <a:t>w</a:t>
            </a:r>
            <a:r>
              <a:rPr lang="en-US" sz="2400" dirty="0" smtClean="0">
                <a:sym typeface="Symbol"/>
              </a:rPr>
              <a:t>here </a:t>
            </a:r>
            <a:r>
              <a:rPr lang="en-US" sz="2400" i="1" dirty="0" err="1" smtClean="0">
                <a:sym typeface="Symbol"/>
              </a:rPr>
              <a:t>l</a:t>
            </a:r>
            <a:r>
              <a:rPr lang="en-US" sz="2400" i="1" baseline="-25000" dirty="0" err="1" smtClean="0">
                <a:sym typeface="Symbol"/>
              </a:rPr>
              <a:t>L</a:t>
            </a:r>
            <a:r>
              <a:rPr lang="en-US" sz="2400" dirty="0" smtClean="0">
                <a:sym typeface="Symbol"/>
              </a:rPr>
              <a:t> – effective length of the laser pulse, </a:t>
            </a:r>
            <a:r>
              <a:rPr lang="en-US" sz="2400" dirty="0" smtClean="0">
                <a:sym typeface="Symbol"/>
              </a:rPr>
              <a:t>and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i="1" baseline="-25000" dirty="0" smtClean="0">
                <a:sym typeface="Symbol"/>
              </a:rPr>
              <a:t>0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is the laser photon concentration:</a:t>
            </a:r>
          </a:p>
          <a:p>
            <a:r>
              <a:rPr lang="en-US" sz="2400" dirty="0" smtClean="0">
                <a:sym typeface="Symbol"/>
              </a:rPr>
              <a:t> 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4071934" y="5587132"/>
          <a:ext cx="861882" cy="792000"/>
        </p:xfrm>
        <a:graphic>
          <a:graphicData uri="http://schemas.openxmlformats.org/presentationml/2006/ole">
            <p:oleObj spid="_x0000_s1411" name="Формула" r:id="rId8" imgW="469800" imgH="431640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97882" y="6312779"/>
            <a:ext cx="8246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 smtClean="0">
                <a:sym typeface="Symbol"/>
              </a:rPr>
              <a:t>l</a:t>
            </a:r>
            <a:r>
              <a:rPr lang="en-US" sz="2400" i="1" baseline="-25000" dirty="0" err="1" smtClean="0">
                <a:sym typeface="Symbol"/>
              </a:rPr>
              <a:t>c</a:t>
            </a:r>
            <a:r>
              <a:rPr lang="en-US" sz="2400" dirty="0" smtClean="0">
                <a:sym typeface="Symbol"/>
              </a:rPr>
              <a:t> – collision length ( </a:t>
            </a:r>
            <a:r>
              <a:rPr lang="en-US" sz="2400" i="1" dirty="0" err="1" smtClean="0">
                <a:sym typeface="Symbol"/>
              </a:rPr>
              <a:t>l</a:t>
            </a:r>
            <a:r>
              <a:rPr lang="en-US" sz="2400" i="1" baseline="-25000" dirty="0" err="1" smtClean="0">
                <a:sym typeface="Symbol"/>
              </a:rPr>
              <a:t>c</a:t>
            </a:r>
            <a:r>
              <a:rPr lang="en-US" sz="2400" i="1" dirty="0" smtClean="0">
                <a:sym typeface="Symbol"/>
              </a:rPr>
              <a:t>=1/(2n</a:t>
            </a:r>
            <a:r>
              <a:rPr lang="en-US" sz="2400" i="1" baseline="-25000" dirty="0" smtClean="0">
                <a:sym typeface="Symbol"/>
              </a:rPr>
              <a:t>0</a:t>
            </a:r>
            <a:r>
              <a:rPr lang="el-GR" sz="2400" i="1" dirty="0" smtClean="0">
                <a:latin typeface="Times New Roman"/>
                <a:cs typeface="Times New Roman"/>
                <a:sym typeface="Symbol"/>
              </a:rPr>
              <a:t>σ</a:t>
            </a:r>
            <a:r>
              <a:rPr lang="en-US" sz="2400" i="1" dirty="0" smtClean="0">
                <a:sym typeface="Symbol"/>
              </a:rPr>
              <a:t>) </a:t>
            </a:r>
            <a:r>
              <a:rPr lang="en-US" sz="2400" dirty="0" smtClean="0">
                <a:sym typeface="Symbol"/>
              </a:rPr>
              <a:t>)</a:t>
            </a:r>
          </a:p>
          <a:p>
            <a:r>
              <a:rPr lang="en-US" sz="2400" dirty="0" smtClean="0">
                <a:sym typeface="Symbol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8343" y="1324261"/>
            <a:ext cx="554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Symbol"/>
              </a:rPr>
              <a:t>w</a:t>
            </a:r>
            <a:r>
              <a:rPr lang="en-US" sz="2400" baseline="-25000" dirty="0" smtClean="0">
                <a:sym typeface="Symbol"/>
              </a:rPr>
              <a:t>0</a:t>
            </a:r>
            <a:r>
              <a:rPr lang="en-US" sz="2400" dirty="0" smtClean="0">
                <a:sym typeface="Symbol"/>
              </a:rPr>
              <a:t> is the radius of the focused laser pulse, </a:t>
            </a:r>
            <a:r>
              <a:rPr lang="en-US" sz="2400" dirty="0" smtClean="0">
                <a:sym typeface="Symbol"/>
              </a:rPr>
              <a:t> </a:t>
            </a:r>
            <a:endParaRPr lang="en-US" sz="2400" dirty="0" smtClean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2" y="3857628"/>
            <a:ext cx="9144000" cy="30003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-24"/>
            <a:ext cx="9144000" cy="29289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85728"/>
            <a:ext cx="6262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ym typeface="Symbol"/>
              </a:rPr>
              <a:t>Parameter </a:t>
            </a:r>
            <a:r>
              <a:rPr lang="en-US" sz="2200" i="1" dirty="0" smtClean="0">
                <a:sym typeface="Symbol"/>
              </a:rPr>
              <a:t>a</a:t>
            </a:r>
            <a:r>
              <a:rPr lang="en-US" sz="2200" i="1" baseline="-25000" dirty="0" smtClean="0">
                <a:sym typeface="Symbol"/>
              </a:rPr>
              <a:t>0</a:t>
            </a:r>
            <a:r>
              <a:rPr lang="en-US" sz="2200" dirty="0" smtClean="0">
                <a:sym typeface="Symbol"/>
              </a:rPr>
              <a:t> can be written in the following manner:</a:t>
            </a:r>
          </a:p>
          <a:p>
            <a:r>
              <a:rPr lang="en-US" sz="2200" dirty="0" smtClean="0">
                <a:sym typeface="Symbol"/>
              </a:rPr>
              <a:t>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42689956"/>
              </p:ext>
            </p:extLst>
          </p:nvPr>
        </p:nvGraphicFramePr>
        <p:xfrm>
          <a:off x="3719513" y="774700"/>
          <a:ext cx="1852612" cy="2074863"/>
        </p:xfrm>
        <a:graphic>
          <a:graphicData uri="http://schemas.openxmlformats.org/presentationml/2006/ole">
            <p:oleObj spid="_x0000_s4174" name="Формула" r:id="rId3" imgW="965160" imgH="1079280" progId="Equation.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76" y="3000372"/>
            <a:ext cx="867645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ym typeface="Symbol"/>
              </a:rPr>
              <a:t>As any quantum process, the scattering and emission of photons by an electron passing through a laser pulse is the </a:t>
            </a:r>
            <a:r>
              <a:rPr lang="en-US" sz="2200" u="sng" dirty="0" smtClean="0">
                <a:sym typeface="Symbol"/>
              </a:rPr>
              <a:t>discrete</a:t>
            </a:r>
            <a:r>
              <a:rPr lang="en-US" sz="2200" dirty="0" smtClean="0">
                <a:sym typeface="Symbol"/>
              </a:rPr>
              <a:t> one</a:t>
            </a:r>
            <a:r>
              <a:rPr lang="en-US" sz="2200" dirty="0" smtClean="0">
                <a:sym typeface="Symbol"/>
              </a:rPr>
              <a:t>.</a:t>
            </a:r>
          </a:p>
          <a:p>
            <a:endParaRPr lang="en-US" dirty="0" smtClean="0">
              <a:sym typeface="Symbol"/>
            </a:endParaRPr>
          </a:p>
          <a:p>
            <a:r>
              <a:rPr lang="en-US" sz="2200" dirty="0" smtClean="0">
                <a:sym typeface="Symbol"/>
              </a:rPr>
              <a:t>It means that the value </a:t>
            </a:r>
            <a:r>
              <a:rPr lang="en-US" sz="2200" i="1" dirty="0" smtClean="0">
                <a:sym typeface="Symbol"/>
              </a:rPr>
              <a:t>k</a:t>
            </a:r>
            <a:r>
              <a:rPr lang="en-US" sz="2200" dirty="0" smtClean="0">
                <a:sym typeface="Symbol"/>
              </a:rPr>
              <a:t> is the </a:t>
            </a:r>
            <a:r>
              <a:rPr lang="en-US" sz="2200" u="sng" dirty="0" smtClean="0">
                <a:sym typeface="Symbol"/>
              </a:rPr>
              <a:t>mean number</a:t>
            </a:r>
            <a:r>
              <a:rPr lang="en-US" sz="2200" dirty="0" smtClean="0">
                <a:sym typeface="Symbol"/>
              </a:rPr>
              <a:t> of emitted photons (k=0,1,2</a:t>
            </a:r>
            <a:r>
              <a:rPr lang="en-US" sz="2200" dirty="0" smtClean="0">
                <a:sym typeface="Symbol"/>
              </a:rPr>
              <a:t>,…).</a:t>
            </a:r>
            <a:endParaRPr lang="en-US" sz="2200" dirty="0" smtClean="0">
              <a:sym typeface="Symbol"/>
            </a:endParaRPr>
          </a:p>
          <a:p>
            <a:endParaRPr lang="en-US" sz="800" dirty="0">
              <a:sym typeface="Symbol"/>
            </a:endParaRPr>
          </a:p>
          <a:p>
            <a:r>
              <a:rPr lang="en-US" sz="2200" dirty="0" smtClean="0">
                <a:sym typeface="Symbol"/>
              </a:rPr>
              <a:t>For correct description of the Compton backscattering process (CBS), we should consider the following kinds of stochasticity:</a:t>
            </a:r>
          </a:p>
          <a:p>
            <a:pPr marL="342900" indent="-342900">
              <a:buAutoNum type="alphaLcParenR"/>
            </a:pPr>
            <a:r>
              <a:rPr lang="en-US" sz="2200" dirty="0" smtClean="0">
                <a:sym typeface="Symbol"/>
              </a:rPr>
              <a:t>t</a:t>
            </a:r>
            <a:r>
              <a:rPr lang="en-US" sz="2200" dirty="0" smtClean="0">
                <a:sym typeface="Symbol"/>
              </a:rPr>
              <a:t>he </a:t>
            </a:r>
            <a:r>
              <a:rPr lang="en-US" sz="2200" dirty="0" smtClean="0">
                <a:sym typeface="Symbol"/>
              </a:rPr>
              <a:t>random number of absorbed photons </a:t>
            </a:r>
            <a:r>
              <a:rPr lang="en-US" sz="2200" b="1" i="1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n</a:t>
            </a:r>
            <a:r>
              <a:rPr lang="en-US" sz="2200" dirty="0">
                <a:sym typeface="Symbol"/>
              </a:rPr>
              <a:t>,</a:t>
            </a:r>
            <a:endParaRPr lang="en-US" sz="2200" dirty="0" smtClean="0">
              <a:sym typeface="Symbol"/>
            </a:endParaRPr>
          </a:p>
          <a:p>
            <a:pPr marL="342900" indent="-342900">
              <a:buAutoNum type="alphaLcParenR"/>
            </a:pPr>
            <a:r>
              <a:rPr lang="en-US" sz="2200" dirty="0" smtClean="0">
                <a:sym typeface="Symbol"/>
              </a:rPr>
              <a:t>t</a:t>
            </a:r>
            <a:r>
              <a:rPr lang="en-US" sz="2200" dirty="0" smtClean="0">
                <a:sym typeface="Symbol"/>
              </a:rPr>
              <a:t>he </a:t>
            </a:r>
            <a:r>
              <a:rPr lang="en-US" sz="2200" dirty="0" smtClean="0">
                <a:sym typeface="Symbol"/>
              </a:rPr>
              <a:t>random number of collisions of the initial electron with laser photons </a:t>
            </a:r>
            <a:r>
              <a:rPr lang="en-US" sz="2200" b="1" i="1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k</a:t>
            </a:r>
            <a:r>
              <a:rPr lang="en-US" sz="2200" i="1" dirty="0" smtClean="0">
                <a:sym typeface="Symbol"/>
              </a:rPr>
              <a:t>,</a:t>
            </a:r>
          </a:p>
          <a:p>
            <a:pPr marL="342900" indent="-342900">
              <a:buAutoNum type="alphaLcParenR"/>
            </a:pPr>
            <a:r>
              <a:rPr lang="en-US" sz="2200" dirty="0" smtClean="0">
                <a:sym typeface="Symbol"/>
              </a:rPr>
              <a:t>t</a:t>
            </a:r>
            <a:r>
              <a:rPr lang="en-US" sz="2200" dirty="0" smtClean="0">
                <a:sym typeface="Symbol"/>
              </a:rPr>
              <a:t>he </a:t>
            </a:r>
            <a:r>
              <a:rPr lang="en-US" sz="2200" dirty="0" smtClean="0">
                <a:sym typeface="Symbol"/>
              </a:rPr>
              <a:t>stochastic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spin-flip</a:t>
            </a:r>
            <a:r>
              <a:rPr lang="en-US" sz="2200" dirty="0" smtClean="0">
                <a:sym typeface="Symbol"/>
              </a:rPr>
              <a:t> process in each collision.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32" y="2928934"/>
            <a:ext cx="9144000" cy="3929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-24"/>
            <a:ext cx="9144000" cy="29289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58441867"/>
              </p:ext>
            </p:extLst>
          </p:nvPr>
        </p:nvGraphicFramePr>
        <p:xfrm>
          <a:off x="2051720" y="1244802"/>
          <a:ext cx="5393829" cy="684000"/>
        </p:xfrm>
        <a:graphic>
          <a:graphicData uri="http://schemas.openxmlformats.org/presentationml/2006/ole">
            <p:oleObj spid="_x0000_s5628" name="Формула" r:id="rId3" imgW="3505200" imgH="44450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82363855"/>
              </p:ext>
            </p:extLst>
          </p:nvPr>
        </p:nvGraphicFramePr>
        <p:xfrm>
          <a:off x="2381248" y="500647"/>
          <a:ext cx="2258804" cy="648000"/>
        </p:xfrm>
        <a:graphic>
          <a:graphicData uri="http://schemas.openxmlformats.org/presentationml/2006/ole">
            <p:oleObj spid="_x0000_s5629" name="Формула" r:id="rId4" imgW="1460160" imgH="4190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84349919"/>
              </p:ext>
            </p:extLst>
          </p:nvPr>
        </p:nvGraphicFramePr>
        <p:xfrm>
          <a:off x="4788024" y="500042"/>
          <a:ext cx="2115528" cy="648000"/>
        </p:xfrm>
        <a:graphic>
          <a:graphicData uri="http://schemas.openxmlformats.org/presentationml/2006/ole">
            <p:oleObj spid="_x0000_s5630" name="Формула" r:id="rId5" imgW="1409400" imgH="43164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79646807"/>
              </p:ext>
            </p:extLst>
          </p:nvPr>
        </p:nvGraphicFramePr>
        <p:xfrm>
          <a:off x="323528" y="1916832"/>
          <a:ext cx="644202" cy="297324"/>
        </p:xfrm>
        <a:graphic>
          <a:graphicData uri="http://schemas.openxmlformats.org/presentationml/2006/ole">
            <p:oleObj spid="_x0000_s5631" name="Формула" r:id="rId6" imgW="495000" imgH="2286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56798" y="1916832"/>
            <a:ext cx="606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the longitudinal polarization of the initial (scattered) electron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2712" y="2204864"/>
            <a:ext cx="4130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Pc</a:t>
            </a:r>
            <a:r>
              <a:rPr lang="en-US" dirty="0" smtClean="0"/>
              <a:t>   is the circular polarization of </a:t>
            </a:r>
          </a:p>
          <a:p>
            <a:r>
              <a:rPr lang="en-US" dirty="0" smtClean="0"/>
              <a:t>n     is the number of “absorbed” photons.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91874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ultra relativistic </a:t>
            </a:r>
            <a:r>
              <a:rPr lang="en-US" dirty="0"/>
              <a:t>assumption, </a:t>
            </a:r>
            <a:r>
              <a:rPr lang="en-US" dirty="0" smtClean="0"/>
              <a:t>maximum </a:t>
            </a:r>
            <a:r>
              <a:rPr lang="en-US" dirty="0"/>
              <a:t>value of </a:t>
            </a:r>
            <a:r>
              <a:rPr lang="en-US" i="1" dirty="0"/>
              <a:t>y</a:t>
            </a:r>
            <a:r>
              <a:rPr lang="en-US" dirty="0"/>
              <a:t> during interaction with </a:t>
            </a:r>
            <a:r>
              <a:rPr lang="en-US" i="1" dirty="0"/>
              <a:t>n</a:t>
            </a:r>
            <a:r>
              <a:rPr lang="en-US" dirty="0"/>
              <a:t> photons can be written as </a:t>
            </a:r>
            <a:r>
              <a:rPr lang="en-US" dirty="0" smtClean="0"/>
              <a:t>follows</a:t>
            </a:r>
            <a:r>
              <a:rPr lang="en-US" dirty="0"/>
              <a:t> </a:t>
            </a:r>
            <a:r>
              <a:rPr lang="en-US" dirty="0" smtClean="0"/>
              <a:t>(see </a:t>
            </a:r>
            <a:r>
              <a:rPr lang="en-US" dirty="0" err="1" smtClean="0"/>
              <a:t>D.Ivanov</a:t>
            </a:r>
            <a:r>
              <a:rPr lang="en-US" dirty="0" smtClean="0"/>
              <a:t> et al. EPJC,2009)</a:t>
            </a:r>
            <a:endParaRPr lang="ru-RU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67616932"/>
              </p:ext>
            </p:extLst>
          </p:nvPr>
        </p:nvGraphicFramePr>
        <p:xfrm>
          <a:off x="2483767" y="3566818"/>
          <a:ext cx="2555109" cy="684000"/>
        </p:xfrm>
        <a:graphic>
          <a:graphicData uri="http://schemas.openxmlformats.org/presentationml/2006/ole">
            <p:oleObj spid="_x0000_s5632" name="Формула" r:id="rId7" imgW="1612800" imgH="431640" progId="Equation.3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45203261"/>
              </p:ext>
            </p:extLst>
          </p:nvPr>
        </p:nvGraphicFramePr>
        <p:xfrm>
          <a:off x="2267744" y="4443125"/>
          <a:ext cx="5195084" cy="2268000"/>
        </p:xfrm>
        <a:graphic>
          <a:graphicData uri="http://schemas.openxmlformats.org/presentationml/2006/ole">
            <p:oleObj spid="_x0000_s5633" name="Формула" r:id="rId8" imgW="3403600" imgH="1485900" progId="Equation.3">
              <p:embed/>
            </p:oleObj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51790075"/>
              </p:ext>
            </p:extLst>
          </p:nvPr>
        </p:nvGraphicFramePr>
        <p:xfrm>
          <a:off x="5248357" y="3710635"/>
          <a:ext cx="1895411" cy="414174"/>
        </p:xfrm>
        <a:graphic>
          <a:graphicData uri="http://schemas.openxmlformats.org/presentationml/2006/ole">
            <p:oleObj spid="_x0000_s5634" name="Формула" r:id="rId9" imgW="1104840" imgH="2412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7158" y="71414"/>
            <a:ext cx="8191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Cross-section of the nonlinear CBS process for both polarized initial particles: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9103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where</a:t>
            </a:r>
            <a:endParaRPr lang="en-US" sz="22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53514074"/>
              </p:ext>
            </p:extLst>
          </p:nvPr>
        </p:nvGraphicFramePr>
        <p:xfrm>
          <a:off x="3349630" y="720533"/>
          <a:ext cx="1936750" cy="482600"/>
        </p:xfrm>
        <a:graphic>
          <a:graphicData uri="http://schemas.openxmlformats.org/presentationml/2006/ole">
            <p:oleObj spid="_x0000_s6534" name="Формула" r:id="rId3" imgW="1066680" imgH="26640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7570218"/>
              </p:ext>
            </p:extLst>
          </p:nvPr>
        </p:nvGraphicFramePr>
        <p:xfrm>
          <a:off x="5348826" y="717331"/>
          <a:ext cx="1152000" cy="432000"/>
        </p:xfrm>
        <a:graphic>
          <a:graphicData uri="http://schemas.openxmlformats.org/presentationml/2006/ole">
            <p:oleObj spid="_x0000_s6535" name="Формула" r:id="rId4" imgW="609480" imgH="22860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17986836"/>
              </p:ext>
            </p:extLst>
          </p:nvPr>
        </p:nvGraphicFramePr>
        <p:xfrm>
          <a:off x="3382028" y="1493992"/>
          <a:ext cx="1832914" cy="792000"/>
        </p:xfrm>
        <a:graphic>
          <a:graphicData uri="http://schemas.openxmlformats.org/presentationml/2006/ole">
            <p:oleObj spid="_x0000_s6536" name="Формула" r:id="rId5" imgW="1028520" imgH="4442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2636912"/>
            <a:ext cx="57433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/>
              <a:t>f</a:t>
            </a:r>
            <a:r>
              <a:rPr lang="en-US" sz="2200" i="1" baseline="-25000" dirty="0" smtClean="0"/>
              <a:t>n</a:t>
            </a:r>
            <a:r>
              <a:rPr lang="en-US" sz="2200" i="1" dirty="0" smtClean="0"/>
              <a:t>(z</a:t>
            </a:r>
            <a:r>
              <a:rPr lang="en-US" sz="2200" i="1" baseline="-25000" dirty="0" smtClean="0"/>
              <a:t>n</a:t>
            </a:r>
            <a:r>
              <a:rPr lang="en-US" sz="2200" i="1" dirty="0" smtClean="0"/>
              <a:t>), g</a:t>
            </a:r>
            <a:r>
              <a:rPr lang="en-US" sz="2200" i="1" baseline="-25000" dirty="0" smtClean="0"/>
              <a:t>n</a:t>
            </a:r>
            <a:r>
              <a:rPr lang="en-US" sz="2200" i="1" dirty="0" smtClean="0"/>
              <a:t>(z</a:t>
            </a:r>
            <a:r>
              <a:rPr lang="en-US" sz="2200" i="1" baseline="-25000" dirty="0" smtClean="0"/>
              <a:t>n</a:t>
            </a:r>
            <a:r>
              <a:rPr lang="en-US" sz="2200" i="1" dirty="0" smtClean="0"/>
              <a:t>), h</a:t>
            </a:r>
            <a:r>
              <a:rPr lang="en-US" sz="2200" i="1" baseline="-25000" dirty="0" smtClean="0"/>
              <a:t>n</a:t>
            </a:r>
            <a:r>
              <a:rPr lang="en-US" sz="2200" i="1" dirty="0" smtClean="0"/>
              <a:t>(z</a:t>
            </a:r>
            <a:r>
              <a:rPr lang="en-US" sz="2200" i="1" baseline="-25000" dirty="0" smtClean="0"/>
              <a:t>n</a:t>
            </a:r>
            <a:r>
              <a:rPr lang="en-US" sz="2200" i="1" dirty="0" smtClean="0"/>
              <a:t>)</a:t>
            </a:r>
            <a:r>
              <a:rPr lang="en-US" sz="2200" dirty="0" smtClean="0"/>
              <a:t> </a:t>
            </a:r>
            <a:r>
              <a:rPr lang="en-US" sz="2200" dirty="0" smtClean="0"/>
              <a:t>are functions </a:t>
            </a:r>
            <a:r>
              <a:rPr lang="en-US" sz="2200" dirty="0" smtClean="0"/>
              <a:t>of the argument</a:t>
            </a:r>
            <a:endParaRPr lang="en-US" sz="2200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47710053"/>
              </p:ext>
            </p:extLst>
          </p:nvPr>
        </p:nvGraphicFramePr>
        <p:xfrm>
          <a:off x="3260725" y="3143250"/>
          <a:ext cx="2073275" cy="892175"/>
        </p:xfrm>
        <a:graphic>
          <a:graphicData uri="http://schemas.openxmlformats.org/presentationml/2006/ole">
            <p:oleObj spid="_x0000_s6537" name="Формула" r:id="rId6" imgW="1091880" imgH="4698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4355435"/>
            <a:ext cx="64842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</a:t>
            </a:r>
            <a:r>
              <a:rPr lang="en-US" sz="2200" dirty="0" smtClean="0"/>
              <a:t>nd they can </a:t>
            </a:r>
            <a:r>
              <a:rPr lang="en-US" sz="2200" dirty="0" smtClean="0"/>
              <a:t>be derived through the Bessel function </a:t>
            </a:r>
            <a:r>
              <a:rPr lang="en-US" sz="2200" i="1" dirty="0" err="1" smtClean="0"/>
              <a:t>J</a:t>
            </a:r>
            <a:r>
              <a:rPr lang="en-US" sz="2200" i="1" baseline="-25000" dirty="0" err="1" smtClean="0"/>
              <a:t>n</a:t>
            </a:r>
            <a:r>
              <a:rPr lang="en-US" sz="2200" i="1" dirty="0" smtClean="0"/>
              <a:t>:</a:t>
            </a:r>
            <a:endParaRPr lang="en-US" sz="2200" i="1" baseline="-25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19952433"/>
              </p:ext>
            </p:extLst>
          </p:nvPr>
        </p:nvGraphicFramePr>
        <p:xfrm>
          <a:off x="2392380" y="5013176"/>
          <a:ext cx="4608512" cy="1476761"/>
        </p:xfrm>
        <a:graphic>
          <a:graphicData uri="http://schemas.openxmlformats.org/presentationml/2006/ole">
            <p:oleObj spid="_x0000_s6538" name="Формула" r:id="rId7" imgW="2298600" imgH="736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-24"/>
            <a:ext cx="9144000" cy="19288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28802"/>
            <a:ext cx="9144000" cy="26432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4572008"/>
            <a:ext cx="9144000" cy="2286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2169560"/>
            <a:ext cx="59613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Cross-section without spin-flip can be described as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19076408"/>
              </p:ext>
            </p:extLst>
          </p:nvPr>
        </p:nvGraphicFramePr>
        <p:xfrm>
          <a:off x="3477939" y="852837"/>
          <a:ext cx="976724" cy="817722"/>
        </p:xfrm>
        <a:graphic>
          <a:graphicData uri="http://schemas.openxmlformats.org/presentationml/2006/ole">
            <p:oleObj spid="_x0000_s7521" name="Формула" r:id="rId3" imgW="545760" imgH="4572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7391" y="785794"/>
            <a:ext cx="9546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s</a:t>
            </a:r>
            <a:r>
              <a:rPr lang="en-US" sz="2200" dirty="0" smtClean="0"/>
              <a:t>tate 1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214422"/>
            <a:ext cx="9546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s</a:t>
            </a:r>
            <a:r>
              <a:rPr lang="en-US" sz="2200" dirty="0" smtClean="0"/>
              <a:t>tate 2</a:t>
            </a:r>
            <a:endParaRPr lang="en-US" sz="2200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09238571"/>
              </p:ext>
            </p:extLst>
          </p:nvPr>
        </p:nvGraphicFramePr>
        <p:xfrm>
          <a:off x="2500298" y="2711248"/>
          <a:ext cx="4045372" cy="828000"/>
        </p:xfrm>
        <a:graphic>
          <a:graphicData uri="http://schemas.openxmlformats.org/presentationml/2006/ole">
            <p:oleObj spid="_x0000_s7522" name="Формула" r:id="rId4" imgW="2171520" imgH="4442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09804" y="3711380"/>
            <a:ext cx="576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f</a:t>
            </a:r>
            <a:r>
              <a:rPr lang="en-US" sz="2200" dirty="0" smtClean="0"/>
              <a:t>or </a:t>
            </a:r>
            <a:endParaRPr lang="en-US" sz="2200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05535355"/>
              </p:ext>
            </p:extLst>
          </p:nvPr>
        </p:nvGraphicFramePr>
        <p:xfrm>
          <a:off x="3357553" y="3711380"/>
          <a:ext cx="2329200" cy="432000"/>
        </p:xfrm>
        <a:graphic>
          <a:graphicData uri="http://schemas.openxmlformats.org/presentationml/2006/ole">
            <p:oleObj spid="_x0000_s7523" name="Формула" r:id="rId5" imgW="1206360" imgH="22860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5464524"/>
              </p:ext>
            </p:extLst>
          </p:nvPr>
        </p:nvGraphicFramePr>
        <p:xfrm>
          <a:off x="2527283" y="4920670"/>
          <a:ext cx="4044981" cy="828000"/>
        </p:xfrm>
        <a:graphic>
          <a:graphicData uri="http://schemas.openxmlformats.org/presentationml/2006/ole">
            <p:oleObj spid="_x0000_s7524" name="Формула" r:id="rId6" imgW="2171520" imgH="4442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714612" y="5784195"/>
            <a:ext cx="576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f</a:t>
            </a:r>
            <a:r>
              <a:rPr lang="en-US" sz="2200" dirty="0" smtClean="0"/>
              <a:t>or </a:t>
            </a:r>
            <a:endParaRPr lang="en-US" sz="2200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30688642"/>
              </p:ext>
            </p:extLst>
          </p:nvPr>
        </p:nvGraphicFramePr>
        <p:xfrm>
          <a:off x="3425018" y="5775772"/>
          <a:ext cx="2329200" cy="432000"/>
        </p:xfrm>
        <a:graphic>
          <a:graphicData uri="http://schemas.openxmlformats.org/presentationml/2006/ole">
            <p:oleObj spid="_x0000_s7525" name="Формула" r:id="rId7" imgW="1206360" imgH="228600" progId="Equation.3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476672"/>
            <a:ext cx="20438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For the notation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37664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1320</Words>
  <Application>Microsoft Office PowerPoint</Application>
  <PresentationFormat>Экран (4:3)</PresentationFormat>
  <Paragraphs>201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Тема Office</vt:lpstr>
      <vt:lpstr>Формула</vt:lpstr>
      <vt:lpstr>Microsoft Equation 3.0</vt:lpstr>
      <vt:lpstr>Photon spectrum and polarization for high conversion coefficient in Compton backscattering process </vt:lpstr>
      <vt:lpstr>Compton scattering process description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Distribution of the collision events </vt:lpstr>
      <vt:lpstr>Слайд 27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итьобдлод</cp:lastModifiedBy>
  <cp:revision>143</cp:revision>
  <dcterms:created xsi:type="dcterms:W3CDTF">2015-06-11T12:18:14Z</dcterms:created>
  <dcterms:modified xsi:type="dcterms:W3CDTF">2015-06-18T11:42:15Z</dcterms:modified>
</cp:coreProperties>
</file>