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7"/>
  </p:notesMasterIdLst>
  <p:sldIdLst>
    <p:sldId id="311" r:id="rId2"/>
    <p:sldId id="315" r:id="rId3"/>
    <p:sldId id="417" r:id="rId4"/>
    <p:sldId id="535" r:id="rId5"/>
    <p:sldId id="325" r:id="rId6"/>
    <p:sldId id="559" r:id="rId7"/>
    <p:sldId id="416" r:id="rId8"/>
    <p:sldId id="537" r:id="rId9"/>
    <p:sldId id="538" r:id="rId10"/>
    <p:sldId id="539" r:id="rId11"/>
    <p:sldId id="541" r:id="rId12"/>
    <p:sldId id="542" r:id="rId13"/>
    <p:sldId id="543" r:id="rId14"/>
    <p:sldId id="584" r:id="rId15"/>
    <p:sldId id="420" r:id="rId16"/>
    <p:sldId id="549" r:id="rId17"/>
    <p:sldId id="568" r:id="rId18"/>
    <p:sldId id="569" r:id="rId19"/>
    <p:sldId id="577" r:id="rId20"/>
    <p:sldId id="578" r:id="rId21"/>
    <p:sldId id="586" r:id="rId22"/>
    <p:sldId id="550" r:id="rId23"/>
    <p:sldId id="551" r:id="rId24"/>
    <p:sldId id="545" r:id="rId25"/>
    <p:sldId id="546" r:id="rId26"/>
    <p:sldId id="497" r:id="rId27"/>
    <p:sldId id="560" r:id="rId28"/>
    <p:sldId id="562" r:id="rId29"/>
    <p:sldId id="552" r:id="rId30"/>
    <p:sldId id="565" r:id="rId31"/>
    <p:sldId id="564" r:id="rId32"/>
    <p:sldId id="527" r:id="rId33"/>
    <p:sldId id="556" r:id="rId34"/>
    <p:sldId id="563" r:id="rId35"/>
    <p:sldId id="469" r:id="rId36"/>
    <p:sldId id="529" r:id="rId37"/>
    <p:sldId id="585" r:id="rId38"/>
    <p:sldId id="581" r:id="rId39"/>
    <p:sldId id="589" r:id="rId40"/>
    <p:sldId id="588" r:id="rId41"/>
    <p:sldId id="473" r:id="rId42"/>
    <p:sldId id="580" r:id="rId43"/>
    <p:sldId id="582" r:id="rId44"/>
    <p:sldId id="587" r:id="rId45"/>
    <p:sldId id="583" r:id="rId46"/>
    <p:sldId id="553" r:id="rId47"/>
    <p:sldId id="561" r:id="rId48"/>
    <p:sldId id="555" r:id="rId49"/>
    <p:sldId id="509" r:id="rId50"/>
    <p:sldId id="518" r:id="rId51"/>
    <p:sldId id="519" r:id="rId52"/>
    <p:sldId id="520" r:id="rId53"/>
    <p:sldId id="521" r:id="rId54"/>
    <p:sldId id="522" r:id="rId55"/>
    <p:sldId id="523" r:id="rId56"/>
  </p:sldIdLst>
  <p:sldSz cx="9144000" cy="6858000" type="screen4x3"/>
  <p:notesSz cx="6732588" cy="98552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DD4223"/>
    <a:srgbClr val="FFC000"/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83" autoAdjust="0"/>
    <p:restoredTop sz="94660"/>
  </p:normalViewPr>
  <p:slideViewPr>
    <p:cSldViewPr>
      <p:cViewPr varScale="1">
        <p:scale>
          <a:sx n="35" d="100"/>
          <a:sy n="35" d="100"/>
        </p:scale>
        <p:origin x="-1171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1" d="100"/>
          <a:sy n="41" d="100"/>
        </p:scale>
        <p:origin x="-2448" y="-108"/>
      </p:cViewPr>
      <p:guideLst>
        <p:guide orient="horz" pos="3104"/>
        <p:guide pos="212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14.wmf"/><Relationship Id="rId1" Type="http://schemas.openxmlformats.org/officeDocument/2006/relationships/image" Target="../media/image57.wmf"/><Relationship Id="rId4" Type="http://schemas.openxmlformats.org/officeDocument/2006/relationships/image" Target="../media/image59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14.wmf"/><Relationship Id="rId1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14.wmf"/><Relationship Id="rId1" Type="http://schemas.openxmlformats.org/officeDocument/2006/relationships/image" Target="../media/image57.wmf"/><Relationship Id="rId4" Type="http://schemas.openxmlformats.org/officeDocument/2006/relationships/image" Target="../media/image6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68.wmf"/><Relationship Id="rId1" Type="http://schemas.openxmlformats.org/officeDocument/2006/relationships/image" Target="../media/image66.wmf"/><Relationship Id="rId4" Type="http://schemas.openxmlformats.org/officeDocument/2006/relationships/image" Target="../media/image69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image" Target="../media/image14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7455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3575" y="0"/>
            <a:ext cx="2917455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8388E-33D0-4652-B38F-B5C75E5F657E}" type="datetimeFigureOut">
              <a:rPr lang="fr-FR" smtClean="0"/>
              <a:pPr/>
              <a:t>17/06/2015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6012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3259" y="4681220"/>
            <a:ext cx="5386070" cy="4434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60730"/>
            <a:ext cx="2917455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3575" y="9360730"/>
            <a:ext cx="2917455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75304-92E7-4BE8-91D9-54BDC680B5E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52791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99B90-DDF2-47DD-8890-4D3D4E977A7B}" type="slidenum">
              <a:rPr lang="fr-FR" smtClean="0"/>
              <a:pPr/>
              <a:t>1</a:t>
            </a:fld>
            <a:endParaRPr lang="fr-F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5304-92E7-4BE8-91D9-54BDC680B5E6}" type="slidenum">
              <a:rPr lang="fr-FR" smtClean="0"/>
              <a:pPr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478691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5304-92E7-4BE8-91D9-54BDC680B5E6}" type="slidenum">
              <a:rPr lang="fr-FR" smtClean="0"/>
              <a:pPr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478691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99B90-DDF2-47DD-8890-4D3D4E977A7B}" type="slidenum">
              <a:rPr lang="fr-FR" smtClean="0"/>
              <a:pPr/>
              <a:t>42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5304-92E7-4BE8-91D9-54BDC680B5E6}" type="slidenum">
              <a:rPr lang="fr-FR" smtClean="0"/>
              <a:pPr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47869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5304-92E7-4BE8-91D9-54BDC680B5E6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5304-92E7-4BE8-91D9-54BDC680B5E6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99B90-DDF2-47DD-8890-4D3D4E977A7B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5304-92E7-4BE8-91D9-54BDC680B5E6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5304-92E7-4BE8-91D9-54BDC680B5E6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47869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5304-92E7-4BE8-91D9-54BDC680B5E6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DD643-F535-4CCA-81B8-038699425B63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5304-92E7-4BE8-91D9-54BDC680B5E6}" type="slidenum">
              <a:rPr lang="fr-FR" smtClean="0"/>
              <a:pPr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47869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43F2F-8E9F-435D-8DD0-FA717FA07D3D}" type="datetime1">
              <a:rPr lang="fr-FR" smtClean="0"/>
              <a:pPr/>
              <a:t>17/06/2015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B47B-8469-40BB-80E6-B47B6E79F51B}" type="datetime1">
              <a:rPr lang="fr-FR" smtClean="0"/>
              <a:pPr/>
              <a:t>17/06/2015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D355-CCB4-4971-B07C-30C548F75304}" type="datetime1">
              <a:rPr lang="fr-FR" smtClean="0"/>
              <a:pPr/>
              <a:t>17/06/2015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E7C3D-84C6-4F79-A205-F4FE6E52B173}" type="datetime1">
              <a:rPr lang="fr-FR" smtClean="0"/>
              <a:pPr/>
              <a:t>17/06/2015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4AD6D-D7DA-4925-B805-6CD7783B732C}" type="datetime1">
              <a:rPr lang="fr-FR" smtClean="0"/>
              <a:pPr/>
              <a:t>17/06/2015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D44FD-965E-44FB-9DD1-6F29CCFCCD70}" type="datetime1">
              <a:rPr lang="fr-FR" smtClean="0"/>
              <a:pPr/>
              <a:t>17/06/2015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CBB2-B20E-4617-B6DE-52B4662AE21D}" type="datetime1">
              <a:rPr lang="fr-FR" smtClean="0"/>
              <a:pPr/>
              <a:t>17/06/2015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0850B-11CC-492B-B46B-E8A239069CF7}" type="datetime1">
              <a:rPr lang="fr-FR" smtClean="0"/>
              <a:pPr/>
              <a:t>17/06/2015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5B9E5-A3E1-467F-BC55-77389D293E9D}" type="datetime1">
              <a:rPr lang="fr-FR" smtClean="0"/>
              <a:pPr/>
              <a:t>17/06/2015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828F-0DFE-4641-8414-14CAD879C7F9}" type="datetime1">
              <a:rPr lang="fr-FR" smtClean="0"/>
              <a:pPr/>
              <a:t>17/06/2015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9568C-272A-425D-9539-76807B493049}" type="datetime1">
              <a:rPr lang="fr-FR" smtClean="0"/>
              <a:pPr/>
              <a:t>17/06/2015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E101C-E98D-46F6-9840-1ED3ABF6EF76}" type="datetime1">
              <a:rPr lang="fr-FR" smtClean="0"/>
              <a:pPr/>
              <a:t>17/06/2015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2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8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4.bin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image" Target="../media/image42.wmf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6.bin"/><Relationship Id="rId5" Type="http://schemas.openxmlformats.org/officeDocument/2006/relationships/oleObject" Target="../embeddings/oleObject35.bin"/><Relationship Id="rId4" Type="http://schemas.openxmlformats.org/officeDocument/2006/relationships/image" Target="../media/image43.wmf"/><Relationship Id="rId9" Type="http://schemas.openxmlformats.org/officeDocument/2006/relationships/oleObject" Target="../embeddings/oleObject39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41.bin"/><Relationship Id="rId4" Type="http://schemas.openxmlformats.org/officeDocument/2006/relationships/oleObject" Target="../embeddings/oleObject40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43.bin"/><Relationship Id="rId4" Type="http://schemas.openxmlformats.org/officeDocument/2006/relationships/oleObject" Target="../embeddings/oleObject42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45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48.bin"/><Relationship Id="rId5" Type="http://schemas.openxmlformats.org/officeDocument/2006/relationships/oleObject" Target="../embeddings/oleObject47.bin"/><Relationship Id="rId4" Type="http://schemas.openxmlformats.org/officeDocument/2006/relationships/oleObject" Target="../embeddings/oleObject46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52.bin"/><Relationship Id="rId5" Type="http://schemas.openxmlformats.org/officeDocument/2006/relationships/oleObject" Target="../embeddings/oleObject51.bin"/><Relationship Id="rId4" Type="http://schemas.openxmlformats.org/officeDocument/2006/relationships/oleObject" Target="../embeddings/oleObject50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56.bin"/><Relationship Id="rId5" Type="http://schemas.openxmlformats.org/officeDocument/2006/relationships/oleObject" Target="../embeddings/oleObject55.bin"/><Relationship Id="rId4" Type="http://schemas.openxmlformats.org/officeDocument/2006/relationships/oleObject" Target="../embeddings/oleObject54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60.bin"/><Relationship Id="rId5" Type="http://schemas.openxmlformats.org/officeDocument/2006/relationships/oleObject" Target="../embeddings/oleObject59.bin"/><Relationship Id="rId4" Type="http://schemas.openxmlformats.org/officeDocument/2006/relationships/oleObject" Target="../embeddings/oleObject58.bin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63.bin"/><Relationship Id="rId5" Type="http://schemas.openxmlformats.org/officeDocument/2006/relationships/oleObject" Target="../embeddings/oleObject62.bin"/><Relationship Id="rId4" Type="http://schemas.openxmlformats.org/officeDocument/2006/relationships/oleObject" Target="../embeddings/oleObject61.bin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67.bin"/><Relationship Id="rId5" Type="http://schemas.openxmlformats.org/officeDocument/2006/relationships/oleObject" Target="../embeddings/oleObject66.bin"/><Relationship Id="rId4" Type="http://schemas.openxmlformats.org/officeDocument/2006/relationships/oleObject" Target="../embeddings/oleObject65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71.bin"/><Relationship Id="rId5" Type="http://schemas.openxmlformats.org/officeDocument/2006/relationships/oleObject" Target="../embeddings/oleObject70.bin"/><Relationship Id="rId4" Type="http://schemas.openxmlformats.org/officeDocument/2006/relationships/oleObject" Target="../embeddings/oleObject69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9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oleObject" Target="../embeddings/oleObject74.bin"/><Relationship Id="rId4" Type="http://schemas.openxmlformats.org/officeDocument/2006/relationships/oleObject" Target="../embeddings/oleObject73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oleObject" Target="../embeddings/oleObject76.bin"/><Relationship Id="rId4" Type="http://schemas.openxmlformats.org/officeDocument/2006/relationships/oleObject" Target="../embeddings/oleObject75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oleObject" Target="../embeddings/oleObject77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oleObject" Target="../embeddings/oleObject78.bin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2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0" y="428604"/>
            <a:ext cx="9144000" cy="1785950"/>
          </a:xfr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fr-FR" sz="4000" b="1" dirty="0" smtClean="0"/>
              <a:t>VMD/HLS </a:t>
            </a:r>
            <a:r>
              <a:rPr lang="fr-FR" sz="4000" b="1" dirty="0" err="1" smtClean="0"/>
              <a:t>Approach</a:t>
            </a:r>
            <a:r>
              <a:rPr lang="fr-FR" sz="4000" b="1" dirty="0" smtClean="0"/>
              <a:t> to (</a:t>
            </a:r>
            <a:r>
              <a:rPr lang="fr-FR" sz="4000" b="1" dirty="0"/>
              <a:t>g-2)</a:t>
            </a:r>
            <a:r>
              <a:rPr lang="el-GR" sz="4000" b="1" baseline="-25000" dirty="0" smtClean="0"/>
              <a:t>μ</a:t>
            </a:r>
            <a:r>
              <a:rPr lang="fr-FR" sz="4000" b="1" baseline="-25000" dirty="0" smtClean="0"/>
              <a:t>  </a:t>
            </a:r>
            <a:r>
              <a:rPr lang="fr-FR" sz="4000" b="1" dirty="0" smtClean="0"/>
              <a:t>: </a:t>
            </a:r>
            <a:br>
              <a:rPr lang="fr-FR" sz="4000" b="1" dirty="0" smtClean="0"/>
            </a:br>
            <a:r>
              <a:rPr lang="fr-FR" sz="4000" dirty="0" smtClean="0"/>
              <a:t> </a:t>
            </a:r>
            <a:r>
              <a:rPr lang="fr-FR" sz="4000" b="1" dirty="0"/>
              <a:t>A</a:t>
            </a:r>
            <a:r>
              <a:rPr lang="fr-FR" sz="4000" b="1" dirty="0" smtClean="0"/>
              <a:t> Solution to the (</a:t>
            </a:r>
            <a:r>
              <a:rPr lang="el-GR" sz="4000" b="1" dirty="0" smtClean="0">
                <a:solidFill>
                  <a:srgbClr val="FF0000"/>
                </a:solidFill>
              </a:rPr>
              <a:t>τ</a:t>
            </a:r>
            <a:r>
              <a:rPr lang="fr-FR" sz="4000" b="1" dirty="0" smtClean="0">
                <a:solidFill>
                  <a:srgbClr val="FF0000"/>
                </a:solidFill>
              </a:rPr>
              <a:t> </a:t>
            </a:r>
            <a:r>
              <a:rPr lang="fr-FR" sz="6000" b="1" dirty="0" smtClean="0">
                <a:solidFill>
                  <a:srgbClr val="FF0000"/>
                </a:solidFill>
              </a:rPr>
              <a:t>-</a:t>
            </a:r>
            <a:r>
              <a:rPr lang="fr-FR" sz="4000" b="1" dirty="0" smtClean="0">
                <a:solidFill>
                  <a:srgbClr val="FF0000"/>
                </a:solidFill>
              </a:rPr>
              <a:t> </a:t>
            </a:r>
            <a:r>
              <a:rPr lang="fr-FR" b="1" dirty="0" smtClean="0">
                <a:solidFill>
                  <a:srgbClr val="FF0000"/>
                </a:solidFill>
              </a:rPr>
              <a:t>e</a:t>
            </a:r>
            <a:r>
              <a:rPr lang="fr-FR" b="1" baseline="30000" dirty="0" smtClean="0">
                <a:solidFill>
                  <a:srgbClr val="FF0000"/>
                </a:solidFill>
              </a:rPr>
              <a:t>+</a:t>
            </a:r>
            <a:r>
              <a:rPr lang="fr-FR" b="1" dirty="0" smtClean="0">
                <a:solidFill>
                  <a:srgbClr val="FF0000"/>
                </a:solidFill>
              </a:rPr>
              <a:t>e</a:t>
            </a:r>
            <a:r>
              <a:rPr lang="fr-FR" b="1" baseline="30000" dirty="0" smtClean="0">
                <a:solidFill>
                  <a:srgbClr val="FF0000"/>
                </a:solidFill>
              </a:rPr>
              <a:t>-</a:t>
            </a:r>
            <a:r>
              <a:rPr lang="fr-FR" sz="4000" b="1" dirty="0" smtClean="0"/>
              <a:t> ) Puzzle</a:t>
            </a:r>
            <a:endParaRPr lang="fr-FR" sz="4000" b="1" dirty="0"/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xfrm>
            <a:off x="539552" y="4143380"/>
            <a:ext cx="8280920" cy="1805900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M. </a:t>
            </a:r>
            <a:r>
              <a:rPr lang="fr-FR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Benayoun</a:t>
            </a:r>
            <a:r>
              <a:rPr lang="fr-F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r>
              <a:rPr lang="fr-F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LPNHE Paris 6/7</a:t>
            </a:r>
          </a:p>
          <a:p>
            <a:endParaRPr lang="fr-FR"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l-GR" b="1" dirty="0" smtClean="0"/>
              <a:t>ρ</a:t>
            </a:r>
            <a:r>
              <a:rPr lang="fr-FR" b="1" dirty="0" smtClean="0"/>
              <a:t> </a:t>
            </a:r>
            <a:r>
              <a:rPr lang="fr-FR" b="1" dirty="0" err="1" smtClean="0"/>
              <a:t>couplings</a:t>
            </a:r>
            <a:r>
              <a:rPr lang="fr-FR" b="1" baseline="30000" dirty="0" smtClean="0"/>
              <a:t>  </a:t>
            </a:r>
            <a:r>
              <a:rPr lang="fr-FR" b="1" dirty="0" smtClean="0"/>
              <a:t> to  </a:t>
            </a:r>
            <a:r>
              <a:rPr lang="el-GR" b="1" dirty="0" smtClean="0"/>
              <a:t>γ</a:t>
            </a:r>
            <a:r>
              <a:rPr lang="fr-FR" b="1" dirty="0" smtClean="0"/>
              <a:t>/W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43050"/>
            <a:ext cx="8686800" cy="4666270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 </a:t>
            </a:r>
            <a:r>
              <a:rPr lang="fr-FR" b="1" dirty="0" smtClean="0">
                <a:solidFill>
                  <a:srgbClr val="FF0000"/>
                </a:solidFill>
              </a:rPr>
              <a:t>(</a:t>
            </a:r>
            <a:r>
              <a:rPr lang="el-GR" b="1" dirty="0" smtClean="0">
                <a:solidFill>
                  <a:srgbClr val="FF0000"/>
                </a:solidFill>
              </a:rPr>
              <a:t>γ</a:t>
            </a:r>
            <a:r>
              <a:rPr lang="fr-FR" b="1" dirty="0" smtClean="0">
                <a:solidFill>
                  <a:srgbClr val="FF0000"/>
                </a:solidFill>
              </a:rPr>
              <a:t>/W) V transitions </a:t>
            </a:r>
            <a:r>
              <a:rPr lang="fr-FR" dirty="0" smtClean="0"/>
              <a:t>:</a:t>
            </a:r>
            <a:endParaRPr lang="fr-FR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fr-FR" dirty="0" smtClean="0"/>
              <a:t>                                  =                      +[                    ]</a:t>
            </a:r>
          </a:p>
          <a:p>
            <a:pPr>
              <a:buNone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  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fr-FR" b="1" dirty="0" smtClean="0">
                <a:solidFill>
                  <a:srgbClr val="FF0000"/>
                </a:solidFill>
              </a:rPr>
              <a:t>       Full agreement </a:t>
            </a:r>
            <a:r>
              <a:rPr lang="fr-FR" b="1" dirty="0" err="1" smtClean="0">
                <a:solidFill>
                  <a:srgbClr val="FF0000"/>
                </a:solidFill>
              </a:rPr>
              <a:t>between</a:t>
            </a:r>
            <a:r>
              <a:rPr lang="fr-FR" b="1" dirty="0" smtClean="0">
                <a:solidFill>
                  <a:srgbClr val="FF0000"/>
                </a:solidFill>
              </a:rPr>
              <a:t>                            data </a:t>
            </a:r>
            <a:r>
              <a:rPr lang="fr-FR" dirty="0" smtClean="0"/>
              <a:t>                        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85F8B-63CD-4C72-AA50-C5F059C535F6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11" name="Freeform 23"/>
          <p:cNvSpPr>
            <a:spLocks noChangeArrowheads="1"/>
          </p:cNvSpPr>
          <p:nvPr/>
        </p:nvSpPr>
        <p:spPr bwMode="auto">
          <a:xfrm>
            <a:off x="857224" y="2500306"/>
            <a:ext cx="1071570" cy="71438"/>
          </a:xfrm>
          <a:custGeom>
            <a:avLst/>
            <a:gdLst/>
            <a:ahLst/>
            <a:cxnLst>
              <a:cxn ang="0">
                <a:pos x="2637" y="0"/>
              </a:cxn>
              <a:cxn ang="0">
                <a:pos x="2435" y="204"/>
              </a:cxn>
              <a:cxn ang="0">
                <a:pos x="2232" y="0"/>
              </a:cxn>
              <a:cxn ang="0">
                <a:pos x="2029" y="204"/>
              </a:cxn>
              <a:cxn ang="0">
                <a:pos x="1826" y="0"/>
              </a:cxn>
              <a:cxn ang="0">
                <a:pos x="1623" y="204"/>
              </a:cxn>
              <a:cxn ang="0">
                <a:pos x="1420" y="0"/>
              </a:cxn>
              <a:cxn ang="0">
                <a:pos x="1217" y="204"/>
              </a:cxn>
              <a:cxn ang="0">
                <a:pos x="1014" y="0"/>
              </a:cxn>
              <a:cxn ang="0">
                <a:pos x="811" y="204"/>
              </a:cxn>
              <a:cxn ang="0">
                <a:pos x="608" y="0"/>
              </a:cxn>
              <a:cxn ang="0">
                <a:pos x="405" y="204"/>
              </a:cxn>
              <a:cxn ang="0">
                <a:pos x="202" y="0"/>
              </a:cxn>
              <a:cxn ang="0">
                <a:pos x="0" y="204"/>
              </a:cxn>
            </a:cxnLst>
            <a:rect l="0" t="0" r="r" b="b"/>
            <a:pathLst>
              <a:path w="2638" h="205">
                <a:moveTo>
                  <a:pt x="2637" y="0"/>
                </a:moveTo>
                <a:cubicBezTo>
                  <a:pt x="2570" y="102"/>
                  <a:pt x="2502" y="204"/>
                  <a:pt x="2435" y="204"/>
                </a:cubicBezTo>
                <a:cubicBezTo>
                  <a:pt x="2367" y="204"/>
                  <a:pt x="2299" y="0"/>
                  <a:pt x="2232" y="0"/>
                </a:cubicBezTo>
                <a:cubicBezTo>
                  <a:pt x="2164" y="0"/>
                  <a:pt x="2096" y="204"/>
                  <a:pt x="2029" y="204"/>
                </a:cubicBezTo>
                <a:cubicBezTo>
                  <a:pt x="1961" y="204"/>
                  <a:pt x="1893" y="0"/>
                  <a:pt x="1826" y="0"/>
                </a:cubicBezTo>
                <a:cubicBezTo>
                  <a:pt x="1758" y="0"/>
                  <a:pt x="1691" y="204"/>
                  <a:pt x="1623" y="204"/>
                </a:cubicBezTo>
                <a:cubicBezTo>
                  <a:pt x="1555" y="204"/>
                  <a:pt x="1488" y="0"/>
                  <a:pt x="1420" y="0"/>
                </a:cubicBezTo>
                <a:cubicBezTo>
                  <a:pt x="1352" y="0"/>
                  <a:pt x="1285" y="204"/>
                  <a:pt x="1217" y="204"/>
                </a:cubicBezTo>
                <a:cubicBezTo>
                  <a:pt x="1149" y="204"/>
                  <a:pt x="1082" y="0"/>
                  <a:pt x="1014" y="0"/>
                </a:cubicBezTo>
                <a:cubicBezTo>
                  <a:pt x="946" y="0"/>
                  <a:pt x="879" y="204"/>
                  <a:pt x="811" y="204"/>
                </a:cubicBezTo>
                <a:cubicBezTo>
                  <a:pt x="744" y="204"/>
                  <a:pt x="676" y="0"/>
                  <a:pt x="608" y="0"/>
                </a:cubicBezTo>
                <a:cubicBezTo>
                  <a:pt x="541" y="0"/>
                  <a:pt x="473" y="204"/>
                  <a:pt x="405" y="204"/>
                </a:cubicBezTo>
                <a:cubicBezTo>
                  <a:pt x="338" y="204"/>
                  <a:pt x="270" y="0"/>
                  <a:pt x="202" y="0"/>
                </a:cubicBezTo>
                <a:cubicBezTo>
                  <a:pt x="135" y="0"/>
                  <a:pt x="67" y="102"/>
                  <a:pt x="0" y="204"/>
                </a:cubicBezTo>
              </a:path>
            </a:pathLst>
          </a:custGeom>
          <a:noFill/>
          <a:ln w="25560">
            <a:solidFill>
              <a:srgbClr val="4D4D4D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" name="Ellipse 12"/>
          <p:cNvSpPr/>
          <p:nvPr/>
        </p:nvSpPr>
        <p:spPr bwMode="auto">
          <a:xfrm>
            <a:off x="1928794" y="2428868"/>
            <a:ext cx="357190" cy="214314"/>
          </a:xfrm>
          <a:prstGeom prst="ellipse">
            <a:avLst/>
          </a:prstGeom>
          <a:solidFill>
            <a:schemeClr val="tx1"/>
          </a:solidFill>
          <a:ln w="25560">
            <a:solidFill>
              <a:srgbClr val="4D4D4D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2285984" y="2500306"/>
            <a:ext cx="642942" cy="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23"/>
          <p:cNvSpPr>
            <a:spLocks noChangeArrowheads="1"/>
          </p:cNvSpPr>
          <p:nvPr/>
        </p:nvSpPr>
        <p:spPr bwMode="auto">
          <a:xfrm>
            <a:off x="3643306" y="2500306"/>
            <a:ext cx="857256" cy="71438"/>
          </a:xfrm>
          <a:custGeom>
            <a:avLst/>
            <a:gdLst/>
            <a:ahLst/>
            <a:cxnLst>
              <a:cxn ang="0">
                <a:pos x="2637" y="0"/>
              </a:cxn>
              <a:cxn ang="0">
                <a:pos x="2435" y="204"/>
              </a:cxn>
              <a:cxn ang="0">
                <a:pos x="2232" y="0"/>
              </a:cxn>
              <a:cxn ang="0">
                <a:pos x="2029" y="204"/>
              </a:cxn>
              <a:cxn ang="0">
                <a:pos x="1826" y="0"/>
              </a:cxn>
              <a:cxn ang="0">
                <a:pos x="1623" y="204"/>
              </a:cxn>
              <a:cxn ang="0">
                <a:pos x="1420" y="0"/>
              </a:cxn>
              <a:cxn ang="0">
                <a:pos x="1217" y="204"/>
              </a:cxn>
              <a:cxn ang="0">
                <a:pos x="1014" y="0"/>
              </a:cxn>
              <a:cxn ang="0">
                <a:pos x="811" y="204"/>
              </a:cxn>
              <a:cxn ang="0">
                <a:pos x="608" y="0"/>
              </a:cxn>
              <a:cxn ang="0">
                <a:pos x="405" y="204"/>
              </a:cxn>
              <a:cxn ang="0">
                <a:pos x="202" y="0"/>
              </a:cxn>
              <a:cxn ang="0">
                <a:pos x="0" y="204"/>
              </a:cxn>
            </a:cxnLst>
            <a:rect l="0" t="0" r="r" b="b"/>
            <a:pathLst>
              <a:path w="2638" h="205">
                <a:moveTo>
                  <a:pt x="2637" y="0"/>
                </a:moveTo>
                <a:cubicBezTo>
                  <a:pt x="2570" y="102"/>
                  <a:pt x="2502" y="204"/>
                  <a:pt x="2435" y="204"/>
                </a:cubicBezTo>
                <a:cubicBezTo>
                  <a:pt x="2367" y="204"/>
                  <a:pt x="2299" y="0"/>
                  <a:pt x="2232" y="0"/>
                </a:cubicBezTo>
                <a:cubicBezTo>
                  <a:pt x="2164" y="0"/>
                  <a:pt x="2096" y="204"/>
                  <a:pt x="2029" y="204"/>
                </a:cubicBezTo>
                <a:cubicBezTo>
                  <a:pt x="1961" y="204"/>
                  <a:pt x="1893" y="0"/>
                  <a:pt x="1826" y="0"/>
                </a:cubicBezTo>
                <a:cubicBezTo>
                  <a:pt x="1758" y="0"/>
                  <a:pt x="1691" y="204"/>
                  <a:pt x="1623" y="204"/>
                </a:cubicBezTo>
                <a:cubicBezTo>
                  <a:pt x="1555" y="204"/>
                  <a:pt x="1488" y="0"/>
                  <a:pt x="1420" y="0"/>
                </a:cubicBezTo>
                <a:cubicBezTo>
                  <a:pt x="1352" y="0"/>
                  <a:pt x="1285" y="204"/>
                  <a:pt x="1217" y="204"/>
                </a:cubicBezTo>
                <a:cubicBezTo>
                  <a:pt x="1149" y="204"/>
                  <a:pt x="1082" y="0"/>
                  <a:pt x="1014" y="0"/>
                </a:cubicBezTo>
                <a:cubicBezTo>
                  <a:pt x="946" y="0"/>
                  <a:pt x="879" y="204"/>
                  <a:pt x="811" y="204"/>
                </a:cubicBezTo>
                <a:cubicBezTo>
                  <a:pt x="744" y="204"/>
                  <a:pt x="676" y="0"/>
                  <a:pt x="608" y="0"/>
                </a:cubicBezTo>
                <a:cubicBezTo>
                  <a:pt x="541" y="0"/>
                  <a:pt x="473" y="204"/>
                  <a:pt x="405" y="204"/>
                </a:cubicBezTo>
                <a:cubicBezTo>
                  <a:pt x="338" y="204"/>
                  <a:pt x="270" y="0"/>
                  <a:pt x="202" y="0"/>
                </a:cubicBezTo>
                <a:cubicBezTo>
                  <a:pt x="135" y="0"/>
                  <a:pt x="67" y="102"/>
                  <a:pt x="0" y="204"/>
                </a:cubicBezTo>
              </a:path>
            </a:pathLst>
          </a:custGeom>
          <a:noFill/>
          <a:ln w="25560">
            <a:solidFill>
              <a:srgbClr val="4D4D4D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cxnSp>
        <p:nvCxnSpPr>
          <p:cNvPr id="20" name="Connecteur droit 19"/>
          <p:cNvCxnSpPr/>
          <p:nvPr/>
        </p:nvCxnSpPr>
        <p:spPr>
          <a:xfrm>
            <a:off x="4500562" y="2500306"/>
            <a:ext cx="71438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3"/>
          <p:cNvSpPr>
            <a:spLocks noChangeArrowheads="1"/>
          </p:cNvSpPr>
          <p:nvPr/>
        </p:nvSpPr>
        <p:spPr bwMode="auto">
          <a:xfrm>
            <a:off x="5786446" y="2500306"/>
            <a:ext cx="857256" cy="71438"/>
          </a:xfrm>
          <a:custGeom>
            <a:avLst/>
            <a:gdLst/>
            <a:ahLst/>
            <a:cxnLst>
              <a:cxn ang="0">
                <a:pos x="2637" y="0"/>
              </a:cxn>
              <a:cxn ang="0">
                <a:pos x="2435" y="204"/>
              </a:cxn>
              <a:cxn ang="0">
                <a:pos x="2232" y="0"/>
              </a:cxn>
              <a:cxn ang="0">
                <a:pos x="2029" y="204"/>
              </a:cxn>
              <a:cxn ang="0">
                <a:pos x="1826" y="0"/>
              </a:cxn>
              <a:cxn ang="0">
                <a:pos x="1623" y="204"/>
              </a:cxn>
              <a:cxn ang="0">
                <a:pos x="1420" y="0"/>
              </a:cxn>
              <a:cxn ang="0">
                <a:pos x="1217" y="204"/>
              </a:cxn>
              <a:cxn ang="0">
                <a:pos x="1014" y="0"/>
              </a:cxn>
              <a:cxn ang="0">
                <a:pos x="811" y="204"/>
              </a:cxn>
              <a:cxn ang="0">
                <a:pos x="608" y="0"/>
              </a:cxn>
              <a:cxn ang="0">
                <a:pos x="405" y="204"/>
              </a:cxn>
              <a:cxn ang="0">
                <a:pos x="202" y="0"/>
              </a:cxn>
              <a:cxn ang="0">
                <a:pos x="0" y="204"/>
              </a:cxn>
            </a:cxnLst>
            <a:rect l="0" t="0" r="r" b="b"/>
            <a:pathLst>
              <a:path w="2638" h="205">
                <a:moveTo>
                  <a:pt x="2637" y="0"/>
                </a:moveTo>
                <a:cubicBezTo>
                  <a:pt x="2570" y="102"/>
                  <a:pt x="2502" y="204"/>
                  <a:pt x="2435" y="204"/>
                </a:cubicBezTo>
                <a:cubicBezTo>
                  <a:pt x="2367" y="204"/>
                  <a:pt x="2299" y="0"/>
                  <a:pt x="2232" y="0"/>
                </a:cubicBezTo>
                <a:cubicBezTo>
                  <a:pt x="2164" y="0"/>
                  <a:pt x="2096" y="204"/>
                  <a:pt x="2029" y="204"/>
                </a:cubicBezTo>
                <a:cubicBezTo>
                  <a:pt x="1961" y="204"/>
                  <a:pt x="1893" y="0"/>
                  <a:pt x="1826" y="0"/>
                </a:cubicBezTo>
                <a:cubicBezTo>
                  <a:pt x="1758" y="0"/>
                  <a:pt x="1691" y="204"/>
                  <a:pt x="1623" y="204"/>
                </a:cubicBezTo>
                <a:cubicBezTo>
                  <a:pt x="1555" y="204"/>
                  <a:pt x="1488" y="0"/>
                  <a:pt x="1420" y="0"/>
                </a:cubicBezTo>
                <a:cubicBezTo>
                  <a:pt x="1352" y="0"/>
                  <a:pt x="1285" y="204"/>
                  <a:pt x="1217" y="204"/>
                </a:cubicBezTo>
                <a:cubicBezTo>
                  <a:pt x="1149" y="204"/>
                  <a:pt x="1082" y="0"/>
                  <a:pt x="1014" y="0"/>
                </a:cubicBezTo>
                <a:cubicBezTo>
                  <a:pt x="946" y="0"/>
                  <a:pt x="879" y="204"/>
                  <a:pt x="811" y="204"/>
                </a:cubicBezTo>
                <a:cubicBezTo>
                  <a:pt x="744" y="204"/>
                  <a:pt x="676" y="0"/>
                  <a:pt x="608" y="0"/>
                </a:cubicBezTo>
                <a:cubicBezTo>
                  <a:pt x="541" y="0"/>
                  <a:pt x="473" y="204"/>
                  <a:pt x="405" y="204"/>
                </a:cubicBezTo>
                <a:cubicBezTo>
                  <a:pt x="338" y="204"/>
                  <a:pt x="270" y="0"/>
                  <a:pt x="202" y="0"/>
                </a:cubicBezTo>
                <a:cubicBezTo>
                  <a:pt x="135" y="0"/>
                  <a:pt x="67" y="102"/>
                  <a:pt x="0" y="204"/>
                </a:cubicBezTo>
              </a:path>
            </a:pathLst>
          </a:custGeom>
          <a:noFill/>
          <a:ln w="25560">
            <a:solidFill>
              <a:srgbClr val="4D4D4D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" name="Ellipse 21"/>
          <p:cNvSpPr/>
          <p:nvPr/>
        </p:nvSpPr>
        <p:spPr bwMode="auto">
          <a:xfrm>
            <a:off x="6429388" y="2428868"/>
            <a:ext cx="357190" cy="214314"/>
          </a:xfrm>
          <a:prstGeom prst="ellipse">
            <a:avLst/>
          </a:prstGeom>
          <a:solidFill>
            <a:schemeClr val="bg1"/>
          </a:solidFill>
          <a:ln w="25560">
            <a:solidFill>
              <a:srgbClr val="4D4D4D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22"/>
          <p:cNvCxnSpPr/>
          <p:nvPr/>
        </p:nvCxnSpPr>
        <p:spPr>
          <a:xfrm>
            <a:off x="6786578" y="2500306"/>
            <a:ext cx="71438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à coins arrondis 16"/>
          <p:cNvSpPr/>
          <p:nvPr/>
        </p:nvSpPr>
        <p:spPr>
          <a:xfrm>
            <a:off x="103358" y="3284984"/>
            <a:ext cx="8501090" cy="122413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>
          <a:xfrm>
            <a:off x="3203848" y="6309320"/>
            <a:ext cx="2895600" cy="365125"/>
          </a:xfrm>
        </p:spPr>
        <p:txBody>
          <a:bodyPr/>
          <a:lstStyle/>
          <a:p>
            <a:endParaRPr lang="fr-BE" dirty="0"/>
          </a:p>
        </p:txBody>
      </p:sp>
      <p:graphicFrame>
        <p:nvGraphicFramePr>
          <p:cNvPr id="29" name="Object 13"/>
          <p:cNvGraphicFramePr>
            <a:graphicFrameLocks noChangeAspect="1"/>
          </p:cNvGraphicFramePr>
          <p:nvPr/>
        </p:nvGraphicFramePr>
        <p:xfrm>
          <a:off x="251520" y="3284984"/>
          <a:ext cx="8234363" cy="1262062"/>
        </p:xfrm>
        <a:graphic>
          <a:graphicData uri="http://schemas.openxmlformats.org/presentationml/2006/ole">
            <p:oleObj spid="_x0000_s1257654" name="Equation" r:id="rId3" imgW="3149600" imgH="584200" progId="Equation.DSMT4">
              <p:embed/>
            </p:oleObj>
          </a:graphicData>
        </a:graphic>
      </p:graphicFrame>
      <p:graphicFrame>
        <p:nvGraphicFramePr>
          <p:cNvPr id="25" name="Obje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88830817"/>
              </p:ext>
            </p:extLst>
          </p:nvPr>
        </p:nvGraphicFramePr>
        <p:xfrm>
          <a:off x="4932040" y="5229200"/>
          <a:ext cx="2268254" cy="648072"/>
        </p:xfrm>
        <a:graphic>
          <a:graphicData uri="http://schemas.openxmlformats.org/presentationml/2006/ole">
            <p:oleObj spid="_x0000_s1257655" name="Equation" r:id="rId4" imgW="888614" imgH="25389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53033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11</a:t>
            </a:fld>
            <a:endParaRPr lang="fr-BE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l-GR" b="1" dirty="0" smtClean="0"/>
              <a:t>ρ</a:t>
            </a:r>
            <a:r>
              <a:rPr lang="fr-FR" b="1" dirty="0" smtClean="0"/>
              <a:t> </a:t>
            </a:r>
            <a:r>
              <a:rPr lang="fr-FR" b="1" dirty="0" err="1" smtClean="0"/>
              <a:t>couplings</a:t>
            </a:r>
            <a:r>
              <a:rPr lang="fr-FR" b="1" baseline="30000" dirty="0" smtClean="0"/>
              <a:t>  </a:t>
            </a:r>
            <a:r>
              <a:rPr lang="fr-FR" b="1" dirty="0" smtClean="0"/>
              <a:t> to  </a:t>
            </a:r>
            <a:r>
              <a:rPr lang="el-GR" b="1" dirty="0" smtClean="0"/>
              <a:t>γ</a:t>
            </a:r>
            <a:r>
              <a:rPr lang="fr-FR" b="1" dirty="0" smtClean="0"/>
              <a:t>/W</a:t>
            </a:r>
            <a:endParaRPr lang="fr-FR" b="1" dirty="0"/>
          </a:p>
        </p:txBody>
      </p:sp>
      <p:graphicFrame>
        <p:nvGraphicFramePr>
          <p:cNvPr id="3389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67264760"/>
              </p:ext>
            </p:extLst>
          </p:nvPr>
        </p:nvGraphicFramePr>
        <p:xfrm>
          <a:off x="768821" y="1641596"/>
          <a:ext cx="1858963" cy="1262063"/>
        </p:xfrm>
        <a:graphic>
          <a:graphicData uri="http://schemas.openxmlformats.org/presentationml/2006/ole">
            <p:oleObj spid="_x0000_s1259611" name="Equation" r:id="rId4" imgW="710891" imgH="583947" progId="Equation.DSMT4">
              <p:embed/>
            </p:oleObj>
          </a:graphicData>
        </a:graphic>
      </p:graphicFrame>
      <p:sp>
        <p:nvSpPr>
          <p:cNvPr id="9" name="Ellipse 8"/>
          <p:cNvSpPr/>
          <p:nvPr/>
        </p:nvSpPr>
        <p:spPr>
          <a:xfrm>
            <a:off x="323528" y="2924944"/>
            <a:ext cx="2304256" cy="6480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chemeClr val="tx1"/>
                </a:solidFill>
              </a:rPr>
              <a:t>Re</a:t>
            </a:r>
            <a:r>
              <a:rPr lang="fr-FR" dirty="0" smtClean="0">
                <a:solidFill>
                  <a:schemeClr val="tx1"/>
                </a:solidFill>
              </a:rPr>
              <a:t>[F(s)]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251520" y="4725144"/>
            <a:ext cx="2304256" cy="6480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Im[F(s)]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Flèche droite 10"/>
          <p:cNvSpPr/>
          <p:nvPr/>
        </p:nvSpPr>
        <p:spPr>
          <a:xfrm>
            <a:off x="2627784" y="3068960"/>
            <a:ext cx="1050416" cy="432048"/>
          </a:xfrm>
          <a:prstGeom prst="rightArrow">
            <a:avLst>
              <a:gd name="adj1" fmla="val 11792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droite 11"/>
          <p:cNvSpPr/>
          <p:nvPr/>
        </p:nvSpPr>
        <p:spPr>
          <a:xfrm>
            <a:off x="2555776" y="4869160"/>
            <a:ext cx="1050416" cy="432048"/>
          </a:xfrm>
          <a:prstGeom prst="rightArrow">
            <a:avLst>
              <a:gd name="adj1" fmla="val 11792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848012"/>
            <a:ext cx="5749340" cy="574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209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dirty="0" err="1" smtClean="0"/>
              <a:t>Dipion</a:t>
            </a:r>
            <a:r>
              <a:rPr lang="fr-FR" dirty="0" smtClean="0"/>
              <a:t> Mass Spectrum                          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84784"/>
            <a:ext cx="8229600" cy="4525963"/>
          </a:xfrm>
        </p:spPr>
        <p:txBody>
          <a:bodyPr/>
          <a:lstStyle/>
          <a:p>
            <a:r>
              <a:rPr lang="fr-FR" dirty="0" smtClean="0"/>
              <a:t> </a:t>
            </a:r>
          </a:p>
          <a:p>
            <a:endParaRPr lang="fr-FR" dirty="0" smtClean="0"/>
          </a:p>
          <a:p>
            <a:r>
              <a:rPr lang="fr-FR" b="1" dirty="0" smtClean="0">
                <a:solidFill>
                  <a:srgbClr val="FF0000"/>
                </a:solidFill>
              </a:rPr>
              <a:t>s-</a:t>
            </a:r>
            <a:r>
              <a:rPr lang="fr-FR" b="1" dirty="0" err="1" smtClean="0">
                <a:solidFill>
                  <a:srgbClr val="FF0000"/>
                </a:solidFill>
              </a:rPr>
              <a:t>dependent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fr-FR" b="1" dirty="0" smtClean="0">
                <a:solidFill>
                  <a:srgbClr val="FF0000"/>
                </a:solidFill>
              </a:rPr>
              <a:t>    (</a:t>
            </a:r>
            <a:r>
              <a:rPr lang="fr-FR" b="1" dirty="0" err="1" smtClean="0">
                <a:solidFill>
                  <a:srgbClr val="FF0000"/>
                </a:solidFill>
              </a:rPr>
              <a:t>missing</a:t>
            </a:r>
            <a:r>
              <a:rPr lang="fr-FR" b="1" dirty="0" smtClean="0">
                <a:solidFill>
                  <a:srgbClr val="FF0000"/>
                </a:solidFill>
              </a:rPr>
              <a:t>) </a:t>
            </a:r>
            <a:r>
              <a:rPr lang="fr-FR" b="1" dirty="0" err="1" smtClean="0">
                <a:solidFill>
                  <a:srgbClr val="FF0000"/>
                </a:solidFill>
              </a:rPr>
              <a:t>effect</a:t>
            </a:r>
            <a:r>
              <a:rPr lang="fr-FR" b="1" dirty="0" smtClean="0">
                <a:solidFill>
                  <a:srgbClr val="FF0000"/>
                </a:solidFill>
              </a:rPr>
              <a:t> !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85F8B-63CD-4C72-AA50-C5F059C535F6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6" name="Image 5" descr="Imag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2204864"/>
            <a:ext cx="4908945" cy="40005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785786" y="1785926"/>
            <a:ext cx="5000660" cy="3571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560">
            <a:solidFill>
              <a:srgbClr val="4D4D4D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r>
              <a:rPr lang="fr-FR" dirty="0" smtClean="0"/>
              <a:t>M. Davier NP Proc. </a:t>
            </a:r>
            <a:r>
              <a:rPr lang="fr-FR" dirty="0" err="1" smtClean="0"/>
              <a:t>Supp</a:t>
            </a:r>
            <a:r>
              <a:rPr lang="fr-FR" dirty="0" smtClean="0"/>
              <a:t>. 169 (2007)  288</a:t>
            </a:r>
            <a:endParaRPr lang="fr-FR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4644008" y="3356992"/>
            <a:ext cx="2214578" cy="1500198"/>
          </a:xfrm>
          <a:prstGeom prst="line">
            <a:avLst/>
          </a:prstGeom>
          <a:ln w="571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350629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fr-FR" b="1" dirty="0" smtClean="0"/>
              <a:t>Isospin </a:t>
            </a:r>
            <a:r>
              <a:rPr lang="fr-FR" b="1" dirty="0" err="1" smtClean="0"/>
              <a:t>Breaking</a:t>
            </a:r>
            <a:r>
              <a:rPr lang="fr-FR" b="1" dirty="0" smtClean="0"/>
              <a:t> in the </a:t>
            </a:r>
            <a:r>
              <a:rPr lang="el-GR" b="1" dirty="0" smtClean="0"/>
              <a:t>τ</a:t>
            </a:r>
            <a:r>
              <a:rPr lang="fr-FR" b="1" dirty="0" smtClean="0"/>
              <a:t> </a:t>
            </a:r>
            <a:r>
              <a:rPr lang="fr-FR" b="1" dirty="0" err="1" smtClean="0"/>
              <a:t>Sector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b="1" dirty="0" smtClean="0"/>
              <a:t>Short Range &amp; Long Range IB corrections</a:t>
            </a:r>
          </a:p>
          <a:p>
            <a:pPr>
              <a:buNone/>
            </a:pPr>
            <a:endParaRPr lang="fr-FR" b="1" dirty="0" smtClean="0"/>
          </a:p>
          <a:p>
            <a:pPr>
              <a:lnSpc>
                <a:spcPct val="110000"/>
              </a:lnSpc>
              <a:buNone/>
            </a:pPr>
            <a:endParaRPr lang="fr-FR" b="1" dirty="0" smtClean="0">
              <a:solidFill>
                <a:srgbClr val="0070C0"/>
              </a:solidFill>
            </a:endParaRPr>
          </a:p>
          <a:p>
            <a:pPr>
              <a:lnSpc>
                <a:spcPct val="110000"/>
              </a:lnSpc>
              <a:buNone/>
            </a:pPr>
            <a:endParaRPr lang="fr-FR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</a:t>
            </a:r>
            <a:r>
              <a:rPr lang="el-GR" b="1" dirty="0" smtClean="0"/>
              <a:t>π</a:t>
            </a:r>
            <a:r>
              <a:rPr lang="el-GR" b="1" baseline="30000" dirty="0" smtClean="0"/>
              <a:t>±</a:t>
            </a:r>
            <a:r>
              <a:rPr lang="el-GR" b="1" dirty="0" smtClean="0"/>
              <a:t>π</a:t>
            </a:r>
            <a:r>
              <a:rPr lang="fr-FR" b="1" baseline="30000" dirty="0" smtClean="0"/>
              <a:t>0  </a:t>
            </a:r>
            <a:r>
              <a:rPr lang="fr-FR" b="1" dirty="0" smtClean="0">
                <a:solidFill>
                  <a:srgbClr val="0070C0"/>
                </a:solidFill>
              </a:rPr>
              <a:t>Phase </a:t>
            </a:r>
            <a:r>
              <a:rPr lang="fr-FR" b="1" dirty="0" err="1" smtClean="0">
                <a:solidFill>
                  <a:srgbClr val="0070C0"/>
                </a:solidFill>
              </a:rPr>
              <a:t>space</a:t>
            </a:r>
            <a:r>
              <a:rPr lang="fr-FR" b="1" dirty="0" smtClean="0">
                <a:solidFill>
                  <a:srgbClr val="0070C0"/>
                </a:solidFill>
              </a:rPr>
              <a:t> factor</a:t>
            </a:r>
          </a:p>
          <a:p>
            <a:pPr>
              <a:buFont typeface="Wingdings" pitchFamily="2" charset="2"/>
              <a:buChar char="Ø"/>
            </a:pPr>
            <a:endParaRPr lang="fr-FR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FR" b="1" dirty="0" smtClean="0">
                <a:solidFill>
                  <a:srgbClr val="0070C0"/>
                </a:solidFill>
              </a:rPr>
              <a:t> ≈ No </a:t>
            </a:r>
            <a:r>
              <a:rPr lang="fr-FR" b="1" dirty="0" err="1" smtClean="0">
                <a:solidFill>
                  <a:srgbClr val="0070C0"/>
                </a:solidFill>
              </a:rPr>
              <a:t>sensitivity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 smtClean="0"/>
              <a:t>to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el-GR" b="1" dirty="0" smtClean="0"/>
              <a:t>ρ</a:t>
            </a:r>
            <a:r>
              <a:rPr lang="el-GR" b="1" baseline="30000" dirty="0" smtClean="0"/>
              <a:t>±</a:t>
            </a:r>
            <a:r>
              <a:rPr lang="fr-FR" b="1" baseline="30000" dirty="0" smtClean="0"/>
              <a:t>  </a:t>
            </a:r>
            <a:r>
              <a:rPr lang="fr-FR" b="1" dirty="0" smtClean="0"/>
              <a:t>− </a:t>
            </a:r>
            <a:r>
              <a:rPr lang="el-GR" b="1" dirty="0" smtClean="0"/>
              <a:t>ρ</a:t>
            </a:r>
            <a:r>
              <a:rPr lang="fr-FR" b="1" baseline="30000" dirty="0" smtClean="0"/>
              <a:t>0  </a:t>
            </a:r>
            <a:r>
              <a:rPr lang="fr-FR" b="1" dirty="0" smtClean="0"/>
              <a:t>mass/</a:t>
            </a:r>
            <a:r>
              <a:rPr lang="fr-FR" b="1" dirty="0" err="1" smtClean="0"/>
              <a:t>width</a:t>
            </a:r>
            <a:r>
              <a:rPr lang="fr-FR" b="1" dirty="0" smtClean="0"/>
              <a:t> </a:t>
            </a:r>
            <a:r>
              <a:rPr lang="fr-FR" b="1" dirty="0" err="1" smtClean="0"/>
              <a:t>diff</a:t>
            </a:r>
            <a:r>
              <a:rPr lang="fr-FR" b="1" dirty="0" smtClean="0"/>
              <a:t>.  			</a:t>
            </a:r>
            <a:endParaRPr lang="fr-FR" dirty="0" smtClean="0"/>
          </a:p>
          <a:p>
            <a:pPr>
              <a:buNone/>
            </a:pP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13</a:t>
            </a:fld>
            <a:endParaRPr lang="fr-BE"/>
          </a:p>
        </p:txBody>
      </p:sp>
      <p:graphicFrame>
        <p:nvGraphicFramePr>
          <p:cNvPr id="9195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86083027"/>
              </p:ext>
            </p:extLst>
          </p:nvPr>
        </p:nvGraphicFramePr>
        <p:xfrm>
          <a:off x="971600" y="2348880"/>
          <a:ext cx="5295901" cy="798513"/>
        </p:xfrm>
        <a:graphic>
          <a:graphicData uri="http://schemas.openxmlformats.org/presentationml/2006/ole">
            <p:oleObj spid="_x0000_s1260633" name="Equation" r:id="rId3" imgW="1854200" imgH="279400" progId="Equation.DSMT4">
              <p:embed/>
            </p:oleObj>
          </a:graphicData>
        </a:graphic>
      </p:graphicFrame>
      <p:sp>
        <p:nvSpPr>
          <p:cNvPr id="7" name="Flèche droite 6"/>
          <p:cNvSpPr/>
          <p:nvPr/>
        </p:nvSpPr>
        <p:spPr>
          <a:xfrm>
            <a:off x="323528" y="5805264"/>
            <a:ext cx="1338448" cy="7200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755576" y="4581128"/>
            <a:ext cx="7632848" cy="57606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4788024" y="1916832"/>
            <a:ext cx="4355976" cy="288032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W. Marciano &amp; A. </a:t>
            </a:r>
            <a:r>
              <a:rPr lang="fr-FR" dirty="0" err="1" smtClean="0">
                <a:solidFill>
                  <a:schemeClr val="tx1"/>
                </a:solidFill>
              </a:rPr>
              <a:t>Sirlin</a:t>
            </a:r>
            <a:r>
              <a:rPr lang="fr-FR" dirty="0" smtClean="0">
                <a:solidFill>
                  <a:schemeClr val="tx1"/>
                </a:solidFill>
              </a:rPr>
              <a:t>, PRL 71 (1993) 3629. 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11552" y="3140968"/>
            <a:ext cx="3924944" cy="648072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V. </a:t>
            </a:r>
            <a:r>
              <a:rPr lang="fr-FR" dirty="0" err="1" smtClean="0">
                <a:solidFill>
                  <a:schemeClr val="tx1"/>
                </a:solidFill>
              </a:rPr>
              <a:t>Cirigliano</a:t>
            </a:r>
            <a:r>
              <a:rPr lang="fr-FR" dirty="0" smtClean="0">
                <a:solidFill>
                  <a:schemeClr val="tx1"/>
                </a:solidFill>
              </a:rPr>
              <a:t>  </a:t>
            </a:r>
            <a:r>
              <a:rPr lang="fr-FR" i="1" dirty="0" smtClean="0">
                <a:solidFill>
                  <a:schemeClr val="tx1"/>
                </a:solidFill>
              </a:rPr>
              <a:t>et al. </a:t>
            </a:r>
            <a:r>
              <a:rPr lang="fr-FR" dirty="0" smtClean="0">
                <a:solidFill>
                  <a:schemeClr val="tx1"/>
                </a:solidFill>
              </a:rPr>
              <a:t>PL B 513 (2001) 361		 &amp;  JHEP 08 (2002) 002 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979712" y="5445224"/>
            <a:ext cx="5688632" cy="10081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IB in </a:t>
            </a:r>
            <a:r>
              <a:rPr lang="el-GR" sz="2800" b="1" dirty="0" smtClean="0">
                <a:solidFill>
                  <a:schemeClr val="tx1"/>
                </a:solidFill>
              </a:rPr>
              <a:t>τ</a:t>
            </a:r>
            <a:r>
              <a:rPr lang="fr-FR" sz="2800" b="1" dirty="0" smtClean="0">
                <a:solidFill>
                  <a:schemeClr val="tx1"/>
                </a:solidFill>
              </a:rPr>
              <a:t> &amp; IB in e</a:t>
            </a:r>
            <a:r>
              <a:rPr lang="fr-FR" sz="2800" b="1" baseline="30000" dirty="0" smtClean="0">
                <a:solidFill>
                  <a:schemeClr val="tx1"/>
                </a:solidFill>
              </a:rPr>
              <a:t>+</a:t>
            </a:r>
            <a:r>
              <a:rPr lang="fr-FR" sz="2800" b="1" dirty="0" smtClean="0">
                <a:solidFill>
                  <a:schemeClr val="tx1"/>
                </a:solidFill>
              </a:rPr>
              <a:t>e</a:t>
            </a:r>
            <a:r>
              <a:rPr lang="fr-FR" sz="2800" b="1" baseline="30000" dirty="0" smtClean="0">
                <a:solidFill>
                  <a:schemeClr val="tx1"/>
                </a:solidFill>
              </a:rPr>
              <a:t>-</a:t>
            </a:r>
            <a:r>
              <a:rPr lang="fr-FR" sz="2800" b="1" baseline="30000" dirty="0" smtClean="0">
                <a:solidFill>
                  <a:srgbClr val="FF0000"/>
                </a:solidFill>
              </a:rPr>
              <a:t>    </a:t>
            </a:r>
            <a:r>
              <a:rPr lang="fr-FR" sz="2800" b="1" dirty="0" smtClean="0">
                <a:solidFill>
                  <a:srgbClr val="FF0000"/>
                </a:solidFill>
              </a:rPr>
              <a:t>::</a:t>
            </a:r>
            <a:r>
              <a:rPr lang="fr-FR" sz="2800" b="1" baseline="30000" dirty="0" smtClean="0">
                <a:solidFill>
                  <a:srgbClr val="FF0000"/>
                </a:solidFill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</a:rPr>
              <a:t>unrelated</a:t>
            </a:r>
            <a:r>
              <a:rPr lang="fr-FR" sz="2800" b="1" dirty="0" smtClean="0">
                <a:solidFill>
                  <a:srgbClr val="FF0000"/>
                </a:solidFill>
              </a:rPr>
              <a:t> 	           but </a:t>
            </a:r>
            <a:r>
              <a:rPr lang="fr-FR" sz="2800" b="1" dirty="0" err="1" smtClean="0">
                <a:solidFill>
                  <a:srgbClr val="FF0000"/>
                </a:solidFill>
              </a:rPr>
              <a:t>both</a:t>
            </a:r>
            <a:r>
              <a:rPr lang="fr-FR" sz="2800" b="1" dirty="0" smtClean="0">
                <a:solidFill>
                  <a:srgbClr val="FF0000"/>
                </a:solidFill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</a:rPr>
              <a:t>involved</a:t>
            </a:r>
            <a:r>
              <a:rPr lang="fr-FR" sz="2800" b="1" dirty="0" smtClean="0">
                <a:solidFill>
                  <a:srgbClr val="FF0000"/>
                </a:solidFill>
              </a:rPr>
              <a:t>  in global fits  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xmlns="" val="227289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fr-FR" b="1" dirty="0" smtClean="0"/>
              <a:t>HLS : A Global VMD Model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844824"/>
            <a:ext cx="9417427" cy="4752528"/>
          </a:xfrm>
        </p:spPr>
        <p:txBody>
          <a:bodyPr>
            <a:normAutofit/>
          </a:bodyPr>
          <a:lstStyle/>
          <a:p>
            <a:r>
              <a:rPr lang="fr-FR" dirty="0" smtClean="0"/>
              <a:t> </a:t>
            </a:r>
            <a:r>
              <a:rPr lang="fr-FR" b="1" dirty="0" smtClean="0"/>
              <a:t>The</a:t>
            </a:r>
            <a:r>
              <a:rPr lang="fr-FR" b="1" dirty="0" smtClean="0">
                <a:solidFill>
                  <a:srgbClr val="C00000"/>
                </a:solidFill>
              </a:rPr>
              <a:t>  (</a:t>
            </a:r>
            <a:r>
              <a:rPr lang="fr-FR" b="1" dirty="0" err="1" smtClean="0">
                <a:solidFill>
                  <a:srgbClr val="C00000"/>
                </a:solidFill>
              </a:rPr>
              <a:t>Broken</a:t>
            </a:r>
            <a:r>
              <a:rPr lang="fr-FR" b="1" dirty="0" smtClean="0">
                <a:solidFill>
                  <a:srgbClr val="C00000"/>
                </a:solidFill>
              </a:rPr>
              <a:t>)  </a:t>
            </a:r>
            <a:r>
              <a:rPr lang="fr-FR" b="1" dirty="0" smtClean="0"/>
              <a:t>HLS model </a:t>
            </a:r>
            <a:r>
              <a:rPr lang="fr-FR" b="1" dirty="0" smtClean="0">
                <a:solidFill>
                  <a:srgbClr val="C00000"/>
                </a:solidFill>
              </a:rPr>
              <a:t>(BHLS)</a:t>
            </a:r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</a:t>
            </a:r>
            <a:r>
              <a:rPr lang="fr-FR" b="1" dirty="0" err="1" smtClean="0"/>
              <a:t>is</a:t>
            </a:r>
            <a:r>
              <a:rPr lang="fr-FR" b="1" dirty="0" smtClean="0"/>
              <a:t> a </a:t>
            </a:r>
            <a:r>
              <a:rPr lang="fr-FR" b="1" dirty="0" err="1" smtClean="0"/>
              <a:t>unified</a:t>
            </a:r>
            <a:r>
              <a:rPr lang="fr-FR" b="1" dirty="0" smtClean="0"/>
              <a:t> </a:t>
            </a:r>
            <a:r>
              <a:rPr lang="fr-FR" b="1" dirty="0" smtClean="0">
                <a:solidFill>
                  <a:srgbClr val="FF0000"/>
                </a:solidFill>
              </a:rPr>
              <a:t>VMD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b="1" dirty="0" err="1" smtClean="0"/>
              <a:t>framework</a:t>
            </a:r>
            <a:r>
              <a:rPr lang="fr-FR" b="1" dirty="0" smtClean="0"/>
              <a:t>  </a:t>
            </a:r>
            <a:r>
              <a:rPr lang="fr-FR" b="1" dirty="0" err="1" smtClean="0"/>
              <a:t>encompassing</a:t>
            </a:r>
            <a:r>
              <a:rPr lang="fr-FR" dirty="0" smtClean="0"/>
              <a:t>		          </a:t>
            </a:r>
          </a:p>
          <a:p>
            <a:pPr>
              <a:lnSpc>
                <a:spcPct val="110000"/>
              </a:lnSpc>
              <a:buNone/>
            </a:pPr>
            <a:r>
              <a:rPr lang="fr-FR" sz="3500" b="1" dirty="0" smtClean="0">
                <a:solidFill>
                  <a:srgbClr val="FF0000"/>
                </a:solidFill>
              </a:rPr>
              <a:t>  e</a:t>
            </a:r>
            <a:r>
              <a:rPr lang="fr-FR" sz="3500" b="1" baseline="30000" dirty="0" smtClean="0">
                <a:solidFill>
                  <a:srgbClr val="FF0000"/>
                </a:solidFill>
              </a:rPr>
              <a:t>+</a:t>
            </a:r>
            <a:r>
              <a:rPr lang="fr-FR" sz="3500" b="1" dirty="0" smtClean="0">
                <a:solidFill>
                  <a:srgbClr val="FF0000"/>
                </a:solidFill>
              </a:rPr>
              <a:t>e</a:t>
            </a:r>
            <a:r>
              <a:rPr lang="fr-FR" sz="3500" b="1" baseline="30000" dirty="0" smtClean="0">
                <a:solidFill>
                  <a:srgbClr val="FF0000"/>
                </a:solidFill>
              </a:rPr>
              <a:t>-</a:t>
            </a:r>
            <a:r>
              <a:rPr lang="fr-FR" sz="3500" b="1" dirty="0" smtClean="0">
                <a:solidFill>
                  <a:srgbClr val="FF0000"/>
                </a:solidFill>
              </a:rPr>
              <a:t> → </a:t>
            </a:r>
            <a:r>
              <a:rPr lang="el-GR" sz="3500" b="1" dirty="0" smtClean="0">
                <a:solidFill>
                  <a:srgbClr val="FF0000"/>
                </a:solidFill>
              </a:rPr>
              <a:t>π π</a:t>
            </a:r>
            <a:r>
              <a:rPr lang="fr-FR" sz="3500" b="1" dirty="0" smtClean="0">
                <a:solidFill>
                  <a:srgbClr val="FF0000"/>
                </a:solidFill>
              </a:rPr>
              <a:t> </a:t>
            </a:r>
            <a:r>
              <a:rPr lang="fr-FR" sz="3500" b="1" dirty="0" smtClean="0"/>
              <a:t>/</a:t>
            </a:r>
            <a:r>
              <a:rPr lang="fr-FR" sz="3500" b="1" dirty="0" err="1" smtClean="0">
                <a:solidFill>
                  <a:srgbClr val="FF0000"/>
                </a:solidFill>
              </a:rPr>
              <a:t>KKbar</a:t>
            </a:r>
            <a:r>
              <a:rPr lang="fr-FR" sz="3500" b="1" dirty="0" smtClean="0"/>
              <a:t> /</a:t>
            </a:r>
            <a:r>
              <a:rPr lang="el-GR" sz="3500" b="1" dirty="0" smtClean="0">
                <a:solidFill>
                  <a:srgbClr val="FF0000"/>
                </a:solidFill>
              </a:rPr>
              <a:t>π</a:t>
            </a:r>
            <a:r>
              <a:rPr lang="fr-FR" sz="3500" b="1" dirty="0" smtClean="0">
                <a:solidFill>
                  <a:srgbClr val="FF0000"/>
                </a:solidFill>
              </a:rPr>
              <a:t> </a:t>
            </a:r>
            <a:r>
              <a:rPr lang="el-GR" sz="3500" b="1" dirty="0" smtClean="0">
                <a:solidFill>
                  <a:srgbClr val="FF0000"/>
                </a:solidFill>
              </a:rPr>
              <a:t>γ</a:t>
            </a:r>
            <a:r>
              <a:rPr lang="fr-FR" sz="3500" b="1" dirty="0" smtClean="0">
                <a:solidFill>
                  <a:srgbClr val="FF0000"/>
                </a:solidFill>
              </a:rPr>
              <a:t> </a:t>
            </a:r>
            <a:r>
              <a:rPr lang="fr-FR" sz="3500" b="1" dirty="0" smtClean="0"/>
              <a:t>/</a:t>
            </a:r>
            <a:r>
              <a:rPr lang="el-GR" sz="3500" b="1" dirty="0" smtClean="0">
                <a:solidFill>
                  <a:srgbClr val="FF0000"/>
                </a:solidFill>
              </a:rPr>
              <a:t>η</a:t>
            </a:r>
            <a:r>
              <a:rPr lang="fr-FR" sz="3500" b="1" dirty="0" smtClean="0">
                <a:solidFill>
                  <a:srgbClr val="FF0000"/>
                </a:solidFill>
              </a:rPr>
              <a:t> </a:t>
            </a:r>
            <a:r>
              <a:rPr lang="el-GR" sz="3500" b="1" dirty="0" smtClean="0">
                <a:solidFill>
                  <a:srgbClr val="FF0000"/>
                </a:solidFill>
              </a:rPr>
              <a:t>γ</a:t>
            </a:r>
            <a:r>
              <a:rPr lang="fr-FR" sz="3500" b="1" dirty="0" smtClean="0">
                <a:solidFill>
                  <a:srgbClr val="FF0000"/>
                </a:solidFill>
              </a:rPr>
              <a:t> </a:t>
            </a:r>
            <a:r>
              <a:rPr lang="fr-FR" sz="3500" b="1" dirty="0" smtClean="0"/>
              <a:t>/</a:t>
            </a:r>
            <a:r>
              <a:rPr lang="el-GR" sz="3500" b="1" dirty="0" smtClean="0">
                <a:solidFill>
                  <a:srgbClr val="FF0000"/>
                </a:solidFill>
              </a:rPr>
              <a:t>π π</a:t>
            </a:r>
            <a:r>
              <a:rPr lang="fr-FR" sz="3500" b="1" dirty="0" smtClean="0">
                <a:solidFill>
                  <a:srgbClr val="FF0000"/>
                </a:solidFill>
              </a:rPr>
              <a:t> </a:t>
            </a:r>
            <a:r>
              <a:rPr lang="el-GR" sz="3500" b="1" dirty="0" smtClean="0">
                <a:solidFill>
                  <a:srgbClr val="FF0000"/>
                </a:solidFill>
              </a:rPr>
              <a:t>π</a:t>
            </a:r>
            <a:r>
              <a:rPr lang="fr-FR" sz="3500" b="1" dirty="0" smtClean="0">
                <a:solidFill>
                  <a:srgbClr val="FF0000"/>
                </a:solidFill>
              </a:rPr>
              <a:t>   </a:t>
            </a:r>
            <a:r>
              <a:rPr lang="fr-FR" sz="3500" b="1" dirty="0" smtClean="0"/>
              <a:t>&amp; </a:t>
            </a:r>
            <a:r>
              <a:rPr lang="el-GR" sz="3500" b="1" dirty="0" smtClean="0">
                <a:solidFill>
                  <a:srgbClr val="FF0000"/>
                </a:solidFill>
              </a:rPr>
              <a:t>τ→ππ</a:t>
            </a:r>
            <a:r>
              <a:rPr lang="fr-FR" sz="3500" b="1" dirty="0" smtClean="0">
                <a:solidFill>
                  <a:srgbClr val="FF0000"/>
                </a:solidFill>
              </a:rPr>
              <a:t> </a:t>
            </a:r>
            <a:r>
              <a:rPr lang="el-GR" sz="3500" b="1" dirty="0" smtClean="0">
                <a:solidFill>
                  <a:srgbClr val="FF0000"/>
                </a:solidFill>
              </a:rPr>
              <a:t>ν</a:t>
            </a:r>
            <a:r>
              <a:rPr lang="el-GR" sz="3500" b="1" baseline="-25000" dirty="0" smtClean="0">
                <a:solidFill>
                  <a:srgbClr val="FF0000"/>
                </a:solidFill>
              </a:rPr>
              <a:t>τ</a:t>
            </a:r>
            <a:r>
              <a:rPr lang="fr-FR" sz="3500" b="1" dirty="0" smtClean="0"/>
              <a:t>  		 </a:t>
            </a:r>
            <a:r>
              <a:rPr lang="fr-FR" sz="3500" b="1" dirty="0" smtClean="0">
                <a:solidFill>
                  <a:srgbClr val="FF0000"/>
                </a:solidFill>
              </a:rPr>
              <a:t>   </a:t>
            </a:r>
            <a:r>
              <a:rPr lang="fr-FR" sz="3500" b="1" dirty="0" smtClean="0"/>
              <a:t>&amp;</a:t>
            </a:r>
            <a:r>
              <a:rPr lang="fr-FR" sz="3500" b="1" dirty="0" smtClean="0">
                <a:solidFill>
                  <a:srgbClr val="FF0000"/>
                </a:solidFill>
              </a:rPr>
              <a:t> PV</a:t>
            </a:r>
            <a:r>
              <a:rPr lang="el-GR" sz="3500" b="1" dirty="0" smtClean="0">
                <a:solidFill>
                  <a:srgbClr val="FF0000"/>
                </a:solidFill>
              </a:rPr>
              <a:t>γ</a:t>
            </a:r>
            <a:r>
              <a:rPr lang="fr-FR" sz="3500" b="1" dirty="0" smtClean="0">
                <a:solidFill>
                  <a:srgbClr val="FF0000"/>
                </a:solidFill>
              </a:rPr>
              <a:t>, P</a:t>
            </a:r>
            <a:r>
              <a:rPr lang="el-GR" sz="3500" b="1" dirty="0" smtClean="0">
                <a:solidFill>
                  <a:srgbClr val="FF0000"/>
                </a:solidFill>
              </a:rPr>
              <a:t>γγ</a:t>
            </a:r>
            <a:r>
              <a:rPr lang="el-GR" sz="3500" b="1" dirty="0" smtClean="0">
                <a:solidFill>
                  <a:srgbClr val="C00000"/>
                </a:solidFill>
              </a:rPr>
              <a:t> </a:t>
            </a:r>
            <a:r>
              <a:rPr lang="fr-FR" sz="3500" b="1" dirty="0" err="1" smtClean="0"/>
              <a:t>decays</a:t>
            </a:r>
            <a:r>
              <a:rPr lang="fr-FR" sz="3500" dirty="0" smtClean="0"/>
              <a:t>  </a:t>
            </a:r>
            <a:r>
              <a:rPr lang="fr-FR" sz="3500" b="1" dirty="0" smtClean="0"/>
              <a:t>&amp;</a:t>
            </a:r>
            <a:r>
              <a:rPr lang="fr-FR" sz="3500" dirty="0" smtClean="0"/>
              <a:t>  </a:t>
            </a:r>
            <a:r>
              <a:rPr lang="el-GR" sz="3500" b="1" dirty="0" smtClean="0">
                <a:solidFill>
                  <a:srgbClr val="C00000"/>
                </a:solidFill>
              </a:rPr>
              <a:t>η</a:t>
            </a:r>
            <a:r>
              <a:rPr lang="fr-FR" sz="3500" b="1" dirty="0" smtClean="0">
                <a:solidFill>
                  <a:srgbClr val="C00000"/>
                </a:solidFill>
              </a:rPr>
              <a:t>/</a:t>
            </a:r>
            <a:r>
              <a:rPr lang="el-GR" sz="3500" b="1" dirty="0" smtClean="0">
                <a:solidFill>
                  <a:srgbClr val="C00000"/>
                </a:solidFill>
              </a:rPr>
              <a:t>η</a:t>
            </a:r>
            <a:r>
              <a:rPr lang="fr-FR" sz="3500" b="1" dirty="0" smtClean="0">
                <a:solidFill>
                  <a:srgbClr val="C00000"/>
                </a:solidFill>
              </a:rPr>
              <a:t>’ </a:t>
            </a:r>
            <a:r>
              <a:rPr lang="fr-FR" sz="3500" b="1" dirty="0" smtClean="0">
                <a:solidFill>
                  <a:srgbClr val="C00000"/>
                </a:solidFill>
                <a:sym typeface="Wingdings" pitchFamily="2" charset="2"/>
              </a:rPr>
              <a:t></a:t>
            </a:r>
            <a:r>
              <a:rPr lang="el-GR" sz="3500" b="1" dirty="0" smtClean="0">
                <a:solidFill>
                  <a:srgbClr val="C00000"/>
                </a:solidFill>
              </a:rPr>
              <a:t> γπ π</a:t>
            </a:r>
            <a:r>
              <a:rPr lang="fr-FR" sz="3500" b="1" dirty="0" smtClean="0"/>
              <a:t> 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fr-FR" b="1" dirty="0" err="1" smtClean="0"/>
              <a:t>Valid</a:t>
            </a:r>
            <a:r>
              <a:rPr lang="fr-FR" b="1" dirty="0" smtClean="0"/>
              <a:t> up to the  </a:t>
            </a:r>
            <a:r>
              <a:rPr lang="el-GR" b="1" dirty="0" smtClean="0"/>
              <a:t>≈ φ</a:t>
            </a:r>
            <a:r>
              <a:rPr lang="fr-FR" b="1" dirty="0" smtClean="0"/>
              <a:t> mass </a:t>
            </a:r>
            <a:r>
              <a:rPr lang="fr-FR" b="1" dirty="0" err="1" smtClean="0"/>
              <a:t>region</a:t>
            </a:r>
            <a:r>
              <a:rPr lang="fr-FR" b="1" dirty="0" smtClean="0"/>
              <a:t> </a:t>
            </a:r>
            <a:r>
              <a:rPr lang="fr-FR" b="1" dirty="0" smtClean="0">
                <a:solidFill>
                  <a:srgbClr val="00B050"/>
                </a:solidFill>
              </a:rPr>
              <a:t>( 1.05 </a:t>
            </a:r>
            <a:r>
              <a:rPr lang="fr-FR" b="1" dirty="0" err="1" smtClean="0">
                <a:solidFill>
                  <a:srgbClr val="00B050"/>
                </a:solidFill>
              </a:rPr>
              <a:t>GeV</a:t>
            </a:r>
            <a:r>
              <a:rPr lang="fr-FR" b="1" dirty="0" smtClean="0">
                <a:solidFill>
                  <a:srgbClr val="00B050"/>
                </a:solidFill>
              </a:rPr>
              <a:t>)  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fr-FR" b="1" dirty="0" smtClean="0"/>
              <a:t>A </a:t>
            </a:r>
            <a:r>
              <a:rPr lang="fr-FR" b="1" dirty="0" err="1" smtClean="0"/>
              <a:t>nearly</a:t>
            </a:r>
            <a:r>
              <a:rPr lang="fr-FR" b="1" dirty="0" smtClean="0"/>
              <a:t> </a:t>
            </a:r>
            <a:r>
              <a:rPr lang="fr-FR" b="1" dirty="0" err="1" smtClean="0"/>
              <a:t>empty</a:t>
            </a:r>
            <a:r>
              <a:rPr lang="fr-FR" b="1" dirty="0" smtClean="0"/>
              <a:t> </a:t>
            </a:r>
            <a:r>
              <a:rPr lang="fr-FR" b="1" dirty="0" err="1" smtClean="0"/>
              <a:t>shell</a:t>
            </a:r>
            <a:r>
              <a:rPr lang="fr-FR" b="1" dirty="0" smtClean="0"/>
              <a:t> </a:t>
            </a:r>
            <a:r>
              <a:rPr lang="fr-FR" b="1" dirty="0" smtClean="0">
                <a:solidFill>
                  <a:srgbClr val="00B050"/>
                </a:solidFill>
              </a:rPr>
              <a:t>[</a:t>
            </a:r>
            <a:r>
              <a:rPr lang="el-GR" b="1" dirty="0" smtClean="0">
                <a:solidFill>
                  <a:srgbClr val="00B050"/>
                </a:solidFill>
              </a:rPr>
              <a:t>α</a:t>
            </a:r>
            <a:r>
              <a:rPr lang="fr-FR" b="1" baseline="-25000" dirty="0" err="1" smtClean="0">
                <a:solidFill>
                  <a:srgbClr val="00B050"/>
                </a:solidFill>
              </a:rPr>
              <a:t>em</a:t>
            </a:r>
            <a:r>
              <a:rPr lang="fr-FR" b="1" dirty="0" err="1" smtClean="0">
                <a:solidFill>
                  <a:srgbClr val="00B050"/>
                </a:solidFill>
              </a:rPr>
              <a:t>,G</a:t>
            </a:r>
            <a:r>
              <a:rPr lang="fr-FR" b="1" baseline="-25000" dirty="0" err="1" smtClean="0">
                <a:solidFill>
                  <a:srgbClr val="00B050"/>
                </a:solidFill>
              </a:rPr>
              <a:t>F</a:t>
            </a:r>
            <a:r>
              <a:rPr lang="fr-FR" b="1" baseline="-25000" dirty="0" smtClean="0">
                <a:solidFill>
                  <a:srgbClr val="00B050"/>
                </a:solidFill>
              </a:rPr>
              <a:t> </a:t>
            </a:r>
            <a:r>
              <a:rPr lang="fr-FR" b="1" dirty="0" smtClean="0">
                <a:solidFill>
                  <a:srgbClr val="00B050"/>
                </a:solidFill>
              </a:rPr>
              <a:t>,f</a:t>
            </a:r>
            <a:r>
              <a:rPr lang="el-GR" b="1" baseline="-25000" dirty="0" smtClean="0">
                <a:solidFill>
                  <a:srgbClr val="00B050"/>
                </a:solidFill>
              </a:rPr>
              <a:t>π</a:t>
            </a:r>
            <a:r>
              <a:rPr lang="fr-FR" b="1" baseline="-25000" dirty="0" smtClean="0">
                <a:solidFill>
                  <a:srgbClr val="00B050"/>
                </a:solidFill>
              </a:rPr>
              <a:t> </a:t>
            </a:r>
            <a:r>
              <a:rPr lang="fr-FR" b="1" dirty="0" smtClean="0">
                <a:solidFill>
                  <a:srgbClr val="00B050"/>
                </a:solidFill>
              </a:rPr>
              <a:t>,</a:t>
            </a:r>
            <a:r>
              <a:rPr lang="fr-FR" b="1" dirty="0" err="1" smtClean="0">
                <a:solidFill>
                  <a:srgbClr val="00B050"/>
                </a:solidFill>
              </a:rPr>
              <a:t>V</a:t>
            </a:r>
            <a:r>
              <a:rPr lang="fr-FR" b="1" baseline="-25000" dirty="0" err="1" smtClean="0">
                <a:solidFill>
                  <a:srgbClr val="00B050"/>
                </a:solidFill>
              </a:rPr>
              <a:t>ud</a:t>
            </a:r>
            <a:r>
              <a:rPr lang="fr-FR" b="1" baseline="-25000" dirty="0" smtClean="0">
                <a:solidFill>
                  <a:srgbClr val="00B050"/>
                </a:solidFill>
              </a:rPr>
              <a:t> </a:t>
            </a:r>
            <a:r>
              <a:rPr lang="fr-FR" b="1" dirty="0" smtClean="0">
                <a:solidFill>
                  <a:srgbClr val="00B050"/>
                </a:solidFill>
              </a:rPr>
              <a:t>,V</a:t>
            </a:r>
            <a:r>
              <a:rPr lang="fr-FR" b="1" baseline="-25000" dirty="0" smtClean="0">
                <a:solidFill>
                  <a:srgbClr val="00B050"/>
                </a:solidFill>
              </a:rPr>
              <a:t>us </a:t>
            </a:r>
            <a:r>
              <a:rPr lang="fr-FR" b="1" dirty="0" smtClean="0">
                <a:solidFill>
                  <a:srgbClr val="00B050"/>
                </a:solidFill>
              </a:rPr>
              <a:t>] </a:t>
            </a:r>
            <a:r>
              <a:rPr lang="fr-FR" b="1" dirty="0" err="1" smtClean="0"/>
              <a:t>fed</a:t>
            </a:r>
            <a:r>
              <a:rPr lang="fr-FR" b="1" dirty="0" smtClean="0"/>
              <a:t>  via : </a:t>
            </a:r>
          </a:p>
          <a:p>
            <a:pPr>
              <a:buFont typeface="Wingdings" pitchFamily="2" charset="2"/>
              <a:buChar char="Ø"/>
            </a:pPr>
            <a:r>
              <a:rPr lang="fr-FR" b="1" dirty="0" smtClean="0"/>
              <a:t>   a  </a:t>
            </a:r>
            <a:r>
              <a:rPr lang="fr-FR" b="1" dirty="0" smtClean="0">
                <a:solidFill>
                  <a:srgbClr val="FF0000"/>
                </a:solidFill>
              </a:rPr>
              <a:t>Global Fit</a:t>
            </a:r>
            <a:r>
              <a:rPr lang="fr-FR" b="1" dirty="0" smtClean="0">
                <a:solidFill>
                  <a:srgbClr val="00B050"/>
                </a:solidFill>
              </a:rPr>
              <a:t>   </a:t>
            </a:r>
            <a:r>
              <a:rPr lang="fr-FR" b="1" dirty="0" smtClean="0"/>
              <a:t>(</a:t>
            </a:r>
            <a:r>
              <a:rPr lang="el-GR" b="1" dirty="0" smtClean="0"/>
              <a:t>≈</a:t>
            </a:r>
            <a:r>
              <a:rPr lang="fr-FR" b="1" dirty="0" smtClean="0"/>
              <a:t> 50 data </a:t>
            </a:r>
            <a:r>
              <a:rPr lang="fr-FR" b="1" dirty="0" err="1" smtClean="0"/>
              <a:t>samples</a:t>
            </a:r>
            <a:r>
              <a:rPr lang="fr-FR" b="1" dirty="0" smtClean="0"/>
              <a:t>)</a:t>
            </a:r>
            <a:endParaRPr lang="fr-FR" sz="3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fr-F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fr-FR" sz="2400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14</a:t>
            </a:fld>
            <a:endParaRPr lang="fr-BE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79512" y="3068960"/>
            <a:ext cx="8820472" cy="1152128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08628909"/>
              </p:ext>
            </p:extLst>
          </p:nvPr>
        </p:nvGraphicFramePr>
        <p:xfrm>
          <a:off x="4521200" y="3352800"/>
          <a:ext cx="101600" cy="152400"/>
        </p:xfrm>
        <a:graphic>
          <a:graphicData uri="http://schemas.openxmlformats.org/presentationml/2006/ole">
            <p:oleObj spid="_x0000_s1331209" name="Equation" r:id="rId3" imgW="101512" imgH="152268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fr-FR" b="1" dirty="0" smtClean="0"/>
              <a:t>g-2 &amp; Global </a:t>
            </a:r>
            <a:r>
              <a:rPr lang="fr-FR" b="1" dirty="0" err="1" smtClean="0"/>
              <a:t>Models</a:t>
            </a:r>
            <a:r>
              <a:rPr lang="fr-FR" b="1" dirty="0" smtClean="0"/>
              <a:t>/Fits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628800"/>
            <a:ext cx="8280920" cy="4680520"/>
          </a:xfrm>
          <a:ln>
            <a:solidFill>
              <a:srgbClr val="00B050"/>
            </a:solidFill>
          </a:ln>
        </p:spPr>
        <p:txBody>
          <a:bodyPr/>
          <a:lstStyle/>
          <a:p>
            <a:r>
              <a:rPr lang="fr-FR" b="1" dirty="0" smtClean="0"/>
              <a:t>NP </a:t>
            </a:r>
            <a:r>
              <a:rPr lang="fr-FR" b="1" dirty="0" err="1" smtClean="0"/>
              <a:t>Hadronic</a:t>
            </a:r>
            <a:r>
              <a:rPr lang="fr-FR" b="1" dirty="0" smtClean="0"/>
              <a:t> VP contributions to g-2</a:t>
            </a:r>
          </a:p>
          <a:p>
            <a:pPr>
              <a:buNone/>
            </a:pPr>
            <a:r>
              <a:rPr lang="fr-FR" dirty="0" smtClean="0"/>
              <a:t> 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b="1" dirty="0" smtClean="0">
                <a:solidFill>
                  <a:srgbClr val="FF0000"/>
                </a:solidFill>
              </a:rPr>
              <a:t>  		</a:t>
            </a:r>
            <a:r>
              <a:rPr lang="fr-FR" b="1" dirty="0" smtClean="0">
                <a:solidFill>
                  <a:srgbClr val="00B050"/>
                </a:solidFill>
              </a:rPr>
              <a:t>(interpolation </a:t>
            </a:r>
            <a:r>
              <a:rPr lang="fr-FR" b="1" dirty="0" err="1" smtClean="0">
                <a:solidFill>
                  <a:srgbClr val="00B050"/>
                </a:solidFill>
              </a:rPr>
              <a:t>between</a:t>
            </a:r>
            <a:r>
              <a:rPr lang="fr-FR" b="1" dirty="0" smtClean="0">
                <a:solidFill>
                  <a:srgbClr val="00B050"/>
                </a:solidFill>
              </a:rPr>
              <a:t> </a:t>
            </a:r>
            <a:r>
              <a:rPr lang="fr-FR" b="1" dirty="0" err="1" smtClean="0">
                <a:solidFill>
                  <a:srgbClr val="00B050"/>
                </a:solidFill>
              </a:rPr>
              <a:t>energy</a:t>
            </a:r>
            <a:r>
              <a:rPr lang="fr-FR" b="1" dirty="0" smtClean="0">
                <a:solidFill>
                  <a:srgbClr val="00B050"/>
                </a:solidFill>
              </a:rPr>
              <a:t> points)</a:t>
            </a:r>
          </a:p>
          <a:p>
            <a:r>
              <a:rPr lang="fr-FR" b="1" dirty="0" smtClean="0"/>
              <a:t>VMD :     </a:t>
            </a:r>
            <a:r>
              <a:rPr lang="fr-FR" b="1" dirty="0" err="1" smtClean="0">
                <a:solidFill>
                  <a:srgbClr val="0070C0"/>
                </a:solidFill>
              </a:rPr>
              <a:t>Underlying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physics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0070C0"/>
                </a:solidFill>
              </a:rPr>
              <a:t>correlations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smtClean="0"/>
              <a:t>-&gt; HLS cross-sections </a:t>
            </a:r>
            <a:r>
              <a:rPr lang="fr-FR" b="1" dirty="0" err="1" smtClean="0"/>
              <a:t>derived</a:t>
            </a:r>
            <a:r>
              <a:rPr lang="fr-FR" b="1" dirty="0" smtClean="0"/>
              <a:t> </a:t>
            </a:r>
            <a:r>
              <a:rPr lang="fr-FR" b="1" dirty="0" err="1" smtClean="0"/>
              <a:t>through</a:t>
            </a:r>
            <a:r>
              <a:rPr lang="fr-FR" b="1" dirty="0" smtClean="0"/>
              <a:t> a </a:t>
            </a:r>
            <a:r>
              <a:rPr lang="fr-FR" b="1" dirty="0" smtClean="0">
                <a:solidFill>
                  <a:srgbClr val="FF0000"/>
                </a:solidFill>
              </a:rPr>
              <a:t>global fit     (</a:t>
            </a:r>
            <a:r>
              <a:rPr lang="fr-FR" b="1" dirty="0" err="1" smtClean="0">
                <a:solidFill>
                  <a:srgbClr val="FF0000"/>
                </a:solidFill>
              </a:rPr>
              <a:t>param</a:t>
            </a:r>
            <a:r>
              <a:rPr lang="fr-FR" b="1" dirty="0" smtClean="0">
                <a:solidFill>
                  <a:srgbClr val="FF0000"/>
                </a:solidFill>
              </a:rPr>
              <a:t>. values &amp; </a:t>
            </a:r>
            <a:r>
              <a:rPr lang="fr-FR" b="1" dirty="0" err="1" smtClean="0">
                <a:solidFill>
                  <a:srgbClr val="FF0000"/>
                </a:solidFill>
              </a:rPr>
              <a:t>error</a:t>
            </a:r>
            <a:r>
              <a:rPr lang="fr-FR" b="1" dirty="0" smtClean="0">
                <a:solidFill>
                  <a:srgbClr val="FF0000"/>
                </a:solidFill>
              </a:rPr>
              <a:t> covariance </a:t>
            </a:r>
            <a:r>
              <a:rPr lang="fr-FR" b="1" dirty="0" err="1" smtClean="0">
                <a:solidFill>
                  <a:srgbClr val="FF0000"/>
                </a:solidFill>
              </a:rPr>
              <a:t>matrix</a:t>
            </a:r>
            <a:r>
              <a:rPr lang="fr-FR" b="1" dirty="0" smtClean="0">
                <a:solidFill>
                  <a:srgbClr val="FF0000"/>
                </a:solidFill>
              </a:rPr>
              <a:t>) </a:t>
            </a:r>
            <a:r>
              <a:rPr lang="fr-FR" b="1" dirty="0" smtClean="0"/>
              <a:t>:</a:t>
            </a:r>
            <a:endParaRPr lang="fr-FR" b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15</a:t>
            </a:fld>
            <a:endParaRPr lang="fr-BE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395536" y="2204864"/>
          <a:ext cx="5178425" cy="1079500"/>
        </p:xfrm>
        <a:graphic>
          <a:graphicData uri="http://schemas.openxmlformats.org/presentationml/2006/ole">
            <p:oleObj spid="_x0000_s613566" name="Equation" r:id="rId3" imgW="2373870" imgH="495085" progId="Equation.DSMT4">
              <p:embed/>
            </p:oleObj>
          </a:graphicData>
        </a:graphic>
      </p:graphicFrame>
      <p:sp>
        <p:nvSpPr>
          <p:cNvPr id="7" name="Rectangle à coins arrondis 6"/>
          <p:cNvSpPr/>
          <p:nvPr/>
        </p:nvSpPr>
        <p:spPr>
          <a:xfrm>
            <a:off x="6228184" y="2420888"/>
            <a:ext cx="2736304" cy="64807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err="1" smtClean="0">
                <a:solidFill>
                  <a:schemeClr val="accent3">
                    <a:lumMod val="50000"/>
                  </a:schemeClr>
                </a:solidFill>
              </a:rPr>
              <a:t>Measured</a:t>
            </a:r>
            <a:r>
              <a:rPr lang="fr-FR" sz="2400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fr-FR" sz="2400" dirty="0" err="1" smtClean="0">
                <a:solidFill>
                  <a:schemeClr val="accent3">
                    <a:lumMod val="50000"/>
                  </a:schemeClr>
                </a:solidFill>
              </a:rPr>
              <a:t>Xsection</a:t>
            </a:r>
            <a:endParaRPr lang="fr-FR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Flèche droite 7"/>
          <p:cNvSpPr/>
          <p:nvPr/>
        </p:nvSpPr>
        <p:spPr>
          <a:xfrm rot="10800000">
            <a:off x="5652120" y="2636912"/>
            <a:ext cx="576064" cy="21602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1115616" y="5517232"/>
            <a:ext cx="2952328" cy="64807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err="1" smtClean="0">
                <a:solidFill>
                  <a:schemeClr val="accent3">
                    <a:lumMod val="50000"/>
                  </a:schemeClr>
                </a:solidFill>
              </a:rPr>
              <a:t>Measured</a:t>
            </a:r>
            <a:r>
              <a:rPr lang="fr-FR" sz="2400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fr-FR" sz="2400" dirty="0" err="1" smtClean="0">
                <a:solidFill>
                  <a:schemeClr val="accent3">
                    <a:lumMod val="50000"/>
                  </a:schemeClr>
                </a:solidFill>
              </a:rPr>
              <a:t>Xsection</a:t>
            </a:r>
            <a:endParaRPr lang="fr-FR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5364088" y="5517232"/>
            <a:ext cx="3024336" cy="64807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accent3">
                    <a:lumMod val="50000"/>
                  </a:schemeClr>
                </a:solidFill>
              </a:rPr>
              <a:t>Model</a:t>
            </a:r>
            <a:r>
              <a:rPr lang="fr-FR" sz="2400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fr-FR" sz="2400" dirty="0" err="1" smtClean="0">
                <a:solidFill>
                  <a:schemeClr val="accent3">
                    <a:lumMod val="50000"/>
                  </a:schemeClr>
                </a:solidFill>
              </a:rPr>
              <a:t>Xsection</a:t>
            </a:r>
            <a:r>
              <a:rPr lang="fr-FR" sz="2400" dirty="0" smtClean="0">
                <a:solidFill>
                  <a:schemeClr val="accent3">
                    <a:lumMod val="50000"/>
                  </a:schemeClr>
                </a:solidFill>
              </a:rPr>
              <a:t> (</a:t>
            </a:r>
            <a:r>
              <a:rPr lang="el-GR" sz="2400" dirty="0" smtClean="0">
                <a:solidFill>
                  <a:schemeClr val="accent3">
                    <a:lumMod val="50000"/>
                  </a:schemeClr>
                </a:solidFill>
              </a:rPr>
              <a:t>φ</a:t>
            </a:r>
            <a:r>
              <a:rPr lang="fr-FR" sz="2400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fr-FR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Flèche droite 10"/>
          <p:cNvSpPr/>
          <p:nvPr/>
        </p:nvSpPr>
        <p:spPr>
          <a:xfrm>
            <a:off x="4139952" y="5733256"/>
            <a:ext cx="1050416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FF00"/>
            </a:solidFill>
          </a:ln>
        </p:spPr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π</a:t>
            </a:r>
            <a:r>
              <a:rPr lang="fr-FR" b="1" baseline="30000" dirty="0" smtClean="0">
                <a:solidFill>
                  <a:srgbClr val="FF0000"/>
                </a:solidFill>
              </a:rPr>
              <a:t>+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el-GR" b="1" dirty="0" smtClean="0">
                <a:solidFill>
                  <a:srgbClr val="FF0000"/>
                </a:solidFill>
              </a:rPr>
              <a:t>π</a:t>
            </a:r>
            <a:r>
              <a:rPr lang="fr-FR" sz="4800" b="1" baseline="30000" dirty="0" smtClean="0">
                <a:solidFill>
                  <a:srgbClr val="FF0000"/>
                </a:solidFill>
              </a:rPr>
              <a:t>-</a:t>
            </a:r>
            <a:r>
              <a:rPr lang="fr-FR" b="1" dirty="0" smtClean="0"/>
              <a:t> </a:t>
            </a:r>
            <a:r>
              <a:rPr lang="fr-FR" b="1" dirty="0" err="1" smtClean="0"/>
              <a:t>Spectra</a:t>
            </a:r>
            <a:r>
              <a:rPr lang="fr-FR" b="1" dirty="0" smtClean="0"/>
              <a:t> : NSK, KLOE, BaBar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r>
              <a:rPr lang="fr-FR" b="1" dirty="0" err="1" smtClean="0"/>
              <a:t>Several</a:t>
            </a:r>
            <a:r>
              <a:rPr lang="fr-FR" b="1" dirty="0" smtClean="0"/>
              <a:t> </a:t>
            </a:r>
            <a:r>
              <a:rPr lang="fr-FR" b="1" dirty="0" err="1" smtClean="0"/>
              <a:t>measurements</a:t>
            </a:r>
            <a:r>
              <a:rPr lang="fr-FR" b="1" dirty="0" smtClean="0"/>
              <a:t> of the </a:t>
            </a:r>
            <a:r>
              <a:rPr lang="el-GR" b="1" dirty="0" smtClean="0">
                <a:solidFill>
                  <a:srgbClr val="003300"/>
                </a:solidFill>
              </a:rPr>
              <a:t>π</a:t>
            </a:r>
            <a:r>
              <a:rPr lang="fr-FR" b="1" baseline="30000" dirty="0" smtClean="0">
                <a:solidFill>
                  <a:srgbClr val="003300"/>
                </a:solidFill>
              </a:rPr>
              <a:t>+</a:t>
            </a:r>
            <a:r>
              <a:rPr lang="fr-FR" b="1" dirty="0" smtClean="0">
                <a:solidFill>
                  <a:srgbClr val="003300"/>
                </a:solidFill>
              </a:rPr>
              <a:t> </a:t>
            </a:r>
            <a:r>
              <a:rPr lang="el-GR" b="1" dirty="0" smtClean="0">
                <a:solidFill>
                  <a:srgbClr val="003300"/>
                </a:solidFill>
              </a:rPr>
              <a:t>π</a:t>
            </a:r>
            <a:r>
              <a:rPr lang="fr-FR" sz="3600" b="1" baseline="30000" dirty="0" smtClean="0">
                <a:solidFill>
                  <a:srgbClr val="003300"/>
                </a:solidFill>
              </a:rPr>
              <a:t>- </a:t>
            </a:r>
            <a:r>
              <a:rPr lang="fr-FR" sz="3600" b="1" dirty="0" err="1" smtClean="0">
                <a:solidFill>
                  <a:srgbClr val="003300"/>
                </a:solidFill>
              </a:rPr>
              <a:t>spectrum</a:t>
            </a:r>
            <a:endParaRPr lang="fr-FR" sz="3600" b="1" dirty="0" smtClean="0">
              <a:solidFill>
                <a:srgbClr val="003300"/>
              </a:solidFill>
            </a:endParaRPr>
          </a:p>
          <a:p>
            <a:pPr marL="571500" indent="-571500">
              <a:lnSpc>
                <a:spcPct val="150000"/>
              </a:lnSpc>
              <a:buFont typeface="+mj-lt"/>
              <a:buAutoNum type="romanLcPeriod"/>
            </a:pPr>
            <a:r>
              <a:rPr lang="fr-FR" b="1" dirty="0" smtClean="0">
                <a:solidFill>
                  <a:srgbClr val="003300"/>
                </a:solidFill>
              </a:rPr>
              <a:t>CMD2, SND </a:t>
            </a:r>
          </a:p>
          <a:p>
            <a:pPr marL="571500" indent="-571500">
              <a:lnSpc>
                <a:spcPct val="200000"/>
              </a:lnSpc>
              <a:buFont typeface="+mj-lt"/>
              <a:buAutoNum type="romanLcPeriod"/>
            </a:pPr>
            <a:r>
              <a:rPr lang="fr-FR" b="1" dirty="0" smtClean="0">
                <a:solidFill>
                  <a:srgbClr val="003300"/>
                </a:solidFill>
              </a:rPr>
              <a:t>KLOE</a:t>
            </a:r>
          </a:p>
          <a:p>
            <a:pPr marL="571500" indent="-571500">
              <a:lnSpc>
                <a:spcPct val="150000"/>
              </a:lnSpc>
              <a:buFont typeface="+mj-lt"/>
              <a:buAutoNum type="romanLcPeriod"/>
            </a:pPr>
            <a:r>
              <a:rPr lang="fr-FR" b="1" dirty="0" smtClean="0">
                <a:solidFill>
                  <a:srgbClr val="003300"/>
                </a:solidFill>
              </a:rPr>
              <a:t>BaBar</a:t>
            </a:r>
          </a:p>
          <a:p>
            <a:pPr marL="571500" indent="-571500">
              <a:lnSpc>
                <a:spcPct val="110000"/>
              </a:lnSpc>
              <a:buNone/>
            </a:pPr>
            <a:r>
              <a:rPr lang="fr-FR" b="1" dirty="0" err="1" smtClean="0">
                <a:solidFill>
                  <a:srgbClr val="003300"/>
                </a:solidFill>
              </a:rPr>
              <a:t>exhibit</a:t>
            </a:r>
            <a:r>
              <a:rPr lang="fr-FR" b="1" dirty="0" smtClean="0">
                <a:solidFill>
                  <a:srgbClr val="003300"/>
                </a:solidFill>
              </a:rPr>
              <a:t>  </a:t>
            </a:r>
            <a:r>
              <a:rPr lang="fr-FR" b="1" dirty="0" err="1" smtClean="0">
                <a:solidFill>
                  <a:srgbClr val="003300"/>
                </a:solidFill>
              </a:rPr>
              <a:t>conflicting</a:t>
            </a:r>
            <a:r>
              <a:rPr lang="fr-FR" b="1" dirty="0" smtClean="0">
                <a:solidFill>
                  <a:srgbClr val="003300"/>
                </a:solidFill>
              </a:rPr>
              <a:t> </a:t>
            </a:r>
            <a:r>
              <a:rPr lang="fr-FR" b="1" dirty="0" err="1" smtClean="0">
                <a:solidFill>
                  <a:srgbClr val="003300"/>
                </a:solidFill>
              </a:rPr>
              <a:t>behaviors</a:t>
            </a:r>
            <a:r>
              <a:rPr lang="fr-FR" b="1" dirty="0" smtClean="0">
                <a:solidFill>
                  <a:srgbClr val="003300"/>
                </a:solidFill>
              </a:rPr>
              <a:t> </a:t>
            </a:r>
            <a:r>
              <a:rPr lang="fr-FR" b="1" dirty="0" err="1" smtClean="0">
                <a:solidFill>
                  <a:srgbClr val="003300"/>
                </a:solidFill>
              </a:rPr>
              <a:t>within</a:t>
            </a:r>
            <a:r>
              <a:rPr lang="fr-FR" b="1" dirty="0" smtClean="0">
                <a:solidFill>
                  <a:srgbClr val="003300"/>
                </a:solidFill>
              </a:rPr>
              <a:t> BHLS</a:t>
            </a:r>
            <a:endParaRPr lang="fr-FR" b="1" dirty="0">
              <a:solidFill>
                <a:srgbClr val="0033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16</a:t>
            </a:fld>
            <a:endParaRPr lang="fr-BE"/>
          </a:p>
        </p:txBody>
      </p:sp>
      <p:sp>
        <p:nvSpPr>
          <p:cNvPr id="6" name="Rectangle 5"/>
          <p:cNvSpPr/>
          <p:nvPr/>
        </p:nvSpPr>
        <p:spPr>
          <a:xfrm>
            <a:off x="3131840" y="2276872"/>
            <a:ext cx="5832648" cy="7920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3300"/>
                </a:solidFill>
              </a:rPr>
              <a:t>CMD2</a:t>
            </a:r>
            <a:r>
              <a:rPr lang="fr-FR" dirty="0" smtClean="0">
                <a:solidFill>
                  <a:srgbClr val="003300"/>
                </a:solidFill>
              </a:rPr>
              <a:t>:  Phys. </a:t>
            </a:r>
            <a:r>
              <a:rPr lang="fr-FR" dirty="0" err="1" smtClean="0">
                <a:solidFill>
                  <a:srgbClr val="003300"/>
                </a:solidFill>
              </a:rPr>
              <a:t>Lett</a:t>
            </a:r>
            <a:r>
              <a:rPr lang="fr-FR" dirty="0" smtClean="0">
                <a:solidFill>
                  <a:srgbClr val="003300"/>
                </a:solidFill>
              </a:rPr>
              <a:t>.  </a:t>
            </a:r>
            <a:r>
              <a:rPr lang="fr-FR" b="1" dirty="0" smtClean="0">
                <a:solidFill>
                  <a:srgbClr val="003300"/>
                </a:solidFill>
              </a:rPr>
              <a:t>B648</a:t>
            </a:r>
            <a:r>
              <a:rPr lang="fr-FR" dirty="0" smtClean="0">
                <a:solidFill>
                  <a:srgbClr val="003300"/>
                </a:solidFill>
              </a:rPr>
              <a:t> (2007) 28,  JETP </a:t>
            </a:r>
            <a:r>
              <a:rPr lang="fr-FR" dirty="0" err="1" smtClean="0">
                <a:solidFill>
                  <a:srgbClr val="003300"/>
                </a:solidFill>
              </a:rPr>
              <a:t>Lett</a:t>
            </a:r>
            <a:r>
              <a:rPr lang="fr-FR" dirty="0" smtClean="0">
                <a:solidFill>
                  <a:srgbClr val="003300"/>
                </a:solidFill>
              </a:rPr>
              <a:t>. </a:t>
            </a:r>
            <a:r>
              <a:rPr lang="fr-FR" b="1" dirty="0" smtClean="0">
                <a:solidFill>
                  <a:srgbClr val="003300"/>
                </a:solidFill>
              </a:rPr>
              <a:t>84</a:t>
            </a:r>
            <a:r>
              <a:rPr lang="fr-FR" dirty="0" smtClean="0">
                <a:solidFill>
                  <a:srgbClr val="003300"/>
                </a:solidFill>
              </a:rPr>
              <a:t> (2006) 413</a:t>
            </a:r>
          </a:p>
          <a:p>
            <a:pPr algn="ctr"/>
            <a:r>
              <a:rPr lang="fr-FR" b="1" dirty="0" smtClean="0">
                <a:solidFill>
                  <a:srgbClr val="003300"/>
                </a:solidFill>
              </a:rPr>
              <a:t>SND</a:t>
            </a:r>
            <a:r>
              <a:rPr lang="fr-FR" dirty="0" smtClean="0">
                <a:solidFill>
                  <a:srgbClr val="003300"/>
                </a:solidFill>
              </a:rPr>
              <a:t>: JETP </a:t>
            </a:r>
            <a:r>
              <a:rPr lang="fr-FR" b="1" dirty="0" smtClean="0">
                <a:solidFill>
                  <a:srgbClr val="003300"/>
                </a:solidFill>
              </a:rPr>
              <a:t>103</a:t>
            </a:r>
            <a:r>
              <a:rPr lang="fr-FR" dirty="0" smtClean="0">
                <a:solidFill>
                  <a:srgbClr val="003300"/>
                </a:solidFill>
              </a:rPr>
              <a:t> (2006) 380  </a:t>
            </a:r>
            <a:endParaRPr lang="fr-FR" dirty="0">
              <a:solidFill>
                <a:srgbClr val="0033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31840" y="3140968"/>
            <a:ext cx="5832648" cy="9361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fr-FR" b="1" dirty="0" smtClean="0">
                <a:solidFill>
                  <a:srgbClr val="003300"/>
                </a:solidFill>
              </a:rPr>
              <a:t>KLOE08</a:t>
            </a:r>
            <a:r>
              <a:rPr lang="fr-FR" dirty="0" smtClean="0">
                <a:solidFill>
                  <a:srgbClr val="003300"/>
                </a:solidFill>
              </a:rPr>
              <a:t> : AIP </a:t>
            </a:r>
            <a:r>
              <a:rPr lang="fr-FR" dirty="0" err="1" smtClean="0">
                <a:solidFill>
                  <a:srgbClr val="003300"/>
                </a:solidFill>
              </a:rPr>
              <a:t>Conf</a:t>
            </a:r>
            <a:r>
              <a:rPr lang="fr-FR" dirty="0" smtClean="0">
                <a:solidFill>
                  <a:srgbClr val="003300"/>
                </a:solidFill>
              </a:rPr>
              <a:t>. Proc. </a:t>
            </a:r>
            <a:r>
              <a:rPr lang="fr-FR" b="1" dirty="0" smtClean="0">
                <a:solidFill>
                  <a:srgbClr val="003300"/>
                </a:solidFill>
              </a:rPr>
              <a:t>1182</a:t>
            </a:r>
            <a:r>
              <a:rPr lang="fr-FR" dirty="0" smtClean="0">
                <a:solidFill>
                  <a:srgbClr val="003300"/>
                </a:solidFill>
              </a:rPr>
              <a:t> (2009) 665  </a:t>
            </a:r>
            <a:r>
              <a:rPr lang="fr-FR" dirty="0" smtClean="0">
                <a:solidFill>
                  <a:srgbClr val="FF0000"/>
                </a:solidFill>
              </a:rPr>
              <a:t> *</a:t>
            </a:r>
          </a:p>
          <a:p>
            <a:pPr algn="ctr"/>
            <a:r>
              <a:rPr lang="fr-FR" b="1" dirty="0" smtClean="0">
                <a:solidFill>
                  <a:srgbClr val="003300"/>
                </a:solidFill>
              </a:rPr>
              <a:t>KLOE10</a:t>
            </a:r>
            <a:r>
              <a:rPr lang="fr-FR" dirty="0" smtClean="0">
                <a:solidFill>
                  <a:srgbClr val="003300"/>
                </a:solidFill>
              </a:rPr>
              <a:t>:  Phys. </a:t>
            </a:r>
            <a:r>
              <a:rPr lang="fr-FR" dirty="0" err="1" smtClean="0">
                <a:solidFill>
                  <a:srgbClr val="003300"/>
                </a:solidFill>
              </a:rPr>
              <a:t>Lett</a:t>
            </a:r>
            <a:r>
              <a:rPr lang="fr-FR" dirty="0" smtClean="0">
                <a:solidFill>
                  <a:srgbClr val="003300"/>
                </a:solidFill>
              </a:rPr>
              <a:t>. </a:t>
            </a:r>
            <a:r>
              <a:rPr lang="fr-FR" b="1" dirty="0" smtClean="0">
                <a:solidFill>
                  <a:srgbClr val="003300"/>
                </a:solidFill>
              </a:rPr>
              <a:t>B700</a:t>
            </a:r>
            <a:r>
              <a:rPr lang="fr-FR" dirty="0" smtClean="0">
                <a:solidFill>
                  <a:srgbClr val="003300"/>
                </a:solidFill>
              </a:rPr>
              <a:t> (2011) 102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</a:rPr>
              <a:t>KLOE12</a:t>
            </a:r>
            <a:r>
              <a:rPr lang="fr-FR" dirty="0" smtClean="0">
                <a:solidFill>
                  <a:srgbClr val="FF0000"/>
                </a:solidFill>
              </a:rPr>
              <a:t>:  Phys. </a:t>
            </a:r>
            <a:r>
              <a:rPr lang="fr-FR" dirty="0" err="1" smtClean="0">
                <a:solidFill>
                  <a:srgbClr val="FF0000"/>
                </a:solidFill>
              </a:rPr>
              <a:t>Lett</a:t>
            </a:r>
            <a:r>
              <a:rPr lang="fr-FR" dirty="0" smtClean="0">
                <a:solidFill>
                  <a:srgbClr val="FF0000"/>
                </a:solidFill>
              </a:rPr>
              <a:t>. </a:t>
            </a:r>
            <a:r>
              <a:rPr lang="fr-FR" b="1" dirty="0" smtClean="0">
                <a:solidFill>
                  <a:srgbClr val="FF0000"/>
                </a:solidFill>
              </a:rPr>
              <a:t>B720</a:t>
            </a:r>
            <a:r>
              <a:rPr lang="fr-FR" dirty="0" smtClean="0">
                <a:solidFill>
                  <a:srgbClr val="FF0000"/>
                </a:solidFill>
              </a:rPr>
              <a:t> (2013)336</a:t>
            </a:r>
          </a:p>
          <a:p>
            <a:pPr algn="ctr"/>
            <a:endParaRPr lang="fr-FR" dirty="0">
              <a:solidFill>
                <a:srgbClr val="0033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31840" y="4149080"/>
            <a:ext cx="5832648" cy="7920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3300"/>
                </a:solidFill>
              </a:rPr>
              <a:t>BaBar </a:t>
            </a:r>
            <a:r>
              <a:rPr lang="fr-FR" dirty="0" smtClean="0">
                <a:solidFill>
                  <a:srgbClr val="003300"/>
                </a:solidFill>
              </a:rPr>
              <a:t>:  Phys. </a:t>
            </a:r>
            <a:r>
              <a:rPr lang="fr-FR" dirty="0" err="1" smtClean="0">
                <a:solidFill>
                  <a:srgbClr val="003300"/>
                </a:solidFill>
              </a:rPr>
              <a:t>Rev</a:t>
            </a:r>
            <a:r>
              <a:rPr lang="fr-FR" dirty="0" smtClean="0">
                <a:solidFill>
                  <a:srgbClr val="003300"/>
                </a:solidFill>
              </a:rPr>
              <a:t>. </a:t>
            </a:r>
            <a:r>
              <a:rPr lang="fr-FR" dirty="0" err="1" smtClean="0">
                <a:solidFill>
                  <a:srgbClr val="003300"/>
                </a:solidFill>
              </a:rPr>
              <a:t>Lett</a:t>
            </a:r>
            <a:r>
              <a:rPr lang="fr-FR" dirty="0" smtClean="0">
                <a:solidFill>
                  <a:srgbClr val="003300"/>
                </a:solidFill>
              </a:rPr>
              <a:t>.  </a:t>
            </a:r>
            <a:r>
              <a:rPr lang="fr-FR" b="1" dirty="0" smtClean="0">
                <a:solidFill>
                  <a:srgbClr val="003300"/>
                </a:solidFill>
              </a:rPr>
              <a:t>103</a:t>
            </a:r>
            <a:r>
              <a:rPr lang="fr-FR" dirty="0" smtClean="0">
                <a:solidFill>
                  <a:srgbClr val="003300"/>
                </a:solidFill>
              </a:rPr>
              <a:t> (2009) 231801  </a:t>
            </a:r>
            <a:r>
              <a:rPr lang="fr-FR" dirty="0" smtClean="0">
                <a:solidFill>
                  <a:srgbClr val="FF0000"/>
                </a:solidFill>
              </a:rPr>
              <a:t> *</a:t>
            </a:r>
            <a:endParaRPr lang="fr-FR" dirty="0" smtClean="0">
              <a:solidFill>
                <a:srgbClr val="003300"/>
              </a:solidFill>
            </a:endParaRPr>
          </a:p>
          <a:p>
            <a:pPr algn="ctr"/>
            <a:r>
              <a:rPr lang="fr-FR" dirty="0" smtClean="0">
                <a:solidFill>
                  <a:srgbClr val="003300"/>
                </a:solidFill>
              </a:rPr>
              <a:t>Phys. </a:t>
            </a:r>
            <a:r>
              <a:rPr lang="fr-FR" dirty="0" err="1" smtClean="0">
                <a:solidFill>
                  <a:srgbClr val="003300"/>
                </a:solidFill>
              </a:rPr>
              <a:t>Rev</a:t>
            </a:r>
            <a:r>
              <a:rPr lang="fr-FR" dirty="0" smtClean="0">
                <a:solidFill>
                  <a:srgbClr val="003300"/>
                </a:solidFill>
              </a:rPr>
              <a:t> . </a:t>
            </a:r>
            <a:r>
              <a:rPr lang="fr-FR" b="1" dirty="0" smtClean="0">
                <a:solidFill>
                  <a:srgbClr val="003300"/>
                </a:solidFill>
              </a:rPr>
              <a:t>D86</a:t>
            </a:r>
            <a:r>
              <a:rPr lang="fr-FR" dirty="0" smtClean="0">
                <a:solidFill>
                  <a:srgbClr val="003300"/>
                </a:solidFill>
              </a:rPr>
              <a:t> (2012) 032013</a:t>
            </a:r>
            <a:endParaRPr lang="fr-FR" dirty="0">
              <a:solidFill>
                <a:srgbClr val="0033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83968" y="5589240"/>
            <a:ext cx="4608512" cy="5040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3300"/>
                </a:solidFill>
              </a:rPr>
              <a:t>M. Benayoun </a:t>
            </a:r>
            <a:r>
              <a:rPr lang="fr-FR" b="1" i="1" dirty="0" smtClean="0">
                <a:solidFill>
                  <a:srgbClr val="003300"/>
                </a:solidFill>
              </a:rPr>
              <a:t>et al  </a:t>
            </a:r>
            <a:r>
              <a:rPr lang="fr-FR" b="1" dirty="0" smtClean="0">
                <a:solidFill>
                  <a:srgbClr val="003300"/>
                </a:solidFill>
              </a:rPr>
              <a:t>EPJ C73 </a:t>
            </a:r>
            <a:r>
              <a:rPr lang="fr-FR" dirty="0" smtClean="0">
                <a:solidFill>
                  <a:srgbClr val="003300"/>
                </a:solidFill>
              </a:rPr>
              <a:t>(2013)2453</a:t>
            </a:r>
          </a:p>
        </p:txBody>
      </p:sp>
    </p:spTree>
    <p:extLst>
      <p:ext uri="{BB962C8B-B14F-4D97-AF65-F5344CB8AC3E}">
        <p14:creationId xmlns:p14="http://schemas.microsoft.com/office/powerpoint/2010/main" xmlns="" val="287069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lvl="1"/>
            <a:r>
              <a:rPr lang="fr-FR" sz="3200" b="1" dirty="0" err="1" smtClean="0"/>
              <a:t>Perform</a:t>
            </a:r>
            <a:r>
              <a:rPr lang="fr-FR" sz="3200" b="1" dirty="0" smtClean="0"/>
              <a:t> a global fit </a:t>
            </a:r>
            <a:r>
              <a:rPr lang="fr-FR" sz="3200" b="1" dirty="0" err="1" smtClean="0">
                <a:solidFill>
                  <a:srgbClr val="FF0000"/>
                </a:solidFill>
              </a:rPr>
              <a:t>within</a:t>
            </a:r>
            <a:r>
              <a:rPr lang="fr-FR" sz="3200" b="1" dirty="0" smtClean="0">
                <a:solidFill>
                  <a:srgbClr val="FF0000"/>
                </a:solidFill>
              </a:rPr>
              <a:t> BHLS 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with</a:t>
            </a:r>
            <a:r>
              <a:rPr lang="fr-FR" sz="3200" b="1" dirty="0" smtClean="0"/>
              <a:t>:</a:t>
            </a:r>
          </a:p>
          <a:p>
            <a:pPr lvl="1"/>
            <a:r>
              <a:rPr lang="fr-FR" b="1" dirty="0" smtClean="0"/>
              <a:t> 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latin typeface="Symbol" pitchFamily="18" charset="2"/>
              </a:rPr>
              <a:t>t</a:t>
            </a:r>
            <a:r>
              <a:rPr lang="fr-FR" b="1" dirty="0" smtClean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→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 ππ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υ</a:t>
            </a:r>
            <a:r>
              <a:rPr lang="el-GR" b="1" baseline="-25000" dirty="0" smtClean="0">
                <a:solidFill>
                  <a:schemeClr val="accent2">
                    <a:lumMod val="75000"/>
                  </a:schemeClr>
                </a:solidFill>
              </a:rPr>
              <a:t>τ</a:t>
            </a:r>
            <a:r>
              <a:rPr lang="fr-FR" b="1" baseline="-25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(Aleph, CLEO, Belle)</a:t>
            </a:r>
          </a:p>
          <a:p>
            <a:pPr lvl="1"/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e+e- → K+K-/K</a:t>
            </a:r>
            <a:r>
              <a:rPr lang="fr-FR" b="1" baseline="-25000" dirty="0" smtClean="0">
                <a:solidFill>
                  <a:schemeClr val="accent2">
                    <a:lumMod val="75000"/>
                  </a:schemeClr>
                </a:solidFill>
              </a:rPr>
              <a:t>L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K</a:t>
            </a:r>
            <a:r>
              <a:rPr lang="fr-FR" b="1" baseline="-25000" dirty="0" smtClean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 /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π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γ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 /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η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γ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 /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π π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π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 (scan </a:t>
            </a:r>
            <a:r>
              <a:rPr lang="fr-FR" b="1" dirty="0" err="1" smtClean="0">
                <a:solidFill>
                  <a:schemeClr val="accent2">
                    <a:lumMod val="75000"/>
                  </a:schemeClr>
                </a:solidFill>
              </a:rPr>
              <a:t>from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 NSK)</a:t>
            </a:r>
          </a:p>
          <a:p>
            <a:pPr lvl="1"/>
            <a:r>
              <a:rPr lang="fr-FR" b="1" dirty="0" smtClean="0">
                <a:solidFill>
                  <a:srgbClr val="FF0000"/>
                </a:solidFill>
              </a:rPr>
              <a:t>All  e+e- → </a:t>
            </a:r>
            <a:r>
              <a:rPr lang="el-GR" b="1" dirty="0" smtClean="0">
                <a:solidFill>
                  <a:srgbClr val="FF0000"/>
                </a:solidFill>
              </a:rPr>
              <a:t>π π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samples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discarded</a:t>
            </a:r>
            <a:endParaRPr lang="fr-FR" b="1" dirty="0" smtClean="0"/>
          </a:p>
          <a:p>
            <a:r>
              <a:rPr lang="fr-FR" sz="4000" b="1" dirty="0" smtClean="0">
                <a:solidFill>
                  <a:srgbClr val="FF0000"/>
                </a:solidFill>
              </a:rPr>
              <a:t>&amp;</a:t>
            </a:r>
            <a:r>
              <a:rPr lang="fr-FR" b="1" dirty="0" smtClean="0"/>
              <a:t> Isospin </a:t>
            </a:r>
            <a:r>
              <a:rPr lang="fr-FR" b="1" dirty="0" err="1" smtClean="0"/>
              <a:t>Breaking</a:t>
            </a:r>
            <a:r>
              <a:rPr lang="fr-FR" b="1" dirty="0" smtClean="0"/>
              <a:t> information </a:t>
            </a:r>
            <a:r>
              <a:rPr lang="fr-FR" b="1" dirty="0" err="1" smtClean="0"/>
              <a:t>from</a:t>
            </a:r>
            <a:r>
              <a:rPr lang="fr-FR" b="1" dirty="0" smtClean="0"/>
              <a:t>  RPP</a:t>
            </a:r>
          </a:p>
          <a:p>
            <a:pPr lvl="1"/>
            <a:r>
              <a:rPr lang="az-Cyrl-AZ" b="1" dirty="0" smtClean="0">
                <a:solidFill>
                  <a:srgbClr val="FF0000"/>
                </a:solidFill>
              </a:rPr>
              <a:t>Г</a:t>
            </a:r>
            <a:r>
              <a:rPr lang="fr-FR" b="1" dirty="0" smtClean="0">
                <a:solidFill>
                  <a:srgbClr val="FF0000"/>
                </a:solidFill>
              </a:rPr>
              <a:t>(</a:t>
            </a:r>
            <a:r>
              <a:rPr lang="el-GR" b="1" dirty="0" smtClean="0">
                <a:solidFill>
                  <a:srgbClr val="FF0000"/>
                </a:solidFill>
              </a:rPr>
              <a:t>ρ</a:t>
            </a:r>
            <a:r>
              <a:rPr lang="el-GR" dirty="0" smtClean="0">
                <a:solidFill>
                  <a:srgbClr val="FF0000"/>
                </a:solidFill>
                <a:latin typeface="Arial"/>
                <a:cs typeface="Arial"/>
              </a:rPr>
              <a:t> →</a:t>
            </a:r>
            <a:r>
              <a:rPr lang="fr-FR" b="1" dirty="0" smtClean="0">
                <a:solidFill>
                  <a:srgbClr val="FF0000"/>
                </a:solidFill>
              </a:rPr>
              <a:t> e+e-)</a:t>
            </a:r>
            <a:r>
              <a:rPr lang="fr-FR" b="1" dirty="0" smtClean="0"/>
              <a:t>    </a:t>
            </a:r>
          </a:p>
          <a:p>
            <a:pPr lvl="1"/>
            <a:r>
              <a:rPr lang="az-Cyrl-AZ" b="1" dirty="0" smtClean="0">
                <a:solidFill>
                  <a:srgbClr val="FF0000"/>
                </a:solidFill>
              </a:rPr>
              <a:t>Г</a:t>
            </a:r>
            <a:r>
              <a:rPr lang="fr-FR" b="1" dirty="0" smtClean="0">
                <a:solidFill>
                  <a:srgbClr val="FF0000"/>
                </a:solidFill>
              </a:rPr>
              <a:t>(</a:t>
            </a:r>
            <a:r>
              <a:rPr lang="el-GR" b="1" dirty="0" smtClean="0">
                <a:solidFill>
                  <a:srgbClr val="FF0000"/>
                </a:solidFill>
              </a:rPr>
              <a:t>ω</a:t>
            </a:r>
            <a:r>
              <a:rPr lang="el-GR" dirty="0" smtClean="0">
                <a:solidFill>
                  <a:srgbClr val="FF0000"/>
                </a:solidFill>
                <a:latin typeface="Arial"/>
                <a:cs typeface="Arial"/>
              </a:rPr>
              <a:t> →</a:t>
            </a:r>
            <a:r>
              <a:rPr lang="el-GR" b="1" dirty="0" smtClean="0">
                <a:solidFill>
                  <a:srgbClr val="FF0000"/>
                </a:solidFill>
              </a:rPr>
              <a:t> π π</a:t>
            </a:r>
            <a:r>
              <a:rPr lang="fr-FR" b="1" dirty="0" smtClean="0">
                <a:solidFill>
                  <a:srgbClr val="FF0000"/>
                </a:solidFill>
              </a:rPr>
              <a:t>)       &amp; ORSAY phase (~104</a:t>
            </a:r>
            <a:r>
              <a:rPr lang="fr-FR" baseline="30000" dirty="0" smtClean="0">
                <a:solidFill>
                  <a:srgbClr val="FF0000"/>
                </a:solidFill>
                <a:latin typeface="Arial"/>
                <a:cs typeface="Arial"/>
              </a:rPr>
              <a:t>○</a:t>
            </a:r>
            <a:r>
              <a:rPr lang="fr-FR" dirty="0" smtClean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endParaRPr lang="fr-FR" dirty="0" smtClean="0">
              <a:solidFill>
                <a:srgbClr val="FF0000"/>
              </a:solidFill>
            </a:endParaRPr>
          </a:p>
          <a:p>
            <a:pPr lvl="1"/>
            <a:r>
              <a:rPr lang="az-Cyrl-AZ" b="1" dirty="0" smtClean="0">
                <a:solidFill>
                  <a:srgbClr val="FF0000"/>
                </a:solidFill>
              </a:rPr>
              <a:t>Г</a:t>
            </a:r>
            <a:r>
              <a:rPr lang="fr-FR" b="1" dirty="0" smtClean="0">
                <a:solidFill>
                  <a:srgbClr val="FF0000"/>
                </a:solidFill>
              </a:rPr>
              <a:t>(</a:t>
            </a:r>
            <a:r>
              <a:rPr lang="el-GR" b="1" dirty="0" smtClean="0">
                <a:solidFill>
                  <a:srgbClr val="FF0000"/>
                </a:solidFill>
              </a:rPr>
              <a:t>φ</a:t>
            </a:r>
            <a:r>
              <a:rPr lang="el-GR" dirty="0" smtClean="0">
                <a:solidFill>
                  <a:srgbClr val="FF0000"/>
                </a:solidFill>
                <a:latin typeface="Arial"/>
                <a:cs typeface="Arial"/>
              </a:rPr>
              <a:t> →</a:t>
            </a:r>
            <a:r>
              <a:rPr lang="el-GR" b="1" dirty="0" smtClean="0">
                <a:solidFill>
                  <a:srgbClr val="FF0000"/>
                </a:solidFill>
              </a:rPr>
              <a:t> π π</a:t>
            </a:r>
            <a:r>
              <a:rPr lang="fr-FR" b="1" dirty="0" smtClean="0">
                <a:solidFill>
                  <a:srgbClr val="FF0000"/>
                </a:solidFill>
              </a:rPr>
              <a:t>)   &amp;</a:t>
            </a:r>
            <a:r>
              <a:rPr lang="el-GR" b="1" dirty="0" smtClean="0">
                <a:solidFill>
                  <a:srgbClr val="FF0000"/>
                </a:solidFill>
              </a:rPr>
              <a:t> </a:t>
            </a:r>
            <a:r>
              <a:rPr lang="az-Cyrl-AZ" b="1" dirty="0" smtClean="0">
                <a:solidFill>
                  <a:srgbClr val="FF0000"/>
                </a:solidFill>
              </a:rPr>
              <a:t>Г</a:t>
            </a:r>
            <a:r>
              <a:rPr lang="fr-FR" b="1" dirty="0" smtClean="0">
                <a:solidFill>
                  <a:srgbClr val="FF0000"/>
                </a:solidFill>
              </a:rPr>
              <a:t>(</a:t>
            </a:r>
            <a:r>
              <a:rPr lang="el-GR" b="1" dirty="0" smtClean="0">
                <a:solidFill>
                  <a:srgbClr val="FF0000"/>
                </a:solidFill>
              </a:rPr>
              <a:t>φ </a:t>
            </a:r>
            <a:r>
              <a:rPr lang="el-GR" dirty="0" smtClean="0">
                <a:solidFill>
                  <a:srgbClr val="FF0000"/>
                </a:solidFill>
                <a:latin typeface="Arial"/>
                <a:cs typeface="Arial"/>
              </a:rPr>
              <a:t>→</a:t>
            </a:r>
            <a:r>
              <a:rPr lang="el-GR" b="1" dirty="0" smtClean="0">
                <a:solidFill>
                  <a:srgbClr val="FF0000"/>
                </a:solidFill>
              </a:rPr>
              <a:t> π π</a:t>
            </a:r>
            <a:r>
              <a:rPr lang="fr-FR" b="1" dirty="0" smtClean="0">
                <a:solidFill>
                  <a:srgbClr val="FF0000"/>
                </a:solidFill>
              </a:rPr>
              <a:t>) X </a:t>
            </a:r>
            <a:r>
              <a:rPr lang="az-Cyrl-AZ" b="1" dirty="0" smtClean="0">
                <a:solidFill>
                  <a:srgbClr val="FF0000"/>
                </a:solidFill>
              </a:rPr>
              <a:t>Г</a:t>
            </a:r>
            <a:r>
              <a:rPr lang="fr-FR" b="1" dirty="0" smtClean="0">
                <a:solidFill>
                  <a:srgbClr val="FF0000"/>
                </a:solidFill>
              </a:rPr>
              <a:t>(</a:t>
            </a:r>
            <a:r>
              <a:rPr lang="el-GR" b="1" dirty="0" smtClean="0">
                <a:solidFill>
                  <a:srgbClr val="FF0000"/>
                </a:solidFill>
              </a:rPr>
              <a:t>φ</a:t>
            </a:r>
            <a:r>
              <a:rPr lang="el-GR" dirty="0" smtClean="0">
                <a:solidFill>
                  <a:srgbClr val="FF0000"/>
                </a:solidFill>
                <a:latin typeface="Arial"/>
                <a:cs typeface="Arial"/>
              </a:rPr>
              <a:t> →</a:t>
            </a:r>
            <a:r>
              <a:rPr lang="fr-FR" b="1" dirty="0" smtClean="0">
                <a:solidFill>
                  <a:srgbClr val="FF0000"/>
                </a:solidFill>
              </a:rPr>
              <a:t> e+e-)</a:t>
            </a:r>
            <a:r>
              <a:rPr lang="fr-FR" b="1" dirty="0" smtClean="0"/>
              <a:t>   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17</a:t>
            </a:fld>
            <a:endParaRPr lang="fr-BE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FF00"/>
            </a:solidFill>
          </a:ln>
        </p:spPr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π</a:t>
            </a:r>
            <a:r>
              <a:rPr lang="fr-FR" b="1" baseline="30000" dirty="0" smtClean="0">
                <a:solidFill>
                  <a:srgbClr val="FF0000"/>
                </a:solidFill>
              </a:rPr>
              <a:t>+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el-GR" b="1" dirty="0" smtClean="0">
                <a:solidFill>
                  <a:srgbClr val="FF0000"/>
                </a:solidFill>
              </a:rPr>
              <a:t>π</a:t>
            </a:r>
            <a:r>
              <a:rPr lang="fr-FR" sz="4800" b="1" baseline="30000" dirty="0" smtClean="0">
                <a:solidFill>
                  <a:srgbClr val="FF0000"/>
                </a:solidFill>
              </a:rPr>
              <a:t>-</a:t>
            </a:r>
            <a:r>
              <a:rPr lang="fr-FR" b="1" dirty="0" smtClean="0"/>
              <a:t> </a:t>
            </a:r>
            <a:r>
              <a:rPr lang="fr-FR" b="1" dirty="0" err="1" smtClean="0"/>
              <a:t>Spectra</a:t>
            </a:r>
            <a:r>
              <a:rPr lang="fr-FR" b="1" dirty="0" smtClean="0"/>
              <a:t> : </a:t>
            </a:r>
            <a:r>
              <a:rPr lang="el-GR" b="1" dirty="0" smtClean="0"/>
              <a:t>τ</a:t>
            </a:r>
            <a:r>
              <a:rPr lang="fr-FR" b="1" dirty="0" smtClean="0"/>
              <a:t> + PDG </a:t>
            </a:r>
            <a:r>
              <a:rPr lang="fr-FR" b="1" dirty="0" err="1" smtClean="0"/>
              <a:t>Predictions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18</a:t>
            </a:fld>
            <a:endParaRPr lang="fr-BE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FF00"/>
            </a:solidFill>
          </a:ln>
        </p:spPr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π</a:t>
            </a:r>
            <a:r>
              <a:rPr lang="fr-FR" b="1" baseline="30000" dirty="0" smtClean="0">
                <a:solidFill>
                  <a:srgbClr val="FF0000"/>
                </a:solidFill>
              </a:rPr>
              <a:t>+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el-GR" b="1" dirty="0" smtClean="0">
                <a:solidFill>
                  <a:srgbClr val="FF0000"/>
                </a:solidFill>
              </a:rPr>
              <a:t>π</a:t>
            </a:r>
            <a:r>
              <a:rPr lang="fr-FR" sz="4800" b="1" baseline="30000" dirty="0" smtClean="0">
                <a:solidFill>
                  <a:srgbClr val="FF0000"/>
                </a:solidFill>
              </a:rPr>
              <a:t>-</a:t>
            </a:r>
            <a:r>
              <a:rPr lang="fr-FR" b="1" dirty="0" smtClean="0"/>
              <a:t> </a:t>
            </a:r>
            <a:r>
              <a:rPr lang="fr-FR" b="1" dirty="0" err="1" smtClean="0"/>
              <a:t>Spectra</a:t>
            </a:r>
            <a:r>
              <a:rPr lang="fr-FR" b="1" dirty="0" smtClean="0"/>
              <a:t> : </a:t>
            </a:r>
            <a:r>
              <a:rPr lang="el-GR" b="1" dirty="0" smtClean="0"/>
              <a:t>τ</a:t>
            </a:r>
            <a:r>
              <a:rPr lang="fr-FR" b="1" dirty="0" smtClean="0"/>
              <a:t> + PDG </a:t>
            </a:r>
            <a:r>
              <a:rPr lang="fr-FR" b="1" dirty="0" err="1" smtClean="0"/>
              <a:t>Predictions</a:t>
            </a:r>
            <a:endParaRPr lang="fr-FR" b="1" dirty="0"/>
          </a:p>
        </p:txBody>
      </p:sp>
      <p:pic>
        <p:nvPicPr>
          <p:cNvPr id="7" name="Image 6" descr="tau_pred_all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08720"/>
            <a:ext cx="5661248" cy="5661248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5436096" y="1844824"/>
            <a:ext cx="3384376" cy="151216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 smtClean="0">
              <a:solidFill>
                <a:srgbClr val="C00000"/>
              </a:solidFill>
            </a:endParaRPr>
          </a:p>
          <a:p>
            <a:pPr algn="ctr"/>
            <a:r>
              <a:rPr lang="fr-FR" b="1" dirty="0" smtClean="0">
                <a:solidFill>
                  <a:srgbClr val="C00000"/>
                </a:solidFill>
              </a:rPr>
              <a:t> </a:t>
            </a:r>
            <a:r>
              <a:rPr lang="el-GR" sz="2400" b="1" dirty="0" smtClean="0">
                <a:solidFill>
                  <a:srgbClr val="C00000"/>
                </a:solidFill>
              </a:rPr>
              <a:t>τ</a:t>
            </a:r>
            <a:r>
              <a:rPr lang="fr-FR" sz="2400" b="1" dirty="0" smtClean="0">
                <a:solidFill>
                  <a:srgbClr val="C00000"/>
                </a:solidFill>
              </a:rPr>
              <a:t> + PDG </a:t>
            </a:r>
            <a:r>
              <a:rPr lang="fr-FR" sz="2400" b="1" dirty="0" err="1" smtClean="0">
                <a:solidFill>
                  <a:schemeClr val="tx1"/>
                </a:solidFill>
              </a:rPr>
              <a:t>predictions</a:t>
            </a:r>
            <a:endParaRPr lang="fr-FR" sz="2400" b="1" dirty="0" smtClean="0">
              <a:solidFill>
                <a:schemeClr val="tx1"/>
              </a:solidFill>
            </a:endParaRPr>
          </a:p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In </a:t>
            </a:r>
            <a:r>
              <a:rPr lang="fr-FR" sz="2400" b="1" dirty="0" err="1" smtClean="0">
                <a:solidFill>
                  <a:schemeClr val="tx1"/>
                </a:solidFill>
              </a:rPr>
              <a:t>spacelike</a:t>
            </a:r>
            <a:r>
              <a:rPr lang="fr-FR" sz="2400" b="1" dirty="0" smtClean="0">
                <a:solidFill>
                  <a:schemeClr val="tx1"/>
                </a:solidFill>
              </a:rPr>
              <a:t> &amp; </a:t>
            </a:r>
            <a:r>
              <a:rPr lang="fr-FR" sz="2400" b="1" dirty="0" err="1" smtClean="0">
                <a:solidFill>
                  <a:schemeClr val="tx1"/>
                </a:solidFill>
              </a:rPr>
              <a:t>timelike</a:t>
            </a:r>
            <a:r>
              <a:rPr lang="fr-FR" sz="2400" b="1" dirty="0" smtClean="0">
                <a:solidFill>
                  <a:schemeClr val="tx1"/>
                </a:solidFill>
              </a:rPr>
              <a:t> </a:t>
            </a:r>
            <a:r>
              <a:rPr lang="fr-FR" sz="2400" b="1" dirty="0" err="1" smtClean="0">
                <a:solidFill>
                  <a:schemeClr val="tx1"/>
                </a:solidFill>
              </a:rPr>
              <a:t>regions</a:t>
            </a:r>
            <a:r>
              <a:rPr lang="fr-FR" sz="2400" b="1" dirty="0" smtClean="0">
                <a:solidFill>
                  <a:schemeClr val="tx1"/>
                </a:solidFill>
              </a:rPr>
              <a:t> </a:t>
            </a:r>
            <a:endParaRPr lang="fr-FR" sz="2400" b="1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5436096" y="4077072"/>
            <a:ext cx="3384376" cy="151216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tx1"/>
                </a:solidFill>
              </a:rPr>
              <a:t>π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el-GR" b="1" dirty="0" smtClean="0">
                <a:solidFill>
                  <a:schemeClr val="tx1"/>
                </a:solidFill>
              </a:rPr>
              <a:t>π 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samples</a:t>
            </a:r>
            <a:r>
              <a:rPr lang="fr-FR" b="1" dirty="0" smtClean="0">
                <a:solidFill>
                  <a:schemeClr val="tx1"/>
                </a:solidFill>
              </a:rPr>
              <a:t>  </a:t>
            </a:r>
            <a:r>
              <a:rPr lang="fr-FR" b="1" dirty="0" smtClean="0">
                <a:solidFill>
                  <a:srgbClr val="FF0000"/>
                </a:solidFill>
              </a:rPr>
              <a:t>NOT FITTED</a:t>
            </a:r>
          </a:p>
          <a:p>
            <a:pPr algn="ctr"/>
            <a:r>
              <a:rPr lang="fr-FR" b="1" dirty="0" err="1" smtClean="0">
                <a:solidFill>
                  <a:schemeClr val="tx1"/>
                </a:solidFill>
              </a:rPr>
              <a:t>Average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el-GR" b="1" dirty="0" smtClean="0">
                <a:solidFill>
                  <a:schemeClr val="tx1"/>
                </a:solidFill>
              </a:rPr>
              <a:t>χ</a:t>
            </a:r>
            <a:r>
              <a:rPr lang="fr-FR" b="1" dirty="0" smtClean="0">
                <a:solidFill>
                  <a:schemeClr val="tx1"/>
                </a:solidFill>
              </a:rPr>
              <a:t>2 distance to </a:t>
            </a:r>
            <a:endParaRPr lang="fr-FR" b="1" dirty="0" smtClean="0">
              <a:solidFill>
                <a:srgbClr val="C00000"/>
              </a:solidFill>
            </a:endParaRPr>
          </a:p>
          <a:p>
            <a:pPr algn="ctr"/>
            <a:r>
              <a:rPr lang="fr-FR" b="1" dirty="0" smtClean="0">
                <a:solidFill>
                  <a:srgbClr val="C00000"/>
                </a:solidFill>
              </a:rPr>
              <a:t> </a:t>
            </a:r>
            <a:r>
              <a:rPr lang="el-GR" b="1" dirty="0" smtClean="0">
                <a:solidFill>
                  <a:srgbClr val="C00000"/>
                </a:solidFill>
              </a:rPr>
              <a:t>τ</a:t>
            </a:r>
            <a:r>
              <a:rPr lang="fr-FR" b="1" dirty="0" smtClean="0">
                <a:solidFill>
                  <a:srgbClr val="C00000"/>
                </a:solidFill>
              </a:rPr>
              <a:t> + PDG </a:t>
            </a:r>
            <a:r>
              <a:rPr lang="fr-FR" b="1" dirty="0" err="1" smtClean="0">
                <a:solidFill>
                  <a:schemeClr val="tx1"/>
                </a:solidFill>
              </a:rPr>
              <a:t>prediction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displayed</a:t>
            </a:r>
            <a:endParaRPr lang="fr-FR" b="1" dirty="0"/>
          </a:p>
        </p:txBody>
      </p:sp>
      <p:sp>
        <p:nvSpPr>
          <p:cNvPr id="10" name="Flèche droite 9"/>
          <p:cNvSpPr/>
          <p:nvPr/>
        </p:nvSpPr>
        <p:spPr>
          <a:xfrm rot="14215434">
            <a:off x="1924812" y="3965626"/>
            <a:ext cx="869916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droite 10"/>
          <p:cNvSpPr/>
          <p:nvPr/>
        </p:nvSpPr>
        <p:spPr>
          <a:xfrm rot="12396634" flipV="1">
            <a:off x="2117298" y="3210173"/>
            <a:ext cx="869916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19</a:t>
            </a:fld>
            <a:endParaRPr lang="fr-BE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FF00"/>
            </a:solidFill>
          </a:ln>
        </p:spPr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π</a:t>
            </a:r>
            <a:r>
              <a:rPr lang="fr-FR" b="1" baseline="30000" dirty="0" smtClean="0">
                <a:solidFill>
                  <a:srgbClr val="FF0000"/>
                </a:solidFill>
              </a:rPr>
              <a:t>+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el-GR" b="1" dirty="0" smtClean="0">
                <a:solidFill>
                  <a:srgbClr val="FF0000"/>
                </a:solidFill>
              </a:rPr>
              <a:t>π</a:t>
            </a:r>
            <a:r>
              <a:rPr lang="fr-FR" sz="4800" b="1" baseline="30000" dirty="0" smtClean="0">
                <a:solidFill>
                  <a:srgbClr val="FF0000"/>
                </a:solidFill>
              </a:rPr>
              <a:t>-</a:t>
            </a:r>
            <a:r>
              <a:rPr lang="fr-FR" b="1" dirty="0" smtClean="0"/>
              <a:t> </a:t>
            </a:r>
            <a:r>
              <a:rPr lang="fr-FR" b="1" dirty="0" err="1" smtClean="0"/>
              <a:t>Spectra</a:t>
            </a:r>
            <a:r>
              <a:rPr lang="fr-FR" b="1" dirty="0" smtClean="0"/>
              <a:t> : </a:t>
            </a:r>
            <a:r>
              <a:rPr lang="el-GR" b="1" dirty="0" smtClean="0"/>
              <a:t>τ</a:t>
            </a:r>
            <a:r>
              <a:rPr lang="fr-FR" b="1" dirty="0" smtClean="0"/>
              <a:t> + PDG </a:t>
            </a:r>
            <a:r>
              <a:rPr lang="fr-FR" b="1" dirty="0" err="1" smtClean="0"/>
              <a:t>Predictions</a:t>
            </a:r>
            <a:endParaRPr lang="fr-FR" b="1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5301208" y="1844824"/>
            <a:ext cx="3384376" cy="151216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tx1"/>
                </a:solidFill>
              </a:rPr>
              <a:t>π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el-GR" b="1" dirty="0" smtClean="0">
                <a:solidFill>
                  <a:schemeClr val="tx1"/>
                </a:solidFill>
              </a:rPr>
              <a:t>π 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samples</a:t>
            </a:r>
            <a:r>
              <a:rPr lang="fr-FR" b="1" dirty="0" smtClean="0">
                <a:solidFill>
                  <a:schemeClr val="tx1"/>
                </a:solidFill>
              </a:rPr>
              <a:t>  </a:t>
            </a:r>
            <a:r>
              <a:rPr lang="fr-FR" b="1" dirty="0" smtClean="0">
                <a:solidFill>
                  <a:srgbClr val="FF0000"/>
                </a:solidFill>
              </a:rPr>
              <a:t>NOT FITTED :</a:t>
            </a:r>
          </a:p>
          <a:p>
            <a:pPr algn="ctr"/>
            <a:r>
              <a:rPr lang="fr-FR" b="1" dirty="0" err="1" smtClean="0">
                <a:solidFill>
                  <a:schemeClr val="tx1"/>
                </a:solidFill>
              </a:rPr>
              <a:t>Average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el-GR" b="1" dirty="0" smtClean="0">
                <a:solidFill>
                  <a:schemeClr val="tx1"/>
                </a:solidFill>
              </a:rPr>
              <a:t>χ</a:t>
            </a:r>
            <a:r>
              <a:rPr lang="fr-FR" b="1" dirty="0" smtClean="0">
                <a:solidFill>
                  <a:schemeClr val="tx1"/>
                </a:solidFill>
              </a:rPr>
              <a:t>2 distance to </a:t>
            </a:r>
            <a:endParaRPr lang="fr-FR" b="1" dirty="0" smtClean="0">
              <a:solidFill>
                <a:srgbClr val="C00000"/>
              </a:solidFill>
            </a:endParaRPr>
          </a:p>
          <a:p>
            <a:pPr algn="ctr"/>
            <a:r>
              <a:rPr lang="fr-FR" b="1" dirty="0" smtClean="0">
                <a:solidFill>
                  <a:srgbClr val="C00000"/>
                </a:solidFill>
              </a:rPr>
              <a:t> </a:t>
            </a:r>
            <a:r>
              <a:rPr lang="el-GR" b="1" dirty="0" smtClean="0">
                <a:solidFill>
                  <a:srgbClr val="C00000"/>
                </a:solidFill>
              </a:rPr>
              <a:t>τ</a:t>
            </a:r>
            <a:r>
              <a:rPr lang="fr-FR" b="1" dirty="0" smtClean="0">
                <a:solidFill>
                  <a:srgbClr val="C00000"/>
                </a:solidFill>
              </a:rPr>
              <a:t> + PDG </a:t>
            </a:r>
            <a:r>
              <a:rPr lang="fr-FR" b="1" dirty="0" err="1" smtClean="0">
                <a:solidFill>
                  <a:schemeClr val="tx1"/>
                </a:solidFill>
              </a:rPr>
              <a:t>prediction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endParaRPr lang="fr-FR" b="1" dirty="0"/>
          </a:p>
        </p:txBody>
      </p:sp>
      <p:pic>
        <p:nvPicPr>
          <p:cNvPr id="10" name="Image 9" descr="tau_pred_top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5301208" cy="5301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fr-FR" b="1" dirty="0" smtClean="0"/>
              <a:t>OUTLINE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3590" y="1628800"/>
            <a:ext cx="9482134" cy="475252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FR" b="1" dirty="0" smtClean="0"/>
              <a:t> HLS</a:t>
            </a:r>
            <a:r>
              <a:rPr lang="fr-FR" dirty="0" smtClean="0"/>
              <a:t> </a:t>
            </a:r>
            <a:r>
              <a:rPr lang="fr-FR" b="1" dirty="0" smtClean="0"/>
              <a:t>Model &amp; </a:t>
            </a:r>
            <a:r>
              <a:rPr lang="fr-FR" b="1" dirty="0" err="1" smtClean="0"/>
              <a:t>Breaking</a:t>
            </a:r>
            <a:r>
              <a:rPr lang="fr-FR" b="1" dirty="0" smtClean="0"/>
              <a:t> </a:t>
            </a:r>
            <a:r>
              <a:rPr lang="fr-FR" dirty="0" smtClean="0"/>
              <a:t>:  </a:t>
            </a:r>
            <a:r>
              <a:rPr lang="fr-FR" b="1" dirty="0" smtClean="0">
                <a:solidFill>
                  <a:srgbClr val="FF0000"/>
                </a:solidFill>
              </a:rPr>
              <a:t>BKY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b="1" dirty="0" smtClean="0">
                <a:solidFill>
                  <a:schemeClr val="tx2">
                    <a:lumMod val="50000"/>
                  </a:schemeClr>
                </a:solidFill>
              </a:rPr>
              <a:t>&amp;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b="1" dirty="0" smtClean="0">
                <a:solidFill>
                  <a:srgbClr val="FF0000"/>
                </a:solidFill>
              </a:rPr>
              <a:t>(</a:t>
            </a:r>
            <a:r>
              <a:rPr lang="el-GR" b="1" dirty="0" smtClean="0">
                <a:solidFill>
                  <a:srgbClr val="FF0000"/>
                </a:solidFill>
              </a:rPr>
              <a:t>ρ</a:t>
            </a:r>
            <a:r>
              <a:rPr lang="fr-FR" b="1" dirty="0" smtClean="0">
                <a:solidFill>
                  <a:srgbClr val="FF0000"/>
                </a:solidFill>
              </a:rPr>
              <a:t>,</a:t>
            </a:r>
            <a:r>
              <a:rPr lang="el-GR" b="1" dirty="0" smtClean="0">
                <a:solidFill>
                  <a:srgbClr val="FF0000"/>
                </a:solidFill>
              </a:rPr>
              <a:t>ω</a:t>
            </a:r>
            <a:r>
              <a:rPr lang="fr-FR" b="1" dirty="0" smtClean="0">
                <a:solidFill>
                  <a:srgbClr val="FF0000"/>
                </a:solidFill>
              </a:rPr>
              <a:t>,</a:t>
            </a:r>
            <a:r>
              <a:rPr lang="el-GR" b="1" dirty="0" smtClean="0">
                <a:solidFill>
                  <a:srgbClr val="FF0000"/>
                </a:solidFill>
              </a:rPr>
              <a:t>φ</a:t>
            </a:r>
            <a:r>
              <a:rPr lang="fr-FR" b="1" dirty="0" smtClean="0">
                <a:solidFill>
                  <a:srgbClr val="FF0000"/>
                </a:solidFill>
              </a:rPr>
              <a:t>) </a:t>
            </a:r>
            <a:r>
              <a:rPr lang="fr-FR" b="1" dirty="0" err="1" smtClean="0">
                <a:solidFill>
                  <a:srgbClr val="FF0000"/>
                </a:solidFill>
              </a:rPr>
              <a:t>mixing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endParaRPr lang="fr-FR" b="1" dirty="0" smtClean="0"/>
          </a:p>
          <a:p>
            <a:pPr>
              <a:buFont typeface="Wingdings" pitchFamily="2" charset="2"/>
              <a:buChar char="Ø"/>
            </a:pPr>
            <a:r>
              <a:rPr lang="fr-FR" b="1" dirty="0" smtClean="0"/>
              <a:t> The </a:t>
            </a:r>
            <a:r>
              <a:rPr lang="el-GR" b="1" dirty="0" smtClean="0"/>
              <a:t>π π</a:t>
            </a:r>
            <a:r>
              <a:rPr lang="fr-FR" b="1" dirty="0" smtClean="0"/>
              <a:t> </a:t>
            </a:r>
            <a:r>
              <a:rPr lang="fr-FR" b="1" dirty="0" err="1" smtClean="0"/>
              <a:t>channel</a:t>
            </a:r>
            <a:r>
              <a:rPr lang="fr-FR" b="1" dirty="0" smtClean="0"/>
              <a:t> in </a:t>
            </a:r>
            <a:r>
              <a:rPr lang="fr-FR" b="1" dirty="0" err="1" smtClean="0"/>
              <a:t>e</a:t>
            </a:r>
            <a:r>
              <a:rPr lang="fr-FR" b="1" baseline="30000" dirty="0" err="1" smtClean="0"/>
              <a:t>+</a:t>
            </a:r>
            <a:r>
              <a:rPr lang="fr-FR" b="1" dirty="0" err="1" smtClean="0"/>
              <a:t>e</a:t>
            </a:r>
            <a:r>
              <a:rPr lang="fr-FR" b="1" baseline="30000" dirty="0" smtClean="0"/>
              <a:t>-</a:t>
            </a:r>
            <a:r>
              <a:rPr lang="fr-FR" b="1" dirty="0" smtClean="0"/>
              <a:t> annihilation &amp; </a:t>
            </a:r>
            <a:r>
              <a:rPr lang="el-GR" b="1" dirty="0"/>
              <a:t>τ</a:t>
            </a:r>
            <a:r>
              <a:rPr lang="fr-FR" b="1" dirty="0"/>
              <a:t> </a:t>
            </a:r>
            <a:r>
              <a:rPr lang="fr-FR" b="1" dirty="0" err="1" smtClean="0"/>
              <a:t>decay</a:t>
            </a:r>
            <a:endParaRPr lang="fr-FR" b="1" dirty="0" smtClean="0"/>
          </a:p>
          <a:p>
            <a:pPr>
              <a:buFont typeface="Wingdings" pitchFamily="2" charset="2"/>
              <a:buChar char="Ø"/>
            </a:pPr>
            <a:r>
              <a:rPr lang="fr-FR" b="1" dirty="0" smtClean="0"/>
              <a:t>The  </a:t>
            </a:r>
            <a:r>
              <a:rPr lang="el-GR" b="1" dirty="0" smtClean="0">
                <a:solidFill>
                  <a:srgbClr val="FF0000"/>
                </a:solidFill>
              </a:rPr>
              <a:t>τ</a:t>
            </a:r>
            <a:r>
              <a:rPr lang="fr-FR" b="1" smtClean="0">
                <a:solidFill>
                  <a:srgbClr val="FF0000"/>
                </a:solidFill>
              </a:rPr>
              <a:t> (+ PDG)</a:t>
            </a:r>
            <a:r>
              <a:rPr lang="fr-FR" b="1" smtClean="0"/>
              <a:t> </a:t>
            </a:r>
            <a:r>
              <a:rPr lang="fr-FR" b="1" dirty="0" err="1" smtClean="0"/>
              <a:t>Predictions</a:t>
            </a:r>
            <a:r>
              <a:rPr lang="fr-FR" b="1" dirty="0" smtClean="0"/>
              <a:t> for </a:t>
            </a:r>
            <a:r>
              <a:rPr lang="fr-FR" b="1" dirty="0">
                <a:solidFill>
                  <a:srgbClr val="FF0000"/>
                </a:solidFill>
              </a:rPr>
              <a:t>e</a:t>
            </a:r>
            <a:r>
              <a:rPr lang="fr-FR" b="1" baseline="30000" dirty="0">
                <a:solidFill>
                  <a:srgbClr val="FF0000"/>
                </a:solidFill>
              </a:rPr>
              <a:t>+</a:t>
            </a:r>
            <a:r>
              <a:rPr lang="fr-FR" b="1" dirty="0">
                <a:solidFill>
                  <a:srgbClr val="FF0000"/>
                </a:solidFill>
              </a:rPr>
              <a:t>e</a:t>
            </a:r>
            <a:r>
              <a:rPr lang="fr-FR" b="1" baseline="30000" dirty="0">
                <a:solidFill>
                  <a:srgbClr val="FF0000"/>
                </a:solidFill>
              </a:rPr>
              <a:t>-</a:t>
            </a:r>
            <a:r>
              <a:rPr lang="fr-FR" b="1" dirty="0">
                <a:solidFill>
                  <a:srgbClr val="FF0000"/>
                </a:solidFill>
              </a:rPr>
              <a:t> → </a:t>
            </a:r>
            <a:r>
              <a:rPr lang="el-GR" b="1" dirty="0" smtClean="0">
                <a:solidFill>
                  <a:srgbClr val="FF0000"/>
                </a:solidFill>
              </a:rPr>
              <a:t>π</a:t>
            </a:r>
            <a:r>
              <a:rPr lang="fr-FR" b="1" baseline="30000" dirty="0" smtClean="0">
                <a:solidFill>
                  <a:srgbClr val="FF0000"/>
                </a:solidFill>
              </a:rPr>
              <a:t>+</a:t>
            </a:r>
            <a:r>
              <a:rPr lang="el-GR" b="1" dirty="0" smtClean="0">
                <a:solidFill>
                  <a:srgbClr val="FF0000"/>
                </a:solidFill>
              </a:rPr>
              <a:t> π</a:t>
            </a:r>
            <a:r>
              <a:rPr lang="fr-FR" b="1" baseline="30000" dirty="0" smtClean="0">
                <a:solidFill>
                  <a:srgbClr val="FF0000"/>
                </a:solidFill>
              </a:rPr>
              <a:t>-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fr-FR" b="1" dirty="0" smtClean="0"/>
          </a:p>
          <a:p>
            <a:pPr>
              <a:buFont typeface="Wingdings" pitchFamily="2" charset="2"/>
              <a:buChar char="Ø"/>
            </a:pPr>
            <a:r>
              <a:rPr lang="fr-FR" b="1" dirty="0" smtClean="0"/>
              <a:t>Global Fit  </a:t>
            </a:r>
            <a:r>
              <a:rPr lang="fr-FR" dirty="0" smtClean="0"/>
              <a:t>:        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>
                <a:solidFill>
                  <a:srgbClr val="FF0000"/>
                </a:solidFill>
              </a:rPr>
              <a:t>[</a:t>
            </a:r>
            <a:r>
              <a:rPr lang="fr-FR" b="1" dirty="0">
                <a:solidFill>
                  <a:srgbClr val="FF0000"/>
                </a:solidFill>
                <a:latin typeface="Symbol" pitchFamily="18" charset="2"/>
              </a:rPr>
              <a:t>t  </a:t>
            </a:r>
            <a:r>
              <a:rPr lang="fr-FR" b="1" dirty="0">
                <a:solidFill>
                  <a:srgbClr val="FF0000"/>
                </a:solidFill>
              </a:rPr>
              <a:t>vs   e</a:t>
            </a:r>
            <a:r>
              <a:rPr lang="fr-FR" b="1" baseline="30000" dirty="0">
                <a:solidFill>
                  <a:srgbClr val="FF0000"/>
                </a:solidFill>
              </a:rPr>
              <a:t>+</a:t>
            </a:r>
            <a:r>
              <a:rPr lang="fr-FR" b="1" dirty="0">
                <a:solidFill>
                  <a:srgbClr val="FF0000"/>
                </a:solidFill>
              </a:rPr>
              <a:t> e</a:t>
            </a:r>
            <a:r>
              <a:rPr lang="fr-FR" b="1" baseline="30000" dirty="0">
                <a:solidFill>
                  <a:srgbClr val="FF0000"/>
                </a:solidFill>
              </a:rPr>
              <a:t>-</a:t>
            </a:r>
            <a:r>
              <a:rPr lang="fr-FR" b="1" dirty="0">
                <a:solidFill>
                  <a:srgbClr val="FF0000"/>
                </a:solidFill>
              </a:rPr>
              <a:t>]</a:t>
            </a:r>
            <a:r>
              <a:rPr lang="fr-FR" dirty="0" smtClean="0"/>
              <a:t> 			</a:t>
            </a:r>
            <a:r>
              <a:rPr lang="fr-FR" b="1" baseline="30000" dirty="0">
                <a:solidFill>
                  <a:srgbClr val="FF0000"/>
                </a:solidFill>
              </a:rPr>
              <a:t>	</a:t>
            </a:r>
            <a:r>
              <a:rPr lang="fr-FR" b="1" dirty="0" smtClean="0">
                <a:solidFill>
                  <a:srgbClr val="FF0000"/>
                </a:solidFill>
              </a:rPr>
              <a:t>         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[</a:t>
            </a:r>
            <a:r>
              <a:rPr lang="fr-FR" b="1" dirty="0" smtClean="0">
                <a:solidFill>
                  <a:srgbClr val="FF0000"/>
                </a:solidFill>
                <a:latin typeface="Symbol" pitchFamily="18" charset="2"/>
              </a:rPr>
              <a:t>t</a:t>
            </a:r>
            <a:r>
              <a:rPr lang="el-GR" b="1" baseline="30000" dirty="0">
                <a:solidFill>
                  <a:srgbClr val="FF0000"/>
                </a:solidFill>
              </a:rPr>
              <a:t> ± </a:t>
            </a:r>
            <a:r>
              <a:rPr lang="fr-FR" b="1" dirty="0" smtClean="0">
                <a:solidFill>
                  <a:srgbClr val="FF0000"/>
                </a:solidFill>
              </a:rPr>
              <a:t>→</a:t>
            </a:r>
            <a:r>
              <a:rPr lang="el-GR" b="1" dirty="0" smtClean="0">
                <a:solidFill>
                  <a:srgbClr val="FF0000"/>
                </a:solidFill>
              </a:rPr>
              <a:t>π</a:t>
            </a:r>
            <a:r>
              <a:rPr lang="el-GR" b="1" baseline="30000" dirty="0" smtClean="0">
                <a:solidFill>
                  <a:srgbClr val="FF0000"/>
                </a:solidFill>
              </a:rPr>
              <a:t>±</a:t>
            </a:r>
            <a:r>
              <a:rPr lang="el-GR" b="1" dirty="0" smtClean="0">
                <a:solidFill>
                  <a:srgbClr val="FF0000"/>
                </a:solidFill>
              </a:rPr>
              <a:t> π</a:t>
            </a:r>
            <a:r>
              <a:rPr lang="fr-FR" b="1" baseline="30000" dirty="0" smtClean="0">
                <a:solidFill>
                  <a:srgbClr val="FF0000"/>
                </a:solidFill>
              </a:rPr>
              <a:t>0</a:t>
            </a:r>
            <a:r>
              <a:rPr lang="el-GR" b="1" dirty="0" smtClean="0">
                <a:solidFill>
                  <a:srgbClr val="FF0000"/>
                </a:solidFill>
              </a:rPr>
              <a:t>υ</a:t>
            </a:r>
            <a:r>
              <a:rPr lang="el-GR" b="1" baseline="-25000" dirty="0" smtClean="0">
                <a:solidFill>
                  <a:srgbClr val="FF0000"/>
                </a:solidFill>
              </a:rPr>
              <a:t>τ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//</a:t>
            </a:r>
            <a:r>
              <a:rPr lang="fr-FR" b="1" dirty="0" err="1" smtClean="0">
                <a:solidFill>
                  <a:srgbClr val="FF0000"/>
                </a:solidFill>
              </a:rPr>
              <a:t>e</a:t>
            </a:r>
            <a:r>
              <a:rPr lang="fr-FR" b="1" baseline="30000" dirty="0" err="1" smtClean="0">
                <a:solidFill>
                  <a:srgbClr val="FF0000"/>
                </a:solidFill>
              </a:rPr>
              <a:t>+</a:t>
            </a:r>
            <a:r>
              <a:rPr lang="fr-FR" b="1" dirty="0" err="1" smtClean="0">
                <a:solidFill>
                  <a:srgbClr val="FF0000"/>
                </a:solidFill>
              </a:rPr>
              <a:t>e</a:t>
            </a:r>
            <a:r>
              <a:rPr lang="fr-FR" b="1" baseline="30000" dirty="0" smtClean="0">
                <a:solidFill>
                  <a:srgbClr val="FF0000"/>
                </a:solidFill>
              </a:rPr>
              <a:t>-</a:t>
            </a:r>
            <a:r>
              <a:rPr lang="fr-FR" b="1" dirty="0" smtClean="0">
                <a:solidFill>
                  <a:srgbClr val="FF0000"/>
                </a:solidFill>
              </a:rPr>
              <a:t>→ </a:t>
            </a:r>
            <a:r>
              <a:rPr lang="el-GR" b="1" dirty="0" smtClean="0">
                <a:solidFill>
                  <a:srgbClr val="FF0000"/>
                </a:solidFill>
              </a:rPr>
              <a:t>π</a:t>
            </a:r>
            <a:r>
              <a:rPr lang="fr-FR" b="1" baseline="30000" dirty="0" smtClean="0">
                <a:solidFill>
                  <a:srgbClr val="FF0000"/>
                </a:solidFill>
              </a:rPr>
              <a:t>+</a:t>
            </a:r>
            <a:r>
              <a:rPr lang="el-GR" b="1" dirty="0" smtClean="0">
                <a:solidFill>
                  <a:srgbClr val="FF0000"/>
                </a:solidFill>
              </a:rPr>
              <a:t>π</a:t>
            </a:r>
            <a:r>
              <a:rPr lang="fr-FR" b="1" baseline="30000" dirty="0" smtClean="0">
                <a:solidFill>
                  <a:srgbClr val="FF0000"/>
                </a:solidFill>
              </a:rPr>
              <a:t>-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/K</a:t>
            </a:r>
            <a:r>
              <a:rPr lang="fr-FR" b="1" baseline="30000" dirty="0" smtClean="0">
                <a:solidFill>
                  <a:schemeClr val="accent2">
                    <a:lumMod val="75000"/>
                  </a:schemeClr>
                </a:solidFill>
              </a:rPr>
              <a:t>+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K</a:t>
            </a:r>
            <a:r>
              <a:rPr lang="fr-FR" sz="3600" b="1" baseline="30000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/K</a:t>
            </a:r>
            <a:r>
              <a:rPr lang="fr-FR" b="1" baseline="-25000" dirty="0" smtClean="0">
                <a:solidFill>
                  <a:schemeClr val="accent2">
                    <a:lumMod val="75000"/>
                  </a:schemeClr>
                </a:solidFill>
              </a:rPr>
              <a:t>L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K</a:t>
            </a:r>
            <a:r>
              <a:rPr lang="fr-FR" b="1" baseline="-25000" dirty="0" smtClean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/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π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γ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 /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η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γ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 /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π π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π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]</a:t>
            </a:r>
          </a:p>
          <a:p>
            <a:pPr>
              <a:buFont typeface="Wingdings" pitchFamily="2" charset="2"/>
              <a:buChar char="Ø"/>
            </a:pPr>
            <a:r>
              <a:rPr lang="fr-FR" b="1" dirty="0" smtClean="0"/>
              <a:t> </a:t>
            </a:r>
            <a:r>
              <a:rPr lang="fr-FR" b="1" dirty="0" err="1" smtClean="0"/>
              <a:t>Updated</a:t>
            </a:r>
            <a:r>
              <a:rPr lang="fr-FR" b="1" dirty="0" smtClean="0"/>
              <a:t> HLS </a:t>
            </a:r>
            <a:r>
              <a:rPr lang="fr-FR" b="1" dirty="0" err="1" smtClean="0"/>
              <a:t>Estimates</a:t>
            </a:r>
            <a:r>
              <a:rPr lang="fr-FR" b="1" dirty="0" smtClean="0"/>
              <a:t> of  </a:t>
            </a:r>
            <a:r>
              <a:rPr lang="fr-FR" b="1" dirty="0" smtClean="0">
                <a:solidFill>
                  <a:srgbClr val="FF0000"/>
                </a:solidFill>
              </a:rPr>
              <a:t>(g-2)</a:t>
            </a:r>
            <a:r>
              <a:rPr lang="el-GR" b="1" baseline="-25000" dirty="0" smtClean="0">
                <a:solidFill>
                  <a:srgbClr val="FF0000"/>
                </a:solidFill>
              </a:rPr>
              <a:t>μ</a:t>
            </a:r>
            <a:endParaRPr lang="fr-FR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FR" b="1" dirty="0" smtClean="0"/>
              <a:t>Final </a:t>
            </a:r>
            <a:r>
              <a:rPr lang="fr-FR" b="1" dirty="0" err="1" smtClean="0"/>
              <a:t>Results</a:t>
            </a:r>
            <a:r>
              <a:rPr lang="fr-FR" b="1" dirty="0" smtClean="0"/>
              <a:t> &amp; Conclusions</a:t>
            </a:r>
            <a:r>
              <a:rPr lang="fr-FR" dirty="0" smtClean="0"/>
              <a:t> 		</a:t>
            </a:r>
            <a:endParaRPr lang="fr-FR" b="1" dirty="0" smtClean="0">
              <a:solidFill>
                <a:srgbClr val="FF0000"/>
              </a:solidFill>
              <a:latin typeface="Symbol" pitchFamily="18" charset="2"/>
            </a:endParaRP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Font typeface="Wingdings" pitchFamily="2" charset="2"/>
              <a:buChar char="Ø"/>
            </a:pPr>
            <a:endParaRPr lang="fr-FR" dirty="0" smtClean="0"/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20</a:t>
            </a:fld>
            <a:endParaRPr lang="fr-BE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FF00"/>
            </a:solidFill>
          </a:ln>
        </p:spPr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π</a:t>
            </a:r>
            <a:r>
              <a:rPr lang="fr-FR" b="1" baseline="30000" dirty="0" smtClean="0">
                <a:solidFill>
                  <a:srgbClr val="FF0000"/>
                </a:solidFill>
              </a:rPr>
              <a:t>+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el-GR" b="1" dirty="0" smtClean="0">
                <a:solidFill>
                  <a:srgbClr val="FF0000"/>
                </a:solidFill>
              </a:rPr>
              <a:t>π</a:t>
            </a:r>
            <a:r>
              <a:rPr lang="fr-FR" sz="4800" b="1" baseline="30000" dirty="0" smtClean="0">
                <a:solidFill>
                  <a:srgbClr val="FF0000"/>
                </a:solidFill>
              </a:rPr>
              <a:t>-</a:t>
            </a:r>
            <a:r>
              <a:rPr lang="fr-FR" b="1" dirty="0" smtClean="0"/>
              <a:t> </a:t>
            </a:r>
            <a:r>
              <a:rPr lang="fr-FR" b="1" dirty="0" err="1" smtClean="0"/>
              <a:t>Spectra</a:t>
            </a:r>
            <a:r>
              <a:rPr lang="fr-FR" b="1" dirty="0" smtClean="0"/>
              <a:t> : </a:t>
            </a:r>
            <a:r>
              <a:rPr lang="el-GR" b="1" dirty="0" smtClean="0"/>
              <a:t>τ</a:t>
            </a:r>
            <a:r>
              <a:rPr lang="fr-FR" b="1" dirty="0" smtClean="0"/>
              <a:t> + PDG </a:t>
            </a:r>
            <a:r>
              <a:rPr lang="fr-FR" b="1" dirty="0" err="1" smtClean="0"/>
              <a:t>Predictions</a:t>
            </a:r>
            <a:endParaRPr lang="fr-FR" b="1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5266506" y="1772816"/>
            <a:ext cx="3384376" cy="122413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NO  </a:t>
            </a:r>
            <a:r>
              <a:rPr lang="el-GR" sz="2800" b="1" dirty="0" smtClean="0">
                <a:solidFill>
                  <a:schemeClr val="tx1"/>
                </a:solidFill>
              </a:rPr>
              <a:t>τ</a:t>
            </a:r>
            <a:r>
              <a:rPr lang="fr-FR" sz="2800" b="1" dirty="0" smtClean="0">
                <a:solidFill>
                  <a:schemeClr val="tx1"/>
                </a:solidFill>
              </a:rPr>
              <a:t> </a:t>
            </a:r>
            <a:r>
              <a:rPr lang="fr-FR" sz="2800" b="1" dirty="0">
                <a:solidFill>
                  <a:schemeClr val="tx1"/>
                </a:solidFill>
              </a:rPr>
              <a:t>– </a:t>
            </a:r>
            <a:r>
              <a:rPr lang="fr-FR" sz="2800" b="1" dirty="0" err="1">
                <a:solidFill>
                  <a:schemeClr val="tx1"/>
                </a:solidFill>
              </a:rPr>
              <a:t>e</a:t>
            </a:r>
            <a:r>
              <a:rPr lang="fr-FR" sz="2800" b="1" baseline="30000" dirty="0" err="1">
                <a:solidFill>
                  <a:schemeClr val="tx1"/>
                </a:solidFill>
              </a:rPr>
              <a:t>+</a:t>
            </a:r>
            <a:r>
              <a:rPr lang="fr-FR" sz="2800" b="1" dirty="0" err="1">
                <a:solidFill>
                  <a:schemeClr val="tx1"/>
                </a:solidFill>
              </a:rPr>
              <a:t>e</a:t>
            </a:r>
            <a:r>
              <a:rPr lang="fr-FR" sz="2800" b="1" baseline="30000" dirty="0">
                <a:solidFill>
                  <a:schemeClr val="tx1"/>
                </a:solidFill>
              </a:rPr>
              <a:t>-</a:t>
            </a:r>
            <a:r>
              <a:rPr lang="fr-FR" sz="2800" b="1" dirty="0">
                <a:solidFill>
                  <a:schemeClr val="tx1"/>
                </a:solidFill>
              </a:rPr>
              <a:t> </a:t>
            </a:r>
            <a:r>
              <a:rPr lang="fr-FR" sz="2800" b="1" dirty="0" smtClean="0">
                <a:solidFill>
                  <a:schemeClr val="tx1"/>
                </a:solidFill>
              </a:rPr>
              <a:t>Puzzle </a:t>
            </a:r>
            <a:r>
              <a:rPr lang="fr-FR" sz="2800" b="1" dirty="0" err="1" smtClean="0">
                <a:solidFill>
                  <a:srgbClr val="FF0000"/>
                </a:solidFill>
              </a:rPr>
              <a:t>within</a:t>
            </a:r>
            <a:r>
              <a:rPr lang="fr-FR" sz="2800" b="1" dirty="0" smtClean="0">
                <a:solidFill>
                  <a:srgbClr val="FF0000"/>
                </a:solidFill>
              </a:rPr>
              <a:t> BHLS</a:t>
            </a:r>
            <a:endParaRPr lang="fr-FR" sz="2800" b="1" dirty="0">
              <a:solidFill>
                <a:srgbClr val="FF0000"/>
              </a:solidFill>
            </a:endParaRPr>
          </a:p>
        </p:txBody>
      </p:sp>
      <p:pic>
        <p:nvPicPr>
          <p:cNvPr id="10" name="Image 9" descr="tau_pred_top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5301208" cy="5301208"/>
          </a:xfrm>
          <a:prstGeom prst="rect">
            <a:avLst/>
          </a:prstGeom>
        </p:spPr>
      </p:pic>
      <p:sp>
        <p:nvSpPr>
          <p:cNvPr id="12" name="Rectangle à coins arrondis 11"/>
          <p:cNvSpPr/>
          <p:nvPr/>
        </p:nvSpPr>
        <p:spPr>
          <a:xfrm>
            <a:off x="5004048" y="4365104"/>
            <a:ext cx="3799234" cy="12961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err="1" smtClean="0">
                <a:solidFill>
                  <a:schemeClr val="tx1"/>
                </a:solidFill>
              </a:rPr>
              <a:t>Strong</a:t>
            </a:r>
            <a:r>
              <a:rPr lang="fr-FR" sz="2400" b="1" dirty="0" smtClean="0">
                <a:solidFill>
                  <a:schemeClr val="tx1"/>
                </a:solidFill>
              </a:rPr>
              <a:t>  </a:t>
            </a:r>
            <a:r>
              <a:rPr lang="fr-FR" sz="2400" b="1" dirty="0" err="1" smtClean="0">
                <a:solidFill>
                  <a:schemeClr val="tx1"/>
                </a:solidFill>
              </a:rPr>
              <a:t>evidence</a:t>
            </a:r>
            <a:r>
              <a:rPr lang="fr-FR" sz="2400" b="1" dirty="0" smtClean="0">
                <a:solidFill>
                  <a:schemeClr val="tx1"/>
                </a:solidFill>
              </a:rPr>
              <a:t> for</a:t>
            </a:r>
          </a:p>
          <a:p>
            <a:pPr algn="ctr"/>
            <a:r>
              <a:rPr lang="fr-FR" sz="2800" b="1" dirty="0" err="1" smtClean="0">
                <a:solidFill>
                  <a:srgbClr val="FF0000"/>
                </a:solidFill>
              </a:rPr>
              <a:t>Sample</a:t>
            </a:r>
            <a:r>
              <a:rPr lang="fr-FR" sz="2800" b="1" dirty="0" smtClean="0">
                <a:solidFill>
                  <a:srgbClr val="FF0000"/>
                </a:solidFill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</a:rPr>
              <a:t>dependent</a:t>
            </a:r>
            <a:r>
              <a:rPr lang="fr-FR" sz="2800" b="1" dirty="0" smtClean="0">
                <a:solidFill>
                  <a:srgbClr val="FF0000"/>
                </a:solidFill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</a:rPr>
              <a:t>Behavior</a:t>
            </a:r>
            <a:endParaRPr lang="fr-F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351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FF00"/>
            </a:solidFill>
          </a:ln>
        </p:spPr>
        <p:txBody>
          <a:bodyPr/>
          <a:lstStyle/>
          <a:p>
            <a:r>
              <a:rPr lang="fr-FR" b="1" dirty="0" smtClean="0"/>
              <a:t>Global Fit &amp;  </a:t>
            </a:r>
            <a:r>
              <a:rPr lang="fr-FR" b="1" dirty="0" err="1" smtClean="0"/>
              <a:t>Scale</a:t>
            </a:r>
            <a:r>
              <a:rPr lang="fr-FR" b="1" dirty="0" smtClean="0"/>
              <a:t> </a:t>
            </a:r>
            <a:r>
              <a:rPr lang="fr-FR" b="1" dirty="0" err="1" smtClean="0"/>
              <a:t>Uncertainty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fr-FR" dirty="0" err="1" smtClean="0"/>
              <a:t>Minimize</a:t>
            </a:r>
            <a:r>
              <a:rPr lang="fr-FR" dirty="0" smtClean="0"/>
              <a:t> :</a:t>
            </a:r>
          </a:p>
          <a:p>
            <a:pPr>
              <a:lnSpc>
                <a:spcPct val="120000"/>
              </a:lnSpc>
            </a:pPr>
            <a:endParaRPr lang="fr-FR" dirty="0" smtClean="0"/>
          </a:p>
          <a:p>
            <a:pPr indent="0">
              <a:lnSpc>
                <a:spcPct val="110000"/>
              </a:lnSpc>
            </a:pPr>
            <a:r>
              <a:rPr lang="fr-FR" dirty="0" err="1" smtClean="0"/>
              <a:t>Solve</a:t>
            </a:r>
            <a:r>
              <a:rPr lang="fr-FR" dirty="0" smtClean="0"/>
              <a:t>  for </a:t>
            </a:r>
            <a:r>
              <a:rPr lang="el-GR" dirty="0" smtClean="0"/>
              <a:t>λ</a:t>
            </a:r>
            <a:r>
              <a:rPr lang="fr-FR" dirty="0" smtClean="0"/>
              <a:t>   :</a:t>
            </a:r>
          </a:p>
          <a:p>
            <a:pPr indent="0">
              <a:lnSpc>
                <a:spcPct val="110000"/>
              </a:lnSpc>
              <a:buNone/>
            </a:pPr>
            <a:endParaRPr lang="fr-FR" dirty="0" smtClean="0"/>
          </a:p>
          <a:p>
            <a:pPr indent="0">
              <a:lnSpc>
                <a:spcPct val="110000"/>
              </a:lnSpc>
            </a:pPr>
            <a:endParaRPr lang="fr-FR" b="1" dirty="0" smtClean="0"/>
          </a:p>
          <a:p>
            <a:pPr indent="0">
              <a:lnSpc>
                <a:spcPct val="110000"/>
              </a:lnSpc>
            </a:pPr>
            <a:r>
              <a:rPr lang="fr-FR" b="1" dirty="0" err="1" smtClean="0"/>
              <a:t>Choice</a:t>
            </a:r>
            <a:r>
              <a:rPr lang="fr-FR" b="1" dirty="0" smtClean="0"/>
              <a:t> of A :  </a:t>
            </a:r>
            <a:r>
              <a:rPr lang="el-GR" b="1" dirty="0" smtClean="0">
                <a:latin typeface="Arial"/>
                <a:cs typeface="Arial"/>
              </a:rPr>
              <a:t>σ</a:t>
            </a:r>
            <a:r>
              <a:rPr lang="fr-FR" b="1" baseline="-25000" dirty="0" err="1" smtClean="0">
                <a:latin typeface="Arial"/>
                <a:cs typeface="Arial"/>
              </a:rPr>
              <a:t>exp</a:t>
            </a:r>
            <a:r>
              <a:rPr lang="fr-FR" b="1" dirty="0" smtClean="0"/>
              <a:t> (</a:t>
            </a:r>
            <a:r>
              <a:rPr lang="fr-FR" b="1" dirty="0" err="1" smtClean="0"/>
              <a:t>bias</a:t>
            </a:r>
            <a:r>
              <a:rPr lang="fr-FR" b="1" dirty="0" smtClean="0"/>
              <a:t>) , [</a:t>
            </a:r>
            <a:r>
              <a:rPr lang="el-GR" b="1" dirty="0" smtClean="0">
                <a:latin typeface="Arial"/>
                <a:cs typeface="Arial"/>
              </a:rPr>
              <a:t>σ</a:t>
            </a:r>
            <a:r>
              <a:rPr lang="fr-FR" b="1" baseline="-25000" dirty="0" smtClean="0">
                <a:latin typeface="Arial"/>
                <a:cs typeface="Arial"/>
              </a:rPr>
              <a:t>t</a:t>
            </a:r>
            <a:r>
              <a:rPr lang="fr-FR" b="1" baseline="-25000" dirty="0" smtClean="0"/>
              <a:t>h</a:t>
            </a:r>
            <a:r>
              <a:rPr lang="fr-FR" b="1" dirty="0"/>
              <a:t> ≈ </a:t>
            </a:r>
            <a:r>
              <a:rPr lang="el-GR" b="1" dirty="0" smtClean="0">
                <a:latin typeface="Arial"/>
                <a:cs typeface="Arial"/>
              </a:rPr>
              <a:t>σ</a:t>
            </a:r>
            <a:r>
              <a:rPr lang="fr-FR" b="1" baseline="-25000" dirty="0" err="1" smtClean="0"/>
              <a:t>iter</a:t>
            </a:r>
            <a:r>
              <a:rPr lang="fr-FR" b="1" dirty="0" smtClean="0"/>
              <a:t>](</a:t>
            </a:r>
            <a:r>
              <a:rPr lang="fr-FR" b="1" dirty="0" err="1" smtClean="0"/>
              <a:t>unbiased</a:t>
            </a:r>
            <a:r>
              <a:rPr lang="fr-FR" b="1" dirty="0" smtClean="0"/>
              <a:t>)</a:t>
            </a:r>
          </a:p>
          <a:p>
            <a:pPr>
              <a:lnSpc>
                <a:spcPct val="110000"/>
              </a:lnSpc>
              <a:buNone/>
            </a:pPr>
            <a:r>
              <a:rPr lang="fr-FR" b="1" dirty="0" smtClean="0"/>
              <a:t>  </a:t>
            </a:r>
          </a:p>
          <a:p>
            <a:pPr>
              <a:lnSpc>
                <a:spcPct val="110000"/>
              </a:lnSpc>
              <a:buNone/>
            </a:pPr>
            <a:r>
              <a:rPr lang="fr-FR" dirty="0" smtClean="0"/>
              <a:t>	   	  </a:t>
            </a:r>
          </a:p>
          <a:p>
            <a:pPr>
              <a:lnSpc>
                <a:spcPct val="110000"/>
              </a:lnSpc>
              <a:buNone/>
            </a:pPr>
            <a:endParaRPr lang="fr-FR" b="1" dirty="0" smtClean="0"/>
          </a:p>
          <a:p>
            <a:pPr>
              <a:lnSpc>
                <a:spcPct val="110000"/>
              </a:lnSpc>
              <a:buNone/>
            </a:pPr>
            <a:endParaRPr lang="fr-FR" b="1" dirty="0" smtClean="0"/>
          </a:p>
          <a:p>
            <a:endParaRPr lang="fr-FR" b="1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21</a:t>
            </a:fld>
            <a:endParaRPr lang="fr-BE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179512" y="1988840"/>
          <a:ext cx="8892480" cy="906463"/>
        </p:xfrm>
        <a:graphic>
          <a:graphicData uri="http://schemas.openxmlformats.org/presentationml/2006/ole">
            <p:oleObj spid="_x0000_s1368084" name="Equation" r:id="rId4" imgW="3187700" imgH="304800" progId="Equation.DSMT4">
              <p:embed/>
            </p:oleObj>
          </a:graphicData>
        </a:graphic>
      </p:graphicFrame>
      <p:graphicFrame>
        <p:nvGraphicFramePr>
          <p:cNvPr id="7" name="Objet 6"/>
          <p:cNvGraphicFramePr>
            <a:graphicFrameLocks noChangeAspect="1"/>
          </p:cNvGraphicFramePr>
          <p:nvPr/>
        </p:nvGraphicFramePr>
        <p:xfrm>
          <a:off x="522932" y="3296593"/>
          <a:ext cx="7937500" cy="852487"/>
        </p:xfrm>
        <a:graphic>
          <a:graphicData uri="http://schemas.openxmlformats.org/presentationml/2006/ole">
            <p:oleObj spid="_x0000_s1368085" name="Equation" r:id="rId5" imgW="2819400" imgH="304800" progId="Equation.DSMT4">
              <p:embed/>
            </p:oleObj>
          </a:graphicData>
        </a:graphic>
      </p:graphicFrame>
      <p:graphicFrame>
        <p:nvGraphicFramePr>
          <p:cNvPr id="8" name="Objet 7"/>
          <p:cNvGraphicFramePr>
            <a:graphicFrameLocks noChangeAspect="1"/>
          </p:cNvGraphicFramePr>
          <p:nvPr/>
        </p:nvGraphicFramePr>
        <p:xfrm>
          <a:off x="3689350" y="1660525"/>
          <a:ext cx="114300" cy="177800"/>
        </p:xfrm>
        <a:graphic>
          <a:graphicData uri="http://schemas.openxmlformats.org/presentationml/2006/ole">
            <p:oleObj spid="_x0000_s1368086" name="Equation" r:id="rId6" imgW="435285" imgH="677109" progId="Equation.DSMT4">
              <p:embed/>
            </p:oleObj>
          </a:graphicData>
        </a:graphic>
      </p:graphicFrame>
      <p:sp>
        <p:nvSpPr>
          <p:cNvPr id="10" name="Rectangle 9"/>
          <p:cNvSpPr/>
          <p:nvPr/>
        </p:nvSpPr>
        <p:spPr>
          <a:xfrm>
            <a:off x="4716016" y="1484784"/>
            <a:ext cx="4104456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3300"/>
                </a:solidFill>
              </a:rPr>
              <a:t>M. Benayoun </a:t>
            </a:r>
            <a:r>
              <a:rPr lang="fr-FR" b="1" i="1" dirty="0" smtClean="0">
                <a:solidFill>
                  <a:srgbClr val="003300"/>
                </a:solidFill>
              </a:rPr>
              <a:t>et al  </a:t>
            </a:r>
            <a:r>
              <a:rPr lang="fr-FR" b="1" dirty="0" smtClean="0">
                <a:solidFill>
                  <a:srgbClr val="003300"/>
                </a:solidFill>
              </a:rPr>
              <a:t>EPJ C73 </a:t>
            </a:r>
            <a:r>
              <a:rPr lang="fr-FR" dirty="0" smtClean="0">
                <a:solidFill>
                  <a:srgbClr val="003300"/>
                </a:solidFill>
              </a:rPr>
              <a:t>(2013)2453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467544" y="3356992"/>
            <a:ext cx="8208912" cy="79208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the</a:t>
            </a:r>
            <a:endParaRPr lang="fr-FR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827584" y="4365104"/>
            <a:ext cx="7992888" cy="720080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1835696" y="6309320"/>
            <a:ext cx="7056784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3300"/>
                </a:solidFill>
              </a:rPr>
              <a:t>R.D.Ball  </a:t>
            </a:r>
            <a:r>
              <a:rPr lang="fr-FR" b="1" i="1" dirty="0" smtClean="0">
                <a:solidFill>
                  <a:srgbClr val="003300"/>
                </a:solidFill>
              </a:rPr>
              <a:t>et al </a:t>
            </a:r>
            <a:r>
              <a:rPr lang="fr-FR" b="1" dirty="0" smtClean="0">
                <a:solidFill>
                  <a:srgbClr val="003300"/>
                </a:solidFill>
              </a:rPr>
              <a:t>JHEP 1005 </a:t>
            </a:r>
            <a:r>
              <a:rPr lang="fr-FR" dirty="0" smtClean="0">
                <a:solidFill>
                  <a:srgbClr val="003300"/>
                </a:solidFill>
              </a:rPr>
              <a:t>(2010)075// </a:t>
            </a:r>
            <a:r>
              <a:rPr lang="fr-FR" b="1" dirty="0" err="1" smtClean="0">
                <a:solidFill>
                  <a:srgbClr val="003300"/>
                </a:solidFill>
              </a:rPr>
              <a:t>Nucl</a:t>
            </a:r>
            <a:r>
              <a:rPr lang="fr-FR" b="1" dirty="0" smtClean="0">
                <a:solidFill>
                  <a:srgbClr val="003300"/>
                </a:solidFill>
              </a:rPr>
              <a:t>. Phys. B838 </a:t>
            </a:r>
            <a:r>
              <a:rPr lang="fr-FR" dirty="0" smtClean="0">
                <a:solidFill>
                  <a:srgbClr val="003300"/>
                </a:solidFill>
              </a:rPr>
              <a:t>(2010) 136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9512" y="5219650"/>
            <a:ext cx="3708920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3300"/>
                </a:solidFill>
              </a:rPr>
              <a:t>G. D’</a:t>
            </a:r>
            <a:r>
              <a:rPr lang="fr-FR" b="1" dirty="0" err="1" smtClean="0">
                <a:solidFill>
                  <a:srgbClr val="003300"/>
                </a:solidFill>
              </a:rPr>
              <a:t>Agostini</a:t>
            </a:r>
            <a:r>
              <a:rPr lang="fr-FR" b="1" dirty="0" smtClean="0">
                <a:solidFill>
                  <a:srgbClr val="003300"/>
                </a:solidFill>
              </a:rPr>
              <a:t>   NIM A346 </a:t>
            </a:r>
            <a:r>
              <a:rPr lang="fr-FR" dirty="0" smtClean="0">
                <a:solidFill>
                  <a:srgbClr val="003300"/>
                </a:solidFill>
              </a:rPr>
              <a:t>(1994)306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3656" y="5664646"/>
            <a:ext cx="4248472" cy="4320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3300"/>
                </a:solidFill>
              </a:rPr>
              <a:t>V. </a:t>
            </a:r>
            <a:r>
              <a:rPr lang="fr-FR" b="1" dirty="0" err="1" smtClean="0">
                <a:solidFill>
                  <a:srgbClr val="003300"/>
                </a:solidFill>
              </a:rPr>
              <a:t>Blobel</a:t>
            </a:r>
            <a:r>
              <a:rPr lang="fr-FR" b="1" dirty="0" smtClean="0">
                <a:solidFill>
                  <a:srgbClr val="003300"/>
                </a:solidFill>
              </a:rPr>
              <a:t> </a:t>
            </a:r>
            <a:r>
              <a:rPr lang="fr-FR" b="1" dirty="0" err="1" smtClean="0">
                <a:solidFill>
                  <a:srgbClr val="003300"/>
                </a:solidFill>
              </a:rPr>
              <a:t>eConf</a:t>
            </a:r>
            <a:r>
              <a:rPr lang="fr-FR" b="1" dirty="0" smtClean="0">
                <a:solidFill>
                  <a:srgbClr val="003300"/>
                </a:solidFill>
              </a:rPr>
              <a:t> C030908  MOET002 (2003)</a:t>
            </a:r>
            <a:endParaRPr lang="fr-FR" dirty="0" smtClean="0">
              <a:solidFill>
                <a:srgbClr val="0033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16016" y="5664646"/>
            <a:ext cx="4104456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3300"/>
                </a:solidFill>
              </a:rPr>
              <a:t>M. Benayoun </a:t>
            </a:r>
            <a:r>
              <a:rPr lang="fr-FR" b="1" i="1" dirty="0" smtClean="0">
                <a:solidFill>
                  <a:srgbClr val="003300"/>
                </a:solidFill>
              </a:rPr>
              <a:t>et al  </a:t>
            </a:r>
            <a:r>
              <a:rPr lang="fr-FR" b="1" dirty="0" smtClean="0">
                <a:solidFill>
                  <a:srgbClr val="003300"/>
                </a:solidFill>
              </a:rPr>
              <a:t>, to </a:t>
            </a:r>
            <a:r>
              <a:rPr lang="fr-FR" b="1" dirty="0" err="1" smtClean="0">
                <a:solidFill>
                  <a:srgbClr val="003300"/>
                </a:solidFill>
              </a:rPr>
              <a:t>be</a:t>
            </a:r>
            <a:r>
              <a:rPr lang="fr-FR" b="1" dirty="0" smtClean="0">
                <a:solidFill>
                  <a:srgbClr val="003300"/>
                </a:solidFill>
              </a:rPr>
              <a:t> </a:t>
            </a:r>
            <a:r>
              <a:rPr lang="fr-FR" b="1" dirty="0" err="1" smtClean="0">
                <a:solidFill>
                  <a:srgbClr val="003300"/>
                </a:solidFill>
              </a:rPr>
              <a:t>published</a:t>
            </a:r>
            <a:endParaRPr lang="fr-FR" dirty="0" smtClean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859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22</a:t>
            </a:fld>
            <a:endParaRPr lang="fr-BE"/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b="1" dirty="0" err="1" smtClean="0"/>
              <a:t>Fitting</a:t>
            </a:r>
            <a:r>
              <a:rPr lang="fr-FR" b="1" dirty="0" smtClean="0"/>
              <a:t>  π</a:t>
            </a:r>
            <a:r>
              <a:rPr lang="fr-FR" b="1" baseline="30000" dirty="0" smtClean="0"/>
              <a:t>+</a:t>
            </a:r>
            <a:r>
              <a:rPr lang="el-GR" b="1" dirty="0" smtClean="0"/>
              <a:t>π</a:t>
            </a:r>
            <a:r>
              <a:rPr lang="fr-FR" b="1" baseline="30000" dirty="0" smtClean="0"/>
              <a:t>-</a:t>
            </a:r>
            <a:r>
              <a:rPr lang="fr-FR" b="1" dirty="0" smtClean="0"/>
              <a:t>  Data </a:t>
            </a:r>
            <a:r>
              <a:rPr lang="fr-FR" b="1" dirty="0" err="1" smtClean="0"/>
              <a:t>using</a:t>
            </a:r>
            <a:r>
              <a:rPr lang="fr-FR" b="1" dirty="0" smtClean="0"/>
              <a:t> </a:t>
            </a:r>
            <a:r>
              <a:rPr lang="el-GR" b="1" dirty="0" smtClean="0"/>
              <a:t>τ</a:t>
            </a:r>
            <a:r>
              <a:rPr lang="fr-FR" b="1" dirty="0" smtClean="0"/>
              <a:t> </a:t>
            </a:r>
            <a:r>
              <a:rPr lang="fr-FR" b="1" dirty="0" err="1" smtClean="0"/>
              <a:t>Samples</a:t>
            </a:r>
            <a:endParaRPr lang="fr-FR" b="1" dirty="0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179512" y="1700808"/>
          <a:ext cx="8784976" cy="4251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3990"/>
                <a:gridCol w="1603990"/>
                <a:gridCol w="1312355"/>
                <a:gridCol w="1312355"/>
                <a:gridCol w="1603990"/>
                <a:gridCol w="1348296"/>
              </a:tblGrid>
              <a:tr h="9482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 smtClean="0"/>
                        <a:t> </a:t>
                      </a:r>
                      <a:r>
                        <a:rPr lang="fr-FR" b="1" baseline="-25000" dirty="0" smtClean="0"/>
                        <a:t>-</a:t>
                      </a:r>
                      <a:r>
                        <a:rPr lang="fr-FR" b="1" baseline="30000" dirty="0" smtClean="0"/>
                        <a:t> </a:t>
                      </a:r>
                      <a:r>
                        <a:rPr lang="fr-FR" sz="1800" dirty="0" smtClean="0">
                          <a:solidFill>
                            <a:srgbClr val="003300"/>
                          </a:solidFill>
                        </a:rPr>
                        <a:t>Fit </a:t>
                      </a:r>
                      <a:r>
                        <a:rPr lang="fr-FR" sz="1800" dirty="0" err="1" smtClean="0">
                          <a:solidFill>
                            <a:srgbClr val="003300"/>
                          </a:solidFill>
                        </a:rPr>
                        <a:t>Cond</a:t>
                      </a:r>
                      <a:r>
                        <a:rPr lang="fr-FR" sz="2000" dirty="0" smtClean="0">
                          <a:solidFill>
                            <a:schemeClr val="tx1"/>
                          </a:solidFill>
                        </a:rPr>
                        <a:t>.  (</a:t>
                      </a:r>
                      <a:r>
                        <a:rPr lang="el-GR" sz="2000" dirty="0" smtClean="0">
                          <a:solidFill>
                            <a:schemeClr val="tx1"/>
                          </a:solidFill>
                        </a:rPr>
                        <a:t>χ</a:t>
                      </a:r>
                      <a:r>
                        <a:rPr lang="el-GR" sz="2000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fr-FR" sz="2000" baseline="0" dirty="0" smtClean="0">
                          <a:solidFill>
                            <a:schemeClr val="tx1"/>
                          </a:solidFill>
                        </a:rPr>
                        <a:t>/N </a:t>
                      </a:r>
                      <a:r>
                        <a:rPr lang="fr-FR" sz="2000" b="1" baseline="-25000" dirty="0" smtClean="0">
                          <a:solidFill>
                            <a:schemeClr val="tx1"/>
                          </a:solidFill>
                        </a:rPr>
                        <a:t>π+</a:t>
                      </a:r>
                      <a:r>
                        <a:rPr lang="el-GR" sz="2000" b="1" baseline="-25000" dirty="0" smtClean="0">
                          <a:solidFill>
                            <a:schemeClr val="tx1"/>
                          </a:solidFill>
                        </a:rPr>
                        <a:t>π</a:t>
                      </a:r>
                      <a:r>
                        <a:rPr lang="fr-FR" sz="2000" b="1" baseline="-25000" dirty="0" smtClean="0">
                          <a:solidFill>
                            <a:schemeClr val="tx1"/>
                          </a:solidFill>
                        </a:rPr>
                        <a:t> -</a:t>
                      </a:r>
                      <a:r>
                        <a:rPr lang="fr-FR" sz="2000" b="1" baseline="3000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fr-FR" sz="2000" b="1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fr-F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baseline="0" dirty="0" smtClean="0">
                          <a:solidFill>
                            <a:schemeClr val="tx1"/>
                          </a:solidFill>
                        </a:rPr>
                        <a:t>KLOE08(60)</a:t>
                      </a:r>
                      <a:endParaRPr lang="fr-FR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baseline="0" dirty="0" smtClean="0">
                          <a:solidFill>
                            <a:schemeClr val="tx1"/>
                          </a:solidFill>
                        </a:rPr>
                        <a:t>KLOE10(75)</a:t>
                      </a:r>
                      <a:endParaRPr lang="fr-FR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KLOE12(60)  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NSK(127/</a:t>
                      </a:r>
                      <a:r>
                        <a:rPr lang="fr-FR" dirty="0" smtClean="0">
                          <a:solidFill>
                            <a:srgbClr val="00B050"/>
                          </a:solidFill>
                        </a:rPr>
                        <a:t>209</a:t>
                      </a:r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aseline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BaBar(250)</a:t>
                      </a:r>
                    </a:p>
                    <a:p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fr-FR" baseline="0" dirty="0" err="1" smtClean="0">
                          <a:solidFill>
                            <a:schemeClr val="tx1"/>
                          </a:solidFill>
                        </a:rPr>
                        <a:t>trunc</a:t>
                      </a:r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fr-FR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634725">
                <a:tc>
                  <a:txBody>
                    <a:bodyPr/>
                    <a:lstStyle/>
                    <a:p>
                      <a:r>
                        <a:rPr lang="fr-FR" b="1" dirty="0" smtClean="0"/>
                        <a:t>Single </a:t>
                      </a:r>
                    </a:p>
                    <a:p>
                      <a:r>
                        <a:rPr lang="fr-FR" dirty="0" smtClean="0"/>
                        <a:t>(</a:t>
                      </a:r>
                      <a:r>
                        <a:rPr lang="el-GR" dirty="0" smtClean="0"/>
                        <a:t>χ</a:t>
                      </a:r>
                      <a:r>
                        <a:rPr lang="el-GR" baseline="30000" dirty="0" smtClean="0"/>
                        <a:t>2</a:t>
                      </a:r>
                      <a:r>
                        <a:rPr lang="fr-FR" baseline="0" dirty="0" smtClean="0"/>
                        <a:t>/N </a:t>
                      </a:r>
                      <a:r>
                        <a:rPr lang="fr-FR" b="1" baseline="-25000" dirty="0" smtClean="0"/>
                        <a:t>π+</a:t>
                      </a:r>
                      <a:r>
                        <a:rPr lang="el-GR" b="1" baseline="-25000" dirty="0" smtClean="0"/>
                        <a:t>π</a:t>
                      </a:r>
                      <a:r>
                        <a:rPr lang="fr-FR" b="1" baseline="-25000" dirty="0" smtClean="0"/>
                        <a:t> -</a:t>
                      </a:r>
                      <a:r>
                        <a:rPr lang="fr-FR" b="1" baseline="30000" dirty="0" smtClean="0"/>
                        <a:t>  </a:t>
                      </a:r>
                      <a:r>
                        <a:rPr lang="fr-FR" b="1" baseline="0" dirty="0" smtClean="0"/>
                        <a:t>)</a:t>
                      </a:r>
                      <a:endParaRPr lang="fr-FR" baseline="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b="1" dirty="0" smtClean="0"/>
                        <a:t>1.64              59 %</a:t>
                      </a:r>
                      <a:endParaRPr lang="fr-FR" sz="20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b="1" dirty="0" smtClean="0"/>
                        <a:t>0.96  </a:t>
                      </a:r>
                      <a:r>
                        <a:rPr lang="fr-FR" sz="2000" b="1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fr-FR" sz="2000" b="1" dirty="0" smtClean="0"/>
                        <a:t>       97%     </a:t>
                      </a:r>
                      <a:endParaRPr lang="fr-FR" sz="20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b="1" dirty="0" smtClean="0"/>
                        <a:t>1.02</a:t>
                      </a:r>
                      <a:r>
                        <a:rPr lang="fr-FR" sz="2000" b="1" baseline="0" dirty="0" smtClean="0">
                          <a:solidFill>
                            <a:srgbClr val="00B050"/>
                          </a:solidFill>
                        </a:rPr>
                        <a:t>       </a:t>
                      </a:r>
                      <a:r>
                        <a:rPr lang="fr-FR" sz="2000" b="1" dirty="0" smtClean="0"/>
                        <a:t>  97 %</a:t>
                      </a:r>
                      <a:endParaRPr lang="fr-FR" sz="20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dirty="0" smtClean="0"/>
                        <a:t>0.96 </a:t>
                      </a:r>
                      <a:r>
                        <a:rPr lang="fr-FR" sz="2000" b="1" dirty="0" smtClean="0">
                          <a:solidFill>
                            <a:srgbClr val="00B050"/>
                          </a:solidFill>
                        </a:rPr>
                        <a:t>[0.83]</a:t>
                      </a:r>
                      <a:r>
                        <a:rPr lang="fr-FR" sz="2000" b="1" dirty="0" smtClean="0"/>
                        <a:t>        97 % </a:t>
                      </a:r>
                      <a:r>
                        <a:rPr lang="fr-FR" sz="2000" b="1" dirty="0" smtClean="0">
                          <a:solidFill>
                            <a:srgbClr val="00B050"/>
                          </a:solidFill>
                        </a:rPr>
                        <a:t>[99%] 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dirty="0" smtClean="0"/>
                        <a:t>1.15</a:t>
                      </a:r>
                      <a:r>
                        <a:rPr lang="fr-FR" sz="2000" b="1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endParaRPr lang="fr-FR" sz="2000" b="1" dirty="0" smtClean="0"/>
                    </a:p>
                    <a:p>
                      <a:r>
                        <a:rPr lang="fr-FR" sz="2000" b="1" dirty="0" smtClean="0"/>
                        <a:t>74%</a:t>
                      </a:r>
                      <a:endParaRPr lang="fr-FR" sz="20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827902">
                <a:tc>
                  <a:txBody>
                    <a:bodyPr/>
                    <a:lstStyle/>
                    <a:p>
                      <a:r>
                        <a:rPr lang="fr-FR" b="1" dirty="0" err="1" smtClean="0"/>
                        <a:t>Comb</a:t>
                      </a:r>
                      <a:r>
                        <a:rPr lang="fr-FR" b="1" baseline="0" dirty="0" smtClean="0"/>
                        <a:t> 1 </a:t>
                      </a:r>
                      <a:r>
                        <a:rPr lang="el-GR" dirty="0" smtClean="0">
                          <a:solidFill>
                            <a:srgbClr val="FF0000"/>
                          </a:solidFill>
                        </a:rPr>
                        <a:t>χ</a:t>
                      </a:r>
                      <a:r>
                        <a:rPr lang="el-GR" baseline="30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baseline="0" dirty="0" smtClean="0">
                          <a:solidFill>
                            <a:srgbClr val="FF0000"/>
                          </a:solidFill>
                        </a:rPr>
                        <a:t>/N : </a:t>
                      </a:r>
                      <a:r>
                        <a:rPr lang="fr-FR" b="1" baseline="0" dirty="0" smtClean="0">
                          <a:solidFill>
                            <a:srgbClr val="FF0000"/>
                          </a:solidFill>
                        </a:rPr>
                        <a:t>1.28(11%)     </a:t>
                      </a:r>
                      <a:endParaRPr lang="fr-FR" baseline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1.02</a:t>
                      </a:r>
                      <a:endParaRPr lang="fr-FR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1.48</a:t>
                      </a:r>
                      <a:endParaRPr lang="fr-FR" sz="20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1.18</a:t>
                      </a:r>
                      <a:r>
                        <a:rPr lang="fr-FR" sz="2000" b="1" dirty="0" smtClean="0">
                          <a:solidFill>
                            <a:srgbClr val="00B050"/>
                          </a:solidFill>
                        </a:rPr>
                        <a:t>[0.96] </a:t>
                      </a:r>
                      <a:endParaRPr lang="fr-FR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1.35</a:t>
                      </a:r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8655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baseline="0" dirty="0" err="1" smtClean="0"/>
                        <a:t>Comb</a:t>
                      </a:r>
                      <a:r>
                        <a:rPr lang="fr-FR" b="1" baseline="0" dirty="0" smtClean="0"/>
                        <a:t> 2   </a:t>
                      </a:r>
                      <a:r>
                        <a:rPr lang="el-GR" dirty="0" smtClean="0">
                          <a:solidFill>
                            <a:srgbClr val="FF0000"/>
                          </a:solidFill>
                        </a:rPr>
                        <a:t>χ</a:t>
                      </a:r>
                      <a:r>
                        <a:rPr lang="el-GR" baseline="30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baseline="0" dirty="0" smtClean="0">
                          <a:solidFill>
                            <a:srgbClr val="FF0000"/>
                          </a:solidFill>
                        </a:rPr>
                        <a:t>/N: </a:t>
                      </a:r>
                      <a:r>
                        <a:rPr lang="fr-FR" b="1" baseline="0" dirty="0" smtClean="0">
                          <a:solidFill>
                            <a:srgbClr val="FF0000"/>
                          </a:solidFill>
                        </a:rPr>
                        <a:t>1.06(97%)     </a:t>
                      </a:r>
                      <a:endParaRPr lang="fr-FR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b="1" baseline="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1.02</a:t>
                      </a:r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dirty="0" smtClean="0"/>
                        <a:t>1.05</a:t>
                      </a:r>
                      <a:endParaRPr lang="fr-FR" sz="20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b="1" dirty="0" smtClean="0"/>
                        <a:t>1.10</a:t>
                      </a:r>
                      <a:r>
                        <a:rPr lang="fr-FR" sz="2000" b="1" dirty="0" smtClean="0">
                          <a:solidFill>
                            <a:srgbClr val="00B050"/>
                          </a:solidFill>
                        </a:rPr>
                        <a:t>[0.89]</a:t>
                      </a:r>
                      <a:endParaRPr lang="fr-FR" sz="20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833289">
                <a:tc>
                  <a:txBody>
                    <a:bodyPr/>
                    <a:lstStyle/>
                    <a:p>
                      <a:r>
                        <a:rPr lang="fr-FR" b="1" baseline="0" dirty="0" err="1" smtClean="0"/>
                        <a:t>Comb</a:t>
                      </a:r>
                      <a:r>
                        <a:rPr lang="fr-FR" b="1" baseline="0" dirty="0" smtClean="0"/>
                        <a:t> 3 </a:t>
                      </a:r>
                      <a:r>
                        <a:rPr lang="el-GR" dirty="0" smtClean="0">
                          <a:solidFill>
                            <a:srgbClr val="FF0000"/>
                          </a:solidFill>
                        </a:rPr>
                        <a:t>χ</a:t>
                      </a:r>
                      <a:r>
                        <a:rPr lang="el-GR" baseline="30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baseline="0" dirty="0" smtClean="0">
                          <a:solidFill>
                            <a:srgbClr val="FF0000"/>
                          </a:solidFill>
                        </a:rPr>
                        <a:t>/N: </a:t>
                      </a:r>
                      <a:r>
                        <a:rPr lang="fr-FR" b="1" baseline="0" dirty="0" smtClean="0">
                          <a:solidFill>
                            <a:srgbClr val="FF0000"/>
                          </a:solidFill>
                        </a:rPr>
                        <a:t>0.98 (96%) </a:t>
                      </a:r>
                      <a:endParaRPr lang="fr-FR" b="1" baseline="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0.97</a:t>
                      </a:r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dirty="0" smtClean="0"/>
                        <a:t>1.00</a:t>
                      </a:r>
                      <a:endParaRPr lang="fr-FR" sz="20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à coins arrondis 1"/>
          <p:cNvSpPr/>
          <p:nvPr/>
        </p:nvSpPr>
        <p:spPr>
          <a:xfrm>
            <a:off x="179512" y="4170784"/>
            <a:ext cx="8784976" cy="914400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400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23</a:t>
            </a:fld>
            <a:endParaRPr lang="fr-BE"/>
          </a:p>
        </p:txBody>
      </p:sp>
      <p:graphicFrame>
        <p:nvGraphicFramePr>
          <p:cNvPr id="6" name="Espace réservé du conten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74103041"/>
              </p:ext>
            </p:extLst>
          </p:nvPr>
        </p:nvGraphicFramePr>
        <p:xfrm>
          <a:off x="1187624" y="1196752"/>
          <a:ext cx="6552728" cy="5622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2178681"/>
                <a:gridCol w="1997783"/>
              </a:tblGrid>
              <a:tr h="651545">
                <a:tc>
                  <a:txBody>
                    <a:bodyPr/>
                    <a:lstStyle/>
                    <a:p>
                      <a:r>
                        <a:rPr lang="fr-FR" dirty="0" smtClean="0"/>
                        <a:t>Channel (#data points)</a:t>
                      </a:r>
                      <a:endParaRPr lang="fr-F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baseline="0" dirty="0" smtClean="0"/>
                        <a:t>χ2</a:t>
                      </a:r>
                      <a:r>
                        <a:rPr lang="fr-FR" baseline="0" dirty="0" smtClean="0"/>
                        <a:t>   (NSK+</a:t>
                      </a:r>
                      <a:r>
                        <a:rPr lang="el-GR" baseline="0" dirty="0" smtClean="0"/>
                        <a:t>τ</a:t>
                      </a:r>
                      <a:r>
                        <a:rPr lang="fr-FR" baseline="0" dirty="0" smtClean="0"/>
                        <a:t>)</a:t>
                      </a:r>
                      <a:endParaRPr lang="fr-FR" baseline="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Χ</a:t>
                      </a:r>
                      <a:r>
                        <a:rPr lang="el-GR" baseline="30000" dirty="0" smtClean="0"/>
                        <a:t>2</a:t>
                      </a:r>
                      <a:r>
                        <a:rPr lang="fr-FR" baseline="0" dirty="0" smtClean="0"/>
                        <a:t>  (NSK+KLOE)+</a:t>
                      </a:r>
                      <a:r>
                        <a:rPr lang="el-GR" baseline="0" dirty="0" smtClean="0"/>
                        <a:t>τ</a:t>
                      </a:r>
                      <a:r>
                        <a:rPr lang="fr-FR" baseline="0" dirty="0" smtClean="0"/>
                        <a:t> </a:t>
                      </a:r>
                      <a:endParaRPr lang="fr-F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8867">
                <a:tc>
                  <a:txBody>
                    <a:bodyPr/>
                    <a:lstStyle/>
                    <a:p>
                      <a:r>
                        <a:rPr lang="fr-FR" b="1" dirty="0" err="1" smtClean="0"/>
                        <a:t>Decays</a:t>
                      </a:r>
                      <a:r>
                        <a:rPr lang="fr-FR" b="1" dirty="0" smtClean="0"/>
                        <a:t> (10)</a:t>
                      </a:r>
                      <a:endParaRPr lang="fr-FR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baseline="0" dirty="0" smtClean="0"/>
                        <a:t>8.4</a:t>
                      </a:r>
                      <a:endParaRPr lang="fr-FR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9.2</a:t>
                      </a:r>
                      <a:endParaRPr lang="fr-FR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2812">
                <a:tc>
                  <a:txBody>
                    <a:bodyPr/>
                    <a:lstStyle/>
                    <a:p>
                      <a:r>
                        <a:rPr lang="fr-FR" b="1" dirty="0" smtClean="0"/>
                        <a:t>New </a:t>
                      </a:r>
                      <a:r>
                        <a:rPr lang="fr-FR" b="1" dirty="0" err="1" smtClean="0"/>
                        <a:t>Timelike</a:t>
                      </a:r>
                      <a:r>
                        <a:rPr lang="fr-FR" b="1" dirty="0" smtClean="0"/>
                        <a:t> (127)</a:t>
                      </a:r>
                      <a:endParaRPr lang="fr-FR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122.3</a:t>
                      </a:r>
                      <a:endParaRPr lang="fr-FR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139.7</a:t>
                      </a:r>
                      <a:endParaRPr lang="fr-FR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8867">
                <a:tc>
                  <a:txBody>
                    <a:bodyPr/>
                    <a:lstStyle/>
                    <a:p>
                      <a:r>
                        <a:rPr lang="fr-FR" b="1" dirty="0" err="1" smtClean="0"/>
                        <a:t>Old</a:t>
                      </a:r>
                      <a:r>
                        <a:rPr lang="fr-FR" b="1" dirty="0" smtClean="0"/>
                        <a:t> </a:t>
                      </a:r>
                      <a:r>
                        <a:rPr lang="fr-FR" b="1" dirty="0" err="1" smtClean="0"/>
                        <a:t>Timelike</a:t>
                      </a:r>
                      <a:r>
                        <a:rPr lang="fr-FR" b="1" dirty="0" smtClean="0"/>
                        <a:t>  (82)</a:t>
                      </a:r>
                      <a:endParaRPr lang="fr-FR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  50.4</a:t>
                      </a:r>
                      <a:endParaRPr lang="fr-FR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46.2</a:t>
                      </a:r>
                      <a:endParaRPr lang="fr-FR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82213">
                <a:tc>
                  <a:txBody>
                    <a:bodyPr/>
                    <a:lstStyle/>
                    <a:p>
                      <a:r>
                        <a:rPr lang="fr-FR" b="1" dirty="0" smtClean="0"/>
                        <a:t> </a:t>
                      </a:r>
                      <a:r>
                        <a:rPr lang="el-GR" sz="2000" b="1" dirty="0" smtClean="0"/>
                        <a:t>π</a:t>
                      </a:r>
                      <a:r>
                        <a:rPr lang="fr-FR" sz="2000" b="1" baseline="30000" dirty="0" smtClean="0"/>
                        <a:t>0</a:t>
                      </a:r>
                      <a:r>
                        <a:rPr lang="el-GR" sz="2000" b="1" dirty="0" smtClean="0"/>
                        <a:t>γ</a:t>
                      </a:r>
                      <a:r>
                        <a:rPr lang="fr-FR" sz="2000" b="1" dirty="0" smtClean="0"/>
                        <a:t>  (86)</a:t>
                      </a:r>
                      <a:endParaRPr lang="fr-FR" sz="20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  64.0</a:t>
                      </a:r>
                      <a:endParaRPr lang="fr-FR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64.2</a:t>
                      </a:r>
                      <a:endParaRPr lang="fr-FR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82213">
                <a:tc>
                  <a:txBody>
                    <a:bodyPr/>
                    <a:lstStyle/>
                    <a:p>
                      <a:r>
                        <a:rPr lang="fr-FR" sz="2000" b="1" dirty="0" smtClean="0"/>
                        <a:t> </a:t>
                      </a:r>
                      <a:r>
                        <a:rPr lang="el-GR" sz="2000" b="1" dirty="0" smtClean="0"/>
                        <a:t>ηγ</a:t>
                      </a:r>
                      <a:r>
                        <a:rPr lang="fr-FR" sz="2000" b="1" dirty="0" smtClean="0"/>
                        <a:t>   (182)</a:t>
                      </a:r>
                      <a:endParaRPr lang="fr-FR" sz="20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/>
                        <a:t>120.1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/>
                        <a:t>120.8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10439">
                <a:tc>
                  <a:txBody>
                    <a:bodyPr/>
                    <a:lstStyle/>
                    <a:p>
                      <a:r>
                        <a:rPr lang="el-GR" sz="2000" b="1" dirty="0" smtClean="0"/>
                        <a:t>π</a:t>
                      </a:r>
                      <a:r>
                        <a:rPr lang="fr-FR" sz="2000" b="1" baseline="30000" dirty="0" smtClean="0"/>
                        <a:t>+</a:t>
                      </a:r>
                      <a:r>
                        <a:rPr lang="el-GR" sz="2000" b="1" dirty="0" smtClean="0"/>
                        <a:t>π</a:t>
                      </a:r>
                      <a:r>
                        <a:rPr lang="fr-FR" sz="2000" b="1" baseline="30000" dirty="0" smtClean="0"/>
                        <a:t>- </a:t>
                      </a:r>
                      <a:r>
                        <a:rPr lang="el-GR" sz="2000" b="1" dirty="0" smtClean="0"/>
                        <a:t>π</a:t>
                      </a:r>
                      <a:r>
                        <a:rPr lang="fr-FR" sz="2000" b="1" baseline="30000" dirty="0" smtClean="0"/>
                        <a:t>0 </a:t>
                      </a:r>
                      <a:r>
                        <a:rPr lang="fr-FR" sz="2000" b="1" baseline="0" dirty="0" smtClean="0"/>
                        <a:t>(99)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102.3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101.8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82213">
                <a:tc>
                  <a:txBody>
                    <a:bodyPr/>
                    <a:lstStyle/>
                    <a:p>
                      <a:r>
                        <a:rPr lang="fr-FR" sz="2000" b="1" dirty="0" smtClean="0">
                          <a:solidFill>
                            <a:schemeClr val="dk1"/>
                          </a:solidFill>
                        </a:rPr>
                        <a:t>K</a:t>
                      </a:r>
                      <a:r>
                        <a:rPr lang="fr-FR" sz="2000" b="1" baseline="30000" dirty="0" smtClean="0">
                          <a:solidFill>
                            <a:schemeClr val="dk1"/>
                          </a:solidFill>
                        </a:rPr>
                        <a:t>+</a:t>
                      </a:r>
                      <a:r>
                        <a:rPr lang="fr-FR" sz="2000" b="1" dirty="0" smtClean="0">
                          <a:solidFill>
                            <a:schemeClr val="dk1"/>
                          </a:solidFill>
                        </a:rPr>
                        <a:t>K</a:t>
                      </a:r>
                      <a:r>
                        <a:rPr lang="fr-FR" sz="2000" b="1" baseline="30000" dirty="0" smtClean="0">
                          <a:solidFill>
                            <a:schemeClr val="dk1"/>
                          </a:solidFill>
                        </a:rPr>
                        <a:t>-</a:t>
                      </a:r>
                      <a:r>
                        <a:rPr lang="fr-FR" sz="2000" b="1" baseline="0" dirty="0" smtClean="0">
                          <a:solidFill>
                            <a:schemeClr val="dk1"/>
                          </a:solidFill>
                        </a:rPr>
                        <a:t>    (36)</a:t>
                      </a:r>
                      <a:endParaRPr lang="fr-FR" sz="2000" b="1" baseline="30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  29.9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29.9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82213">
                <a:tc>
                  <a:txBody>
                    <a:bodyPr/>
                    <a:lstStyle/>
                    <a:p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r>
                        <a:rPr lang="fr-FR" sz="2000" b="1" baseline="-25000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r>
                        <a:rPr lang="fr-FR" sz="2000" b="1" baseline="-25000" dirty="0" smtClean="0">
                          <a:solidFill>
                            <a:schemeClr val="tx1"/>
                          </a:solidFill>
                        </a:rPr>
                        <a:t>S     </a:t>
                      </a:r>
                      <a:r>
                        <a:rPr lang="fr-FR" sz="2000" b="1" baseline="0" dirty="0" smtClean="0">
                          <a:solidFill>
                            <a:schemeClr val="tx1"/>
                          </a:solidFill>
                        </a:rPr>
                        <a:t> (119)</a:t>
                      </a:r>
                      <a:endParaRPr lang="fr-FR" sz="20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119.3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119.1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822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1" dirty="0" smtClean="0"/>
                        <a:t>τ</a:t>
                      </a:r>
                      <a:r>
                        <a:rPr lang="fr-FR" sz="2000" b="1" baseline="0" dirty="0" smtClean="0"/>
                        <a:t>  ALEPH (37)</a:t>
                      </a:r>
                      <a:endParaRPr lang="fr-FR" sz="20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19.5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19.3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82213">
                <a:tc>
                  <a:txBody>
                    <a:bodyPr/>
                    <a:lstStyle/>
                    <a:p>
                      <a:r>
                        <a:rPr lang="el-GR" sz="2000" b="1" dirty="0" smtClean="0"/>
                        <a:t>τ</a:t>
                      </a:r>
                      <a:r>
                        <a:rPr lang="fr-FR" sz="2000" b="1" baseline="0" dirty="0" smtClean="0"/>
                        <a:t>  CLEO  (29)</a:t>
                      </a:r>
                      <a:endParaRPr lang="fr-FR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35.6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36.4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82213">
                <a:tc>
                  <a:txBody>
                    <a:bodyPr/>
                    <a:lstStyle/>
                    <a:p>
                      <a:r>
                        <a:rPr lang="el-GR" sz="2000" b="1" dirty="0" smtClean="0"/>
                        <a:t>τ</a:t>
                      </a:r>
                      <a:r>
                        <a:rPr lang="fr-FR" sz="2000" b="1" baseline="0" dirty="0" smtClean="0"/>
                        <a:t>  Belle (19)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28.3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30.9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63016">
                <a:tc>
                  <a:txBody>
                    <a:bodyPr/>
                    <a:lstStyle/>
                    <a:p>
                      <a:r>
                        <a:rPr lang="el-GR" sz="2000" b="1" dirty="0" smtClean="0"/>
                        <a:t>Χ</a:t>
                      </a:r>
                      <a:r>
                        <a:rPr lang="fr-FR" sz="2000" b="1" baseline="30000" dirty="0" smtClean="0"/>
                        <a:t>2</a:t>
                      </a:r>
                      <a:r>
                        <a:rPr lang="fr-FR" sz="2000" b="1" dirty="0" smtClean="0"/>
                        <a:t>/</a:t>
                      </a:r>
                      <a:r>
                        <a:rPr lang="fr-FR" sz="2000" b="1" dirty="0" err="1" smtClean="0"/>
                        <a:t>dof</a:t>
                      </a:r>
                      <a:r>
                        <a:rPr lang="fr-FR" sz="2000" b="1" dirty="0" smtClean="0"/>
                        <a:t> </a:t>
                      </a:r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//</a:t>
                      </a:r>
                      <a:r>
                        <a:rPr lang="fr-FR" sz="20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FR" sz="2000" b="1" dirty="0" err="1" smtClean="0">
                          <a:solidFill>
                            <a:srgbClr val="FF0000"/>
                          </a:solidFill>
                        </a:rPr>
                        <a:t>Probability</a:t>
                      </a:r>
                      <a:endParaRPr lang="fr-FR" sz="20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b="1" dirty="0" smtClean="0"/>
                        <a:t>701/801 //</a:t>
                      </a:r>
                      <a:r>
                        <a:rPr lang="fr-FR" sz="2000" b="1" baseline="0" dirty="0" smtClean="0">
                          <a:solidFill>
                            <a:srgbClr val="FF0000"/>
                          </a:solidFill>
                        </a:rPr>
                        <a:t>99.5</a:t>
                      </a:r>
                      <a:r>
                        <a:rPr lang="fr-FR" sz="2000" b="1" dirty="0" smtClean="0">
                          <a:solidFill>
                            <a:srgbClr val="FF0000"/>
                          </a:solidFill>
                        </a:rPr>
                        <a:t>%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b="1" dirty="0" smtClean="0"/>
                        <a:t>857/936// </a:t>
                      </a:r>
                      <a:r>
                        <a:rPr lang="fr-FR" sz="2000" b="1" dirty="0" smtClean="0">
                          <a:solidFill>
                            <a:srgbClr val="FF0000"/>
                          </a:solidFill>
                        </a:rPr>
                        <a:t>97%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b="1" dirty="0" smtClean="0"/>
              <a:t>Global Fit </a:t>
            </a:r>
            <a:r>
              <a:rPr lang="fr-FR" b="1" dirty="0" err="1" smtClean="0"/>
              <a:t>Results</a:t>
            </a:r>
            <a:r>
              <a:rPr lang="fr-FR" b="1" dirty="0" smtClean="0"/>
              <a:t> </a:t>
            </a:r>
            <a:r>
              <a:rPr lang="fr-FR" b="1" dirty="0" err="1" smtClean="0"/>
              <a:t>with</a:t>
            </a:r>
            <a:r>
              <a:rPr lang="fr-FR" b="1" dirty="0" smtClean="0"/>
              <a:t> </a:t>
            </a:r>
            <a:r>
              <a:rPr lang="el-GR" b="1" dirty="0" smtClean="0"/>
              <a:t>τ</a:t>
            </a:r>
            <a:r>
              <a:rPr lang="fr-FR" b="1" dirty="0" smtClean="0"/>
              <a:t> &amp; NSK&amp;KLOE </a:t>
            </a:r>
            <a:endParaRPr lang="fr-FR" b="1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3563888" y="2564904"/>
            <a:ext cx="720080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3563888" y="2996952"/>
            <a:ext cx="648072" cy="79208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5724128" y="2564904"/>
            <a:ext cx="720080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763688" y="2996952"/>
            <a:ext cx="648072" cy="79208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4716016" y="6165304"/>
            <a:ext cx="792088" cy="43204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6876256" y="6165304"/>
            <a:ext cx="648072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3563888" y="4941168"/>
            <a:ext cx="792088" cy="43204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à coins arrondis 14"/>
          <p:cNvSpPr/>
          <p:nvPr/>
        </p:nvSpPr>
        <p:spPr>
          <a:xfrm>
            <a:off x="5652120" y="4941168"/>
            <a:ext cx="792088" cy="43204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à coins arrondis 15"/>
          <p:cNvSpPr/>
          <p:nvPr/>
        </p:nvSpPr>
        <p:spPr>
          <a:xfrm>
            <a:off x="5796136" y="2996952"/>
            <a:ext cx="648072" cy="79208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2483768" y="2564904"/>
            <a:ext cx="576064" cy="43204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2195736" y="4941168"/>
            <a:ext cx="576064" cy="43204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2692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TOTO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72816"/>
            <a:ext cx="4525963" cy="4525963"/>
          </a:xfr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24</a:t>
            </a:fld>
            <a:endParaRPr lang="fr-BE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0661" y="1796345"/>
            <a:ext cx="4464496" cy="4464496"/>
          </a:xfrm>
          <a:prstGeom prst="rect">
            <a:avLst/>
          </a:prstGeom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err="1" smtClean="0"/>
              <a:t>Dipion</a:t>
            </a:r>
            <a:r>
              <a:rPr lang="fr-FR" b="1" dirty="0" smtClean="0"/>
              <a:t> </a:t>
            </a:r>
            <a:r>
              <a:rPr lang="fr-FR" b="1" dirty="0" err="1" smtClean="0"/>
              <a:t>Spectra</a:t>
            </a:r>
            <a:r>
              <a:rPr lang="fr-FR" b="1" dirty="0" smtClean="0"/>
              <a:t> (</a:t>
            </a:r>
            <a:r>
              <a:rPr lang="el-GR" b="1" dirty="0" smtClean="0"/>
              <a:t>τ</a:t>
            </a:r>
            <a:r>
              <a:rPr lang="fr-FR" b="1" dirty="0" smtClean="0"/>
              <a:t> &amp; NSK+KLOE)</a:t>
            </a:r>
            <a:endParaRPr lang="fr-FR" b="1" dirty="0"/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94743872"/>
              </p:ext>
            </p:extLst>
          </p:nvPr>
        </p:nvGraphicFramePr>
        <p:xfrm>
          <a:off x="6179478" y="1403648"/>
          <a:ext cx="2964522" cy="873224"/>
        </p:xfrm>
        <a:graphic>
          <a:graphicData uri="http://schemas.openxmlformats.org/presentationml/2006/ole">
            <p:oleObj spid="_x0000_s1263875" name="Equation" r:id="rId5" imgW="977900" imgH="469900" progId="Equation.DSMT4">
              <p:embed/>
            </p:oleObj>
          </a:graphicData>
        </a:graphic>
      </p:graphicFrame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83264995"/>
              </p:ext>
            </p:extLst>
          </p:nvPr>
        </p:nvGraphicFramePr>
        <p:xfrm>
          <a:off x="9533" y="1359782"/>
          <a:ext cx="3332163" cy="873125"/>
        </p:xfrm>
        <a:graphic>
          <a:graphicData uri="http://schemas.openxmlformats.org/presentationml/2006/ole">
            <p:oleObj spid="_x0000_s1263876" name="Equation" r:id="rId6" imgW="1143000" imgH="469900" progId="Equation.DSMT4">
              <p:embed/>
            </p:oleObj>
          </a:graphicData>
        </a:graphic>
      </p:graphicFrame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65998566"/>
              </p:ext>
            </p:extLst>
          </p:nvPr>
        </p:nvGraphicFramePr>
        <p:xfrm>
          <a:off x="3250501" y="1544726"/>
          <a:ext cx="2880320" cy="503237"/>
        </p:xfrm>
        <a:graphic>
          <a:graphicData uri="http://schemas.openxmlformats.org/presentationml/2006/ole">
            <p:oleObj spid="_x0000_s1263877" name="Equation" r:id="rId7" imgW="850531" imgH="203112" progId="Equation.DSMT4">
              <p:embed/>
            </p:oleObj>
          </a:graphicData>
        </a:graphic>
      </p:graphicFrame>
      <p:graphicFrame>
        <p:nvGraphicFramePr>
          <p:cNvPr id="14" name="Obje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10802552"/>
              </p:ext>
            </p:extLst>
          </p:nvPr>
        </p:nvGraphicFramePr>
        <p:xfrm>
          <a:off x="620713" y="4508500"/>
          <a:ext cx="1630362" cy="368300"/>
        </p:xfrm>
        <a:graphic>
          <a:graphicData uri="http://schemas.openxmlformats.org/presentationml/2006/ole">
            <p:oleObj spid="_x0000_s1263878" name="Equation" r:id="rId8" imgW="774028" imgH="177646" progId="Equation.DSMT4">
              <p:embed/>
            </p:oleObj>
          </a:graphicData>
        </a:graphic>
      </p:graphicFrame>
      <p:graphicFrame>
        <p:nvGraphicFramePr>
          <p:cNvPr id="15" name="Obje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38484299"/>
              </p:ext>
            </p:extLst>
          </p:nvPr>
        </p:nvGraphicFramePr>
        <p:xfrm>
          <a:off x="5167313" y="4356100"/>
          <a:ext cx="1463675" cy="533400"/>
        </p:xfrm>
        <a:graphic>
          <a:graphicData uri="http://schemas.openxmlformats.org/presentationml/2006/ole">
            <p:oleObj spid="_x0000_s1263879" name="Equation" r:id="rId9" imgW="710891" imgH="203112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78551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91264" cy="1084982"/>
          </a:xfrm>
        </p:spPr>
        <p:txBody>
          <a:bodyPr/>
          <a:lstStyle/>
          <a:p>
            <a:r>
              <a:rPr lang="fr-FR" dirty="0" smtClean="0"/>
              <a:t>TOTO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436299"/>
            <a:ext cx="4525963" cy="4525963"/>
          </a:xfr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25</a:t>
            </a:fld>
            <a:endParaRPr lang="fr-BE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err="1" smtClean="0">
                <a:solidFill>
                  <a:srgbClr val="00B050"/>
                </a:solidFill>
              </a:rPr>
              <a:t>e</a:t>
            </a:r>
            <a:r>
              <a:rPr lang="fr-FR" b="1" baseline="30000" dirty="0" err="1" smtClean="0">
                <a:solidFill>
                  <a:srgbClr val="00B050"/>
                </a:solidFill>
              </a:rPr>
              <a:t>+</a:t>
            </a:r>
            <a:r>
              <a:rPr lang="fr-FR" b="1" dirty="0" err="1" smtClean="0">
                <a:solidFill>
                  <a:srgbClr val="00B050"/>
                </a:solidFill>
              </a:rPr>
              <a:t>e</a:t>
            </a:r>
            <a:r>
              <a:rPr lang="fr-FR" b="1" baseline="30000" dirty="0" smtClean="0">
                <a:solidFill>
                  <a:srgbClr val="00B050"/>
                </a:solidFill>
              </a:rPr>
              <a:t>-</a:t>
            </a:r>
            <a:r>
              <a:rPr lang="fr-FR" b="1" dirty="0" smtClean="0">
                <a:solidFill>
                  <a:srgbClr val="00B050"/>
                </a:solidFill>
              </a:rPr>
              <a:t> vs </a:t>
            </a:r>
            <a:r>
              <a:rPr lang="el-GR" b="1" dirty="0" smtClean="0">
                <a:solidFill>
                  <a:srgbClr val="00B050"/>
                </a:solidFill>
              </a:rPr>
              <a:t>τ</a:t>
            </a:r>
            <a:r>
              <a:rPr lang="fr-FR" b="1" dirty="0" smtClean="0">
                <a:solidFill>
                  <a:srgbClr val="00B050"/>
                </a:solidFill>
              </a:rPr>
              <a:t>   :   </a:t>
            </a:r>
            <a:r>
              <a:rPr lang="fr-FR" b="1" dirty="0" smtClean="0"/>
              <a:t>Fit </a:t>
            </a:r>
            <a:r>
              <a:rPr lang="fr-FR" b="1" dirty="0" err="1" smtClean="0"/>
              <a:t>Residuals</a:t>
            </a:r>
            <a:r>
              <a:rPr lang="fr-FR" b="1" dirty="0" smtClean="0"/>
              <a:t> </a:t>
            </a:r>
            <a:endParaRPr lang="fr-FR" b="1" dirty="0"/>
          </a:p>
        </p:txBody>
      </p:sp>
      <p:sp>
        <p:nvSpPr>
          <p:cNvPr id="3" name="Rectangle 2"/>
          <p:cNvSpPr/>
          <p:nvPr/>
        </p:nvSpPr>
        <p:spPr>
          <a:xfrm>
            <a:off x="5004048" y="1916832"/>
            <a:ext cx="3456384" cy="914400"/>
          </a:xfrm>
          <a:prstGeom prst="rect">
            <a:avLst/>
          </a:prstGeom>
          <a:solidFill>
            <a:srgbClr val="FFC000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>
                <a:solidFill>
                  <a:srgbClr val="00B050"/>
                </a:solidFill>
              </a:rPr>
              <a:t>e</a:t>
            </a:r>
            <a:r>
              <a:rPr lang="fr-FR" b="1" baseline="30000" dirty="0" err="1" smtClean="0">
                <a:solidFill>
                  <a:srgbClr val="00B050"/>
                </a:solidFill>
              </a:rPr>
              <a:t>+</a:t>
            </a:r>
            <a:r>
              <a:rPr lang="fr-FR" b="1" dirty="0" err="1" smtClean="0">
                <a:solidFill>
                  <a:srgbClr val="00B050"/>
                </a:solidFill>
              </a:rPr>
              <a:t>e</a:t>
            </a:r>
            <a:r>
              <a:rPr lang="fr-FR" b="1" baseline="30000" dirty="0" smtClean="0">
                <a:solidFill>
                  <a:srgbClr val="00B050"/>
                </a:solidFill>
              </a:rPr>
              <a:t>-    </a:t>
            </a:r>
            <a:r>
              <a:rPr lang="fr-FR" b="1" dirty="0" smtClean="0">
                <a:solidFill>
                  <a:srgbClr val="00B050"/>
                </a:solidFill>
              </a:rPr>
              <a:t>&amp;   </a:t>
            </a:r>
            <a:r>
              <a:rPr lang="el-GR" b="1" dirty="0" smtClean="0">
                <a:solidFill>
                  <a:srgbClr val="00B050"/>
                </a:solidFill>
              </a:rPr>
              <a:t>τ</a:t>
            </a:r>
            <a:r>
              <a:rPr lang="fr-FR" b="1" dirty="0" smtClean="0">
                <a:solidFill>
                  <a:srgbClr val="00B050"/>
                </a:solidFill>
              </a:rPr>
              <a:t>  </a:t>
            </a:r>
            <a:r>
              <a:rPr lang="fr-FR" b="1" dirty="0" err="1" smtClean="0">
                <a:solidFill>
                  <a:srgbClr val="00B050"/>
                </a:solidFill>
              </a:rPr>
              <a:t>Residuals</a:t>
            </a:r>
            <a:r>
              <a:rPr lang="fr-FR" b="1" dirty="0" smtClean="0">
                <a:solidFill>
                  <a:srgbClr val="00B050"/>
                </a:solidFill>
              </a:rPr>
              <a:t> :</a:t>
            </a:r>
          </a:p>
          <a:p>
            <a:pPr algn="ctr"/>
            <a:r>
              <a:rPr lang="fr-FR" b="1" dirty="0" err="1" smtClean="0">
                <a:solidFill>
                  <a:srgbClr val="FF0000"/>
                </a:solidFill>
              </a:rPr>
              <a:t>Simultaneously</a:t>
            </a:r>
            <a:r>
              <a:rPr lang="fr-FR" b="1" dirty="0" smtClean="0">
                <a:solidFill>
                  <a:srgbClr val="FF0000"/>
                </a:solidFill>
              </a:rPr>
              <a:t> Flat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15205" y="4437112"/>
            <a:ext cx="3456384" cy="914400"/>
          </a:xfrm>
          <a:prstGeom prst="rect">
            <a:avLst/>
          </a:prstGeom>
          <a:solidFill>
            <a:srgbClr val="FFC000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i="1" dirty="0" smtClean="0">
                <a:solidFill>
                  <a:srgbClr val="00B050"/>
                </a:solidFill>
              </a:rPr>
              <a:t>IB  in  </a:t>
            </a:r>
            <a:r>
              <a:rPr lang="fr-FR" b="1" dirty="0" err="1" smtClean="0">
                <a:solidFill>
                  <a:srgbClr val="00B050"/>
                </a:solidFill>
              </a:rPr>
              <a:t>e</a:t>
            </a:r>
            <a:r>
              <a:rPr lang="fr-FR" b="1" baseline="30000" dirty="0" err="1" smtClean="0">
                <a:solidFill>
                  <a:srgbClr val="00B050"/>
                </a:solidFill>
              </a:rPr>
              <a:t>+</a:t>
            </a:r>
            <a:r>
              <a:rPr lang="fr-FR" b="1" dirty="0" err="1" smtClean="0">
                <a:solidFill>
                  <a:srgbClr val="00B050"/>
                </a:solidFill>
              </a:rPr>
              <a:t>e</a:t>
            </a:r>
            <a:r>
              <a:rPr lang="fr-FR" b="1" baseline="30000" dirty="0" smtClean="0">
                <a:solidFill>
                  <a:srgbClr val="00B050"/>
                </a:solidFill>
              </a:rPr>
              <a:t>-    </a:t>
            </a:r>
            <a:r>
              <a:rPr lang="fr-FR" b="1" dirty="0" smtClean="0">
                <a:solidFill>
                  <a:srgbClr val="00B050"/>
                </a:solidFill>
              </a:rPr>
              <a:t>&amp;   </a:t>
            </a:r>
            <a:r>
              <a:rPr lang="el-GR" b="1" dirty="0" smtClean="0">
                <a:solidFill>
                  <a:srgbClr val="00B050"/>
                </a:solidFill>
              </a:rPr>
              <a:t>τ</a:t>
            </a:r>
            <a:r>
              <a:rPr lang="fr-FR" b="1" dirty="0" smtClean="0">
                <a:solidFill>
                  <a:srgbClr val="00B050"/>
                </a:solidFill>
              </a:rPr>
              <a:t>   </a:t>
            </a:r>
            <a:r>
              <a:rPr lang="fr-FR" b="1" dirty="0" err="1" smtClean="0">
                <a:solidFill>
                  <a:srgbClr val="00B050"/>
                </a:solidFill>
              </a:rPr>
              <a:t>channels</a:t>
            </a:r>
            <a:r>
              <a:rPr lang="fr-FR" b="1" dirty="0" smtClean="0">
                <a:solidFill>
                  <a:srgbClr val="00B050"/>
                </a:solidFill>
              </a:rPr>
              <a:t> :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</a:rPr>
              <a:t>Consistent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Flèche vers le bas 8"/>
          <p:cNvSpPr/>
          <p:nvPr/>
        </p:nvSpPr>
        <p:spPr>
          <a:xfrm>
            <a:off x="6519134" y="2996952"/>
            <a:ext cx="413917" cy="128814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7355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fr-FR" b="1" dirty="0" err="1" smtClean="0"/>
              <a:t>From</a:t>
            </a:r>
            <a:r>
              <a:rPr lang="fr-FR" b="1" dirty="0" smtClean="0"/>
              <a:t> Belle</a:t>
            </a:r>
            <a:endParaRPr lang="fr-FR" b="1" dirty="0"/>
          </a:p>
        </p:txBody>
      </p:sp>
      <p:pic>
        <p:nvPicPr>
          <p:cNvPr id="655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857364"/>
            <a:ext cx="7358114" cy="48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fr-FR" b="1" dirty="0" smtClean="0"/>
              <a:t>a</a:t>
            </a:r>
            <a:r>
              <a:rPr lang="fr-FR" b="1" baseline="-25000" dirty="0" smtClean="0"/>
              <a:t>µ </a:t>
            </a:r>
            <a:r>
              <a:rPr lang="fr-FR" b="1" dirty="0" smtClean="0"/>
              <a:t>(</a:t>
            </a:r>
            <a:r>
              <a:rPr lang="el-GR" b="1" dirty="0" smtClean="0"/>
              <a:t>π</a:t>
            </a:r>
            <a:r>
              <a:rPr lang="fr-FR" b="1" baseline="30000" dirty="0" smtClean="0"/>
              <a:t>+</a:t>
            </a:r>
            <a:r>
              <a:rPr lang="el-GR" b="1" dirty="0" smtClean="0"/>
              <a:t>π</a:t>
            </a:r>
            <a:r>
              <a:rPr lang="fr-FR" b="1" baseline="30000" dirty="0" smtClean="0"/>
              <a:t>-</a:t>
            </a:r>
            <a:r>
              <a:rPr lang="fr-FR" b="1" dirty="0" smtClean="0"/>
              <a:t>+</a:t>
            </a:r>
            <a:r>
              <a:rPr lang="el-GR" b="1" dirty="0" smtClean="0"/>
              <a:t>τ</a:t>
            </a:r>
            <a:r>
              <a:rPr lang="fr-FR" b="1" dirty="0" smtClean="0"/>
              <a:t>,  √s=[0.630,0.958] GeV) 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525963"/>
          </a:xfrm>
        </p:spPr>
        <p:txBody>
          <a:bodyPr/>
          <a:lstStyle/>
          <a:p>
            <a:r>
              <a:rPr lang="fr-FR" b="1" dirty="0" smtClean="0"/>
              <a:t>Data and BHLS </a:t>
            </a:r>
            <a:r>
              <a:rPr lang="fr-FR" b="1" dirty="0" err="1" smtClean="0"/>
              <a:t>estimates</a:t>
            </a:r>
            <a:endParaRPr lang="fr-FR" b="1" dirty="0" smtClean="0"/>
          </a:p>
          <a:p>
            <a:r>
              <a:rPr lang="fr-FR" b="1" dirty="0" err="1" smtClean="0"/>
              <a:t>Amp</a:t>
            </a:r>
            <a:r>
              <a:rPr lang="fr-FR" b="1" dirty="0" smtClean="0"/>
              <a:t>. : (0.76-0.80 GeV)</a:t>
            </a:r>
          </a:p>
          <a:p>
            <a:r>
              <a:rPr lang="fr-FR" b="1" dirty="0" smtClean="0"/>
              <a:t>Green : A = </a:t>
            </a:r>
            <a:r>
              <a:rPr lang="el-GR" b="1" dirty="0" smtClean="0">
                <a:latin typeface="Arial"/>
                <a:cs typeface="Arial"/>
              </a:rPr>
              <a:t>σ</a:t>
            </a:r>
            <a:r>
              <a:rPr lang="fr-FR" b="1" baseline="-25000" dirty="0" err="1" smtClean="0">
                <a:latin typeface="Arial"/>
                <a:cs typeface="Arial"/>
              </a:rPr>
              <a:t>exp</a:t>
            </a:r>
            <a:r>
              <a:rPr lang="fr-FR" b="1" dirty="0" smtClean="0"/>
              <a:t>  (</a:t>
            </a:r>
            <a:r>
              <a:rPr lang="fr-FR" b="1" dirty="0" err="1" smtClean="0"/>
              <a:t>it</a:t>
            </a:r>
            <a:r>
              <a:rPr lang="fr-FR" b="1" dirty="0" smtClean="0"/>
              <a:t>=0)</a:t>
            </a:r>
          </a:p>
          <a:p>
            <a:r>
              <a:rPr lang="fr-FR" b="1" dirty="0" smtClean="0"/>
              <a:t>Black  : A = </a:t>
            </a:r>
            <a:r>
              <a:rPr lang="el-GR" b="1" dirty="0" smtClean="0">
                <a:latin typeface="Arial"/>
                <a:cs typeface="Arial"/>
              </a:rPr>
              <a:t>σ</a:t>
            </a:r>
            <a:r>
              <a:rPr lang="fr-FR" b="1" baseline="-25000" dirty="0" err="1" smtClean="0">
                <a:latin typeface="Arial"/>
                <a:cs typeface="Arial"/>
              </a:rPr>
              <a:t>iter</a:t>
            </a:r>
            <a:r>
              <a:rPr lang="fr-FR" b="1" dirty="0" smtClean="0"/>
              <a:t> (</a:t>
            </a:r>
            <a:r>
              <a:rPr lang="fr-FR" b="1" dirty="0" err="1" smtClean="0"/>
              <a:t>it</a:t>
            </a:r>
            <a:r>
              <a:rPr lang="fr-FR" b="1" dirty="0" smtClean="0"/>
              <a:t>=1)</a:t>
            </a:r>
            <a:endParaRPr lang="fr-FR" b="1" dirty="0"/>
          </a:p>
        </p:txBody>
      </p:sp>
      <p:sp>
        <p:nvSpPr>
          <p:cNvPr id="6" name="Ellipse 5"/>
          <p:cNvSpPr/>
          <p:nvPr/>
        </p:nvSpPr>
        <p:spPr>
          <a:xfrm>
            <a:off x="526570" y="4824738"/>
            <a:ext cx="2304256" cy="914400"/>
          </a:xfrm>
          <a:prstGeom prst="ellipse">
            <a:avLst/>
          </a:prstGeom>
          <a:noFill/>
          <a:ln w="571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It=0  ≈  It=1</a:t>
            </a:r>
            <a:endParaRPr lang="fr-FR" sz="2400" b="1" dirty="0">
              <a:solidFill>
                <a:srgbClr val="FF0000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2830826" y="5301208"/>
            <a:ext cx="2605270" cy="209330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V="1">
            <a:off x="2902834" y="5013176"/>
            <a:ext cx="2461254" cy="323289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/>
        </p:nvSpPr>
        <p:spPr>
          <a:xfrm>
            <a:off x="5292080" y="5085184"/>
            <a:ext cx="1080120" cy="432048"/>
          </a:xfrm>
          <a:prstGeom prst="ellipse">
            <a:avLst/>
          </a:prstGeom>
          <a:noFill/>
          <a:ln w="571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b="1" dirty="0">
              <a:solidFill>
                <a:srgbClr val="FF00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55368" y="1556792"/>
            <a:ext cx="4941168" cy="4941168"/>
          </a:xfrm>
          <a:prstGeom prst="rect">
            <a:avLst/>
          </a:prstGeom>
        </p:spPr>
      </p:pic>
      <p:cxnSp>
        <p:nvCxnSpPr>
          <p:cNvPr id="13" name="Connecteur droit avec flèche 12"/>
          <p:cNvCxnSpPr>
            <a:stCxn id="6" idx="7"/>
          </p:cNvCxnSpPr>
          <p:nvPr/>
        </p:nvCxnSpPr>
        <p:spPr>
          <a:xfrm flipV="1">
            <a:off x="2493376" y="4542656"/>
            <a:ext cx="3014728" cy="415993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2816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fr-FR" b="1" dirty="0" smtClean="0"/>
              <a:t>HVP contribution (E≤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 smtClean="0"/>
              <a:t>1.05 GeV)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28800"/>
            <a:ext cx="8964488" cy="5069160"/>
          </a:xfrm>
        </p:spPr>
        <p:txBody>
          <a:bodyPr/>
          <a:lstStyle/>
          <a:p>
            <a:r>
              <a:rPr lang="fr-FR" b="1" dirty="0" err="1" smtClean="0">
                <a:solidFill>
                  <a:srgbClr val="FF0000"/>
                </a:solidFill>
                <a:latin typeface="Calibri" pitchFamily="34" charset="0"/>
              </a:rPr>
              <a:t>Including</a:t>
            </a:r>
            <a:r>
              <a:rPr lang="fr-FR" b="1" dirty="0" smtClean="0">
                <a:solidFill>
                  <a:srgbClr val="FF0000"/>
                </a:solidFill>
                <a:latin typeface="Calibri" pitchFamily="34" charset="0"/>
              </a:rPr>
              <a:t>/</a:t>
            </a:r>
            <a:r>
              <a:rPr lang="fr-FR" b="1" dirty="0" err="1" smtClean="0">
                <a:solidFill>
                  <a:srgbClr val="FF0000"/>
                </a:solidFill>
                <a:latin typeface="Calibri" pitchFamily="34" charset="0"/>
              </a:rPr>
              <a:t>excluding</a:t>
            </a:r>
            <a:r>
              <a:rPr lang="fr-FR" b="1" dirty="0" smtClean="0">
                <a:solidFill>
                  <a:srgbClr val="FF0000"/>
                </a:solidFill>
                <a:latin typeface="Calibri" pitchFamily="34" charset="0"/>
              </a:rPr>
              <a:t>  </a:t>
            </a:r>
            <a:r>
              <a:rPr lang="el-GR" b="1" dirty="0" smtClean="0">
                <a:solidFill>
                  <a:srgbClr val="FF0000"/>
                </a:solidFill>
                <a:latin typeface="Calibri" pitchFamily="34" charset="0"/>
              </a:rPr>
              <a:t>τ</a:t>
            </a:r>
            <a:r>
              <a:rPr lang="fr-FR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  <a:latin typeface="Calibri" pitchFamily="34" charset="0"/>
              </a:rPr>
              <a:t>spectra</a:t>
            </a:r>
            <a:r>
              <a:rPr lang="fr-FR" b="1" dirty="0" smtClean="0">
                <a:solidFill>
                  <a:srgbClr val="FF0000"/>
                </a:solidFill>
                <a:latin typeface="Calibri" pitchFamily="34" charset="0"/>
              </a:rPr>
              <a:t> : </a:t>
            </a:r>
            <a:r>
              <a:rPr lang="fr-FR" b="1" dirty="0" err="1" smtClean="0">
                <a:solidFill>
                  <a:srgbClr val="FF0000"/>
                </a:solidFill>
                <a:latin typeface="Calibri" pitchFamily="34" charset="0"/>
              </a:rPr>
              <a:t>improved</a:t>
            </a:r>
            <a:r>
              <a:rPr lang="fr-FR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  <a:latin typeface="Calibri" pitchFamily="34" charset="0"/>
              </a:rPr>
              <a:t>r.m.s</a:t>
            </a:r>
            <a:r>
              <a:rPr lang="fr-FR" b="1" dirty="0" smtClean="0">
                <a:solidFill>
                  <a:srgbClr val="FF0000"/>
                </a:solidFill>
                <a:latin typeface="Calibri" pitchFamily="34" charset="0"/>
              </a:rPr>
              <a:t>.</a:t>
            </a:r>
          </a:p>
          <a:p>
            <a:pPr marL="0" indent="0">
              <a:buNone/>
            </a:pP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28</a:t>
            </a:fld>
            <a:endParaRPr lang="fr-BE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99025534"/>
              </p:ext>
            </p:extLst>
          </p:nvPr>
        </p:nvGraphicFramePr>
        <p:xfrm>
          <a:off x="1115616" y="2463956"/>
          <a:ext cx="7128793" cy="3917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2789"/>
                <a:gridCol w="1829579"/>
                <a:gridCol w="1800200"/>
                <a:gridCol w="2016225"/>
              </a:tblGrid>
              <a:tr h="534092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 Channel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     A=M</a:t>
                      </a:r>
                      <a:r>
                        <a:rPr lang="fr-FR" baseline="-250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 (</a:t>
                      </a:r>
                      <a:r>
                        <a:rPr lang="fr-FR" dirty="0" err="1" smtClean="0">
                          <a:solidFill>
                            <a:srgbClr val="FF0000"/>
                          </a:solidFill>
                        </a:rPr>
                        <a:t>excl</a:t>
                      </a:r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. </a:t>
                      </a:r>
                      <a:r>
                        <a:rPr lang="el-GR" dirty="0" smtClean="0">
                          <a:solidFill>
                            <a:srgbClr val="FF0000"/>
                          </a:solidFill>
                        </a:rPr>
                        <a:t>τ</a:t>
                      </a:r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  A=M</a:t>
                      </a:r>
                      <a:r>
                        <a:rPr lang="fr-FR" baseline="-250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fr-FR" baseline="0" dirty="0" smtClean="0">
                          <a:solidFill>
                            <a:srgbClr val="FF0000"/>
                          </a:solidFill>
                        </a:rPr>
                        <a:t> (incl. </a:t>
                      </a:r>
                      <a:r>
                        <a:rPr lang="el-GR" dirty="0" smtClean="0">
                          <a:solidFill>
                            <a:srgbClr val="FF0000"/>
                          </a:solidFill>
                        </a:rPr>
                        <a:t>τ</a:t>
                      </a:r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fr-FR" baseline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Direct  </a:t>
                      </a:r>
                      <a:r>
                        <a:rPr lang="fr-FR" b="0" dirty="0" err="1" smtClean="0">
                          <a:solidFill>
                            <a:srgbClr val="FF0000"/>
                          </a:solidFill>
                        </a:rPr>
                        <a:t>Estimate</a:t>
                      </a:r>
                      <a:endParaRPr lang="fr-FR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10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baseline="0" dirty="0" smtClean="0">
                          <a:latin typeface="Symbol" pitchFamily="18" charset="2"/>
                        </a:rPr>
                        <a:t>p</a:t>
                      </a:r>
                      <a:r>
                        <a:rPr lang="fr-FR" b="1" baseline="30000" dirty="0" smtClean="0">
                          <a:latin typeface="Arial" pitchFamily="34" charset="0"/>
                        </a:rPr>
                        <a:t>+</a:t>
                      </a:r>
                      <a:r>
                        <a:rPr lang="fr-FR" b="1" baseline="0" dirty="0" smtClean="0">
                          <a:latin typeface="Symbol" pitchFamily="18" charset="2"/>
                        </a:rPr>
                        <a:t>p</a:t>
                      </a:r>
                      <a:r>
                        <a:rPr lang="fr-FR" b="1" baseline="30000" dirty="0" smtClean="0">
                          <a:latin typeface="Calibri" pitchFamily="34" charset="0"/>
                        </a:rPr>
                        <a:t>-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492.61  ±  1. 39</a:t>
                      </a:r>
                      <a:endParaRPr lang="fr-F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/>
                        <a:t> 494.02 ±  1.11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(498.53 ± 3.73)scan</a:t>
                      </a:r>
                    </a:p>
                    <a:p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(494.50 ± 3.13)</a:t>
                      </a:r>
                      <a:r>
                        <a:rPr lang="fr-FR" b="1" dirty="0" err="1" smtClean="0">
                          <a:solidFill>
                            <a:srgbClr val="FF0000"/>
                          </a:solidFill>
                        </a:rPr>
                        <a:t>isr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490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1" dirty="0" smtClean="0"/>
                        <a:t>π</a:t>
                      </a:r>
                      <a:r>
                        <a:rPr lang="fr-FR" b="1" baseline="30000" dirty="0" smtClean="0"/>
                        <a:t>0</a:t>
                      </a:r>
                      <a:r>
                        <a:rPr lang="fr-FR" b="1" dirty="0" smtClean="0"/>
                        <a:t> </a:t>
                      </a:r>
                      <a:r>
                        <a:rPr lang="el-GR" b="1" dirty="0" smtClean="0"/>
                        <a:t>γ</a:t>
                      </a:r>
                      <a:endParaRPr lang="fr-FR" b="1" dirty="0" smtClean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     4.50 ±  0.05</a:t>
                      </a:r>
                      <a:endParaRPr lang="fr-F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/>
                        <a:t>    4.54 ±  0.04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smtClean="0"/>
                        <a:t>    3.35 ±  0.11</a:t>
                      </a:r>
                      <a:endParaRPr lang="fr-F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490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1" dirty="0" smtClean="0"/>
                        <a:t>η</a:t>
                      </a:r>
                      <a:r>
                        <a:rPr lang="fr-FR" b="1" baseline="0" dirty="0" smtClean="0"/>
                        <a:t> </a:t>
                      </a:r>
                      <a:r>
                        <a:rPr lang="el-GR" b="1" dirty="0" smtClean="0"/>
                        <a:t>γ</a:t>
                      </a:r>
                      <a:endParaRPr lang="fr-FR" b="1" dirty="0" smtClean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     0.64 ±  0.005</a:t>
                      </a:r>
                      <a:endParaRPr lang="fr-F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/>
                        <a:t>    0.64 ±  0.005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    0.48</a:t>
                      </a:r>
                      <a:r>
                        <a:rPr lang="fr-FR" b="1" baseline="0" dirty="0" smtClean="0"/>
                        <a:t> </a:t>
                      </a:r>
                      <a:r>
                        <a:rPr lang="fr-FR" b="1" dirty="0" smtClean="0"/>
                        <a:t>±  0.01</a:t>
                      </a:r>
                      <a:endParaRPr lang="fr-F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49006">
                <a:tc>
                  <a:txBody>
                    <a:bodyPr/>
                    <a:lstStyle/>
                    <a:p>
                      <a:r>
                        <a:rPr lang="el-GR" b="1" dirty="0" smtClean="0"/>
                        <a:t>π</a:t>
                      </a:r>
                      <a:r>
                        <a:rPr lang="fr-FR" b="1" baseline="30000" dirty="0" smtClean="0"/>
                        <a:t>+</a:t>
                      </a:r>
                      <a:r>
                        <a:rPr lang="fr-FR" b="1" dirty="0" smtClean="0"/>
                        <a:t>  </a:t>
                      </a:r>
                      <a:r>
                        <a:rPr lang="el-GR" b="1" dirty="0" smtClean="0"/>
                        <a:t>π</a:t>
                      </a:r>
                      <a:r>
                        <a:rPr lang="fr-FR" b="1" baseline="30000" dirty="0" smtClean="0"/>
                        <a:t>-</a:t>
                      </a:r>
                      <a:r>
                        <a:rPr lang="fr-FR" b="1" dirty="0" smtClean="0"/>
                        <a:t> </a:t>
                      </a:r>
                      <a:r>
                        <a:rPr lang="el-GR" b="1" dirty="0" smtClean="0"/>
                        <a:t>π</a:t>
                      </a:r>
                      <a:r>
                        <a:rPr lang="fr-FR" b="1" baseline="30000" dirty="0" smtClean="0"/>
                        <a:t>0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  40.84 ±  0.62</a:t>
                      </a:r>
                      <a:endParaRPr lang="fr-F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  40.85 ±  0.58</a:t>
                      </a:r>
                      <a:endParaRPr lang="fr-F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  43.24 ± 1.47</a:t>
                      </a:r>
                      <a:endParaRPr lang="fr-F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49006">
                <a:tc>
                  <a:txBody>
                    <a:bodyPr/>
                    <a:lstStyle/>
                    <a:p>
                      <a:r>
                        <a:rPr lang="fr-FR" b="1" dirty="0" smtClean="0"/>
                        <a:t>K</a:t>
                      </a:r>
                      <a:r>
                        <a:rPr lang="fr-FR" b="1" baseline="-25000" dirty="0" smtClean="0"/>
                        <a:t>L</a:t>
                      </a:r>
                      <a:r>
                        <a:rPr lang="fr-FR" b="1" dirty="0" smtClean="0"/>
                        <a:t> K</a:t>
                      </a:r>
                      <a:r>
                        <a:rPr lang="fr-FR" b="1" baseline="-25000" dirty="0" smtClean="0"/>
                        <a:t>S</a:t>
                      </a:r>
                      <a:endParaRPr lang="fr-FR" b="1" baseline="-250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  11.53 ±   0.09 </a:t>
                      </a:r>
                      <a:endParaRPr lang="fr-F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  11.56 ±   0.08 </a:t>
                      </a:r>
                      <a:endParaRPr lang="fr-F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  12.31 ± 0.33</a:t>
                      </a:r>
                      <a:endParaRPr lang="fr-F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531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/>
                        <a:t>K</a:t>
                      </a:r>
                      <a:r>
                        <a:rPr lang="fr-FR" b="1" baseline="30000" dirty="0" smtClean="0"/>
                        <a:t>+</a:t>
                      </a:r>
                      <a:r>
                        <a:rPr lang="fr-FR" b="1" dirty="0" smtClean="0"/>
                        <a:t>K</a:t>
                      </a:r>
                      <a:r>
                        <a:rPr lang="fr-FR" b="1" baseline="30000" dirty="0" smtClean="0"/>
                        <a:t>-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   16.88 ±  0.22</a:t>
                      </a:r>
                      <a:endParaRPr lang="fr-F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  16.77 ±  0.21</a:t>
                      </a:r>
                      <a:endParaRPr lang="fr-F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  17.88 ± 0.54</a:t>
                      </a:r>
                      <a:endParaRPr lang="fr-F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872515">
                <a:tc>
                  <a:txBody>
                    <a:bodyPr/>
                    <a:lstStyle/>
                    <a:p>
                      <a:r>
                        <a:rPr lang="fr-FR" b="1" dirty="0" smtClean="0"/>
                        <a:t>Total up</a:t>
                      </a:r>
                      <a:r>
                        <a:rPr lang="fr-FR" b="1" baseline="0" dirty="0" smtClean="0"/>
                        <a:t>  </a:t>
                      </a:r>
                      <a:r>
                        <a:rPr lang="fr-FR" b="1" dirty="0" smtClean="0"/>
                        <a:t>to</a:t>
                      </a:r>
                      <a:r>
                        <a:rPr lang="fr-FR" b="1" baseline="0" dirty="0" smtClean="0"/>
                        <a:t>            1.05 GeV</a:t>
                      </a:r>
                      <a:endParaRPr lang="fr-F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 567.00 ±  1.63</a:t>
                      </a:r>
                      <a:endParaRPr lang="fr-F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 568.37</a:t>
                      </a:r>
                      <a:r>
                        <a:rPr lang="fr-FR" b="1" baseline="0" dirty="0" smtClean="0"/>
                        <a:t> </a:t>
                      </a:r>
                      <a:r>
                        <a:rPr lang="fr-FR" b="1" dirty="0" smtClean="0"/>
                        <a:t>± 1.27</a:t>
                      </a:r>
                      <a:endParaRPr lang="fr-F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/>
                        <a:t>(575.79 ± 4.06)scan </a:t>
                      </a:r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(571.76 ± 3.52)</a:t>
                      </a:r>
                      <a:r>
                        <a:rPr lang="fr-FR" b="1" dirty="0" err="1" smtClean="0">
                          <a:solidFill>
                            <a:srgbClr val="FF0000"/>
                          </a:solidFill>
                        </a:rPr>
                        <a:t>isr</a:t>
                      </a:r>
                      <a:endParaRPr lang="fr-FR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à coins arrondis 6"/>
          <p:cNvSpPr/>
          <p:nvPr/>
        </p:nvSpPr>
        <p:spPr>
          <a:xfrm>
            <a:off x="3635896" y="2946851"/>
            <a:ext cx="720080" cy="55415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5436096" y="2946851"/>
            <a:ext cx="720080" cy="55415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7020272" y="2936168"/>
            <a:ext cx="1152128" cy="70885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9644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fr-FR" b="1" dirty="0" smtClean="0"/>
              <a:t>HVP contribution (E≤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 smtClean="0"/>
              <a:t>1.05 GeV)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5069160"/>
          </a:xfrm>
        </p:spPr>
        <p:txBody>
          <a:bodyPr/>
          <a:lstStyle/>
          <a:p>
            <a:r>
              <a:rPr lang="fr-FR" b="1" dirty="0" smtClean="0">
                <a:latin typeface="Symbol" pitchFamily="18" charset="2"/>
              </a:rPr>
              <a:t>p</a:t>
            </a:r>
            <a:r>
              <a:rPr lang="fr-FR" b="1" baseline="30000" dirty="0" smtClean="0">
                <a:latin typeface="Arial" pitchFamily="34" charset="0"/>
              </a:rPr>
              <a:t>+</a:t>
            </a:r>
            <a:r>
              <a:rPr lang="fr-FR" b="1" dirty="0" smtClean="0">
                <a:latin typeface="Symbol" pitchFamily="18" charset="2"/>
              </a:rPr>
              <a:t>p</a:t>
            </a:r>
            <a:r>
              <a:rPr lang="fr-FR" b="1" baseline="30000" dirty="0" smtClean="0">
                <a:latin typeface="Calibri" pitchFamily="34" charset="0"/>
              </a:rPr>
              <a:t>-   </a:t>
            </a:r>
            <a:r>
              <a:rPr lang="fr-FR" b="1" dirty="0" smtClean="0">
                <a:latin typeface="Calibri" pitchFamily="34" charset="0"/>
              </a:rPr>
              <a:t>: A=</a:t>
            </a:r>
            <a:r>
              <a:rPr lang="el-GR" b="1" dirty="0" smtClean="0">
                <a:latin typeface="Arial"/>
                <a:cs typeface="Arial"/>
              </a:rPr>
              <a:t>σ</a:t>
            </a:r>
            <a:r>
              <a:rPr lang="fr-FR" b="1" baseline="-25000" dirty="0" err="1" smtClean="0">
                <a:latin typeface="Arial"/>
                <a:cs typeface="Arial"/>
              </a:rPr>
              <a:t>exp</a:t>
            </a:r>
            <a:r>
              <a:rPr lang="fr-FR" b="1" dirty="0" smtClean="0">
                <a:latin typeface="Calibri" pitchFamily="34" charset="0"/>
              </a:rPr>
              <a:t> (« </a:t>
            </a:r>
            <a:r>
              <a:rPr lang="fr-FR" b="1" dirty="0" err="1" smtClean="0">
                <a:latin typeface="Calibri" pitchFamily="34" charset="0"/>
              </a:rPr>
              <a:t>biased</a:t>
            </a:r>
            <a:r>
              <a:rPr lang="fr-FR" b="1" dirty="0" smtClean="0">
                <a:latin typeface="Calibri" pitchFamily="34" charset="0"/>
              </a:rPr>
              <a:t> »)   A=</a:t>
            </a:r>
            <a:r>
              <a:rPr lang="el-GR" b="1" dirty="0" smtClean="0">
                <a:latin typeface="Arial"/>
                <a:cs typeface="Arial"/>
              </a:rPr>
              <a:t> σ</a:t>
            </a:r>
            <a:r>
              <a:rPr lang="fr-FR" b="1" baseline="-25000" dirty="0" err="1" smtClean="0">
                <a:latin typeface="Arial"/>
                <a:cs typeface="Arial"/>
              </a:rPr>
              <a:t>iter</a:t>
            </a:r>
            <a:r>
              <a:rPr lang="fr-FR" b="1" dirty="0" smtClean="0">
                <a:latin typeface="Calibri" pitchFamily="34" charset="0"/>
              </a:rPr>
              <a:t> (« </a:t>
            </a:r>
            <a:r>
              <a:rPr lang="fr-FR" b="1" dirty="0" err="1" smtClean="0">
                <a:latin typeface="Calibri" pitchFamily="34" charset="0"/>
              </a:rPr>
              <a:t>unbiased</a:t>
            </a:r>
            <a:r>
              <a:rPr lang="fr-FR" b="1" dirty="0" smtClean="0">
                <a:latin typeface="Calibri" pitchFamily="34" charset="0"/>
              </a:rPr>
              <a:t> »)</a:t>
            </a:r>
            <a:r>
              <a:rPr lang="fr-FR" b="1" baseline="30000" dirty="0" smtClean="0">
                <a:latin typeface="Calibri" pitchFamily="34" charset="0"/>
              </a:rPr>
              <a:t> </a:t>
            </a:r>
          </a:p>
          <a:p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29</a:t>
            </a:fld>
            <a:endParaRPr lang="fr-BE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23664883"/>
              </p:ext>
            </p:extLst>
          </p:nvPr>
        </p:nvGraphicFramePr>
        <p:xfrm>
          <a:off x="1115616" y="2535964"/>
          <a:ext cx="7128793" cy="3917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2789"/>
                <a:gridCol w="1829579"/>
                <a:gridCol w="1800200"/>
                <a:gridCol w="2016225"/>
              </a:tblGrid>
              <a:tr h="534092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 Channel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     A=m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  A=M</a:t>
                      </a:r>
                      <a:r>
                        <a:rPr lang="fr-FR" baseline="-250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fr-FR" baseline="-25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Direct  </a:t>
                      </a:r>
                      <a:r>
                        <a:rPr lang="fr-FR" b="0" dirty="0" err="1" smtClean="0">
                          <a:solidFill>
                            <a:srgbClr val="FF0000"/>
                          </a:solidFill>
                        </a:rPr>
                        <a:t>Estimate</a:t>
                      </a:r>
                      <a:endParaRPr lang="fr-FR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10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baseline="0" dirty="0" smtClean="0">
                          <a:latin typeface="Symbol" pitchFamily="18" charset="2"/>
                        </a:rPr>
                        <a:t>p</a:t>
                      </a:r>
                      <a:r>
                        <a:rPr lang="fr-FR" b="1" baseline="30000" dirty="0" smtClean="0">
                          <a:latin typeface="Arial" pitchFamily="34" charset="0"/>
                        </a:rPr>
                        <a:t>+</a:t>
                      </a:r>
                      <a:r>
                        <a:rPr lang="fr-FR" b="1" baseline="0" dirty="0" smtClean="0">
                          <a:latin typeface="Symbol" pitchFamily="18" charset="2"/>
                        </a:rPr>
                        <a:t>p</a:t>
                      </a:r>
                      <a:r>
                        <a:rPr lang="fr-FR" b="1" baseline="30000" dirty="0" smtClean="0">
                          <a:latin typeface="Calibri" pitchFamily="34" charset="0"/>
                        </a:rPr>
                        <a:t>-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494.57  ±  1.48</a:t>
                      </a:r>
                      <a:endParaRPr lang="fr-F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/>
                        <a:t> 494.02 ±  1.11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(498.53 ± 3.73)scan</a:t>
                      </a:r>
                    </a:p>
                    <a:p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(494.50 ± 3.13)</a:t>
                      </a:r>
                      <a:r>
                        <a:rPr lang="fr-FR" b="1" dirty="0" err="1" smtClean="0">
                          <a:solidFill>
                            <a:srgbClr val="FF0000"/>
                          </a:solidFill>
                        </a:rPr>
                        <a:t>isr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490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1" dirty="0" smtClean="0"/>
                        <a:t>π</a:t>
                      </a:r>
                      <a:r>
                        <a:rPr lang="fr-FR" b="1" baseline="30000" dirty="0" smtClean="0"/>
                        <a:t>0</a:t>
                      </a:r>
                      <a:r>
                        <a:rPr lang="fr-FR" b="1" dirty="0" smtClean="0"/>
                        <a:t> </a:t>
                      </a:r>
                      <a:r>
                        <a:rPr lang="el-GR" b="1" dirty="0" smtClean="0"/>
                        <a:t>γ</a:t>
                      </a:r>
                      <a:endParaRPr lang="fr-FR" b="1" dirty="0" smtClean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     4.53 ±  0.04</a:t>
                      </a:r>
                      <a:endParaRPr lang="fr-F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/>
                        <a:t>    4.54 ±  0.04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smtClean="0"/>
                        <a:t>    3.35 ±  0.11</a:t>
                      </a:r>
                      <a:endParaRPr lang="fr-F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490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1" dirty="0" smtClean="0"/>
                        <a:t>η</a:t>
                      </a:r>
                      <a:r>
                        <a:rPr lang="fr-FR" b="1" baseline="0" dirty="0" smtClean="0"/>
                        <a:t> </a:t>
                      </a:r>
                      <a:r>
                        <a:rPr lang="el-GR" b="1" dirty="0" smtClean="0"/>
                        <a:t>γ</a:t>
                      </a:r>
                      <a:endParaRPr lang="fr-FR" b="1" dirty="0" smtClean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     0.64 ±  0.005</a:t>
                      </a:r>
                      <a:endParaRPr lang="fr-F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/>
                        <a:t>    0.64 ±  0.005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    0.48</a:t>
                      </a:r>
                      <a:r>
                        <a:rPr lang="fr-FR" b="1" baseline="0" dirty="0" smtClean="0"/>
                        <a:t> </a:t>
                      </a:r>
                      <a:r>
                        <a:rPr lang="fr-FR" b="1" dirty="0" smtClean="0"/>
                        <a:t>±  0.01</a:t>
                      </a:r>
                      <a:endParaRPr lang="fr-F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49006">
                <a:tc>
                  <a:txBody>
                    <a:bodyPr/>
                    <a:lstStyle/>
                    <a:p>
                      <a:r>
                        <a:rPr lang="el-GR" b="1" dirty="0" smtClean="0"/>
                        <a:t>π</a:t>
                      </a:r>
                      <a:r>
                        <a:rPr lang="fr-FR" b="1" baseline="30000" dirty="0" smtClean="0"/>
                        <a:t>+</a:t>
                      </a:r>
                      <a:r>
                        <a:rPr lang="fr-FR" b="1" dirty="0" smtClean="0"/>
                        <a:t>  </a:t>
                      </a:r>
                      <a:r>
                        <a:rPr lang="el-GR" b="1" dirty="0" smtClean="0"/>
                        <a:t>π</a:t>
                      </a:r>
                      <a:r>
                        <a:rPr lang="fr-FR" b="1" baseline="30000" dirty="0" smtClean="0"/>
                        <a:t>-</a:t>
                      </a:r>
                      <a:r>
                        <a:rPr lang="fr-FR" b="1" dirty="0" smtClean="0"/>
                        <a:t> </a:t>
                      </a:r>
                      <a:r>
                        <a:rPr lang="el-GR" b="1" dirty="0" smtClean="0"/>
                        <a:t>π</a:t>
                      </a:r>
                      <a:r>
                        <a:rPr lang="fr-FR" b="1" baseline="30000" dirty="0" smtClean="0"/>
                        <a:t>0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   40.84  ±  0.58</a:t>
                      </a:r>
                      <a:endParaRPr lang="fr-F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  40.85 ±  0.58</a:t>
                      </a:r>
                      <a:endParaRPr lang="fr-F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  43.24 ± 1.47</a:t>
                      </a:r>
                      <a:endParaRPr lang="fr-F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49006">
                <a:tc>
                  <a:txBody>
                    <a:bodyPr/>
                    <a:lstStyle/>
                    <a:p>
                      <a:r>
                        <a:rPr lang="fr-FR" b="1" dirty="0" smtClean="0"/>
                        <a:t>K</a:t>
                      </a:r>
                      <a:r>
                        <a:rPr lang="fr-FR" b="1" baseline="-25000" dirty="0" smtClean="0"/>
                        <a:t>L</a:t>
                      </a:r>
                      <a:r>
                        <a:rPr lang="fr-FR" b="1" dirty="0" smtClean="0"/>
                        <a:t> K</a:t>
                      </a:r>
                      <a:r>
                        <a:rPr lang="fr-FR" b="1" baseline="-25000" dirty="0" smtClean="0"/>
                        <a:t>S</a:t>
                      </a:r>
                      <a:endParaRPr lang="fr-FR" b="1" baseline="-250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  11.56 ±   0.08 </a:t>
                      </a:r>
                      <a:endParaRPr lang="fr-F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  11.56 ±   0.08 </a:t>
                      </a:r>
                      <a:endParaRPr lang="fr-F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  12.31 ± 0.33</a:t>
                      </a:r>
                      <a:endParaRPr lang="fr-F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531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/>
                        <a:t>K</a:t>
                      </a:r>
                      <a:r>
                        <a:rPr lang="fr-FR" b="1" baseline="30000" dirty="0" smtClean="0"/>
                        <a:t>+</a:t>
                      </a:r>
                      <a:r>
                        <a:rPr lang="fr-FR" b="1" dirty="0" smtClean="0"/>
                        <a:t>K</a:t>
                      </a:r>
                      <a:r>
                        <a:rPr lang="fr-FR" b="1" baseline="30000" dirty="0" smtClean="0"/>
                        <a:t>-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   16.78 ±  0.21</a:t>
                      </a:r>
                      <a:endParaRPr lang="fr-F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  16.77 ±  0.21</a:t>
                      </a:r>
                      <a:endParaRPr lang="fr-F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  17.88 ± 0.54</a:t>
                      </a:r>
                      <a:endParaRPr lang="fr-F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872515">
                <a:tc>
                  <a:txBody>
                    <a:bodyPr/>
                    <a:lstStyle/>
                    <a:p>
                      <a:r>
                        <a:rPr lang="fr-FR" b="1" dirty="0" smtClean="0"/>
                        <a:t>Total up</a:t>
                      </a:r>
                      <a:r>
                        <a:rPr lang="fr-FR" b="1" baseline="0" dirty="0" smtClean="0"/>
                        <a:t>  </a:t>
                      </a:r>
                      <a:r>
                        <a:rPr lang="fr-FR" b="1" dirty="0" smtClean="0"/>
                        <a:t>to</a:t>
                      </a:r>
                      <a:r>
                        <a:rPr lang="fr-FR" b="1" baseline="0" dirty="0" smtClean="0"/>
                        <a:t>            1.05 GeV</a:t>
                      </a:r>
                      <a:endParaRPr lang="fr-F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 567.00 ±  1.60</a:t>
                      </a:r>
                      <a:endParaRPr lang="fr-F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 568.37</a:t>
                      </a:r>
                      <a:r>
                        <a:rPr lang="fr-FR" b="1" baseline="0" dirty="0" smtClean="0"/>
                        <a:t> </a:t>
                      </a:r>
                      <a:r>
                        <a:rPr lang="fr-FR" b="1" dirty="0" smtClean="0"/>
                        <a:t>± 1.27</a:t>
                      </a:r>
                      <a:endParaRPr lang="fr-F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/>
                        <a:t>(575.79 ± 4.06)scan </a:t>
                      </a:r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(571.76 ± 3.52)</a:t>
                      </a:r>
                      <a:r>
                        <a:rPr lang="fr-FR" b="1" dirty="0" err="1" smtClean="0">
                          <a:solidFill>
                            <a:srgbClr val="FF0000"/>
                          </a:solidFill>
                        </a:rPr>
                        <a:t>isr</a:t>
                      </a:r>
                      <a:endParaRPr lang="fr-FR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à coins arrondis 6"/>
          <p:cNvSpPr/>
          <p:nvPr/>
        </p:nvSpPr>
        <p:spPr>
          <a:xfrm>
            <a:off x="3563888" y="3018859"/>
            <a:ext cx="720080" cy="55415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5436096" y="2946851"/>
            <a:ext cx="720080" cy="55415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7020272" y="3008176"/>
            <a:ext cx="1152128" cy="70885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6015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b="1" dirty="0" smtClean="0"/>
              <a:t>NSK2:: </a:t>
            </a:r>
            <a:r>
              <a:rPr lang="fr-FR" b="1" dirty="0" err="1" smtClean="0"/>
              <a:t>Breaking</a:t>
            </a:r>
            <a:r>
              <a:rPr lang="fr-FR" b="1" dirty="0" smtClean="0"/>
              <a:t>  the HLS Model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1643050"/>
            <a:ext cx="9001156" cy="485778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b="1" dirty="0" smtClean="0"/>
              <a:t>  The </a:t>
            </a:r>
            <a:r>
              <a:rPr lang="fr-FR" b="1" dirty="0" smtClean="0">
                <a:solidFill>
                  <a:srgbClr val="FF0000"/>
                </a:solidFill>
              </a:rPr>
              <a:t>HLS  </a:t>
            </a:r>
            <a:r>
              <a:rPr lang="fr-FR" b="1" dirty="0" err="1" smtClean="0">
                <a:solidFill>
                  <a:srgbClr val="FF0000"/>
                </a:solidFill>
              </a:rPr>
              <a:t>Lagrangian</a:t>
            </a:r>
            <a:r>
              <a:rPr lang="fr-FR" b="1" dirty="0" smtClean="0">
                <a:solidFill>
                  <a:srgbClr val="FF0000"/>
                </a:solidFill>
              </a:rPr>
              <a:t> + FKTUY (</a:t>
            </a:r>
            <a:r>
              <a:rPr lang="fr-FR" b="1" dirty="0" err="1" smtClean="0">
                <a:solidFill>
                  <a:srgbClr val="FF0000"/>
                </a:solidFill>
              </a:rPr>
              <a:t>anomalous</a:t>
            </a:r>
            <a:r>
              <a:rPr lang="fr-FR" b="1" dirty="0" smtClean="0">
                <a:solidFill>
                  <a:srgbClr val="FF0000"/>
                </a:solidFill>
              </a:rPr>
              <a:t>) </a:t>
            </a:r>
            <a:r>
              <a:rPr lang="fr-FR" b="1" dirty="0" err="1" smtClean="0">
                <a:solidFill>
                  <a:srgbClr val="FF0000"/>
                </a:solidFill>
              </a:rPr>
              <a:t>pieces</a:t>
            </a:r>
            <a:endParaRPr lang="fr-FR" b="1" dirty="0" smtClean="0"/>
          </a:p>
          <a:p>
            <a:pPr>
              <a:buNone/>
            </a:pPr>
            <a:endParaRPr lang="fr-FR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FR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Breaking</a:t>
            </a:r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schemes</a:t>
            </a:r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are </a:t>
            </a:r>
            <a:r>
              <a:rPr lang="fr-FR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needed</a:t>
            </a:r>
            <a:r>
              <a:rPr lang="fr-FR" b="1" dirty="0" smtClean="0">
                <a:solidFill>
                  <a:srgbClr val="FF0000"/>
                </a:solidFill>
              </a:rPr>
              <a:t>:</a:t>
            </a:r>
            <a:r>
              <a:rPr lang="fr-FR" b="1" dirty="0" smtClean="0">
                <a:solidFill>
                  <a:srgbClr val="FFC000"/>
                </a:solidFill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fr-FR" b="1" dirty="0" smtClean="0">
                <a:solidFill>
                  <a:srgbClr val="FF0000"/>
                </a:solidFill>
              </a:rPr>
              <a:t>BKY </a:t>
            </a:r>
            <a:r>
              <a:rPr lang="fr-FR" b="1" dirty="0" err="1" smtClean="0">
                <a:solidFill>
                  <a:srgbClr val="FF0000"/>
                </a:solidFill>
              </a:rPr>
              <a:t>mechanism</a:t>
            </a:r>
            <a:r>
              <a:rPr lang="fr-FR" b="1" dirty="0" smtClean="0">
                <a:solidFill>
                  <a:srgbClr val="FF0000"/>
                </a:solidFill>
              </a:rPr>
              <a:t> :</a:t>
            </a:r>
            <a:r>
              <a:rPr lang="fr-FR" b="1" dirty="0" smtClean="0"/>
              <a:t>  </a:t>
            </a:r>
          </a:p>
          <a:p>
            <a:pPr>
              <a:buNone/>
            </a:pPr>
            <a:endParaRPr lang="fr-FR" b="1" dirty="0" smtClean="0"/>
          </a:p>
          <a:p>
            <a:pPr>
              <a:buNone/>
            </a:pPr>
            <a:endParaRPr lang="fr-FR" b="1" dirty="0" smtClean="0"/>
          </a:p>
          <a:p>
            <a:pPr>
              <a:buFont typeface="Wingdings" pitchFamily="2" charset="2"/>
              <a:buChar char="Ø"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vector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meson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mixing</a:t>
            </a:r>
            <a:r>
              <a:rPr lang="fr-FR" b="1" dirty="0" smtClean="0">
                <a:solidFill>
                  <a:srgbClr val="FF0000"/>
                </a:solidFill>
              </a:rPr>
              <a:t> : </a:t>
            </a:r>
          </a:p>
          <a:p>
            <a:pPr>
              <a:buNone/>
            </a:pPr>
            <a:endParaRPr lang="fr-FR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Latest</a:t>
            </a:r>
            <a:r>
              <a:rPr lang="fr-FR" b="1" dirty="0" smtClean="0">
                <a:solidFill>
                  <a:srgbClr val="FF0000"/>
                </a:solidFill>
              </a:rPr>
              <a:t> Model </a:t>
            </a:r>
            <a:r>
              <a:rPr lang="fr-FR" b="1" dirty="0" err="1" smtClean="0">
                <a:solidFill>
                  <a:srgbClr val="FF0000"/>
                </a:solidFill>
              </a:rPr>
              <a:t>Status</a:t>
            </a:r>
            <a:r>
              <a:rPr lang="fr-FR" b="1" dirty="0" smtClean="0">
                <a:solidFill>
                  <a:srgbClr val="FF0000"/>
                </a:solidFill>
              </a:rPr>
              <a:t> :</a:t>
            </a:r>
          </a:p>
          <a:p>
            <a:pPr>
              <a:buNone/>
            </a:pPr>
            <a:endParaRPr lang="fr-F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fr-FR" sz="33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fr-F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fr-FR" sz="2400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</a:t>
            </a:fld>
            <a:endParaRPr lang="fr-BE"/>
          </a:p>
        </p:txBody>
      </p:sp>
      <p:sp>
        <p:nvSpPr>
          <p:cNvPr id="7" name="Rectangle 6"/>
          <p:cNvSpPr/>
          <p:nvPr/>
        </p:nvSpPr>
        <p:spPr bwMode="auto">
          <a:xfrm>
            <a:off x="4047424" y="3573016"/>
            <a:ext cx="4464496" cy="2880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rgbClr val="4D4D4D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r>
              <a:rPr lang="fr-FR" dirty="0" err="1" smtClean="0"/>
              <a:t>M.Bando</a:t>
            </a:r>
            <a:r>
              <a:rPr lang="fr-FR" i="1" dirty="0" smtClean="0"/>
              <a:t> et al</a:t>
            </a:r>
            <a:r>
              <a:rPr lang="fr-FR" dirty="0" smtClean="0"/>
              <a:t>.  </a:t>
            </a:r>
            <a:r>
              <a:rPr lang="fr-FR" dirty="0" err="1" smtClean="0"/>
              <a:t>Nucl</a:t>
            </a:r>
            <a:r>
              <a:rPr lang="fr-FR" dirty="0" smtClean="0"/>
              <a:t>. Phys. B259 (1985) 493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499992" y="4725144"/>
            <a:ext cx="4104456" cy="3600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rgbClr val="4D4D4D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r>
              <a:rPr lang="fr-FR" dirty="0" err="1" smtClean="0"/>
              <a:t>M.Benayoun</a:t>
            </a:r>
            <a:r>
              <a:rPr lang="fr-FR" i="1" dirty="0" smtClean="0"/>
              <a:t> et al</a:t>
            </a:r>
            <a:r>
              <a:rPr lang="fr-FR" dirty="0" smtClean="0"/>
              <a:t>.  EPJ C55 (2008) 199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419872" y="4293096"/>
            <a:ext cx="5184576" cy="2880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rgbClr val="4D4D4D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r>
              <a:rPr lang="fr-FR" dirty="0" err="1" smtClean="0"/>
              <a:t>M.Benayoun</a:t>
            </a:r>
            <a:r>
              <a:rPr lang="fr-FR" i="1" dirty="0" smtClean="0"/>
              <a:t> et al</a:t>
            </a:r>
            <a:r>
              <a:rPr lang="fr-FR" dirty="0" smtClean="0"/>
              <a:t>.  Phys. </a:t>
            </a:r>
            <a:r>
              <a:rPr lang="fr-FR" dirty="0" err="1" smtClean="0"/>
              <a:t>Rev</a:t>
            </a:r>
            <a:r>
              <a:rPr lang="fr-FR" dirty="0" smtClean="0"/>
              <a:t>.  D58 (1998) 074006 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611560" y="404664"/>
            <a:ext cx="82296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HLS Model &amp;</a:t>
            </a:r>
            <a:r>
              <a:rPr lang="fr-FR" sz="4400" b="1" dirty="0" smtClean="0"/>
              <a:t> </a:t>
            </a:r>
            <a:r>
              <a:rPr lang="fr-FR" sz="4400" b="1" dirty="0" err="1" smtClean="0"/>
              <a:t>Breaking</a:t>
            </a:r>
            <a: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fr-F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499992" y="5085184"/>
            <a:ext cx="4104456" cy="3600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rgbClr val="4D4D4D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r>
              <a:rPr lang="fr-FR" dirty="0" err="1" smtClean="0"/>
              <a:t>M.Benayoun</a:t>
            </a:r>
            <a:r>
              <a:rPr lang="fr-FR" i="1" dirty="0" smtClean="0"/>
              <a:t> et al</a:t>
            </a:r>
            <a:r>
              <a:rPr lang="fr-FR" dirty="0" smtClean="0"/>
              <a:t>.  EPJ C65 (2010) 211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4499992" y="5877272"/>
            <a:ext cx="4104456" cy="3600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rgbClr val="4D4D4D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r>
              <a:rPr lang="fr-FR" dirty="0" err="1" smtClean="0"/>
              <a:t>M.Benayoun</a:t>
            </a:r>
            <a:r>
              <a:rPr lang="fr-FR" i="1" dirty="0" smtClean="0"/>
              <a:t> et al</a:t>
            </a:r>
            <a:r>
              <a:rPr lang="fr-FR" dirty="0" smtClean="0"/>
              <a:t>.  EPJ C72 (2012) 1848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4355976" y="5661248"/>
            <a:ext cx="4464496" cy="770384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 bwMode="auto">
          <a:xfrm>
            <a:off x="3419872" y="3933056"/>
            <a:ext cx="5184576" cy="2880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rgbClr val="4D4D4D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r>
              <a:rPr lang="fr-FR" dirty="0" err="1" smtClean="0"/>
              <a:t>M.Hashimoto</a:t>
            </a:r>
            <a:r>
              <a:rPr lang="fr-FR" dirty="0" smtClean="0"/>
              <a:t>  Phys. </a:t>
            </a:r>
            <a:r>
              <a:rPr lang="fr-FR" dirty="0" err="1" smtClean="0"/>
              <a:t>Rev</a:t>
            </a:r>
            <a:r>
              <a:rPr lang="fr-FR" dirty="0" smtClean="0"/>
              <a:t>.  D54 (1996)  5611 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3779912" y="2348880"/>
            <a:ext cx="4999520" cy="2880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rgbClr val="4D4D4D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r>
              <a:rPr lang="fr-FR" dirty="0" smtClean="0"/>
              <a:t>M. </a:t>
            </a:r>
            <a:r>
              <a:rPr lang="fr-FR" dirty="0" err="1" smtClean="0"/>
              <a:t>Harada</a:t>
            </a:r>
            <a:r>
              <a:rPr lang="fr-FR" dirty="0" smtClean="0"/>
              <a:t> &amp; K. </a:t>
            </a:r>
            <a:r>
              <a:rPr lang="fr-FR" dirty="0" err="1" smtClean="0"/>
              <a:t>Yamawaki</a:t>
            </a:r>
            <a:r>
              <a:rPr lang="fr-FR" dirty="0" smtClean="0"/>
              <a:t> Phys. </a:t>
            </a:r>
            <a:r>
              <a:rPr lang="fr-FR" dirty="0" err="1" smtClean="0"/>
              <a:t>Rep</a:t>
            </a:r>
            <a:r>
              <a:rPr lang="fr-FR" dirty="0" smtClean="0"/>
              <a:t>. 381 (2003) 1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fr-FR" dirty="0" err="1" smtClean="0"/>
              <a:t>qqq</a:t>
            </a:r>
            <a:endParaRPr 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395536" y="0"/>
            <a:ext cx="82296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g-2 </a:t>
            </a:r>
            <a:r>
              <a:rPr kumimoji="0" lang="fr-FR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Estimates</a:t>
            </a:r>
            <a: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&amp; </a:t>
            </a:r>
            <a:r>
              <a:rPr kumimoji="0" lang="fr-FR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Discrepancy</a:t>
            </a:r>
            <a: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fr-F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355976" y="4437112"/>
            <a:ext cx="651520" cy="50405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4139952" y="5661248"/>
            <a:ext cx="698444" cy="57606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gmoins2_2015_mod_2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531319"/>
            <a:ext cx="6503294" cy="532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294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fr-FR" b="1" dirty="0" smtClean="0"/>
              <a:t>The </a:t>
            </a:r>
            <a:r>
              <a:rPr lang="fr-FR" b="1" dirty="0" err="1" smtClean="0"/>
              <a:t>Spacelike</a:t>
            </a:r>
            <a:r>
              <a:rPr lang="fr-FR" b="1" dirty="0" smtClean="0"/>
              <a:t> &amp; </a:t>
            </a:r>
            <a:r>
              <a:rPr lang="fr-FR" b="1" dirty="0" err="1" smtClean="0"/>
              <a:t>threshold</a:t>
            </a:r>
            <a:r>
              <a:rPr lang="fr-FR" b="1" dirty="0" smtClean="0"/>
              <a:t> </a:t>
            </a:r>
            <a:r>
              <a:rPr lang="fr-FR" b="1" dirty="0" err="1" smtClean="0"/>
              <a:t>Regions</a:t>
            </a:r>
            <a:endParaRPr lang="fr-FR" b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31</a:t>
            </a:fld>
            <a:endParaRPr lang="fr-BE"/>
          </a:p>
        </p:txBody>
      </p:sp>
      <p:pic>
        <p:nvPicPr>
          <p:cNvPr id="7" name="Image 6" descr="na7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7101408" cy="5517232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6804248" y="2636912"/>
            <a:ext cx="2016224" cy="1152128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u="dottedHeavy" dirty="0" smtClean="0">
                <a:solidFill>
                  <a:srgbClr val="FF0000"/>
                </a:solidFill>
              </a:rPr>
              <a:t>Extrapolation</a:t>
            </a:r>
            <a:r>
              <a:rPr lang="fr-FR" dirty="0" smtClean="0">
                <a:solidFill>
                  <a:srgbClr val="FF0000"/>
                </a:solidFill>
              </a:rPr>
              <a:t> to  s&lt;0  </a:t>
            </a:r>
            <a:r>
              <a:rPr lang="fr-FR" dirty="0" err="1" smtClean="0">
                <a:solidFill>
                  <a:srgbClr val="FF0000"/>
                </a:solidFill>
              </a:rPr>
              <a:t>perfect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924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fr-FR" b="1" dirty="0" err="1" smtClean="0">
                <a:solidFill>
                  <a:srgbClr val="FF0000"/>
                </a:solidFill>
              </a:rPr>
              <a:t>Predicted</a:t>
            </a:r>
            <a:r>
              <a:rPr lang="fr-FR" b="1" dirty="0" smtClean="0"/>
              <a:t> Phase shift (I)</a:t>
            </a:r>
            <a:endParaRPr lang="fr-FR" b="1" dirty="0"/>
          </a:p>
        </p:txBody>
      </p:sp>
      <p:pic>
        <p:nvPicPr>
          <p:cNvPr id="6" name="Espace réservé du contenu 5" descr="phase_eps_0.eps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9" y="1124745"/>
            <a:ext cx="5256584" cy="5256584"/>
          </a:xfr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32</a:t>
            </a:fld>
            <a:endParaRPr lang="fr-BE"/>
          </a:p>
        </p:txBody>
      </p:sp>
      <p:graphicFrame>
        <p:nvGraphicFramePr>
          <p:cNvPr id="1210370" name="Object 2"/>
          <p:cNvGraphicFramePr>
            <a:graphicFrameLocks noChangeAspect="1"/>
          </p:cNvGraphicFramePr>
          <p:nvPr/>
        </p:nvGraphicFramePr>
        <p:xfrm>
          <a:off x="5868144" y="2060848"/>
          <a:ext cx="2479675" cy="1439862"/>
        </p:xfrm>
        <a:graphic>
          <a:graphicData uri="http://schemas.openxmlformats.org/presentationml/2006/ole">
            <p:oleObj spid="_x0000_s1210563" name="Equation" r:id="rId4" imgW="939392" imgH="545863" progId="Equation.DSMT4">
              <p:embed/>
            </p:oleObj>
          </a:graphicData>
        </a:graphic>
      </p:graphicFrame>
      <p:graphicFrame>
        <p:nvGraphicFramePr>
          <p:cNvPr id="1210372" name="Object 4"/>
          <p:cNvGraphicFramePr>
            <a:graphicFrameLocks noChangeAspect="1"/>
          </p:cNvGraphicFramePr>
          <p:nvPr/>
        </p:nvGraphicFramePr>
        <p:xfrm>
          <a:off x="5220072" y="4653136"/>
          <a:ext cx="3680147" cy="1221639"/>
        </p:xfrm>
        <a:graphic>
          <a:graphicData uri="http://schemas.openxmlformats.org/presentationml/2006/ole">
            <p:oleObj spid="_x0000_s1210564" name="Equation" r:id="rId5" imgW="2108200" imgH="5461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fr-FR" b="1" dirty="0" err="1" smtClean="0">
                <a:solidFill>
                  <a:srgbClr val="FF0000"/>
                </a:solidFill>
              </a:rPr>
              <a:t>Predicted</a:t>
            </a:r>
            <a:r>
              <a:rPr lang="fr-FR" b="1" dirty="0" smtClean="0"/>
              <a:t> Phase shift (II)</a:t>
            </a:r>
            <a:endParaRPr lang="fr-FR" b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33</a:t>
            </a:fld>
            <a:endParaRPr lang="fr-BE"/>
          </a:p>
        </p:txBody>
      </p:sp>
      <p:pic>
        <p:nvPicPr>
          <p:cNvPr id="7" name="Image 6" descr="phase_eps_5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124744"/>
            <a:ext cx="5184576" cy="5184576"/>
          </a:xfrm>
          <a:prstGeom prst="rect">
            <a:avLst/>
          </a:prstGeom>
        </p:spPr>
      </p:pic>
      <p:graphicFrame>
        <p:nvGraphicFramePr>
          <p:cNvPr id="9" name="Objet 8"/>
          <p:cNvGraphicFramePr>
            <a:graphicFrameLocks noChangeAspect="1"/>
          </p:cNvGraphicFramePr>
          <p:nvPr/>
        </p:nvGraphicFramePr>
        <p:xfrm>
          <a:off x="5868144" y="2060848"/>
          <a:ext cx="2479675" cy="1439862"/>
        </p:xfrm>
        <a:graphic>
          <a:graphicData uri="http://schemas.openxmlformats.org/presentationml/2006/ole">
            <p:oleObj spid="_x0000_s1266822" name="Equation" r:id="rId4" imgW="939392" imgH="545863" progId="Equation.DSMT4">
              <p:embed/>
            </p:oleObj>
          </a:graphicData>
        </a:graphic>
      </p:graphicFrame>
      <p:graphicFrame>
        <p:nvGraphicFramePr>
          <p:cNvPr id="1209347" name="Object 3"/>
          <p:cNvGraphicFramePr>
            <a:graphicFrameLocks noChangeAspect="1"/>
          </p:cNvGraphicFramePr>
          <p:nvPr/>
        </p:nvGraphicFramePr>
        <p:xfrm>
          <a:off x="5148064" y="4509120"/>
          <a:ext cx="3824288" cy="1270000"/>
        </p:xfrm>
        <a:graphic>
          <a:graphicData uri="http://schemas.openxmlformats.org/presentationml/2006/ole">
            <p:oleObj spid="_x0000_s1266823" name="Equation" r:id="rId5" imgW="2108200" imgH="54610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78946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b="1" dirty="0" smtClean="0"/>
              <a:t>Final </a:t>
            </a:r>
            <a:r>
              <a:rPr lang="fr-FR" b="1" dirty="0" err="1" smtClean="0"/>
              <a:t>Result</a:t>
            </a:r>
            <a:r>
              <a:rPr lang="fr-FR" b="1" dirty="0" smtClean="0"/>
              <a:t> + </a:t>
            </a:r>
            <a:r>
              <a:rPr lang="fr-FR" b="1" dirty="0" err="1" smtClean="0"/>
              <a:t>Additional</a:t>
            </a:r>
            <a:r>
              <a:rPr lang="fr-FR" b="1" dirty="0" smtClean="0"/>
              <a:t> </a:t>
            </a:r>
            <a:r>
              <a:rPr lang="fr-FR" b="1" dirty="0" err="1" smtClean="0"/>
              <a:t>Systematics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fr-FR" b="1" dirty="0" smtClean="0"/>
          </a:p>
          <a:p>
            <a:pPr marL="270000">
              <a:buNone/>
            </a:pPr>
            <a:r>
              <a:rPr lang="fr-FR" b="1" dirty="0" smtClean="0"/>
              <a:t>             </a:t>
            </a:r>
          </a:p>
          <a:p>
            <a:pPr marL="270000">
              <a:buNone/>
            </a:pPr>
            <a:r>
              <a:rPr lang="fr-FR" b="1" dirty="0" smtClean="0"/>
              <a:t>			</a:t>
            </a:r>
          </a:p>
          <a:p>
            <a:pPr marL="270000">
              <a:buNone/>
            </a:pPr>
            <a:r>
              <a:rPr lang="fr-FR" b="1" dirty="0" smtClean="0"/>
              <a:t>			</a:t>
            </a:r>
          </a:p>
          <a:p>
            <a:pPr marL="270000">
              <a:buNone/>
            </a:pPr>
            <a:r>
              <a:rPr lang="fr-FR" b="1" dirty="0" smtClean="0"/>
              <a:t>                </a:t>
            </a:r>
          </a:p>
          <a:p>
            <a:pPr marL="270000">
              <a:buNone/>
            </a:pPr>
            <a:r>
              <a:rPr lang="fr-FR" b="1" dirty="0" smtClean="0"/>
              <a:t>     </a:t>
            </a:r>
            <a:r>
              <a:rPr lang="fr-FR" b="1" dirty="0" err="1" smtClean="0"/>
              <a:t>significance</a:t>
            </a:r>
            <a:r>
              <a:rPr lang="fr-FR" b="1" dirty="0" smtClean="0"/>
              <a:t> for </a:t>
            </a:r>
            <a:r>
              <a:rPr lang="el-GR" b="1" dirty="0" smtClean="0"/>
              <a:t>Δ</a:t>
            </a:r>
            <a:r>
              <a:rPr lang="fr-FR" b="1" dirty="0" smtClean="0"/>
              <a:t> a</a:t>
            </a:r>
            <a:r>
              <a:rPr lang="el-GR" b="1" baseline="-25000" dirty="0" smtClean="0"/>
              <a:t>μ</a:t>
            </a:r>
            <a:r>
              <a:rPr lang="fr-FR" b="1" baseline="-25000" dirty="0" smtClean="0"/>
              <a:t> </a:t>
            </a:r>
            <a:r>
              <a:rPr lang="fr-FR" b="1" dirty="0" smtClean="0"/>
              <a:t>&gt; 4.5/3.9 </a:t>
            </a:r>
            <a:r>
              <a:rPr lang="el-GR" b="1" dirty="0" smtClean="0"/>
              <a:t>σ</a:t>
            </a:r>
            <a:endParaRPr lang="fr-FR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34</a:t>
            </a:fld>
            <a:endParaRPr lang="fr-BE"/>
          </a:p>
        </p:txBody>
      </p:sp>
      <p:graphicFrame>
        <p:nvGraphicFramePr>
          <p:cNvPr id="10496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06137891"/>
              </p:ext>
            </p:extLst>
          </p:nvPr>
        </p:nvGraphicFramePr>
        <p:xfrm>
          <a:off x="531843" y="2132856"/>
          <a:ext cx="8027988" cy="790575"/>
        </p:xfrm>
        <a:graphic>
          <a:graphicData uri="http://schemas.openxmlformats.org/presentationml/2006/ole">
            <p:oleObj spid="_x0000_s1269883" name="Equation" r:id="rId3" imgW="4508500" imgH="444500" progId="Equation.DSMT4">
              <p:embed/>
            </p:oleObj>
          </a:graphicData>
        </a:graphic>
      </p:graphicFrame>
      <p:sp>
        <p:nvSpPr>
          <p:cNvPr id="8" name="Rectangle à coins arrondis 7"/>
          <p:cNvSpPr/>
          <p:nvPr/>
        </p:nvSpPr>
        <p:spPr>
          <a:xfrm>
            <a:off x="827584" y="4380318"/>
            <a:ext cx="5472608" cy="9144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0496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421551"/>
              </p:ext>
            </p:extLst>
          </p:nvPr>
        </p:nvGraphicFramePr>
        <p:xfrm>
          <a:off x="539552" y="2904753"/>
          <a:ext cx="7915275" cy="790575"/>
        </p:xfrm>
        <a:graphic>
          <a:graphicData uri="http://schemas.openxmlformats.org/presentationml/2006/ole">
            <p:oleObj spid="_x0000_s1269884" name="Equation" r:id="rId4" imgW="4445000" imgH="444500" progId="Equation.DSMT4">
              <p:embed/>
            </p:oleObj>
          </a:graphicData>
        </a:graphic>
      </p:graphicFrame>
      <p:sp>
        <p:nvSpPr>
          <p:cNvPr id="11" name="Rectangle à coins arrondis 10"/>
          <p:cNvSpPr/>
          <p:nvPr/>
        </p:nvSpPr>
        <p:spPr>
          <a:xfrm>
            <a:off x="6876256" y="1700808"/>
            <a:ext cx="1800200" cy="410344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NSK+KLOE (B)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5982648" y="3881434"/>
            <a:ext cx="2771800" cy="360040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NSK+KLOE+ BaBar (</a:t>
            </a:r>
            <a:r>
              <a:rPr lang="fr-FR" dirty="0" err="1" smtClean="0">
                <a:solidFill>
                  <a:schemeClr val="tx1"/>
                </a:solidFill>
              </a:rPr>
              <a:t>trunc</a:t>
            </a:r>
            <a:r>
              <a:rPr lang="fr-FR" dirty="0" smtClean="0">
                <a:solidFill>
                  <a:schemeClr val="tx1"/>
                </a:solidFill>
              </a:rPr>
              <a:t>)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3" name="Accolade ouvrante 12"/>
          <p:cNvSpPr/>
          <p:nvPr/>
        </p:nvSpPr>
        <p:spPr>
          <a:xfrm>
            <a:off x="289247" y="2111152"/>
            <a:ext cx="288032" cy="1728192"/>
          </a:xfrm>
          <a:prstGeom prst="leftBrace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3021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93610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fr-FR" b="1" dirty="0" smtClean="0"/>
              <a:t>Conclusions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24744"/>
            <a:ext cx="9612560" cy="676875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fr-FR" b="1" dirty="0" smtClean="0"/>
              <a:t>  </a:t>
            </a:r>
            <a:r>
              <a:rPr lang="fr-FR" sz="2800" b="1" dirty="0" smtClean="0"/>
              <a:t>1/ </a:t>
            </a:r>
            <a:r>
              <a:rPr lang="fr-FR" sz="2800" b="1" dirty="0" err="1" smtClean="0"/>
              <a:t>broken</a:t>
            </a:r>
            <a:r>
              <a:rPr lang="fr-FR" sz="2800" b="1" dirty="0" smtClean="0"/>
              <a:t> HLS model </a:t>
            </a:r>
            <a:r>
              <a:rPr lang="fr-FR" sz="2800" b="1" dirty="0" smtClean="0">
                <a:solidFill>
                  <a:srgbClr val="FF0000"/>
                </a:solidFill>
              </a:rPr>
              <a:t>→</a:t>
            </a:r>
            <a:r>
              <a:rPr lang="fr-FR" sz="2800" b="1" dirty="0" smtClean="0"/>
              <a:t> good </a:t>
            </a:r>
            <a:r>
              <a:rPr lang="fr-FR" sz="2800" b="1" dirty="0" err="1" smtClean="0">
                <a:solidFill>
                  <a:srgbClr val="FF0000"/>
                </a:solidFill>
              </a:rPr>
              <a:t>simultaneous</a:t>
            </a:r>
            <a:r>
              <a:rPr lang="fr-FR" sz="2800" b="1" dirty="0" smtClean="0"/>
              <a:t> fit of  all data</a:t>
            </a:r>
            <a:endParaRPr lang="fr-FR" sz="28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fr-FR" sz="2800" b="1" dirty="0" smtClean="0"/>
              <a:t>  2/ </a:t>
            </a:r>
            <a:r>
              <a:rPr lang="fr-FR" sz="2800" b="1" dirty="0" smtClean="0">
                <a:solidFill>
                  <a:srgbClr val="FF0000"/>
                </a:solidFill>
              </a:rPr>
              <a:t>IB →  NO  signal  of a (</a:t>
            </a:r>
            <a:r>
              <a:rPr lang="fr-FR" sz="2800" b="1" dirty="0" err="1" smtClean="0">
                <a:solidFill>
                  <a:srgbClr val="FF0000"/>
                </a:solidFill>
              </a:rPr>
              <a:t>e</a:t>
            </a:r>
            <a:r>
              <a:rPr lang="fr-FR" sz="2800" b="1" baseline="30000" dirty="0" err="1" smtClean="0">
                <a:solidFill>
                  <a:srgbClr val="FF0000"/>
                </a:solidFill>
              </a:rPr>
              <a:t>+</a:t>
            </a:r>
            <a:r>
              <a:rPr lang="fr-FR" sz="2800" b="1" dirty="0" err="1" smtClean="0">
                <a:solidFill>
                  <a:srgbClr val="FF0000"/>
                </a:solidFill>
              </a:rPr>
              <a:t>e</a:t>
            </a:r>
            <a:r>
              <a:rPr lang="fr-FR" sz="2800" baseline="30000" dirty="0" smtClean="0">
                <a:solidFill>
                  <a:srgbClr val="FF0000"/>
                </a:solidFill>
              </a:rPr>
              <a:t>-</a:t>
            </a:r>
            <a:r>
              <a:rPr lang="fr-FR" sz="2800" dirty="0" smtClean="0">
                <a:solidFill>
                  <a:srgbClr val="FF0000"/>
                </a:solidFill>
              </a:rPr>
              <a:t> </a:t>
            </a:r>
            <a:r>
              <a:rPr lang="fr-FR" sz="2800" b="1" dirty="0" smtClean="0">
                <a:solidFill>
                  <a:srgbClr val="0070C0"/>
                </a:solidFill>
              </a:rPr>
              <a:t>vs</a:t>
            </a:r>
            <a:r>
              <a:rPr lang="fr-FR" sz="2800" b="1" dirty="0" smtClean="0">
                <a:solidFill>
                  <a:srgbClr val="FF0000"/>
                </a:solidFill>
              </a:rPr>
              <a:t> </a:t>
            </a:r>
            <a:r>
              <a:rPr lang="el-GR" sz="2800" b="1" dirty="0" smtClean="0">
                <a:solidFill>
                  <a:srgbClr val="FF0000"/>
                </a:solidFill>
              </a:rPr>
              <a:t>τ</a:t>
            </a:r>
            <a:r>
              <a:rPr lang="fr-FR" sz="2800" b="1" dirty="0" smtClean="0">
                <a:solidFill>
                  <a:srgbClr val="FF0000"/>
                </a:solidFill>
              </a:rPr>
              <a:t>)  </a:t>
            </a:r>
            <a:r>
              <a:rPr lang="fr-FR" sz="2800" b="1" dirty="0" smtClean="0">
                <a:solidFill>
                  <a:srgbClr val="0070C0"/>
                </a:solidFill>
              </a:rPr>
              <a:t>puzzle </a:t>
            </a:r>
            <a:r>
              <a:rPr lang="fr-FR" sz="2800" b="1" dirty="0" err="1" smtClean="0">
                <a:solidFill>
                  <a:srgbClr val="0070C0"/>
                </a:solidFill>
              </a:rPr>
              <a:t>within</a:t>
            </a:r>
            <a:r>
              <a:rPr lang="fr-FR" sz="2800" b="1" dirty="0" smtClean="0">
                <a:solidFill>
                  <a:srgbClr val="0070C0"/>
                </a:solidFill>
              </a:rPr>
              <a:t> BHLS</a:t>
            </a:r>
            <a:endParaRPr lang="fr-FR" sz="2800" b="1" dirty="0" smtClean="0"/>
          </a:p>
          <a:p>
            <a:pPr>
              <a:lnSpc>
                <a:spcPct val="150000"/>
              </a:lnSpc>
              <a:buNone/>
            </a:pPr>
            <a:r>
              <a:rPr lang="fr-FR" sz="2800" b="1" dirty="0"/>
              <a:t> </a:t>
            </a:r>
            <a:r>
              <a:rPr lang="fr-FR" sz="2800" b="1" dirty="0" smtClean="0"/>
              <a:t> 3/ Relative </a:t>
            </a:r>
            <a:r>
              <a:rPr lang="fr-FR" sz="2800" b="1" dirty="0" err="1" smtClean="0"/>
              <a:t>inconsistencies</a:t>
            </a:r>
            <a:r>
              <a:rPr lang="fr-FR" sz="2800" b="1" dirty="0" smtClean="0"/>
              <a:t> of </a:t>
            </a:r>
            <a:r>
              <a:rPr lang="el-GR" sz="2800" b="1" dirty="0" smtClean="0">
                <a:solidFill>
                  <a:srgbClr val="FF0000"/>
                </a:solidFill>
              </a:rPr>
              <a:t>π π</a:t>
            </a:r>
            <a:r>
              <a:rPr lang="fr-FR" sz="2800" b="1" dirty="0" smtClean="0"/>
              <a:t> data sets </a:t>
            </a:r>
            <a:r>
              <a:rPr lang="fr-FR" sz="2800" b="1" dirty="0" err="1" smtClean="0"/>
              <a:t>substantiated</a:t>
            </a:r>
            <a:r>
              <a:rPr lang="fr-FR" sz="2800" b="1" dirty="0" smtClean="0"/>
              <a:t> </a:t>
            </a:r>
          </a:p>
          <a:p>
            <a:pPr>
              <a:lnSpc>
                <a:spcPct val="150000"/>
              </a:lnSpc>
              <a:buNone/>
            </a:pPr>
            <a:r>
              <a:rPr lang="fr-FR" sz="2800" b="1" dirty="0" smtClean="0"/>
              <a:t>  4/ Consistent </a:t>
            </a:r>
            <a:r>
              <a:rPr lang="el-GR" sz="2800" b="1" dirty="0" smtClean="0"/>
              <a:t>π π</a:t>
            </a:r>
            <a:r>
              <a:rPr lang="el-GR" sz="2800" b="1" dirty="0" smtClean="0">
                <a:solidFill>
                  <a:srgbClr val="FF0000"/>
                </a:solidFill>
              </a:rPr>
              <a:t> </a:t>
            </a:r>
            <a:r>
              <a:rPr lang="fr-FR" sz="2800" b="1" dirty="0" smtClean="0"/>
              <a:t>data sets : </a:t>
            </a:r>
            <a:r>
              <a:rPr lang="fr-FR" sz="2800" b="1" dirty="0" smtClean="0">
                <a:solidFill>
                  <a:srgbClr val="FF0000"/>
                </a:solidFill>
              </a:rPr>
              <a:t>CMD2, SND, KLOE 10 &amp; 12</a:t>
            </a:r>
          </a:p>
          <a:p>
            <a:pPr>
              <a:lnSpc>
                <a:spcPct val="150000"/>
              </a:lnSpc>
              <a:buNone/>
            </a:pPr>
            <a:r>
              <a:rPr lang="fr-FR" sz="2800" b="1" dirty="0" smtClean="0"/>
              <a:t>  5/ </a:t>
            </a:r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</a:rPr>
              <a:t>The </a:t>
            </a:r>
            <a:r>
              <a:rPr lang="fr-FR" sz="2800" b="1" dirty="0" err="1" smtClean="0">
                <a:solidFill>
                  <a:schemeClr val="accent2">
                    <a:lumMod val="75000"/>
                  </a:schemeClr>
                </a:solidFill>
              </a:rPr>
              <a:t>discrepancy</a:t>
            </a:r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</a:rPr>
              <a:t> with BNL </a:t>
            </a:r>
            <a:r>
              <a:rPr lang="fr-FR" sz="2800" b="1" dirty="0" smtClean="0">
                <a:solidFill>
                  <a:srgbClr val="FF0000"/>
                </a:solidFill>
              </a:rPr>
              <a:t>g-2 </a:t>
            </a:r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</a:rPr>
              <a:t>value </a:t>
            </a:r>
            <a:r>
              <a:rPr lang="fr-FR" sz="2800" b="1" dirty="0" err="1" smtClean="0">
                <a:solidFill>
                  <a:schemeClr val="accent2">
                    <a:lumMod val="75000"/>
                  </a:schemeClr>
                </a:solidFill>
              </a:rPr>
              <a:t>is</a:t>
            </a:r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fr-FR" sz="2800" b="1" dirty="0">
                <a:solidFill>
                  <a:srgbClr val="FF0000"/>
                </a:solidFill>
              </a:rPr>
              <a:t>≈</a:t>
            </a:r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b="1" dirty="0" smtClean="0"/>
              <a:t>4.5/3.9 </a:t>
            </a:r>
            <a:r>
              <a:rPr lang="el-GR" b="1" dirty="0" smtClean="0"/>
              <a:t>σ</a:t>
            </a:r>
            <a:endParaRPr lang="fr-FR" b="1" dirty="0" smtClean="0"/>
          </a:p>
          <a:p>
            <a:pPr>
              <a:lnSpc>
                <a:spcPct val="150000"/>
              </a:lnSpc>
              <a:buNone/>
            </a:pPr>
            <a:r>
              <a:rPr lang="fr-FR" b="1" dirty="0" smtClean="0"/>
              <a:t>  6/ </a:t>
            </a:r>
            <a:r>
              <a:rPr lang="fr-FR" b="1" dirty="0" err="1" smtClean="0"/>
              <a:t>Error</a:t>
            </a:r>
            <a:r>
              <a:rPr lang="fr-FR" b="1" dirty="0" smtClean="0"/>
              <a:t> on LO-HVP </a:t>
            </a:r>
            <a:r>
              <a:rPr lang="fr-FR" b="1" dirty="0" err="1" smtClean="0"/>
              <a:t>dominated</a:t>
            </a:r>
            <a:r>
              <a:rPr lang="fr-FR" b="1" dirty="0" smtClean="0"/>
              <a:t> by [1.05, 2] </a:t>
            </a:r>
            <a:r>
              <a:rPr lang="fr-FR" b="1" dirty="0" err="1" smtClean="0"/>
              <a:t>GeV</a:t>
            </a:r>
            <a:r>
              <a:rPr lang="fr-FR" b="1" dirty="0" smtClean="0"/>
              <a:t> data</a:t>
            </a:r>
          </a:p>
          <a:p>
            <a:pPr>
              <a:lnSpc>
                <a:spcPct val="150000"/>
              </a:lnSpc>
              <a:buNone/>
            </a:pPr>
            <a:r>
              <a:rPr lang="fr-FR" b="1" dirty="0" smtClean="0"/>
              <a:t>   7/  </a:t>
            </a:r>
            <a:r>
              <a:rPr lang="fr-FR" b="1" dirty="0" err="1" smtClean="0"/>
              <a:t>Experimental</a:t>
            </a:r>
            <a:r>
              <a:rPr lang="fr-FR" b="1" dirty="0" smtClean="0"/>
              <a:t>  </a:t>
            </a:r>
            <a:r>
              <a:rPr lang="fr-FR" b="1" dirty="0" err="1" smtClean="0"/>
              <a:t>Estimate</a:t>
            </a:r>
            <a:r>
              <a:rPr lang="fr-FR" b="1" dirty="0" smtClean="0"/>
              <a:t>  vs  Global Fit </a:t>
            </a:r>
            <a:r>
              <a:rPr lang="fr-FR" b="1" dirty="0" err="1" smtClean="0"/>
              <a:t>Estimate</a:t>
            </a:r>
            <a:endParaRPr lang="fr-FR" b="1" dirty="0"/>
          </a:p>
          <a:p>
            <a:pPr>
              <a:lnSpc>
                <a:spcPct val="150000"/>
              </a:lnSpc>
              <a:buNone/>
            </a:pPr>
            <a:r>
              <a:rPr lang="fr-FR" dirty="0" smtClean="0">
                <a:solidFill>
                  <a:srgbClr val="FF0000"/>
                </a:solidFill>
              </a:rPr>
              <a:t> </a:t>
            </a:r>
            <a:endParaRPr lang="fr-FR" sz="28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fr-FR" dirty="0" smtClean="0"/>
              <a:t>	</a:t>
            </a:r>
          </a:p>
          <a:p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  <p:sp>
        <p:nvSpPr>
          <p:cNvPr id="5" name="Rectangle à coins arrondis 4"/>
          <p:cNvSpPr/>
          <p:nvPr/>
        </p:nvSpPr>
        <p:spPr>
          <a:xfrm>
            <a:off x="6300192" y="4077072"/>
            <a:ext cx="2448272" cy="720080"/>
          </a:xfrm>
          <a:prstGeom prst="roundRect">
            <a:avLst/>
          </a:prstGeom>
          <a:noFill/>
          <a:ln w="571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1403648" y="1988840"/>
            <a:ext cx="7128792" cy="576064"/>
          </a:xfrm>
          <a:prstGeom prst="roundRect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fr-FR" dirty="0" smtClean="0"/>
              <a:t>Backup </a:t>
            </a:r>
            <a:r>
              <a:rPr lang="fr-FR" dirty="0" err="1" smtClean="0"/>
              <a:t>Slides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FF00"/>
            </a:solidFill>
          </a:ln>
        </p:spPr>
        <p:txBody>
          <a:bodyPr/>
          <a:lstStyle/>
          <a:p>
            <a:r>
              <a:rPr lang="fr-FR" b="1" dirty="0" err="1" smtClean="0"/>
              <a:t>Scale</a:t>
            </a:r>
            <a:r>
              <a:rPr lang="fr-FR" b="1" dirty="0" smtClean="0"/>
              <a:t> </a:t>
            </a:r>
            <a:r>
              <a:rPr lang="fr-FR" b="1" dirty="0" err="1" smtClean="0"/>
              <a:t>Uncertainty</a:t>
            </a:r>
            <a:r>
              <a:rPr lang="fr-FR" b="1" dirty="0" smtClean="0"/>
              <a:t>(</a:t>
            </a:r>
            <a:r>
              <a:rPr lang="fr-FR" b="1" dirty="0" err="1" smtClean="0"/>
              <a:t>ies</a:t>
            </a:r>
            <a:r>
              <a:rPr lang="fr-FR" b="1" dirty="0" smtClean="0"/>
              <a:t>)&amp; </a:t>
            </a:r>
            <a:r>
              <a:rPr lang="fr-FR" b="1" dirty="0" err="1" smtClean="0"/>
              <a:t>Biases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303884"/>
            <a:ext cx="8460940" cy="536547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fr-FR" sz="3600" b="1" dirty="0" smtClean="0"/>
              <a:t>The </a:t>
            </a:r>
            <a:r>
              <a:rPr lang="fr-FR" sz="3600" b="1" dirty="0" err="1" smtClean="0"/>
              <a:t>function</a:t>
            </a:r>
            <a:r>
              <a:rPr lang="fr-FR" sz="3600" b="1" dirty="0" smtClean="0"/>
              <a:t> to </a:t>
            </a:r>
            <a:r>
              <a:rPr lang="fr-FR" sz="3600" b="1" dirty="0" err="1" smtClean="0"/>
              <a:t>be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minimized</a:t>
            </a:r>
            <a:r>
              <a:rPr lang="fr-FR" sz="3600" b="1" dirty="0" smtClean="0"/>
              <a:t> </a:t>
            </a:r>
            <a:r>
              <a:rPr lang="fr-FR" sz="4600" dirty="0" smtClean="0"/>
              <a:t>:</a:t>
            </a:r>
          </a:p>
          <a:p>
            <a:pPr>
              <a:lnSpc>
                <a:spcPct val="120000"/>
              </a:lnSpc>
            </a:pPr>
            <a:endParaRPr lang="fr-FR" dirty="0"/>
          </a:p>
          <a:p>
            <a:pPr>
              <a:lnSpc>
                <a:spcPct val="120000"/>
              </a:lnSpc>
            </a:pPr>
            <a:endParaRPr lang="fr-FR" dirty="0" smtClean="0"/>
          </a:p>
          <a:p>
            <a:pPr indent="0">
              <a:lnSpc>
                <a:spcPct val="110000"/>
              </a:lnSpc>
              <a:buNone/>
            </a:pPr>
            <a:endParaRPr lang="fr-FR" b="1" dirty="0" smtClean="0"/>
          </a:p>
          <a:p>
            <a:pPr indent="0">
              <a:lnSpc>
                <a:spcPct val="110000"/>
              </a:lnSpc>
              <a:buNone/>
            </a:pPr>
            <a:r>
              <a:rPr lang="fr-FR" b="1" dirty="0" smtClean="0"/>
              <a:t>A : </a:t>
            </a:r>
            <a:r>
              <a:rPr lang="el-GR" b="1" dirty="0" smtClean="0">
                <a:latin typeface="Arial"/>
                <a:cs typeface="Arial"/>
              </a:rPr>
              <a:t>σ</a:t>
            </a:r>
            <a:r>
              <a:rPr lang="fr-FR" b="1" baseline="-25000" dirty="0" err="1" smtClean="0">
                <a:latin typeface="Arial"/>
                <a:cs typeface="Arial"/>
              </a:rPr>
              <a:t>exp</a:t>
            </a:r>
            <a:r>
              <a:rPr lang="fr-FR" b="1" baseline="-25000" dirty="0" smtClean="0"/>
              <a:t> </a:t>
            </a:r>
            <a:r>
              <a:rPr lang="fr-FR" b="1" dirty="0" smtClean="0"/>
              <a:t>(</a:t>
            </a:r>
            <a:r>
              <a:rPr lang="fr-FR" b="1" dirty="0" err="1" smtClean="0"/>
              <a:t>bias</a:t>
            </a:r>
            <a:r>
              <a:rPr lang="fr-FR" b="1" dirty="0" smtClean="0"/>
              <a:t>) , or [</a:t>
            </a:r>
            <a:r>
              <a:rPr lang="el-GR" b="1" dirty="0" smtClean="0">
                <a:latin typeface="Arial"/>
                <a:cs typeface="Arial"/>
              </a:rPr>
              <a:t>σ</a:t>
            </a:r>
            <a:r>
              <a:rPr lang="fr-FR" b="1" baseline="-25000" dirty="0" err="1" smtClean="0"/>
              <a:t>truth</a:t>
            </a:r>
            <a:r>
              <a:rPr lang="fr-FR" b="1" dirty="0"/>
              <a:t> ≈ </a:t>
            </a:r>
            <a:r>
              <a:rPr lang="el-GR" b="1" dirty="0" smtClean="0">
                <a:latin typeface="Arial"/>
                <a:cs typeface="Arial"/>
              </a:rPr>
              <a:t>σ</a:t>
            </a:r>
            <a:r>
              <a:rPr lang="fr-FR" b="1" baseline="-25000" dirty="0" err="1" smtClean="0"/>
              <a:t>iter</a:t>
            </a:r>
            <a:r>
              <a:rPr lang="fr-FR" b="1" dirty="0" smtClean="0"/>
              <a:t>](</a:t>
            </a:r>
            <a:r>
              <a:rPr lang="fr-FR" b="1" dirty="0" err="1" smtClean="0"/>
              <a:t>unbiased</a:t>
            </a:r>
            <a:r>
              <a:rPr lang="fr-FR" b="1" dirty="0" smtClean="0"/>
              <a:t>)  </a:t>
            </a:r>
          </a:p>
          <a:p>
            <a:pPr>
              <a:lnSpc>
                <a:spcPct val="110000"/>
              </a:lnSpc>
              <a:buNone/>
            </a:pPr>
            <a:r>
              <a:rPr lang="fr-FR" dirty="0" smtClean="0"/>
              <a:t>	   	  </a:t>
            </a:r>
          </a:p>
          <a:p>
            <a:pPr>
              <a:lnSpc>
                <a:spcPct val="110000"/>
              </a:lnSpc>
              <a:buNone/>
            </a:pPr>
            <a:endParaRPr lang="fr-FR" b="1" dirty="0" smtClean="0"/>
          </a:p>
          <a:p>
            <a:pPr>
              <a:lnSpc>
                <a:spcPct val="110000"/>
              </a:lnSpc>
              <a:buNone/>
            </a:pPr>
            <a:endParaRPr lang="fr-FR" b="1" dirty="0" smtClean="0"/>
          </a:p>
          <a:p>
            <a:endParaRPr lang="fr-FR" b="1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37</a:t>
            </a:fld>
            <a:endParaRPr lang="fr-BE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91396837"/>
              </p:ext>
            </p:extLst>
          </p:nvPr>
        </p:nvGraphicFramePr>
        <p:xfrm>
          <a:off x="106363" y="2276872"/>
          <a:ext cx="8916987" cy="965200"/>
        </p:xfrm>
        <a:graphic>
          <a:graphicData uri="http://schemas.openxmlformats.org/presentationml/2006/ole">
            <p:oleObj spid="_x0000_s1367066" name="Equation" r:id="rId4" imgW="3187700" imgH="304800" progId="Equation.DSMT4">
              <p:embed/>
            </p:oleObj>
          </a:graphicData>
        </a:graphic>
      </p:graphicFrame>
      <p:graphicFrame>
        <p:nvGraphicFramePr>
          <p:cNvPr id="8" name="Objet 7"/>
          <p:cNvGraphicFramePr>
            <a:graphicFrameLocks noChangeAspect="1"/>
          </p:cNvGraphicFramePr>
          <p:nvPr/>
        </p:nvGraphicFramePr>
        <p:xfrm>
          <a:off x="3689350" y="1660525"/>
          <a:ext cx="114300" cy="177800"/>
        </p:xfrm>
        <a:graphic>
          <a:graphicData uri="http://schemas.openxmlformats.org/presentationml/2006/ole">
            <p:oleObj spid="_x0000_s1367067" name="Equation" r:id="rId5" imgW="435285" imgH="677109" progId="Equation.DSMT4">
              <p:embed/>
            </p:oleObj>
          </a:graphicData>
        </a:graphic>
      </p:graphicFrame>
      <p:sp>
        <p:nvSpPr>
          <p:cNvPr id="13" name="Rectangle à coins arrondis 12"/>
          <p:cNvSpPr/>
          <p:nvPr/>
        </p:nvSpPr>
        <p:spPr>
          <a:xfrm>
            <a:off x="611560" y="3501008"/>
            <a:ext cx="6912768" cy="720080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64411184"/>
              </p:ext>
            </p:extLst>
          </p:nvPr>
        </p:nvGraphicFramePr>
        <p:xfrm>
          <a:off x="620713" y="3500438"/>
          <a:ext cx="6794500" cy="771525"/>
        </p:xfrm>
        <a:graphic>
          <a:graphicData uri="http://schemas.openxmlformats.org/presentationml/2006/ole">
            <p:oleObj spid="_x0000_s1367068" name="Equation" r:id="rId6" imgW="2425700" imgH="241300" progId="Equation.DSMT4">
              <p:embed/>
            </p:oleObj>
          </a:graphicData>
        </a:graphic>
      </p:graphicFrame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65228478"/>
              </p:ext>
            </p:extLst>
          </p:nvPr>
        </p:nvGraphicFramePr>
        <p:xfrm>
          <a:off x="25400" y="5080000"/>
          <a:ext cx="9031288" cy="952500"/>
        </p:xfrm>
        <a:graphic>
          <a:graphicData uri="http://schemas.openxmlformats.org/presentationml/2006/ole">
            <p:oleObj spid="_x0000_s1367069" name="Equation" r:id="rId7" imgW="5334000" imgH="495300" progId="Equation.DSMT4">
              <p:embed/>
            </p:oleObj>
          </a:graphicData>
        </a:graphic>
      </p:graphicFrame>
      <p:sp>
        <p:nvSpPr>
          <p:cNvPr id="18" name="Rectangle à coins arrondis 17"/>
          <p:cNvSpPr/>
          <p:nvPr/>
        </p:nvSpPr>
        <p:spPr>
          <a:xfrm>
            <a:off x="6228184" y="5013176"/>
            <a:ext cx="2843808" cy="1080120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3299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FF00"/>
            </a:solidFill>
          </a:ln>
        </p:spPr>
        <p:txBody>
          <a:bodyPr/>
          <a:lstStyle/>
          <a:p>
            <a:r>
              <a:rPr lang="fr-FR" b="1" dirty="0" err="1" smtClean="0"/>
              <a:t>Scale</a:t>
            </a:r>
            <a:r>
              <a:rPr lang="fr-FR" b="1" dirty="0" smtClean="0"/>
              <a:t> </a:t>
            </a:r>
            <a:r>
              <a:rPr lang="fr-FR" b="1" dirty="0" err="1" smtClean="0"/>
              <a:t>Uncertainty</a:t>
            </a:r>
            <a:r>
              <a:rPr lang="fr-FR" b="1" dirty="0" smtClean="0"/>
              <a:t>(</a:t>
            </a:r>
            <a:r>
              <a:rPr lang="fr-FR" b="1" dirty="0" err="1" smtClean="0"/>
              <a:t>ies</a:t>
            </a:r>
            <a:r>
              <a:rPr lang="fr-FR" b="1" dirty="0" smtClean="0"/>
              <a:t>)&amp; </a:t>
            </a:r>
            <a:r>
              <a:rPr lang="fr-FR" b="1" dirty="0" err="1" smtClean="0"/>
              <a:t>Biases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303884"/>
            <a:ext cx="8460940" cy="536547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fr-FR" sz="3600" b="1" dirty="0" smtClean="0"/>
              <a:t>The </a:t>
            </a:r>
            <a:r>
              <a:rPr lang="fr-FR" sz="3600" b="1" dirty="0" err="1" smtClean="0"/>
              <a:t>function</a:t>
            </a:r>
            <a:r>
              <a:rPr lang="fr-FR" sz="3600" b="1" dirty="0" smtClean="0"/>
              <a:t> to </a:t>
            </a:r>
            <a:r>
              <a:rPr lang="fr-FR" sz="3600" b="1" dirty="0" err="1" smtClean="0"/>
              <a:t>be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minimized</a:t>
            </a:r>
            <a:r>
              <a:rPr lang="fr-FR" sz="3600" b="1" dirty="0" smtClean="0"/>
              <a:t> </a:t>
            </a:r>
            <a:r>
              <a:rPr lang="fr-FR" sz="4600" dirty="0" smtClean="0"/>
              <a:t>:</a:t>
            </a:r>
          </a:p>
          <a:p>
            <a:pPr>
              <a:lnSpc>
                <a:spcPct val="120000"/>
              </a:lnSpc>
            </a:pPr>
            <a:endParaRPr lang="fr-FR" dirty="0"/>
          </a:p>
          <a:p>
            <a:pPr>
              <a:lnSpc>
                <a:spcPct val="120000"/>
              </a:lnSpc>
            </a:pPr>
            <a:endParaRPr lang="fr-FR" dirty="0" smtClean="0"/>
          </a:p>
          <a:p>
            <a:pPr indent="0">
              <a:lnSpc>
                <a:spcPct val="110000"/>
              </a:lnSpc>
              <a:buNone/>
            </a:pPr>
            <a:endParaRPr lang="fr-FR" b="1" dirty="0" smtClean="0"/>
          </a:p>
          <a:p>
            <a:pPr indent="0">
              <a:lnSpc>
                <a:spcPct val="110000"/>
              </a:lnSpc>
              <a:buNone/>
            </a:pPr>
            <a:r>
              <a:rPr lang="fr-FR" b="1" dirty="0" smtClean="0"/>
              <a:t>A : </a:t>
            </a:r>
            <a:r>
              <a:rPr lang="el-GR" b="1" dirty="0" smtClean="0">
                <a:latin typeface="Arial"/>
                <a:cs typeface="Arial"/>
              </a:rPr>
              <a:t>σ</a:t>
            </a:r>
            <a:r>
              <a:rPr lang="fr-FR" b="1" baseline="-25000" dirty="0" err="1" smtClean="0">
                <a:latin typeface="Arial"/>
                <a:cs typeface="Arial"/>
              </a:rPr>
              <a:t>exp</a:t>
            </a:r>
            <a:r>
              <a:rPr lang="fr-FR" b="1" baseline="-25000" dirty="0" smtClean="0"/>
              <a:t> </a:t>
            </a:r>
            <a:r>
              <a:rPr lang="fr-FR" b="1" dirty="0" smtClean="0"/>
              <a:t>(</a:t>
            </a:r>
            <a:r>
              <a:rPr lang="fr-FR" b="1" dirty="0" err="1" smtClean="0"/>
              <a:t>bias</a:t>
            </a:r>
            <a:r>
              <a:rPr lang="fr-FR" b="1" dirty="0" smtClean="0"/>
              <a:t>) , or [</a:t>
            </a:r>
            <a:r>
              <a:rPr lang="el-GR" b="1" dirty="0" smtClean="0">
                <a:latin typeface="Arial"/>
                <a:cs typeface="Arial"/>
              </a:rPr>
              <a:t>σ</a:t>
            </a:r>
            <a:r>
              <a:rPr lang="fr-FR" b="1" baseline="-25000" dirty="0" err="1" smtClean="0"/>
              <a:t>truth</a:t>
            </a:r>
            <a:r>
              <a:rPr lang="fr-FR" b="1" dirty="0"/>
              <a:t> ≈ </a:t>
            </a:r>
            <a:r>
              <a:rPr lang="el-GR" b="1" dirty="0" smtClean="0">
                <a:latin typeface="Arial"/>
                <a:cs typeface="Arial"/>
              </a:rPr>
              <a:t>σ</a:t>
            </a:r>
            <a:r>
              <a:rPr lang="fr-FR" b="1" baseline="-25000" dirty="0" err="1" smtClean="0"/>
              <a:t>iter</a:t>
            </a:r>
            <a:r>
              <a:rPr lang="fr-FR" b="1" dirty="0" smtClean="0"/>
              <a:t>](</a:t>
            </a:r>
            <a:r>
              <a:rPr lang="fr-FR" b="1" dirty="0" err="1" smtClean="0"/>
              <a:t>unbiased</a:t>
            </a:r>
            <a:r>
              <a:rPr lang="fr-FR" b="1" dirty="0" smtClean="0"/>
              <a:t>)  </a:t>
            </a:r>
          </a:p>
          <a:p>
            <a:pPr>
              <a:lnSpc>
                <a:spcPct val="110000"/>
              </a:lnSpc>
              <a:buNone/>
            </a:pPr>
            <a:r>
              <a:rPr lang="fr-FR" dirty="0" smtClean="0"/>
              <a:t>	   	  </a:t>
            </a:r>
          </a:p>
          <a:p>
            <a:pPr>
              <a:lnSpc>
                <a:spcPct val="110000"/>
              </a:lnSpc>
              <a:buNone/>
            </a:pPr>
            <a:endParaRPr lang="fr-FR" b="1" dirty="0" smtClean="0"/>
          </a:p>
          <a:p>
            <a:pPr>
              <a:lnSpc>
                <a:spcPct val="110000"/>
              </a:lnSpc>
              <a:buNone/>
            </a:pPr>
            <a:endParaRPr lang="fr-FR" b="1" dirty="0" smtClean="0"/>
          </a:p>
          <a:p>
            <a:endParaRPr lang="fr-FR" b="1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38</a:t>
            </a:fld>
            <a:endParaRPr lang="fr-BE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91396837"/>
              </p:ext>
            </p:extLst>
          </p:nvPr>
        </p:nvGraphicFramePr>
        <p:xfrm>
          <a:off x="106363" y="2273300"/>
          <a:ext cx="8916987" cy="965200"/>
        </p:xfrm>
        <a:graphic>
          <a:graphicData uri="http://schemas.openxmlformats.org/presentationml/2006/ole">
            <p:oleObj spid="_x0000_s1317914" name="Equation" r:id="rId4" imgW="3187700" imgH="304800" progId="Equation.DSMT4">
              <p:embed/>
            </p:oleObj>
          </a:graphicData>
        </a:graphic>
      </p:graphicFrame>
      <p:graphicFrame>
        <p:nvGraphicFramePr>
          <p:cNvPr id="8" name="Objet 7"/>
          <p:cNvGraphicFramePr>
            <a:graphicFrameLocks noChangeAspect="1"/>
          </p:cNvGraphicFramePr>
          <p:nvPr/>
        </p:nvGraphicFramePr>
        <p:xfrm>
          <a:off x="3689350" y="1660525"/>
          <a:ext cx="114300" cy="177800"/>
        </p:xfrm>
        <a:graphic>
          <a:graphicData uri="http://schemas.openxmlformats.org/presentationml/2006/ole">
            <p:oleObj spid="_x0000_s1317915" name="Equation" r:id="rId5" imgW="435285" imgH="677109" progId="Equation.DSMT4">
              <p:embed/>
            </p:oleObj>
          </a:graphicData>
        </a:graphic>
      </p:graphicFrame>
      <p:sp>
        <p:nvSpPr>
          <p:cNvPr id="13" name="Rectangle à coins arrondis 12"/>
          <p:cNvSpPr/>
          <p:nvPr/>
        </p:nvSpPr>
        <p:spPr>
          <a:xfrm>
            <a:off x="611560" y="3501008"/>
            <a:ext cx="6912768" cy="720080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64411184"/>
              </p:ext>
            </p:extLst>
          </p:nvPr>
        </p:nvGraphicFramePr>
        <p:xfrm>
          <a:off x="620713" y="3500438"/>
          <a:ext cx="6794500" cy="771525"/>
        </p:xfrm>
        <a:graphic>
          <a:graphicData uri="http://schemas.openxmlformats.org/presentationml/2006/ole">
            <p:oleObj spid="_x0000_s1317916" name="Equation" r:id="rId6" imgW="2425700" imgH="241300" progId="Equation.DSMT4">
              <p:embed/>
            </p:oleObj>
          </a:graphicData>
        </a:graphic>
      </p:graphicFrame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65228478"/>
              </p:ext>
            </p:extLst>
          </p:nvPr>
        </p:nvGraphicFramePr>
        <p:xfrm>
          <a:off x="25400" y="5080000"/>
          <a:ext cx="9031288" cy="952500"/>
        </p:xfrm>
        <a:graphic>
          <a:graphicData uri="http://schemas.openxmlformats.org/presentationml/2006/ole">
            <p:oleObj spid="_x0000_s1317917" name="Equation" r:id="rId7" imgW="5334000" imgH="495300" progId="Equation.DSMT4">
              <p:embed/>
            </p:oleObj>
          </a:graphicData>
        </a:graphic>
      </p:graphicFrame>
      <p:sp>
        <p:nvSpPr>
          <p:cNvPr id="18" name="Rectangle à coins arrondis 17"/>
          <p:cNvSpPr/>
          <p:nvPr/>
        </p:nvSpPr>
        <p:spPr>
          <a:xfrm>
            <a:off x="6228184" y="5013176"/>
            <a:ext cx="2843808" cy="1080120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vers le bas 6"/>
          <p:cNvSpPr/>
          <p:nvPr/>
        </p:nvSpPr>
        <p:spPr>
          <a:xfrm rot="21021960">
            <a:off x="7701888" y="1103959"/>
            <a:ext cx="557260" cy="3890017"/>
          </a:xfrm>
          <a:prstGeom prst="downArrow">
            <a:avLst>
              <a:gd name="adj1" fmla="val 19446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3299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TOTO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085" y="1570038"/>
            <a:ext cx="4525963" cy="4525963"/>
          </a:xfr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39</a:t>
            </a:fld>
            <a:endParaRPr lang="fr-BE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err="1" smtClean="0">
                <a:solidFill>
                  <a:srgbClr val="00B050"/>
                </a:solidFill>
              </a:rPr>
              <a:t>e</a:t>
            </a:r>
            <a:r>
              <a:rPr lang="fr-FR" b="1" baseline="30000" dirty="0" err="1" smtClean="0">
                <a:solidFill>
                  <a:srgbClr val="00B050"/>
                </a:solidFill>
              </a:rPr>
              <a:t>+</a:t>
            </a:r>
            <a:r>
              <a:rPr lang="fr-FR" b="1" dirty="0" err="1" smtClean="0">
                <a:solidFill>
                  <a:srgbClr val="00B050"/>
                </a:solidFill>
              </a:rPr>
              <a:t>e</a:t>
            </a:r>
            <a:r>
              <a:rPr lang="fr-FR" b="1" baseline="30000" dirty="0" smtClean="0">
                <a:solidFill>
                  <a:srgbClr val="00B050"/>
                </a:solidFill>
              </a:rPr>
              <a:t>-</a:t>
            </a:r>
            <a:r>
              <a:rPr lang="fr-FR" b="1" dirty="0" smtClean="0">
                <a:solidFill>
                  <a:srgbClr val="00B050"/>
                </a:solidFill>
              </a:rPr>
              <a:t> :   </a:t>
            </a:r>
            <a:r>
              <a:rPr lang="fr-FR" b="1" dirty="0" smtClean="0"/>
              <a:t>Fit </a:t>
            </a:r>
            <a:r>
              <a:rPr lang="fr-FR" b="1" dirty="0" err="1" smtClean="0"/>
              <a:t>Residuals</a:t>
            </a:r>
            <a:r>
              <a:rPr lang="fr-FR" b="1" dirty="0" smtClean="0"/>
              <a:t> (</a:t>
            </a:r>
            <a:r>
              <a:rPr lang="fr-FR" b="1" dirty="0" err="1" smtClean="0"/>
              <a:t>scale</a:t>
            </a:r>
            <a:r>
              <a:rPr lang="fr-FR" b="1" dirty="0" smtClean="0"/>
              <a:t> corr.) </a:t>
            </a:r>
            <a:endParaRPr lang="fr-FR" b="1" dirty="0"/>
          </a:p>
        </p:txBody>
      </p:sp>
      <p:sp>
        <p:nvSpPr>
          <p:cNvPr id="9" name="Rectangle 8"/>
          <p:cNvSpPr/>
          <p:nvPr/>
        </p:nvSpPr>
        <p:spPr>
          <a:xfrm>
            <a:off x="4982953" y="2362673"/>
            <a:ext cx="3456384" cy="914400"/>
          </a:xfrm>
          <a:prstGeom prst="rect">
            <a:avLst/>
          </a:prstGeom>
          <a:solidFill>
            <a:srgbClr val="FFC000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>
                <a:solidFill>
                  <a:srgbClr val="00B050"/>
                </a:solidFill>
              </a:rPr>
              <a:t>e</a:t>
            </a:r>
            <a:r>
              <a:rPr lang="fr-FR" b="1" baseline="30000" dirty="0" err="1" smtClean="0">
                <a:solidFill>
                  <a:srgbClr val="00B050"/>
                </a:solidFill>
              </a:rPr>
              <a:t>+</a:t>
            </a:r>
            <a:r>
              <a:rPr lang="fr-FR" b="1" dirty="0" err="1" smtClean="0">
                <a:solidFill>
                  <a:srgbClr val="00B050"/>
                </a:solidFill>
              </a:rPr>
              <a:t>e</a:t>
            </a:r>
            <a:r>
              <a:rPr lang="fr-FR" b="1" baseline="30000" dirty="0" smtClean="0">
                <a:solidFill>
                  <a:srgbClr val="00B050"/>
                </a:solidFill>
              </a:rPr>
              <a:t>-   </a:t>
            </a:r>
            <a:r>
              <a:rPr lang="fr-FR" b="1" dirty="0" smtClean="0">
                <a:solidFill>
                  <a:srgbClr val="00B050"/>
                </a:solidFill>
              </a:rPr>
              <a:t>  </a:t>
            </a:r>
            <a:r>
              <a:rPr lang="fr-FR" b="1" dirty="0" err="1" smtClean="0">
                <a:solidFill>
                  <a:srgbClr val="00B050"/>
                </a:solidFill>
              </a:rPr>
              <a:t>Residuals</a:t>
            </a:r>
            <a:r>
              <a:rPr lang="fr-FR" b="1" dirty="0" smtClean="0">
                <a:solidFill>
                  <a:srgbClr val="00B050"/>
                </a:solidFill>
              </a:rPr>
              <a:t> :</a:t>
            </a:r>
          </a:p>
          <a:p>
            <a:pPr algn="ctr"/>
            <a:r>
              <a:rPr lang="fr-FR" b="1" dirty="0" err="1" smtClean="0">
                <a:solidFill>
                  <a:srgbClr val="FF0000"/>
                </a:solidFill>
              </a:rPr>
              <a:t>Scale</a:t>
            </a:r>
            <a:r>
              <a:rPr lang="fr-FR" b="1" dirty="0" smtClean="0">
                <a:solidFill>
                  <a:srgbClr val="FF0000"/>
                </a:solidFill>
              </a:rPr>
              <a:t>  </a:t>
            </a:r>
            <a:r>
              <a:rPr lang="fr-FR" b="1" dirty="0" err="1" smtClean="0">
                <a:solidFill>
                  <a:srgbClr val="FF0000"/>
                </a:solidFill>
              </a:rPr>
              <a:t>corrected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04048" y="4365104"/>
            <a:ext cx="3456384" cy="914400"/>
          </a:xfrm>
          <a:prstGeom prst="rect">
            <a:avLst/>
          </a:prstGeom>
          <a:solidFill>
            <a:srgbClr val="FFC000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>
                <a:solidFill>
                  <a:srgbClr val="00B050"/>
                </a:solidFill>
              </a:rPr>
              <a:t>e</a:t>
            </a:r>
            <a:r>
              <a:rPr lang="fr-FR" b="1" baseline="30000" dirty="0" err="1" smtClean="0">
                <a:solidFill>
                  <a:srgbClr val="00B050"/>
                </a:solidFill>
              </a:rPr>
              <a:t>+</a:t>
            </a:r>
            <a:r>
              <a:rPr lang="fr-FR" b="1" dirty="0" err="1" smtClean="0">
                <a:solidFill>
                  <a:srgbClr val="00B050"/>
                </a:solidFill>
              </a:rPr>
              <a:t>e</a:t>
            </a:r>
            <a:r>
              <a:rPr lang="fr-FR" b="1" baseline="30000" dirty="0" smtClean="0">
                <a:solidFill>
                  <a:srgbClr val="00B050"/>
                </a:solidFill>
              </a:rPr>
              <a:t>-    </a:t>
            </a:r>
            <a:r>
              <a:rPr lang="fr-FR" b="1" dirty="0" smtClean="0">
                <a:solidFill>
                  <a:srgbClr val="00B050"/>
                </a:solidFill>
              </a:rPr>
              <a:t> </a:t>
            </a:r>
            <a:r>
              <a:rPr lang="fr-FR" b="1" dirty="0" err="1" smtClean="0">
                <a:solidFill>
                  <a:srgbClr val="00B050"/>
                </a:solidFill>
              </a:rPr>
              <a:t>Residuals</a:t>
            </a:r>
            <a:r>
              <a:rPr lang="fr-FR" b="1" dirty="0" smtClean="0">
                <a:solidFill>
                  <a:srgbClr val="00B050"/>
                </a:solidFill>
              </a:rPr>
              <a:t> :</a:t>
            </a:r>
          </a:p>
          <a:p>
            <a:pPr algn="ctr"/>
            <a:r>
              <a:rPr lang="fr-FR" b="1" dirty="0" err="1" smtClean="0">
                <a:solidFill>
                  <a:srgbClr val="FF0000"/>
                </a:solidFill>
              </a:rPr>
              <a:t>Raw</a:t>
            </a:r>
            <a:r>
              <a:rPr lang="fr-FR" b="1" dirty="0" smtClean="0">
                <a:solidFill>
                  <a:srgbClr val="FF0000"/>
                </a:solidFill>
              </a:rPr>
              <a:t> Distribution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941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628800"/>
            <a:ext cx="8208912" cy="4680520"/>
          </a:xfrm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Define</a:t>
            </a:r>
          </a:p>
          <a:p>
            <a:endParaRPr lang="fr-FR" dirty="0" smtClean="0"/>
          </a:p>
          <a:p>
            <a:r>
              <a:rPr lang="fr-FR" sz="2800" dirty="0" smtClean="0"/>
              <a:t>The covariant </a:t>
            </a:r>
            <a:r>
              <a:rPr lang="fr-FR" sz="2800" dirty="0" err="1" smtClean="0"/>
              <a:t>derivatives</a:t>
            </a:r>
            <a:endParaRPr lang="fr-FR" dirty="0" smtClean="0"/>
          </a:p>
          <a:p>
            <a:pPr>
              <a:lnSpc>
                <a:spcPct val="150000"/>
              </a:lnSpc>
            </a:pPr>
            <a:r>
              <a:rPr lang="fr-FR" dirty="0" smtClean="0"/>
              <a:t>                            matrices </a:t>
            </a:r>
            <a:r>
              <a:rPr lang="fr-FR" sz="2800" b="1" dirty="0" smtClean="0">
                <a:solidFill>
                  <a:srgbClr val="FF0000"/>
                </a:solidFill>
              </a:rPr>
              <a:t>-&gt;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 BKY </a:t>
            </a:r>
            <a:r>
              <a:rPr lang="fr-FR" dirty="0" err="1" smtClean="0"/>
              <a:t>breaking</a:t>
            </a:r>
            <a:endParaRPr lang="fr-FR" dirty="0" smtClean="0"/>
          </a:p>
          <a:p>
            <a:pPr>
              <a:lnSpc>
                <a:spcPct val="150000"/>
              </a:lnSpc>
            </a:pPr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Breaking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800" dirty="0">
                <a:latin typeface="Arial" pitchFamily="34" charset="0"/>
                <a:cs typeface="Arial" pitchFamily="34" charset="0"/>
              </a:rPr>
              <a:t>Matrix       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    = </a:t>
            </a:r>
            <a:r>
              <a:rPr lang="fr-FR" sz="2800" dirty="0" err="1">
                <a:latin typeface="Arial" pitchFamily="34" charset="0"/>
                <a:cs typeface="Arial" pitchFamily="34" charset="0"/>
              </a:rPr>
              <a:t>Diag</a:t>
            </a:r>
            <a:r>
              <a:rPr lang="fr-FR" sz="2800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</a:t>
            </a:fld>
            <a:endParaRPr lang="fr-BE"/>
          </a:p>
        </p:txBody>
      </p:sp>
      <p:graphicFrame>
        <p:nvGraphicFramePr>
          <p:cNvPr id="5335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96399540"/>
              </p:ext>
            </p:extLst>
          </p:nvPr>
        </p:nvGraphicFramePr>
        <p:xfrm>
          <a:off x="4563666" y="2743214"/>
          <a:ext cx="1160462" cy="647700"/>
        </p:xfrm>
        <a:graphic>
          <a:graphicData uri="http://schemas.openxmlformats.org/presentationml/2006/ole">
            <p:oleObj spid="_x0000_s1253977" name="Equation" r:id="rId4" imgW="431613" imgH="241195" progId="Equation.DSMT4">
              <p:embed/>
            </p:oleObj>
          </a:graphicData>
        </a:graphic>
      </p:graphicFrame>
      <p:sp>
        <p:nvSpPr>
          <p:cNvPr id="11" name="Titre 1"/>
          <p:cNvSpPr txBox="1">
            <a:spLocks/>
          </p:cNvSpPr>
          <p:nvPr/>
        </p:nvSpPr>
        <p:spPr>
          <a:xfrm>
            <a:off x="539552" y="404664"/>
            <a:ext cx="82296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400" b="1" dirty="0" smtClean="0">
                <a:latin typeface="+mj-lt"/>
                <a:ea typeface="+mj-ea"/>
                <a:cs typeface="+mj-cs"/>
              </a:rPr>
              <a:t>T</a:t>
            </a:r>
            <a:r>
              <a:rPr kumimoji="0" lang="fr-FR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</a:t>
            </a:r>
            <a: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HLS Model &amp; BKY </a:t>
            </a:r>
            <a:r>
              <a:rPr kumimoji="0" lang="fr-FR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Breaking</a:t>
            </a:r>
            <a:endParaRPr kumimoji="0" lang="fr-F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335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43044766"/>
              </p:ext>
            </p:extLst>
          </p:nvPr>
        </p:nvGraphicFramePr>
        <p:xfrm>
          <a:off x="830089" y="3430960"/>
          <a:ext cx="2517775" cy="646112"/>
        </p:xfrm>
        <a:graphic>
          <a:graphicData uri="http://schemas.openxmlformats.org/presentationml/2006/ole">
            <p:oleObj spid="_x0000_s1253978" name="Equation" r:id="rId5" imgW="1371600" imgH="254000" progId="Equation.DSMT4">
              <p:embed/>
            </p:oleObj>
          </a:graphicData>
        </a:graphic>
      </p:graphicFrame>
      <p:graphicFrame>
        <p:nvGraphicFramePr>
          <p:cNvPr id="5335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96997159"/>
              </p:ext>
            </p:extLst>
          </p:nvPr>
        </p:nvGraphicFramePr>
        <p:xfrm>
          <a:off x="1726881" y="1916832"/>
          <a:ext cx="2097088" cy="987425"/>
        </p:xfrm>
        <a:graphic>
          <a:graphicData uri="http://schemas.openxmlformats.org/presentationml/2006/ole">
            <p:oleObj spid="_x0000_s1253979" name="Equation" r:id="rId6" imgW="888614" imgH="291973" progId="Equation.DSMT4">
              <p:embed/>
            </p:oleObj>
          </a:graphicData>
        </a:graphic>
      </p:graphicFrame>
      <p:sp>
        <p:nvSpPr>
          <p:cNvPr id="14" name="Virage 13"/>
          <p:cNvSpPr/>
          <p:nvPr/>
        </p:nvSpPr>
        <p:spPr>
          <a:xfrm rot="10800000" flipH="1">
            <a:off x="3347864" y="2204864"/>
            <a:ext cx="2376264" cy="360040"/>
          </a:xfrm>
          <a:prstGeom prst="bentArrow">
            <a:avLst>
              <a:gd name="adj1" fmla="val 4676"/>
              <a:gd name="adj2" fmla="val 15964"/>
              <a:gd name="adj3" fmla="val 25000"/>
              <a:gd name="adj4" fmla="val 86374"/>
            </a:avLst>
          </a:prstGeom>
          <a:solidFill>
            <a:srgbClr val="FF0000"/>
          </a:solidFill>
          <a:ln cmpd="thickThin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5847569" y="2384884"/>
            <a:ext cx="1928826" cy="356620"/>
          </a:xfrm>
          <a:prstGeom prst="roundRect">
            <a:avLst>
              <a:gd name="adj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PS  </a:t>
            </a:r>
            <a:r>
              <a:rPr lang="fr-FR" dirty="0" err="1" smtClean="0">
                <a:solidFill>
                  <a:srgbClr val="FF0000"/>
                </a:solidFill>
              </a:rPr>
              <a:t>field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matrix</a:t>
            </a:r>
            <a:endParaRPr lang="fr-FR" dirty="0">
              <a:solidFill>
                <a:srgbClr val="FF0000"/>
              </a:solidFill>
            </a:endParaRPr>
          </a:p>
        </p:txBody>
      </p:sp>
      <p:graphicFrame>
        <p:nvGraphicFramePr>
          <p:cNvPr id="5335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32624605"/>
              </p:ext>
            </p:extLst>
          </p:nvPr>
        </p:nvGraphicFramePr>
        <p:xfrm>
          <a:off x="5580112" y="3198589"/>
          <a:ext cx="2859088" cy="950491"/>
        </p:xfrm>
        <a:graphic>
          <a:graphicData uri="http://schemas.openxmlformats.org/presentationml/2006/ole">
            <p:oleObj spid="_x0000_s1253980" name="Equation" r:id="rId7" imgW="1384300" imgH="444500" progId="Equation.DSMT4">
              <p:embed/>
            </p:oleObj>
          </a:graphicData>
        </a:graphic>
      </p:graphicFrame>
      <p:sp>
        <p:nvSpPr>
          <p:cNvPr id="19" name="Rectangle 18"/>
          <p:cNvSpPr/>
          <p:nvPr/>
        </p:nvSpPr>
        <p:spPr bwMode="auto">
          <a:xfrm>
            <a:off x="3923928" y="1772816"/>
            <a:ext cx="4999520" cy="2880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rgbClr val="4D4D4D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r>
              <a:rPr lang="fr-FR" dirty="0" smtClean="0"/>
              <a:t>M. </a:t>
            </a:r>
            <a:r>
              <a:rPr lang="fr-FR" dirty="0" err="1" smtClean="0"/>
              <a:t>Harada</a:t>
            </a:r>
            <a:r>
              <a:rPr lang="fr-FR" dirty="0" smtClean="0"/>
              <a:t> &amp; K. </a:t>
            </a:r>
            <a:r>
              <a:rPr lang="fr-FR" dirty="0" err="1" smtClean="0"/>
              <a:t>Yamawaki</a:t>
            </a:r>
            <a:r>
              <a:rPr lang="fr-FR" dirty="0" smtClean="0"/>
              <a:t> Phys. </a:t>
            </a:r>
            <a:r>
              <a:rPr lang="fr-FR" dirty="0" err="1" smtClean="0"/>
              <a:t>Rep</a:t>
            </a:r>
            <a:r>
              <a:rPr lang="fr-FR" dirty="0" smtClean="0"/>
              <a:t>. 381 (2003) 1 </a:t>
            </a:r>
            <a:endParaRPr lang="fr-FR" dirty="0"/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44173040"/>
              </p:ext>
            </p:extLst>
          </p:nvPr>
        </p:nvGraphicFramePr>
        <p:xfrm>
          <a:off x="3635375" y="3846513"/>
          <a:ext cx="3821113" cy="1254125"/>
        </p:xfrm>
        <a:graphic>
          <a:graphicData uri="http://schemas.openxmlformats.org/presentationml/2006/ole">
            <p:oleObj spid="_x0000_s1253981" name="Equation" r:id="rId8" imgW="2044700" imgH="520700" progId="Equation.DSMT4">
              <p:embed/>
            </p:oleObj>
          </a:graphicData>
        </a:graphic>
      </p:graphicFrame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55470080"/>
              </p:ext>
            </p:extLst>
          </p:nvPr>
        </p:nvGraphicFramePr>
        <p:xfrm>
          <a:off x="3617913" y="5084763"/>
          <a:ext cx="847725" cy="503237"/>
        </p:xfrm>
        <a:graphic>
          <a:graphicData uri="http://schemas.openxmlformats.org/presentationml/2006/ole">
            <p:oleObj spid="_x0000_s1253982" name="Equation" r:id="rId9" imgW="406224" imgH="241195" progId="Equation.DSMT4">
              <p:embed/>
            </p:oleObj>
          </a:graphicData>
        </a:graphic>
      </p:graphicFrame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60716401"/>
              </p:ext>
            </p:extLst>
          </p:nvPr>
        </p:nvGraphicFramePr>
        <p:xfrm>
          <a:off x="5508104" y="5034756"/>
          <a:ext cx="2736850" cy="698500"/>
        </p:xfrm>
        <a:graphic>
          <a:graphicData uri="http://schemas.openxmlformats.org/presentationml/2006/ole">
            <p:oleObj spid="_x0000_s1253983" name="Equation" r:id="rId10" imgW="1701800" imgH="35560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57361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FF00"/>
            </a:solidFill>
          </a:ln>
        </p:spPr>
        <p:txBody>
          <a:bodyPr/>
          <a:lstStyle/>
          <a:p>
            <a:r>
              <a:rPr lang="fr-FR" b="1" dirty="0" err="1" smtClean="0"/>
              <a:t>Scale</a:t>
            </a:r>
            <a:r>
              <a:rPr lang="fr-FR" b="1" dirty="0" smtClean="0"/>
              <a:t> </a:t>
            </a:r>
            <a:r>
              <a:rPr lang="fr-FR" b="1" dirty="0" err="1" smtClean="0"/>
              <a:t>Uncertainty</a:t>
            </a:r>
            <a:r>
              <a:rPr lang="fr-FR" b="1" dirty="0" smtClean="0"/>
              <a:t>(</a:t>
            </a:r>
            <a:r>
              <a:rPr lang="fr-FR" b="1" dirty="0" err="1" smtClean="0"/>
              <a:t>ies</a:t>
            </a:r>
            <a:r>
              <a:rPr lang="fr-FR" b="1" dirty="0" smtClean="0"/>
              <a:t>)&amp; </a:t>
            </a:r>
            <a:r>
              <a:rPr lang="fr-FR" b="1" dirty="0" err="1" smtClean="0"/>
              <a:t>Biases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303884"/>
            <a:ext cx="8460940" cy="536547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fr-FR" sz="3600" b="1" dirty="0" smtClean="0"/>
              <a:t>The </a:t>
            </a:r>
            <a:r>
              <a:rPr lang="fr-FR" sz="3600" b="1" dirty="0" err="1" smtClean="0"/>
              <a:t>function</a:t>
            </a:r>
            <a:r>
              <a:rPr lang="fr-FR" sz="3600" b="1" dirty="0" smtClean="0"/>
              <a:t> to </a:t>
            </a:r>
            <a:r>
              <a:rPr lang="fr-FR" sz="3600" b="1" dirty="0" err="1" smtClean="0"/>
              <a:t>be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minimized</a:t>
            </a:r>
            <a:r>
              <a:rPr lang="fr-FR" sz="3600" b="1" dirty="0" smtClean="0"/>
              <a:t> </a:t>
            </a:r>
            <a:r>
              <a:rPr lang="fr-FR" sz="4600" dirty="0" smtClean="0"/>
              <a:t>:</a:t>
            </a:r>
          </a:p>
          <a:p>
            <a:pPr>
              <a:lnSpc>
                <a:spcPct val="120000"/>
              </a:lnSpc>
            </a:pPr>
            <a:endParaRPr lang="fr-FR" dirty="0"/>
          </a:p>
          <a:p>
            <a:pPr>
              <a:lnSpc>
                <a:spcPct val="120000"/>
              </a:lnSpc>
            </a:pPr>
            <a:endParaRPr lang="fr-FR" dirty="0" smtClean="0"/>
          </a:p>
          <a:p>
            <a:pPr indent="0">
              <a:lnSpc>
                <a:spcPct val="110000"/>
              </a:lnSpc>
              <a:buNone/>
            </a:pPr>
            <a:endParaRPr lang="fr-FR" b="1" dirty="0" smtClean="0"/>
          </a:p>
          <a:p>
            <a:pPr indent="0">
              <a:lnSpc>
                <a:spcPct val="110000"/>
              </a:lnSpc>
              <a:buNone/>
            </a:pPr>
            <a:r>
              <a:rPr lang="fr-FR" b="1" dirty="0" smtClean="0"/>
              <a:t>A : </a:t>
            </a:r>
            <a:r>
              <a:rPr lang="el-GR" b="1" dirty="0" smtClean="0">
                <a:latin typeface="Arial"/>
                <a:cs typeface="Arial"/>
              </a:rPr>
              <a:t>σ</a:t>
            </a:r>
            <a:r>
              <a:rPr lang="fr-FR" b="1" baseline="-25000" dirty="0" err="1" smtClean="0">
                <a:latin typeface="Arial"/>
                <a:cs typeface="Arial"/>
              </a:rPr>
              <a:t>exp</a:t>
            </a:r>
            <a:r>
              <a:rPr lang="fr-FR" b="1" baseline="-25000" dirty="0" smtClean="0"/>
              <a:t> </a:t>
            </a:r>
            <a:r>
              <a:rPr lang="fr-FR" b="1" dirty="0" smtClean="0"/>
              <a:t>(</a:t>
            </a:r>
            <a:r>
              <a:rPr lang="fr-FR" b="1" dirty="0" err="1" smtClean="0"/>
              <a:t>bias</a:t>
            </a:r>
            <a:r>
              <a:rPr lang="fr-FR" b="1" dirty="0" smtClean="0"/>
              <a:t>) , or [</a:t>
            </a:r>
            <a:r>
              <a:rPr lang="el-GR" b="1" dirty="0" smtClean="0">
                <a:latin typeface="Arial"/>
                <a:cs typeface="Arial"/>
              </a:rPr>
              <a:t>σ</a:t>
            </a:r>
            <a:r>
              <a:rPr lang="fr-FR" b="1" baseline="-25000" dirty="0" err="1" smtClean="0"/>
              <a:t>truth</a:t>
            </a:r>
            <a:r>
              <a:rPr lang="fr-FR" b="1" dirty="0"/>
              <a:t> </a:t>
            </a:r>
            <a:r>
              <a:rPr lang="fr-FR" b="1" dirty="0" smtClean="0"/>
              <a:t>≈ </a:t>
            </a:r>
            <a:r>
              <a:rPr lang="el-GR" b="1" dirty="0" smtClean="0">
                <a:latin typeface="Arial"/>
                <a:cs typeface="Arial"/>
              </a:rPr>
              <a:t>σ</a:t>
            </a:r>
            <a:r>
              <a:rPr lang="fr-FR" b="1" baseline="-25000" dirty="0" err="1" smtClean="0"/>
              <a:t>iter</a:t>
            </a:r>
            <a:r>
              <a:rPr lang="fr-FR" b="1" dirty="0" smtClean="0"/>
              <a:t>](</a:t>
            </a:r>
            <a:r>
              <a:rPr lang="fr-FR" b="1" dirty="0" err="1" smtClean="0"/>
              <a:t>unbiased</a:t>
            </a:r>
            <a:r>
              <a:rPr lang="fr-FR" b="1" dirty="0" smtClean="0"/>
              <a:t>)  </a:t>
            </a:r>
          </a:p>
          <a:p>
            <a:pPr>
              <a:lnSpc>
                <a:spcPct val="110000"/>
              </a:lnSpc>
              <a:buNone/>
            </a:pPr>
            <a:r>
              <a:rPr lang="fr-FR" dirty="0" smtClean="0"/>
              <a:t>	   	  </a:t>
            </a:r>
          </a:p>
          <a:p>
            <a:pPr>
              <a:lnSpc>
                <a:spcPct val="110000"/>
              </a:lnSpc>
              <a:buNone/>
            </a:pPr>
            <a:endParaRPr lang="fr-FR" b="1" dirty="0" smtClean="0"/>
          </a:p>
          <a:p>
            <a:pPr>
              <a:lnSpc>
                <a:spcPct val="110000"/>
              </a:lnSpc>
              <a:buNone/>
            </a:pPr>
            <a:endParaRPr lang="fr-FR" b="1" dirty="0" smtClean="0"/>
          </a:p>
          <a:p>
            <a:endParaRPr lang="fr-FR" b="1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40</a:t>
            </a:fld>
            <a:endParaRPr lang="fr-BE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88278061"/>
              </p:ext>
            </p:extLst>
          </p:nvPr>
        </p:nvGraphicFramePr>
        <p:xfrm>
          <a:off x="106363" y="2276872"/>
          <a:ext cx="8916987" cy="965200"/>
        </p:xfrm>
        <a:graphic>
          <a:graphicData uri="http://schemas.openxmlformats.org/presentationml/2006/ole">
            <p:oleObj spid="_x0000_s1370126" name="Equation" r:id="rId4" imgW="3187700" imgH="304800" progId="Equation.DSMT4">
              <p:embed/>
            </p:oleObj>
          </a:graphicData>
        </a:graphic>
      </p:graphicFrame>
      <p:graphicFrame>
        <p:nvGraphicFramePr>
          <p:cNvPr id="8" name="Objet 7"/>
          <p:cNvGraphicFramePr>
            <a:graphicFrameLocks noChangeAspect="1"/>
          </p:cNvGraphicFramePr>
          <p:nvPr/>
        </p:nvGraphicFramePr>
        <p:xfrm>
          <a:off x="3689350" y="1660525"/>
          <a:ext cx="114300" cy="177800"/>
        </p:xfrm>
        <a:graphic>
          <a:graphicData uri="http://schemas.openxmlformats.org/presentationml/2006/ole">
            <p:oleObj spid="_x0000_s1370127" name="Equation" r:id="rId5" imgW="435285" imgH="677109" progId="Equation.DSMT4">
              <p:embed/>
            </p:oleObj>
          </a:graphicData>
        </a:graphic>
      </p:graphicFrame>
      <p:sp>
        <p:nvSpPr>
          <p:cNvPr id="13" name="Rectangle à coins arrondis 12"/>
          <p:cNvSpPr/>
          <p:nvPr/>
        </p:nvSpPr>
        <p:spPr>
          <a:xfrm>
            <a:off x="611560" y="3501008"/>
            <a:ext cx="6912768" cy="720080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8942498"/>
              </p:ext>
            </p:extLst>
          </p:nvPr>
        </p:nvGraphicFramePr>
        <p:xfrm>
          <a:off x="620713" y="3500438"/>
          <a:ext cx="6794500" cy="771525"/>
        </p:xfrm>
        <a:graphic>
          <a:graphicData uri="http://schemas.openxmlformats.org/presentationml/2006/ole">
            <p:oleObj spid="_x0000_s1370128" name="Equation" r:id="rId6" imgW="2425700" imgH="241300" progId="Equation.DSMT4">
              <p:embed/>
            </p:oleObj>
          </a:graphicData>
        </a:graphic>
      </p:graphicFrame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35831882"/>
              </p:ext>
            </p:extLst>
          </p:nvPr>
        </p:nvGraphicFramePr>
        <p:xfrm>
          <a:off x="1476375" y="5038303"/>
          <a:ext cx="6127750" cy="1343025"/>
        </p:xfrm>
        <a:graphic>
          <a:graphicData uri="http://schemas.openxmlformats.org/presentationml/2006/ole">
            <p:oleObj spid="_x0000_s1370129" name="Equation" r:id="rId7" imgW="3619440" imgH="698400" progId="Equation.DSMT4">
              <p:embed/>
            </p:oleObj>
          </a:graphicData>
        </a:graphic>
      </p:graphicFrame>
      <p:sp>
        <p:nvSpPr>
          <p:cNvPr id="18" name="Rectangle à coins arrondis 17"/>
          <p:cNvSpPr/>
          <p:nvPr/>
        </p:nvSpPr>
        <p:spPr>
          <a:xfrm>
            <a:off x="1217240" y="4941168"/>
            <a:ext cx="6523112" cy="1224136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1802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dirty="0" err="1" smtClean="0"/>
              <a:t>Dipion</a:t>
            </a:r>
            <a:r>
              <a:rPr lang="fr-FR" dirty="0" smtClean="0"/>
              <a:t> Mass Spectrum                          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643050"/>
            <a:ext cx="8229600" cy="4525963"/>
          </a:xfrm>
        </p:spPr>
        <p:txBody>
          <a:bodyPr/>
          <a:lstStyle/>
          <a:p>
            <a:r>
              <a:rPr lang="fr-FR" dirty="0" smtClean="0"/>
              <a:t> </a:t>
            </a:r>
          </a:p>
          <a:p>
            <a:endParaRPr lang="fr-FR" dirty="0" smtClean="0"/>
          </a:p>
          <a:p>
            <a:r>
              <a:rPr lang="fr-FR" b="1" dirty="0" smtClean="0">
                <a:solidFill>
                  <a:srgbClr val="FF0000"/>
                </a:solidFill>
              </a:rPr>
              <a:t>s-</a:t>
            </a:r>
            <a:r>
              <a:rPr lang="fr-FR" b="1" dirty="0" err="1" smtClean="0">
                <a:solidFill>
                  <a:srgbClr val="FF0000"/>
                </a:solidFill>
              </a:rPr>
              <a:t>dependent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fr-FR" b="1" dirty="0" smtClean="0">
                <a:solidFill>
                  <a:srgbClr val="FF0000"/>
                </a:solidFill>
              </a:rPr>
              <a:t>    (</a:t>
            </a:r>
            <a:r>
              <a:rPr lang="fr-FR" b="1" dirty="0" err="1" smtClean="0">
                <a:solidFill>
                  <a:srgbClr val="FF0000"/>
                </a:solidFill>
              </a:rPr>
              <a:t>missing</a:t>
            </a:r>
            <a:r>
              <a:rPr lang="fr-FR" b="1" dirty="0" smtClean="0">
                <a:solidFill>
                  <a:srgbClr val="FF0000"/>
                </a:solidFill>
              </a:rPr>
              <a:t>) </a:t>
            </a:r>
            <a:r>
              <a:rPr lang="fr-FR" b="1" dirty="0" err="1" smtClean="0">
                <a:solidFill>
                  <a:srgbClr val="FF0000"/>
                </a:solidFill>
              </a:rPr>
              <a:t>effect</a:t>
            </a:r>
            <a:r>
              <a:rPr lang="fr-FR" b="1" dirty="0" smtClean="0">
                <a:solidFill>
                  <a:srgbClr val="FF0000"/>
                </a:solidFill>
              </a:rPr>
              <a:t> !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85F8B-63CD-4C72-AA50-C5F059C535F6}" type="slidenum">
              <a:rPr lang="fr-FR" smtClean="0"/>
              <a:pPr/>
              <a:t>41</a:t>
            </a:fld>
            <a:endParaRPr lang="fr-FR"/>
          </a:p>
        </p:txBody>
      </p:sp>
      <p:pic>
        <p:nvPicPr>
          <p:cNvPr id="6" name="Image 5" descr="Imag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2204864"/>
            <a:ext cx="4908945" cy="40005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785786" y="1785926"/>
            <a:ext cx="5000660" cy="3571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560">
            <a:solidFill>
              <a:srgbClr val="4D4D4D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r>
              <a:rPr lang="fr-FR" dirty="0" smtClean="0"/>
              <a:t>M. Davier NP Proc. </a:t>
            </a:r>
            <a:r>
              <a:rPr lang="fr-FR" dirty="0" err="1" smtClean="0"/>
              <a:t>Supp</a:t>
            </a:r>
            <a:r>
              <a:rPr lang="fr-FR" dirty="0" smtClean="0"/>
              <a:t>. 169 (2007)  288</a:t>
            </a:r>
            <a:endParaRPr lang="fr-FR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4644008" y="3356992"/>
            <a:ext cx="2214578" cy="1500198"/>
          </a:xfrm>
          <a:prstGeom prst="line">
            <a:avLst/>
          </a:prstGeom>
          <a:ln w="571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b="1" dirty="0" smtClean="0"/>
              <a:t>Transitions </a:t>
            </a:r>
            <a:r>
              <a:rPr lang="fr-FR" b="1" dirty="0" err="1" smtClean="0"/>
              <a:t>at</a:t>
            </a:r>
            <a:r>
              <a:rPr lang="fr-FR" b="1" dirty="0" smtClean="0"/>
              <a:t> one </a:t>
            </a:r>
            <a:r>
              <a:rPr lang="fr-FR" b="1" dirty="0" err="1" smtClean="0"/>
              <a:t>loop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714908"/>
          </a:xfrm>
        </p:spPr>
        <p:txBody>
          <a:bodyPr>
            <a:normAutofit fontScale="25000" lnSpcReduction="20000"/>
          </a:bodyPr>
          <a:lstStyle/>
          <a:p>
            <a:r>
              <a:rPr lang="fr-FR" sz="12800" dirty="0" smtClean="0"/>
              <a:t>Define the </a:t>
            </a:r>
            <a:r>
              <a:rPr lang="fr-FR" sz="12800" dirty="0" err="1" smtClean="0"/>
              <a:t>loops</a:t>
            </a:r>
            <a:r>
              <a:rPr lang="fr-FR" sz="12800" dirty="0" smtClean="0"/>
              <a:t> :</a:t>
            </a:r>
          </a:p>
          <a:p>
            <a:pPr>
              <a:buNone/>
            </a:pPr>
            <a:r>
              <a:rPr lang="fr-FR" sz="12800" dirty="0" smtClean="0"/>
              <a:t>         		=  K</a:t>
            </a:r>
            <a:r>
              <a:rPr lang="fr-FR" sz="12800" baseline="30000" dirty="0" smtClean="0"/>
              <a:t>+</a:t>
            </a:r>
            <a:r>
              <a:rPr lang="fr-FR" sz="12800" dirty="0" smtClean="0"/>
              <a:t> K</a:t>
            </a:r>
            <a:r>
              <a:rPr lang="fr-FR" sz="12800" baseline="30000" dirty="0" smtClean="0"/>
              <a:t>- </a:t>
            </a:r>
            <a:r>
              <a:rPr lang="fr-FR" sz="12800" dirty="0" smtClean="0"/>
              <a:t>  ,               = K</a:t>
            </a:r>
            <a:r>
              <a:rPr lang="fr-FR" sz="12800" baseline="30000" dirty="0" smtClean="0"/>
              <a:t>0</a:t>
            </a:r>
            <a:r>
              <a:rPr lang="fr-FR" sz="12800" dirty="0" smtClean="0"/>
              <a:t>  </a:t>
            </a:r>
            <a:r>
              <a:rPr lang="fr-FR" sz="12800" dirty="0" err="1" smtClean="0"/>
              <a:t>K</a:t>
            </a:r>
            <a:r>
              <a:rPr lang="fr-FR" sz="12800" baseline="30000" dirty="0" err="1" smtClean="0"/>
              <a:t>0</a:t>
            </a:r>
            <a:r>
              <a:rPr lang="fr-FR" sz="12800" dirty="0" smtClean="0"/>
              <a:t>  </a:t>
            </a:r>
          </a:p>
          <a:p>
            <a:pPr>
              <a:buNone/>
            </a:pPr>
            <a:r>
              <a:rPr lang="fr-FR" sz="12800" dirty="0" err="1" smtClean="0"/>
              <a:t>Then</a:t>
            </a:r>
            <a:r>
              <a:rPr lang="fr-FR" sz="12800" dirty="0" smtClean="0"/>
              <a:t>, </a:t>
            </a:r>
            <a:r>
              <a:rPr lang="fr-FR" sz="12800" dirty="0" err="1" smtClean="0">
                <a:solidFill>
                  <a:srgbClr val="FF0000"/>
                </a:solidFill>
              </a:rPr>
              <a:t>beside</a:t>
            </a:r>
            <a:r>
              <a:rPr lang="fr-FR" sz="12800" dirty="0" smtClean="0">
                <a:solidFill>
                  <a:srgbClr val="FF0000"/>
                </a:solidFill>
              </a:rPr>
              <a:t> self-masses </a:t>
            </a:r>
            <a:r>
              <a:rPr lang="fr-FR" sz="12800" dirty="0" smtClean="0"/>
              <a:t>:</a:t>
            </a:r>
          </a:p>
          <a:p>
            <a:pPr>
              <a:buNone/>
            </a:pPr>
            <a:r>
              <a:rPr lang="fr-FR" sz="9800" dirty="0" smtClean="0"/>
              <a:t>                   </a:t>
            </a:r>
            <a:r>
              <a:rPr lang="fr-FR" sz="9800" b="1" dirty="0" smtClean="0"/>
              <a:t>→</a:t>
            </a:r>
            <a:r>
              <a:rPr lang="fr-FR" sz="9800" dirty="0" smtClean="0"/>
              <a:t>                      </a:t>
            </a:r>
            <a:r>
              <a:rPr lang="fr-FR" sz="12800" dirty="0" smtClean="0"/>
              <a:t>+</a:t>
            </a:r>
            <a:r>
              <a:rPr lang="fr-FR" sz="9800" dirty="0" smtClean="0"/>
              <a:t>		           </a:t>
            </a:r>
            <a:r>
              <a:rPr lang="fr-FR" sz="9800" dirty="0" smtClean="0">
                <a:solidFill>
                  <a:srgbClr val="FF0000"/>
                </a:solidFill>
              </a:rPr>
              <a:t> </a:t>
            </a:r>
            <a:r>
              <a:rPr lang="fr-FR" sz="9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~ </a:t>
            </a:r>
            <a:r>
              <a:rPr lang="el-GR" sz="16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ε</a:t>
            </a:r>
            <a:r>
              <a:rPr lang="fr-FR" sz="16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fr-FR" sz="1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(s) </a:t>
            </a:r>
            <a:r>
              <a:rPr lang="fr-FR" sz="9800" dirty="0" smtClean="0"/>
              <a:t>≠ 0  </a:t>
            </a:r>
            <a:r>
              <a:rPr lang="fr-FR" sz="9800" dirty="0" err="1" smtClean="0"/>
              <a:t>always</a:t>
            </a:r>
            <a:r>
              <a:rPr lang="fr-FR" sz="9800" dirty="0" smtClean="0">
                <a:solidFill>
                  <a:srgbClr val="FF0000"/>
                </a:solidFill>
              </a:rPr>
              <a:t>   </a:t>
            </a:r>
          </a:p>
          <a:p>
            <a:pPr>
              <a:buNone/>
            </a:pPr>
            <a:r>
              <a:rPr lang="fr-FR" sz="9800" dirty="0" smtClean="0"/>
              <a:t>                                                       </a:t>
            </a:r>
          </a:p>
          <a:p>
            <a:pPr>
              <a:buNone/>
            </a:pPr>
            <a:r>
              <a:rPr lang="fr-FR" sz="9800" dirty="0" smtClean="0"/>
              <a:t>		      </a:t>
            </a:r>
            <a:r>
              <a:rPr lang="fr-FR" sz="9800" b="1" dirty="0" smtClean="0"/>
              <a:t>→</a:t>
            </a:r>
            <a:r>
              <a:rPr lang="fr-FR" sz="9800" dirty="0" smtClean="0"/>
              <a:t>                       </a:t>
            </a:r>
            <a:r>
              <a:rPr lang="fr-FR" sz="12800" b="1" dirty="0" smtClean="0"/>
              <a:t>-</a:t>
            </a:r>
          </a:p>
          <a:p>
            <a:pPr>
              <a:buNone/>
            </a:pPr>
            <a:r>
              <a:rPr lang="fr-FR" sz="9800" b="1" dirty="0" smtClean="0"/>
              <a:t>                                                                          </a:t>
            </a:r>
            <a:r>
              <a:rPr lang="fr-FR" sz="11200" b="1" dirty="0" smtClean="0"/>
              <a:t>≠ 0 by isospin </a:t>
            </a:r>
            <a:r>
              <a:rPr lang="fr-FR" sz="11200" b="1" dirty="0" err="1" smtClean="0"/>
              <a:t>brk</a:t>
            </a:r>
            <a:endParaRPr lang="fr-FR" sz="11200" b="1" dirty="0" smtClean="0"/>
          </a:p>
          <a:p>
            <a:pPr>
              <a:buNone/>
            </a:pPr>
            <a:r>
              <a:rPr lang="fr-FR" sz="9800" b="1" dirty="0" smtClean="0"/>
              <a:t> 		      →                       </a:t>
            </a:r>
            <a:r>
              <a:rPr lang="fr-FR" sz="12800" b="1" dirty="0" smtClean="0"/>
              <a:t>-</a:t>
            </a:r>
            <a:r>
              <a:rPr lang="fr-FR" sz="9800" dirty="0" smtClean="0"/>
              <a:t>			</a:t>
            </a:r>
            <a:r>
              <a:rPr lang="fr-FR" sz="9800" dirty="0" smtClean="0">
                <a:solidFill>
                  <a:srgbClr val="FF0000"/>
                </a:solidFill>
              </a:rPr>
              <a:t>~  </a:t>
            </a:r>
            <a:r>
              <a:rPr lang="el-GR" sz="16000" dirty="0" smtClean="0">
                <a:solidFill>
                  <a:srgbClr val="FF0000"/>
                </a:solidFill>
              </a:rPr>
              <a:t>ε</a:t>
            </a:r>
            <a:r>
              <a:rPr lang="fr-FR" sz="16000" baseline="-25000" dirty="0" smtClean="0">
                <a:solidFill>
                  <a:srgbClr val="FF0000"/>
                </a:solidFill>
              </a:rPr>
              <a:t>1</a:t>
            </a:r>
            <a:r>
              <a:rPr lang="fr-FR" sz="12800" dirty="0" smtClean="0">
                <a:solidFill>
                  <a:srgbClr val="FF0000"/>
                </a:solidFill>
              </a:rPr>
              <a:t>(s)</a:t>
            </a:r>
          </a:p>
          <a:p>
            <a:pPr>
              <a:buNone/>
            </a:pPr>
            <a:endParaRPr lang="fr-FR" sz="9800" dirty="0" smtClean="0"/>
          </a:p>
          <a:p>
            <a:pPr>
              <a:buNone/>
            </a:pPr>
            <a:endParaRPr lang="fr-FR" sz="5100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 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8" name="Ellipse 7"/>
          <p:cNvSpPr/>
          <p:nvPr/>
        </p:nvSpPr>
        <p:spPr bwMode="auto">
          <a:xfrm>
            <a:off x="1071538" y="2285992"/>
            <a:ext cx="928694" cy="428628"/>
          </a:xfrm>
          <a:prstGeom prst="ellipse">
            <a:avLst/>
          </a:prstGeom>
          <a:solidFill>
            <a:srgbClr val="FF0000"/>
          </a:solidFill>
          <a:ln w="25560">
            <a:solidFill>
              <a:srgbClr val="4D4D4D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 bwMode="auto">
          <a:xfrm>
            <a:off x="4071934" y="2214554"/>
            <a:ext cx="928694" cy="428628"/>
          </a:xfrm>
          <a:prstGeom prst="ellipse">
            <a:avLst/>
          </a:prstGeom>
          <a:solidFill>
            <a:schemeClr val="accent1"/>
          </a:solidFill>
          <a:ln w="25560">
            <a:solidFill>
              <a:srgbClr val="4D4D4D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11"/>
          <p:cNvCxnSpPr/>
          <p:nvPr/>
        </p:nvCxnSpPr>
        <p:spPr>
          <a:xfrm>
            <a:off x="6072198" y="2285992"/>
            <a:ext cx="28575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/>
          <p:cNvSpPr/>
          <p:nvPr/>
        </p:nvSpPr>
        <p:spPr bwMode="auto">
          <a:xfrm>
            <a:off x="2483768" y="3356992"/>
            <a:ext cx="928694" cy="428628"/>
          </a:xfrm>
          <a:prstGeom prst="ellipse">
            <a:avLst/>
          </a:prstGeom>
          <a:solidFill>
            <a:srgbClr val="FF0000"/>
          </a:solidFill>
          <a:ln w="25560">
            <a:solidFill>
              <a:srgbClr val="4D4D4D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 bwMode="auto">
          <a:xfrm>
            <a:off x="4211960" y="3356992"/>
            <a:ext cx="928694" cy="428628"/>
          </a:xfrm>
          <a:prstGeom prst="ellipse">
            <a:avLst/>
          </a:prstGeom>
          <a:solidFill>
            <a:schemeClr val="accent1"/>
          </a:solidFill>
          <a:ln w="25560">
            <a:solidFill>
              <a:srgbClr val="4D4D4D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5" name="Objet 14"/>
          <p:cNvGraphicFramePr>
            <a:graphicFrameLocks noChangeAspect="1"/>
          </p:cNvGraphicFramePr>
          <p:nvPr/>
        </p:nvGraphicFramePr>
        <p:xfrm>
          <a:off x="683568" y="3356992"/>
          <a:ext cx="1081088" cy="555625"/>
        </p:xfrm>
        <a:graphic>
          <a:graphicData uri="http://schemas.openxmlformats.org/presentationml/2006/ole">
            <p:oleObj spid="_x0000_s1316887" name="Equation" r:id="rId4" imgW="469696" imgH="241195" progId="Equation.DSMT4">
              <p:embed/>
            </p:oleObj>
          </a:graphicData>
        </a:graphic>
      </p:graphicFrame>
      <p:graphicFrame>
        <p:nvGraphicFramePr>
          <p:cNvPr id="16" name="Objet 15"/>
          <p:cNvGraphicFramePr>
            <a:graphicFrameLocks noChangeAspect="1"/>
          </p:cNvGraphicFramePr>
          <p:nvPr/>
        </p:nvGraphicFramePr>
        <p:xfrm>
          <a:off x="683568" y="4149080"/>
          <a:ext cx="1050907" cy="517408"/>
        </p:xfrm>
        <a:graphic>
          <a:graphicData uri="http://schemas.openxmlformats.org/presentationml/2006/ole">
            <p:oleObj spid="_x0000_s1316888" name="Equation" r:id="rId5" imgW="469696" imgH="241195" progId="Equation.DSMT4">
              <p:embed/>
            </p:oleObj>
          </a:graphicData>
        </a:graphic>
      </p:graphicFrame>
      <p:sp>
        <p:nvSpPr>
          <p:cNvPr id="17" name="Ellipse 16"/>
          <p:cNvSpPr/>
          <p:nvPr/>
        </p:nvSpPr>
        <p:spPr bwMode="auto">
          <a:xfrm>
            <a:off x="2483768" y="4221088"/>
            <a:ext cx="928694" cy="428628"/>
          </a:xfrm>
          <a:prstGeom prst="ellipse">
            <a:avLst/>
          </a:prstGeom>
          <a:solidFill>
            <a:srgbClr val="FF0000"/>
          </a:solidFill>
          <a:ln w="25560">
            <a:solidFill>
              <a:srgbClr val="4D4D4D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 bwMode="auto">
          <a:xfrm>
            <a:off x="4283968" y="4221088"/>
            <a:ext cx="928694" cy="428628"/>
          </a:xfrm>
          <a:prstGeom prst="ellipse">
            <a:avLst/>
          </a:prstGeom>
          <a:solidFill>
            <a:schemeClr val="accent1"/>
          </a:solidFill>
          <a:ln w="25560">
            <a:solidFill>
              <a:srgbClr val="4D4D4D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9" name="Objet 18"/>
          <p:cNvGraphicFramePr>
            <a:graphicFrameLocks noChangeAspect="1"/>
          </p:cNvGraphicFramePr>
          <p:nvPr/>
        </p:nvGraphicFramePr>
        <p:xfrm>
          <a:off x="683568" y="5085184"/>
          <a:ext cx="844435" cy="608217"/>
        </p:xfrm>
        <a:graphic>
          <a:graphicData uri="http://schemas.openxmlformats.org/presentationml/2006/ole">
            <p:oleObj spid="_x0000_s1316889" name="Equation" r:id="rId6" imgW="469696" imgH="241195" progId="Equation.DSMT4">
              <p:embed/>
            </p:oleObj>
          </a:graphicData>
        </a:graphic>
      </p:graphicFrame>
      <p:sp>
        <p:nvSpPr>
          <p:cNvPr id="20" name="Ellipse 19"/>
          <p:cNvSpPr/>
          <p:nvPr/>
        </p:nvSpPr>
        <p:spPr bwMode="auto">
          <a:xfrm>
            <a:off x="4283968" y="5229200"/>
            <a:ext cx="928694" cy="428628"/>
          </a:xfrm>
          <a:prstGeom prst="ellipse">
            <a:avLst/>
          </a:prstGeom>
          <a:solidFill>
            <a:schemeClr val="accent1"/>
          </a:solidFill>
          <a:ln w="25560">
            <a:solidFill>
              <a:srgbClr val="4D4D4D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 bwMode="auto">
          <a:xfrm>
            <a:off x="2555776" y="5229200"/>
            <a:ext cx="928694" cy="428628"/>
          </a:xfrm>
          <a:prstGeom prst="ellipse">
            <a:avLst/>
          </a:prstGeom>
          <a:solidFill>
            <a:srgbClr val="FF0000"/>
          </a:solidFill>
          <a:ln w="25560">
            <a:solidFill>
              <a:srgbClr val="4D4D4D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Accolade fermante 21"/>
          <p:cNvSpPr/>
          <p:nvPr/>
        </p:nvSpPr>
        <p:spPr>
          <a:xfrm>
            <a:off x="5364088" y="4149080"/>
            <a:ext cx="357190" cy="1714512"/>
          </a:xfrm>
          <a:prstGeom prst="rightBrac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85F8B-63CD-4C72-AA50-C5F059C535F6}" type="slidenum">
              <a:rPr lang="fr-FR" smtClean="0"/>
              <a:pPr/>
              <a:t>42</a:t>
            </a:fld>
            <a:endParaRPr lang="fr-FR"/>
          </a:p>
        </p:txBody>
      </p:sp>
      <p:sp>
        <p:nvSpPr>
          <p:cNvPr id="26" name="Flèche à angle droit 25"/>
          <p:cNvSpPr/>
          <p:nvPr/>
        </p:nvSpPr>
        <p:spPr bwMode="auto">
          <a:xfrm rot="5400000" flipV="1">
            <a:off x="7886648" y="4938888"/>
            <a:ext cx="1071570" cy="500066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FF0000"/>
          </a:solidFill>
          <a:ln w="25560">
            <a:solidFill>
              <a:srgbClr val="FF0000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lèche à angle droit 26"/>
          <p:cNvSpPr/>
          <p:nvPr/>
        </p:nvSpPr>
        <p:spPr bwMode="auto">
          <a:xfrm rot="10800000" flipV="1">
            <a:off x="5796136" y="3861048"/>
            <a:ext cx="1428760" cy="500066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FF0000"/>
          </a:solidFill>
          <a:ln w="25560">
            <a:solidFill>
              <a:srgbClr val="FF0000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/>
          <p:cNvSpPr/>
          <p:nvPr/>
        </p:nvSpPr>
        <p:spPr bwMode="auto">
          <a:xfrm>
            <a:off x="7236296" y="4077072"/>
            <a:ext cx="1500198" cy="571504"/>
          </a:xfrm>
          <a:prstGeom prst="roundRect">
            <a:avLst/>
          </a:prstGeom>
          <a:noFill/>
          <a:ln w="25560">
            <a:solidFill>
              <a:srgbClr val="4D4D4D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r>
              <a:rPr lang="fr-FR" dirty="0" smtClean="0"/>
              <a:t>f(s)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86525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b="1" dirty="0" smtClean="0"/>
              <a:t>VMD </a:t>
            </a:r>
            <a:r>
              <a:rPr lang="fr-FR" b="1" dirty="0" err="1" smtClean="0"/>
              <a:t>Strategy</a:t>
            </a:r>
            <a:r>
              <a:rPr lang="fr-FR" b="1" dirty="0" smtClean="0"/>
              <a:t> for g-2 </a:t>
            </a:r>
            <a:r>
              <a:rPr lang="fr-FR" b="1" dirty="0" err="1" smtClean="0"/>
              <a:t>Estimate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484784"/>
            <a:ext cx="8445624" cy="490063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fr-FR" sz="4600" dirty="0" smtClean="0"/>
              <a:t>	</a:t>
            </a:r>
            <a:r>
              <a:rPr lang="fr-FR" sz="7000" b="1" dirty="0" smtClean="0">
                <a:solidFill>
                  <a:srgbClr val="FF0000"/>
                </a:solidFill>
              </a:rPr>
              <a:t> </a:t>
            </a:r>
            <a:r>
              <a:rPr lang="fr-FR" sz="7000" b="1" dirty="0" smtClean="0">
                <a:solidFill>
                  <a:srgbClr val="C00000"/>
                </a:solidFill>
              </a:rPr>
              <a:t>GLOBAL  FIT </a:t>
            </a:r>
            <a:r>
              <a:rPr lang="fr-FR" sz="7000" b="1" dirty="0" smtClean="0">
                <a:solidFill>
                  <a:srgbClr val="FF0000"/>
                </a:solidFill>
              </a:rPr>
              <a:t>to the </a:t>
            </a:r>
            <a:r>
              <a:rPr lang="fr-FR" sz="7000" b="1" dirty="0" err="1" smtClean="0">
                <a:solidFill>
                  <a:srgbClr val="FF0000"/>
                </a:solidFill>
              </a:rPr>
              <a:t>largest</a:t>
            </a:r>
            <a:r>
              <a:rPr lang="fr-FR" sz="7000" b="1" dirty="0" smtClean="0">
                <a:solidFill>
                  <a:srgbClr val="FF0000"/>
                </a:solidFill>
              </a:rPr>
              <a:t> possible data set</a:t>
            </a:r>
          </a:p>
          <a:p>
            <a:pPr>
              <a:buFont typeface="Wingdings" pitchFamily="2" charset="2"/>
              <a:buChar char="Ø"/>
            </a:pPr>
            <a:r>
              <a:rPr lang="fr-FR" sz="5900" b="1" dirty="0" smtClean="0">
                <a:solidFill>
                  <a:schemeClr val="tx2"/>
                </a:solidFill>
              </a:rPr>
              <a:t>Check</a:t>
            </a:r>
            <a:r>
              <a:rPr lang="fr-FR" sz="5900" dirty="0" smtClean="0">
                <a:solidFill>
                  <a:srgbClr val="FF0000"/>
                </a:solidFill>
              </a:rPr>
              <a:t>::</a:t>
            </a:r>
            <a:r>
              <a:rPr lang="fr-FR" sz="5900" b="1" dirty="0" smtClean="0">
                <a:solidFill>
                  <a:srgbClr val="FF0000"/>
                </a:solidFill>
              </a:rPr>
              <a:t>  </a:t>
            </a:r>
            <a:r>
              <a:rPr lang="fr-FR" sz="5900" b="1" dirty="0" smtClean="0">
                <a:solidFill>
                  <a:schemeClr val="accent2">
                    <a:lumMod val="75000"/>
                  </a:schemeClr>
                </a:solidFill>
              </a:rPr>
              <a:t>are</a:t>
            </a:r>
            <a:r>
              <a:rPr lang="fr-FR" sz="5900" b="1" dirty="0" smtClean="0">
                <a:solidFill>
                  <a:srgbClr val="FF0000"/>
                </a:solidFill>
              </a:rPr>
              <a:t> </a:t>
            </a:r>
            <a:r>
              <a:rPr lang="fr-FR" sz="5900" b="1" dirty="0" smtClean="0">
                <a:solidFill>
                  <a:schemeClr val="accent2">
                    <a:lumMod val="75000"/>
                  </a:schemeClr>
                </a:solidFill>
              </a:rPr>
              <a:t>VMD </a:t>
            </a:r>
            <a:r>
              <a:rPr lang="fr-FR" sz="5900" b="1" dirty="0" err="1" smtClean="0">
                <a:solidFill>
                  <a:schemeClr val="accent2">
                    <a:lumMod val="75000"/>
                  </a:schemeClr>
                </a:solidFill>
              </a:rPr>
              <a:t>constraints</a:t>
            </a:r>
            <a:r>
              <a:rPr lang="fr-FR" sz="59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5900" b="1" dirty="0" err="1" smtClean="0">
                <a:solidFill>
                  <a:schemeClr val="accent2">
                    <a:lumMod val="75000"/>
                  </a:schemeClr>
                </a:solidFill>
              </a:rPr>
              <a:t>well</a:t>
            </a:r>
            <a:r>
              <a:rPr lang="fr-FR" sz="59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5900" b="1" dirty="0" err="1" smtClean="0">
                <a:solidFill>
                  <a:schemeClr val="accent2">
                    <a:lumMod val="75000"/>
                  </a:schemeClr>
                </a:solidFill>
              </a:rPr>
              <a:t>accepted</a:t>
            </a:r>
            <a:r>
              <a:rPr lang="fr-FR" sz="5900" b="1" dirty="0" smtClean="0">
                <a:solidFill>
                  <a:schemeClr val="accent2">
                    <a:lumMod val="75000"/>
                  </a:schemeClr>
                </a:solidFill>
              </a:rPr>
              <a:t> by DATA? </a:t>
            </a:r>
          </a:p>
          <a:p>
            <a:pPr>
              <a:buFont typeface="Wingdings" pitchFamily="2" charset="2"/>
              <a:buChar char="Ø"/>
            </a:pPr>
            <a:endParaRPr lang="fr-FR" sz="25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fr-FR" sz="6700" b="1" dirty="0" smtClean="0">
                <a:solidFill>
                  <a:srgbClr val="00B050"/>
                </a:solidFill>
              </a:rPr>
              <a:t>     (correct </a:t>
            </a:r>
            <a:r>
              <a:rPr lang="fr-FR" sz="6700" b="1" dirty="0" err="1" smtClean="0">
                <a:solidFill>
                  <a:srgbClr val="00B050"/>
                </a:solidFill>
              </a:rPr>
              <a:t>lineshapes</a:t>
            </a:r>
            <a:r>
              <a:rPr lang="fr-FR" sz="6700" b="1" dirty="0" smtClean="0">
                <a:solidFill>
                  <a:srgbClr val="00B050"/>
                </a:solidFill>
              </a:rPr>
              <a:t> </a:t>
            </a:r>
            <a:r>
              <a:rPr lang="fr-FR" sz="5900" b="1" dirty="0" smtClean="0">
                <a:solidFill>
                  <a:srgbClr val="00B050"/>
                </a:solidFill>
              </a:rPr>
              <a:t>&amp; </a:t>
            </a:r>
            <a:r>
              <a:rPr lang="fr-FR" sz="5900" b="1" dirty="0" err="1" smtClean="0">
                <a:solidFill>
                  <a:srgbClr val="00B050"/>
                </a:solidFill>
              </a:rPr>
              <a:t>yields</a:t>
            </a:r>
            <a:r>
              <a:rPr lang="fr-FR" sz="5900" b="1" dirty="0" smtClean="0">
                <a:solidFill>
                  <a:srgbClr val="00B050"/>
                </a:solidFill>
              </a:rPr>
              <a:t> with </a:t>
            </a:r>
            <a:r>
              <a:rPr lang="fr-FR" sz="5900" b="1" dirty="0" err="1" smtClean="0">
                <a:solidFill>
                  <a:srgbClr val="00B050"/>
                </a:solidFill>
              </a:rPr>
              <a:t>Prob</a:t>
            </a:r>
            <a:r>
              <a:rPr lang="fr-FR" sz="5900" b="1" dirty="0" smtClean="0">
                <a:solidFill>
                  <a:srgbClr val="00B050"/>
                </a:solidFill>
              </a:rPr>
              <a:t>.’s OK) </a:t>
            </a:r>
            <a:endParaRPr lang="fr-FR" sz="5900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FR" sz="5900" b="1" dirty="0" smtClean="0">
                <a:solidFill>
                  <a:srgbClr val="FF0000"/>
                </a:solidFill>
              </a:rPr>
              <a:t>IF YES </a:t>
            </a:r>
            <a:r>
              <a:rPr lang="fr-FR" sz="5900" b="1" dirty="0" smtClean="0">
                <a:solidFill>
                  <a:srgbClr val="002060"/>
                </a:solidFill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fr-FR" sz="5900" b="1" dirty="0" smtClean="0">
                <a:solidFill>
                  <a:srgbClr val="FF0000"/>
                </a:solidFill>
              </a:rPr>
              <a:t>1/  </a:t>
            </a:r>
            <a:r>
              <a:rPr lang="fr-FR" sz="5900" b="1" dirty="0" smtClean="0">
                <a:solidFill>
                  <a:schemeClr val="accent1">
                    <a:lumMod val="75000"/>
                  </a:schemeClr>
                </a:solidFill>
              </a:rPr>
              <a:t>VMD </a:t>
            </a:r>
            <a:r>
              <a:rPr lang="fr-FR" sz="5900" b="1" dirty="0" err="1" smtClean="0">
                <a:solidFill>
                  <a:srgbClr val="002060"/>
                </a:solidFill>
              </a:rPr>
              <a:t>correlations</a:t>
            </a:r>
            <a:r>
              <a:rPr lang="fr-FR" sz="5900" b="1" dirty="0" smtClean="0">
                <a:solidFill>
                  <a:srgbClr val="002060"/>
                </a:solidFill>
              </a:rPr>
              <a:t>  are </a:t>
            </a:r>
            <a:r>
              <a:rPr lang="fr-FR" sz="5900" b="1" dirty="0" err="1" smtClean="0">
                <a:solidFill>
                  <a:srgbClr val="002060"/>
                </a:solidFill>
              </a:rPr>
              <a:t>fulfilled</a:t>
            </a:r>
            <a:r>
              <a:rPr lang="fr-FR" sz="5900" b="1" dirty="0" smtClean="0">
                <a:solidFill>
                  <a:srgbClr val="002060"/>
                </a:solidFill>
              </a:rPr>
              <a:t> </a:t>
            </a:r>
            <a:r>
              <a:rPr lang="fr-FR" sz="5900" b="1" dirty="0" smtClean="0">
                <a:solidFill>
                  <a:schemeClr val="accent1">
                    <a:lumMod val="75000"/>
                  </a:schemeClr>
                </a:solidFill>
              </a:rPr>
              <a:t>by DATA</a:t>
            </a:r>
            <a:endParaRPr lang="fr-FR" sz="59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FR" sz="5900" b="1" dirty="0" smtClean="0">
                <a:solidFill>
                  <a:srgbClr val="FF0000"/>
                </a:solidFill>
              </a:rPr>
              <a:t>2/ </a:t>
            </a:r>
            <a:r>
              <a:rPr lang="fr-FR" sz="5900" b="1" dirty="0" smtClean="0">
                <a:solidFill>
                  <a:schemeClr val="accent1">
                    <a:lumMod val="75000"/>
                  </a:schemeClr>
                </a:solidFill>
              </a:rPr>
              <a:t>THEN :: </a:t>
            </a:r>
            <a:r>
              <a:rPr lang="fr-FR" sz="5900" b="1" dirty="0" smtClean="0">
                <a:solidFill>
                  <a:srgbClr val="FF0000"/>
                </a:solidFill>
              </a:rPr>
              <a:t>HLS </a:t>
            </a:r>
            <a:r>
              <a:rPr lang="fr-FR" sz="5900" b="1" dirty="0" err="1" smtClean="0">
                <a:solidFill>
                  <a:srgbClr val="FF0000"/>
                </a:solidFill>
              </a:rPr>
              <a:t>form</a:t>
            </a:r>
            <a:r>
              <a:rPr lang="fr-FR" sz="5900" b="1" dirty="0" smtClean="0">
                <a:solidFill>
                  <a:srgbClr val="FF0000"/>
                </a:solidFill>
              </a:rPr>
              <a:t> </a:t>
            </a:r>
            <a:r>
              <a:rPr lang="fr-FR" sz="5900" b="1" dirty="0" err="1" smtClean="0">
                <a:solidFill>
                  <a:srgbClr val="FF0000"/>
                </a:solidFill>
              </a:rPr>
              <a:t>factors</a:t>
            </a:r>
            <a:r>
              <a:rPr lang="fr-FR" sz="5900" b="1" dirty="0" smtClean="0">
                <a:solidFill>
                  <a:srgbClr val="FF0000"/>
                </a:solidFill>
              </a:rPr>
              <a:t> </a:t>
            </a:r>
            <a:r>
              <a:rPr lang="fr-FR" sz="5900" b="1" dirty="0" smtClean="0">
                <a:solidFill>
                  <a:schemeClr val="tx2"/>
                </a:solidFill>
              </a:rPr>
              <a:t>&amp;</a:t>
            </a:r>
            <a:r>
              <a:rPr lang="fr-FR" sz="5900" b="1" dirty="0" smtClean="0">
                <a:solidFill>
                  <a:srgbClr val="FF0000"/>
                </a:solidFill>
              </a:rPr>
              <a:t> fit </a:t>
            </a:r>
            <a:r>
              <a:rPr lang="fr-FR" sz="5900" b="1" dirty="0" err="1" smtClean="0">
                <a:solidFill>
                  <a:srgbClr val="FF0000"/>
                </a:solidFill>
              </a:rPr>
              <a:t>parameters</a:t>
            </a:r>
            <a:r>
              <a:rPr lang="fr-FR" sz="5900" b="1" dirty="0" smtClean="0">
                <a:solidFill>
                  <a:srgbClr val="FF0000"/>
                </a:solidFill>
              </a:rPr>
              <a:t> values 		</a:t>
            </a:r>
            <a:r>
              <a:rPr lang="fr-FR" sz="5900" b="1" dirty="0" smtClean="0">
                <a:solidFill>
                  <a:schemeClr val="tx2"/>
                </a:solidFill>
              </a:rPr>
              <a:t>&amp;</a:t>
            </a:r>
            <a:r>
              <a:rPr lang="fr-FR" sz="5900" b="1" dirty="0" smtClean="0">
                <a:solidFill>
                  <a:srgbClr val="FF0000"/>
                </a:solidFill>
              </a:rPr>
              <a:t> </a:t>
            </a:r>
            <a:r>
              <a:rPr lang="fr-FR" sz="5900" b="1" dirty="0" err="1" smtClean="0">
                <a:solidFill>
                  <a:srgbClr val="FF0000"/>
                </a:solidFill>
              </a:rPr>
              <a:t>errors</a:t>
            </a:r>
            <a:r>
              <a:rPr lang="fr-FR" sz="5900" b="1" dirty="0" smtClean="0">
                <a:solidFill>
                  <a:srgbClr val="FF0000"/>
                </a:solidFill>
              </a:rPr>
              <a:t>  covariance matrix  </a:t>
            </a:r>
            <a:r>
              <a:rPr lang="fr-FR" sz="5900" b="1" dirty="0" err="1" smtClean="0">
                <a:solidFill>
                  <a:schemeClr val="accent1">
                    <a:lumMod val="75000"/>
                  </a:schemeClr>
                </a:solidFill>
              </a:rPr>
              <a:t>should</a:t>
            </a:r>
            <a:r>
              <a:rPr lang="fr-FR" sz="5900" b="1" dirty="0" smtClean="0">
                <a:solidFill>
                  <a:schemeClr val="accent1">
                    <a:lumMod val="75000"/>
                  </a:schemeClr>
                </a:solidFill>
              </a:rPr>
              <a:t> lead to :</a:t>
            </a:r>
          </a:p>
          <a:p>
            <a:pPr>
              <a:buNone/>
            </a:pPr>
            <a:endParaRPr lang="fr-FR" sz="59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FR" sz="5900" b="1" u="heavy" dirty="0" err="1" smtClean="0">
                <a:solidFill>
                  <a:srgbClr val="FF0000"/>
                </a:solidFill>
                <a:uFill>
                  <a:solidFill>
                    <a:srgbClr val="7030A0"/>
                  </a:solidFill>
                </a:uFill>
              </a:rPr>
              <a:t>Improved</a:t>
            </a:r>
            <a:r>
              <a:rPr lang="fr-FR" sz="5900" b="1" u="heavy" dirty="0" smtClean="0">
                <a:solidFill>
                  <a:srgbClr val="FF0000"/>
                </a:solidFill>
                <a:uFill>
                  <a:solidFill>
                    <a:srgbClr val="7030A0"/>
                  </a:solidFill>
                </a:uFill>
              </a:rPr>
              <a:t>  </a:t>
            </a:r>
            <a:r>
              <a:rPr lang="fr-FR" sz="5900" b="1" u="heavy" dirty="0" err="1" smtClean="0">
                <a:solidFill>
                  <a:srgbClr val="FF0000"/>
                </a:solidFill>
                <a:uFill>
                  <a:solidFill>
                    <a:srgbClr val="7030A0"/>
                  </a:solidFill>
                </a:uFill>
              </a:rPr>
              <a:t>estimates</a:t>
            </a:r>
            <a:r>
              <a:rPr lang="fr-FR" sz="5900" b="1" u="heavy" dirty="0" smtClean="0">
                <a:solidFill>
                  <a:srgbClr val="FF0000"/>
                </a:solidFill>
                <a:uFill>
                  <a:solidFill>
                    <a:srgbClr val="7030A0"/>
                  </a:solidFill>
                </a:uFill>
              </a:rPr>
              <a:t> </a:t>
            </a:r>
            <a:r>
              <a:rPr lang="fr-FR" sz="5900" b="1" dirty="0" smtClean="0">
                <a:solidFill>
                  <a:schemeClr val="tx2"/>
                </a:solidFill>
              </a:rPr>
              <a:t> of HVP contributions to g-2  for</a:t>
            </a:r>
          </a:p>
          <a:p>
            <a:pPr>
              <a:buNone/>
            </a:pPr>
            <a:r>
              <a:rPr lang="fr-FR" sz="6000" b="1" dirty="0" smtClean="0">
                <a:solidFill>
                  <a:srgbClr val="FF0000"/>
                </a:solidFill>
              </a:rPr>
              <a:t>   </a:t>
            </a:r>
            <a:r>
              <a:rPr lang="el-GR" sz="6000" b="1" dirty="0" smtClean="0">
                <a:solidFill>
                  <a:srgbClr val="FF0000"/>
                </a:solidFill>
              </a:rPr>
              <a:t>π</a:t>
            </a:r>
            <a:r>
              <a:rPr lang="fr-FR" sz="6000" b="1" baseline="30000" dirty="0" smtClean="0">
                <a:solidFill>
                  <a:srgbClr val="FF0000"/>
                </a:solidFill>
              </a:rPr>
              <a:t>+</a:t>
            </a:r>
            <a:r>
              <a:rPr lang="el-GR" sz="6000" b="1" dirty="0" smtClean="0">
                <a:solidFill>
                  <a:srgbClr val="FF0000"/>
                </a:solidFill>
              </a:rPr>
              <a:t>π</a:t>
            </a:r>
            <a:r>
              <a:rPr lang="fr-FR" sz="6000" b="1" baseline="30000" dirty="0" smtClean="0">
                <a:solidFill>
                  <a:srgbClr val="FF0000"/>
                </a:solidFill>
              </a:rPr>
              <a:t>-</a:t>
            </a:r>
            <a:r>
              <a:rPr lang="fr-FR" sz="6000" b="1" dirty="0" smtClean="0"/>
              <a:t>/</a:t>
            </a:r>
            <a:r>
              <a:rPr lang="fr-FR" sz="6000" b="1" i="1" dirty="0" smtClean="0">
                <a:solidFill>
                  <a:srgbClr val="FF0000"/>
                </a:solidFill>
              </a:rPr>
              <a:t>K</a:t>
            </a:r>
            <a:r>
              <a:rPr lang="fr-FR" sz="6000" b="1" i="1" baseline="30000" dirty="0" smtClean="0">
                <a:solidFill>
                  <a:srgbClr val="FF0000"/>
                </a:solidFill>
              </a:rPr>
              <a:t>+</a:t>
            </a:r>
            <a:r>
              <a:rPr lang="fr-FR" sz="6000" b="1" i="1" dirty="0" smtClean="0">
                <a:solidFill>
                  <a:srgbClr val="FF0000"/>
                </a:solidFill>
              </a:rPr>
              <a:t>K</a:t>
            </a:r>
            <a:r>
              <a:rPr lang="fr-FR" sz="6000" b="1" i="1" baseline="30000" dirty="0" smtClean="0">
                <a:solidFill>
                  <a:srgbClr val="FF0000"/>
                </a:solidFill>
              </a:rPr>
              <a:t>-</a:t>
            </a:r>
            <a:r>
              <a:rPr lang="fr-FR" sz="6000" b="1" dirty="0" smtClean="0"/>
              <a:t>/</a:t>
            </a:r>
            <a:r>
              <a:rPr lang="fr-FR" sz="6000" b="1" i="1" dirty="0">
                <a:solidFill>
                  <a:srgbClr val="FF0000"/>
                </a:solidFill>
              </a:rPr>
              <a:t> </a:t>
            </a:r>
            <a:r>
              <a:rPr lang="fr-FR" sz="6000" b="1" i="1" dirty="0" smtClean="0">
                <a:solidFill>
                  <a:srgbClr val="FF0000"/>
                </a:solidFill>
              </a:rPr>
              <a:t>K</a:t>
            </a:r>
            <a:r>
              <a:rPr lang="fr-FR" sz="6000" b="1" i="1" baseline="-25000" dirty="0" smtClean="0">
                <a:solidFill>
                  <a:srgbClr val="FF0000"/>
                </a:solidFill>
              </a:rPr>
              <a:t>L</a:t>
            </a:r>
            <a:r>
              <a:rPr lang="fr-FR" sz="6000" b="1" i="1" dirty="0" smtClean="0">
                <a:solidFill>
                  <a:srgbClr val="FF0000"/>
                </a:solidFill>
              </a:rPr>
              <a:t>K</a:t>
            </a:r>
            <a:r>
              <a:rPr lang="fr-FR" sz="6000" b="1" i="1" baseline="-25000" dirty="0" smtClean="0">
                <a:solidFill>
                  <a:srgbClr val="FF0000"/>
                </a:solidFill>
              </a:rPr>
              <a:t>S</a:t>
            </a:r>
            <a:r>
              <a:rPr lang="fr-FR" sz="6000" b="1" dirty="0" smtClean="0"/>
              <a:t> /</a:t>
            </a:r>
            <a:r>
              <a:rPr lang="el-GR" sz="6000" b="1" dirty="0" smtClean="0">
                <a:solidFill>
                  <a:srgbClr val="FF0000"/>
                </a:solidFill>
              </a:rPr>
              <a:t>π</a:t>
            </a:r>
            <a:r>
              <a:rPr lang="fr-FR" sz="6000" b="1" dirty="0" smtClean="0">
                <a:solidFill>
                  <a:srgbClr val="FF0000"/>
                </a:solidFill>
              </a:rPr>
              <a:t> </a:t>
            </a:r>
            <a:r>
              <a:rPr lang="el-GR" sz="6000" b="1" dirty="0" smtClean="0">
                <a:solidFill>
                  <a:srgbClr val="FF0000"/>
                </a:solidFill>
              </a:rPr>
              <a:t>γ</a:t>
            </a:r>
            <a:r>
              <a:rPr lang="fr-FR" sz="6000" b="1" dirty="0" smtClean="0">
                <a:solidFill>
                  <a:srgbClr val="FF0000"/>
                </a:solidFill>
              </a:rPr>
              <a:t> </a:t>
            </a:r>
            <a:r>
              <a:rPr lang="fr-FR" sz="6000" b="1" dirty="0" smtClean="0"/>
              <a:t>/</a:t>
            </a:r>
            <a:r>
              <a:rPr lang="el-GR" sz="6000" b="1" dirty="0" smtClean="0">
                <a:solidFill>
                  <a:srgbClr val="FF0000"/>
                </a:solidFill>
              </a:rPr>
              <a:t>η</a:t>
            </a:r>
            <a:r>
              <a:rPr lang="fr-FR" sz="6000" b="1" dirty="0" smtClean="0">
                <a:solidFill>
                  <a:srgbClr val="FF0000"/>
                </a:solidFill>
              </a:rPr>
              <a:t> </a:t>
            </a:r>
            <a:r>
              <a:rPr lang="el-GR" sz="6000" b="1" dirty="0" smtClean="0">
                <a:solidFill>
                  <a:srgbClr val="FF0000"/>
                </a:solidFill>
              </a:rPr>
              <a:t>γ</a:t>
            </a:r>
            <a:r>
              <a:rPr lang="fr-FR" sz="6000" b="1" dirty="0" smtClean="0">
                <a:solidFill>
                  <a:srgbClr val="FF0000"/>
                </a:solidFill>
              </a:rPr>
              <a:t> </a:t>
            </a:r>
            <a:r>
              <a:rPr lang="fr-FR" sz="6000" b="1" dirty="0" smtClean="0"/>
              <a:t>/</a:t>
            </a:r>
            <a:r>
              <a:rPr lang="el-GR" sz="6000" b="1" dirty="0" smtClean="0">
                <a:solidFill>
                  <a:srgbClr val="FF0000"/>
                </a:solidFill>
              </a:rPr>
              <a:t>η</a:t>
            </a:r>
            <a:r>
              <a:rPr lang="fr-FR" sz="6000" b="1" dirty="0" smtClean="0">
                <a:solidFill>
                  <a:srgbClr val="FF0000"/>
                </a:solidFill>
              </a:rPr>
              <a:t>’ </a:t>
            </a:r>
            <a:r>
              <a:rPr lang="el-GR" sz="6000" b="1" dirty="0" smtClean="0">
                <a:solidFill>
                  <a:srgbClr val="FF0000"/>
                </a:solidFill>
              </a:rPr>
              <a:t>γ</a:t>
            </a:r>
            <a:r>
              <a:rPr lang="fr-FR" sz="6000" b="1" dirty="0" smtClean="0">
                <a:solidFill>
                  <a:srgbClr val="FF0000"/>
                </a:solidFill>
              </a:rPr>
              <a:t> </a:t>
            </a:r>
            <a:r>
              <a:rPr lang="fr-FR" sz="6000" b="1" dirty="0" smtClean="0"/>
              <a:t>/</a:t>
            </a:r>
            <a:r>
              <a:rPr lang="el-GR" sz="6000" b="1" dirty="0" smtClean="0">
                <a:solidFill>
                  <a:srgbClr val="FF0000"/>
                </a:solidFill>
              </a:rPr>
              <a:t>π π</a:t>
            </a:r>
            <a:r>
              <a:rPr lang="fr-FR" sz="6000" b="1" dirty="0" smtClean="0">
                <a:solidFill>
                  <a:srgbClr val="FF0000"/>
                </a:solidFill>
              </a:rPr>
              <a:t> </a:t>
            </a:r>
            <a:r>
              <a:rPr lang="el-GR" sz="6000" b="1" dirty="0" smtClean="0">
                <a:solidFill>
                  <a:srgbClr val="FF0000"/>
                </a:solidFill>
              </a:rPr>
              <a:t>π</a:t>
            </a:r>
            <a:r>
              <a:rPr lang="fr-FR" sz="6000" b="1" dirty="0" smtClean="0">
                <a:solidFill>
                  <a:srgbClr val="FF0000"/>
                </a:solidFill>
              </a:rPr>
              <a:t> </a:t>
            </a:r>
            <a:r>
              <a:rPr lang="fr-FR" sz="5900" b="1" dirty="0" smtClean="0">
                <a:solidFill>
                  <a:schemeClr val="tx2"/>
                </a:solidFill>
              </a:rPr>
              <a:t> </a:t>
            </a:r>
            <a:r>
              <a:rPr lang="fr-FR" sz="5900" b="1" dirty="0" smtClean="0"/>
              <a:t>up to 1.05 GeV  </a:t>
            </a:r>
          </a:p>
          <a:p>
            <a:pPr>
              <a:buNone/>
            </a:pPr>
            <a:endParaRPr lang="fr-FR" sz="5900" b="1" dirty="0" smtClean="0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43</a:t>
            </a:fld>
            <a:endParaRPr lang="fr-BE"/>
          </a:p>
        </p:txBody>
      </p:sp>
      <p:sp>
        <p:nvSpPr>
          <p:cNvPr id="7" name="Rectangle à coins arrondis 6"/>
          <p:cNvSpPr/>
          <p:nvPr/>
        </p:nvSpPr>
        <p:spPr>
          <a:xfrm>
            <a:off x="251520" y="5085184"/>
            <a:ext cx="8496944" cy="1152128"/>
          </a:xfrm>
          <a:prstGeom prst="roundRect">
            <a:avLst/>
          </a:prstGeom>
          <a:noFill/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611560" y="2564904"/>
            <a:ext cx="7560840" cy="504056"/>
          </a:xfrm>
          <a:prstGeom prst="roundRect">
            <a:avLst/>
          </a:prstGeom>
          <a:noFill/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6199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FF00"/>
            </a:solidFill>
          </a:ln>
        </p:spPr>
        <p:txBody>
          <a:bodyPr/>
          <a:lstStyle/>
          <a:p>
            <a:r>
              <a:rPr lang="fr-FR" b="1" dirty="0" smtClean="0"/>
              <a:t>Global Fit &amp;  </a:t>
            </a:r>
            <a:r>
              <a:rPr lang="fr-FR" b="1" dirty="0" err="1" smtClean="0"/>
              <a:t>Scale</a:t>
            </a:r>
            <a:r>
              <a:rPr lang="fr-FR" b="1" dirty="0" smtClean="0"/>
              <a:t> </a:t>
            </a:r>
            <a:r>
              <a:rPr lang="fr-FR" b="1" dirty="0" err="1" smtClean="0"/>
              <a:t>Uncertainty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fr-FR" dirty="0" err="1" smtClean="0"/>
              <a:t>Minimize</a:t>
            </a:r>
            <a:r>
              <a:rPr lang="fr-FR" dirty="0" smtClean="0"/>
              <a:t> :</a:t>
            </a:r>
          </a:p>
          <a:p>
            <a:pPr>
              <a:lnSpc>
                <a:spcPct val="120000"/>
              </a:lnSpc>
            </a:pPr>
            <a:endParaRPr lang="fr-FR" dirty="0" smtClean="0"/>
          </a:p>
          <a:p>
            <a:pPr indent="0">
              <a:lnSpc>
                <a:spcPct val="110000"/>
              </a:lnSpc>
            </a:pPr>
            <a:r>
              <a:rPr lang="fr-FR" dirty="0" err="1" smtClean="0"/>
              <a:t>Solve</a:t>
            </a:r>
            <a:r>
              <a:rPr lang="fr-FR" dirty="0" smtClean="0"/>
              <a:t>  for </a:t>
            </a:r>
            <a:r>
              <a:rPr lang="el-GR" dirty="0" smtClean="0"/>
              <a:t>λ</a:t>
            </a:r>
            <a:r>
              <a:rPr lang="fr-FR" dirty="0" smtClean="0"/>
              <a:t>   :</a:t>
            </a:r>
          </a:p>
          <a:p>
            <a:pPr indent="0">
              <a:lnSpc>
                <a:spcPct val="110000"/>
              </a:lnSpc>
              <a:buNone/>
            </a:pPr>
            <a:endParaRPr lang="fr-FR" dirty="0" smtClean="0"/>
          </a:p>
          <a:p>
            <a:pPr indent="0">
              <a:lnSpc>
                <a:spcPct val="110000"/>
              </a:lnSpc>
            </a:pPr>
            <a:endParaRPr lang="fr-FR" b="1" dirty="0" smtClean="0"/>
          </a:p>
          <a:p>
            <a:pPr indent="0">
              <a:lnSpc>
                <a:spcPct val="110000"/>
              </a:lnSpc>
            </a:pPr>
            <a:r>
              <a:rPr lang="fr-FR" b="1" dirty="0" err="1" smtClean="0"/>
              <a:t>Choice</a:t>
            </a:r>
            <a:r>
              <a:rPr lang="fr-FR" b="1" dirty="0" smtClean="0"/>
              <a:t> of A :  m (</a:t>
            </a:r>
            <a:r>
              <a:rPr lang="fr-FR" b="1" dirty="0" err="1" smtClean="0"/>
              <a:t>bias</a:t>
            </a:r>
            <a:r>
              <a:rPr lang="fr-FR" b="1" dirty="0" smtClean="0"/>
              <a:t>) , [</a:t>
            </a:r>
            <a:r>
              <a:rPr lang="fr-FR" b="1" dirty="0" err="1" smtClean="0"/>
              <a:t>M</a:t>
            </a:r>
            <a:r>
              <a:rPr lang="fr-FR" b="1" baseline="-25000" dirty="0" err="1" smtClean="0"/>
              <a:t>truth</a:t>
            </a:r>
            <a:r>
              <a:rPr lang="fr-FR" b="1" dirty="0" smtClean="0"/>
              <a:t>,  M</a:t>
            </a:r>
            <a:r>
              <a:rPr lang="fr-FR" b="1" baseline="-25000" dirty="0" smtClean="0"/>
              <a:t>iter</a:t>
            </a:r>
            <a:r>
              <a:rPr lang="fr-FR" b="1" dirty="0" smtClean="0"/>
              <a:t>](</a:t>
            </a:r>
            <a:r>
              <a:rPr lang="fr-FR" b="1" dirty="0" err="1" smtClean="0"/>
              <a:t>unbiased</a:t>
            </a:r>
            <a:r>
              <a:rPr lang="fr-FR" b="1" dirty="0" smtClean="0"/>
              <a:t>)</a:t>
            </a:r>
          </a:p>
          <a:p>
            <a:pPr>
              <a:lnSpc>
                <a:spcPct val="110000"/>
              </a:lnSpc>
              <a:buNone/>
            </a:pPr>
            <a:r>
              <a:rPr lang="fr-FR" b="1" dirty="0" smtClean="0"/>
              <a:t>  </a:t>
            </a:r>
          </a:p>
          <a:p>
            <a:pPr>
              <a:lnSpc>
                <a:spcPct val="110000"/>
              </a:lnSpc>
              <a:buNone/>
            </a:pPr>
            <a:r>
              <a:rPr lang="fr-FR" dirty="0" smtClean="0"/>
              <a:t>	   	  </a:t>
            </a:r>
          </a:p>
          <a:p>
            <a:pPr>
              <a:lnSpc>
                <a:spcPct val="110000"/>
              </a:lnSpc>
              <a:buNone/>
            </a:pPr>
            <a:endParaRPr lang="fr-FR" b="1" dirty="0" smtClean="0"/>
          </a:p>
          <a:p>
            <a:pPr>
              <a:lnSpc>
                <a:spcPct val="110000"/>
              </a:lnSpc>
              <a:buNone/>
            </a:pPr>
            <a:endParaRPr lang="fr-FR" b="1" dirty="0" smtClean="0"/>
          </a:p>
          <a:p>
            <a:endParaRPr lang="fr-FR" b="1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44</a:t>
            </a:fld>
            <a:endParaRPr lang="fr-BE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323528" y="2204864"/>
          <a:ext cx="8429224" cy="831582"/>
        </p:xfrm>
        <a:graphic>
          <a:graphicData uri="http://schemas.openxmlformats.org/presentationml/2006/ole">
            <p:oleObj spid="_x0000_s1369108" name="Equation" r:id="rId4" imgW="2832100" imgH="279400" progId="Equation.DSMT4">
              <p:embed/>
            </p:oleObj>
          </a:graphicData>
        </a:graphic>
      </p:graphicFrame>
      <p:graphicFrame>
        <p:nvGraphicFramePr>
          <p:cNvPr id="7" name="Objet 6"/>
          <p:cNvGraphicFramePr>
            <a:graphicFrameLocks noChangeAspect="1"/>
          </p:cNvGraphicFramePr>
          <p:nvPr/>
        </p:nvGraphicFramePr>
        <p:xfrm>
          <a:off x="827584" y="3356992"/>
          <a:ext cx="6984777" cy="895484"/>
        </p:xfrm>
        <a:graphic>
          <a:graphicData uri="http://schemas.openxmlformats.org/presentationml/2006/ole">
            <p:oleObj spid="_x0000_s1369109" name="Equation" r:id="rId5" imgW="2476500" imgH="317500" progId="Equation.DSMT4">
              <p:embed/>
            </p:oleObj>
          </a:graphicData>
        </a:graphic>
      </p:graphicFrame>
      <p:graphicFrame>
        <p:nvGraphicFramePr>
          <p:cNvPr id="8" name="Objet 7"/>
          <p:cNvGraphicFramePr>
            <a:graphicFrameLocks noChangeAspect="1"/>
          </p:cNvGraphicFramePr>
          <p:nvPr/>
        </p:nvGraphicFramePr>
        <p:xfrm>
          <a:off x="3689350" y="1660525"/>
          <a:ext cx="114300" cy="177800"/>
        </p:xfrm>
        <a:graphic>
          <a:graphicData uri="http://schemas.openxmlformats.org/presentationml/2006/ole">
            <p:oleObj spid="_x0000_s1369110" name="Equation" r:id="rId6" imgW="435285" imgH="677109" progId="Equation.DSMT4">
              <p:embed/>
            </p:oleObj>
          </a:graphicData>
        </a:graphic>
      </p:graphicFrame>
      <p:sp>
        <p:nvSpPr>
          <p:cNvPr id="10" name="Rectangle 9"/>
          <p:cNvSpPr/>
          <p:nvPr/>
        </p:nvSpPr>
        <p:spPr>
          <a:xfrm>
            <a:off x="4716016" y="1484784"/>
            <a:ext cx="4104456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3300"/>
                </a:solidFill>
              </a:rPr>
              <a:t>M. Benayoun </a:t>
            </a:r>
            <a:r>
              <a:rPr lang="fr-FR" b="1" i="1" dirty="0" smtClean="0">
                <a:solidFill>
                  <a:srgbClr val="003300"/>
                </a:solidFill>
              </a:rPr>
              <a:t>et al  </a:t>
            </a:r>
            <a:r>
              <a:rPr lang="fr-FR" b="1" dirty="0" smtClean="0">
                <a:solidFill>
                  <a:srgbClr val="003300"/>
                </a:solidFill>
              </a:rPr>
              <a:t>EPJ C73 </a:t>
            </a:r>
            <a:r>
              <a:rPr lang="fr-FR" dirty="0" smtClean="0">
                <a:solidFill>
                  <a:srgbClr val="003300"/>
                </a:solidFill>
              </a:rPr>
              <a:t>(2013)2453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539552" y="3429000"/>
            <a:ext cx="7704856" cy="79208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the</a:t>
            </a:r>
            <a:endParaRPr lang="fr-FR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827584" y="4365104"/>
            <a:ext cx="7992888" cy="720080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1835696" y="6309320"/>
            <a:ext cx="7056784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3300"/>
                </a:solidFill>
              </a:rPr>
              <a:t>R.D.Ball  </a:t>
            </a:r>
            <a:r>
              <a:rPr lang="fr-FR" b="1" i="1" dirty="0" smtClean="0">
                <a:solidFill>
                  <a:srgbClr val="003300"/>
                </a:solidFill>
              </a:rPr>
              <a:t>et al </a:t>
            </a:r>
            <a:r>
              <a:rPr lang="fr-FR" b="1" dirty="0" smtClean="0">
                <a:solidFill>
                  <a:srgbClr val="003300"/>
                </a:solidFill>
              </a:rPr>
              <a:t>JHEP 1005 </a:t>
            </a:r>
            <a:r>
              <a:rPr lang="fr-FR" dirty="0" smtClean="0">
                <a:solidFill>
                  <a:srgbClr val="003300"/>
                </a:solidFill>
              </a:rPr>
              <a:t>(2010)075// </a:t>
            </a:r>
            <a:r>
              <a:rPr lang="fr-FR" b="1" dirty="0" err="1" smtClean="0">
                <a:solidFill>
                  <a:srgbClr val="003300"/>
                </a:solidFill>
              </a:rPr>
              <a:t>Nucl</a:t>
            </a:r>
            <a:r>
              <a:rPr lang="fr-FR" b="1" dirty="0" smtClean="0">
                <a:solidFill>
                  <a:srgbClr val="003300"/>
                </a:solidFill>
              </a:rPr>
              <a:t>. Phys. B838 </a:t>
            </a:r>
            <a:r>
              <a:rPr lang="fr-FR" dirty="0" smtClean="0">
                <a:solidFill>
                  <a:srgbClr val="003300"/>
                </a:solidFill>
              </a:rPr>
              <a:t>(2010) 136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9512" y="5219650"/>
            <a:ext cx="3708920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3300"/>
                </a:solidFill>
              </a:rPr>
              <a:t>G. D’</a:t>
            </a:r>
            <a:r>
              <a:rPr lang="fr-FR" b="1" dirty="0" err="1" smtClean="0">
                <a:solidFill>
                  <a:srgbClr val="003300"/>
                </a:solidFill>
              </a:rPr>
              <a:t>Agostini</a:t>
            </a:r>
            <a:r>
              <a:rPr lang="fr-FR" b="1" dirty="0" smtClean="0">
                <a:solidFill>
                  <a:srgbClr val="003300"/>
                </a:solidFill>
              </a:rPr>
              <a:t>   NIM A346 </a:t>
            </a:r>
            <a:r>
              <a:rPr lang="fr-FR" dirty="0" smtClean="0">
                <a:solidFill>
                  <a:srgbClr val="003300"/>
                </a:solidFill>
              </a:rPr>
              <a:t>(1994)306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3656" y="5664646"/>
            <a:ext cx="4248472" cy="4320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3300"/>
                </a:solidFill>
              </a:rPr>
              <a:t>V. </a:t>
            </a:r>
            <a:r>
              <a:rPr lang="fr-FR" b="1" dirty="0" err="1" smtClean="0">
                <a:solidFill>
                  <a:srgbClr val="003300"/>
                </a:solidFill>
              </a:rPr>
              <a:t>Blobel</a:t>
            </a:r>
            <a:r>
              <a:rPr lang="fr-FR" b="1" dirty="0" smtClean="0">
                <a:solidFill>
                  <a:srgbClr val="003300"/>
                </a:solidFill>
              </a:rPr>
              <a:t> </a:t>
            </a:r>
            <a:r>
              <a:rPr lang="fr-FR" b="1" dirty="0" err="1" smtClean="0">
                <a:solidFill>
                  <a:srgbClr val="003300"/>
                </a:solidFill>
              </a:rPr>
              <a:t>eConf</a:t>
            </a:r>
            <a:r>
              <a:rPr lang="fr-FR" b="1" dirty="0" smtClean="0">
                <a:solidFill>
                  <a:srgbClr val="003300"/>
                </a:solidFill>
              </a:rPr>
              <a:t> C030908  MOET002 (2003)</a:t>
            </a:r>
            <a:endParaRPr lang="fr-FR" dirty="0" smtClean="0">
              <a:solidFill>
                <a:srgbClr val="0033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16016" y="5664646"/>
            <a:ext cx="4104456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3300"/>
                </a:solidFill>
              </a:rPr>
              <a:t>M. Benayoun </a:t>
            </a:r>
            <a:r>
              <a:rPr lang="fr-FR" b="1" i="1" dirty="0" smtClean="0">
                <a:solidFill>
                  <a:srgbClr val="003300"/>
                </a:solidFill>
              </a:rPr>
              <a:t>et al  </a:t>
            </a:r>
            <a:r>
              <a:rPr lang="fr-FR" b="1" dirty="0" smtClean="0">
                <a:solidFill>
                  <a:srgbClr val="003300"/>
                </a:solidFill>
              </a:rPr>
              <a:t>, to </a:t>
            </a:r>
            <a:r>
              <a:rPr lang="fr-FR" b="1" dirty="0" err="1" smtClean="0">
                <a:solidFill>
                  <a:srgbClr val="003300"/>
                </a:solidFill>
              </a:rPr>
              <a:t>be</a:t>
            </a:r>
            <a:r>
              <a:rPr lang="fr-FR" b="1" dirty="0" smtClean="0">
                <a:solidFill>
                  <a:srgbClr val="003300"/>
                </a:solidFill>
              </a:rPr>
              <a:t> </a:t>
            </a:r>
            <a:r>
              <a:rPr lang="fr-FR" b="1" dirty="0" err="1" smtClean="0">
                <a:solidFill>
                  <a:srgbClr val="003300"/>
                </a:solidFill>
              </a:rPr>
              <a:t>published</a:t>
            </a:r>
            <a:endParaRPr lang="fr-FR" dirty="0" smtClean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859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FF00"/>
            </a:solidFill>
          </a:ln>
        </p:spPr>
        <p:txBody>
          <a:bodyPr/>
          <a:lstStyle/>
          <a:p>
            <a:r>
              <a:rPr lang="fr-FR" b="1" dirty="0" smtClean="0"/>
              <a:t>An </a:t>
            </a:r>
            <a:r>
              <a:rPr lang="fr-FR" b="1" dirty="0" err="1" smtClean="0"/>
              <a:t>Effect</a:t>
            </a:r>
            <a:r>
              <a:rPr lang="fr-FR" b="1" dirty="0" smtClean="0"/>
              <a:t> of </a:t>
            </a:r>
            <a:r>
              <a:rPr lang="fr-FR" b="1" dirty="0" err="1" smtClean="0"/>
              <a:t>Scale</a:t>
            </a:r>
            <a:r>
              <a:rPr lang="fr-FR" b="1" dirty="0" smtClean="0"/>
              <a:t> </a:t>
            </a:r>
            <a:r>
              <a:rPr lang="fr-FR" b="1" dirty="0" err="1" smtClean="0"/>
              <a:t>Uncertainty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b="1" i="1" dirty="0" err="1" smtClean="0"/>
              <a:t>Experimental</a:t>
            </a:r>
            <a:r>
              <a:rPr lang="fr-FR" b="1" i="1" dirty="0" smtClean="0"/>
              <a:t> </a:t>
            </a:r>
            <a:r>
              <a:rPr lang="fr-FR" b="1" dirty="0" err="1" smtClean="0"/>
              <a:t>quantity</a:t>
            </a:r>
            <a:r>
              <a:rPr lang="fr-FR" b="1" dirty="0" smtClean="0"/>
              <a:t>                  M ?</a:t>
            </a:r>
          </a:p>
          <a:p>
            <a:endParaRPr lang="fr-FR" b="1" dirty="0" smtClean="0"/>
          </a:p>
          <a:p>
            <a:pPr>
              <a:buNone/>
            </a:pPr>
            <a:r>
              <a:rPr lang="fr-FR" b="1" dirty="0" smtClean="0"/>
              <a:t>                           m?    </a:t>
            </a:r>
            <a:r>
              <a:rPr lang="fr-FR" b="1" dirty="0" smtClean="0">
                <a:solidFill>
                  <a:srgbClr val="00B050"/>
                </a:solidFill>
              </a:rPr>
              <a:t>or</a:t>
            </a:r>
            <a:r>
              <a:rPr lang="fr-FR" b="1" dirty="0" smtClean="0"/>
              <a:t>       m-</a:t>
            </a:r>
            <a:r>
              <a:rPr lang="el-GR" b="1" dirty="0" smtClean="0">
                <a:solidFill>
                  <a:srgbClr val="FF0000"/>
                </a:solidFill>
              </a:rPr>
              <a:t>λ</a:t>
            </a:r>
            <a:r>
              <a:rPr lang="fr-FR" b="1" dirty="0" smtClean="0"/>
              <a:t>A ?</a:t>
            </a:r>
          </a:p>
          <a:p>
            <a:r>
              <a:rPr lang="fr-FR" b="1" dirty="0" smtClean="0"/>
              <a:t>Contribution to HVP  </a:t>
            </a:r>
            <a:r>
              <a:rPr lang="fr-FR" b="1" dirty="0" err="1" smtClean="0"/>
              <a:t>should</a:t>
            </a:r>
            <a:r>
              <a:rPr lang="fr-FR" b="1" dirty="0" smtClean="0"/>
              <a:t>  </a:t>
            </a:r>
            <a:r>
              <a:rPr lang="fr-FR" b="1" dirty="0" err="1" smtClean="0"/>
              <a:t>be</a:t>
            </a:r>
            <a:r>
              <a:rPr lang="fr-FR" b="1" dirty="0" smtClean="0"/>
              <a:t> </a:t>
            </a:r>
            <a:r>
              <a:rPr lang="fr-FR" b="1" dirty="0" err="1" smtClean="0"/>
              <a:t>corrected</a:t>
            </a:r>
            <a:endParaRPr lang="fr-FR" b="1" dirty="0" smtClean="0"/>
          </a:p>
          <a:p>
            <a:pPr lvl="1">
              <a:buNone/>
            </a:pPr>
            <a:r>
              <a:rPr lang="fr-FR" sz="4000" b="1" dirty="0" smtClean="0"/>
              <a:t>			∫</a:t>
            </a:r>
            <a:r>
              <a:rPr lang="fr-FR" b="1" dirty="0" smtClean="0"/>
              <a:t>K(s) M(s)  =    </a:t>
            </a:r>
            <a:r>
              <a:rPr lang="fr-FR" sz="4000" b="1" dirty="0" smtClean="0"/>
              <a:t>∫</a:t>
            </a:r>
            <a:r>
              <a:rPr lang="fr-FR" b="1" dirty="0" smtClean="0"/>
              <a:t>K(s) m(s)  - </a:t>
            </a:r>
            <a:r>
              <a:rPr lang="fr-FR" sz="4000" b="1" dirty="0" smtClean="0"/>
              <a:t> </a:t>
            </a:r>
            <a:r>
              <a:rPr lang="el-GR" sz="4000" b="1" dirty="0" smtClean="0">
                <a:solidFill>
                  <a:srgbClr val="FF0000"/>
                </a:solidFill>
              </a:rPr>
              <a:t>λ </a:t>
            </a:r>
            <a:r>
              <a:rPr lang="fr-FR" sz="4000" b="1" dirty="0" smtClean="0"/>
              <a:t>∫</a:t>
            </a:r>
            <a:r>
              <a:rPr lang="fr-FR" b="1" dirty="0" smtClean="0"/>
              <a:t>K(s) A(s)</a:t>
            </a:r>
          </a:p>
          <a:p>
            <a:r>
              <a:rPr lang="fr-FR" b="1" dirty="0" smtClean="0"/>
              <a:t>Correction Evaluation  </a:t>
            </a:r>
            <a:r>
              <a:rPr lang="fr-FR" b="1" dirty="0" err="1" smtClean="0"/>
              <a:t>requires</a:t>
            </a:r>
            <a:r>
              <a:rPr lang="fr-FR" b="1" dirty="0" smtClean="0"/>
              <a:t>  </a:t>
            </a:r>
            <a:r>
              <a:rPr lang="el-GR" b="1" dirty="0" smtClean="0">
                <a:solidFill>
                  <a:srgbClr val="FF0000"/>
                </a:solidFill>
              </a:rPr>
              <a:t>λ</a:t>
            </a:r>
            <a:r>
              <a:rPr lang="fr-FR" b="1" dirty="0" smtClean="0"/>
              <a:t> &amp; A(s) 		→  but  </a:t>
            </a:r>
            <a:r>
              <a:rPr lang="fr-FR" b="1" dirty="0" err="1" smtClean="0"/>
              <a:t>fits</a:t>
            </a:r>
            <a:r>
              <a:rPr lang="fr-FR" b="1" dirty="0" smtClean="0"/>
              <a:t>   </a:t>
            </a:r>
            <a:r>
              <a:rPr lang="fr-FR" b="1" dirty="0" err="1" smtClean="0"/>
              <a:t>provide</a:t>
            </a:r>
            <a:r>
              <a:rPr lang="fr-FR" b="1" dirty="0" smtClean="0"/>
              <a:t> M(s) </a:t>
            </a:r>
            <a:r>
              <a:rPr lang="fr-FR" b="1" dirty="0" err="1" smtClean="0"/>
              <a:t>directly</a:t>
            </a:r>
            <a:endParaRPr lang="fr-FR" b="1" dirty="0" smtClean="0"/>
          </a:p>
        </p:txBody>
      </p:sp>
      <p:sp>
        <p:nvSpPr>
          <p:cNvPr id="4" name="Double flèche horizontale 3"/>
          <p:cNvSpPr/>
          <p:nvPr/>
        </p:nvSpPr>
        <p:spPr>
          <a:xfrm>
            <a:off x="4716016" y="1772816"/>
            <a:ext cx="1216152" cy="288032"/>
          </a:xfrm>
          <a:prstGeom prst="leftRightArrow">
            <a:avLst>
              <a:gd name="adj1" fmla="val 42613"/>
              <a:gd name="adj2" fmla="val 7585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2555776" y="2564904"/>
            <a:ext cx="3816424" cy="792088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6012160" y="3861048"/>
            <a:ext cx="2376264" cy="864096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1907704" y="5229200"/>
            <a:ext cx="5616624" cy="576064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FF00"/>
            </a:solidFill>
          </a:ln>
        </p:spPr>
        <p:txBody>
          <a:bodyPr/>
          <a:lstStyle/>
          <a:p>
            <a:r>
              <a:rPr lang="fr-FR" dirty="0" err="1" smtClean="0"/>
              <a:t>Scale</a:t>
            </a:r>
            <a:r>
              <a:rPr lang="fr-FR" dirty="0" smtClean="0"/>
              <a:t> </a:t>
            </a:r>
            <a:r>
              <a:rPr lang="fr-FR" dirty="0" err="1" smtClean="0"/>
              <a:t>Uncertainty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Minimize</a:t>
            </a:r>
            <a:r>
              <a:rPr lang="fr-FR" dirty="0" smtClean="0"/>
              <a:t> :</a:t>
            </a:r>
          </a:p>
          <a:p>
            <a:endParaRPr lang="fr-FR" dirty="0" smtClean="0"/>
          </a:p>
          <a:p>
            <a:r>
              <a:rPr lang="fr-FR" dirty="0" err="1" smtClean="0"/>
              <a:t>Solve</a:t>
            </a:r>
            <a:r>
              <a:rPr lang="fr-FR" dirty="0" smtClean="0"/>
              <a:t>  for  </a:t>
            </a:r>
            <a:r>
              <a:rPr lang="el-GR" dirty="0" smtClean="0"/>
              <a:t>λ</a:t>
            </a:r>
            <a:r>
              <a:rPr lang="fr-FR" dirty="0" smtClean="0"/>
              <a:t>   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(A= m or M)  </a:t>
            </a:r>
            <a:r>
              <a:rPr lang="fr-FR" dirty="0" err="1" smtClean="0"/>
              <a:t>gives</a:t>
            </a:r>
            <a:r>
              <a:rPr lang="fr-FR" dirty="0" smtClean="0"/>
              <a:t>: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b="1" dirty="0" smtClean="0"/>
              <a:t>And :</a:t>
            </a:r>
          </a:p>
          <a:p>
            <a:endParaRPr lang="fr-FR" b="1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46</a:t>
            </a:fld>
            <a:endParaRPr lang="fr-BE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323528" y="2060848"/>
          <a:ext cx="8429224" cy="831582"/>
        </p:xfrm>
        <a:graphic>
          <a:graphicData uri="http://schemas.openxmlformats.org/presentationml/2006/ole">
            <p:oleObj spid="_x0000_s1265938" name="Equation" r:id="rId3" imgW="2832100" imgH="279400" progId="Equation.DSMT4">
              <p:embed/>
            </p:oleObj>
          </a:graphicData>
        </a:graphic>
      </p:graphicFrame>
      <p:graphicFrame>
        <p:nvGraphicFramePr>
          <p:cNvPr id="7" name="Objet 6"/>
          <p:cNvGraphicFramePr>
            <a:graphicFrameLocks noChangeAspect="1"/>
          </p:cNvGraphicFramePr>
          <p:nvPr/>
        </p:nvGraphicFramePr>
        <p:xfrm>
          <a:off x="755575" y="3501009"/>
          <a:ext cx="6984777" cy="895484"/>
        </p:xfrm>
        <a:graphic>
          <a:graphicData uri="http://schemas.openxmlformats.org/presentationml/2006/ole">
            <p:oleObj spid="_x0000_s1265939" name="Equation" r:id="rId4" imgW="2476500" imgH="317500" progId="Equation.DSMT4">
              <p:embed/>
            </p:oleObj>
          </a:graphicData>
        </a:graphic>
      </p:graphicFrame>
      <p:graphicFrame>
        <p:nvGraphicFramePr>
          <p:cNvPr id="8" name="Objet 7"/>
          <p:cNvGraphicFramePr>
            <a:graphicFrameLocks noChangeAspect="1"/>
          </p:cNvGraphicFramePr>
          <p:nvPr/>
        </p:nvGraphicFramePr>
        <p:xfrm>
          <a:off x="3689350" y="1660525"/>
          <a:ext cx="114300" cy="177800"/>
        </p:xfrm>
        <a:graphic>
          <a:graphicData uri="http://schemas.openxmlformats.org/presentationml/2006/ole">
            <p:oleObj spid="_x0000_s1265940" name="Equation" r:id="rId5" imgW="435285" imgH="677109" progId="Equation.DSMT4">
              <p:embed/>
            </p:oleObj>
          </a:graphicData>
        </a:graphic>
      </p:graphicFrame>
      <p:graphicFrame>
        <p:nvGraphicFramePr>
          <p:cNvPr id="9" name="Objet 8"/>
          <p:cNvGraphicFramePr>
            <a:graphicFrameLocks noChangeAspect="1"/>
          </p:cNvGraphicFramePr>
          <p:nvPr/>
        </p:nvGraphicFramePr>
        <p:xfrm>
          <a:off x="827584" y="5085183"/>
          <a:ext cx="6120680" cy="1072697"/>
        </p:xfrm>
        <a:graphic>
          <a:graphicData uri="http://schemas.openxmlformats.org/presentationml/2006/ole">
            <p:oleObj spid="_x0000_s1265941" name="Equation" r:id="rId6" imgW="2463800" imgH="43180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46985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FF00"/>
            </a:solidFill>
          </a:ln>
        </p:spPr>
        <p:txBody>
          <a:bodyPr/>
          <a:lstStyle/>
          <a:p>
            <a:r>
              <a:rPr lang="fr-FR" b="1" dirty="0" err="1" smtClean="0"/>
              <a:t>Scale</a:t>
            </a:r>
            <a:r>
              <a:rPr lang="fr-FR" b="1" dirty="0" smtClean="0"/>
              <a:t> </a:t>
            </a:r>
            <a:r>
              <a:rPr lang="fr-FR" b="1" dirty="0" err="1" smtClean="0"/>
              <a:t>Uncertainty</a:t>
            </a:r>
            <a:r>
              <a:rPr lang="fr-FR" b="1" dirty="0" smtClean="0"/>
              <a:t>(</a:t>
            </a:r>
            <a:r>
              <a:rPr lang="fr-FR" b="1" dirty="0" err="1" smtClean="0"/>
              <a:t>ies</a:t>
            </a:r>
            <a:r>
              <a:rPr lang="fr-FR" b="1" dirty="0" smtClean="0"/>
              <a:t>)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fr-FR" dirty="0" err="1" smtClean="0"/>
              <a:t>Minimize</a:t>
            </a:r>
            <a:r>
              <a:rPr lang="fr-FR" dirty="0" smtClean="0"/>
              <a:t> :</a:t>
            </a:r>
          </a:p>
          <a:p>
            <a:pPr>
              <a:lnSpc>
                <a:spcPct val="120000"/>
              </a:lnSpc>
            </a:pPr>
            <a:endParaRPr lang="fr-FR" dirty="0" smtClean="0"/>
          </a:p>
          <a:p>
            <a:pPr indent="0">
              <a:lnSpc>
                <a:spcPct val="110000"/>
              </a:lnSpc>
            </a:pPr>
            <a:r>
              <a:rPr lang="fr-FR" dirty="0" err="1" smtClean="0"/>
              <a:t>Solving</a:t>
            </a:r>
            <a:r>
              <a:rPr lang="fr-FR" dirty="0" smtClean="0"/>
              <a:t>  for </a:t>
            </a:r>
            <a:r>
              <a:rPr lang="el-GR" dirty="0" smtClean="0"/>
              <a:t>λ</a:t>
            </a:r>
            <a:r>
              <a:rPr lang="fr-FR" dirty="0" smtClean="0"/>
              <a:t>   (                      ) </a:t>
            </a:r>
            <a:r>
              <a:rPr lang="fr-FR" dirty="0" err="1" smtClean="0"/>
              <a:t>leads</a:t>
            </a:r>
            <a:r>
              <a:rPr lang="fr-FR" dirty="0" smtClean="0"/>
              <a:t>  to:</a:t>
            </a:r>
          </a:p>
          <a:p>
            <a:pPr indent="0">
              <a:lnSpc>
                <a:spcPct val="110000"/>
              </a:lnSpc>
              <a:buNone/>
            </a:pPr>
            <a:endParaRPr lang="fr-FR" dirty="0" smtClean="0"/>
          </a:p>
          <a:p>
            <a:pPr indent="0">
              <a:lnSpc>
                <a:spcPct val="110000"/>
              </a:lnSpc>
            </a:pPr>
            <a:endParaRPr lang="fr-FR" b="1" dirty="0" smtClean="0"/>
          </a:p>
          <a:p>
            <a:pPr indent="0">
              <a:lnSpc>
                <a:spcPct val="110000"/>
              </a:lnSpc>
            </a:pPr>
            <a:r>
              <a:rPr lang="fr-FR" b="1" dirty="0" err="1" smtClean="0"/>
              <a:t>with</a:t>
            </a:r>
            <a:r>
              <a:rPr lang="fr-FR" b="1" dirty="0" smtClean="0"/>
              <a:t> :</a:t>
            </a:r>
          </a:p>
          <a:p>
            <a:pPr>
              <a:lnSpc>
                <a:spcPct val="110000"/>
              </a:lnSpc>
              <a:buNone/>
            </a:pPr>
            <a:r>
              <a:rPr lang="fr-FR" b="1" dirty="0" smtClean="0"/>
              <a:t>  </a:t>
            </a:r>
          </a:p>
          <a:p>
            <a:pPr>
              <a:lnSpc>
                <a:spcPct val="110000"/>
              </a:lnSpc>
              <a:buNone/>
            </a:pPr>
            <a:r>
              <a:rPr lang="fr-FR" b="1" dirty="0" smtClean="0"/>
              <a:t>  How to </a:t>
            </a:r>
            <a:r>
              <a:rPr lang="fr-FR" b="1" dirty="0" err="1" smtClean="0"/>
              <a:t>choose</a:t>
            </a:r>
            <a:r>
              <a:rPr lang="fr-FR" b="1" dirty="0" smtClean="0"/>
              <a:t> A </a:t>
            </a:r>
            <a:r>
              <a:rPr lang="fr-FR" dirty="0" smtClean="0"/>
              <a:t>?	   	  </a:t>
            </a:r>
          </a:p>
          <a:p>
            <a:pPr>
              <a:lnSpc>
                <a:spcPct val="110000"/>
              </a:lnSpc>
              <a:buNone/>
            </a:pPr>
            <a:endParaRPr lang="fr-FR" b="1" dirty="0" smtClean="0"/>
          </a:p>
          <a:p>
            <a:pPr>
              <a:lnSpc>
                <a:spcPct val="110000"/>
              </a:lnSpc>
              <a:buNone/>
            </a:pPr>
            <a:endParaRPr lang="fr-FR" b="1" dirty="0" smtClean="0"/>
          </a:p>
          <a:p>
            <a:endParaRPr lang="fr-FR" b="1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47</a:t>
            </a:fld>
            <a:endParaRPr lang="fr-BE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323528" y="2204864"/>
          <a:ext cx="8429224" cy="831582"/>
        </p:xfrm>
        <a:graphic>
          <a:graphicData uri="http://schemas.openxmlformats.org/presentationml/2006/ole">
            <p:oleObj spid="_x0000_s1269008" name="Equation" r:id="rId3" imgW="2832100" imgH="279400" progId="Equation.DSMT4">
              <p:embed/>
            </p:oleObj>
          </a:graphicData>
        </a:graphic>
      </p:graphicFrame>
      <p:graphicFrame>
        <p:nvGraphicFramePr>
          <p:cNvPr id="7" name="Objet 6"/>
          <p:cNvGraphicFramePr>
            <a:graphicFrameLocks noChangeAspect="1"/>
          </p:cNvGraphicFramePr>
          <p:nvPr/>
        </p:nvGraphicFramePr>
        <p:xfrm>
          <a:off x="827584" y="3356992"/>
          <a:ext cx="6984777" cy="895484"/>
        </p:xfrm>
        <a:graphic>
          <a:graphicData uri="http://schemas.openxmlformats.org/presentationml/2006/ole">
            <p:oleObj spid="_x0000_s1269009" name="Equation" r:id="rId4" imgW="2476500" imgH="317500" progId="Equation.DSMT4">
              <p:embed/>
            </p:oleObj>
          </a:graphicData>
        </a:graphic>
      </p:graphicFrame>
      <p:graphicFrame>
        <p:nvGraphicFramePr>
          <p:cNvPr id="8" name="Objet 7"/>
          <p:cNvGraphicFramePr>
            <a:graphicFrameLocks noChangeAspect="1"/>
          </p:cNvGraphicFramePr>
          <p:nvPr/>
        </p:nvGraphicFramePr>
        <p:xfrm>
          <a:off x="3689350" y="1660525"/>
          <a:ext cx="114300" cy="177800"/>
        </p:xfrm>
        <a:graphic>
          <a:graphicData uri="http://schemas.openxmlformats.org/presentationml/2006/ole">
            <p:oleObj spid="_x0000_s1269010" name="Equation" r:id="rId5" imgW="435285" imgH="677109" progId="Equation.DSMT4">
              <p:embed/>
            </p:oleObj>
          </a:graphicData>
        </a:graphic>
      </p:graphicFrame>
      <p:graphicFrame>
        <p:nvGraphicFramePr>
          <p:cNvPr id="9" name="Objet 8"/>
          <p:cNvGraphicFramePr>
            <a:graphicFrameLocks noChangeAspect="1"/>
          </p:cNvGraphicFramePr>
          <p:nvPr/>
        </p:nvGraphicFramePr>
        <p:xfrm>
          <a:off x="2339752" y="4293096"/>
          <a:ext cx="5544616" cy="971737"/>
        </p:xfrm>
        <a:graphic>
          <a:graphicData uri="http://schemas.openxmlformats.org/presentationml/2006/ole">
            <p:oleObj spid="_x0000_s1269011" name="Equation" r:id="rId6" imgW="2463800" imgH="431800" progId="Equation.DSMT4">
              <p:embed/>
            </p:oleObj>
          </a:graphicData>
        </a:graphic>
      </p:graphicFrame>
      <p:sp>
        <p:nvSpPr>
          <p:cNvPr id="10" name="Rectangle 9"/>
          <p:cNvSpPr/>
          <p:nvPr/>
        </p:nvSpPr>
        <p:spPr>
          <a:xfrm>
            <a:off x="4716016" y="1484784"/>
            <a:ext cx="4104456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3300"/>
                </a:solidFill>
              </a:rPr>
              <a:t>M. Benayoun </a:t>
            </a:r>
            <a:r>
              <a:rPr lang="fr-FR" b="1" i="1" dirty="0" smtClean="0">
                <a:solidFill>
                  <a:srgbClr val="003300"/>
                </a:solidFill>
              </a:rPr>
              <a:t>et al  </a:t>
            </a:r>
            <a:r>
              <a:rPr lang="fr-FR" b="1" dirty="0" smtClean="0">
                <a:solidFill>
                  <a:srgbClr val="003300"/>
                </a:solidFill>
              </a:rPr>
              <a:t>EPJ C73 </a:t>
            </a:r>
            <a:r>
              <a:rPr lang="fr-FR" dirty="0" smtClean="0">
                <a:solidFill>
                  <a:srgbClr val="003300"/>
                </a:solidFill>
              </a:rPr>
              <a:t>(2013)2453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539552" y="3429000"/>
            <a:ext cx="7704856" cy="79208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the</a:t>
            </a:r>
            <a:endParaRPr lang="fr-FR" dirty="0"/>
          </a:p>
        </p:txBody>
      </p:sp>
      <p:graphicFrame>
        <p:nvGraphicFramePr>
          <p:cNvPr id="12" name="Objet 11"/>
          <p:cNvGraphicFramePr>
            <a:graphicFrameLocks noChangeAspect="1"/>
          </p:cNvGraphicFramePr>
          <p:nvPr/>
        </p:nvGraphicFramePr>
        <p:xfrm>
          <a:off x="3491880" y="2852936"/>
          <a:ext cx="1785695" cy="545629"/>
        </p:xfrm>
        <a:graphic>
          <a:graphicData uri="http://schemas.openxmlformats.org/presentationml/2006/ole">
            <p:oleObj spid="_x0000_s1269012" name="Equation" r:id="rId7" imgW="914400" imgH="279400" progId="Equation.DSMT4">
              <p:embed/>
            </p:oleObj>
          </a:graphicData>
        </a:graphic>
      </p:graphicFrame>
      <p:sp>
        <p:nvSpPr>
          <p:cNvPr id="13" name="Rectangle à coins arrondis 12"/>
          <p:cNvSpPr/>
          <p:nvPr/>
        </p:nvSpPr>
        <p:spPr>
          <a:xfrm>
            <a:off x="323528" y="5445224"/>
            <a:ext cx="3851920" cy="720080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4391472" y="6165304"/>
            <a:ext cx="3563888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3300"/>
                </a:solidFill>
              </a:rPr>
              <a:t>R.D.Ball  </a:t>
            </a:r>
            <a:r>
              <a:rPr lang="fr-FR" b="1" i="1" dirty="0" smtClean="0">
                <a:solidFill>
                  <a:srgbClr val="003300"/>
                </a:solidFill>
              </a:rPr>
              <a:t>et al </a:t>
            </a:r>
            <a:r>
              <a:rPr lang="fr-FR" b="1" dirty="0" smtClean="0">
                <a:solidFill>
                  <a:srgbClr val="003300"/>
                </a:solidFill>
              </a:rPr>
              <a:t>JHEP 1005 </a:t>
            </a:r>
            <a:r>
              <a:rPr lang="fr-FR" dirty="0" smtClean="0">
                <a:solidFill>
                  <a:srgbClr val="003300"/>
                </a:solidFill>
              </a:rPr>
              <a:t>(2010)075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391472" y="5229200"/>
            <a:ext cx="3708920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3300"/>
                </a:solidFill>
              </a:rPr>
              <a:t>G. D’</a:t>
            </a:r>
            <a:r>
              <a:rPr lang="fr-FR" b="1" dirty="0" err="1" smtClean="0">
                <a:solidFill>
                  <a:srgbClr val="003300"/>
                </a:solidFill>
              </a:rPr>
              <a:t>Agostini</a:t>
            </a:r>
            <a:r>
              <a:rPr lang="fr-FR" b="1" dirty="0" smtClean="0">
                <a:solidFill>
                  <a:srgbClr val="003300"/>
                </a:solidFill>
              </a:rPr>
              <a:t>   NIM A346 </a:t>
            </a:r>
            <a:r>
              <a:rPr lang="fr-FR" dirty="0" smtClean="0">
                <a:solidFill>
                  <a:srgbClr val="003300"/>
                </a:solidFill>
              </a:rPr>
              <a:t>(1994)306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391472" y="5661248"/>
            <a:ext cx="4248472" cy="4320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3300"/>
                </a:solidFill>
              </a:rPr>
              <a:t>V. </a:t>
            </a:r>
            <a:r>
              <a:rPr lang="fr-FR" b="1" dirty="0" err="1" smtClean="0">
                <a:solidFill>
                  <a:srgbClr val="003300"/>
                </a:solidFill>
              </a:rPr>
              <a:t>Blobel</a:t>
            </a:r>
            <a:r>
              <a:rPr lang="fr-FR" b="1" dirty="0" smtClean="0">
                <a:solidFill>
                  <a:srgbClr val="003300"/>
                </a:solidFill>
              </a:rPr>
              <a:t> </a:t>
            </a:r>
            <a:r>
              <a:rPr lang="fr-FR" b="1" dirty="0" err="1" smtClean="0">
                <a:solidFill>
                  <a:srgbClr val="003300"/>
                </a:solidFill>
              </a:rPr>
              <a:t>eConf</a:t>
            </a:r>
            <a:r>
              <a:rPr lang="fr-FR" b="1" dirty="0" smtClean="0">
                <a:solidFill>
                  <a:srgbClr val="003300"/>
                </a:solidFill>
              </a:rPr>
              <a:t> C030908  MOET002 (2003)</a:t>
            </a:r>
            <a:endParaRPr lang="fr-FR" dirty="0" smtClean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937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FF00"/>
            </a:solidFill>
          </a:ln>
        </p:spPr>
        <p:txBody>
          <a:bodyPr/>
          <a:lstStyle/>
          <a:p>
            <a:r>
              <a:rPr lang="fr-FR" dirty="0" smtClean="0"/>
              <a:t>NA7 </a:t>
            </a:r>
            <a:r>
              <a:rPr lang="fr-FR" dirty="0" err="1" smtClean="0"/>
              <a:t>Residuals</a:t>
            </a:r>
            <a:r>
              <a:rPr lang="fr-FR" dirty="0" smtClean="0"/>
              <a:t> (</a:t>
            </a:r>
            <a:r>
              <a:rPr lang="el-GR" dirty="0" smtClean="0"/>
              <a:t>χ</a:t>
            </a:r>
            <a:r>
              <a:rPr lang="fr-FR" baseline="30000" smtClean="0"/>
              <a:t>2</a:t>
            </a:r>
            <a:r>
              <a:rPr lang="fr-FR" smtClean="0"/>
              <a:t>/N≈90/60</a:t>
            </a:r>
            <a:r>
              <a:rPr lang="fr-FR" dirty="0" smtClean="0"/>
              <a:t>)!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48</a:t>
            </a:fld>
            <a:endParaRPr lang="fr-BE"/>
          </a:p>
        </p:txBody>
      </p:sp>
      <p:pic>
        <p:nvPicPr>
          <p:cNvPr id="8" name="Espace réservé du contenu 7" descr="na7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xmlns="" val="180147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fr-FR" dirty="0" smtClean="0"/>
              <a:t>Backup </a:t>
            </a:r>
            <a:r>
              <a:rPr lang="fr-FR" dirty="0" err="1" smtClean="0"/>
              <a:t>Slides</a:t>
            </a:r>
            <a:r>
              <a:rPr lang="fr-FR" dirty="0" smtClean="0"/>
              <a:t>  II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210146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b="1" dirty="0" smtClean="0"/>
              <a:t>Isospin </a:t>
            </a:r>
            <a:r>
              <a:rPr lang="fr-FR" b="1" dirty="0" err="1" smtClean="0"/>
              <a:t>Breaking</a:t>
            </a:r>
            <a:r>
              <a:rPr lang="fr-FR" b="1" dirty="0" smtClean="0"/>
              <a:t> : </a:t>
            </a:r>
            <a:r>
              <a:rPr lang="fr-FR" b="1" dirty="0" err="1" smtClean="0"/>
              <a:t>Vector</a:t>
            </a:r>
            <a:r>
              <a:rPr lang="fr-FR" b="1" dirty="0" smtClean="0"/>
              <a:t> Field </a:t>
            </a:r>
            <a:r>
              <a:rPr lang="fr-FR" b="1" dirty="0" err="1" smtClean="0"/>
              <a:t>Mixing</a:t>
            </a:r>
            <a:r>
              <a:rPr lang="fr-FR" b="1" dirty="0" smtClean="0"/>
              <a:t> 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556792"/>
            <a:ext cx="8645708" cy="4680520"/>
          </a:xfrm>
        </p:spPr>
        <p:txBody>
          <a:bodyPr>
            <a:normAutofit/>
          </a:bodyPr>
          <a:lstStyle/>
          <a:p>
            <a:r>
              <a:rPr lang="fr-FR" dirty="0" err="1" smtClean="0"/>
              <a:t>At</a:t>
            </a:r>
            <a:r>
              <a:rPr lang="fr-FR" dirty="0" smtClean="0"/>
              <a:t> one </a:t>
            </a:r>
            <a:r>
              <a:rPr lang="fr-FR" dirty="0" err="1" smtClean="0"/>
              <a:t>loop</a:t>
            </a:r>
            <a:r>
              <a:rPr lang="fr-FR" dirty="0" smtClean="0"/>
              <a:t>,  the HLS </a:t>
            </a:r>
            <a:r>
              <a:rPr lang="fr-FR" dirty="0" err="1" smtClean="0"/>
              <a:t>Lagrangian</a:t>
            </a:r>
            <a:r>
              <a:rPr lang="fr-FR" dirty="0" smtClean="0"/>
              <a:t> </a:t>
            </a:r>
            <a:r>
              <a:rPr lang="fr-FR" dirty="0" err="1" smtClean="0"/>
              <a:t>piece</a:t>
            </a:r>
            <a:r>
              <a:rPr lang="fr-FR" dirty="0" smtClean="0"/>
              <a:t>  </a:t>
            </a:r>
            <a:r>
              <a:rPr lang="fr-FR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fr-FR" b="1" dirty="0" smtClean="0">
                <a:solidFill>
                  <a:srgbClr val="FF0000"/>
                </a:solidFill>
              </a:rPr>
              <a:t>no IB</a:t>
            </a:r>
            <a:r>
              <a:rPr lang="fr-FR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     </a:t>
            </a:r>
            <a:r>
              <a:rPr lang="fr-FR" b="1" dirty="0" smtClean="0">
                <a:solidFill>
                  <a:srgbClr val="FF0000"/>
                </a:solidFill>
              </a:rPr>
              <a:t>s-</a:t>
            </a:r>
            <a:r>
              <a:rPr lang="fr-FR" b="1" dirty="0" err="1" smtClean="0">
                <a:solidFill>
                  <a:srgbClr val="FF0000"/>
                </a:solidFill>
              </a:rPr>
              <a:t>dependent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FF0000"/>
                </a:solidFill>
              </a:rPr>
              <a:t>transitions </a:t>
            </a:r>
            <a:r>
              <a:rPr lang="fr-FR" dirty="0" err="1" smtClean="0">
                <a:solidFill>
                  <a:srgbClr val="FF0000"/>
                </a:solidFill>
              </a:rPr>
              <a:t>among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vector</a:t>
            </a:r>
            <a:r>
              <a:rPr lang="fr-FR" dirty="0" smtClean="0">
                <a:solidFill>
                  <a:srgbClr val="FF0000"/>
                </a:solidFill>
              </a:rPr>
              <a:t>  </a:t>
            </a:r>
            <a:r>
              <a:rPr lang="fr-FR" dirty="0" err="1" smtClean="0">
                <a:solidFill>
                  <a:srgbClr val="FF0000"/>
                </a:solidFill>
              </a:rPr>
              <a:t>fields</a:t>
            </a:r>
            <a:r>
              <a:rPr lang="fr-FR" dirty="0" smtClean="0"/>
              <a:t> 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          </a:t>
            </a:r>
            <a:r>
              <a:rPr lang="fr-FR" b="1" dirty="0" err="1" smtClean="0"/>
              <a:t>ideal</a:t>
            </a:r>
            <a:r>
              <a:rPr lang="fr-FR" b="1" dirty="0" smtClean="0"/>
              <a:t> </a:t>
            </a:r>
            <a:r>
              <a:rPr lang="fr-FR" b="1" dirty="0" err="1" smtClean="0"/>
              <a:t>fields</a:t>
            </a:r>
            <a:r>
              <a:rPr lang="fr-FR" b="1" dirty="0" smtClean="0"/>
              <a:t> </a:t>
            </a:r>
            <a:r>
              <a:rPr lang="fr-FR" b="1" dirty="0" smtClean="0">
                <a:solidFill>
                  <a:srgbClr val="FF0000"/>
                </a:solidFill>
              </a:rPr>
              <a:t>no longer</a:t>
            </a:r>
            <a:r>
              <a:rPr lang="fr-FR" b="1" dirty="0" smtClean="0"/>
              <a:t> mass </a:t>
            </a:r>
            <a:r>
              <a:rPr lang="fr-FR" b="1" dirty="0" err="1" smtClean="0"/>
              <a:t>eigenstates</a:t>
            </a: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PS </a:t>
            </a:r>
            <a:r>
              <a:rPr lang="fr-FR" dirty="0" err="1" smtClean="0"/>
              <a:t>mesons</a:t>
            </a:r>
            <a:r>
              <a:rPr lang="fr-FR" dirty="0" smtClean="0"/>
              <a:t> :: isospin </a:t>
            </a:r>
            <a:r>
              <a:rPr lang="fr-FR" dirty="0" err="1" smtClean="0"/>
              <a:t>symmetry</a:t>
            </a:r>
            <a:r>
              <a:rPr lang="fr-FR" dirty="0" smtClean="0"/>
              <a:t>  </a:t>
            </a:r>
            <a:r>
              <a:rPr lang="fr-FR" dirty="0" err="1" smtClean="0"/>
              <a:t>breaking</a:t>
            </a:r>
            <a:r>
              <a:rPr lang="fr-FR" dirty="0" smtClean="0"/>
              <a:t> :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85F8B-63CD-4C72-AA50-C5F059C535F6}" type="slidenum">
              <a:rPr lang="fr-FR" smtClean="0"/>
              <a:pPr/>
              <a:t>5</a:t>
            </a:fld>
            <a:endParaRPr lang="fr-FR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600075" y="2349500"/>
          <a:ext cx="8248650" cy="785813"/>
        </p:xfrm>
        <a:graphic>
          <a:graphicData uri="http://schemas.openxmlformats.org/presentationml/2006/ole">
            <p:oleObj spid="_x0000_s70850" name="Equation" r:id="rId3" imgW="3911600" imgH="304800" progId="Equation.DSMT4">
              <p:embed/>
            </p:oleObj>
          </a:graphicData>
        </a:graphic>
      </p:graphicFrame>
      <p:graphicFrame>
        <p:nvGraphicFramePr>
          <p:cNvPr id="7" name="Objet 6"/>
          <p:cNvGraphicFramePr>
            <a:graphicFrameLocks noChangeAspect="1"/>
          </p:cNvGraphicFramePr>
          <p:nvPr/>
        </p:nvGraphicFramePr>
        <p:xfrm>
          <a:off x="7212013" y="5589240"/>
          <a:ext cx="1931987" cy="782637"/>
        </p:xfrm>
        <a:graphic>
          <a:graphicData uri="http://schemas.openxmlformats.org/presentationml/2006/ole">
            <p:oleObj spid="_x0000_s70851" name="Equation" r:id="rId4" imgW="723586" imgH="266584" progId="Equation.DSMT4">
              <p:embed/>
            </p:oleObj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0" y="386104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00B050"/>
                </a:solidFill>
              </a:rPr>
              <a:t> VVP </a:t>
            </a:r>
            <a:r>
              <a:rPr lang="fr-FR" sz="2800" dirty="0" err="1" smtClean="0">
                <a:solidFill>
                  <a:srgbClr val="00B050"/>
                </a:solidFill>
              </a:rPr>
              <a:t>Lagrangian</a:t>
            </a:r>
            <a:r>
              <a:rPr lang="fr-FR" sz="2800" dirty="0" smtClean="0">
                <a:solidFill>
                  <a:srgbClr val="00B050"/>
                </a:solidFill>
              </a:rPr>
              <a:t>  :  K*K </a:t>
            </a:r>
            <a:r>
              <a:rPr lang="fr-FR" sz="2800" dirty="0" err="1" smtClean="0">
                <a:solidFill>
                  <a:srgbClr val="00B050"/>
                </a:solidFill>
              </a:rPr>
              <a:t>loops</a:t>
            </a:r>
            <a:r>
              <a:rPr lang="fr-FR" sz="2800" dirty="0" smtClean="0">
                <a:solidFill>
                  <a:srgbClr val="00B050"/>
                </a:solidFill>
              </a:rPr>
              <a:t> // Yang-Mills   </a:t>
            </a:r>
            <a:r>
              <a:rPr lang="fr-FR" sz="2800" dirty="0" err="1" smtClean="0">
                <a:solidFill>
                  <a:srgbClr val="00B050"/>
                </a:solidFill>
              </a:rPr>
              <a:t>term</a:t>
            </a:r>
            <a:r>
              <a:rPr lang="fr-FR" sz="2800" dirty="0" smtClean="0">
                <a:solidFill>
                  <a:srgbClr val="00B050"/>
                </a:solidFill>
              </a:rPr>
              <a:t> :  K*K*</a:t>
            </a:r>
            <a:r>
              <a:rPr lang="fr-FR" sz="2800" dirty="0" err="1" smtClean="0">
                <a:solidFill>
                  <a:srgbClr val="00B050"/>
                </a:solidFill>
              </a:rPr>
              <a:t>loops</a:t>
            </a:r>
            <a:endParaRPr lang="fr-FR" sz="2800" dirty="0">
              <a:solidFill>
                <a:srgbClr val="00B050"/>
              </a:solidFill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3131840" y="3933056"/>
            <a:ext cx="285752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7740352" y="3933056"/>
            <a:ext cx="285752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95536" y="4437112"/>
            <a:ext cx="504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→</a:t>
            </a:r>
            <a:endParaRPr lang="fr-FR" sz="40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3528" y="3356992"/>
            <a:ext cx="556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→</a:t>
            </a:r>
            <a:endParaRPr lang="fr-FR" sz="2400" b="1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1115616" y="4509120"/>
            <a:ext cx="6984776" cy="57606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50</a:t>
            </a:fld>
            <a:endParaRPr lang="fr-BE"/>
          </a:p>
        </p:txBody>
      </p:sp>
      <p:pic>
        <p:nvPicPr>
          <p:cNvPr id="279554" name="Picture 2" descr="C:\Users\benayoun\Desktop\seminaires_2011\figs\check1_kk.ep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5112568" cy="5112568"/>
          </a:xfrm>
          <a:prstGeom prst="rect">
            <a:avLst/>
          </a:prstGeom>
          <a:noFill/>
        </p:spPr>
      </p:pic>
      <p:graphicFrame>
        <p:nvGraphicFramePr>
          <p:cNvPr id="279555" name="Object 3"/>
          <p:cNvGraphicFramePr>
            <a:graphicFrameLocks noChangeAspect="1"/>
          </p:cNvGraphicFramePr>
          <p:nvPr/>
        </p:nvGraphicFramePr>
        <p:xfrm>
          <a:off x="6573838" y="2997200"/>
          <a:ext cx="1992312" cy="649288"/>
        </p:xfrm>
        <a:graphic>
          <a:graphicData uri="http://schemas.openxmlformats.org/presentationml/2006/ole">
            <p:oleObj spid="_x0000_s1160386" name="Equation" r:id="rId4" imgW="876300" imgH="469900" progId="Equation.DSMT4">
              <p:embed/>
            </p:oleObj>
          </a:graphicData>
        </a:graphic>
      </p:graphicFrame>
      <p:sp>
        <p:nvSpPr>
          <p:cNvPr id="9" name="Rectangle à coins arrondis 8"/>
          <p:cNvSpPr/>
          <p:nvPr/>
        </p:nvSpPr>
        <p:spPr>
          <a:xfrm>
            <a:off x="6804248" y="2204864"/>
            <a:ext cx="1368152" cy="576064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K</a:t>
            </a:r>
            <a:r>
              <a:rPr lang="fr-FR" sz="2400" b="1" baseline="30000" dirty="0" smtClean="0"/>
              <a:t>+</a:t>
            </a:r>
            <a:r>
              <a:rPr lang="fr-FR" sz="2400" b="1" dirty="0" smtClean="0"/>
              <a:t> K</a:t>
            </a:r>
            <a:r>
              <a:rPr lang="fr-FR" sz="2400" b="1" baseline="30000" dirty="0" smtClean="0"/>
              <a:t>-</a:t>
            </a:r>
            <a:endParaRPr lang="fr-FR" sz="2400" b="1" baseline="30000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6876256" y="4293096"/>
            <a:ext cx="1368152" cy="57606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K</a:t>
            </a:r>
            <a:r>
              <a:rPr lang="fr-FR" sz="2400" b="1" baseline="-25000" dirty="0" smtClean="0"/>
              <a:t>L</a:t>
            </a:r>
            <a:r>
              <a:rPr lang="fr-FR" sz="2400" b="1" dirty="0" smtClean="0"/>
              <a:t> K</a:t>
            </a:r>
            <a:r>
              <a:rPr lang="fr-FR" sz="2400" b="1" baseline="-25000" dirty="0" smtClean="0"/>
              <a:t>S</a:t>
            </a:r>
            <a:endParaRPr lang="fr-FR" sz="2400" b="1" baseline="-25000" dirty="0"/>
          </a:p>
        </p:txBody>
      </p:sp>
      <p:graphicFrame>
        <p:nvGraphicFramePr>
          <p:cNvPr id="279556" name="Object 4"/>
          <p:cNvGraphicFramePr>
            <a:graphicFrameLocks noChangeAspect="1"/>
          </p:cNvGraphicFramePr>
          <p:nvPr/>
        </p:nvGraphicFramePr>
        <p:xfrm>
          <a:off x="6457950" y="5229225"/>
          <a:ext cx="2251075" cy="649288"/>
        </p:xfrm>
        <a:graphic>
          <a:graphicData uri="http://schemas.openxmlformats.org/presentationml/2006/ole">
            <p:oleObj spid="_x0000_s1160387" name="Equation" r:id="rId5" imgW="990170" imgH="469696" progId="Equation.DSMT4">
              <p:embed/>
            </p:oleObj>
          </a:graphicData>
        </a:graphic>
      </p:graphicFrame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FF00"/>
            </a:solidFill>
          </a:ln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e</a:t>
            </a:r>
            <a:r>
              <a:rPr lang="fr-FR" b="1" baseline="30000" dirty="0" smtClean="0">
                <a:solidFill>
                  <a:srgbClr val="FF0000"/>
                </a:solidFill>
              </a:rPr>
              <a:t>+</a:t>
            </a:r>
            <a:r>
              <a:rPr lang="fr-FR" b="1" dirty="0" smtClean="0">
                <a:solidFill>
                  <a:srgbClr val="FF0000"/>
                </a:solidFill>
              </a:rPr>
              <a:t>e</a:t>
            </a:r>
            <a:r>
              <a:rPr lang="fr-FR" b="1" baseline="30000" dirty="0" smtClean="0">
                <a:solidFill>
                  <a:srgbClr val="FF0000"/>
                </a:solidFill>
              </a:rPr>
              <a:t>-</a:t>
            </a:r>
            <a:r>
              <a:rPr lang="fr-FR" b="1" dirty="0" smtClean="0">
                <a:solidFill>
                  <a:srgbClr val="FF0000"/>
                </a:solidFill>
              </a:rPr>
              <a:t> → K </a:t>
            </a:r>
            <a:r>
              <a:rPr lang="fr-FR" b="1" dirty="0" err="1" smtClean="0">
                <a:solidFill>
                  <a:srgbClr val="FF0000"/>
                </a:solidFill>
              </a:rPr>
              <a:t>Kbar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dirty="0" smtClean="0">
                <a:solidFill>
                  <a:srgbClr val="FF0000"/>
                </a:solidFill>
              </a:rPr>
              <a:t>Data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51</a:t>
            </a:fld>
            <a:endParaRPr lang="fr-BE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FF00"/>
            </a:solidFill>
          </a:ln>
        </p:spPr>
        <p:txBody>
          <a:bodyPr/>
          <a:lstStyle/>
          <a:p>
            <a:r>
              <a:rPr lang="fr-FR" b="1" dirty="0" smtClean="0"/>
              <a:t>3-pion Data</a:t>
            </a:r>
            <a:endParaRPr lang="fr-FR" b="1" dirty="0"/>
          </a:p>
        </p:txBody>
      </p:sp>
      <p:pic>
        <p:nvPicPr>
          <p:cNvPr id="278531" name="Picture 3" descr="C:\Users\benayoun\Desktop\seminaires_2011\figs\final3p.ep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00808"/>
            <a:ext cx="5400600" cy="4525963"/>
          </a:xfrm>
          <a:prstGeom prst="rect">
            <a:avLst/>
          </a:prstGeom>
          <a:noFill/>
        </p:spPr>
      </p:pic>
      <p:graphicFrame>
        <p:nvGraphicFramePr>
          <p:cNvPr id="9" name="Objet 8"/>
          <p:cNvGraphicFramePr>
            <a:graphicFrameLocks noChangeAspect="1"/>
          </p:cNvGraphicFramePr>
          <p:nvPr/>
        </p:nvGraphicFramePr>
        <p:xfrm>
          <a:off x="4102100" y="1968500"/>
          <a:ext cx="914400" cy="198438"/>
        </p:xfrm>
        <a:graphic>
          <a:graphicData uri="http://schemas.openxmlformats.org/presentationml/2006/ole">
            <p:oleObj spid="_x0000_s1161410" name="Equation" r:id="rId4" imgW="435285" imgH="677109" progId="Equation.DSMT4">
              <p:embed/>
            </p:oleObj>
          </a:graphicData>
        </a:graphic>
      </p:graphicFrame>
      <p:graphicFrame>
        <p:nvGraphicFramePr>
          <p:cNvPr id="278533" name="Object 5"/>
          <p:cNvGraphicFramePr>
            <a:graphicFrameLocks noChangeAspect="1"/>
          </p:cNvGraphicFramePr>
          <p:nvPr/>
        </p:nvGraphicFramePr>
        <p:xfrm>
          <a:off x="6300192" y="2564904"/>
          <a:ext cx="2309813" cy="721296"/>
        </p:xfrm>
        <a:graphic>
          <a:graphicData uri="http://schemas.openxmlformats.org/presentationml/2006/ole">
            <p:oleObj spid="_x0000_s1161411" name="Equation" r:id="rId5" imgW="1016000" imgH="4699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  <a:solidFill>
            <a:srgbClr val="FFFF00"/>
          </a:solidFill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e</a:t>
            </a:r>
            <a:r>
              <a:rPr lang="fr-FR" b="1" baseline="30000" dirty="0" smtClean="0">
                <a:solidFill>
                  <a:srgbClr val="FF0000"/>
                </a:solidFill>
              </a:rPr>
              <a:t>+</a:t>
            </a:r>
            <a:r>
              <a:rPr lang="fr-FR" b="1" dirty="0" smtClean="0">
                <a:solidFill>
                  <a:srgbClr val="FF0000"/>
                </a:solidFill>
              </a:rPr>
              <a:t>e</a:t>
            </a:r>
            <a:r>
              <a:rPr lang="fr-FR" b="1" baseline="30000" dirty="0" smtClean="0">
                <a:solidFill>
                  <a:srgbClr val="FF0000"/>
                </a:solidFill>
              </a:rPr>
              <a:t>-</a:t>
            </a:r>
            <a:r>
              <a:rPr lang="fr-FR" b="1" dirty="0" smtClean="0">
                <a:solidFill>
                  <a:srgbClr val="FF0000"/>
                </a:solidFill>
              </a:rPr>
              <a:t> → </a:t>
            </a:r>
            <a:r>
              <a:rPr lang="el-GR" b="1" dirty="0" smtClean="0">
                <a:solidFill>
                  <a:srgbClr val="FF0000"/>
                </a:solidFill>
              </a:rPr>
              <a:t>π</a:t>
            </a:r>
            <a:r>
              <a:rPr lang="fr-FR" b="1" baseline="30000" dirty="0" smtClean="0">
                <a:solidFill>
                  <a:srgbClr val="FF0000"/>
                </a:solidFill>
              </a:rPr>
              <a:t>0</a:t>
            </a:r>
            <a:r>
              <a:rPr lang="el-GR" b="1" dirty="0" smtClean="0">
                <a:solidFill>
                  <a:srgbClr val="FF0000"/>
                </a:solidFill>
              </a:rPr>
              <a:t> γ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endParaRPr lang="fr-FR" dirty="0"/>
          </a:p>
        </p:txBody>
      </p:sp>
      <p:pic>
        <p:nvPicPr>
          <p:cNvPr id="4" name="Image 3" descr="h601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928802"/>
            <a:ext cx="6643734" cy="4762537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52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graphicFrame>
        <p:nvGraphicFramePr>
          <p:cNvPr id="280578" name="Object 2"/>
          <p:cNvGraphicFramePr>
            <a:graphicFrameLocks noChangeAspect="1"/>
          </p:cNvGraphicFramePr>
          <p:nvPr/>
        </p:nvGraphicFramePr>
        <p:xfrm>
          <a:off x="7080250" y="1989138"/>
          <a:ext cx="1825625" cy="666750"/>
        </p:xfrm>
        <a:graphic>
          <a:graphicData uri="http://schemas.openxmlformats.org/presentationml/2006/ole">
            <p:oleObj spid="_x0000_s1162338" name="Equation" r:id="rId4" imgW="876300" imgH="4699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e</a:t>
            </a:r>
            <a:r>
              <a:rPr lang="fr-FR" b="1" baseline="30000" dirty="0" smtClean="0">
                <a:solidFill>
                  <a:srgbClr val="FF0000"/>
                </a:solidFill>
              </a:rPr>
              <a:t>+</a:t>
            </a:r>
            <a:r>
              <a:rPr lang="fr-FR" b="1" dirty="0" smtClean="0">
                <a:solidFill>
                  <a:srgbClr val="FF0000"/>
                </a:solidFill>
              </a:rPr>
              <a:t>e</a:t>
            </a:r>
            <a:r>
              <a:rPr lang="fr-FR" b="1" baseline="30000" dirty="0" smtClean="0">
                <a:solidFill>
                  <a:srgbClr val="FF0000"/>
                </a:solidFill>
              </a:rPr>
              <a:t>-</a:t>
            </a:r>
            <a:r>
              <a:rPr lang="fr-FR" b="1" dirty="0" smtClean="0">
                <a:solidFill>
                  <a:srgbClr val="FF0000"/>
                </a:solidFill>
              </a:rPr>
              <a:t> → </a:t>
            </a:r>
            <a:r>
              <a:rPr lang="el-GR" b="1" dirty="0" smtClean="0">
                <a:solidFill>
                  <a:srgbClr val="FF0000"/>
                </a:solidFill>
              </a:rPr>
              <a:t>ηγ</a:t>
            </a:r>
            <a:r>
              <a:rPr lang="fr-FR" b="1" dirty="0" smtClean="0">
                <a:solidFill>
                  <a:srgbClr val="FF0000"/>
                </a:solidFill>
              </a:rPr>
              <a:t> Data</a:t>
            </a:r>
            <a:endParaRPr lang="fr-FR" dirty="0"/>
          </a:p>
        </p:txBody>
      </p:sp>
      <p:pic>
        <p:nvPicPr>
          <p:cNvPr id="4" name="Image 3" descr="h649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785926"/>
            <a:ext cx="6715172" cy="5072074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53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graphicFrame>
        <p:nvGraphicFramePr>
          <p:cNvPr id="281602" name="Object 2"/>
          <p:cNvGraphicFramePr>
            <a:graphicFrameLocks noChangeAspect="1"/>
          </p:cNvGraphicFramePr>
          <p:nvPr/>
        </p:nvGraphicFramePr>
        <p:xfrm>
          <a:off x="6961188" y="1989138"/>
          <a:ext cx="2063750" cy="666750"/>
        </p:xfrm>
        <a:graphic>
          <a:graphicData uri="http://schemas.openxmlformats.org/presentationml/2006/ole">
            <p:oleObj spid="_x0000_s1163362" name="Equation" r:id="rId4" imgW="990170" imgH="469696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dirty="0" smtClean="0"/>
              <a:t>Former : </a:t>
            </a:r>
            <a:r>
              <a:rPr lang="fr-FR" b="1" u="heavy" dirty="0" err="1" smtClean="0">
                <a:solidFill>
                  <a:srgbClr val="FF0000"/>
                </a:solidFill>
              </a:rPr>
              <a:t>Prediction</a:t>
            </a:r>
            <a:r>
              <a:rPr lang="fr-FR" dirty="0" smtClean="0"/>
              <a:t> for </a:t>
            </a:r>
            <a:r>
              <a:rPr lang="el-GR" b="1" dirty="0" smtClean="0">
                <a:solidFill>
                  <a:srgbClr val="FF0000"/>
                </a:solidFill>
              </a:rPr>
              <a:t>η</a:t>
            </a:r>
            <a:r>
              <a:rPr lang="fr-FR" b="1" dirty="0" smtClean="0">
                <a:solidFill>
                  <a:srgbClr val="FF0000"/>
                </a:solidFill>
              </a:rPr>
              <a:t>/</a:t>
            </a:r>
            <a:r>
              <a:rPr lang="el-GR" b="1" dirty="0" smtClean="0">
                <a:solidFill>
                  <a:srgbClr val="FF0000"/>
                </a:solidFill>
              </a:rPr>
              <a:t>η</a:t>
            </a:r>
            <a:r>
              <a:rPr lang="fr-FR" b="1" dirty="0" smtClean="0">
                <a:solidFill>
                  <a:srgbClr val="FF0000"/>
                </a:solidFill>
              </a:rPr>
              <a:t>’</a:t>
            </a:r>
            <a:r>
              <a:rPr lang="el-GR" b="1" dirty="0" smtClean="0">
                <a:solidFill>
                  <a:srgbClr val="FF0000"/>
                </a:solidFill>
              </a:rPr>
              <a:t>→ ππ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el-GR" b="1" dirty="0" smtClean="0">
                <a:solidFill>
                  <a:srgbClr val="FF0000"/>
                </a:solidFill>
              </a:rPr>
              <a:t>γ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4" name="Espace réservé du contenu 3" descr="h408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428736"/>
            <a:ext cx="7181558" cy="4840303"/>
          </a:xfrm>
        </p:spPr>
      </p:pic>
      <p:sp>
        <p:nvSpPr>
          <p:cNvPr id="5" name="Rectangle à coins arrondis 4"/>
          <p:cNvSpPr/>
          <p:nvPr/>
        </p:nvSpPr>
        <p:spPr>
          <a:xfrm>
            <a:off x="6286512" y="2143116"/>
            <a:ext cx="2557474" cy="914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Cyrl-AZ" dirty="0" smtClean="0">
                <a:solidFill>
                  <a:schemeClr val="tx1"/>
                </a:solidFill>
              </a:rPr>
              <a:t>Г</a:t>
            </a:r>
            <a:r>
              <a:rPr lang="fr-FR" dirty="0" smtClean="0">
                <a:solidFill>
                  <a:schemeClr val="tx1"/>
                </a:solidFill>
              </a:rPr>
              <a:t>(</a:t>
            </a:r>
            <a:r>
              <a:rPr lang="el-GR" dirty="0" smtClean="0">
                <a:solidFill>
                  <a:schemeClr val="tx1"/>
                </a:solidFill>
              </a:rPr>
              <a:t>η</a:t>
            </a:r>
            <a:r>
              <a:rPr lang="fr-FR" dirty="0" smtClean="0">
                <a:solidFill>
                  <a:schemeClr val="tx1"/>
                </a:solidFill>
              </a:rPr>
              <a:t>’</a:t>
            </a:r>
            <a:r>
              <a:rPr lang="el-GR" dirty="0" smtClean="0">
                <a:solidFill>
                  <a:schemeClr val="tx1"/>
                </a:solidFill>
              </a:rPr>
              <a:t>→ ππ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el-GR" dirty="0" smtClean="0">
                <a:solidFill>
                  <a:schemeClr val="tx1"/>
                </a:solidFill>
              </a:rPr>
              <a:t>γ</a:t>
            </a:r>
            <a:r>
              <a:rPr lang="fr-FR" dirty="0" smtClean="0">
                <a:solidFill>
                  <a:schemeClr val="tx1"/>
                </a:solidFill>
              </a:rPr>
              <a:t>)=53.11±1.47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PDG : 58.3±2.8 </a:t>
            </a:r>
            <a:r>
              <a:rPr lang="fr-FR" dirty="0" err="1" smtClean="0">
                <a:solidFill>
                  <a:schemeClr val="tx1"/>
                </a:solidFill>
              </a:rPr>
              <a:t>keV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6586526" y="4286256"/>
            <a:ext cx="2557474" cy="914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Cyrl-AZ" dirty="0" smtClean="0">
                <a:solidFill>
                  <a:schemeClr val="tx1"/>
                </a:solidFill>
              </a:rPr>
              <a:t>Г</a:t>
            </a:r>
            <a:r>
              <a:rPr lang="fr-FR" dirty="0" smtClean="0">
                <a:solidFill>
                  <a:schemeClr val="tx1"/>
                </a:solidFill>
              </a:rPr>
              <a:t>(</a:t>
            </a:r>
            <a:r>
              <a:rPr lang="el-GR" dirty="0" smtClean="0">
                <a:solidFill>
                  <a:schemeClr val="tx1"/>
                </a:solidFill>
              </a:rPr>
              <a:t>η→ ππ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el-GR" dirty="0" smtClean="0">
                <a:solidFill>
                  <a:schemeClr val="tx1"/>
                </a:solidFill>
              </a:rPr>
              <a:t>γ</a:t>
            </a:r>
            <a:r>
              <a:rPr lang="fr-FR" dirty="0" smtClean="0">
                <a:solidFill>
                  <a:schemeClr val="tx1"/>
                </a:solidFill>
              </a:rPr>
              <a:t>)=55.82±0.83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PDG : 60±4 eV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143644"/>
            <a:ext cx="8572528" cy="50004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err="1" smtClean="0">
                <a:solidFill>
                  <a:srgbClr val="FF0000"/>
                </a:solidFill>
              </a:rPr>
              <a:t>Lineshapes</a:t>
            </a:r>
            <a:r>
              <a:rPr lang="fr-FR" sz="2800" dirty="0" smtClean="0">
                <a:solidFill>
                  <a:srgbClr val="FF0000"/>
                </a:solidFill>
              </a:rPr>
              <a:t> and </a:t>
            </a:r>
            <a:r>
              <a:rPr lang="fr-FR" sz="2800" dirty="0" err="1" smtClean="0">
                <a:solidFill>
                  <a:srgbClr val="FF0000"/>
                </a:solidFill>
              </a:rPr>
              <a:t>yields</a:t>
            </a:r>
            <a:r>
              <a:rPr lang="fr-FR" sz="2800" dirty="0" smtClean="0">
                <a:solidFill>
                  <a:srgbClr val="FF0000"/>
                </a:solidFill>
              </a:rPr>
              <a:t> : </a:t>
            </a:r>
            <a:r>
              <a:rPr lang="fr-FR" sz="2800" b="1" dirty="0" smtClean="0">
                <a:solidFill>
                  <a:srgbClr val="FF0000"/>
                </a:solidFill>
              </a:rPr>
              <a:t>tests</a:t>
            </a:r>
            <a:r>
              <a:rPr lang="fr-FR" sz="2800" dirty="0" smtClean="0">
                <a:solidFill>
                  <a:srgbClr val="FF0000"/>
                </a:solidFill>
              </a:rPr>
              <a:t> for </a:t>
            </a:r>
            <a:r>
              <a:rPr lang="fr-FR" sz="2800" b="1" dirty="0" smtClean="0">
                <a:solidFill>
                  <a:srgbClr val="FF0000"/>
                </a:solidFill>
              </a:rPr>
              <a:t>g </a:t>
            </a:r>
            <a:r>
              <a:rPr lang="fr-FR" sz="2800" dirty="0" smtClean="0">
                <a:solidFill>
                  <a:srgbClr val="FF0000"/>
                </a:solidFill>
              </a:rPr>
              <a:t>value</a:t>
            </a:r>
            <a:r>
              <a:rPr lang="fr-FR" sz="2800" b="1" dirty="0" smtClean="0">
                <a:solidFill>
                  <a:srgbClr val="FF0000"/>
                </a:solidFill>
              </a:rPr>
              <a:t> </a:t>
            </a:r>
            <a:r>
              <a:rPr lang="fr-FR" sz="2800" dirty="0" smtClean="0">
                <a:solidFill>
                  <a:srgbClr val="FF0000"/>
                </a:solidFill>
              </a:rPr>
              <a:t>and </a:t>
            </a:r>
            <a:r>
              <a:rPr lang="el-GR" sz="2800" dirty="0" smtClean="0">
                <a:solidFill>
                  <a:srgbClr val="FF0000"/>
                </a:solidFill>
              </a:rPr>
              <a:t>ρ</a:t>
            </a:r>
            <a:r>
              <a:rPr lang="fr-FR" sz="2800" b="1" baseline="30000" dirty="0" smtClean="0">
                <a:solidFill>
                  <a:srgbClr val="FF0000"/>
                </a:solidFill>
              </a:rPr>
              <a:t>0 </a:t>
            </a:r>
            <a:r>
              <a:rPr lang="fr-FR" sz="2800" b="1" dirty="0" err="1" smtClean="0">
                <a:solidFill>
                  <a:srgbClr val="FF0000"/>
                </a:solidFill>
              </a:rPr>
              <a:t>lineshape</a:t>
            </a:r>
            <a:r>
              <a:rPr lang="fr-FR" sz="2800" dirty="0" smtClean="0">
                <a:solidFill>
                  <a:srgbClr val="FF0000"/>
                </a:solidFill>
              </a:rPr>
              <a:t> 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643374" y="1500174"/>
            <a:ext cx="4500626" cy="285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560">
            <a:solidFill>
              <a:srgbClr val="4D4D4D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r>
              <a:rPr lang="fr-FR" dirty="0" smtClean="0"/>
              <a:t>M. Benayoun </a:t>
            </a:r>
            <a:r>
              <a:rPr lang="fr-FR" i="1" dirty="0" smtClean="0"/>
              <a:t>et al</a:t>
            </a:r>
            <a:r>
              <a:rPr lang="fr-FR" dirty="0" smtClean="0"/>
              <a:t>.  </a:t>
            </a:r>
            <a:r>
              <a:rPr lang="fr-FR" dirty="0" err="1" smtClean="0"/>
              <a:t>ArXiv</a:t>
            </a:r>
            <a:r>
              <a:rPr lang="fr-FR" dirty="0" smtClean="0"/>
              <a:t> 0907.4047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54</a:t>
            </a:fld>
            <a:endParaRPr lang="fr-BE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 descr="boxes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196752"/>
            <a:ext cx="5894115" cy="5661248"/>
          </a:xfr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55</a:t>
            </a:fld>
            <a:endParaRPr lang="fr-BE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dirty="0" smtClean="0"/>
              <a:t>Former : </a:t>
            </a:r>
            <a:r>
              <a:rPr lang="fr-FR" b="1" u="heavy" dirty="0" err="1" smtClean="0">
                <a:solidFill>
                  <a:srgbClr val="FF0000"/>
                </a:solidFill>
              </a:rPr>
              <a:t>Prediction</a:t>
            </a:r>
            <a:r>
              <a:rPr lang="fr-FR" dirty="0" smtClean="0"/>
              <a:t> for </a:t>
            </a:r>
            <a:r>
              <a:rPr lang="el-GR" b="1" dirty="0" smtClean="0">
                <a:solidFill>
                  <a:srgbClr val="FF0000"/>
                </a:solidFill>
              </a:rPr>
              <a:t>η</a:t>
            </a:r>
            <a:r>
              <a:rPr lang="fr-FR" b="1" dirty="0" smtClean="0">
                <a:solidFill>
                  <a:srgbClr val="FF0000"/>
                </a:solidFill>
              </a:rPr>
              <a:t>/</a:t>
            </a:r>
            <a:r>
              <a:rPr lang="el-GR" b="1" dirty="0" smtClean="0">
                <a:solidFill>
                  <a:srgbClr val="FF0000"/>
                </a:solidFill>
              </a:rPr>
              <a:t>η</a:t>
            </a:r>
            <a:r>
              <a:rPr lang="fr-FR" b="1" dirty="0" smtClean="0">
                <a:solidFill>
                  <a:srgbClr val="FF0000"/>
                </a:solidFill>
              </a:rPr>
              <a:t>’</a:t>
            </a:r>
            <a:r>
              <a:rPr lang="el-GR" b="1" dirty="0" smtClean="0">
                <a:solidFill>
                  <a:srgbClr val="FF0000"/>
                </a:solidFill>
              </a:rPr>
              <a:t>→ ππ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el-GR" b="1" dirty="0" smtClean="0">
                <a:solidFill>
                  <a:srgbClr val="FF0000"/>
                </a:solidFill>
              </a:rPr>
              <a:t>γ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939784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b="1" dirty="0" smtClean="0"/>
              <a:t>The Mass </a:t>
            </a:r>
            <a:r>
              <a:rPr lang="fr-FR" b="1" dirty="0" err="1" smtClean="0"/>
              <a:t>Matrix</a:t>
            </a:r>
            <a:r>
              <a:rPr lang="fr-FR" b="1" dirty="0" smtClean="0"/>
              <a:t> Eigen System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357298"/>
            <a:ext cx="8786874" cy="53120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b="1" dirty="0" err="1" smtClean="0">
                <a:solidFill>
                  <a:srgbClr val="FF0000"/>
                </a:solidFill>
              </a:rPr>
              <a:t>At</a:t>
            </a:r>
            <a:r>
              <a:rPr lang="fr-FR" b="1" dirty="0" smtClean="0">
                <a:solidFill>
                  <a:srgbClr val="FF0000"/>
                </a:solidFill>
              </a:rPr>
              <a:t> one </a:t>
            </a:r>
            <a:r>
              <a:rPr lang="fr-FR" b="1" dirty="0" err="1" smtClean="0">
                <a:solidFill>
                  <a:srgbClr val="FF0000"/>
                </a:solidFill>
              </a:rPr>
              <a:t>loop</a:t>
            </a:r>
            <a:r>
              <a:rPr lang="fr-FR" b="1" dirty="0" smtClean="0">
                <a:solidFill>
                  <a:srgbClr val="FF0000"/>
                </a:solidFill>
              </a:rPr>
              <a:t>:</a:t>
            </a:r>
          </a:p>
          <a:p>
            <a:endParaRPr lang="fr-FR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fr-FR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</a:rPr>
              <a:t>    </a:t>
            </a:r>
          </a:p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b="1" dirty="0" smtClean="0">
                <a:solidFill>
                  <a:srgbClr val="FF0000"/>
                </a:solidFill>
              </a:rPr>
              <a:t>As </a:t>
            </a:r>
            <a:r>
              <a:rPr lang="fr-FR" dirty="0" smtClean="0">
                <a:solidFill>
                  <a:srgbClr val="FF0000"/>
                </a:solidFill>
              </a:rPr>
              <a:t> :</a:t>
            </a:r>
          </a:p>
          <a:p>
            <a:pPr>
              <a:buNone/>
            </a:pPr>
            <a:endParaRPr lang="fr-FR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fr-FR" b="1" dirty="0" err="1" smtClean="0">
                <a:solidFill>
                  <a:srgbClr val="FF0000"/>
                </a:solidFill>
              </a:rPr>
              <a:t>Solve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u="dashLong" dirty="0" err="1" smtClean="0">
                <a:solidFill>
                  <a:srgbClr val="FF0000"/>
                </a:solidFill>
              </a:rPr>
              <a:t>perturbatively</a:t>
            </a:r>
            <a:endParaRPr lang="fr-FR" b="1" u="dashLong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</a:rPr>
              <a:t>                          </a:t>
            </a:r>
            <a:r>
              <a:rPr lang="fr-FR" b="1" dirty="0" smtClean="0"/>
              <a:t>:  (kaon </a:t>
            </a:r>
            <a:r>
              <a:rPr lang="fr-FR" b="1" dirty="0" err="1" smtClean="0"/>
              <a:t>loop</a:t>
            </a:r>
            <a:r>
              <a:rPr lang="fr-FR" b="1" dirty="0" smtClean="0"/>
              <a:t>)</a:t>
            </a:r>
            <a:r>
              <a:rPr lang="fr-FR" b="1" dirty="0" smtClean="0">
                <a:solidFill>
                  <a:srgbClr val="00B050"/>
                </a:solidFill>
              </a:rPr>
              <a:t> </a:t>
            </a:r>
            <a:r>
              <a:rPr lang="fr-FR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Sum</a:t>
            </a:r>
            <a:r>
              <a:rPr lang="fr-FR" b="1" dirty="0" smtClean="0">
                <a:solidFill>
                  <a:srgbClr val="00B050"/>
                </a:solidFill>
              </a:rPr>
              <a:t> </a:t>
            </a:r>
            <a:r>
              <a:rPr lang="fr-FR" b="1" dirty="0" smtClean="0"/>
              <a:t>, </a:t>
            </a:r>
            <a:r>
              <a:rPr lang="fr-FR" b="1" dirty="0" err="1" smtClean="0">
                <a:solidFill>
                  <a:srgbClr val="FF0000"/>
                </a:solidFill>
              </a:rPr>
              <a:t>Difference</a:t>
            </a:r>
            <a:endParaRPr lang="fr-FR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85F8B-63CD-4C72-AA50-C5F059C535F6}" type="slidenum">
              <a:rPr lang="fr-FR" smtClean="0"/>
              <a:pPr/>
              <a:t>6</a:t>
            </a:fld>
            <a:endParaRPr lang="fr-FR" dirty="0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2555776" y="4005064"/>
          <a:ext cx="4741862" cy="714375"/>
        </p:xfrm>
        <a:graphic>
          <a:graphicData uri="http://schemas.openxmlformats.org/presentationml/2006/ole">
            <p:oleObj spid="_x0000_s1268086" name="Equation" r:id="rId3" imgW="1854200" imgH="279400" progId="Equation.DSMT4">
              <p:embed/>
            </p:oleObj>
          </a:graphicData>
        </a:graphic>
      </p:graphicFrame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04835716"/>
              </p:ext>
            </p:extLst>
          </p:nvPr>
        </p:nvGraphicFramePr>
        <p:xfrm>
          <a:off x="554038" y="1897063"/>
          <a:ext cx="7893050" cy="1897062"/>
        </p:xfrm>
        <a:graphic>
          <a:graphicData uri="http://schemas.openxmlformats.org/presentationml/2006/ole">
            <p:oleObj spid="_x0000_s1268087" name="Equation" r:id="rId4" imgW="3479800" imgH="698500" progId="Equation.DSMT4">
              <p:embed/>
            </p:oleObj>
          </a:graphicData>
        </a:graphic>
      </p:graphicFrame>
      <p:sp>
        <p:nvSpPr>
          <p:cNvPr id="9" name="Rectangle à coins arrondis 8"/>
          <p:cNvSpPr/>
          <p:nvPr/>
        </p:nvSpPr>
        <p:spPr bwMode="auto">
          <a:xfrm>
            <a:off x="2428860" y="4005064"/>
            <a:ext cx="5023460" cy="720080"/>
          </a:xfrm>
          <a:prstGeom prst="roundRect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0" name="Objet 9"/>
          <p:cNvGraphicFramePr>
            <a:graphicFrameLocks noChangeAspect="1"/>
          </p:cNvGraphicFramePr>
          <p:nvPr/>
        </p:nvGraphicFramePr>
        <p:xfrm>
          <a:off x="3505200" y="1727200"/>
          <a:ext cx="914400" cy="198438"/>
        </p:xfrm>
        <a:graphic>
          <a:graphicData uri="http://schemas.openxmlformats.org/presentationml/2006/ole">
            <p:oleObj spid="_x0000_s1268088" name="Equation" r:id="rId5" imgW="435285" imgH="677109" progId="Equation.DSMT4">
              <p:embed/>
            </p:oleObj>
          </a:graphicData>
        </a:graphic>
      </p:graphicFrame>
      <p:graphicFrame>
        <p:nvGraphicFramePr>
          <p:cNvPr id="45065" name="Object 9"/>
          <p:cNvGraphicFramePr>
            <a:graphicFrameLocks noChangeAspect="1"/>
          </p:cNvGraphicFramePr>
          <p:nvPr/>
        </p:nvGraphicFramePr>
        <p:xfrm>
          <a:off x="4932040" y="5085184"/>
          <a:ext cx="3429024" cy="517075"/>
        </p:xfrm>
        <a:graphic>
          <a:graphicData uri="http://schemas.openxmlformats.org/presentationml/2006/ole">
            <p:oleObj spid="_x0000_s1268089" name="Equation" r:id="rId6" imgW="1600200" imgH="241300" progId="Equation.DSMT4">
              <p:embed/>
            </p:oleObj>
          </a:graphicData>
        </a:graphic>
      </p:graphicFrame>
      <p:sp>
        <p:nvSpPr>
          <p:cNvPr id="15" name="Rectangle à coins arrondis 14"/>
          <p:cNvSpPr/>
          <p:nvPr/>
        </p:nvSpPr>
        <p:spPr>
          <a:xfrm>
            <a:off x="4716016" y="5013176"/>
            <a:ext cx="3888432" cy="648072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aphicFrame>
        <p:nvGraphicFramePr>
          <p:cNvPr id="13" name="Objet 12"/>
          <p:cNvGraphicFramePr>
            <a:graphicFrameLocks noChangeAspect="1"/>
          </p:cNvGraphicFramePr>
          <p:nvPr/>
        </p:nvGraphicFramePr>
        <p:xfrm>
          <a:off x="4102100" y="1968500"/>
          <a:ext cx="914400" cy="198438"/>
        </p:xfrm>
        <a:graphic>
          <a:graphicData uri="http://schemas.openxmlformats.org/presentationml/2006/ole">
            <p:oleObj spid="_x0000_s1268090" name="Equation" r:id="rId7" imgW="435285" imgH="677109" progId="Equation.DSMT4">
              <p:embed/>
            </p:oleObj>
          </a:graphicData>
        </a:graphic>
      </p:graphicFrame>
      <p:graphicFrame>
        <p:nvGraphicFramePr>
          <p:cNvPr id="573447" name="Object 7"/>
          <p:cNvGraphicFramePr>
            <a:graphicFrameLocks noChangeAspect="1"/>
          </p:cNvGraphicFramePr>
          <p:nvPr/>
        </p:nvGraphicFramePr>
        <p:xfrm>
          <a:off x="539552" y="6021288"/>
          <a:ext cx="1754188" cy="584200"/>
        </p:xfrm>
        <a:graphic>
          <a:graphicData uri="http://schemas.openxmlformats.org/presentationml/2006/ole">
            <p:oleObj spid="_x0000_s1268091" name="Equation" r:id="rId8" imgW="685800" imgH="22860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70629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fr-FR" dirty="0" smtClean="0"/>
              <a:t>From </a:t>
            </a:r>
            <a:r>
              <a:rPr lang="fr-FR" b="1" dirty="0" err="1" smtClean="0"/>
              <a:t>Ideal</a:t>
            </a:r>
            <a:r>
              <a:rPr lang="fr-FR" dirty="0" smtClean="0"/>
              <a:t> To </a:t>
            </a:r>
            <a:r>
              <a:rPr lang="fr-FR" b="1" dirty="0" err="1" smtClean="0"/>
              <a:t>Physical</a:t>
            </a:r>
            <a:r>
              <a:rPr lang="fr-FR" dirty="0" smtClean="0"/>
              <a:t> Fields  </a:t>
            </a:r>
            <a:endParaRPr lang="fr-FR" dirty="0"/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/>
        </p:nvGraphicFramePr>
        <p:xfrm>
          <a:off x="4788024" y="1772816"/>
          <a:ext cx="3477686" cy="617533"/>
        </p:xfrm>
        <a:graphic>
          <a:graphicData uri="http://schemas.openxmlformats.org/presentationml/2006/ole">
            <p:oleObj spid="_x0000_s575970" name="Equation" r:id="rId4" imgW="1358310" imgH="241195" progId="Equation.DSMT4">
              <p:embed/>
            </p:oleObj>
          </a:graphicData>
        </a:graphic>
      </p:graphicFrame>
      <p:graphicFrame>
        <p:nvGraphicFramePr>
          <p:cNvPr id="48135" name="Object 7"/>
          <p:cNvGraphicFramePr>
            <a:graphicFrameLocks noChangeAspect="1"/>
          </p:cNvGraphicFramePr>
          <p:nvPr/>
        </p:nvGraphicFramePr>
        <p:xfrm>
          <a:off x="246063" y="1643063"/>
          <a:ext cx="3821112" cy="1571625"/>
        </p:xfrm>
        <a:graphic>
          <a:graphicData uri="http://schemas.openxmlformats.org/presentationml/2006/ole">
            <p:oleObj spid="_x0000_s575971" name="Equation" r:id="rId5" imgW="1790700" imgH="736600" progId="Equation.DSMT4">
              <p:embed/>
            </p:oleObj>
          </a:graphicData>
        </a:graphic>
      </p:graphicFrame>
      <p:graphicFrame>
        <p:nvGraphicFramePr>
          <p:cNvPr id="48142" name="Object 14"/>
          <p:cNvGraphicFramePr>
            <a:graphicFrameLocks noChangeAspect="1"/>
          </p:cNvGraphicFramePr>
          <p:nvPr/>
        </p:nvGraphicFramePr>
        <p:xfrm>
          <a:off x="3275856" y="3501008"/>
          <a:ext cx="5010150" cy="3109912"/>
        </p:xfrm>
        <a:graphic>
          <a:graphicData uri="http://schemas.openxmlformats.org/presentationml/2006/ole">
            <p:oleObj spid="_x0000_s575972" name="Equation" r:id="rId6" imgW="2425700" imgH="1778000" progId="Equation.DSMT4">
              <p:embed/>
            </p:oleObj>
          </a:graphicData>
        </a:graphic>
      </p:graphicFrame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7</a:t>
            </a:fld>
            <a:endParaRPr lang="fr-BE"/>
          </a:p>
        </p:txBody>
      </p:sp>
      <p:sp>
        <p:nvSpPr>
          <p:cNvPr id="13" name="Rectangle 12"/>
          <p:cNvSpPr/>
          <p:nvPr/>
        </p:nvSpPr>
        <p:spPr>
          <a:xfrm>
            <a:off x="0" y="3643314"/>
            <a:ext cx="2771800" cy="3617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BKY </a:t>
            </a:r>
            <a:r>
              <a:rPr lang="fr-FR" sz="2400" dirty="0" err="1" smtClean="0">
                <a:solidFill>
                  <a:schemeClr val="tx1"/>
                </a:solidFill>
              </a:rPr>
              <a:t>renorm</a:t>
            </a:r>
            <a:r>
              <a:rPr lang="fr-FR" sz="2400" dirty="0" smtClean="0">
                <a:solidFill>
                  <a:schemeClr val="tx1"/>
                </a:solidFill>
              </a:rPr>
              <a:t>. Fields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36296" y="2420888"/>
            <a:ext cx="1285884" cy="914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err="1" smtClean="0">
                <a:solidFill>
                  <a:schemeClr val="tx1"/>
                </a:solidFill>
              </a:rPr>
              <a:t>Physical</a:t>
            </a:r>
            <a:r>
              <a:rPr lang="fr-FR" sz="2400" dirty="0" smtClean="0">
                <a:solidFill>
                  <a:schemeClr val="tx1"/>
                </a:solidFill>
              </a:rPr>
              <a:t> Fields</a:t>
            </a:r>
            <a:endParaRPr lang="fr-FR" sz="2400" dirty="0">
              <a:solidFill>
                <a:schemeClr val="tx1"/>
              </a:solidFill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4071934" y="2786058"/>
            <a:ext cx="3020346" cy="210894"/>
          </a:xfrm>
          <a:prstGeom prst="line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rot="5400000">
            <a:off x="392877" y="3321843"/>
            <a:ext cx="357190" cy="142876"/>
          </a:xfrm>
          <a:prstGeom prst="line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à coins arrondis 11"/>
          <p:cNvSpPr/>
          <p:nvPr/>
        </p:nvSpPr>
        <p:spPr>
          <a:xfrm>
            <a:off x="251520" y="4365104"/>
            <a:ext cx="2880320" cy="11521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err="1" smtClean="0">
                <a:solidFill>
                  <a:schemeClr val="tx1"/>
                </a:solidFill>
              </a:rPr>
              <a:t>At</a:t>
            </a:r>
            <a:r>
              <a:rPr lang="fr-FR" sz="2400" b="1" dirty="0" smtClean="0">
                <a:solidFill>
                  <a:schemeClr val="tx1"/>
                </a:solidFill>
              </a:rPr>
              <a:t> </a:t>
            </a:r>
            <a:r>
              <a:rPr lang="fr-FR" sz="2400" b="1" dirty="0" err="1" smtClean="0">
                <a:solidFill>
                  <a:schemeClr val="tx1"/>
                </a:solidFill>
              </a:rPr>
              <a:t>leading</a:t>
            </a:r>
            <a:r>
              <a:rPr lang="fr-FR" sz="2400" b="1" dirty="0" smtClean="0">
                <a:solidFill>
                  <a:schemeClr val="tx1"/>
                </a:solidFill>
              </a:rPr>
              <a:t> </a:t>
            </a:r>
            <a:r>
              <a:rPr lang="fr-FR" sz="2400" b="1" dirty="0" err="1" smtClean="0">
                <a:solidFill>
                  <a:schemeClr val="tx1"/>
                </a:solidFill>
              </a:rPr>
              <a:t>order</a:t>
            </a:r>
            <a:r>
              <a:rPr lang="fr-FR" sz="2400" b="1" dirty="0" smtClean="0">
                <a:solidFill>
                  <a:schemeClr val="tx1"/>
                </a:solidFill>
              </a:rPr>
              <a:t> in </a:t>
            </a:r>
            <a:r>
              <a:rPr lang="el-GR" sz="2800" b="1" dirty="0" smtClean="0">
                <a:solidFill>
                  <a:srgbClr val="FF0000"/>
                </a:solidFill>
              </a:rPr>
              <a:t>ε</a:t>
            </a:r>
            <a:r>
              <a:rPr lang="fr-FR" sz="2800" b="1" baseline="-25000" dirty="0" smtClean="0">
                <a:solidFill>
                  <a:srgbClr val="FF0000"/>
                </a:solidFill>
              </a:rPr>
              <a:t>1</a:t>
            </a:r>
            <a:r>
              <a:rPr lang="fr-FR" sz="2400" b="1" dirty="0" smtClean="0">
                <a:solidFill>
                  <a:srgbClr val="FF0000"/>
                </a:solidFill>
              </a:rPr>
              <a:t>(s) </a:t>
            </a:r>
            <a:r>
              <a:rPr lang="fr-FR" sz="2400" b="1" dirty="0" smtClean="0">
                <a:solidFill>
                  <a:schemeClr val="tx1"/>
                </a:solidFill>
              </a:rPr>
              <a:t>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</a:rPr>
              <a:t>ε</a:t>
            </a:r>
            <a:r>
              <a:rPr lang="fr-FR" sz="2400" b="1" baseline="-25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(s) </a:t>
            </a:r>
            <a:endParaRPr lang="fr-F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6" name="Objet 15"/>
          <p:cNvGraphicFramePr>
            <a:graphicFrameLocks noChangeAspect="1"/>
          </p:cNvGraphicFramePr>
          <p:nvPr/>
        </p:nvGraphicFramePr>
        <p:xfrm>
          <a:off x="3352800" y="1841500"/>
          <a:ext cx="914400" cy="198438"/>
        </p:xfrm>
        <a:graphic>
          <a:graphicData uri="http://schemas.openxmlformats.org/presentationml/2006/ole">
            <p:oleObj spid="_x0000_s575973" name="Equation" r:id="rId7" imgW="435285" imgH="677109" progId="Equation.DSMT4">
              <p:embed/>
            </p:oleObj>
          </a:graphicData>
        </a:graphic>
      </p:graphicFrame>
      <p:graphicFrame>
        <p:nvGraphicFramePr>
          <p:cNvPr id="17" name="Objet 16"/>
          <p:cNvGraphicFramePr>
            <a:graphicFrameLocks noChangeAspect="1"/>
          </p:cNvGraphicFramePr>
          <p:nvPr/>
        </p:nvGraphicFramePr>
        <p:xfrm>
          <a:off x="3352800" y="1841500"/>
          <a:ext cx="914400" cy="198438"/>
        </p:xfrm>
        <a:graphic>
          <a:graphicData uri="http://schemas.openxmlformats.org/presentationml/2006/ole">
            <p:oleObj spid="_x0000_s575974" name="Equation" r:id="rId8" imgW="435285" imgH="677109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/>
              <a:t>V</a:t>
            </a:r>
            <a:r>
              <a:rPr lang="el-GR" dirty="0" smtClean="0"/>
              <a:t> π π </a:t>
            </a:r>
            <a:r>
              <a:rPr lang="fr-FR" dirty="0" err="1" smtClean="0"/>
              <a:t>Couplings</a:t>
            </a:r>
            <a:r>
              <a:rPr lang="fr-FR" dirty="0" smtClean="0"/>
              <a:t>: </a:t>
            </a:r>
            <a:r>
              <a:rPr lang="fr-FR" b="1" dirty="0" smtClean="0"/>
              <a:t>I=1 part of </a:t>
            </a:r>
            <a:r>
              <a:rPr lang="el-GR" b="1" dirty="0" smtClean="0"/>
              <a:t>ω</a:t>
            </a:r>
            <a:r>
              <a:rPr lang="fr-FR" b="1" dirty="0" smtClean="0"/>
              <a:t> and </a:t>
            </a:r>
            <a:r>
              <a:rPr lang="el-GR" b="1" dirty="0" smtClean="0"/>
              <a:t>φ</a:t>
            </a:r>
            <a:r>
              <a:rPr lang="fr-FR" b="1" dirty="0" smtClean="0"/>
              <a:t> </a:t>
            </a:r>
            <a:endParaRPr lang="fr-FR" b="1" dirty="0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250825" y="1785938"/>
          <a:ext cx="3032125" cy="963612"/>
        </p:xfrm>
        <a:graphic>
          <a:graphicData uri="http://schemas.openxmlformats.org/presentationml/2006/ole">
            <p:oleObj spid="_x0000_s1255604" name="Equation" r:id="rId3" imgW="1066337" imgH="393529" progId="Equation.DSMT4">
              <p:embed/>
            </p:oleObj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0" y="4653137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*</a:t>
            </a:r>
            <a:r>
              <a:rPr lang="fr-FR" sz="3200" dirty="0" err="1" smtClean="0"/>
              <a:t>At</a:t>
            </a:r>
            <a:r>
              <a:rPr lang="fr-FR" sz="3200" dirty="0" smtClean="0"/>
              <a:t> </a:t>
            </a:r>
            <a:r>
              <a:rPr lang="fr-FR" sz="3200" dirty="0" err="1" smtClean="0"/>
              <a:t>leading</a:t>
            </a:r>
            <a:r>
              <a:rPr lang="fr-FR" sz="3200" dirty="0" smtClean="0"/>
              <a:t> </a:t>
            </a:r>
            <a:r>
              <a:rPr lang="fr-FR" sz="3200" dirty="0" err="1" smtClean="0"/>
              <a:t>order</a:t>
            </a:r>
            <a:r>
              <a:rPr lang="fr-FR" sz="3200" dirty="0" smtClean="0"/>
              <a:t>  : </a:t>
            </a:r>
            <a:r>
              <a:rPr lang="el-GR" sz="3200" b="1" dirty="0" smtClean="0">
                <a:solidFill>
                  <a:srgbClr val="FF0000"/>
                </a:solidFill>
              </a:rPr>
              <a:t>ρ</a:t>
            </a:r>
            <a:r>
              <a:rPr lang="fr-FR" sz="3200" b="1" dirty="0" smtClean="0">
                <a:solidFill>
                  <a:srgbClr val="FF0000"/>
                </a:solidFill>
              </a:rPr>
              <a:t> </a:t>
            </a:r>
            <a:r>
              <a:rPr lang="fr-FR" sz="3200" b="1" dirty="0" err="1" smtClean="0">
                <a:solidFill>
                  <a:srgbClr val="FF0000"/>
                </a:solidFill>
              </a:rPr>
              <a:t>term</a:t>
            </a:r>
            <a:r>
              <a:rPr lang="fr-FR" sz="3200" b="1" dirty="0" smtClean="0">
                <a:solidFill>
                  <a:srgbClr val="FF0000"/>
                </a:solidFill>
              </a:rPr>
              <a:t> </a:t>
            </a:r>
            <a:r>
              <a:rPr lang="fr-FR" sz="3200" b="1" dirty="0" err="1" smtClean="0">
                <a:solidFill>
                  <a:srgbClr val="FF0000"/>
                </a:solidFill>
              </a:rPr>
              <a:t>unchanged</a:t>
            </a:r>
            <a:r>
              <a:rPr lang="fr-FR" sz="3200" b="1" dirty="0" smtClean="0">
                <a:solidFill>
                  <a:srgbClr val="FF0000"/>
                </a:solidFill>
              </a:rPr>
              <a:t>    </a:t>
            </a:r>
            <a:r>
              <a:rPr lang="fr-FR" sz="3200" b="1" dirty="0" smtClean="0">
                <a:solidFill>
                  <a:schemeClr val="accent2">
                    <a:lumMod val="75000"/>
                  </a:schemeClr>
                </a:solidFill>
              </a:rPr>
              <a:t>(I=1 part)</a:t>
            </a:r>
          </a:p>
          <a:p>
            <a:r>
              <a:rPr lang="fr-FR" sz="3200" dirty="0" smtClean="0"/>
              <a:t>*</a:t>
            </a:r>
            <a:r>
              <a:rPr lang="fr-FR" sz="3200" dirty="0" err="1" smtClean="0"/>
              <a:t>small</a:t>
            </a:r>
            <a:r>
              <a:rPr lang="fr-FR" sz="3200" dirty="0" smtClean="0"/>
              <a:t> </a:t>
            </a:r>
            <a:r>
              <a:rPr lang="fr-FR" sz="3200" b="1" dirty="0" smtClean="0">
                <a:solidFill>
                  <a:srgbClr val="FF0000"/>
                </a:solidFill>
              </a:rPr>
              <a:t>s-</a:t>
            </a:r>
            <a:r>
              <a:rPr lang="fr-FR" sz="3200" b="1" dirty="0" err="1" smtClean="0">
                <a:solidFill>
                  <a:srgbClr val="FF0000"/>
                </a:solidFill>
              </a:rPr>
              <a:t>dependent</a:t>
            </a:r>
            <a:r>
              <a:rPr lang="fr-FR" sz="3200" b="1" dirty="0" smtClean="0">
                <a:solidFill>
                  <a:srgbClr val="FF0000"/>
                </a:solidFill>
              </a:rPr>
              <a:t> </a:t>
            </a:r>
            <a:r>
              <a:rPr lang="el-GR" sz="3200" b="1" dirty="0" smtClean="0">
                <a:solidFill>
                  <a:srgbClr val="FF0000"/>
                </a:solidFill>
              </a:rPr>
              <a:t>ω</a:t>
            </a:r>
            <a:r>
              <a:rPr lang="fr-FR" sz="3200" b="1" dirty="0" smtClean="0">
                <a:solidFill>
                  <a:srgbClr val="FF0000"/>
                </a:solidFill>
              </a:rPr>
              <a:t> and </a:t>
            </a:r>
            <a:r>
              <a:rPr lang="el-GR" sz="3200" b="1" dirty="0" smtClean="0">
                <a:solidFill>
                  <a:srgbClr val="FF0000"/>
                </a:solidFill>
              </a:rPr>
              <a:t>φ</a:t>
            </a:r>
            <a:r>
              <a:rPr lang="fr-FR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3200" b="1" dirty="0" err="1" smtClean="0">
                <a:solidFill>
                  <a:srgbClr val="FF0000"/>
                </a:solidFill>
              </a:rPr>
              <a:t>couplings</a:t>
            </a:r>
            <a:r>
              <a:rPr lang="fr-FR" sz="3200" b="1" dirty="0" smtClean="0">
                <a:solidFill>
                  <a:schemeClr val="accent2">
                    <a:lumMod val="75000"/>
                  </a:schemeClr>
                </a:solidFill>
              </a:rPr>
              <a:t>  (I=1 part)</a:t>
            </a:r>
          </a:p>
          <a:p>
            <a:r>
              <a:rPr lang="fr-FR" sz="3200" b="1" dirty="0" smtClean="0">
                <a:solidFill>
                  <a:schemeClr val="accent2">
                    <a:lumMod val="75000"/>
                  </a:schemeClr>
                </a:solidFill>
              </a:rPr>
              <a:t>* </a:t>
            </a:r>
            <a:r>
              <a:rPr lang="fr-FR" sz="3200" b="1" dirty="0" err="1" smtClean="0">
                <a:solidFill>
                  <a:srgbClr val="FF0000"/>
                </a:solidFill>
              </a:rPr>
              <a:t>Charged</a:t>
            </a:r>
            <a:r>
              <a:rPr lang="fr-FR" sz="3200" b="1" dirty="0" smtClean="0">
                <a:solidFill>
                  <a:srgbClr val="FF0000"/>
                </a:solidFill>
              </a:rPr>
              <a:t> and </a:t>
            </a:r>
            <a:r>
              <a:rPr lang="fr-FR" sz="3200" b="1" dirty="0" err="1" smtClean="0">
                <a:solidFill>
                  <a:srgbClr val="FF0000"/>
                </a:solidFill>
              </a:rPr>
              <a:t>neutral</a:t>
            </a:r>
            <a:r>
              <a:rPr lang="fr-FR" sz="3200" b="1" dirty="0" smtClean="0">
                <a:solidFill>
                  <a:srgbClr val="FF0000"/>
                </a:solidFill>
              </a:rPr>
              <a:t>  </a:t>
            </a:r>
            <a:r>
              <a:rPr lang="fr-FR" sz="3200" b="1" dirty="0" err="1" smtClean="0">
                <a:solidFill>
                  <a:srgbClr val="FF0000"/>
                </a:solidFill>
              </a:rPr>
              <a:t>rho’s</a:t>
            </a:r>
            <a:r>
              <a:rPr lang="fr-FR" sz="3200" b="1" dirty="0" smtClean="0">
                <a:solidFill>
                  <a:srgbClr val="FF0000"/>
                </a:solidFill>
              </a:rPr>
              <a:t>: </a:t>
            </a:r>
            <a:r>
              <a:rPr lang="fr-FR" sz="3200" b="1" u="heavy" dirty="0" err="1" smtClean="0">
                <a:solidFill>
                  <a:srgbClr val="FF0000"/>
                </a:solidFill>
              </a:rPr>
              <a:t>same</a:t>
            </a:r>
            <a:r>
              <a:rPr lang="fr-FR" sz="3200" b="1" u="heavy" dirty="0" smtClean="0">
                <a:solidFill>
                  <a:srgbClr val="FF0000"/>
                </a:solidFill>
              </a:rPr>
              <a:t> </a:t>
            </a:r>
            <a:r>
              <a:rPr lang="fr-FR" sz="3200" b="1" u="heavy" dirty="0" err="1" smtClean="0">
                <a:solidFill>
                  <a:srgbClr val="FF0000"/>
                </a:solidFill>
              </a:rPr>
              <a:t>coupling</a:t>
            </a:r>
            <a:r>
              <a:rPr lang="fr-FR" sz="3200" b="1" dirty="0" smtClean="0">
                <a:solidFill>
                  <a:srgbClr val="FF0000"/>
                </a:solidFill>
              </a:rPr>
              <a:t>  to pions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85F8B-63CD-4C72-AA50-C5F059C535F6}" type="slidenum">
              <a:rPr lang="fr-FR" smtClean="0"/>
              <a:pPr/>
              <a:t>8</a:t>
            </a:fld>
            <a:endParaRPr lang="fr-FR"/>
          </a:p>
        </p:txBody>
      </p:sp>
      <p:graphicFrame>
        <p:nvGraphicFramePr>
          <p:cNvPr id="49156" name="Object 4"/>
          <p:cNvGraphicFramePr>
            <a:graphicFrameLocks noChangeAspect="1"/>
          </p:cNvGraphicFramePr>
          <p:nvPr/>
        </p:nvGraphicFramePr>
        <p:xfrm>
          <a:off x="827584" y="2924944"/>
          <a:ext cx="8026400" cy="901700"/>
        </p:xfrm>
        <a:graphic>
          <a:graphicData uri="http://schemas.openxmlformats.org/presentationml/2006/ole">
            <p:oleObj spid="_x0000_s1255605" name="Equation" r:id="rId4" imgW="3467100" imgH="393700" progId="Equation.DSMT4">
              <p:embed/>
            </p:oleObj>
          </a:graphicData>
        </a:graphic>
      </p:graphicFrame>
      <p:cxnSp>
        <p:nvCxnSpPr>
          <p:cNvPr id="11" name="Connecteur droit avec flèche 10"/>
          <p:cNvCxnSpPr/>
          <p:nvPr/>
        </p:nvCxnSpPr>
        <p:spPr>
          <a:xfrm flipV="1">
            <a:off x="4644008" y="3429000"/>
            <a:ext cx="576064" cy="576064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5004048" y="3645024"/>
            <a:ext cx="1656184" cy="648072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>
          <a:xfrm flipH="1">
            <a:off x="971600" y="4149080"/>
            <a:ext cx="4032448" cy="50405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rgbClr val="0070C0"/>
                </a:solidFill>
              </a:rPr>
              <a:t>Mixing</a:t>
            </a:r>
            <a:r>
              <a:rPr lang="fr-FR" dirty="0" smtClean="0">
                <a:solidFill>
                  <a:srgbClr val="0070C0"/>
                </a:solidFill>
              </a:rPr>
              <a:t> Angles I=1 </a:t>
            </a:r>
            <a:r>
              <a:rPr lang="fr-FR" dirty="0" err="1" smtClean="0">
                <a:solidFill>
                  <a:srgbClr val="0070C0"/>
                </a:solidFill>
              </a:rPr>
              <a:t>terms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140095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b="1" dirty="0" err="1" smtClean="0"/>
              <a:t>Vector</a:t>
            </a:r>
            <a:r>
              <a:rPr lang="fr-FR" b="1" dirty="0" smtClean="0"/>
              <a:t> </a:t>
            </a:r>
            <a:r>
              <a:rPr lang="fr-FR" b="1" dirty="0" err="1" smtClean="0"/>
              <a:t>meson</a:t>
            </a:r>
            <a:r>
              <a:rPr lang="fr-FR" b="1" dirty="0" smtClean="0"/>
              <a:t> </a:t>
            </a:r>
            <a:r>
              <a:rPr lang="fr-FR" b="1" dirty="0" err="1" smtClean="0"/>
              <a:t>couplings</a:t>
            </a:r>
            <a:r>
              <a:rPr lang="fr-FR" b="1" baseline="30000" dirty="0" smtClean="0"/>
              <a:t>  </a:t>
            </a:r>
            <a:r>
              <a:rPr lang="fr-FR" b="1" dirty="0" smtClean="0"/>
              <a:t> to  </a:t>
            </a:r>
            <a:r>
              <a:rPr lang="el-GR" b="1" dirty="0" smtClean="0"/>
              <a:t>γ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43050"/>
            <a:ext cx="8686800" cy="4666270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 </a:t>
            </a:r>
            <a:r>
              <a:rPr lang="fr-FR" b="1" dirty="0" smtClean="0">
                <a:solidFill>
                  <a:srgbClr val="FF0000"/>
                </a:solidFill>
              </a:rPr>
              <a:t>(</a:t>
            </a:r>
            <a:r>
              <a:rPr lang="el-GR" b="1" dirty="0" smtClean="0">
                <a:solidFill>
                  <a:srgbClr val="FF0000"/>
                </a:solidFill>
              </a:rPr>
              <a:t>γ</a:t>
            </a:r>
            <a:r>
              <a:rPr lang="fr-FR" b="1" dirty="0" smtClean="0">
                <a:solidFill>
                  <a:srgbClr val="FF0000"/>
                </a:solidFill>
              </a:rPr>
              <a:t>) V transitions </a:t>
            </a:r>
            <a:r>
              <a:rPr lang="fr-FR" b="1" dirty="0" err="1" smtClean="0">
                <a:solidFill>
                  <a:srgbClr val="FF0000"/>
                </a:solidFill>
              </a:rPr>
              <a:t>become</a:t>
            </a:r>
            <a:r>
              <a:rPr lang="fr-FR" b="1" dirty="0" smtClean="0">
                <a:solidFill>
                  <a:srgbClr val="FF0000"/>
                </a:solidFill>
              </a:rPr>
              <a:t>  s-</a:t>
            </a:r>
            <a:r>
              <a:rPr lang="fr-FR" b="1" dirty="0" err="1" smtClean="0">
                <a:solidFill>
                  <a:srgbClr val="FF0000"/>
                </a:solidFill>
              </a:rPr>
              <a:t>dependent</a:t>
            </a:r>
            <a:r>
              <a:rPr lang="fr-FR" b="1" dirty="0" smtClean="0"/>
              <a:t>:</a:t>
            </a:r>
            <a:endParaRPr lang="fr-FR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fr-FR" dirty="0" smtClean="0"/>
              <a:t>                                  =                      +[                    ]</a:t>
            </a:r>
          </a:p>
          <a:p>
            <a:pPr>
              <a:buNone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  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dirty="0" smtClean="0"/>
              <a:t>                        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85F8B-63CD-4C72-AA50-C5F059C535F6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11" name="Freeform 23"/>
          <p:cNvSpPr>
            <a:spLocks noChangeArrowheads="1"/>
          </p:cNvSpPr>
          <p:nvPr/>
        </p:nvSpPr>
        <p:spPr bwMode="auto">
          <a:xfrm>
            <a:off x="857224" y="2500306"/>
            <a:ext cx="1071570" cy="71438"/>
          </a:xfrm>
          <a:custGeom>
            <a:avLst/>
            <a:gdLst/>
            <a:ahLst/>
            <a:cxnLst>
              <a:cxn ang="0">
                <a:pos x="2637" y="0"/>
              </a:cxn>
              <a:cxn ang="0">
                <a:pos x="2435" y="204"/>
              </a:cxn>
              <a:cxn ang="0">
                <a:pos x="2232" y="0"/>
              </a:cxn>
              <a:cxn ang="0">
                <a:pos x="2029" y="204"/>
              </a:cxn>
              <a:cxn ang="0">
                <a:pos x="1826" y="0"/>
              </a:cxn>
              <a:cxn ang="0">
                <a:pos x="1623" y="204"/>
              </a:cxn>
              <a:cxn ang="0">
                <a:pos x="1420" y="0"/>
              </a:cxn>
              <a:cxn ang="0">
                <a:pos x="1217" y="204"/>
              </a:cxn>
              <a:cxn ang="0">
                <a:pos x="1014" y="0"/>
              </a:cxn>
              <a:cxn ang="0">
                <a:pos x="811" y="204"/>
              </a:cxn>
              <a:cxn ang="0">
                <a:pos x="608" y="0"/>
              </a:cxn>
              <a:cxn ang="0">
                <a:pos x="405" y="204"/>
              </a:cxn>
              <a:cxn ang="0">
                <a:pos x="202" y="0"/>
              </a:cxn>
              <a:cxn ang="0">
                <a:pos x="0" y="204"/>
              </a:cxn>
            </a:cxnLst>
            <a:rect l="0" t="0" r="r" b="b"/>
            <a:pathLst>
              <a:path w="2638" h="205">
                <a:moveTo>
                  <a:pt x="2637" y="0"/>
                </a:moveTo>
                <a:cubicBezTo>
                  <a:pt x="2570" y="102"/>
                  <a:pt x="2502" y="204"/>
                  <a:pt x="2435" y="204"/>
                </a:cubicBezTo>
                <a:cubicBezTo>
                  <a:pt x="2367" y="204"/>
                  <a:pt x="2299" y="0"/>
                  <a:pt x="2232" y="0"/>
                </a:cubicBezTo>
                <a:cubicBezTo>
                  <a:pt x="2164" y="0"/>
                  <a:pt x="2096" y="204"/>
                  <a:pt x="2029" y="204"/>
                </a:cubicBezTo>
                <a:cubicBezTo>
                  <a:pt x="1961" y="204"/>
                  <a:pt x="1893" y="0"/>
                  <a:pt x="1826" y="0"/>
                </a:cubicBezTo>
                <a:cubicBezTo>
                  <a:pt x="1758" y="0"/>
                  <a:pt x="1691" y="204"/>
                  <a:pt x="1623" y="204"/>
                </a:cubicBezTo>
                <a:cubicBezTo>
                  <a:pt x="1555" y="204"/>
                  <a:pt x="1488" y="0"/>
                  <a:pt x="1420" y="0"/>
                </a:cubicBezTo>
                <a:cubicBezTo>
                  <a:pt x="1352" y="0"/>
                  <a:pt x="1285" y="204"/>
                  <a:pt x="1217" y="204"/>
                </a:cubicBezTo>
                <a:cubicBezTo>
                  <a:pt x="1149" y="204"/>
                  <a:pt x="1082" y="0"/>
                  <a:pt x="1014" y="0"/>
                </a:cubicBezTo>
                <a:cubicBezTo>
                  <a:pt x="946" y="0"/>
                  <a:pt x="879" y="204"/>
                  <a:pt x="811" y="204"/>
                </a:cubicBezTo>
                <a:cubicBezTo>
                  <a:pt x="744" y="204"/>
                  <a:pt x="676" y="0"/>
                  <a:pt x="608" y="0"/>
                </a:cubicBezTo>
                <a:cubicBezTo>
                  <a:pt x="541" y="0"/>
                  <a:pt x="473" y="204"/>
                  <a:pt x="405" y="204"/>
                </a:cubicBezTo>
                <a:cubicBezTo>
                  <a:pt x="338" y="204"/>
                  <a:pt x="270" y="0"/>
                  <a:pt x="202" y="0"/>
                </a:cubicBezTo>
                <a:cubicBezTo>
                  <a:pt x="135" y="0"/>
                  <a:pt x="67" y="102"/>
                  <a:pt x="0" y="204"/>
                </a:cubicBezTo>
              </a:path>
            </a:pathLst>
          </a:custGeom>
          <a:noFill/>
          <a:ln w="25560">
            <a:solidFill>
              <a:srgbClr val="4D4D4D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" name="Ellipse 12"/>
          <p:cNvSpPr/>
          <p:nvPr/>
        </p:nvSpPr>
        <p:spPr bwMode="auto">
          <a:xfrm>
            <a:off x="1928794" y="2428868"/>
            <a:ext cx="357190" cy="214314"/>
          </a:xfrm>
          <a:prstGeom prst="ellipse">
            <a:avLst/>
          </a:prstGeom>
          <a:solidFill>
            <a:schemeClr val="tx1"/>
          </a:solidFill>
          <a:ln w="25560">
            <a:solidFill>
              <a:srgbClr val="4D4D4D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2285984" y="2500306"/>
            <a:ext cx="642942" cy="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23"/>
          <p:cNvSpPr>
            <a:spLocks noChangeArrowheads="1"/>
          </p:cNvSpPr>
          <p:nvPr/>
        </p:nvSpPr>
        <p:spPr bwMode="auto">
          <a:xfrm>
            <a:off x="3643306" y="2500306"/>
            <a:ext cx="857256" cy="71438"/>
          </a:xfrm>
          <a:custGeom>
            <a:avLst/>
            <a:gdLst/>
            <a:ahLst/>
            <a:cxnLst>
              <a:cxn ang="0">
                <a:pos x="2637" y="0"/>
              </a:cxn>
              <a:cxn ang="0">
                <a:pos x="2435" y="204"/>
              </a:cxn>
              <a:cxn ang="0">
                <a:pos x="2232" y="0"/>
              </a:cxn>
              <a:cxn ang="0">
                <a:pos x="2029" y="204"/>
              </a:cxn>
              <a:cxn ang="0">
                <a:pos x="1826" y="0"/>
              </a:cxn>
              <a:cxn ang="0">
                <a:pos x="1623" y="204"/>
              </a:cxn>
              <a:cxn ang="0">
                <a:pos x="1420" y="0"/>
              </a:cxn>
              <a:cxn ang="0">
                <a:pos x="1217" y="204"/>
              </a:cxn>
              <a:cxn ang="0">
                <a:pos x="1014" y="0"/>
              </a:cxn>
              <a:cxn ang="0">
                <a:pos x="811" y="204"/>
              </a:cxn>
              <a:cxn ang="0">
                <a:pos x="608" y="0"/>
              </a:cxn>
              <a:cxn ang="0">
                <a:pos x="405" y="204"/>
              </a:cxn>
              <a:cxn ang="0">
                <a:pos x="202" y="0"/>
              </a:cxn>
              <a:cxn ang="0">
                <a:pos x="0" y="204"/>
              </a:cxn>
            </a:cxnLst>
            <a:rect l="0" t="0" r="r" b="b"/>
            <a:pathLst>
              <a:path w="2638" h="205">
                <a:moveTo>
                  <a:pt x="2637" y="0"/>
                </a:moveTo>
                <a:cubicBezTo>
                  <a:pt x="2570" y="102"/>
                  <a:pt x="2502" y="204"/>
                  <a:pt x="2435" y="204"/>
                </a:cubicBezTo>
                <a:cubicBezTo>
                  <a:pt x="2367" y="204"/>
                  <a:pt x="2299" y="0"/>
                  <a:pt x="2232" y="0"/>
                </a:cubicBezTo>
                <a:cubicBezTo>
                  <a:pt x="2164" y="0"/>
                  <a:pt x="2096" y="204"/>
                  <a:pt x="2029" y="204"/>
                </a:cubicBezTo>
                <a:cubicBezTo>
                  <a:pt x="1961" y="204"/>
                  <a:pt x="1893" y="0"/>
                  <a:pt x="1826" y="0"/>
                </a:cubicBezTo>
                <a:cubicBezTo>
                  <a:pt x="1758" y="0"/>
                  <a:pt x="1691" y="204"/>
                  <a:pt x="1623" y="204"/>
                </a:cubicBezTo>
                <a:cubicBezTo>
                  <a:pt x="1555" y="204"/>
                  <a:pt x="1488" y="0"/>
                  <a:pt x="1420" y="0"/>
                </a:cubicBezTo>
                <a:cubicBezTo>
                  <a:pt x="1352" y="0"/>
                  <a:pt x="1285" y="204"/>
                  <a:pt x="1217" y="204"/>
                </a:cubicBezTo>
                <a:cubicBezTo>
                  <a:pt x="1149" y="204"/>
                  <a:pt x="1082" y="0"/>
                  <a:pt x="1014" y="0"/>
                </a:cubicBezTo>
                <a:cubicBezTo>
                  <a:pt x="946" y="0"/>
                  <a:pt x="879" y="204"/>
                  <a:pt x="811" y="204"/>
                </a:cubicBezTo>
                <a:cubicBezTo>
                  <a:pt x="744" y="204"/>
                  <a:pt x="676" y="0"/>
                  <a:pt x="608" y="0"/>
                </a:cubicBezTo>
                <a:cubicBezTo>
                  <a:pt x="541" y="0"/>
                  <a:pt x="473" y="204"/>
                  <a:pt x="405" y="204"/>
                </a:cubicBezTo>
                <a:cubicBezTo>
                  <a:pt x="338" y="204"/>
                  <a:pt x="270" y="0"/>
                  <a:pt x="202" y="0"/>
                </a:cubicBezTo>
                <a:cubicBezTo>
                  <a:pt x="135" y="0"/>
                  <a:pt x="67" y="102"/>
                  <a:pt x="0" y="204"/>
                </a:cubicBezTo>
              </a:path>
            </a:pathLst>
          </a:custGeom>
          <a:noFill/>
          <a:ln w="25560">
            <a:solidFill>
              <a:srgbClr val="4D4D4D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cxnSp>
        <p:nvCxnSpPr>
          <p:cNvPr id="20" name="Connecteur droit 19"/>
          <p:cNvCxnSpPr/>
          <p:nvPr/>
        </p:nvCxnSpPr>
        <p:spPr>
          <a:xfrm>
            <a:off x="4500562" y="2500306"/>
            <a:ext cx="71438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3"/>
          <p:cNvSpPr>
            <a:spLocks noChangeArrowheads="1"/>
          </p:cNvSpPr>
          <p:nvPr/>
        </p:nvSpPr>
        <p:spPr bwMode="auto">
          <a:xfrm>
            <a:off x="5786446" y="2500306"/>
            <a:ext cx="857256" cy="71438"/>
          </a:xfrm>
          <a:custGeom>
            <a:avLst/>
            <a:gdLst/>
            <a:ahLst/>
            <a:cxnLst>
              <a:cxn ang="0">
                <a:pos x="2637" y="0"/>
              </a:cxn>
              <a:cxn ang="0">
                <a:pos x="2435" y="204"/>
              </a:cxn>
              <a:cxn ang="0">
                <a:pos x="2232" y="0"/>
              </a:cxn>
              <a:cxn ang="0">
                <a:pos x="2029" y="204"/>
              </a:cxn>
              <a:cxn ang="0">
                <a:pos x="1826" y="0"/>
              </a:cxn>
              <a:cxn ang="0">
                <a:pos x="1623" y="204"/>
              </a:cxn>
              <a:cxn ang="0">
                <a:pos x="1420" y="0"/>
              </a:cxn>
              <a:cxn ang="0">
                <a:pos x="1217" y="204"/>
              </a:cxn>
              <a:cxn ang="0">
                <a:pos x="1014" y="0"/>
              </a:cxn>
              <a:cxn ang="0">
                <a:pos x="811" y="204"/>
              </a:cxn>
              <a:cxn ang="0">
                <a:pos x="608" y="0"/>
              </a:cxn>
              <a:cxn ang="0">
                <a:pos x="405" y="204"/>
              </a:cxn>
              <a:cxn ang="0">
                <a:pos x="202" y="0"/>
              </a:cxn>
              <a:cxn ang="0">
                <a:pos x="0" y="204"/>
              </a:cxn>
            </a:cxnLst>
            <a:rect l="0" t="0" r="r" b="b"/>
            <a:pathLst>
              <a:path w="2638" h="205">
                <a:moveTo>
                  <a:pt x="2637" y="0"/>
                </a:moveTo>
                <a:cubicBezTo>
                  <a:pt x="2570" y="102"/>
                  <a:pt x="2502" y="204"/>
                  <a:pt x="2435" y="204"/>
                </a:cubicBezTo>
                <a:cubicBezTo>
                  <a:pt x="2367" y="204"/>
                  <a:pt x="2299" y="0"/>
                  <a:pt x="2232" y="0"/>
                </a:cubicBezTo>
                <a:cubicBezTo>
                  <a:pt x="2164" y="0"/>
                  <a:pt x="2096" y="204"/>
                  <a:pt x="2029" y="204"/>
                </a:cubicBezTo>
                <a:cubicBezTo>
                  <a:pt x="1961" y="204"/>
                  <a:pt x="1893" y="0"/>
                  <a:pt x="1826" y="0"/>
                </a:cubicBezTo>
                <a:cubicBezTo>
                  <a:pt x="1758" y="0"/>
                  <a:pt x="1691" y="204"/>
                  <a:pt x="1623" y="204"/>
                </a:cubicBezTo>
                <a:cubicBezTo>
                  <a:pt x="1555" y="204"/>
                  <a:pt x="1488" y="0"/>
                  <a:pt x="1420" y="0"/>
                </a:cubicBezTo>
                <a:cubicBezTo>
                  <a:pt x="1352" y="0"/>
                  <a:pt x="1285" y="204"/>
                  <a:pt x="1217" y="204"/>
                </a:cubicBezTo>
                <a:cubicBezTo>
                  <a:pt x="1149" y="204"/>
                  <a:pt x="1082" y="0"/>
                  <a:pt x="1014" y="0"/>
                </a:cubicBezTo>
                <a:cubicBezTo>
                  <a:pt x="946" y="0"/>
                  <a:pt x="879" y="204"/>
                  <a:pt x="811" y="204"/>
                </a:cubicBezTo>
                <a:cubicBezTo>
                  <a:pt x="744" y="204"/>
                  <a:pt x="676" y="0"/>
                  <a:pt x="608" y="0"/>
                </a:cubicBezTo>
                <a:cubicBezTo>
                  <a:pt x="541" y="0"/>
                  <a:pt x="473" y="204"/>
                  <a:pt x="405" y="204"/>
                </a:cubicBezTo>
                <a:cubicBezTo>
                  <a:pt x="338" y="204"/>
                  <a:pt x="270" y="0"/>
                  <a:pt x="202" y="0"/>
                </a:cubicBezTo>
                <a:cubicBezTo>
                  <a:pt x="135" y="0"/>
                  <a:pt x="67" y="102"/>
                  <a:pt x="0" y="204"/>
                </a:cubicBezTo>
              </a:path>
            </a:pathLst>
          </a:custGeom>
          <a:noFill/>
          <a:ln w="25560">
            <a:solidFill>
              <a:srgbClr val="4D4D4D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" name="Ellipse 21"/>
          <p:cNvSpPr/>
          <p:nvPr/>
        </p:nvSpPr>
        <p:spPr bwMode="auto">
          <a:xfrm>
            <a:off x="6429388" y="2428868"/>
            <a:ext cx="357190" cy="214314"/>
          </a:xfrm>
          <a:prstGeom prst="ellipse">
            <a:avLst/>
          </a:prstGeom>
          <a:solidFill>
            <a:schemeClr val="bg1"/>
          </a:solidFill>
          <a:ln w="25560">
            <a:solidFill>
              <a:srgbClr val="4D4D4D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22"/>
          <p:cNvCxnSpPr/>
          <p:nvPr/>
        </p:nvCxnSpPr>
        <p:spPr>
          <a:xfrm>
            <a:off x="6786578" y="2500306"/>
            <a:ext cx="71438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t 23"/>
          <p:cNvGraphicFramePr>
            <a:graphicFrameLocks noChangeAspect="1"/>
          </p:cNvGraphicFramePr>
          <p:nvPr/>
        </p:nvGraphicFramePr>
        <p:xfrm>
          <a:off x="323528" y="2924944"/>
          <a:ext cx="6309482" cy="1008112"/>
        </p:xfrm>
        <a:graphic>
          <a:graphicData uri="http://schemas.openxmlformats.org/presentationml/2006/ole">
            <p:oleObj spid="_x0000_s1256720" name="Equation" r:id="rId3" imgW="2387600" imgH="381000" progId="Equation.DSMT4">
              <p:embed/>
            </p:oleObj>
          </a:graphicData>
        </a:graphic>
      </p:graphicFrame>
      <p:graphicFrame>
        <p:nvGraphicFramePr>
          <p:cNvPr id="26" name="Obje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71581987"/>
              </p:ext>
            </p:extLst>
          </p:nvPr>
        </p:nvGraphicFramePr>
        <p:xfrm>
          <a:off x="309563" y="3988310"/>
          <a:ext cx="6298420" cy="894840"/>
        </p:xfrm>
        <a:graphic>
          <a:graphicData uri="http://schemas.openxmlformats.org/presentationml/2006/ole">
            <p:oleObj spid="_x0000_s1256721" name="Equation" r:id="rId4" imgW="2590800" imgH="368300" progId="Equation.DSMT4">
              <p:embed/>
            </p:oleObj>
          </a:graphicData>
        </a:graphic>
      </p:graphicFrame>
      <p:graphicFrame>
        <p:nvGraphicFramePr>
          <p:cNvPr id="27" name="Obje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44264418"/>
              </p:ext>
            </p:extLst>
          </p:nvPr>
        </p:nvGraphicFramePr>
        <p:xfrm>
          <a:off x="450850" y="5037138"/>
          <a:ext cx="5003800" cy="1042987"/>
        </p:xfrm>
        <a:graphic>
          <a:graphicData uri="http://schemas.openxmlformats.org/presentationml/2006/ole">
            <p:oleObj spid="_x0000_s1256722" name="Equation" r:id="rId5" imgW="1765300" imgH="368300" progId="Equation.DSMT4">
              <p:embed/>
            </p:oleObj>
          </a:graphicData>
        </a:graphic>
      </p:graphicFrame>
      <p:cxnSp>
        <p:nvCxnSpPr>
          <p:cNvPr id="16" name="Connecteur droit avec flèche 15"/>
          <p:cNvCxnSpPr/>
          <p:nvPr/>
        </p:nvCxnSpPr>
        <p:spPr>
          <a:xfrm flipH="1" flipV="1">
            <a:off x="6948264" y="3429000"/>
            <a:ext cx="1368152" cy="57606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H="1">
            <a:off x="6084168" y="4509120"/>
            <a:ext cx="2232248" cy="122413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à coins arrondis 27"/>
          <p:cNvSpPr/>
          <p:nvPr/>
        </p:nvSpPr>
        <p:spPr>
          <a:xfrm>
            <a:off x="3707904" y="2996952"/>
            <a:ext cx="3168352" cy="914400"/>
          </a:xfrm>
          <a:prstGeom prst="roundRect">
            <a:avLst>
              <a:gd name="adj" fmla="val 50000"/>
            </a:avLst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/>
          <p:cNvSpPr/>
          <p:nvPr/>
        </p:nvSpPr>
        <p:spPr>
          <a:xfrm>
            <a:off x="3923928" y="4077072"/>
            <a:ext cx="2952328" cy="914400"/>
          </a:xfrm>
          <a:prstGeom prst="roundRect">
            <a:avLst>
              <a:gd name="adj" fmla="val 50000"/>
            </a:avLst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à coins arrondis 29"/>
          <p:cNvSpPr/>
          <p:nvPr/>
        </p:nvSpPr>
        <p:spPr>
          <a:xfrm>
            <a:off x="3419872" y="5157192"/>
            <a:ext cx="2448272" cy="914400"/>
          </a:xfrm>
          <a:prstGeom prst="roundRect">
            <a:avLst>
              <a:gd name="adj" fmla="val 50000"/>
            </a:avLst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1" name="Connecteur droit avec flèche 30"/>
          <p:cNvCxnSpPr/>
          <p:nvPr/>
        </p:nvCxnSpPr>
        <p:spPr>
          <a:xfrm flipH="1">
            <a:off x="7020272" y="4221088"/>
            <a:ext cx="1296144" cy="21602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5007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16923</TotalTime>
  <Words>2157</Words>
  <Application>Microsoft Office PowerPoint</Application>
  <PresentationFormat>Affichage à l'écran (4:3)</PresentationFormat>
  <Paragraphs>568</Paragraphs>
  <Slides>55</Slides>
  <Notes>13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55</vt:i4>
      </vt:variant>
    </vt:vector>
  </HeadingPairs>
  <TitlesOfParts>
    <vt:vector size="57" baseType="lpstr">
      <vt:lpstr>Thème Office</vt:lpstr>
      <vt:lpstr>Equation</vt:lpstr>
      <vt:lpstr>VMD/HLS Approach to (g-2)μ  :   A Solution to the (τ - e+e- ) Puzzle</vt:lpstr>
      <vt:lpstr>OUTLINE</vt:lpstr>
      <vt:lpstr>NSK2:: Breaking  the HLS Model</vt:lpstr>
      <vt:lpstr>Diapositive 4</vt:lpstr>
      <vt:lpstr>Isospin Breaking : Vector Field Mixing  </vt:lpstr>
      <vt:lpstr>The Mass Matrix Eigen System </vt:lpstr>
      <vt:lpstr>From Ideal To Physical Fields  </vt:lpstr>
      <vt:lpstr>V π π Couplings: I=1 part of ω and φ </vt:lpstr>
      <vt:lpstr>Vector meson couplings   to  γ</vt:lpstr>
      <vt:lpstr>ρ couplings   to  γ/W</vt:lpstr>
      <vt:lpstr>ρ couplings   to  γ/W</vt:lpstr>
      <vt:lpstr>Dipion Mass Spectrum                           </vt:lpstr>
      <vt:lpstr>Isospin Breaking in the τ Sector</vt:lpstr>
      <vt:lpstr>HLS : A Global VMD Model</vt:lpstr>
      <vt:lpstr>g-2 &amp; Global Models/Fits</vt:lpstr>
      <vt:lpstr>π+ π- Spectra : NSK, KLOE, BaBar</vt:lpstr>
      <vt:lpstr>π+ π- Spectra : τ + PDG Predictions</vt:lpstr>
      <vt:lpstr>π+ π- Spectra : τ + PDG Predictions</vt:lpstr>
      <vt:lpstr>π+ π- Spectra : τ + PDG Predictions</vt:lpstr>
      <vt:lpstr>π+ π- Spectra : τ + PDG Predictions</vt:lpstr>
      <vt:lpstr>Global Fit &amp;  Scale Uncertainty</vt:lpstr>
      <vt:lpstr>Fitting  π+π-  Data using τ Samples</vt:lpstr>
      <vt:lpstr>Global Fit Results with τ &amp; NSK&amp;KLOE </vt:lpstr>
      <vt:lpstr>TOTO</vt:lpstr>
      <vt:lpstr>TOTO</vt:lpstr>
      <vt:lpstr>From Belle</vt:lpstr>
      <vt:lpstr>aµ (π+π-+τ,  √s=[0.630,0.958] GeV) </vt:lpstr>
      <vt:lpstr>HVP contribution (E≤ 1.05 GeV) </vt:lpstr>
      <vt:lpstr>HVP contribution (E≤ 1.05 GeV) </vt:lpstr>
      <vt:lpstr>qqq</vt:lpstr>
      <vt:lpstr>The Spacelike &amp; threshold Regions</vt:lpstr>
      <vt:lpstr>Predicted Phase shift (I)</vt:lpstr>
      <vt:lpstr>Predicted Phase shift (II)</vt:lpstr>
      <vt:lpstr>Final Result + Additional Systematics</vt:lpstr>
      <vt:lpstr>Conclusions</vt:lpstr>
      <vt:lpstr>Backup Slides</vt:lpstr>
      <vt:lpstr>Scale Uncertainty(ies)&amp; Biases</vt:lpstr>
      <vt:lpstr>Scale Uncertainty(ies)&amp; Biases</vt:lpstr>
      <vt:lpstr>TOTO</vt:lpstr>
      <vt:lpstr>Scale Uncertainty(ies)&amp; Biases</vt:lpstr>
      <vt:lpstr>Dipion Mass Spectrum                           </vt:lpstr>
      <vt:lpstr>Transitions at one loop</vt:lpstr>
      <vt:lpstr>VMD Strategy for g-2 Estimate</vt:lpstr>
      <vt:lpstr>Global Fit &amp;  Scale Uncertainty</vt:lpstr>
      <vt:lpstr>An Effect of Scale Uncertainty</vt:lpstr>
      <vt:lpstr>Scale Uncertainty</vt:lpstr>
      <vt:lpstr>Scale Uncertainty(ies)</vt:lpstr>
      <vt:lpstr>NA7 Residuals (χ2/N≈90/60)!</vt:lpstr>
      <vt:lpstr>Backup Slides  II</vt:lpstr>
      <vt:lpstr>e+e- → K Kbar Data</vt:lpstr>
      <vt:lpstr>3-pion Data</vt:lpstr>
      <vt:lpstr>e+e- → π0 γ </vt:lpstr>
      <vt:lpstr>e+e- → ηγ Data</vt:lpstr>
      <vt:lpstr>Former : Prediction for η/η’→ ππ γ</vt:lpstr>
      <vt:lpstr>Former : Prediction for η/η’→ ππ γ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g-2 from a Global Treatment of  VMD Physics  up to the Ф Meson</dc:title>
  <dc:creator>benayoun</dc:creator>
  <cp:lastModifiedBy>lpnhe</cp:lastModifiedBy>
  <cp:revision>684</cp:revision>
  <dcterms:created xsi:type="dcterms:W3CDTF">2009-09-14T14:16:14Z</dcterms:created>
  <dcterms:modified xsi:type="dcterms:W3CDTF">2015-06-17T01:53:53Z</dcterms:modified>
</cp:coreProperties>
</file>