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256" r:id="rId2"/>
    <p:sldId id="334" r:id="rId3"/>
    <p:sldId id="336" r:id="rId4"/>
    <p:sldId id="335" r:id="rId5"/>
    <p:sldId id="337" r:id="rId6"/>
    <p:sldId id="339" r:id="rId7"/>
    <p:sldId id="340" r:id="rId8"/>
    <p:sldId id="342" r:id="rId9"/>
    <p:sldId id="343" r:id="rId10"/>
    <p:sldId id="346" r:id="rId11"/>
    <p:sldId id="348" r:id="rId12"/>
    <p:sldId id="344" r:id="rId13"/>
    <p:sldId id="350" r:id="rId14"/>
    <p:sldId id="352" r:id="rId15"/>
    <p:sldId id="349" r:id="rId16"/>
    <p:sldId id="353" r:id="rId17"/>
    <p:sldId id="355" r:id="rId18"/>
    <p:sldId id="351" r:id="rId19"/>
    <p:sldId id="354" r:id="rId20"/>
    <p:sldId id="358" r:id="rId21"/>
    <p:sldId id="356" r:id="rId22"/>
    <p:sldId id="359" r:id="rId23"/>
    <p:sldId id="361" r:id="rId24"/>
    <p:sldId id="362" r:id="rId25"/>
    <p:sldId id="370" r:id="rId26"/>
    <p:sldId id="368" r:id="rId27"/>
    <p:sldId id="363" r:id="rId28"/>
    <p:sldId id="364" r:id="rId29"/>
    <p:sldId id="371" r:id="rId30"/>
    <p:sldId id="365" r:id="rId31"/>
    <p:sldId id="373" r:id="rId32"/>
    <p:sldId id="37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92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0FFCC-5EC8-B243-A59B-4AF8D1EB8FEB}" type="datetimeFigureOut">
              <a:rPr lang="en-US" smtClean="0"/>
              <a:t>6/12/15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ADE97-239C-274E-975B-0CF1D8136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862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C5E63-4FD6-4F3F-AD4F-45BE336E252F}" type="datetimeFigureOut">
              <a:rPr lang="en-US" smtClean="0"/>
              <a:t>6/12/15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987A0-BEE5-4512-AE5D-4ED8F84E9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968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2667000" cy="304800"/>
          </a:xfrm>
        </p:spPr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6288" y="6492240"/>
            <a:ext cx="747712" cy="365760"/>
          </a:xfrm>
        </p:spPr>
        <p:txBody>
          <a:bodyPr/>
          <a:lstStyle>
            <a:lvl1pPr algn="r">
              <a:defRPr sz="1800"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-3170" y="592764"/>
            <a:ext cx="9144000" cy="6036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675120"/>
            <a:ext cx="84582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pic>
        <p:nvPicPr>
          <p:cNvPr id="12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9144000" cy="4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rect">
            <a:avLst/>
          </a:prstGeom>
        </p:spPr>
      </p:pic>
      <p:pic>
        <p:nvPicPr>
          <p:cNvPr id="17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"/>
            <a:ext cx="9144000" cy="4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0"/>
            <a:ext cx="8595360" cy="548640"/>
          </a:xfrm>
          <a:prstGeom prst="rect">
            <a:avLst/>
          </a:prstGeom>
          <a:gradFill>
            <a:gsLst>
              <a:gs pos="100000">
                <a:schemeClr val="bg1"/>
              </a:gs>
              <a:gs pos="1667">
                <a:srgbClr val="00A5D6"/>
              </a:gs>
              <a:gs pos="100000">
                <a:srgbClr val="00A5D6"/>
              </a:gs>
            </a:gsLst>
            <a:lin ang="0" scaled="1"/>
          </a:gra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sz="3200" b="1" i="0" kern="1200" dirty="0">
                <a:solidFill>
                  <a:srgbClr val="5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slide title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73440" y="6675120"/>
            <a:ext cx="667390" cy="182880"/>
          </a:xfrm>
          <a:prstGeom prst="rect">
            <a:avLst/>
          </a:prstGeom>
        </p:spPr>
        <p:txBody>
          <a:bodyPr vert="horz" lIns="0" tIns="0" rIns="0" bIns="0" rtlCol="0" anchor="b" anchorCtr="1"/>
          <a:lstStyle>
            <a:lvl1pPr algn="ctr">
              <a:defRPr sz="1200" b="1">
                <a:solidFill>
                  <a:srgbClr val="500000"/>
                </a:solidFill>
              </a:defRPr>
            </a:lvl1pPr>
          </a:lstStyle>
          <a:p>
            <a:fld id="{C4B3B065-BE73-4E0C-9647-EF6F0E467B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62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A. Safonov, Photon-2015, Novosibirsk, Russia, June 2015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2"/>
            <a:ext cx="1097200" cy="1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1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0293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3733800" cy="304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6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6288" y="6492240"/>
            <a:ext cx="747712" cy="365760"/>
          </a:xfrm>
        </p:spPr>
        <p:txBody>
          <a:bodyPr/>
          <a:lstStyle>
            <a:lvl1pPr algn="r">
              <a:defRPr sz="1400"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403787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5403787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4495800" cy="228600"/>
          </a:xfrm>
        </p:spPr>
        <p:txBody>
          <a:bodyPr/>
          <a:lstStyle/>
          <a:p>
            <a:pPr algn="l"/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A. Safonov, Photon-2015, Novosibirsk, Russia, June 2015 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0" y="6492240"/>
            <a:ext cx="762000" cy="365760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743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3581400" cy="2286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10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382000" y="6553200"/>
            <a:ext cx="762000" cy="30480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400">
                <a:solidFill>
                  <a:srgbClr val="0070C0"/>
                </a:solidFill>
              </a:defRPr>
            </a:lvl1pPr>
          </a:lstStyle>
          <a:p>
            <a:fld id="{C27BE154-88E5-4DE5-BFE5-F4915B9AAB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hyperlink" Target="http://arxiv.org/abs/1304.7779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20" Type="http://schemas.openxmlformats.org/officeDocument/2006/relationships/image" Target="../media/image48.png"/><Relationship Id="rId21" Type="http://schemas.openxmlformats.org/officeDocument/2006/relationships/image" Target="../media/image49.png"/><Relationship Id="rId22" Type="http://schemas.openxmlformats.org/officeDocument/2006/relationships/image" Target="../media/image18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310.png"/><Relationship Id="rId4" Type="http://schemas.openxmlformats.org/officeDocument/2006/relationships/image" Target="../media/image320.png"/><Relationship Id="rId5" Type="http://schemas.openxmlformats.org/officeDocument/2006/relationships/image" Target="../media/image33.png"/><Relationship Id="rId6" Type="http://schemas.openxmlformats.org/officeDocument/2006/relationships/image" Target="../media/image340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33401"/>
            <a:ext cx="8839200" cy="2667000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rgbClr val="FFFF00"/>
                </a:solidFill>
              </a:rPr>
              <a:t>Highlights from the CMS Experiment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86200"/>
            <a:ext cx="6400800" cy="1676400"/>
          </a:xfrm>
        </p:spPr>
        <p:txBody>
          <a:bodyPr/>
          <a:lstStyle/>
          <a:p>
            <a:r>
              <a:rPr lang="en-US" dirty="0" smtClean="0"/>
              <a:t>Alexei Safonov </a:t>
            </a:r>
          </a:p>
          <a:p>
            <a:r>
              <a:rPr lang="en-US" i="1" dirty="0" smtClean="0"/>
              <a:t>Texas A&amp;M University</a:t>
            </a:r>
          </a:p>
          <a:p>
            <a:r>
              <a:rPr lang="en-US" dirty="0" smtClean="0"/>
              <a:t>for the CMS Collaboration</a:t>
            </a:r>
            <a:endParaRPr lang="en-US" dirty="0"/>
          </a:p>
        </p:txBody>
      </p:sp>
      <p:pic>
        <p:nvPicPr>
          <p:cNvPr id="6" name="Picture 4" descr="seal_tam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51816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MS_logo_c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386" y="5181600"/>
            <a:ext cx="1429614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Photon-2015</a:t>
            </a:r>
            <a:r>
              <a:rPr lang="en-US" sz="1600" i="1" dirty="0" smtClean="0"/>
              <a:t>, Novosibirsk, Russia, June 2015</a:t>
            </a:r>
            <a:endParaRPr lang="en-US" sz="16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343400"/>
            <a:ext cx="4064401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457200" y="4114800"/>
            <a:ext cx="4267200" cy="2660587"/>
          </a:xfrm>
        </p:spPr>
        <p:txBody>
          <a:bodyPr>
            <a:normAutofit/>
          </a:bodyPr>
          <a:lstStyle/>
          <a:p>
            <a:r>
              <a:rPr lang="en-US" sz="2400" smtClean="0"/>
              <a:t>Only e</a:t>
            </a:r>
            <a:r>
              <a:rPr lang="en-US" sz="2400" smtClean="0">
                <a:latin typeface="Symbol" charset="2"/>
                <a:cs typeface="Symbol" charset="2"/>
              </a:rPr>
              <a:t>m</a:t>
            </a:r>
            <a:r>
              <a:rPr lang="en-US" sz="2400" smtClean="0"/>
              <a:t> events to suppress backgrounds:</a:t>
            </a:r>
          </a:p>
          <a:p>
            <a:pPr lvl="1"/>
            <a:r>
              <a:rPr lang="en-US" sz="2000" smtClean="0"/>
              <a:t>Watch the end-point:</a:t>
            </a:r>
            <a:endParaRPr lang="en-US" sz="2000" dirty="0"/>
          </a:p>
        </p:txBody>
      </p:sp>
      <p:sp>
        <p:nvSpPr>
          <p:cNvPr id="22" name="Content Placeholder 21"/>
          <p:cNvSpPr>
            <a:spLocks noGrp="1"/>
          </p:cNvSpPr>
          <p:nvPr>
            <p:ph sz="half" idx="2"/>
          </p:nvPr>
        </p:nvSpPr>
        <p:spPr>
          <a:xfrm>
            <a:off x="3581400" y="1371600"/>
            <a:ext cx="5105400" cy="2438399"/>
          </a:xfrm>
        </p:spPr>
        <p:txBody>
          <a:bodyPr>
            <a:normAutofit/>
          </a:bodyPr>
          <a:lstStyle/>
          <a:p>
            <a:r>
              <a:rPr lang="en-US" sz="2400" smtClean="0"/>
              <a:t>Top dilepton sample:</a:t>
            </a:r>
          </a:p>
          <a:p>
            <a:pPr lvl="1"/>
            <a:r>
              <a:rPr lang="en-US" sz="2000" smtClean="0"/>
              <a:t>Use shape and normalization of the m(</a:t>
            </a:r>
            <a:r>
              <a:rPr lang="en-US" sz="2000" i="1" smtClean="0"/>
              <a:t>lb</a:t>
            </a:r>
            <a:r>
              <a:rPr lang="en-US" sz="2000" smtClean="0"/>
              <a:t>) distribution</a:t>
            </a:r>
          </a:p>
          <a:p>
            <a:pPr lvl="1"/>
            <a:r>
              <a:rPr lang="en-US" sz="2000" smtClean="0"/>
              <a:t>Helps minimizing theoretical uncertainties in defining m</a:t>
            </a:r>
            <a:r>
              <a:rPr lang="en-US" sz="2000" baseline="-25000" smtClean="0"/>
              <a:t>t</a:t>
            </a:r>
            <a:endParaRPr lang="en-US" sz="2000" baseline="-25000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A. Safonov, Photon-2015, Novosibirsk, Russia, June 2015 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 Mass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8082"/>
            <a:ext cx="3187262" cy="2772918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5628550" y="6509866"/>
            <a:ext cx="1751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02060"/>
                </a:solidFill>
              </a:rPr>
              <a:t>CMS-PAS-TOP-14-014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255034"/>
            <a:ext cx="3352800" cy="8409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" y="6057900"/>
            <a:ext cx="3149600" cy="647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592065"/>
            <a:ext cx="4136261" cy="295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3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Mass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4495800"/>
            <a:ext cx="4191000" cy="207873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 new accurate measurement of top mass using top </a:t>
            </a:r>
            <a:r>
              <a:rPr lang="en-US" sz="2000" dirty="0" err="1"/>
              <a:t>dilepton</a:t>
            </a:r>
            <a:r>
              <a:rPr lang="en-US" sz="2000" dirty="0"/>
              <a:t> </a:t>
            </a:r>
            <a:r>
              <a:rPr lang="en-US" sz="2000" dirty="0" smtClean="0"/>
              <a:t>events:</a:t>
            </a:r>
            <a:endParaRPr lang="en-US" sz="2000" dirty="0"/>
          </a:p>
          <a:p>
            <a:pPr marL="109728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t</a:t>
            </a:r>
            <a:r>
              <a:rPr lang="en-US" sz="2000" dirty="0"/>
              <a:t>=</a:t>
            </a:r>
            <a:r>
              <a:rPr lang="en-US" sz="2000" dirty="0" smtClean="0"/>
              <a:t>172.3±0.3</a:t>
            </a:r>
            <a:r>
              <a:rPr lang="en-US" sz="2000" dirty="0"/>
              <a:t>(stat</a:t>
            </a:r>
            <a:r>
              <a:rPr lang="en-US" sz="2000" dirty="0" smtClean="0"/>
              <a:t>)±1.3</a:t>
            </a:r>
            <a:r>
              <a:rPr lang="en-US" sz="2000" dirty="0"/>
              <a:t>(</a:t>
            </a:r>
            <a:r>
              <a:rPr lang="en-US" sz="2000" dirty="0" err="1"/>
              <a:t>syst</a:t>
            </a:r>
            <a:r>
              <a:rPr lang="en-US" sz="2000" dirty="0"/>
              <a:t>) </a:t>
            </a:r>
            <a:r>
              <a:rPr lang="en-US" sz="2000" dirty="0" err="1"/>
              <a:t>GeV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47800"/>
            <a:ext cx="4547611" cy="5181600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3733800" cy="304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A. Safonov, Photon-2015, Novosibirsk, Russia, June 2015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59062"/>
            <a:ext cx="4191000" cy="28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Electroweak Measurements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11895"/>
            <a:ext cx="7527304" cy="5217505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>
          <a:xfrm>
            <a:off x="2667000" y="6115962"/>
            <a:ext cx="0" cy="32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3657600" y="6110285"/>
            <a:ext cx="0" cy="32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5257800" y="6110285"/>
            <a:ext cx="0" cy="32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019800" y="6100685"/>
            <a:ext cx="0" cy="32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6629400" y="6108131"/>
            <a:ext cx="0" cy="32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A. Safonov, Photon-2015, Novosibirsk, Russia, June 2015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876800" y="5562600"/>
            <a:ext cx="228600" cy="228600"/>
          </a:xfrm>
          <a:prstGeom prst="ellipse">
            <a:avLst/>
          </a:prstGeom>
          <a:solidFill>
            <a:srgbClr val="FFFF00">
              <a:alpha val="50000"/>
            </a:srgbClr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114800" y="4038600"/>
            <a:ext cx="228600" cy="228600"/>
          </a:xfrm>
          <a:prstGeom prst="ellipse">
            <a:avLst/>
          </a:prstGeom>
          <a:solidFill>
            <a:srgbClr val="FFFF00">
              <a:alpha val="50000"/>
            </a:srgbClr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86200" y="3810000"/>
            <a:ext cx="228600" cy="228600"/>
          </a:xfrm>
          <a:prstGeom prst="ellipse">
            <a:avLst/>
          </a:prstGeom>
          <a:solidFill>
            <a:srgbClr val="FFFF00">
              <a:alpha val="50000"/>
            </a:srgbClr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696200" y="5334000"/>
            <a:ext cx="228600" cy="228600"/>
          </a:xfrm>
          <a:prstGeom prst="ellipse">
            <a:avLst/>
          </a:prstGeom>
          <a:solidFill>
            <a:srgbClr val="FFFF00">
              <a:alpha val="50000"/>
            </a:srgbClr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905000" y="5791200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                    Z                  di-boson                  </a:t>
            </a:r>
            <a:r>
              <a:rPr lang="en-US" sz="1600" dirty="0" err="1" smtClean="0"/>
              <a:t>tt</a:t>
            </a:r>
            <a:r>
              <a:rPr lang="en-US" sz="1600" dirty="0" smtClean="0"/>
              <a:t>       single-t  </a:t>
            </a:r>
            <a:r>
              <a:rPr lang="en-US" sz="1600" dirty="0" err="1" smtClean="0"/>
              <a:t>ttX</a:t>
            </a:r>
            <a:r>
              <a:rPr lang="en-US" sz="1600" dirty="0" smtClean="0"/>
              <a:t>     Higgs</a:t>
            </a:r>
            <a:endParaRPr lang="en-US" sz="1600" dirty="0"/>
          </a:p>
        </p:txBody>
      </p:sp>
      <p:cxnSp>
        <p:nvCxnSpPr>
          <p:cNvPr id="29" name="Gerade Verbindung 12"/>
          <p:cNvCxnSpPr/>
          <p:nvPr/>
        </p:nvCxnSpPr>
        <p:spPr>
          <a:xfrm>
            <a:off x="7010400" y="6096000"/>
            <a:ext cx="0" cy="32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98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SUSY Searches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609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Summary of CMS SUSY Results in SMS framework and ICHEP 2014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13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1"/>
          <a:stretch/>
        </p:blipFill>
        <p:spPr>
          <a:xfrm>
            <a:off x="1066800" y="1981200"/>
            <a:ext cx="6781800" cy="4313859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A. Safonov, Photon-2015, Novosibirsk, Russia, June 2015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4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371601"/>
            <a:ext cx="8305800" cy="106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Similar to mono-X, a promising topology for extending reach for </a:t>
            </a:r>
            <a:r>
              <a:rPr lang="en-US" sz="2800" dirty="0" err="1" smtClean="0"/>
              <a:t>ewk-ino</a:t>
            </a:r>
            <a:r>
              <a:rPr lang="en-US" sz="2800" dirty="0" smtClean="0"/>
              <a:t> production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7200" y="2362201"/>
            <a:ext cx="4876800" cy="1981200"/>
          </a:xfrm>
        </p:spPr>
        <p:txBody>
          <a:bodyPr>
            <a:normAutofit/>
          </a:bodyPr>
          <a:lstStyle/>
          <a:p>
            <a:pPr marL="630936" lvl="2" indent="-256032">
              <a:buClr>
                <a:schemeClr val="accent3"/>
              </a:buClr>
              <a:buFont typeface="Georgia"/>
              <a:buChar char="•"/>
            </a:pPr>
            <a:r>
              <a:rPr lang="en-US" sz="2800" dirty="0"/>
              <a:t>Large increase in x-section </a:t>
            </a:r>
            <a:r>
              <a:rPr lang="en-US" sz="2800" dirty="0" smtClean="0"/>
              <a:t>for 13/14 </a:t>
            </a:r>
            <a:r>
              <a:rPr lang="en-US" sz="2800" dirty="0" err="1" smtClean="0"/>
              <a:t>TeV</a:t>
            </a:r>
            <a:endParaRPr lang="en-US" sz="2800" dirty="0" smtClean="0"/>
          </a:p>
          <a:p>
            <a:pPr marL="365760" lvl="1" indent="-256032">
              <a:buClr>
                <a:schemeClr val="accent3"/>
              </a:buClr>
              <a:buFont typeface="Georgia"/>
              <a:buChar char="•"/>
            </a:pPr>
            <a:r>
              <a:rPr lang="en-US" sz="2800" dirty="0" smtClean="0"/>
              <a:t>Could be the only way to get </a:t>
            </a:r>
            <a:r>
              <a:rPr lang="en-US" sz="2800" dirty="0" err="1" smtClean="0"/>
              <a:t>higgsino</a:t>
            </a:r>
            <a:r>
              <a:rPr lang="en-US" sz="2800" dirty="0" smtClean="0"/>
              <a:t> pair production</a:t>
            </a:r>
            <a:endParaRPr lang="en-US" sz="2800" dirty="0"/>
          </a:p>
          <a:p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14</a:t>
            </a:fld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A. Safonov, Photon-2015, Novosibirsk, Russia, June 2015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SUSY in VBF Channels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495800"/>
            <a:ext cx="2362200" cy="18248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438400"/>
            <a:ext cx="3143148" cy="381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169313"/>
            <a:ext cx="3505200" cy="25075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58000" y="5257800"/>
            <a:ext cx="1271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SUS-14-005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419600" y="4419600"/>
            <a:ext cx="152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arXiv:1304.7779 	</a:t>
            </a:r>
          </a:p>
        </p:txBody>
      </p:sp>
    </p:spTree>
    <p:extLst>
      <p:ext uri="{BB962C8B-B14F-4D97-AF65-F5344CB8AC3E}">
        <p14:creationId xmlns:p14="http://schemas.microsoft.com/office/powerpoint/2010/main" val="371973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Non-SUSY Searches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15</a:t>
            </a:fld>
            <a:endParaRPr lang="de-DE"/>
          </a:p>
        </p:txBody>
      </p:sp>
      <p:graphicFrame>
        <p:nvGraphicFramePr>
          <p:cNvPr id="4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152039"/>
              </p:ext>
            </p:extLst>
          </p:nvPr>
        </p:nvGraphicFramePr>
        <p:xfrm>
          <a:off x="1143000" y="1447800"/>
          <a:ext cx="6781800" cy="5086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Acrobat Document" r:id="rId3" imgW="7802736" imgH="5852088" progId="Acrobat.Document.11">
                  <p:embed/>
                </p:oleObj>
              </mc:Choice>
              <mc:Fallback>
                <p:oleObj name="Acrobat Document" r:id="rId3" imgW="7802736" imgH="5852088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1447800"/>
                        <a:ext cx="6781800" cy="5086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 Safonov, Photon-2015, Novosibirsk, Russia, June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96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Long-Lived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029200" cy="52029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Motivation: attempts to explain positron excesses, Higgs portal, NMSSM, electroweak </a:t>
            </a:r>
            <a:r>
              <a:rPr lang="en-US" dirty="0" err="1" smtClean="0"/>
              <a:t>baryogenesis</a:t>
            </a:r>
            <a:endParaRPr lang="en-US" dirty="0" smtClean="0"/>
          </a:p>
          <a:p>
            <a:pPr lvl="1"/>
            <a:r>
              <a:rPr lang="en-US" dirty="0" smtClean="0"/>
              <a:t>Weak coupling to SM particles: hard to produce except through some sort of a higher energy “portal”</a:t>
            </a:r>
          </a:p>
          <a:p>
            <a:pPr lvl="2"/>
            <a:r>
              <a:rPr lang="en-US" dirty="0" smtClean="0"/>
              <a:t>Mass can range from </a:t>
            </a:r>
            <a:r>
              <a:rPr lang="en-US" dirty="0" err="1" smtClean="0"/>
              <a:t>MeVs</a:t>
            </a:r>
            <a:r>
              <a:rPr lang="en-US" dirty="0" smtClean="0"/>
              <a:t> to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smtClean="0"/>
              <a:t>Selections:</a:t>
            </a:r>
          </a:p>
          <a:p>
            <a:pPr lvl="1"/>
            <a:r>
              <a:rPr lang="en-US" dirty="0" smtClean="0"/>
              <a:t>At least four </a:t>
            </a:r>
            <a:r>
              <a:rPr lang="en-US" dirty="0" err="1" smtClean="0"/>
              <a:t>muons</a:t>
            </a:r>
            <a:r>
              <a:rPr lang="en-US" dirty="0" smtClean="0"/>
              <a:t> with </a:t>
            </a:r>
            <a:r>
              <a:rPr lang="en-US" dirty="0" err="1" smtClean="0"/>
              <a:t>pT</a:t>
            </a:r>
            <a:r>
              <a:rPr lang="en-US" dirty="0" smtClean="0"/>
              <a:t>&gt;8 </a:t>
            </a:r>
            <a:r>
              <a:rPr lang="en-US" dirty="0" err="1" smtClean="0"/>
              <a:t>GeV</a:t>
            </a:r>
            <a:r>
              <a:rPr lang="en-US" dirty="0" smtClean="0"/>
              <a:t>, one of them with </a:t>
            </a:r>
            <a:r>
              <a:rPr lang="en-US" dirty="0" err="1" smtClean="0"/>
              <a:t>pT</a:t>
            </a:r>
            <a:r>
              <a:rPr lang="en-US" dirty="0" smtClean="0"/>
              <a:t>&gt;17</a:t>
            </a:r>
          </a:p>
          <a:p>
            <a:pPr lvl="1"/>
            <a:r>
              <a:rPr lang="en-US" dirty="0" smtClean="0"/>
              <a:t>Exactly two “</a:t>
            </a:r>
            <a:r>
              <a:rPr lang="en-US" dirty="0" err="1" smtClean="0"/>
              <a:t>dimuons</a:t>
            </a:r>
            <a:r>
              <a:rPr lang="en-US" dirty="0" smtClean="0"/>
              <a:t>” with compatible masses</a:t>
            </a:r>
          </a:p>
          <a:p>
            <a:pPr lvl="2"/>
            <a:r>
              <a:rPr lang="en-US" dirty="0" smtClean="0"/>
              <a:t>Analysis designed for easy re-casting in other contexts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371600"/>
            <a:ext cx="3700928" cy="313227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32" y="4600575"/>
            <a:ext cx="405956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477000" y="6172200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arXiv:1506.00424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0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524001"/>
            <a:ext cx="4734454" cy="24383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1"/>
            <a:ext cx="3733800" cy="2819400"/>
          </a:xfrm>
        </p:spPr>
        <p:txBody>
          <a:bodyPr>
            <a:normAutofit/>
          </a:bodyPr>
          <a:lstStyle/>
          <a:p>
            <a:r>
              <a:rPr lang="en-US" sz="2800" smtClean="0"/>
              <a:t>No excess, set model-independent limits on</a:t>
            </a:r>
          </a:p>
          <a:p>
            <a:pPr lvl="1"/>
            <a:endParaRPr lang="en-US" sz="2400" smtClean="0"/>
          </a:p>
          <a:p>
            <a:pPr lvl="1"/>
            <a:r>
              <a:rPr lang="en-US" sz="2400" smtClean="0"/>
              <a:t>Anyone who can run Pythia can re-cast it for their favorite model</a:t>
            </a:r>
          </a:p>
          <a:p>
            <a:pPr lvl="1"/>
            <a:endParaRPr lang="en-US" sz="27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3810000"/>
            <a:ext cx="8229600" cy="2660587"/>
          </a:xfrm>
        </p:spPr>
        <p:txBody>
          <a:bodyPr>
            <a:normAutofit lnSpcReduction="10000"/>
          </a:bodyPr>
          <a:lstStyle/>
          <a:p>
            <a:r>
              <a:rPr lang="en-US" sz="2800" smtClean="0"/>
              <a:t>And model-dependent:</a:t>
            </a:r>
          </a:p>
          <a:p>
            <a:pPr lvl="1"/>
            <a:r>
              <a:rPr lang="en-US" sz="2400" smtClean="0"/>
              <a:t>In NMSSM, effectively a limit on non-SM BFs of SM-like Higgs and rate of extra Higgses</a:t>
            </a:r>
          </a:p>
          <a:p>
            <a:pPr lvl="1"/>
            <a:r>
              <a:rPr lang="en-US" sz="2400" smtClean="0"/>
              <a:t>An illustrative Dark SUSY model</a:t>
            </a:r>
          </a:p>
          <a:p>
            <a:pPr lvl="2"/>
            <a:r>
              <a:rPr lang="en-US" sz="2400" smtClean="0"/>
              <a:t>Note CMS/ATLAS complementarity </a:t>
            </a:r>
          </a:p>
          <a:p>
            <a:pPr lvl="3"/>
            <a:r>
              <a:rPr lang="en-US" sz="2400" smtClean="0"/>
              <a:t>ATLAS analysis looked at highly displaces tracks, CMS those produced within 5 cm of the beamline</a:t>
            </a: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A. Safonov, Photon-2015, Novosibirsk, Russia, June 2015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Long Lived Particles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396888"/>
            <a:ext cx="3619500" cy="2701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58000" y="3886200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arXiv:1506.00424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New Discoveries from LHC Lately?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Well, we’ve been busy…</a:t>
            </a:r>
          </a:p>
          <a:p>
            <a:pPr lvl="1"/>
            <a:r>
              <a:rPr lang="en-US" dirty="0" smtClean="0"/>
              <a:t>Finishing analyses of the 2012 data</a:t>
            </a:r>
          </a:p>
          <a:p>
            <a:pPr lvl="2"/>
            <a:r>
              <a:rPr lang="en-US" dirty="0" smtClean="0"/>
              <a:t>Many results and publications, some still in queue</a:t>
            </a:r>
          </a:p>
          <a:p>
            <a:pPr lvl="1"/>
            <a:r>
              <a:rPr lang="en-US" dirty="0" smtClean="0"/>
              <a:t>Long Shutdown (LS) – 1: 2013-2015</a:t>
            </a:r>
          </a:p>
          <a:p>
            <a:pPr lvl="2"/>
            <a:r>
              <a:rPr lang="en-US" dirty="0" smtClean="0"/>
              <a:t>Upgrades of the CMS detector</a:t>
            </a:r>
          </a:p>
          <a:p>
            <a:pPr lvl="3"/>
            <a:r>
              <a:rPr lang="en-US" dirty="0" err="1" smtClean="0"/>
              <a:t>Muon</a:t>
            </a:r>
            <a:r>
              <a:rPr lang="en-US" dirty="0" smtClean="0"/>
              <a:t> detectors: </a:t>
            </a:r>
          </a:p>
          <a:p>
            <a:pPr lvl="4"/>
            <a:r>
              <a:rPr lang="en-US" dirty="0" smtClean="0"/>
              <a:t>New stations (CSC/RPC) to complete redundancy, new electronics for triggering</a:t>
            </a:r>
          </a:p>
          <a:p>
            <a:pPr lvl="3"/>
            <a:r>
              <a:rPr lang="en-US" dirty="0" smtClean="0"/>
              <a:t>Hadron Calorimeter readout</a:t>
            </a:r>
          </a:p>
          <a:p>
            <a:pPr lvl="4"/>
            <a:r>
              <a:rPr lang="en-US" dirty="0" smtClean="0"/>
              <a:t>Hybrid HPDs replaced with </a:t>
            </a:r>
            <a:r>
              <a:rPr lang="en-US" dirty="0" err="1" smtClean="0"/>
              <a:t>SiPMs</a:t>
            </a:r>
            <a:endParaRPr lang="en-US" dirty="0" smtClean="0"/>
          </a:p>
          <a:p>
            <a:pPr lvl="3"/>
            <a:r>
              <a:rPr lang="en-US" dirty="0" smtClean="0"/>
              <a:t>New more narrow </a:t>
            </a:r>
            <a:r>
              <a:rPr lang="en-US" dirty="0" err="1" smtClean="0"/>
              <a:t>beamline</a:t>
            </a:r>
            <a:endParaRPr lang="en-US" dirty="0" smtClean="0"/>
          </a:p>
          <a:p>
            <a:pPr lvl="4"/>
            <a:r>
              <a:rPr lang="en-US" dirty="0" smtClean="0"/>
              <a:t>More narrow in prep for new pixel detector in 2016</a:t>
            </a:r>
          </a:p>
          <a:p>
            <a:pPr lvl="2"/>
            <a:r>
              <a:rPr lang="en-US" dirty="0" smtClean="0"/>
              <a:t>Re-commissioning of the detector for Run-2</a:t>
            </a:r>
          </a:p>
          <a:p>
            <a:pPr lvl="3"/>
            <a:r>
              <a:rPr lang="en-US" dirty="0" smtClean="0"/>
              <a:t>Cosmic runs with ~full detector, integration, commissioning with beams (halo, splashes)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983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Improvements for Run 2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Foliennummernplatzhalter 2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8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81200"/>
            <a:ext cx="5972226" cy="4004378"/>
          </a:xfrm>
          <a:prstGeom prst="rect">
            <a:avLst/>
          </a:prstGeom>
          <a:ln>
            <a:noFill/>
          </a:ln>
        </p:spPr>
      </p:pic>
      <p:sp>
        <p:nvSpPr>
          <p:cNvPr id="9" name="TextBox 19"/>
          <p:cNvSpPr txBox="1"/>
          <p:nvPr/>
        </p:nvSpPr>
        <p:spPr>
          <a:xfrm>
            <a:off x="1331641" y="1134036"/>
            <a:ext cx="23042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  <a:ea typeface="+mn-ea"/>
                <a:cs typeface="+mn-cs"/>
              </a:rPr>
              <a:t>Hadron Outer (</a:t>
            </a:r>
            <a:r>
              <a:rPr lang="en-US" sz="1800" b="1" dirty="0" err="1" smtClean="0">
                <a:latin typeface="Calibri"/>
                <a:ea typeface="+mn-ea"/>
                <a:cs typeface="+mn-cs"/>
              </a:rPr>
              <a:t>SiPMs</a:t>
            </a:r>
            <a:r>
              <a:rPr lang="en-US" sz="1800" b="1" dirty="0" smtClean="0">
                <a:latin typeface="Calibri"/>
                <a:ea typeface="+mn-ea"/>
                <a:cs typeface="+mn-cs"/>
              </a:rPr>
              <a:t>) </a:t>
            </a:r>
            <a:endParaRPr lang="en-US" sz="1800" b="1" dirty="0">
              <a:latin typeface="Calibri"/>
              <a:ea typeface="+mn-ea"/>
              <a:cs typeface="+mn-cs"/>
              <a:sym typeface="Wingdings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64088" y="1196752"/>
            <a:ext cx="337636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 smtClean="0">
                <a:latin typeface="Calibri"/>
                <a:ea typeface="+mn-ea"/>
                <a:cs typeface="+mn-cs"/>
                <a:sym typeface="Wingdings"/>
              </a:rPr>
              <a:t>Muons</a:t>
            </a:r>
            <a:endParaRPr lang="en-US" sz="1800" b="1" dirty="0" smtClean="0">
              <a:latin typeface="Calibri"/>
              <a:ea typeface="+mn-ea"/>
              <a:cs typeface="+mn-cs"/>
              <a:sym typeface="Wingdings"/>
            </a:endParaRPr>
          </a:p>
          <a:p>
            <a:pPr marL="360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/>
                <a:sym typeface="Wingdings"/>
              </a:rPr>
              <a:t>Completion of forward detector</a:t>
            </a:r>
            <a:r>
              <a:rPr lang="en-US" sz="1800" dirty="0" smtClean="0">
                <a:latin typeface="Calibri"/>
                <a:ea typeface="+mn-ea"/>
                <a:cs typeface="+mn-cs"/>
                <a:sym typeface="Wingdings"/>
              </a:rPr>
              <a:t> </a:t>
            </a:r>
            <a:br>
              <a:rPr lang="en-US" sz="1800" dirty="0" smtClean="0">
                <a:latin typeface="Calibri"/>
                <a:ea typeface="+mn-ea"/>
                <a:cs typeface="+mn-cs"/>
                <a:sym typeface="Wingdings"/>
              </a:rPr>
            </a:br>
            <a:r>
              <a:rPr lang="en-US" sz="1800" dirty="0" smtClean="0">
                <a:latin typeface="Calibri"/>
                <a:ea typeface="+mn-ea"/>
                <a:cs typeface="+mn-cs"/>
                <a:sym typeface="Wingdings"/>
              </a:rPr>
              <a:t>- 4</a:t>
            </a:r>
            <a:r>
              <a:rPr lang="en-US" sz="1800" baseline="30000" dirty="0" smtClean="0">
                <a:latin typeface="Calibri"/>
                <a:ea typeface="+mn-ea"/>
                <a:cs typeface="+mn-cs"/>
                <a:sym typeface="Wingdings"/>
              </a:rPr>
              <a:t>th</a:t>
            </a:r>
            <a:r>
              <a:rPr lang="en-US" sz="1800" dirty="0" smtClean="0">
                <a:latin typeface="Calibri"/>
                <a:ea typeface="+mn-ea"/>
                <a:cs typeface="+mn-cs"/>
                <a:sym typeface="Wingdings"/>
              </a:rPr>
              <a:t>  layer in </a:t>
            </a:r>
            <a:r>
              <a:rPr lang="en-US" sz="1800" dirty="0" smtClean="0">
                <a:latin typeface="Calibri"/>
                <a:ea typeface="+mn-ea"/>
                <a:cs typeface="+mn-cs"/>
                <a:sym typeface="Wingdings"/>
              </a:rPr>
              <a:t>ME4/2 (CSC &amp; RPC)</a:t>
            </a:r>
            <a:endParaRPr lang="en-US" sz="1800" dirty="0">
              <a:latin typeface="Calibri"/>
              <a:ea typeface="+mn-ea"/>
              <a:cs typeface="+mn-cs"/>
              <a:sym typeface="Wingdings"/>
            </a:endParaRPr>
          </a:p>
        </p:txBody>
      </p:sp>
      <p:cxnSp>
        <p:nvCxnSpPr>
          <p:cNvPr id="11" name="Straight Arrow Connector 30"/>
          <p:cNvCxnSpPr/>
          <p:nvPr/>
        </p:nvCxnSpPr>
        <p:spPr>
          <a:xfrm flipH="1">
            <a:off x="5364089" y="2348880"/>
            <a:ext cx="432047" cy="1800200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30"/>
          <p:cNvCxnSpPr/>
          <p:nvPr/>
        </p:nvCxnSpPr>
        <p:spPr>
          <a:xfrm flipH="1">
            <a:off x="6553200" y="2365648"/>
            <a:ext cx="22450" cy="1215752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9"/>
          <p:cNvSpPr txBox="1"/>
          <p:nvPr/>
        </p:nvSpPr>
        <p:spPr>
          <a:xfrm>
            <a:off x="56658" y="2560258"/>
            <a:ext cx="17070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  <a:ea typeface="+mn-ea"/>
                <a:cs typeface="+mn-cs"/>
              </a:rPr>
              <a:t>New Beam Pipe </a:t>
            </a:r>
            <a:endParaRPr lang="en-US" sz="1800" b="1" dirty="0">
              <a:latin typeface="Calibri"/>
              <a:ea typeface="+mn-ea"/>
              <a:cs typeface="+mn-cs"/>
              <a:sym typeface="Wingdings"/>
            </a:endParaRPr>
          </a:p>
        </p:txBody>
      </p:sp>
      <p:cxnSp>
        <p:nvCxnSpPr>
          <p:cNvPr id="14" name="Straight Arrow Connector 30"/>
          <p:cNvCxnSpPr/>
          <p:nvPr/>
        </p:nvCxnSpPr>
        <p:spPr>
          <a:xfrm>
            <a:off x="1619672" y="2929590"/>
            <a:ext cx="2723728" cy="880410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8"/>
          <p:cNvSpPr txBox="1"/>
          <p:nvPr/>
        </p:nvSpPr>
        <p:spPr>
          <a:xfrm>
            <a:off x="179512" y="3573016"/>
            <a:ext cx="14401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  <a:ea typeface="+mn-ea"/>
                <a:cs typeface="+mn-cs"/>
                <a:sym typeface="Wingdings"/>
              </a:rPr>
              <a:t>Tracker -20°</a:t>
            </a:r>
          </a:p>
        </p:txBody>
      </p:sp>
      <p:cxnSp>
        <p:nvCxnSpPr>
          <p:cNvPr id="16" name="Straight Arrow Connector 30"/>
          <p:cNvCxnSpPr/>
          <p:nvPr/>
        </p:nvCxnSpPr>
        <p:spPr>
          <a:xfrm>
            <a:off x="1475656" y="3757682"/>
            <a:ext cx="2867744" cy="52318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6"/>
          <p:cNvSpPr txBox="1"/>
          <p:nvPr/>
        </p:nvSpPr>
        <p:spPr>
          <a:xfrm>
            <a:off x="6605006" y="3593068"/>
            <a:ext cx="246279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  <a:ea typeface="+mn-ea"/>
                <a:cs typeface="+mn-cs"/>
                <a:sym typeface="Wingdings"/>
              </a:rPr>
              <a:t>BRIL: Beam Monitoring</a:t>
            </a:r>
          </a:p>
        </p:txBody>
      </p:sp>
      <p:cxnSp>
        <p:nvCxnSpPr>
          <p:cNvPr id="20" name="Straight Arrow Connector 30"/>
          <p:cNvCxnSpPr>
            <a:stCxn id="19" idx="2"/>
          </p:cNvCxnSpPr>
          <p:nvPr/>
        </p:nvCxnSpPr>
        <p:spPr>
          <a:xfrm flipH="1">
            <a:off x="6794390" y="3962400"/>
            <a:ext cx="1042013" cy="1002268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30"/>
          <p:cNvCxnSpPr>
            <a:stCxn id="9" idx="2"/>
          </p:cNvCxnSpPr>
          <p:nvPr/>
        </p:nvCxnSpPr>
        <p:spPr>
          <a:xfrm>
            <a:off x="2483769" y="1503368"/>
            <a:ext cx="2016223" cy="1709608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264095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1432026" cy="21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69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204E-6 -4.34098E-6 L 0.35808 -0.3002 " pathEditMode="relative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0602E-6 1.02362E-6 L -0.39146 -0.27791 " pathEditMode="relative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Run 1 Physics Results</a:t>
            </a:r>
          </a:p>
          <a:p>
            <a:pPr lvl="1"/>
            <a:r>
              <a:rPr lang="en-US" sz="3600" dirty="0" smtClean="0"/>
              <a:t>Higgs, Top, SUSY, Exotica</a:t>
            </a:r>
          </a:p>
          <a:p>
            <a:r>
              <a:rPr lang="en-US" sz="3600" dirty="0" smtClean="0"/>
              <a:t>Re-commissioning for 13 </a:t>
            </a:r>
            <a:r>
              <a:rPr lang="en-US" sz="3600" dirty="0" err="1" smtClean="0"/>
              <a:t>TeV</a:t>
            </a:r>
            <a:endParaRPr lang="en-US" sz="3600" dirty="0" smtClean="0"/>
          </a:p>
          <a:p>
            <a:pPr lvl="1"/>
            <a:r>
              <a:rPr lang="en-US" sz="3600" dirty="0" smtClean="0"/>
              <a:t>Upgrades for Run-2 </a:t>
            </a:r>
          </a:p>
          <a:p>
            <a:pPr lvl="1"/>
            <a:r>
              <a:rPr lang="en-US" sz="3600" dirty="0" smtClean="0"/>
              <a:t>Preparations for data taking</a:t>
            </a:r>
          </a:p>
          <a:p>
            <a:r>
              <a:rPr lang="en-US" sz="3600" dirty="0" smtClean="0"/>
              <a:t>Planning for the future</a:t>
            </a:r>
          </a:p>
          <a:p>
            <a:pPr lvl="1"/>
            <a:r>
              <a:rPr lang="en-US" sz="3200" dirty="0" smtClean="0"/>
              <a:t>CMS Upgrades for HL-LHC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A. Safonov, Photon-2015, Novosibirsk, Russia, June 2015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69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1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June 3: First collisions at the new center of mass energy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19600" y="4648200"/>
            <a:ext cx="4267200" cy="2127187"/>
          </a:xfrm>
        </p:spPr>
        <p:txBody>
          <a:bodyPr/>
          <a:lstStyle/>
          <a:p>
            <a:r>
              <a:rPr lang="en-US" dirty="0" smtClean="0"/>
              <a:t>CMS Commissioning with 3x3 bunches (two colliding):</a:t>
            </a:r>
          </a:p>
          <a:p>
            <a:pPr lvl="1"/>
            <a:r>
              <a:rPr lang="en-US" dirty="0" smtClean="0"/>
              <a:t>Detector systems timing in </a:t>
            </a:r>
          </a:p>
          <a:p>
            <a:pPr lvl="1"/>
            <a:r>
              <a:rPr lang="en-US" dirty="0" smtClean="0"/>
              <a:t>Timing/bias scans/calibrations</a:t>
            </a:r>
          </a:p>
          <a:p>
            <a:pPr lvl="1"/>
            <a:r>
              <a:rPr lang="en-US" dirty="0" smtClean="0"/>
              <a:t>Trigger ramp-up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A. Safonov, Photon-2015, Novosibirsk, Russia, June 2015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 </a:t>
            </a:r>
            <a:r>
              <a:rPr lang="en-US" dirty="0" err="1" smtClean="0"/>
              <a:t>TeV</a:t>
            </a:r>
            <a:r>
              <a:rPr lang="en-US" dirty="0" smtClean="0"/>
              <a:t> Collisions</a:t>
            </a:r>
            <a:endParaRPr lang="en-US" dirty="0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133600"/>
            <a:ext cx="4590510" cy="23622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4149109" cy="4038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383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Warming Up to 13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352800" cy="52029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Continue commissioning with beams</a:t>
            </a:r>
          </a:p>
          <a:p>
            <a:pPr lvl="1"/>
            <a:r>
              <a:rPr lang="en-US" dirty="0" smtClean="0"/>
              <a:t>37 bunches, increase beam intensity</a:t>
            </a:r>
          </a:p>
          <a:p>
            <a:pPr lvl="1"/>
            <a:r>
              <a:rPr lang="en-US" dirty="0" smtClean="0"/>
              <a:t>48 bunches</a:t>
            </a:r>
          </a:p>
          <a:p>
            <a:r>
              <a:rPr lang="en-US" dirty="0" smtClean="0"/>
              <a:t>June 15-19:</a:t>
            </a:r>
          </a:p>
          <a:p>
            <a:pPr lvl="1"/>
            <a:r>
              <a:rPr lang="en-US" dirty="0" smtClean="0"/>
              <a:t>Technical stop</a:t>
            </a:r>
          </a:p>
          <a:p>
            <a:r>
              <a:rPr lang="en-US" dirty="0" smtClean="0"/>
              <a:t>June 20-28:</a:t>
            </a:r>
          </a:p>
          <a:p>
            <a:pPr lvl="1"/>
            <a:r>
              <a:rPr lang="en-US" dirty="0" smtClean="0"/>
              <a:t>Scrubbing for 50 ns operations</a:t>
            </a:r>
          </a:p>
          <a:p>
            <a:r>
              <a:rPr lang="en-US" dirty="0" smtClean="0"/>
              <a:t>June 28:</a:t>
            </a:r>
          </a:p>
          <a:p>
            <a:pPr lvl="1"/>
            <a:r>
              <a:rPr lang="en-US" dirty="0" smtClean="0"/>
              <a:t>Ramp-up with 50 ns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828800"/>
            <a:ext cx="5273957" cy="38942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81400" y="4495800"/>
            <a:ext cx="2915822" cy="121335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1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Looking into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438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Most of the LHC dataset will be collected in the ultra high luminosity regime</a:t>
            </a:r>
          </a:p>
          <a:p>
            <a:pPr lvl="1"/>
            <a:r>
              <a:rPr lang="en-US" dirty="0" smtClean="0"/>
              <a:t>High pile-up (average is 140 interactions per bunch crossing, could be higher)</a:t>
            </a:r>
          </a:p>
          <a:p>
            <a:r>
              <a:rPr lang="en-US" dirty="0" smtClean="0"/>
              <a:t>Essential that the detector is up to the challenge</a:t>
            </a:r>
          </a:p>
          <a:p>
            <a:pPr lvl="1"/>
            <a:r>
              <a:rPr lang="en-US" dirty="0" smtClean="0"/>
              <a:t>LS2 and LS3 are the time to get CMS in shape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86200"/>
            <a:ext cx="8686800" cy="25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1"/>
            <a:ext cx="8229600" cy="2057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High pile-up is a challenge on many levels</a:t>
            </a:r>
          </a:p>
          <a:p>
            <a:pPr lvl="1"/>
            <a:r>
              <a:rPr lang="en-US" sz="2400" dirty="0" smtClean="0"/>
              <a:t>Energy deposit overlaps, resolution, </a:t>
            </a:r>
            <a:r>
              <a:rPr lang="en-US" sz="2400" dirty="0" err="1" smtClean="0"/>
              <a:t>combinatorics</a:t>
            </a:r>
            <a:endParaRPr lang="en-US" sz="2400" dirty="0"/>
          </a:p>
          <a:p>
            <a:pPr lvl="1"/>
            <a:r>
              <a:rPr lang="en-US" sz="2400" dirty="0" smtClean="0"/>
              <a:t>Increase in data volumes impacts processing power, speed and the ability to move data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57200" y="3276600"/>
            <a:ext cx="3581400" cy="3346387"/>
          </a:xfrm>
        </p:spPr>
        <p:txBody>
          <a:bodyPr>
            <a:normAutofit/>
          </a:bodyPr>
          <a:lstStyle/>
          <a:p>
            <a:r>
              <a:rPr lang="en-US" sz="2800" dirty="0"/>
              <a:t>Technical Proposal detailing </a:t>
            </a:r>
            <a:r>
              <a:rPr lang="en-US" sz="2800" dirty="0" smtClean="0"/>
              <a:t>proposed CMS upgrades </a:t>
            </a:r>
            <a:r>
              <a:rPr lang="en-US" sz="2800" dirty="0"/>
              <a:t>to get public soon</a:t>
            </a:r>
          </a:p>
          <a:p>
            <a:pPr lvl="1"/>
            <a:r>
              <a:rPr lang="en-US" sz="2400" dirty="0"/>
              <a:t>CMS-TDR-15-002, under the LHCC review now</a:t>
            </a: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A. Safonov, Photon-2015, Novosibirsk, Russia, June 2015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CMS Phase-2 Upgrade Planning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2340" y="3048000"/>
            <a:ext cx="4735915" cy="337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785" y="3048000"/>
            <a:ext cx="464461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829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 Trigger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Triggering at high pile-up is arguably the greatest challenge</a:t>
            </a:r>
          </a:p>
          <a:p>
            <a:pPr lvl="1"/>
            <a:r>
              <a:rPr lang="en-US" dirty="0" smtClean="0"/>
              <a:t>Level-1 is the hardest</a:t>
            </a:r>
          </a:p>
          <a:p>
            <a:r>
              <a:rPr lang="en-US" dirty="0" smtClean="0"/>
              <a:t>How can you distinguish 140 collisions from each other?</a:t>
            </a:r>
          </a:p>
          <a:p>
            <a:pPr lvl="1"/>
            <a:r>
              <a:rPr lang="en-US" dirty="0" smtClean="0"/>
              <a:t>Tracking: can “see” vertices</a:t>
            </a:r>
          </a:p>
          <a:p>
            <a:pPr lvl="2"/>
            <a:r>
              <a:rPr lang="en-US" dirty="0" smtClean="0"/>
              <a:t>Extremely large data volumes to shuffle at 40 MHz</a:t>
            </a:r>
          </a:p>
          <a:p>
            <a:pPr lvl="1"/>
            <a:r>
              <a:rPr lang="en-US" dirty="0" smtClean="0"/>
              <a:t>Calorimeter fine granularity &amp; longitudinal profile: separate nearby particles</a:t>
            </a:r>
          </a:p>
          <a:p>
            <a:pPr lvl="2"/>
            <a:r>
              <a:rPr lang="en-US" dirty="0" smtClean="0"/>
              <a:t>Useful, but how can it help the trigger?</a:t>
            </a:r>
          </a:p>
          <a:p>
            <a:pPr lvl="1"/>
            <a:r>
              <a:rPr lang="en-US" dirty="0" smtClean="0"/>
              <a:t>Fast timing: measure time of flight</a:t>
            </a:r>
          </a:p>
          <a:p>
            <a:pPr lvl="2"/>
            <a:r>
              <a:rPr lang="en-US" dirty="0" smtClean="0"/>
              <a:t>140 vertices within 15 cm along </a:t>
            </a:r>
            <a:r>
              <a:rPr lang="en-US" i="1" dirty="0" smtClean="0"/>
              <a:t>z</a:t>
            </a:r>
            <a:r>
              <a:rPr lang="en-US" dirty="0" smtClean="0"/>
              <a:t> is very challenging for forward region, likely impossible in the central part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97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Phase-2 Trigger Capable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257800" cy="1828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“Self-triggering” tracker:</a:t>
            </a:r>
          </a:p>
          <a:p>
            <a:pPr lvl="1"/>
            <a:r>
              <a:rPr lang="en-US" dirty="0" smtClean="0"/>
              <a:t>Double layers of silicon, look for coincidences</a:t>
            </a:r>
          </a:p>
          <a:p>
            <a:pPr lvl="1"/>
            <a:r>
              <a:rPr lang="en-US" dirty="0" smtClean="0"/>
              <a:t>About x10 reduction in data</a:t>
            </a:r>
          </a:p>
          <a:p>
            <a:pPr lvl="2"/>
            <a:r>
              <a:rPr lang="en-US" dirty="0" smtClean="0"/>
              <a:t>Impossible becomes challenging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37064" y="3114066"/>
            <a:ext cx="5477936" cy="2372333"/>
          </a:xfrm>
          <a:prstGeom prst="rect">
            <a:avLst/>
          </a:prstGeom>
        </p:spPr>
      </p:pic>
      <p:sp>
        <p:nvSpPr>
          <p:cNvPr id="8" name="Line Callout 1 7"/>
          <p:cNvSpPr/>
          <p:nvPr/>
        </p:nvSpPr>
        <p:spPr>
          <a:xfrm>
            <a:off x="6096000" y="3962400"/>
            <a:ext cx="2857500" cy="914400"/>
          </a:xfrm>
          <a:prstGeom prst="borderCallout1">
            <a:avLst>
              <a:gd name="adj1" fmla="val 48731"/>
              <a:gd name="adj2" fmla="val -979"/>
              <a:gd name="adj3" fmla="val 8753"/>
              <a:gd name="adj4" fmla="val -3813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30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Strip/Strip Modules</a:t>
            </a:r>
          </a:p>
          <a:p>
            <a:pPr algn="ctr" defTabSz="914306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90 µm pitch/5 cm length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5410200" y="5638800"/>
            <a:ext cx="3124200" cy="990600"/>
          </a:xfrm>
          <a:prstGeom prst="borderCallout1">
            <a:avLst>
              <a:gd name="adj1" fmla="val -5180"/>
              <a:gd name="adj2" fmla="val -34"/>
              <a:gd name="adj3" fmla="val -95602"/>
              <a:gd name="adj4" fmla="val -338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306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Strip/Pixel Modules</a:t>
            </a:r>
          </a:p>
          <a:p>
            <a:pPr algn="ctr" defTabSz="914306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100 µm pitch/2.5 cm length</a:t>
            </a:r>
            <a:br>
              <a:rPr lang="en-US" sz="1400" dirty="0">
                <a:solidFill>
                  <a:prstClr val="white"/>
                </a:solidFill>
                <a:latin typeface="Calibri"/>
              </a:rPr>
            </a:br>
            <a:r>
              <a:rPr lang="en-US" sz="1400" dirty="0">
                <a:solidFill>
                  <a:prstClr val="white"/>
                </a:solidFill>
                <a:latin typeface="Calibri"/>
              </a:rPr>
              <a:t>100 µm x 1.5 mm “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macropixels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”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237065" y="5638800"/>
            <a:ext cx="2590800" cy="914400"/>
          </a:xfrm>
          <a:prstGeom prst="borderCallout1">
            <a:avLst>
              <a:gd name="adj1" fmla="val -360"/>
              <a:gd name="adj2" fmla="val 51570"/>
              <a:gd name="adj3" fmla="val -65813"/>
              <a:gd name="adj4" fmla="val 3249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306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Inner Pixel</a:t>
            </a:r>
          </a:p>
          <a:p>
            <a:pPr algn="ctr" defTabSz="914306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Covers up to </a:t>
            </a:r>
            <a:r>
              <a:rPr lang="el-GR" dirty="0" smtClean="0">
                <a:solidFill>
                  <a:prstClr val="white"/>
                </a:solidFill>
                <a:latin typeface="Calibri"/>
              </a:rPr>
              <a:t>η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=4.0</a:t>
            </a:r>
          </a:p>
        </p:txBody>
      </p:sp>
      <p:pic>
        <p:nvPicPr>
          <p:cNvPr id="13" name="Picture 12" descr="pTconcep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371600"/>
            <a:ext cx="322075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2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Outer Tracker trigger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5D5C-C438-0A42-B89B-0571B2B1B31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715000" cy="5202936"/>
          </a:xfrm>
        </p:spPr>
        <p:txBody>
          <a:bodyPr/>
          <a:lstStyle/>
          <a:p>
            <a:r>
              <a:rPr lang="en-US" dirty="0" smtClean="0"/>
              <a:t>xxx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6678"/>
            <a:ext cx="9144000" cy="140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63237"/>
          <a:stretch/>
        </p:blipFill>
        <p:spPr>
          <a:xfrm>
            <a:off x="685800" y="3048000"/>
            <a:ext cx="3733800" cy="18841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6934"/>
          <a:stretch/>
        </p:blipFill>
        <p:spPr>
          <a:xfrm>
            <a:off x="1143000" y="5181600"/>
            <a:ext cx="6858000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727" y="2819400"/>
            <a:ext cx="2475073" cy="2465036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8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397000"/>
            <a:ext cx="3357188" cy="3403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1"/>
            <a:ext cx="5181600" cy="2133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 game changer:</a:t>
            </a:r>
          </a:p>
          <a:p>
            <a:pPr lvl="1"/>
            <a:r>
              <a:rPr lang="en-US" sz="2800" dirty="0" smtClean="0"/>
              <a:t>Reconstruct tracks and vertices online</a:t>
            </a:r>
          </a:p>
          <a:p>
            <a:pPr lvl="1"/>
            <a:r>
              <a:rPr lang="en-US" sz="2800" dirty="0" smtClean="0"/>
              <a:t>Associate jets, electrons, </a:t>
            </a:r>
            <a:r>
              <a:rPr lang="en-US" sz="2800" dirty="0" err="1" smtClean="0"/>
              <a:t>taus</a:t>
            </a:r>
            <a:r>
              <a:rPr lang="en-US" sz="2800" dirty="0" smtClean="0"/>
              <a:t> to vertices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657600" y="4800600"/>
            <a:ext cx="5029200" cy="1600200"/>
          </a:xfrm>
        </p:spPr>
        <p:txBody>
          <a:bodyPr>
            <a:normAutofit/>
          </a:bodyPr>
          <a:lstStyle/>
          <a:p>
            <a:r>
              <a:rPr lang="en-US" sz="3200" dirty="0"/>
              <a:t>And more:</a:t>
            </a:r>
          </a:p>
          <a:p>
            <a:pPr lvl="1"/>
            <a:r>
              <a:rPr lang="en-US" sz="2800" dirty="0"/>
              <a:t>Missing </a:t>
            </a:r>
            <a:r>
              <a:rPr lang="en-US" sz="2800" dirty="0" smtClean="0"/>
              <a:t>energy </a:t>
            </a:r>
            <a:r>
              <a:rPr lang="en-US" sz="2800" dirty="0"/>
              <a:t>back in play even at such high pile-up!</a:t>
            </a:r>
          </a:p>
          <a:p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A. Safonov, Photon-2015, Novosibirsk, Russia, June 2015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Phase-2 Track Trigger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657600"/>
            <a:ext cx="330109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4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419600" cy="2819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Forward region gets to see the harshest backgrounds</a:t>
            </a:r>
          </a:p>
          <a:p>
            <a:pPr lvl="1"/>
            <a:r>
              <a:rPr lang="en-US" dirty="0" err="1" smtClean="0"/>
              <a:t>Endcap</a:t>
            </a:r>
            <a:r>
              <a:rPr lang="en-US" dirty="0" smtClean="0"/>
              <a:t> calorimeter radiation damage – needs replacement</a:t>
            </a:r>
          </a:p>
          <a:p>
            <a:r>
              <a:rPr lang="en-US" dirty="0" smtClean="0"/>
              <a:t>High granularity sampling calorimeter EE+FH:</a:t>
            </a:r>
          </a:p>
          <a:p>
            <a:pPr lvl="1"/>
            <a:r>
              <a:rPr lang="en-US" dirty="0" smtClean="0"/>
              <a:t>Silicon with tungsten/copper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 Safonov, Photon-2015, Novosibirsk, Russia, June 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528" y="1219200"/>
            <a:ext cx="4132811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191000"/>
            <a:ext cx="6858000" cy="234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0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for the Unexpected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605" y="1479479"/>
            <a:ext cx="5352995" cy="286392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Tracking trigger </a:t>
            </a:r>
            <a:r>
              <a:rPr lang="en-US" sz="2400" dirty="0" smtClean="0"/>
              <a:t>is a game changer, but it can’t do everything </a:t>
            </a:r>
          </a:p>
          <a:p>
            <a:pPr lvl="1"/>
            <a:r>
              <a:rPr lang="en-US" sz="2000" dirty="0" smtClean="0"/>
              <a:t>It won’t see displaced </a:t>
            </a:r>
            <a:r>
              <a:rPr lang="en-US" sz="2000" dirty="0" smtClean="0"/>
              <a:t>tracks from new long lived particles (</a:t>
            </a:r>
            <a:r>
              <a:rPr lang="en-US" sz="2000" dirty="0" smtClean="0"/>
              <a:t>Higgs </a:t>
            </a:r>
            <a:r>
              <a:rPr lang="en-US" sz="2000" dirty="0" smtClean="0"/>
              <a:t>portal, dark sector, new bosons, SUSY extensions, </a:t>
            </a:r>
            <a:r>
              <a:rPr lang="en-US" sz="2000" dirty="0" smtClean="0"/>
              <a:t>W’ </a:t>
            </a:r>
            <a:r>
              <a:rPr lang="en-US" sz="2000" dirty="0" smtClean="0"/>
              <a:t>etc</a:t>
            </a:r>
            <a:r>
              <a:rPr lang="en-US" sz="2000" dirty="0" smtClean="0"/>
              <a:t>.)</a:t>
            </a:r>
            <a:endParaRPr lang="en-US" sz="2000" dirty="0" smtClean="0"/>
          </a:p>
          <a:p>
            <a:r>
              <a:rPr lang="en-US" sz="2400" dirty="0" smtClean="0"/>
              <a:t>Improve standalone </a:t>
            </a:r>
            <a:r>
              <a:rPr lang="en-US" sz="2400" dirty="0" err="1" smtClean="0"/>
              <a:t>muon</a:t>
            </a:r>
            <a:r>
              <a:rPr lang="en-US" sz="2400" dirty="0" smtClean="0"/>
              <a:t> triggering</a:t>
            </a:r>
          </a:p>
          <a:p>
            <a:pPr lvl="1"/>
            <a:r>
              <a:rPr lang="en-US" sz="2300" dirty="0" smtClean="0"/>
              <a:t>Focus on forward region where most troubles come from</a:t>
            </a:r>
            <a:endParaRPr lang="en-US" sz="23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ADE6A881-9BCD-C74F-AD28-355C948E3DF1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373" y="1447800"/>
            <a:ext cx="3575427" cy="2417081"/>
          </a:xfrm>
          <a:prstGeom prst="rect">
            <a:avLst/>
          </a:prstGeom>
        </p:spPr>
      </p:pic>
      <p:pic>
        <p:nvPicPr>
          <p:cNvPr id="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" y="4114800"/>
            <a:ext cx="3429000" cy="236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4088843"/>
            <a:ext cx="3429000" cy="254055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A. Safonov, Photon-2015, Novosibirsk, Russia, June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90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History 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September of 2010 - December of 2012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About 5 </a:t>
            </a:r>
            <a:r>
              <a:rPr lang="en-US" dirty="0" err="1" smtClean="0"/>
              <a:t>ifb</a:t>
            </a:r>
            <a:r>
              <a:rPr lang="en-US" dirty="0" smtClean="0"/>
              <a:t> of data at 7 </a:t>
            </a:r>
            <a:r>
              <a:rPr lang="en-US" dirty="0" err="1" smtClean="0"/>
              <a:t>TeV</a:t>
            </a:r>
            <a:r>
              <a:rPr lang="en-US" dirty="0" smtClean="0"/>
              <a:t> followed by 20 </a:t>
            </a:r>
            <a:r>
              <a:rPr lang="en-US" dirty="0" err="1" smtClean="0"/>
              <a:t>ifb</a:t>
            </a:r>
            <a:r>
              <a:rPr lang="en-US" dirty="0" smtClean="0"/>
              <a:t> of data at 8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Only 1% of ultimate dataset and half of the energy, yet a paramount impact on physics as we know 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Screen Shot 2015-06-13 at 6.2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600"/>
            <a:ext cx="4512749" cy="32004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4" b="52245"/>
          <a:stretch/>
        </p:blipFill>
        <p:spPr>
          <a:xfrm>
            <a:off x="3581400" y="2369824"/>
            <a:ext cx="5434106" cy="906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1400" y="3230940"/>
            <a:ext cx="50292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After that first hiccup, LHC has been working marvelously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Run 1 has been a fascinating ride that re-wrote history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19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Past few years have been am incredible time for science</a:t>
            </a:r>
          </a:p>
          <a:p>
            <a:pPr lvl="1" algn="just"/>
            <a:r>
              <a:rPr lang="en-US" dirty="0" smtClean="0"/>
              <a:t>Higgs discovery and everything we have learnt about it is rewriting textbooks</a:t>
            </a:r>
          </a:p>
          <a:p>
            <a:pPr algn="just"/>
            <a:r>
              <a:rPr lang="en-US" dirty="0" smtClean="0"/>
              <a:t>About to start the next stretch, which will bring us 7-10 times more data</a:t>
            </a:r>
          </a:p>
          <a:p>
            <a:pPr lvl="1" algn="just"/>
            <a:r>
              <a:rPr lang="en-US" dirty="0" smtClean="0"/>
              <a:t>Nobody can’t tell if we are to find SUSY, extra dimensions or something else</a:t>
            </a:r>
          </a:p>
          <a:p>
            <a:pPr lvl="2" algn="just"/>
            <a:r>
              <a:rPr lang="en-US" dirty="0" smtClean="0"/>
              <a:t>Independent of that, we got a lot of important work cut out for us measuring Higgs properties and searching for the unknown</a:t>
            </a:r>
          </a:p>
          <a:p>
            <a:pPr algn="just"/>
            <a:r>
              <a:rPr lang="en-US" dirty="0" smtClean="0"/>
              <a:t>Don</a:t>
            </a:r>
            <a:r>
              <a:rPr lang="fr-FR" dirty="0" smtClean="0"/>
              <a:t>’</a:t>
            </a:r>
            <a:r>
              <a:rPr lang="en-US" dirty="0" smtClean="0"/>
              <a:t>t go anywhere as the next few months can easily bring something major</a:t>
            </a:r>
          </a:p>
          <a:p>
            <a:pPr lvl="1" algn="just"/>
            <a:r>
              <a:rPr lang="en-US" dirty="0" smtClean="0"/>
              <a:t>You don</a:t>
            </a:r>
            <a:r>
              <a:rPr lang="fr-FR" dirty="0" smtClean="0"/>
              <a:t>’</a:t>
            </a:r>
            <a:r>
              <a:rPr lang="en-US" dirty="0" smtClean="0"/>
              <a:t>t want to miss that!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99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4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Schedule for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78160"/>
            <a:ext cx="6705600" cy="50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06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7789578" cy="46307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CMS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5453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Key features:</a:t>
            </a:r>
          </a:p>
          <a:p>
            <a:pPr lvl="1"/>
            <a:r>
              <a:rPr lang="en-US" dirty="0" smtClean="0"/>
              <a:t>Excellent tracking</a:t>
            </a:r>
          </a:p>
          <a:p>
            <a:pPr lvl="1"/>
            <a:r>
              <a:rPr lang="en-US" dirty="0" smtClean="0"/>
              <a:t>Good EM calorimeter</a:t>
            </a:r>
          </a:p>
          <a:p>
            <a:r>
              <a:rPr lang="en-US" dirty="0" smtClean="0"/>
              <a:t>Reconstruction based on Particle Flow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Safonov, Photon-2015, Novosibirsk, Russia, June 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3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800600" cy="5105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Higgs boson:</a:t>
            </a:r>
          </a:p>
          <a:p>
            <a:pPr lvl="1"/>
            <a:r>
              <a:rPr lang="en-US" sz="2000" dirty="0" smtClean="0"/>
              <a:t>Production, properties and decay channels</a:t>
            </a:r>
          </a:p>
          <a:p>
            <a:pPr lvl="1"/>
            <a:r>
              <a:rPr lang="en-US" sz="2000" dirty="0" smtClean="0"/>
              <a:t>Non-SM Higgs searches</a:t>
            </a:r>
          </a:p>
          <a:p>
            <a:pPr lvl="1"/>
            <a:r>
              <a:rPr lang="en-US" sz="2000" dirty="0" smtClean="0"/>
              <a:t>Also helped a couple of deserving gentlemen get their Nobel Prize</a:t>
            </a:r>
          </a:p>
          <a:p>
            <a:r>
              <a:rPr lang="en-US" sz="2400" dirty="0" smtClean="0"/>
              <a:t>Top sector</a:t>
            </a:r>
          </a:p>
          <a:p>
            <a:pPr lvl="1"/>
            <a:r>
              <a:rPr lang="en-US" sz="2000" dirty="0" smtClean="0"/>
              <a:t>Mass and properties, production</a:t>
            </a:r>
          </a:p>
          <a:p>
            <a:r>
              <a:rPr lang="en-US" sz="2400" dirty="0" smtClean="0"/>
              <a:t>New physics</a:t>
            </a:r>
          </a:p>
          <a:p>
            <a:pPr lvl="1"/>
            <a:r>
              <a:rPr lang="en-US" sz="2000" dirty="0" smtClean="0"/>
              <a:t>Conventional SUSY, as well as difficult (compressed, stealth etc.) scenarios</a:t>
            </a:r>
          </a:p>
          <a:p>
            <a:pPr lvl="1"/>
            <a:r>
              <a:rPr lang="en-US" sz="2000" dirty="0" smtClean="0"/>
              <a:t>Extra dimensions, new heavy bosons, hidden sectors etc.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E154-88E5-4DE5-BFE5-F4915B9AAB6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A. Safonov, Photon-2015, Novosibirsk, Russia, June 2015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Run1: Making History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1150" b="2734"/>
          <a:stretch/>
        </p:blipFill>
        <p:spPr>
          <a:xfrm>
            <a:off x="5334000" y="4612341"/>
            <a:ext cx="3429000" cy="2017059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19200"/>
            <a:ext cx="3469297" cy="3429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5400000">
            <a:off x="7560677" y="2650123"/>
            <a:ext cx="2743200" cy="33855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600" dirty="0" err="1"/>
              <a:t>Eur</a:t>
            </a:r>
            <a:r>
              <a:rPr lang="tr-TR" sz="1600" dirty="0"/>
              <a:t>. </a:t>
            </a:r>
            <a:r>
              <a:rPr lang="tr-TR" sz="1600" dirty="0" err="1"/>
              <a:t>Phys</a:t>
            </a:r>
            <a:r>
              <a:rPr lang="tr-TR" sz="1600" dirty="0"/>
              <a:t>. J. C 74 (2014) 3076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 rot="5400000">
            <a:off x="7941678" y="5469523"/>
            <a:ext cx="1981198" cy="33855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Nature (2015) 14474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780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Mass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343400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827584" y="1676400"/>
            <a:ext cx="1800200" cy="5040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A. Safonov, Photon-2015, Novosibirsk, Russia, June 2015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1240536"/>
          </a:xfrm>
        </p:spPr>
        <p:txBody>
          <a:bodyPr/>
          <a:lstStyle/>
          <a:p>
            <a:r>
              <a:rPr lang="en-US" dirty="0" smtClean="0"/>
              <a:t>The precision for Higgs mass is 0.2%</a:t>
            </a:r>
          </a:p>
          <a:p>
            <a:pPr lvl="1"/>
            <a:r>
              <a:rPr lang="en-US" dirty="0" smtClean="0"/>
              <a:t>5 years ago we </a:t>
            </a:r>
            <a:r>
              <a:rPr lang="en-US" dirty="0" err="1" smtClean="0"/>
              <a:t>didn</a:t>
            </a:r>
            <a:r>
              <a:rPr lang="fr-FR" dirty="0" smtClean="0"/>
              <a:t>’</a:t>
            </a:r>
            <a:r>
              <a:rPr lang="en-US" dirty="0" smtClean="0"/>
              <a:t>t know it even exists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34000" y="1143000"/>
            <a:ext cx="3419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Phys. Rev. Lett. 114 (2015) 191803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1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Properties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A. Safonov, Photon-2015, Novosibirsk, Russia, June 2015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990600"/>
            <a:ext cx="3095423" cy="28993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962400"/>
            <a:ext cx="2829827" cy="274319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76400"/>
            <a:ext cx="5029200" cy="4898136"/>
          </a:xfrm>
        </p:spPr>
        <p:txBody>
          <a:bodyPr>
            <a:normAutofit/>
          </a:bodyPr>
          <a:lstStyle/>
          <a:p>
            <a:r>
              <a:rPr lang="en-US" dirty="0" smtClean="0"/>
              <a:t>Mass: 125.02±0.27±0.15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5 measured decay couplings</a:t>
            </a:r>
          </a:p>
          <a:p>
            <a:r>
              <a:rPr lang="en-US" dirty="0" smtClean="0"/>
              <a:t>Spin/Parity: 0+</a:t>
            </a:r>
          </a:p>
          <a:p>
            <a:r>
              <a:rPr lang="en-US" dirty="0" smtClean="0"/>
              <a:t>CP: +1 favored, pure -1 excluded</a:t>
            </a:r>
          </a:p>
          <a:p>
            <a:r>
              <a:rPr lang="en-US" dirty="0" smtClean="0"/>
              <a:t>Width: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/>
              <a:t>meas</a:t>
            </a:r>
            <a:r>
              <a:rPr lang="en-US" dirty="0" smtClean="0"/>
              <a:t>&lt; 4 </a:t>
            </a:r>
            <a:r>
              <a:rPr lang="en-US" sz="2200" dirty="0" smtClean="0"/>
              <a:t>x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baseline="-25000" dirty="0" smtClean="0"/>
              <a:t>SM</a:t>
            </a:r>
          </a:p>
          <a:p>
            <a:r>
              <a:rPr lang="en-US" dirty="0" smtClean="0"/>
              <a:t>Limits on: </a:t>
            </a:r>
          </a:p>
          <a:p>
            <a:pPr lvl="1"/>
            <a:r>
              <a:rPr lang="en-US" dirty="0" smtClean="0"/>
              <a:t>LFV (H-&gt;</a:t>
            </a:r>
            <a:r>
              <a:rPr lang="en-US" dirty="0" smtClean="0">
                <a:latin typeface="Symbol" charset="2"/>
                <a:cs typeface="Symbol" charset="2"/>
              </a:rPr>
              <a:t>tm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FCNC (t-&gt;</a:t>
            </a:r>
            <a:r>
              <a:rPr lang="en-US" dirty="0" err="1" smtClean="0"/>
              <a:t>qH</a:t>
            </a:r>
            <a:r>
              <a:rPr lang="en-US" dirty="0" smtClean="0"/>
              <a:t>), </a:t>
            </a:r>
          </a:p>
          <a:p>
            <a:pPr lvl="1"/>
            <a:r>
              <a:rPr lang="en-US" dirty="0" smtClean="0"/>
              <a:t>Invisible decays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6248400"/>
            <a:ext cx="2821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Eur</a:t>
            </a:r>
            <a:r>
              <a:rPr lang="tr-TR" dirty="0"/>
              <a:t>. </a:t>
            </a:r>
            <a:r>
              <a:rPr lang="tr-TR" dirty="0" err="1"/>
              <a:t>Phys</a:t>
            </a:r>
            <a:r>
              <a:rPr lang="tr-TR" dirty="0"/>
              <a:t>. J. C (2015) 75:212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286000"/>
            <a:ext cx="3376083" cy="4191000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to Top Coupling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2895600" y="1219200"/>
            <a:ext cx="60198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Search for: same sign </a:t>
            </a:r>
            <a:r>
              <a:rPr lang="en-US" dirty="0" err="1" smtClean="0"/>
              <a:t>dileptons</a:t>
            </a:r>
            <a:r>
              <a:rPr lang="en-US" dirty="0" smtClean="0"/>
              <a:t> + top or 3 leptons + jets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36" name="Gruppieren 35"/>
          <p:cNvGrpSpPr/>
          <p:nvPr/>
        </p:nvGrpSpPr>
        <p:grpSpPr>
          <a:xfrm>
            <a:off x="755576" y="1510045"/>
            <a:ext cx="1646046" cy="1481852"/>
            <a:chOff x="755576" y="1510045"/>
            <a:chExt cx="1646046" cy="1481852"/>
          </a:xfrm>
        </p:grpSpPr>
        <p:grpSp>
          <p:nvGrpSpPr>
            <p:cNvPr id="11" name="Gruppieren 10"/>
            <p:cNvGrpSpPr/>
            <p:nvPr/>
          </p:nvGrpSpPr>
          <p:grpSpPr>
            <a:xfrm rot="4951075">
              <a:off x="1252295" y="2204864"/>
              <a:ext cx="579783" cy="120080"/>
              <a:chOff x="823865" y="3116932"/>
              <a:chExt cx="579783" cy="120080"/>
            </a:xfrm>
          </p:grpSpPr>
          <p:sp>
            <p:nvSpPr>
              <p:cNvPr id="7" name="Freihandform 6"/>
              <p:cNvSpPr/>
              <p:nvPr/>
            </p:nvSpPr>
            <p:spPr>
              <a:xfrm>
                <a:off x="823865" y="3116932"/>
                <a:ext cx="145875" cy="87999"/>
              </a:xfrm>
              <a:custGeom>
                <a:avLst/>
                <a:gdLst>
                  <a:gd name="connsiteX0" fmla="*/ 0 w 1104523"/>
                  <a:gd name="connsiteY0" fmla="*/ 226395 h 434639"/>
                  <a:gd name="connsiteX1" fmla="*/ 190123 w 1104523"/>
                  <a:gd name="connsiteY1" fmla="*/ 58 h 434639"/>
                  <a:gd name="connsiteX2" fmla="*/ 316872 w 1104523"/>
                  <a:gd name="connsiteY2" fmla="*/ 244502 h 434639"/>
                  <a:gd name="connsiteX3" fmla="*/ 443620 w 1104523"/>
                  <a:gd name="connsiteY3" fmla="*/ 434625 h 434639"/>
                  <a:gd name="connsiteX4" fmla="*/ 552262 w 1104523"/>
                  <a:gd name="connsiteY4" fmla="*/ 235448 h 434639"/>
                  <a:gd name="connsiteX5" fmla="*/ 688064 w 1104523"/>
                  <a:gd name="connsiteY5" fmla="*/ 18165 h 434639"/>
                  <a:gd name="connsiteX6" fmla="*/ 778598 w 1104523"/>
                  <a:gd name="connsiteY6" fmla="*/ 244502 h 434639"/>
                  <a:gd name="connsiteX7" fmla="*/ 1104523 w 1104523"/>
                  <a:gd name="connsiteY7" fmla="*/ 289769 h 434639"/>
                  <a:gd name="connsiteX0" fmla="*/ 0 w 1104523"/>
                  <a:gd name="connsiteY0" fmla="*/ 226395 h 440439"/>
                  <a:gd name="connsiteX1" fmla="*/ 190123 w 1104523"/>
                  <a:gd name="connsiteY1" fmla="*/ 58 h 440439"/>
                  <a:gd name="connsiteX2" fmla="*/ 316872 w 1104523"/>
                  <a:gd name="connsiteY2" fmla="*/ 244502 h 440439"/>
                  <a:gd name="connsiteX3" fmla="*/ 443620 w 1104523"/>
                  <a:gd name="connsiteY3" fmla="*/ 434625 h 440439"/>
                  <a:gd name="connsiteX4" fmla="*/ 688064 w 1104523"/>
                  <a:gd name="connsiteY4" fmla="*/ 18165 h 440439"/>
                  <a:gd name="connsiteX5" fmla="*/ 778598 w 1104523"/>
                  <a:gd name="connsiteY5" fmla="*/ 244502 h 440439"/>
                  <a:gd name="connsiteX6" fmla="*/ 1104523 w 1104523"/>
                  <a:gd name="connsiteY6" fmla="*/ 289769 h 440439"/>
                  <a:gd name="connsiteX0" fmla="*/ 0 w 1104523"/>
                  <a:gd name="connsiteY0" fmla="*/ 226395 h 434625"/>
                  <a:gd name="connsiteX1" fmla="*/ 190123 w 1104523"/>
                  <a:gd name="connsiteY1" fmla="*/ 58 h 434625"/>
                  <a:gd name="connsiteX2" fmla="*/ 316872 w 1104523"/>
                  <a:gd name="connsiteY2" fmla="*/ 244502 h 434625"/>
                  <a:gd name="connsiteX3" fmla="*/ 443620 w 1104523"/>
                  <a:gd name="connsiteY3" fmla="*/ 434625 h 434625"/>
                  <a:gd name="connsiteX4" fmla="*/ 778598 w 1104523"/>
                  <a:gd name="connsiteY4" fmla="*/ 244502 h 434625"/>
                  <a:gd name="connsiteX5" fmla="*/ 1104523 w 1104523"/>
                  <a:gd name="connsiteY5" fmla="*/ 289769 h 434625"/>
                  <a:gd name="connsiteX0" fmla="*/ 0 w 778598"/>
                  <a:gd name="connsiteY0" fmla="*/ 226395 h 434625"/>
                  <a:gd name="connsiteX1" fmla="*/ 190123 w 778598"/>
                  <a:gd name="connsiteY1" fmla="*/ 58 h 434625"/>
                  <a:gd name="connsiteX2" fmla="*/ 316872 w 778598"/>
                  <a:gd name="connsiteY2" fmla="*/ 244502 h 434625"/>
                  <a:gd name="connsiteX3" fmla="*/ 443620 w 778598"/>
                  <a:gd name="connsiteY3" fmla="*/ 434625 h 434625"/>
                  <a:gd name="connsiteX4" fmla="*/ 778598 w 778598"/>
                  <a:gd name="connsiteY4" fmla="*/ 244502 h 434625"/>
                  <a:gd name="connsiteX0" fmla="*/ 0 w 621236"/>
                  <a:gd name="connsiteY0" fmla="*/ 226395 h 434652"/>
                  <a:gd name="connsiteX1" fmla="*/ 190123 w 621236"/>
                  <a:gd name="connsiteY1" fmla="*/ 58 h 434652"/>
                  <a:gd name="connsiteX2" fmla="*/ 316872 w 621236"/>
                  <a:gd name="connsiteY2" fmla="*/ 244502 h 434652"/>
                  <a:gd name="connsiteX3" fmla="*/ 443620 w 621236"/>
                  <a:gd name="connsiteY3" fmla="*/ 434625 h 434652"/>
                  <a:gd name="connsiteX4" fmla="*/ 621236 w 621236"/>
                  <a:gd name="connsiteY4" fmla="*/ 231743 h 434652"/>
                  <a:gd name="connsiteX0" fmla="*/ 0 w 621236"/>
                  <a:gd name="connsiteY0" fmla="*/ 226395 h 434652"/>
                  <a:gd name="connsiteX1" fmla="*/ 190123 w 621236"/>
                  <a:gd name="connsiteY1" fmla="*/ 58 h 434652"/>
                  <a:gd name="connsiteX2" fmla="*/ 316872 w 621236"/>
                  <a:gd name="connsiteY2" fmla="*/ 244502 h 434652"/>
                  <a:gd name="connsiteX3" fmla="*/ 443620 w 621236"/>
                  <a:gd name="connsiteY3" fmla="*/ 434625 h 434652"/>
                  <a:gd name="connsiteX4" fmla="*/ 621236 w 621236"/>
                  <a:gd name="connsiteY4" fmla="*/ 231743 h 434652"/>
                  <a:gd name="connsiteX0" fmla="*/ 0 w 621236"/>
                  <a:gd name="connsiteY0" fmla="*/ 226408 h 434665"/>
                  <a:gd name="connsiteX1" fmla="*/ 190123 w 621236"/>
                  <a:gd name="connsiteY1" fmla="*/ 71 h 434665"/>
                  <a:gd name="connsiteX2" fmla="*/ 316872 w 621236"/>
                  <a:gd name="connsiteY2" fmla="*/ 244515 h 434665"/>
                  <a:gd name="connsiteX3" fmla="*/ 443620 w 621236"/>
                  <a:gd name="connsiteY3" fmla="*/ 434638 h 434665"/>
                  <a:gd name="connsiteX4" fmla="*/ 621236 w 621236"/>
                  <a:gd name="connsiteY4" fmla="*/ 231756 h 434665"/>
                  <a:gd name="connsiteX0" fmla="*/ 0 w 621236"/>
                  <a:gd name="connsiteY0" fmla="*/ 226408 h 434665"/>
                  <a:gd name="connsiteX1" fmla="*/ 190123 w 621236"/>
                  <a:gd name="connsiteY1" fmla="*/ 71 h 434665"/>
                  <a:gd name="connsiteX2" fmla="*/ 316872 w 621236"/>
                  <a:gd name="connsiteY2" fmla="*/ 244515 h 434665"/>
                  <a:gd name="connsiteX3" fmla="*/ 443620 w 621236"/>
                  <a:gd name="connsiteY3" fmla="*/ 434638 h 434665"/>
                  <a:gd name="connsiteX4" fmla="*/ 621236 w 621236"/>
                  <a:gd name="connsiteY4" fmla="*/ 231756 h 434665"/>
                  <a:gd name="connsiteX0" fmla="*/ 0 w 621236"/>
                  <a:gd name="connsiteY0" fmla="*/ 226408 h 434665"/>
                  <a:gd name="connsiteX1" fmla="*/ 164604 w 621236"/>
                  <a:gd name="connsiteY1" fmla="*/ 71 h 434665"/>
                  <a:gd name="connsiteX2" fmla="*/ 316872 w 621236"/>
                  <a:gd name="connsiteY2" fmla="*/ 244515 h 434665"/>
                  <a:gd name="connsiteX3" fmla="*/ 443620 w 621236"/>
                  <a:gd name="connsiteY3" fmla="*/ 434638 h 434665"/>
                  <a:gd name="connsiteX4" fmla="*/ 621236 w 621236"/>
                  <a:gd name="connsiteY4" fmla="*/ 231756 h 434665"/>
                  <a:gd name="connsiteX0" fmla="*/ 0 w 621236"/>
                  <a:gd name="connsiteY0" fmla="*/ 226338 h 434571"/>
                  <a:gd name="connsiteX1" fmla="*/ 164604 w 621236"/>
                  <a:gd name="connsiteY1" fmla="*/ 1 h 434571"/>
                  <a:gd name="connsiteX2" fmla="*/ 312619 w 621236"/>
                  <a:gd name="connsiteY2" fmla="*/ 227433 h 434571"/>
                  <a:gd name="connsiteX3" fmla="*/ 443620 w 621236"/>
                  <a:gd name="connsiteY3" fmla="*/ 434568 h 434571"/>
                  <a:gd name="connsiteX4" fmla="*/ 621236 w 621236"/>
                  <a:gd name="connsiteY4" fmla="*/ 231686 h 434571"/>
                  <a:gd name="connsiteX0" fmla="*/ 0 w 621236"/>
                  <a:gd name="connsiteY0" fmla="*/ 226338 h 434571"/>
                  <a:gd name="connsiteX1" fmla="*/ 164604 w 621236"/>
                  <a:gd name="connsiteY1" fmla="*/ 1 h 434571"/>
                  <a:gd name="connsiteX2" fmla="*/ 312619 w 621236"/>
                  <a:gd name="connsiteY2" fmla="*/ 227433 h 434571"/>
                  <a:gd name="connsiteX3" fmla="*/ 456379 w 621236"/>
                  <a:gd name="connsiteY3" fmla="*/ 434568 h 434571"/>
                  <a:gd name="connsiteX4" fmla="*/ 621236 w 621236"/>
                  <a:gd name="connsiteY4" fmla="*/ 231686 h 434571"/>
                  <a:gd name="connsiteX0" fmla="*/ 0 w 621236"/>
                  <a:gd name="connsiteY0" fmla="*/ 226338 h 434571"/>
                  <a:gd name="connsiteX1" fmla="*/ 164604 w 621236"/>
                  <a:gd name="connsiteY1" fmla="*/ 1 h 434571"/>
                  <a:gd name="connsiteX2" fmla="*/ 312619 w 621236"/>
                  <a:gd name="connsiteY2" fmla="*/ 227433 h 434571"/>
                  <a:gd name="connsiteX3" fmla="*/ 456379 w 621236"/>
                  <a:gd name="connsiteY3" fmla="*/ 434568 h 434571"/>
                  <a:gd name="connsiteX4" fmla="*/ 621236 w 621236"/>
                  <a:gd name="connsiteY4" fmla="*/ 231686 h 434571"/>
                  <a:gd name="connsiteX0" fmla="*/ 0 w 621236"/>
                  <a:gd name="connsiteY0" fmla="*/ 226338 h 434572"/>
                  <a:gd name="connsiteX1" fmla="*/ 164604 w 621236"/>
                  <a:gd name="connsiteY1" fmla="*/ 1 h 434572"/>
                  <a:gd name="connsiteX2" fmla="*/ 312619 w 621236"/>
                  <a:gd name="connsiteY2" fmla="*/ 227433 h 434572"/>
                  <a:gd name="connsiteX3" fmla="*/ 456379 w 621236"/>
                  <a:gd name="connsiteY3" fmla="*/ 434568 h 434572"/>
                  <a:gd name="connsiteX4" fmla="*/ 621236 w 621236"/>
                  <a:gd name="connsiteY4" fmla="*/ 231686 h 434572"/>
                  <a:gd name="connsiteX0" fmla="*/ 0 w 621236"/>
                  <a:gd name="connsiteY0" fmla="*/ 226338 h 434572"/>
                  <a:gd name="connsiteX1" fmla="*/ 164604 w 621236"/>
                  <a:gd name="connsiteY1" fmla="*/ 1 h 434572"/>
                  <a:gd name="connsiteX2" fmla="*/ 312619 w 621236"/>
                  <a:gd name="connsiteY2" fmla="*/ 227433 h 434572"/>
                  <a:gd name="connsiteX3" fmla="*/ 456379 w 621236"/>
                  <a:gd name="connsiteY3" fmla="*/ 434568 h 434572"/>
                  <a:gd name="connsiteX4" fmla="*/ 621236 w 621236"/>
                  <a:gd name="connsiteY4" fmla="*/ 231686 h 43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236" h="434572">
                    <a:moveTo>
                      <a:pt x="0" y="226338"/>
                    </a:moveTo>
                    <a:cubicBezTo>
                      <a:pt x="43137" y="90395"/>
                      <a:pt x="112501" y="-181"/>
                      <a:pt x="164604" y="1"/>
                    </a:cubicBezTo>
                    <a:cubicBezTo>
                      <a:pt x="216707" y="183"/>
                      <a:pt x="281003" y="155005"/>
                      <a:pt x="312619" y="227433"/>
                    </a:cubicBezTo>
                    <a:cubicBezTo>
                      <a:pt x="344235" y="299861"/>
                      <a:pt x="404943" y="433859"/>
                      <a:pt x="456379" y="434568"/>
                    </a:cubicBezTo>
                    <a:cubicBezTo>
                      <a:pt x="507815" y="435277"/>
                      <a:pt x="570629" y="349395"/>
                      <a:pt x="621236" y="231686"/>
                    </a:cubicBezTo>
                  </a:path>
                </a:pathLst>
              </a:custGeom>
              <a:noFill/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" name="Freihandform 7"/>
              <p:cNvSpPr/>
              <p:nvPr/>
            </p:nvSpPr>
            <p:spPr>
              <a:xfrm>
                <a:off x="971600" y="3124977"/>
                <a:ext cx="145875" cy="87999"/>
              </a:xfrm>
              <a:custGeom>
                <a:avLst/>
                <a:gdLst>
                  <a:gd name="connsiteX0" fmla="*/ 0 w 1104523"/>
                  <a:gd name="connsiteY0" fmla="*/ 226395 h 434639"/>
                  <a:gd name="connsiteX1" fmla="*/ 190123 w 1104523"/>
                  <a:gd name="connsiteY1" fmla="*/ 58 h 434639"/>
                  <a:gd name="connsiteX2" fmla="*/ 316872 w 1104523"/>
                  <a:gd name="connsiteY2" fmla="*/ 244502 h 434639"/>
                  <a:gd name="connsiteX3" fmla="*/ 443620 w 1104523"/>
                  <a:gd name="connsiteY3" fmla="*/ 434625 h 434639"/>
                  <a:gd name="connsiteX4" fmla="*/ 552262 w 1104523"/>
                  <a:gd name="connsiteY4" fmla="*/ 235448 h 434639"/>
                  <a:gd name="connsiteX5" fmla="*/ 688064 w 1104523"/>
                  <a:gd name="connsiteY5" fmla="*/ 18165 h 434639"/>
                  <a:gd name="connsiteX6" fmla="*/ 778598 w 1104523"/>
                  <a:gd name="connsiteY6" fmla="*/ 244502 h 434639"/>
                  <a:gd name="connsiteX7" fmla="*/ 1104523 w 1104523"/>
                  <a:gd name="connsiteY7" fmla="*/ 289769 h 434639"/>
                  <a:gd name="connsiteX0" fmla="*/ 0 w 1104523"/>
                  <a:gd name="connsiteY0" fmla="*/ 226395 h 440439"/>
                  <a:gd name="connsiteX1" fmla="*/ 190123 w 1104523"/>
                  <a:gd name="connsiteY1" fmla="*/ 58 h 440439"/>
                  <a:gd name="connsiteX2" fmla="*/ 316872 w 1104523"/>
                  <a:gd name="connsiteY2" fmla="*/ 244502 h 440439"/>
                  <a:gd name="connsiteX3" fmla="*/ 443620 w 1104523"/>
                  <a:gd name="connsiteY3" fmla="*/ 434625 h 440439"/>
                  <a:gd name="connsiteX4" fmla="*/ 688064 w 1104523"/>
                  <a:gd name="connsiteY4" fmla="*/ 18165 h 440439"/>
                  <a:gd name="connsiteX5" fmla="*/ 778598 w 1104523"/>
                  <a:gd name="connsiteY5" fmla="*/ 244502 h 440439"/>
                  <a:gd name="connsiteX6" fmla="*/ 1104523 w 1104523"/>
                  <a:gd name="connsiteY6" fmla="*/ 289769 h 440439"/>
                  <a:gd name="connsiteX0" fmla="*/ 0 w 1104523"/>
                  <a:gd name="connsiteY0" fmla="*/ 226395 h 434625"/>
                  <a:gd name="connsiteX1" fmla="*/ 190123 w 1104523"/>
                  <a:gd name="connsiteY1" fmla="*/ 58 h 434625"/>
                  <a:gd name="connsiteX2" fmla="*/ 316872 w 1104523"/>
                  <a:gd name="connsiteY2" fmla="*/ 244502 h 434625"/>
                  <a:gd name="connsiteX3" fmla="*/ 443620 w 1104523"/>
                  <a:gd name="connsiteY3" fmla="*/ 434625 h 434625"/>
                  <a:gd name="connsiteX4" fmla="*/ 778598 w 1104523"/>
                  <a:gd name="connsiteY4" fmla="*/ 244502 h 434625"/>
                  <a:gd name="connsiteX5" fmla="*/ 1104523 w 1104523"/>
                  <a:gd name="connsiteY5" fmla="*/ 289769 h 434625"/>
                  <a:gd name="connsiteX0" fmla="*/ 0 w 778598"/>
                  <a:gd name="connsiteY0" fmla="*/ 226395 h 434625"/>
                  <a:gd name="connsiteX1" fmla="*/ 190123 w 778598"/>
                  <a:gd name="connsiteY1" fmla="*/ 58 h 434625"/>
                  <a:gd name="connsiteX2" fmla="*/ 316872 w 778598"/>
                  <a:gd name="connsiteY2" fmla="*/ 244502 h 434625"/>
                  <a:gd name="connsiteX3" fmla="*/ 443620 w 778598"/>
                  <a:gd name="connsiteY3" fmla="*/ 434625 h 434625"/>
                  <a:gd name="connsiteX4" fmla="*/ 778598 w 778598"/>
                  <a:gd name="connsiteY4" fmla="*/ 244502 h 434625"/>
                  <a:gd name="connsiteX0" fmla="*/ 0 w 621236"/>
                  <a:gd name="connsiteY0" fmla="*/ 226395 h 434652"/>
                  <a:gd name="connsiteX1" fmla="*/ 190123 w 621236"/>
                  <a:gd name="connsiteY1" fmla="*/ 58 h 434652"/>
                  <a:gd name="connsiteX2" fmla="*/ 316872 w 621236"/>
                  <a:gd name="connsiteY2" fmla="*/ 244502 h 434652"/>
                  <a:gd name="connsiteX3" fmla="*/ 443620 w 621236"/>
                  <a:gd name="connsiteY3" fmla="*/ 434625 h 434652"/>
                  <a:gd name="connsiteX4" fmla="*/ 621236 w 621236"/>
                  <a:gd name="connsiteY4" fmla="*/ 231743 h 434652"/>
                  <a:gd name="connsiteX0" fmla="*/ 0 w 621236"/>
                  <a:gd name="connsiteY0" fmla="*/ 226395 h 434652"/>
                  <a:gd name="connsiteX1" fmla="*/ 190123 w 621236"/>
                  <a:gd name="connsiteY1" fmla="*/ 58 h 434652"/>
                  <a:gd name="connsiteX2" fmla="*/ 316872 w 621236"/>
                  <a:gd name="connsiteY2" fmla="*/ 244502 h 434652"/>
                  <a:gd name="connsiteX3" fmla="*/ 443620 w 621236"/>
                  <a:gd name="connsiteY3" fmla="*/ 434625 h 434652"/>
                  <a:gd name="connsiteX4" fmla="*/ 621236 w 621236"/>
                  <a:gd name="connsiteY4" fmla="*/ 231743 h 434652"/>
                  <a:gd name="connsiteX0" fmla="*/ 0 w 621236"/>
                  <a:gd name="connsiteY0" fmla="*/ 226408 h 434665"/>
                  <a:gd name="connsiteX1" fmla="*/ 190123 w 621236"/>
                  <a:gd name="connsiteY1" fmla="*/ 71 h 434665"/>
                  <a:gd name="connsiteX2" fmla="*/ 316872 w 621236"/>
                  <a:gd name="connsiteY2" fmla="*/ 244515 h 434665"/>
                  <a:gd name="connsiteX3" fmla="*/ 443620 w 621236"/>
                  <a:gd name="connsiteY3" fmla="*/ 434638 h 434665"/>
                  <a:gd name="connsiteX4" fmla="*/ 621236 w 621236"/>
                  <a:gd name="connsiteY4" fmla="*/ 231756 h 434665"/>
                  <a:gd name="connsiteX0" fmla="*/ 0 w 621236"/>
                  <a:gd name="connsiteY0" fmla="*/ 226408 h 434665"/>
                  <a:gd name="connsiteX1" fmla="*/ 190123 w 621236"/>
                  <a:gd name="connsiteY1" fmla="*/ 71 h 434665"/>
                  <a:gd name="connsiteX2" fmla="*/ 316872 w 621236"/>
                  <a:gd name="connsiteY2" fmla="*/ 244515 h 434665"/>
                  <a:gd name="connsiteX3" fmla="*/ 443620 w 621236"/>
                  <a:gd name="connsiteY3" fmla="*/ 434638 h 434665"/>
                  <a:gd name="connsiteX4" fmla="*/ 621236 w 621236"/>
                  <a:gd name="connsiteY4" fmla="*/ 231756 h 434665"/>
                  <a:gd name="connsiteX0" fmla="*/ 0 w 621236"/>
                  <a:gd name="connsiteY0" fmla="*/ 226408 h 434665"/>
                  <a:gd name="connsiteX1" fmla="*/ 164604 w 621236"/>
                  <a:gd name="connsiteY1" fmla="*/ 71 h 434665"/>
                  <a:gd name="connsiteX2" fmla="*/ 316872 w 621236"/>
                  <a:gd name="connsiteY2" fmla="*/ 244515 h 434665"/>
                  <a:gd name="connsiteX3" fmla="*/ 443620 w 621236"/>
                  <a:gd name="connsiteY3" fmla="*/ 434638 h 434665"/>
                  <a:gd name="connsiteX4" fmla="*/ 621236 w 621236"/>
                  <a:gd name="connsiteY4" fmla="*/ 231756 h 434665"/>
                  <a:gd name="connsiteX0" fmla="*/ 0 w 621236"/>
                  <a:gd name="connsiteY0" fmla="*/ 226338 h 434571"/>
                  <a:gd name="connsiteX1" fmla="*/ 164604 w 621236"/>
                  <a:gd name="connsiteY1" fmla="*/ 1 h 434571"/>
                  <a:gd name="connsiteX2" fmla="*/ 312619 w 621236"/>
                  <a:gd name="connsiteY2" fmla="*/ 227433 h 434571"/>
                  <a:gd name="connsiteX3" fmla="*/ 443620 w 621236"/>
                  <a:gd name="connsiteY3" fmla="*/ 434568 h 434571"/>
                  <a:gd name="connsiteX4" fmla="*/ 621236 w 621236"/>
                  <a:gd name="connsiteY4" fmla="*/ 231686 h 434571"/>
                  <a:gd name="connsiteX0" fmla="*/ 0 w 621236"/>
                  <a:gd name="connsiteY0" fmla="*/ 226338 h 434571"/>
                  <a:gd name="connsiteX1" fmla="*/ 164604 w 621236"/>
                  <a:gd name="connsiteY1" fmla="*/ 1 h 434571"/>
                  <a:gd name="connsiteX2" fmla="*/ 312619 w 621236"/>
                  <a:gd name="connsiteY2" fmla="*/ 227433 h 434571"/>
                  <a:gd name="connsiteX3" fmla="*/ 456379 w 621236"/>
                  <a:gd name="connsiteY3" fmla="*/ 434568 h 434571"/>
                  <a:gd name="connsiteX4" fmla="*/ 621236 w 621236"/>
                  <a:gd name="connsiteY4" fmla="*/ 231686 h 434571"/>
                  <a:gd name="connsiteX0" fmla="*/ 0 w 621236"/>
                  <a:gd name="connsiteY0" fmla="*/ 226338 h 434571"/>
                  <a:gd name="connsiteX1" fmla="*/ 164604 w 621236"/>
                  <a:gd name="connsiteY1" fmla="*/ 1 h 434571"/>
                  <a:gd name="connsiteX2" fmla="*/ 312619 w 621236"/>
                  <a:gd name="connsiteY2" fmla="*/ 227433 h 434571"/>
                  <a:gd name="connsiteX3" fmla="*/ 456379 w 621236"/>
                  <a:gd name="connsiteY3" fmla="*/ 434568 h 434571"/>
                  <a:gd name="connsiteX4" fmla="*/ 621236 w 621236"/>
                  <a:gd name="connsiteY4" fmla="*/ 231686 h 434571"/>
                  <a:gd name="connsiteX0" fmla="*/ 0 w 621236"/>
                  <a:gd name="connsiteY0" fmla="*/ 226338 h 434572"/>
                  <a:gd name="connsiteX1" fmla="*/ 164604 w 621236"/>
                  <a:gd name="connsiteY1" fmla="*/ 1 h 434572"/>
                  <a:gd name="connsiteX2" fmla="*/ 312619 w 621236"/>
                  <a:gd name="connsiteY2" fmla="*/ 227433 h 434572"/>
                  <a:gd name="connsiteX3" fmla="*/ 456379 w 621236"/>
                  <a:gd name="connsiteY3" fmla="*/ 434568 h 434572"/>
                  <a:gd name="connsiteX4" fmla="*/ 621236 w 621236"/>
                  <a:gd name="connsiteY4" fmla="*/ 231686 h 434572"/>
                  <a:gd name="connsiteX0" fmla="*/ 0 w 621236"/>
                  <a:gd name="connsiteY0" fmla="*/ 226338 h 434572"/>
                  <a:gd name="connsiteX1" fmla="*/ 164604 w 621236"/>
                  <a:gd name="connsiteY1" fmla="*/ 1 h 434572"/>
                  <a:gd name="connsiteX2" fmla="*/ 312619 w 621236"/>
                  <a:gd name="connsiteY2" fmla="*/ 227433 h 434572"/>
                  <a:gd name="connsiteX3" fmla="*/ 456379 w 621236"/>
                  <a:gd name="connsiteY3" fmla="*/ 434568 h 434572"/>
                  <a:gd name="connsiteX4" fmla="*/ 621236 w 621236"/>
                  <a:gd name="connsiteY4" fmla="*/ 231686 h 43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236" h="434572">
                    <a:moveTo>
                      <a:pt x="0" y="226338"/>
                    </a:moveTo>
                    <a:cubicBezTo>
                      <a:pt x="43137" y="90395"/>
                      <a:pt x="112501" y="-181"/>
                      <a:pt x="164604" y="1"/>
                    </a:cubicBezTo>
                    <a:cubicBezTo>
                      <a:pt x="216707" y="183"/>
                      <a:pt x="281003" y="155005"/>
                      <a:pt x="312619" y="227433"/>
                    </a:cubicBezTo>
                    <a:cubicBezTo>
                      <a:pt x="344235" y="299861"/>
                      <a:pt x="404943" y="433859"/>
                      <a:pt x="456379" y="434568"/>
                    </a:cubicBezTo>
                    <a:cubicBezTo>
                      <a:pt x="507815" y="435277"/>
                      <a:pt x="570629" y="349395"/>
                      <a:pt x="621236" y="231686"/>
                    </a:cubicBezTo>
                  </a:path>
                </a:pathLst>
              </a:custGeom>
              <a:noFill/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Freihandform 8"/>
              <p:cNvSpPr/>
              <p:nvPr/>
            </p:nvSpPr>
            <p:spPr>
              <a:xfrm>
                <a:off x="1110038" y="3140968"/>
                <a:ext cx="145875" cy="87999"/>
              </a:xfrm>
              <a:custGeom>
                <a:avLst/>
                <a:gdLst>
                  <a:gd name="connsiteX0" fmla="*/ 0 w 1104523"/>
                  <a:gd name="connsiteY0" fmla="*/ 226395 h 434639"/>
                  <a:gd name="connsiteX1" fmla="*/ 190123 w 1104523"/>
                  <a:gd name="connsiteY1" fmla="*/ 58 h 434639"/>
                  <a:gd name="connsiteX2" fmla="*/ 316872 w 1104523"/>
                  <a:gd name="connsiteY2" fmla="*/ 244502 h 434639"/>
                  <a:gd name="connsiteX3" fmla="*/ 443620 w 1104523"/>
                  <a:gd name="connsiteY3" fmla="*/ 434625 h 434639"/>
                  <a:gd name="connsiteX4" fmla="*/ 552262 w 1104523"/>
                  <a:gd name="connsiteY4" fmla="*/ 235448 h 434639"/>
                  <a:gd name="connsiteX5" fmla="*/ 688064 w 1104523"/>
                  <a:gd name="connsiteY5" fmla="*/ 18165 h 434639"/>
                  <a:gd name="connsiteX6" fmla="*/ 778598 w 1104523"/>
                  <a:gd name="connsiteY6" fmla="*/ 244502 h 434639"/>
                  <a:gd name="connsiteX7" fmla="*/ 1104523 w 1104523"/>
                  <a:gd name="connsiteY7" fmla="*/ 289769 h 434639"/>
                  <a:gd name="connsiteX0" fmla="*/ 0 w 1104523"/>
                  <a:gd name="connsiteY0" fmla="*/ 226395 h 440439"/>
                  <a:gd name="connsiteX1" fmla="*/ 190123 w 1104523"/>
                  <a:gd name="connsiteY1" fmla="*/ 58 h 440439"/>
                  <a:gd name="connsiteX2" fmla="*/ 316872 w 1104523"/>
                  <a:gd name="connsiteY2" fmla="*/ 244502 h 440439"/>
                  <a:gd name="connsiteX3" fmla="*/ 443620 w 1104523"/>
                  <a:gd name="connsiteY3" fmla="*/ 434625 h 440439"/>
                  <a:gd name="connsiteX4" fmla="*/ 688064 w 1104523"/>
                  <a:gd name="connsiteY4" fmla="*/ 18165 h 440439"/>
                  <a:gd name="connsiteX5" fmla="*/ 778598 w 1104523"/>
                  <a:gd name="connsiteY5" fmla="*/ 244502 h 440439"/>
                  <a:gd name="connsiteX6" fmla="*/ 1104523 w 1104523"/>
                  <a:gd name="connsiteY6" fmla="*/ 289769 h 440439"/>
                  <a:gd name="connsiteX0" fmla="*/ 0 w 1104523"/>
                  <a:gd name="connsiteY0" fmla="*/ 226395 h 434625"/>
                  <a:gd name="connsiteX1" fmla="*/ 190123 w 1104523"/>
                  <a:gd name="connsiteY1" fmla="*/ 58 h 434625"/>
                  <a:gd name="connsiteX2" fmla="*/ 316872 w 1104523"/>
                  <a:gd name="connsiteY2" fmla="*/ 244502 h 434625"/>
                  <a:gd name="connsiteX3" fmla="*/ 443620 w 1104523"/>
                  <a:gd name="connsiteY3" fmla="*/ 434625 h 434625"/>
                  <a:gd name="connsiteX4" fmla="*/ 778598 w 1104523"/>
                  <a:gd name="connsiteY4" fmla="*/ 244502 h 434625"/>
                  <a:gd name="connsiteX5" fmla="*/ 1104523 w 1104523"/>
                  <a:gd name="connsiteY5" fmla="*/ 289769 h 434625"/>
                  <a:gd name="connsiteX0" fmla="*/ 0 w 778598"/>
                  <a:gd name="connsiteY0" fmla="*/ 226395 h 434625"/>
                  <a:gd name="connsiteX1" fmla="*/ 190123 w 778598"/>
                  <a:gd name="connsiteY1" fmla="*/ 58 h 434625"/>
                  <a:gd name="connsiteX2" fmla="*/ 316872 w 778598"/>
                  <a:gd name="connsiteY2" fmla="*/ 244502 h 434625"/>
                  <a:gd name="connsiteX3" fmla="*/ 443620 w 778598"/>
                  <a:gd name="connsiteY3" fmla="*/ 434625 h 434625"/>
                  <a:gd name="connsiteX4" fmla="*/ 778598 w 778598"/>
                  <a:gd name="connsiteY4" fmla="*/ 244502 h 434625"/>
                  <a:gd name="connsiteX0" fmla="*/ 0 w 621236"/>
                  <a:gd name="connsiteY0" fmla="*/ 226395 h 434652"/>
                  <a:gd name="connsiteX1" fmla="*/ 190123 w 621236"/>
                  <a:gd name="connsiteY1" fmla="*/ 58 h 434652"/>
                  <a:gd name="connsiteX2" fmla="*/ 316872 w 621236"/>
                  <a:gd name="connsiteY2" fmla="*/ 244502 h 434652"/>
                  <a:gd name="connsiteX3" fmla="*/ 443620 w 621236"/>
                  <a:gd name="connsiteY3" fmla="*/ 434625 h 434652"/>
                  <a:gd name="connsiteX4" fmla="*/ 621236 w 621236"/>
                  <a:gd name="connsiteY4" fmla="*/ 231743 h 434652"/>
                  <a:gd name="connsiteX0" fmla="*/ 0 w 621236"/>
                  <a:gd name="connsiteY0" fmla="*/ 226395 h 434652"/>
                  <a:gd name="connsiteX1" fmla="*/ 190123 w 621236"/>
                  <a:gd name="connsiteY1" fmla="*/ 58 h 434652"/>
                  <a:gd name="connsiteX2" fmla="*/ 316872 w 621236"/>
                  <a:gd name="connsiteY2" fmla="*/ 244502 h 434652"/>
                  <a:gd name="connsiteX3" fmla="*/ 443620 w 621236"/>
                  <a:gd name="connsiteY3" fmla="*/ 434625 h 434652"/>
                  <a:gd name="connsiteX4" fmla="*/ 621236 w 621236"/>
                  <a:gd name="connsiteY4" fmla="*/ 231743 h 434652"/>
                  <a:gd name="connsiteX0" fmla="*/ 0 w 621236"/>
                  <a:gd name="connsiteY0" fmla="*/ 226408 h 434665"/>
                  <a:gd name="connsiteX1" fmla="*/ 190123 w 621236"/>
                  <a:gd name="connsiteY1" fmla="*/ 71 h 434665"/>
                  <a:gd name="connsiteX2" fmla="*/ 316872 w 621236"/>
                  <a:gd name="connsiteY2" fmla="*/ 244515 h 434665"/>
                  <a:gd name="connsiteX3" fmla="*/ 443620 w 621236"/>
                  <a:gd name="connsiteY3" fmla="*/ 434638 h 434665"/>
                  <a:gd name="connsiteX4" fmla="*/ 621236 w 621236"/>
                  <a:gd name="connsiteY4" fmla="*/ 231756 h 434665"/>
                  <a:gd name="connsiteX0" fmla="*/ 0 w 621236"/>
                  <a:gd name="connsiteY0" fmla="*/ 226408 h 434665"/>
                  <a:gd name="connsiteX1" fmla="*/ 190123 w 621236"/>
                  <a:gd name="connsiteY1" fmla="*/ 71 h 434665"/>
                  <a:gd name="connsiteX2" fmla="*/ 316872 w 621236"/>
                  <a:gd name="connsiteY2" fmla="*/ 244515 h 434665"/>
                  <a:gd name="connsiteX3" fmla="*/ 443620 w 621236"/>
                  <a:gd name="connsiteY3" fmla="*/ 434638 h 434665"/>
                  <a:gd name="connsiteX4" fmla="*/ 621236 w 621236"/>
                  <a:gd name="connsiteY4" fmla="*/ 231756 h 434665"/>
                  <a:gd name="connsiteX0" fmla="*/ 0 w 621236"/>
                  <a:gd name="connsiteY0" fmla="*/ 226408 h 434665"/>
                  <a:gd name="connsiteX1" fmla="*/ 164604 w 621236"/>
                  <a:gd name="connsiteY1" fmla="*/ 71 h 434665"/>
                  <a:gd name="connsiteX2" fmla="*/ 316872 w 621236"/>
                  <a:gd name="connsiteY2" fmla="*/ 244515 h 434665"/>
                  <a:gd name="connsiteX3" fmla="*/ 443620 w 621236"/>
                  <a:gd name="connsiteY3" fmla="*/ 434638 h 434665"/>
                  <a:gd name="connsiteX4" fmla="*/ 621236 w 621236"/>
                  <a:gd name="connsiteY4" fmla="*/ 231756 h 434665"/>
                  <a:gd name="connsiteX0" fmla="*/ 0 w 621236"/>
                  <a:gd name="connsiteY0" fmla="*/ 226338 h 434571"/>
                  <a:gd name="connsiteX1" fmla="*/ 164604 w 621236"/>
                  <a:gd name="connsiteY1" fmla="*/ 1 h 434571"/>
                  <a:gd name="connsiteX2" fmla="*/ 312619 w 621236"/>
                  <a:gd name="connsiteY2" fmla="*/ 227433 h 434571"/>
                  <a:gd name="connsiteX3" fmla="*/ 443620 w 621236"/>
                  <a:gd name="connsiteY3" fmla="*/ 434568 h 434571"/>
                  <a:gd name="connsiteX4" fmla="*/ 621236 w 621236"/>
                  <a:gd name="connsiteY4" fmla="*/ 231686 h 434571"/>
                  <a:gd name="connsiteX0" fmla="*/ 0 w 621236"/>
                  <a:gd name="connsiteY0" fmla="*/ 226338 h 434571"/>
                  <a:gd name="connsiteX1" fmla="*/ 164604 w 621236"/>
                  <a:gd name="connsiteY1" fmla="*/ 1 h 434571"/>
                  <a:gd name="connsiteX2" fmla="*/ 312619 w 621236"/>
                  <a:gd name="connsiteY2" fmla="*/ 227433 h 434571"/>
                  <a:gd name="connsiteX3" fmla="*/ 456379 w 621236"/>
                  <a:gd name="connsiteY3" fmla="*/ 434568 h 434571"/>
                  <a:gd name="connsiteX4" fmla="*/ 621236 w 621236"/>
                  <a:gd name="connsiteY4" fmla="*/ 231686 h 434571"/>
                  <a:gd name="connsiteX0" fmla="*/ 0 w 621236"/>
                  <a:gd name="connsiteY0" fmla="*/ 226338 h 434571"/>
                  <a:gd name="connsiteX1" fmla="*/ 164604 w 621236"/>
                  <a:gd name="connsiteY1" fmla="*/ 1 h 434571"/>
                  <a:gd name="connsiteX2" fmla="*/ 312619 w 621236"/>
                  <a:gd name="connsiteY2" fmla="*/ 227433 h 434571"/>
                  <a:gd name="connsiteX3" fmla="*/ 456379 w 621236"/>
                  <a:gd name="connsiteY3" fmla="*/ 434568 h 434571"/>
                  <a:gd name="connsiteX4" fmla="*/ 621236 w 621236"/>
                  <a:gd name="connsiteY4" fmla="*/ 231686 h 434571"/>
                  <a:gd name="connsiteX0" fmla="*/ 0 w 621236"/>
                  <a:gd name="connsiteY0" fmla="*/ 226338 h 434572"/>
                  <a:gd name="connsiteX1" fmla="*/ 164604 w 621236"/>
                  <a:gd name="connsiteY1" fmla="*/ 1 h 434572"/>
                  <a:gd name="connsiteX2" fmla="*/ 312619 w 621236"/>
                  <a:gd name="connsiteY2" fmla="*/ 227433 h 434572"/>
                  <a:gd name="connsiteX3" fmla="*/ 456379 w 621236"/>
                  <a:gd name="connsiteY3" fmla="*/ 434568 h 434572"/>
                  <a:gd name="connsiteX4" fmla="*/ 621236 w 621236"/>
                  <a:gd name="connsiteY4" fmla="*/ 231686 h 434572"/>
                  <a:gd name="connsiteX0" fmla="*/ 0 w 621236"/>
                  <a:gd name="connsiteY0" fmla="*/ 226338 h 434572"/>
                  <a:gd name="connsiteX1" fmla="*/ 164604 w 621236"/>
                  <a:gd name="connsiteY1" fmla="*/ 1 h 434572"/>
                  <a:gd name="connsiteX2" fmla="*/ 312619 w 621236"/>
                  <a:gd name="connsiteY2" fmla="*/ 227433 h 434572"/>
                  <a:gd name="connsiteX3" fmla="*/ 456379 w 621236"/>
                  <a:gd name="connsiteY3" fmla="*/ 434568 h 434572"/>
                  <a:gd name="connsiteX4" fmla="*/ 621236 w 621236"/>
                  <a:gd name="connsiteY4" fmla="*/ 231686 h 43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236" h="434572">
                    <a:moveTo>
                      <a:pt x="0" y="226338"/>
                    </a:moveTo>
                    <a:cubicBezTo>
                      <a:pt x="43137" y="90395"/>
                      <a:pt x="112501" y="-181"/>
                      <a:pt x="164604" y="1"/>
                    </a:cubicBezTo>
                    <a:cubicBezTo>
                      <a:pt x="216707" y="183"/>
                      <a:pt x="281003" y="155005"/>
                      <a:pt x="312619" y="227433"/>
                    </a:cubicBezTo>
                    <a:cubicBezTo>
                      <a:pt x="344235" y="299861"/>
                      <a:pt x="404943" y="433859"/>
                      <a:pt x="456379" y="434568"/>
                    </a:cubicBezTo>
                    <a:cubicBezTo>
                      <a:pt x="507815" y="435277"/>
                      <a:pt x="570629" y="349395"/>
                      <a:pt x="621236" y="231686"/>
                    </a:cubicBezTo>
                  </a:path>
                </a:pathLst>
              </a:custGeom>
              <a:noFill/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Freihandform 9"/>
              <p:cNvSpPr/>
              <p:nvPr/>
            </p:nvSpPr>
            <p:spPr>
              <a:xfrm>
                <a:off x="1257773" y="3149013"/>
                <a:ext cx="145875" cy="87999"/>
              </a:xfrm>
              <a:custGeom>
                <a:avLst/>
                <a:gdLst>
                  <a:gd name="connsiteX0" fmla="*/ 0 w 1104523"/>
                  <a:gd name="connsiteY0" fmla="*/ 226395 h 434639"/>
                  <a:gd name="connsiteX1" fmla="*/ 190123 w 1104523"/>
                  <a:gd name="connsiteY1" fmla="*/ 58 h 434639"/>
                  <a:gd name="connsiteX2" fmla="*/ 316872 w 1104523"/>
                  <a:gd name="connsiteY2" fmla="*/ 244502 h 434639"/>
                  <a:gd name="connsiteX3" fmla="*/ 443620 w 1104523"/>
                  <a:gd name="connsiteY3" fmla="*/ 434625 h 434639"/>
                  <a:gd name="connsiteX4" fmla="*/ 552262 w 1104523"/>
                  <a:gd name="connsiteY4" fmla="*/ 235448 h 434639"/>
                  <a:gd name="connsiteX5" fmla="*/ 688064 w 1104523"/>
                  <a:gd name="connsiteY5" fmla="*/ 18165 h 434639"/>
                  <a:gd name="connsiteX6" fmla="*/ 778598 w 1104523"/>
                  <a:gd name="connsiteY6" fmla="*/ 244502 h 434639"/>
                  <a:gd name="connsiteX7" fmla="*/ 1104523 w 1104523"/>
                  <a:gd name="connsiteY7" fmla="*/ 289769 h 434639"/>
                  <a:gd name="connsiteX0" fmla="*/ 0 w 1104523"/>
                  <a:gd name="connsiteY0" fmla="*/ 226395 h 440439"/>
                  <a:gd name="connsiteX1" fmla="*/ 190123 w 1104523"/>
                  <a:gd name="connsiteY1" fmla="*/ 58 h 440439"/>
                  <a:gd name="connsiteX2" fmla="*/ 316872 w 1104523"/>
                  <a:gd name="connsiteY2" fmla="*/ 244502 h 440439"/>
                  <a:gd name="connsiteX3" fmla="*/ 443620 w 1104523"/>
                  <a:gd name="connsiteY3" fmla="*/ 434625 h 440439"/>
                  <a:gd name="connsiteX4" fmla="*/ 688064 w 1104523"/>
                  <a:gd name="connsiteY4" fmla="*/ 18165 h 440439"/>
                  <a:gd name="connsiteX5" fmla="*/ 778598 w 1104523"/>
                  <a:gd name="connsiteY5" fmla="*/ 244502 h 440439"/>
                  <a:gd name="connsiteX6" fmla="*/ 1104523 w 1104523"/>
                  <a:gd name="connsiteY6" fmla="*/ 289769 h 440439"/>
                  <a:gd name="connsiteX0" fmla="*/ 0 w 1104523"/>
                  <a:gd name="connsiteY0" fmla="*/ 226395 h 434625"/>
                  <a:gd name="connsiteX1" fmla="*/ 190123 w 1104523"/>
                  <a:gd name="connsiteY1" fmla="*/ 58 h 434625"/>
                  <a:gd name="connsiteX2" fmla="*/ 316872 w 1104523"/>
                  <a:gd name="connsiteY2" fmla="*/ 244502 h 434625"/>
                  <a:gd name="connsiteX3" fmla="*/ 443620 w 1104523"/>
                  <a:gd name="connsiteY3" fmla="*/ 434625 h 434625"/>
                  <a:gd name="connsiteX4" fmla="*/ 778598 w 1104523"/>
                  <a:gd name="connsiteY4" fmla="*/ 244502 h 434625"/>
                  <a:gd name="connsiteX5" fmla="*/ 1104523 w 1104523"/>
                  <a:gd name="connsiteY5" fmla="*/ 289769 h 434625"/>
                  <a:gd name="connsiteX0" fmla="*/ 0 w 778598"/>
                  <a:gd name="connsiteY0" fmla="*/ 226395 h 434625"/>
                  <a:gd name="connsiteX1" fmla="*/ 190123 w 778598"/>
                  <a:gd name="connsiteY1" fmla="*/ 58 h 434625"/>
                  <a:gd name="connsiteX2" fmla="*/ 316872 w 778598"/>
                  <a:gd name="connsiteY2" fmla="*/ 244502 h 434625"/>
                  <a:gd name="connsiteX3" fmla="*/ 443620 w 778598"/>
                  <a:gd name="connsiteY3" fmla="*/ 434625 h 434625"/>
                  <a:gd name="connsiteX4" fmla="*/ 778598 w 778598"/>
                  <a:gd name="connsiteY4" fmla="*/ 244502 h 434625"/>
                  <a:gd name="connsiteX0" fmla="*/ 0 w 621236"/>
                  <a:gd name="connsiteY0" fmla="*/ 226395 h 434652"/>
                  <a:gd name="connsiteX1" fmla="*/ 190123 w 621236"/>
                  <a:gd name="connsiteY1" fmla="*/ 58 h 434652"/>
                  <a:gd name="connsiteX2" fmla="*/ 316872 w 621236"/>
                  <a:gd name="connsiteY2" fmla="*/ 244502 h 434652"/>
                  <a:gd name="connsiteX3" fmla="*/ 443620 w 621236"/>
                  <a:gd name="connsiteY3" fmla="*/ 434625 h 434652"/>
                  <a:gd name="connsiteX4" fmla="*/ 621236 w 621236"/>
                  <a:gd name="connsiteY4" fmla="*/ 231743 h 434652"/>
                  <a:gd name="connsiteX0" fmla="*/ 0 w 621236"/>
                  <a:gd name="connsiteY0" fmla="*/ 226395 h 434652"/>
                  <a:gd name="connsiteX1" fmla="*/ 190123 w 621236"/>
                  <a:gd name="connsiteY1" fmla="*/ 58 h 434652"/>
                  <a:gd name="connsiteX2" fmla="*/ 316872 w 621236"/>
                  <a:gd name="connsiteY2" fmla="*/ 244502 h 434652"/>
                  <a:gd name="connsiteX3" fmla="*/ 443620 w 621236"/>
                  <a:gd name="connsiteY3" fmla="*/ 434625 h 434652"/>
                  <a:gd name="connsiteX4" fmla="*/ 621236 w 621236"/>
                  <a:gd name="connsiteY4" fmla="*/ 231743 h 434652"/>
                  <a:gd name="connsiteX0" fmla="*/ 0 w 621236"/>
                  <a:gd name="connsiteY0" fmla="*/ 226408 h 434665"/>
                  <a:gd name="connsiteX1" fmla="*/ 190123 w 621236"/>
                  <a:gd name="connsiteY1" fmla="*/ 71 h 434665"/>
                  <a:gd name="connsiteX2" fmla="*/ 316872 w 621236"/>
                  <a:gd name="connsiteY2" fmla="*/ 244515 h 434665"/>
                  <a:gd name="connsiteX3" fmla="*/ 443620 w 621236"/>
                  <a:gd name="connsiteY3" fmla="*/ 434638 h 434665"/>
                  <a:gd name="connsiteX4" fmla="*/ 621236 w 621236"/>
                  <a:gd name="connsiteY4" fmla="*/ 231756 h 434665"/>
                  <a:gd name="connsiteX0" fmla="*/ 0 w 621236"/>
                  <a:gd name="connsiteY0" fmla="*/ 226408 h 434665"/>
                  <a:gd name="connsiteX1" fmla="*/ 190123 w 621236"/>
                  <a:gd name="connsiteY1" fmla="*/ 71 h 434665"/>
                  <a:gd name="connsiteX2" fmla="*/ 316872 w 621236"/>
                  <a:gd name="connsiteY2" fmla="*/ 244515 h 434665"/>
                  <a:gd name="connsiteX3" fmla="*/ 443620 w 621236"/>
                  <a:gd name="connsiteY3" fmla="*/ 434638 h 434665"/>
                  <a:gd name="connsiteX4" fmla="*/ 621236 w 621236"/>
                  <a:gd name="connsiteY4" fmla="*/ 231756 h 434665"/>
                  <a:gd name="connsiteX0" fmla="*/ 0 w 621236"/>
                  <a:gd name="connsiteY0" fmla="*/ 226408 h 434665"/>
                  <a:gd name="connsiteX1" fmla="*/ 164604 w 621236"/>
                  <a:gd name="connsiteY1" fmla="*/ 71 h 434665"/>
                  <a:gd name="connsiteX2" fmla="*/ 316872 w 621236"/>
                  <a:gd name="connsiteY2" fmla="*/ 244515 h 434665"/>
                  <a:gd name="connsiteX3" fmla="*/ 443620 w 621236"/>
                  <a:gd name="connsiteY3" fmla="*/ 434638 h 434665"/>
                  <a:gd name="connsiteX4" fmla="*/ 621236 w 621236"/>
                  <a:gd name="connsiteY4" fmla="*/ 231756 h 434665"/>
                  <a:gd name="connsiteX0" fmla="*/ 0 w 621236"/>
                  <a:gd name="connsiteY0" fmla="*/ 226338 h 434571"/>
                  <a:gd name="connsiteX1" fmla="*/ 164604 w 621236"/>
                  <a:gd name="connsiteY1" fmla="*/ 1 h 434571"/>
                  <a:gd name="connsiteX2" fmla="*/ 312619 w 621236"/>
                  <a:gd name="connsiteY2" fmla="*/ 227433 h 434571"/>
                  <a:gd name="connsiteX3" fmla="*/ 443620 w 621236"/>
                  <a:gd name="connsiteY3" fmla="*/ 434568 h 434571"/>
                  <a:gd name="connsiteX4" fmla="*/ 621236 w 621236"/>
                  <a:gd name="connsiteY4" fmla="*/ 231686 h 434571"/>
                  <a:gd name="connsiteX0" fmla="*/ 0 w 621236"/>
                  <a:gd name="connsiteY0" fmla="*/ 226338 h 434571"/>
                  <a:gd name="connsiteX1" fmla="*/ 164604 w 621236"/>
                  <a:gd name="connsiteY1" fmla="*/ 1 h 434571"/>
                  <a:gd name="connsiteX2" fmla="*/ 312619 w 621236"/>
                  <a:gd name="connsiteY2" fmla="*/ 227433 h 434571"/>
                  <a:gd name="connsiteX3" fmla="*/ 456379 w 621236"/>
                  <a:gd name="connsiteY3" fmla="*/ 434568 h 434571"/>
                  <a:gd name="connsiteX4" fmla="*/ 621236 w 621236"/>
                  <a:gd name="connsiteY4" fmla="*/ 231686 h 434571"/>
                  <a:gd name="connsiteX0" fmla="*/ 0 w 621236"/>
                  <a:gd name="connsiteY0" fmla="*/ 226338 h 434571"/>
                  <a:gd name="connsiteX1" fmla="*/ 164604 w 621236"/>
                  <a:gd name="connsiteY1" fmla="*/ 1 h 434571"/>
                  <a:gd name="connsiteX2" fmla="*/ 312619 w 621236"/>
                  <a:gd name="connsiteY2" fmla="*/ 227433 h 434571"/>
                  <a:gd name="connsiteX3" fmla="*/ 456379 w 621236"/>
                  <a:gd name="connsiteY3" fmla="*/ 434568 h 434571"/>
                  <a:gd name="connsiteX4" fmla="*/ 621236 w 621236"/>
                  <a:gd name="connsiteY4" fmla="*/ 231686 h 434571"/>
                  <a:gd name="connsiteX0" fmla="*/ 0 w 621236"/>
                  <a:gd name="connsiteY0" fmla="*/ 226338 h 434572"/>
                  <a:gd name="connsiteX1" fmla="*/ 164604 w 621236"/>
                  <a:gd name="connsiteY1" fmla="*/ 1 h 434572"/>
                  <a:gd name="connsiteX2" fmla="*/ 312619 w 621236"/>
                  <a:gd name="connsiteY2" fmla="*/ 227433 h 434572"/>
                  <a:gd name="connsiteX3" fmla="*/ 456379 w 621236"/>
                  <a:gd name="connsiteY3" fmla="*/ 434568 h 434572"/>
                  <a:gd name="connsiteX4" fmla="*/ 621236 w 621236"/>
                  <a:gd name="connsiteY4" fmla="*/ 231686 h 434572"/>
                  <a:gd name="connsiteX0" fmla="*/ 0 w 621236"/>
                  <a:gd name="connsiteY0" fmla="*/ 226338 h 434572"/>
                  <a:gd name="connsiteX1" fmla="*/ 164604 w 621236"/>
                  <a:gd name="connsiteY1" fmla="*/ 1 h 434572"/>
                  <a:gd name="connsiteX2" fmla="*/ 312619 w 621236"/>
                  <a:gd name="connsiteY2" fmla="*/ 227433 h 434572"/>
                  <a:gd name="connsiteX3" fmla="*/ 456379 w 621236"/>
                  <a:gd name="connsiteY3" fmla="*/ 434568 h 434572"/>
                  <a:gd name="connsiteX4" fmla="*/ 621236 w 621236"/>
                  <a:gd name="connsiteY4" fmla="*/ 231686 h 43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236" h="434572">
                    <a:moveTo>
                      <a:pt x="0" y="226338"/>
                    </a:moveTo>
                    <a:cubicBezTo>
                      <a:pt x="43137" y="90395"/>
                      <a:pt x="112501" y="-181"/>
                      <a:pt x="164604" y="1"/>
                    </a:cubicBezTo>
                    <a:cubicBezTo>
                      <a:pt x="216707" y="183"/>
                      <a:pt x="281003" y="155005"/>
                      <a:pt x="312619" y="227433"/>
                    </a:cubicBezTo>
                    <a:cubicBezTo>
                      <a:pt x="344235" y="299861"/>
                      <a:pt x="404943" y="433859"/>
                      <a:pt x="456379" y="434568"/>
                    </a:cubicBezTo>
                    <a:cubicBezTo>
                      <a:pt x="507815" y="435277"/>
                      <a:pt x="570629" y="349395"/>
                      <a:pt x="621236" y="231686"/>
                    </a:cubicBezTo>
                  </a:path>
                </a:pathLst>
              </a:custGeom>
              <a:noFill/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13" name="Gerade Verbindung 12"/>
            <p:cNvCxnSpPr>
              <a:endCxn id="7" idx="0"/>
            </p:cNvCxnSpPr>
            <p:nvPr/>
          </p:nvCxnSpPr>
          <p:spPr>
            <a:xfrm>
              <a:off x="755576" y="1844824"/>
              <a:ext cx="762949" cy="1308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 flipV="1">
              <a:off x="1554533" y="1844824"/>
              <a:ext cx="762949" cy="1248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1554532" y="2560146"/>
              <a:ext cx="762949" cy="1308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 flipV="1">
              <a:off x="831275" y="2560146"/>
              <a:ext cx="762949" cy="1248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/>
          </p:nvCxnSpPr>
          <p:spPr>
            <a:xfrm>
              <a:off x="971600" y="1881705"/>
              <a:ext cx="241149" cy="368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/>
            <p:nvPr/>
          </p:nvCxnSpPr>
          <p:spPr>
            <a:xfrm flipV="1">
              <a:off x="1815432" y="1888802"/>
              <a:ext cx="241149" cy="368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 flipV="1">
              <a:off x="1016475" y="2618701"/>
              <a:ext cx="241149" cy="368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/>
            <p:nvPr/>
          </p:nvCxnSpPr>
          <p:spPr>
            <a:xfrm>
              <a:off x="1815432" y="2607108"/>
              <a:ext cx="241149" cy="368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lipse 28"/>
            <p:cNvSpPr>
              <a:spLocks noChangeAspect="1"/>
            </p:cNvSpPr>
            <p:nvPr/>
          </p:nvSpPr>
          <p:spPr>
            <a:xfrm>
              <a:off x="1511518" y="1942001"/>
              <a:ext cx="54000" cy="553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/>
            <p:cNvSpPr>
              <a:spLocks noChangeAspect="1"/>
            </p:cNvSpPr>
            <p:nvPr/>
          </p:nvSpPr>
          <p:spPr>
            <a:xfrm>
              <a:off x="1542396" y="2532485"/>
              <a:ext cx="54000" cy="553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feld 30"/>
                <p:cNvSpPr txBox="1"/>
                <p:nvPr/>
              </p:nvSpPr>
              <p:spPr>
                <a:xfrm>
                  <a:off x="757856" y="1510045"/>
                  <a:ext cx="3695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/>
                          </a:rPr>
                          <m:t>𝑞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1" name="Textfeld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856" y="1510045"/>
                  <a:ext cx="369588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feld 31"/>
                <p:cNvSpPr txBox="1"/>
                <p:nvPr/>
              </p:nvSpPr>
              <p:spPr>
                <a:xfrm>
                  <a:off x="1979712" y="1510045"/>
                  <a:ext cx="4219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/>
                          </a:rPr>
                          <m:t>𝑞</m:t>
                        </m:r>
                        <m:r>
                          <a:rPr lang="de-DE" b="0" i="1" dirty="0" smtClean="0">
                            <a:latin typeface="Cambria Math"/>
                          </a:rPr>
                          <m:t>′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2" name="Textfeld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712" y="1510045"/>
                  <a:ext cx="421910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feld 32"/>
                <p:cNvSpPr txBox="1"/>
                <p:nvPr/>
              </p:nvSpPr>
              <p:spPr>
                <a:xfrm>
                  <a:off x="767462" y="2618130"/>
                  <a:ext cx="3676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3" name="Textfeld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462" y="2618130"/>
                  <a:ext cx="367665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feld 33"/>
                <p:cNvSpPr txBox="1"/>
                <p:nvPr/>
              </p:nvSpPr>
              <p:spPr>
                <a:xfrm>
                  <a:off x="2004197" y="2622565"/>
                  <a:ext cx="3345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4" name="Textfeld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4197" y="2622565"/>
                  <a:ext cx="334579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feld 34"/>
                <p:cNvSpPr txBox="1"/>
                <p:nvPr/>
              </p:nvSpPr>
              <p:spPr>
                <a:xfrm>
                  <a:off x="1130178" y="2088614"/>
                  <a:ext cx="4662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  <m:t>𝑊</m:t>
                        </m:r>
                      </m:oMath>
                    </m:oMathPara>
                  </a14:m>
                  <a:endParaRPr lang="de-DE" dirty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feld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0178" y="2088614"/>
                  <a:ext cx="466218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feld 36"/>
          <p:cNvSpPr txBox="1"/>
          <p:nvPr/>
        </p:nvSpPr>
        <p:spPr>
          <a:xfrm>
            <a:off x="626715" y="2991897"/>
            <a:ext cx="19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single-t </a:t>
            </a:r>
            <a:r>
              <a:rPr lang="de-DE" dirty="0" err="1" smtClean="0"/>
              <a:t>production</a:t>
            </a:r>
            <a:endParaRPr lang="de-DE" dirty="0"/>
          </a:p>
        </p:txBody>
      </p:sp>
      <p:grpSp>
        <p:nvGrpSpPr>
          <p:cNvPr id="95" name="Gruppieren 94"/>
          <p:cNvGrpSpPr/>
          <p:nvPr/>
        </p:nvGrpSpPr>
        <p:grpSpPr>
          <a:xfrm>
            <a:off x="220172" y="3366037"/>
            <a:ext cx="2411100" cy="1481852"/>
            <a:chOff x="269498" y="3366037"/>
            <a:chExt cx="2411100" cy="1481852"/>
          </a:xfrm>
        </p:grpSpPr>
        <p:grpSp>
          <p:nvGrpSpPr>
            <p:cNvPr id="91" name="Gruppieren 90"/>
            <p:cNvGrpSpPr/>
            <p:nvPr/>
          </p:nvGrpSpPr>
          <p:grpSpPr>
            <a:xfrm>
              <a:off x="898773" y="3366037"/>
              <a:ext cx="1781825" cy="1481852"/>
              <a:chOff x="898773" y="3366037"/>
              <a:chExt cx="1781825" cy="1481852"/>
            </a:xfrm>
          </p:grpSpPr>
          <p:grpSp>
            <p:nvGrpSpPr>
              <p:cNvPr id="49" name="Gruppieren 48"/>
              <p:cNvGrpSpPr/>
              <p:nvPr/>
            </p:nvGrpSpPr>
            <p:grpSpPr>
              <a:xfrm>
                <a:off x="898773" y="3366037"/>
                <a:ext cx="1646046" cy="1481852"/>
                <a:chOff x="755576" y="1510045"/>
                <a:chExt cx="1646046" cy="1481852"/>
              </a:xfrm>
            </p:grpSpPr>
            <p:grpSp>
              <p:nvGrpSpPr>
                <p:cNvPr id="50" name="Gruppieren 49"/>
                <p:cNvGrpSpPr/>
                <p:nvPr/>
              </p:nvGrpSpPr>
              <p:grpSpPr>
                <a:xfrm rot="4951075">
                  <a:off x="1252295" y="2204864"/>
                  <a:ext cx="579783" cy="120080"/>
                  <a:chOff x="823865" y="3116932"/>
                  <a:chExt cx="579783" cy="120080"/>
                </a:xfrm>
              </p:grpSpPr>
              <p:sp>
                <p:nvSpPr>
                  <p:cNvPr id="66" name="Freihandform 65"/>
                  <p:cNvSpPr/>
                  <p:nvPr/>
                </p:nvSpPr>
                <p:spPr>
                  <a:xfrm>
                    <a:off x="823865" y="3116932"/>
                    <a:ext cx="145875" cy="87999"/>
                  </a:xfrm>
                  <a:custGeom>
                    <a:avLst/>
                    <a:gdLst>
                      <a:gd name="connsiteX0" fmla="*/ 0 w 1104523"/>
                      <a:gd name="connsiteY0" fmla="*/ 226395 h 434639"/>
                      <a:gd name="connsiteX1" fmla="*/ 190123 w 1104523"/>
                      <a:gd name="connsiteY1" fmla="*/ 58 h 434639"/>
                      <a:gd name="connsiteX2" fmla="*/ 316872 w 1104523"/>
                      <a:gd name="connsiteY2" fmla="*/ 244502 h 434639"/>
                      <a:gd name="connsiteX3" fmla="*/ 443620 w 1104523"/>
                      <a:gd name="connsiteY3" fmla="*/ 434625 h 434639"/>
                      <a:gd name="connsiteX4" fmla="*/ 552262 w 1104523"/>
                      <a:gd name="connsiteY4" fmla="*/ 235448 h 434639"/>
                      <a:gd name="connsiteX5" fmla="*/ 688064 w 1104523"/>
                      <a:gd name="connsiteY5" fmla="*/ 18165 h 434639"/>
                      <a:gd name="connsiteX6" fmla="*/ 778598 w 1104523"/>
                      <a:gd name="connsiteY6" fmla="*/ 244502 h 434639"/>
                      <a:gd name="connsiteX7" fmla="*/ 1104523 w 1104523"/>
                      <a:gd name="connsiteY7" fmla="*/ 289769 h 434639"/>
                      <a:gd name="connsiteX0" fmla="*/ 0 w 1104523"/>
                      <a:gd name="connsiteY0" fmla="*/ 226395 h 440439"/>
                      <a:gd name="connsiteX1" fmla="*/ 190123 w 1104523"/>
                      <a:gd name="connsiteY1" fmla="*/ 58 h 440439"/>
                      <a:gd name="connsiteX2" fmla="*/ 316872 w 1104523"/>
                      <a:gd name="connsiteY2" fmla="*/ 244502 h 440439"/>
                      <a:gd name="connsiteX3" fmla="*/ 443620 w 1104523"/>
                      <a:gd name="connsiteY3" fmla="*/ 434625 h 440439"/>
                      <a:gd name="connsiteX4" fmla="*/ 688064 w 1104523"/>
                      <a:gd name="connsiteY4" fmla="*/ 18165 h 440439"/>
                      <a:gd name="connsiteX5" fmla="*/ 778598 w 1104523"/>
                      <a:gd name="connsiteY5" fmla="*/ 244502 h 440439"/>
                      <a:gd name="connsiteX6" fmla="*/ 1104523 w 1104523"/>
                      <a:gd name="connsiteY6" fmla="*/ 289769 h 440439"/>
                      <a:gd name="connsiteX0" fmla="*/ 0 w 1104523"/>
                      <a:gd name="connsiteY0" fmla="*/ 226395 h 434625"/>
                      <a:gd name="connsiteX1" fmla="*/ 190123 w 1104523"/>
                      <a:gd name="connsiteY1" fmla="*/ 58 h 434625"/>
                      <a:gd name="connsiteX2" fmla="*/ 316872 w 1104523"/>
                      <a:gd name="connsiteY2" fmla="*/ 244502 h 434625"/>
                      <a:gd name="connsiteX3" fmla="*/ 443620 w 1104523"/>
                      <a:gd name="connsiteY3" fmla="*/ 434625 h 434625"/>
                      <a:gd name="connsiteX4" fmla="*/ 778598 w 1104523"/>
                      <a:gd name="connsiteY4" fmla="*/ 244502 h 434625"/>
                      <a:gd name="connsiteX5" fmla="*/ 1104523 w 1104523"/>
                      <a:gd name="connsiteY5" fmla="*/ 289769 h 434625"/>
                      <a:gd name="connsiteX0" fmla="*/ 0 w 778598"/>
                      <a:gd name="connsiteY0" fmla="*/ 226395 h 434625"/>
                      <a:gd name="connsiteX1" fmla="*/ 190123 w 778598"/>
                      <a:gd name="connsiteY1" fmla="*/ 58 h 434625"/>
                      <a:gd name="connsiteX2" fmla="*/ 316872 w 778598"/>
                      <a:gd name="connsiteY2" fmla="*/ 244502 h 434625"/>
                      <a:gd name="connsiteX3" fmla="*/ 443620 w 778598"/>
                      <a:gd name="connsiteY3" fmla="*/ 434625 h 434625"/>
                      <a:gd name="connsiteX4" fmla="*/ 778598 w 778598"/>
                      <a:gd name="connsiteY4" fmla="*/ 244502 h 434625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64604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43620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236" h="434572">
                        <a:moveTo>
                          <a:pt x="0" y="226338"/>
                        </a:moveTo>
                        <a:cubicBezTo>
                          <a:pt x="43137" y="90395"/>
                          <a:pt x="112501" y="-181"/>
                          <a:pt x="164604" y="1"/>
                        </a:cubicBezTo>
                        <a:cubicBezTo>
                          <a:pt x="216707" y="183"/>
                          <a:pt x="281003" y="155005"/>
                          <a:pt x="312619" y="227433"/>
                        </a:cubicBezTo>
                        <a:cubicBezTo>
                          <a:pt x="344235" y="299861"/>
                          <a:pt x="404943" y="433859"/>
                          <a:pt x="456379" y="434568"/>
                        </a:cubicBezTo>
                        <a:cubicBezTo>
                          <a:pt x="507815" y="435277"/>
                          <a:pt x="570629" y="349395"/>
                          <a:pt x="621236" y="231686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7" name="Freihandform 66"/>
                  <p:cNvSpPr/>
                  <p:nvPr/>
                </p:nvSpPr>
                <p:spPr>
                  <a:xfrm>
                    <a:off x="971600" y="3124977"/>
                    <a:ext cx="145875" cy="87999"/>
                  </a:xfrm>
                  <a:custGeom>
                    <a:avLst/>
                    <a:gdLst>
                      <a:gd name="connsiteX0" fmla="*/ 0 w 1104523"/>
                      <a:gd name="connsiteY0" fmla="*/ 226395 h 434639"/>
                      <a:gd name="connsiteX1" fmla="*/ 190123 w 1104523"/>
                      <a:gd name="connsiteY1" fmla="*/ 58 h 434639"/>
                      <a:gd name="connsiteX2" fmla="*/ 316872 w 1104523"/>
                      <a:gd name="connsiteY2" fmla="*/ 244502 h 434639"/>
                      <a:gd name="connsiteX3" fmla="*/ 443620 w 1104523"/>
                      <a:gd name="connsiteY3" fmla="*/ 434625 h 434639"/>
                      <a:gd name="connsiteX4" fmla="*/ 552262 w 1104523"/>
                      <a:gd name="connsiteY4" fmla="*/ 235448 h 434639"/>
                      <a:gd name="connsiteX5" fmla="*/ 688064 w 1104523"/>
                      <a:gd name="connsiteY5" fmla="*/ 18165 h 434639"/>
                      <a:gd name="connsiteX6" fmla="*/ 778598 w 1104523"/>
                      <a:gd name="connsiteY6" fmla="*/ 244502 h 434639"/>
                      <a:gd name="connsiteX7" fmla="*/ 1104523 w 1104523"/>
                      <a:gd name="connsiteY7" fmla="*/ 289769 h 434639"/>
                      <a:gd name="connsiteX0" fmla="*/ 0 w 1104523"/>
                      <a:gd name="connsiteY0" fmla="*/ 226395 h 440439"/>
                      <a:gd name="connsiteX1" fmla="*/ 190123 w 1104523"/>
                      <a:gd name="connsiteY1" fmla="*/ 58 h 440439"/>
                      <a:gd name="connsiteX2" fmla="*/ 316872 w 1104523"/>
                      <a:gd name="connsiteY2" fmla="*/ 244502 h 440439"/>
                      <a:gd name="connsiteX3" fmla="*/ 443620 w 1104523"/>
                      <a:gd name="connsiteY3" fmla="*/ 434625 h 440439"/>
                      <a:gd name="connsiteX4" fmla="*/ 688064 w 1104523"/>
                      <a:gd name="connsiteY4" fmla="*/ 18165 h 440439"/>
                      <a:gd name="connsiteX5" fmla="*/ 778598 w 1104523"/>
                      <a:gd name="connsiteY5" fmla="*/ 244502 h 440439"/>
                      <a:gd name="connsiteX6" fmla="*/ 1104523 w 1104523"/>
                      <a:gd name="connsiteY6" fmla="*/ 289769 h 440439"/>
                      <a:gd name="connsiteX0" fmla="*/ 0 w 1104523"/>
                      <a:gd name="connsiteY0" fmla="*/ 226395 h 434625"/>
                      <a:gd name="connsiteX1" fmla="*/ 190123 w 1104523"/>
                      <a:gd name="connsiteY1" fmla="*/ 58 h 434625"/>
                      <a:gd name="connsiteX2" fmla="*/ 316872 w 1104523"/>
                      <a:gd name="connsiteY2" fmla="*/ 244502 h 434625"/>
                      <a:gd name="connsiteX3" fmla="*/ 443620 w 1104523"/>
                      <a:gd name="connsiteY3" fmla="*/ 434625 h 434625"/>
                      <a:gd name="connsiteX4" fmla="*/ 778598 w 1104523"/>
                      <a:gd name="connsiteY4" fmla="*/ 244502 h 434625"/>
                      <a:gd name="connsiteX5" fmla="*/ 1104523 w 1104523"/>
                      <a:gd name="connsiteY5" fmla="*/ 289769 h 434625"/>
                      <a:gd name="connsiteX0" fmla="*/ 0 w 778598"/>
                      <a:gd name="connsiteY0" fmla="*/ 226395 h 434625"/>
                      <a:gd name="connsiteX1" fmla="*/ 190123 w 778598"/>
                      <a:gd name="connsiteY1" fmla="*/ 58 h 434625"/>
                      <a:gd name="connsiteX2" fmla="*/ 316872 w 778598"/>
                      <a:gd name="connsiteY2" fmla="*/ 244502 h 434625"/>
                      <a:gd name="connsiteX3" fmla="*/ 443620 w 778598"/>
                      <a:gd name="connsiteY3" fmla="*/ 434625 h 434625"/>
                      <a:gd name="connsiteX4" fmla="*/ 778598 w 778598"/>
                      <a:gd name="connsiteY4" fmla="*/ 244502 h 434625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64604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43620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236" h="434572">
                        <a:moveTo>
                          <a:pt x="0" y="226338"/>
                        </a:moveTo>
                        <a:cubicBezTo>
                          <a:pt x="43137" y="90395"/>
                          <a:pt x="112501" y="-181"/>
                          <a:pt x="164604" y="1"/>
                        </a:cubicBezTo>
                        <a:cubicBezTo>
                          <a:pt x="216707" y="183"/>
                          <a:pt x="281003" y="155005"/>
                          <a:pt x="312619" y="227433"/>
                        </a:cubicBezTo>
                        <a:cubicBezTo>
                          <a:pt x="344235" y="299861"/>
                          <a:pt x="404943" y="433859"/>
                          <a:pt x="456379" y="434568"/>
                        </a:cubicBezTo>
                        <a:cubicBezTo>
                          <a:pt x="507815" y="435277"/>
                          <a:pt x="570629" y="349395"/>
                          <a:pt x="621236" y="231686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8" name="Freihandform 67"/>
                  <p:cNvSpPr/>
                  <p:nvPr/>
                </p:nvSpPr>
                <p:spPr>
                  <a:xfrm>
                    <a:off x="1110038" y="3140968"/>
                    <a:ext cx="145875" cy="87999"/>
                  </a:xfrm>
                  <a:custGeom>
                    <a:avLst/>
                    <a:gdLst>
                      <a:gd name="connsiteX0" fmla="*/ 0 w 1104523"/>
                      <a:gd name="connsiteY0" fmla="*/ 226395 h 434639"/>
                      <a:gd name="connsiteX1" fmla="*/ 190123 w 1104523"/>
                      <a:gd name="connsiteY1" fmla="*/ 58 h 434639"/>
                      <a:gd name="connsiteX2" fmla="*/ 316872 w 1104523"/>
                      <a:gd name="connsiteY2" fmla="*/ 244502 h 434639"/>
                      <a:gd name="connsiteX3" fmla="*/ 443620 w 1104523"/>
                      <a:gd name="connsiteY3" fmla="*/ 434625 h 434639"/>
                      <a:gd name="connsiteX4" fmla="*/ 552262 w 1104523"/>
                      <a:gd name="connsiteY4" fmla="*/ 235448 h 434639"/>
                      <a:gd name="connsiteX5" fmla="*/ 688064 w 1104523"/>
                      <a:gd name="connsiteY5" fmla="*/ 18165 h 434639"/>
                      <a:gd name="connsiteX6" fmla="*/ 778598 w 1104523"/>
                      <a:gd name="connsiteY6" fmla="*/ 244502 h 434639"/>
                      <a:gd name="connsiteX7" fmla="*/ 1104523 w 1104523"/>
                      <a:gd name="connsiteY7" fmla="*/ 289769 h 434639"/>
                      <a:gd name="connsiteX0" fmla="*/ 0 w 1104523"/>
                      <a:gd name="connsiteY0" fmla="*/ 226395 h 440439"/>
                      <a:gd name="connsiteX1" fmla="*/ 190123 w 1104523"/>
                      <a:gd name="connsiteY1" fmla="*/ 58 h 440439"/>
                      <a:gd name="connsiteX2" fmla="*/ 316872 w 1104523"/>
                      <a:gd name="connsiteY2" fmla="*/ 244502 h 440439"/>
                      <a:gd name="connsiteX3" fmla="*/ 443620 w 1104523"/>
                      <a:gd name="connsiteY3" fmla="*/ 434625 h 440439"/>
                      <a:gd name="connsiteX4" fmla="*/ 688064 w 1104523"/>
                      <a:gd name="connsiteY4" fmla="*/ 18165 h 440439"/>
                      <a:gd name="connsiteX5" fmla="*/ 778598 w 1104523"/>
                      <a:gd name="connsiteY5" fmla="*/ 244502 h 440439"/>
                      <a:gd name="connsiteX6" fmla="*/ 1104523 w 1104523"/>
                      <a:gd name="connsiteY6" fmla="*/ 289769 h 440439"/>
                      <a:gd name="connsiteX0" fmla="*/ 0 w 1104523"/>
                      <a:gd name="connsiteY0" fmla="*/ 226395 h 434625"/>
                      <a:gd name="connsiteX1" fmla="*/ 190123 w 1104523"/>
                      <a:gd name="connsiteY1" fmla="*/ 58 h 434625"/>
                      <a:gd name="connsiteX2" fmla="*/ 316872 w 1104523"/>
                      <a:gd name="connsiteY2" fmla="*/ 244502 h 434625"/>
                      <a:gd name="connsiteX3" fmla="*/ 443620 w 1104523"/>
                      <a:gd name="connsiteY3" fmla="*/ 434625 h 434625"/>
                      <a:gd name="connsiteX4" fmla="*/ 778598 w 1104523"/>
                      <a:gd name="connsiteY4" fmla="*/ 244502 h 434625"/>
                      <a:gd name="connsiteX5" fmla="*/ 1104523 w 1104523"/>
                      <a:gd name="connsiteY5" fmla="*/ 289769 h 434625"/>
                      <a:gd name="connsiteX0" fmla="*/ 0 w 778598"/>
                      <a:gd name="connsiteY0" fmla="*/ 226395 h 434625"/>
                      <a:gd name="connsiteX1" fmla="*/ 190123 w 778598"/>
                      <a:gd name="connsiteY1" fmla="*/ 58 h 434625"/>
                      <a:gd name="connsiteX2" fmla="*/ 316872 w 778598"/>
                      <a:gd name="connsiteY2" fmla="*/ 244502 h 434625"/>
                      <a:gd name="connsiteX3" fmla="*/ 443620 w 778598"/>
                      <a:gd name="connsiteY3" fmla="*/ 434625 h 434625"/>
                      <a:gd name="connsiteX4" fmla="*/ 778598 w 778598"/>
                      <a:gd name="connsiteY4" fmla="*/ 244502 h 434625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64604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43620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236" h="434572">
                        <a:moveTo>
                          <a:pt x="0" y="226338"/>
                        </a:moveTo>
                        <a:cubicBezTo>
                          <a:pt x="43137" y="90395"/>
                          <a:pt x="112501" y="-181"/>
                          <a:pt x="164604" y="1"/>
                        </a:cubicBezTo>
                        <a:cubicBezTo>
                          <a:pt x="216707" y="183"/>
                          <a:pt x="281003" y="155005"/>
                          <a:pt x="312619" y="227433"/>
                        </a:cubicBezTo>
                        <a:cubicBezTo>
                          <a:pt x="344235" y="299861"/>
                          <a:pt x="404943" y="433859"/>
                          <a:pt x="456379" y="434568"/>
                        </a:cubicBezTo>
                        <a:cubicBezTo>
                          <a:pt x="507815" y="435277"/>
                          <a:pt x="570629" y="349395"/>
                          <a:pt x="621236" y="231686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9" name="Freihandform 68"/>
                  <p:cNvSpPr/>
                  <p:nvPr/>
                </p:nvSpPr>
                <p:spPr>
                  <a:xfrm>
                    <a:off x="1257773" y="3149013"/>
                    <a:ext cx="145875" cy="87999"/>
                  </a:xfrm>
                  <a:custGeom>
                    <a:avLst/>
                    <a:gdLst>
                      <a:gd name="connsiteX0" fmla="*/ 0 w 1104523"/>
                      <a:gd name="connsiteY0" fmla="*/ 226395 h 434639"/>
                      <a:gd name="connsiteX1" fmla="*/ 190123 w 1104523"/>
                      <a:gd name="connsiteY1" fmla="*/ 58 h 434639"/>
                      <a:gd name="connsiteX2" fmla="*/ 316872 w 1104523"/>
                      <a:gd name="connsiteY2" fmla="*/ 244502 h 434639"/>
                      <a:gd name="connsiteX3" fmla="*/ 443620 w 1104523"/>
                      <a:gd name="connsiteY3" fmla="*/ 434625 h 434639"/>
                      <a:gd name="connsiteX4" fmla="*/ 552262 w 1104523"/>
                      <a:gd name="connsiteY4" fmla="*/ 235448 h 434639"/>
                      <a:gd name="connsiteX5" fmla="*/ 688064 w 1104523"/>
                      <a:gd name="connsiteY5" fmla="*/ 18165 h 434639"/>
                      <a:gd name="connsiteX6" fmla="*/ 778598 w 1104523"/>
                      <a:gd name="connsiteY6" fmla="*/ 244502 h 434639"/>
                      <a:gd name="connsiteX7" fmla="*/ 1104523 w 1104523"/>
                      <a:gd name="connsiteY7" fmla="*/ 289769 h 434639"/>
                      <a:gd name="connsiteX0" fmla="*/ 0 w 1104523"/>
                      <a:gd name="connsiteY0" fmla="*/ 226395 h 440439"/>
                      <a:gd name="connsiteX1" fmla="*/ 190123 w 1104523"/>
                      <a:gd name="connsiteY1" fmla="*/ 58 h 440439"/>
                      <a:gd name="connsiteX2" fmla="*/ 316872 w 1104523"/>
                      <a:gd name="connsiteY2" fmla="*/ 244502 h 440439"/>
                      <a:gd name="connsiteX3" fmla="*/ 443620 w 1104523"/>
                      <a:gd name="connsiteY3" fmla="*/ 434625 h 440439"/>
                      <a:gd name="connsiteX4" fmla="*/ 688064 w 1104523"/>
                      <a:gd name="connsiteY4" fmla="*/ 18165 h 440439"/>
                      <a:gd name="connsiteX5" fmla="*/ 778598 w 1104523"/>
                      <a:gd name="connsiteY5" fmla="*/ 244502 h 440439"/>
                      <a:gd name="connsiteX6" fmla="*/ 1104523 w 1104523"/>
                      <a:gd name="connsiteY6" fmla="*/ 289769 h 440439"/>
                      <a:gd name="connsiteX0" fmla="*/ 0 w 1104523"/>
                      <a:gd name="connsiteY0" fmla="*/ 226395 h 434625"/>
                      <a:gd name="connsiteX1" fmla="*/ 190123 w 1104523"/>
                      <a:gd name="connsiteY1" fmla="*/ 58 h 434625"/>
                      <a:gd name="connsiteX2" fmla="*/ 316872 w 1104523"/>
                      <a:gd name="connsiteY2" fmla="*/ 244502 h 434625"/>
                      <a:gd name="connsiteX3" fmla="*/ 443620 w 1104523"/>
                      <a:gd name="connsiteY3" fmla="*/ 434625 h 434625"/>
                      <a:gd name="connsiteX4" fmla="*/ 778598 w 1104523"/>
                      <a:gd name="connsiteY4" fmla="*/ 244502 h 434625"/>
                      <a:gd name="connsiteX5" fmla="*/ 1104523 w 1104523"/>
                      <a:gd name="connsiteY5" fmla="*/ 289769 h 434625"/>
                      <a:gd name="connsiteX0" fmla="*/ 0 w 778598"/>
                      <a:gd name="connsiteY0" fmla="*/ 226395 h 434625"/>
                      <a:gd name="connsiteX1" fmla="*/ 190123 w 778598"/>
                      <a:gd name="connsiteY1" fmla="*/ 58 h 434625"/>
                      <a:gd name="connsiteX2" fmla="*/ 316872 w 778598"/>
                      <a:gd name="connsiteY2" fmla="*/ 244502 h 434625"/>
                      <a:gd name="connsiteX3" fmla="*/ 443620 w 778598"/>
                      <a:gd name="connsiteY3" fmla="*/ 434625 h 434625"/>
                      <a:gd name="connsiteX4" fmla="*/ 778598 w 778598"/>
                      <a:gd name="connsiteY4" fmla="*/ 244502 h 434625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64604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43620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236" h="434572">
                        <a:moveTo>
                          <a:pt x="0" y="226338"/>
                        </a:moveTo>
                        <a:cubicBezTo>
                          <a:pt x="43137" y="90395"/>
                          <a:pt x="112501" y="-181"/>
                          <a:pt x="164604" y="1"/>
                        </a:cubicBezTo>
                        <a:cubicBezTo>
                          <a:pt x="216707" y="183"/>
                          <a:pt x="281003" y="155005"/>
                          <a:pt x="312619" y="227433"/>
                        </a:cubicBezTo>
                        <a:cubicBezTo>
                          <a:pt x="344235" y="299861"/>
                          <a:pt x="404943" y="433859"/>
                          <a:pt x="456379" y="434568"/>
                        </a:cubicBezTo>
                        <a:cubicBezTo>
                          <a:pt x="507815" y="435277"/>
                          <a:pt x="570629" y="349395"/>
                          <a:pt x="621236" y="231686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51" name="Gerade Verbindung 50"/>
                <p:cNvCxnSpPr>
                  <a:endCxn id="66" idx="0"/>
                </p:cNvCxnSpPr>
                <p:nvPr/>
              </p:nvCxnSpPr>
              <p:spPr>
                <a:xfrm>
                  <a:off x="755576" y="1844824"/>
                  <a:ext cx="762949" cy="13080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51"/>
                <p:cNvCxnSpPr/>
                <p:nvPr/>
              </p:nvCxnSpPr>
              <p:spPr>
                <a:xfrm flipV="1">
                  <a:off x="1554533" y="1844824"/>
                  <a:ext cx="762949" cy="1248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 Verbindung 52"/>
                <p:cNvCxnSpPr/>
                <p:nvPr/>
              </p:nvCxnSpPr>
              <p:spPr>
                <a:xfrm>
                  <a:off x="1554532" y="2560146"/>
                  <a:ext cx="762949" cy="13080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 Verbindung 53"/>
                <p:cNvCxnSpPr/>
                <p:nvPr/>
              </p:nvCxnSpPr>
              <p:spPr>
                <a:xfrm flipV="1">
                  <a:off x="831275" y="2560146"/>
                  <a:ext cx="762949" cy="1248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 Verbindung mit Pfeil 54"/>
                <p:cNvCxnSpPr/>
                <p:nvPr/>
              </p:nvCxnSpPr>
              <p:spPr>
                <a:xfrm>
                  <a:off x="971600" y="1881705"/>
                  <a:ext cx="241149" cy="368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 Verbindung mit Pfeil 55"/>
                <p:cNvCxnSpPr/>
                <p:nvPr/>
              </p:nvCxnSpPr>
              <p:spPr>
                <a:xfrm flipV="1">
                  <a:off x="1815432" y="1888802"/>
                  <a:ext cx="241149" cy="368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 Verbindung mit Pfeil 56"/>
                <p:cNvCxnSpPr/>
                <p:nvPr/>
              </p:nvCxnSpPr>
              <p:spPr>
                <a:xfrm flipV="1">
                  <a:off x="1016475" y="2618701"/>
                  <a:ext cx="241149" cy="368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 Verbindung mit Pfeil 57"/>
                <p:cNvCxnSpPr/>
                <p:nvPr/>
              </p:nvCxnSpPr>
              <p:spPr>
                <a:xfrm>
                  <a:off x="1815432" y="2607108"/>
                  <a:ext cx="241149" cy="368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Ellipse 58"/>
                <p:cNvSpPr>
                  <a:spLocks noChangeAspect="1"/>
                </p:cNvSpPr>
                <p:nvPr/>
              </p:nvSpPr>
              <p:spPr>
                <a:xfrm>
                  <a:off x="1511518" y="1942001"/>
                  <a:ext cx="54000" cy="5532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0" name="Ellipse 59"/>
                <p:cNvSpPr>
                  <a:spLocks noChangeAspect="1"/>
                </p:cNvSpPr>
                <p:nvPr/>
              </p:nvSpPr>
              <p:spPr>
                <a:xfrm>
                  <a:off x="1542396" y="2532485"/>
                  <a:ext cx="54000" cy="5532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feld 60"/>
                    <p:cNvSpPr txBox="1"/>
                    <p:nvPr/>
                  </p:nvSpPr>
                  <p:spPr>
                    <a:xfrm>
                      <a:off x="757856" y="1510045"/>
                      <a:ext cx="36958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=""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dirty="0" smtClean="0">
                                <a:latin typeface="Cambria Math"/>
                              </a:rPr>
                              <m:t>𝑞</m:t>
                            </m:r>
                          </m:oMath>
                        </m:oMathPara>
                      </a14:m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61" name="Textfeld 6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7856" y="1510045"/>
                      <a:ext cx="369588" cy="369332"/>
                    </a:xfrm>
                    <a:prstGeom prst="rect">
                      <a:avLst/>
                    </a:prstGeom>
                    <a:blipFill rotWithShape="1">
                      <a:blip r:embed="rId8"/>
                      <a:stretch>
                        <a:fillRect b="-49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Textfeld 61"/>
                    <p:cNvSpPr txBox="1"/>
                    <p:nvPr/>
                  </p:nvSpPr>
                  <p:spPr>
                    <a:xfrm>
                      <a:off x="1979712" y="1510045"/>
                      <a:ext cx="42191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=""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dirty="0" smtClean="0">
                                <a:latin typeface="Cambria Math"/>
                              </a:rPr>
                              <m:t>𝑞</m:t>
                            </m:r>
                            <m:r>
                              <a:rPr lang="de-DE" b="0" i="1" dirty="0" smtClean="0">
                                <a:latin typeface="Cambria Math"/>
                              </a:rPr>
                              <m:t>′</m:t>
                            </m:r>
                          </m:oMath>
                        </m:oMathPara>
                      </a14:m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62" name="Textfeld 6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79712" y="1510045"/>
                      <a:ext cx="421910" cy="369332"/>
                    </a:xfrm>
                    <a:prstGeom prst="rect">
                      <a:avLst/>
                    </a:prstGeom>
                    <a:blipFill rotWithShape="1">
                      <a:blip r:embed="rId9"/>
                      <a:stretch>
                        <a:fillRect b="-49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3" name="Textfeld 62"/>
                    <p:cNvSpPr txBox="1"/>
                    <p:nvPr/>
                  </p:nvSpPr>
                  <p:spPr>
                    <a:xfrm>
                      <a:off x="767462" y="2618130"/>
                      <a:ext cx="36766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=""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/>
                              </a:rPr>
                              <m:t>𝑏</m:t>
                            </m:r>
                          </m:oMath>
                        </m:oMathPara>
                      </a14:m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63" name="Textfeld 6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67462" y="2618130"/>
                      <a:ext cx="367665" cy="369332"/>
                    </a:xfrm>
                    <a:prstGeom prst="rect">
                      <a:avLst/>
                    </a:prstGeom>
                    <a:blipFill rotWithShape="1"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Textfeld 63"/>
                    <p:cNvSpPr txBox="1"/>
                    <p:nvPr/>
                  </p:nvSpPr>
                  <p:spPr>
                    <a:xfrm>
                      <a:off x="2004197" y="2622565"/>
                      <a:ext cx="33457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=""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/>
                              </a:rPr>
                              <m:t>𝑡</m:t>
                            </m:r>
                          </m:oMath>
                        </m:oMathPara>
                      </a14:m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64" name="Textfeld 6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04197" y="2622565"/>
                      <a:ext cx="334579" cy="369332"/>
                    </a:xfrm>
                    <a:prstGeom prst="rect">
                      <a:avLst/>
                    </a:prstGeom>
                    <a:blipFill rotWithShape="1"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feld 64"/>
                    <p:cNvSpPr txBox="1"/>
                    <p:nvPr/>
                  </p:nvSpPr>
                  <p:spPr>
                    <a:xfrm>
                      <a:off x="1130178" y="2088614"/>
                      <a:ext cx="46621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=""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dirty="0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𝑊</m:t>
                            </m:r>
                          </m:oMath>
                        </m:oMathPara>
                      </a14:m>
                      <a:endParaRPr lang="de-DE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5" name="Textfeld 6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30178" y="2088614"/>
                      <a:ext cx="466218" cy="369332"/>
                    </a:xfrm>
                    <a:prstGeom prst="rect">
                      <a:avLst/>
                    </a:prstGeom>
                    <a:blipFill rotWithShape="1"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2" name="Gruppieren 41"/>
              <p:cNvGrpSpPr/>
              <p:nvPr/>
            </p:nvGrpSpPr>
            <p:grpSpPr>
              <a:xfrm>
                <a:off x="1662373" y="3944606"/>
                <a:ext cx="1018225" cy="369332"/>
                <a:chOff x="1524207" y="2071862"/>
                <a:chExt cx="1018225" cy="369332"/>
              </a:xfrm>
            </p:grpSpPr>
            <p:cxnSp>
              <p:nvCxnSpPr>
                <p:cNvPr id="39" name="Gerade Verbindung 38"/>
                <p:cNvCxnSpPr>
                  <a:stCxn id="35" idx="3"/>
                </p:cNvCxnSpPr>
                <p:nvPr/>
              </p:nvCxnSpPr>
              <p:spPr>
                <a:xfrm>
                  <a:off x="1596396" y="2273280"/>
                  <a:ext cx="594271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feld 39"/>
                    <p:cNvSpPr txBox="1"/>
                    <p:nvPr/>
                  </p:nvSpPr>
                  <p:spPr>
                    <a:xfrm>
                      <a:off x="2123728" y="2071862"/>
                      <a:ext cx="41870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=""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1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𝑯</m:t>
                            </m:r>
                          </m:oMath>
                        </m:oMathPara>
                      </a14:m>
                      <a:endParaRPr lang="de-DE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0" name="Textfeld 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23728" y="2071862"/>
                      <a:ext cx="418704" cy="369332"/>
                    </a:xfrm>
                    <a:prstGeom prst="rect">
                      <a:avLst/>
                    </a:prstGeom>
                    <a:blipFill rotWithShape="1"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1" name="Ellipse 40"/>
                <p:cNvSpPr>
                  <a:spLocks noChangeAspect="1"/>
                </p:cNvSpPr>
                <p:nvPr/>
              </p:nvSpPr>
              <p:spPr>
                <a:xfrm>
                  <a:off x="1524207" y="2219280"/>
                  <a:ext cx="105422" cy="108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feld 92"/>
                <p:cNvSpPr txBox="1"/>
                <p:nvPr/>
              </p:nvSpPr>
              <p:spPr>
                <a:xfrm>
                  <a:off x="269498" y="3944012"/>
                  <a:ext cx="6292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/>
                          </a:rPr>
                          <m:t>𝑡𝐻𝑞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3" name="Textfeld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98" y="3944012"/>
                  <a:ext cx="629275" cy="369332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6" name="Gruppieren 95"/>
          <p:cNvGrpSpPr/>
          <p:nvPr/>
        </p:nvGrpSpPr>
        <p:grpSpPr>
          <a:xfrm>
            <a:off x="202194" y="4869160"/>
            <a:ext cx="2541006" cy="1481852"/>
            <a:chOff x="251520" y="4869160"/>
            <a:chExt cx="2541006" cy="1481852"/>
          </a:xfrm>
        </p:grpSpPr>
        <p:grpSp>
          <p:nvGrpSpPr>
            <p:cNvPr id="92" name="Gruppieren 91"/>
            <p:cNvGrpSpPr/>
            <p:nvPr/>
          </p:nvGrpSpPr>
          <p:grpSpPr>
            <a:xfrm>
              <a:off x="899592" y="4869160"/>
              <a:ext cx="1892934" cy="1481852"/>
              <a:chOff x="899592" y="4755460"/>
              <a:chExt cx="1892934" cy="1481852"/>
            </a:xfrm>
          </p:grpSpPr>
          <p:grpSp>
            <p:nvGrpSpPr>
              <p:cNvPr id="70" name="Gruppieren 69"/>
              <p:cNvGrpSpPr/>
              <p:nvPr/>
            </p:nvGrpSpPr>
            <p:grpSpPr>
              <a:xfrm>
                <a:off x="899592" y="4755460"/>
                <a:ext cx="1646046" cy="1481852"/>
                <a:chOff x="755576" y="1510045"/>
                <a:chExt cx="1646046" cy="1481852"/>
              </a:xfrm>
            </p:grpSpPr>
            <p:grpSp>
              <p:nvGrpSpPr>
                <p:cNvPr id="71" name="Gruppieren 70"/>
                <p:cNvGrpSpPr/>
                <p:nvPr/>
              </p:nvGrpSpPr>
              <p:grpSpPr>
                <a:xfrm rot="4951075">
                  <a:off x="1252295" y="2204864"/>
                  <a:ext cx="579783" cy="120080"/>
                  <a:chOff x="823865" y="3116932"/>
                  <a:chExt cx="579783" cy="120080"/>
                </a:xfrm>
              </p:grpSpPr>
              <p:sp>
                <p:nvSpPr>
                  <p:cNvPr id="87" name="Freihandform 86"/>
                  <p:cNvSpPr/>
                  <p:nvPr/>
                </p:nvSpPr>
                <p:spPr>
                  <a:xfrm>
                    <a:off x="823865" y="3116932"/>
                    <a:ext cx="145875" cy="87999"/>
                  </a:xfrm>
                  <a:custGeom>
                    <a:avLst/>
                    <a:gdLst>
                      <a:gd name="connsiteX0" fmla="*/ 0 w 1104523"/>
                      <a:gd name="connsiteY0" fmla="*/ 226395 h 434639"/>
                      <a:gd name="connsiteX1" fmla="*/ 190123 w 1104523"/>
                      <a:gd name="connsiteY1" fmla="*/ 58 h 434639"/>
                      <a:gd name="connsiteX2" fmla="*/ 316872 w 1104523"/>
                      <a:gd name="connsiteY2" fmla="*/ 244502 h 434639"/>
                      <a:gd name="connsiteX3" fmla="*/ 443620 w 1104523"/>
                      <a:gd name="connsiteY3" fmla="*/ 434625 h 434639"/>
                      <a:gd name="connsiteX4" fmla="*/ 552262 w 1104523"/>
                      <a:gd name="connsiteY4" fmla="*/ 235448 h 434639"/>
                      <a:gd name="connsiteX5" fmla="*/ 688064 w 1104523"/>
                      <a:gd name="connsiteY5" fmla="*/ 18165 h 434639"/>
                      <a:gd name="connsiteX6" fmla="*/ 778598 w 1104523"/>
                      <a:gd name="connsiteY6" fmla="*/ 244502 h 434639"/>
                      <a:gd name="connsiteX7" fmla="*/ 1104523 w 1104523"/>
                      <a:gd name="connsiteY7" fmla="*/ 289769 h 434639"/>
                      <a:gd name="connsiteX0" fmla="*/ 0 w 1104523"/>
                      <a:gd name="connsiteY0" fmla="*/ 226395 h 440439"/>
                      <a:gd name="connsiteX1" fmla="*/ 190123 w 1104523"/>
                      <a:gd name="connsiteY1" fmla="*/ 58 h 440439"/>
                      <a:gd name="connsiteX2" fmla="*/ 316872 w 1104523"/>
                      <a:gd name="connsiteY2" fmla="*/ 244502 h 440439"/>
                      <a:gd name="connsiteX3" fmla="*/ 443620 w 1104523"/>
                      <a:gd name="connsiteY3" fmla="*/ 434625 h 440439"/>
                      <a:gd name="connsiteX4" fmla="*/ 688064 w 1104523"/>
                      <a:gd name="connsiteY4" fmla="*/ 18165 h 440439"/>
                      <a:gd name="connsiteX5" fmla="*/ 778598 w 1104523"/>
                      <a:gd name="connsiteY5" fmla="*/ 244502 h 440439"/>
                      <a:gd name="connsiteX6" fmla="*/ 1104523 w 1104523"/>
                      <a:gd name="connsiteY6" fmla="*/ 289769 h 440439"/>
                      <a:gd name="connsiteX0" fmla="*/ 0 w 1104523"/>
                      <a:gd name="connsiteY0" fmla="*/ 226395 h 434625"/>
                      <a:gd name="connsiteX1" fmla="*/ 190123 w 1104523"/>
                      <a:gd name="connsiteY1" fmla="*/ 58 h 434625"/>
                      <a:gd name="connsiteX2" fmla="*/ 316872 w 1104523"/>
                      <a:gd name="connsiteY2" fmla="*/ 244502 h 434625"/>
                      <a:gd name="connsiteX3" fmla="*/ 443620 w 1104523"/>
                      <a:gd name="connsiteY3" fmla="*/ 434625 h 434625"/>
                      <a:gd name="connsiteX4" fmla="*/ 778598 w 1104523"/>
                      <a:gd name="connsiteY4" fmla="*/ 244502 h 434625"/>
                      <a:gd name="connsiteX5" fmla="*/ 1104523 w 1104523"/>
                      <a:gd name="connsiteY5" fmla="*/ 289769 h 434625"/>
                      <a:gd name="connsiteX0" fmla="*/ 0 w 778598"/>
                      <a:gd name="connsiteY0" fmla="*/ 226395 h 434625"/>
                      <a:gd name="connsiteX1" fmla="*/ 190123 w 778598"/>
                      <a:gd name="connsiteY1" fmla="*/ 58 h 434625"/>
                      <a:gd name="connsiteX2" fmla="*/ 316872 w 778598"/>
                      <a:gd name="connsiteY2" fmla="*/ 244502 h 434625"/>
                      <a:gd name="connsiteX3" fmla="*/ 443620 w 778598"/>
                      <a:gd name="connsiteY3" fmla="*/ 434625 h 434625"/>
                      <a:gd name="connsiteX4" fmla="*/ 778598 w 778598"/>
                      <a:gd name="connsiteY4" fmla="*/ 244502 h 434625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64604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43620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236" h="434572">
                        <a:moveTo>
                          <a:pt x="0" y="226338"/>
                        </a:moveTo>
                        <a:cubicBezTo>
                          <a:pt x="43137" y="90395"/>
                          <a:pt x="112501" y="-181"/>
                          <a:pt x="164604" y="1"/>
                        </a:cubicBezTo>
                        <a:cubicBezTo>
                          <a:pt x="216707" y="183"/>
                          <a:pt x="281003" y="155005"/>
                          <a:pt x="312619" y="227433"/>
                        </a:cubicBezTo>
                        <a:cubicBezTo>
                          <a:pt x="344235" y="299861"/>
                          <a:pt x="404943" y="433859"/>
                          <a:pt x="456379" y="434568"/>
                        </a:cubicBezTo>
                        <a:cubicBezTo>
                          <a:pt x="507815" y="435277"/>
                          <a:pt x="570629" y="349395"/>
                          <a:pt x="621236" y="231686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8" name="Freihandform 87"/>
                  <p:cNvSpPr/>
                  <p:nvPr/>
                </p:nvSpPr>
                <p:spPr>
                  <a:xfrm>
                    <a:off x="971600" y="3124977"/>
                    <a:ext cx="145875" cy="87999"/>
                  </a:xfrm>
                  <a:custGeom>
                    <a:avLst/>
                    <a:gdLst>
                      <a:gd name="connsiteX0" fmla="*/ 0 w 1104523"/>
                      <a:gd name="connsiteY0" fmla="*/ 226395 h 434639"/>
                      <a:gd name="connsiteX1" fmla="*/ 190123 w 1104523"/>
                      <a:gd name="connsiteY1" fmla="*/ 58 h 434639"/>
                      <a:gd name="connsiteX2" fmla="*/ 316872 w 1104523"/>
                      <a:gd name="connsiteY2" fmla="*/ 244502 h 434639"/>
                      <a:gd name="connsiteX3" fmla="*/ 443620 w 1104523"/>
                      <a:gd name="connsiteY3" fmla="*/ 434625 h 434639"/>
                      <a:gd name="connsiteX4" fmla="*/ 552262 w 1104523"/>
                      <a:gd name="connsiteY4" fmla="*/ 235448 h 434639"/>
                      <a:gd name="connsiteX5" fmla="*/ 688064 w 1104523"/>
                      <a:gd name="connsiteY5" fmla="*/ 18165 h 434639"/>
                      <a:gd name="connsiteX6" fmla="*/ 778598 w 1104523"/>
                      <a:gd name="connsiteY6" fmla="*/ 244502 h 434639"/>
                      <a:gd name="connsiteX7" fmla="*/ 1104523 w 1104523"/>
                      <a:gd name="connsiteY7" fmla="*/ 289769 h 434639"/>
                      <a:gd name="connsiteX0" fmla="*/ 0 w 1104523"/>
                      <a:gd name="connsiteY0" fmla="*/ 226395 h 440439"/>
                      <a:gd name="connsiteX1" fmla="*/ 190123 w 1104523"/>
                      <a:gd name="connsiteY1" fmla="*/ 58 h 440439"/>
                      <a:gd name="connsiteX2" fmla="*/ 316872 w 1104523"/>
                      <a:gd name="connsiteY2" fmla="*/ 244502 h 440439"/>
                      <a:gd name="connsiteX3" fmla="*/ 443620 w 1104523"/>
                      <a:gd name="connsiteY3" fmla="*/ 434625 h 440439"/>
                      <a:gd name="connsiteX4" fmla="*/ 688064 w 1104523"/>
                      <a:gd name="connsiteY4" fmla="*/ 18165 h 440439"/>
                      <a:gd name="connsiteX5" fmla="*/ 778598 w 1104523"/>
                      <a:gd name="connsiteY5" fmla="*/ 244502 h 440439"/>
                      <a:gd name="connsiteX6" fmla="*/ 1104523 w 1104523"/>
                      <a:gd name="connsiteY6" fmla="*/ 289769 h 440439"/>
                      <a:gd name="connsiteX0" fmla="*/ 0 w 1104523"/>
                      <a:gd name="connsiteY0" fmla="*/ 226395 h 434625"/>
                      <a:gd name="connsiteX1" fmla="*/ 190123 w 1104523"/>
                      <a:gd name="connsiteY1" fmla="*/ 58 h 434625"/>
                      <a:gd name="connsiteX2" fmla="*/ 316872 w 1104523"/>
                      <a:gd name="connsiteY2" fmla="*/ 244502 h 434625"/>
                      <a:gd name="connsiteX3" fmla="*/ 443620 w 1104523"/>
                      <a:gd name="connsiteY3" fmla="*/ 434625 h 434625"/>
                      <a:gd name="connsiteX4" fmla="*/ 778598 w 1104523"/>
                      <a:gd name="connsiteY4" fmla="*/ 244502 h 434625"/>
                      <a:gd name="connsiteX5" fmla="*/ 1104523 w 1104523"/>
                      <a:gd name="connsiteY5" fmla="*/ 289769 h 434625"/>
                      <a:gd name="connsiteX0" fmla="*/ 0 w 778598"/>
                      <a:gd name="connsiteY0" fmla="*/ 226395 h 434625"/>
                      <a:gd name="connsiteX1" fmla="*/ 190123 w 778598"/>
                      <a:gd name="connsiteY1" fmla="*/ 58 h 434625"/>
                      <a:gd name="connsiteX2" fmla="*/ 316872 w 778598"/>
                      <a:gd name="connsiteY2" fmla="*/ 244502 h 434625"/>
                      <a:gd name="connsiteX3" fmla="*/ 443620 w 778598"/>
                      <a:gd name="connsiteY3" fmla="*/ 434625 h 434625"/>
                      <a:gd name="connsiteX4" fmla="*/ 778598 w 778598"/>
                      <a:gd name="connsiteY4" fmla="*/ 244502 h 434625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64604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43620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236" h="434572">
                        <a:moveTo>
                          <a:pt x="0" y="226338"/>
                        </a:moveTo>
                        <a:cubicBezTo>
                          <a:pt x="43137" y="90395"/>
                          <a:pt x="112501" y="-181"/>
                          <a:pt x="164604" y="1"/>
                        </a:cubicBezTo>
                        <a:cubicBezTo>
                          <a:pt x="216707" y="183"/>
                          <a:pt x="281003" y="155005"/>
                          <a:pt x="312619" y="227433"/>
                        </a:cubicBezTo>
                        <a:cubicBezTo>
                          <a:pt x="344235" y="299861"/>
                          <a:pt x="404943" y="433859"/>
                          <a:pt x="456379" y="434568"/>
                        </a:cubicBezTo>
                        <a:cubicBezTo>
                          <a:pt x="507815" y="435277"/>
                          <a:pt x="570629" y="349395"/>
                          <a:pt x="621236" y="231686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9" name="Freihandform 88"/>
                  <p:cNvSpPr/>
                  <p:nvPr/>
                </p:nvSpPr>
                <p:spPr>
                  <a:xfrm>
                    <a:off x="1110038" y="3140968"/>
                    <a:ext cx="145875" cy="87999"/>
                  </a:xfrm>
                  <a:custGeom>
                    <a:avLst/>
                    <a:gdLst>
                      <a:gd name="connsiteX0" fmla="*/ 0 w 1104523"/>
                      <a:gd name="connsiteY0" fmla="*/ 226395 h 434639"/>
                      <a:gd name="connsiteX1" fmla="*/ 190123 w 1104523"/>
                      <a:gd name="connsiteY1" fmla="*/ 58 h 434639"/>
                      <a:gd name="connsiteX2" fmla="*/ 316872 w 1104523"/>
                      <a:gd name="connsiteY2" fmla="*/ 244502 h 434639"/>
                      <a:gd name="connsiteX3" fmla="*/ 443620 w 1104523"/>
                      <a:gd name="connsiteY3" fmla="*/ 434625 h 434639"/>
                      <a:gd name="connsiteX4" fmla="*/ 552262 w 1104523"/>
                      <a:gd name="connsiteY4" fmla="*/ 235448 h 434639"/>
                      <a:gd name="connsiteX5" fmla="*/ 688064 w 1104523"/>
                      <a:gd name="connsiteY5" fmla="*/ 18165 h 434639"/>
                      <a:gd name="connsiteX6" fmla="*/ 778598 w 1104523"/>
                      <a:gd name="connsiteY6" fmla="*/ 244502 h 434639"/>
                      <a:gd name="connsiteX7" fmla="*/ 1104523 w 1104523"/>
                      <a:gd name="connsiteY7" fmla="*/ 289769 h 434639"/>
                      <a:gd name="connsiteX0" fmla="*/ 0 w 1104523"/>
                      <a:gd name="connsiteY0" fmla="*/ 226395 h 440439"/>
                      <a:gd name="connsiteX1" fmla="*/ 190123 w 1104523"/>
                      <a:gd name="connsiteY1" fmla="*/ 58 h 440439"/>
                      <a:gd name="connsiteX2" fmla="*/ 316872 w 1104523"/>
                      <a:gd name="connsiteY2" fmla="*/ 244502 h 440439"/>
                      <a:gd name="connsiteX3" fmla="*/ 443620 w 1104523"/>
                      <a:gd name="connsiteY3" fmla="*/ 434625 h 440439"/>
                      <a:gd name="connsiteX4" fmla="*/ 688064 w 1104523"/>
                      <a:gd name="connsiteY4" fmla="*/ 18165 h 440439"/>
                      <a:gd name="connsiteX5" fmla="*/ 778598 w 1104523"/>
                      <a:gd name="connsiteY5" fmla="*/ 244502 h 440439"/>
                      <a:gd name="connsiteX6" fmla="*/ 1104523 w 1104523"/>
                      <a:gd name="connsiteY6" fmla="*/ 289769 h 440439"/>
                      <a:gd name="connsiteX0" fmla="*/ 0 w 1104523"/>
                      <a:gd name="connsiteY0" fmla="*/ 226395 h 434625"/>
                      <a:gd name="connsiteX1" fmla="*/ 190123 w 1104523"/>
                      <a:gd name="connsiteY1" fmla="*/ 58 h 434625"/>
                      <a:gd name="connsiteX2" fmla="*/ 316872 w 1104523"/>
                      <a:gd name="connsiteY2" fmla="*/ 244502 h 434625"/>
                      <a:gd name="connsiteX3" fmla="*/ 443620 w 1104523"/>
                      <a:gd name="connsiteY3" fmla="*/ 434625 h 434625"/>
                      <a:gd name="connsiteX4" fmla="*/ 778598 w 1104523"/>
                      <a:gd name="connsiteY4" fmla="*/ 244502 h 434625"/>
                      <a:gd name="connsiteX5" fmla="*/ 1104523 w 1104523"/>
                      <a:gd name="connsiteY5" fmla="*/ 289769 h 434625"/>
                      <a:gd name="connsiteX0" fmla="*/ 0 w 778598"/>
                      <a:gd name="connsiteY0" fmla="*/ 226395 h 434625"/>
                      <a:gd name="connsiteX1" fmla="*/ 190123 w 778598"/>
                      <a:gd name="connsiteY1" fmla="*/ 58 h 434625"/>
                      <a:gd name="connsiteX2" fmla="*/ 316872 w 778598"/>
                      <a:gd name="connsiteY2" fmla="*/ 244502 h 434625"/>
                      <a:gd name="connsiteX3" fmla="*/ 443620 w 778598"/>
                      <a:gd name="connsiteY3" fmla="*/ 434625 h 434625"/>
                      <a:gd name="connsiteX4" fmla="*/ 778598 w 778598"/>
                      <a:gd name="connsiteY4" fmla="*/ 244502 h 434625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64604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43620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236" h="434572">
                        <a:moveTo>
                          <a:pt x="0" y="226338"/>
                        </a:moveTo>
                        <a:cubicBezTo>
                          <a:pt x="43137" y="90395"/>
                          <a:pt x="112501" y="-181"/>
                          <a:pt x="164604" y="1"/>
                        </a:cubicBezTo>
                        <a:cubicBezTo>
                          <a:pt x="216707" y="183"/>
                          <a:pt x="281003" y="155005"/>
                          <a:pt x="312619" y="227433"/>
                        </a:cubicBezTo>
                        <a:cubicBezTo>
                          <a:pt x="344235" y="299861"/>
                          <a:pt x="404943" y="433859"/>
                          <a:pt x="456379" y="434568"/>
                        </a:cubicBezTo>
                        <a:cubicBezTo>
                          <a:pt x="507815" y="435277"/>
                          <a:pt x="570629" y="349395"/>
                          <a:pt x="621236" y="231686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90" name="Freihandform 89"/>
                  <p:cNvSpPr/>
                  <p:nvPr/>
                </p:nvSpPr>
                <p:spPr>
                  <a:xfrm>
                    <a:off x="1257773" y="3149013"/>
                    <a:ext cx="145875" cy="87999"/>
                  </a:xfrm>
                  <a:custGeom>
                    <a:avLst/>
                    <a:gdLst>
                      <a:gd name="connsiteX0" fmla="*/ 0 w 1104523"/>
                      <a:gd name="connsiteY0" fmla="*/ 226395 h 434639"/>
                      <a:gd name="connsiteX1" fmla="*/ 190123 w 1104523"/>
                      <a:gd name="connsiteY1" fmla="*/ 58 h 434639"/>
                      <a:gd name="connsiteX2" fmla="*/ 316872 w 1104523"/>
                      <a:gd name="connsiteY2" fmla="*/ 244502 h 434639"/>
                      <a:gd name="connsiteX3" fmla="*/ 443620 w 1104523"/>
                      <a:gd name="connsiteY3" fmla="*/ 434625 h 434639"/>
                      <a:gd name="connsiteX4" fmla="*/ 552262 w 1104523"/>
                      <a:gd name="connsiteY4" fmla="*/ 235448 h 434639"/>
                      <a:gd name="connsiteX5" fmla="*/ 688064 w 1104523"/>
                      <a:gd name="connsiteY5" fmla="*/ 18165 h 434639"/>
                      <a:gd name="connsiteX6" fmla="*/ 778598 w 1104523"/>
                      <a:gd name="connsiteY6" fmla="*/ 244502 h 434639"/>
                      <a:gd name="connsiteX7" fmla="*/ 1104523 w 1104523"/>
                      <a:gd name="connsiteY7" fmla="*/ 289769 h 434639"/>
                      <a:gd name="connsiteX0" fmla="*/ 0 w 1104523"/>
                      <a:gd name="connsiteY0" fmla="*/ 226395 h 440439"/>
                      <a:gd name="connsiteX1" fmla="*/ 190123 w 1104523"/>
                      <a:gd name="connsiteY1" fmla="*/ 58 h 440439"/>
                      <a:gd name="connsiteX2" fmla="*/ 316872 w 1104523"/>
                      <a:gd name="connsiteY2" fmla="*/ 244502 h 440439"/>
                      <a:gd name="connsiteX3" fmla="*/ 443620 w 1104523"/>
                      <a:gd name="connsiteY3" fmla="*/ 434625 h 440439"/>
                      <a:gd name="connsiteX4" fmla="*/ 688064 w 1104523"/>
                      <a:gd name="connsiteY4" fmla="*/ 18165 h 440439"/>
                      <a:gd name="connsiteX5" fmla="*/ 778598 w 1104523"/>
                      <a:gd name="connsiteY5" fmla="*/ 244502 h 440439"/>
                      <a:gd name="connsiteX6" fmla="*/ 1104523 w 1104523"/>
                      <a:gd name="connsiteY6" fmla="*/ 289769 h 440439"/>
                      <a:gd name="connsiteX0" fmla="*/ 0 w 1104523"/>
                      <a:gd name="connsiteY0" fmla="*/ 226395 h 434625"/>
                      <a:gd name="connsiteX1" fmla="*/ 190123 w 1104523"/>
                      <a:gd name="connsiteY1" fmla="*/ 58 h 434625"/>
                      <a:gd name="connsiteX2" fmla="*/ 316872 w 1104523"/>
                      <a:gd name="connsiteY2" fmla="*/ 244502 h 434625"/>
                      <a:gd name="connsiteX3" fmla="*/ 443620 w 1104523"/>
                      <a:gd name="connsiteY3" fmla="*/ 434625 h 434625"/>
                      <a:gd name="connsiteX4" fmla="*/ 778598 w 1104523"/>
                      <a:gd name="connsiteY4" fmla="*/ 244502 h 434625"/>
                      <a:gd name="connsiteX5" fmla="*/ 1104523 w 1104523"/>
                      <a:gd name="connsiteY5" fmla="*/ 289769 h 434625"/>
                      <a:gd name="connsiteX0" fmla="*/ 0 w 778598"/>
                      <a:gd name="connsiteY0" fmla="*/ 226395 h 434625"/>
                      <a:gd name="connsiteX1" fmla="*/ 190123 w 778598"/>
                      <a:gd name="connsiteY1" fmla="*/ 58 h 434625"/>
                      <a:gd name="connsiteX2" fmla="*/ 316872 w 778598"/>
                      <a:gd name="connsiteY2" fmla="*/ 244502 h 434625"/>
                      <a:gd name="connsiteX3" fmla="*/ 443620 w 778598"/>
                      <a:gd name="connsiteY3" fmla="*/ 434625 h 434625"/>
                      <a:gd name="connsiteX4" fmla="*/ 778598 w 778598"/>
                      <a:gd name="connsiteY4" fmla="*/ 244502 h 434625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395 h 434652"/>
                      <a:gd name="connsiteX1" fmla="*/ 190123 w 621236"/>
                      <a:gd name="connsiteY1" fmla="*/ 58 h 434652"/>
                      <a:gd name="connsiteX2" fmla="*/ 316872 w 621236"/>
                      <a:gd name="connsiteY2" fmla="*/ 244502 h 434652"/>
                      <a:gd name="connsiteX3" fmla="*/ 443620 w 621236"/>
                      <a:gd name="connsiteY3" fmla="*/ 434625 h 434652"/>
                      <a:gd name="connsiteX4" fmla="*/ 621236 w 621236"/>
                      <a:gd name="connsiteY4" fmla="*/ 231743 h 434652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90123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408 h 434665"/>
                      <a:gd name="connsiteX1" fmla="*/ 164604 w 621236"/>
                      <a:gd name="connsiteY1" fmla="*/ 71 h 434665"/>
                      <a:gd name="connsiteX2" fmla="*/ 316872 w 621236"/>
                      <a:gd name="connsiteY2" fmla="*/ 244515 h 434665"/>
                      <a:gd name="connsiteX3" fmla="*/ 443620 w 621236"/>
                      <a:gd name="connsiteY3" fmla="*/ 434638 h 434665"/>
                      <a:gd name="connsiteX4" fmla="*/ 621236 w 621236"/>
                      <a:gd name="connsiteY4" fmla="*/ 231756 h 434665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43620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1"/>
                      <a:gd name="connsiteX1" fmla="*/ 164604 w 621236"/>
                      <a:gd name="connsiteY1" fmla="*/ 1 h 434571"/>
                      <a:gd name="connsiteX2" fmla="*/ 312619 w 621236"/>
                      <a:gd name="connsiteY2" fmla="*/ 227433 h 434571"/>
                      <a:gd name="connsiteX3" fmla="*/ 456379 w 621236"/>
                      <a:gd name="connsiteY3" fmla="*/ 434568 h 434571"/>
                      <a:gd name="connsiteX4" fmla="*/ 621236 w 621236"/>
                      <a:gd name="connsiteY4" fmla="*/ 231686 h 434571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  <a:gd name="connsiteX0" fmla="*/ 0 w 621236"/>
                      <a:gd name="connsiteY0" fmla="*/ 226338 h 434572"/>
                      <a:gd name="connsiteX1" fmla="*/ 164604 w 621236"/>
                      <a:gd name="connsiteY1" fmla="*/ 1 h 434572"/>
                      <a:gd name="connsiteX2" fmla="*/ 312619 w 621236"/>
                      <a:gd name="connsiteY2" fmla="*/ 227433 h 434572"/>
                      <a:gd name="connsiteX3" fmla="*/ 456379 w 621236"/>
                      <a:gd name="connsiteY3" fmla="*/ 434568 h 434572"/>
                      <a:gd name="connsiteX4" fmla="*/ 621236 w 621236"/>
                      <a:gd name="connsiteY4" fmla="*/ 231686 h 43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236" h="434572">
                        <a:moveTo>
                          <a:pt x="0" y="226338"/>
                        </a:moveTo>
                        <a:cubicBezTo>
                          <a:pt x="43137" y="90395"/>
                          <a:pt x="112501" y="-181"/>
                          <a:pt x="164604" y="1"/>
                        </a:cubicBezTo>
                        <a:cubicBezTo>
                          <a:pt x="216707" y="183"/>
                          <a:pt x="281003" y="155005"/>
                          <a:pt x="312619" y="227433"/>
                        </a:cubicBezTo>
                        <a:cubicBezTo>
                          <a:pt x="344235" y="299861"/>
                          <a:pt x="404943" y="433859"/>
                          <a:pt x="456379" y="434568"/>
                        </a:cubicBezTo>
                        <a:cubicBezTo>
                          <a:pt x="507815" y="435277"/>
                          <a:pt x="570629" y="349395"/>
                          <a:pt x="621236" y="231686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72" name="Gerade Verbindung 71"/>
                <p:cNvCxnSpPr>
                  <a:endCxn id="87" idx="0"/>
                </p:cNvCxnSpPr>
                <p:nvPr/>
              </p:nvCxnSpPr>
              <p:spPr>
                <a:xfrm>
                  <a:off x="755576" y="1844824"/>
                  <a:ext cx="762949" cy="13080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Gerade Verbindung 72"/>
                <p:cNvCxnSpPr/>
                <p:nvPr/>
              </p:nvCxnSpPr>
              <p:spPr>
                <a:xfrm flipV="1">
                  <a:off x="1554533" y="1844824"/>
                  <a:ext cx="762949" cy="1248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Gerade Verbindung 73"/>
                <p:cNvCxnSpPr/>
                <p:nvPr/>
              </p:nvCxnSpPr>
              <p:spPr>
                <a:xfrm>
                  <a:off x="1554532" y="2560146"/>
                  <a:ext cx="762949" cy="13080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Gerade Verbindung 74"/>
                <p:cNvCxnSpPr/>
                <p:nvPr/>
              </p:nvCxnSpPr>
              <p:spPr>
                <a:xfrm flipV="1">
                  <a:off x="831275" y="2560146"/>
                  <a:ext cx="762949" cy="1248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Gerade Verbindung mit Pfeil 75"/>
                <p:cNvCxnSpPr/>
                <p:nvPr/>
              </p:nvCxnSpPr>
              <p:spPr>
                <a:xfrm>
                  <a:off x="971600" y="1881705"/>
                  <a:ext cx="241149" cy="368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Gerade Verbindung mit Pfeil 76"/>
                <p:cNvCxnSpPr/>
                <p:nvPr/>
              </p:nvCxnSpPr>
              <p:spPr>
                <a:xfrm flipV="1">
                  <a:off x="1815432" y="1888802"/>
                  <a:ext cx="241149" cy="368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Gerade Verbindung mit Pfeil 77"/>
                <p:cNvCxnSpPr/>
                <p:nvPr/>
              </p:nvCxnSpPr>
              <p:spPr>
                <a:xfrm flipV="1">
                  <a:off x="1016475" y="2618701"/>
                  <a:ext cx="241149" cy="368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Gerade Verbindung mit Pfeil 78"/>
                <p:cNvCxnSpPr/>
                <p:nvPr/>
              </p:nvCxnSpPr>
              <p:spPr>
                <a:xfrm>
                  <a:off x="1815432" y="2607108"/>
                  <a:ext cx="241149" cy="368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Ellipse 79"/>
                <p:cNvSpPr>
                  <a:spLocks noChangeAspect="1"/>
                </p:cNvSpPr>
                <p:nvPr/>
              </p:nvSpPr>
              <p:spPr>
                <a:xfrm>
                  <a:off x="1511518" y="1942001"/>
                  <a:ext cx="54000" cy="5532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1" name="Ellipse 80"/>
                <p:cNvSpPr>
                  <a:spLocks noChangeAspect="1"/>
                </p:cNvSpPr>
                <p:nvPr/>
              </p:nvSpPr>
              <p:spPr>
                <a:xfrm>
                  <a:off x="1542396" y="2532485"/>
                  <a:ext cx="54000" cy="5532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2" name="Textfeld 81"/>
                    <p:cNvSpPr txBox="1"/>
                    <p:nvPr/>
                  </p:nvSpPr>
                  <p:spPr>
                    <a:xfrm>
                      <a:off x="757856" y="1510045"/>
                      <a:ext cx="36958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=""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dirty="0" smtClean="0">
                                <a:latin typeface="Cambria Math"/>
                              </a:rPr>
                              <m:t>𝑞</m:t>
                            </m:r>
                          </m:oMath>
                        </m:oMathPara>
                      </a14:m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82" name="Textfeld 8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7856" y="1510045"/>
                      <a:ext cx="369588" cy="369332"/>
                    </a:xfrm>
                    <a:prstGeom prst="rect">
                      <a:avLst/>
                    </a:prstGeom>
                    <a:blipFill rotWithShape="1">
                      <a:blip r:embed="rId15"/>
                      <a:stretch>
                        <a:fillRect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3" name="Textfeld 82"/>
                    <p:cNvSpPr txBox="1"/>
                    <p:nvPr/>
                  </p:nvSpPr>
                  <p:spPr>
                    <a:xfrm>
                      <a:off x="1979712" y="1510045"/>
                      <a:ext cx="42191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=""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dirty="0" smtClean="0">
                                <a:latin typeface="Cambria Math"/>
                              </a:rPr>
                              <m:t>𝑞</m:t>
                            </m:r>
                            <m:r>
                              <a:rPr lang="de-DE" b="0" i="1" dirty="0" smtClean="0">
                                <a:latin typeface="Cambria Math"/>
                              </a:rPr>
                              <m:t>′</m:t>
                            </m:r>
                          </m:oMath>
                        </m:oMathPara>
                      </a14:m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83" name="Textfeld 8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79712" y="1510045"/>
                      <a:ext cx="421910" cy="369332"/>
                    </a:xfrm>
                    <a:prstGeom prst="rect">
                      <a:avLst/>
                    </a:prstGeom>
                    <a:blipFill rotWithShape="1">
                      <a:blip r:embed="rId16"/>
                      <a:stretch>
                        <a:fillRect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4" name="Textfeld 83"/>
                    <p:cNvSpPr txBox="1"/>
                    <p:nvPr/>
                  </p:nvSpPr>
                  <p:spPr>
                    <a:xfrm>
                      <a:off x="767462" y="2618130"/>
                      <a:ext cx="36766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=""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/>
                              </a:rPr>
                              <m:t>𝑏</m:t>
                            </m:r>
                          </m:oMath>
                        </m:oMathPara>
                      </a14:m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84" name="Textfeld 8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67462" y="2618130"/>
                      <a:ext cx="367665" cy="369332"/>
                    </a:xfrm>
                    <a:prstGeom prst="rect">
                      <a:avLst/>
                    </a:prstGeom>
                    <a:blipFill rotWithShape="1"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5" name="Textfeld 84"/>
                    <p:cNvSpPr txBox="1"/>
                    <p:nvPr/>
                  </p:nvSpPr>
                  <p:spPr>
                    <a:xfrm>
                      <a:off x="2004197" y="2622565"/>
                      <a:ext cx="33457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=""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/>
                              </a:rPr>
                              <m:t>𝑡</m:t>
                            </m:r>
                          </m:oMath>
                        </m:oMathPara>
                      </a14:m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85" name="Textfeld 8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04197" y="2622565"/>
                      <a:ext cx="334579" cy="369332"/>
                    </a:xfrm>
                    <a:prstGeom prst="rect">
                      <a:avLst/>
                    </a:prstGeom>
                    <a:blipFill rotWithShape="1"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6" name="Textfeld 85"/>
                    <p:cNvSpPr txBox="1"/>
                    <p:nvPr/>
                  </p:nvSpPr>
                  <p:spPr>
                    <a:xfrm>
                      <a:off x="1130178" y="2088614"/>
                      <a:ext cx="46621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=""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dirty="0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𝑊</m:t>
                            </m:r>
                          </m:oMath>
                        </m:oMathPara>
                      </a14:m>
                      <a:endParaRPr lang="de-DE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6" name="Textfeld 8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30178" y="2088614"/>
                      <a:ext cx="466218" cy="369332"/>
                    </a:xfrm>
                    <a:prstGeom prst="rect">
                      <a:avLst/>
                    </a:prstGeom>
                    <a:blipFill rotWithShape="1"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4" name="Gruppieren 43"/>
              <p:cNvGrpSpPr/>
              <p:nvPr/>
            </p:nvGrpSpPr>
            <p:grpSpPr>
              <a:xfrm>
                <a:off x="1842438" y="5373990"/>
                <a:ext cx="950088" cy="532803"/>
                <a:chOff x="1524207" y="1794477"/>
                <a:chExt cx="950088" cy="532803"/>
              </a:xfrm>
            </p:grpSpPr>
            <p:cxnSp>
              <p:nvCxnSpPr>
                <p:cNvPr id="45" name="Gerade Verbindung 44"/>
                <p:cNvCxnSpPr/>
                <p:nvPr/>
              </p:nvCxnSpPr>
              <p:spPr>
                <a:xfrm flipV="1">
                  <a:off x="1596396" y="1996002"/>
                  <a:ext cx="531203" cy="277278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feld 45"/>
                    <p:cNvSpPr txBox="1"/>
                    <p:nvPr/>
                  </p:nvSpPr>
                  <p:spPr>
                    <a:xfrm>
                      <a:off x="2055591" y="1794477"/>
                      <a:ext cx="41870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=""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1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𝑯</m:t>
                            </m:r>
                          </m:oMath>
                        </m:oMathPara>
                      </a14:m>
                      <a:endParaRPr lang="de-DE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6" name="Textfeld 4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55591" y="1794477"/>
                      <a:ext cx="418704" cy="369332"/>
                    </a:xfrm>
                    <a:prstGeom prst="rect">
                      <a:avLst/>
                    </a:prstGeom>
                    <a:blipFill rotWithShape="1">
                      <a:blip r:embed="rId2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7" name="Ellipse 46"/>
                <p:cNvSpPr>
                  <a:spLocks noChangeAspect="1"/>
                </p:cNvSpPr>
                <p:nvPr/>
              </p:nvSpPr>
              <p:spPr>
                <a:xfrm>
                  <a:off x="1524207" y="2219280"/>
                  <a:ext cx="105422" cy="108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feld 93"/>
                <p:cNvSpPr txBox="1"/>
                <p:nvPr/>
              </p:nvSpPr>
              <p:spPr>
                <a:xfrm>
                  <a:off x="251520" y="5435932"/>
                  <a:ext cx="6292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/>
                          </a:rPr>
                          <m:t>𝑡𝐻𝑞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4" name="Textfeld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520" y="5435932"/>
                  <a:ext cx="629275" cy="369332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A. Safonov, Photon-2015, Novosibirsk, Russia, June 2015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8600" y="6336268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Limit:</a:t>
            </a:r>
            <a:r>
              <a:rPr lang="en-US" i="1" dirty="0" smtClean="0"/>
              <a:t> </a:t>
            </a:r>
            <a:r>
              <a:rPr lang="en-US" i="1" dirty="0" smtClean="0">
                <a:latin typeface="Symbol" charset="2"/>
                <a:cs typeface="Symbol" charset="2"/>
              </a:rPr>
              <a:t>s</a:t>
            </a:r>
            <a:r>
              <a:rPr lang="en-US" i="1" dirty="0" smtClean="0"/>
              <a:t>(</a:t>
            </a:r>
            <a:r>
              <a:rPr lang="en-US" i="1" dirty="0" err="1" smtClean="0"/>
              <a:t>tHq</a:t>
            </a:r>
            <a:r>
              <a:rPr lang="en-US" i="1" dirty="0" smtClean="0"/>
              <a:t>) &lt; 6.7 (5.0) </a:t>
            </a:r>
            <a:r>
              <a:rPr lang="en-US" sz="1400" i="1" dirty="0" smtClean="0"/>
              <a:t>x</a:t>
            </a:r>
            <a:r>
              <a:rPr lang="en-US" i="1" dirty="0" smtClean="0"/>
              <a:t> </a:t>
            </a:r>
            <a:r>
              <a:rPr lang="en-US" i="1" dirty="0" smtClean="0">
                <a:latin typeface="Symbol" charset="2"/>
                <a:cs typeface="Symbol" charset="2"/>
              </a:rPr>
              <a:t>s</a:t>
            </a:r>
            <a:r>
              <a:rPr lang="en-US" i="1" dirty="0" smtClean="0"/>
              <a:t>(</a:t>
            </a:r>
            <a:r>
              <a:rPr lang="en-US" i="1" dirty="0" err="1" smtClean="0"/>
              <a:t>tHq</a:t>
            </a:r>
            <a:r>
              <a:rPr lang="en-US" i="1" dirty="0" smtClean="0"/>
              <a:t>, C</a:t>
            </a:r>
            <a:r>
              <a:rPr lang="en-US" i="1" baseline="-25000" dirty="0" smtClean="0"/>
              <a:t>t</a:t>
            </a:r>
            <a:r>
              <a:rPr lang="en-US" i="1" dirty="0" smtClean="0"/>
              <a:t>=-1)</a:t>
            </a:r>
            <a:endParaRPr lang="en-US" i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1685" y="2895600"/>
            <a:ext cx="3292315" cy="3276600"/>
          </a:xfrm>
          <a:prstGeom prst="rect">
            <a:avLst/>
          </a:prstGeom>
        </p:spPr>
      </p:pic>
      <p:sp>
        <p:nvSpPr>
          <p:cNvPr id="106" name="Content Placeholder 18"/>
          <p:cNvSpPr txBox="1">
            <a:spLocks/>
          </p:cNvSpPr>
          <p:nvPr/>
        </p:nvSpPr>
        <p:spPr>
          <a:xfrm>
            <a:off x="5562600" y="2057400"/>
            <a:ext cx="3352800" cy="99060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Sensitive to multiple Higgs decay modes: </a:t>
            </a:r>
          </a:p>
          <a:p>
            <a:pPr lvl="2"/>
            <a:r>
              <a:rPr lang="en-US" dirty="0" smtClean="0"/>
              <a:t>WW, ZZ, </a:t>
            </a:r>
            <a:r>
              <a:rPr lang="en-US" dirty="0" err="1" smtClean="0">
                <a:latin typeface="Symbol" charset="2"/>
                <a:cs typeface="Symbol" charset="2"/>
              </a:rPr>
              <a:t>tt</a:t>
            </a:r>
            <a:r>
              <a:rPr lang="en-US" dirty="0" smtClean="0"/>
              <a:t> etc.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7696200" y="3581400"/>
            <a:ext cx="1258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HIG-14-026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56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Higgs Searches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676400"/>
            <a:ext cx="3810000" cy="4898136"/>
          </a:xfrm>
        </p:spPr>
        <p:txBody>
          <a:bodyPr>
            <a:normAutofit/>
          </a:bodyPr>
          <a:lstStyle/>
          <a:p>
            <a:r>
              <a:rPr lang="en-US" sz="3200" dirty="0"/>
              <a:t>Many models predict more than </a:t>
            </a:r>
            <a:r>
              <a:rPr lang="en-US" sz="3200" dirty="0" smtClean="0"/>
              <a:t>one Higgs Boson:</a:t>
            </a:r>
          </a:p>
          <a:p>
            <a:pPr lvl="1"/>
            <a:r>
              <a:rPr lang="en-US" sz="2800" dirty="0" smtClean="0"/>
              <a:t>MSSM, NMSSM, 2HD models etc.</a:t>
            </a:r>
          </a:p>
          <a:p>
            <a:r>
              <a:rPr lang="en-US" sz="3000" dirty="0" smtClean="0"/>
              <a:t>Searches </a:t>
            </a:r>
            <a:r>
              <a:rPr lang="en-US" sz="3000" dirty="0"/>
              <a:t>in </a:t>
            </a:r>
            <a:r>
              <a:rPr lang="en-US" sz="3000" dirty="0" smtClean="0"/>
              <a:t>various channels </a:t>
            </a:r>
          </a:p>
          <a:p>
            <a:pPr lvl="1"/>
            <a:r>
              <a:rPr lang="en-US" sz="3000" dirty="0" smtClean="0"/>
              <a:t>No sign yet</a:t>
            </a:r>
          </a:p>
          <a:p>
            <a:r>
              <a:rPr lang="en-US" sz="3000" dirty="0" smtClean="0"/>
              <a:t>Task for Run-2?</a:t>
            </a:r>
            <a:endParaRPr lang="en-US" sz="3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79" y="1600200"/>
            <a:ext cx="5067721" cy="502621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599690" y="6347119"/>
            <a:ext cx="16385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2060"/>
                </a:solidFill>
              </a:rPr>
              <a:t>arXiv:1504.00936v1</a:t>
            </a:r>
            <a:endParaRPr lang="de-DE" sz="1400" dirty="0">
              <a:solidFill>
                <a:srgbClr val="002060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A. Safonov, Photon-2015, Novosibirsk, Russia, June 2015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5600" y="3886200"/>
            <a:ext cx="182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arXiv:1504.00936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20789</TotalTime>
  <Words>1968</Words>
  <Application>Microsoft Macintosh PowerPoint</Application>
  <PresentationFormat>On-screen Show (4:3)</PresentationFormat>
  <Paragraphs>300</Paragraphs>
  <Slides>32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Urban</vt:lpstr>
      <vt:lpstr>Acrobat Document</vt:lpstr>
      <vt:lpstr>Highlights from the CMS Experiment</vt:lpstr>
      <vt:lpstr>Outline</vt:lpstr>
      <vt:lpstr>Brief History Recap</vt:lpstr>
      <vt:lpstr>The CMS Detector</vt:lpstr>
      <vt:lpstr>Run1: Making History</vt:lpstr>
      <vt:lpstr>Higgs Mass</vt:lpstr>
      <vt:lpstr>Higgs Properties</vt:lpstr>
      <vt:lpstr>Higgs to Top Coupling</vt:lpstr>
      <vt:lpstr>Heavy Higgs Searches</vt:lpstr>
      <vt:lpstr>Top Mass</vt:lpstr>
      <vt:lpstr>Top Mass</vt:lpstr>
      <vt:lpstr>Electroweak Measurements</vt:lpstr>
      <vt:lpstr>SUSY Searches</vt:lpstr>
      <vt:lpstr>SUSY in VBF Channels</vt:lpstr>
      <vt:lpstr>Non-SUSY Searches</vt:lpstr>
      <vt:lpstr>New Long-Lived Particles</vt:lpstr>
      <vt:lpstr>New Long Lived Particles</vt:lpstr>
      <vt:lpstr>No New Discoveries from LHC Lately?</vt:lpstr>
      <vt:lpstr>Detector Improvements for Run 2 </vt:lpstr>
      <vt:lpstr>13 TeV Collisions</vt:lpstr>
      <vt:lpstr>LHC Warming Up to 13 TeV</vt:lpstr>
      <vt:lpstr>Looking into the Future</vt:lpstr>
      <vt:lpstr>CMS Phase-2 Upgrade Planning</vt:lpstr>
      <vt:lpstr>HL-LHC Trigger Challenge</vt:lpstr>
      <vt:lpstr>Phase-2 Trigger Capable Tracker</vt:lpstr>
      <vt:lpstr>CMS Outer Tracker trigger</vt:lpstr>
      <vt:lpstr>Phase-2 Track Trigger</vt:lpstr>
      <vt:lpstr>Forward Challenges</vt:lpstr>
      <vt:lpstr>Ready for the Unexpected</vt:lpstr>
      <vt:lpstr>Summary</vt:lpstr>
      <vt:lpstr>Backup</vt:lpstr>
      <vt:lpstr>Machine Schedule for 2016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Intensity LHC Era: SLHC and Detector Upgrade Plans</dc:title>
  <dc:creator>Alexei Safonov</dc:creator>
  <cp:lastModifiedBy>Alexei Safonov</cp:lastModifiedBy>
  <cp:revision>149</cp:revision>
  <dcterms:created xsi:type="dcterms:W3CDTF">2011-02-10T19:13:26Z</dcterms:created>
  <dcterms:modified xsi:type="dcterms:W3CDTF">2015-06-14T23:53:45Z</dcterms:modified>
</cp:coreProperties>
</file>