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61" r:id="rId2"/>
    <p:sldId id="260" r:id="rId3"/>
    <p:sldId id="262" r:id="rId4"/>
    <p:sldId id="297" r:id="rId5"/>
    <p:sldId id="267" r:id="rId6"/>
    <p:sldId id="263" r:id="rId7"/>
    <p:sldId id="264" r:id="rId8"/>
    <p:sldId id="298" r:id="rId9"/>
    <p:sldId id="268" r:id="rId10"/>
    <p:sldId id="265" r:id="rId11"/>
    <p:sldId id="270" r:id="rId12"/>
    <p:sldId id="288" r:id="rId13"/>
    <p:sldId id="271" r:id="rId14"/>
    <p:sldId id="266" r:id="rId15"/>
    <p:sldId id="269" r:id="rId16"/>
    <p:sldId id="272" r:id="rId17"/>
    <p:sldId id="299" r:id="rId18"/>
    <p:sldId id="300" r:id="rId19"/>
    <p:sldId id="301" r:id="rId20"/>
    <p:sldId id="302" r:id="rId21"/>
    <p:sldId id="307" r:id="rId22"/>
    <p:sldId id="273" r:id="rId23"/>
    <p:sldId id="306" r:id="rId24"/>
    <p:sldId id="305" r:id="rId25"/>
    <p:sldId id="304" r:id="rId26"/>
    <p:sldId id="274" r:id="rId27"/>
    <p:sldId id="287" r:id="rId28"/>
    <p:sldId id="286" r:id="rId29"/>
    <p:sldId id="276" r:id="rId30"/>
    <p:sldId id="289" r:id="rId31"/>
    <p:sldId id="280" r:id="rId32"/>
    <p:sldId id="281" r:id="rId33"/>
    <p:sldId id="291" r:id="rId34"/>
    <p:sldId id="292" r:id="rId35"/>
    <p:sldId id="293" r:id="rId36"/>
    <p:sldId id="290" r:id="rId37"/>
    <p:sldId id="294" r:id="rId38"/>
    <p:sldId id="295" r:id="rId39"/>
    <p:sldId id="296" r:id="rId40"/>
    <p:sldId id="284" r:id="rId4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96" autoAdjust="0"/>
    <p:restoredTop sz="94660"/>
  </p:normalViewPr>
  <p:slideViewPr>
    <p:cSldViewPr snapToGrid="0">
      <p:cViewPr>
        <p:scale>
          <a:sx n="100" d="100"/>
          <a:sy n="100" d="100"/>
        </p:scale>
        <p:origin x="-994" y="-317"/>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522FA5-995A-4859-8D02-962B62CB3FE0}" type="datetimeFigureOut">
              <a:rPr lang="de-DE" smtClean="0"/>
              <a:t>16.06.2015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E81FB4-AEE0-444A-98DE-FCAB1888F3EF}" type="slidenum">
              <a:rPr lang="de-DE" smtClean="0"/>
              <a:t>‹Nr.›</a:t>
            </a:fld>
            <a:endParaRPr lang="de-DE"/>
          </a:p>
        </p:txBody>
      </p:sp>
    </p:spTree>
    <p:extLst>
      <p:ext uri="{BB962C8B-B14F-4D97-AF65-F5344CB8AC3E}">
        <p14:creationId xmlns:p14="http://schemas.microsoft.com/office/powerpoint/2010/main" val="3209260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p:cNvSpPr>
            <a:spLocks noGrp="1" noRot="1" noChangeAspect="1" noTextEdit="1"/>
          </p:cNvSpPr>
          <p:nvPr>
            <p:ph type="sldImg"/>
          </p:nvPr>
        </p:nvSpPr>
        <p:spPr>
          <a:ln/>
        </p:spPr>
      </p:sp>
      <p:sp>
        <p:nvSpPr>
          <p:cNvPr id="16387" name="Notizenplatzhalter 2"/>
          <p:cNvSpPr>
            <a:spLocks noGrp="1"/>
          </p:cNvSpPr>
          <p:nvPr>
            <p:ph type="body" idx="1"/>
          </p:nvPr>
        </p:nvSpPr>
        <p:spPr>
          <a:noFill/>
        </p:spPr>
        <p:txBody>
          <a:bodyPr/>
          <a:lstStyle/>
          <a:p>
            <a:pPr eaLnBrk="1" hangingPunct="1"/>
            <a:endParaRPr lang="de-DE" altLang="de-DE" smtClean="0"/>
          </a:p>
        </p:txBody>
      </p:sp>
      <p:sp>
        <p:nvSpPr>
          <p:cNvPr id="16388" name="Foliennummernplatzhalt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DAB12E0-B410-4C7C-AAC8-774C8CFA4239}" type="slidenum">
              <a:rPr lang="de-DE" altLang="de-DE" smtClean="0"/>
              <a:pPr/>
              <a:t>1</a:t>
            </a:fld>
            <a:endParaRPr lang="de-DE" altLang="de-DE" smtClean="0"/>
          </a:p>
        </p:txBody>
      </p:sp>
    </p:spTree>
    <p:extLst>
      <p:ext uri="{BB962C8B-B14F-4D97-AF65-F5344CB8AC3E}">
        <p14:creationId xmlns:p14="http://schemas.microsoft.com/office/powerpoint/2010/main" val="120085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688975" y="923925"/>
            <a:ext cx="5461000" cy="30718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21" name="Shape 321"/>
          <p:cNvSpPr txBox="1">
            <a:spLocks noGrp="1"/>
          </p:cNvSpPr>
          <p:nvPr>
            <p:ph type="body" idx="1"/>
          </p:nvPr>
        </p:nvSpPr>
        <p:spPr>
          <a:xfrm>
            <a:off x="190440" y="4284360"/>
            <a:ext cx="6477119" cy="4283280"/>
          </a:xfrm>
          <a:prstGeom prst="rect">
            <a:avLst/>
          </a:prstGeom>
          <a:noFill/>
          <a:ln>
            <a:noFill/>
          </a:ln>
        </p:spPr>
        <p:txBody>
          <a:bodyPr lIns="0" tIns="0" rIns="0" bIns="0" anchor="t" anchorCtr="0">
            <a:noAutofit/>
          </a:bodyPr>
          <a:lstStyle/>
          <a:p>
            <a:pPr marL="0" marR="0" lvl="0" indent="76200" algn="l" rtl="0">
              <a:lnSpc>
                <a:spcPct val="100000"/>
              </a:lnSpc>
              <a:spcBef>
                <a:spcPts val="0"/>
              </a:spcBef>
              <a:spcAft>
                <a:spcPts val="0"/>
              </a:spcAft>
              <a:buClr>
                <a:srgbClr val="000000"/>
              </a:buClr>
              <a:buFont typeface="Arial"/>
              <a:buNone/>
            </a:pPr>
            <a:endParaRPr sz="1200" b="0" i="0" u="none" strike="noStrike" cap="none" baseline="0">
              <a:solidFill>
                <a:srgbClr val="000000"/>
              </a:solidFill>
              <a:latin typeface="Arial"/>
              <a:ea typeface="Arial"/>
              <a:cs typeface="Arial"/>
              <a:sym typeface="Arial"/>
            </a:endParaRPr>
          </a:p>
        </p:txBody>
      </p:sp>
    </p:spTree>
    <p:extLst>
      <p:ext uri="{BB962C8B-B14F-4D97-AF65-F5344CB8AC3E}">
        <p14:creationId xmlns:p14="http://schemas.microsoft.com/office/powerpoint/2010/main" val="2402629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688975" y="923925"/>
            <a:ext cx="5461000" cy="30718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21" name="Shape 321"/>
          <p:cNvSpPr txBox="1">
            <a:spLocks noGrp="1"/>
          </p:cNvSpPr>
          <p:nvPr>
            <p:ph type="body" idx="1"/>
          </p:nvPr>
        </p:nvSpPr>
        <p:spPr>
          <a:xfrm>
            <a:off x="190440" y="4284360"/>
            <a:ext cx="6477119" cy="4283280"/>
          </a:xfrm>
          <a:prstGeom prst="rect">
            <a:avLst/>
          </a:prstGeom>
          <a:noFill/>
          <a:ln>
            <a:noFill/>
          </a:ln>
        </p:spPr>
        <p:txBody>
          <a:bodyPr lIns="0" tIns="0" rIns="0" bIns="0" anchor="t" anchorCtr="0">
            <a:noAutofit/>
          </a:bodyPr>
          <a:lstStyle/>
          <a:p>
            <a:pPr marL="0" marR="0" lvl="0" indent="76200" algn="l" rtl="0">
              <a:lnSpc>
                <a:spcPct val="100000"/>
              </a:lnSpc>
              <a:spcBef>
                <a:spcPts val="0"/>
              </a:spcBef>
              <a:spcAft>
                <a:spcPts val="0"/>
              </a:spcAft>
              <a:buClr>
                <a:srgbClr val="000000"/>
              </a:buClr>
              <a:buFont typeface="Arial"/>
              <a:buNone/>
            </a:pPr>
            <a:endParaRPr sz="1200" b="0" i="0" u="none" strike="noStrike" cap="none" baseline="0">
              <a:solidFill>
                <a:srgbClr val="000000"/>
              </a:solidFill>
              <a:latin typeface="Arial"/>
              <a:ea typeface="Arial"/>
              <a:cs typeface="Arial"/>
              <a:sym typeface="Arial"/>
            </a:endParaRPr>
          </a:p>
        </p:txBody>
      </p:sp>
    </p:spTree>
    <p:extLst>
      <p:ext uri="{BB962C8B-B14F-4D97-AF65-F5344CB8AC3E}">
        <p14:creationId xmlns:p14="http://schemas.microsoft.com/office/powerpoint/2010/main" val="2951559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688975" y="923925"/>
            <a:ext cx="5461000" cy="30718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21" name="Shape 321"/>
          <p:cNvSpPr txBox="1">
            <a:spLocks noGrp="1"/>
          </p:cNvSpPr>
          <p:nvPr>
            <p:ph type="body" idx="1"/>
          </p:nvPr>
        </p:nvSpPr>
        <p:spPr>
          <a:xfrm>
            <a:off x="190440" y="4284360"/>
            <a:ext cx="6477119" cy="4283280"/>
          </a:xfrm>
          <a:prstGeom prst="rect">
            <a:avLst/>
          </a:prstGeom>
          <a:noFill/>
          <a:ln>
            <a:noFill/>
          </a:ln>
        </p:spPr>
        <p:txBody>
          <a:bodyPr lIns="0" tIns="0" rIns="0" bIns="0" anchor="t" anchorCtr="0">
            <a:noAutofit/>
          </a:bodyPr>
          <a:lstStyle/>
          <a:p>
            <a:pPr marL="0" marR="0" lvl="0" indent="76200" algn="l" rtl="0">
              <a:lnSpc>
                <a:spcPct val="100000"/>
              </a:lnSpc>
              <a:spcBef>
                <a:spcPts val="0"/>
              </a:spcBef>
              <a:spcAft>
                <a:spcPts val="0"/>
              </a:spcAft>
              <a:buClr>
                <a:srgbClr val="000000"/>
              </a:buClr>
              <a:buFont typeface="Arial"/>
              <a:buNone/>
            </a:pPr>
            <a:endParaRPr sz="1200" b="0" i="0" u="none" strike="noStrike" cap="none" baseline="0">
              <a:solidFill>
                <a:srgbClr val="000000"/>
              </a:solidFill>
              <a:latin typeface="Arial"/>
              <a:ea typeface="Arial"/>
              <a:cs typeface="Arial"/>
              <a:sym typeface="Arial"/>
            </a:endParaRPr>
          </a:p>
        </p:txBody>
      </p:sp>
    </p:spTree>
    <p:extLst>
      <p:ext uri="{BB962C8B-B14F-4D97-AF65-F5344CB8AC3E}">
        <p14:creationId xmlns:p14="http://schemas.microsoft.com/office/powerpoint/2010/main" val="2054644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688975" y="923925"/>
            <a:ext cx="5461000" cy="30718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21" name="Shape 321"/>
          <p:cNvSpPr txBox="1">
            <a:spLocks noGrp="1"/>
          </p:cNvSpPr>
          <p:nvPr>
            <p:ph type="body" idx="1"/>
          </p:nvPr>
        </p:nvSpPr>
        <p:spPr>
          <a:xfrm>
            <a:off x="190440" y="4284360"/>
            <a:ext cx="6477119" cy="4283280"/>
          </a:xfrm>
          <a:prstGeom prst="rect">
            <a:avLst/>
          </a:prstGeom>
          <a:noFill/>
          <a:ln>
            <a:noFill/>
          </a:ln>
        </p:spPr>
        <p:txBody>
          <a:bodyPr lIns="0" tIns="0" rIns="0" bIns="0" anchor="t" anchorCtr="0">
            <a:noAutofit/>
          </a:bodyPr>
          <a:lstStyle/>
          <a:p>
            <a:pPr marL="0" marR="0" lvl="0" indent="76200" algn="l" rtl="0">
              <a:lnSpc>
                <a:spcPct val="100000"/>
              </a:lnSpc>
              <a:spcBef>
                <a:spcPts val="0"/>
              </a:spcBef>
              <a:spcAft>
                <a:spcPts val="0"/>
              </a:spcAft>
              <a:buClr>
                <a:srgbClr val="000000"/>
              </a:buClr>
              <a:buFont typeface="Arial"/>
              <a:buNone/>
            </a:pPr>
            <a:endParaRPr sz="1200" b="0" i="0" u="none" strike="noStrike" cap="none" baseline="0">
              <a:solidFill>
                <a:srgbClr val="000000"/>
              </a:solidFill>
              <a:latin typeface="Arial"/>
              <a:ea typeface="Arial"/>
              <a:cs typeface="Arial"/>
              <a:sym typeface="Arial"/>
            </a:endParaRPr>
          </a:p>
        </p:txBody>
      </p:sp>
    </p:spTree>
    <p:extLst>
      <p:ext uri="{BB962C8B-B14F-4D97-AF65-F5344CB8AC3E}">
        <p14:creationId xmlns:p14="http://schemas.microsoft.com/office/powerpoint/2010/main" val="702603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a:spLocks noGrp="1" noRot="1" noChangeAspect="1"/>
          </p:cNvSpPr>
          <p:nvPr>
            <p:ph type="sldImg" idx="2"/>
          </p:nvPr>
        </p:nvSpPr>
        <p:spPr>
          <a:xfrm>
            <a:off x="688975" y="923925"/>
            <a:ext cx="5461000" cy="30718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38" name="Shape 338"/>
          <p:cNvSpPr txBox="1">
            <a:spLocks noGrp="1"/>
          </p:cNvSpPr>
          <p:nvPr>
            <p:ph type="body" idx="1"/>
          </p:nvPr>
        </p:nvSpPr>
        <p:spPr>
          <a:xfrm>
            <a:off x="190440" y="4284360"/>
            <a:ext cx="6477119" cy="4283280"/>
          </a:xfrm>
          <a:prstGeom prst="rect">
            <a:avLst/>
          </a:prstGeom>
          <a:noFill/>
          <a:ln>
            <a:noFill/>
          </a:ln>
        </p:spPr>
        <p:txBody>
          <a:bodyPr lIns="0" tIns="0" rIns="0" bIns="0" anchor="t" anchorCtr="0">
            <a:noAutofit/>
          </a:bodyPr>
          <a:lstStyle/>
          <a:p>
            <a:pPr marL="0" marR="0" lvl="0" indent="76200" algn="l" rtl="0">
              <a:lnSpc>
                <a:spcPct val="100000"/>
              </a:lnSpc>
              <a:spcBef>
                <a:spcPts val="0"/>
              </a:spcBef>
              <a:spcAft>
                <a:spcPts val="0"/>
              </a:spcAft>
              <a:buClr>
                <a:srgbClr val="000000"/>
              </a:buClr>
              <a:buFont typeface="Arial"/>
              <a:buNone/>
            </a:pPr>
            <a:endParaRPr sz="1200" b="0" i="0" u="none" strike="noStrike" cap="none" baseline="0">
              <a:solidFill>
                <a:srgbClr val="000000"/>
              </a:solidFill>
              <a:latin typeface="Arial"/>
              <a:ea typeface="Arial"/>
              <a:cs typeface="Arial"/>
              <a:sym typeface="Arial"/>
            </a:endParaRPr>
          </a:p>
        </p:txBody>
      </p:sp>
    </p:spTree>
    <p:extLst>
      <p:ext uri="{BB962C8B-B14F-4D97-AF65-F5344CB8AC3E}">
        <p14:creationId xmlns:p14="http://schemas.microsoft.com/office/powerpoint/2010/main" val="488880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Shape 371"/>
          <p:cNvSpPr>
            <a:spLocks noGrp="1" noRot="1" noChangeAspect="1"/>
          </p:cNvSpPr>
          <p:nvPr>
            <p:ph type="sldImg" idx="2"/>
          </p:nvPr>
        </p:nvSpPr>
        <p:spPr>
          <a:xfrm>
            <a:off x="688975" y="923925"/>
            <a:ext cx="5461000" cy="30718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72" name="Shape 372"/>
          <p:cNvSpPr txBox="1">
            <a:spLocks noGrp="1"/>
          </p:cNvSpPr>
          <p:nvPr>
            <p:ph type="body" idx="1"/>
          </p:nvPr>
        </p:nvSpPr>
        <p:spPr>
          <a:xfrm>
            <a:off x="190440" y="4284360"/>
            <a:ext cx="6477119" cy="4283280"/>
          </a:xfrm>
          <a:prstGeom prst="rect">
            <a:avLst/>
          </a:prstGeom>
          <a:noFill/>
          <a:ln>
            <a:noFill/>
          </a:ln>
        </p:spPr>
        <p:txBody>
          <a:bodyPr lIns="0" tIns="0" rIns="0" bIns="0" anchor="t" anchorCtr="0">
            <a:noAutofit/>
          </a:bodyPr>
          <a:lstStyle/>
          <a:p>
            <a:pPr marL="0" marR="0" lvl="0" indent="76200" algn="l" rtl="0">
              <a:lnSpc>
                <a:spcPct val="100000"/>
              </a:lnSpc>
              <a:spcBef>
                <a:spcPts val="0"/>
              </a:spcBef>
              <a:spcAft>
                <a:spcPts val="0"/>
              </a:spcAft>
              <a:buClr>
                <a:srgbClr val="000000"/>
              </a:buClr>
              <a:buFont typeface="Arial"/>
              <a:buNone/>
            </a:pPr>
            <a:endParaRPr sz="1200" b="0" i="0" u="none" strike="noStrike" cap="none" baseline="0">
              <a:solidFill>
                <a:srgbClr val="000000"/>
              </a:solidFill>
              <a:latin typeface="Arial"/>
              <a:ea typeface="Arial"/>
              <a:cs typeface="Arial"/>
              <a:sym typeface="Arial"/>
            </a:endParaRPr>
          </a:p>
        </p:txBody>
      </p:sp>
    </p:spTree>
    <p:extLst>
      <p:ext uri="{BB962C8B-B14F-4D97-AF65-F5344CB8AC3E}">
        <p14:creationId xmlns:p14="http://schemas.microsoft.com/office/powerpoint/2010/main" val="1373446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noTextEdit="1"/>
          </p:cNvSpPr>
          <p:nvPr>
            <p:ph type="sldImg"/>
          </p:nvPr>
        </p:nvSpPr>
        <p:spPr>
          <a:xfrm>
            <a:off x="455613" y="717550"/>
            <a:ext cx="6391275" cy="3595688"/>
          </a:xfrm>
          <a:ln/>
        </p:spPr>
      </p:sp>
      <p:sp>
        <p:nvSpPr>
          <p:cNvPr id="74755" name="Rectangle 3"/>
          <p:cNvSpPr>
            <a:spLocks noGrp="1" noChangeArrowheads="1"/>
          </p:cNvSpPr>
          <p:nvPr>
            <p:ph type="body" idx="1"/>
          </p:nvPr>
        </p:nvSpPr>
        <p:spPr>
          <a:xfrm>
            <a:off x="730250" y="4552950"/>
            <a:ext cx="5840413" cy="4316413"/>
          </a:xfrm>
          <a:noFill/>
        </p:spPr>
        <p:txBody>
          <a:bodyPr/>
          <a:lstStyle/>
          <a:p>
            <a:endParaRPr lang="en-US" altLang="de-DE" smtClean="0"/>
          </a:p>
        </p:txBody>
      </p:sp>
    </p:spTree>
    <p:extLst>
      <p:ext uri="{BB962C8B-B14F-4D97-AF65-F5344CB8AC3E}">
        <p14:creationId xmlns:p14="http://schemas.microsoft.com/office/powerpoint/2010/main" val="3409494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Shape 444"/>
          <p:cNvSpPr>
            <a:spLocks noGrp="1" noRot="1" noChangeAspect="1"/>
          </p:cNvSpPr>
          <p:nvPr>
            <p:ph type="sldImg" idx="2"/>
          </p:nvPr>
        </p:nvSpPr>
        <p:spPr>
          <a:xfrm>
            <a:off x="688975" y="923925"/>
            <a:ext cx="5461000" cy="30718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45" name="Shape 445"/>
          <p:cNvSpPr txBox="1">
            <a:spLocks noGrp="1"/>
          </p:cNvSpPr>
          <p:nvPr>
            <p:ph type="body" idx="1"/>
          </p:nvPr>
        </p:nvSpPr>
        <p:spPr>
          <a:xfrm>
            <a:off x="190440" y="4284360"/>
            <a:ext cx="6477119" cy="4283280"/>
          </a:xfrm>
          <a:prstGeom prst="rect">
            <a:avLst/>
          </a:prstGeom>
          <a:noFill/>
          <a:ln>
            <a:noFill/>
          </a:ln>
        </p:spPr>
        <p:txBody>
          <a:bodyPr lIns="0" tIns="0" rIns="0" bIns="0" anchor="t" anchorCtr="0">
            <a:noAutofit/>
          </a:bodyPr>
          <a:lstStyle/>
          <a:p>
            <a:pPr marL="0" marR="0" lvl="0" indent="76200" algn="l" rtl="0">
              <a:lnSpc>
                <a:spcPct val="100000"/>
              </a:lnSpc>
              <a:spcBef>
                <a:spcPts val="0"/>
              </a:spcBef>
              <a:spcAft>
                <a:spcPts val="0"/>
              </a:spcAft>
              <a:buClr>
                <a:srgbClr val="000000"/>
              </a:buClr>
              <a:buFont typeface="Arial"/>
              <a:buNone/>
            </a:pPr>
            <a:endParaRPr sz="1200" b="0" i="0" u="none" strike="noStrike" cap="none" baseline="0">
              <a:solidFill>
                <a:srgbClr val="000000"/>
              </a:solidFill>
              <a:latin typeface="Arial"/>
              <a:ea typeface="Arial"/>
              <a:cs typeface="Arial"/>
              <a:sym typeface="Arial"/>
            </a:endParaRPr>
          </a:p>
        </p:txBody>
      </p:sp>
    </p:spTree>
    <p:extLst>
      <p:ext uri="{BB962C8B-B14F-4D97-AF65-F5344CB8AC3E}">
        <p14:creationId xmlns:p14="http://schemas.microsoft.com/office/powerpoint/2010/main" val="38112987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Shape 457"/>
          <p:cNvSpPr>
            <a:spLocks noGrp="1" noRot="1" noChangeAspect="1"/>
          </p:cNvSpPr>
          <p:nvPr>
            <p:ph type="sldImg" idx="2"/>
          </p:nvPr>
        </p:nvSpPr>
        <p:spPr>
          <a:xfrm>
            <a:off x="688975" y="923925"/>
            <a:ext cx="5461000" cy="30718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58" name="Shape 458"/>
          <p:cNvSpPr txBox="1">
            <a:spLocks noGrp="1"/>
          </p:cNvSpPr>
          <p:nvPr>
            <p:ph type="body" idx="1"/>
          </p:nvPr>
        </p:nvSpPr>
        <p:spPr>
          <a:xfrm>
            <a:off x="190440" y="4284360"/>
            <a:ext cx="6477119" cy="4283280"/>
          </a:xfrm>
          <a:prstGeom prst="rect">
            <a:avLst/>
          </a:prstGeom>
          <a:noFill/>
          <a:ln>
            <a:noFill/>
          </a:ln>
        </p:spPr>
        <p:txBody>
          <a:bodyPr lIns="0" tIns="0" rIns="0" bIns="0" anchor="t" anchorCtr="0">
            <a:noAutofit/>
          </a:bodyPr>
          <a:lstStyle/>
          <a:p>
            <a:pPr marL="0" marR="0" lvl="0" indent="76200" algn="l" rtl="0">
              <a:lnSpc>
                <a:spcPct val="100000"/>
              </a:lnSpc>
              <a:spcBef>
                <a:spcPts val="0"/>
              </a:spcBef>
              <a:spcAft>
                <a:spcPts val="0"/>
              </a:spcAft>
              <a:buClr>
                <a:srgbClr val="000000"/>
              </a:buClr>
              <a:buFont typeface="Arial"/>
              <a:buNone/>
            </a:pPr>
            <a:endParaRPr sz="1200" b="0" i="0" u="none" strike="noStrike" cap="none" baseline="0">
              <a:solidFill>
                <a:srgbClr val="000000"/>
              </a:solidFill>
              <a:latin typeface="Arial"/>
              <a:ea typeface="Arial"/>
              <a:cs typeface="Arial"/>
              <a:sym typeface="Arial"/>
            </a:endParaRPr>
          </a:p>
        </p:txBody>
      </p:sp>
    </p:spTree>
    <p:extLst>
      <p:ext uri="{BB962C8B-B14F-4D97-AF65-F5344CB8AC3E}">
        <p14:creationId xmlns:p14="http://schemas.microsoft.com/office/powerpoint/2010/main" val="170976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de-DE" dirty="0" smtClean="0"/>
              <a:t>Da Entfernung der Sterne nicht berechenbar, benutze experimentelle Beobachtungen für tabellierte Sterne, um den Axionen-Fluss von Sternen zu bestimmen.</a:t>
            </a:r>
          </a:p>
          <a:p>
            <a:pPr>
              <a:spcBef>
                <a:spcPct val="0"/>
              </a:spcBef>
            </a:pPr>
            <a:r>
              <a:rPr lang="de-DE" altLang="de-DE" dirty="0" smtClean="0"/>
              <a:t>Stellt man nun den Axionen-Fluss von den Sternen in der galaktischen Ebene dar, also man blickt in der Mitte auf das galaktische Zentrum und darum befinden sich ähnlich wie auf der Erde Längen- und Breitengrade, dann erkennt man farbkodiert den resultierenden Axionen-Fluss, also Axionen die auf der Erde eintreffen.</a:t>
            </a:r>
          </a:p>
        </p:txBody>
      </p:sp>
      <p:sp>
        <p:nvSpPr>
          <p:cNvPr id="922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804763" indent="-309524">
              <a:defRPr>
                <a:solidFill>
                  <a:schemeClr val="tx1"/>
                </a:solidFill>
                <a:latin typeface="Calibri" panose="020F0502020204030204" pitchFamily="34" charset="0"/>
              </a:defRPr>
            </a:lvl2pPr>
            <a:lvl3pPr marL="1238098" indent="-247620">
              <a:defRPr>
                <a:solidFill>
                  <a:schemeClr val="tx1"/>
                </a:solidFill>
                <a:latin typeface="Calibri" panose="020F0502020204030204" pitchFamily="34" charset="0"/>
              </a:defRPr>
            </a:lvl3pPr>
            <a:lvl4pPr marL="1733337" indent="-247620">
              <a:defRPr>
                <a:solidFill>
                  <a:schemeClr val="tx1"/>
                </a:solidFill>
                <a:latin typeface="Calibri" panose="020F0502020204030204" pitchFamily="34" charset="0"/>
              </a:defRPr>
            </a:lvl4pPr>
            <a:lvl5pPr marL="2228576" indent="-247620">
              <a:defRPr>
                <a:solidFill>
                  <a:schemeClr val="tx1"/>
                </a:solidFill>
                <a:latin typeface="Calibri" panose="020F0502020204030204" pitchFamily="34" charset="0"/>
              </a:defRPr>
            </a:lvl5pPr>
            <a:lvl6pPr marL="2723815" indent="-247620" fontAlgn="base">
              <a:spcBef>
                <a:spcPct val="0"/>
              </a:spcBef>
              <a:spcAft>
                <a:spcPct val="0"/>
              </a:spcAft>
              <a:defRPr>
                <a:solidFill>
                  <a:schemeClr val="tx1"/>
                </a:solidFill>
                <a:latin typeface="Calibri" panose="020F0502020204030204" pitchFamily="34" charset="0"/>
              </a:defRPr>
            </a:lvl6pPr>
            <a:lvl7pPr marL="3219054" indent="-247620" fontAlgn="base">
              <a:spcBef>
                <a:spcPct val="0"/>
              </a:spcBef>
              <a:spcAft>
                <a:spcPct val="0"/>
              </a:spcAft>
              <a:defRPr>
                <a:solidFill>
                  <a:schemeClr val="tx1"/>
                </a:solidFill>
                <a:latin typeface="Calibri" panose="020F0502020204030204" pitchFamily="34" charset="0"/>
              </a:defRPr>
            </a:lvl7pPr>
            <a:lvl8pPr marL="3714293" indent="-247620" fontAlgn="base">
              <a:spcBef>
                <a:spcPct val="0"/>
              </a:spcBef>
              <a:spcAft>
                <a:spcPct val="0"/>
              </a:spcAft>
              <a:defRPr>
                <a:solidFill>
                  <a:schemeClr val="tx1"/>
                </a:solidFill>
                <a:latin typeface="Calibri" panose="020F0502020204030204" pitchFamily="34" charset="0"/>
              </a:defRPr>
            </a:lvl8pPr>
            <a:lvl9pPr marL="4209532" indent="-247620" fontAlgn="base">
              <a:spcBef>
                <a:spcPct val="0"/>
              </a:spcBef>
              <a:spcAft>
                <a:spcPct val="0"/>
              </a:spcAft>
              <a:defRPr>
                <a:solidFill>
                  <a:schemeClr val="tx1"/>
                </a:solidFill>
                <a:latin typeface="Calibri" panose="020F0502020204030204" pitchFamily="34" charset="0"/>
              </a:defRPr>
            </a:lvl9pPr>
          </a:lstStyle>
          <a:p>
            <a:fld id="{4058934F-7A51-4AAD-8F75-17022C36E5FC}" type="slidenum">
              <a:rPr lang="de-DE" altLang="de-DE"/>
              <a:pPr/>
              <a:t>34</a:t>
            </a:fld>
            <a:endParaRPr lang="de-DE" altLang="de-DE" dirty="0"/>
          </a:p>
        </p:txBody>
      </p:sp>
    </p:spTree>
    <p:extLst>
      <p:ext uri="{BB962C8B-B14F-4D97-AF65-F5344CB8AC3E}">
        <p14:creationId xmlns:p14="http://schemas.microsoft.com/office/powerpoint/2010/main" val="1198040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lienbildplatzhalter 1"/>
          <p:cNvSpPr>
            <a:spLocks noGrp="1" noRot="1" noChangeAspect="1" noTextEdit="1"/>
          </p:cNvSpPr>
          <p:nvPr>
            <p:ph type="sldImg"/>
          </p:nvPr>
        </p:nvSpPr>
        <p:spPr>
          <a:ln/>
        </p:spPr>
      </p:sp>
      <p:sp>
        <p:nvSpPr>
          <p:cNvPr id="18435" name="Notizenplatzhalter 2"/>
          <p:cNvSpPr>
            <a:spLocks noGrp="1"/>
          </p:cNvSpPr>
          <p:nvPr>
            <p:ph type="body" idx="1"/>
          </p:nvPr>
        </p:nvSpPr>
        <p:spPr>
          <a:noFill/>
        </p:spPr>
        <p:txBody>
          <a:bodyPr/>
          <a:lstStyle/>
          <a:p>
            <a:r>
              <a:rPr lang="en-US" altLang="de-DE" smtClean="0"/>
              <a:t>The Cern Axion Solar Telescope (CAST) is the only astroparticle physics experiment at CERN. It is taking data the last 11 years searching for solar axions or other similar exotica from the dark sector, which dominates the Universe, and we do not know what they are made of. Axions emerged from a suggestion by Peccei &amp; Quinn aiming to solve the “strong CP problem”, i.e., why the strong interactions do not violate CP as the weak interactions do. To put it differently, the expected CP violation would manifest itself, e.g., as an electric dipole moment of the neutron (nEDM) whose value should be at least some 10 orders of magnitude larger than the best current experimental upper limit. An axion field shortly after the Big Bang could be behind this mysterious fine-tuning in nature. After the discovery of the HIGGS particle at CERN, the strong CP problem is of fundamental importance for the Standard Model in physics. Therefore, searches for axions and EDMs of nuclear elements like neutron, proton, deuteron, etc., are theoretically well motivated with far reaching astrophysical-cosmological implications.</a:t>
            </a:r>
            <a:endParaRPr lang="de-DE" altLang="de-DE" smtClean="0"/>
          </a:p>
          <a:p>
            <a:endParaRPr lang="de-DE" altLang="de-DE" smtClean="0"/>
          </a:p>
        </p:txBody>
      </p:sp>
      <p:sp>
        <p:nvSpPr>
          <p:cNvPr id="18436" name="Foliennummernplatzhalt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E194872-E7F5-4EDF-B27C-B828774E192E}" type="slidenum">
              <a:rPr lang="de-DE" altLang="de-DE" smtClean="0"/>
              <a:pPr/>
              <a:t>2</a:t>
            </a:fld>
            <a:endParaRPr lang="de-DE" altLang="de-DE" smtClean="0"/>
          </a:p>
        </p:txBody>
      </p:sp>
    </p:spTree>
    <p:extLst>
      <p:ext uri="{BB962C8B-B14F-4D97-AF65-F5344CB8AC3E}">
        <p14:creationId xmlns:p14="http://schemas.microsoft.com/office/powerpoint/2010/main" val="3163997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de-DE" dirty="0" smtClean="0"/>
              <a:t>Abdeckung der galaktischen Ebene des CAST-Experiments für das Jahr 2004. Weiß: Position des Magneten, (Grün: Im Gesichtsfeld des Teleskop registrierte Ereignisse)</a:t>
            </a:r>
          </a:p>
        </p:txBody>
      </p:sp>
      <p:sp>
        <p:nvSpPr>
          <p:cNvPr id="7172" name="Foliennummernplatzhalt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804763" indent="-309524" eaLnBrk="0" hangingPunct="0">
              <a:defRPr>
                <a:solidFill>
                  <a:schemeClr val="tx1"/>
                </a:solidFill>
                <a:latin typeface="Arial" panose="020B0604020202020204" pitchFamily="34" charset="0"/>
                <a:cs typeface="Arial" panose="020B0604020202020204" pitchFamily="34" charset="0"/>
              </a:defRPr>
            </a:lvl2pPr>
            <a:lvl3pPr marL="1238098" indent="-247620" eaLnBrk="0" hangingPunct="0">
              <a:defRPr>
                <a:solidFill>
                  <a:schemeClr val="tx1"/>
                </a:solidFill>
                <a:latin typeface="Arial" panose="020B0604020202020204" pitchFamily="34" charset="0"/>
                <a:cs typeface="Arial" panose="020B0604020202020204" pitchFamily="34" charset="0"/>
              </a:defRPr>
            </a:lvl3pPr>
            <a:lvl4pPr marL="1733337" indent="-247620" eaLnBrk="0" hangingPunct="0">
              <a:defRPr>
                <a:solidFill>
                  <a:schemeClr val="tx1"/>
                </a:solidFill>
                <a:latin typeface="Arial" panose="020B0604020202020204" pitchFamily="34" charset="0"/>
                <a:cs typeface="Arial" panose="020B0604020202020204" pitchFamily="34" charset="0"/>
              </a:defRPr>
            </a:lvl4pPr>
            <a:lvl5pPr marL="2228576" indent="-247620" eaLnBrk="0" hangingPunct="0">
              <a:defRPr>
                <a:solidFill>
                  <a:schemeClr val="tx1"/>
                </a:solidFill>
                <a:latin typeface="Arial" panose="020B0604020202020204" pitchFamily="34" charset="0"/>
                <a:cs typeface="Arial" panose="020B0604020202020204" pitchFamily="34" charset="0"/>
              </a:defRPr>
            </a:lvl5pPr>
            <a:lvl6pPr marL="2723815" indent="-24762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19054" indent="-24762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14293" indent="-24762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09532" indent="-24762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6141F0F-FA96-41DB-8E13-2305B33925D8}" type="slidenum">
              <a:rPr lang="de-DE" altLang="de-DE">
                <a:latin typeface="Calibri" panose="020F0502020204030204" pitchFamily="34" charset="0"/>
              </a:rPr>
              <a:pPr eaLnBrk="1" hangingPunct="1"/>
              <a:t>35</a:t>
            </a:fld>
            <a:endParaRPr lang="de-DE" altLang="de-DE" dirty="0">
              <a:latin typeface="Calibri" panose="020F0502020204030204" pitchFamily="34" charset="0"/>
            </a:endParaRPr>
          </a:p>
        </p:txBody>
      </p:sp>
    </p:spTree>
    <p:extLst>
      <p:ext uri="{BB962C8B-B14F-4D97-AF65-F5344CB8AC3E}">
        <p14:creationId xmlns:p14="http://schemas.microsoft.com/office/powerpoint/2010/main" val="3416309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Friederike </a:t>
            </a:r>
            <a:r>
              <a:rPr lang="de-DE" dirty="0" err="1" smtClean="0"/>
              <a:t>Januschek</a:t>
            </a:r>
            <a:r>
              <a:rPr lang="de-DE" dirty="0" smtClean="0"/>
              <a:t> (DESY) on </a:t>
            </a:r>
            <a:r>
              <a:rPr lang="de-DE" dirty="0" err="1" smtClean="0"/>
              <a:t>Monday</a:t>
            </a:r>
            <a:endParaRPr lang="de-DE" dirty="0"/>
          </a:p>
        </p:txBody>
      </p:sp>
      <p:sp>
        <p:nvSpPr>
          <p:cNvPr id="4" name="Foliennummernplatzhalter 3"/>
          <p:cNvSpPr>
            <a:spLocks noGrp="1"/>
          </p:cNvSpPr>
          <p:nvPr>
            <p:ph type="sldNum" sz="quarter" idx="10"/>
          </p:nvPr>
        </p:nvSpPr>
        <p:spPr/>
        <p:txBody>
          <a:bodyPr/>
          <a:lstStyle/>
          <a:p>
            <a:fld id="{6BCC607A-D685-4DBE-834F-0D66B00044D1}" type="slidenum">
              <a:rPr lang="en-GB" smtClean="0"/>
              <a:t>36</a:t>
            </a:fld>
            <a:endParaRPr lang="en-GB" dirty="0"/>
          </a:p>
        </p:txBody>
      </p:sp>
    </p:spTree>
    <p:extLst>
      <p:ext uri="{BB962C8B-B14F-4D97-AF65-F5344CB8AC3E}">
        <p14:creationId xmlns:p14="http://schemas.microsoft.com/office/powerpoint/2010/main" val="38443317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Shape 492"/>
          <p:cNvSpPr>
            <a:spLocks noGrp="1" noRot="1" noChangeAspect="1"/>
          </p:cNvSpPr>
          <p:nvPr>
            <p:ph type="sldImg" idx="2"/>
          </p:nvPr>
        </p:nvSpPr>
        <p:spPr>
          <a:xfrm>
            <a:off x="688975" y="923925"/>
            <a:ext cx="5461000" cy="30718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93" name="Shape 493"/>
          <p:cNvSpPr txBox="1">
            <a:spLocks noGrp="1"/>
          </p:cNvSpPr>
          <p:nvPr>
            <p:ph type="body" idx="1"/>
          </p:nvPr>
        </p:nvSpPr>
        <p:spPr>
          <a:xfrm>
            <a:off x="190440" y="4284360"/>
            <a:ext cx="6477119" cy="4283280"/>
          </a:xfrm>
          <a:prstGeom prst="rect">
            <a:avLst/>
          </a:prstGeom>
          <a:noFill/>
          <a:ln>
            <a:noFill/>
          </a:ln>
        </p:spPr>
        <p:txBody>
          <a:bodyPr lIns="0" tIns="0" rIns="0" bIns="0" anchor="t" anchorCtr="0">
            <a:noAutofit/>
          </a:bodyPr>
          <a:lstStyle/>
          <a:p>
            <a:pPr marL="0" marR="0" lvl="0" indent="76200" algn="l" rtl="0">
              <a:lnSpc>
                <a:spcPct val="100000"/>
              </a:lnSpc>
              <a:spcBef>
                <a:spcPts val="0"/>
              </a:spcBef>
              <a:spcAft>
                <a:spcPts val="0"/>
              </a:spcAft>
              <a:buClr>
                <a:srgbClr val="000000"/>
              </a:buClr>
              <a:buFont typeface="Arial"/>
              <a:buNone/>
            </a:pPr>
            <a:endParaRPr sz="1200" b="0" i="0" u="none" strike="noStrike" cap="none" baseline="0">
              <a:solidFill>
                <a:srgbClr val="000000"/>
              </a:solidFill>
              <a:latin typeface="Arial"/>
              <a:ea typeface="Arial"/>
              <a:cs typeface="Arial"/>
              <a:sym typeface="Arial"/>
            </a:endParaRPr>
          </a:p>
        </p:txBody>
      </p:sp>
    </p:spTree>
    <p:extLst>
      <p:ext uri="{BB962C8B-B14F-4D97-AF65-F5344CB8AC3E}">
        <p14:creationId xmlns:p14="http://schemas.microsoft.com/office/powerpoint/2010/main" val="1037858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688975" y="923925"/>
            <a:ext cx="5461000" cy="30718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7" name="Shape 197"/>
          <p:cNvSpPr txBox="1">
            <a:spLocks noGrp="1"/>
          </p:cNvSpPr>
          <p:nvPr>
            <p:ph type="body" idx="1"/>
          </p:nvPr>
        </p:nvSpPr>
        <p:spPr>
          <a:xfrm>
            <a:off x="190440" y="4284360"/>
            <a:ext cx="6477119" cy="4283280"/>
          </a:xfrm>
          <a:prstGeom prst="rect">
            <a:avLst/>
          </a:prstGeom>
          <a:noFill/>
          <a:ln>
            <a:noFill/>
          </a:ln>
        </p:spPr>
        <p:txBody>
          <a:bodyPr lIns="0" tIns="0" rIns="0" bIns="0" anchor="t" anchorCtr="0">
            <a:noAutofit/>
          </a:bodyPr>
          <a:lstStyle/>
          <a:p>
            <a:pPr marL="0" marR="0" lvl="0" indent="76200" algn="l" rtl="0">
              <a:lnSpc>
                <a:spcPct val="100000"/>
              </a:lnSpc>
              <a:spcBef>
                <a:spcPts val="0"/>
              </a:spcBef>
              <a:spcAft>
                <a:spcPts val="0"/>
              </a:spcAft>
              <a:buClr>
                <a:srgbClr val="000000"/>
              </a:buClr>
              <a:buFont typeface="Arial"/>
              <a:buNone/>
            </a:pPr>
            <a:endParaRPr sz="1200" b="0" i="0" u="none" strike="noStrike" cap="none" baseline="0">
              <a:solidFill>
                <a:srgbClr val="000000"/>
              </a:solidFill>
              <a:latin typeface="Arial"/>
              <a:ea typeface="Arial"/>
              <a:cs typeface="Arial"/>
              <a:sym typeface="Arial"/>
            </a:endParaRPr>
          </a:p>
        </p:txBody>
      </p:sp>
    </p:spTree>
    <p:extLst>
      <p:ext uri="{BB962C8B-B14F-4D97-AF65-F5344CB8AC3E}">
        <p14:creationId xmlns:p14="http://schemas.microsoft.com/office/powerpoint/2010/main" val="2969295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688975" y="923925"/>
            <a:ext cx="5461000" cy="30718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4" name="Shape 214"/>
          <p:cNvSpPr txBox="1">
            <a:spLocks noGrp="1"/>
          </p:cNvSpPr>
          <p:nvPr>
            <p:ph type="body" idx="1"/>
          </p:nvPr>
        </p:nvSpPr>
        <p:spPr>
          <a:xfrm>
            <a:off x="190440" y="4284360"/>
            <a:ext cx="6477119" cy="4283280"/>
          </a:xfrm>
          <a:prstGeom prst="rect">
            <a:avLst/>
          </a:prstGeom>
          <a:noFill/>
          <a:ln>
            <a:noFill/>
          </a:ln>
        </p:spPr>
        <p:txBody>
          <a:bodyPr lIns="0" tIns="0" rIns="0" bIns="0" anchor="t" anchorCtr="0">
            <a:noAutofit/>
          </a:bodyPr>
          <a:lstStyle/>
          <a:p>
            <a:pPr marL="0" marR="0" lvl="0" indent="76200" algn="l" rtl="0">
              <a:lnSpc>
                <a:spcPct val="100000"/>
              </a:lnSpc>
              <a:spcBef>
                <a:spcPts val="0"/>
              </a:spcBef>
              <a:spcAft>
                <a:spcPts val="0"/>
              </a:spcAft>
              <a:buClr>
                <a:srgbClr val="000000"/>
              </a:buClr>
              <a:buFont typeface="Arial"/>
              <a:buNone/>
            </a:pPr>
            <a:endParaRPr sz="1200" b="0" i="0" u="none" strike="noStrike" cap="none" baseline="0">
              <a:solidFill>
                <a:srgbClr val="000000"/>
              </a:solidFill>
              <a:latin typeface="Arial"/>
              <a:ea typeface="Arial"/>
              <a:cs typeface="Arial"/>
              <a:sym typeface="Arial"/>
            </a:endParaRPr>
          </a:p>
        </p:txBody>
      </p:sp>
    </p:spTree>
    <p:extLst>
      <p:ext uri="{BB962C8B-B14F-4D97-AF65-F5344CB8AC3E}">
        <p14:creationId xmlns:p14="http://schemas.microsoft.com/office/powerpoint/2010/main" val="3772298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noTextEdit="1"/>
          </p:cNvSpPr>
          <p:nvPr>
            <p:ph type="sldImg"/>
          </p:nvPr>
        </p:nvSpPr>
        <p:spPr>
          <a:xfrm>
            <a:off x="106363" y="733425"/>
            <a:ext cx="6508750" cy="3662363"/>
          </a:xfrm>
          <a:ln/>
        </p:spPr>
      </p:sp>
      <p:sp>
        <p:nvSpPr>
          <p:cNvPr id="51203" name="Rectangle 3"/>
          <p:cNvSpPr>
            <a:spLocks noGrp="1" noChangeArrowheads="1"/>
          </p:cNvSpPr>
          <p:nvPr>
            <p:ph type="body" idx="1"/>
          </p:nvPr>
        </p:nvSpPr>
        <p:spPr>
          <a:xfrm>
            <a:off x="671513" y="4640263"/>
            <a:ext cx="5375275" cy="4392612"/>
          </a:xfrm>
          <a:noFill/>
        </p:spPr>
        <p:txBody>
          <a:bodyPr/>
          <a:lstStyle/>
          <a:p>
            <a:endParaRPr lang="en-US" altLang="de-DE" smtClean="0"/>
          </a:p>
        </p:txBody>
      </p:sp>
    </p:spTree>
    <p:extLst>
      <p:ext uri="{BB962C8B-B14F-4D97-AF65-F5344CB8AC3E}">
        <p14:creationId xmlns:p14="http://schemas.microsoft.com/office/powerpoint/2010/main" val="3307364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688975" y="923925"/>
            <a:ext cx="5461000" cy="30718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2" name="Shape 232"/>
          <p:cNvSpPr txBox="1">
            <a:spLocks noGrp="1"/>
          </p:cNvSpPr>
          <p:nvPr>
            <p:ph type="body" idx="1"/>
          </p:nvPr>
        </p:nvSpPr>
        <p:spPr>
          <a:xfrm>
            <a:off x="190440" y="4284360"/>
            <a:ext cx="6477119" cy="4283280"/>
          </a:xfrm>
          <a:prstGeom prst="rect">
            <a:avLst/>
          </a:prstGeom>
          <a:noFill/>
          <a:ln>
            <a:noFill/>
          </a:ln>
        </p:spPr>
        <p:txBody>
          <a:bodyPr lIns="0" tIns="0" rIns="0" bIns="0" anchor="t" anchorCtr="0">
            <a:noAutofit/>
          </a:bodyPr>
          <a:lstStyle/>
          <a:p>
            <a:pPr marL="0" marR="0" lvl="0" indent="76200" algn="l" rtl="0">
              <a:lnSpc>
                <a:spcPct val="100000"/>
              </a:lnSpc>
              <a:spcBef>
                <a:spcPts val="0"/>
              </a:spcBef>
              <a:spcAft>
                <a:spcPts val="0"/>
              </a:spcAft>
              <a:buClr>
                <a:srgbClr val="000000"/>
              </a:buClr>
              <a:buFont typeface="Arial"/>
              <a:buNone/>
            </a:pPr>
            <a:endParaRPr sz="1200" b="0" i="0" u="none" strike="noStrike" cap="none" baseline="0">
              <a:solidFill>
                <a:srgbClr val="000000"/>
              </a:solidFill>
              <a:latin typeface="Arial"/>
              <a:ea typeface="Arial"/>
              <a:cs typeface="Arial"/>
              <a:sym typeface="Arial"/>
            </a:endParaRPr>
          </a:p>
        </p:txBody>
      </p:sp>
    </p:spTree>
    <p:extLst>
      <p:ext uri="{BB962C8B-B14F-4D97-AF65-F5344CB8AC3E}">
        <p14:creationId xmlns:p14="http://schemas.microsoft.com/office/powerpoint/2010/main" val="2193432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688975" y="923925"/>
            <a:ext cx="5461000" cy="30718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7" name="Shape 247"/>
          <p:cNvSpPr txBox="1">
            <a:spLocks noGrp="1"/>
          </p:cNvSpPr>
          <p:nvPr>
            <p:ph type="body" idx="1"/>
          </p:nvPr>
        </p:nvSpPr>
        <p:spPr>
          <a:xfrm>
            <a:off x="190440" y="4284360"/>
            <a:ext cx="6477119" cy="4283280"/>
          </a:xfrm>
          <a:prstGeom prst="rect">
            <a:avLst/>
          </a:prstGeom>
          <a:noFill/>
          <a:ln>
            <a:noFill/>
          </a:ln>
        </p:spPr>
        <p:txBody>
          <a:bodyPr lIns="0" tIns="0" rIns="0" bIns="0" anchor="t" anchorCtr="0">
            <a:noAutofit/>
          </a:bodyPr>
          <a:lstStyle/>
          <a:p>
            <a:pPr marL="0" marR="0" lvl="0" indent="76200" algn="l" rtl="0">
              <a:lnSpc>
                <a:spcPct val="100000"/>
              </a:lnSpc>
              <a:spcBef>
                <a:spcPts val="0"/>
              </a:spcBef>
              <a:spcAft>
                <a:spcPts val="0"/>
              </a:spcAft>
              <a:buClr>
                <a:srgbClr val="000000"/>
              </a:buClr>
              <a:buFont typeface="Arial"/>
              <a:buNone/>
            </a:pPr>
            <a:endParaRPr sz="1200" b="0" i="0" u="none" strike="noStrike" cap="none" baseline="0">
              <a:solidFill>
                <a:srgbClr val="000000"/>
              </a:solidFill>
              <a:latin typeface="Arial"/>
              <a:ea typeface="Arial"/>
              <a:cs typeface="Arial"/>
              <a:sym typeface="Arial"/>
            </a:endParaRPr>
          </a:p>
        </p:txBody>
      </p:sp>
    </p:spTree>
    <p:extLst>
      <p:ext uri="{BB962C8B-B14F-4D97-AF65-F5344CB8AC3E}">
        <p14:creationId xmlns:p14="http://schemas.microsoft.com/office/powerpoint/2010/main" val="211330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688975" y="923925"/>
            <a:ext cx="5461000" cy="30718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06" name="Shape 306"/>
          <p:cNvSpPr txBox="1">
            <a:spLocks noGrp="1"/>
          </p:cNvSpPr>
          <p:nvPr>
            <p:ph type="body" idx="1"/>
          </p:nvPr>
        </p:nvSpPr>
        <p:spPr>
          <a:xfrm>
            <a:off x="190440" y="4284360"/>
            <a:ext cx="6477119" cy="4283280"/>
          </a:xfrm>
          <a:prstGeom prst="rect">
            <a:avLst/>
          </a:prstGeom>
          <a:noFill/>
          <a:ln>
            <a:noFill/>
          </a:ln>
        </p:spPr>
        <p:txBody>
          <a:bodyPr lIns="0" tIns="0" rIns="0" bIns="0" anchor="t" anchorCtr="0">
            <a:noAutofit/>
          </a:bodyPr>
          <a:lstStyle/>
          <a:p>
            <a:pPr marL="0" marR="0" lvl="0" indent="76200" algn="l" rtl="0">
              <a:lnSpc>
                <a:spcPct val="100000"/>
              </a:lnSpc>
              <a:spcBef>
                <a:spcPts val="0"/>
              </a:spcBef>
              <a:spcAft>
                <a:spcPts val="0"/>
              </a:spcAft>
              <a:buClr>
                <a:srgbClr val="000000"/>
              </a:buClr>
              <a:buFont typeface="Arial"/>
              <a:buNone/>
            </a:pPr>
            <a:endParaRPr sz="1200" b="0" i="0" u="none" strike="noStrike" cap="none" baseline="0">
              <a:solidFill>
                <a:srgbClr val="000000"/>
              </a:solidFill>
              <a:latin typeface="Arial"/>
              <a:ea typeface="Arial"/>
              <a:cs typeface="Arial"/>
              <a:sym typeface="Arial"/>
            </a:endParaRPr>
          </a:p>
        </p:txBody>
      </p:sp>
    </p:spTree>
    <p:extLst>
      <p:ext uri="{BB962C8B-B14F-4D97-AF65-F5344CB8AC3E}">
        <p14:creationId xmlns:p14="http://schemas.microsoft.com/office/powerpoint/2010/main" val="32482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688975" y="923925"/>
            <a:ext cx="5461000" cy="30718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21" name="Shape 321"/>
          <p:cNvSpPr txBox="1">
            <a:spLocks noGrp="1"/>
          </p:cNvSpPr>
          <p:nvPr>
            <p:ph type="body" idx="1"/>
          </p:nvPr>
        </p:nvSpPr>
        <p:spPr>
          <a:xfrm>
            <a:off x="190440" y="4284360"/>
            <a:ext cx="6477119" cy="4283280"/>
          </a:xfrm>
          <a:prstGeom prst="rect">
            <a:avLst/>
          </a:prstGeom>
          <a:noFill/>
          <a:ln>
            <a:noFill/>
          </a:ln>
        </p:spPr>
        <p:txBody>
          <a:bodyPr lIns="0" tIns="0" rIns="0" bIns="0" anchor="t" anchorCtr="0">
            <a:noAutofit/>
          </a:bodyPr>
          <a:lstStyle/>
          <a:p>
            <a:pPr marL="0" marR="0" lvl="0" indent="76200" algn="l" rtl="0">
              <a:lnSpc>
                <a:spcPct val="100000"/>
              </a:lnSpc>
              <a:spcBef>
                <a:spcPts val="0"/>
              </a:spcBef>
              <a:spcAft>
                <a:spcPts val="0"/>
              </a:spcAft>
              <a:buClr>
                <a:srgbClr val="000000"/>
              </a:buClr>
              <a:buFont typeface="Arial"/>
              <a:buNone/>
            </a:pPr>
            <a:endParaRPr sz="1200" b="0" i="0" u="none" strike="noStrike" cap="none" baseline="0">
              <a:solidFill>
                <a:srgbClr val="000000"/>
              </a:solidFill>
              <a:latin typeface="Arial"/>
              <a:ea typeface="Arial"/>
              <a:cs typeface="Arial"/>
              <a:sym typeface="Arial"/>
            </a:endParaRPr>
          </a:p>
        </p:txBody>
      </p:sp>
    </p:spTree>
    <p:extLst>
      <p:ext uri="{BB962C8B-B14F-4D97-AF65-F5344CB8AC3E}">
        <p14:creationId xmlns:p14="http://schemas.microsoft.com/office/powerpoint/2010/main" val="3354604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F1AC8708-EC25-4ADF-A85C-CF9711DEA74F}" type="datetimeFigureOut">
              <a:rPr lang="de-DE" smtClean="0"/>
              <a:t>16.06.2015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5D955C3-4712-4F1C-AE04-BCE5D3F03C02}" type="slidenum">
              <a:rPr lang="de-DE" smtClean="0"/>
              <a:t>‹Nr.›</a:t>
            </a:fld>
            <a:endParaRPr lang="de-DE"/>
          </a:p>
        </p:txBody>
      </p:sp>
    </p:spTree>
    <p:extLst>
      <p:ext uri="{BB962C8B-B14F-4D97-AF65-F5344CB8AC3E}">
        <p14:creationId xmlns:p14="http://schemas.microsoft.com/office/powerpoint/2010/main" val="3349245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F1AC8708-EC25-4ADF-A85C-CF9711DEA74F}" type="datetimeFigureOut">
              <a:rPr lang="de-DE" smtClean="0"/>
              <a:t>16.06.2015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5D955C3-4712-4F1C-AE04-BCE5D3F03C02}" type="slidenum">
              <a:rPr lang="de-DE" smtClean="0"/>
              <a:t>‹Nr.›</a:t>
            </a:fld>
            <a:endParaRPr lang="de-DE"/>
          </a:p>
        </p:txBody>
      </p:sp>
    </p:spTree>
    <p:extLst>
      <p:ext uri="{BB962C8B-B14F-4D97-AF65-F5344CB8AC3E}">
        <p14:creationId xmlns:p14="http://schemas.microsoft.com/office/powerpoint/2010/main" val="2801022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F1AC8708-EC25-4ADF-A85C-CF9711DEA74F}" type="datetimeFigureOut">
              <a:rPr lang="de-DE" smtClean="0"/>
              <a:t>16.06.2015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5D955C3-4712-4F1C-AE04-BCE5D3F03C02}" type="slidenum">
              <a:rPr lang="de-DE" smtClean="0"/>
              <a:t>‹Nr.›</a:t>
            </a:fld>
            <a:endParaRPr lang="de-DE"/>
          </a:p>
        </p:txBody>
      </p:sp>
    </p:spTree>
    <p:extLst>
      <p:ext uri="{BB962C8B-B14F-4D97-AF65-F5344CB8AC3E}">
        <p14:creationId xmlns:p14="http://schemas.microsoft.com/office/powerpoint/2010/main" val="3833823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F1AC8708-EC25-4ADF-A85C-CF9711DEA74F}" type="datetimeFigureOut">
              <a:rPr lang="de-DE" smtClean="0"/>
              <a:t>16.06.2015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5D955C3-4712-4F1C-AE04-BCE5D3F03C02}" type="slidenum">
              <a:rPr lang="de-DE" smtClean="0"/>
              <a:t>‹Nr.›</a:t>
            </a:fld>
            <a:endParaRPr lang="de-DE"/>
          </a:p>
        </p:txBody>
      </p:sp>
    </p:spTree>
    <p:extLst>
      <p:ext uri="{BB962C8B-B14F-4D97-AF65-F5344CB8AC3E}">
        <p14:creationId xmlns:p14="http://schemas.microsoft.com/office/powerpoint/2010/main" val="2167594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F1AC8708-EC25-4ADF-A85C-CF9711DEA74F}" type="datetimeFigureOut">
              <a:rPr lang="de-DE" smtClean="0"/>
              <a:t>16.06.2015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5D955C3-4712-4F1C-AE04-BCE5D3F03C02}" type="slidenum">
              <a:rPr lang="de-DE" smtClean="0"/>
              <a:t>‹Nr.›</a:t>
            </a:fld>
            <a:endParaRPr lang="de-DE"/>
          </a:p>
        </p:txBody>
      </p:sp>
    </p:spTree>
    <p:extLst>
      <p:ext uri="{BB962C8B-B14F-4D97-AF65-F5344CB8AC3E}">
        <p14:creationId xmlns:p14="http://schemas.microsoft.com/office/powerpoint/2010/main" val="1371304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F1AC8708-EC25-4ADF-A85C-CF9711DEA74F}" type="datetimeFigureOut">
              <a:rPr lang="de-DE" smtClean="0"/>
              <a:t>16.06.2015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5D955C3-4712-4F1C-AE04-BCE5D3F03C02}" type="slidenum">
              <a:rPr lang="de-DE" smtClean="0"/>
              <a:t>‹Nr.›</a:t>
            </a:fld>
            <a:endParaRPr lang="de-DE"/>
          </a:p>
        </p:txBody>
      </p:sp>
    </p:spTree>
    <p:extLst>
      <p:ext uri="{BB962C8B-B14F-4D97-AF65-F5344CB8AC3E}">
        <p14:creationId xmlns:p14="http://schemas.microsoft.com/office/powerpoint/2010/main" val="1344609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F1AC8708-EC25-4ADF-A85C-CF9711DEA74F}" type="datetimeFigureOut">
              <a:rPr lang="de-DE" smtClean="0"/>
              <a:t>16.06.2015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C5D955C3-4712-4F1C-AE04-BCE5D3F03C02}" type="slidenum">
              <a:rPr lang="de-DE" smtClean="0"/>
              <a:t>‹Nr.›</a:t>
            </a:fld>
            <a:endParaRPr lang="de-DE"/>
          </a:p>
        </p:txBody>
      </p:sp>
    </p:spTree>
    <p:extLst>
      <p:ext uri="{BB962C8B-B14F-4D97-AF65-F5344CB8AC3E}">
        <p14:creationId xmlns:p14="http://schemas.microsoft.com/office/powerpoint/2010/main" val="768335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F1AC8708-EC25-4ADF-A85C-CF9711DEA74F}" type="datetimeFigureOut">
              <a:rPr lang="de-DE" smtClean="0"/>
              <a:t>16.06.2015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C5D955C3-4712-4F1C-AE04-BCE5D3F03C02}" type="slidenum">
              <a:rPr lang="de-DE" smtClean="0"/>
              <a:t>‹Nr.›</a:t>
            </a:fld>
            <a:endParaRPr lang="de-DE"/>
          </a:p>
        </p:txBody>
      </p:sp>
    </p:spTree>
    <p:extLst>
      <p:ext uri="{BB962C8B-B14F-4D97-AF65-F5344CB8AC3E}">
        <p14:creationId xmlns:p14="http://schemas.microsoft.com/office/powerpoint/2010/main" val="2149849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F1AC8708-EC25-4ADF-A85C-CF9711DEA74F}" type="datetimeFigureOut">
              <a:rPr lang="de-DE" smtClean="0"/>
              <a:t>16.06.2015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C5D955C3-4712-4F1C-AE04-BCE5D3F03C02}" type="slidenum">
              <a:rPr lang="de-DE" smtClean="0"/>
              <a:t>‹Nr.›</a:t>
            </a:fld>
            <a:endParaRPr lang="de-DE"/>
          </a:p>
        </p:txBody>
      </p:sp>
    </p:spTree>
    <p:extLst>
      <p:ext uri="{BB962C8B-B14F-4D97-AF65-F5344CB8AC3E}">
        <p14:creationId xmlns:p14="http://schemas.microsoft.com/office/powerpoint/2010/main" val="937285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F1AC8708-EC25-4ADF-A85C-CF9711DEA74F}" type="datetimeFigureOut">
              <a:rPr lang="de-DE" smtClean="0"/>
              <a:t>16.06.2015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5D955C3-4712-4F1C-AE04-BCE5D3F03C02}" type="slidenum">
              <a:rPr lang="de-DE" smtClean="0"/>
              <a:t>‹Nr.›</a:t>
            </a:fld>
            <a:endParaRPr lang="de-DE"/>
          </a:p>
        </p:txBody>
      </p:sp>
    </p:spTree>
    <p:extLst>
      <p:ext uri="{BB962C8B-B14F-4D97-AF65-F5344CB8AC3E}">
        <p14:creationId xmlns:p14="http://schemas.microsoft.com/office/powerpoint/2010/main" val="3468884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F1AC8708-EC25-4ADF-A85C-CF9711DEA74F}" type="datetimeFigureOut">
              <a:rPr lang="de-DE" smtClean="0"/>
              <a:t>16.06.2015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5D955C3-4712-4F1C-AE04-BCE5D3F03C02}" type="slidenum">
              <a:rPr lang="de-DE" smtClean="0"/>
              <a:t>‹Nr.›</a:t>
            </a:fld>
            <a:endParaRPr lang="de-DE"/>
          </a:p>
        </p:txBody>
      </p:sp>
    </p:spTree>
    <p:extLst>
      <p:ext uri="{BB962C8B-B14F-4D97-AF65-F5344CB8AC3E}">
        <p14:creationId xmlns:p14="http://schemas.microsoft.com/office/powerpoint/2010/main" val="1009074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AC8708-EC25-4ADF-A85C-CF9711DEA74F}" type="datetimeFigureOut">
              <a:rPr lang="de-DE" smtClean="0"/>
              <a:t>16.06.2015</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D955C3-4712-4F1C-AE04-BCE5D3F03C02}" type="slidenum">
              <a:rPr lang="de-DE" smtClean="0"/>
              <a:t>‹Nr.›</a:t>
            </a:fld>
            <a:endParaRPr lang="de-DE"/>
          </a:p>
        </p:txBody>
      </p:sp>
    </p:spTree>
    <p:extLst>
      <p:ext uri="{BB962C8B-B14F-4D97-AF65-F5344CB8AC3E}">
        <p14:creationId xmlns:p14="http://schemas.microsoft.com/office/powerpoint/2010/main" val="4216402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file:///C:\Users\Portege\OneDrive\Dokumente\Vortr&#228;geppt\2015\cast_tracking_labeled.avi"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emf"/><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hubblesite.org/newscenter/archive/2000/07/image/c" TargetMode="External"/><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140.png"/><Relationship Id="rId4" Type="http://schemas.openxmlformats.org/officeDocument/2006/relationships/image" Target="../media/image130.png"/></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8.jp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liennummernplatzhalter 1"/>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5FED584-5985-44AC-AA11-5D94E0EC29AD}" type="slidenum">
              <a:rPr lang="de-DE" altLang="de-DE" smtClean="0"/>
              <a:pPr/>
              <a:t>1</a:t>
            </a:fld>
            <a:endParaRPr lang="de-DE" altLang="de-DE" smtClean="0"/>
          </a:p>
        </p:txBody>
      </p:sp>
      <p:pic>
        <p:nvPicPr>
          <p:cNvPr id="15363" name="Picture 2" descr="sky"/>
          <p:cNvPicPr>
            <a:picLocks noChangeAspect="1" noChangeArrowheads="1"/>
          </p:cNvPicPr>
          <p:nvPr/>
        </p:nvPicPr>
        <p:blipFill>
          <a:blip r:embed="rId3">
            <a:lum contrast="14000"/>
            <a:extLst>
              <a:ext uri="{28A0092B-C50C-407E-A947-70E740481C1C}">
                <a14:useLocalDpi xmlns:a14="http://schemas.microsoft.com/office/drawing/2010/main" val="0"/>
              </a:ext>
            </a:extLst>
          </a:blip>
          <a:srcRect r="73093" b="-9"/>
          <a:stretch>
            <a:fillRect/>
          </a:stretch>
        </p:blipFill>
        <p:spPr bwMode="auto">
          <a:xfrm>
            <a:off x="1524000" y="0"/>
            <a:ext cx="2484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2" descr="sky"/>
          <p:cNvPicPr>
            <a:picLocks noChangeAspect="1" noChangeArrowheads="1"/>
          </p:cNvPicPr>
          <p:nvPr/>
        </p:nvPicPr>
        <p:blipFill>
          <a:blip r:embed="rId3">
            <a:lum contrast="14000"/>
            <a:extLst>
              <a:ext uri="{28A0092B-C50C-407E-A947-70E740481C1C}">
                <a14:useLocalDpi xmlns:a14="http://schemas.microsoft.com/office/drawing/2010/main" val="0"/>
              </a:ext>
            </a:extLst>
          </a:blip>
          <a:srcRect r="73093" b="-9"/>
          <a:stretch>
            <a:fillRect/>
          </a:stretch>
        </p:blipFill>
        <p:spPr bwMode="auto">
          <a:xfrm>
            <a:off x="5961064" y="-93663"/>
            <a:ext cx="2376487" cy="698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2" descr="sky"/>
          <p:cNvPicPr>
            <a:picLocks noChangeAspect="1" noChangeArrowheads="1"/>
          </p:cNvPicPr>
          <p:nvPr/>
        </p:nvPicPr>
        <p:blipFill>
          <a:blip r:embed="rId4">
            <a:lum contrast="14000"/>
            <a:extLst>
              <a:ext uri="{28A0092B-C50C-407E-A947-70E740481C1C}">
                <a14:useLocalDpi xmlns:a14="http://schemas.microsoft.com/office/drawing/2010/main" val="0"/>
              </a:ext>
            </a:extLst>
          </a:blip>
          <a:srcRect r="-41" b="-9"/>
          <a:stretch>
            <a:fillRect/>
          </a:stretch>
        </p:blipFill>
        <p:spPr bwMode="auto">
          <a:xfrm>
            <a:off x="3747134" y="-37546"/>
            <a:ext cx="2406650" cy="7144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2" descr="sky"/>
          <p:cNvPicPr>
            <a:picLocks noChangeAspect="1" noChangeArrowheads="1"/>
          </p:cNvPicPr>
          <p:nvPr/>
        </p:nvPicPr>
        <p:blipFill>
          <a:blip r:embed="rId3">
            <a:lum contrast="14000"/>
            <a:extLst>
              <a:ext uri="{28A0092B-C50C-407E-A947-70E740481C1C}">
                <a14:useLocalDpi xmlns:a14="http://schemas.microsoft.com/office/drawing/2010/main" val="0"/>
              </a:ext>
            </a:extLst>
          </a:blip>
          <a:srcRect r="73093" b="-9"/>
          <a:stretch>
            <a:fillRect/>
          </a:stretch>
        </p:blipFill>
        <p:spPr bwMode="auto">
          <a:xfrm>
            <a:off x="8320088" y="-22225"/>
            <a:ext cx="2316162"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3" descr="sky"/>
          <p:cNvPicPr>
            <a:picLocks noChangeAspect="1" noChangeArrowheads="1"/>
          </p:cNvPicPr>
          <p:nvPr/>
        </p:nvPicPr>
        <p:blipFill>
          <a:blip r:embed="rId3">
            <a:lum contrast="14000"/>
            <a:extLst>
              <a:ext uri="{28A0092B-C50C-407E-A947-70E740481C1C}">
                <a14:useLocalDpi xmlns:a14="http://schemas.microsoft.com/office/drawing/2010/main" val="0"/>
              </a:ext>
            </a:extLst>
          </a:blip>
          <a:srcRect r="58" b="-9"/>
          <a:stretch>
            <a:fillRect/>
          </a:stretch>
        </p:blipFill>
        <p:spPr bwMode="auto">
          <a:xfrm>
            <a:off x="6530975" y="-93663"/>
            <a:ext cx="4597400" cy="7581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4" descr="abell"/>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r="21" b="26"/>
          <a:stretch>
            <a:fillRect/>
          </a:stretch>
        </p:blipFill>
        <p:spPr bwMode="auto">
          <a:xfrm>
            <a:off x="1703388" y="1217614"/>
            <a:ext cx="52578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5" descr="erdeschoen"/>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592638" y="2046288"/>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9" descr="stern1"/>
          <p:cNvPicPr>
            <a:picLocks noChangeAspect="1" noChangeArrowheads="1" noCrop="1"/>
          </p:cNvPicPr>
          <p:nvPr/>
        </p:nvPicPr>
        <p:blipFill>
          <a:blip r:embed="rId7">
            <a:lum bright="18000" contrast="54000"/>
            <a:extLst>
              <a:ext uri="{28A0092B-C50C-407E-A947-70E740481C1C}">
                <a14:useLocalDpi xmlns:a14="http://schemas.microsoft.com/office/drawing/2010/main" val="0"/>
              </a:ext>
            </a:extLst>
          </a:blip>
          <a:srcRect/>
          <a:stretch>
            <a:fillRect/>
          </a:stretch>
        </p:blipFill>
        <p:spPr bwMode="auto">
          <a:xfrm rot="2794738">
            <a:off x="5327650" y="2108200"/>
            <a:ext cx="503238"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9" descr="stern1"/>
          <p:cNvPicPr>
            <a:picLocks noChangeAspect="1" noChangeArrowheads="1" noCrop="1"/>
          </p:cNvPicPr>
          <p:nvPr/>
        </p:nvPicPr>
        <p:blipFill>
          <a:blip r:embed="rId7">
            <a:lum bright="18000" contrast="54000"/>
            <a:extLst>
              <a:ext uri="{28A0092B-C50C-407E-A947-70E740481C1C}">
                <a14:useLocalDpi xmlns:a14="http://schemas.microsoft.com/office/drawing/2010/main" val="0"/>
              </a:ext>
            </a:extLst>
          </a:blip>
          <a:srcRect/>
          <a:stretch>
            <a:fillRect/>
          </a:stretch>
        </p:blipFill>
        <p:spPr bwMode="auto">
          <a:xfrm rot="2794738">
            <a:off x="4060825" y="1428750"/>
            <a:ext cx="503238"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19" descr="stern1"/>
          <p:cNvPicPr>
            <a:picLocks noChangeAspect="1" noChangeArrowheads="1" noCrop="1"/>
          </p:cNvPicPr>
          <p:nvPr/>
        </p:nvPicPr>
        <p:blipFill>
          <a:blip r:embed="rId7">
            <a:lum bright="18000" contrast="54000"/>
            <a:extLst>
              <a:ext uri="{28A0092B-C50C-407E-A947-70E740481C1C}">
                <a14:useLocalDpi xmlns:a14="http://schemas.microsoft.com/office/drawing/2010/main" val="0"/>
              </a:ext>
            </a:extLst>
          </a:blip>
          <a:srcRect/>
          <a:stretch>
            <a:fillRect/>
          </a:stretch>
        </p:blipFill>
        <p:spPr bwMode="auto">
          <a:xfrm rot="2794738">
            <a:off x="9455151" y="1014413"/>
            <a:ext cx="503237"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3" name="Textfeld 15"/>
          <p:cNvSpPr txBox="1">
            <a:spLocks noChangeArrowheads="1"/>
          </p:cNvSpPr>
          <p:nvPr/>
        </p:nvSpPr>
        <p:spPr bwMode="auto">
          <a:xfrm>
            <a:off x="1609494" y="-83603"/>
            <a:ext cx="9604375"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de-DE" altLang="de-DE" sz="4000" b="1" dirty="0" err="1" smtClean="0">
                <a:solidFill>
                  <a:schemeClr val="bg1"/>
                </a:solidFill>
                <a:latin typeface="Times New Roman" panose="02020603050405020304" pitchFamily="18" charset="0"/>
              </a:rPr>
              <a:t>If</a:t>
            </a:r>
            <a:r>
              <a:rPr lang="de-DE" altLang="de-DE" sz="4000" b="1" dirty="0" smtClean="0">
                <a:solidFill>
                  <a:schemeClr val="bg1"/>
                </a:solidFill>
                <a:latin typeface="Times New Roman" panose="02020603050405020304" pitchFamily="18" charset="0"/>
              </a:rPr>
              <a:t> </a:t>
            </a:r>
            <a:r>
              <a:rPr lang="de-DE" altLang="de-DE" sz="4000" b="1" dirty="0" err="1" smtClean="0">
                <a:solidFill>
                  <a:schemeClr val="bg1"/>
                </a:solidFill>
                <a:latin typeface="Times New Roman" panose="02020603050405020304" pitchFamily="18" charset="0"/>
              </a:rPr>
              <a:t>it</a:t>
            </a:r>
            <a:r>
              <a:rPr lang="de-DE" altLang="de-DE" sz="4000" b="1" dirty="0" smtClean="0">
                <a:solidFill>
                  <a:schemeClr val="bg1"/>
                </a:solidFill>
                <a:latin typeface="Times New Roman" panose="02020603050405020304" pitchFamily="18" charset="0"/>
              </a:rPr>
              <a:t> </a:t>
            </a:r>
            <a:r>
              <a:rPr lang="de-DE" altLang="de-DE" sz="4000" b="1" dirty="0" err="1" smtClean="0">
                <a:solidFill>
                  <a:schemeClr val="bg1"/>
                </a:solidFill>
                <a:latin typeface="Times New Roman" panose="02020603050405020304" pitchFamily="18" charset="0"/>
              </a:rPr>
              <a:t>is</a:t>
            </a:r>
            <a:r>
              <a:rPr lang="de-DE" altLang="de-DE" sz="4000" b="1" dirty="0" smtClean="0">
                <a:solidFill>
                  <a:schemeClr val="bg1"/>
                </a:solidFill>
                <a:latin typeface="Times New Roman" panose="02020603050405020304" pitchFamily="18" charset="0"/>
              </a:rPr>
              <a:t> not Dark </a:t>
            </a:r>
            <a:r>
              <a:rPr lang="de-DE" altLang="de-DE" sz="4000" b="1" dirty="0" err="1" smtClean="0">
                <a:solidFill>
                  <a:schemeClr val="bg1"/>
                </a:solidFill>
                <a:latin typeface="Times New Roman" panose="02020603050405020304" pitchFamily="18" charset="0"/>
              </a:rPr>
              <a:t>it</a:t>
            </a:r>
            <a:r>
              <a:rPr lang="de-DE" altLang="de-DE" sz="4000" b="1" dirty="0" smtClean="0">
                <a:solidFill>
                  <a:schemeClr val="bg1"/>
                </a:solidFill>
                <a:latin typeface="Times New Roman" panose="02020603050405020304" pitchFamily="18" charset="0"/>
              </a:rPr>
              <a:t> </a:t>
            </a:r>
            <a:r>
              <a:rPr lang="de-DE" altLang="de-DE" sz="4000" b="1" dirty="0" err="1" smtClean="0">
                <a:solidFill>
                  <a:schemeClr val="bg1"/>
                </a:solidFill>
                <a:latin typeface="Times New Roman" panose="02020603050405020304" pitchFamily="18" charset="0"/>
              </a:rPr>
              <a:t>does</a:t>
            </a:r>
            <a:r>
              <a:rPr lang="de-DE" altLang="de-DE" sz="4000" b="1" dirty="0" smtClean="0">
                <a:solidFill>
                  <a:schemeClr val="bg1"/>
                </a:solidFill>
                <a:latin typeface="Times New Roman" panose="02020603050405020304" pitchFamily="18" charset="0"/>
              </a:rPr>
              <a:t> not Matter</a:t>
            </a:r>
          </a:p>
          <a:p>
            <a:pPr algn="ctr"/>
            <a:r>
              <a:rPr lang="en-US" sz="2000" b="1" dirty="0">
                <a:solidFill>
                  <a:schemeClr val="bg1"/>
                </a:solidFill>
              </a:rPr>
              <a:t>Photons as signature for dark matter and dark energy</a:t>
            </a:r>
            <a:r>
              <a:rPr lang="en-US" b="1" dirty="0">
                <a:solidFill>
                  <a:schemeClr val="bg1"/>
                </a:solidFill>
              </a:rPr>
              <a:t>: </a:t>
            </a:r>
          </a:p>
          <a:p>
            <a:pPr algn="ctr"/>
            <a:r>
              <a:rPr lang="en-US" b="1" dirty="0">
                <a:solidFill>
                  <a:schemeClr val="bg1"/>
                </a:solidFill>
              </a:rPr>
              <a:t>The Cast experiment at CERN</a:t>
            </a:r>
            <a:endParaRPr lang="de-DE" dirty="0">
              <a:solidFill>
                <a:schemeClr val="bg1"/>
              </a:solidFill>
            </a:endParaRPr>
          </a:p>
          <a:p>
            <a:pPr algn="ctr"/>
            <a:r>
              <a:rPr lang="en-US" sz="1600" dirty="0">
                <a:solidFill>
                  <a:schemeClr val="bg1"/>
                </a:solidFill>
              </a:rPr>
              <a:t>on behalf of the CAST collaboration at CERN:</a:t>
            </a:r>
            <a:br>
              <a:rPr lang="en-US" sz="1600" dirty="0">
                <a:solidFill>
                  <a:schemeClr val="bg1"/>
                </a:solidFill>
              </a:rPr>
            </a:br>
            <a:r>
              <a:rPr lang="de-DE" sz="1600" dirty="0">
                <a:solidFill>
                  <a:schemeClr val="bg1"/>
                </a:solidFill>
              </a:rPr>
              <a:t>Dieter HH Hoffmann, </a:t>
            </a:r>
            <a:br>
              <a:rPr lang="de-DE" sz="1600" dirty="0">
                <a:solidFill>
                  <a:schemeClr val="bg1"/>
                </a:solidFill>
              </a:rPr>
            </a:br>
            <a:r>
              <a:rPr lang="de-DE" dirty="0">
                <a:solidFill>
                  <a:schemeClr val="bg1"/>
                </a:solidFill>
              </a:rPr>
              <a:t>Technische Universität Darmstadt</a:t>
            </a:r>
          </a:p>
          <a:p>
            <a:pPr algn="ctr" eaLnBrk="1" hangingPunct="1"/>
            <a:endParaRPr lang="de-DE" altLang="de-DE" sz="3600" b="1" dirty="0" smtClean="0">
              <a:solidFill>
                <a:schemeClr val="bg1"/>
              </a:solidFill>
              <a:latin typeface="Times New Roman" panose="02020603050405020304" pitchFamily="18" charset="0"/>
            </a:endParaRPr>
          </a:p>
          <a:p>
            <a:pPr algn="ctr" eaLnBrk="1" hangingPunct="1"/>
            <a:endParaRPr lang="de-DE" altLang="de-DE" sz="3600" b="1" dirty="0" smtClean="0">
              <a:solidFill>
                <a:schemeClr val="bg1"/>
              </a:solidFill>
              <a:latin typeface="Times New Roman" panose="02020603050405020304" pitchFamily="18" charset="0"/>
            </a:endParaRPr>
          </a:p>
          <a:p>
            <a:pPr algn="ctr" eaLnBrk="1" hangingPunct="1"/>
            <a:r>
              <a:rPr lang="de-DE" altLang="de-DE" sz="3600" b="1" dirty="0" smtClean="0">
                <a:solidFill>
                  <a:schemeClr val="bg1"/>
                </a:solidFill>
                <a:latin typeface="Times New Roman" panose="02020603050405020304" pitchFamily="18" charset="0"/>
              </a:rPr>
              <a:t> </a:t>
            </a:r>
            <a:r>
              <a:rPr lang="de-DE" altLang="de-DE" b="1" dirty="0" smtClean="0">
                <a:solidFill>
                  <a:schemeClr val="bg1"/>
                </a:solidFill>
                <a:latin typeface="Times New Roman" panose="02020603050405020304" pitchFamily="18" charset="0"/>
              </a:rPr>
              <a:t>- </a:t>
            </a:r>
            <a:endParaRPr lang="de-DE" altLang="de-DE" b="1" dirty="0">
              <a:solidFill>
                <a:schemeClr val="bg1"/>
              </a:solidFill>
              <a:latin typeface="Times New Roman" panose="02020603050405020304" pitchFamily="18" charset="0"/>
            </a:endParaRPr>
          </a:p>
        </p:txBody>
      </p:sp>
      <p:sp>
        <p:nvSpPr>
          <p:cNvPr id="15375" name="Textfeld 17"/>
          <p:cNvSpPr txBox="1">
            <a:spLocks noChangeArrowheads="1"/>
          </p:cNvSpPr>
          <p:nvPr/>
        </p:nvSpPr>
        <p:spPr bwMode="auto">
          <a:xfrm>
            <a:off x="1644651" y="6526214"/>
            <a:ext cx="74847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dirty="0" smtClean="0">
                <a:solidFill>
                  <a:schemeClr val="bg1"/>
                </a:solidFill>
              </a:rPr>
              <a:t>June 17th, 2014h @ </a:t>
            </a:r>
            <a:r>
              <a:rPr lang="de-DE" altLang="de-DE" dirty="0" err="1" smtClean="0">
                <a:solidFill>
                  <a:schemeClr val="bg1"/>
                </a:solidFill>
              </a:rPr>
              <a:t>Photno</a:t>
            </a:r>
            <a:r>
              <a:rPr lang="de-DE" altLang="de-DE" dirty="0" smtClean="0">
                <a:solidFill>
                  <a:schemeClr val="bg1"/>
                </a:solidFill>
              </a:rPr>
              <a:t> Science Conference, Novosibirsk, </a:t>
            </a:r>
            <a:r>
              <a:rPr lang="de-DE" altLang="de-DE" dirty="0" err="1" smtClean="0">
                <a:solidFill>
                  <a:schemeClr val="bg1"/>
                </a:solidFill>
              </a:rPr>
              <a:t>Russia</a:t>
            </a:r>
            <a:r>
              <a:rPr lang="de-DE" altLang="de-DE" dirty="0" smtClean="0">
                <a:solidFill>
                  <a:schemeClr val="bg1"/>
                </a:solidFill>
              </a:rPr>
              <a:t>  </a:t>
            </a:r>
            <a:endParaRPr lang="de-DE" altLang="de-DE" dirty="0">
              <a:solidFill>
                <a:schemeClr val="bg1"/>
              </a:solidFill>
            </a:endParaRPr>
          </a:p>
        </p:txBody>
      </p:sp>
    </p:spTree>
    <p:extLst>
      <p:ext uri="{BB962C8B-B14F-4D97-AF65-F5344CB8AC3E}">
        <p14:creationId xmlns:p14="http://schemas.microsoft.com/office/powerpoint/2010/main" val="33556920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Shape 216"/>
          <p:cNvPicPr preferRelativeResize="0"/>
          <p:nvPr/>
        </p:nvPicPr>
        <p:blipFill rotWithShape="1">
          <a:blip r:embed="rId3">
            <a:alphaModFix/>
          </a:blip>
          <a:srcRect/>
          <a:stretch/>
        </p:blipFill>
        <p:spPr>
          <a:xfrm>
            <a:off x="5382827" y="2912839"/>
            <a:ext cx="3176465" cy="1853675"/>
          </a:xfrm>
          <a:prstGeom prst="rect">
            <a:avLst/>
          </a:prstGeom>
          <a:noFill/>
          <a:ln>
            <a:noFill/>
          </a:ln>
        </p:spPr>
      </p:pic>
      <p:pic>
        <p:nvPicPr>
          <p:cNvPr id="217" name="Shape 217"/>
          <p:cNvPicPr preferRelativeResize="0"/>
          <p:nvPr/>
        </p:nvPicPr>
        <p:blipFill rotWithShape="1">
          <a:blip r:embed="rId4">
            <a:alphaModFix/>
          </a:blip>
          <a:srcRect/>
          <a:stretch/>
        </p:blipFill>
        <p:spPr>
          <a:xfrm>
            <a:off x="1524001" y="942047"/>
            <a:ext cx="4013199" cy="5519711"/>
          </a:xfrm>
          <a:prstGeom prst="rect">
            <a:avLst/>
          </a:prstGeom>
          <a:noFill/>
          <a:ln>
            <a:noFill/>
          </a:ln>
        </p:spPr>
      </p:pic>
      <p:sp>
        <p:nvSpPr>
          <p:cNvPr id="218" name="Shape 218"/>
          <p:cNvSpPr txBox="1"/>
          <p:nvPr/>
        </p:nvSpPr>
        <p:spPr>
          <a:xfrm>
            <a:off x="1953819" y="267040"/>
            <a:ext cx="4417269" cy="523219"/>
          </a:xfrm>
          <a:prstGeom prst="rect">
            <a:avLst/>
          </a:prstGeom>
          <a:noFill/>
          <a:ln>
            <a:noFill/>
          </a:ln>
        </p:spPr>
        <p:txBody>
          <a:bodyPr lIns="91425" tIns="45700" rIns="91425" bIns="45700" anchor="t" anchorCtr="0">
            <a:noAutofit/>
          </a:bodyPr>
          <a:lstStyle/>
          <a:p>
            <a:pPr>
              <a:buSzPct val="25000"/>
            </a:pPr>
            <a:r>
              <a:rPr lang="en-US" sz="2800" b="1">
                <a:solidFill>
                  <a:schemeClr val="dk1"/>
                </a:solidFill>
                <a:latin typeface="Calibri"/>
                <a:ea typeface="Calibri"/>
                <a:cs typeface="Calibri"/>
                <a:sym typeface="Calibri"/>
              </a:rPr>
              <a:t>Relic Axions – early universe</a:t>
            </a:r>
          </a:p>
        </p:txBody>
      </p:sp>
      <p:sp>
        <p:nvSpPr>
          <p:cNvPr id="219" name="Shape 219"/>
          <p:cNvSpPr/>
          <p:nvPr/>
        </p:nvSpPr>
        <p:spPr>
          <a:xfrm>
            <a:off x="4802006" y="4846285"/>
            <a:ext cx="2515851" cy="276998"/>
          </a:xfrm>
          <a:prstGeom prst="rect">
            <a:avLst/>
          </a:prstGeom>
          <a:noFill/>
          <a:ln>
            <a:noFill/>
          </a:ln>
        </p:spPr>
        <p:txBody>
          <a:bodyPr lIns="0" tIns="0" rIns="40625" bIns="0" anchor="t" anchorCtr="0">
            <a:noAutofit/>
          </a:bodyPr>
          <a:lstStyle/>
          <a:p>
            <a:pPr marL="39688" indent="-1587">
              <a:buSzPct val="25000"/>
            </a:pPr>
            <a:r>
              <a:rPr lang="en-US">
                <a:solidFill>
                  <a:srgbClr val="538CD5"/>
                </a:solidFill>
                <a:latin typeface="Noto Symbol"/>
                <a:ea typeface="Noto Symbol"/>
                <a:cs typeface="Noto Symbol"/>
                <a:sym typeface="Noto Symbol"/>
              </a:rPr>
              <a:t>←</a:t>
            </a:r>
            <a:r>
              <a:rPr lang="en-US">
                <a:solidFill>
                  <a:srgbClr val="538CD5"/>
                </a:solidFill>
                <a:latin typeface="Arial"/>
                <a:ea typeface="Arial"/>
                <a:cs typeface="Arial"/>
                <a:sym typeface="Arial"/>
              </a:rPr>
              <a:t> </a:t>
            </a:r>
            <a:r>
              <a:rPr lang="en-US" b="1" i="1">
                <a:solidFill>
                  <a:srgbClr val="538CD5"/>
                </a:solidFill>
                <a:latin typeface="Arial"/>
                <a:ea typeface="Arial"/>
                <a:cs typeface="Arial"/>
                <a:sym typeface="Arial"/>
              </a:rPr>
              <a:t>let  there be Axions </a:t>
            </a:r>
          </a:p>
        </p:txBody>
      </p:sp>
      <p:sp>
        <p:nvSpPr>
          <p:cNvPr id="220" name="Shape 220"/>
          <p:cNvSpPr/>
          <p:nvPr/>
        </p:nvSpPr>
        <p:spPr>
          <a:xfrm>
            <a:off x="4495595" y="2359625"/>
            <a:ext cx="5818443" cy="492442"/>
          </a:xfrm>
          <a:prstGeom prst="rect">
            <a:avLst/>
          </a:prstGeom>
          <a:noFill/>
          <a:ln>
            <a:noFill/>
          </a:ln>
        </p:spPr>
        <p:txBody>
          <a:bodyPr lIns="0" tIns="0" rIns="40625" bIns="0" anchor="t" anchorCtr="0">
            <a:noAutofit/>
          </a:bodyPr>
          <a:lstStyle/>
          <a:p>
            <a:pPr marL="39688" indent="-1587">
              <a:buSzPct val="25000"/>
            </a:pPr>
            <a:r>
              <a:rPr lang="en-US" sz="3200" b="1">
                <a:solidFill>
                  <a:srgbClr val="CC0066"/>
                </a:solidFill>
                <a:latin typeface="Arial"/>
                <a:ea typeface="Arial"/>
                <a:cs typeface="Arial"/>
                <a:sym typeface="Arial"/>
              </a:rPr>
              <a:t>    </a:t>
            </a:r>
            <a:r>
              <a:rPr lang="en-US">
                <a:solidFill>
                  <a:srgbClr val="CC0066"/>
                </a:solidFill>
                <a:latin typeface="Noto Symbol"/>
                <a:ea typeface="Noto Symbol"/>
                <a:cs typeface="Noto Symbol"/>
                <a:sym typeface="Noto Symbol"/>
              </a:rPr>
              <a:t>←</a:t>
            </a:r>
            <a:r>
              <a:rPr lang="en-US" b="1" i="1">
                <a:solidFill>
                  <a:srgbClr val="CC0066"/>
                </a:solidFill>
                <a:latin typeface="Arial"/>
                <a:ea typeface="Arial"/>
                <a:cs typeface="Arial"/>
                <a:sym typeface="Arial"/>
              </a:rPr>
              <a:t>let there be light CMB (WMAP 30-857 GHz) </a:t>
            </a:r>
          </a:p>
        </p:txBody>
      </p:sp>
      <p:sp>
        <p:nvSpPr>
          <p:cNvPr id="221" name="Shape 221"/>
          <p:cNvSpPr/>
          <p:nvPr/>
        </p:nvSpPr>
        <p:spPr>
          <a:xfrm>
            <a:off x="4976827" y="1033881"/>
            <a:ext cx="5316485" cy="769441"/>
          </a:xfrm>
          <a:prstGeom prst="rect">
            <a:avLst/>
          </a:prstGeom>
          <a:noFill/>
          <a:ln>
            <a:noFill/>
          </a:ln>
        </p:spPr>
        <p:txBody>
          <a:bodyPr lIns="0" tIns="0" rIns="40625" bIns="0" anchor="t" anchorCtr="0">
            <a:noAutofit/>
          </a:bodyPr>
          <a:lstStyle/>
          <a:p>
            <a:pPr marL="39688" indent="-1587" algn="ctr">
              <a:buSzPct val="25000"/>
            </a:pPr>
            <a:r>
              <a:rPr lang="en-US" sz="3200" b="1">
                <a:solidFill>
                  <a:srgbClr val="CC0066"/>
                </a:solidFill>
                <a:latin typeface="Arial"/>
                <a:ea typeface="Arial"/>
                <a:cs typeface="Arial"/>
                <a:sym typeface="Arial"/>
              </a:rPr>
              <a:t>    </a:t>
            </a:r>
            <a:r>
              <a:rPr lang="en-US">
                <a:solidFill>
                  <a:srgbClr val="17365D"/>
                </a:solidFill>
                <a:latin typeface="Noto Symbol"/>
                <a:ea typeface="Noto Symbol"/>
                <a:cs typeface="Noto Symbol"/>
                <a:sym typeface="Noto Symbol"/>
              </a:rPr>
              <a:t>←</a:t>
            </a:r>
            <a:r>
              <a:rPr lang="en-US" b="1" i="1">
                <a:solidFill>
                  <a:srgbClr val="17365D"/>
                </a:solidFill>
                <a:latin typeface="Arial"/>
                <a:ea typeface="Arial"/>
                <a:cs typeface="Arial"/>
                <a:sym typeface="Arial"/>
              </a:rPr>
              <a:t>Redshift at Hubble expansion scale</a:t>
            </a:r>
          </a:p>
          <a:p>
            <a:pPr marL="39688" indent="-1587" algn="ctr">
              <a:buSzPct val="25000"/>
            </a:pPr>
            <a:r>
              <a:rPr lang="en-US" b="1" i="1">
                <a:solidFill>
                  <a:srgbClr val="17365D"/>
                </a:solidFill>
                <a:latin typeface="Arial"/>
                <a:ea typeface="Arial"/>
                <a:cs typeface="Arial"/>
                <a:sym typeface="Arial"/>
              </a:rPr>
              <a:t> 68 km/s/Mps (Planck 2013)</a:t>
            </a:r>
          </a:p>
        </p:txBody>
      </p:sp>
      <p:sp>
        <p:nvSpPr>
          <p:cNvPr id="223" name="Shape 223"/>
          <p:cNvSpPr/>
          <p:nvPr/>
        </p:nvSpPr>
        <p:spPr>
          <a:xfrm>
            <a:off x="9296399" y="3522133"/>
            <a:ext cx="186264" cy="558799"/>
          </a:xfrm>
          <a:prstGeom prst="upArrow">
            <a:avLst>
              <a:gd name="adj1" fmla="val 50000"/>
              <a:gd name="adj2" fmla="val 50000"/>
            </a:avLst>
          </a:prstGeom>
          <a:gradFill>
            <a:gsLst>
              <a:gs pos="0">
                <a:srgbClr val="2D5D97"/>
              </a:gs>
              <a:gs pos="80000">
                <a:srgbClr val="3B7BC8"/>
              </a:gs>
              <a:gs pos="100000">
                <a:srgbClr val="3A7CCA"/>
              </a:gs>
            </a:gsLst>
            <a:lin ang="16200000" scaled="0"/>
          </a:gradFill>
          <a:ln w="9525" cap="flat" cmpd="sng">
            <a:solidFill>
              <a:srgbClr val="4A7DBB"/>
            </a:solidFill>
            <a:prstDash val="solid"/>
            <a:round/>
            <a:headEnd type="none" w="med" len="med"/>
            <a:tailEnd type="none" w="med" len="med"/>
          </a:ln>
        </p:spPr>
        <p:txBody>
          <a:bodyPr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224" name="Shape 224"/>
          <p:cNvSpPr txBox="1"/>
          <p:nvPr/>
        </p:nvSpPr>
        <p:spPr>
          <a:xfrm>
            <a:off x="8356598" y="3141134"/>
            <a:ext cx="2190473" cy="369332"/>
          </a:xfrm>
          <a:prstGeom prst="rect">
            <a:avLst/>
          </a:prstGeom>
          <a:noFill/>
          <a:ln>
            <a:noFill/>
          </a:ln>
        </p:spPr>
        <p:txBody>
          <a:bodyPr lIns="91425" tIns="45700" rIns="91425" bIns="45700" anchor="t" anchorCtr="0">
            <a:noAutofit/>
          </a:bodyPr>
          <a:lstStyle/>
          <a:p>
            <a:pPr>
              <a:buSzPct val="25000"/>
            </a:pPr>
            <a:r>
              <a:rPr lang="en-US" b="1">
                <a:solidFill>
                  <a:schemeClr val="dk1"/>
                </a:solidFill>
                <a:latin typeface="Calibri"/>
                <a:ea typeface="Calibri"/>
                <a:cs typeface="Calibri"/>
                <a:sym typeface="Calibri"/>
              </a:rPr>
              <a:t>4% - Standard Model</a:t>
            </a:r>
          </a:p>
        </p:txBody>
      </p:sp>
      <p:sp>
        <p:nvSpPr>
          <p:cNvPr id="227" name="Shape 227"/>
          <p:cNvSpPr/>
          <p:nvPr/>
        </p:nvSpPr>
        <p:spPr>
          <a:xfrm>
            <a:off x="4673601" y="6227232"/>
            <a:ext cx="821267" cy="190500"/>
          </a:xfrm>
          <a:prstGeom prst="rect">
            <a:avLst/>
          </a:prstGeom>
          <a:solidFill>
            <a:schemeClr val="dk1"/>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228" name="Shape 228"/>
          <p:cNvSpPr txBox="1"/>
          <p:nvPr/>
        </p:nvSpPr>
        <p:spPr>
          <a:xfrm>
            <a:off x="1762547" y="6149973"/>
            <a:ext cx="1415772" cy="276998"/>
          </a:xfrm>
          <a:prstGeom prst="rect">
            <a:avLst/>
          </a:prstGeom>
          <a:noFill/>
          <a:ln>
            <a:noFill/>
          </a:ln>
        </p:spPr>
        <p:txBody>
          <a:bodyPr lIns="91425" tIns="45700" rIns="91425" bIns="45700" anchor="t" anchorCtr="0">
            <a:noAutofit/>
          </a:bodyPr>
          <a:lstStyle/>
          <a:p>
            <a:pPr>
              <a:buSzPct val="25000"/>
            </a:pPr>
            <a:r>
              <a:rPr lang="en-US" sz="1200">
                <a:solidFill>
                  <a:schemeClr val="lt1"/>
                </a:solidFill>
                <a:latin typeface="Calibri"/>
                <a:ea typeface="Calibri"/>
                <a:cs typeface="Calibri"/>
                <a:sym typeface="Calibri"/>
              </a:rPr>
              <a:t>E.P.S. Shellard 2003</a:t>
            </a:r>
          </a:p>
        </p:txBody>
      </p:sp>
      <p:sp>
        <p:nvSpPr>
          <p:cNvPr id="229" name="Shape 229"/>
          <p:cNvSpPr txBox="1">
            <a:spLocks noGrp="1"/>
          </p:cNvSpPr>
          <p:nvPr>
            <p:ph type="sldNum" idx="12"/>
          </p:nvPr>
        </p:nvSpPr>
        <p:spPr>
          <a:xfrm>
            <a:off x="9875520" y="6492876"/>
            <a:ext cx="792480" cy="365125"/>
          </a:xfrm>
          <a:prstGeom prst="rect">
            <a:avLst/>
          </a:prstGeom>
          <a:noFill/>
          <a:ln>
            <a:noFill/>
          </a:ln>
        </p:spPr>
        <p:txBody>
          <a:bodyPr vert="horz" lIns="91425" tIns="45700" rIns="91425" bIns="45700" rtlCol="0" anchor="ctr" anchorCtr="0">
            <a:noAutofit/>
          </a:bodyPr>
          <a:lstStyle/>
          <a:p>
            <a:pPr>
              <a:buSzPct val="25000"/>
            </a:pPr>
            <a:fld id="{00000000-1234-1234-1234-123412341234}" type="slidenum">
              <a:rPr lang="en-US">
                <a:solidFill>
                  <a:srgbClr val="888888"/>
                </a:solidFill>
              </a:rPr>
              <a:pPr>
                <a:buSzPct val="25000"/>
              </a:pPr>
              <a:t>10</a:t>
            </a:fld>
            <a:endParaRPr lang="en-US">
              <a:solidFill>
                <a:srgbClr val="888888"/>
              </a:solidFill>
            </a:endParaRPr>
          </a:p>
        </p:txBody>
      </p:sp>
      <p:pic>
        <p:nvPicPr>
          <p:cNvPr id="15" name="Grafik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79589" y="4210606"/>
            <a:ext cx="2289187" cy="1689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p:cNvPicPr>
            <a:picLocks noChangeAspect="1"/>
          </p:cNvPicPr>
          <p:nvPr/>
        </p:nvPicPr>
        <p:blipFill>
          <a:blip r:embed="rId6"/>
          <a:stretch>
            <a:fillRect/>
          </a:stretch>
        </p:blipFill>
        <p:spPr>
          <a:xfrm>
            <a:off x="7337941" y="4739455"/>
            <a:ext cx="1059937" cy="432854"/>
          </a:xfrm>
          <a:prstGeom prst="rect">
            <a:avLst/>
          </a:prstGeom>
        </p:spPr>
      </p:pic>
    </p:spTree>
    <p:extLst>
      <p:ext uri="{BB962C8B-B14F-4D97-AF65-F5344CB8AC3E}">
        <p14:creationId xmlns:p14="http://schemas.microsoft.com/office/powerpoint/2010/main" val="609362475"/>
      </p:ext>
    </p:extLst>
  </p:cSld>
  <p:clrMapOvr>
    <a:masterClrMapping/>
  </p:clrMapOvr>
  <p:transition spd="slow">
    <p:push/>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nummernplatzhalter 3"/>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29916B7-6FDB-409F-B52B-95C558B01E6F}" type="slidenum">
              <a:rPr lang="de-DE" altLang="de-DE" smtClean="0"/>
              <a:pPr/>
              <a:t>11</a:t>
            </a:fld>
            <a:endParaRPr lang="de-DE" altLang="de-DE" smtClean="0"/>
          </a:p>
        </p:txBody>
      </p:sp>
      <p:pic>
        <p:nvPicPr>
          <p:cNvPr id="532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7664" y="1773238"/>
            <a:ext cx="8243887"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2" name="Text Box 5"/>
          <p:cNvSpPr txBox="1">
            <a:spLocks noChangeArrowheads="1"/>
          </p:cNvSpPr>
          <p:nvPr/>
        </p:nvSpPr>
        <p:spPr bwMode="auto">
          <a:xfrm>
            <a:off x="2187576" y="139701"/>
            <a:ext cx="710406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3600">
                <a:solidFill>
                  <a:srgbClr val="0000FF"/>
                </a:solidFill>
                <a:latin typeface="Comic Sans MS" panose="030F0702030302020204" pitchFamily="66" charset="0"/>
              </a:rPr>
              <a:t>Dark Matter Detection (Axions)</a:t>
            </a:r>
          </a:p>
        </p:txBody>
      </p:sp>
      <p:pic>
        <p:nvPicPr>
          <p:cNvPr id="53253" name="Picture 3110"/>
          <p:cNvPicPr>
            <a:picLocks noChangeAspect="1" noChangeArrowheads="1"/>
          </p:cNvPicPr>
          <p:nvPr/>
        </p:nvPicPr>
        <p:blipFill>
          <a:blip r:embed="rId4">
            <a:extLst>
              <a:ext uri="{28A0092B-C50C-407E-A947-70E740481C1C}">
                <a14:useLocalDpi xmlns:a14="http://schemas.microsoft.com/office/drawing/2010/main" val="0"/>
              </a:ext>
            </a:extLst>
          </a:blip>
          <a:srcRect r="-2" b="-179"/>
          <a:stretch>
            <a:fillRect/>
          </a:stretch>
        </p:blipFill>
        <p:spPr bwMode="auto">
          <a:xfrm>
            <a:off x="2187576" y="1133475"/>
            <a:ext cx="1196975" cy="1011238"/>
          </a:xfrm>
          <a:prstGeom prst="rect">
            <a:avLst/>
          </a:prstGeom>
          <a:noFill/>
          <a:ln w="285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4" name="Picture 3102"/>
          <p:cNvPicPr>
            <a:picLocks noChangeAspect="1" noChangeArrowheads="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7032625" y="1103313"/>
            <a:ext cx="1270000" cy="1073150"/>
          </a:xfrm>
          <a:prstGeom prst="rect">
            <a:avLst/>
          </a:prstGeom>
          <a:noFill/>
          <a:ln w="28575">
            <a:solidFill>
              <a:srgbClr val="A5002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3255" name="Object 3105"/>
          <p:cNvGraphicFramePr>
            <a:graphicFrameLocks noChangeAspect="1"/>
          </p:cNvGraphicFramePr>
          <p:nvPr/>
        </p:nvGraphicFramePr>
        <p:xfrm>
          <a:off x="3719513" y="4487863"/>
          <a:ext cx="4686300" cy="1244600"/>
        </p:xfrm>
        <a:graphic>
          <a:graphicData uri="http://schemas.openxmlformats.org/presentationml/2006/ole">
            <mc:AlternateContent xmlns:mc="http://schemas.openxmlformats.org/markup-compatibility/2006">
              <mc:Choice xmlns:v="urn:schemas-microsoft-com:vml" Requires="v">
                <p:oleObj spid="_x0000_s1033" name="Bitmap Image" r:id="rId6" imgW="0" imgH="0" progId="Paint.Picture">
                  <p:embed/>
                </p:oleObj>
              </mc:Choice>
              <mc:Fallback>
                <p:oleObj name="Bitmap Image" r:id="rId6" imgW="0" imgH="0"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19513" y="4487863"/>
                        <a:ext cx="4686300" cy="1244600"/>
                      </a:xfrm>
                      <a:prstGeom prst="rect">
                        <a:avLst/>
                      </a:prstGeom>
                      <a:noFill/>
                      <a:ln w="28575">
                        <a:solidFill>
                          <a:srgbClr val="FF99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2726128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liennummernplatzhalter 3"/>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906062A-BAFC-4F01-AA0E-D6E60F8FBD8D}" type="slidenum">
              <a:rPr lang="de-DE" altLang="de-DE" smtClean="0"/>
              <a:pPr/>
              <a:t>12</a:t>
            </a:fld>
            <a:endParaRPr lang="de-DE" altLang="de-DE" smtClean="0"/>
          </a:p>
        </p:txBody>
      </p:sp>
      <p:pic>
        <p:nvPicPr>
          <p:cNvPr id="54275" name="Picture 3074" descr="Rie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762000"/>
            <a:ext cx="8763000" cy="568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 Box 3075"/>
          <p:cNvSpPr txBox="1">
            <a:spLocks noChangeArrowheads="1"/>
          </p:cNvSpPr>
          <p:nvPr/>
        </p:nvSpPr>
        <p:spPr bwMode="auto">
          <a:xfrm>
            <a:off x="9220200" y="7620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de-DE" altLang="de-DE" sz="2400" i="1">
              <a:latin typeface="Tahoma" panose="020B0604030504040204" pitchFamily="34" charset="0"/>
            </a:endParaRPr>
          </a:p>
        </p:txBody>
      </p:sp>
      <p:sp>
        <p:nvSpPr>
          <p:cNvPr id="54277" name="Text Box 3076"/>
          <p:cNvSpPr txBox="1">
            <a:spLocks noChangeArrowheads="1"/>
          </p:cNvSpPr>
          <p:nvPr/>
        </p:nvSpPr>
        <p:spPr bwMode="auto">
          <a:xfrm>
            <a:off x="9144000" y="762001"/>
            <a:ext cx="1219200" cy="549275"/>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de-DE" sz="1200">
                <a:latin typeface="Times" panose="02020603050405020304" pitchFamily="18" charset="0"/>
              </a:rPr>
              <a:t>Sunset</a:t>
            </a:r>
          </a:p>
          <a:p>
            <a:pPr eaLnBrk="1" hangingPunct="1">
              <a:spcBef>
                <a:spcPct val="50000"/>
              </a:spcBef>
            </a:pPr>
            <a:r>
              <a:rPr lang="en-US" altLang="de-DE" sz="1200">
                <a:latin typeface="Times" panose="02020603050405020304" pitchFamily="18" charset="0"/>
              </a:rPr>
              <a:t>Photon detectors</a:t>
            </a:r>
          </a:p>
        </p:txBody>
      </p:sp>
      <p:sp>
        <p:nvSpPr>
          <p:cNvPr id="54278" name="Rectangle 3077"/>
          <p:cNvSpPr>
            <a:spLocks noChangeArrowheads="1"/>
          </p:cNvSpPr>
          <p:nvPr/>
        </p:nvSpPr>
        <p:spPr bwMode="auto">
          <a:xfrm>
            <a:off x="1676400" y="1143001"/>
            <a:ext cx="1295400" cy="549275"/>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de-DE" sz="1200">
                <a:latin typeface="Times" panose="02020603050405020304" pitchFamily="18" charset="0"/>
              </a:rPr>
              <a:t>                Sunrise</a:t>
            </a:r>
          </a:p>
          <a:p>
            <a:pPr eaLnBrk="1" hangingPunct="1">
              <a:spcBef>
                <a:spcPct val="50000"/>
              </a:spcBef>
            </a:pPr>
            <a:r>
              <a:rPr lang="en-US" altLang="de-DE" sz="1200">
                <a:latin typeface="Times" panose="02020603050405020304" pitchFamily="18" charset="0"/>
              </a:rPr>
              <a:t>Photon detectors</a:t>
            </a:r>
          </a:p>
        </p:txBody>
      </p:sp>
      <p:sp>
        <p:nvSpPr>
          <p:cNvPr id="54279" name="Text Box 3078"/>
          <p:cNvSpPr txBox="1">
            <a:spLocks noChangeArrowheads="1"/>
          </p:cNvSpPr>
          <p:nvPr/>
        </p:nvSpPr>
        <p:spPr bwMode="auto">
          <a:xfrm>
            <a:off x="1676400" y="2209800"/>
            <a:ext cx="1143000" cy="274638"/>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de-DE" sz="1200">
                <a:latin typeface="Times" panose="02020603050405020304" pitchFamily="18" charset="0"/>
              </a:rPr>
              <a:t>Sunset axions</a:t>
            </a:r>
          </a:p>
        </p:txBody>
      </p:sp>
      <p:sp>
        <p:nvSpPr>
          <p:cNvPr id="54280" name="Rectangle 3079"/>
          <p:cNvSpPr>
            <a:spLocks noChangeArrowheads="1"/>
          </p:cNvSpPr>
          <p:nvPr/>
        </p:nvSpPr>
        <p:spPr bwMode="auto">
          <a:xfrm>
            <a:off x="9372601" y="1752600"/>
            <a:ext cx="1077913" cy="274638"/>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de-DE" sz="1200">
                <a:latin typeface="Times" panose="02020603050405020304" pitchFamily="18" charset="0"/>
              </a:rPr>
              <a:t>Sunrise axions</a:t>
            </a:r>
          </a:p>
        </p:txBody>
      </p:sp>
      <p:sp>
        <p:nvSpPr>
          <p:cNvPr id="54281" name="Text Box 3080"/>
          <p:cNvSpPr txBox="1">
            <a:spLocks noChangeArrowheads="1"/>
          </p:cNvSpPr>
          <p:nvPr/>
        </p:nvSpPr>
        <p:spPr bwMode="auto">
          <a:xfrm>
            <a:off x="2438400" y="0"/>
            <a:ext cx="7086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de-DE" sz="3600" b="1" i="1">
              <a:solidFill>
                <a:schemeClr val="accent2"/>
              </a:solidFill>
              <a:latin typeface="Tahoma" panose="020B0604030504040204" pitchFamily="34" charset="0"/>
            </a:endParaRPr>
          </a:p>
        </p:txBody>
      </p:sp>
      <p:sp>
        <p:nvSpPr>
          <p:cNvPr id="54282" name="Text Box 3081"/>
          <p:cNvSpPr txBox="1">
            <a:spLocks noChangeArrowheads="1"/>
          </p:cNvSpPr>
          <p:nvPr/>
        </p:nvSpPr>
        <p:spPr bwMode="auto">
          <a:xfrm>
            <a:off x="1828800" y="4572001"/>
            <a:ext cx="4953000" cy="1768475"/>
          </a:xfrm>
          <a:prstGeom prst="rect">
            <a:avLst/>
          </a:prstGeom>
          <a:solidFill>
            <a:schemeClr val="bg1"/>
          </a:solidFill>
          <a:ln>
            <a:noFill/>
          </a:ln>
          <a:effectLst>
            <a:outerShdw dist="107763" dir="135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de-DE" sz="2000">
                <a:solidFill>
                  <a:schemeClr val="bg2"/>
                </a:solidFill>
                <a:latin typeface="Times New Roman" panose="02020603050405020304" pitchFamily="18" charset="0"/>
              </a:rPr>
              <a:t>Decomissioned LHC test magnet</a:t>
            </a:r>
          </a:p>
          <a:p>
            <a:pPr eaLnBrk="1" hangingPunct="1">
              <a:spcBef>
                <a:spcPct val="50000"/>
              </a:spcBef>
            </a:pPr>
            <a:r>
              <a:rPr lang="en-US" altLang="de-DE" sz="2000">
                <a:solidFill>
                  <a:schemeClr val="bg2"/>
                </a:solidFill>
                <a:latin typeface="Times New Roman" panose="02020603050405020304" pitchFamily="18" charset="0"/>
              </a:rPr>
              <a:t>Rotating platform</a:t>
            </a:r>
          </a:p>
          <a:p>
            <a:pPr eaLnBrk="1" hangingPunct="1">
              <a:spcBef>
                <a:spcPct val="50000"/>
              </a:spcBef>
            </a:pPr>
            <a:r>
              <a:rPr lang="en-US" altLang="de-DE" sz="2000">
                <a:solidFill>
                  <a:schemeClr val="bg2"/>
                </a:solidFill>
                <a:latin typeface="Times New Roman" panose="02020603050405020304" pitchFamily="18" charset="0"/>
              </a:rPr>
              <a:t>3 X-ray detectors</a:t>
            </a:r>
          </a:p>
          <a:p>
            <a:pPr eaLnBrk="1" hangingPunct="1">
              <a:spcBef>
                <a:spcPct val="50000"/>
              </a:spcBef>
            </a:pPr>
            <a:r>
              <a:rPr lang="en-US" altLang="de-DE" sz="2000">
                <a:solidFill>
                  <a:schemeClr val="bg2"/>
                </a:solidFill>
                <a:latin typeface="Times New Roman" panose="02020603050405020304" pitchFamily="18" charset="0"/>
              </a:rPr>
              <a:t>X-ray Focusing Device</a:t>
            </a:r>
            <a:endParaRPr lang="en-US" altLang="de-DE" sz="2000">
              <a:latin typeface="Times New Roman" panose="02020603050405020304" pitchFamily="18" charset="0"/>
            </a:endParaRPr>
          </a:p>
        </p:txBody>
      </p:sp>
      <p:sp>
        <p:nvSpPr>
          <p:cNvPr id="54283" name="Rectangle 3082"/>
          <p:cNvSpPr>
            <a:spLocks noGrp="1" noChangeArrowheads="1"/>
          </p:cNvSpPr>
          <p:nvPr>
            <p:ph type="title" idx="4294967295"/>
          </p:nvPr>
        </p:nvSpPr>
        <p:spPr bwMode="auto">
          <a:xfrm>
            <a:off x="2209800" y="0"/>
            <a:ext cx="7772400" cy="6096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90000"/>
          </a:bodyPr>
          <a:lstStyle/>
          <a:p>
            <a:pPr eaLnBrk="1" hangingPunct="1"/>
            <a:r>
              <a:rPr lang="en-US" altLang="de-DE" sz="3600" b="1" i="1">
                <a:solidFill>
                  <a:schemeClr val="accent2"/>
                </a:solidFill>
                <a:latin typeface="Comic Sans MS" panose="030F0702030302020204" pitchFamily="66" charset="0"/>
              </a:rPr>
              <a:t>Cern Axion Solar Telescope</a:t>
            </a:r>
            <a:br>
              <a:rPr lang="en-US" altLang="de-DE" sz="3600" b="1" i="1">
                <a:solidFill>
                  <a:schemeClr val="accent2"/>
                </a:solidFill>
                <a:latin typeface="Comic Sans MS" panose="030F0702030302020204" pitchFamily="66" charset="0"/>
              </a:rPr>
            </a:br>
            <a:endParaRPr lang="de-DE" altLang="de-DE" smtClean="0">
              <a:latin typeface="Comic Sans MS" panose="030F0702030302020204" pitchFamily="66" charset="0"/>
            </a:endParaRPr>
          </a:p>
        </p:txBody>
      </p:sp>
    </p:spTree>
    <p:extLst>
      <p:ext uri="{BB962C8B-B14F-4D97-AF65-F5344CB8AC3E}">
        <p14:creationId xmlns:p14="http://schemas.microsoft.com/office/powerpoint/2010/main" val="663748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idx="4294967295"/>
          </p:nvPr>
        </p:nvSpPr>
        <p:spPr bwMode="auto">
          <a:xfrm>
            <a:off x="1981200" y="76201"/>
            <a:ext cx="8229600" cy="792163"/>
          </a:xfrm>
          <a:prstGeom prst="rect">
            <a:avLst/>
          </a:prstGeom>
          <a:solidFill>
            <a:srgbClr val="FFFFFF"/>
          </a:solidFill>
          <a:ln>
            <a:solidFill>
              <a:srgbClr val="000000"/>
            </a:solidFill>
            <a:miter lim="800000"/>
            <a:headEnd/>
            <a:tailEnd/>
          </a:ln>
        </p:spPr>
        <p:txBody>
          <a:bodyPr anchor="ctr"/>
          <a:lstStyle/>
          <a:p>
            <a:r>
              <a:rPr lang="en-US" altLang="de-DE" smtClean="0"/>
              <a:t>Expected Axion Signal</a:t>
            </a:r>
          </a:p>
        </p:txBody>
      </p:sp>
      <p:pic>
        <p:nvPicPr>
          <p:cNvPr id="54275" name="Content Placeholder 3" descr="axionflux-radius-energy.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727200" y="1143000"/>
            <a:ext cx="4216400" cy="3162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4" descr="solar-1982-200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505200"/>
            <a:ext cx="42164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Box 5"/>
          <p:cNvSpPr txBox="1">
            <a:spLocks noChangeArrowheads="1"/>
          </p:cNvSpPr>
          <p:nvPr/>
        </p:nvSpPr>
        <p:spPr bwMode="auto">
          <a:xfrm>
            <a:off x="6858000" y="1044576"/>
            <a:ext cx="3352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Char char="•"/>
            </a:pPr>
            <a:r>
              <a:rPr lang="en-US" altLang="de-DE">
                <a:latin typeface="Calibri" panose="020F0502020204030204" pitchFamily="34" charset="0"/>
              </a:rPr>
              <a:t>Most of the axions are emitted from the inner 20% of the Sun</a:t>
            </a:r>
          </a:p>
          <a:p>
            <a:pPr eaLnBrk="1" hangingPunct="1">
              <a:buFont typeface="Arial" panose="020B0604020202020204" pitchFamily="34" charset="0"/>
              <a:buChar char="•"/>
            </a:pPr>
            <a:r>
              <a:rPr lang="en-US" altLang="de-DE">
                <a:latin typeface="Calibri" panose="020F0502020204030204" pitchFamily="34" charset="0"/>
              </a:rPr>
              <a:t>Conversion probability is proportional to (BL)^2</a:t>
            </a:r>
          </a:p>
          <a:p>
            <a:pPr eaLnBrk="1" hangingPunct="1">
              <a:buFont typeface="Arial" panose="020B0604020202020204" pitchFamily="34" charset="0"/>
              <a:buChar char="•"/>
            </a:pPr>
            <a:r>
              <a:rPr lang="en-US" altLang="de-DE">
                <a:latin typeface="Calibri" panose="020F0502020204030204" pitchFamily="34" charset="0"/>
              </a:rPr>
              <a:t>Therefore </a:t>
            </a:r>
            <a:r>
              <a:rPr lang="en-US" altLang="de-DE" b="1">
                <a:solidFill>
                  <a:srgbClr val="0070C0"/>
                </a:solidFill>
                <a:latin typeface="Calibri" panose="020F0502020204030204" pitchFamily="34" charset="0"/>
              </a:rPr>
              <a:t>a  strong magnet ic field needs to be pointed to the sun</a:t>
            </a:r>
          </a:p>
          <a:p>
            <a:pPr eaLnBrk="1" hangingPunct="1"/>
            <a:endParaRPr lang="en-US" altLang="de-DE">
              <a:latin typeface="Calibri" panose="020F0502020204030204" pitchFamily="34" charset="0"/>
            </a:endParaRPr>
          </a:p>
        </p:txBody>
      </p:sp>
      <p:sp>
        <p:nvSpPr>
          <p:cNvPr id="54278" name="TextBox 6"/>
          <p:cNvSpPr txBox="1">
            <a:spLocks noChangeArrowheads="1"/>
          </p:cNvSpPr>
          <p:nvPr/>
        </p:nvSpPr>
        <p:spPr bwMode="auto">
          <a:xfrm>
            <a:off x="1981200" y="4572001"/>
            <a:ext cx="35194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de-DE">
                <a:latin typeface="Calibri" panose="020F0502020204030204" pitchFamily="34" charset="0"/>
              </a:rPr>
              <a:t>In CAST we expect 0.3 counts per  h</a:t>
            </a:r>
          </a:p>
          <a:p>
            <a:pPr eaLnBrk="1" hangingPunct="1"/>
            <a:r>
              <a:rPr lang="en-US" altLang="de-DE">
                <a:latin typeface="Calibri" panose="020F0502020204030204" pitchFamily="34" charset="0"/>
              </a:rPr>
              <a:t>our from axion-photon conversion</a:t>
            </a:r>
          </a:p>
        </p:txBody>
      </p:sp>
      <p:sp>
        <p:nvSpPr>
          <p:cNvPr id="54279" name="TextBox 7"/>
          <p:cNvSpPr txBox="1">
            <a:spLocks noChangeArrowheads="1"/>
          </p:cNvSpPr>
          <p:nvPr/>
        </p:nvSpPr>
        <p:spPr bwMode="auto">
          <a:xfrm>
            <a:off x="1752601" y="5562601"/>
            <a:ext cx="4200525" cy="7080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de-DE" sz="2000" b="1">
                <a:solidFill>
                  <a:srgbClr val="FF0000"/>
                </a:solidFill>
                <a:latin typeface="Calibri" panose="020F0502020204030204" pitchFamily="34" charset="0"/>
              </a:rPr>
              <a:t>We need low background detectors </a:t>
            </a:r>
          </a:p>
          <a:p>
            <a:pPr eaLnBrk="1" hangingPunct="1"/>
            <a:r>
              <a:rPr lang="en-US" altLang="de-DE" sz="2000" b="1">
                <a:solidFill>
                  <a:srgbClr val="FF0000"/>
                </a:solidFill>
                <a:latin typeface="Calibri" panose="020F0502020204030204" pitchFamily="34" charset="0"/>
              </a:rPr>
              <a:t>sensitive for energies from 0.3-12 keV</a:t>
            </a:r>
          </a:p>
        </p:txBody>
      </p:sp>
    </p:spTree>
    <p:extLst>
      <p:ext uri="{BB962C8B-B14F-4D97-AF65-F5344CB8AC3E}">
        <p14:creationId xmlns:p14="http://schemas.microsoft.com/office/powerpoint/2010/main" val="4497314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Shape 234"/>
          <p:cNvPicPr preferRelativeResize="0"/>
          <p:nvPr/>
        </p:nvPicPr>
        <p:blipFill rotWithShape="1">
          <a:blip r:embed="rId3">
            <a:alphaModFix/>
          </a:blip>
          <a:srcRect/>
          <a:stretch/>
        </p:blipFill>
        <p:spPr>
          <a:xfrm>
            <a:off x="1743180" y="977756"/>
            <a:ext cx="8232233" cy="2946543"/>
          </a:xfrm>
          <a:prstGeom prst="rect">
            <a:avLst/>
          </a:prstGeom>
          <a:noFill/>
          <a:ln>
            <a:noFill/>
          </a:ln>
        </p:spPr>
      </p:pic>
      <p:sp>
        <p:nvSpPr>
          <p:cNvPr id="235" name="Shape 235"/>
          <p:cNvSpPr txBox="1"/>
          <p:nvPr/>
        </p:nvSpPr>
        <p:spPr>
          <a:xfrm>
            <a:off x="1953818" y="267040"/>
            <a:ext cx="4712698" cy="523219"/>
          </a:xfrm>
          <a:prstGeom prst="rect">
            <a:avLst/>
          </a:prstGeom>
          <a:noFill/>
          <a:ln>
            <a:noFill/>
          </a:ln>
        </p:spPr>
        <p:txBody>
          <a:bodyPr lIns="91425" tIns="45700" rIns="91425" bIns="45700" anchor="t" anchorCtr="0">
            <a:noAutofit/>
          </a:bodyPr>
          <a:lstStyle/>
          <a:p>
            <a:pPr>
              <a:buSzPct val="25000"/>
            </a:pPr>
            <a:r>
              <a:rPr lang="en-US" sz="2800" b="1">
                <a:solidFill>
                  <a:schemeClr val="dk1"/>
                </a:solidFill>
                <a:latin typeface="Calibri"/>
                <a:ea typeface="Calibri"/>
                <a:cs typeface="Calibri"/>
                <a:sym typeface="Calibri"/>
              </a:rPr>
              <a:t>Solar axions – Primakoff effect</a:t>
            </a:r>
          </a:p>
        </p:txBody>
      </p:sp>
      <p:pic>
        <p:nvPicPr>
          <p:cNvPr id="236" name="Shape 236"/>
          <p:cNvPicPr preferRelativeResize="0"/>
          <p:nvPr/>
        </p:nvPicPr>
        <p:blipFill rotWithShape="1">
          <a:blip r:embed="rId4">
            <a:alphaModFix/>
          </a:blip>
          <a:srcRect/>
          <a:stretch/>
        </p:blipFill>
        <p:spPr>
          <a:xfrm>
            <a:off x="2259450" y="3689128"/>
            <a:ext cx="7293188" cy="2546572"/>
          </a:xfrm>
          <a:prstGeom prst="rect">
            <a:avLst/>
          </a:prstGeom>
          <a:noFill/>
          <a:ln>
            <a:noFill/>
          </a:ln>
        </p:spPr>
      </p:pic>
      <p:sp>
        <p:nvSpPr>
          <p:cNvPr id="238" name="Shape 238"/>
          <p:cNvSpPr txBox="1"/>
          <p:nvPr/>
        </p:nvSpPr>
        <p:spPr>
          <a:xfrm>
            <a:off x="4406900" y="5651501"/>
            <a:ext cx="2340078" cy="400109"/>
          </a:xfrm>
          <a:prstGeom prst="rect">
            <a:avLst/>
          </a:prstGeom>
          <a:noFill/>
          <a:ln>
            <a:noFill/>
          </a:ln>
        </p:spPr>
        <p:txBody>
          <a:bodyPr lIns="91425" tIns="45700" rIns="91425" bIns="45700" anchor="t" anchorCtr="0">
            <a:noAutofit/>
          </a:bodyPr>
          <a:lstStyle/>
          <a:p>
            <a:pPr>
              <a:buSzPct val="25000"/>
            </a:pPr>
            <a:r>
              <a:rPr lang="en-US" sz="2000" b="1">
                <a:solidFill>
                  <a:schemeClr val="dk1"/>
                </a:solidFill>
                <a:latin typeface="Calibri"/>
                <a:ea typeface="Calibri"/>
                <a:cs typeface="Calibri"/>
                <a:sym typeface="Calibri"/>
              </a:rPr>
              <a:t>Helioscope Principle</a:t>
            </a:r>
          </a:p>
        </p:txBody>
      </p:sp>
      <p:pic>
        <p:nvPicPr>
          <p:cNvPr id="239" name="Shape 239"/>
          <p:cNvPicPr preferRelativeResize="0"/>
          <p:nvPr/>
        </p:nvPicPr>
        <p:blipFill rotWithShape="1">
          <a:blip r:embed="rId5">
            <a:alphaModFix/>
          </a:blip>
          <a:srcRect/>
          <a:stretch/>
        </p:blipFill>
        <p:spPr>
          <a:xfrm>
            <a:off x="2594055" y="1012103"/>
            <a:ext cx="7057944" cy="5420354"/>
          </a:xfrm>
          <a:prstGeom prst="rect">
            <a:avLst/>
          </a:prstGeom>
          <a:noFill/>
          <a:ln>
            <a:noFill/>
          </a:ln>
        </p:spPr>
      </p:pic>
      <p:sp>
        <p:nvSpPr>
          <p:cNvPr id="240" name="Shape 240"/>
          <p:cNvSpPr/>
          <p:nvPr/>
        </p:nvSpPr>
        <p:spPr>
          <a:xfrm>
            <a:off x="6394657" y="1450463"/>
            <a:ext cx="3630006" cy="1262805"/>
          </a:xfrm>
          <a:prstGeom prst="rect">
            <a:avLst/>
          </a:prstGeom>
          <a:noFill/>
          <a:ln>
            <a:noFill/>
          </a:ln>
        </p:spPr>
        <p:txBody>
          <a:bodyPr lIns="0" tIns="0" rIns="40625" bIns="0" anchor="t" anchorCtr="0">
            <a:noAutofit/>
          </a:bodyPr>
          <a:lstStyle/>
          <a:p>
            <a:pPr marL="39688" indent="-1587">
              <a:lnSpc>
                <a:spcPct val="120000"/>
              </a:lnSpc>
              <a:buSzPct val="25000"/>
            </a:pPr>
            <a:r>
              <a:rPr lang="en-US" sz="2000" b="1">
                <a:solidFill>
                  <a:schemeClr val="dk1"/>
                </a:solidFill>
                <a:latin typeface="Times New Roman"/>
                <a:ea typeface="Times New Roman"/>
                <a:cs typeface="Times New Roman"/>
                <a:sym typeface="Times New Roman"/>
              </a:rPr>
              <a:t>Mean energy = 4.2 keV</a:t>
            </a:r>
          </a:p>
          <a:p>
            <a:pPr marL="39688" indent="-1587">
              <a:lnSpc>
                <a:spcPct val="120000"/>
              </a:lnSpc>
              <a:buSzPct val="25000"/>
            </a:pPr>
            <a:r>
              <a:rPr lang="en-US" sz="2000" b="1">
                <a:solidFill>
                  <a:schemeClr val="dk1"/>
                </a:solidFill>
                <a:latin typeface="Times New Roman"/>
                <a:ea typeface="Times New Roman"/>
                <a:cs typeface="Times New Roman"/>
                <a:sym typeface="Times New Roman"/>
              </a:rPr>
              <a:t>Axion Luminosity =</a:t>
            </a:r>
            <a:r>
              <a:rPr lang="en-US" sz="2000" b="1">
                <a:solidFill>
                  <a:srgbClr val="FF0000"/>
                </a:solidFill>
                <a:latin typeface="Times New Roman"/>
                <a:ea typeface="Times New Roman"/>
                <a:cs typeface="Times New Roman"/>
                <a:sym typeface="Times New Roman"/>
              </a:rPr>
              <a:t>1.9 x 10</a:t>
            </a:r>
            <a:r>
              <a:rPr lang="en-US" sz="2000" b="1" baseline="30000">
                <a:solidFill>
                  <a:srgbClr val="FF0000"/>
                </a:solidFill>
                <a:latin typeface="Times New Roman"/>
                <a:ea typeface="Times New Roman"/>
                <a:cs typeface="Times New Roman"/>
                <a:sym typeface="Times New Roman"/>
              </a:rPr>
              <a:t>-3</a:t>
            </a:r>
            <a:r>
              <a:rPr lang="en-US" sz="2000" b="1">
                <a:solidFill>
                  <a:srgbClr val="FF0000"/>
                </a:solidFill>
                <a:latin typeface="Times New Roman"/>
                <a:ea typeface="Times New Roman"/>
                <a:cs typeface="Times New Roman"/>
                <a:sym typeface="Times New Roman"/>
              </a:rPr>
              <a:t> L</a:t>
            </a:r>
            <a:r>
              <a:rPr lang="en-US" sz="2000" b="1" baseline="-25000">
                <a:solidFill>
                  <a:srgbClr val="FF0000"/>
                </a:solidFill>
                <a:latin typeface="Noto Symbol"/>
                <a:ea typeface="Noto Symbol"/>
                <a:cs typeface="Noto Symbol"/>
                <a:sym typeface="Noto Symbol"/>
              </a:rPr>
              <a:t>◉</a:t>
            </a:r>
          </a:p>
          <a:p>
            <a:pPr marL="39688" indent="-1587">
              <a:lnSpc>
                <a:spcPct val="120000"/>
              </a:lnSpc>
              <a:buSzPct val="25000"/>
            </a:pPr>
            <a:r>
              <a:rPr lang="en-US" sz="2000" b="1">
                <a:solidFill>
                  <a:schemeClr val="dk1"/>
                </a:solidFill>
                <a:latin typeface="Times New Roman"/>
                <a:ea typeface="Times New Roman"/>
                <a:cs typeface="Times New Roman"/>
                <a:sym typeface="Times New Roman"/>
              </a:rPr>
              <a:t>Axion flux = 3.8x10</a:t>
            </a:r>
            <a:r>
              <a:rPr lang="en-US" sz="2000" b="1" baseline="30000">
                <a:solidFill>
                  <a:schemeClr val="dk1"/>
                </a:solidFill>
                <a:latin typeface="Times New Roman"/>
                <a:ea typeface="Times New Roman"/>
                <a:cs typeface="Times New Roman"/>
                <a:sym typeface="Times New Roman"/>
              </a:rPr>
              <a:t>11 </a:t>
            </a:r>
            <a:r>
              <a:rPr lang="en-US" sz="2000" b="1">
                <a:solidFill>
                  <a:schemeClr val="dk1"/>
                </a:solidFill>
                <a:latin typeface="Times New Roman"/>
                <a:ea typeface="Times New Roman"/>
                <a:cs typeface="Times New Roman"/>
                <a:sym typeface="Times New Roman"/>
              </a:rPr>
              <a:t>cm</a:t>
            </a:r>
            <a:r>
              <a:rPr lang="en-US" sz="2000" b="1" baseline="30000">
                <a:solidFill>
                  <a:schemeClr val="dk1"/>
                </a:solidFill>
                <a:latin typeface="Times New Roman"/>
                <a:ea typeface="Times New Roman"/>
                <a:cs typeface="Times New Roman"/>
                <a:sym typeface="Times New Roman"/>
              </a:rPr>
              <a:t>-2</a:t>
            </a:r>
            <a:r>
              <a:rPr lang="en-US" sz="2000" b="1">
                <a:solidFill>
                  <a:schemeClr val="dk1"/>
                </a:solidFill>
                <a:latin typeface="Times New Roman"/>
                <a:ea typeface="Times New Roman"/>
                <a:cs typeface="Times New Roman"/>
                <a:sym typeface="Times New Roman"/>
              </a:rPr>
              <a:t> s </a:t>
            </a:r>
            <a:r>
              <a:rPr lang="en-US" sz="2000" b="1" baseline="30000">
                <a:solidFill>
                  <a:schemeClr val="dk1"/>
                </a:solidFill>
                <a:latin typeface="Times New Roman"/>
                <a:ea typeface="Times New Roman"/>
                <a:cs typeface="Times New Roman"/>
                <a:sym typeface="Times New Roman"/>
              </a:rPr>
              <a:t>-1</a:t>
            </a:r>
          </a:p>
        </p:txBody>
      </p:sp>
      <p:cxnSp>
        <p:nvCxnSpPr>
          <p:cNvPr id="241" name="Shape 241"/>
          <p:cNvCxnSpPr/>
          <p:nvPr/>
        </p:nvCxnSpPr>
        <p:spPr>
          <a:xfrm>
            <a:off x="4648941" y="2072232"/>
            <a:ext cx="2259859" cy="1887023"/>
          </a:xfrm>
          <a:prstGeom prst="straightConnector1">
            <a:avLst/>
          </a:prstGeom>
          <a:noFill/>
          <a:ln w="25400" cap="flat" cmpd="sng">
            <a:solidFill>
              <a:schemeClr val="accent1"/>
            </a:solidFill>
            <a:prstDash val="solid"/>
            <a:round/>
            <a:headEnd type="stealth" w="lg" len="lg"/>
            <a:tailEnd type="stealth" w="lg" len="lg"/>
          </a:ln>
        </p:spPr>
      </p:cxnSp>
      <p:sp>
        <p:nvSpPr>
          <p:cNvPr id="242" name="Shape 242"/>
          <p:cNvSpPr txBox="1"/>
          <p:nvPr/>
        </p:nvSpPr>
        <p:spPr>
          <a:xfrm>
            <a:off x="6908800" y="3759201"/>
            <a:ext cx="1777900" cy="400109"/>
          </a:xfrm>
          <a:prstGeom prst="rect">
            <a:avLst/>
          </a:prstGeom>
          <a:noFill/>
          <a:ln>
            <a:noFill/>
          </a:ln>
        </p:spPr>
        <p:txBody>
          <a:bodyPr lIns="91425" tIns="45700" rIns="91425" bIns="45700" anchor="t" anchorCtr="0">
            <a:noAutofit/>
          </a:bodyPr>
          <a:lstStyle/>
          <a:p>
            <a:pPr>
              <a:buSzPct val="25000"/>
            </a:pPr>
            <a:r>
              <a:rPr lang="en-US" sz="2000" b="1">
                <a:solidFill>
                  <a:schemeClr val="dk1"/>
                </a:solidFill>
                <a:latin typeface="Calibri"/>
                <a:ea typeface="Calibri"/>
                <a:cs typeface="Calibri"/>
                <a:sym typeface="Calibri"/>
              </a:rPr>
              <a:t>90% of the flux</a:t>
            </a:r>
          </a:p>
        </p:txBody>
      </p:sp>
      <p:sp>
        <p:nvSpPr>
          <p:cNvPr id="243" name="Shape 243"/>
          <p:cNvSpPr/>
          <p:nvPr/>
        </p:nvSpPr>
        <p:spPr>
          <a:xfrm>
            <a:off x="5200401" y="1971961"/>
            <a:ext cx="1011009" cy="367654"/>
          </a:xfrm>
          <a:prstGeom prst="roundRect">
            <a:avLst>
              <a:gd name="adj" fmla="val 16667"/>
            </a:avLst>
          </a:prstGeom>
          <a:solidFill>
            <a:srgbClr val="244061">
              <a:alpha val="49803"/>
            </a:srgbClr>
          </a:solidFill>
          <a:ln w="9525" cap="flat" cmpd="sng">
            <a:solidFill>
              <a:srgbClr val="4A7DBB"/>
            </a:solidFill>
            <a:prstDash val="solid"/>
            <a:round/>
            <a:headEnd type="none" w="med" len="med"/>
            <a:tailEnd type="none" w="med" len="med"/>
          </a:ln>
        </p:spPr>
        <p:txBody>
          <a:bodyPr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244" name="Shape 244"/>
          <p:cNvSpPr txBox="1">
            <a:spLocks noGrp="1"/>
          </p:cNvSpPr>
          <p:nvPr>
            <p:ph type="sldNum" idx="12"/>
          </p:nvPr>
        </p:nvSpPr>
        <p:spPr>
          <a:xfrm>
            <a:off x="9875520" y="6492876"/>
            <a:ext cx="792480" cy="365125"/>
          </a:xfrm>
          <a:prstGeom prst="rect">
            <a:avLst/>
          </a:prstGeom>
          <a:noFill/>
          <a:ln>
            <a:noFill/>
          </a:ln>
        </p:spPr>
        <p:txBody>
          <a:bodyPr vert="horz" lIns="91425" tIns="45700" rIns="91425" bIns="45700" rtlCol="0" anchor="ctr" anchorCtr="0">
            <a:noAutofit/>
          </a:bodyPr>
          <a:lstStyle/>
          <a:p>
            <a:pPr>
              <a:buSzPct val="25000"/>
            </a:pPr>
            <a:fld id="{00000000-1234-1234-1234-123412341234}" type="slidenum">
              <a:rPr lang="en-US">
                <a:solidFill>
                  <a:srgbClr val="888888"/>
                </a:solidFill>
              </a:rPr>
              <a:pPr>
                <a:buSzPct val="25000"/>
              </a:pPr>
              <a:t>14</a:t>
            </a:fld>
            <a:endParaRPr lang="en-US">
              <a:solidFill>
                <a:srgbClr val="888888"/>
              </a:solidFill>
            </a:endParaRPr>
          </a:p>
        </p:txBody>
      </p:sp>
    </p:spTree>
    <p:extLst>
      <p:ext uri="{BB962C8B-B14F-4D97-AF65-F5344CB8AC3E}">
        <p14:creationId xmlns:p14="http://schemas.microsoft.com/office/powerpoint/2010/main" val="1041333628"/>
      </p:ext>
    </p:extLst>
  </p:cSld>
  <p:clrMapOvr>
    <a:masterClrMapping/>
  </p:clrMapOvr>
  <p:transition spd="slow">
    <p:pu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liennummernplatzhalter 3"/>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0AEF26-C344-473F-9020-08E1CA2FC04C}" type="slidenum">
              <a:rPr lang="de-DE" altLang="de-DE" smtClean="0"/>
              <a:pPr/>
              <a:t>15</a:t>
            </a:fld>
            <a:endParaRPr lang="de-DE" altLang="de-DE" smtClean="0"/>
          </a:p>
        </p:txBody>
      </p:sp>
      <p:sp>
        <p:nvSpPr>
          <p:cNvPr id="52227" name="Text Box 5"/>
          <p:cNvSpPr txBox="1">
            <a:spLocks noChangeArrowheads="1"/>
          </p:cNvSpPr>
          <p:nvPr/>
        </p:nvSpPr>
        <p:spPr bwMode="auto">
          <a:xfrm>
            <a:off x="2133601" y="9525"/>
            <a:ext cx="85756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3600" b="1">
                <a:solidFill>
                  <a:schemeClr val="accent2"/>
                </a:solidFill>
                <a:latin typeface="Comic Sans MS" panose="030F0702030302020204" pitchFamily="66" charset="0"/>
              </a:rPr>
              <a:t>CERN und CAST (</a:t>
            </a:r>
            <a:r>
              <a:rPr lang="de-DE" altLang="de-DE" sz="2400" b="1">
                <a:solidFill>
                  <a:schemeClr val="accent2"/>
                </a:solidFill>
                <a:latin typeface="Comic Sans MS" panose="030F0702030302020204" pitchFamily="66" charset="0"/>
              </a:rPr>
              <a:t>CERN Axion Solar Telescope</a:t>
            </a:r>
            <a:r>
              <a:rPr lang="de-DE" altLang="de-DE" sz="3600" b="1">
                <a:solidFill>
                  <a:schemeClr val="accent2"/>
                </a:solidFill>
                <a:latin typeface="Comic Sans MS" panose="030F0702030302020204" pitchFamily="66" charset="0"/>
              </a:rPr>
              <a:t>)</a:t>
            </a:r>
          </a:p>
        </p:txBody>
      </p:sp>
      <p:pic>
        <p:nvPicPr>
          <p:cNvPr id="52228" name="Picture 6" descr="CERN aerial LH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762001"/>
            <a:ext cx="7962900" cy="544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 Box 7"/>
          <p:cNvSpPr txBox="1">
            <a:spLocks noChangeArrowheads="1"/>
          </p:cNvSpPr>
          <p:nvPr/>
        </p:nvSpPr>
        <p:spPr bwMode="auto">
          <a:xfrm>
            <a:off x="6553200" y="3200401"/>
            <a:ext cx="1028700" cy="46672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2400" b="1">
                <a:solidFill>
                  <a:srgbClr val="FF3300"/>
                </a:solidFill>
                <a:latin typeface="Comic Sans MS" panose="030F0702030302020204" pitchFamily="66" charset="0"/>
              </a:rPr>
              <a:t>CAST</a:t>
            </a:r>
          </a:p>
        </p:txBody>
      </p:sp>
      <p:sp>
        <p:nvSpPr>
          <p:cNvPr id="52230" name="Line 8"/>
          <p:cNvSpPr>
            <a:spLocks noChangeShapeType="1"/>
          </p:cNvSpPr>
          <p:nvPr/>
        </p:nvSpPr>
        <p:spPr bwMode="auto">
          <a:xfrm flipV="1">
            <a:off x="5181600" y="3505200"/>
            <a:ext cx="1371600" cy="457200"/>
          </a:xfrm>
          <a:prstGeom prst="line">
            <a:avLst/>
          </a:prstGeom>
          <a:noFill/>
          <a:ln w="5715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extLst>
      <p:ext uri="{BB962C8B-B14F-4D97-AF65-F5344CB8AC3E}">
        <p14:creationId xmlns:p14="http://schemas.microsoft.com/office/powerpoint/2010/main" val="19191740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Shape 299"/>
          <p:cNvSpPr txBox="1"/>
          <p:nvPr/>
        </p:nvSpPr>
        <p:spPr>
          <a:xfrm>
            <a:off x="1953816" y="267039"/>
            <a:ext cx="5368866" cy="954106"/>
          </a:xfrm>
          <a:prstGeom prst="rect">
            <a:avLst/>
          </a:prstGeom>
          <a:noFill/>
          <a:ln>
            <a:noFill/>
          </a:ln>
        </p:spPr>
        <p:txBody>
          <a:bodyPr lIns="91425" tIns="45700" rIns="91425" bIns="45700" anchor="t" anchorCtr="0">
            <a:noAutofit/>
          </a:bodyPr>
          <a:lstStyle/>
          <a:p>
            <a:pPr>
              <a:buSzPct val="25000"/>
            </a:pPr>
            <a:r>
              <a:rPr lang="en-US" sz="2800" b="1">
                <a:solidFill>
                  <a:schemeClr val="dk1"/>
                </a:solidFill>
                <a:latin typeface="Calibri"/>
                <a:ea typeface="Calibri"/>
                <a:cs typeface="Calibri"/>
                <a:sym typeface="Calibri"/>
              </a:rPr>
              <a:t>Sun tracking time-lapse / </a:t>
            </a:r>
            <a:r>
              <a:rPr lang="en-US" sz="2800" b="1">
                <a:solidFill>
                  <a:srgbClr val="366092"/>
                </a:solidFill>
                <a:latin typeface="Calibri"/>
                <a:ea typeface="Calibri"/>
                <a:cs typeface="Calibri"/>
                <a:sym typeface="Calibri"/>
              </a:rPr>
              <a:t>3.5 Hours</a:t>
            </a:r>
          </a:p>
          <a:p>
            <a:endParaRPr sz="2800" b="1">
              <a:solidFill>
                <a:schemeClr val="dk1"/>
              </a:solidFill>
              <a:latin typeface="Calibri"/>
              <a:ea typeface="Calibri"/>
              <a:cs typeface="Calibri"/>
              <a:sym typeface="Calibri"/>
            </a:endParaRPr>
          </a:p>
        </p:txBody>
      </p:sp>
      <p:pic>
        <p:nvPicPr>
          <p:cNvPr id="300" name="Shape 300">
            <a:hlinkClick r:id="rId3" action="ppaction://hlinkfile"/>
          </p:cNvPr>
          <p:cNvPicPr preferRelativeResize="0"/>
          <p:nvPr/>
        </p:nvPicPr>
        <p:blipFill rotWithShape="1">
          <a:blip r:embed="rId4">
            <a:alphaModFix/>
          </a:blip>
          <a:srcRect/>
          <a:stretch/>
        </p:blipFill>
        <p:spPr>
          <a:xfrm>
            <a:off x="1534159" y="857251"/>
            <a:ext cx="9144000" cy="5143499"/>
          </a:xfrm>
          <a:prstGeom prst="rect">
            <a:avLst/>
          </a:prstGeom>
          <a:noFill/>
          <a:ln>
            <a:noFill/>
          </a:ln>
        </p:spPr>
      </p:pic>
      <p:sp>
        <p:nvSpPr>
          <p:cNvPr id="302" name="Shape 302"/>
          <p:cNvSpPr txBox="1">
            <a:spLocks noGrp="1"/>
          </p:cNvSpPr>
          <p:nvPr>
            <p:ph type="sldNum" idx="12"/>
          </p:nvPr>
        </p:nvSpPr>
        <p:spPr>
          <a:xfrm>
            <a:off x="9875520" y="6492876"/>
            <a:ext cx="792480" cy="365125"/>
          </a:xfrm>
          <a:prstGeom prst="rect">
            <a:avLst/>
          </a:prstGeom>
          <a:noFill/>
          <a:ln>
            <a:noFill/>
          </a:ln>
        </p:spPr>
        <p:txBody>
          <a:bodyPr vert="horz" lIns="91425" tIns="45700" rIns="91425" bIns="45700" rtlCol="0" anchor="ctr" anchorCtr="0">
            <a:noAutofit/>
          </a:bodyPr>
          <a:lstStyle/>
          <a:p>
            <a:pPr>
              <a:buSzPct val="25000"/>
            </a:pPr>
            <a:fld id="{00000000-1234-1234-1234-123412341234}" type="slidenum">
              <a:rPr lang="en-US">
                <a:solidFill>
                  <a:srgbClr val="888888"/>
                </a:solidFill>
              </a:rPr>
              <a:pPr>
                <a:buSzPct val="25000"/>
              </a:pPr>
              <a:t>16</a:t>
            </a:fld>
            <a:endParaRPr lang="en-US">
              <a:solidFill>
                <a:srgbClr val="888888"/>
              </a:solidFill>
            </a:endParaRPr>
          </a:p>
        </p:txBody>
      </p:sp>
      <p:sp>
        <p:nvSpPr>
          <p:cNvPr id="303" name="Shape 303"/>
          <p:cNvSpPr txBox="1"/>
          <p:nvPr/>
        </p:nvSpPr>
        <p:spPr>
          <a:xfrm>
            <a:off x="1892301" y="6045200"/>
            <a:ext cx="8623299" cy="369332"/>
          </a:xfrm>
          <a:prstGeom prst="rect">
            <a:avLst/>
          </a:prstGeom>
          <a:noFill/>
          <a:ln>
            <a:noFill/>
          </a:ln>
        </p:spPr>
        <p:txBody>
          <a:bodyPr lIns="91425" tIns="45700" rIns="91425" bIns="45700" anchor="t" anchorCtr="0">
            <a:noAutofit/>
          </a:bodyPr>
          <a:lstStyle/>
          <a:p>
            <a:pPr>
              <a:buSzPct val="25000"/>
            </a:pPr>
            <a:r>
              <a:rPr lang="en-US">
                <a:solidFill>
                  <a:schemeClr val="dk1"/>
                </a:solidFill>
                <a:latin typeface="Calibri"/>
                <a:ea typeface="Calibri"/>
                <a:cs typeface="Calibri"/>
                <a:sym typeface="Calibri"/>
              </a:rPr>
              <a:t>90 minutes of solar tracking (16° zenith) and 21 hours of background per detector per day</a:t>
            </a:r>
          </a:p>
        </p:txBody>
      </p:sp>
    </p:spTree>
    <p:extLst>
      <p:ext uri="{BB962C8B-B14F-4D97-AF65-F5344CB8AC3E}">
        <p14:creationId xmlns:p14="http://schemas.microsoft.com/office/powerpoint/2010/main" val="4208596394"/>
      </p:ext>
    </p:extLst>
  </p:cSld>
  <p:clrMapOvr>
    <a:masterClrMapping/>
  </p:clrMapOvr>
  <p:transition spd="slow">
    <p:push/>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oliennummernplatzhalter 3"/>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8ABA4E0-2FD0-4BE9-A3AD-20A6BE1FE1AA}" type="slidenum">
              <a:rPr lang="de-DE" altLang="de-DE" smtClean="0"/>
              <a:pPr/>
              <a:t>17</a:t>
            </a:fld>
            <a:endParaRPr lang="de-DE" altLang="de-DE" smtClean="0"/>
          </a:p>
        </p:txBody>
      </p:sp>
      <p:pic>
        <p:nvPicPr>
          <p:cNvPr id="63491" name="Picture 1026" descr="IMG_06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166812"/>
            <a:ext cx="71628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1027"/>
          <p:cNvSpPr txBox="1">
            <a:spLocks noChangeArrowheads="1"/>
          </p:cNvSpPr>
          <p:nvPr/>
        </p:nvSpPr>
        <p:spPr bwMode="auto">
          <a:xfrm>
            <a:off x="1825625" y="301625"/>
            <a:ext cx="472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de-DE" sz="2400" b="1" i="1">
              <a:solidFill>
                <a:schemeClr val="bg2"/>
              </a:solidFill>
              <a:latin typeface="Tahoma" panose="020B0604030504040204" pitchFamily="34" charset="0"/>
            </a:endParaRPr>
          </a:p>
        </p:txBody>
      </p:sp>
      <p:pic>
        <p:nvPicPr>
          <p:cNvPr id="63493" name="Picture 1028"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8965" y="4191794"/>
            <a:ext cx="3200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Text Box 1029"/>
          <p:cNvSpPr txBox="1">
            <a:spLocks noChangeArrowheads="1"/>
          </p:cNvSpPr>
          <p:nvPr/>
        </p:nvSpPr>
        <p:spPr bwMode="auto">
          <a:xfrm>
            <a:off x="8610600" y="1166812"/>
            <a:ext cx="4191000" cy="1092200"/>
          </a:xfrm>
          <a:prstGeom prst="rect">
            <a:avLst/>
          </a:prstGeom>
          <a:solidFill>
            <a:schemeClr val="bg1"/>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de-DE" sz="2000" b="1" u="sng" dirty="0">
                <a:solidFill>
                  <a:schemeClr val="bg1">
                    <a:lumMod val="65000"/>
                  </a:schemeClr>
                </a:solidFill>
                <a:latin typeface="Tahoma" panose="020B0604030504040204" pitchFamily="34" charset="0"/>
              </a:rPr>
              <a:t>Tracking System</a:t>
            </a:r>
            <a:r>
              <a:rPr lang="en-US" altLang="de-DE" b="1" dirty="0">
                <a:solidFill>
                  <a:schemeClr val="bg1">
                    <a:lumMod val="65000"/>
                  </a:schemeClr>
                </a:solidFill>
                <a:latin typeface="Tahoma" panose="020B0604030504040204" pitchFamily="34" charset="0"/>
              </a:rPr>
              <a:t>: </a:t>
            </a:r>
          </a:p>
          <a:p>
            <a:pPr eaLnBrk="1" hangingPunct="1">
              <a:spcBef>
                <a:spcPct val="50000"/>
              </a:spcBef>
            </a:pPr>
            <a:r>
              <a:rPr lang="en-US" altLang="de-DE" b="1" dirty="0">
                <a:solidFill>
                  <a:schemeClr val="bg1">
                    <a:lumMod val="65000"/>
                  </a:schemeClr>
                </a:solidFill>
                <a:latin typeface="Tahoma" panose="020B0604030504040204" pitchFamily="34" charset="0"/>
              </a:rPr>
              <a:t>Calibrated and correlated to universal coordinates  (GPS)</a:t>
            </a:r>
          </a:p>
        </p:txBody>
      </p:sp>
      <p:sp>
        <p:nvSpPr>
          <p:cNvPr id="63495" name="Text Box 1030"/>
          <p:cNvSpPr txBox="1">
            <a:spLocks noChangeArrowheads="1"/>
          </p:cNvSpPr>
          <p:nvPr/>
        </p:nvSpPr>
        <p:spPr bwMode="auto">
          <a:xfrm>
            <a:off x="76200" y="5705475"/>
            <a:ext cx="3962400" cy="1016000"/>
          </a:xfrm>
          <a:prstGeom prst="rect">
            <a:avLst/>
          </a:prstGeom>
          <a:solidFill>
            <a:schemeClr val="bg1"/>
          </a:solidFill>
          <a:ln>
            <a:noFill/>
          </a:ln>
          <a:effectLst>
            <a:outerShdw dist="107763" dir="135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de-DE" sz="2000" dirty="0">
                <a:latin typeface="Tahoma" panose="020B0604030504040204" pitchFamily="34" charset="0"/>
              </a:rPr>
              <a:t>two times a year (</a:t>
            </a:r>
            <a:r>
              <a:rPr lang="en-US" altLang="de-DE" sz="2000" dirty="0" err="1">
                <a:latin typeface="Tahoma" panose="020B0604030504040204" pitchFamily="34" charset="0"/>
              </a:rPr>
              <a:t>September&amp;March</a:t>
            </a:r>
            <a:r>
              <a:rPr lang="en-US" altLang="de-DE" sz="2000" dirty="0">
                <a:latin typeface="Tahoma" panose="020B0604030504040204" pitchFamily="34" charset="0"/>
              </a:rPr>
              <a:t>)  the sun is within this window</a:t>
            </a:r>
          </a:p>
        </p:txBody>
      </p:sp>
      <p:sp>
        <p:nvSpPr>
          <p:cNvPr id="63496" name="Text Box 1031"/>
          <p:cNvSpPr txBox="1">
            <a:spLocks noChangeArrowheads="1"/>
          </p:cNvSpPr>
          <p:nvPr/>
        </p:nvSpPr>
        <p:spPr bwMode="auto">
          <a:xfrm>
            <a:off x="1380565" y="1166812"/>
            <a:ext cx="1905000" cy="708025"/>
          </a:xfrm>
          <a:prstGeom prst="rect">
            <a:avLst/>
          </a:prstGeom>
          <a:solidFill>
            <a:schemeClr val="bg1"/>
          </a:solidFill>
          <a:ln w="19050">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de-DE" sz="2000" b="1" i="1" dirty="0">
                <a:latin typeface="Tahoma" panose="020B0604030504040204" pitchFamily="34" charset="0"/>
              </a:rPr>
              <a:t>towards sunrise</a:t>
            </a:r>
          </a:p>
        </p:txBody>
      </p:sp>
      <p:sp>
        <p:nvSpPr>
          <p:cNvPr id="63497" name="Rectangle 1032"/>
          <p:cNvSpPr>
            <a:spLocks noGrp="1" noChangeArrowheads="1"/>
          </p:cNvSpPr>
          <p:nvPr>
            <p:ph type="title" idx="4294967295"/>
          </p:nvPr>
        </p:nvSpPr>
        <p:spPr bwMode="auto">
          <a:xfrm>
            <a:off x="2133600" y="53975"/>
            <a:ext cx="7772400" cy="10858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eaLnBrk="1" hangingPunct="1"/>
            <a:r>
              <a:rPr lang="en-US" altLang="de-DE" sz="3600" b="1" i="1" dirty="0">
                <a:solidFill>
                  <a:srgbClr val="0070C0"/>
                </a:solidFill>
                <a:latin typeface="Comic Sans MS" panose="030F0702030302020204" pitchFamily="66" charset="0"/>
              </a:rPr>
              <a:t>Magnet, platform, </a:t>
            </a:r>
            <a:r>
              <a:rPr lang="en-US" altLang="de-DE" sz="3600" b="1" i="1" dirty="0" smtClean="0">
                <a:solidFill>
                  <a:srgbClr val="0070C0"/>
                </a:solidFill>
                <a:latin typeface="Comic Sans MS" panose="030F0702030302020204" pitchFamily="66" charset="0"/>
              </a:rPr>
              <a:t>cryogenics</a:t>
            </a:r>
            <a:endParaRPr lang="de-DE" altLang="de-DE" dirty="0" smtClean="0">
              <a:solidFill>
                <a:srgbClr val="0070C0"/>
              </a:solidFill>
            </a:endParaRPr>
          </a:p>
        </p:txBody>
      </p:sp>
    </p:spTree>
    <p:extLst>
      <p:ext uri="{BB962C8B-B14F-4D97-AF65-F5344CB8AC3E}">
        <p14:creationId xmlns:p14="http://schemas.microsoft.com/office/powerpoint/2010/main" val="19817916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oliennummernplatzhalter 3"/>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C25EC8E-63B8-41C3-A3E4-8A663E15FAC9}" type="slidenum">
              <a:rPr lang="de-DE" altLang="de-DE" smtClean="0"/>
              <a:pPr/>
              <a:t>18</a:t>
            </a:fld>
            <a:endParaRPr lang="de-DE" altLang="de-DE" smtClean="0"/>
          </a:p>
        </p:txBody>
      </p:sp>
      <p:pic>
        <p:nvPicPr>
          <p:cNvPr id="64515" name="Picture 2050" descr="Waldoeffn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1" y="1143000"/>
            <a:ext cx="7802563"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 Box 2051"/>
          <p:cNvSpPr txBox="1">
            <a:spLocks noChangeArrowheads="1"/>
          </p:cNvSpPr>
          <p:nvPr/>
        </p:nvSpPr>
        <p:spPr bwMode="auto">
          <a:xfrm>
            <a:off x="1577976" y="52388"/>
            <a:ext cx="8882063"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de-DE" altLang="de-DE" sz="3600" b="1">
                <a:solidFill>
                  <a:schemeClr val="accent2"/>
                </a:solidFill>
                <a:latin typeface="Comic Sans MS" panose="030F0702030302020204" pitchFamily="66" charset="0"/>
              </a:rPr>
              <a:t>Really existing experimental problems</a:t>
            </a:r>
          </a:p>
        </p:txBody>
      </p:sp>
    </p:spTree>
    <p:extLst>
      <p:ext uri="{BB962C8B-B14F-4D97-AF65-F5344CB8AC3E}">
        <p14:creationId xmlns:p14="http://schemas.microsoft.com/office/powerpoint/2010/main" val="23064414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Foliennummernplatzhalter 3"/>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7879B2A-4EA5-412E-B998-6EE7BFE7825B}" type="slidenum">
              <a:rPr lang="de-DE" altLang="de-DE" smtClean="0"/>
              <a:pPr/>
              <a:t>19</a:t>
            </a:fld>
            <a:endParaRPr lang="de-DE" altLang="de-DE" smtClean="0"/>
          </a:p>
        </p:txBody>
      </p:sp>
      <p:sp>
        <p:nvSpPr>
          <p:cNvPr id="65539" name="Rectangle 1026"/>
          <p:cNvSpPr>
            <a:spLocks noChangeArrowheads="1"/>
          </p:cNvSpPr>
          <p:nvPr/>
        </p:nvSpPr>
        <p:spPr bwMode="auto">
          <a:xfrm>
            <a:off x="4210050" y="1730375"/>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pic>
        <p:nvPicPr>
          <p:cNvPr id="65540" name="Picture 1027" descr="1"/>
          <p:cNvPicPr>
            <a:picLocks noChangeAspect="1" noChangeArrowheads="1"/>
          </p:cNvPicPr>
          <p:nvPr/>
        </p:nvPicPr>
        <p:blipFill>
          <a:blip r:embed="rId2">
            <a:extLst>
              <a:ext uri="{28A0092B-C50C-407E-A947-70E740481C1C}">
                <a14:useLocalDpi xmlns:a14="http://schemas.microsoft.com/office/drawing/2010/main" val="0"/>
              </a:ext>
            </a:extLst>
          </a:blip>
          <a:srcRect r="127"/>
          <a:stretch>
            <a:fillRect/>
          </a:stretch>
        </p:blipFill>
        <p:spPr bwMode="auto">
          <a:xfrm>
            <a:off x="3048000" y="990601"/>
            <a:ext cx="6172200" cy="556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Rectangle 1028"/>
          <p:cNvSpPr>
            <a:spLocks noGrp="1" noChangeArrowheads="1"/>
          </p:cNvSpPr>
          <p:nvPr>
            <p:ph type="title" idx="4294967295"/>
          </p:nvPr>
        </p:nvSpPr>
        <p:spPr bwMode="auto">
          <a:xfrm>
            <a:off x="2209800" y="0"/>
            <a:ext cx="7772400" cy="6858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de-DE" altLang="de-DE" sz="3600" b="1">
                <a:solidFill>
                  <a:schemeClr val="accent2"/>
                </a:solidFill>
                <a:latin typeface="Tahoma" panose="020B0604030504040204" pitchFamily="34" charset="0"/>
              </a:rPr>
              <a:t>Tracking the Sun</a:t>
            </a:r>
          </a:p>
        </p:txBody>
      </p:sp>
    </p:spTree>
    <p:extLst>
      <p:ext uri="{BB962C8B-B14F-4D97-AF65-F5344CB8AC3E}">
        <p14:creationId xmlns:p14="http://schemas.microsoft.com/office/powerpoint/2010/main" val="24348544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liennummernplatzhalter 1"/>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F6063E1-741C-4E12-AD5C-8F024204280F}" type="slidenum">
              <a:rPr lang="de-DE" altLang="de-DE" smtClean="0"/>
              <a:pPr/>
              <a:t>2</a:t>
            </a:fld>
            <a:endParaRPr lang="de-DE" altLang="de-DE" smtClean="0"/>
          </a:p>
        </p:txBody>
      </p:sp>
      <p:sp>
        <p:nvSpPr>
          <p:cNvPr id="17411" name="Textfeld 3"/>
          <p:cNvSpPr txBox="1">
            <a:spLocks noChangeArrowheads="1"/>
          </p:cNvSpPr>
          <p:nvPr/>
        </p:nvSpPr>
        <p:spPr bwMode="auto">
          <a:xfrm>
            <a:off x="2279651" y="39689"/>
            <a:ext cx="50339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de-DE" sz="2800"/>
              <a:t>CERN Axion Solar Telescope  </a:t>
            </a:r>
          </a:p>
        </p:txBody>
      </p:sp>
      <p:pic>
        <p:nvPicPr>
          <p:cNvPr id="17412"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9414" y="1111250"/>
            <a:ext cx="8785225"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feld 2"/>
          <p:cNvSpPr txBox="1">
            <a:spLocks noChangeArrowheads="1"/>
          </p:cNvSpPr>
          <p:nvPr/>
        </p:nvSpPr>
        <p:spPr bwMode="auto">
          <a:xfrm>
            <a:off x="4295775" y="6464300"/>
            <a:ext cx="5600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de-DE"/>
              <a:t>Designed by Sebastian Baum Summer Student 2014 </a:t>
            </a:r>
          </a:p>
        </p:txBody>
      </p:sp>
      <p:sp>
        <p:nvSpPr>
          <p:cNvPr id="17414" name="Textfeld 3"/>
          <p:cNvSpPr txBox="1">
            <a:spLocks noChangeArrowheads="1"/>
          </p:cNvSpPr>
          <p:nvPr/>
        </p:nvSpPr>
        <p:spPr bwMode="auto">
          <a:xfrm>
            <a:off x="1847851" y="520701"/>
            <a:ext cx="84248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de-DE">
                <a:ea typeface="Calibri" panose="020F0502020204030204" pitchFamily="34" charset="0"/>
                <a:cs typeface="Calibri" panose="020F0502020204030204" pitchFamily="34" charset="0"/>
              </a:rPr>
              <a:t>12 years of operation and continuous renewal aiming to search for </a:t>
            </a:r>
            <a:r>
              <a:rPr lang="en-US" altLang="de-DE" b="1">
                <a:ea typeface="Calibri" panose="020F0502020204030204" pitchFamily="34" charset="0"/>
                <a:cs typeface="Calibri" panose="020F0502020204030204" pitchFamily="34" charset="0"/>
              </a:rPr>
              <a:t>dark matter </a:t>
            </a:r>
            <a:r>
              <a:rPr lang="en-US" altLang="de-DE">
                <a:ea typeface="Calibri" panose="020F0502020204030204" pitchFamily="34" charset="0"/>
                <a:cs typeface="Calibri" panose="020F0502020204030204" pitchFamily="34" charset="0"/>
              </a:rPr>
              <a:t>and </a:t>
            </a:r>
            <a:r>
              <a:rPr lang="en-US" altLang="de-DE" b="1">
                <a:ea typeface="Calibri" panose="020F0502020204030204" pitchFamily="34" charset="0"/>
                <a:cs typeface="Calibri" panose="020F0502020204030204" pitchFamily="34" charset="0"/>
              </a:rPr>
              <a:t>dark energy</a:t>
            </a:r>
            <a:endParaRPr lang="de-DE" altLang="de-DE" b="1"/>
          </a:p>
        </p:txBody>
      </p:sp>
    </p:spTree>
    <p:extLst>
      <p:ext uri="{BB962C8B-B14F-4D97-AF65-F5344CB8AC3E}">
        <p14:creationId xmlns:p14="http://schemas.microsoft.com/office/powerpoint/2010/main" val="1198718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Foliennummernplatzhalter 1"/>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55A5A71-4896-40D3-B845-7F9506C34D3D}" type="slidenum">
              <a:rPr lang="de-DE" altLang="de-DE" smtClean="0"/>
              <a:pPr/>
              <a:t>20</a:t>
            </a:fld>
            <a:endParaRPr lang="de-DE" altLang="de-DE" smtClean="0"/>
          </a:p>
        </p:txBody>
      </p:sp>
      <p:pic>
        <p:nvPicPr>
          <p:cNvPr id="66563"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71463"/>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79342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Shape 308"/>
          <p:cNvSpPr txBox="1"/>
          <p:nvPr/>
        </p:nvSpPr>
        <p:spPr>
          <a:xfrm>
            <a:off x="1953818" y="267040"/>
            <a:ext cx="5198858" cy="523219"/>
          </a:xfrm>
          <a:prstGeom prst="rect">
            <a:avLst/>
          </a:prstGeom>
          <a:noFill/>
          <a:ln>
            <a:noFill/>
          </a:ln>
        </p:spPr>
        <p:txBody>
          <a:bodyPr lIns="91425" tIns="45700" rIns="91425" bIns="45700" anchor="t" anchorCtr="0">
            <a:noAutofit/>
          </a:bodyPr>
          <a:lstStyle/>
          <a:p>
            <a:pPr>
              <a:buSzPct val="25000"/>
            </a:pPr>
            <a:r>
              <a:rPr lang="en-US" sz="2800" b="1">
                <a:solidFill>
                  <a:schemeClr val="dk1"/>
                </a:solidFill>
                <a:latin typeface="Calibri"/>
                <a:ea typeface="Calibri"/>
                <a:cs typeface="Calibri"/>
                <a:sym typeface="Calibri"/>
              </a:rPr>
              <a:t>CCD-XRT Implementation at CAST</a:t>
            </a:r>
          </a:p>
        </p:txBody>
      </p:sp>
      <p:pic>
        <p:nvPicPr>
          <p:cNvPr id="310" name="Shape 310"/>
          <p:cNvPicPr preferRelativeResize="0"/>
          <p:nvPr/>
        </p:nvPicPr>
        <p:blipFill rotWithShape="1">
          <a:blip r:embed="rId3">
            <a:alphaModFix/>
          </a:blip>
          <a:srcRect/>
          <a:stretch/>
        </p:blipFill>
        <p:spPr>
          <a:xfrm>
            <a:off x="1753977" y="960914"/>
            <a:ext cx="8660226" cy="5475543"/>
          </a:xfrm>
          <a:prstGeom prst="rect">
            <a:avLst/>
          </a:prstGeom>
          <a:noFill/>
          <a:ln>
            <a:noFill/>
          </a:ln>
        </p:spPr>
      </p:pic>
      <p:sp>
        <p:nvSpPr>
          <p:cNvPr id="318" name="Shape 318"/>
          <p:cNvSpPr txBox="1">
            <a:spLocks noGrp="1"/>
          </p:cNvSpPr>
          <p:nvPr>
            <p:ph type="sldNum" idx="12"/>
          </p:nvPr>
        </p:nvSpPr>
        <p:spPr>
          <a:xfrm>
            <a:off x="9875520" y="6492876"/>
            <a:ext cx="792480" cy="365125"/>
          </a:xfrm>
          <a:prstGeom prst="rect">
            <a:avLst/>
          </a:prstGeom>
          <a:noFill/>
          <a:ln>
            <a:noFill/>
          </a:ln>
        </p:spPr>
        <p:txBody>
          <a:bodyPr vert="horz" lIns="91425" tIns="45700" rIns="91425" bIns="45700" rtlCol="0" anchor="ctr" anchorCtr="0">
            <a:noAutofit/>
          </a:bodyPr>
          <a:lstStyle/>
          <a:p>
            <a:pPr>
              <a:buSzPct val="25000"/>
            </a:pPr>
            <a:fld id="{00000000-1234-1234-1234-123412341234}" type="slidenum">
              <a:rPr lang="en-US">
                <a:solidFill>
                  <a:srgbClr val="888888"/>
                </a:solidFill>
              </a:rPr>
              <a:pPr>
                <a:buSzPct val="25000"/>
              </a:pPr>
              <a:t>21</a:t>
            </a:fld>
            <a:endParaRPr lang="en-US">
              <a:solidFill>
                <a:srgbClr val="888888"/>
              </a:solidFill>
            </a:endParaRPr>
          </a:p>
        </p:txBody>
      </p:sp>
    </p:spTree>
    <p:extLst>
      <p:ext uri="{BB962C8B-B14F-4D97-AF65-F5344CB8AC3E}">
        <p14:creationId xmlns:p14="http://schemas.microsoft.com/office/powerpoint/2010/main" val="2915094922"/>
      </p:ext>
    </p:extLst>
  </p:cSld>
  <p:clrMapOvr>
    <a:masterClrMapping/>
  </p:clrMapOvr>
  <p:transition spd="slow">
    <p:pu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Shape 308"/>
          <p:cNvSpPr txBox="1"/>
          <p:nvPr/>
        </p:nvSpPr>
        <p:spPr>
          <a:xfrm>
            <a:off x="1953818" y="267040"/>
            <a:ext cx="5198858" cy="523219"/>
          </a:xfrm>
          <a:prstGeom prst="rect">
            <a:avLst/>
          </a:prstGeom>
          <a:noFill/>
          <a:ln>
            <a:noFill/>
          </a:ln>
        </p:spPr>
        <p:txBody>
          <a:bodyPr lIns="91425" tIns="45700" rIns="91425" bIns="45700" anchor="t" anchorCtr="0">
            <a:noAutofit/>
          </a:bodyPr>
          <a:lstStyle/>
          <a:p>
            <a:pPr>
              <a:buSzPct val="25000"/>
            </a:pPr>
            <a:r>
              <a:rPr lang="en-US" sz="2800" b="1">
                <a:solidFill>
                  <a:schemeClr val="dk1"/>
                </a:solidFill>
                <a:latin typeface="Calibri"/>
                <a:ea typeface="Calibri"/>
                <a:cs typeface="Calibri"/>
                <a:sym typeface="Calibri"/>
              </a:rPr>
              <a:t>CCD-XRT Implementation at CAST</a:t>
            </a:r>
          </a:p>
        </p:txBody>
      </p:sp>
      <p:pic>
        <p:nvPicPr>
          <p:cNvPr id="310" name="Shape 310"/>
          <p:cNvPicPr preferRelativeResize="0"/>
          <p:nvPr/>
        </p:nvPicPr>
        <p:blipFill rotWithShape="1">
          <a:blip r:embed="rId3">
            <a:alphaModFix/>
          </a:blip>
          <a:srcRect/>
          <a:stretch/>
        </p:blipFill>
        <p:spPr>
          <a:xfrm>
            <a:off x="1753977" y="960914"/>
            <a:ext cx="8660226" cy="5475543"/>
          </a:xfrm>
          <a:prstGeom prst="rect">
            <a:avLst/>
          </a:prstGeom>
          <a:noFill/>
          <a:ln>
            <a:noFill/>
          </a:ln>
        </p:spPr>
      </p:pic>
      <p:sp>
        <p:nvSpPr>
          <p:cNvPr id="314" name="Shape 314"/>
          <p:cNvSpPr/>
          <p:nvPr/>
        </p:nvSpPr>
        <p:spPr>
          <a:xfrm>
            <a:off x="1724532" y="1495678"/>
            <a:ext cx="1036076" cy="3927212"/>
          </a:xfrm>
          <a:prstGeom prst="cube">
            <a:avLst>
              <a:gd name="adj" fmla="val 25000"/>
            </a:avLst>
          </a:prstGeom>
          <a:solidFill>
            <a:srgbClr val="244061">
              <a:alpha val="69803"/>
            </a:srgbClr>
          </a:solidFill>
          <a:ln w="9525" cap="flat" cmpd="sng">
            <a:solidFill>
              <a:srgbClr val="4A7DBB"/>
            </a:solidFill>
            <a:prstDash val="solid"/>
            <a:round/>
            <a:headEnd type="none" w="med" len="med"/>
            <a:tailEnd type="none" w="med" len="med"/>
          </a:ln>
        </p:spPr>
        <p:txBody>
          <a:bodyPr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315" name="Shape 315"/>
          <p:cNvSpPr txBox="1"/>
          <p:nvPr/>
        </p:nvSpPr>
        <p:spPr>
          <a:xfrm>
            <a:off x="1524001" y="4704301"/>
            <a:ext cx="1343937" cy="523219"/>
          </a:xfrm>
          <a:prstGeom prst="rect">
            <a:avLst/>
          </a:prstGeom>
          <a:noFill/>
          <a:ln>
            <a:noFill/>
          </a:ln>
        </p:spPr>
        <p:txBody>
          <a:bodyPr lIns="91425" tIns="45700" rIns="91425" bIns="45700" anchor="t" anchorCtr="0">
            <a:noAutofit/>
          </a:bodyPr>
          <a:lstStyle/>
          <a:p>
            <a:pPr>
              <a:buSzPct val="25000"/>
            </a:pPr>
            <a:r>
              <a:rPr lang="en-US" sz="2800" b="1">
                <a:solidFill>
                  <a:srgbClr val="FF0000"/>
                </a:solidFill>
                <a:latin typeface="Calibri"/>
                <a:ea typeface="Calibri"/>
                <a:cs typeface="Calibri"/>
                <a:sym typeface="Calibri"/>
              </a:rPr>
              <a:t>Magnet</a:t>
            </a:r>
          </a:p>
        </p:txBody>
      </p:sp>
      <p:sp>
        <p:nvSpPr>
          <p:cNvPr id="318" name="Shape 318"/>
          <p:cNvSpPr txBox="1">
            <a:spLocks noGrp="1"/>
          </p:cNvSpPr>
          <p:nvPr>
            <p:ph type="sldNum" idx="12"/>
          </p:nvPr>
        </p:nvSpPr>
        <p:spPr>
          <a:xfrm>
            <a:off x="9875520" y="6492876"/>
            <a:ext cx="792480" cy="365125"/>
          </a:xfrm>
          <a:prstGeom prst="rect">
            <a:avLst/>
          </a:prstGeom>
          <a:noFill/>
          <a:ln>
            <a:noFill/>
          </a:ln>
        </p:spPr>
        <p:txBody>
          <a:bodyPr vert="horz" lIns="91425" tIns="45700" rIns="91425" bIns="45700" rtlCol="0" anchor="ctr" anchorCtr="0">
            <a:noAutofit/>
          </a:bodyPr>
          <a:lstStyle/>
          <a:p>
            <a:pPr>
              <a:buSzPct val="25000"/>
            </a:pPr>
            <a:fld id="{00000000-1234-1234-1234-123412341234}" type="slidenum">
              <a:rPr lang="en-US">
                <a:solidFill>
                  <a:srgbClr val="888888"/>
                </a:solidFill>
              </a:rPr>
              <a:pPr>
                <a:buSzPct val="25000"/>
              </a:pPr>
              <a:t>22</a:t>
            </a:fld>
            <a:endParaRPr lang="en-US">
              <a:solidFill>
                <a:srgbClr val="888888"/>
              </a:solidFill>
            </a:endParaRPr>
          </a:p>
        </p:txBody>
      </p:sp>
    </p:spTree>
    <p:extLst>
      <p:ext uri="{BB962C8B-B14F-4D97-AF65-F5344CB8AC3E}">
        <p14:creationId xmlns:p14="http://schemas.microsoft.com/office/powerpoint/2010/main" val="23632205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4"/>
                                        </p:tgtEl>
                                        <p:attrNameLst>
                                          <p:attrName>style.visibility</p:attrName>
                                        </p:attrNameLst>
                                      </p:cBhvr>
                                      <p:to>
                                        <p:strVal val="visible"/>
                                      </p:to>
                                    </p:set>
                                    <p:animEffect transition="in" filter="fade">
                                      <p:cBhvr>
                                        <p:cTn id="7" dur="500"/>
                                        <p:tgtEl>
                                          <p:spTgt spid="3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15"/>
                                        </p:tgtEl>
                                        <p:attrNameLst>
                                          <p:attrName>style.visibility</p:attrName>
                                        </p:attrNameLst>
                                      </p:cBhvr>
                                      <p:to>
                                        <p:strVal val="visible"/>
                                      </p:to>
                                    </p:set>
                                    <p:animEffect transition="in" filter="fade">
                                      <p:cBhvr>
                                        <p:cTn id="11" dur="500"/>
                                        <p:tgtEl>
                                          <p:spTgt spid="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Shape 308"/>
          <p:cNvSpPr txBox="1"/>
          <p:nvPr/>
        </p:nvSpPr>
        <p:spPr>
          <a:xfrm>
            <a:off x="1953818" y="267040"/>
            <a:ext cx="5198858" cy="523219"/>
          </a:xfrm>
          <a:prstGeom prst="rect">
            <a:avLst/>
          </a:prstGeom>
          <a:noFill/>
          <a:ln>
            <a:noFill/>
          </a:ln>
        </p:spPr>
        <p:txBody>
          <a:bodyPr lIns="91425" tIns="45700" rIns="91425" bIns="45700" anchor="t" anchorCtr="0">
            <a:noAutofit/>
          </a:bodyPr>
          <a:lstStyle/>
          <a:p>
            <a:pPr>
              <a:buSzPct val="25000"/>
            </a:pPr>
            <a:r>
              <a:rPr lang="en-US" sz="2800" b="1">
                <a:solidFill>
                  <a:schemeClr val="dk1"/>
                </a:solidFill>
                <a:latin typeface="Calibri"/>
                <a:ea typeface="Calibri"/>
                <a:cs typeface="Calibri"/>
                <a:sym typeface="Calibri"/>
              </a:rPr>
              <a:t>CCD-XRT Implementation at CAST</a:t>
            </a:r>
          </a:p>
        </p:txBody>
      </p:sp>
      <p:pic>
        <p:nvPicPr>
          <p:cNvPr id="310" name="Shape 310"/>
          <p:cNvPicPr preferRelativeResize="0"/>
          <p:nvPr/>
        </p:nvPicPr>
        <p:blipFill rotWithShape="1">
          <a:blip r:embed="rId3">
            <a:alphaModFix/>
          </a:blip>
          <a:srcRect/>
          <a:stretch/>
        </p:blipFill>
        <p:spPr>
          <a:xfrm>
            <a:off x="1753977" y="960914"/>
            <a:ext cx="8660226" cy="5475543"/>
          </a:xfrm>
          <a:prstGeom prst="rect">
            <a:avLst/>
          </a:prstGeom>
          <a:noFill/>
          <a:ln>
            <a:noFill/>
          </a:ln>
        </p:spPr>
      </p:pic>
      <p:sp>
        <p:nvSpPr>
          <p:cNvPr id="311" name="Shape 311"/>
          <p:cNvSpPr/>
          <p:nvPr/>
        </p:nvSpPr>
        <p:spPr>
          <a:xfrm>
            <a:off x="2832965" y="3068133"/>
            <a:ext cx="668436" cy="793798"/>
          </a:xfrm>
          <a:prstGeom prst="flowChartMagneticDrum">
            <a:avLst/>
          </a:prstGeom>
          <a:solidFill>
            <a:srgbClr val="244061">
              <a:alpha val="80000"/>
            </a:srgbClr>
          </a:solidFill>
          <a:ln w="9525" cap="flat" cmpd="sng">
            <a:solidFill>
              <a:srgbClr val="4A7DBB"/>
            </a:solidFill>
            <a:prstDash val="solid"/>
            <a:round/>
            <a:headEnd type="none" w="med" len="med"/>
            <a:tailEnd type="none" w="med" len="med"/>
          </a:ln>
        </p:spPr>
        <p:txBody>
          <a:bodyPr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312" name="Shape 312"/>
          <p:cNvSpPr/>
          <p:nvPr/>
        </p:nvSpPr>
        <p:spPr>
          <a:xfrm>
            <a:off x="3595306" y="3076884"/>
            <a:ext cx="5310381" cy="792659"/>
          </a:xfrm>
          <a:prstGeom prst="cube">
            <a:avLst>
              <a:gd name="adj" fmla="val 25000"/>
            </a:avLst>
          </a:prstGeom>
          <a:solidFill>
            <a:srgbClr val="244061">
              <a:alpha val="80000"/>
            </a:srgbClr>
          </a:solidFill>
          <a:ln w="9525" cap="flat" cmpd="sng">
            <a:solidFill>
              <a:srgbClr val="4A7DBB"/>
            </a:solidFill>
            <a:prstDash val="solid"/>
            <a:round/>
            <a:headEnd type="none" w="med" len="med"/>
            <a:tailEnd type="none" w="med" len="med"/>
          </a:ln>
        </p:spPr>
        <p:txBody>
          <a:bodyPr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314" name="Shape 314"/>
          <p:cNvSpPr/>
          <p:nvPr/>
        </p:nvSpPr>
        <p:spPr>
          <a:xfrm>
            <a:off x="1724532" y="1495678"/>
            <a:ext cx="1036076" cy="3927212"/>
          </a:xfrm>
          <a:prstGeom prst="cube">
            <a:avLst>
              <a:gd name="adj" fmla="val 25000"/>
            </a:avLst>
          </a:prstGeom>
          <a:solidFill>
            <a:srgbClr val="244061">
              <a:alpha val="69803"/>
            </a:srgbClr>
          </a:solidFill>
          <a:ln w="9525" cap="flat" cmpd="sng">
            <a:solidFill>
              <a:srgbClr val="4A7DBB"/>
            </a:solidFill>
            <a:prstDash val="solid"/>
            <a:round/>
            <a:headEnd type="none" w="med" len="med"/>
            <a:tailEnd type="none" w="med" len="med"/>
          </a:ln>
        </p:spPr>
        <p:txBody>
          <a:bodyPr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315" name="Shape 315"/>
          <p:cNvSpPr txBox="1"/>
          <p:nvPr/>
        </p:nvSpPr>
        <p:spPr>
          <a:xfrm>
            <a:off x="1524001" y="4704301"/>
            <a:ext cx="1343937" cy="523219"/>
          </a:xfrm>
          <a:prstGeom prst="rect">
            <a:avLst/>
          </a:prstGeom>
          <a:noFill/>
          <a:ln>
            <a:noFill/>
          </a:ln>
        </p:spPr>
        <p:txBody>
          <a:bodyPr lIns="91425" tIns="45700" rIns="91425" bIns="45700" anchor="t" anchorCtr="0">
            <a:noAutofit/>
          </a:bodyPr>
          <a:lstStyle/>
          <a:p>
            <a:pPr>
              <a:buSzPct val="25000"/>
            </a:pPr>
            <a:r>
              <a:rPr lang="en-US" sz="2800" b="1">
                <a:solidFill>
                  <a:srgbClr val="FF0000"/>
                </a:solidFill>
                <a:latin typeface="Calibri"/>
                <a:ea typeface="Calibri"/>
                <a:cs typeface="Calibri"/>
                <a:sym typeface="Calibri"/>
              </a:rPr>
              <a:t>Magnet</a:t>
            </a:r>
          </a:p>
        </p:txBody>
      </p:sp>
      <p:sp>
        <p:nvSpPr>
          <p:cNvPr id="316" name="Shape 316"/>
          <p:cNvSpPr txBox="1"/>
          <p:nvPr/>
        </p:nvSpPr>
        <p:spPr>
          <a:xfrm>
            <a:off x="5235824" y="3294172"/>
            <a:ext cx="2182007" cy="523219"/>
          </a:xfrm>
          <a:prstGeom prst="rect">
            <a:avLst/>
          </a:prstGeom>
          <a:noFill/>
          <a:ln>
            <a:noFill/>
          </a:ln>
        </p:spPr>
        <p:txBody>
          <a:bodyPr lIns="91425" tIns="45700" rIns="91425" bIns="45700" anchor="t" anchorCtr="0">
            <a:noAutofit/>
          </a:bodyPr>
          <a:lstStyle/>
          <a:p>
            <a:pPr>
              <a:buSzPct val="25000"/>
            </a:pPr>
            <a:r>
              <a:rPr lang="en-US" sz="2800" b="1">
                <a:solidFill>
                  <a:srgbClr val="FF0000"/>
                </a:solidFill>
                <a:latin typeface="Calibri"/>
                <a:ea typeface="Calibri"/>
                <a:cs typeface="Calibri"/>
                <a:sym typeface="Calibri"/>
              </a:rPr>
              <a:t>XR-Telescope</a:t>
            </a:r>
          </a:p>
        </p:txBody>
      </p:sp>
      <p:sp>
        <p:nvSpPr>
          <p:cNvPr id="318" name="Shape 318"/>
          <p:cNvSpPr txBox="1">
            <a:spLocks noGrp="1"/>
          </p:cNvSpPr>
          <p:nvPr>
            <p:ph type="sldNum" idx="12"/>
          </p:nvPr>
        </p:nvSpPr>
        <p:spPr>
          <a:xfrm>
            <a:off x="9875520" y="6492876"/>
            <a:ext cx="792480" cy="365125"/>
          </a:xfrm>
          <a:prstGeom prst="rect">
            <a:avLst/>
          </a:prstGeom>
          <a:noFill/>
          <a:ln>
            <a:noFill/>
          </a:ln>
        </p:spPr>
        <p:txBody>
          <a:bodyPr vert="horz" lIns="91425" tIns="45700" rIns="91425" bIns="45700" rtlCol="0" anchor="ctr" anchorCtr="0">
            <a:noAutofit/>
          </a:bodyPr>
          <a:lstStyle/>
          <a:p>
            <a:pPr>
              <a:buSzPct val="25000"/>
            </a:pPr>
            <a:fld id="{00000000-1234-1234-1234-123412341234}" type="slidenum">
              <a:rPr lang="en-US">
                <a:solidFill>
                  <a:srgbClr val="888888"/>
                </a:solidFill>
              </a:rPr>
              <a:pPr>
                <a:buSzPct val="25000"/>
              </a:pPr>
              <a:t>23</a:t>
            </a:fld>
            <a:endParaRPr lang="en-US">
              <a:solidFill>
                <a:srgbClr val="888888"/>
              </a:solidFill>
            </a:endParaRPr>
          </a:p>
        </p:txBody>
      </p:sp>
    </p:spTree>
    <p:extLst>
      <p:ext uri="{BB962C8B-B14F-4D97-AF65-F5344CB8AC3E}">
        <p14:creationId xmlns:p14="http://schemas.microsoft.com/office/powerpoint/2010/main" val="115297115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4"/>
                                        </p:tgtEl>
                                        <p:attrNameLst>
                                          <p:attrName>style.visibility</p:attrName>
                                        </p:attrNameLst>
                                      </p:cBhvr>
                                      <p:to>
                                        <p:strVal val="visible"/>
                                      </p:to>
                                    </p:set>
                                    <p:animEffect transition="in" filter="fade">
                                      <p:cBhvr>
                                        <p:cTn id="7" dur="500"/>
                                        <p:tgtEl>
                                          <p:spTgt spid="3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15"/>
                                        </p:tgtEl>
                                        <p:attrNameLst>
                                          <p:attrName>style.visibility</p:attrName>
                                        </p:attrNameLst>
                                      </p:cBhvr>
                                      <p:to>
                                        <p:strVal val="visible"/>
                                      </p:to>
                                    </p:set>
                                    <p:animEffect transition="in" filter="fade">
                                      <p:cBhvr>
                                        <p:cTn id="11" dur="500"/>
                                        <p:tgtEl>
                                          <p:spTgt spid="3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11"/>
                                        </p:tgtEl>
                                        <p:attrNameLst>
                                          <p:attrName>style.visibility</p:attrName>
                                        </p:attrNameLst>
                                      </p:cBhvr>
                                      <p:to>
                                        <p:strVal val="visible"/>
                                      </p:to>
                                    </p:set>
                                    <p:animEffect transition="in" filter="fade">
                                      <p:cBhvr>
                                        <p:cTn id="16" dur="500"/>
                                        <p:tgtEl>
                                          <p:spTgt spid="311"/>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12"/>
                                        </p:tgtEl>
                                        <p:attrNameLst>
                                          <p:attrName>style.visibility</p:attrName>
                                        </p:attrNameLst>
                                      </p:cBhvr>
                                      <p:to>
                                        <p:strVal val="visible"/>
                                      </p:to>
                                    </p:set>
                                    <p:animEffect transition="in" filter="fade">
                                      <p:cBhvr>
                                        <p:cTn id="20" dur="500"/>
                                        <p:tgtEl>
                                          <p:spTgt spid="312"/>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16"/>
                                        </p:tgtEl>
                                        <p:attrNameLst>
                                          <p:attrName>style.visibility</p:attrName>
                                        </p:attrNameLst>
                                      </p:cBhvr>
                                      <p:to>
                                        <p:strVal val="visible"/>
                                      </p:to>
                                    </p:set>
                                    <p:animEffect transition="in" filter="fade">
                                      <p:cBhvr>
                                        <p:cTn id="24" dur="500"/>
                                        <p:tgtEl>
                                          <p:spTgt spid="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Shape 308"/>
          <p:cNvSpPr txBox="1"/>
          <p:nvPr/>
        </p:nvSpPr>
        <p:spPr>
          <a:xfrm>
            <a:off x="1953818" y="267040"/>
            <a:ext cx="5198858" cy="523219"/>
          </a:xfrm>
          <a:prstGeom prst="rect">
            <a:avLst/>
          </a:prstGeom>
          <a:noFill/>
          <a:ln>
            <a:noFill/>
          </a:ln>
        </p:spPr>
        <p:txBody>
          <a:bodyPr lIns="91425" tIns="45700" rIns="91425" bIns="45700" anchor="t" anchorCtr="0">
            <a:noAutofit/>
          </a:bodyPr>
          <a:lstStyle/>
          <a:p>
            <a:pPr>
              <a:buSzPct val="25000"/>
            </a:pPr>
            <a:r>
              <a:rPr lang="en-US" sz="2800" b="1">
                <a:solidFill>
                  <a:schemeClr val="dk1"/>
                </a:solidFill>
                <a:latin typeface="Calibri"/>
                <a:ea typeface="Calibri"/>
                <a:cs typeface="Calibri"/>
                <a:sym typeface="Calibri"/>
              </a:rPr>
              <a:t>CCD-XRT Implementation at CAST</a:t>
            </a:r>
          </a:p>
        </p:txBody>
      </p:sp>
      <p:pic>
        <p:nvPicPr>
          <p:cNvPr id="310" name="Shape 310"/>
          <p:cNvPicPr preferRelativeResize="0"/>
          <p:nvPr/>
        </p:nvPicPr>
        <p:blipFill rotWithShape="1">
          <a:blip r:embed="rId3">
            <a:alphaModFix/>
          </a:blip>
          <a:srcRect/>
          <a:stretch/>
        </p:blipFill>
        <p:spPr>
          <a:xfrm>
            <a:off x="1753977" y="960914"/>
            <a:ext cx="8660226" cy="5475543"/>
          </a:xfrm>
          <a:prstGeom prst="rect">
            <a:avLst/>
          </a:prstGeom>
          <a:noFill/>
          <a:ln>
            <a:noFill/>
          </a:ln>
        </p:spPr>
      </p:pic>
      <p:sp>
        <p:nvSpPr>
          <p:cNvPr id="311" name="Shape 311"/>
          <p:cNvSpPr/>
          <p:nvPr/>
        </p:nvSpPr>
        <p:spPr>
          <a:xfrm>
            <a:off x="2832965" y="3068133"/>
            <a:ext cx="668436" cy="793798"/>
          </a:xfrm>
          <a:prstGeom prst="flowChartMagneticDrum">
            <a:avLst/>
          </a:prstGeom>
          <a:solidFill>
            <a:srgbClr val="244061">
              <a:alpha val="80000"/>
            </a:srgbClr>
          </a:solidFill>
          <a:ln w="9525" cap="flat" cmpd="sng">
            <a:solidFill>
              <a:srgbClr val="4A7DBB"/>
            </a:solidFill>
            <a:prstDash val="solid"/>
            <a:round/>
            <a:headEnd type="none" w="med" len="med"/>
            <a:tailEnd type="none" w="med" len="med"/>
          </a:ln>
        </p:spPr>
        <p:txBody>
          <a:bodyPr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312" name="Shape 312"/>
          <p:cNvSpPr/>
          <p:nvPr/>
        </p:nvSpPr>
        <p:spPr>
          <a:xfrm>
            <a:off x="3595306" y="3076884"/>
            <a:ext cx="5310381" cy="792659"/>
          </a:xfrm>
          <a:prstGeom prst="cube">
            <a:avLst>
              <a:gd name="adj" fmla="val 25000"/>
            </a:avLst>
          </a:prstGeom>
          <a:solidFill>
            <a:srgbClr val="244061">
              <a:alpha val="80000"/>
            </a:srgbClr>
          </a:solidFill>
          <a:ln w="9525" cap="flat" cmpd="sng">
            <a:solidFill>
              <a:srgbClr val="4A7DBB"/>
            </a:solidFill>
            <a:prstDash val="solid"/>
            <a:round/>
            <a:headEnd type="none" w="med" len="med"/>
            <a:tailEnd type="none" w="med" len="med"/>
          </a:ln>
        </p:spPr>
        <p:txBody>
          <a:bodyPr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313" name="Shape 313"/>
          <p:cNvSpPr/>
          <p:nvPr/>
        </p:nvSpPr>
        <p:spPr>
          <a:xfrm>
            <a:off x="9048899" y="2779974"/>
            <a:ext cx="1219896" cy="1387057"/>
          </a:xfrm>
          <a:prstGeom prst="cube">
            <a:avLst>
              <a:gd name="adj" fmla="val 25000"/>
            </a:avLst>
          </a:prstGeom>
          <a:solidFill>
            <a:srgbClr val="244061">
              <a:alpha val="80000"/>
            </a:srgbClr>
          </a:solidFill>
          <a:ln w="9525" cap="flat" cmpd="sng">
            <a:solidFill>
              <a:srgbClr val="4A7DBB"/>
            </a:solidFill>
            <a:prstDash val="solid"/>
            <a:round/>
            <a:headEnd type="none" w="med" len="med"/>
            <a:tailEnd type="none" w="med" len="med"/>
          </a:ln>
        </p:spPr>
        <p:txBody>
          <a:bodyPr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314" name="Shape 314"/>
          <p:cNvSpPr/>
          <p:nvPr/>
        </p:nvSpPr>
        <p:spPr>
          <a:xfrm>
            <a:off x="1724532" y="1495678"/>
            <a:ext cx="1036076" cy="3927212"/>
          </a:xfrm>
          <a:prstGeom prst="cube">
            <a:avLst>
              <a:gd name="adj" fmla="val 25000"/>
            </a:avLst>
          </a:prstGeom>
          <a:solidFill>
            <a:srgbClr val="244061">
              <a:alpha val="69803"/>
            </a:srgbClr>
          </a:solidFill>
          <a:ln w="9525" cap="flat" cmpd="sng">
            <a:solidFill>
              <a:srgbClr val="4A7DBB"/>
            </a:solidFill>
            <a:prstDash val="solid"/>
            <a:round/>
            <a:headEnd type="none" w="med" len="med"/>
            <a:tailEnd type="none" w="med" len="med"/>
          </a:ln>
        </p:spPr>
        <p:txBody>
          <a:bodyPr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315" name="Shape 315"/>
          <p:cNvSpPr txBox="1"/>
          <p:nvPr/>
        </p:nvSpPr>
        <p:spPr>
          <a:xfrm>
            <a:off x="1524001" y="4704301"/>
            <a:ext cx="1343937" cy="523219"/>
          </a:xfrm>
          <a:prstGeom prst="rect">
            <a:avLst/>
          </a:prstGeom>
          <a:noFill/>
          <a:ln>
            <a:noFill/>
          </a:ln>
        </p:spPr>
        <p:txBody>
          <a:bodyPr lIns="91425" tIns="45700" rIns="91425" bIns="45700" anchor="t" anchorCtr="0">
            <a:noAutofit/>
          </a:bodyPr>
          <a:lstStyle/>
          <a:p>
            <a:pPr>
              <a:buSzPct val="25000"/>
            </a:pPr>
            <a:r>
              <a:rPr lang="en-US" sz="2800" b="1">
                <a:solidFill>
                  <a:srgbClr val="FF0000"/>
                </a:solidFill>
                <a:latin typeface="Calibri"/>
                <a:ea typeface="Calibri"/>
                <a:cs typeface="Calibri"/>
                <a:sym typeface="Calibri"/>
              </a:rPr>
              <a:t>Magnet</a:t>
            </a:r>
          </a:p>
        </p:txBody>
      </p:sp>
      <p:sp>
        <p:nvSpPr>
          <p:cNvPr id="316" name="Shape 316"/>
          <p:cNvSpPr txBox="1"/>
          <p:nvPr/>
        </p:nvSpPr>
        <p:spPr>
          <a:xfrm>
            <a:off x="5235824" y="3294172"/>
            <a:ext cx="2182007" cy="523219"/>
          </a:xfrm>
          <a:prstGeom prst="rect">
            <a:avLst/>
          </a:prstGeom>
          <a:noFill/>
          <a:ln>
            <a:noFill/>
          </a:ln>
        </p:spPr>
        <p:txBody>
          <a:bodyPr lIns="91425" tIns="45700" rIns="91425" bIns="45700" anchor="t" anchorCtr="0">
            <a:noAutofit/>
          </a:bodyPr>
          <a:lstStyle/>
          <a:p>
            <a:pPr>
              <a:buSzPct val="25000"/>
            </a:pPr>
            <a:r>
              <a:rPr lang="en-US" sz="2800" b="1">
                <a:solidFill>
                  <a:srgbClr val="FF0000"/>
                </a:solidFill>
                <a:latin typeface="Calibri"/>
                <a:ea typeface="Calibri"/>
                <a:cs typeface="Calibri"/>
                <a:sym typeface="Calibri"/>
              </a:rPr>
              <a:t>XR-Telescope</a:t>
            </a:r>
          </a:p>
        </p:txBody>
      </p:sp>
      <p:sp>
        <p:nvSpPr>
          <p:cNvPr id="317" name="Shape 317"/>
          <p:cNvSpPr txBox="1"/>
          <p:nvPr/>
        </p:nvSpPr>
        <p:spPr>
          <a:xfrm>
            <a:off x="9187954" y="3277459"/>
            <a:ext cx="791127" cy="523219"/>
          </a:xfrm>
          <a:prstGeom prst="rect">
            <a:avLst/>
          </a:prstGeom>
          <a:noFill/>
          <a:ln>
            <a:noFill/>
          </a:ln>
        </p:spPr>
        <p:txBody>
          <a:bodyPr lIns="91425" tIns="45700" rIns="91425" bIns="45700" anchor="t" anchorCtr="0">
            <a:noAutofit/>
          </a:bodyPr>
          <a:lstStyle/>
          <a:p>
            <a:pPr>
              <a:buSzPct val="25000"/>
            </a:pPr>
            <a:r>
              <a:rPr lang="en-US" sz="2800" b="1">
                <a:solidFill>
                  <a:srgbClr val="FF0000"/>
                </a:solidFill>
                <a:latin typeface="Calibri"/>
                <a:ea typeface="Calibri"/>
                <a:cs typeface="Calibri"/>
                <a:sym typeface="Calibri"/>
              </a:rPr>
              <a:t>CCD</a:t>
            </a:r>
          </a:p>
        </p:txBody>
      </p:sp>
      <p:sp>
        <p:nvSpPr>
          <p:cNvPr id="318" name="Shape 318"/>
          <p:cNvSpPr txBox="1">
            <a:spLocks noGrp="1"/>
          </p:cNvSpPr>
          <p:nvPr>
            <p:ph type="sldNum" idx="12"/>
          </p:nvPr>
        </p:nvSpPr>
        <p:spPr>
          <a:xfrm>
            <a:off x="9875520" y="6492876"/>
            <a:ext cx="792480" cy="365125"/>
          </a:xfrm>
          <a:prstGeom prst="rect">
            <a:avLst/>
          </a:prstGeom>
          <a:noFill/>
          <a:ln>
            <a:noFill/>
          </a:ln>
        </p:spPr>
        <p:txBody>
          <a:bodyPr vert="horz" lIns="91425" tIns="45700" rIns="91425" bIns="45700" rtlCol="0" anchor="ctr" anchorCtr="0">
            <a:noAutofit/>
          </a:bodyPr>
          <a:lstStyle/>
          <a:p>
            <a:pPr>
              <a:buSzPct val="25000"/>
            </a:pPr>
            <a:fld id="{00000000-1234-1234-1234-123412341234}" type="slidenum">
              <a:rPr lang="en-US">
                <a:solidFill>
                  <a:srgbClr val="888888"/>
                </a:solidFill>
              </a:rPr>
              <a:pPr>
                <a:buSzPct val="25000"/>
              </a:pPr>
              <a:t>24</a:t>
            </a:fld>
            <a:endParaRPr lang="en-US">
              <a:solidFill>
                <a:srgbClr val="888888"/>
              </a:solidFill>
            </a:endParaRPr>
          </a:p>
        </p:txBody>
      </p:sp>
    </p:spTree>
    <p:extLst>
      <p:ext uri="{BB962C8B-B14F-4D97-AF65-F5344CB8AC3E}">
        <p14:creationId xmlns:p14="http://schemas.microsoft.com/office/powerpoint/2010/main" val="2931648106"/>
      </p:ext>
    </p:extLst>
  </p:cSld>
  <p:clrMapOvr>
    <a:masterClrMapping/>
  </p:clrMapOvr>
  <p:transition spd="slow">
    <p:push/>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Shape 307"/>
        <p:cNvGrpSpPr/>
        <p:nvPr/>
      </p:nvGrpSpPr>
      <p:grpSpPr>
        <a:xfrm>
          <a:off x="0" y="0"/>
          <a:ext cx="0" cy="0"/>
          <a:chOff x="0" y="0"/>
          <a:chExt cx="0" cy="0"/>
        </a:xfrm>
      </p:grpSpPr>
      <p:sp>
        <p:nvSpPr>
          <p:cNvPr id="308" name="Shape 308"/>
          <p:cNvSpPr txBox="1"/>
          <p:nvPr/>
        </p:nvSpPr>
        <p:spPr>
          <a:xfrm>
            <a:off x="1953818" y="267040"/>
            <a:ext cx="5198858" cy="523219"/>
          </a:xfrm>
          <a:prstGeom prst="rect">
            <a:avLst/>
          </a:prstGeom>
          <a:noFill/>
          <a:ln>
            <a:noFill/>
          </a:ln>
        </p:spPr>
        <p:txBody>
          <a:bodyPr lIns="91425" tIns="45700" rIns="91425" bIns="45700" anchor="t" anchorCtr="0">
            <a:noAutofit/>
          </a:bodyPr>
          <a:lstStyle/>
          <a:p>
            <a:pPr>
              <a:buSzPct val="25000"/>
            </a:pPr>
            <a:r>
              <a:rPr lang="en-US" sz="2800" b="1">
                <a:solidFill>
                  <a:schemeClr val="dk1"/>
                </a:solidFill>
                <a:latin typeface="Calibri"/>
                <a:ea typeface="Calibri"/>
                <a:cs typeface="Calibri"/>
                <a:sym typeface="Calibri"/>
              </a:rPr>
              <a:t>CCD-XRT Implementation at CAST</a:t>
            </a:r>
          </a:p>
        </p:txBody>
      </p:sp>
      <p:pic>
        <p:nvPicPr>
          <p:cNvPr id="310" name="Shape 310"/>
          <p:cNvPicPr preferRelativeResize="0"/>
          <p:nvPr/>
        </p:nvPicPr>
        <p:blipFill rotWithShape="1">
          <a:blip r:embed="rId3">
            <a:alphaModFix/>
          </a:blip>
          <a:srcRect/>
          <a:stretch/>
        </p:blipFill>
        <p:spPr>
          <a:xfrm>
            <a:off x="1753977" y="960914"/>
            <a:ext cx="8660226" cy="5475543"/>
          </a:xfrm>
          <a:prstGeom prst="rect">
            <a:avLst/>
          </a:prstGeom>
          <a:noFill/>
          <a:ln>
            <a:noFill/>
          </a:ln>
        </p:spPr>
      </p:pic>
      <p:sp>
        <p:nvSpPr>
          <p:cNvPr id="311" name="Shape 311"/>
          <p:cNvSpPr/>
          <p:nvPr/>
        </p:nvSpPr>
        <p:spPr>
          <a:xfrm>
            <a:off x="2832965" y="3068133"/>
            <a:ext cx="668436" cy="793798"/>
          </a:xfrm>
          <a:prstGeom prst="flowChartMagneticDrum">
            <a:avLst/>
          </a:prstGeom>
          <a:solidFill>
            <a:srgbClr val="244061">
              <a:alpha val="80000"/>
            </a:srgbClr>
          </a:solidFill>
          <a:ln w="9525" cap="flat" cmpd="sng">
            <a:solidFill>
              <a:srgbClr val="4A7DBB"/>
            </a:solidFill>
            <a:prstDash val="solid"/>
            <a:round/>
            <a:headEnd type="none" w="med" len="med"/>
            <a:tailEnd type="none" w="med" len="med"/>
          </a:ln>
        </p:spPr>
        <p:txBody>
          <a:bodyPr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312" name="Shape 312"/>
          <p:cNvSpPr/>
          <p:nvPr/>
        </p:nvSpPr>
        <p:spPr>
          <a:xfrm>
            <a:off x="3595306" y="3076884"/>
            <a:ext cx="5310381" cy="792659"/>
          </a:xfrm>
          <a:prstGeom prst="cube">
            <a:avLst>
              <a:gd name="adj" fmla="val 25000"/>
            </a:avLst>
          </a:prstGeom>
          <a:solidFill>
            <a:srgbClr val="244061">
              <a:alpha val="80000"/>
            </a:srgbClr>
          </a:solidFill>
          <a:ln w="9525" cap="flat" cmpd="sng">
            <a:solidFill>
              <a:srgbClr val="4A7DBB"/>
            </a:solidFill>
            <a:prstDash val="solid"/>
            <a:round/>
            <a:headEnd type="none" w="med" len="med"/>
            <a:tailEnd type="none" w="med" len="med"/>
          </a:ln>
        </p:spPr>
        <p:txBody>
          <a:bodyPr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313" name="Shape 313"/>
          <p:cNvSpPr/>
          <p:nvPr/>
        </p:nvSpPr>
        <p:spPr>
          <a:xfrm>
            <a:off x="9048899" y="2779974"/>
            <a:ext cx="1219896" cy="1387057"/>
          </a:xfrm>
          <a:prstGeom prst="cube">
            <a:avLst>
              <a:gd name="adj" fmla="val 25000"/>
            </a:avLst>
          </a:prstGeom>
          <a:solidFill>
            <a:srgbClr val="244061">
              <a:alpha val="80000"/>
            </a:srgbClr>
          </a:solidFill>
          <a:ln w="9525" cap="flat" cmpd="sng">
            <a:solidFill>
              <a:srgbClr val="4A7DBB"/>
            </a:solidFill>
            <a:prstDash val="solid"/>
            <a:round/>
            <a:headEnd type="none" w="med" len="med"/>
            <a:tailEnd type="none" w="med" len="med"/>
          </a:ln>
        </p:spPr>
        <p:txBody>
          <a:bodyPr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314" name="Shape 314"/>
          <p:cNvSpPr/>
          <p:nvPr/>
        </p:nvSpPr>
        <p:spPr>
          <a:xfrm>
            <a:off x="1724532" y="1495678"/>
            <a:ext cx="1036076" cy="3927212"/>
          </a:xfrm>
          <a:prstGeom prst="cube">
            <a:avLst>
              <a:gd name="adj" fmla="val 25000"/>
            </a:avLst>
          </a:prstGeom>
          <a:solidFill>
            <a:srgbClr val="244061">
              <a:alpha val="69803"/>
            </a:srgbClr>
          </a:solidFill>
          <a:ln w="9525" cap="flat" cmpd="sng">
            <a:solidFill>
              <a:srgbClr val="4A7DBB"/>
            </a:solidFill>
            <a:prstDash val="solid"/>
            <a:round/>
            <a:headEnd type="none" w="med" len="med"/>
            <a:tailEnd type="none" w="med" len="med"/>
          </a:ln>
        </p:spPr>
        <p:txBody>
          <a:bodyPr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315" name="Shape 315"/>
          <p:cNvSpPr txBox="1"/>
          <p:nvPr/>
        </p:nvSpPr>
        <p:spPr>
          <a:xfrm>
            <a:off x="1524001" y="4704301"/>
            <a:ext cx="1343937" cy="523219"/>
          </a:xfrm>
          <a:prstGeom prst="rect">
            <a:avLst/>
          </a:prstGeom>
          <a:noFill/>
          <a:ln>
            <a:noFill/>
          </a:ln>
        </p:spPr>
        <p:txBody>
          <a:bodyPr lIns="91425" tIns="45700" rIns="91425" bIns="45700" anchor="t" anchorCtr="0">
            <a:noAutofit/>
          </a:bodyPr>
          <a:lstStyle/>
          <a:p>
            <a:pPr>
              <a:buSzPct val="25000"/>
            </a:pPr>
            <a:r>
              <a:rPr lang="en-US" sz="2800" b="1">
                <a:solidFill>
                  <a:srgbClr val="FF0000"/>
                </a:solidFill>
                <a:latin typeface="Calibri"/>
                <a:ea typeface="Calibri"/>
                <a:cs typeface="Calibri"/>
                <a:sym typeface="Calibri"/>
              </a:rPr>
              <a:t>Magnet</a:t>
            </a:r>
          </a:p>
        </p:txBody>
      </p:sp>
      <p:sp>
        <p:nvSpPr>
          <p:cNvPr id="316" name="Shape 316"/>
          <p:cNvSpPr txBox="1"/>
          <p:nvPr/>
        </p:nvSpPr>
        <p:spPr>
          <a:xfrm>
            <a:off x="5235824" y="3294172"/>
            <a:ext cx="2182007" cy="523219"/>
          </a:xfrm>
          <a:prstGeom prst="rect">
            <a:avLst/>
          </a:prstGeom>
          <a:noFill/>
          <a:ln>
            <a:noFill/>
          </a:ln>
        </p:spPr>
        <p:txBody>
          <a:bodyPr lIns="91425" tIns="45700" rIns="91425" bIns="45700" anchor="t" anchorCtr="0">
            <a:noAutofit/>
          </a:bodyPr>
          <a:lstStyle/>
          <a:p>
            <a:pPr>
              <a:buSzPct val="25000"/>
            </a:pPr>
            <a:r>
              <a:rPr lang="en-US" sz="2800" b="1">
                <a:solidFill>
                  <a:srgbClr val="FF0000"/>
                </a:solidFill>
                <a:latin typeface="Calibri"/>
                <a:ea typeface="Calibri"/>
                <a:cs typeface="Calibri"/>
                <a:sym typeface="Calibri"/>
              </a:rPr>
              <a:t>XR-Telescope</a:t>
            </a:r>
          </a:p>
        </p:txBody>
      </p:sp>
      <p:sp>
        <p:nvSpPr>
          <p:cNvPr id="317" name="Shape 317"/>
          <p:cNvSpPr txBox="1"/>
          <p:nvPr/>
        </p:nvSpPr>
        <p:spPr>
          <a:xfrm>
            <a:off x="9187954" y="3277459"/>
            <a:ext cx="791127" cy="523219"/>
          </a:xfrm>
          <a:prstGeom prst="rect">
            <a:avLst/>
          </a:prstGeom>
          <a:noFill/>
          <a:ln>
            <a:noFill/>
          </a:ln>
        </p:spPr>
        <p:txBody>
          <a:bodyPr lIns="91425" tIns="45700" rIns="91425" bIns="45700" anchor="t" anchorCtr="0">
            <a:noAutofit/>
          </a:bodyPr>
          <a:lstStyle/>
          <a:p>
            <a:pPr>
              <a:buSzPct val="25000"/>
            </a:pPr>
            <a:r>
              <a:rPr lang="en-US" sz="2800" b="1">
                <a:solidFill>
                  <a:srgbClr val="FF0000"/>
                </a:solidFill>
                <a:latin typeface="Calibri"/>
                <a:ea typeface="Calibri"/>
                <a:cs typeface="Calibri"/>
                <a:sym typeface="Calibri"/>
              </a:rPr>
              <a:t>CCD</a:t>
            </a:r>
          </a:p>
        </p:txBody>
      </p:sp>
      <p:sp>
        <p:nvSpPr>
          <p:cNvPr id="318" name="Shape 318"/>
          <p:cNvSpPr txBox="1">
            <a:spLocks noGrp="1"/>
          </p:cNvSpPr>
          <p:nvPr>
            <p:ph type="sldNum" idx="12"/>
          </p:nvPr>
        </p:nvSpPr>
        <p:spPr>
          <a:xfrm>
            <a:off x="9875520" y="6492876"/>
            <a:ext cx="792480" cy="365125"/>
          </a:xfrm>
          <a:prstGeom prst="rect">
            <a:avLst/>
          </a:prstGeom>
          <a:noFill/>
          <a:ln>
            <a:noFill/>
          </a:ln>
        </p:spPr>
        <p:txBody>
          <a:bodyPr vert="horz" lIns="91425" tIns="45700" rIns="91425" bIns="45700" rtlCol="0" anchor="ctr" anchorCtr="0">
            <a:noAutofit/>
          </a:bodyPr>
          <a:lstStyle/>
          <a:p>
            <a:pPr>
              <a:buSzPct val="25000"/>
            </a:pPr>
            <a:fld id="{00000000-1234-1234-1234-123412341234}" type="slidenum">
              <a:rPr lang="en-US">
                <a:solidFill>
                  <a:srgbClr val="888888"/>
                </a:solidFill>
              </a:rPr>
              <a:pPr>
                <a:buSzPct val="25000"/>
              </a:pPr>
              <a:t>25</a:t>
            </a:fld>
            <a:endParaRPr lang="en-US">
              <a:solidFill>
                <a:srgbClr val="888888"/>
              </a:solidFill>
            </a:endParaRPr>
          </a:p>
        </p:txBody>
      </p:sp>
    </p:spTree>
    <p:extLst>
      <p:ext uri="{BB962C8B-B14F-4D97-AF65-F5344CB8AC3E}">
        <p14:creationId xmlns:p14="http://schemas.microsoft.com/office/powerpoint/2010/main" val="416876642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4"/>
                                        </p:tgtEl>
                                        <p:attrNameLst>
                                          <p:attrName>style.visibility</p:attrName>
                                        </p:attrNameLst>
                                      </p:cBhvr>
                                      <p:to>
                                        <p:strVal val="visible"/>
                                      </p:to>
                                    </p:set>
                                    <p:animEffect transition="in" filter="fade">
                                      <p:cBhvr>
                                        <p:cTn id="7" dur="500"/>
                                        <p:tgtEl>
                                          <p:spTgt spid="3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15"/>
                                        </p:tgtEl>
                                        <p:attrNameLst>
                                          <p:attrName>style.visibility</p:attrName>
                                        </p:attrNameLst>
                                      </p:cBhvr>
                                      <p:to>
                                        <p:strVal val="visible"/>
                                      </p:to>
                                    </p:set>
                                    <p:animEffect transition="in" filter="fade">
                                      <p:cBhvr>
                                        <p:cTn id="11" dur="500"/>
                                        <p:tgtEl>
                                          <p:spTgt spid="3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11"/>
                                        </p:tgtEl>
                                        <p:attrNameLst>
                                          <p:attrName>style.visibility</p:attrName>
                                        </p:attrNameLst>
                                      </p:cBhvr>
                                      <p:to>
                                        <p:strVal val="visible"/>
                                      </p:to>
                                    </p:set>
                                    <p:animEffect transition="in" filter="fade">
                                      <p:cBhvr>
                                        <p:cTn id="16" dur="500"/>
                                        <p:tgtEl>
                                          <p:spTgt spid="311"/>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12"/>
                                        </p:tgtEl>
                                        <p:attrNameLst>
                                          <p:attrName>style.visibility</p:attrName>
                                        </p:attrNameLst>
                                      </p:cBhvr>
                                      <p:to>
                                        <p:strVal val="visible"/>
                                      </p:to>
                                    </p:set>
                                    <p:animEffect transition="in" filter="fade">
                                      <p:cBhvr>
                                        <p:cTn id="20" dur="500"/>
                                        <p:tgtEl>
                                          <p:spTgt spid="312"/>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16"/>
                                        </p:tgtEl>
                                        <p:attrNameLst>
                                          <p:attrName>style.visibility</p:attrName>
                                        </p:attrNameLst>
                                      </p:cBhvr>
                                      <p:to>
                                        <p:strVal val="visible"/>
                                      </p:to>
                                    </p:set>
                                    <p:animEffect transition="in" filter="fade">
                                      <p:cBhvr>
                                        <p:cTn id="24" dur="500"/>
                                        <p:tgtEl>
                                          <p:spTgt spid="316"/>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313"/>
                                        </p:tgtEl>
                                        <p:attrNameLst>
                                          <p:attrName>style.visibility</p:attrName>
                                        </p:attrNameLst>
                                      </p:cBhvr>
                                      <p:to>
                                        <p:strVal val="visible"/>
                                      </p:to>
                                    </p:set>
                                    <p:animEffect transition="in" filter="fade">
                                      <p:cBhvr>
                                        <p:cTn id="28" dur="500"/>
                                        <p:tgtEl>
                                          <p:spTgt spid="313"/>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317"/>
                                        </p:tgtEl>
                                        <p:attrNameLst>
                                          <p:attrName>style.visibility</p:attrName>
                                        </p:attrNameLst>
                                      </p:cBhvr>
                                      <p:to>
                                        <p:strVal val="visible"/>
                                      </p:to>
                                    </p:set>
                                    <p:animEffect transition="in" filter="fade">
                                      <p:cBhvr>
                                        <p:cTn id="32" dur="500"/>
                                        <p:tgtEl>
                                          <p:spTgt spid="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Shape 323"/>
          <p:cNvSpPr txBox="1"/>
          <p:nvPr/>
        </p:nvSpPr>
        <p:spPr>
          <a:xfrm>
            <a:off x="1953818" y="267040"/>
            <a:ext cx="5463630" cy="523219"/>
          </a:xfrm>
          <a:prstGeom prst="rect">
            <a:avLst/>
          </a:prstGeom>
          <a:noFill/>
          <a:ln>
            <a:noFill/>
          </a:ln>
        </p:spPr>
        <p:txBody>
          <a:bodyPr lIns="91425" tIns="45700" rIns="91425" bIns="45700" anchor="t" anchorCtr="0">
            <a:noAutofit/>
          </a:bodyPr>
          <a:lstStyle/>
          <a:p>
            <a:pPr>
              <a:buSzPct val="25000"/>
            </a:pPr>
            <a:r>
              <a:rPr lang="en-US" sz="2800" b="1">
                <a:solidFill>
                  <a:schemeClr val="dk1"/>
                </a:solidFill>
                <a:latin typeface="Calibri"/>
                <a:ea typeface="Calibri"/>
                <a:cs typeface="Calibri"/>
                <a:sym typeface="Calibri"/>
              </a:rPr>
              <a:t>The X-ray Telescope Mirror System</a:t>
            </a:r>
          </a:p>
        </p:txBody>
      </p:sp>
      <p:pic>
        <p:nvPicPr>
          <p:cNvPr id="324" name="Shape 324"/>
          <p:cNvPicPr preferRelativeResize="0"/>
          <p:nvPr/>
        </p:nvPicPr>
        <p:blipFill rotWithShape="1">
          <a:blip r:embed="rId3">
            <a:alphaModFix/>
          </a:blip>
          <a:srcRect/>
          <a:stretch/>
        </p:blipFill>
        <p:spPr>
          <a:xfrm>
            <a:off x="1563273" y="1138422"/>
            <a:ext cx="8948701" cy="4698399"/>
          </a:xfrm>
          <a:prstGeom prst="rect">
            <a:avLst/>
          </a:prstGeom>
          <a:noFill/>
          <a:ln>
            <a:noFill/>
          </a:ln>
        </p:spPr>
      </p:pic>
      <p:sp>
        <p:nvSpPr>
          <p:cNvPr id="329" name="Shape 329"/>
          <p:cNvSpPr txBox="1"/>
          <p:nvPr/>
        </p:nvSpPr>
        <p:spPr>
          <a:xfrm>
            <a:off x="3155997" y="6411932"/>
            <a:ext cx="5979934" cy="369332"/>
          </a:xfrm>
          <a:prstGeom prst="rect">
            <a:avLst/>
          </a:prstGeom>
          <a:noFill/>
          <a:ln>
            <a:noFill/>
          </a:ln>
        </p:spPr>
        <p:txBody>
          <a:bodyPr lIns="91425" tIns="45700" rIns="91425" bIns="45700" anchor="t" anchorCtr="0">
            <a:noAutofit/>
          </a:bodyPr>
          <a:lstStyle/>
          <a:p>
            <a:pPr>
              <a:buSzPct val="25000"/>
            </a:pPr>
            <a:r>
              <a:rPr lang="en-US" b="1" dirty="0" err="1">
                <a:solidFill>
                  <a:schemeClr val="dk1"/>
                </a:solidFill>
                <a:latin typeface="Calibri"/>
                <a:ea typeface="Calibri"/>
                <a:cs typeface="Calibri"/>
                <a:sym typeface="Calibri"/>
              </a:rPr>
              <a:t>Abrixas</a:t>
            </a:r>
            <a:r>
              <a:rPr lang="en-US" b="1" dirty="0">
                <a:solidFill>
                  <a:schemeClr val="dk1"/>
                </a:solidFill>
                <a:latin typeface="Calibri"/>
                <a:ea typeface="Calibri"/>
                <a:cs typeface="Calibri"/>
                <a:sym typeface="Calibri"/>
              </a:rPr>
              <a:t> space mission spare telescope  -  160 cm focal length</a:t>
            </a:r>
          </a:p>
        </p:txBody>
      </p:sp>
      <p:sp>
        <p:nvSpPr>
          <p:cNvPr id="335" name="Shape 335"/>
          <p:cNvSpPr txBox="1">
            <a:spLocks noGrp="1"/>
          </p:cNvSpPr>
          <p:nvPr>
            <p:ph type="sldNum" idx="12"/>
          </p:nvPr>
        </p:nvSpPr>
        <p:spPr>
          <a:xfrm>
            <a:off x="9875520" y="6492876"/>
            <a:ext cx="792480" cy="365125"/>
          </a:xfrm>
          <a:prstGeom prst="rect">
            <a:avLst/>
          </a:prstGeom>
          <a:noFill/>
          <a:ln>
            <a:noFill/>
          </a:ln>
        </p:spPr>
        <p:txBody>
          <a:bodyPr vert="horz" lIns="91425" tIns="45700" rIns="91425" bIns="45700" rtlCol="0" anchor="ctr" anchorCtr="0">
            <a:noAutofit/>
          </a:bodyPr>
          <a:lstStyle/>
          <a:p>
            <a:pPr>
              <a:buSzPct val="25000"/>
            </a:pPr>
            <a:fld id="{00000000-1234-1234-1234-123412341234}" type="slidenum">
              <a:rPr lang="en-US">
                <a:solidFill>
                  <a:srgbClr val="888888"/>
                </a:solidFill>
              </a:rPr>
              <a:pPr>
                <a:buSzPct val="25000"/>
              </a:pPr>
              <a:t>26</a:t>
            </a:fld>
            <a:endParaRPr lang="en-US">
              <a:solidFill>
                <a:srgbClr val="888888"/>
              </a:solidFill>
            </a:endParaRPr>
          </a:p>
        </p:txBody>
      </p:sp>
    </p:spTree>
    <p:extLst>
      <p:ext uri="{BB962C8B-B14F-4D97-AF65-F5344CB8AC3E}">
        <p14:creationId xmlns:p14="http://schemas.microsoft.com/office/powerpoint/2010/main" val="1093424221"/>
      </p:ext>
    </p:extLst>
  </p:cSld>
  <p:clrMapOvr>
    <a:masterClrMapping/>
  </p:clrMapOvr>
  <p:transition spd="slow">
    <p:push/>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325"/>
          <p:cNvPicPr preferRelativeResize="0"/>
          <p:nvPr/>
        </p:nvPicPr>
        <p:blipFill rotWithShape="1">
          <a:blip r:embed="rId2">
            <a:alphaModFix/>
          </a:blip>
          <a:srcRect/>
          <a:stretch/>
        </p:blipFill>
        <p:spPr>
          <a:xfrm>
            <a:off x="1563273" y="1346892"/>
            <a:ext cx="9104726" cy="4363881"/>
          </a:xfrm>
          <a:prstGeom prst="rect">
            <a:avLst/>
          </a:prstGeom>
          <a:noFill/>
          <a:ln>
            <a:noFill/>
          </a:ln>
        </p:spPr>
      </p:pic>
      <p:sp>
        <p:nvSpPr>
          <p:cNvPr id="4" name="Shape 330"/>
          <p:cNvSpPr txBox="1"/>
          <p:nvPr/>
        </p:nvSpPr>
        <p:spPr>
          <a:xfrm>
            <a:off x="2433917" y="6269834"/>
            <a:ext cx="7791226" cy="809296"/>
          </a:xfrm>
          <a:prstGeom prst="rect">
            <a:avLst/>
          </a:prstGeom>
          <a:noFill/>
          <a:ln>
            <a:noFill/>
          </a:ln>
        </p:spPr>
        <p:txBody>
          <a:bodyPr lIns="91425" tIns="45700" rIns="91425" bIns="45700" anchor="t" anchorCtr="0">
            <a:noAutofit/>
          </a:bodyPr>
          <a:lstStyle/>
          <a:p>
            <a:pPr>
              <a:buSzPct val="25000"/>
            </a:pPr>
            <a:r>
              <a:rPr lang="en-US" b="1" dirty="0" err="1">
                <a:solidFill>
                  <a:schemeClr val="dk1"/>
                </a:solidFill>
                <a:latin typeface="Calibri"/>
                <a:ea typeface="Calibri"/>
                <a:cs typeface="Calibri"/>
                <a:sym typeface="Calibri"/>
              </a:rPr>
              <a:t>Wolter</a:t>
            </a:r>
            <a:r>
              <a:rPr lang="en-US" b="1" dirty="0">
                <a:solidFill>
                  <a:schemeClr val="dk1"/>
                </a:solidFill>
                <a:latin typeface="Calibri"/>
                <a:ea typeface="Calibri"/>
                <a:cs typeface="Calibri"/>
                <a:sym typeface="Calibri"/>
              </a:rPr>
              <a:t> type 1, Grazing incidence optics</a:t>
            </a:r>
          </a:p>
        </p:txBody>
      </p:sp>
    </p:spTree>
    <p:extLst>
      <p:ext uri="{BB962C8B-B14F-4D97-AF65-F5344CB8AC3E}">
        <p14:creationId xmlns:p14="http://schemas.microsoft.com/office/powerpoint/2010/main" val="26602694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326"/>
          <p:cNvPicPr preferRelativeResize="0"/>
          <p:nvPr/>
        </p:nvPicPr>
        <p:blipFill rotWithShape="1">
          <a:blip r:embed="rId2">
            <a:alphaModFix/>
          </a:blip>
          <a:srcRect/>
          <a:stretch/>
        </p:blipFill>
        <p:spPr>
          <a:xfrm>
            <a:off x="1549400" y="1163412"/>
            <a:ext cx="9050328" cy="4356855"/>
          </a:xfrm>
          <a:prstGeom prst="rect">
            <a:avLst/>
          </a:prstGeom>
          <a:noFill/>
          <a:ln>
            <a:noFill/>
          </a:ln>
        </p:spPr>
      </p:pic>
      <p:sp>
        <p:nvSpPr>
          <p:cNvPr id="3" name="Shape 329"/>
          <p:cNvSpPr txBox="1"/>
          <p:nvPr/>
        </p:nvSpPr>
        <p:spPr>
          <a:xfrm>
            <a:off x="1844649" y="5926859"/>
            <a:ext cx="5979934"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0" u="none" strike="noStrike" cap="none" baseline="0" dirty="0" err="1">
                <a:solidFill>
                  <a:schemeClr val="dk1"/>
                </a:solidFill>
                <a:latin typeface="Calibri"/>
                <a:ea typeface="Calibri"/>
                <a:cs typeface="Calibri"/>
                <a:sym typeface="Calibri"/>
              </a:rPr>
              <a:t>Abrixas</a:t>
            </a:r>
            <a:r>
              <a:rPr lang="en-US" sz="1800" b="1" i="0" u="none" strike="noStrike" cap="none" baseline="0" dirty="0">
                <a:solidFill>
                  <a:schemeClr val="dk1"/>
                </a:solidFill>
                <a:latin typeface="Calibri"/>
                <a:ea typeface="Calibri"/>
                <a:cs typeface="Calibri"/>
                <a:sym typeface="Calibri"/>
              </a:rPr>
              <a:t> space mission spare telescope  -  160 cm focal length</a:t>
            </a:r>
          </a:p>
        </p:txBody>
      </p:sp>
    </p:spTree>
    <p:extLst>
      <p:ext uri="{BB962C8B-B14F-4D97-AF65-F5344CB8AC3E}">
        <p14:creationId xmlns:p14="http://schemas.microsoft.com/office/powerpoint/2010/main" val="3186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3"/>
                                        </p:tgtEl>
                                      </p:cBhvr>
                                    </p:animEffect>
                                    <p:set>
                                      <p:cBhvr>
                                        <p:cTn id="7" dur="1" fill="hold">
                                          <p:stCondLst>
                                            <p:cond delay="50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Shape 354"/>
          <p:cNvSpPr txBox="1"/>
          <p:nvPr/>
        </p:nvSpPr>
        <p:spPr>
          <a:xfrm>
            <a:off x="1953818" y="267040"/>
            <a:ext cx="3391422" cy="523219"/>
          </a:xfrm>
          <a:prstGeom prst="rect">
            <a:avLst/>
          </a:prstGeom>
          <a:noFill/>
          <a:ln>
            <a:noFill/>
          </a:ln>
        </p:spPr>
        <p:txBody>
          <a:bodyPr lIns="91425" tIns="45700" rIns="91425" bIns="45700" anchor="t" anchorCtr="0">
            <a:noAutofit/>
          </a:bodyPr>
          <a:lstStyle/>
          <a:p>
            <a:pPr>
              <a:buSzPct val="25000"/>
            </a:pPr>
            <a:r>
              <a:rPr lang="en-US" sz="2800" b="1">
                <a:solidFill>
                  <a:schemeClr val="dk1"/>
                </a:solidFill>
                <a:latin typeface="Calibri"/>
                <a:ea typeface="Calibri"/>
                <a:cs typeface="Calibri"/>
                <a:sym typeface="Calibri"/>
              </a:rPr>
              <a:t>Finding the focal spot</a:t>
            </a:r>
          </a:p>
        </p:txBody>
      </p:sp>
      <p:pic>
        <p:nvPicPr>
          <p:cNvPr id="355" name="Shape 355"/>
          <p:cNvPicPr preferRelativeResize="0"/>
          <p:nvPr/>
        </p:nvPicPr>
        <p:blipFill rotWithShape="1">
          <a:blip r:embed="rId3">
            <a:alphaModFix/>
          </a:blip>
          <a:srcRect/>
          <a:stretch/>
        </p:blipFill>
        <p:spPr>
          <a:xfrm rot="-5400000">
            <a:off x="2030382" y="2305131"/>
            <a:ext cx="5489472" cy="2801934"/>
          </a:xfrm>
          <a:prstGeom prst="rect">
            <a:avLst/>
          </a:prstGeom>
          <a:noFill/>
          <a:ln>
            <a:noFill/>
          </a:ln>
        </p:spPr>
      </p:pic>
      <p:pic>
        <p:nvPicPr>
          <p:cNvPr id="356" name="Shape 356"/>
          <p:cNvPicPr preferRelativeResize="0"/>
          <p:nvPr/>
        </p:nvPicPr>
        <p:blipFill rotWithShape="1">
          <a:blip r:embed="rId4">
            <a:alphaModFix/>
          </a:blip>
          <a:srcRect/>
          <a:stretch/>
        </p:blipFill>
        <p:spPr>
          <a:xfrm>
            <a:off x="6121190" y="965198"/>
            <a:ext cx="2442437" cy="5477934"/>
          </a:xfrm>
          <a:prstGeom prst="rect">
            <a:avLst/>
          </a:prstGeom>
          <a:noFill/>
          <a:ln>
            <a:noFill/>
          </a:ln>
        </p:spPr>
      </p:pic>
      <p:sp>
        <p:nvSpPr>
          <p:cNvPr id="358" name="Shape 358"/>
          <p:cNvSpPr txBox="1"/>
          <p:nvPr/>
        </p:nvSpPr>
        <p:spPr>
          <a:xfrm>
            <a:off x="1769533" y="5071532"/>
            <a:ext cx="1700030" cy="954106"/>
          </a:xfrm>
          <a:prstGeom prst="rect">
            <a:avLst/>
          </a:prstGeom>
          <a:noFill/>
          <a:ln>
            <a:noFill/>
          </a:ln>
        </p:spPr>
        <p:txBody>
          <a:bodyPr lIns="91425" tIns="45700" rIns="91425" bIns="45700" anchor="t" anchorCtr="0">
            <a:noAutofit/>
          </a:bodyPr>
          <a:lstStyle/>
          <a:p>
            <a:pPr algn="ctr">
              <a:buSzPct val="25000"/>
            </a:pPr>
            <a:r>
              <a:rPr lang="en-US" sz="2800" b="1">
                <a:solidFill>
                  <a:schemeClr val="dk1"/>
                </a:solidFill>
                <a:latin typeface="Calibri"/>
                <a:ea typeface="Calibri"/>
                <a:cs typeface="Calibri"/>
                <a:sym typeface="Calibri"/>
              </a:rPr>
              <a:t>Laser spot</a:t>
            </a:r>
          </a:p>
          <a:p>
            <a:pPr algn="ctr">
              <a:buSzPct val="25000"/>
            </a:pPr>
            <a:r>
              <a:rPr lang="en-US" sz="2800" b="1">
                <a:solidFill>
                  <a:schemeClr val="dk1"/>
                </a:solidFill>
                <a:latin typeface="Calibri"/>
                <a:ea typeface="Calibri"/>
                <a:cs typeface="Calibri"/>
                <a:sym typeface="Calibri"/>
              </a:rPr>
              <a:t>(yearly) </a:t>
            </a:r>
          </a:p>
        </p:txBody>
      </p:sp>
      <p:cxnSp>
        <p:nvCxnSpPr>
          <p:cNvPr id="359" name="Shape 359"/>
          <p:cNvCxnSpPr>
            <a:stCxn id="358" idx="3"/>
          </p:cNvCxnSpPr>
          <p:nvPr/>
        </p:nvCxnSpPr>
        <p:spPr>
          <a:xfrm rot="10800000" flipH="1">
            <a:off x="3469563" y="3615386"/>
            <a:ext cx="1153200" cy="1933200"/>
          </a:xfrm>
          <a:prstGeom prst="straightConnector1">
            <a:avLst/>
          </a:prstGeom>
          <a:noFill/>
          <a:ln w="25400" cap="flat" cmpd="sng">
            <a:solidFill>
              <a:schemeClr val="accent1"/>
            </a:solidFill>
            <a:prstDash val="solid"/>
            <a:round/>
            <a:headEnd type="none" w="med" len="med"/>
            <a:tailEnd type="stealth" w="lg" len="lg"/>
          </a:ln>
        </p:spPr>
      </p:cxnSp>
      <p:sp>
        <p:nvSpPr>
          <p:cNvPr id="360" name="Shape 360"/>
          <p:cNvSpPr txBox="1"/>
          <p:nvPr/>
        </p:nvSpPr>
        <p:spPr>
          <a:xfrm>
            <a:off x="8906932" y="5071533"/>
            <a:ext cx="1659466" cy="1200327"/>
          </a:xfrm>
          <a:prstGeom prst="rect">
            <a:avLst/>
          </a:prstGeom>
          <a:noFill/>
          <a:ln>
            <a:noFill/>
          </a:ln>
        </p:spPr>
        <p:txBody>
          <a:bodyPr lIns="91425" tIns="45700" rIns="91425" bIns="45700" anchor="t" anchorCtr="0">
            <a:noAutofit/>
          </a:bodyPr>
          <a:lstStyle/>
          <a:p>
            <a:pPr algn="ctr">
              <a:buSzPct val="25000"/>
            </a:pPr>
            <a:r>
              <a:rPr lang="en-US" sz="2400" b="1">
                <a:solidFill>
                  <a:schemeClr val="dk1"/>
                </a:solidFill>
                <a:latin typeface="Calibri"/>
                <a:ea typeface="Calibri"/>
                <a:cs typeface="Calibri"/>
                <a:sym typeface="Calibri"/>
              </a:rPr>
              <a:t>X-ray finger source</a:t>
            </a:r>
          </a:p>
          <a:p>
            <a:pPr algn="ctr">
              <a:buSzPct val="25000"/>
            </a:pPr>
            <a:r>
              <a:rPr lang="en-US" sz="2400" b="1">
                <a:solidFill>
                  <a:schemeClr val="dk1"/>
                </a:solidFill>
                <a:latin typeface="Calibri"/>
                <a:ea typeface="Calibri"/>
                <a:cs typeface="Calibri"/>
                <a:sym typeface="Calibri"/>
              </a:rPr>
              <a:t>(monthly)</a:t>
            </a:r>
          </a:p>
        </p:txBody>
      </p:sp>
      <p:cxnSp>
        <p:nvCxnSpPr>
          <p:cNvPr id="361" name="Shape 361"/>
          <p:cNvCxnSpPr/>
          <p:nvPr/>
        </p:nvCxnSpPr>
        <p:spPr>
          <a:xfrm rot="10800000">
            <a:off x="7687733" y="3733799"/>
            <a:ext cx="1540934" cy="1439332"/>
          </a:xfrm>
          <a:prstGeom prst="straightConnector1">
            <a:avLst/>
          </a:prstGeom>
          <a:noFill/>
          <a:ln w="25400" cap="flat" cmpd="sng">
            <a:solidFill>
              <a:schemeClr val="accent1"/>
            </a:solidFill>
            <a:prstDash val="solid"/>
            <a:round/>
            <a:headEnd type="none" w="med" len="med"/>
            <a:tailEnd type="stealth" w="lg" len="lg"/>
          </a:ln>
        </p:spPr>
      </p:cxnSp>
      <p:grpSp>
        <p:nvGrpSpPr>
          <p:cNvPr id="363" name="Shape 363"/>
          <p:cNvGrpSpPr/>
          <p:nvPr/>
        </p:nvGrpSpPr>
        <p:grpSpPr>
          <a:xfrm>
            <a:off x="9033932" y="1058333"/>
            <a:ext cx="1439400" cy="3920065"/>
            <a:chOff x="7509932" y="1058332"/>
            <a:chExt cx="1439400" cy="3920065"/>
          </a:xfrm>
        </p:grpSpPr>
        <p:sp>
          <p:nvSpPr>
            <p:cNvPr id="364" name="Shape 364"/>
            <p:cNvSpPr/>
            <p:nvPr/>
          </p:nvSpPr>
          <p:spPr>
            <a:xfrm rot="10800000" flipH="1">
              <a:off x="7509932" y="1058332"/>
              <a:ext cx="1159933" cy="3920065"/>
            </a:xfrm>
            <a:prstGeom prst="trapezoid">
              <a:avLst>
                <a:gd name="adj" fmla="val 35219"/>
              </a:avLst>
            </a:prstGeom>
            <a:gradFill>
              <a:gsLst>
                <a:gs pos="0">
                  <a:srgbClr val="2D5D97"/>
                </a:gs>
                <a:gs pos="80000">
                  <a:srgbClr val="3B7BC8"/>
                </a:gs>
                <a:gs pos="100000">
                  <a:srgbClr val="3A7CCA"/>
                </a:gs>
              </a:gsLst>
              <a:lin ang="16200000" scaled="0"/>
            </a:gradFill>
            <a:ln w="9525" cap="flat" cmpd="sng">
              <a:solidFill>
                <a:srgbClr val="4A7DBB"/>
              </a:solidFill>
              <a:prstDash val="solid"/>
              <a:round/>
              <a:headEnd type="none" w="med" len="med"/>
              <a:tailEnd type="none" w="med" len="med"/>
            </a:ln>
          </p:spPr>
          <p:txBody>
            <a:bodyPr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365" name="Shape 365"/>
            <p:cNvSpPr txBox="1"/>
            <p:nvPr/>
          </p:nvSpPr>
          <p:spPr>
            <a:xfrm>
              <a:off x="7628468" y="1134533"/>
              <a:ext cx="1006105" cy="369332"/>
            </a:xfrm>
            <a:prstGeom prst="rect">
              <a:avLst/>
            </a:prstGeom>
            <a:noFill/>
            <a:ln>
              <a:noFill/>
            </a:ln>
          </p:spPr>
          <p:txBody>
            <a:bodyPr lIns="91425" tIns="45700" rIns="91425" bIns="45700" anchor="t" anchorCtr="0">
              <a:noAutofit/>
            </a:bodyPr>
            <a:lstStyle/>
            <a:p>
              <a:pPr>
                <a:buSzPct val="25000"/>
              </a:pPr>
              <a:r>
                <a:rPr lang="en-US" b="1">
                  <a:solidFill>
                    <a:schemeClr val="dk1"/>
                  </a:solidFill>
                  <a:latin typeface="Calibri"/>
                  <a:ea typeface="Calibri"/>
                  <a:cs typeface="Calibri"/>
                  <a:sym typeface="Calibri"/>
                </a:rPr>
                <a:t>14.5 cm</a:t>
              </a:r>
              <a:r>
                <a:rPr lang="en-US" b="1" baseline="30000">
                  <a:solidFill>
                    <a:schemeClr val="dk1"/>
                  </a:solidFill>
                  <a:latin typeface="Calibri"/>
                  <a:ea typeface="Calibri"/>
                  <a:cs typeface="Calibri"/>
                  <a:sym typeface="Calibri"/>
                </a:rPr>
                <a:t>2</a:t>
              </a:r>
            </a:p>
          </p:txBody>
        </p:sp>
        <p:sp>
          <p:nvSpPr>
            <p:cNvPr id="366" name="Shape 366"/>
            <p:cNvSpPr txBox="1"/>
            <p:nvPr/>
          </p:nvSpPr>
          <p:spPr>
            <a:xfrm>
              <a:off x="7628467" y="4402667"/>
              <a:ext cx="986041" cy="369332"/>
            </a:xfrm>
            <a:prstGeom prst="rect">
              <a:avLst/>
            </a:prstGeom>
            <a:noFill/>
            <a:ln>
              <a:noFill/>
            </a:ln>
          </p:spPr>
          <p:txBody>
            <a:bodyPr lIns="91425" tIns="45700" rIns="91425" bIns="45700" anchor="t" anchorCtr="0">
              <a:noAutofit/>
            </a:bodyPr>
            <a:lstStyle/>
            <a:p>
              <a:pPr>
                <a:buSzPct val="25000"/>
              </a:pPr>
              <a:r>
                <a:rPr lang="en-US" b="1">
                  <a:solidFill>
                    <a:schemeClr val="dk1"/>
                  </a:solidFill>
                  <a:latin typeface="Calibri"/>
                  <a:ea typeface="Calibri"/>
                  <a:cs typeface="Calibri"/>
                  <a:sym typeface="Calibri"/>
                </a:rPr>
                <a:t>9.4 mm</a:t>
              </a:r>
              <a:r>
                <a:rPr lang="en-US" b="1" baseline="30000">
                  <a:solidFill>
                    <a:schemeClr val="dk1"/>
                  </a:solidFill>
                  <a:latin typeface="Calibri"/>
                  <a:ea typeface="Calibri"/>
                  <a:cs typeface="Calibri"/>
                  <a:sym typeface="Calibri"/>
                </a:rPr>
                <a:t>2</a:t>
              </a:r>
            </a:p>
          </p:txBody>
        </p:sp>
        <p:cxnSp>
          <p:nvCxnSpPr>
            <p:cNvPr id="367" name="Shape 367"/>
            <p:cNvCxnSpPr/>
            <p:nvPr/>
          </p:nvCxnSpPr>
          <p:spPr>
            <a:xfrm flipH="1">
              <a:off x="8096088" y="1540933"/>
              <a:ext cx="6511" cy="2861734"/>
            </a:xfrm>
            <a:prstGeom prst="straightConnector1">
              <a:avLst/>
            </a:prstGeom>
            <a:noFill/>
            <a:ln w="38100" cap="flat" cmpd="sng">
              <a:solidFill>
                <a:schemeClr val="dk1"/>
              </a:solidFill>
              <a:prstDash val="solid"/>
              <a:round/>
              <a:headEnd type="none" w="med" len="med"/>
              <a:tailEnd type="stealth" w="lg" len="lg"/>
            </a:ln>
          </p:spPr>
        </p:cxnSp>
        <p:sp>
          <p:nvSpPr>
            <p:cNvPr id="368" name="Shape 368"/>
            <p:cNvSpPr txBox="1"/>
            <p:nvPr/>
          </p:nvSpPr>
          <p:spPr>
            <a:xfrm>
              <a:off x="8246534" y="2717805"/>
              <a:ext cx="702799" cy="369332"/>
            </a:xfrm>
            <a:prstGeom prst="rect">
              <a:avLst/>
            </a:prstGeom>
            <a:noFill/>
            <a:ln>
              <a:noFill/>
            </a:ln>
          </p:spPr>
          <p:txBody>
            <a:bodyPr lIns="91425" tIns="45700" rIns="91425" bIns="45700" anchor="t" anchorCtr="0">
              <a:noAutofit/>
            </a:bodyPr>
            <a:lstStyle/>
            <a:p>
              <a:pPr>
                <a:buSzPct val="25000"/>
              </a:pPr>
              <a:r>
                <a:rPr lang="en-US" b="1">
                  <a:solidFill>
                    <a:schemeClr val="dk1"/>
                  </a:solidFill>
                  <a:latin typeface="Calibri"/>
                  <a:ea typeface="Calibri"/>
                  <a:cs typeface="Calibri"/>
                  <a:sym typeface="Calibri"/>
                </a:rPr>
                <a:t>≈ 154 </a:t>
              </a:r>
            </a:p>
          </p:txBody>
        </p:sp>
      </p:grpSp>
      <p:sp>
        <p:nvSpPr>
          <p:cNvPr id="369" name="Shape 369"/>
          <p:cNvSpPr txBox="1">
            <a:spLocks noGrp="1"/>
          </p:cNvSpPr>
          <p:nvPr>
            <p:ph type="sldNum" idx="12"/>
          </p:nvPr>
        </p:nvSpPr>
        <p:spPr>
          <a:xfrm>
            <a:off x="9875520" y="6492876"/>
            <a:ext cx="792480" cy="365125"/>
          </a:xfrm>
          <a:prstGeom prst="rect">
            <a:avLst/>
          </a:prstGeom>
          <a:noFill/>
          <a:ln>
            <a:noFill/>
          </a:ln>
        </p:spPr>
        <p:txBody>
          <a:bodyPr vert="horz" lIns="91425" tIns="45700" rIns="91425" bIns="45700" rtlCol="0" anchor="ctr" anchorCtr="0">
            <a:noAutofit/>
          </a:bodyPr>
          <a:lstStyle/>
          <a:p>
            <a:pPr>
              <a:buSzPct val="25000"/>
            </a:pPr>
            <a:fld id="{00000000-1234-1234-1234-123412341234}" type="slidenum">
              <a:rPr lang="en-US">
                <a:solidFill>
                  <a:srgbClr val="888888"/>
                </a:solidFill>
              </a:rPr>
              <a:pPr>
                <a:buSzPct val="25000"/>
              </a:pPr>
              <a:t>29</a:t>
            </a:fld>
            <a:endParaRPr lang="en-US">
              <a:solidFill>
                <a:srgbClr val="888888"/>
              </a:solidFill>
            </a:endParaRPr>
          </a:p>
        </p:txBody>
      </p:sp>
    </p:spTree>
    <p:extLst>
      <p:ext uri="{BB962C8B-B14F-4D97-AF65-F5344CB8AC3E}">
        <p14:creationId xmlns:p14="http://schemas.microsoft.com/office/powerpoint/2010/main" val="1455120175"/>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liennummernplatzhalter 1"/>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70B6BFB-4178-464C-82A9-43935C784639}" type="slidenum">
              <a:rPr lang="de-DE" altLang="de-DE" smtClean="0"/>
              <a:pPr/>
              <a:t>3</a:t>
            </a:fld>
            <a:endParaRPr lang="de-DE" altLang="de-DE" smtClean="0"/>
          </a:p>
        </p:txBody>
      </p:sp>
      <p:pic>
        <p:nvPicPr>
          <p:cNvPr id="21507"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3389" y="20638"/>
            <a:ext cx="8943975" cy="669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feld 4"/>
          <p:cNvSpPr txBox="1">
            <a:spLocks noChangeArrowheads="1"/>
          </p:cNvSpPr>
          <p:nvPr/>
        </p:nvSpPr>
        <p:spPr bwMode="auto">
          <a:xfrm>
            <a:off x="1774825" y="6524625"/>
            <a:ext cx="287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de-DE"/>
              <a:t>S. Neff @SPSC Oct. 2014</a:t>
            </a:r>
          </a:p>
        </p:txBody>
      </p:sp>
    </p:spTree>
    <p:extLst>
      <p:ext uri="{BB962C8B-B14F-4D97-AF65-F5344CB8AC3E}">
        <p14:creationId xmlns:p14="http://schemas.microsoft.com/office/powerpoint/2010/main" val="36612518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8" name="Text Box 2"/>
          <p:cNvSpPr txBox="1">
            <a:spLocks noChangeArrowheads="1"/>
          </p:cNvSpPr>
          <p:nvPr/>
        </p:nvSpPr>
        <p:spPr bwMode="auto">
          <a:xfrm>
            <a:off x="1905000" y="228600"/>
            <a:ext cx="8001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4" rIns="91428" bIns="45714">
            <a:spAutoFit/>
          </a:bodyPr>
          <a:lstStyle/>
          <a:p>
            <a:pPr>
              <a:spcBef>
                <a:spcPct val="20000"/>
              </a:spcBef>
              <a:defRPr/>
            </a:pPr>
            <a:r>
              <a:rPr lang="en-US" sz="3600">
                <a:solidFill>
                  <a:schemeClr val="folHlink"/>
                </a:solidFill>
                <a:effectLst>
                  <a:outerShdw blurRad="38100" dist="38100" dir="2700000" algn="tl">
                    <a:srgbClr val="C0C0C0"/>
                  </a:outerShdw>
                </a:effectLst>
                <a:latin typeface="Tahoma" panose="020B0604030504040204" pitchFamily="34" charset="0"/>
              </a:rPr>
              <a:t>CAST phase II – principle of detection</a:t>
            </a:r>
          </a:p>
        </p:txBody>
      </p:sp>
      <p:sp>
        <p:nvSpPr>
          <p:cNvPr id="73731" name="Rectangle 3"/>
          <p:cNvSpPr>
            <a:spLocks noChangeArrowheads="1"/>
          </p:cNvSpPr>
          <p:nvPr/>
        </p:nvSpPr>
        <p:spPr bwMode="auto">
          <a:xfrm>
            <a:off x="1981201" y="2671764"/>
            <a:ext cx="4519613" cy="271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ctr">
              <a:defRPr sz="4000">
                <a:solidFill>
                  <a:schemeClr val="accent2"/>
                </a:solidFill>
                <a:latin typeface="Comic Sans MS" panose="030F0702030302020204" pitchFamily="66" charset="0"/>
              </a:defRPr>
            </a:lvl1pPr>
            <a:lvl2pPr marL="742950" indent="-285750" algn="ctr">
              <a:defRPr sz="4000">
                <a:solidFill>
                  <a:schemeClr val="accent2"/>
                </a:solidFill>
                <a:latin typeface="Comic Sans MS" panose="030F0702030302020204" pitchFamily="66" charset="0"/>
              </a:defRPr>
            </a:lvl2pPr>
            <a:lvl3pPr marL="1143000" indent="-228600" algn="ctr">
              <a:defRPr sz="4000">
                <a:solidFill>
                  <a:schemeClr val="accent2"/>
                </a:solidFill>
                <a:latin typeface="Comic Sans MS" panose="030F0702030302020204" pitchFamily="66" charset="0"/>
              </a:defRPr>
            </a:lvl3pPr>
            <a:lvl4pPr marL="1600200" indent="-228600" algn="ctr">
              <a:defRPr sz="4000">
                <a:solidFill>
                  <a:schemeClr val="accent2"/>
                </a:solidFill>
                <a:latin typeface="Comic Sans MS" panose="030F0702030302020204" pitchFamily="66" charset="0"/>
              </a:defRPr>
            </a:lvl4pPr>
            <a:lvl5pPr marL="2057400" indent="-228600" algn="ctr">
              <a:defRPr sz="4000">
                <a:solidFill>
                  <a:schemeClr val="accent2"/>
                </a:solidFill>
                <a:latin typeface="Comic Sans MS" panose="030F0702030302020204" pitchFamily="66" charset="0"/>
              </a:defRPr>
            </a:lvl5pPr>
            <a:lvl6pPr marL="2514600" indent="-228600" algn="ctr" eaLnBrk="0" fontAlgn="base" hangingPunct="0">
              <a:spcBef>
                <a:spcPct val="0"/>
              </a:spcBef>
              <a:spcAft>
                <a:spcPct val="0"/>
              </a:spcAft>
              <a:defRPr sz="4000">
                <a:solidFill>
                  <a:schemeClr val="accent2"/>
                </a:solidFill>
                <a:latin typeface="Comic Sans MS" panose="030F0702030302020204" pitchFamily="66" charset="0"/>
              </a:defRPr>
            </a:lvl6pPr>
            <a:lvl7pPr marL="2971800" indent="-228600" algn="ctr" eaLnBrk="0" fontAlgn="base" hangingPunct="0">
              <a:spcBef>
                <a:spcPct val="0"/>
              </a:spcBef>
              <a:spcAft>
                <a:spcPct val="0"/>
              </a:spcAft>
              <a:defRPr sz="4000">
                <a:solidFill>
                  <a:schemeClr val="accent2"/>
                </a:solidFill>
                <a:latin typeface="Comic Sans MS" panose="030F0702030302020204" pitchFamily="66" charset="0"/>
              </a:defRPr>
            </a:lvl7pPr>
            <a:lvl8pPr marL="3429000" indent="-228600" algn="ctr" eaLnBrk="0" fontAlgn="base" hangingPunct="0">
              <a:spcBef>
                <a:spcPct val="0"/>
              </a:spcBef>
              <a:spcAft>
                <a:spcPct val="0"/>
              </a:spcAft>
              <a:defRPr sz="4000">
                <a:solidFill>
                  <a:schemeClr val="accent2"/>
                </a:solidFill>
                <a:latin typeface="Comic Sans MS" panose="030F0702030302020204" pitchFamily="66" charset="0"/>
              </a:defRPr>
            </a:lvl8pPr>
            <a:lvl9pPr marL="3886200" indent="-228600" algn="ctr" eaLnBrk="0" fontAlgn="base" hangingPunct="0">
              <a:spcBef>
                <a:spcPct val="0"/>
              </a:spcBef>
              <a:spcAft>
                <a:spcPct val="0"/>
              </a:spcAft>
              <a:defRPr sz="4000">
                <a:solidFill>
                  <a:schemeClr val="accent2"/>
                </a:solidFill>
                <a:latin typeface="Comic Sans MS" panose="030F0702030302020204" pitchFamily="66" charset="0"/>
              </a:defRPr>
            </a:lvl9pPr>
          </a:lstStyle>
          <a:p>
            <a:pPr algn="l"/>
            <a:r>
              <a:rPr lang="es-ES" altLang="de-DE" sz="2000">
                <a:solidFill>
                  <a:srgbClr val="FFCC00"/>
                </a:solidFill>
                <a:latin typeface="Tahoma" panose="020B0604030504040204" pitchFamily="34" charset="0"/>
              </a:rPr>
              <a:t>Extending the coherence to higher axion masses...</a:t>
            </a:r>
          </a:p>
          <a:p>
            <a:pPr algn="l">
              <a:buFontTx/>
              <a:buChar char="•"/>
            </a:pPr>
            <a:r>
              <a:rPr lang="es-ES" altLang="de-DE" sz="1800">
                <a:solidFill>
                  <a:schemeClr val="tx1"/>
                </a:solidFill>
                <a:latin typeface="Tahoma" panose="020B0604030504040204" pitchFamily="34" charset="0"/>
              </a:rPr>
              <a:t>Coherence condition  (</a:t>
            </a:r>
            <a:r>
              <a:rPr lang="es-ES" altLang="de-DE" sz="1800">
                <a:solidFill>
                  <a:schemeClr val="tx1"/>
                </a:solidFill>
                <a:latin typeface="Tahoma" panose="020B0604030504040204" pitchFamily="34" charset="0"/>
                <a:sym typeface="Wingdings" panose="05000000000000000000" pitchFamily="2" charset="2"/>
              </a:rPr>
              <a:t>qL &lt;&lt; 1) is recovered for a narrow mass range around </a:t>
            </a:r>
            <a:r>
              <a:rPr lang="es-ES" altLang="de-DE" sz="1800">
                <a:solidFill>
                  <a:schemeClr val="tx1"/>
                </a:solidFill>
                <a:latin typeface="Tahoma" panose="020B0604030504040204" pitchFamily="34" charset="0"/>
              </a:rPr>
              <a:t>m</a:t>
            </a:r>
            <a:r>
              <a:rPr lang="es-ES" altLang="de-DE" sz="1800" baseline="-25000">
                <a:solidFill>
                  <a:schemeClr val="tx1"/>
                </a:solidFill>
                <a:latin typeface="Symbol" panose="05050102010706020507" pitchFamily="18" charset="2"/>
              </a:rPr>
              <a:t>g</a:t>
            </a:r>
          </a:p>
          <a:p>
            <a:pPr algn="l">
              <a:buFontTx/>
              <a:buChar char="•"/>
            </a:pPr>
            <a:endParaRPr lang="es-ES" altLang="de-DE" sz="1800" baseline="-25000">
              <a:solidFill>
                <a:schemeClr val="tx1"/>
              </a:solidFill>
              <a:latin typeface="Symbol" panose="05050102010706020507" pitchFamily="18" charset="2"/>
            </a:endParaRPr>
          </a:p>
          <a:p>
            <a:pPr algn="l">
              <a:buFontTx/>
              <a:buChar char="•"/>
            </a:pPr>
            <a:endParaRPr lang="es-ES" altLang="de-DE" sz="1800" baseline="-25000">
              <a:solidFill>
                <a:schemeClr val="tx1"/>
              </a:solidFill>
              <a:latin typeface="Symbol" panose="05050102010706020507" pitchFamily="18" charset="2"/>
            </a:endParaRPr>
          </a:p>
          <a:p>
            <a:pPr algn="l">
              <a:buFontTx/>
              <a:buChar char="•"/>
            </a:pPr>
            <a:endParaRPr lang="es-ES" altLang="de-DE" sz="1800">
              <a:solidFill>
                <a:schemeClr val="tx1"/>
              </a:solidFill>
              <a:latin typeface="Symbol" panose="05050102010706020507" pitchFamily="18" charset="2"/>
              <a:sym typeface="Wingdings" panose="05000000000000000000" pitchFamily="2" charset="2"/>
            </a:endParaRPr>
          </a:p>
          <a:p>
            <a:pPr algn="l">
              <a:buFontTx/>
              <a:buChar char="•"/>
            </a:pPr>
            <a:endParaRPr lang="es-ES" altLang="de-DE" sz="1800">
              <a:solidFill>
                <a:schemeClr val="tx1"/>
              </a:solidFill>
              <a:latin typeface="Tahoma" panose="020B0604030504040204" pitchFamily="34" charset="0"/>
              <a:sym typeface="Wingdings" panose="05000000000000000000" pitchFamily="2" charset="2"/>
            </a:endParaRPr>
          </a:p>
          <a:p>
            <a:pPr algn="l">
              <a:buFontTx/>
              <a:buChar char="•"/>
            </a:pPr>
            <a:endParaRPr lang="es-ES" altLang="de-DE" sz="1800">
              <a:solidFill>
                <a:schemeClr val="tx1"/>
              </a:solidFill>
              <a:latin typeface="Tahoma" panose="020B0604030504040204" pitchFamily="34" charset="0"/>
              <a:sym typeface="Wingdings" panose="05000000000000000000" pitchFamily="2" charset="2"/>
            </a:endParaRPr>
          </a:p>
        </p:txBody>
      </p:sp>
      <p:pic>
        <p:nvPicPr>
          <p:cNvPr id="73732" name="Picture 4"/>
          <p:cNvPicPr>
            <a:picLocks noChangeAspect="1" noChangeArrowheads="1"/>
          </p:cNvPicPr>
          <p:nvPr/>
        </p:nvPicPr>
        <p:blipFill>
          <a:blip r:embed="rId3">
            <a:extLst>
              <a:ext uri="{28A0092B-C50C-407E-A947-70E740481C1C}">
                <a14:useLocalDpi xmlns:a14="http://schemas.microsoft.com/office/drawing/2010/main" val="0"/>
              </a:ext>
            </a:extLst>
          </a:blip>
          <a:srcRect b="2"/>
          <a:stretch>
            <a:fillRect/>
          </a:stretch>
        </p:blipFill>
        <p:spPr bwMode="auto">
          <a:xfrm>
            <a:off x="2614614" y="4953001"/>
            <a:ext cx="3252787" cy="69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733" name="Text Box 5"/>
          <p:cNvSpPr txBox="1">
            <a:spLocks noChangeArrowheads="1"/>
          </p:cNvSpPr>
          <p:nvPr/>
        </p:nvSpPr>
        <p:spPr bwMode="auto">
          <a:xfrm>
            <a:off x="2889250" y="5638800"/>
            <a:ext cx="3048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a:solidFill>
                  <a:schemeClr val="accent2"/>
                </a:solidFill>
                <a:latin typeface="Comic Sans MS" panose="030F0702030302020204" pitchFamily="66" charset="0"/>
              </a:defRPr>
            </a:lvl1pPr>
            <a:lvl2pPr marL="742950" indent="-285750" algn="ctr">
              <a:defRPr sz="4000">
                <a:solidFill>
                  <a:schemeClr val="accent2"/>
                </a:solidFill>
                <a:latin typeface="Comic Sans MS" panose="030F0702030302020204" pitchFamily="66" charset="0"/>
              </a:defRPr>
            </a:lvl2pPr>
            <a:lvl3pPr marL="1143000" indent="-228600" algn="ctr">
              <a:defRPr sz="4000">
                <a:solidFill>
                  <a:schemeClr val="accent2"/>
                </a:solidFill>
                <a:latin typeface="Comic Sans MS" panose="030F0702030302020204" pitchFamily="66" charset="0"/>
              </a:defRPr>
            </a:lvl3pPr>
            <a:lvl4pPr marL="1600200" indent="-228600" algn="ctr">
              <a:defRPr sz="4000">
                <a:solidFill>
                  <a:schemeClr val="accent2"/>
                </a:solidFill>
                <a:latin typeface="Comic Sans MS" panose="030F0702030302020204" pitchFamily="66" charset="0"/>
              </a:defRPr>
            </a:lvl4pPr>
            <a:lvl5pPr marL="2057400" indent="-228600" algn="ctr">
              <a:defRPr sz="4000">
                <a:solidFill>
                  <a:schemeClr val="accent2"/>
                </a:solidFill>
                <a:latin typeface="Comic Sans MS" panose="030F0702030302020204" pitchFamily="66" charset="0"/>
              </a:defRPr>
            </a:lvl5pPr>
            <a:lvl6pPr marL="2514600" indent="-228600" algn="ctr" eaLnBrk="0" fontAlgn="base" hangingPunct="0">
              <a:spcBef>
                <a:spcPct val="0"/>
              </a:spcBef>
              <a:spcAft>
                <a:spcPct val="0"/>
              </a:spcAft>
              <a:defRPr sz="4000">
                <a:solidFill>
                  <a:schemeClr val="accent2"/>
                </a:solidFill>
                <a:latin typeface="Comic Sans MS" panose="030F0702030302020204" pitchFamily="66" charset="0"/>
              </a:defRPr>
            </a:lvl6pPr>
            <a:lvl7pPr marL="2971800" indent="-228600" algn="ctr" eaLnBrk="0" fontAlgn="base" hangingPunct="0">
              <a:spcBef>
                <a:spcPct val="0"/>
              </a:spcBef>
              <a:spcAft>
                <a:spcPct val="0"/>
              </a:spcAft>
              <a:defRPr sz="4000">
                <a:solidFill>
                  <a:schemeClr val="accent2"/>
                </a:solidFill>
                <a:latin typeface="Comic Sans MS" panose="030F0702030302020204" pitchFamily="66" charset="0"/>
              </a:defRPr>
            </a:lvl7pPr>
            <a:lvl8pPr marL="3429000" indent="-228600" algn="ctr" eaLnBrk="0" fontAlgn="base" hangingPunct="0">
              <a:spcBef>
                <a:spcPct val="0"/>
              </a:spcBef>
              <a:spcAft>
                <a:spcPct val="0"/>
              </a:spcAft>
              <a:defRPr sz="4000">
                <a:solidFill>
                  <a:schemeClr val="accent2"/>
                </a:solidFill>
                <a:latin typeface="Comic Sans MS" panose="030F0702030302020204" pitchFamily="66" charset="0"/>
              </a:defRPr>
            </a:lvl8pPr>
            <a:lvl9pPr marL="3886200" indent="-228600" algn="ctr" eaLnBrk="0" fontAlgn="base" hangingPunct="0">
              <a:spcBef>
                <a:spcPct val="0"/>
              </a:spcBef>
              <a:spcAft>
                <a:spcPct val="0"/>
              </a:spcAft>
              <a:defRPr sz="4000">
                <a:solidFill>
                  <a:schemeClr val="accent2"/>
                </a:solidFill>
                <a:latin typeface="Comic Sans MS" panose="030F0702030302020204" pitchFamily="66" charset="0"/>
              </a:defRPr>
            </a:lvl9pPr>
          </a:lstStyle>
          <a:p>
            <a:pPr algn="l" eaLnBrk="1" hangingPunct="1"/>
            <a:r>
              <a:rPr lang="en-US" altLang="de-DE" sz="1400">
                <a:solidFill>
                  <a:srgbClr val="FFFF00"/>
                </a:solidFill>
                <a:latin typeface="Tahoma" panose="020B0604030504040204" pitchFamily="34" charset="0"/>
              </a:rPr>
              <a:t>N</a:t>
            </a:r>
            <a:r>
              <a:rPr lang="en-US" altLang="de-DE" sz="1600" baseline="-25000">
                <a:solidFill>
                  <a:srgbClr val="FFFF00"/>
                </a:solidFill>
                <a:latin typeface="Tahoma" panose="020B0604030504040204" pitchFamily="34" charset="0"/>
              </a:rPr>
              <a:t>e</a:t>
            </a:r>
            <a:r>
              <a:rPr lang="en-US" altLang="de-DE" sz="1400">
                <a:solidFill>
                  <a:srgbClr val="FFFF00"/>
                </a:solidFill>
                <a:latin typeface="Tahoma" panose="020B0604030504040204" pitchFamily="34" charset="0"/>
              </a:rPr>
              <a:t>: number of electrons/cm</a:t>
            </a:r>
            <a:r>
              <a:rPr lang="en-US" altLang="de-DE" sz="1400" baseline="30000">
                <a:solidFill>
                  <a:srgbClr val="FFFF00"/>
                </a:solidFill>
                <a:latin typeface="Tahoma" panose="020B0604030504040204" pitchFamily="34" charset="0"/>
              </a:rPr>
              <a:t>3</a:t>
            </a:r>
          </a:p>
          <a:p>
            <a:pPr algn="l" eaLnBrk="1" hangingPunct="1"/>
            <a:r>
              <a:rPr lang="en-US" altLang="de-DE" sz="1400">
                <a:solidFill>
                  <a:srgbClr val="FFFF00"/>
                </a:solidFill>
                <a:latin typeface="Tahoma" panose="020B0604030504040204" pitchFamily="34" charset="0"/>
              </a:rPr>
              <a:t>   </a:t>
            </a:r>
            <a:r>
              <a:rPr lang="en-US" altLang="de-DE" sz="1400">
                <a:solidFill>
                  <a:srgbClr val="FFFF00"/>
                </a:solidFill>
                <a:latin typeface="Symbol" panose="05050102010706020507" pitchFamily="18" charset="2"/>
              </a:rPr>
              <a:t>r</a:t>
            </a:r>
            <a:r>
              <a:rPr lang="en-US" altLang="de-DE" sz="1400">
                <a:solidFill>
                  <a:srgbClr val="FFFF00"/>
                </a:solidFill>
                <a:latin typeface="Tahoma" panose="020B0604030504040204" pitchFamily="34" charset="0"/>
              </a:rPr>
              <a:t>: gas density (g/cm</a:t>
            </a:r>
            <a:r>
              <a:rPr lang="en-US" altLang="de-DE" sz="1400" baseline="30000">
                <a:solidFill>
                  <a:srgbClr val="FFFF00"/>
                </a:solidFill>
                <a:latin typeface="Tahoma" panose="020B0604030504040204" pitchFamily="34" charset="0"/>
              </a:rPr>
              <a:t>3</a:t>
            </a:r>
            <a:r>
              <a:rPr lang="en-US" altLang="de-DE" sz="1400">
                <a:solidFill>
                  <a:srgbClr val="FFFF00"/>
                </a:solidFill>
                <a:latin typeface="Tahoma" panose="020B0604030504040204" pitchFamily="34" charset="0"/>
              </a:rPr>
              <a:t>)</a:t>
            </a:r>
          </a:p>
        </p:txBody>
      </p:sp>
      <p:pic>
        <p:nvPicPr>
          <p:cNvPr id="73734" name="Picture 6"/>
          <p:cNvPicPr>
            <a:picLocks noChangeAspect="1" noChangeArrowheads="1"/>
          </p:cNvPicPr>
          <p:nvPr/>
        </p:nvPicPr>
        <p:blipFill>
          <a:blip r:embed="rId4">
            <a:extLst>
              <a:ext uri="{28A0092B-C50C-407E-A947-70E740481C1C}">
                <a14:useLocalDpi xmlns:a14="http://schemas.microsoft.com/office/drawing/2010/main" val="0"/>
              </a:ext>
            </a:extLst>
          </a:blip>
          <a:srcRect r="2"/>
          <a:stretch>
            <a:fillRect/>
          </a:stretch>
        </p:blipFill>
        <p:spPr bwMode="auto">
          <a:xfrm>
            <a:off x="2647950" y="4013200"/>
            <a:ext cx="18542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35" name="Picture 7" descr="pep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19289" y="973138"/>
            <a:ext cx="8631237"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8" descr="vac1at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5914" y="2740026"/>
            <a:ext cx="3894137" cy="34972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9759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Shape 433"/>
          <p:cNvSpPr txBox="1"/>
          <p:nvPr/>
        </p:nvSpPr>
        <p:spPr>
          <a:xfrm>
            <a:off x="1953818" y="267040"/>
            <a:ext cx="4292786" cy="523219"/>
          </a:xfrm>
          <a:prstGeom prst="rect">
            <a:avLst/>
          </a:prstGeom>
          <a:noFill/>
          <a:ln>
            <a:noFill/>
          </a:ln>
        </p:spPr>
        <p:txBody>
          <a:bodyPr lIns="91425" tIns="45700" rIns="91425" bIns="45700" anchor="t" anchorCtr="0">
            <a:noAutofit/>
          </a:bodyPr>
          <a:lstStyle/>
          <a:p>
            <a:pPr>
              <a:buSzPct val="25000"/>
            </a:pPr>
            <a:r>
              <a:rPr lang="en-US" sz="2800" b="1">
                <a:solidFill>
                  <a:schemeClr val="dk1"/>
                </a:solidFill>
                <a:latin typeface="Calibri"/>
                <a:ea typeface="Calibri"/>
                <a:cs typeface="Calibri"/>
                <a:sym typeface="Calibri"/>
              </a:rPr>
              <a:t>CCD data 2009 (2009–2011) </a:t>
            </a:r>
          </a:p>
        </p:txBody>
      </p:sp>
      <p:sp>
        <p:nvSpPr>
          <p:cNvPr id="434" name="Shape 434"/>
          <p:cNvSpPr txBox="1"/>
          <p:nvPr/>
        </p:nvSpPr>
        <p:spPr>
          <a:xfrm>
            <a:off x="2037278" y="4903580"/>
            <a:ext cx="4685897" cy="1477328"/>
          </a:xfrm>
          <a:prstGeom prst="rect">
            <a:avLst/>
          </a:prstGeom>
          <a:noFill/>
          <a:ln>
            <a:noFill/>
          </a:ln>
        </p:spPr>
        <p:txBody>
          <a:bodyPr lIns="91425" tIns="45700" rIns="91425" bIns="45700" anchor="t" anchorCtr="0">
            <a:noAutofit/>
          </a:bodyPr>
          <a:lstStyle/>
          <a:p>
            <a:pPr marL="285750" indent="-285750">
              <a:buClr>
                <a:schemeClr val="dk1"/>
              </a:buClr>
              <a:buSzPct val="100000"/>
              <a:buFont typeface="Arial"/>
              <a:buChar char="•"/>
            </a:pPr>
            <a:r>
              <a:rPr lang="en-US">
                <a:solidFill>
                  <a:schemeClr val="dk1"/>
                </a:solidFill>
                <a:latin typeface="Calibri"/>
                <a:ea typeface="Calibri"/>
                <a:cs typeface="Calibri"/>
                <a:sym typeface="Calibri"/>
              </a:rPr>
              <a:t>114 tracking runs out of 132 (86%);</a:t>
            </a:r>
          </a:p>
          <a:p>
            <a:pPr marL="285750" indent="-285750">
              <a:buClr>
                <a:srgbClr val="FF0000"/>
              </a:buClr>
              <a:buSzPct val="100000"/>
              <a:buFont typeface="Arial"/>
              <a:buChar char="•"/>
            </a:pPr>
            <a:r>
              <a:rPr lang="en-US" b="1">
                <a:solidFill>
                  <a:srgbClr val="FF0000"/>
                </a:solidFill>
                <a:latin typeface="Calibri"/>
                <a:ea typeface="Calibri"/>
                <a:cs typeface="Calibri"/>
                <a:sym typeface="Calibri"/>
              </a:rPr>
              <a:t>167.5 hours </a:t>
            </a:r>
            <a:r>
              <a:rPr lang="en-US">
                <a:solidFill>
                  <a:schemeClr val="dk1"/>
                </a:solidFill>
                <a:latin typeface="Calibri"/>
                <a:ea typeface="Calibri"/>
                <a:cs typeface="Calibri"/>
                <a:sym typeface="Calibri"/>
              </a:rPr>
              <a:t>of Axion sensitive exposure;</a:t>
            </a:r>
          </a:p>
          <a:p>
            <a:pPr marL="285750" indent="-285750">
              <a:buClr>
                <a:schemeClr val="dk1"/>
              </a:buClr>
              <a:buSzPct val="100000"/>
              <a:buFont typeface="Arial"/>
              <a:buChar char="•"/>
            </a:pPr>
            <a:r>
              <a:rPr lang="en-US">
                <a:solidFill>
                  <a:schemeClr val="dk1"/>
                </a:solidFill>
                <a:latin typeface="Calibri"/>
                <a:ea typeface="Calibri"/>
                <a:cs typeface="Calibri"/>
                <a:sym typeface="Calibri"/>
              </a:rPr>
              <a:t>132.47 days of background;</a:t>
            </a:r>
          </a:p>
          <a:p>
            <a:pPr marL="285750" indent="-285750">
              <a:buClr>
                <a:srgbClr val="244061"/>
              </a:buClr>
              <a:buSzPct val="100000"/>
              <a:buFont typeface="Arial"/>
              <a:buChar char="•"/>
            </a:pPr>
            <a:r>
              <a:rPr lang="en-US" b="1">
                <a:solidFill>
                  <a:srgbClr val="244061"/>
                </a:solidFill>
                <a:latin typeface="Calibri"/>
                <a:ea typeface="Calibri"/>
                <a:cs typeface="Calibri"/>
                <a:sym typeface="Calibri"/>
              </a:rPr>
              <a:t>0.185 counts per hour </a:t>
            </a:r>
            <a:r>
              <a:rPr lang="en-US">
                <a:solidFill>
                  <a:schemeClr val="dk1"/>
                </a:solidFill>
                <a:latin typeface="Calibri"/>
                <a:ea typeface="Calibri"/>
                <a:cs typeface="Calibri"/>
                <a:sym typeface="Calibri"/>
              </a:rPr>
              <a:t>in the spot;</a:t>
            </a:r>
          </a:p>
          <a:p>
            <a:pPr marL="285750" indent="-285750">
              <a:buClr>
                <a:schemeClr val="dk1"/>
              </a:buClr>
              <a:buSzPct val="100000"/>
              <a:buFont typeface="Arial"/>
              <a:buChar char="•"/>
            </a:pPr>
            <a:r>
              <a:rPr lang="en-US">
                <a:solidFill>
                  <a:schemeClr val="dk1"/>
                </a:solidFill>
                <a:latin typeface="Calibri"/>
                <a:ea typeface="Calibri"/>
                <a:cs typeface="Calibri"/>
                <a:sym typeface="Calibri"/>
              </a:rPr>
              <a:t>8.66±0.06×10</a:t>
            </a:r>
            <a:r>
              <a:rPr lang="en-US" baseline="30000">
                <a:solidFill>
                  <a:schemeClr val="dk1"/>
                </a:solidFill>
                <a:latin typeface="Calibri"/>
                <a:ea typeface="Calibri"/>
                <a:cs typeface="Calibri"/>
                <a:sym typeface="Calibri"/>
              </a:rPr>
              <a:t>-5</a:t>
            </a:r>
            <a:r>
              <a:rPr lang="en-US">
                <a:solidFill>
                  <a:schemeClr val="dk1"/>
                </a:solidFill>
                <a:latin typeface="Calibri"/>
                <a:ea typeface="Calibri"/>
                <a:cs typeface="Calibri"/>
                <a:sym typeface="Calibri"/>
              </a:rPr>
              <a:t>cts cm</a:t>
            </a:r>
            <a:r>
              <a:rPr lang="en-US" baseline="30000">
                <a:solidFill>
                  <a:schemeClr val="dk1"/>
                </a:solidFill>
                <a:latin typeface="Calibri"/>
                <a:ea typeface="Calibri"/>
                <a:cs typeface="Calibri"/>
                <a:sym typeface="Calibri"/>
              </a:rPr>
              <a:t>-2</a:t>
            </a:r>
            <a:r>
              <a:rPr lang="en-US">
                <a:solidFill>
                  <a:schemeClr val="dk1"/>
                </a:solidFill>
                <a:latin typeface="Calibri"/>
                <a:ea typeface="Calibri"/>
                <a:cs typeface="Calibri"/>
                <a:sym typeface="Calibri"/>
              </a:rPr>
              <a:t>s</a:t>
            </a:r>
            <a:r>
              <a:rPr lang="en-US" baseline="30000">
                <a:solidFill>
                  <a:schemeClr val="dk1"/>
                </a:solidFill>
                <a:latin typeface="Calibri"/>
                <a:ea typeface="Calibri"/>
                <a:cs typeface="Calibri"/>
                <a:sym typeface="Calibri"/>
              </a:rPr>
              <a:t>-1</a:t>
            </a:r>
            <a:r>
              <a:rPr lang="en-US">
                <a:solidFill>
                  <a:schemeClr val="dk1"/>
                </a:solidFill>
                <a:latin typeface="Calibri"/>
                <a:ea typeface="Calibri"/>
                <a:cs typeface="Calibri"/>
                <a:sym typeface="Calibri"/>
              </a:rPr>
              <a:t>keV</a:t>
            </a:r>
            <a:r>
              <a:rPr lang="en-US" baseline="30000">
                <a:solidFill>
                  <a:schemeClr val="dk1"/>
                </a:solidFill>
                <a:latin typeface="Calibri"/>
                <a:ea typeface="Calibri"/>
                <a:cs typeface="Calibri"/>
                <a:sym typeface="Calibri"/>
              </a:rPr>
              <a:t>-1</a:t>
            </a:r>
            <a:r>
              <a:rPr lang="en-US">
                <a:solidFill>
                  <a:schemeClr val="dk1"/>
                </a:solidFill>
                <a:latin typeface="Calibri"/>
                <a:ea typeface="Calibri"/>
                <a:cs typeface="Calibri"/>
                <a:sym typeface="Calibri"/>
              </a:rPr>
              <a:t> - background.</a:t>
            </a:r>
          </a:p>
        </p:txBody>
      </p:sp>
      <p:pic>
        <p:nvPicPr>
          <p:cNvPr id="436" name="Shape 436"/>
          <p:cNvPicPr preferRelativeResize="0"/>
          <p:nvPr/>
        </p:nvPicPr>
        <p:blipFill rotWithShape="1">
          <a:blip r:embed="rId3">
            <a:alphaModFix/>
          </a:blip>
          <a:srcRect/>
          <a:stretch/>
        </p:blipFill>
        <p:spPr>
          <a:xfrm>
            <a:off x="1524000" y="956734"/>
            <a:ext cx="9144000" cy="4008328"/>
          </a:xfrm>
          <a:prstGeom prst="rect">
            <a:avLst/>
          </a:prstGeom>
          <a:noFill/>
          <a:ln>
            <a:noFill/>
          </a:ln>
        </p:spPr>
      </p:pic>
      <p:sp>
        <p:nvSpPr>
          <p:cNvPr id="437" name="Shape 437"/>
          <p:cNvSpPr/>
          <p:nvPr/>
        </p:nvSpPr>
        <p:spPr>
          <a:xfrm>
            <a:off x="6124792" y="2907443"/>
            <a:ext cx="822960" cy="822960"/>
          </a:xfrm>
          <a:prstGeom prst="smileyFace">
            <a:avLst>
              <a:gd name="adj" fmla="val -4653"/>
            </a:avLst>
          </a:prstGeom>
          <a:solidFill>
            <a:schemeClr val="dk1">
              <a:alpha val="7843"/>
            </a:schemeClr>
          </a:solidFill>
          <a:ln w="38100" cap="flat" cmpd="sng">
            <a:solidFill>
              <a:schemeClr val="lt1"/>
            </a:solidFill>
            <a:prstDash val="solid"/>
            <a:round/>
            <a:headEnd type="none" w="med" len="med"/>
            <a:tailEnd type="none" w="med" len="med"/>
          </a:ln>
        </p:spPr>
        <p:txBody>
          <a:bodyPr lIns="91425" tIns="45700" rIns="91425" bIns="45700" anchor="t" anchorCtr="0">
            <a:noAutofit/>
          </a:bodyPr>
          <a:lstStyle/>
          <a:p>
            <a:endParaRPr>
              <a:solidFill>
                <a:schemeClr val="lt1"/>
              </a:solidFill>
              <a:latin typeface="Calibri"/>
              <a:ea typeface="Calibri"/>
              <a:cs typeface="Calibri"/>
              <a:sym typeface="Calibri"/>
            </a:endParaRPr>
          </a:p>
        </p:txBody>
      </p:sp>
      <p:pic>
        <p:nvPicPr>
          <p:cNvPr id="438" name="Shape 438"/>
          <p:cNvPicPr preferRelativeResize="0"/>
          <p:nvPr/>
        </p:nvPicPr>
        <p:blipFill rotWithShape="1">
          <a:blip r:embed="rId4">
            <a:alphaModFix/>
          </a:blip>
          <a:srcRect/>
          <a:stretch/>
        </p:blipFill>
        <p:spPr>
          <a:xfrm>
            <a:off x="6726786" y="4931840"/>
            <a:ext cx="3594099" cy="1525509"/>
          </a:xfrm>
          <a:prstGeom prst="rect">
            <a:avLst/>
          </a:prstGeom>
          <a:noFill/>
          <a:ln>
            <a:noFill/>
          </a:ln>
        </p:spPr>
      </p:pic>
      <p:grpSp>
        <p:nvGrpSpPr>
          <p:cNvPr id="439" name="Shape 439"/>
          <p:cNvGrpSpPr/>
          <p:nvPr/>
        </p:nvGrpSpPr>
        <p:grpSpPr>
          <a:xfrm>
            <a:off x="1969348" y="3318923"/>
            <a:ext cx="4155445" cy="3014142"/>
            <a:chOff x="445347" y="3318923"/>
            <a:chExt cx="4155445" cy="3014142"/>
          </a:xfrm>
        </p:grpSpPr>
        <p:sp>
          <p:nvSpPr>
            <p:cNvPr id="440" name="Shape 440"/>
            <p:cNvSpPr/>
            <p:nvPr/>
          </p:nvSpPr>
          <p:spPr>
            <a:xfrm>
              <a:off x="445347" y="5833532"/>
              <a:ext cx="169332" cy="499533"/>
            </a:xfrm>
            <a:prstGeom prst="leftBrace">
              <a:avLst>
                <a:gd name="adj1" fmla="val 8333"/>
                <a:gd name="adj2" fmla="val 50000"/>
              </a:avLst>
            </a:prstGeom>
            <a:noFill/>
            <a:ln w="57150" cap="flat" cmpd="sng">
              <a:solidFill>
                <a:srgbClr val="FF0000"/>
              </a:solidFill>
              <a:prstDash val="solid"/>
              <a:round/>
              <a:headEnd type="none" w="med" len="med"/>
              <a:tailEnd type="none" w="med" len="med"/>
            </a:ln>
          </p:spPr>
          <p:txBody>
            <a:bodyPr lIns="91425" tIns="45700" rIns="91425" bIns="45700" anchor="ctr" anchorCtr="0">
              <a:noAutofit/>
            </a:bodyPr>
            <a:lstStyle/>
            <a:p>
              <a:pPr algn="ctr"/>
              <a:endParaRPr>
                <a:solidFill>
                  <a:schemeClr val="dk1"/>
                </a:solidFill>
                <a:latin typeface="Calibri"/>
                <a:ea typeface="Calibri"/>
                <a:cs typeface="Calibri"/>
                <a:sym typeface="Calibri"/>
              </a:endParaRPr>
            </a:p>
          </p:txBody>
        </p:sp>
        <p:cxnSp>
          <p:nvCxnSpPr>
            <p:cNvPr id="441" name="Shape 441"/>
            <p:cNvCxnSpPr>
              <a:stCxn id="437" idx="2"/>
              <a:endCxn id="440" idx="1"/>
            </p:cNvCxnSpPr>
            <p:nvPr/>
          </p:nvCxnSpPr>
          <p:spPr>
            <a:xfrm flipH="1">
              <a:off x="445492" y="3318923"/>
              <a:ext cx="4155300" cy="2764500"/>
            </a:xfrm>
            <a:prstGeom prst="bentConnector3">
              <a:avLst>
                <a:gd name="adj1" fmla="val 106968"/>
              </a:avLst>
            </a:prstGeom>
            <a:noFill/>
            <a:ln w="57150" cap="flat" cmpd="sng">
              <a:solidFill>
                <a:srgbClr val="FF0000"/>
              </a:solidFill>
              <a:prstDash val="solid"/>
              <a:round/>
              <a:headEnd type="stealth" w="lg" len="lg"/>
              <a:tailEnd type="stealth" w="lg" len="lg"/>
            </a:ln>
          </p:spPr>
        </p:cxnSp>
      </p:grpSp>
      <p:sp>
        <p:nvSpPr>
          <p:cNvPr id="442" name="Shape 442"/>
          <p:cNvSpPr txBox="1">
            <a:spLocks noGrp="1"/>
          </p:cNvSpPr>
          <p:nvPr>
            <p:ph type="sldNum" idx="12"/>
          </p:nvPr>
        </p:nvSpPr>
        <p:spPr>
          <a:xfrm>
            <a:off x="9875520" y="6492876"/>
            <a:ext cx="792480" cy="365125"/>
          </a:xfrm>
          <a:prstGeom prst="rect">
            <a:avLst/>
          </a:prstGeom>
          <a:noFill/>
          <a:ln>
            <a:noFill/>
          </a:ln>
        </p:spPr>
        <p:txBody>
          <a:bodyPr vert="horz" lIns="91425" tIns="45700" rIns="91425" bIns="45700" rtlCol="0" anchor="ctr" anchorCtr="0">
            <a:noAutofit/>
          </a:bodyPr>
          <a:lstStyle/>
          <a:p>
            <a:pPr>
              <a:buSzPct val="25000"/>
            </a:pPr>
            <a:fld id="{00000000-1234-1234-1234-123412341234}" type="slidenum">
              <a:rPr lang="en-US">
                <a:solidFill>
                  <a:srgbClr val="888888"/>
                </a:solidFill>
              </a:rPr>
              <a:pPr>
                <a:buSzPct val="25000"/>
              </a:pPr>
              <a:t>31</a:t>
            </a:fld>
            <a:endParaRPr lang="en-US">
              <a:solidFill>
                <a:srgbClr val="888888"/>
              </a:solidFill>
            </a:endParaRPr>
          </a:p>
        </p:txBody>
      </p:sp>
    </p:spTree>
    <p:extLst>
      <p:ext uri="{BB962C8B-B14F-4D97-AF65-F5344CB8AC3E}">
        <p14:creationId xmlns:p14="http://schemas.microsoft.com/office/powerpoint/2010/main" val="2794964161"/>
      </p:ext>
    </p:extLst>
  </p:cSld>
  <p:clrMapOvr>
    <a:masterClrMapping/>
  </p:clrMapOvr>
  <p:transition spd="slow">
    <p:push/>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Shape 447"/>
          <p:cNvSpPr txBox="1"/>
          <p:nvPr/>
        </p:nvSpPr>
        <p:spPr>
          <a:xfrm>
            <a:off x="1953818" y="267040"/>
            <a:ext cx="5968400" cy="523219"/>
          </a:xfrm>
          <a:prstGeom prst="rect">
            <a:avLst/>
          </a:prstGeom>
          <a:noFill/>
          <a:ln>
            <a:noFill/>
          </a:ln>
        </p:spPr>
        <p:txBody>
          <a:bodyPr lIns="91425" tIns="45700" rIns="91425" bIns="45700" anchor="t" anchorCtr="0">
            <a:noAutofit/>
          </a:bodyPr>
          <a:lstStyle/>
          <a:p>
            <a:pPr>
              <a:buSzPct val="25000"/>
            </a:pPr>
            <a:r>
              <a:rPr lang="en-US" sz="2800" b="1">
                <a:solidFill>
                  <a:schemeClr val="dk1"/>
                </a:solidFill>
                <a:latin typeface="Calibri"/>
                <a:ea typeface="Calibri"/>
                <a:cs typeface="Calibri"/>
                <a:sym typeface="Calibri"/>
              </a:rPr>
              <a:t>Result – no detection </a:t>
            </a:r>
            <a:r>
              <a:rPr lang="en-US" sz="2000">
                <a:solidFill>
                  <a:schemeClr val="dk1"/>
                </a:solidFill>
                <a:latin typeface="Noto Symbol"/>
                <a:ea typeface="Noto Symbol"/>
                <a:cs typeface="Noto Symbol"/>
                <a:sym typeface="Noto Symbol"/>
              </a:rPr>
              <a:t>➔</a:t>
            </a:r>
            <a:r>
              <a:rPr lang="en-US" sz="2800" b="1">
                <a:solidFill>
                  <a:schemeClr val="dk1"/>
                </a:solidFill>
                <a:latin typeface="Calibri"/>
                <a:ea typeface="Calibri"/>
                <a:cs typeface="Calibri"/>
                <a:sym typeface="Calibri"/>
              </a:rPr>
              <a:t> exclusion plot</a:t>
            </a:r>
          </a:p>
        </p:txBody>
      </p:sp>
      <p:pic>
        <p:nvPicPr>
          <p:cNvPr id="448" name="Shape 448"/>
          <p:cNvPicPr preferRelativeResize="0"/>
          <p:nvPr/>
        </p:nvPicPr>
        <p:blipFill rotWithShape="1">
          <a:blip r:embed="rId3">
            <a:alphaModFix/>
          </a:blip>
          <a:srcRect/>
          <a:stretch/>
        </p:blipFill>
        <p:spPr>
          <a:xfrm>
            <a:off x="1614058" y="1374458"/>
            <a:ext cx="5436982" cy="5079893"/>
          </a:xfrm>
          <a:prstGeom prst="rect">
            <a:avLst/>
          </a:prstGeom>
          <a:noFill/>
          <a:ln>
            <a:noFill/>
          </a:ln>
        </p:spPr>
      </p:pic>
      <p:pic>
        <p:nvPicPr>
          <p:cNvPr id="449" name="Shape 449"/>
          <p:cNvPicPr preferRelativeResize="0"/>
          <p:nvPr/>
        </p:nvPicPr>
        <p:blipFill rotWithShape="1">
          <a:blip r:embed="rId4">
            <a:alphaModFix/>
          </a:blip>
          <a:srcRect/>
          <a:stretch/>
        </p:blipFill>
        <p:spPr>
          <a:xfrm>
            <a:off x="6280295" y="1586969"/>
            <a:ext cx="4387705" cy="3950230"/>
          </a:xfrm>
          <a:prstGeom prst="rect">
            <a:avLst/>
          </a:prstGeom>
          <a:noFill/>
          <a:ln>
            <a:noFill/>
          </a:ln>
        </p:spPr>
      </p:pic>
      <p:pic>
        <p:nvPicPr>
          <p:cNvPr id="451" name="Shape 451"/>
          <p:cNvPicPr preferRelativeResize="0"/>
          <p:nvPr/>
        </p:nvPicPr>
        <p:blipFill rotWithShape="1">
          <a:blip r:embed="rId5">
            <a:alphaModFix/>
          </a:blip>
          <a:srcRect/>
          <a:stretch/>
        </p:blipFill>
        <p:spPr>
          <a:xfrm>
            <a:off x="7148288" y="962659"/>
            <a:ext cx="3428271" cy="429260"/>
          </a:xfrm>
          <a:prstGeom prst="rect">
            <a:avLst/>
          </a:prstGeom>
          <a:noFill/>
          <a:ln>
            <a:noFill/>
          </a:ln>
        </p:spPr>
      </p:pic>
      <p:pic>
        <p:nvPicPr>
          <p:cNvPr id="452" name="Shape 452"/>
          <p:cNvPicPr preferRelativeResize="0"/>
          <p:nvPr/>
        </p:nvPicPr>
        <p:blipFill rotWithShape="1">
          <a:blip r:embed="rId6">
            <a:alphaModFix/>
          </a:blip>
          <a:srcRect/>
          <a:stretch/>
        </p:blipFill>
        <p:spPr>
          <a:xfrm>
            <a:off x="1605279" y="974035"/>
            <a:ext cx="5090160" cy="442623"/>
          </a:xfrm>
          <a:prstGeom prst="rect">
            <a:avLst/>
          </a:prstGeom>
          <a:noFill/>
          <a:ln>
            <a:noFill/>
          </a:ln>
        </p:spPr>
      </p:pic>
      <p:sp>
        <p:nvSpPr>
          <p:cNvPr id="453" name="Shape 453"/>
          <p:cNvSpPr/>
          <p:nvPr/>
        </p:nvSpPr>
        <p:spPr>
          <a:xfrm>
            <a:off x="9660468" y="2794001"/>
            <a:ext cx="770467" cy="694267"/>
          </a:xfrm>
          <a:prstGeom prst="parallelogram">
            <a:avLst>
              <a:gd name="adj" fmla="val 42073"/>
            </a:avLst>
          </a:prstGeom>
          <a:solidFill>
            <a:schemeClr val="dk1">
              <a:alpha val="46666"/>
            </a:schemeClr>
          </a:solidFill>
          <a:ln w="9525" cap="flat" cmpd="sng">
            <a:solidFill>
              <a:srgbClr val="4A7DBB"/>
            </a:solidFill>
            <a:prstDash val="solid"/>
            <a:round/>
            <a:headEnd type="none" w="med" len="med"/>
            <a:tailEnd type="none" w="med" len="med"/>
          </a:ln>
        </p:spPr>
        <p:txBody>
          <a:bodyPr lIns="91425" tIns="45700" rIns="91425" bIns="45700" anchor="ctr" anchorCtr="0">
            <a:noAutofit/>
          </a:bodyPr>
          <a:lstStyle/>
          <a:p>
            <a:pPr algn="ctr"/>
            <a:endParaRPr>
              <a:solidFill>
                <a:schemeClr val="lt1"/>
              </a:solidFill>
              <a:latin typeface="Calibri"/>
              <a:ea typeface="Calibri"/>
              <a:cs typeface="Calibri"/>
              <a:sym typeface="Calibri"/>
            </a:endParaRPr>
          </a:p>
        </p:txBody>
      </p:sp>
      <p:cxnSp>
        <p:nvCxnSpPr>
          <p:cNvPr id="454" name="Shape 454"/>
          <p:cNvCxnSpPr/>
          <p:nvPr/>
        </p:nvCxnSpPr>
        <p:spPr>
          <a:xfrm rot="10800000" flipH="1">
            <a:off x="6028267" y="3513667"/>
            <a:ext cx="3666066" cy="1786467"/>
          </a:xfrm>
          <a:prstGeom prst="straightConnector1">
            <a:avLst/>
          </a:prstGeom>
          <a:noFill/>
          <a:ln w="76200" cap="flat" cmpd="sng">
            <a:solidFill>
              <a:schemeClr val="accent4"/>
            </a:solidFill>
            <a:prstDash val="solid"/>
            <a:round/>
            <a:headEnd type="none" w="med" len="med"/>
            <a:tailEnd type="stealth" w="lg" len="lg"/>
          </a:ln>
        </p:spPr>
      </p:cxnSp>
      <p:sp>
        <p:nvSpPr>
          <p:cNvPr id="455" name="Shape 455"/>
          <p:cNvSpPr txBox="1">
            <a:spLocks noGrp="1"/>
          </p:cNvSpPr>
          <p:nvPr>
            <p:ph type="sldNum" idx="12"/>
          </p:nvPr>
        </p:nvSpPr>
        <p:spPr>
          <a:xfrm>
            <a:off x="9875520" y="6492876"/>
            <a:ext cx="792480" cy="365125"/>
          </a:xfrm>
          <a:prstGeom prst="rect">
            <a:avLst/>
          </a:prstGeom>
          <a:noFill/>
          <a:ln>
            <a:noFill/>
          </a:ln>
        </p:spPr>
        <p:txBody>
          <a:bodyPr vert="horz" lIns="91425" tIns="45700" rIns="91425" bIns="45700" rtlCol="0" anchor="ctr" anchorCtr="0">
            <a:noAutofit/>
          </a:bodyPr>
          <a:lstStyle/>
          <a:p>
            <a:pPr>
              <a:buSzPct val="25000"/>
            </a:pPr>
            <a:fld id="{00000000-1234-1234-1234-123412341234}" type="slidenum">
              <a:rPr lang="en-US">
                <a:solidFill>
                  <a:srgbClr val="888888"/>
                </a:solidFill>
              </a:rPr>
              <a:pPr>
                <a:buSzPct val="25000"/>
              </a:pPr>
              <a:t>32</a:t>
            </a:fld>
            <a:endParaRPr lang="en-US">
              <a:solidFill>
                <a:srgbClr val="888888"/>
              </a:solidFill>
            </a:endParaRPr>
          </a:p>
        </p:txBody>
      </p:sp>
    </p:spTree>
    <p:extLst>
      <p:ext uri="{BB962C8B-B14F-4D97-AF65-F5344CB8AC3E}">
        <p14:creationId xmlns:p14="http://schemas.microsoft.com/office/powerpoint/2010/main" val="1533837806"/>
      </p:ext>
    </p:extLst>
  </p:cSld>
  <p:clrMapOvr>
    <a:masterClrMapping/>
  </p:clrMapOvr>
  <p:transition spd="slow">
    <p:push/>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Foliennummernplatzhalter 1"/>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113671F-F477-4DF4-80B7-63ED4284AD29}" type="slidenum">
              <a:rPr lang="de-DE" altLang="de-DE" smtClean="0"/>
              <a:pPr/>
              <a:t>33</a:t>
            </a:fld>
            <a:endParaRPr lang="de-DE" altLang="de-DE" smtClean="0"/>
          </a:p>
        </p:txBody>
      </p:sp>
      <p:pic>
        <p:nvPicPr>
          <p:cNvPr id="98307"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58539" y="836712"/>
            <a:ext cx="7589834" cy="576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p:cNvSpPr txBox="1"/>
          <p:nvPr/>
        </p:nvSpPr>
        <p:spPr>
          <a:xfrm>
            <a:off x="2065517" y="116632"/>
            <a:ext cx="7072385" cy="369332"/>
          </a:xfrm>
          <a:prstGeom prst="rect">
            <a:avLst/>
          </a:prstGeom>
          <a:noFill/>
        </p:spPr>
        <p:txBody>
          <a:bodyPr wrap="none" rtlCol="0">
            <a:spAutoFit/>
          </a:bodyPr>
          <a:lstStyle/>
          <a:p>
            <a:r>
              <a:rPr lang="de-DE" dirty="0" err="1"/>
              <a:t>Thursday</a:t>
            </a:r>
            <a:r>
              <a:rPr lang="de-DE" dirty="0"/>
              <a:t> 12:25 : IAXO </a:t>
            </a:r>
            <a:r>
              <a:rPr lang="de-DE" dirty="0" err="1"/>
              <a:t>perspectives</a:t>
            </a:r>
            <a:r>
              <a:rPr lang="de-DE" dirty="0"/>
              <a:t> for Solar WISP </a:t>
            </a:r>
            <a:r>
              <a:rPr lang="de-DE" dirty="0" err="1"/>
              <a:t>searches</a:t>
            </a:r>
            <a:r>
              <a:rPr lang="de-DE" dirty="0"/>
              <a:t> : I.G. </a:t>
            </a:r>
            <a:r>
              <a:rPr lang="de-DE" dirty="0" err="1"/>
              <a:t>Irastorza</a:t>
            </a:r>
            <a:endParaRPr lang="de-DE" dirty="0"/>
          </a:p>
        </p:txBody>
      </p:sp>
    </p:spTree>
    <p:extLst>
      <p:ext uri="{BB962C8B-B14F-4D97-AF65-F5344CB8AC3E}">
        <p14:creationId xmlns:p14="http://schemas.microsoft.com/office/powerpoint/2010/main" val="32430062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Grafik 11" descr="rect923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5561" y="1340769"/>
            <a:ext cx="7572375"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feld 3"/>
          <p:cNvSpPr txBox="1">
            <a:spLocks noChangeArrowheads="1"/>
          </p:cNvSpPr>
          <p:nvPr/>
        </p:nvSpPr>
        <p:spPr bwMode="auto">
          <a:xfrm>
            <a:off x="1952625" y="285751"/>
            <a:ext cx="82867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pPr>
            <a:r>
              <a:rPr lang="de-DE" altLang="de-DE" sz="2400" b="1" dirty="0">
                <a:solidFill>
                  <a:schemeClr val="tx2"/>
                </a:solidFill>
              </a:rPr>
              <a:t> from catalogued data:</a:t>
            </a:r>
            <a:r>
              <a:rPr lang="de-DE" altLang="de-DE" sz="2400" dirty="0"/>
              <a:t> Distance, type and position</a:t>
            </a:r>
            <a:r>
              <a:rPr lang="de-DE" altLang="de-DE" sz="2400" b="1" dirty="0">
                <a:solidFill>
                  <a:schemeClr val="tx2"/>
                </a:solidFill>
              </a:rPr>
              <a:t/>
            </a:r>
            <a:br>
              <a:rPr lang="de-DE" altLang="de-DE" sz="2400" b="1" dirty="0">
                <a:solidFill>
                  <a:schemeClr val="tx2"/>
                </a:solidFill>
              </a:rPr>
            </a:br>
            <a:r>
              <a:rPr lang="de-DE" altLang="de-DE" sz="2400" b="1" dirty="0">
                <a:solidFill>
                  <a:schemeClr val="tx2"/>
                </a:solidFill>
              </a:rPr>
              <a:t>  </a:t>
            </a:r>
            <a:r>
              <a:rPr lang="de-DE" altLang="de-DE" sz="2400" dirty="0"/>
              <a:t>→ </a:t>
            </a:r>
            <a:r>
              <a:rPr lang="de-DE" altLang="de-DE" sz="2400" dirty="0"/>
              <a:t>calculated axion flux for known stars within CAST reach</a:t>
            </a:r>
            <a:endParaRPr lang="de-DE" altLang="de-DE" sz="2400" dirty="0"/>
          </a:p>
        </p:txBody>
      </p:sp>
      <p:sp>
        <p:nvSpPr>
          <p:cNvPr id="2" name="Textfeld 1"/>
          <p:cNvSpPr txBox="1"/>
          <p:nvPr/>
        </p:nvSpPr>
        <p:spPr>
          <a:xfrm>
            <a:off x="7968209" y="6482020"/>
            <a:ext cx="2004331" cy="369332"/>
          </a:xfrm>
          <a:prstGeom prst="rect">
            <a:avLst/>
          </a:prstGeom>
          <a:noFill/>
        </p:spPr>
        <p:txBody>
          <a:bodyPr wrap="none" rtlCol="0">
            <a:spAutoFit/>
          </a:bodyPr>
          <a:lstStyle/>
          <a:p>
            <a:r>
              <a:rPr lang="de-DE" dirty="0"/>
              <a:t>Daniel Nowakowski</a:t>
            </a:r>
            <a:endParaRPr lang="de-DE" dirty="0"/>
          </a:p>
        </p:txBody>
      </p:sp>
    </p:spTree>
    <p:extLst>
      <p:ext uri="{BB962C8B-B14F-4D97-AF65-F5344CB8AC3E}">
        <p14:creationId xmlns:p14="http://schemas.microsoft.com/office/powerpoint/2010/main" val="11359264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nhaltsplatzhalter 3" descr="projection_slow.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1" y="1069231"/>
            <a:ext cx="8929687" cy="4464050"/>
          </a:xfrm>
        </p:spPr>
      </p:pic>
      <p:sp>
        <p:nvSpPr>
          <p:cNvPr id="4" name="Textfeld 3"/>
          <p:cNvSpPr txBox="1"/>
          <p:nvPr/>
        </p:nvSpPr>
        <p:spPr>
          <a:xfrm>
            <a:off x="7968209" y="6482020"/>
            <a:ext cx="2004331" cy="369332"/>
          </a:xfrm>
          <a:prstGeom prst="rect">
            <a:avLst/>
          </a:prstGeom>
          <a:noFill/>
        </p:spPr>
        <p:txBody>
          <a:bodyPr wrap="none" rtlCol="0">
            <a:spAutoFit/>
          </a:bodyPr>
          <a:lstStyle/>
          <a:p>
            <a:r>
              <a:rPr lang="de-DE" dirty="0"/>
              <a:t>Daniel Nowakowski</a:t>
            </a:r>
            <a:endParaRPr lang="de-DE" dirty="0"/>
          </a:p>
        </p:txBody>
      </p:sp>
      <p:sp>
        <p:nvSpPr>
          <p:cNvPr id="5" name="Textfeld 3"/>
          <p:cNvSpPr txBox="1">
            <a:spLocks noChangeArrowheads="1"/>
          </p:cNvSpPr>
          <p:nvPr/>
        </p:nvSpPr>
        <p:spPr bwMode="auto">
          <a:xfrm>
            <a:off x="1952625" y="285751"/>
            <a:ext cx="82867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pPr>
            <a:r>
              <a:rPr lang="de-DE" altLang="de-DE" sz="2400" b="1" dirty="0">
                <a:solidFill>
                  <a:schemeClr val="tx2"/>
                </a:solidFill>
              </a:rPr>
              <a:t> from catalogued data:</a:t>
            </a:r>
            <a:r>
              <a:rPr lang="de-DE" altLang="de-DE" sz="2400" dirty="0"/>
              <a:t> Distance, type and position</a:t>
            </a:r>
            <a:r>
              <a:rPr lang="de-DE" altLang="de-DE" sz="2400" b="1" dirty="0">
                <a:solidFill>
                  <a:schemeClr val="tx2"/>
                </a:solidFill>
              </a:rPr>
              <a:t/>
            </a:r>
            <a:br>
              <a:rPr lang="de-DE" altLang="de-DE" sz="2400" b="1" dirty="0">
                <a:solidFill>
                  <a:schemeClr val="tx2"/>
                </a:solidFill>
              </a:rPr>
            </a:br>
            <a:r>
              <a:rPr lang="de-DE" altLang="de-DE" sz="2400" b="1" dirty="0">
                <a:solidFill>
                  <a:schemeClr val="tx2"/>
                </a:solidFill>
              </a:rPr>
              <a:t>  </a:t>
            </a:r>
            <a:r>
              <a:rPr lang="de-DE" altLang="de-DE" sz="2400" dirty="0"/>
              <a:t>→ </a:t>
            </a:r>
            <a:r>
              <a:rPr lang="de-DE" altLang="de-DE" sz="2400" dirty="0"/>
              <a:t>calculated axion flux for known stars within CAST reach</a:t>
            </a:r>
            <a:endParaRPr lang="de-DE" altLang="de-DE" sz="2400" dirty="0"/>
          </a:p>
        </p:txBody>
      </p:sp>
    </p:spTree>
    <p:extLst>
      <p:ext uri="{BB962C8B-B14F-4D97-AF65-F5344CB8AC3E}">
        <p14:creationId xmlns:p14="http://schemas.microsoft.com/office/powerpoint/2010/main" val="11955769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Foliennummernplatzhalter 1"/>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26822B9-AF51-4B05-AE69-7CCC8DE33254}" type="slidenum">
              <a:rPr lang="de-DE" altLang="de-DE" smtClean="0"/>
              <a:pPr/>
              <a:t>36</a:t>
            </a:fld>
            <a:endParaRPr lang="de-DE" altLang="de-DE" dirty="0" smtClean="0"/>
          </a:p>
        </p:txBody>
      </p:sp>
      <p:pic>
        <p:nvPicPr>
          <p:cNvPr id="2" name="Grafik 1"/>
          <p:cNvPicPr>
            <a:picLocks noChangeAspect="1"/>
          </p:cNvPicPr>
          <p:nvPr/>
        </p:nvPicPr>
        <p:blipFill>
          <a:blip r:embed="rId3"/>
          <a:stretch>
            <a:fillRect/>
          </a:stretch>
        </p:blipFill>
        <p:spPr>
          <a:xfrm>
            <a:off x="5695950" y="1862865"/>
            <a:ext cx="4762500" cy="3419475"/>
          </a:xfrm>
          <a:prstGeom prst="rect">
            <a:avLst/>
          </a:prstGeom>
        </p:spPr>
      </p:pic>
      <p:sp>
        <p:nvSpPr>
          <p:cNvPr id="3" name="Textfeld 2"/>
          <p:cNvSpPr txBox="1"/>
          <p:nvPr/>
        </p:nvSpPr>
        <p:spPr>
          <a:xfrm>
            <a:off x="1847529" y="116633"/>
            <a:ext cx="6652783" cy="646331"/>
          </a:xfrm>
          <a:prstGeom prst="rect">
            <a:avLst/>
          </a:prstGeom>
          <a:noFill/>
        </p:spPr>
        <p:txBody>
          <a:bodyPr wrap="none" rtlCol="0">
            <a:spAutoFit/>
          </a:bodyPr>
          <a:lstStyle/>
          <a:p>
            <a:r>
              <a:rPr lang="de-DE" sz="3600" dirty="0">
                <a:solidFill>
                  <a:srgbClr val="0000CC"/>
                </a:solidFill>
                <a:latin typeface="Segoe Print" panose="02000600000000000000" pitchFamily="2" charset="0"/>
              </a:rPr>
              <a:t>Axion solution to mysteries:</a:t>
            </a:r>
            <a:endParaRPr lang="de-DE" sz="3600" dirty="0">
              <a:solidFill>
                <a:srgbClr val="0000CC"/>
              </a:solidFill>
              <a:latin typeface="Segoe Print" panose="02000600000000000000" pitchFamily="2" charset="0"/>
            </a:endParaRPr>
          </a:p>
        </p:txBody>
      </p:sp>
      <p:sp>
        <p:nvSpPr>
          <p:cNvPr id="5" name="Rechteck 4"/>
          <p:cNvSpPr/>
          <p:nvPr/>
        </p:nvSpPr>
        <p:spPr>
          <a:xfrm>
            <a:off x="6138400" y="5517232"/>
            <a:ext cx="3877600" cy="369332"/>
          </a:xfrm>
          <a:prstGeom prst="rect">
            <a:avLst/>
          </a:prstGeom>
        </p:spPr>
        <p:txBody>
          <a:bodyPr wrap="none">
            <a:spAutoFit/>
          </a:bodyPr>
          <a:lstStyle/>
          <a:p>
            <a:r>
              <a:rPr lang="en-US" dirty="0"/>
              <a:t>Manuel Meyer, PATRAS Workshop </a:t>
            </a:r>
            <a:r>
              <a:rPr lang="en-US" dirty="0"/>
              <a:t>2011</a:t>
            </a:r>
            <a:endParaRPr lang="de-DE" dirty="0"/>
          </a:p>
        </p:txBody>
      </p:sp>
      <p:sp>
        <p:nvSpPr>
          <p:cNvPr id="6" name="Textfeld 5"/>
          <p:cNvSpPr txBox="1"/>
          <p:nvPr/>
        </p:nvSpPr>
        <p:spPr>
          <a:xfrm>
            <a:off x="1847528" y="1078538"/>
            <a:ext cx="3306354" cy="3539430"/>
          </a:xfrm>
          <a:prstGeom prst="rect">
            <a:avLst/>
          </a:prstGeom>
          <a:noFill/>
        </p:spPr>
        <p:txBody>
          <a:bodyPr wrap="none" rtlCol="0">
            <a:spAutoFit/>
          </a:bodyPr>
          <a:lstStyle/>
          <a:p>
            <a:r>
              <a:rPr lang="de-DE" sz="3200" dirty="0">
                <a:solidFill>
                  <a:srgbClr val="0000CC"/>
                </a:solidFill>
              </a:rPr>
              <a:t>Strong CP </a:t>
            </a:r>
            <a:r>
              <a:rPr lang="de-DE" sz="3200" dirty="0">
                <a:solidFill>
                  <a:srgbClr val="0000CC"/>
                </a:solidFill>
              </a:rPr>
              <a:t>Problem</a:t>
            </a:r>
            <a:br>
              <a:rPr lang="de-DE" sz="3200" dirty="0">
                <a:solidFill>
                  <a:srgbClr val="0000CC"/>
                </a:solidFill>
              </a:rPr>
            </a:br>
            <a:endParaRPr lang="de-DE" sz="3200" dirty="0">
              <a:solidFill>
                <a:srgbClr val="0000CC"/>
              </a:solidFill>
            </a:endParaRPr>
          </a:p>
          <a:p>
            <a:r>
              <a:rPr lang="de-DE" sz="3200" dirty="0" err="1">
                <a:solidFill>
                  <a:srgbClr val="0000CC"/>
                </a:solidFill>
              </a:rPr>
              <a:t>TeV</a:t>
            </a:r>
            <a:r>
              <a:rPr lang="de-DE" sz="3200" dirty="0">
                <a:solidFill>
                  <a:srgbClr val="0000CC"/>
                </a:solidFill>
              </a:rPr>
              <a:t> Transparency</a:t>
            </a:r>
          </a:p>
          <a:p>
            <a:r>
              <a:rPr lang="de-DE" sz="3200" dirty="0">
                <a:solidFill>
                  <a:srgbClr val="0000CC"/>
                </a:solidFill>
              </a:rPr>
              <a:t/>
            </a:r>
            <a:br>
              <a:rPr lang="de-DE" sz="3200" dirty="0">
                <a:solidFill>
                  <a:srgbClr val="0000CC"/>
                </a:solidFill>
              </a:rPr>
            </a:br>
            <a:r>
              <a:rPr lang="de-DE" sz="3200" dirty="0">
                <a:solidFill>
                  <a:srgbClr val="0000CC"/>
                </a:solidFill>
              </a:rPr>
              <a:t>Solar Corona</a:t>
            </a:r>
          </a:p>
          <a:p>
            <a:r>
              <a:rPr lang="de-DE" sz="3200" dirty="0">
                <a:solidFill>
                  <a:srgbClr val="0000CC"/>
                </a:solidFill>
              </a:rPr>
              <a:t/>
            </a:r>
            <a:br>
              <a:rPr lang="de-DE" sz="3200" dirty="0">
                <a:solidFill>
                  <a:srgbClr val="0000CC"/>
                </a:solidFill>
              </a:rPr>
            </a:br>
            <a:r>
              <a:rPr lang="de-DE" sz="3200" dirty="0">
                <a:solidFill>
                  <a:srgbClr val="0000CC"/>
                </a:solidFill>
              </a:rPr>
              <a:t>11 </a:t>
            </a:r>
            <a:r>
              <a:rPr lang="de-DE" sz="3200" dirty="0">
                <a:solidFill>
                  <a:srgbClr val="0000CC"/>
                </a:solidFill>
              </a:rPr>
              <a:t>Y</a:t>
            </a:r>
            <a:r>
              <a:rPr lang="de-DE" sz="3200" dirty="0">
                <a:solidFill>
                  <a:srgbClr val="0000CC"/>
                </a:solidFill>
              </a:rPr>
              <a:t>ear </a:t>
            </a:r>
            <a:r>
              <a:rPr lang="de-DE" sz="3200" dirty="0">
                <a:solidFill>
                  <a:srgbClr val="0000CC"/>
                </a:solidFill>
              </a:rPr>
              <a:t>S</a:t>
            </a:r>
            <a:r>
              <a:rPr lang="de-DE" sz="3200" dirty="0">
                <a:solidFill>
                  <a:srgbClr val="0000CC"/>
                </a:solidFill>
              </a:rPr>
              <a:t>olar </a:t>
            </a:r>
            <a:r>
              <a:rPr lang="de-DE" sz="3200" dirty="0">
                <a:solidFill>
                  <a:srgbClr val="0000CC"/>
                </a:solidFill>
              </a:rPr>
              <a:t>C</a:t>
            </a:r>
            <a:r>
              <a:rPr lang="de-DE" sz="3200" dirty="0">
                <a:solidFill>
                  <a:srgbClr val="0000CC"/>
                </a:solidFill>
              </a:rPr>
              <a:t>ycle</a:t>
            </a:r>
            <a:endParaRPr lang="de-DE" sz="3200" dirty="0">
              <a:solidFill>
                <a:srgbClr val="0000CC"/>
              </a:solidFill>
            </a:endParaRPr>
          </a:p>
        </p:txBody>
      </p:sp>
    </p:spTree>
    <p:extLst>
      <p:ext uri="{BB962C8B-B14F-4D97-AF65-F5344CB8AC3E}">
        <p14:creationId xmlns:p14="http://schemas.microsoft.com/office/powerpoint/2010/main" val="24664623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1631504" y="116633"/>
            <a:ext cx="6856044" cy="1384995"/>
          </a:xfrm>
          <a:prstGeom prst="rect">
            <a:avLst/>
          </a:prstGeom>
          <a:noFill/>
        </p:spPr>
        <p:txBody>
          <a:bodyPr wrap="none" rtlCol="0">
            <a:spAutoFit/>
          </a:bodyPr>
          <a:lstStyle/>
          <a:p>
            <a:r>
              <a:rPr lang="de-DE" sz="2800" b="1" dirty="0">
                <a:solidFill>
                  <a:srgbClr val="0000CC"/>
                </a:solidFill>
              </a:rPr>
              <a:t>A. Einstein: </a:t>
            </a:r>
          </a:p>
          <a:p>
            <a:r>
              <a:rPr lang="de-DE" sz="2800" dirty="0">
                <a:solidFill>
                  <a:srgbClr val="0000CC"/>
                </a:solidFill>
              </a:rPr>
              <a:t>Lens-like Action of a Star by the Deviation of</a:t>
            </a:r>
          </a:p>
          <a:p>
            <a:r>
              <a:rPr lang="de-DE" sz="2800" dirty="0">
                <a:solidFill>
                  <a:srgbClr val="0000CC"/>
                </a:solidFill>
              </a:rPr>
              <a:t> light in the Gravitational Field. (Science 1936)</a:t>
            </a:r>
            <a:endParaRPr lang="de-DE" sz="2800" dirty="0">
              <a:solidFill>
                <a:srgbClr val="0000CC"/>
              </a:solidFill>
            </a:endParaRPr>
          </a:p>
        </p:txBody>
      </p:sp>
      <p:sp>
        <p:nvSpPr>
          <p:cNvPr id="4" name="Textfeld 3"/>
          <p:cNvSpPr txBox="1"/>
          <p:nvPr/>
        </p:nvSpPr>
        <p:spPr>
          <a:xfrm>
            <a:off x="1991544" y="5373217"/>
            <a:ext cx="7128792" cy="1354217"/>
          </a:xfrm>
          <a:prstGeom prst="rect">
            <a:avLst/>
          </a:prstGeom>
          <a:noFill/>
        </p:spPr>
        <p:txBody>
          <a:bodyPr wrap="square" rtlCol="0">
            <a:spAutoFit/>
          </a:bodyPr>
          <a:lstStyle/>
          <a:p>
            <a:r>
              <a:rPr lang="de-DE" dirty="0"/>
              <a:t>Note to the editor:</a:t>
            </a:r>
          </a:p>
          <a:p>
            <a:r>
              <a:rPr lang="de-DE" dirty="0"/>
              <a:t>Let me thank for your cooperation with the little publication which Mister Mandl squeezed out of me.</a:t>
            </a:r>
          </a:p>
          <a:p>
            <a:r>
              <a:rPr lang="de-DE" sz="2800" b="1" dirty="0"/>
              <a:t>It is of little value, but it makes the guy happy</a:t>
            </a:r>
            <a:endParaRPr lang="de-DE" sz="2800" b="1"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9377" y="1700809"/>
            <a:ext cx="5184576" cy="3239259"/>
          </a:xfrm>
          <a:prstGeom prst="rect">
            <a:avLst/>
          </a:prstGeom>
        </p:spPr>
      </p:pic>
      <p:sp>
        <p:nvSpPr>
          <p:cNvPr id="7" name="Rechteck 6"/>
          <p:cNvSpPr/>
          <p:nvPr/>
        </p:nvSpPr>
        <p:spPr>
          <a:xfrm>
            <a:off x="2020411" y="5057661"/>
            <a:ext cx="6078231" cy="369332"/>
          </a:xfrm>
          <a:prstGeom prst="rect">
            <a:avLst/>
          </a:prstGeom>
        </p:spPr>
        <p:txBody>
          <a:bodyPr wrap="square">
            <a:spAutoFit/>
          </a:bodyPr>
          <a:lstStyle/>
          <a:p>
            <a:r>
              <a:rPr lang="de-DE" dirty="0">
                <a:hlinkClick r:id="rId3"/>
              </a:rPr>
              <a:t>http://hubblesite.org/newscenter/archive/2000/07/image/c</a:t>
            </a:r>
            <a:endParaRPr lang="de-DE" dirty="0"/>
          </a:p>
        </p:txBody>
      </p:sp>
    </p:spTree>
    <p:extLst>
      <p:ext uri="{BB962C8B-B14F-4D97-AF65-F5344CB8AC3E}">
        <p14:creationId xmlns:p14="http://schemas.microsoft.com/office/powerpoint/2010/main" val="1417285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2423592" y="332656"/>
            <a:ext cx="7200900" cy="2305050"/>
          </a:xfrm>
          <a:prstGeom prst="rect">
            <a:avLst/>
          </a:prstGeom>
        </p:spPr>
      </p:pic>
      <p:sp>
        <p:nvSpPr>
          <p:cNvPr id="5" name="Textfeld 4"/>
          <p:cNvSpPr txBox="1"/>
          <p:nvPr/>
        </p:nvSpPr>
        <p:spPr>
          <a:xfrm>
            <a:off x="7752184" y="2637706"/>
            <a:ext cx="2638286" cy="369332"/>
          </a:xfrm>
          <a:prstGeom prst="rect">
            <a:avLst/>
          </a:prstGeom>
          <a:noFill/>
        </p:spPr>
        <p:txBody>
          <a:bodyPr wrap="none" rtlCol="0">
            <a:spAutoFit/>
          </a:bodyPr>
          <a:lstStyle/>
          <a:p>
            <a:r>
              <a:rPr lang="de-DE"/>
              <a:t>Hoffmann</a:t>
            </a:r>
            <a:r>
              <a:rPr lang="de-DE" dirty="0"/>
              <a:t>, Jacoby, </a:t>
            </a:r>
            <a:r>
              <a:rPr lang="de-DE" dirty="0" err="1"/>
              <a:t>Zioutas</a:t>
            </a:r>
            <a:endParaRPr lang="de-DE" dirty="0"/>
          </a:p>
        </p:txBody>
      </p:sp>
      <mc:AlternateContent xmlns:mc="http://schemas.openxmlformats.org/markup-compatibility/2006" xmlns:a14="http://schemas.microsoft.com/office/drawing/2010/main">
        <mc:Choice Requires="a14">
          <p:sp>
            <p:nvSpPr>
              <p:cNvPr id="6" name="Textfeld 5"/>
              <p:cNvSpPr txBox="1"/>
              <p:nvPr/>
            </p:nvSpPr>
            <p:spPr>
              <a:xfrm>
                <a:off x="1984635" y="3513232"/>
                <a:ext cx="807881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2400" i="1">
                          <a:latin typeface="Cambria Math" panose="02040503050406030204" pitchFamily="18" charset="0"/>
                        </a:rPr>
                        <m:t>𝑣</m:t>
                      </m:r>
                      <m:r>
                        <a:rPr lang="de-DE" sz="2400" i="1">
                          <a:latin typeface="Cambria Math" panose="02040503050406030204" pitchFamily="18" charset="0"/>
                          <a:ea typeface="Cambria Math" panose="02040503050406030204" pitchFamily="18" charset="0"/>
                        </a:rPr>
                        <m:t>≈</m:t>
                      </m:r>
                      <m:r>
                        <a:rPr lang="de-DE" sz="2400" i="1">
                          <a:latin typeface="Cambria Math" panose="02040503050406030204" pitchFamily="18" charset="0"/>
                          <a:ea typeface="Cambria Math" panose="02040503050406030204" pitchFamily="18" charset="0"/>
                        </a:rPr>
                        <m:t>0</m:t>
                      </m:r>
                      <m:r>
                        <a:rPr lang="de-DE" sz="2400" i="1">
                          <a:latin typeface="Cambria Math" panose="02040503050406030204" pitchFamily="18" charset="0"/>
                          <a:ea typeface="Cambria Math" panose="02040503050406030204" pitchFamily="18" charset="0"/>
                        </a:rPr>
                        <m:t>.</m:t>
                      </m:r>
                      <m:r>
                        <a:rPr lang="de-DE" sz="2400" i="1">
                          <a:latin typeface="Cambria Math" panose="02040503050406030204" pitchFamily="18" charset="0"/>
                          <a:ea typeface="Cambria Math" panose="02040503050406030204" pitchFamily="18" charset="0"/>
                        </a:rPr>
                        <m:t>2</m:t>
                      </m:r>
                      <m:r>
                        <a:rPr lang="de-DE" sz="2400" i="1">
                          <a:latin typeface="Cambria Math" panose="02040503050406030204" pitchFamily="18" charset="0"/>
                          <a:ea typeface="Cambria Math" panose="02040503050406030204" pitchFamily="18" charset="0"/>
                        </a:rPr>
                        <m:t>𝑐</m:t>
                      </m:r>
                      <m:r>
                        <a:rPr lang="de-DE" sz="2400" i="1">
                          <a:latin typeface="Cambria Math" panose="02040503050406030204" pitchFamily="18" charset="0"/>
                          <a:ea typeface="Cambria Math" panose="02040503050406030204" pitchFamily="18" charset="0"/>
                        </a:rPr>
                        <m:t> →</m:t>
                      </m:r>
                      <m:r>
                        <a:rPr lang="de-DE" sz="2400" i="1">
                          <a:latin typeface="Cambria Math" panose="02040503050406030204" pitchFamily="18" charset="0"/>
                          <a:ea typeface="Cambria Math" panose="02040503050406030204" pitchFamily="18" charset="0"/>
                        </a:rPr>
                        <m:t>𝑒𝑓𝑓𝑒𝑐𝑡𝑖𝑣𝑒</m:t>
                      </m:r>
                      <m:r>
                        <a:rPr lang="de-DE" sz="2400" i="1">
                          <a:latin typeface="Cambria Math" panose="02040503050406030204" pitchFamily="18" charset="0"/>
                          <a:ea typeface="Cambria Math" panose="02040503050406030204" pitchFamily="18" charset="0"/>
                        </a:rPr>
                        <m:t> </m:t>
                      </m:r>
                      <m:r>
                        <a:rPr lang="de-DE" sz="2400" i="1">
                          <a:latin typeface="Cambria Math" panose="02040503050406030204" pitchFamily="18" charset="0"/>
                          <a:ea typeface="Cambria Math" panose="02040503050406030204" pitchFamily="18" charset="0"/>
                        </a:rPr>
                        <m:t>𝑎𝑚𝑝𝑙𝑖𝑓𝑖𝑐𝑎𝑡𝑖𝑜𝑛</m:t>
                      </m:r>
                      <m:r>
                        <a:rPr lang="de-DE" sz="2400" i="1">
                          <a:latin typeface="Cambria Math" panose="02040503050406030204" pitchFamily="18" charset="0"/>
                          <a:ea typeface="Cambria Math" panose="02040503050406030204" pitchFamily="18" charset="0"/>
                        </a:rPr>
                        <m:t> </m:t>
                      </m:r>
                      <m:r>
                        <a:rPr lang="de-DE" sz="2400" i="1">
                          <a:latin typeface="Cambria Math" panose="02040503050406030204" pitchFamily="18" charset="0"/>
                          <a:ea typeface="Cambria Math" panose="02040503050406030204" pitchFamily="18" charset="0"/>
                        </a:rPr>
                        <m:t>𝑓𝑎𝑐𝑡𝑜𝑟</m:t>
                      </m:r>
                      <m:r>
                        <a:rPr lang="de-DE" sz="2400" i="1">
                          <a:latin typeface="Cambria Math" panose="02040503050406030204" pitchFamily="18" charset="0"/>
                          <a:ea typeface="Cambria Math" panose="02040503050406030204" pitchFamily="18" charset="0"/>
                        </a:rPr>
                        <m:t> </m:t>
                      </m:r>
                      <m:r>
                        <a:rPr lang="de-DE" sz="2400" i="1">
                          <a:latin typeface="Cambria Math" panose="02040503050406030204" pitchFamily="18" charset="0"/>
                          <a:ea typeface="Cambria Math" panose="02040503050406030204" pitchFamily="18" charset="0"/>
                        </a:rPr>
                        <m:t>𝑜𝑓</m:t>
                      </m:r>
                      <m:r>
                        <a:rPr lang="de-DE" sz="2400" i="1">
                          <a:latin typeface="Cambria Math" panose="02040503050406030204" pitchFamily="18" charset="0"/>
                          <a:ea typeface="Cambria Math" panose="02040503050406030204" pitchFamily="18" charset="0"/>
                        </a:rPr>
                        <m:t>  </m:t>
                      </m:r>
                      <m:sSup>
                        <m:sSupPr>
                          <m:ctrlPr>
                            <a:rPr lang="de-DE" sz="2400" i="1">
                              <a:latin typeface="Cambria Math" panose="02040503050406030204" pitchFamily="18" charset="0"/>
                              <a:ea typeface="Cambria Math" panose="02040503050406030204" pitchFamily="18" charset="0"/>
                            </a:rPr>
                          </m:ctrlPr>
                        </m:sSupPr>
                        <m:e>
                          <m:r>
                            <a:rPr lang="de-DE" sz="2400" i="1">
                              <a:latin typeface="Cambria Math" panose="02040503050406030204" pitchFamily="18" charset="0"/>
                              <a:ea typeface="Cambria Math" panose="02040503050406030204" pitchFamily="18" charset="0"/>
                            </a:rPr>
                            <m:t>10</m:t>
                          </m:r>
                        </m:e>
                        <m:sup>
                          <m:r>
                            <a:rPr lang="de-DE" sz="2400" i="1">
                              <a:latin typeface="Cambria Math" panose="02040503050406030204" pitchFamily="18" charset="0"/>
                              <a:ea typeface="Cambria Math" panose="02040503050406030204" pitchFamily="18" charset="0"/>
                            </a:rPr>
                            <m:t>3</m:t>
                          </m:r>
                        </m:sup>
                      </m:sSup>
                      <m:r>
                        <a:rPr lang="de-DE" sz="2400" i="1">
                          <a:latin typeface="Cambria Math" panose="02040503050406030204" pitchFamily="18" charset="0"/>
                          <a:ea typeface="Cambria Math" panose="02040503050406030204" pitchFamily="18" charset="0"/>
                        </a:rPr>
                        <m:t>−</m:t>
                      </m:r>
                      <m:sSup>
                        <m:sSupPr>
                          <m:ctrlPr>
                            <a:rPr lang="de-DE" sz="2400" i="1">
                              <a:latin typeface="Cambria Math" panose="02040503050406030204" pitchFamily="18" charset="0"/>
                              <a:ea typeface="Cambria Math" panose="02040503050406030204" pitchFamily="18" charset="0"/>
                            </a:rPr>
                          </m:ctrlPr>
                        </m:sSupPr>
                        <m:e>
                          <m:r>
                            <a:rPr lang="de-DE" sz="2400" i="1">
                              <a:latin typeface="Cambria Math" panose="02040503050406030204" pitchFamily="18" charset="0"/>
                              <a:ea typeface="Cambria Math" panose="02040503050406030204" pitchFamily="18" charset="0"/>
                            </a:rPr>
                            <m:t>10</m:t>
                          </m:r>
                        </m:e>
                        <m:sup>
                          <m:r>
                            <a:rPr lang="de-DE" sz="2400" i="1">
                              <a:latin typeface="Cambria Math" panose="02040503050406030204" pitchFamily="18" charset="0"/>
                              <a:ea typeface="Cambria Math" panose="02040503050406030204" pitchFamily="18" charset="0"/>
                            </a:rPr>
                            <m:t>4</m:t>
                          </m:r>
                        </m:sup>
                      </m:sSup>
                    </m:oMath>
                  </m:oMathPara>
                </a14:m>
                <a:endParaRPr lang="de-DE" sz="2400" dirty="0"/>
              </a:p>
            </p:txBody>
          </p:sp>
        </mc:Choice>
        <mc:Fallback xmlns="">
          <p:sp>
            <p:nvSpPr>
              <p:cNvPr id="6" name="Textfeld 5"/>
              <p:cNvSpPr txBox="1">
                <a:spLocks noRot="1" noChangeAspect="1" noMove="1" noResize="1" noEditPoints="1" noAdjustHandles="1" noChangeArrowheads="1" noChangeShapeType="1" noTextEdit="1"/>
              </p:cNvSpPr>
              <p:nvPr/>
            </p:nvSpPr>
            <p:spPr>
              <a:xfrm>
                <a:off x="460634" y="3513231"/>
                <a:ext cx="8078815" cy="461665"/>
              </a:xfrm>
              <a:prstGeom prst="rect">
                <a:avLst/>
              </a:prstGeom>
              <a:blipFill rotWithShape="0">
                <a:blip r:embed="rId3"/>
                <a:stretch>
                  <a:fillRect b="-17105"/>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 name="Textfeld 6"/>
              <p:cNvSpPr txBox="1"/>
              <p:nvPr/>
            </p:nvSpPr>
            <p:spPr>
              <a:xfrm>
                <a:off x="2135560" y="4581128"/>
                <a:ext cx="2209836" cy="7940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2400" i="1">
                          <a:latin typeface="Cambria Math" panose="02040503050406030204" pitchFamily="18" charset="0"/>
                        </a:rPr>
                        <m:t>𝑡𝑎𝑛</m:t>
                      </m:r>
                      <m:d>
                        <m:dPr>
                          <m:ctrlPr>
                            <a:rPr lang="de-DE" sz="2400" i="1">
                              <a:latin typeface="Cambria Math" panose="02040503050406030204" pitchFamily="18" charset="0"/>
                            </a:rPr>
                          </m:ctrlPr>
                        </m:dPr>
                        <m:e>
                          <m:f>
                            <m:fPr>
                              <m:ctrlPr>
                                <a:rPr lang="de-DE" sz="2400" i="1">
                                  <a:latin typeface="Cambria Math" panose="02040503050406030204" pitchFamily="18" charset="0"/>
                                </a:rPr>
                              </m:ctrlPr>
                            </m:fPr>
                            <m:num>
                              <m:r>
                                <a:rPr lang="de-DE" sz="2400" i="1">
                                  <a:latin typeface="Cambria Math" panose="02040503050406030204" pitchFamily="18" charset="0"/>
                                  <a:ea typeface="Cambria Math" panose="02040503050406030204" pitchFamily="18" charset="0"/>
                                </a:rPr>
                                <m:t>𝛼</m:t>
                              </m:r>
                            </m:num>
                            <m:den>
                              <m:r>
                                <a:rPr lang="de-DE" sz="2400" i="1">
                                  <a:latin typeface="Cambria Math" panose="02040503050406030204" pitchFamily="18" charset="0"/>
                                </a:rPr>
                                <m:t>2</m:t>
                              </m:r>
                            </m:den>
                          </m:f>
                        </m:e>
                      </m:d>
                      <m:r>
                        <a:rPr lang="de-DE" sz="2400" i="1">
                          <a:latin typeface="Cambria Math" panose="02040503050406030204" pitchFamily="18" charset="0"/>
                        </a:rPr>
                        <m:t>=</m:t>
                      </m:r>
                      <m:f>
                        <m:fPr>
                          <m:ctrlPr>
                            <a:rPr lang="de-DE" sz="2400" i="1">
                              <a:latin typeface="Cambria Math" panose="02040503050406030204" pitchFamily="18" charset="0"/>
                            </a:rPr>
                          </m:ctrlPr>
                        </m:fPr>
                        <m:num>
                          <m:r>
                            <a:rPr lang="de-DE" sz="2400" i="1">
                              <a:latin typeface="Cambria Math" panose="02040503050406030204" pitchFamily="18" charset="0"/>
                            </a:rPr>
                            <m:t>𝐺𝑀</m:t>
                          </m:r>
                        </m:num>
                        <m:den>
                          <m:r>
                            <a:rPr lang="de-DE" sz="2400" i="1">
                              <a:latin typeface="Cambria Math" panose="02040503050406030204" pitchFamily="18" charset="0"/>
                            </a:rPr>
                            <m:t>𝑅</m:t>
                          </m:r>
                          <m:sSup>
                            <m:sSupPr>
                              <m:ctrlPr>
                                <a:rPr lang="de-DE" sz="2400" i="1">
                                  <a:latin typeface="Cambria Math" panose="02040503050406030204" pitchFamily="18" charset="0"/>
                                </a:rPr>
                              </m:ctrlPr>
                            </m:sSupPr>
                            <m:e>
                              <m:r>
                                <a:rPr lang="de-DE" sz="2400" i="1">
                                  <a:latin typeface="Cambria Math" panose="02040503050406030204" pitchFamily="18" charset="0"/>
                                </a:rPr>
                                <m:t>𝑣</m:t>
                              </m:r>
                            </m:e>
                            <m:sup>
                              <m:r>
                                <a:rPr lang="de-DE" sz="2400" i="1">
                                  <a:latin typeface="Cambria Math" panose="02040503050406030204" pitchFamily="18" charset="0"/>
                                </a:rPr>
                                <m:t>2</m:t>
                              </m:r>
                            </m:sup>
                          </m:sSup>
                        </m:den>
                      </m:f>
                    </m:oMath>
                  </m:oMathPara>
                </a14:m>
                <a:endParaRPr lang="de-DE" sz="2400" dirty="0"/>
              </a:p>
            </p:txBody>
          </p:sp>
        </mc:Choice>
        <mc:Fallback xmlns="">
          <p:sp>
            <p:nvSpPr>
              <p:cNvPr id="7" name="Textfeld 6"/>
              <p:cNvSpPr txBox="1">
                <a:spLocks noRot="1" noChangeAspect="1" noMove="1" noResize="1" noEditPoints="1" noAdjustHandles="1" noChangeArrowheads="1" noChangeShapeType="1" noTextEdit="1"/>
              </p:cNvSpPr>
              <p:nvPr/>
            </p:nvSpPr>
            <p:spPr>
              <a:xfrm>
                <a:off x="611560" y="4581128"/>
                <a:ext cx="2209836" cy="794064"/>
              </a:xfrm>
              <a:prstGeom prst="rect">
                <a:avLst/>
              </a:prstGeom>
              <a:blipFill rotWithShape="0">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 name="Textfeld 7"/>
              <p:cNvSpPr txBox="1"/>
              <p:nvPr/>
            </p:nvSpPr>
            <p:spPr>
              <a:xfrm>
                <a:off x="4917112" y="4728862"/>
                <a:ext cx="5351530"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𝐺</m:t>
                      </m:r>
                      <m:r>
                        <a:rPr lang="de-DE" i="1">
                          <a:latin typeface="Cambria Math" panose="02040503050406030204" pitchFamily="18" charset="0"/>
                        </a:rPr>
                        <m:t>=</m:t>
                      </m:r>
                      <m:r>
                        <a:rPr lang="de-DE" i="1">
                          <a:latin typeface="Cambria Math" panose="02040503050406030204" pitchFamily="18" charset="0"/>
                        </a:rPr>
                        <m:t>𝐺𝑟𝑎𝑣</m:t>
                      </m:r>
                      <m:r>
                        <a:rPr lang="de-DE" i="1">
                          <a:latin typeface="Cambria Math" panose="02040503050406030204" pitchFamily="18" charset="0"/>
                        </a:rPr>
                        <m:t>. </m:t>
                      </m:r>
                      <m:r>
                        <a:rPr lang="de-DE" i="1">
                          <a:latin typeface="Cambria Math" panose="02040503050406030204" pitchFamily="18" charset="0"/>
                        </a:rPr>
                        <m:t>𝑐𝑜𝑛𝑠𝑡𝑎𝑛𝑡</m:t>
                      </m:r>
                      <m:r>
                        <a:rPr lang="de-DE" i="1">
                          <a:latin typeface="Cambria Math" panose="02040503050406030204" pitchFamily="18" charset="0"/>
                        </a:rPr>
                        <m:t>;</m:t>
                      </m:r>
                      <m:r>
                        <a:rPr lang="de-DE" i="1">
                          <a:latin typeface="Cambria Math" panose="02040503050406030204" pitchFamily="18" charset="0"/>
                        </a:rPr>
                        <m:t>𝑅</m:t>
                      </m:r>
                      <m:r>
                        <a:rPr lang="de-DE" i="1">
                          <a:latin typeface="Cambria Math" panose="02040503050406030204" pitchFamily="18" charset="0"/>
                        </a:rPr>
                        <m:t>=</m:t>
                      </m:r>
                      <m:r>
                        <a:rPr lang="de-DE" i="1">
                          <a:latin typeface="Cambria Math" panose="02040503050406030204" pitchFamily="18" charset="0"/>
                        </a:rPr>
                        <m:t>𝑑𝑖𝑠𝑡𝑎𝑛𝑐𝑒</m:t>
                      </m:r>
                      <m:r>
                        <a:rPr lang="de-DE" i="1">
                          <a:latin typeface="Cambria Math" panose="02040503050406030204" pitchFamily="18" charset="0"/>
                        </a:rPr>
                        <m:t> </m:t>
                      </m:r>
                      <m:r>
                        <a:rPr lang="de-DE" i="1">
                          <a:latin typeface="Cambria Math" panose="02040503050406030204" pitchFamily="18" charset="0"/>
                        </a:rPr>
                        <m:t>𝑓𝑟𝑜𝑚</m:t>
                      </m:r>
                      <m:r>
                        <a:rPr lang="de-DE" i="1">
                          <a:latin typeface="Cambria Math" panose="02040503050406030204" pitchFamily="18" charset="0"/>
                        </a:rPr>
                        <m:t> </m:t>
                      </m:r>
                      <m:r>
                        <a:rPr lang="de-DE" i="1">
                          <a:latin typeface="Cambria Math" panose="02040503050406030204" pitchFamily="18" charset="0"/>
                        </a:rPr>
                        <m:t>𝑐𝑒𝑛𝑡𝑒𝑟</m:t>
                      </m:r>
                      <m:r>
                        <a:rPr lang="de-DE" i="1">
                          <a:latin typeface="Cambria Math" panose="02040503050406030204" pitchFamily="18" charset="0"/>
                        </a:rPr>
                        <m:t> </m:t>
                      </m:r>
                      <m:r>
                        <a:rPr lang="de-DE" i="1">
                          <a:latin typeface="Cambria Math" panose="02040503050406030204" pitchFamily="18" charset="0"/>
                        </a:rPr>
                        <m:t>𝑜𝑓</m:t>
                      </m:r>
                      <m:r>
                        <a:rPr lang="de-DE" i="1">
                          <a:latin typeface="Cambria Math" panose="02040503050406030204" pitchFamily="18" charset="0"/>
                        </a:rPr>
                        <m:t> </m:t>
                      </m:r>
                    </m:oMath>
                  </m:oMathPara>
                </a14:m>
                <a:r>
                  <a:rPr lang="de-DE" i="1" dirty="0">
                    <a:latin typeface="Cambria Math" panose="02040503050406030204" pitchFamily="18" charset="0"/>
                  </a:rPr>
                  <a:t/>
                </a:r>
                <a:br>
                  <a:rPr lang="de-DE" i="1" dirty="0">
                    <a:latin typeface="Cambria Math" panose="02040503050406030204" pitchFamily="18" charset="0"/>
                  </a:rPr>
                </a:br>
                <a14:m>
                  <m:oMath xmlns:m="http://schemas.openxmlformats.org/officeDocument/2006/math">
                    <m:r>
                      <a:rPr lang="de-DE" i="1">
                        <a:latin typeface="Cambria Math" panose="02040503050406030204" pitchFamily="18" charset="0"/>
                      </a:rPr>
                      <m:t>𝑚𝑎𝑠𝑠</m:t>
                    </m:r>
                    <m:r>
                      <a:rPr lang="de-DE" i="1">
                        <a:latin typeface="Cambria Math" panose="02040503050406030204" pitchFamily="18" charset="0"/>
                      </a:rPr>
                      <m:t> </m:t>
                    </m:r>
                    <m:r>
                      <a:rPr lang="de-DE" i="1">
                        <a:latin typeface="Cambria Math" panose="02040503050406030204" pitchFamily="18" charset="0"/>
                      </a:rPr>
                      <m:t>𝑑𝑖𝑠𝑡𝑟</m:t>
                    </m:r>
                    <m:r>
                      <a:rPr lang="de-DE" i="1">
                        <a:latin typeface="Cambria Math" panose="02040503050406030204" pitchFamily="18" charset="0"/>
                      </a:rPr>
                      <m:t>.</m:t>
                    </m:r>
                  </m:oMath>
                </a14:m>
                <a:r>
                  <a:rPr lang="de-DE" dirty="0"/>
                  <a:t>, M </a:t>
                </a:r>
                <a:r>
                  <a:rPr lang="de-DE" dirty="0" err="1"/>
                  <a:t>enclosed</a:t>
                </a:r>
                <a:r>
                  <a:rPr lang="de-DE" dirty="0"/>
                  <a:t> </a:t>
                </a:r>
                <a:r>
                  <a:rPr lang="de-DE" dirty="0" err="1"/>
                  <a:t>by</a:t>
                </a:r>
                <a:r>
                  <a:rPr lang="de-DE" dirty="0"/>
                  <a:t> R; v = </a:t>
                </a:r>
                <a:r>
                  <a:rPr lang="de-DE" dirty="0" err="1"/>
                  <a:t>velocity</a:t>
                </a:r>
                <a:r>
                  <a:rPr lang="de-DE" dirty="0"/>
                  <a:t> </a:t>
                </a:r>
                <a:r>
                  <a:rPr lang="de-DE" dirty="0" err="1"/>
                  <a:t>of</a:t>
                </a:r>
                <a:r>
                  <a:rPr lang="de-DE" dirty="0"/>
                  <a:t> </a:t>
                </a:r>
                <a:r>
                  <a:rPr lang="de-DE" dirty="0" err="1"/>
                  <a:t>particle</a:t>
                </a:r>
                <a:endParaRPr lang="de-DE" dirty="0"/>
              </a:p>
            </p:txBody>
          </p:sp>
        </mc:Choice>
        <mc:Fallback xmlns="">
          <p:sp>
            <p:nvSpPr>
              <p:cNvPr id="8" name="Textfeld 7"/>
              <p:cNvSpPr txBox="1">
                <a:spLocks noRot="1" noChangeAspect="1" noMove="1" noResize="1" noEditPoints="1" noAdjustHandles="1" noChangeArrowheads="1" noChangeShapeType="1" noTextEdit="1"/>
              </p:cNvSpPr>
              <p:nvPr/>
            </p:nvSpPr>
            <p:spPr>
              <a:xfrm>
                <a:off x="3393112" y="4728861"/>
                <a:ext cx="5351530" cy="646331"/>
              </a:xfrm>
              <a:prstGeom prst="rect">
                <a:avLst/>
              </a:prstGeom>
              <a:blipFill rotWithShape="0">
                <a:blip r:embed="rId5"/>
                <a:stretch>
                  <a:fillRect b="-14151"/>
                </a:stretch>
              </a:blipFill>
            </p:spPr>
            <p:txBody>
              <a:bodyPr/>
              <a:lstStyle/>
              <a:p>
                <a:r>
                  <a:rPr lang="de-DE">
                    <a:noFill/>
                  </a:rPr>
                  <a:t> </a:t>
                </a:r>
              </a:p>
            </p:txBody>
          </p:sp>
        </mc:Fallback>
      </mc:AlternateContent>
    </p:spTree>
    <p:extLst>
      <p:ext uri="{BB962C8B-B14F-4D97-AF65-F5344CB8AC3E}">
        <p14:creationId xmlns:p14="http://schemas.microsoft.com/office/powerpoint/2010/main" val="27655319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703513" y="188641"/>
            <a:ext cx="8619793" cy="1404565"/>
          </a:xfrm>
          <a:prstGeom prst="rect">
            <a:avLst/>
          </a:prstGeom>
        </p:spPr>
      </p:pic>
      <mc:AlternateContent xmlns:mc="http://schemas.openxmlformats.org/markup-compatibility/2006" xmlns:a14="http://schemas.microsoft.com/office/drawing/2010/main">
        <mc:Choice Requires="a14">
          <p:sp>
            <p:nvSpPr>
              <p:cNvPr id="4" name="Rechteck 3"/>
              <p:cNvSpPr/>
              <p:nvPr/>
            </p:nvSpPr>
            <p:spPr>
              <a:xfrm>
                <a:off x="2927648" y="2099762"/>
                <a:ext cx="5420330" cy="369332"/>
              </a:xfrm>
              <a:prstGeom prst="rect">
                <a:avLst/>
              </a:prstGeom>
            </p:spPr>
            <p:txBody>
              <a:bodyPr wrap="none">
                <a:spAutoFit/>
              </a:bodyPr>
              <a:lstStyle/>
              <a:p>
                <a:r>
                  <a:rPr lang="en-US" dirty="0">
                    <a:latin typeface="MTSY"/>
                  </a:rPr>
                  <a:t>∼</a:t>
                </a:r>
                <a:r>
                  <a:rPr lang="en-US" dirty="0">
                    <a:latin typeface="Times-Roman"/>
                  </a:rPr>
                  <a:t>0</a:t>
                </a:r>
                <a:r>
                  <a:rPr lang="en-US" i="1" dirty="0">
                    <a:latin typeface="MTMI"/>
                  </a:rPr>
                  <a:t>.</a:t>
                </a:r>
                <a:r>
                  <a:rPr lang="en-US" dirty="0">
                    <a:latin typeface="Times-Roman"/>
                  </a:rPr>
                  <a:t>01c </a:t>
                </a:r>
                <a14:m>
                  <m:oMath xmlns:m="http://schemas.openxmlformats.org/officeDocument/2006/math">
                    <m:r>
                      <a:rPr lang="en-US"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𝑣</m:t>
                    </m:r>
                    <m:r>
                      <a:rPr lang="de-DE" i="1">
                        <a:latin typeface="Cambria Math" panose="02040503050406030204" pitchFamily="18" charset="0"/>
                        <a:ea typeface="Cambria Math" panose="02040503050406030204" pitchFamily="18" charset="0"/>
                      </a:rPr>
                      <m:t>≤0.14</m:t>
                    </m:r>
                  </m:oMath>
                </a14:m>
                <a:r>
                  <a:rPr lang="en-US" dirty="0">
                    <a:latin typeface="Times-Roman"/>
                  </a:rPr>
                  <a:t>c   Flux enhancement up to  </a:t>
                </a:r>
                <a14:m>
                  <m:oMath xmlns:m="http://schemas.openxmlformats.org/officeDocument/2006/math">
                    <m:sSup>
                      <m:sSupPr>
                        <m:ctrlPr>
                          <a:rPr lang="en-US" i="1">
                            <a:latin typeface="Cambria Math" panose="02040503050406030204" pitchFamily="18" charset="0"/>
                          </a:rPr>
                        </m:ctrlPr>
                      </m:sSupPr>
                      <m:e>
                        <m:r>
                          <a:rPr lang="de-DE" i="1">
                            <a:latin typeface="Cambria Math" panose="02040503050406030204" pitchFamily="18" charset="0"/>
                          </a:rPr>
                          <m:t>10</m:t>
                        </m:r>
                      </m:e>
                      <m:sup>
                        <m:r>
                          <a:rPr lang="de-DE" i="1">
                            <a:latin typeface="Cambria Math" panose="02040503050406030204" pitchFamily="18" charset="0"/>
                          </a:rPr>
                          <m:t>6</m:t>
                        </m:r>
                      </m:sup>
                    </m:sSup>
                  </m:oMath>
                </a14:m>
                <a:r>
                  <a:rPr lang="en-US" dirty="0">
                    <a:latin typeface="Times-Roman"/>
                  </a:rPr>
                  <a:t>.</a:t>
                </a:r>
                <a:endParaRPr lang="de-DE" dirty="0"/>
              </a:p>
            </p:txBody>
          </p:sp>
        </mc:Choice>
        <mc:Fallback xmlns="">
          <p:sp>
            <p:nvSpPr>
              <p:cNvPr id="4" name="Rechteck 3"/>
              <p:cNvSpPr>
                <a:spLocks noRot="1" noChangeAspect="1" noMove="1" noResize="1" noEditPoints="1" noAdjustHandles="1" noChangeArrowheads="1" noChangeShapeType="1" noTextEdit="1"/>
              </p:cNvSpPr>
              <p:nvPr/>
            </p:nvSpPr>
            <p:spPr>
              <a:xfrm>
                <a:off x="1403648" y="2099762"/>
                <a:ext cx="5420330" cy="369332"/>
              </a:xfrm>
              <a:prstGeom prst="rect">
                <a:avLst/>
              </a:prstGeom>
              <a:blipFill rotWithShape="0">
                <a:blip r:embed="rId3"/>
                <a:stretch>
                  <a:fillRect l="-900" t="-11475" r="-112" b="-22951"/>
                </a:stretch>
              </a:blipFill>
            </p:spPr>
            <p:txBody>
              <a:bodyPr/>
              <a:lstStyle/>
              <a:p>
                <a:r>
                  <a:rPr lang="de-DE">
                    <a:noFill/>
                  </a:rPr>
                  <a:t> </a:t>
                </a:r>
              </a:p>
            </p:txBody>
          </p:sp>
        </mc:Fallback>
      </mc:AlternateContent>
      <p:pic>
        <p:nvPicPr>
          <p:cNvPr id="5" name="Grafik 4"/>
          <p:cNvPicPr>
            <a:picLocks noChangeAspect="1"/>
          </p:cNvPicPr>
          <p:nvPr/>
        </p:nvPicPr>
        <p:blipFill>
          <a:blip r:embed="rId4"/>
          <a:stretch>
            <a:fillRect/>
          </a:stretch>
        </p:blipFill>
        <p:spPr>
          <a:xfrm>
            <a:off x="2279576" y="2975652"/>
            <a:ext cx="5112032" cy="3881949"/>
          </a:xfrm>
          <a:prstGeom prst="rect">
            <a:avLst/>
          </a:prstGeom>
        </p:spPr>
      </p:pic>
      <p:pic>
        <p:nvPicPr>
          <p:cNvPr id="6" name="Grafik 5"/>
          <p:cNvPicPr>
            <a:picLocks noChangeAspect="1"/>
          </p:cNvPicPr>
          <p:nvPr/>
        </p:nvPicPr>
        <p:blipFill>
          <a:blip r:embed="rId5"/>
          <a:stretch>
            <a:fillRect/>
          </a:stretch>
        </p:blipFill>
        <p:spPr>
          <a:xfrm>
            <a:off x="7896200" y="3212976"/>
            <a:ext cx="2213579" cy="720080"/>
          </a:xfrm>
          <a:prstGeom prst="rect">
            <a:avLst/>
          </a:prstGeom>
        </p:spPr>
      </p:pic>
      <p:pic>
        <p:nvPicPr>
          <p:cNvPr id="7" name="Grafik 6"/>
          <p:cNvPicPr>
            <a:picLocks noChangeAspect="1"/>
          </p:cNvPicPr>
          <p:nvPr/>
        </p:nvPicPr>
        <p:blipFill>
          <a:blip r:embed="rId6"/>
          <a:stretch>
            <a:fillRect/>
          </a:stretch>
        </p:blipFill>
        <p:spPr>
          <a:xfrm>
            <a:off x="7896200" y="5555020"/>
            <a:ext cx="2085863" cy="625759"/>
          </a:xfrm>
          <a:prstGeom prst="rect">
            <a:avLst/>
          </a:prstGeom>
        </p:spPr>
      </p:pic>
    </p:spTree>
    <p:extLst>
      <p:ext uri="{BB962C8B-B14F-4D97-AF65-F5344CB8AC3E}">
        <p14:creationId xmlns:p14="http://schemas.microsoft.com/office/powerpoint/2010/main" val="35562330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liennummernplatzhalter 3"/>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AABB3E7-06C8-4DBE-A143-25A935250A79}" type="slidenum">
              <a:rPr lang="de-DE" altLang="de-DE" smtClean="0"/>
              <a:pPr/>
              <a:t>4</a:t>
            </a:fld>
            <a:endParaRPr lang="de-DE" altLang="de-DE" smtClean="0"/>
          </a:p>
        </p:txBody>
      </p:sp>
      <p:sp>
        <p:nvSpPr>
          <p:cNvPr id="41987" name="Text Box 3074"/>
          <p:cNvSpPr txBox="1">
            <a:spLocks noChangeArrowheads="1"/>
          </p:cNvSpPr>
          <p:nvPr/>
        </p:nvSpPr>
        <p:spPr bwMode="auto">
          <a:xfrm>
            <a:off x="1828801" y="685800"/>
            <a:ext cx="3965575" cy="567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371600" indent="-457200">
              <a:defRPr>
                <a:solidFill>
                  <a:schemeClr val="tx1"/>
                </a:solidFill>
                <a:latin typeface="Arial" panose="020B0604020202020204" pitchFamily="34" charset="0"/>
              </a:defRPr>
            </a:lvl3pPr>
            <a:lvl4pPr marL="1828800" indent="-457200">
              <a:defRPr>
                <a:solidFill>
                  <a:schemeClr val="tx1"/>
                </a:solidFill>
                <a:latin typeface="Arial" panose="020B0604020202020204" pitchFamily="34" charset="0"/>
              </a:defRPr>
            </a:lvl4pPr>
            <a:lvl5pPr marL="2286000" indent="-457200">
              <a:defRPr>
                <a:solidFill>
                  <a:schemeClr val="tx1"/>
                </a:solidFill>
                <a:latin typeface="Arial" panose="020B0604020202020204" pitchFamily="34" charset="0"/>
              </a:defRPr>
            </a:lvl5pPr>
            <a:lvl6pPr marL="2743200" indent="-457200" eaLnBrk="0" fontAlgn="base" hangingPunct="0">
              <a:spcBef>
                <a:spcPct val="0"/>
              </a:spcBef>
              <a:spcAft>
                <a:spcPct val="0"/>
              </a:spcAft>
              <a:defRPr>
                <a:solidFill>
                  <a:schemeClr val="tx1"/>
                </a:solidFill>
                <a:latin typeface="Arial" panose="020B0604020202020204" pitchFamily="34" charset="0"/>
              </a:defRPr>
            </a:lvl6pPr>
            <a:lvl7pPr marL="3200400" indent="-457200" eaLnBrk="0" fontAlgn="base" hangingPunct="0">
              <a:spcBef>
                <a:spcPct val="0"/>
              </a:spcBef>
              <a:spcAft>
                <a:spcPct val="0"/>
              </a:spcAft>
              <a:defRPr>
                <a:solidFill>
                  <a:schemeClr val="tx1"/>
                </a:solidFill>
                <a:latin typeface="Arial" panose="020B0604020202020204" pitchFamily="34" charset="0"/>
              </a:defRPr>
            </a:lvl7pPr>
            <a:lvl8pPr marL="3657600" indent="-457200" eaLnBrk="0" fontAlgn="base" hangingPunct="0">
              <a:spcBef>
                <a:spcPct val="0"/>
              </a:spcBef>
              <a:spcAft>
                <a:spcPct val="0"/>
              </a:spcAft>
              <a:defRPr>
                <a:solidFill>
                  <a:schemeClr val="tx1"/>
                </a:solidFill>
                <a:latin typeface="Arial" panose="020B0604020202020204" pitchFamily="34" charset="0"/>
              </a:defRPr>
            </a:lvl8pPr>
            <a:lvl9pPr marL="4114800" indent="-4572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AutoNum type="arabicParenBoth"/>
            </a:pPr>
            <a:r>
              <a:rPr lang="en-US" altLang="de-DE" sz="1400" b="1" i="1">
                <a:solidFill>
                  <a:srgbClr val="CC0000"/>
                </a:solidFill>
                <a:latin typeface="Tahoma" panose="020B0604030504040204" pitchFamily="34" charset="0"/>
                <a:cs typeface="Times New Roman" panose="02020603050405020304" pitchFamily="18" charset="0"/>
              </a:rPr>
              <a:t>Germany, Freiburg</a:t>
            </a:r>
            <a:r>
              <a:rPr lang="en-US" altLang="de-DE" sz="1400" b="1" i="1">
                <a:latin typeface="Tahoma" panose="020B0604030504040204" pitchFamily="34" charset="0"/>
                <a:cs typeface="Times New Roman" panose="02020603050405020304" pitchFamily="18" charset="0"/>
              </a:rPr>
              <a:t/>
            </a:r>
            <a:br>
              <a:rPr lang="en-US" altLang="de-DE" sz="1400" b="1" i="1">
                <a:latin typeface="Tahoma" panose="020B0604030504040204" pitchFamily="34" charset="0"/>
                <a:cs typeface="Times New Roman" panose="02020603050405020304" pitchFamily="18" charset="0"/>
              </a:rPr>
            </a:br>
            <a:r>
              <a:rPr lang="en-US" altLang="de-DE" sz="1000" b="1" i="1">
                <a:solidFill>
                  <a:srgbClr val="333399"/>
                </a:solidFill>
                <a:latin typeface="Tahoma" panose="020B0604030504040204" pitchFamily="34" charset="0"/>
                <a:cs typeface="Times New Roman" panose="02020603050405020304" pitchFamily="18" charset="0"/>
              </a:rPr>
              <a:t>Albert-Ludwigs-Universität Freiburg </a:t>
            </a:r>
            <a:br>
              <a:rPr lang="en-US" altLang="de-DE" sz="1000" b="1" i="1">
                <a:solidFill>
                  <a:srgbClr val="333399"/>
                </a:solidFill>
                <a:latin typeface="Tahoma" panose="020B0604030504040204" pitchFamily="34" charset="0"/>
                <a:cs typeface="Times New Roman" panose="02020603050405020304" pitchFamily="18" charset="0"/>
              </a:rPr>
            </a:br>
            <a:r>
              <a:rPr lang="en-US" altLang="de-DE" sz="1000" b="1" i="1">
                <a:latin typeface="Tahoma" panose="020B0604030504040204" pitchFamily="34" charset="0"/>
                <a:cs typeface="Times New Roman" panose="02020603050405020304" pitchFamily="18" charset="0"/>
              </a:rPr>
              <a:t>Horst FISCHER, Juergen FRANZ , Fritz Hertbert HEINSIUS, Donghwa KANG, Kay KÖNIGSMANN</a:t>
            </a:r>
            <a:endParaRPr lang="en-US" altLang="de-DE" sz="1000" i="1">
              <a:latin typeface="Tahoma" panose="020B0604030504040204" pitchFamily="34" charset="0"/>
              <a:cs typeface="Times New Roman" panose="02020603050405020304" pitchFamily="18" charset="0"/>
            </a:endParaRPr>
          </a:p>
          <a:p>
            <a:pPr eaLnBrk="1" hangingPunct="1">
              <a:buFontTx/>
              <a:buAutoNum type="arabicParenBoth"/>
            </a:pPr>
            <a:r>
              <a:rPr lang="en-US" altLang="de-DE" sz="1400" b="1" i="1">
                <a:solidFill>
                  <a:srgbClr val="CC0000"/>
                </a:solidFill>
                <a:latin typeface="Tahoma" panose="020B0604030504040204" pitchFamily="34" charset="0"/>
                <a:cs typeface="Times New Roman" panose="02020603050405020304" pitchFamily="18" charset="0"/>
              </a:rPr>
              <a:t>Germany, Frankfurt</a:t>
            </a:r>
            <a:r>
              <a:rPr lang="en-US" altLang="de-DE" sz="1400" b="1" i="1">
                <a:latin typeface="Tahoma" panose="020B0604030504040204" pitchFamily="34" charset="0"/>
                <a:cs typeface="Times New Roman" panose="02020603050405020304" pitchFamily="18" charset="0"/>
              </a:rPr>
              <a:t/>
            </a:r>
            <a:br>
              <a:rPr lang="en-US" altLang="de-DE" sz="1400" b="1" i="1">
                <a:latin typeface="Tahoma" panose="020B0604030504040204" pitchFamily="34" charset="0"/>
                <a:cs typeface="Times New Roman" panose="02020603050405020304" pitchFamily="18" charset="0"/>
              </a:rPr>
            </a:br>
            <a:r>
              <a:rPr lang="en-US" altLang="de-DE" sz="1000" b="1" i="1">
                <a:solidFill>
                  <a:srgbClr val="333399"/>
                </a:solidFill>
                <a:latin typeface="Tahoma" panose="020B0604030504040204" pitchFamily="34" charset="0"/>
                <a:cs typeface="Times New Roman" panose="02020603050405020304" pitchFamily="18" charset="0"/>
              </a:rPr>
              <a:t>Applied Physics</a:t>
            </a:r>
            <a:br>
              <a:rPr lang="en-US" altLang="de-DE" sz="1000" b="1" i="1">
                <a:solidFill>
                  <a:srgbClr val="333399"/>
                </a:solidFill>
                <a:latin typeface="Tahoma" panose="020B0604030504040204" pitchFamily="34" charset="0"/>
                <a:cs typeface="Times New Roman" panose="02020603050405020304" pitchFamily="18" charset="0"/>
              </a:rPr>
            </a:br>
            <a:r>
              <a:rPr lang="en-US" altLang="de-DE" sz="1000" b="1" i="1">
                <a:latin typeface="Tahoma" panose="020B0604030504040204" pitchFamily="34" charset="0"/>
                <a:cs typeface="Times New Roman" panose="02020603050405020304" pitchFamily="18" charset="0"/>
              </a:rPr>
              <a:t>Vladimir ARSOV,</a:t>
            </a:r>
            <a:r>
              <a:rPr lang="en-US" altLang="de-DE" sz="1000" b="1" i="1">
                <a:solidFill>
                  <a:srgbClr val="333399"/>
                </a:solidFill>
                <a:latin typeface="Tahoma" panose="020B0604030504040204" pitchFamily="34" charset="0"/>
                <a:cs typeface="Times New Roman" panose="02020603050405020304" pitchFamily="18" charset="0"/>
              </a:rPr>
              <a:t> </a:t>
            </a:r>
            <a:r>
              <a:rPr lang="en-US" altLang="de-DE" sz="1000" b="1" i="1">
                <a:latin typeface="Tahoma" panose="020B0604030504040204" pitchFamily="34" charset="0"/>
                <a:cs typeface="Times New Roman" panose="02020603050405020304" pitchFamily="18" charset="0"/>
              </a:rPr>
              <a:t>Joachim JACOBY</a:t>
            </a:r>
            <a:endParaRPr lang="en-US" altLang="de-DE" sz="1000" b="1" i="1">
              <a:solidFill>
                <a:srgbClr val="333399"/>
              </a:solidFill>
              <a:latin typeface="Tahoma" panose="020B0604030504040204" pitchFamily="34" charset="0"/>
              <a:cs typeface="Times New Roman" panose="02020603050405020304" pitchFamily="18" charset="0"/>
            </a:endParaRPr>
          </a:p>
          <a:p>
            <a:pPr eaLnBrk="1" hangingPunct="1">
              <a:buFontTx/>
              <a:buAutoNum type="arabicParenBoth"/>
            </a:pPr>
            <a:r>
              <a:rPr lang="en-US" altLang="de-DE" sz="1400" b="1" i="1">
                <a:solidFill>
                  <a:srgbClr val="CC0000"/>
                </a:solidFill>
                <a:latin typeface="Tahoma" panose="020B0604030504040204" pitchFamily="34" charset="0"/>
                <a:cs typeface="Times New Roman" panose="02020603050405020304" pitchFamily="18" charset="0"/>
              </a:rPr>
              <a:t>Germany, Garching</a:t>
            </a:r>
            <a:r>
              <a:rPr lang="en-US" altLang="de-DE" sz="1400" b="1" i="1">
                <a:latin typeface="Tahoma" panose="020B0604030504040204" pitchFamily="34" charset="0"/>
                <a:cs typeface="Times New Roman" panose="02020603050405020304" pitchFamily="18" charset="0"/>
              </a:rPr>
              <a:t> </a:t>
            </a:r>
            <a:br>
              <a:rPr lang="en-US" altLang="de-DE" sz="1400" b="1" i="1">
                <a:latin typeface="Tahoma" panose="020B0604030504040204" pitchFamily="34" charset="0"/>
                <a:cs typeface="Times New Roman" panose="02020603050405020304" pitchFamily="18" charset="0"/>
              </a:rPr>
            </a:br>
            <a:r>
              <a:rPr lang="en-US" altLang="de-DE" sz="1000" b="1" i="1">
                <a:solidFill>
                  <a:srgbClr val="333399"/>
                </a:solidFill>
                <a:latin typeface="Tahoma" panose="020B0604030504040204" pitchFamily="34" charset="0"/>
                <a:cs typeface="Times New Roman" panose="02020603050405020304" pitchFamily="18" charset="0"/>
              </a:rPr>
              <a:t>Max-Planck-Gesellschaft (MPG)</a:t>
            </a:r>
            <a:r>
              <a:rPr lang="en-US" altLang="de-DE" sz="1000" b="1" i="1">
                <a:latin typeface="Tahoma" panose="020B0604030504040204" pitchFamily="34" charset="0"/>
                <a:cs typeface="Times New Roman" panose="02020603050405020304" pitchFamily="18" charset="0"/>
              </a:rPr>
              <a:t>, </a:t>
            </a:r>
            <a:r>
              <a:rPr lang="en-US" altLang="de-DE" sz="1000" b="1" i="1">
                <a:solidFill>
                  <a:srgbClr val="333399"/>
                </a:solidFill>
                <a:latin typeface="Tahoma" panose="020B0604030504040204" pitchFamily="34" charset="0"/>
                <a:cs typeface="Times New Roman" panose="02020603050405020304" pitchFamily="18" charset="0"/>
              </a:rPr>
              <a:t>Max-Planck-Institut für Extraterrestrische Physik </a:t>
            </a:r>
            <a:br>
              <a:rPr lang="en-US" altLang="de-DE" sz="1000" b="1" i="1">
                <a:solidFill>
                  <a:srgbClr val="333399"/>
                </a:solidFill>
                <a:latin typeface="Tahoma" panose="020B0604030504040204" pitchFamily="34" charset="0"/>
                <a:cs typeface="Times New Roman" panose="02020603050405020304" pitchFamily="18" charset="0"/>
              </a:rPr>
            </a:br>
            <a:r>
              <a:rPr lang="en-US" altLang="de-DE" sz="1000" b="1" i="1">
                <a:latin typeface="Tahoma" panose="020B0604030504040204" pitchFamily="34" charset="0"/>
                <a:cs typeface="Times New Roman" panose="02020603050405020304" pitchFamily="18" charset="0"/>
              </a:rPr>
              <a:t>Heinrich BRAUNINGER, Jakob ENGLHAUSER </a:t>
            </a:r>
          </a:p>
          <a:p>
            <a:pPr eaLnBrk="1" hangingPunct="1">
              <a:buFontTx/>
              <a:buAutoNum type="arabicParenBoth"/>
            </a:pPr>
            <a:r>
              <a:rPr lang="en-US" altLang="de-DE" sz="1400" b="1" i="1">
                <a:solidFill>
                  <a:srgbClr val="CC0000"/>
                </a:solidFill>
                <a:latin typeface="Tahoma" panose="020B0604030504040204" pitchFamily="34" charset="0"/>
                <a:cs typeface="Times New Roman" panose="02020603050405020304" pitchFamily="18" charset="0"/>
              </a:rPr>
              <a:t> Germany, München</a:t>
            </a:r>
            <a:r>
              <a:rPr lang="en-US" altLang="de-DE" sz="1000" b="1" i="1">
                <a:latin typeface="Tahoma" panose="020B0604030504040204" pitchFamily="34" charset="0"/>
                <a:cs typeface="Times New Roman" panose="02020603050405020304" pitchFamily="18" charset="0"/>
              </a:rPr>
              <a:t> </a:t>
            </a:r>
            <a:br>
              <a:rPr lang="en-US" altLang="de-DE" sz="1000" b="1" i="1">
                <a:latin typeface="Tahoma" panose="020B0604030504040204" pitchFamily="34" charset="0"/>
                <a:cs typeface="Times New Roman" panose="02020603050405020304" pitchFamily="18" charset="0"/>
              </a:rPr>
            </a:br>
            <a:r>
              <a:rPr lang="en-US" altLang="de-DE" sz="1000" b="1" i="1">
                <a:solidFill>
                  <a:srgbClr val="333399"/>
                </a:solidFill>
                <a:latin typeface="Tahoma" panose="020B0604030504040204" pitchFamily="34" charset="0"/>
                <a:cs typeface="Times New Roman" panose="02020603050405020304" pitchFamily="18" charset="0"/>
              </a:rPr>
              <a:t>Max-Planck-Institut für Physik</a:t>
            </a:r>
            <a:r>
              <a:rPr lang="en-US" altLang="de-DE" sz="1000" b="1" i="1">
                <a:latin typeface="Tahoma" panose="020B0604030504040204" pitchFamily="34" charset="0"/>
                <a:cs typeface="Times New Roman" panose="02020603050405020304" pitchFamily="18" charset="0"/>
              </a:rPr>
              <a:t>, </a:t>
            </a:r>
            <a:r>
              <a:rPr lang="en-US" altLang="de-DE" sz="1000" b="1" i="1">
                <a:solidFill>
                  <a:srgbClr val="333399"/>
                </a:solidFill>
                <a:latin typeface="Tahoma" panose="020B0604030504040204" pitchFamily="34" charset="0"/>
                <a:cs typeface="Times New Roman" panose="02020603050405020304" pitchFamily="18" charset="0"/>
              </a:rPr>
              <a:t>Werner-Heisenberg-Institut</a:t>
            </a:r>
            <a:r>
              <a:rPr lang="en-US" altLang="de-DE" sz="1000" b="1" i="1">
                <a:latin typeface="Tahoma" panose="020B0604030504040204" pitchFamily="34" charset="0"/>
                <a:cs typeface="Times New Roman" panose="02020603050405020304" pitchFamily="18" charset="0"/>
              </a:rPr>
              <a:t> </a:t>
            </a:r>
            <a:br>
              <a:rPr lang="en-US" altLang="de-DE" sz="1000" b="1" i="1">
                <a:latin typeface="Tahoma" panose="020B0604030504040204" pitchFamily="34" charset="0"/>
                <a:cs typeface="Times New Roman" panose="02020603050405020304" pitchFamily="18" charset="0"/>
              </a:rPr>
            </a:br>
            <a:r>
              <a:rPr lang="en-US" altLang="de-DE" sz="1000" b="1" i="1">
                <a:latin typeface="Tahoma" panose="020B0604030504040204" pitchFamily="34" charset="0"/>
                <a:cs typeface="Times New Roman" panose="02020603050405020304" pitchFamily="18" charset="0"/>
              </a:rPr>
              <a:t>Rainer KOTTHAUS, Markus KUSTER, Gerhard LUTZ, Georg RAFFELT</a:t>
            </a:r>
            <a:r>
              <a:rPr lang="en-US" altLang="de-DE" sz="1000" i="1">
                <a:latin typeface="Tahoma" panose="020B0604030504040204" pitchFamily="34" charset="0"/>
                <a:cs typeface="Times New Roman" panose="02020603050405020304" pitchFamily="18" charset="0"/>
              </a:rPr>
              <a:t> </a:t>
            </a:r>
          </a:p>
          <a:p>
            <a:pPr eaLnBrk="1" hangingPunct="1">
              <a:buFontTx/>
              <a:buAutoNum type="arabicParenBoth"/>
            </a:pPr>
            <a:r>
              <a:rPr lang="en-US" altLang="de-DE" sz="1400" b="1" i="1">
                <a:solidFill>
                  <a:srgbClr val="CC0000"/>
                </a:solidFill>
                <a:latin typeface="Tahoma" panose="020B0604030504040204" pitchFamily="34" charset="0"/>
                <a:cs typeface="Times New Roman" panose="02020603050405020304" pitchFamily="18" charset="0"/>
              </a:rPr>
              <a:t>Germany, Darmstadt</a:t>
            </a:r>
            <a:r>
              <a:rPr lang="en-US" altLang="de-DE" sz="1000" i="1">
                <a:latin typeface="Tahoma" panose="020B0604030504040204" pitchFamily="34" charset="0"/>
                <a:cs typeface="Times New Roman" panose="02020603050405020304" pitchFamily="18" charset="0"/>
              </a:rPr>
              <a:t> </a:t>
            </a:r>
            <a:br>
              <a:rPr lang="en-US" altLang="de-DE" sz="1000" i="1">
                <a:latin typeface="Tahoma" panose="020B0604030504040204" pitchFamily="34" charset="0"/>
                <a:cs typeface="Times New Roman" panose="02020603050405020304" pitchFamily="18" charset="0"/>
              </a:rPr>
            </a:br>
            <a:r>
              <a:rPr lang="en-US" altLang="de-DE" sz="1000" b="1" i="1">
                <a:solidFill>
                  <a:srgbClr val="333399"/>
                </a:solidFill>
                <a:latin typeface="Tahoma" panose="020B0604030504040204" pitchFamily="34" charset="0"/>
                <a:cs typeface="Times New Roman" panose="02020603050405020304" pitchFamily="18" charset="0"/>
              </a:rPr>
              <a:t>Technische Universitat Darmstadt</a:t>
            </a:r>
            <a:r>
              <a:rPr lang="en-US" altLang="de-DE" sz="1000" b="1" i="1">
                <a:latin typeface="Tahoma" panose="020B0604030504040204" pitchFamily="34" charset="0"/>
                <a:cs typeface="Times New Roman" panose="02020603050405020304" pitchFamily="18" charset="0"/>
              </a:rPr>
              <a:t>, </a:t>
            </a:r>
            <a:r>
              <a:rPr lang="en-US" altLang="de-DE" sz="1000" b="1" i="1">
                <a:solidFill>
                  <a:srgbClr val="333399"/>
                </a:solidFill>
                <a:latin typeface="Tahoma" panose="020B0604030504040204" pitchFamily="34" charset="0"/>
                <a:cs typeface="Times New Roman" panose="02020603050405020304" pitchFamily="18" charset="0"/>
              </a:rPr>
              <a:t>Institut für Kernphysik</a:t>
            </a:r>
            <a:r>
              <a:rPr lang="en-US" altLang="de-DE" sz="1000" b="1" i="1">
                <a:latin typeface="Tahoma" panose="020B0604030504040204" pitchFamily="34" charset="0"/>
                <a:cs typeface="Times New Roman" panose="02020603050405020304" pitchFamily="18" charset="0"/>
              </a:rPr>
              <a:t> </a:t>
            </a:r>
            <a:br>
              <a:rPr lang="en-US" altLang="de-DE" sz="1000" b="1" i="1">
                <a:latin typeface="Tahoma" panose="020B0604030504040204" pitchFamily="34" charset="0"/>
                <a:cs typeface="Times New Roman" panose="02020603050405020304" pitchFamily="18" charset="0"/>
              </a:rPr>
            </a:br>
            <a:r>
              <a:rPr lang="en-US" altLang="de-DE" sz="1000" b="1" i="1">
                <a:latin typeface="Tahoma" panose="020B0604030504040204" pitchFamily="34" charset="0"/>
                <a:cs typeface="Times New Roman" panose="02020603050405020304" pitchFamily="18" charset="0"/>
              </a:rPr>
              <a:t>Theopisti DAFNI , Dieter HOFFMANN, Manfred MUTTERER, Thomas PAPAEVANGELOU, Hans RIEGE, </a:t>
            </a:r>
            <a:br>
              <a:rPr lang="en-US" altLang="de-DE" sz="1000" b="1" i="1">
                <a:latin typeface="Tahoma" panose="020B0604030504040204" pitchFamily="34" charset="0"/>
                <a:cs typeface="Times New Roman" panose="02020603050405020304" pitchFamily="18" charset="0"/>
              </a:rPr>
            </a:br>
            <a:r>
              <a:rPr lang="en-US" altLang="de-DE" sz="1000" b="1" i="1">
                <a:latin typeface="Tahoma" panose="020B0604030504040204" pitchFamily="34" charset="0"/>
                <a:cs typeface="Times New Roman" panose="02020603050405020304" pitchFamily="18" charset="0"/>
              </a:rPr>
              <a:t>Yannis SEMERTZIDIS</a:t>
            </a:r>
          </a:p>
          <a:p>
            <a:pPr eaLnBrk="1" hangingPunct="1">
              <a:buFontTx/>
              <a:buAutoNum type="arabicParenBoth"/>
            </a:pPr>
            <a:r>
              <a:rPr lang="en-US" altLang="de-DE" sz="1400" b="1" i="1">
                <a:solidFill>
                  <a:srgbClr val="CC0000"/>
                </a:solidFill>
                <a:latin typeface="Tahoma" panose="020B0604030504040204" pitchFamily="34" charset="0"/>
                <a:cs typeface="Times New Roman" panose="02020603050405020304" pitchFamily="18" charset="0"/>
              </a:rPr>
              <a:t> Switzerland, Geneve</a:t>
            </a:r>
            <a:r>
              <a:rPr lang="en-US" altLang="de-DE" sz="1400" b="1" i="1">
                <a:latin typeface="Tahoma" panose="020B0604030504040204" pitchFamily="34" charset="0"/>
                <a:cs typeface="Times New Roman" panose="02020603050405020304" pitchFamily="18" charset="0"/>
              </a:rPr>
              <a:t/>
            </a:r>
            <a:br>
              <a:rPr lang="en-US" altLang="de-DE" sz="1400" b="1" i="1">
                <a:latin typeface="Tahoma" panose="020B0604030504040204" pitchFamily="34" charset="0"/>
                <a:cs typeface="Times New Roman" panose="02020603050405020304" pitchFamily="18" charset="0"/>
              </a:rPr>
            </a:br>
            <a:r>
              <a:rPr lang="en-US" altLang="de-DE" sz="900" b="1" i="1">
                <a:solidFill>
                  <a:srgbClr val="333399"/>
                </a:solidFill>
                <a:latin typeface="Tahoma" panose="020B0604030504040204" pitchFamily="34" charset="0"/>
                <a:cs typeface="Times New Roman" panose="02020603050405020304" pitchFamily="18" charset="0"/>
              </a:rPr>
              <a:t>European Organization for Nuclear Research (CERN) </a:t>
            </a:r>
            <a:br>
              <a:rPr lang="en-US" altLang="de-DE" sz="900" b="1" i="1">
                <a:solidFill>
                  <a:srgbClr val="333399"/>
                </a:solidFill>
                <a:latin typeface="Tahoma" panose="020B0604030504040204" pitchFamily="34" charset="0"/>
                <a:cs typeface="Times New Roman" panose="02020603050405020304" pitchFamily="18" charset="0"/>
              </a:rPr>
            </a:br>
            <a:r>
              <a:rPr lang="en-US" altLang="de-DE" sz="900" b="1" i="1">
                <a:latin typeface="Tahoma" panose="020B0604030504040204" pitchFamily="34" charset="0"/>
                <a:cs typeface="Times New Roman" panose="02020603050405020304" pitchFamily="18" charset="0"/>
              </a:rPr>
              <a:t>Klaus BARTH, Martyn DAVENPORT, Rui DE OLIVEIRA,  Fabio FORMENTI, Michael HASINOFF1, Igor IRASTORZA, Alfredo PLACCI,  Laura STEWART, Bruno VULLIERME, Louis WALCKIERS </a:t>
            </a:r>
          </a:p>
          <a:p>
            <a:pPr eaLnBrk="1" hangingPunct="1">
              <a:buFontTx/>
              <a:buAutoNum type="arabicParenBoth"/>
            </a:pPr>
            <a:r>
              <a:rPr lang="en-US" altLang="de-DE" sz="1400" b="1" i="1">
                <a:solidFill>
                  <a:srgbClr val="CC0000"/>
                </a:solidFill>
                <a:latin typeface="Tahoma" panose="020B0604030504040204" pitchFamily="34" charset="0"/>
                <a:cs typeface="Times New Roman" panose="02020603050405020304" pitchFamily="18" charset="0"/>
              </a:rPr>
              <a:t>Greece, Patras</a:t>
            </a:r>
            <a:r>
              <a:rPr lang="en-US" altLang="de-DE" sz="1400" b="1" i="1">
                <a:latin typeface="Tahoma" panose="020B0604030504040204" pitchFamily="34" charset="0"/>
                <a:cs typeface="Times New Roman" panose="02020603050405020304" pitchFamily="18" charset="0"/>
              </a:rPr>
              <a:t/>
            </a:r>
            <a:br>
              <a:rPr lang="en-US" altLang="de-DE" sz="1400" b="1" i="1">
                <a:latin typeface="Tahoma" panose="020B0604030504040204" pitchFamily="34" charset="0"/>
                <a:cs typeface="Times New Roman" panose="02020603050405020304" pitchFamily="18" charset="0"/>
              </a:rPr>
            </a:br>
            <a:r>
              <a:rPr lang="en-US" altLang="de-DE" sz="1000" b="1" i="1">
                <a:solidFill>
                  <a:srgbClr val="333399"/>
                </a:solidFill>
                <a:latin typeface="Tahoma" panose="020B0604030504040204" pitchFamily="34" charset="0"/>
                <a:cs typeface="Times New Roman" panose="02020603050405020304" pitchFamily="18" charset="0"/>
              </a:rPr>
              <a:t>AUniversity of Patras</a:t>
            </a:r>
            <a:br>
              <a:rPr lang="en-US" altLang="de-DE" sz="1000" b="1" i="1">
                <a:solidFill>
                  <a:srgbClr val="333399"/>
                </a:solidFill>
                <a:latin typeface="Tahoma" panose="020B0604030504040204" pitchFamily="34" charset="0"/>
                <a:cs typeface="Times New Roman" panose="02020603050405020304" pitchFamily="18" charset="0"/>
              </a:rPr>
            </a:br>
            <a:r>
              <a:rPr lang="en-US" altLang="de-DE" sz="1000" b="1" i="1">
                <a:latin typeface="Tahoma" panose="020B0604030504040204" pitchFamily="34" charset="0"/>
                <a:cs typeface="Times New Roman" panose="02020603050405020304" pitchFamily="18" charset="0"/>
              </a:rPr>
              <a:t>Spyridon DEDOUSSIS, Christos ELEFTHERIADIS, Anastasios LIOLIOS, Argyrios NIKOLAIDIS, Ilias SAVVIDIS, Vlasios VASILEIOU, Konstantin ZIOUTAS</a:t>
            </a:r>
            <a:r>
              <a:rPr lang="en-US" altLang="de-DE" sz="1000" i="1">
                <a:latin typeface="Tahoma" panose="020B0604030504040204" pitchFamily="34" charset="0"/>
                <a:cs typeface="Times New Roman" panose="02020603050405020304" pitchFamily="18" charset="0"/>
              </a:rPr>
              <a:t>  </a:t>
            </a:r>
          </a:p>
        </p:txBody>
      </p:sp>
      <p:sp>
        <p:nvSpPr>
          <p:cNvPr id="41988" name="Text Box 3075"/>
          <p:cNvSpPr txBox="1">
            <a:spLocks noChangeArrowheads="1"/>
          </p:cNvSpPr>
          <p:nvPr/>
        </p:nvSpPr>
        <p:spPr bwMode="auto">
          <a:xfrm>
            <a:off x="6172200" y="758825"/>
            <a:ext cx="3657600" cy="6478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de-DE" sz="900" b="1" i="1">
                <a:latin typeface="Tahoma" panose="020B0604030504040204" pitchFamily="34" charset="0"/>
                <a:cs typeface="Times New Roman" panose="02020603050405020304" pitchFamily="18" charset="0"/>
              </a:rPr>
              <a:t>(8) Greece, Athens</a:t>
            </a:r>
            <a:r>
              <a:rPr lang="en-US" altLang="de-DE" sz="1000" b="1" i="1">
                <a:latin typeface="Tahoma" panose="020B0604030504040204" pitchFamily="34" charset="0"/>
                <a:cs typeface="Times New Roman" panose="02020603050405020304" pitchFamily="18" charset="0"/>
              </a:rPr>
              <a:t/>
            </a:r>
            <a:br>
              <a:rPr lang="en-US" altLang="de-DE" sz="1000" b="1" i="1">
                <a:latin typeface="Tahoma" panose="020B0604030504040204" pitchFamily="34" charset="0"/>
                <a:cs typeface="Times New Roman" panose="02020603050405020304" pitchFamily="18" charset="0"/>
              </a:rPr>
            </a:br>
            <a:r>
              <a:rPr lang="en-US" altLang="de-DE" sz="1000" b="1" i="1">
                <a:solidFill>
                  <a:srgbClr val="333399"/>
                </a:solidFill>
                <a:latin typeface="Tahoma" panose="020B0604030504040204" pitchFamily="34" charset="0"/>
                <a:cs typeface="Times New Roman" panose="02020603050405020304" pitchFamily="18" charset="0"/>
              </a:rPr>
              <a:t>National Center for Scientific Research "Demokritos" </a:t>
            </a:r>
            <a:r>
              <a:rPr lang="en-US" altLang="de-DE" sz="900" b="1" i="1">
                <a:solidFill>
                  <a:srgbClr val="333399"/>
                </a:solidFill>
                <a:latin typeface="Tahoma" panose="020B0604030504040204" pitchFamily="34" charset="0"/>
                <a:cs typeface="Times New Roman" panose="02020603050405020304" pitchFamily="18" charset="0"/>
              </a:rPr>
              <a:t>(NRCPS) </a:t>
            </a:r>
            <a:br>
              <a:rPr lang="en-US" altLang="de-DE" sz="900" b="1" i="1">
                <a:solidFill>
                  <a:srgbClr val="333399"/>
                </a:solidFill>
                <a:latin typeface="Tahoma" panose="020B0604030504040204" pitchFamily="34" charset="0"/>
                <a:cs typeface="Times New Roman" panose="02020603050405020304" pitchFamily="18" charset="0"/>
              </a:rPr>
            </a:br>
            <a:r>
              <a:rPr lang="en-US" altLang="de-DE" sz="900" b="1" i="1">
                <a:latin typeface="Tahoma" panose="020B0604030504040204" pitchFamily="34" charset="0"/>
                <a:cs typeface="Times New Roman" panose="02020603050405020304" pitchFamily="18" charset="0"/>
              </a:rPr>
              <a:t>George FANOURAKIS, Theodoros GERALIS, Katerina ZACHARIADOU</a:t>
            </a:r>
          </a:p>
          <a:p>
            <a:pPr eaLnBrk="1" hangingPunct="1">
              <a:spcBef>
                <a:spcPct val="50000"/>
              </a:spcBef>
            </a:pPr>
            <a:r>
              <a:rPr lang="en-US" altLang="de-DE" sz="1000" b="1" i="1">
                <a:latin typeface="Tahoma" panose="020B0604030504040204" pitchFamily="34" charset="0"/>
                <a:cs typeface="Times New Roman" panose="02020603050405020304" pitchFamily="18" charset="0"/>
              </a:rPr>
              <a:t>(9) Italy, Pisa</a:t>
            </a:r>
            <a:br>
              <a:rPr lang="en-US" altLang="de-DE" sz="1000" b="1" i="1">
                <a:latin typeface="Tahoma" panose="020B0604030504040204" pitchFamily="34" charset="0"/>
                <a:cs typeface="Times New Roman" panose="02020603050405020304" pitchFamily="18" charset="0"/>
              </a:rPr>
            </a:br>
            <a:r>
              <a:rPr lang="en-US" altLang="de-DE" sz="900" b="1" i="1">
                <a:solidFill>
                  <a:schemeClr val="accent2"/>
                </a:solidFill>
                <a:latin typeface="Tahoma" panose="020B0604030504040204" pitchFamily="34" charset="0"/>
                <a:cs typeface="Times New Roman" panose="02020603050405020304" pitchFamily="18" charset="0"/>
              </a:rPr>
              <a:t>Scuola Normale Superiore (SNS)</a:t>
            </a:r>
            <a:br>
              <a:rPr lang="en-US" altLang="de-DE" sz="900" b="1" i="1">
                <a:solidFill>
                  <a:schemeClr val="accent2"/>
                </a:solidFill>
                <a:latin typeface="Tahoma" panose="020B0604030504040204" pitchFamily="34" charset="0"/>
                <a:cs typeface="Times New Roman" panose="02020603050405020304" pitchFamily="18" charset="0"/>
              </a:rPr>
            </a:br>
            <a:r>
              <a:rPr lang="en-US" altLang="de-DE" sz="900" b="1" i="1">
                <a:latin typeface="Tahoma" panose="020B0604030504040204" pitchFamily="34" charset="0"/>
                <a:cs typeface="Times New Roman" panose="02020603050405020304" pitchFamily="18" charset="0"/>
              </a:rPr>
              <a:t>Luigi DiLella</a:t>
            </a:r>
          </a:p>
          <a:p>
            <a:pPr eaLnBrk="1" hangingPunct="1">
              <a:spcBef>
                <a:spcPct val="50000"/>
              </a:spcBef>
            </a:pPr>
            <a:r>
              <a:rPr lang="en-US" altLang="de-DE" sz="1000" b="1" i="1">
                <a:latin typeface="Tahoma" panose="020B0604030504040204" pitchFamily="34" charset="0"/>
                <a:cs typeface="Times New Roman" panose="02020603050405020304" pitchFamily="18" charset="0"/>
              </a:rPr>
              <a:t>(10) Russia, Moskva </a:t>
            </a:r>
            <a:br>
              <a:rPr lang="en-US" altLang="de-DE" sz="1000" b="1" i="1">
                <a:latin typeface="Tahoma" panose="020B0604030504040204" pitchFamily="34" charset="0"/>
                <a:cs typeface="Times New Roman" panose="02020603050405020304" pitchFamily="18" charset="0"/>
              </a:rPr>
            </a:br>
            <a:r>
              <a:rPr lang="en-US" altLang="de-DE" sz="900" b="1" i="1">
                <a:solidFill>
                  <a:srgbClr val="333399"/>
                </a:solidFill>
                <a:latin typeface="Tahoma" panose="020B0604030504040204" pitchFamily="34" charset="0"/>
                <a:cs typeface="Times New Roman" panose="02020603050405020304" pitchFamily="18" charset="0"/>
              </a:rPr>
              <a:t>Russian Academy of Sciences</a:t>
            </a:r>
            <a:r>
              <a:rPr lang="en-US" altLang="de-DE" sz="900" b="1" i="1">
                <a:latin typeface="Tahoma" panose="020B0604030504040204" pitchFamily="34" charset="0"/>
                <a:cs typeface="Times New Roman" panose="02020603050405020304" pitchFamily="18" charset="0"/>
              </a:rPr>
              <a:t>, </a:t>
            </a:r>
            <a:r>
              <a:rPr lang="en-US" altLang="de-DE" sz="900" b="1" i="1">
                <a:solidFill>
                  <a:srgbClr val="333399"/>
                </a:solidFill>
                <a:latin typeface="Tahoma" panose="020B0604030504040204" pitchFamily="34" charset="0"/>
                <a:cs typeface="Times New Roman" panose="02020603050405020304" pitchFamily="18" charset="0"/>
              </a:rPr>
              <a:t>Institute for Nuclear Research (INR) </a:t>
            </a:r>
            <a:br>
              <a:rPr lang="en-US" altLang="de-DE" sz="900" b="1" i="1">
                <a:solidFill>
                  <a:srgbClr val="333399"/>
                </a:solidFill>
                <a:latin typeface="Tahoma" panose="020B0604030504040204" pitchFamily="34" charset="0"/>
                <a:cs typeface="Times New Roman" panose="02020603050405020304" pitchFamily="18" charset="0"/>
              </a:rPr>
            </a:br>
            <a:r>
              <a:rPr lang="en-US" altLang="de-DE" sz="900" b="1" i="1">
                <a:latin typeface="Tahoma" panose="020B0604030504040204" pitchFamily="34" charset="0"/>
                <a:cs typeface="Times New Roman" panose="02020603050405020304" pitchFamily="18" charset="0"/>
              </a:rPr>
              <a:t>Sergei GNINENKO, Nikolai GOLOUBEV</a:t>
            </a:r>
            <a:r>
              <a:rPr lang="en-US" altLang="de-DE" sz="900" i="1">
                <a:latin typeface="Tahoma" panose="020B0604030504040204" pitchFamily="34" charset="0"/>
                <a:cs typeface="Times New Roman" panose="02020603050405020304" pitchFamily="18" charset="0"/>
              </a:rPr>
              <a:t> </a:t>
            </a:r>
          </a:p>
          <a:p>
            <a:pPr eaLnBrk="1" hangingPunct="1">
              <a:spcBef>
                <a:spcPct val="50000"/>
              </a:spcBef>
            </a:pPr>
            <a:r>
              <a:rPr lang="en-US" altLang="de-DE" sz="1000" b="1" i="1">
                <a:latin typeface="Tahoma" panose="020B0604030504040204" pitchFamily="34" charset="0"/>
                <a:cs typeface="Times New Roman" panose="02020603050405020304" pitchFamily="18" charset="0"/>
              </a:rPr>
              <a:t>(11) Spain, Zaragoza </a:t>
            </a:r>
            <a:br>
              <a:rPr lang="en-US" altLang="de-DE" sz="1000" b="1" i="1">
                <a:latin typeface="Tahoma" panose="020B0604030504040204" pitchFamily="34" charset="0"/>
                <a:cs typeface="Times New Roman" panose="02020603050405020304" pitchFamily="18" charset="0"/>
              </a:rPr>
            </a:br>
            <a:r>
              <a:rPr lang="en-US" altLang="de-DE" sz="900" b="1" i="1">
                <a:solidFill>
                  <a:srgbClr val="333399"/>
                </a:solidFill>
                <a:latin typeface="Tahoma" panose="020B0604030504040204" pitchFamily="34" charset="0"/>
                <a:cs typeface="Times New Roman" panose="02020603050405020304" pitchFamily="18" charset="0"/>
              </a:rPr>
              <a:t>Universidad de Zaragoza, Facultad de Ciencias, Instituto de Física Nuclear y Altas Energías </a:t>
            </a:r>
            <a:br>
              <a:rPr lang="en-US" altLang="de-DE" sz="900" b="1" i="1">
                <a:solidFill>
                  <a:srgbClr val="333399"/>
                </a:solidFill>
                <a:latin typeface="Tahoma" panose="020B0604030504040204" pitchFamily="34" charset="0"/>
                <a:cs typeface="Times New Roman" panose="02020603050405020304" pitchFamily="18" charset="0"/>
              </a:rPr>
            </a:br>
            <a:r>
              <a:rPr lang="en-US" altLang="de-DE" sz="900" b="1" i="1">
                <a:latin typeface="Tahoma" panose="020B0604030504040204" pitchFamily="34" charset="0"/>
                <a:cs typeface="Times New Roman" panose="02020603050405020304" pitchFamily="18" charset="0"/>
              </a:rPr>
              <a:t>Jose CARMONA, Susana CEBRIAN, Gloria LUZON, Angel MORALES, Julio MORALES, Alfonso ORTIZ DE SOLORZANO, Marisa SARSA, Jose VILLAR</a:t>
            </a:r>
            <a:r>
              <a:rPr lang="en-US" altLang="de-DE" sz="1000" b="1" i="1">
                <a:latin typeface="Tahoma" panose="020B0604030504040204" pitchFamily="34" charset="0"/>
                <a:cs typeface="Times New Roman" panose="02020603050405020304" pitchFamily="18" charset="0"/>
              </a:rPr>
              <a:t>  </a:t>
            </a:r>
          </a:p>
          <a:p>
            <a:pPr eaLnBrk="1" hangingPunct="1">
              <a:spcBef>
                <a:spcPct val="50000"/>
              </a:spcBef>
            </a:pPr>
            <a:r>
              <a:rPr lang="en-US" altLang="de-DE" sz="1000" b="1" i="1">
                <a:latin typeface="Tahoma" panose="020B0604030504040204" pitchFamily="34" charset="0"/>
                <a:cs typeface="Times New Roman" panose="02020603050405020304" pitchFamily="18" charset="0"/>
              </a:rPr>
              <a:t> </a:t>
            </a:r>
            <a:r>
              <a:rPr lang="en-US" altLang="de-DE" sz="1000" b="1" i="1">
                <a:solidFill>
                  <a:srgbClr val="CC0000"/>
                </a:solidFill>
                <a:latin typeface="Tahoma" panose="020B0604030504040204" pitchFamily="34" charset="0"/>
                <a:cs typeface="Times New Roman" panose="02020603050405020304" pitchFamily="18" charset="0"/>
              </a:rPr>
              <a:t> </a:t>
            </a:r>
            <a:r>
              <a:rPr lang="en-US" altLang="de-DE" sz="1000" b="1" i="1">
                <a:latin typeface="Tahoma" panose="020B0604030504040204" pitchFamily="34" charset="0"/>
                <a:cs typeface="Times New Roman" panose="02020603050405020304" pitchFamily="18" charset="0"/>
              </a:rPr>
              <a:t>(12) United States of America, Chicago, Il </a:t>
            </a:r>
            <a:br>
              <a:rPr lang="en-US" altLang="de-DE" sz="1000" b="1" i="1">
                <a:latin typeface="Tahoma" panose="020B0604030504040204" pitchFamily="34" charset="0"/>
                <a:cs typeface="Times New Roman" panose="02020603050405020304" pitchFamily="18" charset="0"/>
              </a:rPr>
            </a:br>
            <a:r>
              <a:rPr lang="en-US" altLang="de-DE" sz="900" b="1" i="1">
                <a:solidFill>
                  <a:srgbClr val="333399"/>
                </a:solidFill>
                <a:latin typeface="Tahoma" panose="020B0604030504040204" pitchFamily="34" charset="0"/>
                <a:cs typeface="Times New Roman" panose="02020603050405020304" pitchFamily="18" charset="0"/>
              </a:rPr>
              <a:t>University of Chicago, Enrico Fermi Institute </a:t>
            </a:r>
            <a:br>
              <a:rPr lang="en-US" altLang="de-DE" sz="900" b="1" i="1">
                <a:solidFill>
                  <a:srgbClr val="333399"/>
                </a:solidFill>
                <a:latin typeface="Tahoma" panose="020B0604030504040204" pitchFamily="34" charset="0"/>
                <a:cs typeface="Times New Roman" panose="02020603050405020304" pitchFamily="18" charset="0"/>
              </a:rPr>
            </a:br>
            <a:r>
              <a:rPr lang="en-US" altLang="de-DE" sz="900" b="1" i="1">
                <a:latin typeface="Tahoma" panose="020B0604030504040204" pitchFamily="34" charset="0"/>
                <a:cs typeface="Times New Roman" panose="02020603050405020304" pitchFamily="18" charset="0"/>
              </a:rPr>
              <a:t>Juan COLLAR</a:t>
            </a:r>
            <a:r>
              <a:rPr lang="en-US" altLang="de-DE" sz="1000" b="1" i="1">
                <a:latin typeface="Tahoma" panose="020B0604030504040204" pitchFamily="34" charset="0"/>
                <a:cs typeface="Times New Roman" panose="02020603050405020304" pitchFamily="18" charset="0"/>
              </a:rPr>
              <a:t>  </a:t>
            </a:r>
          </a:p>
          <a:p>
            <a:pPr eaLnBrk="1" hangingPunct="1">
              <a:spcBef>
                <a:spcPct val="50000"/>
              </a:spcBef>
            </a:pPr>
            <a:r>
              <a:rPr lang="en-US" altLang="de-DE" sz="1000" b="1" i="1">
                <a:latin typeface="Tahoma" panose="020B0604030504040204" pitchFamily="34" charset="0"/>
                <a:cs typeface="Times New Roman" panose="02020603050405020304" pitchFamily="18" charset="0"/>
              </a:rPr>
              <a:t>(13) United State of America, Columbia, Sc </a:t>
            </a:r>
            <a:br>
              <a:rPr lang="en-US" altLang="de-DE" sz="1000" b="1" i="1">
                <a:latin typeface="Tahoma" panose="020B0604030504040204" pitchFamily="34" charset="0"/>
                <a:cs typeface="Times New Roman" panose="02020603050405020304" pitchFamily="18" charset="0"/>
              </a:rPr>
            </a:br>
            <a:r>
              <a:rPr lang="en-US" altLang="de-DE" sz="900" b="1" i="1">
                <a:solidFill>
                  <a:srgbClr val="333399"/>
                </a:solidFill>
                <a:latin typeface="Tahoma" panose="020B0604030504040204" pitchFamily="34" charset="0"/>
                <a:cs typeface="Times New Roman" panose="02020603050405020304" pitchFamily="18" charset="0"/>
              </a:rPr>
              <a:t>University of South Carolina, Department of Physics and Astronomy </a:t>
            </a:r>
            <a:br>
              <a:rPr lang="en-US" altLang="de-DE" sz="900" b="1" i="1">
                <a:solidFill>
                  <a:srgbClr val="333399"/>
                </a:solidFill>
                <a:latin typeface="Tahoma" panose="020B0604030504040204" pitchFamily="34" charset="0"/>
                <a:cs typeface="Times New Roman" panose="02020603050405020304" pitchFamily="18" charset="0"/>
              </a:rPr>
            </a:br>
            <a:r>
              <a:rPr lang="en-US" altLang="de-DE" sz="900" b="1" i="1">
                <a:latin typeface="Tahoma" panose="020B0604030504040204" pitchFamily="34" charset="0"/>
                <a:cs typeface="Times New Roman" panose="02020603050405020304" pitchFamily="18" charset="0"/>
              </a:rPr>
              <a:t>Frank AVIGNONE, Richard CRESWICK, Horacio FARACH  </a:t>
            </a:r>
          </a:p>
          <a:p>
            <a:pPr eaLnBrk="1" hangingPunct="1">
              <a:spcBef>
                <a:spcPct val="50000"/>
              </a:spcBef>
            </a:pPr>
            <a:r>
              <a:rPr lang="en-US" altLang="de-DE" sz="900" b="1">
                <a:latin typeface="Tahoma" panose="020B0604030504040204" pitchFamily="34" charset="0"/>
                <a:cs typeface="Times New Roman" panose="02020603050405020304" pitchFamily="18" charset="0"/>
              </a:rPr>
              <a:t>(14) France, Gif-Sur-Yvette</a:t>
            </a:r>
            <a:r>
              <a:rPr lang="en-US" altLang="de-DE" sz="1000" b="1">
                <a:latin typeface="Tahoma" panose="020B0604030504040204" pitchFamily="34" charset="0"/>
                <a:cs typeface="Times New Roman" panose="02020603050405020304" pitchFamily="18" charset="0"/>
              </a:rPr>
              <a:t> </a:t>
            </a:r>
            <a:br>
              <a:rPr lang="en-US" altLang="de-DE" sz="1000" b="1">
                <a:latin typeface="Tahoma" panose="020B0604030504040204" pitchFamily="34" charset="0"/>
                <a:cs typeface="Times New Roman" panose="02020603050405020304" pitchFamily="18" charset="0"/>
              </a:rPr>
            </a:br>
            <a:r>
              <a:rPr lang="en-US" altLang="de-DE" sz="900" b="1">
                <a:solidFill>
                  <a:srgbClr val="333399"/>
                </a:solidFill>
                <a:latin typeface="Tahoma" panose="020B0604030504040204" pitchFamily="34" charset="0"/>
                <a:cs typeface="Times New Roman" panose="02020603050405020304" pitchFamily="18" charset="0"/>
              </a:rPr>
              <a:t>Centre d'Etudes de Saclay (CEA-Saclay)</a:t>
            </a:r>
            <a:r>
              <a:rPr lang="en-US" altLang="de-DE" sz="900" b="1">
                <a:latin typeface="Tahoma" panose="020B0604030504040204" pitchFamily="34" charset="0"/>
                <a:cs typeface="Times New Roman" panose="02020603050405020304" pitchFamily="18" charset="0"/>
              </a:rPr>
              <a:t>, </a:t>
            </a:r>
            <a:r>
              <a:rPr lang="en-US" altLang="de-DE" sz="900" b="1">
                <a:solidFill>
                  <a:srgbClr val="333399"/>
                </a:solidFill>
                <a:latin typeface="Tahoma" panose="020B0604030504040204" pitchFamily="34" charset="0"/>
                <a:cs typeface="Times New Roman" panose="02020603050405020304" pitchFamily="18" charset="0"/>
              </a:rPr>
              <a:t>DAPNIA </a:t>
            </a:r>
            <a:br>
              <a:rPr lang="en-US" altLang="de-DE" sz="900" b="1">
                <a:solidFill>
                  <a:srgbClr val="333399"/>
                </a:solidFill>
                <a:latin typeface="Tahoma" panose="020B0604030504040204" pitchFamily="34" charset="0"/>
                <a:cs typeface="Times New Roman" panose="02020603050405020304" pitchFamily="18" charset="0"/>
              </a:rPr>
            </a:br>
            <a:r>
              <a:rPr lang="en-US" altLang="de-DE" sz="900" b="1">
                <a:latin typeface="Tahoma" panose="020B0604030504040204" pitchFamily="34" charset="0"/>
                <a:cs typeface="Times New Roman" panose="02020603050405020304" pitchFamily="18" charset="0"/>
              </a:rPr>
              <a:t>Alain DELBART, Ioanis GIOMATARIS, Samuel ANDRIAMONJE</a:t>
            </a:r>
            <a:r>
              <a:rPr lang="en-US" altLang="de-DE" sz="1000" b="1">
                <a:latin typeface="Tahoma" panose="020B0604030504040204" pitchFamily="34" charset="0"/>
                <a:cs typeface="Times New Roman" panose="02020603050405020304" pitchFamily="18" charset="0"/>
              </a:rPr>
              <a:t> </a:t>
            </a:r>
            <a:r>
              <a:rPr lang="en-US" altLang="de-DE" sz="1000">
                <a:latin typeface="Tahoma" panose="020B0604030504040204" pitchFamily="34" charset="0"/>
                <a:cs typeface="Times New Roman" panose="02020603050405020304" pitchFamily="18" charset="0"/>
              </a:rPr>
              <a:t> </a:t>
            </a:r>
          </a:p>
          <a:p>
            <a:pPr eaLnBrk="1" hangingPunct="1">
              <a:spcBef>
                <a:spcPct val="50000"/>
              </a:spcBef>
            </a:pPr>
            <a:r>
              <a:rPr lang="en-US" altLang="de-DE" sz="900" b="1">
                <a:latin typeface="Tahoma" panose="020B0604030504040204" pitchFamily="34" charset="0"/>
                <a:cs typeface="Times New Roman" panose="02020603050405020304" pitchFamily="18" charset="0"/>
              </a:rPr>
              <a:t>(15) Croatia, Zagreb</a:t>
            </a:r>
            <a:br>
              <a:rPr lang="en-US" altLang="de-DE" sz="900" b="1">
                <a:latin typeface="Tahoma" panose="020B0604030504040204" pitchFamily="34" charset="0"/>
                <a:cs typeface="Times New Roman" panose="02020603050405020304" pitchFamily="18" charset="0"/>
              </a:rPr>
            </a:br>
            <a:r>
              <a:rPr lang="en-US" altLang="de-DE" sz="900" b="1">
                <a:solidFill>
                  <a:srgbClr val="333399"/>
                </a:solidFill>
                <a:latin typeface="Tahoma" panose="020B0604030504040204" pitchFamily="34" charset="0"/>
                <a:cs typeface="Times New Roman" panose="02020603050405020304" pitchFamily="18" charset="0"/>
              </a:rPr>
              <a:t>Ruder Boskovic Institute </a:t>
            </a:r>
            <a:br>
              <a:rPr lang="en-US" altLang="de-DE" sz="900" b="1">
                <a:solidFill>
                  <a:srgbClr val="333399"/>
                </a:solidFill>
                <a:latin typeface="Tahoma" panose="020B0604030504040204" pitchFamily="34" charset="0"/>
                <a:cs typeface="Times New Roman" panose="02020603050405020304" pitchFamily="18" charset="0"/>
              </a:rPr>
            </a:br>
            <a:r>
              <a:rPr lang="en-US" altLang="de-DE" sz="900" b="1">
                <a:latin typeface="Tahoma" panose="020B0604030504040204" pitchFamily="34" charset="0"/>
                <a:cs typeface="Times New Roman" panose="02020603050405020304" pitchFamily="18" charset="0"/>
              </a:rPr>
              <a:t>Milica KRCMAR, Ante LJUBICIC, B. LAKIC</a:t>
            </a:r>
          </a:p>
          <a:p>
            <a:pPr eaLnBrk="1" hangingPunct="1">
              <a:spcBef>
                <a:spcPct val="50000"/>
              </a:spcBef>
            </a:pPr>
            <a:r>
              <a:rPr lang="en-US" altLang="de-DE" sz="900" b="1">
                <a:latin typeface="Tahoma" panose="020B0604030504040204" pitchFamily="34" charset="0"/>
                <a:cs typeface="Times New Roman" panose="02020603050405020304" pitchFamily="18" charset="0"/>
              </a:rPr>
              <a:t>(16) Korea, Daejon (KAIST)</a:t>
            </a:r>
          </a:p>
          <a:p>
            <a:pPr eaLnBrk="1" hangingPunct="1">
              <a:spcBef>
                <a:spcPct val="50000"/>
              </a:spcBef>
            </a:pPr>
            <a:r>
              <a:rPr lang="en-US" altLang="de-DE" sz="900" b="1">
                <a:latin typeface="Tahoma" panose="020B0604030504040204" pitchFamily="34" charset="0"/>
                <a:cs typeface="Times New Roman" panose="02020603050405020304" pitchFamily="18" charset="0"/>
              </a:rPr>
              <a:t>Yannis Szemertzidis</a:t>
            </a:r>
          </a:p>
          <a:p>
            <a:pPr eaLnBrk="1" hangingPunct="1">
              <a:spcBef>
                <a:spcPct val="50000"/>
              </a:spcBef>
            </a:pPr>
            <a:endParaRPr lang="en-US" altLang="de-DE" sz="900" baseline="-25000">
              <a:latin typeface="Tahoma" panose="020B0604030504040204" pitchFamily="34" charset="0"/>
              <a:cs typeface="Times New Roman" panose="02020603050405020304" pitchFamily="18" charset="0"/>
            </a:endParaRPr>
          </a:p>
          <a:p>
            <a:pPr eaLnBrk="1" hangingPunct="1">
              <a:spcBef>
                <a:spcPct val="50000"/>
              </a:spcBef>
            </a:pPr>
            <a:endParaRPr lang="en-US" altLang="de-DE" sz="1000">
              <a:latin typeface="Tahoma" panose="020B0604030504040204" pitchFamily="34" charset="0"/>
              <a:cs typeface="Times New Roman" panose="02020603050405020304" pitchFamily="18" charset="0"/>
            </a:endParaRPr>
          </a:p>
          <a:p>
            <a:pPr eaLnBrk="1" hangingPunct="1">
              <a:spcBef>
                <a:spcPct val="50000"/>
              </a:spcBef>
            </a:pPr>
            <a:endParaRPr lang="en-US" altLang="de-DE" sz="900" b="1" i="1">
              <a:latin typeface="Tahoma" panose="020B0604030504040204" pitchFamily="34" charset="0"/>
              <a:cs typeface="Times New Roman" panose="02020603050405020304" pitchFamily="18" charset="0"/>
            </a:endParaRPr>
          </a:p>
          <a:p>
            <a:pPr eaLnBrk="1" hangingPunct="1">
              <a:spcBef>
                <a:spcPct val="50000"/>
              </a:spcBef>
            </a:pPr>
            <a:r>
              <a:rPr lang="en-US" altLang="de-DE" sz="900" b="1" i="1">
                <a:latin typeface="Tahoma" panose="020B0604030504040204" pitchFamily="34" charset="0"/>
                <a:cs typeface="Times New Roman" panose="02020603050405020304" pitchFamily="18" charset="0"/>
              </a:rPr>
              <a:t> </a:t>
            </a:r>
          </a:p>
        </p:txBody>
      </p:sp>
      <p:sp>
        <p:nvSpPr>
          <p:cNvPr id="41989" name="Rectangle 3076"/>
          <p:cNvSpPr>
            <a:spLocks noGrp="1" noChangeArrowheads="1"/>
          </p:cNvSpPr>
          <p:nvPr>
            <p:ph type="title" idx="4294967295"/>
          </p:nvPr>
        </p:nvSpPr>
        <p:spPr bwMode="auto">
          <a:xfrm>
            <a:off x="2133600" y="0"/>
            <a:ext cx="7162800" cy="6096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r>
              <a:rPr lang="en-US" altLang="de-DE" sz="3600" b="1" i="1" dirty="0">
                <a:solidFill>
                  <a:srgbClr val="0070C0"/>
                </a:solidFill>
                <a:latin typeface="Comic Sans MS" panose="030F0702030302020204" pitchFamily="66" charset="0"/>
              </a:rPr>
              <a:t>Dark Matter: AXIONs, …</a:t>
            </a:r>
            <a:endParaRPr lang="de-DE" altLang="de-DE" sz="3600" dirty="0">
              <a:solidFill>
                <a:srgbClr val="0070C0"/>
              </a:solidFill>
              <a:latin typeface="Comic Sans MS" panose="030F0702030302020204" pitchFamily="66" charset="0"/>
            </a:endParaRPr>
          </a:p>
        </p:txBody>
      </p:sp>
    </p:spTree>
    <p:extLst>
      <p:ext uri="{BB962C8B-B14F-4D97-AF65-F5344CB8AC3E}">
        <p14:creationId xmlns:p14="http://schemas.microsoft.com/office/powerpoint/2010/main" val="14152338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Shape 483"/>
          <p:cNvSpPr txBox="1"/>
          <p:nvPr/>
        </p:nvSpPr>
        <p:spPr>
          <a:xfrm>
            <a:off x="1953818" y="267040"/>
            <a:ext cx="1391276" cy="523219"/>
          </a:xfrm>
          <a:prstGeom prst="rect">
            <a:avLst/>
          </a:prstGeom>
          <a:noFill/>
          <a:ln>
            <a:noFill/>
          </a:ln>
        </p:spPr>
        <p:txBody>
          <a:bodyPr lIns="91425" tIns="45700" rIns="91425" bIns="45700" anchor="t" anchorCtr="0">
            <a:noAutofit/>
          </a:bodyPr>
          <a:lstStyle/>
          <a:p>
            <a:pPr>
              <a:buSzPct val="25000"/>
            </a:pPr>
            <a:r>
              <a:rPr lang="en-US" sz="2800" b="1">
                <a:solidFill>
                  <a:schemeClr val="dk1"/>
                </a:solidFill>
                <a:latin typeface="Calibri"/>
                <a:ea typeface="Calibri"/>
                <a:cs typeface="Calibri"/>
                <a:sym typeface="Calibri"/>
              </a:rPr>
              <a:t>Outlook</a:t>
            </a:r>
          </a:p>
        </p:txBody>
      </p:sp>
      <p:sp>
        <p:nvSpPr>
          <p:cNvPr id="484" name="Shape 484"/>
          <p:cNvSpPr txBox="1"/>
          <p:nvPr/>
        </p:nvSpPr>
        <p:spPr>
          <a:xfrm>
            <a:off x="1981201" y="969434"/>
            <a:ext cx="3890809" cy="1200329"/>
          </a:xfrm>
          <a:prstGeom prst="rect">
            <a:avLst/>
          </a:prstGeom>
          <a:noFill/>
          <a:ln>
            <a:noFill/>
          </a:ln>
        </p:spPr>
        <p:txBody>
          <a:bodyPr lIns="91425" tIns="45700" rIns="91425" bIns="45700" anchor="t" anchorCtr="0">
            <a:noAutofit/>
          </a:bodyPr>
          <a:lstStyle/>
          <a:p>
            <a:pPr>
              <a:buSzPct val="25000"/>
            </a:pPr>
            <a:r>
              <a:rPr lang="en-US">
                <a:solidFill>
                  <a:schemeClr val="dk1"/>
                </a:solidFill>
                <a:latin typeface="Calibri"/>
                <a:ea typeface="Calibri"/>
                <a:cs typeface="Calibri"/>
                <a:sym typeface="Calibri"/>
              </a:rPr>
              <a:t>CAST is being </a:t>
            </a:r>
            <a:r>
              <a:rPr lang="en-US" b="1">
                <a:solidFill>
                  <a:srgbClr val="244061"/>
                </a:solidFill>
                <a:latin typeface="Calibri"/>
                <a:ea typeface="Calibri"/>
                <a:cs typeface="Calibri"/>
                <a:sym typeface="Calibri"/>
              </a:rPr>
              <a:t>upgraded</a:t>
            </a:r>
            <a:r>
              <a:rPr lang="en-US">
                <a:solidFill>
                  <a:schemeClr val="dk1"/>
                </a:solidFill>
                <a:latin typeface="Calibri"/>
                <a:ea typeface="Calibri"/>
                <a:cs typeface="Calibri"/>
                <a:sym typeface="Calibri"/>
              </a:rPr>
              <a:t>:</a:t>
            </a:r>
          </a:p>
          <a:p>
            <a:pPr marL="285750" indent="-285750">
              <a:buClr>
                <a:schemeClr val="dk1"/>
              </a:buClr>
              <a:buSzPct val="100000"/>
              <a:buFont typeface="Arial"/>
              <a:buChar char="•"/>
            </a:pPr>
            <a:r>
              <a:rPr lang="en-US">
                <a:solidFill>
                  <a:schemeClr val="dk1"/>
                </a:solidFill>
                <a:latin typeface="Calibri"/>
                <a:ea typeface="Calibri"/>
                <a:cs typeface="Calibri"/>
                <a:sym typeface="Calibri"/>
              </a:rPr>
              <a:t>New LLNL XRT optics</a:t>
            </a:r>
          </a:p>
          <a:p>
            <a:pPr marL="285750" indent="-285750">
              <a:buClr>
                <a:schemeClr val="dk1"/>
              </a:buClr>
              <a:buSzPct val="100000"/>
              <a:buFont typeface="Arial"/>
              <a:buChar char="•"/>
            </a:pPr>
            <a:r>
              <a:rPr lang="en-US">
                <a:solidFill>
                  <a:schemeClr val="dk1"/>
                </a:solidFill>
                <a:latin typeface="Calibri"/>
                <a:ea typeface="Calibri"/>
                <a:cs typeface="Calibri"/>
                <a:sym typeface="Calibri"/>
              </a:rPr>
              <a:t>InGrid detector</a:t>
            </a:r>
          </a:p>
          <a:p>
            <a:pPr marL="285750" indent="-285750">
              <a:buClr>
                <a:schemeClr val="dk1"/>
              </a:buClr>
              <a:buSzPct val="100000"/>
              <a:buFont typeface="Arial"/>
              <a:buChar char="•"/>
            </a:pPr>
            <a:r>
              <a:rPr lang="en-US">
                <a:solidFill>
                  <a:schemeClr val="dk1"/>
                </a:solidFill>
                <a:latin typeface="Calibri"/>
                <a:ea typeface="Calibri"/>
                <a:cs typeface="Calibri"/>
                <a:sym typeface="Calibri"/>
              </a:rPr>
              <a:t>Radiation pressure detector - Trieste</a:t>
            </a:r>
          </a:p>
        </p:txBody>
      </p:sp>
      <p:sp>
        <p:nvSpPr>
          <p:cNvPr id="485" name="Shape 485"/>
          <p:cNvSpPr txBox="1"/>
          <p:nvPr/>
        </p:nvSpPr>
        <p:spPr>
          <a:xfrm>
            <a:off x="5973229" y="922867"/>
            <a:ext cx="4584699" cy="1080295"/>
          </a:xfrm>
          <a:prstGeom prst="rect">
            <a:avLst/>
          </a:prstGeom>
          <a:noFill/>
          <a:ln>
            <a:noFill/>
          </a:ln>
        </p:spPr>
        <p:txBody>
          <a:bodyPr lIns="91425" tIns="45700" rIns="91425" bIns="45700" anchor="t" anchorCtr="0">
            <a:noAutofit/>
          </a:bodyPr>
          <a:lstStyle/>
          <a:p>
            <a:pPr>
              <a:lnSpc>
                <a:spcPct val="120000"/>
              </a:lnSpc>
              <a:buSzPct val="25000"/>
            </a:pPr>
            <a:r>
              <a:rPr lang="en-US" b="1">
                <a:solidFill>
                  <a:srgbClr val="984807"/>
                </a:solidFill>
                <a:latin typeface="Calibri"/>
                <a:ea typeface="Calibri"/>
                <a:cs typeface="Calibri"/>
                <a:sym typeface="Calibri"/>
              </a:rPr>
              <a:t>IAXO</a:t>
            </a:r>
            <a:r>
              <a:rPr lang="en-US" b="1">
                <a:solidFill>
                  <a:schemeClr val="dk1"/>
                </a:solidFill>
                <a:latin typeface="Calibri"/>
                <a:ea typeface="Calibri"/>
                <a:cs typeface="Calibri"/>
                <a:sym typeface="Calibri"/>
              </a:rPr>
              <a:t> – </a:t>
            </a:r>
            <a:r>
              <a:rPr lang="en-US" b="1" i="1">
                <a:solidFill>
                  <a:srgbClr val="974806"/>
                </a:solidFill>
                <a:latin typeface="Calibri"/>
                <a:ea typeface="Calibri"/>
                <a:cs typeface="Calibri"/>
                <a:sym typeface="Calibri"/>
              </a:rPr>
              <a:t>I</a:t>
            </a:r>
            <a:r>
              <a:rPr lang="en-US" b="1" i="1">
                <a:solidFill>
                  <a:schemeClr val="dk1"/>
                </a:solidFill>
                <a:latin typeface="Calibri"/>
                <a:ea typeface="Calibri"/>
                <a:cs typeface="Calibri"/>
                <a:sym typeface="Calibri"/>
              </a:rPr>
              <a:t>nternational </a:t>
            </a:r>
            <a:r>
              <a:rPr lang="en-US" b="1" i="1">
                <a:solidFill>
                  <a:srgbClr val="984807"/>
                </a:solidFill>
                <a:latin typeface="Calibri"/>
                <a:ea typeface="Calibri"/>
                <a:cs typeface="Calibri"/>
                <a:sym typeface="Calibri"/>
              </a:rPr>
              <a:t>AX</a:t>
            </a:r>
            <a:r>
              <a:rPr lang="en-US" b="1" i="1">
                <a:solidFill>
                  <a:schemeClr val="dk1"/>
                </a:solidFill>
                <a:latin typeface="Calibri"/>
                <a:ea typeface="Calibri"/>
                <a:cs typeface="Calibri"/>
                <a:sym typeface="Calibri"/>
              </a:rPr>
              <a:t>ion </a:t>
            </a:r>
            <a:r>
              <a:rPr lang="en-US" b="1" i="1">
                <a:solidFill>
                  <a:srgbClr val="984807"/>
                </a:solidFill>
                <a:latin typeface="Calibri"/>
                <a:ea typeface="Calibri"/>
                <a:cs typeface="Calibri"/>
                <a:sym typeface="Calibri"/>
              </a:rPr>
              <a:t>O</a:t>
            </a:r>
            <a:r>
              <a:rPr lang="en-US" b="1" i="1">
                <a:solidFill>
                  <a:schemeClr val="dk1"/>
                </a:solidFill>
                <a:latin typeface="Calibri"/>
                <a:ea typeface="Calibri"/>
                <a:cs typeface="Calibri"/>
                <a:sym typeface="Calibri"/>
              </a:rPr>
              <a:t>bservatory</a:t>
            </a:r>
          </a:p>
          <a:p>
            <a:pPr marL="285750" indent="-285750">
              <a:lnSpc>
                <a:spcPct val="120000"/>
              </a:lnSpc>
              <a:buClr>
                <a:schemeClr val="dk1"/>
              </a:buClr>
              <a:buSzPct val="100000"/>
              <a:buFont typeface="Arial"/>
              <a:buChar char="•"/>
            </a:pPr>
            <a:r>
              <a:rPr lang="en-US">
                <a:solidFill>
                  <a:schemeClr val="dk1"/>
                </a:solidFill>
                <a:latin typeface="Calibri"/>
                <a:ea typeface="Calibri"/>
                <a:cs typeface="Calibri"/>
                <a:sym typeface="Calibri"/>
              </a:rPr>
              <a:t>Signal-to-noise ratio </a:t>
            </a:r>
            <a:r>
              <a:rPr lang="en-US" b="1">
                <a:solidFill>
                  <a:srgbClr val="953734"/>
                </a:solidFill>
                <a:latin typeface="Calibri"/>
                <a:ea typeface="Calibri"/>
                <a:cs typeface="Calibri"/>
                <a:sym typeface="Calibri"/>
              </a:rPr>
              <a:t>10</a:t>
            </a:r>
            <a:r>
              <a:rPr lang="en-US" b="1" baseline="30000">
                <a:solidFill>
                  <a:srgbClr val="953734"/>
                </a:solidFill>
                <a:latin typeface="Calibri"/>
                <a:ea typeface="Calibri"/>
                <a:cs typeface="Calibri"/>
                <a:sym typeface="Calibri"/>
              </a:rPr>
              <a:t>5</a:t>
            </a:r>
            <a:r>
              <a:rPr lang="en-US" b="1">
                <a:solidFill>
                  <a:srgbClr val="953734"/>
                </a:solidFill>
                <a:latin typeface="Calibri"/>
                <a:ea typeface="Calibri"/>
                <a:cs typeface="Calibri"/>
                <a:sym typeface="Calibri"/>
              </a:rPr>
              <a:t> better than CAST  </a:t>
            </a:r>
          </a:p>
          <a:p>
            <a:pPr marL="285750" indent="-285750">
              <a:lnSpc>
                <a:spcPct val="120000"/>
              </a:lnSpc>
              <a:buClr>
                <a:schemeClr val="dk1"/>
              </a:buClr>
              <a:buSzPct val="100000"/>
              <a:buFont typeface="Arial"/>
              <a:buChar char="•"/>
            </a:pPr>
            <a:r>
              <a:rPr lang="en-US">
                <a:solidFill>
                  <a:schemeClr val="dk1"/>
                </a:solidFill>
                <a:latin typeface="Calibri"/>
                <a:ea typeface="Calibri"/>
                <a:cs typeface="Calibri"/>
                <a:sym typeface="Calibri"/>
              </a:rPr>
              <a:t>In approval process by CERN </a:t>
            </a:r>
          </a:p>
        </p:txBody>
      </p:sp>
      <p:pic>
        <p:nvPicPr>
          <p:cNvPr id="486" name="Shape 486"/>
          <p:cNvPicPr preferRelativeResize="0"/>
          <p:nvPr/>
        </p:nvPicPr>
        <p:blipFill rotWithShape="1">
          <a:blip r:embed="rId3">
            <a:alphaModFix/>
          </a:blip>
          <a:srcRect/>
          <a:stretch/>
        </p:blipFill>
        <p:spPr>
          <a:xfrm>
            <a:off x="1524000" y="2095501"/>
            <a:ext cx="9144000" cy="4317055"/>
          </a:xfrm>
          <a:prstGeom prst="rect">
            <a:avLst/>
          </a:prstGeom>
          <a:noFill/>
          <a:ln>
            <a:noFill/>
          </a:ln>
        </p:spPr>
      </p:pic>
      <p:pic>
        <p:nvPicPr>
          <p:cNvPr id="487" name="Shape 487"/>
          <p:cNvPicPr preferRelativeResize="0"/>
          <p:nvPr/>
        </p:nvPicPr>
        <p:blipFill rotWithShape="1">
          <a:blip r:embed="rId4">
            <a:alphaModFix/>
          </a:blip>
          <a:srcRect/>
          <a:stretch/>
        </p:blipFill>
        <p:spPr>
          <a:xfrm>
            <a:off x="1524000" y="2109664"/>
            <a:ext cx="9144000" cy="4317055"/>
          </a:xfrm>
          <a:prstGeom prst="rect">
            <a:avLst/>
          </a:prstGeom>
          <a:noFill/>
          <a:ln>
            <a:noFill/>
          </a:ln>
        </p:spPr>
      </p:pic>
      <p:sp>
        <p:nvSpPr>
          <p:cNvPr id="488" name="Shape 488"/>
          <p:cNvSpPr txBox="1"/>
          <p:nvPr/>
        </p:nvSpPr>
        <p:spPr>
          <a:xfrm>
            <a:off x="1524000" y="4042357"/>
            <a:ext cx="9144000" cy="584776"/>
          </a:xfrm>
          <a:prstGeom prst="rect">
            <a:avLst/>
          </a:prstGeom>
          <a:noFill/>
          <a:ln>
            <a:noFill/>
          </a:ln>
        </p:spPr>
        <p:txBody>
          <a:bodyPr lIns="91425" tIns="45700" rIns="91425" bIns="45700" anchor="t" anchorCtr="0">
            <a:noAutofit/>
          </a:bodyPr>
          <a:lstStyle/>
          <a:p>
            <a:pPr algn="ctr">
              <a:buSzPct val="25000"/>
            </a:pPr>
            <a:r>
              <a:rPr lang="en-US" sz="3200" b="1">
                <a:solidFill>
                  <a:schemeClr val="dk1"/>
                </a:solidFill>
                <a:latin typeface="Calibri"/>
                <a:ea typeface="Calibri"/>
                <a:cs typeface="Calibri"/>
                <a:sym typeface="Calibri"/>
              </a:rPr>
              <a:t>No Axion signal yet, but we are working on it!</a:t>
            </a:r>
          </a:p>
        </p:txBody>
      </p:sp>
      <p:sp>
        <p:nvSpPr>
          <p:cNvPr id="490" name="Shape 490"/>
          <p:cNvSpPr txBox="1">
            <a:spLocks noGrp="1"/>
          </p:cNvSpPr>
          <p:nvPr>
            <p:ph type="sldNum" idx="12"/>
          </p:nvPr>
        </p:nvSpPr>
        <p:spPr>
          <a:xfrm>
            <a:off x="9875520" y="6492876"/>
            <a:ext cx="792480" cy="365125"/>
          </a:xfrm>
          <a:prstGeom prst="rect">
            <a:avLst/>
          </a:prstGeom>
          <a:noFill/>
          <a:ln>
            <a:noFill/>
          </a:ln>
        </p:spPr>
        <p:txBody>
          <a:bodyPr vert="horz" lIns="91425" tIns="45700" rIns="91425" bIns="45700" rtlCol="0" anchor="ctr" anchorCtr="0">
            <a:noAutofit/>
          </a:bodyPr>
          <a:lstStyle/>
          <a:p>
            <a:pPr>
              <a:buSzPct val="25000"/>
            </a:pPr>
            <a:fld id="{00000000-1234-1234-1234-123412341234}" type="slidenum">
              <a:rPr lang="en-US">
                <a:solidFill>
                  <a:srgbClr val="888888"/>
                </a:solidFill>
              </a:rPr>
              <a:pPr>
                <a:buSzPct val="25000"/>
              </a:pPr>
              <a:t>40</a:t>
            </a:fld>
            <a:endParaRPr lang="en-US">
              <a:solidFill>
                <a:srgbClr val="888888"/>
              </a:solidFill>
            </a:endParaRPr>
          </a:p>
        </p:txBody>
      </p:sp>
    </p:spTree>
    <p:extLst>
      <p:ext uri="{BB962C8B-B14F-4D97-AF65-F5344CB8AC3E}">
        <p14:creationId xmlns:p14="http://schemas.microsoft.com/office/powerpoint/2010/main" val="1717862615"/>
      </p:ext>
    </p:extLst>
  </p:cSld>
  <p:clrMapOvr>
    <a:masterClrMapping/>
  </p:clrMapOvr>
  <p:transition spd="slow">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nummernplatzhalter 3"/>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8FE78ED-6567-4285-94A7-F6F68C0B62CB}" type="slidenum">
              <a:rPr lang="de-DE" altLang="de-DE" smtClean="0"/>
              <a:pPr/>
              <a:t>5</a:t>
            </a:fld>
            <a:endParaRPr lang="de-DE" altLang="de-DE" smtClean="0"/>
          </a:p>
        </p:txBody>
      </p:sp>
      <p:pic>
        <p:nvPicPr>
          <p:cNvPr id="235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62000"/>
            <a:ext cx="26670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6" name="Text Box 3"/>
          <p:cNvSpPr txBox="1">
            <a:spLocks noChangeArrowheads="1"/>
          </p:cNvSpPr>
          <p:nvPr/>
        </p:nvSpPr>
        <p:spPr bwMode="auto">
          <a:xfrm>
            <a:off x="2057401" y="0"/>
            <a:ext cx="75596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de-DE" altLang="de-DE" sz="3600" b="1" dirty="0">
                <a:solidFill>
                  <a:srgbClr val="0070C0"/>
                </a:solidFill>
                <a:latin typeface="Comic Sans MS" panose="030F0702030302020204" pitchFamily="66" charset="0"/>
              </a:rPr>
              <a:t>Programme</a:t>
            </a:r>
          </a:p>
        </p:txBody>
      </p:sp>
      <p:sp>
        <p:nvSpPr>
          <p:cNvPr id="7" name="Shape 170"/>
          <p:cNvSpPr txBox="1"/>
          <p:nvPr/>
        </p:nvSpPr>
        <p:spPr>
          <a:xfrm>
            <a:off x="5639999" y="912606"/>
            <a:ext cx="5348415" cy="4678204"/>
          </a:xfrm>
          <a:prstGeom prst="rect">
            <a:avLst/>
          </a:prstGeom>
          <a:noFill/>
          <a:ln>
            <a:noFill/>
          </a:ln>
        </p:spPr>
        <p:txBody>
          <a:bodyPr lIns="91425" tIns="45700" rIns="91425" bIns="45700" anchor="t" anchorCtr="0">
            <a:noAutofit/>
          </a:bodyPr>
          <a:lstStyle/>
          <a:p>
            <a:pPr marL="285750" marR="0" lvl="0" indent="-285750" algn="l" rtl="0">
              <a:lnSpc>
                <a:spcPct val="200000"/>
              </a:lnSpc>
              <a:spcBef>
                <a:spcPts val="0"/>
              </a:spcBef>
              <a:buClr>
                <a:schemeClr val="dk1"/>
              </a:buClr>
              <a:buSzPct val="100000"/>
              <a:buFont typeface="Courier New"/>
              <a:buChar char="o"/>
            </a:pPr>
            <a:r>
              <a:rPr lang="en-US" sz="2000" b="1" i="0" u="none" strike="noStrike" cap="none" baseline="0" dirty="0">
                <a:solidFill>
                  <a:schemeClr val="dk1"/>
                </a:solidFill>
                <a:latin typeface="Calibri"/>
                <a:ea typeface="Calibri"/>
                <a:cs typeface="Calibri"/>
                <a:sym typeface="Calibri"/>
              </a:rPr>
              <a:t>Motivation</a:t>
            </a:r>
          </a:p>
          <a:p>
            <a:pPr marL="285750" marR="0" lvl="0" indent="-285750" algn="l" rtl="0">
              <a:lnSpc>
                <a:spcPct val="200000"/>
              </a:lnSpc>
              <a:spcBef>
                <a:spcPts val="0"/>
              </a:spcBef>
              <a:buClr>
                <a:schemeClr val="dk1"/>
              </a:buClr>
              <a:buSzPct val="100000"/>
              <a:buFont typeface="Courier New"/>
              <a:buChar char="o"/>
            </a:pPr>
            <a:r>
              <a:rPr lang="en-US" sz="2000" b="1" i="0" u="none" strike="noStrike" cap="none" baseline="0" dirty="0">
                <a:solidFill>
                  <a:schemeClr val="dk1"/>
                </a:solidFill>
                <a:latin typeface="Calibri"/>
                <a:ea typeface="Calibri"/>
                <a:cs typeface="Calibri"/>
                <a:sym typeface="Calibri"/>
              </a:rPr>
              <a:t>Axion physics</a:t>
            </a:r>
          </a:p>
          <a:p>
            <a:pPr marL="285750" marR="0" lvl="0" indent="-285750" algn="l" rtl="0">
              <a:lnSpc>
                <a:spcPct val="200000"/>
              </a:lnSpc>
              <a:spcBef>
                <a:spcPts val="0"/>
              </a:spcBef>
              <a:buClr>
                <a:schemeClr val="dk1"/>
              </a:buClr>
              <a:buSzPct val="100000"/>
              <a:buFont typeface="Courier New"/>
              <a:buChar char="o"/>
            </a:pPr>
            <a:r>
              <a:rPr lang="en-US" sz="2000" b="1" i="0" u="none" strike="noStrike" cap="none" baseline="0" dirty="0">
                <a:solidFill>
                  <a:schemeClr val="dk1"/>
                </a:solidFill>
                <a:latin typeface="Calibri"/>
                <a:ea typeface="Calibri"/>
                <a:cs typeface="Calibri"/>
                <a:sym typeface="Calibri"/>
              </a:rPr>
              <a:t>CAST experiment</a:t>
            </a:r>
          </a:p>
          <a:p>
            <a:pPr marL="285750" marR="0" lvl="0" indent="-285750" algn="l" rtl="0">
              <a:lnSpc>
                <a:spcPct val="200000"/>
              </a:lnSpc>
              <a:spcBef>
                <a:spcPts val="0"/>
              </a:spcBef>
              <a:buClr>
                <a:schemeClr val="dk1"/>
              </a:buClr>
              <a:buSzPct val="100000"/>
              <a:buFont typeface="Courier New"/>
              <a:buChar char="o"/>
            </a:pPr>
            <a:r>
              <a:rPr lang="en-US" sz="2000" b="1" i="0" u="none" strike="noStrike" cap="none" baseline="0" dirty="0">
                <a:solidFill>
                  <a:schemeClr val="dk1"/>
                </a:solidFill>
                <a:latin typeface="Calibri"/>
                <a:ea typeface="Calibri"/>
                <a:cs typeface="Calibri"/>
                <a:sym typeface="Calibri"/>
              </a:rPr>
              <a:t>CCD Detector and X-ray Telescope</a:t>
            </a:r>
          </a:p>
          <a:p>
            <a:pPr marL="285750" marR="0" lvl="0" indent="-285750" algn="l" rtl="0">
              <a:lnSpc>
                <a:spcPct val="200000"/>
              </a:lnSpc>
              <a:spcBef>
                <a:spcPts val="0"/>
              </a:spcBef>
              <a:buClr>
                <a:schemeClr val="dk1"/>
              </a:buClr>
              <a:buSzPct val="100000"/>
              <a:buFont typeface="Courier New"/>
              <a:buChar char="o"/>
            </a:pPr>
            <a:r>
              <a:rPr lang="en-US" sz="2000" b="1" i="0" u="none" strike="noStrike" cap="none" baseline="0" dirty="0">
                <a:solidFill>
                  <a:schemeClr val="dk1"/>
                </a:solidFill>
                <a:latin typeface="Calibri"/>
                <a:ea typeface="Calibri"/>
                <a:cs typeface="Calibri"/>
                <a:sym typeface="Calibri"/>
              </a:rPr>
              <a:t>Data analysis - result</a:t>
            </a:r>
          </a:p>
          <a:p>
            <a:pPr marL="285750" marR="0" lvl="0" indent="-285750" algn="l" rtl="0">
              <a:lnSpc>
                <a:spcPct val="200000"/>
              </a:lnSpc>
              <a:spcBef>
                <a:spcPts val="0"/>
              </a:spcBef>
              <a:buClr>
                <a:schemeClr val="dk1"/>
              </a:buClr>
              <a:buSzPct val="100000"/>
              <a:buFont typeface="Courier New"/>
              <a:buChar char="o"/>
            </a:pPr>
            <a:r>
              <a:rPr lang="en-US" sz="2000" b="1" i="0" u="none" strike="noStrike" cap="none" baseline="0" dirty="0">
                <a:solidFill>
                  <a:schemeClr val="dk1"/>
                </a:solidFill>
                <a:latin typeface="Calibri"/>
                <a:ea typeface="Calibri"/>
                <a:cs typeface="Calibri"/>
                <a:sym typeface="Calibri"/>
              </a:rPr>
              <a:t>Conclusions</a:t>
            </a:r>
          </a:p>
          <a:p>
            <a:pPr marL="285750" marR="0" lvl="0" indent="-285750" algn="l" rtl="0">
              <a:lnSpc>
                <a:spcPct val="200000"/>
              </a:lnSpc>
              <a:spcBef>
                <a:spcPts val="0"/>
              </a:spcBef>
              <a:buClr>
                <a:schemeClr val="dk1"/>
              </a:buClr>
              <a:buSzPct val="100000"/>
              <a:buFont typeface="Courier New"/>
              <a:buChar char="o"/>
            </a:pPr>
            <a:r>
              <a:rPr lang="en-US" sz="2000" b="1" i="0" u="none" strike="noStrike" cap="none" baseline="0" dirty="0">
                <a:solidFill>
                  <a:schemeClr val="dk1"/>
                </a:solidFill>
                <a:latin typeface="Calibri"/>
                <a:ea typeface="Calibri"/>
                <a:cs typeface="Calibri"/>
                <a:sym typeface="Calibri"/>
              </a:rPr>
              <a:t>Outlook</a:t>
            </a:r>
          </a:p>
          <a:p>
            <a:pPr marL="285750" marR="0" lvl="0" indent="-171450" algn="l" rtl="0">
              <a:spcBef>
                <a:spcPts val="0"/>
              </a:spcBef>
              <a:buClr>
                <a:schemeClr val="dk1"/>
              </a:buClr>
              <a:buFont typeface="Courier New"/>
              <a:buNone/>
            </a:pPr>
            <a:endParaRPr sz="18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79695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p:nvPr/>
        </p:nvSpPr>
        <p:spPr>
          <a:xfrm>
            <a:off x="1953819" y="267040"/>
            <a:ext cx="1844851" cy="523219"/>
          </a:xfrm>
          <a:prstGeom prst="rect">
            <a:avLst/>
          </a:prstGeom>
          <a:noFill/>
          <a:ln>
            <a:noFill/>
          </a:ln>
        </p:spPr>
        <p:txBody>
          <a:bodyPr lIns="91425" tIns="45700" rIns="91425" bIns="45700" anchor="t" anchorCtr="0">
            <a:noAutofit/>
          </a:bodyPr>
          <a:lstStyle/>
          <a:p>
            <a:pPr>
              <a:buSzPct val="25000"/>
            </a:pPr>
            <a:r>
              <a:rPr lang="en-US" sz="2800" b="1">
                <a:solidFill>
                  <a:schemeClr val="dk1"/>
                </a:solidFill>
                <a:latin typeface="Calibri"/>
                <a:ea typeface="Calibri"/>
                <a:cs typeface="Calibri"/>
                <a:sym typeface="Calibri"/>
              </a:rPr>
              <a:t>Motivation</a:t>
            </a:r>
          </a:p>
        </p:txBody>
      </p:sp>
      <p:sp>
        <p:nvSpPr>
          <p:cNvPr id="179" name="Shape 179"/>
          <p:cNvSpPr txBox="1"/>
          <p:nvPr/>
        </p:nvSpPr>
        <p:spPr>
          <a:xfrm>
            <a:off x="3762682" y="2409815"/>
            <a:ext cx="184666" cy="369332"/>
          </a:xfrm>
          <a:prstGeom prst="rect">
            <a:avLst/>
          </a:prstGeom>
          <a:noFill/>
          <a:ln>
            <a:noFill/>
          </a:ln>
        </p:spPr>
        <p:txBody>
          <a:bodyPr lIns="91425" tIns="45700" rIns="91425" bIns="45700" anchor="t" anchorCtr="0">
            <a:noAutofit/>
          </a:bodyPr>
          <a:lstStyle/>
          <a:p>
            <a:endParaRPr>
              <a:solidFill>
                <a:schemeClr val="dk1"/>
              </a:solidFill>
              <a:latin typeface="Calibri"/>
              <a:ea typeface="Calibri"/>
              <a:cs typeface="Calibri"/>
              <a:sym typeface="Calibri"/>
            </a:endParaRPr>
          </a:p>
        </p:txBody>
      </p:sp>
      <p:sp>
        <p:nvSpPr>
          <p:cNvPr id="180" name="Shape 180"/>
          <p:cNvSpPr txBox="1"/>
          <p:nvPr/>
        </p:nvSpPr>
        <p:spPr>
          <a:xfrm>
            <a:off x="2566004" y="1864350"/>
            <a:ext cx="184666" cy="369332"/>
          </a:xfrm>
          <a:prstGeom prst="rect">
            <a:avLst/>
          </a:prstGeom>
          <a:noFill/>
          <a:ln>
            <a:noFill/>
          </a:ln>
        </p:spPr>
        <p:txBody>
          <a:bodyPr lIns="91425" tIns="45700" rIns="91425" bIns="45700" anchor="t" anchorCtr="0">
            <a:noAutofit/>
          </a:bodyPr>
          <a:lstStyle/>
          <a:p>
            <a:endParaRPr>
              <a:solidFill>
                <a:schemeClr val="dk1"/>
              </a:solidFill>
              <a:latin typeface="Calibri"/>
              <a:ea typeface="Calibri"/>
              <a:cs typeface="Calibri"/>
              <a:sym typeface="Calibri"/>
            </a:endParaRPr>
          </a:p>
        </p:txBody>
      </p:sp>
      <p:sp>
        <p:nvSpPr>
          <p:cNvPr id="181" name="Shape 181"/>
          <p:cNvSpPr txBox="1"/>
          <p:nvPr/>
        </p:nvSpPr>
        <p:spPr>
          <a:xfrm>
            <a:off x="3026900" y="962465"/>
            <a:ext cx="2630497" cy="369332"/>
          </a:xfrm>
          <a:prstGeom prst="rect">
            <a:avLst/>
          </a:prstGeom>
          <a:noFill/>
          <a:ln>
            <a:noFill/>
          </a:ln>
        </p:spPr>
        <p:txBody>
          <a:bodyPr lIns="91425" tIns="45700" rIns="91425" bIns="45700" anchor="t" anchorCtr="0">
            <a:noAutofit/>
          </a:bodyPr>
          <a:lstStyle/>
          <a:p>
            <a:pPr>
              <a:buSzPct val="25000"/>
            </a:pPr>
            <a:r>
              <a:rPr lang="en-US" b="1">
                <a:solidFill>
                  <a:schemeClr val="dk1"/>
                </a:solidFill>
                <a:latin typeface="Calibri"/>
                <a:ea typeface="Calibri"/>
                <a:cs typeface="Calibri"/>
                <a:sym typeface="Calibri"/>
              </a:rPr>
              <a:t>Why Axions? (since 1977)</a:t>
            </a:r>
          </a:p>
        </p:txBody>
      </p:sp>
      <p:pic>
        <p:nvPicPr>
          <p:cNvPr id="182" name="Shape 182"/>
          <p:cNvPicPr preferRelativeResize="0"/>
          <p:nvPr/>
        </p:nvPicPr>
        <p:blipFill rotWithShape="1">
          <a:blip r:embed="rId3">
            <a:alphaModFix/>
          </a:blip>
          <a:srcRect/>
          <a:stretch/>
        </p:blipFill>
        <p:spPr>
          <a:xfrm>
            <a:off x="1623922" y="1290320"/>
            <a:ext cx="5975757" cy="4500880"/>
          </a:xfrm>
          <a:prstGeom prst="rect">
            <a:avLst/>
          </a:prstGeom>
          <a:noFill/>
          <a:ln>
            <a:noFill/>
          </a:ln>
        </p:spPr>
      </p:pic>
      <p:sp>
        <p:nvSpPr>
          <p:cNvPr id="183" name="Shape 183"/>
          <p:cNvSpPr txBox="1"/>
          <p:nvPr/>
        </p:nvSpPr>
        <p:spPr>
          <a:xfrm>
            <a:off x="7044875" y="2494807"/>
            <a:ext cx="3554576" cy="646331"/>
          </a:xfrm>
          <a:prstGeom prst="rect">
            <a:avLst/>
          </a:prstGeom>
          <a:noFill/>
          <a:ln>
            <a:noFill/>
          </a:ln>
        </p:spPr>
        <p:txBody>
          <a:bodyPr lIns="91425" tIns="45700" rIns="91425" bIns="45700" anchor="t" anchorCtr="0">
            <a:noAutofit/>
          </a:bodyPr>
          <a:lstStyle/>
          <a:p>
            <a:pPr algn="ctr">
              <a:buSzPct val="25000"/>
            </a:pPr>
            <a:r>
              <a:rPr lang="en-US" b="1">
                <a:solidFill>
                  <a:schemeClr val="dk1"/>
                </a:solidFill>
                <a:latin typeface="Calibri"/>
                <a:ea typeface="Calibri"/>
                <a:cs typeface="Calibri"/>
                <a:sym typeface="Calibri"/>
              </a:rPr>
              <a:t>Strong CP problem</a:t>
            </a:r>
            <a:r>
              <a:rPr lang="en-US">
                <a:solidFill>
                  <a:schemeClr val="dk1"/>
                </a:solidFill>
                <a:latin typeface="Calibri"/>
                <a:ea typeface="Calibri"/>
                <a:cs typeface="Calibri"/>
                <a:sym typeface="Calibri"/>
              </a:rPr>
              <a:t>: no CP violation observed </a:t>
            </a:r>
            <a:r>
              <a:rPr lang="en-US" b="1" u="sng">
                <a:solidFill>
                  <a:schemeClr val="dk1"/>
                </a:solidFill>
                <a:latin typeface="Calibri"/>
                <a:ea typeface="Calibri"/>
                <a:cs typeface="Calibri"/>
                <a:sym typeface="Calibri"/>
              </a:rPr>
              <a:t>experimentally</a:t>
            </a:r>
          </a:p>
        </p:txBody>
      </p:sp>
      <p:sp>
        <p:nvSpPr>
          <p:cNvPr id="184" name="Shape 184"/>
          <p:cNvSpPr txBox="1"/>
          <p:nvPr/>
        </p:nvSpPr>
        <p:spPr>
          <a:xfrm>
            <a:off x="7508239" y="1553554"/>
            <a:ext cx="3241040" cy="830996"/>
          </a:xfrm>
          <a:prstGeom prst="rect">
            <a:avLst/>
          </a:prstGeom>
          <a:noFill/>
          <a:ln>
            <a:noFill/>
          </a:ln>
        </p:spPr>
        <p:txBody>
          <a:bodyPr lIns="91425" tIns="45700" rIns="91425" bIns="45700" anchor="t" anchorCtr="0">
            <a:noAutofit/>
          </a:bodyPr>
          <a:lstStyle/>
          <a:p>
            <a:pPr algn="ctr">
              <a:buSzPct val="25000"/>
            </a:pPr>
            <a:r>
              <a:rPr lang="en-US" sz="1600" b="1">
                <a:solidFill>
                  <a:schemeClr val="dk1"/>
                </a:solidFill>
                <a:latin typeface="Calibri"/>
                <a:ea typeface="Calibri"/>
                <a:cs typeface="Calibri"/>
                <a:sym typeface="Calibri"/>
              </a:rPr>
              <a:t>QCD theory </a:t>
            </a:r>
            <a:r>
              <a:rPr lang="en-US" sz="1600">
                <a:solidFill>
                  <a:schemeClr val="dk1"/>
                </a:solidFill>
                <a:latin typeface="Calibri"/>
                <a:ea typeface="Calibri"/>
                <a:cs typeface="Calibri"/>
                <a:sym typeface="Calibri"/>
              </a:rPr>
              <a:t>predicts that </a:t>
            </a:r>
            <a:r>
              <a:rPr lang="en-US" sz="1600" b="1">
                <a:solidFill>
                  <a:schemeClr val="dk1"/>
                </a:solidFill>
                <a:latin typeface="Calibri"/>
                <a:ea typeface="Calibri"/>
                <a:cs typeface="Calibri"/>
                <a:sym typeface="Calibri"/>
              </a:rPr>
              <a:t>CP symmetry </a:t>
            </a:r>
            <a:r>
              <a:rPr lang="en-US" sz="1600">
                <a:solidFill>
                  <a:schemeClr val="dk1"/>
                </a:solidFill>
                <a:latin typeface="Calibri"/>
                <a:ea typeface="Calibri"/>
                <a:cs typeface="Calibri"/>
                <a:sym typeface="Calibri"/>
              </a:rPr>
              <a:t>is violated in strong interactions </a:t>
            </a:r>
          </a:p>
        </p:txBody>
      </p:sp>
      <p:sp>
        <p:nvSpPr>
          <p:cNvPr id="185" name="Shape 185"/>
          <p:cNvSpPr txBox="1"/>
          <p:nvPr/>
        </p:nvSpPr>
        <p:spPr>
          <a:xfrm>
            <a:off x="6986906" y="3328502"/>
            <a:ext cx="3282405" cy="646331"/>
          </a:xfrm>
          <a:prstGeom prst="rect">
            <a:avLst/>
          </a:prstGeom>
          <a:noFill/>
          <a:ln>
            <a:noFill/>
          </a:ln>
        </p:spPr>
        <p:txBody>
          <a:bodyPr lIns="91425" tIns="45700" rIns="91425" bIns="45700" anchor="t" anchorCtr="0">
            <a:noAutofit/>
          </a:bodyPr>
          <a:lstStyle/>
          <a:p>
            <a:pPr>
              <a:buSzPct val="25000"/>
            </a:pPr>
            <a:r>
              <a:rPr lang="en-US">
                <a:solidFill>
                  <a:schemeClr val="dk1"/>
                </a:solidFill>
                <a:latin typeface="Calibri"/>
                <a:ea typeface="Calibri"/>
                <a:cs typeface="Calibri"/>
                <a:sym typeface="Calibri"/>
              </a:rPr>
              <a:t>CP violation </a:t>
            </a:r>
            <a:r>
              <a:rPr lang="en-US" sz="1600">
                <a:solidFill>
                  <a:schemeClr val="dk1"/>
                </a:solidFill>
                <a:latin typeface="Calibri"/>
                <a:ea typeface="Calibri"/>
                <a:cs typeface="Calibri"/>
                <a:sym typeface="Calibri"/>
              </a:rPr>
              <a:t>⇒ </a:t>
            </a:r>
            <a:r>
              <a:rPr lang="en-US" sz="1600" b="1">
                <a:solidFill>
                  <a:schemeClr val="dk1"/>
                </a:solidFill>
                <a:latin typeface="Calibri"/>
                <a:ea typeface="Calibri"/>
                <a:cs typeface="Calibri"/>
                <a:sym typeface="Calibri"/>
              </a:rPr>
              <a:t>EDM</a:t>
            </a:r>
            <a:r>
              <a:rPr lang="en-US" sz="1600">
                <a:solidFill>
                  <a:schemeClr val="dk1"/>
                </a:solidFill>
                <a:latin typeface="Calibri"/>
                <a:ea typeface="Calibri"/>
                <a:cs typeface="Calibri"/>
                <a:sym typeface="Calibri"/>
              </a:rPr>
              <a:t> of the </a:t>
            </a:r>
            <a:r>
              <a:rPr lang="en-US" sz="1600" b="1">
                <a:solidFill>
                  <a:schemeClr val="dk1"/>
                </a:solidFill>
                <a:latin typeface="Calibri"/>
                <a:ea typeface="Calibri"/>
                <a:cs typeface="Calibri"/>
                <a:sym typeface="Calibri"/>
              </a:rPr>
              <a:t>neutron</a:t>
            </a:r>
          </a:p>
          <a:p>
            <a:endParaRPr>
              <a:solidFill>
                <a:schemeClr val="dk1"/>
              </a:solidFill>
              <a:latin typeface="Calibri"/>
              <a:ea typeface="Calibri"/>
              <a:cs typeface="Calibri"/>
              <a:sym typeface="Calibri"/>
            </a:endParaRPr>
          </a:p>
        </p:txBody>
      </p:sp>
      <p:sp>
        <p:nvSpPr>
          <p:cNvPr id="186" name="Shape 186"/>
          <p:cNvSpPr txBox="1"/>
          <p:nvPr/>
        </p:nvSpPr>
        <p:spPr>
          <a:xfrm>
            <a:off x="7110464" y="3717053"/>
            <a:ext cx="184666" cy="369332"/>
          </a:xfrm>
          <a:prstGeom prst="rect">
            <a:avLst/>
          </a:prstGeom>
          <a:noFill/>
          <a:ln>
            <a:noFill/>
          </a:ln>
        </p:spPr>
        <p:txBody>
          <a:bodyPr lIns="91425" tIns="45700" rIns="91425" bIns="45700" anchor="t" anchorCtr="0">
            <a:noAutofit/>
          </a:bodyPr>
          <a:lstStyle/>
          <a:p>
            <a:endParaRPr>
              <a:solidFill>
                <a:schemeClr val="dk1"/>
              </a:solidFill>
              <a:latin typeface="Calibri"/>
              <a:ea typeface="Calibri"/>
              <a:cs typeface="Calibri"/>
              <a:sym typeface="Calibri"/>
            </a:endParaRPr>
          </a:p>
        </p:txBody>
      </p:sp>
      <p:pic>
        <p:nvPicPr>
          <p:cNvPr id="187" name="Shape 187"/>
          <p:cNvPicPr preferRelativeResize="0"/>
          <p:nvPr/>
        </p:nvPicPr>
        <p:blipFill rotWithShape="1">
          <a:blip r:embed="rId4">
            <a:alphaModFix/>
          </a:blip>
          <a:srcRect/>
          <a:stretch/>
        </p:blipFill>
        <p:spPr>
          <a:xfrm>
            <a:off x="7803442" y="3759131"/>
            <a:ext cx="1495855" cy="707367"/>
          </a:xfrm>
          <a:prstGeom prst="rect">
            <a:avLst/>
          </a:prstGeom>
          <a:noFill/>
          <a:ln>
            <a:noFill/>
          </a:ln>
        </p:spPr>
      </p:pic>
      <p:pic>
        <p:nvPicPr>
          <p:cNvPr id="188" name="Shape 188"/>
          <p:cNvPicPr preferRelativeResize="0"/>
          <p:nvPr/>
        </p:nvPicPr>
        <p:blipFill rotWithShape="1">
          <a:blip r:embed="rId5">
            <a:alphaModFix/>
          </a:blip>
          <a:srcRect/>
          <a:stretch/>
        </p:blipFill>
        <p:spPr>
          <a:xfrm>
            <a:off x="7479331" y="4613172"/>
            <a:ext cx="2223175" cy="355067"/>
          </a:xfrm>
          <a:prstGeom prst="rect">
            <a:avLst/>
          </a:prstGeom>
          <a:noFill/>
          <a:ln>
            <a:noFill/>
          </a:ln>
        </p:spPr>
      </p:pic>
      <p:pic>
        <p:nvPicPr>
          <p:cNvPr id="189" name="Shape 189"/>
          <p:cNvPicPr preferRelativeResize="0"/>
          <p:nvPr/>
        </p:nvPicPr>
        <p:blipFill rotWithShape="1">
          <a:blip r:embed="rId6">
            <a:alphaModFix/>
          </a:blip>
          <a:srcRect/>
          <a:stretch/>
        </p:blipFill>
        <p:spPr>
          <a:xfrm>
            <a:off x="7259812" y="5132371"/>
            <a:ext cx="2728844" cy="354028"/>
          </a:xfrm>
          <a:prstGeom prst="rect">
            <a:avLst/>
          </a:prstGeom>
          <a:noFill/>
          <a:ln>
            <a:noFill/>
          </a:ln>
        </p:spPr>
      </p:pic>
      <p:sp>
        <p:nvSpPr>
          <p:cNvPr id="190" name="Shape 190"/>
          <p:cNvSpPr txBox="1"/>
          <p:nvPr/>
        </p:nvSpPr>
        <p:spPr>
          <a:xfrm>
            <a:off x="1696720" y="5750560"/>
            <a:ext cx="8859525" cy="338554"/>
          </a:xfrm>
          <a:prstGeom prst="rect">
            <a:avLst/>
          </a:prstGeom>
          <a:noFill/>
          <a:ln>
            <a:noFill/>
          </a:ln>
        </p:spPr>
        <p:txBody>
          <a:bodyPr lIns="91425" tIns="45700" rIns="91425" bIns="45700" anchor="t" anchorCtr="0">
            <a:noAutofit/>
          </a:bodyPr>
          <a:lstStyle/>
          <a:p>
            <a:pPr>
              <a:buSzPct val="25000"/>
            </a:pPr>
            <a:r>
              <a:rPr lang="en-US" sz="1600">
                <a:solidFill>
                  <a:schemeClr val="dk1"/>
                </a:solidFill>
                <a:latin typeface="Calibri"/>
                <a:ea typeface="Calibri"/>
                <a:cs typeface="Calibri"/>
                <a:sym typeface="Calibri"/>
              </a:rPr>
              <a:t>The answer is </a:t>
            </a:r>
            <a:r>
              <a:rPr lang="en-US" sz="1600" b="1">
                <a:solidFill>
                  <a:schemeClr val="dk1"/>
                </a:solidFill>
                <a:latin typeface="Calibri"/>
                <a:ea typeface="Calibri"/>
                <a:cs typeface="Calibri"/>
                <a:sym typeface="Calibri"/>
              </a:rPr>
              <a:t>Peccei-Quinn mechanism </a:t>
            </a:r>
            <a:r>
              <a:rPr lang="en-US" sz="1600">
                <a:solidFill>
                  <a:schemeClr val="dk1"/>
                </a:solidFill>
                <a:latin typeface="Calibri"/>
                <a:ea typeface="Calibri"/>
                <a:cs typeface="Calibri"/>
                <a:sym typeface="Calibri"/>
              </a:rPr>
              <a:t>⇒ Introduce the </a:t>
            </a:r>
            <a:r>
              <a:rPr lang="en-US" sz="1600" b="1">
                <a:solidFill>
                  <a:schemeClr val="dk1"/>
                </a:solidFill>
                <a:latin typeface="Calibri"/>
                <a:ea typeface="Calibri"/>
                <a:cs typeface="Calibri"/>
                <a:sym typeface="Calibri"/>
              </a:rPr>
              <a:t>axion field a(x) </a:t>
            </a:r>
            <a:r>
              <a:rPr lang="en-US" sz="1600">
                <a:solidFill>
                  <a:schemeClr val="dk1"/>
                </a:solidFill>
                <a:latin typeface="Calibri"/>
                <a:ea typeface="Calibri"/>
                <a:cs typeface="Calibri"/>
                <a:sym typeface="Calibri"/>
              </a:rPr>
              <a:t>interacting with the gluon field </a:t>
            </a:r>
          </a:p>
        </p:txBody>
      </p:sp>
      <p:sp>
        <p:nvSpPr>
          <p:cNvPr id="191" name="Shape 191"/>
          <p:cNvSpPr txBox="1"/>
          <p:nvPr/>
        </p:nvSpPr>
        <p:spPr>
          <a:xfrm>
            <a:off x="4059008" y="6050110"/>
            <a:ext cx="4113124" cy="338554"/>
          </a:xfrm>
          <a:prstGeom prst="rect">
            <a:avLst/>
          </a:prstGeom>
          <a:noFill/>
          <a:ln>
            <a:noFill/>
          </a:ln>
        </p:spPr>
        <p:txBody>
          <a:bodyPr lIns="91425" tIns="45700" rIns="91425" bIns="45700" anchor="t" anchorCtr="0">
            <a:noAutofit/>
          </a:bodyPr>
          <a:lstStyle/>
          <a:p>
            <a:pPr>
              <a:buSzPct val="25000"/>
            </a:pPr>
            <a:r>
              <a:rPr lang="en-US" sz="1600">
                <a:solidFill>
                  <a:schemeClr val="dk1"/>
                </a:solidFill>
                <a:latin typeface="Calibri"/>
                <a:ea typeface="Calibri"/>
                <a:cs typeface="Calibri"/>
                <a:sym typeface="Calibri"/>
              </a:rPr>
              <a:t> Additional Peccei-Quinn U(1) </a:t>
            </a:r>
            <a:r>
              <a:rPr lang="en-US" sz="1600" b="1">
                <a:solidFill>
                  <a:schemeClr val="dk1"/>
                </a:solidFill>
                <a:latin typeface="Calibri"/>
                <a:ea typeface="Calibri"/>
                <a:cs typeface="Calibri"/>
                <a:sym typeface="Calibri"/>
              </a:rPr>
              <a:t>global symmetry</a:t>
            </a:r>
          </a:p>
        </p:txBody>
      </p:sp>
      <p:sp>
        <p:nvSpPr>
          <p:cNvPr id="192" name="Shape 192"/>
          <p:cNvSpPr txBox="1"/>
          <p:nvPr/>
        </p:nvSpPr>
        <p:spPr>
          <a:xfrm>
            <a:off x="1524000" y="6228080"/>
            <a:ext cx="1729184" cy="246220"/>
          </a:xfrm>
          <a:prstGeom prst="rect">
            <a:avLst/>
          </a:prstGeom>
          <a:noFill/>
          <a:ln>
            <a:noFill/>
          </a:ln>
        </p:spPr>
        <p:txBody>
          <a:bodyPr lIns="91425" tIns="45700" rIns="91425" bIns="45700" anchor="t" anchorCtr="0">
            <a:noAutofit/>
          </a:bodyPr>
          <a:lstStyle/>
          <a:p>
            <a:pPr>
              <a:buSzPct val="25000"/>
            </a:pPr>
            <a:r>
              <a:rPr lang="en-US" sz="1000" i="1">
                <a:solidFill>
                  <a:schemeClr val="dk1"/>
                </a:solidFill>
                <a:latin typeface="Calibri"/>
                <a:ea typeface="Calibri"/>
                <a:cs typeface="Calibri"/>
                <a:sym typeface="Calibri"/>
              </a:rPr>
              <a:t>Particle Data Group Fermilab </a:t>
            </a:r>
          </a:p>
        </p:txBody>
      </p:sp>
      <p:sp>
        <p:nvSpPr>
          <p:cNvPr id="194" name="Shape 194"/>
          <p:cNvSpPr txBox="1">
            <a:spLocks noGrp="1"/>
          </p:cNvSpPr>
          <p:nvPr>
            <p:ph type="sldNum" idx="12"/>
          </p:nvPr>
        </p:nvSpPr>
        <p:spPr>
          <a:xfrm>
            <a:off x="9875520" y="6492876"/>
            <a:ext cx="792480" cy="365125"/>
          </a:xfrm>
          <a:prstGeom prst="rect">
            <a:avLst/>
          </a:prstGeom>
          <a:noFill/>
          <a:ln>
            <a:noFill/>
          </a:ln>
        </p:spPr>
        <p:txBody>
          <a:bodyPr vert="horz" lIns="91425" tIns="45700" rIns="91425" bIns="45700" rtlCol="0" anchor="ctr" anchorCtr="0">
            <a:noAutofit/>
          </a:bodyPr>
          <a:lstStyle/>
          <a:p>
            <a:pPr>
              <a:buSzPct val="25000"/>
            </a:pPr>
            <a:fld id="{00000000-1234-1234-1234-123412341234}" type="slidenum">
              <a:rPr lang="en-US">
                <a:solidFill>
                  <a:srgbClr val="888888"/>
                </a:solidFill>
              </a:rPr>
              <a:pPr>
                <a:buSzPct val="25000"/>
              </a:pPr>
              <a:t>6</a:t>
            </a:fld>
            <a:endParaRPr lang="en-US">
              <a:solidFill>
                <a:srgbClr val="888888"/>
              </a:solidFill>
            </a:endParaRPr>
          </a:p>
        </p:txBody>
      </p:sp>
    </p:spTree>
    <p:extLst>
      <p:ext uri="{BB962C8B-B14F-4D97-AF65-F5344CB8AC3E}">
        <p14:creationId xmlns:p14="http://schemas.microsoft.com/office/powerpoint/2010/main" val="3776978575"/>
      </p:ext>
    </p:extLst>
  </p:cSld>
  <p:clrMapOvr>
    <a:masterClrMapping/>
  </p:clrMapOvr>
  <p:transition spd="slow">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p:nvPr/>
        </p:nvSpPr>
        <p:spPr>
          <a:xfrm>
            <a:off x="1953818" y="267040"/>
            <a:ext cx="3563420" cy="523219"/>
          </a:xfrm>
          <a:prstGeom prst="rect">
            <a:avLst/>
          </a:prstGeom>
          <a:noFill/>
          <a:ln>
            <a:noFill/>
          </a:ln>
        </p:spPr>
        <p:txBody>
          <a:bodyPr lIns="91425" tIns="45700" rIns="91425" bIns="45700" anchor="t" anchorCtr="0">
            <a:noAutofit/>
          </a:bodyPr>
          <a:lstStyle/>
          <a:p>
            <a:pPr>
              <a:buSzPct val="25000"/>
            </a:pPr>
            <a:r>
              <a:rPr lang="en-US" sz="2800" b="1">
                <a:solidFill>
                  <a:schemeClr val="dk1"/>
                </a:solidFill>
                <a:latin typeface="Calibri"/>
                <a:ea typeface="Calibri"/>
                <a:cs typeface="Calibri"/>
                <a:sym typeface="Calibri"/>
              </a:rPr>
              <a:t>The Axion – properties</a:t>
            </a:r>
          </a:p>
        </p:txBody>
      </p:sp>
      <p:pic>
        <p:nvPicPr>
          <p:cNvPr id="200" name="Shape 200"/>
          <p:cNvPicPr preferRelativeResize="0"/>
          <p:nvPr/>
        </p:nvPicPr>
        <p:blipFill rotWithShape="1">
          <a:blip r:embed="rId3">
            <a:alphaModFix/>
          </a:blip>
          <a:srcRect/>
          <a:stretch/>
        </p:blipFill>
        <p:spPr>
          <a:xfrm>
            <a:off x="2169125" y="1008458"/>
            <a:ext cx="6126480" cy="1235403"/>
          </a:xfrm>
          <a:prstGeom prst="rect">
            <a:avLst/>
          </a:prstGeom>
          <a:noFill/>
          <a:ln>
            <a:noFill/>
          </a:ln>
        </p:spPr>
      </p:pic>
      <p:sp>
        <p:nvSpPr>
          <p:cNvPr id="201" name="Shape 201"/>
          <p:cNvSpPr txBox="1"/>
          <p:nvPr/>
        </p:nvSpPr>
        <p:spPr>
          <a:xfrm>
            <a:off x="1727200" y="2499359"/>
            <a:ext cx="8786780" cy="369332"/>
          </a:xfrm>
          <a:prstGeom prst="rect">
            <a:avLst/>
          </a:prstGeom>
          <a:noFill/>
          <a:ln>
            <a:noFill/>
          </a:ln>
        </p:spPr>
        <p:txBody>
          <a:bodyPr lIns="91425" tIns="45700" rIns="91425" bIns="45700" anchor="t" anchorCtr="0">
            <a:noAutofit/>
          </a:bodyPr>
          <a:lstStyle/>
          <a:p>
            <a:pPr>
              <a:buSzPct val="25000"/>
            </a:pPr>
            <a:r>
              <a:rPr lang="en-US">
                <a:solidFill>
                  <a:schemeClr val="dk1"/>
                </a:solidFill>
                <a:latin typeface="Calibri"/>
                <a:ea typeface="Calibri"/>
                <a:cs typeface="Calibri"/>
                <a:sym typeface="Calibri"/>
              </a:rPr>
              <a:t>As a result a new </a:t>
            </a:r>
            <a:r>
              <a:rPr lang="en-US" b="1">
                <a:solidFill>
                  <a:schemeClr val="dk1"/>
                </a:solidFill>
                <a:latin typeface="Calibri"/>
                <a:ea typeface="Calibri"/>
                <a:cs typeface="Calibri"/>
                <a:sym typeface="Calibri"/>
              </a:rPr>
              <a:t>neutral</a:t>
            </a:r>
            <a:r>
              <a:rPr lang="en-US">
                <a:solidFill>
                  <a:schemeClr val="dk1"/>
                </a:solidFill>
                <a:latin typeface="Calibri"/>
                <a:ea typeface="Calibri"/>
                <a:cs typeface="Calibri"/>
                <a:sym typeface="Calibri"/>
              </a:rPr>
              <a:t> and </a:t>
            </a:r>
            <a:r>
              <a:rPr lang="en-US" b="1">
                <a:solidFill>
                  <a:schemeClr val="dk1"/>
                </a:solidFill>
                <a:latin typeface="Calibri"/>
                <a:ea typeface="Calibri"/>
                <a:cs typeface="Calibri"/>
                <a:sym typeface="Calibri"/>
              </a:rPr>
              <a:t>very light</a:t>
            </a:r>
            <a:r>
              <a:rPr lang="en-US">
                <a:solidFill>
                  <a:schemeClr val="dk1"/>
                </a:solidFill>
                <a:latin typeface="Calibri"/>
                <a:ea typeface="Calibri"/>
                <a:cs typeface="Calibri"/>
                <a:sym typeface="Calibri"/>
              </a:rPr>
              <a:t> particle is predicted, the Axion (Weinberg, Wilczeck)</a:t>
            </a:r>
          </a:p>
        </p:txBody>
      </p:sp>
      <p:sp>
        <p:nvSpPr>
          <p:cNvPr id="202" name="Shape 202"/>
          <p:cNvSpPr txBox="1"/>
          <p:nvPr/>
        </p:nvSpPr>
        <p:spPr>
          <a:xfrm>
            <a:off x="1730815" y="3495039"/>
            <a:ext cx="4590318" cy="369332"/>
          </a:xfrm>
          <a:prstGeom prst="rect">
            <a:avLst/>
          </a:prstGeom>
          <a:noFill/>
          <a:ln>
            <a:noFill/>
          </a:ln>
        </p:spPr>
        <p:txBody>
          <a:bodyPr lIns="91425" tIns="45700" rIns="91425" bIns="45700" anchor="t" anchorCtr="0">
            <a:noAutofit/>
          </a:bodyPr>
          <a:lstStyle/>
          <a:p>
            <a:pPr>
              <a:buSzPct val="25000"/>
            </a:pPr>
            <a:r>
              <a:rPr lang="en-US" b="1">
                <a:solidFill>
                  <a:srgbClr val="632423"/>
                </a:solidFill>
                <a:latin typeface="Calibri"/>
                <a:ea typeface="Calibri"/>
                <a:cs typeface="Calibri"/>
                <a:sym typeface="Calibri"/>
              </a:rPr>
              <a:t>Very weak interaction probability with matter</a:t>
            </a:r>
          </a:p>
        </p:txBody>
      </p:sp>
      <p:sp>
        <p:nvSpPr>
          <p:cNvPr id="203" name="Shape 203"/>
          <p:cNvSpPr txBox="1"/>
          <p:nvPr/>
        </p:nvSpPr>
        <p:spPr>
          <a:xfrm>
            <a:off x="1710495" y="3007359"/>
            <a:ext cx="5838932" cy="369332"/>
          </a:xfrm>
          <a:prstGeom prst="rect">
            <a:avLst/>
          </a:prstGeom>
          <a:noFill/>
          <a:ln>
            <a:noFill/>
          </a:ln>
        </p:spPr>
        <p:txBody>
          <a:bodyPr lIns="91425" tIns="45700" rIns="91425" bIns="45700" anchor="t" anchorCtr="0">
            <a:noAutofit/>
          </a:bodyPr>
          <a:lstStyle/>
          <a:p>
            <a:pPr>
              <a:buSzPct val="25000"/>
            </a:pPr>
            <a:r>
              <a:rPr lang="en-US">
                <a:solidFill>
                  <a:srgbClr val="632523"/>
                </a:solidFill>
                <a:latin typeface="Calibri"/>
                <a:ea typeface="Calibri"/>
                <a:cs typeface="Calibri"/>
                <a:sym typeface="Calibri"/>
              </a:rPr>
              <a:t>Couples with </a:t>
            </a:r>
            <a:r>
              <a:rPr lang="en-US" b="1">
                <a:solidFill>
                  <a:srgbClr val="632523"/>
                </a:solidFill>
                <a:latin typeface="Calibri"/>
                <a:ea typeface="Calibri"/>
                <a:cs typeface="Calibri"/>
                <a:sym typeface="Calibri"/>
              </a:rPr>
              <a:t>two photons </a:t>
            </a:r>
            <a:r>
              <a:rPr lang="en-US">
                <a:solidFill>
                  <a:srgbClr val="632523"/>
                </a:solidFill>
                <a:latin typeface="Calibri"/>
                <a:ea typeface="Calibri"/>
                <a:cs typeface="Calibri"/>
                <a:sym typeface="Calibri"/>
              </a:rPr>
              <a:t>via </a:t>
            </a:r>
            <a:r>
              <a:rPr lang="en-US" b="1">
                <a:solidFill>
                  <a:srgbClr val="632523"/>
                </a:solidFill>
                <a:latin typeface="Calibri"/>
                <a:ea typeface="Calibri"/>
                <a:cs typeface="Calibri"/>
                <a:sym typeface="Calibri"/>
              </a:rPr>
              <a:t>Primakoff Effect </a:t>
            </a:r>
            <a:r>
              <a:rPr lang="en-US">
                <a:solidFill>
                  <a:srgbClr val="632523"/>
                </a:solidFill>
                <a:latin typeface="Calibri"/>
                <a:ea typeface="Calibri"/>
                <a:cs typeface="Calibri"/>
                <a:sym typeface="Calibri"/>
              </a:rPr>
              <a:t>in any model</a:t>
            </a:r>
          </a:p>
        </p:txBody>
      </p:sp>
      <p:sp>
        <p:nvSpPr>
          <p:cNvPr id="204" name="Shape 204"/>
          <p:cNvSpPr txBox="1"/>
          <p:nvPr/>
        </p:nvSpPr>
        <p:spPr>
          <a:xfrm>
            <a:off x="1727460" y="4020371"/>
            <a:ext cx="1595471" cy="369332"/>
          </a:xfrm>
          <a:prstGeom prst="rect">
            <a:avLst/>
          </a:prstGeom>
          <a:noFill/>
          <a:ln>
            <a:noFill/>
          </a:ln>
        </p:spPr>
        <p:txBody>
          <a:bodyPr lIns="91425" tIns="45700" rIns="91425" bIns="45700" anchor="t" anchorCtr="0">
            <a:noAutofit/>
          </a:bodyPr>
          <a:lstStyle/>
          <a:p>
            <a:pPr>
              <a:buSzPct val="25000"/>
            </a:pPr>
            <a:r>
              <a:rPr lang="en-US" b="1">
                <a:solidFill>
                  <a:schemeClr val="dk1"/>
                </a:solidFill>
                <a:latin typeface="Calibri"/>
                <a:ea typeface="Calibri"/>
                <a:cs typeface="Calibri"/>
                <a:sym typeface="Calibri"/>
              </a:rPr>
              <a:t>Spinless boson</a:t>
            </a:r>
          </a:p>
        </p:txBody>
      </p:sp>
      <p:sp>
        <p:nvSpPr>
          <p:cNvPr id="205" name="Shape 205"/>
          <p:cNvSpPr txBox="1"/>
          <p:nvPr/>
        </p:nvSpPr>
        <p:spPr>
          <a:xfrm>
            <a:off x="1844471" y="4723386"/>
            <a:ext cx="4898120" cy="400109"/>
          </a:xfrm>
          <a:prstGeom prst="rect">
            <a:avLst/>
          </a:prstGeom>
          <a:noFill/>
          <a:ln>
            <a:noFill/>
          </a:ln>
        </p:spPr>
        <p:txBody>
          <a:bodyPr lIns="91425" tIns="45700" rIns="91425" bIns="45700" anchor="t" anchorCtr="0">
            <a:noAutofit/>
          </a:bodyPr>
          <a:lstStyle/>
          <a:p>
            <a:pPr>
              <a:buSzPct val="25000"/>
            </a:pPr>
            <a:r>
              <a:rPr lang="en-US" sz="2000" b="1">
                <a:solidFill>
                  <a:schemeClr val="dk1"/>
                </a:solidFill>
                <a:latin typeface="Calibri"/>
                <a:ea typeface="Calibri"/>
                <a:cs typeface="Calibri"/>
                <a:sym typeface="Calibri"/>
              </a:rPr>
              <a:t>Viable </a:t>
            </a:r>
            <a:r>
              <a:rPr lang="en-US" sz="2000" b="1" i="1">
                <a:solidFill>
                  <a:schemeClr val="dk1"/>
                </a:solidFill>
                <a:latin typeface="Calibri"/>
                <a:ea typeface="Calibri"/>
                <a:cs typeface="Calibri"/>
                <a:sym typeface="Calibri"/>
              </a:rPr>
              <a:t>dark matter </a:t>
            </a:r>
            <a:r>
              <a:rPr lang="en-US" sz="2000" b="1">
                <a:solidFill>
                  <a:schemeClr val="dk1"/>
                </a:solidFill>
                <a:latin typeface="Calibri"/>
                <a:ea typeface="Calibri"/>
                <a:cs typeface="Calibri"/>
                <a:sym typeface="Calibri"/>
              </a:rPr>
              <a:t>candidate (non baryonic)</a:t>
            </a:r>
            <a:r>
              <a:rPr lang="en-US">
                <a:solidFill>
                  <a:schemeClr val="dk1"/>
                </a:solidFill>
                <a:latin typeface="Calibri"/>
                <a:ea typeface="Calibri"/>
                <a:cs typeface="Calibri"/>
                <a:sym typeface="Calibri"/>
              </a:rPr>
              <a:t>  </a:t>
            </a:r>
          </a:p>
        </p:txBody>
      </p:sp>
      <p:pic>
        <p:nvPicPr>
          <p:cNvPr id="206" name="Shape 206"/>
          <p:cNvPicPr preferRelativeResize="0"/>
          <p:nvPr/>
        </p:nvPicPr>
        <p:blipFill rotWithShape="1">
          <a:blip r:embed="rId4">
            <a:alphaModFix/>
          </a:blip>
          <a:srcRect/>
          <a:stretch/>
        </p:blipFill>
        <p:spPr>
          <a:xfrm>
            <a:off x="2522967" y="5252720"/>
            <a:ext cx="3685291" cy="594575"/>
          </a:xfrm>
          <a:prstGeom prst="rect">
            <a:avLst/>
          </a:prstGeom>
          <a:noFill/>
          <a:ln>
            <a:noFill/>
          </a:ln>
        </p:spPr>
      </p:pic>
      <p:pic>
        <p:nvPicPr>
          <p:cNvPr id="207" name="Shape 207"/>
          <p:cNvPicPr preferRelativeResize="0"/>
          <p:nvPr/>
        </p:nvPicPr>
        <p:blipFill rotWithShape="1">
          <a:blip r:embed="rId5">
            <a:alphaModFix/>
          </a:blip>
          <a:srcRect/>
          <a:stretch/>
        </p:blipFill>
        <p:spPr>
          <a:xfrm>
            <a:off x="7264402" y="3899315"/>
            <a:ext cx="3117771" cy="2213617"/>
          </a:xfrm>
          <a:prstGeom prst="rect">
            <a:avLst/>
          </a:prstGeom>
          <a:noFill/>
          <a:ln>
            <a:noFill/>
          </a:ln>
        </p:spPr>
      </p:pic>
      <p:pic>
        <p:nvPicPr>
          <p:cNvPr id="208" name="Shape 208"/>
          <p:cNvPicPr preferRelativeResize="0"/>
          <p:nvPr/>
        </p:nvPicPr>
        <p:blipFill rotWithShape="1">
          <a:blip r:embed="rId6">
            <a:alphaModFix/>
          </a:blip>
          <a:srcRect/>
          <a:stretch/>
        </p:blipFill>
        <p:spPr>
          <a:xfrm>
            <a:off x="9194246" y="1012129"/>
            <a:ext cx="1034382" cy="1460136"/>
          </a:xfrm>
          <a:prstGeom prst="rect">
            <a:avLst/>
          </a:prstGeom>
          <a:noFill/>
          <a:ln w="9525" cap="flat" cmpd="sng">
            <a:solidFill>
              <a:srgbClr val="000000"/>
            </a:solidFill>
            <a:prstDash val="solid"/>
            <a:miter/>
            <a:headEnd type="none" w="med" len="med"/>
            <a:tailEnd type="none" w="med" len="med"/>
          </a:ln>
        </p:spPr>
      </p:pic>
      <p:sp>
        <p:nvSpPr>
          <p:cNvPr id="210" name="Shape 210"/>
          <p:cNvSpPr/>
          <p:nvPr/>
        </p:nvSpPr>
        <p:spPr>
          <a:xfrm>
            <a:off x="7679268" y="1625599"/>
            <a:ext cx="558799" cy="491067"/>
          </a:xfrm>
          <a:prstGeom prst="donut">
            <a:avLst>
              <a:gd name="adj" fmla="val 8590"/>
            </a:avLst>
          </a:prstGeom>
          <a:solidFill>
            <a:srgbClr val="244061">
              <a:alpha val="86666"/>
            </a:srgbClr>
          </a:solidFill>
          <a:ln w="9525" cap="flat" cmpd="sng">
            <a:solidFill>
              <a:srgbClr val="4A7DBB"/>
            </a:solidFill>
            <a:prstDash val="solid"/>
            <a:round/>
            <a:headEnd type="none" w="med" len="med"/>
            <a:tailEnd type="none" w="med" len="med"/>
          </a:ln>
        </p:spPr>
        <p:txBody>
          <a:bodyPr lIns="91425" tIns="45700" rIns="91425" bIns="45700" anchor="ctr" anchorCtr="0">
            <a:noAutofit/>
          </a:bodyPr>
          <a:lstStyle/>
          <a:p>
            <a:pPr algn="ctr"/>
            <a:endParaRPr>
              <a:solidFill>
                <a:schemeClr val="dk1"/>
              </a:solidFill>
              <a:latin typeface="Calibri"/>
              <a:ea typeface="Calibri"/>
              <a:cs typeface="Calibri"/>
              <a:sym typeface="Calibri"/>
            </a:endParaRPr>
          </a:p>
        </p:txBody>
      </p:sp>
      <p:sp>
        <p:nvSpPr>
          <p:cNvPr id="211" name="Shape 211"/>
          <p:cNvSpPr txBox="1">
            <a:spLocks noGrp="1"/>
          </p:cNvSpPr>
          <p:nvPr>
            <p:ph type="sldNum" idx="12"/>
          </p:nvPr>
        </p:nvSpPr>
        <p:spPr>
          <a:xfrm>
            <a:off x="9875520" y="6492876"/>
            <a:ext cx="792480" cy="365125"/>
          </a:xfrm>
          <a:prstGeom prst="rect">
            <a:avLst/>
          </a:prstGeom>
          <a:noFill/>
          <a:ln>
            <a:noFill/>
          </a:ln>
        </p:spPr>
        <p:txBody>
          <a:bodyPr vert="horz" lIns="91425" tIns="45700" rIns="91425" bIns="45700" rtlCol="0" anchor="ctr" anchorCtr="0">
            <a:noAutofit/>
          </a:bodyPr>
          <a:lstStyle/>
          <a:p>
            <a:pPr>
              <a:buSzPct val="25000"/>
            </a:pPr>
            <a:fld id="{00000000-1234-1234-1234-123412341234}" type="slidenum">
              <a:rPr lang="en-US">
                <a:solidFill>
                  <a:srgbClr val="888888"/>
                </a:solidFill>
              </a:rPr>
              <a:pPr>
                <a:buSzPct val="25000"/>
              </a:pPr>
              <a:t>7</a:t>
            </a:fld>
            <a:endParaRPr lang="en-US">
              <a:solidFill>
                <a:srgbClr val="888888"/>
              </a:solidFill>
            </a:endParaRPr>
          </a:p>
        </p:txBody>
      </p:sp>
    </p:spTree>
    <p:extLst>
      <p:ext uri="{BB962C8B-B14F-4D97-AF65-F5344CB8AC3E}">
        <p14:creationId xmlns:p14="http://schemas.microsoft.com/office/powerpoint/2010/main" val="363031575"/>
      </p:ext>
    </p:extLst>
  </p:cSld>
  <p:clrMapOvr>
    <a:masterClrMapping/>
  </p:clrMapOvr>
  <p:transition spd="slow">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84150"/>
            <a:ext cx="9144000" cy="667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5" name="Text Box 3"/>
          <p:cNvSpPr txBox="1">
            <a:spLocks noChangeArrowheads="1"/>
          </p:cNvSpPr>
          <p:nvPr/>
        </p:nvSpPr>
        <p:spPr bwMode="auto">
          <a:xfrm>
            <a:off x="9048750" y="115888"/>
            <a:ext cx="132119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2000" b="1"/>
              <a:t>G. Raffelt</a:t>
            </a:r>
          </a:p>
        </p:txBody>
      </p:sp>
    </p:spTree>
    <p:extLst>
      <p:ext uri="{BB962C8B-B14F-4D97-AF65-F5344CB8AC3E}">
        <p14:creationId xmlns:p14="http://schemas.microsoft.com/office/powerpoint/2010/main" val="18112672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4191000" y="0"/>
            <a:ext cx="3048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de-DE" sz="3600" b="1" i="1"/>
              <a:t>Axions</a:t>
            </a:r>
          </a:p>
        </p:txBody>
      </p:sp>
      <p:sp>
        <p:nvSpPr>
          <p:cNvPr id="1100803" name="Text Box 3"/>
          <p:cNvSpPr txBox="1">
            <a:spLocks noChangeArrowheads="1"/>
          </p:cNvSpPr>
          <p:nvPr/>
        </p:nvSpPr>
        <p:spPr bwMode="auto">
          <a:xfrm>
            <a:off x="9601200" y="381001"/>
            <a:ext cx="609600" cy="584775"/>
          </a:xfrm>
          <a:prstGeom prst="rect">
            <a:avLst/>
          </a:prstGeom>
          <a:noFill/>
          <a:ln w="38100">
            <a:solidFill>
              <a:schemeClr val="bg2"/>
            </a:solidFill>
            <a:miter lim="800000"/>
            <a:headEnd/>
            <a:tailEnd/>
          </a:ln>
          <a:effectLst>
            <a:prstShdw prst="shdw18" dist="17961" dir="13500000">
              <a:schemeClr val="bg2">
                <a:gamma/>
                <a:shade val="60000"/>
                <a:invGamma/>
              </a:schemeClr>
            </a:prstShdw>
          </a:effectLst>
          <a:extLst>
            <a:ext uri="{909E8E84-426E-40DD-AFC4-6F175D3DCCD1}">
              <a14:hiddenFill xmlns:a14="http://schemas.microsoft.com/office/drawing/2010/main">
                <a:solidFill>
                  <a:schemeClr val="accent1"/>
                </a:solidFill>
              </a14:hiddenFill>
            </a:ext>
          </a:extLst>
        </p:spPr>
        <p:txBody>
          <a:bodyPr>
            <a:spAutoFit/>
          </a:bodyPr>
          <a:lstStyle/>
          <a:p>
            <a:pPr eaLnBrk="1" hangingPunct="1">
              <a:spcBef>
                <a:spcPct val="50000"/>
              </a:spcBef>
              <a:defRPr/>
            </a:pPr>
            <a:r>
              <a:rPr lang="en-US" sz="3200" b="1" i="1" dirty="0">
                <a:solidFill>
                  <a:schemeClr val="bg2"/>
                </a:solidFill>
                <a:latin typeface="Times New Roman" panose="02020603050405020304" pitchFamily="18" charset="0"/>
              </a:rPr>
              <a:t>α</a:t>
            </a:r>
          </a:p>
        </p:txBody>
      </p:sp>
      <p:sp>
        <p:nvSpPr>
          <p:cNvPr id="50180" name="Text Box 4"/>
          <p:cNvSpPr txBox="1">
            <a:spLocks noChangeArrowheads="1"/>
          </p:cNvSpPr>
          <p:nvPr/>
        </p:nvSpPr>
        <p:spPr bwMode="auto">
          <a:xfrm>
            <a:off x="1847850" y="1052513"/>
            <a:ext cx="4495800"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s-ES" altLang="de-DE">
                <a:solidFill>
                  <a:srgbClr val="A50021"/>
                </a:solidFill>
                <a:latin typeface="Tahoma" panose="020B0604030504040204" pitchFamily="34" charset="0"/>
              </a:rPr>
              <a:t>pseudoscalar </a:t>
            </a:r>
          </a:p>
          <a:p>
            <a:pPr eaLnBrk="1" hangingPunct="1">
              <a:spcBef>
                <a:spcPct val="50000"/>
              </a:spcBef>
            </a:pPr>
            <a:r>
              <a:rPr lang="es-ES" altLang="de-DE">
                <a:solidFill>
                  <a:srgbClr val="A50021"/>
                </a:solidFill>
                <a:latin typeface="Tahoma" panose="020B0604030504040204" pitchFamily="34" charset="0"/>
              </a:rPr>
              <a:t>neutral</a:t>
            </a:r>
          </a:p>
          <a:p>
            <a:pPr eaLnBrk="1" hangingPunct="1">
              <a:spcBef>
                <a:spcPct val="50000"/>
              </a:spcBef>
            </a:pPr>
            <a:r>
              <a:rPr lang="es-ES" altLang="de-DE">
                <a:solidFill>
                  <a:srgbClr val="A50021"/>
                </a:solidFill>
                <a:latin typeface="Tahoma" panose="020B0604030504040204" pitchFamily="34" charset="0"/>
              </a:rPr>
              <a:t>practically stable</a:t>
            </a:r>
          </a:p>
          <a:p>
            <a:pPr eaLnBrk="1" hangingPunct="1">
              <a:spcBef>
                <a:spcPct val="50000"/>
              </a:spcBef>
            </a:pPr>
            <a:r>
              <a:rPr lang="en-US" altLang="de-DE">
                <a:solidFill>
                  <a:srgbClr val="A50021"/>
                </a:solidFill>
                <a:latin typeface="Tahoma" panose="020B0604030504040204" pitchFamily="34" charset="0"/>
              </a:rPr>
              <a:t>phenomenology driven by the breaking scale f</a:t>
            </a:r>
            <a:r>
              <a:rPr lang="en-US" altLang="de-DE" baseline="-25000">
                <a:solidFill>
                  <a:srgbClr val="A50021"/>
                </a:solidFill>
                <a:latin typeface="Tahoma" panose="020B0604030504040204" pitchFamily="34" charset="0"/>
              </a:rPr>
              <a:t>a</a:t>
            </a:r>
            <a:r>
              <a:rPr lang="en-US" altLang="de-DE">
                <a:solidFill>
                  <a:srgbClr val="A50021"/>
                </a:solidFill>
                <a:latin typeface="Tahoma" panose="020B0604030504040204" pitchFamily="34" charset="0"/>
              </a:rPr>
              <a:t> and the specific axion model</a:t>
            </a:r>
          </a:p>
          <a:p>
            <a:pPr eaLnBrk="1" hangingPunct="1">
              <a:spcBef>
                <a:spcPct val="50000"/>
              </a:spcBef>
            </a:pPr>
            <a:r>
              <a:rPr lang="en-US" altLang="de-DE">
                <a:solidFill>
                  <a:srgbClr val="A50021"/>
                </a:solidFill>
                <a:latin typeface="Tahoma" panose="020B0604030504040204" pitchFamily="34" charset="0"/>
              </a:rPr>
              <a:t>Couples to photon</a:t>
            </a:r>
          </a:p>
        </p:txBody>
      </p:sp>
      <p:pic>
        <p:nvPicPr>
          <p:cNvPr id="50181" name="Picture 5"/>
          <p:cNvPicPr>
            <a:picLocks noChangeAspect="1" noChangeArrowheads="1"/>
          </p:cNvPicPr>
          <p:nvPr/>
        </p:nvPicPr>
        <p:blipFill>
          <a:blip r:embed="rId3">
            <a:extLst>
              <a:ext uri="{28A0092B-C50C-407E-A947-70E740481C1C}">
                <a14:useLocalDpi xmlns:a14="http://schemas.microsoft.com/office/drawing/2010/main" val="0"/>
              </a:ext>
            </a:extLst>
          </a:blip>
          <a:srcRect b="-2"/>
          <a:stretch>
            <a:fillRect/>
          </a:stretch>
        </p:blipFill>
        <p:spPr bwMode="auto">
          <a:xfrm>
            <a:off x="6781800" y="1066800"/>
            <a:ext cx="2743200" cy="2274888"/>
          </a:xfrm>
          <a:prstGeom prst="rect">
            <a:avLst/>
          </a:prstGeom>
          <a:noFill/>
          <a:ln w="285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2" name="Text Box 6"/>
          <p:cNvSpPr txBox="1">
            <a:spLocks noChangeArrowheads="1"/>
          </p:cNvSpPr>
          <p:nvPr/>
        </p:nvSpPr>
        <p:spPr bwMode="auto">
          <a:xfrm>
            <a:off x="2855913" y="3357563"/>
            <a:ext cx="2743200" cy="469900"/>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de-DE" sz="2400" b="1" i="1">
                <a:latin typeface="English111 Vivace BT" pitchFamily="66" charset="0"/>
              </a:rPr>
              <a:t>L</a:t>
            </a:r>
            <a:r>
              <a:rPr lang="en-US" altLang="de-DE" sz="2400" i="1" baseline="-12000">
                <a:latin typeface="Tahoma" panose="020B0604030504040204" pitchFamily="34" charset="0"/>
                <a:sym typeface="Symbol" panose="05050102010706020507" pitchFamily="18" charset="2"/>
              </a:rPr>
              <a:t></a:t>
            </a:r>
            <a:r>
              <a:rPr lang="en-US" altLang="de-DE" sz="2400" i="1">
                <a:latin typeface="Tahoma" panose="020B0604030504040204" pitchFamily="34" charset="0"/>
                <a:sym typeface="Symbol" panose="05050102010706020507" pitchFamily="18" charset="2"/>
              </a:rPr>
              <a:t> = </a:t>
            </a:r>
            <a:r>
              <a:rPr lang="en-US" altLang="de-DE" sz="2400" i="1">
                <a:latin typeface="Times New Roman" panose="02020603050405020304" pitchFamily="18" charset="0"/>
                <a:sym typeface="Symbol" panose="05050102010706020507" pitchFamily="18" charset="2"/>
              </a:rPr>
              <a:t>g</a:t>
            </a:r>
            <a:r>
              <a:rPr lang="en-US" altLang="de-DE" sz="2400" i="1" baseline="-12000">
                <a:latin typeface="Times New Roman" panose="02020603050405020304" pitchFamily="18" charset="0"/>
                <a:sym typeface="Symbol" panose="05050102010706020507" pitchFamily="18" charset="2"/>
              </a:rPr>
              <a:t></a:t>
            </a:r>
            <a:r>
              <a:rPr lang="en-US" altLang="de-DE" sz="2400" i="1" baseline="-12000">
                <a:latin typeface="Tahoma" panose="020B0604030504040204" pitchFamily="34" charset="0"/>
                <a:sym typeface="Symbol" panose="05050102010706020507" pitchFamily="18" charset="2"/>
              </a:rPr>
              <a:t> </a:t>
            </a:r>
            <a:r>
              <a:rPr lang="en-US" altLang="de-DE" sz="2400" i="1">
                <a:latin typeface="Times New Roman" panose="02020603050405020304" pitchFamily="18" charset="0"/>
                <a:sym typeface="Symbol" panose="05050102010706020507" pitchFamily="18" charset="2"/>
              </a:rPr>
              <a:t>(</a:t>
            </a:r>
            <a:r>
              <a:rPr lang="en-US" altLang="de-DE" sz="2400" b="1" i="1">
                <a:latin typeface="Tahoma" panose="020B0604030504040204" pitchFamily="34" charset="0"/>
                <a:sym typeface="Symbol" panose="05050102010706020507" pitchFamily="18" charset="2"/>
              </a:rPr>
              <a:t>E</a:t>
            </a:r>
            <a:r>
              <a:rPr lang="en-US" altLang="de-DE" sz="2400" i="1">
                <a:latin typeface="Tahoma" panose="020B0604030504040204" pitchFamily="34" charset="0"/>
                <a:sym typeface="Symbol" panose="05050102010706020507" pitchFamily="18" charset="2"/>
              </a:rPr>
              <a:t>•</a:t>
            </a:r>
            <a:r>
              <a:rPr lang="en-US" altLang="de-DE" sz="2400" b="1" i="1">
                <a:latin typeface="Tahoma" panose="020B0604030504040204" pitchFamily="34" charset="0"/>
                <a:sym typeface="Symbol" panose="05050102010706020507" pitchFamily="18" charset="2"/>
              </a:rPr>
              <a:t>B</a:t>
            </a:r>
            <a:r>
              <a:rPr lang="en-US" altLang="de-DE" sz="2400" i="1">
                <a:latin typeface="Times New Roman" panose="02020603050405020304" pitchFamily="18" charset="0"/>
                <a:sym typeface="Symbol" panose="05050102010706020507" pitchFamily="18" charset="2"/>
              </a:rPr>
              <a:t>)</a:t>
            </a:r>
            <a:r>
              <a:rPr lang="en-US" altLang="de-DE" sz="2400" i="1">
                <a:latin typeface="Tahoma" panose="020B0604030504040204" pitchFamily="34" charset="0"/>
                <a:sym typeface="Symbol" panose="05050102010706020507" pitchFamily="18" charset="2"/>
              </a:rPr>
              <a:t> </a:t>
            </a:r>
            <a:r>
              <a:rPr lang="en-US" altLang="de-DE" sz="2400" i="1">
                <a:latin typeface="Times New Roman" panose="02020603050405020304" pitchFamily="18" charset="0"/>
                <a:sym typeface="Symbol" panose="05050102010706020507" pitchFamily="18" charset="2"/>
              </a:rPr>
              <a:t>a</a:t>
            </a:r>
            <a:r>
              <a:rPr lang="en-US" altLang="de-DE" sz="2400" i="1">
                <a:latin typeface="Tahoma" panose="020B0604030504040204" pitchFamily="34" charset="0"/>
                <a:sym typeface="Symbol" panose="05050102010706020507" pitchFamily="18" charset="2"/>
              </a:rPr>
              <a:t> </a:t>
            </a:r>
          </a:p>
        </p:txBody>
      </p:sp>
      <p:sp>
        <p:nvSpPr>
          <p:cNvPr id="50183" name="Text Box 7"/>
          <p:cNvSpPr txBox="1">
            <a:spLocks noChangeArrowheads="1"/>
          </p:cNvSpPr>
          <p:nvPr/>
        </p:nvSpPr>
        <p:spPr bwMode="auto">
          <a:xfrm>
            <a:off x="5638800" y="3717925"/>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de-DE" i="1">
                <a:latin typeface="Tahoma" panose="020B0604030504040204" pitchFamily="34" charset="0"/>
              </a:rPr>
              <a:t>Primakoff</a:t>
            </a:r>
            <a:r>
              <a:rPr lang="en-US" altLang="de-DE" sz="2400" i="1">
                <a:latin typeface="Tahoma" panose="020B0604030504040204" pitchFamily="34" charset="0"/>
              </a:rPr>
              <a:t> (1951) [</a:t>
            </a:r>
            <a:r>
              <a:rPr lang="en-US" altLang="de-DE" i="1">
                <a:latin typeface="Tahoma" panose="020B0604030504040204" pitchFamily="34" charset="0"/>
                <a:sym typeface="Symbol" panose="05050102010706020507" pitchFamily="18" charset="2"/>
              </a:rPr>
              <a:t></a:t>
            </a:r>
            <a:r>
              <a:rPr lang="en-US" altLang="de-DE" sz="2400" i="1">
                <a:latin typeface="Tahoma" panose="020B0604030504040204" pitchFamily="34" charset="0"/>
                <a:sym typeface="Symbol" panose="05050102010706020507" pitchFamily="18" charset="2"/>
              </a:rPr>
              <a:t>]</a:t>
            </a:r>
            <a:endParaRPr lang="en-US" altLang="de-DE" sz="2400" i="1">
              <a:latin typeface="Tahoma" panose="020B0604030504040204" pitchFamily="34" charset="0"/>
            </a:endParaRPr>
          </a:p>
        </p:txBody>
      </p:sp>
      <p:sp>
        <p:nvSpPr>
          <p:cNvPr id="50184" name="Line 8"/>
          <p:cNvSpPr>
            <a:spLocks noChangeShapeType="1"/>
          </p:cNvSpPr>
          <p:nvPr/>
        </p:nvSpPr>
        <p:spPr bwMode="auto">
          <a:xfrm flipV="1">
            <a:off x="5029200" y="4098925"/>
            <a:ext cx="838200" cy="381000"/>
          </a:xfrm>
          <a:prstGeom prst="line">
            <a:avLst/>
          </a:prstGeom>
          <a:noFill/>
          <a:ln w="57150">
            <a:solidFill>
              <a:schemeClr val="accent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50185" name="AutoShape 9"/>
          <p:cNvSpPr>
            <a:spLocks noChangeArrowheads="1"/>
          </p:cNvSpPr>
          <p:nvPr/>
        </p:nvSpPr>
        <p:spPr bwMode="auto">
          <a:xfrm>
            <a:off x="5257800" y="5111234"/>
            <a:ext cx="366960" cy="369332"/>
          </a:xfrm>
          <a:prstGeom prst="homePlate">
            <a:avLst>
              <a:gd name="adj" fmla="val 133333"/>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de-DE" altLang="de-DE"/>
          </a:p>
        </p:txBody>
      </p:sp>
      <p:sp>
        <p:nvSpPr>
          <p:cNvPr id="50186" name="AutoShape 10"/>
          <p:cNvSpPr>
            <a:spLocks noChangeArrowheads="1"/>
          </p:cNvSpPr>
          <p:nvPr/>
        </p:nvSpPr>
        <p:spPr bwMode="auto">
          <a:xfrm>
            <a:off x="4954589" y="4934894"/>
            <a:ext cx="3712317" cy="461665"/>
          </a:xfrm>
          <a:prstGeom prst="homePlate">
            <a:avLst>
              <a:gd name="adj" fmla="val 197830"/>
            </a:avLst>
          </a:prstGeom>
          <a:solidFill>
            <a:schemeClr val="accent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de-DE" sz="2400" i="1">
                <a:latin typeface="Tahoma" panose="020B0604030504040204" pitchFamily="34" charset="0"/>
              </a:rPr>
              <a:t>PRIMAKOFF EFFECT   </a:t>
            </a:r>
          </a:p>
        </p:txBody>
      </p:sp>
      <p:sp>
        <p:nvSpPr>
          <p:cNvPr id="50187" name="Text Box 11"/>
          <p:cNvSpPr txBox="1">
            <a:spLocks noChangeArrowheads="1"/>
          </p:cNvSpPr>
          <p:nvPr/>
        </p:nvSpPr>
        <p:spPr bwMode="auto">
          <a:xfrm>
            <a:off x="5867400" y="6003926"/>
            <a:ext cx="3048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de-DE" sz="2000" i="1">
                <a:solidFill>
                  <a:srgbClr val="FF0000"/>
                </a:solidFill>
                <a:latin typeface="Tahoma" panose="020B0604030504040204" pitchFamily="34" charset="0"/>
              </a:rPr>
              <a:t>axion-like particles</a:t>
            </a:r>
          </a:p>
        </p:txBody>
      </p:sp>
      <p:sp>
        <p:nvSpPr>
          <p:cNvPr id="50188" name="Text Box 12"/>
          <p:cNvSpPr txBox="1">
            <a:spLocks noChangeArrowheads="1"/>
          </p:cNvSpPr>
          <p:nvPr/>
        </p:nvSpPr>
        <p:spPr bwMode="auto">
          <a:xfrm>
            <a:off x="5029200" y="5546726"/>
            <a:ext cx="464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de-DE" i="1">
                <a:latin typeface="Tahoma" panose="020B0604030504040204" pitchFamily="34" charset="0"/>
              </a:rPr>
              <a:t>Any scalar or pseudoscalar particles:</a:t>
            </a:r>
          </a:p>
        </p:txBody>
      </p:sp>
      <p:pic>
        <p:nvPicPr>
          <p:cNvPr id="50189"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946526"/>
            <a:ext cx="2743200" cy="2316163"/>
          </a:xfrm>
          <a:prstGeom prst="rect">
            <a:avLst/>
          </a:prstGeom>
          <a:noFill/>
          <a:ln w="285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78208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1239</Words>
  <Application>Microsoft Office PowerPoint</Application>
  <PresentationFormat>Breitbild</PresentationFormat>
  <Paragraphs>225</Paragraphs>
  <Slides>40</Slides>
  <Notes>22</Notes>
  <HiddenSlides>1</HiddenSlides>
  <MMClips>0</MMClips>
  <ScaleCrop>false</ScaleCrop>
  <HeadingPairs>
    <vt:vector size="8" baseType="variant">
      <vt:variant>
        <vt:lpstr>Verwendete Schriftarten</vt:lpstr>
      </vt:variant>
      <vt:variant>
        <vt:i4>17</vt:i4>
      </vt:variant>
      <vt:variant>
        <vt:lpstr>Design</vt:lpstr>
      </vt:variant>
      <vt:variant>
        <vt:i4>1</vt:i4>
      </vt:variant>
      <vt:variant>
        <vt:lpstr>Eingebettete OLE-Server</vt:lpstr>
      </vt:variant>
      <vt:variant>
        <vt:i4>1</vt:i4>
      </vt:variant>
      <vt:variant>
        <vt:lpstr>Folientitel</vt:lpstr>
      </vt:variant>
      <vt:variant>
        <vt:i4>40</vt:i4>
      </vt:variant>
    </vt:vector>
  </HeadingPairs>
  <TitlesOfParts>
    <vt:vector size="59" baseType="lpstr">
      <vt:lpstr>Arial</vt:lpstr>
      <vt:lpstr>Calibri</vt:lpstr>
      <vt:lpstr>Calibri Light</vt:lpstr>
      <vt:lpstr>Cambria Math</vt:lpstr>
      <vt:lpstr>Comic Sans MS</vt:lpstr>
      <vt:lpstr>Courier New</vt:lpstr>
      <vt:lpstr>English111 Vivace BT</vt:lpstr>
      <vt:lpstr>MTMI</vt:lpstr>
      <vt:lpstr>MTSY</vt:lpstr>
      <vt:lpstr>Noto Symbol</vt:lpstr>
      <vt:lpstr>Segoe Print</vt:lpstr>
      <vt:lpstr>Symbol</vt:lpstr>
      <vt:lpstr>Tahoma</vt:lpstr>
      <vt:lpstr>Times</vt:lpstr>
      <vt:lpstr>Times New Roman</vt:lpstr>
      <vt:lpstr>Times-Roman</vt:lpstr>
      <vt:lpstr>Wingdings</vt:lpstr>
      <vt:lpstr>Office Theme</vt:lpstr>
      <vt:lpstr>Bitmap Image</vt:lpstr>
      <vt:lpstr>PowerPoint-Präsentation</vt:lpstr>
      <vt:lpstr>PowerPoint-Präsentation</vt:lpstr>
      <vt:lpstr>PowerPoint-Präsentation</vt:lpstr>
      <vt:lpstr>Dark Matter: AXIONs,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Cern Axion Solar Telescope </vt:lpstr>
      <vt:lpstr>Expected Axion Signal</vt:lpstr>
      <vt:lpstr>PowerPoint-Präsentation</vt:lpstr>
      <vt:lpstr>PowerPoint-Präsentation</vt:lpstr>
      <vt:lpstr>PowerPoint-Präsentation</vt:lpstr>
      <vt:lpstr>Magnet, platform, cryogenics</vt:lpstr>
      <vt:lpstr>PowerPoint-Präsentation</vt:lpstr>
      <vt:lpstr>Tracking the Sun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Dieter H.H. Hoffmann</dc:creator>
  <cp:lastModifiedBy>Portege</cp:lastModifiedBy>
  <cp:revision>19</cp:revision>
  <dcterms:created xsi:type="dcterms:W3CDTF">2015-06-11T13:12:12Z</dcterms:created>
  <dcterms:modified xsi:type="dcterms:W3CDTF">2015-06-17T04:09:53Z</dcterms:modified>
</cp:coreProperties>
</file>