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2" r:id="rId2"/>
    <p:sldId id="288" r:id="rId3"/>
    <p:sldId id="279" r:id="rId4"/>
    <p:sldId id="281" r:id="rId5"/>
    <p:sldId id="284" r:id="rId6"/>
    <p:sldId id="285" r:id="rId7"/>
    <p:sldId id="282" r:id="rId8"/>
    <p:sldId id="283" r:id="rId9"/>
    <p:sldId id="286" r:id="rId10"/>
    <p:sldId id="256" r:id="rId11"/>
    <p:sldId id="258" r:id="rId12"/>
    <p:sldId id="257" r:id="rId13"/>
    <p:sldId id="271" r:id="rId14"/>
    <p:sldId id="259" r:id="rId15"/>
    <p:sldId id="261" r:id="rId16"/>
    <p:sldId id="262" r:id="rId17"/>
    <p:sldId id="264" r:id="rId18"/>
    <p:sldId id="263" r:id="rId19"/>
    <p:sldId id="265" r:id="rId20"/>
    <p:sldId id="266" r:id="rId21"/>
    <p:sldId id="267" r:id="rId22"/>
    <p:sldId id="268" r:id="rId23"/>
    <p:sldId id="275" r:id="rId24"/>
    <p:sldId id="274" r:id="rId25"/>
    <p:sldId id="276" r:id="rId26"/>
    <p:sldId id="277" r:id="rId27"/>
    <p:sldId id="278" r:id="rId28"/>
    <p:sldId id="269" r:id="rId29"/>
    <p:sldId id="270" r:id="rId30"/>
    <p:sldId id="287" r:id="rId31"/>
    <p:sldId id="280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-1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AE3F8-D28D-4490-B142-0BF5DA0DFA5F}" type="datetimeFigureOut">
              <a:rPr lang="ru-RU" smtClean="0"/>
              <a:t>26.05.2018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AA942-9DD6-4B28-A713-A646868208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65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8245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07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7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31EFDC2-616F-4659-B18F-BC7B76EC2A69}" type="slidenum">
              <a:rPr lang="ru-RU" altLang="ru-RU" sz="1200" b="0"/>
              <a:pPr/>
              <a:t>31</a:t>
            </a:fld>
            <a:endParaRPr lang="ru-RU" altLang="ru-RU" sz="1200" b="0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6632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5063DFF5-0C35-4E41-9C7C-788AC47B5554}" type="slidenum">
              <a:rPr lang="ru-RU" altLang="ru-RU" sz="1200" b="0"/>
              <a:pPr algn="r" eaLnBrk="1" hangingPunct="1"/>
              <a:t>3</a:t>
            </a:fld>
            <a:endParaRPr lang="ru-RU" altLang="ru-RU" sz="1200" b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ru-RU" smtClean="0"/>
          </a:p>
        </p:txBody>
      </p:sp>
    </p:spTree>
    <p:extLst>
      <p:ext uri="{BB962C8B-B14F-4D97-AF65-F5344CB8AC3E}">
        <p14:creationId xmlns:p14="http://schemas.microsoft.com/office/powerpoint/2010/main" val="227020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E002AD4-C703-4CE6-8AD4-49CBC46033D6}" type="slidenum">
              <a:rPr lang="ru-RU" altLang="ru-RU" sz="1200" b="0"/>
              <a:pPr/>
              <a:t>4</a:t>
            </a:fld>
            <a:endParaRPr lang="ru-RU" altLang="ru-RU" sz="1200" b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ru-RU" smtClean="0"/>
          </a:p>
        </p:txBody>
      </p:sp>
    </p:spTree>
    <p:extLst>
      <p:ext uri="{BB962C8B-B14F-4D97-AF65-F5344CB8AC3E}">
        <p14:creationId xmlns:p14="http://schemas.microsoft.com/office/powerpoint/2010/main" val="218849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5FFB087-0F0A-4871-87AC-7A28EE834A5C}" type="slidenum">
              <a:rPr lang="ru-RU" altLang="ru-RU" sz="1200" b="0"/>
              <a:pPr/>
              <a:t>5</a:t>
            </a:fld>
            <a:endParaRPr lang="ru-RU" altLang="ru-RU" sz="1200" b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ru-RU" smtClean="0"/>
          </a:p>
        </p:txBody>
      </p:sp>
    </p:spTree>
    <p:extLst>
      <p:ext uri="{BB962C8B-B14F-4D97-AF65-F5344CB8AC3E}">
        <p14:creationId xmlns:p14="http://schemas.microsoft.com/office/powerpoint/2010/main" val="243461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C741195-B853-477D-8532-636FE96053E4}" type="slidenum">
              <a:rPr lang="ru-RU" altLang="ru-RU" sz="1200" b="0"/>
              <a:pPr/>
              <a:t>6</a:t>
            </a:fld>
            <a:endParaRPr lang="ru-RU" altLang="ru-RU" sz="1200" b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ru-RU" smtClean="0"/>
          </a:p>
        </p:txBody>
      </p:sp>
    </p:spTree>
    <p:extLst>
      <p:ext uri="{BB962C8B-B14F-4D97-AF65-F5344CB8AC3E}">
        <p14:creationId xmlns:p14="http://schemas.microsoft.com/office/powerpoint/2010/main" val="3573969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0BD783-AB30-4B07-A199-D1A6190E3B02}" type="slidenum">
              <a:rPr lang="ru-RU" altLang="ru-RU" sz="1200" b="0"/>
              <a:pPr/>
              <a:t>7</a:t>
            </a:fld>
            <a:endParaRPr lang="ru-RU" altLang="ru-RU" sz="1200" b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1870671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5189A43-95A9-422F-8892-881BB0A2325B}" type="slidenum">
              <a:rPr lang="ru-RU" altLang="ru-RU" sz="1200" b="0">
                <a:latin typeface="Times New Roman" panose="02020603050405020304" pitchFamily="18" charset="0"/>
              </a:rPr>
              <a:pPr/>
              <a:t>8</a:t>
            </a:fld>
            <a:endParaRPr lang="ru-RU" altLang="ru-RU" sz="1200" b="0">
              <a:latin typeface="Times New Roman" panose="02020603050405020304" pitchFamily="18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62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764905-4DA7-4952-A21B-07792D09E2D0}" type="slidenum">
              <a:rPr lang="ru-RU" altLang="ru-RU" b="0"/>
              <a:pPr/>
              <a:t>9</a:t>
            </a:fld>
            <a:endParaRPr lang="ru-RU" altLang="ru-RU" b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8941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58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19AD-C3D5-42B5-86E8-CC3562071CAB}" type="datetimeFigureOut">
              <a:rPr lang="ru-RU" smtClean="0"/>
              <a:t>26.05.2018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7395-C9BC-474B-B592-7C48A8FDD5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0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19AD-C3D5-42B5-86E8-CC3562071CAB}" type="datetimeFigureOut">
              <a:rPr lang="ru-RU" smtClean="0"/>
              <a:t>26.05.2018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7395-C9BC-474B-B592-7C48A8FDD5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78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19AD-C3D5-42B5-86E8-CC3562071CAB}" type="datetimeFigureOut">
              <a:rPr lang="ru-RU" smtClean="0"/>
              <a:t>26.05.2018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7395-C9BC-474B-B592-7C48A8FDD5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31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19AD-C3D5-42B5-86E8-CC3562071CAB}" type="datetimeFigureOut">
              <a:rPr lang="ru-RU" smtClean="0"/>
              <a:t>26.05.2018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7395-C9BC-474B-B592-7C48A8FDD5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74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19AD-C3D5-42B5-86E8-CC3562071CAB}" type="datetimeFigureOut">
              <a:rPr lang="ru-RU" smtClean="0"/>
              <a:t>26.05.2018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7395-C9BC-474B-B592-7C48A8FDD5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30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19AD-C3D5-42B5-86E8-CC3562071CAB}" type="datetimeFigureOut">
              <a:rPr lang="ru-RU" smtClean="0"/>
              <a:t>26.05.2018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7395-C9BC-474B-B592-7C48A8FDD5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85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19AD-C3D5-42B5-86E8-CC3562071CAB}" type="datetimeFigureOut">
              <a:rPr lang="ru-RU" smtClean="0"/>
              <a:t>26.05.2018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7395-C9BC-474B-B592-7C48A8FDD5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05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19AD-C3D5-42B5-86E8-CC3562071CAB}" type="datetimeFigureOut">
              <a:rPr lang="ru-RU" smtClean="0"/>
              <a:t>26.05.2018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7395-C9BC-474B-B592-7C48A8FDD5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2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19AD-C3D5-42B5-86E8-CC3562071CAB}" type="datetimeFigureOut">
              <a:rPr lang="ru-RU" smtClean="0"/>
              <a:t>26.05.2018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7395-C9BC-474B-B592-7C48A8FDD5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98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19AD-C3D5-42B5-86E8-CC3562071CAB}" type="datetimeFigureOut">
              <a:rPr lang="ru-RU" smtClean="0"/>
              <a:t>26.05.2018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7395-C9BC-474B-B592-7C48A8FDD5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07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19AD-C3D5-42B5-86E8-CC3562071CAB}" type="datetimeFigureOut">
              <a:rPr lang="ru-RU" smtClean="0"/>
              <a:t>26.05.2018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7395-C9BC-474B-B592-7C48A8FDD5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08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019AD-C3D5-42B5-86E8-CC3562071CAB}" type="datetimeFigureOut">
              <a:rPr lang="ru-RU" smtClean="0"/>
              <a:t>26.05.2018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7395-C9BC-474B-B592-7C48A8FDD5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4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0564" y="109169"/>
            <a:ext cx="10022542" cy="64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47906" y="351440"/>
            <a:ext cx="85471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 smtClean="0">
                <a:latin typeface="Lucida Console" panose="020B0609040504020204" pitchFamily="49" charset="0"/>
              </a:rPr>
              <a:t> </a:t>
            </a:r>
            <a:r>
              <a:rPr lang="en-US" altLang="ru-RU" sz="1800" b="1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Super Charm-Tau Factory at </a:t>
            </a:r>
            <a:r>
              <a:rPr lang="en-US" altLang="ru-RU" sz="1800" b="1" dirty="0" err="1" smtClean="0">
                <a:solidFill>
                  <a:srgbClr val="C00000"/>
                </a:solidFill>
                <a:latin typeface="Lucida Console" panose="020B0609040504020204" pitchFamily="49" charset="0"/>
              </a:rPr>
              <a:t>Budker</a:t>
            </a:r>
            <a:r>
              <a:rPr lang="en-US" altLang="ru-RU" sz="1800" b="1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 INP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Detector Concept</a:t>
            </a:r>
            <a:r>
              <a:rPr lang="en-US" altLang="ru-RU" sz="2400" b="1" dirty="0" smtClean="0">
                <a:solidFill>
                  <a:srgbClr val="FFC000"/>
                </a:solidFill>
                <a:latin typeface="Lucida Console" panose="020B0609040504020204" pitchFamily="49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400" b="1" dirty="0" smtClean="0">
              <a:solidFill>
                <a:srgbClr val="FFC000"/>
              </a:solidFill>
              <a:latin typeface="Lucida Console" panose="020B0609040504020204" pitchFamily="49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By </a:t>
            </a:r>
            <a:r>
              <a:rPr lang="en-US" altLang="ru-RU" sz="2000" b="1" dirty="0" err="1" smtClean="0">
                <a:solidFill>
                  <a:srgbClr val="FF0000"/>
                </a:solidFill>
                <a:latin typeface="Lucida Console" panose="020B0609040504020204" pitchFamily="49" charset="0"/>
              </a:rPr>
              <a:t>Yuriy</a:t>
            </a:r>
            <a:r>
              <a:rPr lang="en-US" altLang="ru-RU" sz="2000" b="1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 Tikhonov </a:t>
            </a:r>
            <a:r>
              <a:rPr lang="en-US" altLang="ru-RU" sz="2000" dirty="0" smtClean="0">
                <a:latin typeface="Lucida Console" panose="020B0609040504020204" pitchFamily="49" charset="0"/>
              </a:rPr>
              <a:t> </a:t>
            </a:r>
            <a:endParaRPr lang="ru-RU" altLang="ru-RU" sz="2000" dirty="0">
              <a:latin typeface="Lucida Console" panose="020B0609040504020204" pitchFamily="49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232400" y="61658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ru-RU" sz="1800">
              <a:latin typeface="Lucida Console" panose="020B0609040504020204" pitchFamily="49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682241" y="6509657"/>
            <a:ext cx="27863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 smtClean="0"/>
              <a:t>Novosibirsk, May 26,  2018</a:t>
            </a:r>
            <a:endParaRPr lang="en-US" altLang="ru-RU" sz="1600" b="1" dirty="0"/>
          </a:p>
        </p:txBody>
      </p:sp>
      <p:pic>
        <p:nvPicPr>
          <p:cNvPr id="27654" name="Picture 5" descr="3-BINP-logotyp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906" y="5835498"/>
            <a:ext cx="1021050" cy="102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365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955" y="1671830"/>
            <a:ext cx="12028297" cy="49216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33555" y="5124"/>
            <a:ext cx="6712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General Requirements  </a:t>
            </a:r>
            <a:r>
              <a:rPr lang="en-US" sz="2800" b="1" dirty="0" smtClean="0">
                <a:solidFill>
                  <a:srgbClr val="C00000"/>
                </a:solidFill>
              </a:rPr>
              <a:t>to Detector </a:t>
            </a:r>
            <a:r>
              <a:rPr lang="en-US" sz="2800" b="1" dirty="0">
                <a:solidFill>
                  <a:srgbClr val="C00000"/>
                </a:solidFill>
              </a:rPr>
              <a:t>at SCTF 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5539" y="699627"/>
            <a:ext cx="6950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Exclusive reconstruction of the events with high </a:t>
            </a:r>
            <a:r>
              <a:rPr lang="en-US" b="1" dirty="0" smtClean="0">
                <a:solidFill>
                  <a:srgbClr val="002060"/>
                </a:solidFill>
              </a:rPr>
              <a:t>efficiency is necessary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                                  for analysis of all physics processes! </a:t>
            </a:r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05539" y="6531898"/>
            <a:ext cx="22442" cy="1231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99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653" y="1427279"/>
            <a:ext cx="7931756" cy="5207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546" y="241423"/>
            <a:ext cx="10117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Classical detector concept  for colliding beam experiments is suitable for SCTF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7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757" y="292608"/>
            <a:ext cx="8038645" cy="43908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1016" y="5239512"/>
            <a:ext cx="8712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High luminosity machine with Crab Waist – very complicated and delicate final focus.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Some limitation for detector acceptance and  impact on inner tracker.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Vertex detector is very important for optimization of the final focus and drift chamber.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5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2953" y="1307394"/>
            <a:ext cx="8281416" cy="3652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buSzPts val="1100"/>
            </a:pP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Tracking 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L.Schektman,A.DiCicco,R.Farnelli,G.Becivenni,D.Dedovich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D.Demetev,F.Grancangnolo,J.L.Ritman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Particle identification 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 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J.Schwiening,A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b="1" dirty="0"/>
              <a:t> </a:t>
            </a:r>
            <a:r>
              <a:rPr lang="en-US" sz="1200" b="1" dirty="0" err="1" smtClean="0"/>
              <a:t>Hayrapetyan,A.Barnyakov,V.Babkin</a:t>
            </a:r>
            <a:r>
              <a:rPr lang="en-US" sz="1200" b="1" dirty="0" smtClean="0"/>
              <a:t>) </a:t>
            </a:r>
            <a:r>
              <a:rPr lang="en-US" sz="1200" b="1" dirty="0"/>
              <a:t> 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Electromagnetic 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calorimeter 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B.Shwartz,D.Epifanov,V.Shebalin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 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E.Pyata,A.Bragin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Muon 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V.Rusinov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Beam background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Trigger &amp; 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DAQ 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A.Talyshev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Computing 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I.Logashenko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Detector response simulation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 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generators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Beam energy and beam polarization measurements</a:t>
            </a:r>
            <a:r>
              <a:rPr lang="en-US" sz="16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V.Kaminsky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247" y="152046"/>
            <a:ext cx="10999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 few options for each subdetectors can be considered and some of them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                       (but not all) will be presented at this workshop      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18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10" y="0"/>
            <a:ext cx="10342847" cy="7730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3075" y="367863"/>
            <a:ext cx="5407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Vertexing</a:t>
            </a:r>
            <a:r>
              <a:rPr lang="en-US" dirty="0" smtClean="0">
                <a:solidFill>
                  <a:srgbClr val="0070C0"/>
                </a:solidFill>
              </a:rPr>
              <a:t> is  not very important as it at B-factories.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It can simplify a design of main tracker- drift chamber.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8828" y="444587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553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71" y="403288"/>
            <a:ext cx="10334500" cy="610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44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82" y="460705"/>
            <a:ext cx="8982635" cy="639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84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529" y="808131"/>
            <a:ext cx="8092165" cy="604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6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999" y="1145766"/>
            <a:ext cx="6108001" cy="45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31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86" y="218338"/>
            <a:ext cx="8881059" cy="663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8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7104" y="87425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b="1" dirty="0">
                <a:solidFill>
                  <a:srgbClr val="C00000"/>
                </a:solidFill>
                <a:latin typeface="Lucida Console" panose="020B0609040504020204" pitchFamily="49" charset="0"/>
              </a:rPr>
              <a:t>Super Charm-Tau Factory at </a:t>
            </a:r>
            <a:r>
              <a:rPr lang="en-US" altLang="ru-RU" b="1" dirty="0" err="1">
                <a:solidFill>
                  <a:srgbClr val="C00000"/>
                </a:solidFill>
                <a:latin typeface="Lucida Console" panose="020B0609040504020204" pitchFamily="49" charset="0"/>
              </a:rPr>
              <a:t>Budker</a:t>
            </a:r>
            <a:r>
              <a:rPr lang="en-US" altLang="ru-RU" b="1" dirty="0">
                <a:solidFill>
                  <a:srgbClr val="C00000"/>
                </a:solidFill>
                <a:latin typeface="Lucida Console" panose="020B0609040504020204" pitchFamily="49" charset="0"/>
              </a:rPr>
              <a:t> INP</a:t>
            </a:r>
          </a:p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Detector Concept</a:t>
            </a:r>
            <a:r>
              <a:rPr lang="en-US" altLang="ru-RU" sz="2400" b="1" dirty="0">
                <a:solidFill>
                  <a:srgbClr val="FFC000"/>
                </a:solidFill>
                <a:latin typeface="Lucida Console" panose="020B0609040504020204" pitchFamily="49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7864" y="2148840"/>
            <a:ext cx="56538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Outline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Introduction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Considerations on the detector concept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Some options for subdetectors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Conclusion  </a:t>
            </a:r>
            <a:r>
              <a:rPr lang="en-US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26919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105" y="315168"/>
            <a:ext cx="7410848" cy="5540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8910" y="5192110"/>
            <a:ext cx="691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pCsI</a:t>
            </a:r>
            <a:r>
              <a:rPr lang="en-US" b="1" i="1" dirty="0" smtClean="0">
                <a:solidFill>
                  <a:srgbClr val="0070C0"/>
                </a:solidFill>
              </a:rPr>
              <a:t> looks as main options but LYSO (</a:t>
            </a:r>
            <a:r>
              <a:rPr lang="en-US" b="1" i="1" dirty="0" err="1" smtClean="0">
                <a:solidFill>
                  <a:srgbClr val="0070C0"/>
                </a:solidFill>
              </a:rPr>
              <a:t>GsO</a:t>
            </a:r>
            <a:r>
              <a:rPr lang="en-US" b="1" i="1" dirty="0" smtClean="0">
                <a:solidFill>
                  <a:srgbClr val="0070C0"/>
                </a:solidFill>
              </a:rPr>
              <a:t>) can be used at </a:t>
            </a:r>
            <a:r>
              <a:rPr lang="en-US" b="1" i="1" dirty="0">
                <a:solidFill>
                  <a:srgbClr val="0070C0"/>
                </a:solidFill>
              </a:rPr>
              <a:t>small angles 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80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999" y="1145766"/>
            <a:ext cx="6108001" cy="45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1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999" y="1145766"/>
            <a:ext cx="6108001" cy="45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20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1494328" y="98524"/>
            <a:ext cx="8850144" cy="383676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PANDA solenoid </a:t>
            </a:r>
            <a:r>
              <a:rPr lang="en-US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magnet as a prototype for SCTF detector </a:t>
            </a:r>
            <a:endParaRPr lang="en-US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80" y="620688"/>
            <a:ext cx="5645192" cy="54726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61090" y="1712787"/>
            <a:ext cx="2938190" cy="2138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69"/>
              </a:spcAft>
            </a:pPr>
            <a:r>
              <a:rPr lang="en-US" sz="1477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PANDA solenoid is designed to provide a magnetic field of 2 T with a uniformity of ± 2% and radial magnetic field integral in the range 0 to 2 mm over the central tracking region. The magnet is characterized by a warm bore of 1.9 m diameter, a free length of 4 m and 22.4 MJ of stored energy.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72272" y="6132529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Design:  CERN+BINP.  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BINP is responsible for construction.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89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972" y="0"/>
            <a:ext cx="8229600" cy="41805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omic Sans MS" charset="0"/>
              </a:rPr>
              <a:t>Panda SC solenoid  (operation at 4.5</a:t>
            </a:r>
            <a:r>
              <a:rPr lang="ru-RU" sz="2800" dirty="0" smtClean="0">
                <a:solidFill>
                  <a:srgbClr val="C00000"/>
                </a:solidFill>
                <a:latin typeface="Comic Sans MS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Comic Sans MS" charset="0"/>
              </a:rPr>
              <a:t>K).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63552" y="6137131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diameter of coils is 2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mm, length: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coils - 887 mm,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400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mm.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882" r="32500" b="980"/>
          <a:stretch/>
        </p:blipFill>
        <p:spPr>
          <a:xfrm>
            <a:off x="2757972" y="530842"/>
            <a:ext cx="6696744" cy="5659222"/>
          </a:xfrm>
        </p:spPr>
      </p:pic>
    </p:spTree>
    <p:extLst>
      <p:ext uri="{BB962C8B-B14F-4D97-AF65-F5344CB8AC3E}">
        <p14:creationId xmlns:p14="http://schemas.microsoft.com/office/powerpoint/2010/main" val="23972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214290"/>
            <a:ext cx="8229600" cy="428628"/>
          </a:xfrm>
        </p:spPr>
        <p:txBody>
          <a:bodyPr>
            <a:noAutofit/>
          </a:bodyPr>
          <a:lstStyle/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Parameters of signals and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FrontEnd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electronics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384032" y="6381329"/>
            <a:ext cx="107157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27.05.2018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738282" y="6357959"/>
            <a:ext cx="3637638" cy="365125"/>
          </a:xfrm>
        </p:spPr>
        <p:txBody>
          <a:bodyPr/>
          <a:lstStyle/>
          <a:p>
            <a:pPr algn="l">
              <a:defRPr/>
            </a:pPr>
            <a:r>
              <a:rPr lang="en-GB" smtClean="0"/>
              <a:t>CT-factory electronics and trigger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39786-FE89-464F-B6C6-528FC77037E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524001" y="586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524001" y="7583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524001" y="7583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524001" y="7583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graphicFrame>
        <p:nvGraphicFramePr>
          <p:cNvPr id="15" name="Table 4"/>
          <p:cNvGraphicFramePr>
            <a:graphicFrameLocks noGrp="1"/>
          </p:cNvGraphicFramePr>
          <p:nvPr>
            <p:extLst/>
          </p:nvPr>
        </p:nvGraphicFramePr>
        <p:xfrm>
          <a:off x="1991544" y="764704"/>
          <a:ext cx="8136904" cy="315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792088"/>
                <a:gridCol w="1872208"/>
                <a:gridCol w="1944216"/>
                <a:gridCol w="1440160"/>
                <a:gridCol w="1080120"/>
              </a:tblGrid>
              <a:tr h="504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Detector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Channel load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Duration of signals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Rate of digitization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Bit quantity of ADC (TDC)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Time measure precision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 kHz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Rising edge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25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ns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20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MHz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80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MHz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10 -12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bit ADC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ns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DC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kHz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Rising edge 100-200 ns, Falling edge – 300 ns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 MHz (ordinary mode)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500-1000 MHz (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claster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mode)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bit ADC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ns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FARICH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MHz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– 10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ns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TDC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bits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for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TDC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ps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Calorimeter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kHz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ns for clear CsI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 – 50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MHz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bit ADC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ns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Mu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kHz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 – 200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TDC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11-12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bit TDC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ps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279576" y="4005065"/>
            <a:ext cx="75608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Rates in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/ψ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at luminosity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baseline="30000" dirty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GB" sz="16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en-GB" sz="1600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600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16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96000" indent="-180000">
              <a:buFont typeface="Arial" pitchFamily="34" charset="0"/>
              <a:buChar char="•"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events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260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kHz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96000" indent="-180000">
              <a:buFont typeface="Arial" pitchFamily="34" charset="0"/>
              <a:buChar char="•"/>
            </a:pP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Bhabha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kHz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96000" indent="-180000">
              <a:buFont typeface="Arial" pitchFamily="34" charset="0"/>
              <a:buChar char="•"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cosmic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kHz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96000" indent="-180000">
              <a:buFont typeface="Arial" pitchFamily="34" charset="0"/>
              <a:buChar char="•"/>
            </a:pP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Backgound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- several tens of kHz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-180000">
              <a:spcAft>
                <a:spcPts val="600"/>
              </a:spcAft>
              <a:buFont typeface="Arial" pitchFamily="34" charset="0"/>
              <a:buChar char="•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-180000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The maximum readout rate up to </a:t>
            </a:r>
            <a:r>
              <a:rPr lang="en-GB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 kHz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0000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The event size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GB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KB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214290"/>
            <a:ext cx="8229600" cy="428628"/>
          </a:xfrm>
        </p:spPr>
        <p:txBody>
          <a:bodyPr>
            <a:no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The electronics block diagram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384032" y="6381329"/>
            <a:ext cx="107157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27.05.2018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738282" y="6357959"/>
            <a:ext cx="3637638" cy="365125"/>
          </a:xfrm>
        </p:spPr>
        <p:txBody>
          <a:bodyPr/>
          <a:lstStyle/>
          <a:p>
            <a:pPr algn="l">
              <a:defRPr/>
            </a:pPr>
            <a:r>
              <a:rPr lang="en-GB" smtClean="0"/>
              <a:t>CT-factory electronics and trigger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39786-FE89-464F-B6C6-528FC77037E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524001" y="586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524001" y="7583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524001" y="7583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524001" y="7583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2135560" y="908720"/>
            <a:ext cx="7848872" cy="5040560"/>
            <a:chOff x="611560" y="908720"/>
            <a:chExt cx="7848872" cy="5040560"/>
          </a:xfrm>
        </p:grpSpPr>
        <p:sp>
          <p:nvSpPr>
            <p:cNvPr id="18" name="Rectangle 26"/>
            <p:cNvSpPr/>
            <p:nvPr/>
          </p:nvSpPr>
          <p:spPr>
            <a:xfrm>
              <a:off x="1115616" y="908720"/>
              <a:ext cx="2808312" cy="3960440"/>
            </a:xfrm>
            <a:prstGeom prst="rect">
              <a:avLst/>
            </a:prstGeom>
            <a:solidFill>
              <a:schemeClr val="bg2"/>
            </a:solidFill>
            <a:ln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4"/>
            <p:cNvSpPr/>
            <p:nvPr/>
          </p:nvSpPr>
          <p:spPr>
            <a:xfrm>
              <a:off x="611560" y="1484784"/>
              <a:ext cx="432048" cy="244827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Detector</a:t>
              </a:r>
            </a:p>
          </p:txBody>
        </p:sp>
        <p:sp>
          <p:nvSpPr>
            <p:cNvPr id="20" name="Rounded Rectangle 5"/>
            <p:cNvSpPr/>
            <p:nvPr/>
          </p:nvSpPr>
          <p:spPr>
            <a:xfrm>
              <a:off x="1259632" y="1484784"/>
              <a:ext cx="432048" cy="24482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Amplifiers</a:t>
              </a:r>
            </a:p>
          </p:txBody>
        </p:sp>
        <p:sp>
          <p:nvSpPr>
            <p:cNvPr id="22" name="Rounded Rectangle 6"/>
            <p:cNvSpPr/>
            <p:nvPr/>
          </p:nvSpPr>
          <p:spPr>
            <a:xfrm>
              <a:off x="1907704" y="1484784"/>
              <a:ext cx="432048" cy="24482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ADC / TDC</a:t>
              </a:r>
            </a:p>
          </p:txBody>
        </p:sp>
        <p:sp>
          <p:nvSpPr>
            <p:cNvPr id="23" name="Rounded Rectangle 7"/>
            <p:cNvSpPr/>
            <p:nvPr/>
          </p:nvSpPr>
          <p:spPr>
            <a:xfrm>
              <a:off x="2555776" y="1484784"/>
              <a:ext cx="432048" cy="24482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Pipeline 2-3 us</a:t>
              </a:r>
            </a:p>
          </p:txBody>
        </p:sp>
        <p:sp>
          <p:nvSpPr>
            <p:cNvPr id="24" name="Rounded Rectangle 9"/>
            <p:cNvSpPr/>
            <p:nvPr/>
          </p:nvSpPr>
          <p:spPr>
            <a:xfrm>
              <a:off x="3203848" y="1484784"/>
              <a:ext cx="432048" cy="24482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Optical transmitter</a:t>
              </a:r>
            </a:p>
          </p:txBody>
        </p:sp>
        <p:sp>
          <p:nvSpPr>
            <p:cNvPr id="25" name="Right Arrow 10"/>
            <p:cNvSpPr/>
            <p:nvPr/>
          </p:nvSpPr>
          <p:spPr>
            <a:xfrm>
              <a:off x="1043608" y="2276872"/>
              <a:ext cx="216024" cy="864096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11"/>
            <p:cNvSpPr/>
            <p:nvPr/>
          </p:nvSpPr>
          <p:spPr>
            <a:xfrm>
              <a:off x="1691680" y="2276872"/>
              <a:ext cx="216024" cy="864096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12"/>
            <p:cNvSpPr/>
            <p:nvPr/>
          </p:nvSpPr>
          <p:spPr>
            <a:xfrm>
              <a:off x="2339752" y="2276872"/>
              <a:ext cx="216024" cy="864096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Arrow 13"/>
            <p:cNvSpPr/>
            <p:nvPr/>
          </p:nvSpPr>
          <p:spPr>
            <a:xfrm>
              <a:off x="2987824" y="2276872"/>
              <a:ext cx="216024" cy="864096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Up Arrow 15"/>
            <p:cNvSpPr/>
            <p:nvPr/>
          </p:nvSpPr>
          <p:spPr>
            <a:xfrm>
              <a:off x="2051720" y="3933056"/>
              <a:ext cx="189735" cy="288032"/>
            </a:xfrm>
            <a:prstGeom prst="up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Up Arrow 16"/>
            <p:cNvSpPr/>
            <p:nvPr/>
          </p:nvSpPr>
          <p:spPr>
            <a:xfrm>
              <a:off x="2699792" y="3933056"/>
              <a:ext cx="189735" cy="288032"/>
            </a:xfrm>
            <a:prstGeom prst="up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Up Arrow 17"/>
            <p:cNvSpPr/>
            <p:nvPr/>
          </p:nvSpPr>
          <p:spPr>
            <a:xfrm>
              <a:off x="3347864" y="3933056"/>
              <a:ext cx="189735" cy="288032"/>
            </a:xfrm>
            <a:prstGeom prst="up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18"/>
            <p:cNvSpPr/>
            <p:nvPr/>
          </p:nvSpPr>
          <p:spPr>
            <a:xfrm>
              <a:off x="4499992" y="4725144"/>
              <a:ext cx="1296144" cy="86409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Trigger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L1</a:t>
              </a:r>
            </a:p>
          </p:txBody>
        </p:sp>
        <p:cxnSp>
          <p:nvCxnSpPr>
            <p:cNvPr id="33" name="Elbow Connector 20"/>
            <p:cNvCxnSpPr>
              <a:stCxn id="20" idx="2"/>
              <a:endCxn id="32" idx="1"/>
            </p:cNvCxnSpPr>
            <p:nvPr/>
          </p:nvCxnSpPr>
          <p:spPr>
            <a:xfrm rot="16200000" flipH="1">
              <a:off x="2375756" y="3032956"/>
              <a:ext cx="1224136" cy="3024336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24"/>
            <p:cNvCxnSpPr>
              <a:endCxn id="58" idx="3"/>
            </p:cNvCxnSpPr>
            <p:nvPr/>
          </p:nvCxnSpPr>
          <p:spPr>
            <a:xfrm rot="10800000">
              <a:off x="3635896" y="4437112"/>
              <a:ext cx="1512168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29"/>
            <p:cNvSpPr/>
            <p:nvPr/>
          </p:nvSpPr>
          <p:spPr>
            <a:xfrm>
              <a:off x="4716016" y="1484784"/>
              <a:ext cx="864096" cy="24482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Read Out Processor</a:t>
              </a:r>
            </a:p>
          </p:txBody>
        </p:sp>
        <p:cxnSp>
          <p:nvCxnSpPr>
            <p:cNvPr id="36" name="Straight Arrow Connector 36"/>
            <p:cNvCxnSpPr/>
            <p:nvPr/>
          </p:nvCxnSpPr>
          <p:spPr>
            <a:xfrm>
              <a:off x="3635896" y="1844824"/>
              <a:ext cx="108012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8"/>
            <p:cNvCxnSpPr/>
            <p:nvPr/>
          </p:nvCxnSpPr>
          <p:spPr>
            <a:xfrm>
              <a:off x="3635896" y="2060848"/>
              <a:ext cx="108012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9"/>
            <p:cNvCxnSpPr/>
            <p:nvPr/>
          </p:nvCxnSpPr>
          <p:spPr>
            <a:xfrm>
              <a:off x="3635896" y="2276872"/>
              <a:ext cx="108012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40"/>
            <p:cNvCxnSpPr/>
            <p:nvPr/>
          </p:nvCxnSpPr>
          <p:spPr>
            <a:xfrm>
              <a:off x="3635896" y="2492896"/>
              <a:ext cx="108012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41"/>
            <p:cNvCxnSpPr/>
            <p:nvPr/>
          </p:nvCxnSpPr>
          <p:spPr>
            <a:xfrm>
              <a:off x="3635896" y="2708920"/>
              <a:ext cx="108012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2"/>
            <p:cNvCxnSpPr/>
            <p:nvPr/>
          </p:nvCxnSpPr>
          <p:spPr>
            <a:xfrm>
              <a:off x="3635896" y="2924944"/>
              <a:ext cx="108012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3"/>
            <p:cNvCxnSpPr/>
            <p:nvPr/>
          </p:nvCxnSpPr>
          <p:spPr>
            <a:xfrm>
              <a:off x="3635896" y="3140968"/>
              <a:ext cx="108012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4"/>
            <p:cNvCxnSpPr/>
            <p:nvPr/>
          </p:nvCxnSpPr>
          <p:spPr>
            <a:xfrm>
              <a:off x="3635896" y="3356992"/>
              <a:ext cx="108012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5"/>
            <p:cNvCxnSpPr/>
            <p:nvPr/>
          </p:nvCxnSpPr>
          <p:spPr>
            <a:xfrm>
              <a:off x="3635896" y="3573016"/>
              <a:ext cx="108012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47"/>
            <p:cNvSpPr/>
            <p:nvPr/>
          </p:nvSpPr>
          <p:spPr>
            <a:xfrm>
              <a:off x="6300192" y="1484784"/>
              <a:ext cx="576064" cy="24482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Event builder</a:t>
              </a:r>
            </a:p>
          </p:txBody>
        </p:sp>
        <p:sp>
          <p:nvSpPr>
            <p:cNvPr id="46" name="Right Arrow 48"/>
            <p:cNvSpPr/>
            <p:nvPr/>
          </p:nvSpPr>
          <p:spPr>
            <a:xfrm>
              <a:off x="6876256" y="2276872"/>
              <a:ext cx="216024" cy="864096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9"/>
            <p:cNvSpPr/>
            <p:nvPr/>
          </p:nvSpPr>
          <p:spPr>
            <a:xfrm>
              <a:off x="7092280" y="1484784"/>
              <a:ext cx="576064" cy="24482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Online computer</a:t>
              </a:r>
            </a:p>
          </p:txBody>
        </p:sp>
        <p:cxnSp>
          <p:nvCxnSpPr>
            <p:cNvPr id="48" name="Straight Arrow Connector 50"/>
            <p:cNvCxnSpPr/>
            <p:nvPr/>
          </p:nvCxnSpPr>
          <p:spPr>
            <a:xfrm>
              <a:off x="5580112" y="2348880"/>
              <a:ext cx="72008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51"/>
            <p:cNvCxnSpPr/>
            <p:nvPr/>
          </p:nvCxnSpPr>
          <p:spPr>
            <a:xfrm>
              <a:off x="5580112" y="2564904"/>
              <a:ext cx="72008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52"/>
            <p:cNvCxnSpPr/>
            <p:nvPr/>
          </p:nvCxnSpPr>
          <p:spPr>
            <a:xfrm>
              <a:off x="5580112" y="2780928"/>
              <a:ext cx="72008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3"/>
            <p:cNvCxnSpPr/>
            <p:nvPr/>
          </p:nvCxnSpPr>
          <p:spPr>
            <a:xfrm>
              <a:off x="5580112" y="2996952"/>
              <a:ext cx="72008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ight Arrow 58"/>
            <p:cNvSpPr/>
            <p:nvPr/>
          </p:nvSpPr>
          <p:spPr>
            <a:xfrm>
              <a:off x="7668344" y="2276872"/>
              <a:ext cx="216024" cy="864096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an 60"/>
            <p:cNvSpPr/>
            <p:nvPr/>
          </p:nvSpPr>
          <p:spPr>
            <a:xfrm>
              <a:off x="7884368" y="2132856"/>
              <a:ext cx="576064" cy="288032"/>
            </a:xfrm>
            <a:prstGeom prst="can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an 61"/>
            <p:cNvSpPr/>
            <p:nvPr/>
          </p:nvSpPr>
          <p:spPr>
            <a:xfrm>
              <a:off x="7884368" y="2420888"/>
              <a:ext cx="576064" cy="288032"/>
            </a:xfrm>
            <a:prstGeom prst="can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an 62"/>
            <p:cNvSpPr/>
            <p:nvPr/>
          </p:nvSpPr>
          <p:spPr>
            <a:xfrm>
              <a:off x="7884368" y="2708920"/>
              <a:ext cx="576064" cy="288032"/>
            </a:xfrm>
            <a:prstGeom prst="can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an 63"/>
            <p:cNvSpPr/>
            <p:nvPr/>
          </p:nvSpPr>
          <p:spPr>
            <a:xfrm>
              <a:off x="7884368" y="2996952"/>
              <a:ext cx="576064" cy="288032"/>
            </a:xfrm>
            <a:prstGeom prst="can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65"/>
            <p:cNvSpPr/>
            <p:nvPr/>
          </p:nvSpPr>
          <p:spPr>
            <a:xfrm>
              <a:off x="1187624" y="980728"/>
              <a:ext cx="2664296" cy="4320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FrontEnd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ounded Rectangle 66"/>
            <p:cNvSpPr/>
            <p:nvPr/>
          </p:nvSpPr>
          <p:spPr>
            <a:xfrm>
              <a:off x="1907704" y="4221088"/>
              <a:ext cx="1728192" cy="43204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Controller</a:t>
              </a:r>
            </a:p>
          </p:txBody>
        </p:sp>
        <p:sp>
          <p:nvSpPr>
            <p:cNvPr id="59" name="Rounded Rectangle 67"/>
            <p:cNvSpPr/>
            <p:nvPr/>
          </p:nvSpPr>
          <p:spPr>
            <a:xfrm>
              <a:off x="6300192" y="4653136"/>
              <a:ext cx="1800200" cy="86409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10Gb optical links</a:t>
              </a:r>
            </a:p>
          </p:txBody>
        </p:sp>
        <p:cxnSp>
          <p:nvCxnSpPr>
            <p:cNvPr id="60" name="Straight Arrow Connector 69"/>
            <p:cNvCxnSpPr/>
            <p:nvPr/>
          </p:nvCxnSpPr>
          <p:spPr>
            <a:xfrm rot="16200000" flipV="1">
              <a:off x="3527884" y="5265204"/>
              <a:ext cx="792088" cy="576064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71"/>
            <p:cNvCxnSpPr/>
            <p:nvPr/>
          </p:nvCxnSpPr>
          <p:spPr>
            <a:xfrm rot="16200000" flipV="1">
              <a:off x="5364088" y="3501008"/>
              <a:ext cx="1224136" cy="216024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76"/>
            <p:cNvCxnSpPr>
              <a:stCxn id="32" idx="0"/>
              <a:endCxn id="35" idx="2"/>
            </p:cNvCxnSpPr>
            <p:nvPr/>
          </p:nvCxnSpPr>
          <p:spPr>
            <a:xfrm rot="5400000" flipH="1" flipV="1">
              <a:off x="4752020" y="4329100"/>
              <a:ext cx="79208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71"/>
            <p:cNvCxnSpPr/>
            <p:nvPr/>
          </p:nvCxnSpPr>
          <p:spPr>
            <a:xfrm rot="16200000" flipV="1">
              <a:off x="4067944" y="3717032"/>
              <a:ext cx="648072" cy="36004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4572000" y="4221088"/>
              <a:ext cx="237626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>
              <a:endCxn id="59" idx="0"/>
            </p:cNvCxnSpPr>
            <p:nvPr/>
          </p:nvCxnSpPr>
          <p:spPr>
            <a:xfrm rot="16200000" flipH="1">
              <a:off x="6858254" y="4311098"/>
              <a:ext cx="432048" cy="25202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4211960" y="5949280"/>
              <a:ext cx="259228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>
              <a:endCxn id="59" idx="2"/>
            </p:cNvCxnSpPr>
            <p:nvPr/>
          </p:nvCxnSpPr>
          <p:spPr>
            <a:xfrm rot="5400000" flipH="1" flipV="1">
              <a:off x="6786246" y="5535234"/>
              <a:ext cx="432048" cy="39604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21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8021BA-6F26-4EA6-B8B9-E8B03A69D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956" y="66916"/>
            <a:ext cx="11044517" cy="79208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SCTF Computing is comparable with LHC experiments 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009624" y="1052737"/>
            <a:ext cx="6481972" cy="5368153"/>
            <a:chOff x="3347646" y="1299029"/>
            <a:chExt cx="5619949" cy="512186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347646" y="1524345"/>
              <a:ext cx="1569638" cy="48965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53326" y="1884385"/>
              <a:ext cx="1116969" cy="1656184"/>
            </a:xfrm>
            <a:prstGeom prst="rect">
              <a:avLst/>
            </a:prstGeom>
            <a:solidFill>
              <a:srgbClr val="F0EBD8"/>
            </a:solidFill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87884" y="1523309"/>
              <a:ext cx="3734350" cy="13559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170170" y="2915080"/>
              <a:ext cx="3733198" cy="3505809"/>
            </a:xfrm>
            <a:prstGeom prst="rect">
              <a:avLst/>
            </a:prstGeom>
            <a:solidFill>
              <a:srgbClr val="F0E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635678" y="2025318"/>
              <a:ext cx="958208" cy="2124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Output buffer</a:t>
              </a:r>
              <a:endParaRPr lang="ru-RU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35678" y="2429002"/>
              <a:ext cx="958208" cy="2124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HLT</a:t>
              </a:r>
              <a:endParaRPr lang="ru-RU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635678" y="2832686"/>
              <a:ext cx="958208" cy="2124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Event Builder</a:t>
              </a:r>
              <a:endParaRPr lang="ru-RU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635678" y="3242264"/>
              <a:ext cx="958208" cy="2124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FLT</a:t>
              </a:r>
              <a:endParaRPr lang="ru-RU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635678" y="4048196"/>
              <a:ext cx="958208" cy="375863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Detector</a:t>
              </a:r>
              <a:endParaRPr lang="ru-RU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637191" y="4919491"/>
              <a:ext cx="958208" cy="42127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Information system (DB)</a:t>
              </a:r>
              <a:endParaRPr lang="ru-RU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553326" y="5772817"/>
              <a:ext cx="4944504" cy="563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53388" y="5812567"/>
              <a:ext cx="759295" cy="411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Main raw </a:t>
              </a:r>
              <a:br>
                <a:rPr lang="en-US" sz="1100" dirty="0"/>
              </a:br>
              <a:r>
                <a:rPr lang="en-US" sz="1100" dirty="0"/>
                <a:t>data flow </a:t>
              </a:r>
              <a:endParaRPr lang="ru-RU" sz="11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8808" y="5812567"/>
              <a:ext cx="912506" cy="411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Internal data migration</a:t>
              </a:r>
              <a:endParaRPr lang="ru-RU" sz="11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25101" y="5839369"/>
              <a:ext cx="912506" cy="411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Internal connections</a:t>
              </a:r>
              <a:endParaRPr lang="ru-RU" sz="11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41751" y="1633005"/>
              <a:ext cx="1227158" cy="24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DAQ components</a:t>
              </a:r>
              <a:endParaRPr lang="ru-RU" sz="1100" dirty="0"/>
            </a:p>
          </p:txBody>
        </p:sp>
        <p:sp>
          <p:nvSpPr>
            <p:cNvPr id="26" name="Двойная стрелка вверх/вниз 25"/>
            <p:cNvSpPr/>
            <p:nvPr/>
          </p:nvSpPr>
          <p:spPr>
            <a:xfrm>
              <a:off x="4124318" y="4527759"/>
              <a:ext cx="99457" cy="288032"/>
            </a:xfrm>
            <a:prstGeom prst="upDownArrow">
              <a:avLst/>
            </a:prstGeom>
            <a:solidFill>
              <a:srgbClr val="FFF0C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7" name="Стрелка вверх 26"/>
            <p:cNvSpPr/>
            <p:nvPr/>
          </p:nvSpPr>
          <p:spPr>
            <a:xfrm>
              <a:off x="3946579" y="3584465"/>
              <a:ext cx="425854" cy="399888"/>
            </a:xfrm>
            <a:prstGeom prst="upArrow">
              <a:avLst>
                <a:gd name="adj1" fmla="val 50000"/>
                <a:gd name="adj2" fmla="val 32030"/>
              </a:avLst>
            </a:pr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8" name="Стрелка вверх 27"/>
            <p:cNvSpPr/>
            <p:nvPr/>
          </p:nvSpPr>
          <p:spPr>
            <a:xfrm>
              <a:off x="3946579" y="3077106"/>
              <a:ext cx="425854" cy="154289"/>
            </a:xfrm>
            <a:prstGeom prst="upArrow">
              <a:avLst>
                <a:gd name="adj1" fmla="val 50000"/>
                <a:gd name="adj2" fmla="val 61192"/>
              </a:avLst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9" name="Стрелка вверх 28"/>
            <p:cNvSpPr/>
            <p:nvPr/>
          </p:nvSpPr>
          <p:spPr>
            <a:xfrm>
              <a:off x="3938594" y="2663571"/>
              <a:ext cx="425854" cy="154289"/>
            </a:xfrm>
            <a:prstGeom prst="upArrow">
              <a:avLst>
                <a:gd name="adj1" fmla="val 50000"/>
                <a:gd name="adj2" fmla="val 61192"/>
              </a:avLst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Стрелка вверх 29"/>
            <p:cNvSpPr/>
            <p:nvPr/>
          </p:nvSpPr>
          <p:spPr>
            <a:xfrm>
              <a:off x="3946579" y="2259887"/>
              <a:ext cx="425854" cy="154289"/>
            </a:xfrm>
            <a:prstGeom prst="upArrow">
              <a:avLst>
                <a:gd name="adj1" fmla="val 50000"/>
                <a:gd name="adj2" fmla="val 6119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1" name="Облако 30"/>
            <p:cNvSpPr/>
            <p:nvPr/>
          </p:nvSpPr>
          <p:spPr>
            <a:xfrm>
              <a:off x="5507886" y="1658935"/>
              <a:ext cx="1455314" cy="770067"/>
            </a:xfrm>
            <a:prstGeom prst="cloud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87122" y="1905304"/>
              <a:ext cx="1442924" cy="24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External users</a:t>
              </a:r>
              <a:endParaRPr lang="ru-RU" sz="1100" dirty="0"/>
            </a:p>
          </p:txBody>
        </p:sp>
        <p:sp>
          <p:nvSpPr>
            <p:cNvPr id="33" name="Облако 32"/>
            <p:cNvSpPr/>
            <p:nvPr/>
          </p:nvSpPr>
          <p:spPr>
            <a:xfrm>
              <a:off x="7446904" y="1690382"/>
              <a:ext cx="1455314" cy="770067"/>
            </a:xfrm>
            <a:prstGeom prst="cloud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61888" y="1953518"/>
              <a:ext cx="1442924" cy="24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BINP users</a:t>
              </a:r>
              <a:endParaRPr lang="ru-RU" sz="1100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333083" y="3002307"/>
              <a:ext cx="3391058" cy="2659627"/>
            </a:xfrm>
            <a:prstGeom prst="rect">
              <a:avLst/>
            </a:prstGeom>
            <a:solidFill>
              <a:srgbClr val="E8DDEB"/>
            </a:solidFill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466856" y="3242263"/>
              <a:ext cx="732074" cy="70295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Buffer</a:t>
              </a:r>
              <a:endParaRPr lang="ru-RU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466856" y="4364729"/>
              <a:ext cx="732074" cy="111983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Disk storage</a:t>
              </a:r>
              <a:endParaRPr lang="ru-RU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912704" y="3248500"/>
              <a:ext cx="1778817" cy="702957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Long-term storage </a:t>
              </a:r>
              <a:br>
                <a:rPr lang="en-US" sz="11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</a:br>
              <a:r>
                <a:rPr lang="en-US" sz="11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(tapes)</a:t>
              </a:r>
              <a:endParaRPr lang="ru-RU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916939" y="4364729"/>
              <a:ext cx="1775096" cy="1119833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Virtualized computing center</a:t>
              </a:r>
            </a:p>
            <a:p>
              <a:pPr algn="ctr"/>
              <a:endParaRPr lang="en-US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algn="ctr"/>
              <a:r>
                <a:rPr lang="en-US" sz="105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Simulation, Reconstruction, Data analysis</a:t>
              </a:r>
              <a:endParaRPr lang="ru-RU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754742" y="2696209"/>
              <a:ext cx="958208" cy="3808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External gateway</a:t>
              </a:r>
              <a:endParaRPr lang="ru-RU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717515" y="2696210"/>
              <a:ext cx="958208" cy="3808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Internal gateway</a:t>
              </a:r>
              <a:endParaRPr lang="ru-RU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3388230" y="3289548"/>
              <a:ext cx="217770" cy="1811383"/>
            </a:xfrm>
            <a:custGeom>
              <a:avLst/>
              <a:gdLst>
                <a:gd name="connsiteX0" fmla="*/ 251913 w 330290"/>
                <a:gd name="connsiteY0" fmla="*/ 0 h 1811383"/>
                <a:gd name="connsiteX1" fmla="*/ 42908 w 330290"/>
                <a:gd name="connsiteY1" fmla="*/ 618309 h 1811383"/>
                <a:gd name="connsiteX2" fmla="*/ 25490 w 330290"/>
                <a:gd name="connsiteY2" fmla="*/ 1419498 h 1811383"/>
                <a:gd name="connsiteX3" fmla="*/ 330290 w 330290"/>
                <a:gd name="connsiteY3" fmla="*/ 1811383 h 1811383"/>
                <a:gd name="connsiteX0" fmla="*/ 235670 w 314047"/>
                <a:gd name="connsiteY0" fmla="*/ 0 h 1811383"/>
                <a:gd name="connsiteX1" fmla="*/ 92870 w 314047"/>
                <a:gd name="connsiteY1" fmla="*/ 357052 h 1811383"/>
                <a:gd name="connsiteX2" fmla="*/ 9247 w 314047"/>
                <a:gd name="connsiteY2" fmla="*/ 1419498 h 1811383"/>
                <a:gd name="connsiteX3" fmla="*/ 314047 w 314047"/>
                <a:gd name="connsiteY3" fmla="*/ 1811383 h 1811383"/>
                <a:gd name="connsiteX0" fmla="*/ 157129 w 235506"/>
                <a:gd name="connsiteY0" fmla="*/ 0 h 1811383"/>
                <a:gd name="connsiteX1" fmla="*/ 14329 w 235506"/>
                <a:gd name="connsiteY1" fmla="*/ 357052 h 1811383"/>
                <a:gd name="connsiteX2" fmla="*/ 30013 w 235506"/>
                <a:gd name="connsiteY2" fmla="*/ 1367247 h 1811383"/>
                <a:gd name="connsiteX3" fmla="*/ 235506 w 235506"/>
                <a:gd name="connsiteY3" fmla="*/ 1811383 h 181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506" h="1811383">
                  <a:moveTo>
                    <a:pt x="157129" y="0"/>
                  </a:moveTo>
                  <a:cubicBezTo>
                    <a:pt x="71495" y="190863"/>
                    <a:pt x="35515" y="129178"/>
                    <a:pt x="14329" y="357052"/>
                  </a:cubicBezTo>
                  <a:cubicBezTo>
                    <a:pt x="-6857" y="584926"/>
                    <a:pt x="-6850" y="1124859"/>
                    <a:pt x="30013" y="1367247"/>
                  </a:cubicBezTo>
                  <a:cubicBezTo>
                    <a:pt x="66876" y="1609636"/>
                    <a:pt x="107054" y="1714863"/>
                    <a:pt x="235506" y="1811383"/>
                  </a:cubicBezTo>
                </a:path>
              </a:pathLst>
            </a:cu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4726142" y="5100931"/>
              <a:ext cx="533328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>
              <a:off x="6305763" y="4523404"/>
              <a:ext cx="533328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6305763" y="4660623"/>
              <a:ext cx="533328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>
              <a:off x="6305763" y="4797842"/>
              <a:ext cx="533328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>
              <a:off x="6305763" y="4935061"/>
              <a:ext cx="533328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>
              <a:off x="6305763" y="5072280"/>
              <a:ext cx="533328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>
              <a:off x="6305763" y="5209499"/>
              <a:ext cx="533328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>
              <a:off x="6305763" y="5346716"/>
              <a:ext cx="533328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олилиния 50"/>
            <p:cNvSpPr/>
            <p:nvPr/>
          </p:nvSpPr>
          <p:spPr>
            <a:xfrm>
              <a:off x="5987033" y="3972617"/>
              <a:ext cx="112220" cy="413715"/>
            </a:xfrm>
            <a:custGeom>
              <a:avLst/>
              <a:gdLst>
                <a:gd name="connsiteX0" fmla="*/ 0 w 157069"/>
                <a:gd name="connsiteY0" fmla="*/ 0 h 400595"/>
                <a:gd name="connsiteX1" fmla="*/ 156754 w 157069"/>
                <a:gd name="connsiteY1" fmla="*/ 200297 h 400595"/>
                <a:gd name="connsiteX2" fmla="*/ 43542 w 157069"/>
                <a:gd name="connsiteY2" fmla="*/ 400595 h 400595"/>
                <a:gd name="connsiteX3" fmla="*/ 43542 w 157069"/>
                <a:gd name="connsiteY3" fmla="*/ 400595 h 400595"/>
                <a:gd name="connsiteX0" fmla="*/ 0 w 157119"/>
                <a:gd name="connsiteY0" fmla="*/ 0 h 407522"/>
                <a:gd name="connsiteX1" fmla="*/ 156754 w 157119"/>
                <a:gd name="connsiteY1" fmla="*/ 200297 h 407522"/>
                <a:gd name="connsiteX2" fmla="*/ 43542 w 157119"/>
                <a:gd name="connsiteY2" fmla="*/ 400595 h 407522"/>
                <a:gd name="connsiteX3" fmla="*/ 52251 w 157119"/>
                <a:gd name="connsiteY3" fmla="*/ 357052 h 407522"/>
                <a:gd name="connsiteX0" fmla="*/ 32547 w 120271"/>
                <a:gd name="connsiteY0" fmla="*/ 0 h 407522"/>
                <a:gd name="connsiteX1" fmla="*/ 119632 w 120271"/>
                <a:gd name="connsiteY1" fmla="*/ 200297 h 407522"/>
                <a:gd name="connsiteX2" fmla="*/ 6420 w 120271"/>
                <a:gd name="connsiteY2" fmla="*/ 400595 h 407522"/>
                <a:gd name="connsiteX3" fmla="*/ 15129 w 120271"/>
                <a:gd name="connsiteY3" fmla="*/ 357052 h 407522"/>
                <a:gd name="connsiteX0" fmla="*/ 0 w 121935"/>
                <a:gd name="connsiteY0" fmla="*/ 0 h 407522"/>
                <a:gd name="connsiteX1" fmla="*/ 121919 w 121935"/>
                <a:gd name="connsiteY1" fmla="*/ 200297 h 407522"/>
                <a:gd name="connsiteX2" fmla="*/ 8707 w 121935"/>
                <a:gd name="connsiteY2" fmla="*/ 400595 h 407522"/>
                <a:gd name="connsiteX3" fmla="*/ 17416 w 121935"/>
                <a:gd name="connsiteY3" fmla="*/ 357052 h 407522"/>
                <a:gd name="connsiteX0" fmla="*/ 4355 w 126290"/>
                <a:gd name="connsiteY0" fmla="*/ 0 h 413020"/>
                <a:gd name="connsiteX1" fmla="*/ 126274 w 126290"/>
                <a:gd name="connsiteY1" fmla="*/ 200297 h 413020"/>
                <a:gd name="connsiteX2" fmla="*/ 13062 w 126290"/>
                <a:gd name="connsiteY2" fmla="*/ 400595 h 413020"/>
                <a:gd name="connsiteX3" fmla="*/ 4354 w 126290"/>
                <a:gd name="connsiteY3" fmla="*/ 383178 h 413020"/>
                <a:gd name="connsiteX0" fmla="*/ 5774 w 127709"/>
                <a:gd name="connsiteY0" fmla="*/ 0 h 413715"/>
                <a:gd name="connsiteX1" fmla="*/ 127693 w 127709"/>
                <a:gd name="connsiteY1" fmla="*/ 200297 h 413715"/>
                <a:gd name="connsiteX2" fmla="*/ 14481 w 127709"/>
                <a:gd name="connsiteY2" fmla="*/ 400595 h 413715"/>
                <a:gd name="connsiteX3" fmla="*/ 3391 w 127709"/>
                <a:gd name="connsiteY3" fmla="*/ 385559 h 41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09" h="413715">
                  <a:moveTo>
                    <a:pt x="5774" y="0"/>
                  </a:moveTo>
                  <a:cubicBezTo>
                    <a:pt x="80522" y="66765"/>
                    <a:pt x="126242" y="133531"/>
                    <a:pt x="127693" y="200297"/>
                  </a:cubicBezTo>
                  <a:cubicBezTo>
                    <a:pt x="129144" y="267063"/>
                    <a:pt x="35198" y="369718"/>
                    <a:pt x="14481" y="400595"/>
                  </a:cubicBezTo>
                  <a:cubicBezTo>
                    <a:pt x="-6236" y="431472"/>
                    <a:pt x="488" y="400073"/>
                    <a:pt x="3391" y="385559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2" name="Полилиния 51"/>
            <p:cNvSpPr/>
            <p:nvPr/>
          </p:nvSpPr>
          <p:spPr>
            <a:xfrm flipH="1">
              <a:off x="5645132" y="3963553"/>
              <a:ext cx="112220" cy="413715"/>
            </a:xfrm>
            <a:custGeom>
              <a:avLst/>
              <a:gdLst>
                <a:gd name="connsiteX0" fmla="*/ 0 w 157069"/>
                <a:gd name="connsiteY0" fmla="*/ 0 h 400595"/>
                <a:gd name="connsiteX1" fmla="*/ 156754 w 157069"/>
                <a:gd name="connsiteY1" fmla="*/ 200297 h 400595"/>
                <a:gd name="connsiteX2" fmla="*/ 43542 w 157069"/>
                <a:gd name="connsiteY2" fmla="*/ 400595 h 400595"/>
                <a:gd name="connsiteX3" fmla="*/ 43542 w 157069"/>
                <a:gd name="connsiteY3" fmla="*/ 400595 h 400595"/>
                <a:gd name="connsiteX0" fmla="*/ 0 w 157119"/>
                <a:gd name="connsiteY0" fmla="*/ 0 h 407522"/>
                <a:gd name="connsiteX1" fmla="*/ 156754 w 157119"/>
                <a:gd name="connsiteY1" fmla="*/ 200297 h 407522"/>
                <a:gd name="connsiteX2" fmla="*/ 43542 w 157119"/>
                <a:gd name="connsiteY2" fmla="*/ 400595 h 407522"/>
                <a:gd name="connsiteX3" fmla="*/ 52251 w 157119"/>
                <a:gd name="connsiteY3" fmla="*/ 357052 h 407522"/>
                <a:gd name="connsiteX0" fmla="*/ 32547 w 120271"/>
                <a:gd name="connsiteY0" fmla="*/ 0 h 407522"/>
                <a:gd name="connsiteX1" fmla="*/ 119632 w 120271"/>
                <a:gd name="connsiteY1" fmla="*/ 200297 h 407522"/>
                <a:gd name="connsiteX2" fmla="*/ 6420 w 120271"/>
                <a:gd name="connsiteY2" fmla="*/ 400595 h 407522"/>
                <a:gd name="connsiteX3" fmla="*/ 15129 w 120271"/>
                <a:gd name="connsiteY3" fmla="*/ 357052 h 407522"/>
                <a:gd name="connsiteX0" fmla="*/ 0 w 121935"/>
                <a:gd name="connsiteY0" fmla="*/ 0 h 407522"/>
                <a:gd name="connsiteX1" fmla="*/ 121919 w 121935"/>
                <a:gd name="connsiteY1" fmla="*/ 200297 h 407522"/>
                <a:gd name="connsiteX2" fmla="*/ 8707 w 121935"/>
                <a:gd name="connsiteY2" fmla="*/ 400595 h 407522"/>
                <a:gd name="connsiteX3" fmla="*/ 17416 w 121935"/>
                <a:gd name="connsiteY3" fmla="*/ 357052 h 407522"/>
                <a:gd name="connsiteX0" fmla="*/ 4355 w 126290"/>
                <a:gd name="connsiteY0" fmla="*/ 0 h 413020"/>
                <a:gd name="connsiteX1" fmla="*/ 126274 w 126290"/>
                <a:gd name="connsiteY1" fmla="*/ 200297 h 413020"/>
                <a:gd name="connsiteX2" fmla="*/ 13062 w 126290"/>
                <a:gd name="connsiteY2" fmla="*/ 400595 h 413020"/>
                <a:gd name="connsiteX3" fmla="*/ 4354 w 126290"/>
                <a:gd name="connsiteY3" fmla="*/ 383178 h 413020"/>
                <a:gd name="connsiteX0" fmla="*/ 5774 w 127709"/>
                <a:gd name="connsiteY0" fmla="*/ 0 h 413715"/>
                <a:gd name="connsiteX1" fmla="*/ 127693 w 127709"/>
                <a:gd name="connsiteY1" fmla="*/ 200297 h 413715"/>
                <a:gd name="connsiteX2" fmla="*/ 14481 w 127709"/>
                <a:gd name="connsiteY2" fmla="*/ 400595 h 413715"/>
                <a:gd name="connsiteX3" fmla="*/ 3391 w 127709"/>
                <a:gd name="connsiteY3" fmla="*/ 385559 h 41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09" h="413715">
                  <a:moveTo>
                    <a:pt x="5774" y="0"/>
                  </a:moveTo>
                  <a:cubicBezTo>
                    <a:pt x="80522" y="66765"/>
                    <a:pt x="126242" y="133531"/>
                    <a:pt x="127693" y="200297"/>
                  </a:cubicBezTo>
                  <a:cubicBezTo>
                    <a:pt x="129144" y="267063"/>
                    <a:pt x="35198" y="369718"/>
                    <a:pt x="14481" y="400595"/>
                  </a:cubicBezTo>
                  <a:cubicBezTo>
                    <a:pt x="-6236" y="431472"/>
                    <a:pt x="488" y="400073"/>
                    <a:pt x="3391" y="385559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3" name="Полилиния 52"/>
            <p:cNvSpPr/>
            <p:nvPr/>
          </p:nvSpPr>
          <p:spPr>
            <a:xfrm rot="5400000">
              <a:off x="6500771" y="3389083"/>
              <a:ext cx="103791" cy="564301"/>
            </a:xfrm>
            <a:custGeom>
              <a:avLst/>
              <a:gdLst>
                <a:gd name="connsiteX0" fmla="*/ 0 w 157069"/>
                <a:gd name="connsiteY0" fmla="*/ 0 h 400595"/>
                <a:gd name="connsiteX1" fmla="*/ 156754 w 157069"/>
                <a:gd name="connsiteY1" fmla="*/ 200297 h 400595"/>
                <a:gd name="connsiteX2" fmla="*/ 43542 w 157069"/>
                <a:gd name="connsiteY2" fmla="*/ 400595 h 400595"/>
                <a:gd name="connsiteX3" fmla="*/ 43542 w 157069"/>
                <a:gd name="connsiteY3" fmla="*/ 400595 h 400595"/>
                <a:gd name="connsiteX0" fmla="*/ 0 w 157119"/>
                <a:gd name="connsiteY0" fmla="*/ 0 h 407522"/>
                <a:gd name="connsiteX1" fmla="*/ 156754 w 157119"/>
                <a:gd name="connsiteY1" fmla="*/ 200297 h 407522"/>
                <a:gd name="connsiteX2" fmla="*/ 43542 w 157119"/>
                <a:gd name="connsiteY2" fmla="*/ 400595 h 407522"/>
                <a:gd name="connsiteX3" fmla="*/ 52251 w 157119"/>
                <a:gd name="connsiteY3" fmla="*/ 357052 h 407522"/>
                <a:gd name="connsiteX0" fmla="*/ 32547 w 120271"/>
                <a:gd name="connsiteY0" fmla="*/ 0 h 407522"/>
                <a:gd name="connsiteX1" fmla="*/ 119632 w 120271"/>
                <a:gd name="connsiteY1" fmla="*/ 200297 h 407522"/>
                <a:gd name="connsiteX2" fmla="*/ 6420 w 120271"/>
                <a:gd name="connsiteY2" fmla="*/ 400595 h 407522"/>
                <a:gd name="connsiteX3" fmla="*/ 15129 w 120271"/>
                <a:gd name="connsiteY3" fmla="*/ 357052 h 407522"/>
                <a:gd name="connsiteX0" fmla="*/ 0 w 121935"/>
                <a:gd name="connsiteY0" fmla="*/ 0 h 407522"/>
                <a:gd name="connsiteX1" fmla="*/ 121919 w 121935"/>
                <a:gd name="connsiteY1" fmla="*/ 200297 h 407522"/>
                <a:gd name="connsiteX2" fmla="*/ 8707 w 121935"/>
                <a:gd name="connsiteY2" fmla="*/ 400595 h 407522"/>
                <a:gd name="connsiteX3" fmla="*/ 17416 w 121935"/>
                <a:gd name="connsiteY3" fmla="*/ 357052 h 407522"/>
                <a:gd name="connsiteX0" fmla="*/ 4355 w 126290"/>
                <a:gd name="connsiteY0" fmla="*/ 0 h 413020"/>
                <a:gd name="connsiteX1" fmla="*/ 126274 w 126290"/>
                <a:gd name="connsiteY1" fmla="*/ 200297 h 413020"/>
                <a:gd name="connsiteX2" fmla="*/ 13062 w 126290"/>
                <a:gd name="connsiteY2" fmla="*/ 400595 h 413020"/>
                <a:gd name="connsiteX3" fmla="*/ 4354 w 126290"/>
                <a:gd name="connsiteY3" fmla="*/ 383178 h 413020"/>
                <a:gd name="connsiteX0" fmla="*/ 5774 w 127709"/>
                <a:gd name="connsiteY0" fmla="*/ 0 h 413715"/>
                <a:gd name="connsiteX1" fmla="*/ 127693 w 127709"/>
                <a:gd name="connsiteY1" fmla="*/ 200297 h 413715"/>
                <a:gd name="connsiteX2" fmla="*/ 14481 w 127709"/>
                <a:gd name="connsiteY2" fmla="*/ 400595 h 413715"/>
                <a:gd name="connsiteX3" fmla="*/ 3391 w 127709"/>
                <a:gd name="connsiteY3" fmla="*/ 385559 h 41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09" h="413715">
                  <a:moveTo>
                    <a:pt x="5774" y="0"/>
                  </a:moveTo>
                  <a:cubicBezTo>
                    <a:pt x="80522" y="66765"/>
                    <a:pt x="126242" y="133531"/>
                    <a:pt x="127693" y="200297"/>
                  </a:cubicBezTo>
                  <a:cubicBezTo>
                    <a:pt x="129144" y="267063"/>
                    <a:pt x="35198" y="369718"/>
                    <a:pt x="14481" y="400595"/>
                  </a:cubicBezTo>
                  <a:cubicBezTo>
                    <a:pt x="-6236" y="431472"/>
                    <a:pt x="488" y="400073"/>
                    <a:pt x="3391" y="385559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4" name="Полилиния 53"/>
            <p:cNvSpPr/>
            <p:nvPr/>
          </p:nvSpPr>
          <p:spPr>
            <a:xfrm rot="5400000" flipH="1">
              <a:off x="6500771" y="3175090"/>
              <a:ext cx="103791" cy="564301"/>
            </a:xfrm>
            <a:custGeom>
              <a:avLst/>
              <a:gdLst>
                <a:gd name="connsiteX0" fmla="*/ 0 w 157069"/>
                <a:gd name="connsiteY0" fmla="*/ 0 h 400595"/>
                <a:gd name="connsiteX1" fmla="*/ 156754 w 157069"/>
                <a:gd name="connsiteY1" fmla="*/ 200297 h 400595"/>
                <a:gd name="connsiteX2" fmla="*/ 43542 w 157069"/>
                <a:gd name="connsiteY2" fmla="*/ 400595 h 400595"/>
                <a:gd name="connsiteX3" fmla="*/ 43542 w 157069"/>
                <a:gd name="connsiteY3" fmla="*/ 400595 h 400595"/>
                <a:gd name="connsiteX0" fmla="*/ 0 w 157119"/>
                <a:gd name="connsiteY0" fmla="*/ 0 h 407522"/>
                <a:gd name="connsiteX1" fmla="*/ 156754 w 157119"/>
                <a:gd name="connsiteY1" fmla="*/ 200297 h 407522"/>
                <a:gd name="connsiteX2" fmla="*/ 43542 w 157119"/>
                <a:gd name="connsiteY2" fmla="*/ 400595 h 407522"/>
                <a:gd name="connsiteX3" fmla="*/ 52251 w 157119"/>
                <a:gd name="connsiteY3" fmla="*/ 357052 h 407522"/>
                <a:gd name="connsiteX0" fmla="*/ 32547 w 120271"/>
                <a:gd name="connsiteY0" fmla="*/ 0 h 407522"/>
                <a:gd name="connsiteX1" fmla="*/ 119632 w 120271"/>
                <a:gd name="connsiteY1" fmla="*/ 200297 h 407522"/>
                <a:gd name="connsiteX2" fmla="*/ 6420 w 120271"/>
                <a:gd name="connsiteY2" fmla="*/ 400595 h 407522"/>
                <a:gd name="connsiteX3" fmla="*/ 15129 w 120271"/>
                <a:gd name="connsiteY3" fmla="*/ 357052 h 407522"/>
                <a:gd name="connsiteX0" fmla="*/ 0 w 121935"/>
                <a:gd name="connsiteY0" fmla="*/ 0 h 407522"/>
                <a:gd name="connsiteX1" fmla="*/ 121919 w 121935"/>
                <a:gd name="connsiteY1" fmla="*/ 200297 h 407522"/>
                <a:gd name="connsiteX2" fmla="*/ 8707 w 121935"/>
                <a:gd name="connsiteY2" fmla="*/ 400595 h 407522"/>
                <a:gd name="connsiteX3" fmla="*/ 17416 w 121935"/>
                <a:gd name="connsiteY3" fmla="*/ 357052 h 407522"/>
                <a:gd name="connsiteX0" fmla="*/ 4355 w 126290"/>
                <a:gd name="connsiteY0" fmla="*/ 0 h 413020"/>
                <a:gd name="connsiteX1" fmla="*/ 126274 w 126290"/>
                <a:gd name="connsiteY1" fmla="*/ 200297 h 413020"/>
                <a:gd name="connsiteX2" fmla="*/ 13062 w 126290"/>
                <a:gd name="connsiteY2" fmla="*/ 400595 h 413020"/>
                <a:gd name="connsiteX3" fmla="*/ 4354 w 126290"/>
                <a:gd name="connsiteY3" fmla="*/ 383178 h 413020"/>
                <a:gd name="connsiteX0" fmla="*/ 5774 w 127709"/>
                <a:gd name="connsiteY0" fmla="*/ 0 h 413715"/>
                <a:gd name="connsiteX1" fmla="*/ 127693 w 127709"/>
                <a:gd name="connsiteY1" fmla="*/ 200297 h 413715"/>
                <a:gd name="connsiteX2" fmla="*/ 14481 w 127709"/>
                <a:gd name="connsiteY2" fmla="*/ 400595 h 413715"/>
                <a:gd name="connsiteX3" fmla="*/ 3391 w 127709"/>
                <a:gd name="connsiteY3" fmla="*/ 385559 h 41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09" h="413715">
                  <a:moveTo>
                    <a:pt x="5774" y="0"/>
                  </a:moveTo>
                  <a:cubicBezTo>
                    <a:pt x="80522" y="66765"/>
                    <a:pt x="126242" y="133531"/>
                    <a:pt x="127693" y="200297"/>
                  </a:cubicBezTo>
                  <a:cubicBezTo>
                    <a:pt x="129144" y="267063"/>
                    <a:pt x="35198" y="369718"/>
                    <a:pt x="14481" y="400595"/>
                  </a:cubicBezTo>
                  <a:cubicBezTo>
                    <a:pt x="-6236" y="431472"/>
                    <a:pt x="488" y="400073"/>
                    <a:pt x="3391" y="385559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5" name="Двойная стрелка вверх/вниз 54"/>
            <p:cNvSpPr/>
            <p:nvPr/>
          </p:nvSpPr>
          <p:spPr>
            <a:xfrm>
              <a:off x="6181480" y="2450626"/>
              <a:ext cx="260709" cy="244764"/>
            </a:xfrm>
            <a:prstGeom prst="upDownArrow">
              <a:avLst>
                <a:gd name="adj1" fmla="val 50000"/>
                <a:gd name="adj2" fmla="val 31022"/>
              </a:avLst>
            </a:prstGeom>
            <a:solidFill>
              <a:srgbClr val="FFF0C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6" name="Двойная стрелка вверх/вниз 55"/>
            <p:cNvSpPr/>
            <p:nvPr/>
          </p:nvSpPr>
          <p:spPr>
            <a:xfrm>
              <a:off x="8126649" y="2456072"/>
              <a:ext cx="260709" cy="244764"/>
            </a:xfrm>
            <a:prstGeom prst="upDownArrow">
              <a:avLst>
                <a:gd name="adj1" fmla="val 50000"/>
                <a:gd name="adj2" fmla="val 31022"/>
              </a:avLst>
            </a:prstGeom>
            <a:solidFill>
              <a:srgbClr val="FFF0C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4724629" y="2135125"/>
              <a:ext cx="650450" cy="1450515"/>
            </a:xfrm>
            <a:custGeom>
              <a:avLst/>
              <a:gdLst>
                <a:gd name="connsiteX0" fmla="*/ 0 w 740228"/>
                <a:gd name="connsiteY0" fmla="*/ 4892 h 1450515"/>
                <a:gd name="connsiteX1" fmla="*/ 226423 w 740228"/>
                <a:gd name="connsiteY1" fmla="*/ 187772 h 1450515"/>
                <a:gd name="connsiteX2" fmla="*/ 505097 w 740228"/>
                <a:gd name="connsiteY2" fmla="*/ 1232801 h 1450515"/>
                <a:gd name="connsiteX3" fmla="*/ 740228 w 740228"/>
                <a:gd name="connsiteY3" fmla="*/ 1450515 h 145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228" h="1450515">
                  <a:moveTo>
                    <a:pt x="0" y="4892"/>
                  </a:moveTo>
                  <a:cubicBezTo>
                    <a:pt x="71120" y="-5994"/>
                    <a:pt x="142240" y="-16880"/>
                    <a:pt x="226423" y="187772"/>
                  </a:cubicBezTo>
                  <a:cubicBezTo>
                    <a:pt x="310606" y="392424"/>
                    <a:pt x="419463" y="1022344"/>
                    <a:pt x="505097" y="1232801"/>
                  </a:cubicBezTo>
                  <a:cubicBezTo>
                    <a:pt x="590731" y="1443258"/>
                    <a:pt x="665479" y="1446886"/>
                    <a:pt x="740228" y="1450515"/>
                  </a:cubicBezTo>
                </a:path>
              </a:pathLst>
            </a:custGeom>
            <a:noFill/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cxnSp>
          <p:nvCxnSpPr>
            <p:cNvPr id="58" name="Прямая со стрелкой 57"/>
            <p:cNvCxnSpPr/>
            <p:nvPr/>
          </p:nvCxnSpPr>
          <p:spPr>
            <a:xfrm>
              <a:off x="3851702" y="6043399"/>
              <a:ext cx="379647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>
              <a:off x="5487122" y="6043399"/>
              <a:ext cx="37964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/>
            <p:nvPr/>
          </p:nvCxnSpPr>
          <p:spPr>
            <a:xfrm>
              <a:off x="7296900" y="6043399"/>
              <a:ext cx="379647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658163" y="1299029"/>
              <a:ext cx="889097" cy="323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Online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863209" y="3963553"/>
              <a:ext cx="1104386" cy="323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Offline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638482" y="1825431"/>
            <a:ext cx="22556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 Charm-Tau Factory will require significant computing resources for data analysis, simulation and storage.</a:t>
            </a:r>
            <a:endParaRPr lang="ru-RU" dirty="0"/>
          </a:p>
          <a:p>
            <a:endParaRPr lang="ru-RU" dirty="0"/>
          </a:p>
          <a:p>
            <a:r>
              <a:rPr lang="en-US" dirty="0"/>
              <a:t>Estimated requirements: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</a:t>
            </a:r>
            <a:r>
              <a:rPr lang="ru-RU" dirty="0"/>
              <a:t> </a:t>
            </a:r>
            <a:r>
              <a:rPr lang="en-US" dirty="0" err="1"/>
              <a:t>Pflops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200-300 </a:t>
            </a:r>
            <a:r>
              <a:rPr lang="en-US" dirty="0" err="1"/>
              <a:t>Pbytes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480" y="568056"/>
            <a:ext cx="8199743" cy="61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999" y="1145766"/>
            <a:ext cx="6108001" cy="45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0040" y="-24340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</a:t>
            </a:r>
            <a:r>
              <a:rPr lang="ru-RU" sz="2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en-US" sz="2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Particle </a:t>
            </a:r>
            <a:r>
              <a:rPr lang="en-US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Physics at </a:t>
            </a:r>
            <a:r>
              <a:rPr lang="en-US" sz="28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Budker</a:t>
            </a:r>
            <a:r>
              <a:rPr lang="en-US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INP</a:t>
            </a:r>
            <a:endParaRPr lang="ru-RU" sz="2800" b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34297" y="765175"/>
            <a:ext cx="8569325" cy="60928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2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 </a:t>
            </a:r>
            <a:r>
              <a:rPr lang="ru-RU" altLang="ru-RU" sz="2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   </a:t>
            </a:r>
            <a:r>
              <a:rPr lang="en-US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few generations of the  colliders and </a:t>
            </a:r>
            <a:r>
              <a:rPr lang="en-US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detector</a:t>
            </a:r>
            <a:endParaRPr lang="ru-RU" alt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ea typeface="ＭＳ Ｐゴシック" charset="0"/>
              </a:rPr>
              <a:t>  World-wide </a:t>
            </a:r>
            <a:r>
              <a:rPr lang="en-US" sz="2000" b="1" dirty="0">
                <a:solidFill>
                  <a:srgbClr val="FF0000"/>
                </a:solidFill>
                <a:ea typeface="ＭＳ Ｐゴシック" charset="0"/>
              </a:rPr>
              <a:t>recognized  contributions to particle physics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ru-RU" sz="20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1800" b="1" u="sng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Collider </a:t>
            </a:r>
            <a:r>
              <a:rPr lang="en-US" altLang="ru-RU" sz="2000" b="1" u="sng" dirty="0">
                <a:ea typeface="ＭＳ Ｐゴシック" panose="020B0600070205080204" pitchFamily="34" charset="-128"/>
              </a:rPr>
              <a:t>          </a:t>
            </a:r>
            <a:r>
              <a:rPr lang="en-US" altLang="ru-RU" sz="2000" b="1" i="1" u="sng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2E, </a:t>
            </a:r>
            <a:r>
              <a:rPr lang="en-US" altLang="ru-RU" sz="2000" b="1" i="1" u="sng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Gev</a:t>
            </a:r>
            <a:r>
              <a:rPr lang="en-US" altLang="ru-RU" sz="2000" b="1" u="sng" dirty="0">
                <a:ea typeface="ＭＳ Ｐゴシック" panose="020B0600070205080204" pitchFamily="34" charset="-128"/>
              </a:rPr>
              <a:t>       </a:t>
            </a:r>
            <a:r>
              <a:rPr lang="en-US" altLang="ru-RU" sz="1800" b="1" i="1" u="sng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Detectors                  Operation</a:t>
            </a:r>
            <a:r>
              <a:rPr lang="en-US" altLang="ru-RU" sz="2000" b="1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2000" b="1" dirty="0">
                <a:ea typeface="ＭＳ Ｐゴシック" panose="020B0600070205080204" pitchFamily="34" charset="-128"/>
              </a:rPr>
              <a:t>VEP-1 </a:t>
            </a:r>
            <a:r>
              <a:rPr lang="en-US" altLang="ru-RU" sz="1800" b="1" dirty="0">
                <a:ea typeface="ＭＳ Ｐゴシック" panose="020B0600070205080204" pitchFamily="34" charset="-128"/>
              </a:rPr>
              <a:t>(e</a:t>
            </a:r>
            <a:r>
              <a:rPr lang="en-US" altLang="ru-RU" sz="1800" b="1" baseline="30000" dirty="0">
                <a:ea typeface="ＭＳ Ｐゴシック" panose="020B0600070205080204" pitchFamily="34" charset="-128"/>
              </a:rPr>
              <a:t>-</a:t>
            </a:r>
            <a:r>
              <a:rPr lang="en-US" altLang="ru-RU" sz="1800" b="1" dirty="0">
                <a:ea typeface="ＭＳ Ｐゴシック" panose="020B0600070205080204" pitchFamily="34" charset="-128"/>
              </a:rPr>
              <a:t>e</a:t>
            </a:r>
            <a:r>
              <a:rPr lang="en-US" altLang="ru-RU" sz="1800" b="1" baseline="30000" dirty="0">
                <a:ea typeface="ＭＳ Ｐゴシック" panose="020B0600070205080204" pitchFamily="34" charset="-128"/>
              </a:rPr>
              <a:t>-</a:t>
            </a:r>
            <a:r>
              <a:rPr lang="en-US" altLang="ru-RU" sz="1800" b="1" dirty="0">
                <a:ea typeface="ＭＳ Ｐゴシック" panose="020B0600070205080204" pitchFamily="34" charset="-128"/>
              </a:rPr>
              <a:t>)</a:t>
            </a:r>
            <a:r>
              <a:rPr lang="en-US" altLang="ru-RU" sz="2000" b="1" dirty="0">
                <a:ea typeface="ＭＳ Ｐゴシック" panose="020B0600070205080204" pitchFamily="34" charset="-128"/>
              </a:rPr>
              <a:t>  </a:t>
            </a:r>
            <a:r>
              <a:rPr lang="en-US" altLang="ru-RU" sz="2000" b="1" dirty="0" smtClean="0">
                <a:ea typeface="ＭＳ Ｐゴシック" panose="020B0600070205080204" pitchFamily="34" charset="-128"/>
              </a:rPr>
              <a:t>  </a:t>
            </a:r>
            <a:r>
              <a:rPr lang="en-US" altLang="ru-RU" sz="2000" b="1" dirty="0">
                <a:ea typeface="ＭＳ Ｐゴシック" panose="020B0600070205080204" pitchFamily="34" charset="-128"/>
              </a:rPr>
              <a:t>0.32     </a:t>
            </a:r>
            <a:r>
              <a:rPr lang="en-US" altLang="ru-RU" sz="2000" b="1" dirty="0" smtClean="0">
                <a:ea typeface="ＭＳ Ｐゴシック" panose="020B0600070205080204" pitchFamily="34" charset="-128"/>
              </a:rPr>
              <a:t>   </a:t>
            </a:r>
            <a:r>
              <a:rPr lang="en-US" altLang="ru-RU" sz="2000" b="1" dirty="0">
                <a:ea typeface="ＭＳ Ｐゴシック" panose="020B0600070205080204" pitchFamily="34" charset="-128"/>
              </a:rPr>
              <a:t>2 detectors             </a:t>
            </a:r>
            <a:r>
              <a:rPr lang="en-US" altLang="ru-RU" sz="2000" b="1" dirty="0" smtClean="0">
                <a:ea typeface="ＭＳ Ｐゴシック" panose="020B0600070205080204" pitchFamily="34" charset="-128"/>
              </a:rPr>
              <a:t>  </a:t>
            </a:r>
            <a:r>
              <a:rPr lang="en-US" altLang="ru-RU" sz="2000" b="1" dirty="0">
                <a:ea typeface="ＭＳ Ｐゴシック" panose="020B0600070205080204" pitchFamily="34" charset="-128"/>
              </a:rPr>
              <a:t>196</a:t>
            </a:r>
            <a:r>
              <a:rPr lang="ru-RU" altLang="ru-RU" sz="2000" b="1" dirty="0">
                <a:ea typeface="ＭＳ Ｐゴシック" panose="020B0600070205080204" pitchFamily="34" charset="-128"/>
              </a:rPr>
              <a:t>5</a:t>
            </a:r>
            <a:r>
              <a:rPr lang="en-US" altLang="ru-RU" sz="2000" b="1" dirty="0">
                <a:ea typeface="ＭＳ Ｐゴシック" panose="020B0600070205080204" pitchFamily="34" charset="-128"/>
              </a:rPr>
              <a:t>-</a:t>
            </a:r>
            <a:r>
              <a:rPr lang="ru-RU" altLang="ru-RU" sz="2000" b="1" dirty="0">
                <a:ea typeface="ＭＳ Ｐゴシック" panose="020B0600070205080204" pitchFamily="34" charset="-128"/>
              </a:rPr>
              <a:t>67</a:t>
            </a:r>
            <a:endParaRPr lang="en-US" altLang="ru-RU" sz="2000" b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2000" b="1" dirty="0">
                <a:ea typeface="ＭＳ Ｐゴシック" panose="020B0600070205080204" pitchFamily="34" charset="-128"/>
              </a:rPr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2000" b="1" dirty="0">
                <a:ea typeface="ＭＳ Ｐゴシック" panose="020B0600070205080204" pitchFamily="34" charset="-128"/>
              </a:rPr>
              <a:t>VEPP-2           1.4          3 detectors               1967-72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ru-RU" sz="2000" b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2000" b="1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VEPP-3           2.0          2 detectors              </a:t>
            </a:r>
            <a:r>
              <a:rPr lang="en-US" altLang="ru-RU" sz="2000" b="1" dirty="0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>  </a:t>
            </a:r>
            <a:r>
              <a:rPr lang="en-US" altLang="ru-RU" sz="2000" b="1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1972-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1200" b="1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 (booster and </a:t>
            </a:r>
            <a:r>
              <a:rPr lang="en-US" altLang="ru-RU" sz="1200" b="1" dirty="0" err="1">
                <a:solidFill>
                  <a:srgbClr val="006600"/>
                </a:solidFill>
                <a:ea typeface="ＭＳ Ｐゴシック" panose="020B0600070205080204" pitchFamily="34" charset="-128"/>
              </a:rPr>
              <a:t>Nucl</a:t>
            </a:r>
            <a:r>
              <a:rPr lang="en-US" altLang="ru-RU" sz="1200" b="1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. Phys)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ru-RU" sz="2000" b="1" dirty="0">
              <a:solidFill>
                <a:srgbClr val="0066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2000" b="1" dirty="0">
                <a:ea typeface="ＭＳ Ｐゴシック" panose="020B0600070205080204" pitchFamily="34" charset="-128"/>
              </a:rPr>
              <a:t>VEPP-4         11.0          OLYA, MD-1             1980-85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2000" b="1" dirty="0">
                <a:ea typeface="ＭＳ Ｐゴシック" panose="020B0600070205080204" pitchFamily="34" charset="-128"/>
              </a:rPr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2000" b="1" dirty="0">
                <a:ea typeface="ＭＳ Ｐゴシック" panose="020B0600070205080204" pitchFamily="34" charset="-128"/>
              </a:rPr>
              <a:t>VEPP-2M        1.4          OLYA, ND, CMD      1974-2000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2000" b="1" dirty="0">
                <a:ea typeface="ＭＳ Ｐゴシック" panose="020B0600070205080204" pitchFamily="34" charset="-128"/>
              </a:rPr>
              <a:t>                                       SND, CMD-2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ru-RU" sz="2000" b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2000" b="1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VEPP-4M      11.0          KEDR                       </a:t>
            </a:r>
            <a:r>
              <a:rPr lang="en-US" altLang="ru-RU" sz="2000" b="1" dirty="0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>  </a:t>
            </a:r>
            <a:r>
              <a:rPr lang="en-US" altLang="ru-RU" sz="2000" b="1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2000-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ru-RU" sz="2000" b="1" dirty="0">
              <a:solidFill>
                <a:srgbClr val="0066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2000" b="1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VEPP-2000     2.0          SND, CMD-3             2009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ru-RU" sz="2000" b="1" dirty="0">
              <a:solidFill>
                <a:srgbClr val="0066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2000" b="1" dirty="0">
                <a:ea typeface="ＭＳ Ｐゴシック" panose="020B0600070205080204" pitchFamily="34" charset="-128"/>
              </a:rPr>
              <a:t>Tau-Charm                                                         ?</a:t>
            </a:r>
            <a:endParaRPr lang="ru-RU" altLang="ru-RU" sz="2000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22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2062" y="171950"/>
            <a:ext cx="2377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Conclusion</a:t>
            </a:r>
            <a:r>
              <a:rPr lang="ru-RU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(1)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96672" y="892055"/>
            <a:ext cx="91187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6600"/>
                </a:solidFill>
                <a:ea typeface="ＭＳ Ｐゴシック" charset="0"/>
              </a:rPr>
              <a:t>For realization of physics potential of the SCTF we have to built the detector with excellent performance-  it  is very interesting and difficult task</a:t>
            </a:r>
            <a:endParaRPr lang="ru-RU" sz="2400" b="1" dirty="0" smtClean="0">
              <a:solidFill>
                <a:srgbClr val="006600"/>
              </a:solidFill>
              <a:ea typeface="ＭＳ Ｐゴシック" charset="0"/>
            </a:endParaRPr>
          </a:p>
          <a:p>
            <a:pPr>
              <a:defRPr/>
            </a:pPr>
            <a:endParaRPr lang="en-US" sz="2400" b="1" dirty="0" smtClean="0">
              <a:solidFill>
                <a:srgbClr val="006600"/>
              </a:solidFill>
              <a:ea typeface="ＭＳ Ｐゴシック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6600"/>
                </a:solidFill>
                <a:ea typeface="ＭＳ Ｐゴシック" charset="0"/>
              </a:rPr>
              <a:t>Most of subdetectors can  be constructed on the base of existing detector technologies but we have  to choice the optimal ones among many options  (extensive R@D is needed) </a:t>
            </a:r>
            <a:endParaRPr lang="ru-RU" sz="2400" b="1" dirty="0" smtClean="0">
              <a:solidFill>
                <a:srgbClr val="006600"/>
              </a:solidFill>
              <a:ea typeface="ＭＳ Ｐゴシック" charset="0"/>
            </a:endParaRPr>
          </a:p>
          <a:p>
            <a:pPr>
              <a:defRPr/>
            </a:pPr>
            <a:endParaRPr lang="en-US" sz="2400" b="1" dirty="0" smtClean="0">
              <a:solidFill>
                <a:srgbClr val="006600"/>
              </a:solidFill>
              <a:ea typeface="ＭＳ Ｐゴシック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6600"/>
                </a:solidFill>
                <a:ea typeface="ＭＳ Ｐゴシック" charset="0"/>
              </a:rPr>
              <a:t>But FARICH for PID is very challenging and probably we need to have more simple option for PID at the beginning   </a:t>
            </a:r>
            <a:endParaRPr lang="en-US" sz="2400" b="1" dirty="0">
              <a:solidFill>
                <a:srgbClr val="0066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Conclusion</a:t>
            </a:r>
            <a:r>
              <a:rPr lang="ru-RU" sz="2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(2)</a:t>
            </a:r>
            <a:r>
              <a:rPr lang="en-US" sz="2800" b="1" dirty="0" smtClean="0">
                <a:solidFill>
                  <a:srgbClr val="993300"/>
                </a:solidFill>
              </a:rPr>
              <a:t> </a:t>
            </a:r>
            <a:endParaRPr lang="en-GB" sz="2800" b="1" dirty="0">
              <a:solidFill>
                <a:srgbClr val="993300"/>
              </a:solidFill>
            </a:endParaRP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052514"/>
            <a:ext cx="10047890" cy="5329237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6600"/>
                </a:solidFill>
                <a:ea typeface="ＭＳ Ｐゴシック" charset="0"/>
              </a:rPr>
              <a:t>A few generations of colliders and detectors successfully operated at </a:t>
            </a:r>
            <a:r>
              <a:rPr lang="en-US" sz="2400" b="1" dirty="0" err="1">
                <a:solidFill>
                  <a:srgbClr val="006600"/>
                </a:solidFill>
                <a:ea typeface="ＭＳ Ｐゴシック" charset="0"/>
              </a:rPr>
              <a:t>Budker</a:t>
            </a:r>
            <a:r>
              <a:rPr lang="en-US" sz="2400" b="1" dirty="0">
                <a:solidFill>
                  <a:srgbClr val="006600"/>
                </a:solidFill>
                <a:ea typeface="ＭＳ Ｐゴシック" charset="0"/>
              </a:rPr>
              <a:t> INP with world-wide recognized  contributions to particle </a:t>
            </a:r>
            <a:r>
              <a:rPr lang="en-US" sz="2400" b="1" dirty="0" smtClean="0">
                <a:solidFill>
                  <a:srgbClr val="006600"/>
                </a:solidFill>
                <a:ea typeface="ＭＳ Ｐゴシック" charset="0"/>
              </a:rPr>
              <a:t>physics</a:t>
            </a:r>
            <a:endParaRPr lang="ru-RU" sz="2400" b="1" dirty="0" smtClean="0">
              <a:solidFill>
                <a:srgbClr val="006600"/>
              </a:solidFill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en-US" sz="2400" b="1" dirty="0">
              <a:solidFill>
                <a:srgbClr val="006600"/>
              </a:solidFill>
              <a:ea typeface="ＭＳ Ｐゴシック" charset="0"/>
            </a:endParaRPr>
          </a:p>
          <a:p>
            <a:pPr marL="457200" indent="-457200" eaLnBrk="1" hangingPunct="1">
              <a:buAutoNum type="arabicPeriod" startAt="2"/>
              <a:defRPr/>
            </a:pPr>
            <a:r>
              <a:rPr lang="en-US" sz="2400" b="1" dirty="0" smtClean="0">
                <a:solidFill>
                  <a:srgbClr val="006600"/>
                </a:solidFill>
                <a:ea typeface="ＭＳ Ｐゴシック" charset="0"/>
              </a:rPr>
              <a:t>VEPP-4M </a:t>
            </a:r>
            <a:r>
              <a:rPr lang="en-US" sz="2400" b="1" dirty="0">
                <a:solidFill>
                  <a:srgbClr val="006600"/>
                </a:solidFill>
                <a:ea typeface="ＭＳ Ｐゴシック" charset="0"/>
              </a:rPr>
              <a:t>and VEPP-2000 with 3 detectors are in operation at present</a:t>
            </a:r>
            <a:r>
              <a:rPr lang="en-US" sz="2400" b="1" dirty="0">
                <a:solidFill>
                  <a:srgbClr val="006600"/>
                </a:solidFill>
                <a:ea typeface="ＭＳ Ｐゴシック" charset="0"/>
                <a:sym typeface="Symbol" charset="0"/>
              </a:rPr>
              <a:t> </a:t>
            </a:r>
            <a:endParaRPr lang="ru-RU" sz="2400" b="1" dirty="0" smtClean="0">
              <a:solidFill>
                <a:srgbClr val="006600"/>
              </a:solidFill>
              <a:ea typeface="ＭＳ Ｐゴシック" charset="0"/>
              <a:sym typeface="Symbol" charset="0"/>
            </a:endParaRPr>
          </a:p>
          <a:p>
            <a:pPr marL="0" indent="0" eaLnBrk="1" hangingPunct="1">
              <a:buNone/>
              <a:defRPr/>
            </a:pPr>
            <a:r>
              <a:rPr lang="ru-RU" sz="2400" b="1" dirty="0">
                <a:solidFill>
                  <a:srgbClr val="006600"/>
                </a:solidFill>
                <a:ea typeface="ＭＳ Ｐゴシック" charset="0"/>
                <a:sym typeface="Symbol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ea typeface="ＭＳ Ｐゴシック" charset="0"/>
                <a:sym typeface="Symbol" charset="0"/>
              </a:rPr>
              <a:t>       </a:t>
            </a:r>
            <a:r>
              <a:rPr lang="en-US" sz="2400" b="1" dirty="0" smtClean="0">
                <a:solidFill>
                  <a:srgbClr val="993300"/>
                </a:solidFill>
                <a:ea typeface="ＭＳ Ｐゴシック" charset="0"/>
                <a:sym typeface="Symbol" charset="0"/>
              </a:rPr>
              <a:t>interesting </a:t>
            </a:r>
            <a:r>
              <a:rPr lang="en-US" sz="2400" b="1" dirty="0" smtClean="0">
                <a:solidFill>
                  <a:srgbClr val="993300"/>
                </a:solidFill>
                <a:ea typeface="ＭＳ Ｐゴシック" charset="0"/>
              </a:rPr>
              <a:t>physics in the coming  years</a:t>
            </a:r>
            <a:r>
              <a:rPr lang="en-US" sz="2400" b="1" dirty="0" smtClean="0">
                <a:solidFill>
                  <a:srgbClr val="006600"/>
                </a:solidFill>
                <a:ea typeface="ＭＳ Ｐゴシック" charset="0"/>
              </a:rPr>
              <a:t>  </a:t>
            </a:r>
            <a:endParaRPr lang="ru-RU" sz="2400" b="1" dirty="0" smtClean="0">
              <a:solidFill>
                <a:srgbClr val="006600"/>
              </a:solidFill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en-US" sz="2400" b="1" dirty="0">
              <a:solidFill>
                <a:srgbClr val="006600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3.   </a:t>
            </a:r>
            <a:r>
              <a:rPr lang="en-US" sz="2400" b="1" dirty="0" smtClean="0">
                <a:solidFill>
                  <a:srgbClr val="FF0000"/>
                </a:solidFill>
                <a:ea typeface="ＭＳ Ｐゴシック" charset="0"/>
              </a:rPr>
              <a:t>1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ea typeface="ＭＳ Ｐゴシック" charset="0"/>
              </a:rPr>
              <a:t>2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 is  good background for Super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Tau-Charm Factory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at  BINP!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4.   </a:t>
            </a:r>
            <a:r>
              <a:rPr lang="en-US" sz="2400" b="1" dirty="0" err="1" smtClean="0">
                <a:solidFill>
                  <a:srgbClr val="006600"/>
                </a:solidFill>
                <a:ea typeface="ＭＳ Ｐゴシック" charset="0"/>
              </a:rPr>
              <a:t>Budker</a:t>
            </a:r>
            <a:r>
              <a:rPr lang="en-US" sz="2400" b="1" dirty="0" smtClean="0">
                <a:solidFill>
                  <a:srgbClr val="006600"/>
                </a:solidFill>
                <a:ea typeface="ＭＳ Ｐゴシック" charset="0"/>
              </a:rPr>
              <a:t> </a:t>
            </a:r>
            <a:r>
              <a:rPr lang="en-US" sz="2400" b="1" dirty="0">
                <a:solidFill>
                  <a:srgbClr val="006600"/>
                </a:solidFill>
                <a:ea typeface="ＭＳ Ｐゴシック" charset="0"/>
              </a:rPr>
              <a:t>INP successfully collaborates in </a:t>
            </a:r>
            <a:r>
              <a:rPr lang="en-US" sz="2400" b="1" dirty="0" smtClean="0">
                <a:solidFill>
                  <a:srgbClr val="006600"/>
                </a:solidFill>
                <a:ea typeface="ＭＳ Ｐゴシック" charset="0"/>
              </a:rPr>
              <a:t>many outstanding  </a:t>
            </a:r>
            <a:r>
              <a:rPr lang="en-US" sz="2400" b="1" dirty="0">
                <a:solidFill>
                  <a:srgbClr val="006600"/>
                </a:solidFill>
                <a:ea typeface="ＭＳ Ｐゴシック" charset="0"/>
              </a:rPr>
              <a:t>experiments </a:t>
            </a:r>
            <a:r>
              <a:rPr lang="en-US" sz="2400" b="1" dirty="0" smtClean="0">
                <a:solidFill>
                  <a:srgbClr val="006600"/>
                </a:solidFill>
                <a:ea typeface="ＭＳ Ｐゴシック" charset="0"/>
              </a:rPr>
              <a:t>in </a:t>
            </a:r>
            <a:r>
              <a:rPr lang="ru-RU" sz="2400" b="1" dirty="0" smtClean="0">
                <a:solidFill>
                  <a:srgbClr val="006600"/>
                </a:solidFill>
                <a:ea typeface="ＭＳ Ｐゴシック" charset="0"/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lang="ru-RU" sz="2400" b="1" dirty="0">
                <a:solidFill>
                  <a:srgbClr val="006600"/>
                </a:solidFill>
                <a:ea typeface="ＭＳ Ｐゴシック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ea typeface="ＭＳ Ｐゴシック" charset="0"/>
              </a:rPr>
              <a:t>      </a:t>
            </a:r>
            <a:r>
              <a:rPr lang="en-US" sz="2400" b="1" dirty="0" smtClean="0">
                <a:solidFill>
                  <a:srgbClr val="006600"/>
                </a:solidFill>
                <a:ea typeface="ＭＳ Ｐゴシック" charset="0"/>
              </a:rPr>
              <a:t>other lab’s and </a:t>
            </a:r>
            <a:r>
              <a:rPr lang="en-US" sz="2400" b="1" dirty="0" smtClean="0">
                <a:solidFill>
                  <a:srgbClr val="FF0000"/>
                </a:solidFill>
                <a:ea typeface="ＭＳ Ｐゴシック" charset="0"/>
              </a:rPr>
              <a:t>we hope our colleagues  will  join to SCTF project </a:t>
            </a:r>
            <a:endParaRPr lang="en-US" sz="2400" b="1" dirty="0">
              <a:solidFill>
                <a:srgbClr val="FF0000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sz="2400" b="1" dirty="0">
              <a:solidFill>
                <a:srgbClr val="9933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404813"/>
            <a:ext cx="8915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sz="28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VEPP-2000 Collider</a:t>
            </a:r>
            <a:r>
              <a:rPr lang="en-US" altLang="ru-RU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/>
            </a:r>
            <a:br>
              <a:rPr lang="en-US" altLang="ru-RU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</a:br>
            <a:r>
              <a:rPr lang="en-US" altLang="ru-RU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</a:t>
            </a:r>
            <a:br>
              <a:rPr lang="en-US" altLang="ru-RU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</a:br>
            <a:r>
              <a:rPr lang="en-US" altLang="ru-RU" sz="1600" b="1">
                <a:latin typeface="Tahoma" panose="020B0604030504040204" pitchFamily="34" charset="0"/>
              </a:rPr>
              <a:t>Status: in operation since 2009  </a:t>
            </a:r>
            <a:r>
              <a:rPr lang="en-US" altLang="ru-RU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  <a:endParaRPr lang="ru-RU" altLang="ru-RU" sz="32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grpSp>
        <p:nvGrpSpPr>
          <p:cNvPr id="43010" name="Group 3"/>
          <p:cNvGrpSpPr>
            <a:grpSpLocks/>
          </p:cNvGrpSpPr>
          <p:nvPr/>
        </p:nvGrpSpPr>
        <p:grpSpPr bwMode="auto">
          <a:xfrm>
            <a:off x="1936751" y="838200"/>
            <a:ext cx="8316913" cy="5651500"/>
            <a:chOff x="340" y="346"/>
            <a:chExt cx="5239" cy="3560"/>
          </a:xfrm>
        </p:grpSpPr>
        <p:pic>
          <p:nvPicPr>
            <p:cNvPr id="43018" name="Picture 4" descr="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3385"/>
              <a:ext cx="749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9" name="Rectangle 5"/>
            <p:cNvSpPr>
              <a:spLocks noChangeArrowheads="1"/>
            </p:cNvSpPr>
            <p:nvPr/>
          </p:nvSpPr>
          <p:spPr bwMode="auto">
            <a:xfrm>
              <a:off x="340" y="3838"/>
              <a:ext cx="4400" cy="4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ru-RU" sz="1800"/>
            </a:p>
          </p:txBody>
        </p:sp>
        <p:sp>
          <p:nvSpPr>
            <p:cNvPr id="43020" name="Rectangle 6"/>
            <p:cNvSpPr>
              <a:spLocks noChangeArrowheads="1"/>
            </p:cNvSpPr>
            <p:nvPr/>
          </p:nvSpPr>
          <p:spPr bwMode="auto">
            <a:xfrm>
              <a:off x="5465" y="346"/>
              <a:ext cx="46" cy="299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ru-RU" sz="1800"/>
            </a:p>
          </p:txBody>
        </p:sp>
      </p:grpSp>
      <p:pic>
        <p:nvPicPr>
          <p:cNvPr id="43011" name="Picture 7" descr="vepp2000_3d_berkaev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700213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286000" y="1371600"/>
            <a:ext cx="2286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CMD-3</a:t>
            </a:r>
          </a:p>
          <a:p>
            <a:pPr algn="ctr">
              <a:defRPr/>
            </a:pPr>
            <a:r>
              <a:rPr lang="en-US">
                <a:solidFill>
                  <a:schemeClr val="accent2"/>
                </a:solidFill>
                <a:latin typeface="Tahoma" pitchFamily="34" charset="0"/>
              </a:rPr>
              <a:t>Cryogenic Magnetic Detector</a:t>
            </a:r>
            <a:endParaRPr lang="ru-RU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464425" y="4941888"/>
            <a:ext cx="2209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SND</a:t>
            </a:r>
          </a:p>
          <a:p>
            <a:pPr algn="ctr">
              <a:defRPr/>
            </a:pPr>
            <a:r>
              <a:rPr lang="en-US">
                <a:solidFill>
                  <a:schemeClr val="accent2"/>
                </a:solidFill>
                <a:latin typeface="Tahoma" pitchFamily="34" charset="0"/>
              </a:rPr>
              <a:t>S</a:t>
            </a:r>
            <a:r>
              <a:rPr lang="ru-RU">
                <a:solidFill>
                  <a:schemeClr val="accent2"/>
                </a:solidFill>
                <a:latin typeface="Tahoma" pitchFamily="34" charset="0"/>
              </a:rPr>
              <a:t>cintillator</a:t>
            </a:r>
            <a:r>
              <a:rPr lang="en-US">
                <a:solidFill>
                  <a:schemeClr val="accent2"/>
                </a:solidFill>
                <a:latin typeface="Tahoma" pitchFamily="34" charset="0"/>
              </a:rPr>
              <a:t> Neutral  particles Detector</a:t>
            </a:r>
            <a:endParaRPr lang="ru-RU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43014" name="Text Box 10"/>
          <p:cNvSpPr txBox="1">
            <a:spLocks noChangeArrowheads="1"/>
          </p:cNvSpPr>
          <p:nvPr/>
        </p:nvSpPr>
        <p:spPr bwMode="auto">
          <a:xfrm>
            <a:off x="1524000" y="4876801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800">
                <a:solidFill>
                  <a:srgbClr val="000099"/>
                </a:solidFill>
                <a:latin typeface="Tahoma" panose="020B0604030504040204" pitchFamily="34" charset="0"/>
              </a:rPr>
              <a:t>injection</a:t>
            </a:r>
          </a:p>
        </p:txBody>
      </p:sp>
      <p:sp>
        <p:nvSpPr>
          <p:cNvPr id="43015" name="Rectangle 11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ru-RU" sz="1800"/>
          </a:p>
        </p:txBody>
      </p:sp>
      <p:sp>
        <p:nvSpPr>
          <p:cNvPr id="43016" name="Text Box 12"/>
          <p:cNvSpPr txBox="1">
            <a:spLocks noChangeArrowheads="1"/>
          </p:cNvSpPr>
          <p:nvPr/>
        </p:nvSpPr>
        <p:spPr bwMode="auto">
          <a:xfrm>
            <a:off x="4583114" y="476250"/>
            <a:ext cx="39324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ru-RU" sz="2000" b="0">
                <a:cs typeface="Arial" panose="020B0604020202020204" pitchFamily="34" charset="0"/>
              </a:rPr>
              <a:t>    Round beams,  2 x 1000 MeV</a:t>
            </a:r>
            <a:r>
              <a:rPr lang="ru-RU" altLang="ru-RU" b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ru-RU" b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1600" b="0">
                <a:latin typeface="Times New Roman" panose="02020603050405020304" pitchFamily="18" charset="0"/>
                <a:cs typeface="Arial" panose="020B0604020202020204" pitchFamily="34" charset="0"/>
              </a:rPr>
              <a:t>                       </a:t>
            </a:r>
            <a:r>
              <a:rPr lang="en-US" altLang="ru-RU" sz="1600">
                <a:latin typeface="Times New Roman" panose="02020603050405020304" pitchFamily="18" charset="0"/>
                <a:cs typeface="Arial" panose="020B0604020202020204" pitchFamily="34" charset="0"/>
              </a:rPr>
              <a:t> (1x1 bunch)</a:t>
            </a:r>
            <a:endParaRPr lang="ru-RU" altLang="ru-RU" sz="16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017" name="Text Box 14"/>
          <p:cNvSpPr txBox="1">
            <a:spLocks noChangeArrowheads="1"/>
          </p:cNvSpPr>
          <p:nvPr/>
        </p:nvSpPr>
        <p:spPr bwMode="auto">
          <a:xfrm>
            <a:off x="2711451" y="5589589"/>
            <a:ext cx="32287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ru-RU" sz="1400" b="0" dirty="0">
                <a:solidFill>
                  <a:srgbClr val="006600"/>
                </a:solidFill>
              </a:rPr>
              <a:t> </a:t>
            </a:r>
            <a:r>
              <a:rPr lang="en-US" altLang="ru-RU" sz="1400" dirty="0">
                <a:solidFill>
                  <a:srgbClr val="006600"/>
                </a:solidFill>
              </a:rPr>
              <a:t>Present status:  </a:t>
            </a:r>
            <a:r>
              <a:rPr lang="en-US" altLang="ru-RU" sz="1400" dirty="0">
                <a:sym typeface="Symbol" panose="05050102010706020507" pitchFamily="18" charset="2"/>
              </a:rPr>
              <a:t> </a:t>
            </a:r>
            <a:r>
              <a:rPr lang="el-GR" altLang="ru-RU" sz="1600" dirty="0">
                <a:solidFill>
                  <a:srgbClr val="9933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ξ</a:t>
            </a:r>
            <a:r>
              <a:rPr lang="en-US" altLang="ru-RU" sz="1600" dirty="0" smtClean="0">
                <a:solidFill>
                  <a:srgbClr val="9933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=0.1</a:t>
            </a:r>
            <a:r>
              <a:rPr lang="ru-RU" altLang="ru-RU" sz="1600" dirty="0" smtClean="0">
                <a:solidFill>
                  <a:srgbClr val="9933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6</a:t>
            </a:r>
            <a:r>
              <a:rPr lang="en-US" altLang="ru-RU" sz="1600" dirty="0" smtClean="0">
                <a:solidFill>
                  <a:srgbClr val="9933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!</a:t>
            </a:r>
            <a:r>
              <a:rPr lang="en-US" altLang="ru-RU" sz="1600" dirty="0" smtClean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el-GR" altLang="ru-RU" sz="1600" dirty="0">
              <a:solidFill>
                <a:srgbClr val="FF000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ru-RU" sz="14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  <a:sym typeface="Symbol" panose="05050102010706020507" pitchFamily="18" charset="2"/>
              </a:rPr>
              <a:t>L</a:t>
            </a:r>
            <a:r>
              <a:rPr lang="en-US" altLang="ru-RU" sz="900" b="0" dirty="0" err="1">
                <a:cs typeface="Arial" panose="020B0604020202020204" pitchFamily="34" charset="0"/>
                <a:sym typeface="Symbol" panose="05050102010706020507" pitchFamily="18" charset="2"/>
              </a:rPr>
              <a:t>max</a:t>
            </a:r>
            <a:r>
              <a:rPr lang="en-US" altLang="ru-RU" sz="1400" dirty="0">
                <a:cs typeface="Arial" panose="020B0604020202020204" pitchFamily="34" charset="0"/>
                <a:sym typeface="Symbol" panose="05050102010706020507" pitchFamily="18" charset="2"/>
              </a:rPr>
              <a:t> =</a:t>
            </a:r>
            <a:r>
              <a:rPr lang="ru-RU" altLang="ru-RU" sz="1400" dirty="0">
                <a:cs typeface="Arial" panose="020B0604020202020204" pitchFamily="34" charset="0"/>
                <a:sym typeface="Symbol" panose="05050102010706020507" pitchFamily="18" charset="2"/>
              </a:rPr>
              <a:t>5</a:t>
            </a:r>
            <a:r>
              <a:rPr lang="en-US" altLang="ru-RU" sz="1400" dirty="0">
                <a:cs typeface="Arial" panose="020B0604020202020204" pitchFamily="34" charset="0"/>
                <a:sym typeface="Symbol" panose="05050102010706020507" pitchFamily="18" charset="2"/>
              </a:rPr>
              <a:t>x10</a:t>
            </a:r>
            <a:r>
              <a:rPr lang="en-US" altLang="ru-RU" sz="1400" baseline="30000" dirty="0">
                <a:cs typeface="Arial" panose="020B0604020202020204" pitchFamily="34" charset="0"/>
                <a:sym typeface="Symbol" panose="05050102010706020507" pitchFamily="18" charset="2"/>
              </a:rPr>
              <a:t>31 </a:t>
            </a:r>
            <a:r>
              <a:rPr lang="en-US" altLang="ru-RU" sz="1400" dirty="0">
                <a:cs typeface="Arial" panose="020B0604020202020204" pitchFamily="34" charset="0"/>
                <a:sym typeface="Symbol" panose="05050102010706020507" pitchFamily="18" charset="2"/>
              </a:rPr>
              <a:t>cm</a:t>
            </a:r>
            <a:r>
              <a:rPr lang="en-US" altLang="ru-RU" sz="1400" baseline="30000" dirty="0">
                <a:cs typeface="Arial" panose="020B0604020202020204" pitchFamily="34" charset="0"/>
                <a:sym typeface="Symbol" panose="05050102010706020507" pitchFamily="18" charset="2"/>
              </a:rPr>
              <a:t>-2 </a:t>
            </a:r>
            <a:r>
              <a:rPr lang="en-US" altLang="ru-RU" sz="1400" dirty="0">
                <a:cs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n-US" altLang="ru-RU" sz="1400" baseline="30000" dirty="0">
                <a:cs typeface="Arial" panose="020B0604020202020204" pitchFamily="34" charset="0"/>
                <a:sym typeface="Symbol" panose="05050102010706020507" pitchFamily="18" charset="2"/>
              </a:rPr>
              <a:t>-1   </a:t>
            </a:r>
            <a:r>
              <a:rPr lang="en-US" altLang="ru-RU" sz="1400" dirty="0">
                <a:cs typeface="Arial" panose="020B0604020202020204" pitchFamily="34" charset="0"/>
                <a:sym typeface="Symbol" panose="05050102010706020507" pitchFamily="18" charset="2"/>
              </a:rPr>
              <a:t>at  2E=1.0 GeV</a:t>
            </a:r>
            <a:endParaRPr lang="en-US" altLang="ru-RU" sz="1400" dirty="0">
              <a:cs typeface="Arial" panose="020B0604020202020204" pitchFamily="34" charset="0"/>
            </a:endParaRPr>
          </a:p>
          <a:p>
            <a:pPr eaLnBrk="1" hangingPunct="1"/>
            <a:endParaRPr lang="ru-RU" altLang="ru-RU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957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3614" y="265554"/>
            <a:ext cx="4573587" cy="480131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SND at VEPP-2000</a:t>
            </a:r>
            <a:endParaRPr lang="ru-RU" sz="2800" b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1774826" y="4652964"/>
            <a:ext cx="4392613" cy="1069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1600" b="0">
                <a:latin typeface="Tahoma" panose="020B0604030504040204" pitchFamily="34" charset="0"/>
              </a:rPr>
              <a:t>1 </a:t>
            </a:r>
            <a:r>
              <a:rPr lang="ru-RU" altLang="ru-RU" sz="1600">
                <a:latin typeface="Tahoma" panose="020B0604030504040204" pitchFamily="34" charset="0"/>
              </a:rPr>
              <a:t>– </a:t>
            </a:r>
            <a:r>
              <a:rPr lang="en-US" altLang="ru-RU" sz="1600">
                <a:latin typeface="Tahoma" panose="020B0604030504040204" pitchFamily="34" charset="0"/>
              </a:rPr>
              <a:t>beam pipe</a:t>
            </a:r>
            <a:r>
              <a:rPr lang="ru-RU" altLang="ru-RU" sz="1600">
                <a:latin typeface="Tahoma" panose="020B0604030504040204" pitchFamily="34" charset="0"/>
              </a:rPr>
              <a:t>, 2 – </a:t>
            </a:r>
            <a:r>
              <a:rPr lang="en-US" altLang="ru-RU" sz="1600">
                <a:latin typeface="Tahoma" panose="020B0604030504040204" pitchFamily="34" charset="0"/>
              </a:rPr>
              <a:t>tracking system</a:t>
            </a:r>
            <a:r>
              <a:rPr lang="ru-RU" altLang="ru-RU" sz="1600">
                <a:latin typeface="Tahoma" panose="020B0604030504040204" pitchFamily="34" charset="0"/>
              </a:rPr>
              <a:t>, 3 – </a:t>
            </a:r>
            <a:r>
              <a:rPr lang="en-US" altLang="ru-RU" sz="1600">
                <a:latin typeface="Tahoma" panose="020B0604030504040204" pitchFamily="34" charset="0"/>
              </a:rPr>
              <a:t>aerogel</a:t>
            </a:r>
            <a:r>
              <a:rPr lang="ru-RU" altLang="ru-RU" sz="1600">
                <a:latin typeface="Tahoma" panose="020B0604030504040204" pitchFamily="34" charset="0"/>
              </a:rPr>
              <a:t>, 4 – </a:t>
            </a:r>
            <a:r>
              <a:rPr lang="en-US" altLang="ru-RU" sz="1600">
                <a:latin typeface="Tahoma" panose="020B0604030504040204" pitchFamily="34" charset="0"/>
              </a:rPr>
              <a:t>NaI(Tl) crystals</a:t>
            </a:r>
            <a:r>
              <a:rPr lang="ru-RU" altLang="ru-RU" sz="1600">
                <a:latin typeface="Tahoma" panose="020B0604030504040204" pitchFamily="34" charset="0"/>
              </a:rPr>
              <a:t>, 5 – </a:t>
            </a:r>
            <a:r>
              <a:rPr lang="en-US" altLang="ru-RU" sz="1600">
                <a:latin typeface="Tahoma" panose="020B0604030504040204" pitchFamily="34" charset="0"/>
              </a:rPr>
              <a:t>phototriodes</a:t>
            </a:r>
            <a:r>
              <a:rPr lang="ru-RU" altLang="ru-RU" sz="1600">
                <a:latin typeface="Tahoma" panose="020B0604030504040204" pitchFamily="34" charset="0"/>
              </a:rPr>
              <a:t>, 6 – </a:t>
            </a:r>
            <a:r>
              <a:rPr lang="en-US" altLang="ru-RU" sz="1600">
                <a:latin typeface="Tahoma" panose="020B0604030504040204" pitchFamily="34" charset="0"/>
              </a:rPr>
              <a:t>muon absorber</a:t>
            </a:r>
            <a:r>
              <a:rPr lang="ru-RU" altLang="ru-RU" sz="1600">
                <a:latin typeface="Tahoma" panose="020B0604030504040204" pitchFamily="34" charset="0"/>
              </a:rPr>
              <a:t>, 7</a:t>
            </a: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–9 – </a:t>
            </a:r>
            <a:r>
              <a:rPr lang="en-US" altLang="ru-RU" sz="1600">
                <a:latin typeface="Tahoma" panose="020B0604030504040204" pitchFamily="34" charset="0"/>
                <a:cs typeface="Tahoma" panose="020B0604030504040204" pitchFamily="34" charset="0"/>
              </a:rPr>
              <a:t>muon detector</a:t>
            </a: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ru-RU" sz="1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10 – </a:t>
            </a:r>
            <a:r>
              <a:rPr lang="en-US" altLang="ru-RU" sz="1600">
                <a:latin typeface="Tahoma" panose="020B0604030504040204" pitchFamily="34" charset="0"/>
                <a:cs typeface="Tahoma" panose="020B0604030504040204" pitchFamily="34" charset="0"/>
              </a:rPr>
              <a:t>focusing solenoid</a:t>
            </a: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48131" name="Picture 5" descr="Snd2000_v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052514"/>
            <a:ext cx="8964612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6311900" y="4652964"/>
            <a:ext cx="4102100" cy="149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ru-RU" sz="1800" u="sng">
                <a:solidFill>
                  <a:srgbClr val="FF0066"/>
                </a:solidFill>
              </a:rPr>
              <a:t>Advantages for VEPP-2000:</a:t>
            </a:r>
          </a:p>
          <a:p>
            <a:pPr eaLnBrk="1" hangingPunct="1"/>
            <a:r>
              <a:rPr lang="en-US" altLang="ru-RU" sz="1800">
                <a:solidFill>
                  <a:srgbClr val="000099"/>
                </a:solidFill>
              </a:rPr>
              <a:t>1- cherenkov counter, n=1.05, 1.13 –</a:t>
            </a:r>
          </a:p>
          <a:p>
            <a:pPr eaLnBrk="1" hangingPunct="1"/>
            <a:r>
              <a:rPr lang="en-US" altLang="ru-RU" sz="1800">
                <a:solidFill>
                  <a:srgbClr val="000099"/>
                </a:solidFill>
              </a:rPr>
              <a:t>e/</a:t>
            </a:r>
            <a:r>
              <a:rPr lang="en-US" altLang="ru-RU" sz="2000">
                <a:solidFill>
                  <a:srgbClr val="000099"/>
                </a:solidFill>
                <a:latin typeface="Symbol" panose="05050102010706020507" pitchFamily="18" charset="2"/>
              </a:rPr>
              <a:t>p</a:t>
            </a:r>
            <a:r>
              <a:rPr lang="en-US" altLang="ru-RU" sz="1800">
                <a:solidFill>
                  <a:srgbClr val="000099"/>
                </a:solidFill>
              </a:rPr>
              <a:t>separation E&lt;450 MeV, </a:t>
            </a:r>
            <a:r>
              <a:rPr lang="en-US" altLang="ru-RU" sz="2000">
                <a:solidFill>
                  <a:srgbClr val="000099"/>
                </a:solidFill>
                <a:latin typeface="Symbol" panose="05050102010706020507" pitchFamily="18" charset="2"/>
              </a:rPr>
              <a:t>p</a:t>
            </a:r>
            <a:r>
              <a:rPr lang="en-US" altLang="ru-RU" sz="1800">
                <a:solidFill>
                  <a:srgbClr val="000099"/>
                </a:solidFill>
              </a:rPr>
              <a:t>/K </a:t>
            </a:r>
          </a:p>
          <a:p>
            <a:pPr eaLnBrk="1" hangingPunct="1"/>
            <a:r>
              <a:rPr lang="en-US" altLang="ru-RU" sz="1800">
                <a:solidFill>
                  <a:srgbClr val="000099"/>
                </a:solidFill>
              </a:rPr>
              <a:t>separation E&lt;1 GeV,</a:t>
            </a:r>
          </a:p>
          <a:p>
            <a:pPr eaLnBrk="1" hangingPunct="1"/>
            <a:r>
              <a:rPr lang="en-US" altLang="ru-RU" sz="1800">
                <a:solidFill>
                  <a:srgbClr val="000099"/>
                </a:solidFill>
              </a:rPr>
              <a:t>2 –drift chamber – better tracking</a:t>
            </a:r>
            <a:endParaRPr lang="ru-RU" altLang="ru-RU" sz="18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44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051176"/>
            <a:ext cx="50768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765175"/>
            <a:ext cx="536416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3080957" y="-115093"/>
            <a:ext cx="4289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ru-RU" u="sng" dirty="0" smtClean="0">
                <a:solidFill>
                  <a:srgbClr val="99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ryogenic</a:t>
            </a:r>
            <a:r>
              <a:rPr lang="en-US" altLang="ru-RU" u="sng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ru-RU" u="sng" dirty="0" smtClean="0">
                <a:solidFill>
                  <a:srgbClr val="99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agnetic</a:t>
            </a:r>
            <a:r>
              <a:rPr lang="en-US" altLang="ru-RU" u="sng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altLang="ru-RU" u="sng" dirty="0" smtClean="0">
                <a:solidFill>
                  <a:srgbClr val="99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etecto</a:t>
            </a:r>
            <a:r>
              <a:rPr lang="en-US" altLang="ru-RU" u="sng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r-</a:t>
            </a:r>
            <a:r>
              <a:rPr lang="en-US" alt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altLang="ru-RU" u="sng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1524000" y="1341438"/>
            <a:ext cx="39306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ru-RU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 – </a:t>
            </a:r>
            <a:r>
              <a:rPr lang="en-US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vacuum chamber</a:t>
            </a:r>
            <a:r>
              <a:rPr lang="ru-RU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endParaRPr lang="en-US" altLang="ru-RU" sz="1600">
              <a:solidFill>
                <a:schemeClr val="tx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 </a:t>
            </a:r>
            <a:r>
              <a:rPr lang="ru-RU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– </a:t>
            </a:r>
            <a:r>
              <a:rPr lang="en-US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drift chamber</a:t>
            </a:r>
          </a:p>
          <a:p>
            <a:pPr eaLnBrk="1" hangingPunct="1"/>
            <a:r>
              <a:rPr lang="ru-RU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 – </a:t>
            </a:r>
            <a:r>
              <a:rPr lang="en-US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electromagnetic calorimeter BGO</a:t>
            </a:r>
            <a:r>
              <a:rPr lang="ru-RU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ru-RU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 – </a:t>
            </a:r>
            <a:r>
              <a:rPr lang="en-US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Z</a:t>
            </a:r>
            <a:r>
              <a:rPr lang="ru-RU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–</a:t>
            </a:r>
            <a:r>
              <a:rPr lang="ru-RU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chamber</a:t>
            </a:r>
            <a:r>
              <a:rPr lang="ru-RU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endParaRPr lang="en-US" altLang="ru-RU" sz="1600">
              <a:solidFill>
                <a:schemeClr val="tx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 – </a:t>
            </a:r>
            <a:r>
              <a:rPr lang="en-US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CMD SC solenoid</a:t>
            </a: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6672264" y="5013326"/>
            <a:ext cx="399573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ru-RU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 – </a:t>
            </a:r>
            <a:r>
              <a:rPr lang="en-US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electromagnetic calorimeter LXe</a:t>
            </a:r>
            <a:endParaRPr lang="ru-RU" altLang="ru-RU" sz="1600">
              <a:solidFill>
                <a:schemeClr val="tx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7 – </a:t>
            </a:r>
            <a:r>
              <a:rPr lang="en-US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electromagnetic calorimeter</a:t>
            </a:r>
            <a:r>
              <a:rPr lang="ru-RU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CsI</a:t>
            </a:r>
          </a:p>
          <a:p>
            <a:pPr eaLnBrk="1" hangingPunct="1"/>
            <a:r>
              <a:rPr lang="ru-RU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8 – </a:t>
            </a:r>
            <a:r>
              <a:rPr lang="en-US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yoke</a:t>
            </a:r>
          </a:p>
          <a:p>
            <a:pPr eaLnBrk="1" hangingPunct="1"/>
            <a:r>
              <a:rPr lang="ru-RU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9</a:t>
            </a:r>
            <a:r>
              <a:rPr lang="en-US" altLang="ru-RU" sz="16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VEPP-2000 solenoid</a:t>
            </a:r>
          </a:p>
        </p:txBody>
      </p:sp>
      <p:pic>
        <p:nvPicPr>
          <p:cNvPr id="5018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6996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7973568" y="4873752"/>
            <a:ext cx="932688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7059168" y="4873752"/>
            <a:ext cx="914400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35076" y="4565198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1М</a:t>
            </a:r>
            <a:endParaRPr lang="ru-RU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890797" y="269387"/>
            <a:ext cx="2781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</a:t>
            </a:r>
            <a:r>
              <a:rPr lang="en-US" dirty="0" smtClean="0"/>
              <a:t>Collaboration: INFN, Italy)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05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24000" y="152401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ru-RU" sz="28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VEPP-4M Collider C</a:t>
            </a:r>
            <a:r>
              <a:rPr lang="ru-RU" altLang="ru-RU" sz="28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omplex</a:t>
            </a:r>
          </a:p>
        </p:txBody>
      </p:sp>
      <p:grpSp>
        <p:nvGrpSpPr>
          <p:cNvPr id="59394" name="Group 3"/>
          <p:cNvGrpSpPr>
            <a:grpSpLocks/>
          </p:cNvGrpSpPr>
          <p:nvPr/>
        </p:nvGrpSpPr>
        <p:grpSpPr bwMode="auto">
          <a:xfrm>
            <a:off x="1981200" y="1127126"/>
            <a:ext cx="8686800" cy="5730875"/>
            <a:chOff x="144" y="672"/>
            <a:chExt cx="5472" cy="3610"/>
          </a:xfrm>
        </p:grpSpPr>
        <p:grpSp>
          <p:nvGrpSpPr>
            <p:cNvPr id="59397" name="Group 4"/>
            <p:cNvGrpSpPr>
              <a:grpSpLocks/>
            </p:cNvGrpSpPr>
            <p:nvPr/>
          </p:nvGrpSpPr>
          <p:grpSpPr bwMode="auto">
            <a:xfrm>
              <a:off x="144" y="672"/>
              <a:ext cx="5472" cy="3408"/>
              <a:chOff x="144" y="288"/>
              <a:chExt cx="5472" cy="3452"/>
            </a:xfrm>
          </p:grpSpPr>
          <p:grpSp>
            <p:nvGrpSpPr>
              <p:cNvPr id="59404" name="Group 5"/>
              <p:cNvGrpSpPr>
                <a:grpSpLocks/>
              </p:cNvGrpSpPr>
              <p:nvPr/>
            </p:nvGrpSpPr>
            <p:grpSpPr bwMode="auto">
              <a:xfrm>
                <a:off x="144" y="288"/>
                <a:ext cx="5472" cy="3452"/>
                <a:chOff x="144" y="288"/>
                <a:chExt cx="5472" cy="3452"/>
              </a:xfrm>
            </p:grpSpPr>
            <p:pic>
              <p:nvPicPr>
                <p:cNvPr id="59406" name="Picture 6" descr="Fig-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" y="288"/>
                  <a:ext cx="5472" cy="34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9407" name="Rectangle 7"/>
                <p:cNvSpPr>
                  <a:spLocks noChangeArrowheads="1"/>
                </p:cNvSpPr>
                <p:nvPr/>
              </p:nvSpPr>
              <p:spPr bwMode="auto">
                <a:xfrm>
                  <a:off x="2400" y="2832"/>
                  <a:ext cx="336" cy="336"/>
                </a:xfrm>
                <a:prstGeom prst="rect">
                  <a:avLst/>
                </a:prstGeom>
                <a:noFill/>
                <a:ln w="63500">
                  <a:solidFill>
                    <a:srgbClr val="00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ru-RU" sz="1800"/>
                </a:p>
              </p:txBody>
            </p:sp>
            <p:sp>
              <p:nvSpPr>
                <p:cNvPr id="59408" name="Rectangle 8"/>
                <p:cNvSpPr>
                  <a:spLocks noChangeArrowheads="1"/>
                </p:cNvSpPr>
                <p:nvPr/>
              </p:nvSpPr>
              <p:spPr bwMode="auto">
                <a:xfrm>
                  <a:off x="144" y="624"/>
                  <a:ext cx="528" cy="1152"/>
                </a:xfrm>
                <a:prstGeom prst="rect">
                  <a:avLst/>
                </a:prstGeom>
                <a:noFill/>
                <a:ln w="63500">
                  <a:solidFill>
                    <a:srgbClr val="00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ru-RU" sz="1800"/>
                </a:p>
              </p:txBody>
            </p:sp>
          </p:grpSp>
          <p:sp>
            <p:nvSpPr>
              <p:cNvPr id="59405" name="Rectangle 9"/>
              <p:cNvSpPr>
                <a:spLocks noChangeArrowheads="1"/>
              </p:cNvSpPr>
              <p:nvPr/>
            </p:nvSpPr>
            <p:spPr bwMode="auto">
              <a:xfrm>
                <a:off x="3744" y="264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ru-RU" sz="2000" b="0">
                    <a:latin typeface="Times New Roman" panose="02020603050405020304" pitchFamily="18" charset="0"/>
                  </a:rPr>
                  <a:t> 4.</a:t>
                </a:r>
                <a:endParaRPr lang="ru-RU" altLang="ru-RU" sz="2000" b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9398" name="Text Box 10"/>
            <p:cNvSpPr txBox="1">
              <a:spLocks noChangeArrowheads="1"/>
            </p:cNvSpPr>
            <p:nvPr/>
          </p:nvSpPr>
          <p:spPr bwMode="auto">
            <a:xfrm>
              <a:off x="1536" y="1392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ru-RU" b="0">
                  <a:latin typeface="Times New Roman" panose="02020603050405020304" pitchFamily="18" charset="0"/>
                </a:rPr>
                <a:t>    </a:t>
              </a:r>
              <a:endParaRPr lang="ru-RU" altLang="ru-RU" sz="2000" b="0">
                <a:solidFill>
                  <a:srgbClr val="CC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9399" name="Text Box 11"/>
            <p:cNvSpPr txBox="1">
              <a:spLocks noChangeArrowheads="1"/>
            </p:cNvSpPr>
            <p:nvPr/>
          </p:nvSpPr>
          <p:spPr bwMode="auto">
            <a:xfrm>
              <a:off x="2784" y="2035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GB" altLang="ru-RU" sz="2000" b="0">
                <a:solidFill>
                  <a:srgbClr val="CC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9400" name="Rectangle 12"/>
            <p:cNvSpPr>
              <a:spLocks noChangeArrowheads="1"/>
            </p:cNvSpPr>
            <p:nvPr/>
          </p:nvSpPr>
          <p:spPr bwMode="auto">
            <a:xfrm>
              <a:off x="2880" y="3600"/>
              <a:ext cx="432" cy="432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ru-RU" sz="1800"/>
            </a:p>
          </p:txBody>
        </p:sp>
        <p:sp>
          <p:nvSpPr>
            <p:cNvPr id="59401" name="Text Box 13"/>
            <p:cNvSpPr txBox="1">
              <a:spLocks noChangeArrowheads="1"/>
            </p:cNvSpPr>
            <p:nvPr/>
          </p:nvSpPr>
          <p:spPr bwMode="auto">
            <a:xfrm>
              <a:off x="2496" y="4032"/>
              <a:ext cx="11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ru-RU" sz="2000" b="0">
                  <a:latin typeface="Tahoma" panose="020B0604030504040204" pitchFamily="34" charset="0"/>
                </a:rPr>
                <a:t>Detector KEDR</a:t>
              </a:r>
              <a:endParaRPr lang="ru-RU" altLang="ru-RU" sz="2000" b="0">
                <a:latin typeface="Tahoma" panose="020B0604030504040204" pitchFamily="34" charset="0"/>
              </a:endParaRPr>
            </a:p>
          </p:txBody>
        </p:sp>
        <p:sp>
          <p:nvSpPr>
            <p:cNvPr id="59402" name="Rectangle 14"/>
            <p:cNvSpPr>
              <a:spLocks noChangeArrowheads="1"/>
            </p:cNvSpPr>
            <p:nvPr/>
          </p:nvSpPr>
          <p:spPr bwMode="auto">
            <a:xfrm>
              <a:off x="1344" y="3696"/>
              <a:ext cx="864" cy="432"/>
            </a:xfrm>
            <a:prstGeom prst="rect">
              <a:avLst/>
            </a:prstGeom>
            <a:noFill/>
            <a:ln w="635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ru-RU" sz="1600">
                  <a:latin typeface="Tahoma" panose="020B0604030504040204" pitchFamily="34" charset="0"/>
                </a:rPr>
                <a:t>ROKK-1M</a:t>
              </a:r>
              <a:endParaRPr lang="ru-RU" altLang="ru-RU" sz="1600">
                <a:latin typeface="Tahoma" panose="020B0604030504040204" pitchFamily="34" charset="0"/>
              </a:endParaRPr>
            </a:p>
          </p:txBody>
        </p:sp>
        <p:sp>
          <p:nvSpPr>
            <p:cNvPr id="59403" name="Line 15"/>
            <p:cNvSpPr>
              <a:spLocks noChangeShapeType="1"/>
            </p:cNvSpPr>
            <p:nvPr/>
          </p:nvSpPr>
          <p:spPr bwMode="auto">
            <a:xfrm>
              <a:off x="1968" y="3792"/>
              <a:ext cx="52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395" name="Rectangle 1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ru-RU" sz="1800"/>
          </a:p>
        </p:txBody>
      </p:sp>
      <p:sp>
        <p:nvSpPr>
          <p:cNvPr id="59396" name="Text Box 18"/>
          <p:cNvSpPr txBox="1">
            <a:spLocks noChangeArrowheads="1"/>
          </p:cNvSpPr>
          <p:nvPr/>
        </p:nvSpPr>
        <p:spPr bwMode="auto">
          <a:xfrm>
            <a:off x="1524001" y="5589589"/>
            <a:ext cx="23542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ru-RU" altLang="ru-RU" sz="1800" i="1">
                <a:solidFill>
                  <a:schemeClr val="accent2"/>
                </a:solidFill>
              </a:rPr>
              <a:t>2Е=</a:t>
            </a:r>
            <a:r>
              <a:rPr lang="ru-RU" altLang="ru-RU" sz="1800" i="1">
                <a:solidFill>
                  <a:srgbClr val="FF0000"/>
                </a:solidFill>
              </a:rPr>
              <a:t>2</a:t>
            </a:r>
            <a:r>
              <a:rPr lang="ru-RU" altLang="ru-RU" sz="1800" i="1">
                <a:solidFill>
                  <a:schemeClr val="accent2"/>
                </a:solidFill>
                <a:sym typeface="Symbol" panose="05050102010706020507" pitchFamily="18" charset="2"/>
              </a:rPr>
              <a:t></a:t>
            </a:r>
            <a:r>
              <a:rPr lang="ru-RU" altLang="ru-RU" sz="1800" i="1">
                <a:solidFill>
                  <a:schemeClr val="accent2"/>
                </a:solidFill>
              </a:rPr>
              <a:t>11 ГэВ </a:t>
            </a:r>
            <a:endParaRPr lang="en-US" altLang="ru-RU" sz="1800" i="1">
              <a:solidFill>
                <a:schemeClr val="accent2"/>
              </a:solidFill>
            </a:endParaRPr>
          </a:p>
          <a:p>
            <a:pPr eaLnBrk="1" hangingPunct="1"/>
            <a:endParaRPr lang="ru-RU" altLang="ru-RU" sz="1800" i="1">
              <a:solidFill>
                <a:schemeClr val="accent2"/>
              </a:solidFill>
            </a:endParaRPr>
          </a:p>
          <a:p>
            <a:pPr eaLnBrk="1" hangingPunct="1"/>
            <a:r>
              <a:rPr lang="en-US" altLang="ru-RU" sz="1800" i="1">
                <a:solidFill>
                  <a:srgbClr val="FF0000"/>
                </a:solidFill>
              </a:rPr>
              <a:t>L</a:t>
            </a:r>
            <a:r>
              <a:rPr lang="ru-RU" altLang="ru-RU" sz="1800" i="1">
                <a:solidFill>
                  <a:srgbClr val="FF0000"/>
                </a:solidFill>
              </a:rPr>
              <a:t>=2</a:t>
            </a:r>
            <a:r>
              <a:rPr lang="ru-RU" altLang="ru-RU" sz="1800">
                <a:solidFill>
                  <a:srgbClr val="FF0000"/>
                </a:solidFill>
              </a:rPr>
              <a:t>х</a:t>
            </a:r>
            <a:r>
              <a:rPr lang="ru-RU" altLang="ru-RU" sz="1800" i="1">
                <a:solidFill>
                  <a:srgbClr val="FF0000"/>
                </a:solidFill>
              </a:rPr>
              <a:t>10</a:t>
            </a:r>
            <a:r>
              <a:rPr lang="en-US" altLang="ru-RU" sz="1800" i="1">
                <a:solidFill>
                  <a:srgbClr val="FF0000"/>
                </a:solidFill>
              </a:rPr>
              <a:t>**</a:t>
            </a:r>
            <a:r>
              <a:rPr lang="ru-RU" altLang="ru-RU" sz="1800" i="1">
                <a:solidFill>
                  <a:srgbClr val="FF0000"/>
                </a:solidFill>
              </a:rPr>
              <a:t>30 см-2с-1</a:t>
            </a:r>
            <a:r>
              <a:rPr lang="ru-RU" altLang="ru-RU" sz="1800" b="0"/>
              <a:t> </a:t>
            </a:r>
            <a:endParaRPr lang="en-US" altLang="ru-RU" sz="1800" b="0"/>
          </a:p>
          <a:p>
            <a:pPr eaLnBrk="1" hangingPunct="1"/>
            <a:r>
              <a:rPr lang="en-US" altLang="ru-RU" sz="1800" i="1">
                <a:solidFill>
                  <a:schemeClr val="accent2"/>
                </a:solidFill>
              </a:rPr>
              <a:t>L</a:t>
            </a:r>
            <a:r>
              <a:rPr lang="ru-RU" altLang="ru-RU" sz="1800" i="1">
                <a:solidFill>
                  <a:schemeClr val="accent2"/>
                </a:solidFill>
              </a:rPr>
              <a:t>= 8х10</a:t>
            </a:r>
            <a:r>
              <a:rPr lang="en-US" altLang="ru-RU" sz="1800" i="1">
                <a:solidFill>
                  <a:schemeClr val="accent2"/>
                </a:solidFill>
              </a:rPr>
              <a:t>**</a:t>
            </a:r>
            <a:r>
              <a:rPr lang="ru-RU" altLang="ru-RU" sz="1800" i="1">
                <a:solidFill>
                  <a:schemeClr val="accent2"/>
                </a:solidFill>
              </a:rPr>
              <a:t>31 см-2с-</a:t>
            </a:r>
            <a:r>
              <a:rPr lang="en-US" altLang="ru-RU" sz="1800" b="0" i="1">
                <a:solidFill>
                  <a:schemeClr val="accent2"/>
                </a:solidFill>
              </a:rPr>
              <a:t>1</a:t>
            </a:r>
            <a:endParaRPr lang="en-GB" altLang="ru-RU" sz="1800" b="0" i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</a:rPr>
              <a:t>                  </a:t>
            </a:r>
            <a:r>
              <a:rPr lang="en-US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</a:rPr>
              <a:t>Detector </a:t>
            </a:r>
            <a:r>
              <a:rPr 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</a:rPr>
              <a:t>KEDR </a:t>
            </a: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</a:rPr>
              <a:t/>
            </a:r>
            <a:b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</a:rPr>
            </a:br>
            <a:r>
              <a:rPr lang="ru-RU" sz="1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</a:rPr>
              <a:t>(</a:t>
            </a:r>
            <a:r>
              <a:rPr lang="en-US" sz="1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</a:rPr>
              <a:t>Collaboration: Milano, Bologna, Pavia Univ., BNL)</a:t>
            </a:r>
            <a:r>
              <a:rPr lang="ru-RU" sz="1600" dirty="0" smtClean="0">
                <a:latin typeface="Times New Roman" charset="0"/>
                <a:ea typeface="ＭＳ Ｐゴシック" charset="0"/>
              </a:rPr>
              <a:t> </a:t>
            </a:r>
            <a:endParaRPr lang="ru-RU" sz="1600" dirty="0">
              <a:latin typeface="Times New Roman" charset="0"/>
              <a:ea typeface="ＭＳ Ｐゴシック" charset="0"/>
            </a:endParaRPr>
          </a:p>
        </p:txBody>
      </p:sp>
      <p:pic>
        <p:nvPicPr>
          <p:cNvPr id="614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9" y="1125539"/>
            <a:ext cx="554513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1125539"/>
            <a:ext cx="34163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Box 1"/>
          <p:cNvSpPr txBox="1">
            <a:spLocks noChangeArrowheads="1"/>
          </p:cNvSpPr>
          <p:nvPr/>
        </p:nvSpPr>
        <p:spPr bwMode="auto">
          <a:xfrm>
            <a:off x="1524000" y="5949951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1800">
                <a:solidFill>
                  <a:srgbClr val="A50021"/>
                </a:solidFill>
                <a:latin typeface="Times New Roman" panose="02020603050405020304" pitchFamily="18" charset="0"/>
              </a:rPr>
              <a:t>2004-2011 </a:t>
            </a:r>
            <a:r>
              <a:rPr lang="en-US" altLang="ru-RU" sz="1800">
                <a:solidFill>
                  <a:srgbClr val="A50021"/>
                </a:solidFill>
                <a:latin typeface="Times New Roman" panose="02020603050405020304" pitchFamily="18" charset="0"/>
              </a:rPr>
              <a:t>L=</a:t>
            </a:r>
            <a:r>
              <a:rPr lang="ru-RU" altLang="ru-RU" sz="1800">
                <a:solidFill>
                  <a:srgbClr val="A50021"/>
                </a:solidFill>
                <a:latin typeface="Times New Roman" panose="02020603050405020304" pitchFamily="18" charset="0"/>
              </a:rPr>
              <a:t> 21 пб-1</a:t>
            </a:r>
            <a:r>
              <a:rPr lang="en-US" altLang="ru-RU" sz="1800">
                <a:solidFill>
                  <a:srgbClr val="A50021"/>
                </a:solidFill>
                <a:latin typeface="Times New Roman" panose="02020603050405020304" pitchFamily="18" charset="0"/>
              </a:rPr>
              <a:t> was collected: study of </a:t>
            </a:r>
            <a:r>
              <a:rPr lang="ru-RU" altLang="ru-RU" sz="180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- </a:t>
            </a:r>
            <a:r>
              <a:rPr lang="en-US" altLang="ru-RU" sz="1800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mesons</a:t>
            </a:r>
            <a:r>
              <a:rPr lang="ru-RU" altLang="ru-RU" sz="180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ru-RU" sz="1800">
                <a:solidFill>
                  <a:srgbClr val="FF3300"/>
                </a:solidFill>
                <a:latin typeface="Times New Roman" panose="02020603050405020304" pitchFamily="18" charset="0"/>
              </a:rPr>
              <a:t>D-mesons, </a:t>
            </a:r>
            <a:r>
              <a:rPr lang="ru-RU" altLang="ru-RU" sz="1800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-</a:t>
            </a:r>
            <a:r>
              <a:rPr lang="en-US" altLang="ru-RU" sz="1800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lepton</a:t>
            </a:r>
            <a:r>
              <a:rPr lang="ru-RU" altLang="ru-RU" sz="1800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endParaRPr lang="en-US" altLang="ru-RU" sz="1800">
              <a:solidFill>
                <a:srgbClr val="FF33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ru-RU" sz="1800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   R-measurements and etc.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ru-RU" sz="1800">
                <a:solidFill>
                  <a:srgbClr val="99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2012-2013 –upgrade and reparation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ru-RU" sz="1800">
                <a:solidFill>
                  <a:srgbClr val="99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2014-2017- next run </a:t>
            </a:r>
            <a:endParaRPr lang="ru-RU" altLang="ru-RU" sz="180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22109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Budker</a:t>
            </a:r>
            <a:r>
              <a:rPr lang="en-US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INP collaborations in HEP</a:t>
            </a:r>
            <a:r>
              <a:rPr lang="en-US" sz="3200" b="1" dirty="0">
                <a:latin typeface="+mn-lt"/>
              </a:rPr>
              <a:t> </a:t>
            </a:r>
            <a:endParaRPr lang="en-GB" sz="3200" b="1" dirty="0">
              <a:latin typeface="+mn-lt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5520" y="908720"/>
            <a:ext cx="9144000" cy="594928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5000"/>
              </a:lnSpc>
            </a:pPr>
            <a:r>
              <a:rPr lang="en-US" altLang="ru-RU" dirty="0">
                <a:ea typeface="ＭＳ Ｐゴシック" panose="020B0600070205080204" pitchFamily="34" charset="-128"/>
              </a:rPr>
              <a:t>CERN:        </a:t>
            </a:r>
            <a:r>
              <a:rPr lang="en-US" altLang="ru-RU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LHC</a:t>
            </a:r>
            <a:r>
              <a:rPr lang="en-US" altLang="ru-RU">
                <a:solidFill>
                  <a:srgbClr val="00660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ru-RU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>FCC, ATLAS </a:t>
            </a:r>
            <a:r>
              <a:rPr lang="en-US" altLang="ru-RU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ru-RU" dirty="0" err="1">
                <a:solidFill>
                  <a:srgbClr val="006600"/>
                </a:solidFill>
                <a:ea typeface="ＭＳ Ｐゴシック" panose="020B0600070205080204" pitchFamily="34" charset="-128"/>
              </a:rPr>
              <a:t>LHCb</a:t>
            </a:r>
            <a:r>
              <a:rPr lang="en-US" altLang="ru-RU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, CMS; AWAKE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ru-RU" dirty="0">
                <a:ea typeface="ＭＳ Ｐゴシック" panose="020B0600070205080204" pitchFamily="34" charset="-128"/>
              </a:rPr>
              <a:t>KEK:           </a:t>
            </a:r>
            <a:r>
              <a:rPr lang="en-US" altLang="ru-RU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KEKB, Belle -&gt; Super-KEKB, Belle-2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ru-RU" dirty="0">
                <a:ea typeface="ＭＳ Ｐゴシック" panose="020B0600070205080204" pitchFamily="34" charset="-128"/>
              </a:rPr>
              <a:t>J-PARC:     </a:t>
            </a:r>
            <a:r>
              <a:rPr lang="en-US" altLang="ru-RU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COMET, g-2/EDM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ru-RU" dirty="0">
                <a:ea typeface="ＭＳ Ｐゴシック" panose="020B0600070205080204" pitchFamily="34" charset="-128"/>
              </a:rPr>
              <a:t>SLAC:        </a:t>
            </a:r>
            <a:r>
              <a:rPr lang="en-US" altLang="ru-RU" dirty="0" err="1">
                <a:solidFill>
                  <a:srgbClr val="006600"/>
                </a:solidFill>
                <a:ea typeface="ＭＳ Ｐゴシック" panose="020B0600070205080204" pitchFamily="34" charset="-128"/>
              </a:rPr>
              <a:t>BaBar</a:t>
            </a:r>
            <a:endParaRPr lang="en-US" altLang="ru-RU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ru-RU" dirty="0">
                <a:ea typeface="ＭＳ Ｐゴシック" panose="020B0600070205080204" pitchFamily="34" charset="-128"/>
              </a:rPr>
              <a:t>PSI:            </a:t>
            </a:r>
            <a:r>
              <a:rPr lang="en-US" altLang="ru-RU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MEG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ru-RU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FAIR:          </a:t>
            </a:r>
            <a:r>
              <a:rPr lang="en-US" altLang="ru-RU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accelerator facility, PANDA, CBM  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ru-RU" dirty="0">
                <a:ea typeface="ＭＳ Ｐゴシック" panose="020B0600070205080204" pitchFamily="34" charset="-128"/>
              </a:rPr>
              <a:t>BNL/FNAL: </a:t>
            </a:r>
            <a:r>
              <a:rPr lang="en-US" altLang="ru-RU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g-2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ru-RU" dirty="0">
                <a:ea typeface="ＭＳ Ｐゴシック" panose="020B0600070205080204" pitchFamily="34" charset="-128"/>
              </a:rPr>
              <a:t>IHEP (RPC): </a:t>
            </a:r>
            <a:r>
              <a:rPr lang="en-US" altLang="ru-RU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BES-III</a:t>
            </a:r>
            <a:endParaRPr lang="en-US" altLang="ru-RU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ru-RU" dirty="0">
                <a:ea typeface="ＭＳ Ｐゴシック" panose="020B0600070205080204" pitchFamily="34" charset="-128"/>
              </a:rPr>
              <a:t>JINR:          </a:t>
            </a:r>
            <a:r>
              <a:rPr lang="en-US" altLang="ru-RU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NICA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ru-RU" sz="2000" dirty="0">
                <a:ea typeface="ＭＳ Ｐゴシック" panose="020B0600070205080204" pitchFamily="34" charset="-128"/>
              </a:rPr>
              <a:t>              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ru-RU" sz="2000" dirty="0">
                <a:ea typeface="ＭＳ Ｐゴシック" panose="020B0600070205080204" pitchFamily="34" charset="-128"/>
              </a:rPr>
              <a:t>                                                          </a:t>
            </a:r>
          </a:p>
          <a:p>
            <a:pPr eaLnBrk="1" hangingPunct="1">
              <a:lnSpc>
                <a:spcPct val="90000"/>
              </a:lnSpc>
            </a:pPr>
            <a:endParaRPr lang="en-US" altLang="ru-RU" sz="1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ru-RU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ru-RU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ru-RU" dirty="0" smtClean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GB" altLang="ru-RU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68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1128</Words>
  <Application>Microsoft Office PowerPoint</Application>
  <PresentationFormat>Широкоэкранный</PresentationFormat>
  <Paragraphs>244</Paragraphs>
  <Slides>31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4" baseType="lpstr">
      <vt:lpstr>Arial Unicode MS</vt:lpstr>
      <vt:lpstr>MS PGothic</vt:lpstr>
      <vt:lpstr>MS PGothic</vt:lpstr>
      <vt:lpstr>Arial</vt:lpstr>
      <vt:lpstr>Calibri</vt:lpstr>
      <vt:lpstr>Calibri Light</vt:lpstr>
      <vt:lpstr>Comic Sans MS</vt:lpstr>
      <vt:lpstr>Lucida Console</vt:lpstr>
      <vt:lpstr>Symbol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                         Particle Physics at Budker INP</vt:lpstr>
      <vt:lpstr>VEPP-2000 Collider    Status: in operation since 2009   </vt:lpstr>
      <vt:lpstr>SND at VEPP-2000</vt:lpstr>
      <vt:lpstr>Презентация PowerPoint</vt:lpstr>
      <vt:lpstr>Презентация PowerPoint</vt:lpstr>
      <vt:lpstr>                  Detector KEDR  (Collaboration: Milano, Bologna, Pavia Univ., BNL) </vt:lpstr>
      <vt:lpstr>Budker INP collaborations in HEP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PANDA solenoid magnet as a prototype for SCTF detector </vt:lpstr>
      <vt:lpstr>Panda SC solenoid  (operation at 4.5 K).</vt:lpstr>
      <vt:lpstr>Parameters of signals and FrontEnd electronics</vt:lpstr>
      <vt:lpstr>The electronics block diagram</vt:lpstr>
      <vt:lpstr>SCTF Computing is comparable with LHC experiments  </vt:lpstr>
      <vt:lpstr>Презентация PowerPoint</vt:lpstr>
      <vt:lpstr>Презентация PowerPoint</vt:lpstr>
      <vt:lpstr>Презентация PowerPoint</vt:lpstr>
      <vt:lpstr>Conclusion (2) 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BINP User</dc:creator>
  <cp:lastModifiedBy>BINP User</cp:lastModifiedBy>
  <cp:revision>39</cp:revision>
  <dcterms:created xsi:type="dcterms:W3CDTF">2018-05-24T03:03:34Z</dcterms:created>
  <dcterms:modified xsi:type="dcterms:W3CDTF">2018-05-26T03:41:58Z</dcterms:modified>
</cp:coreProperties>
</file>