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65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8" y="5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1E712-6F00-4303-8658-93377F21A9B8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4CE09-4B80-4731-8B90-E1DC01874ECD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4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891E-9410-4A71-AD5D-2220DBF5D721}" type="datetime1">
              <a:rPr lang="ru-RU" smtClean="0"/>
              <a:t>26.05.2018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88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3407-088C-4A0D-8F4E-E753768B13A7}" type="datetime1">
              <a:rPr lang="ru-RU" smtClean="0"/>
              <a:t>26.05.2018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3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D4DE-AA4D-4ABC-BD9B-1F03F2BFA72D}" type="datetime1">
              <a:rPr lang="ru-RU" smtClean="0"/>
              <a:t>26.05.2018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B682-B371-428D-8844-C020DDBC494D}" type="datetime1">
              <a:rPr lang="ru-RU" smtClean="0"/>
              <a:t>26.05.2018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8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2ADA-22A8-44D4-9EA7-578612BF7511}" type="datetime1">
              <a:rPr lang="ru-RU" smtClean="0"/>
              <a:t>26.05.2018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B532-2074-41E3-8FC8-8E612DD8680B}" type="datetime1">
              <a:rPr lang="ru-RU" smtClean="0"/>
              <a:t>26.05.2018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3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6135-961C-4ED7-8BCA-3085BCCC23ED}" type="datetime1">
              <a:rPr lang="ru-RU" smtClean="0"/>
              <a:t>26.05.2018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0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1CE2-7D25-4235-9959-F216465C661A}" type="datetime1">
              <a:rPr lang="ru-RU" smtClean="0"/>
              <a:t>26.05.2018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1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B1BD-CA11-4165-8938-F3789672FEDC}" type="datetime1">
              <a:rPr lang="ru-RU" smtClean="0"/>
              <a:t>26.05.2018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4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F0D3-751E-4423-82AC-8DA100DA2B45}" type="datetime1">
              <a:rPr lang="ru-RU" smtClean="0"/>
              <a:t>26.05.2018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8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2097-FE76-47AA-8A0E-1BC42D72ED90}" type="datetime1">
              <a:rPr lang="ru-RU" smtClean="0"/>
              <a:t>26.05.2018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7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10478-7318-426B-9C96-02D49C8C5E44}" type="datetime1">
              <a:rPr lang="ru-RU" smtClean="0"/>
              <a:t>26.05.2018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2253A-1D8C-4BFB-9741-B18932FB9C5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4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9600" y="1371600"/>
            <a:ext cx="7968049" cy="1219200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3577" y="1565701"/>
            <a:ext cx="7620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cintillator-based </a:t>
            </a:r>
            <a:r>
              <a:rPr lang="en-US" sz="2400" dirty="0" err="1"/>
              <a:t>e</a:t>
            </a:r>
            <a:r>
              <a:rPr lang="en-US" sz="2400" dirty="0" err="1" smtClean="0"/>
              <a:t>ndcap</a:t>
            </a:r>
            <a:r>
              <a:rPr lang="en-US" sz="2400" dirty="0" smtClean="0"/>
              <a:t> K</a:t>
            </a:r>
            <a:r>
              <a:rPr lang="en-US" sz="1400" dirty="0" smtClean="0"/>
              <a:t>L</a:t>
            </a:r>
            <a:r>
              <a:rPr lang="en-US" sz="2400" dirty="0" smtClean="0"/>
              <a:t>  and </a:t>
            </a:r>
            <a:r>
              <a:rPr lang="en-US" sz="2400" dirty="0" err="1" smtClean="0"/>
              <a:t>muon</a:t>
            </a:r>
            <a:endParaRPr lang="en-US" sz="2400" dirty="0" smtClean="0"/>
          </a:p>
          <a:p>
            <a:pPr algn="ctr"/>
            <a:r>
              <a:rPr lang="en-US" sz="2400" dirty="0" smtClean="0"/>
              <a:t>detector for the BELLE II experiment </a:t>
            </a:r>
            <a:r>
              <a:rPr lang="en-US" sz="2400" dirty="0" smtClean="0"/>
              <a:t>has been made </a:t>
            </a:r>
            <a:r>
              <a:rPr lang="en-US" sz="2400" dirty="0" smtClean="0"/>
              <a:t>at ITEP!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61608" y="3429000"/>
            <a:ext cx="486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V. </a:t>
            </a:r>
            <a:r>
              <a:rPr lang="en-US" dirty="0" err="1" smtClean="0"/>
              <a:t>Rusinov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 Institute for Theoretical and Experimental Physics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59121" y="5715000"/>
            <a:ext cx="4069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Workshop on the Project of</a:t>
            </a:r>
          </a:p>
          <a:p>
            <a:r>
              <a:rPr lang="en-US" dirty="0"/>
              <a:t>the Novosibirsk Super-tau-charm </a:t>
            </a:r>
            <a:r>
              <a:rPr lang="en-US" dirty="0" smtClean="0"/>
              <a:t>Factory </a:t>
            </a:r>
          </a:p>
          <a:p>
            <a:r>
              <a:rPr lang="en-US" dirty="0" smtClean="0"/>
              <a:t>BNPI   26-27 May 2018</a:t>
            </a:r>
            <a:endParaRPr lang="en-US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99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4640"/>
            <a:ext cx="5032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“ The strips have been tested with a cosmic stand.”</a:t>
            </a:r>
            <a:endParaRPr lang="ru-RU" b="1" i="1" dirty="0"/>
          </a:p>
          <a:p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2362200"/>
            <a:ext cx="3657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57234" y="2743200"/>
            <a:ext cx="3527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57234" y="2209800"/>
            <a:ext cx="3527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81234" y="2743200"/>
            <a:ext cx="3527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29200" y="2743200"/>
            <a:ext cx="3527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81234" y="2204884"/>
            <a:ext cx="3527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29200" y="2209800"/>
            <a:ext cx="3527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15272" y="1330971"/>
            <a:ext cx="2484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 PAIRS OF TRIGGER COUNTERS</a:t>
            </a:r>
            <a:endParaRPr lang="ru-RU" sz="14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133600" y="1731764"/>
            <a:ext cx="457200" cy="418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6" idx="2"/>
          </p:cNvCxnSpPr>
          <p:nvPr/>
        </p:nvCxnSpPr>
        <p:spPr>
          <a:xfrm>
            <a:off x="3657600" y="1638748"/>
            <a:ext cx="0" cy="511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49770" y="1638748"/>
            <a:ext cx="555796" cy="511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33847" y="175642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SiPM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00200" y="2362200"/>
            <a:ext cx="181116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>
            <a:stCxn id="23" idx="2"/>
          </p:cNvCxnSpPr>
          <p:nvPr/>
        </p:nvCxnSpPr>
        <p:spPr>
          <a:xfrm>
            <a:off x="1363425" y="2125756"/>
            <a:ext cx="236775" cy="236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0" y="2843638"/>
            <a:ext cx="3886200" cy="38862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59021" y="1202426"/>
            <a:ext cx="30138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total about 3% of strips was</a:t>
            </a:r>
          </a:p>
          <a:p>
            <a:r>
              <a:rPr lang="en-US" dirty="0" smtClean="0"/>
              <a:t>rejected.</a:t>
            </a:r>
          </a:p>
          <a:p>
            <a:r>
              <a:rPr lang="en-US" dirty="0" smtClean="0"/>
              <a:t>The main reasons were:</a:t>
            </a:r>
          </a:p>
          <a:p>
            <a:r>
              <a:rPr lang="en-US" dirty="0" smtClean="0"/>
              <a:t> fiber or mirror damages</a:t>
            </a:r>
          </a:p>
          <a:p>
            <a:r>
              <a:rPr lang="en-US" dirty="0" smtClean="0"/>
              <a:t>or mistakes in gel filling.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6566893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V. </a:t>
            </a:r>
            <a:r>
              <a:rPr lang="en-US" sz="1000" dirty="0" err="1"/>
              <a:t>Rusinov</a:t>
            </a:r>
            <a:r>
              <a:rPr lang="en-US" sz="1000" dirty="0"/>
              <a:t>, ITEP</a:t>
            </a:r>
            <a:endParaRPr lang="ru-RU" sz="1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70" y="3338785"/>
            <a:ext cx="32004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7668" y="6361776"/>
            <a:ext cx="2720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Attenuation curve for 3 meter WLS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368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38200"/>
            <a:ext cx="5138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“Fifteen strips are glued to a common thin (1.5 mm</a:t>
            </a:r>
            <a:r>
              <a:rPr lang="en-US" b="1" i="1" dirty="0" smtClean="0"/>
              <a:t>)</a:t>
            </a:r>
          </a:p>
          <a:p>
            <a:r>
              <a:rPr lang="en-US" b="1" i="1" dirty="0" smtClean="0"/>
              <a:t> </a:t>
            </a:r>
            <a:r>
              <a:rPr lang="en-US" b="1" i="1" dirty="0"/>
              <a:t>polystyrene substrate from both sides...”</a:t>
            </a:r>
            <a:endParaRPr lang="ru-RU" b="1" i="1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6" y="1905000"/>
            <a:ext cx="3260167" cy="21734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95097"/>
            <a:ext cx="3467099" cy="2311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22955"/>
            <a:ext cx="3429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2209800"/>
            <a:ext cx="4210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Due to gluing problems the 3M double</a:t>
            </a:r>
          </a:p>
          <a:p>
            <a:r>
              <a:rPr lang="en-US" dirty="0"/>
              <a:t>s</a:t>
            </a:r>
            <a:r>
              <a:rPr lang="en-US" dirty="0" smtClean="0"/>
              <a:t>cotch has been used.</a:t>
            </a:r>
          </a:p>
          <a:p>
            <a:r>
              <a:rPr lang="en-US" dirty="0" smtClean="0"/>
              <a:t>But: high pressure for few hours is needed,</a:t>
            </a:r>
          </a:p>
          <a:p>
            <a:r>
              <a:rPr lang="en-US" dirty="0"/>
              <a:t>t</a:t>
            </a:r>
            <a:r>
              <a:rPr lang="en-US" dirty="0" smtClean="0"/>
              <a:t>he planes area are 1.5 – 2 </a:t>
            </a:r>
            <a:r>
              <a:rPr lang="en-US" dirty="0" err="1" smtClean="0"/>
              <a:t>sq.m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3465" y="6596390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V. </a:t>
            </a:r>
            <a:r>
              <a:rPr lang="en-US" sz="1000" dirty="0" err="1"/>
              <a:t>Rusinov</a:t>
            </a:r>
            <a:r>
              <a:rPr lang="en-US" sz="1000" dirty="0"/>
              <a:t>, ITEP</a:t>
            </a:r>
            <a:endParaRPr lang="ru-RU" sz="10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43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00"/>
            <a:ext cx="4038600" cy="2692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89780"/>
            <a:ext cx="3761054" cy="3111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381000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 of the gluing problem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419600"/>
            <a:ext cx="4853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types of wooden boxes with a very strong cover.</a:t>
            </a:r>
          </a:p>
          <a:p>
            <a:r>
              <a:rPr lang="en-US" dirty="0" smtClean="0"/>
              <a:t>5 inflatable bags.</a:t>
            </a:r>
          </a:p>
          <a:p>
            <a:r>
              <a:rPr lang="en-US" dirty="0" smtClean="0"/>
              <a:t>1 compressor. </a:t>
            </a:r>
          </a:p>
          <a:p>
            <a:r>
              <a:rPr lang="en-US" dirty="0"/>
              <a:t>1</a:t>
            </a:r>
            <a:r>
              <a:rPr lang="en-US" dirty="0" smtClean="0"/>
              <a:t>.2 bar = 1.5 – 2 tons </a:t>
            </a:r>
            <a:r>
              <a:rPr lang="en-US" dirty="0"/>
              <a:t>o</a:t>
            </a:r>
            <a:r>
              <a:rPr lang="en-US" dirty="0" smtClean="0"/>
              <a:t>f uniform loading.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96390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V. </a:t>
            </a:r>
            <a:r>
              <a:rPr lang="en-US" sz="1000" dirty="0" err="1"/>
              <a:t>Rusinov</a:t>
            </a:r>
            <a:r>
              <a:rPr lang="en-US" sz="1000" dirty="0"/>
              <a:t>, ITEP</a:t>
            </a:r>
            <a:endParaRPr lang="ru-RU" sz="1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4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345551"/>
            <a:ext cx="3200400" cy="2133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23121"/>
            <a:ext cx="2819400" cy="2114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3803" y="152400"/>
            <a:ext cx="41969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Few lessons from the job at ITEP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6836" y="911819"/>
            <a:ext cx="83252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Polystyrene-based scintillator from </a:t>
            </a:r>
            <a:r>
              <a:rPr lang="en-US" dirty="0" err="1" smtClean="0"/>
              <a:t>Uniplast</a:t>
            </a:r>
            <a:r>
              <a:rPr lang="en-US" dirty="0" smtClean="0"/>
              <a:t>  looks very good.</a:t>
            </a:r>
          </a:p>
          <a:p>
            <a:pPr marL="342900" indent="-342900">
              <a:buAutoNum type="arabicPeriod"/>
            </a:pPr>
            <a:r>
              <a:rPr lang="en-US" dirty="0" smtClean="0"/>
              <a:t>As well as theirs reflecting coating with  mentioned remarks.</a:t>
            </a:r>
          </a:p>
          <a:p>
            <a:pPr marL="342900" indent="-342900">
              <a:buAutoNum type="arabicPeriod"/>
            </a:pPr>
            <a:r>
              <a:rPr lang="en-US" dirty="0" smtClean="0"/>
              <a:t>Scintillation light doesn’t go along the strip covered with diffuse</a:t>
            </a:r>
          </a:p>
          <a:p>
            <a:r>
              <a:rPr lang="en-US" dirty="0" smtClean="0"/>
              <a:t>reflector; decrease of amplitude with a length is due to WLS attenuation.</a:t>
            </a:r>
          </a:p>
          <a:p>
            <a:r>
              <a:rPr lang="en-US" dirty="0" smtClean="0"/>
              <a:t>4.  Use of the optical gel </a:t>
            </a:r>
            <a:r>
              <a:rPr lang="en-US" dirty="0" err="1" smtClean="0"/>
              <a:t>Surel</a:t>
            </a:r>
            <a:r>
              <a:rPr lang="en-US" dirty="0" smtClean="0"/>
              <a:t> SL-1  leads to light increasing of the factor about  1.7,</a:t>
            </a:r>
          </a:p>
          <a:p>
            <a:r>
              <a:rPr lang="en-US" dirty="0"/>
              <a:t>a</a:t>
            </a:r>
            <a:r>
              <a:rPr lang="en-US" dirty="0" smtClean="0"/>
              <a:t>nd also leads to some mentioned problems.</a:t>
            </a:r>
          </a:p>
          <a:p>
            <a:pPr marL="342900" indent="-342900">
              <a:buAutoNum type="arabicPeriod" startAt="5"/>
            </a:pPr>
            <a:r>
              <a:rPr lang="en-US" dirty="0" smtClean="0"/>
              <a:t>Use of the silver paint for WLS edges looks like perfect solution with any problems.</a:t>
            </a:r>
          </a:p>
          <a:p>
            <a:r>
              <a:rPr lang="en-US" dirty="0" smtClean="0"/>
              <a:t>6.  The </a:t>
            </a:r>
            <a:r>
              <a:rPr lang="en-US" dirty="0" err="1" smtClean="0"/>
              <a:t>SiPMs</a:t>
            </a:r>
            <a:r>
              <a:rPr lang="en-US" dirty="0" smtClean="0"/>
              <a:t> used (S10362-13-050) have sharp dependence efficiency on </a:t>
            </a:r>
          </a:p>
          <a:p>
            <a:r>
              <a:rPr lang="en-US" dirty="0"/>
              <a:t>a</a:t>
            </a:r>
            <a:r>
              <a:rPr lang="en-US" dirty="0" smtClean="0"/>
              <a:t>pplied voltage; high accuracy with voltage stabilization required.</a:t>
            </a:r>
          </a:p>
          <a:p>
            <a:r>
              <a:rPr lang="en-US" dirty="0" smtClean="0"/>
              <a:t>7.  For gluing Al frames the anaerobic glue like ANACROL 101  looks as the good choice.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3985129"/>
            <a:ext cx="344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ITEP finish stage: ready for sending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27" y="6596390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V. </a:t>
            </a:r>
            <a:r>
              <a:rPr lang="en-US" sz="1000" dirty="0" err="1"/>
              <a:t>Rusinov</a:t>
            </a:r>
            <a:r>
              <a:rPr lang="en-US" sz="1000" dirty="0"/>
              <a:t>, ITEP</a:t>
            </a:r>
            <a:endParaRPr lang="ru-RU" sz="1000" dirty="0"/>
          </a:p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61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" y="805426"/>
            <a:ext cx="2286000" cy="15567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23" y="805427"/>
            <a:ext cx="2313038" cy="1542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61" y="793136"/>
            <a:ext cx="2074991" cy="1554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152" y="823452"/>
            <a:ext cx="2098283" cy="15717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62201"/>
            <a:ext cx="2527373" cy="17123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37" y="2347451"/>
            <a:ext cx="2583763" cy="1727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62" y="4054015"/>
            <a:ext cx="2453148" cy="16207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0" y="4106532"/>
            <a:ext cx="2400299" cy="16001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10" y="4054016"/>
            <a:ext cx="1992417" cy="16321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152" y="4074577"/>
            <a:ext cx="2079621" cy="16115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90" y="2347451"/>
            <a:ext cx="1171447" cy="174098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0" y="2362200"/>
            <a:ext cx="2505480" cy="17443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12290" y="6596390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V. </a:t>
            </a:r>
            <a:r>
              <a:rPr lang="en-US" sz="1000" dirty="0" err="1"/>
              <a:t>Rusinov</a:t>
            </a:r>
            <a:r>
              <a:rPr lang="en-US" sz="1000" dirty="0"/>
              <a:t>, ITEP</a:t>
            </a:r>
            <a:endParaRPr lang="ru-RU" sz="1000" dirty="0"/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34956" y="208624"/>
            <a:ext cx="396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ACTIVITIES AT KEK. 2014-2015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845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371600"/>
            <a:ext cx="843339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Electrons and Positrons Collide for the first time in the </a:t>
            </a:r>
            <a:r>
              <a:rPr lang="en-US" sz="2000" b="1" dirty="0" err="1"/>
              <a:t>SuperKEKB</a:t>
            </a:r>
            <a:r>
              <a:rPr lang="en-US" sz="2000" b="1" dirty="0"/>
              <a:t> </a:t>
            </a:r>
            <a:r>
              <a:rPr lang="en-US" sz="2000" b="1" dirty="0" smtClean="0"/>
              <a:t>Accelerator</a:t>
            </a:r>
          </a:p>
          <a:p>
            <a:endParaRPr lang="ru-RU" dirty="0"/>
          </a:p>
          <a:p>
            <a:r>
              <a:rPr lang="en-US" dirty="0"/>
              <a:t>Press release 2018</a:t>
            </a:r>
            <a:r>
              <a:rPr lang="ru-RU" dirty="0"/>
              <a:t>年</a:t>
            </a:r>
            <a:r>
              <a:rPr lang="en-US" dirty="0"/>
              <a:t>04</a:t>
            </a:r>
            <a:r>
              <a:rPr lang="ru-RU" dirty="0"/>
              <a:t>月</a:t>
            </a:r>
            <a:r>
              <a:rPr lang="en-US" dirty="0"/>
              <a:t>26</a:t>
            </a:r>
            <a:r>
              <a:rPr lang="ru-RU" dirty="0"/>
              <a:t>日 </a:t>
            </a:r>
          </a:p>
          <a:p>
            <a:r>
              <a:rPr lang="en-US" dirty="0"/>
              <a:t>Press release April 26, </a:t>
            </a:r>
            <a:r>
              <a:rPr lang="en-US" dirty="0" smtClean="0"/>
              <a:t>2018</a:t>
            </a:r>
          </a:p>
          <a:p>
            <a:endParaRPr lang="ru-RU" dirty="0"/>
          </a:p>
          <a:p>
            <a:r>
              <a:rPr lang="en-US" dirty="0"/>
              <a:t>Electrons and positrons accelerated and stored by the </a:t>
            </a:r>
            <a:r>
              <a:rPr lang="en-US" dirty="0" err="1" smtClean="0"/>
              <a:t>SuperKEKB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particle accelerator </a:t>
            </a:r>
            <a:r>
              <a:rPr lang="en-US" b="1" i="1" dirty="0"/>
              <a:t>collided for the first time on 26 April 2018 0:38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GMT+09:00 </a:t>
            </a:r>
            <a:r>
              <a:rPr lang="en-US" dirty="0"/>
              <a:t>at KEK in Tsukuba, Japan. The Belle II detector, installed </a:t>
            </a:r>
            <a:r>
              <a:rPr lang="en-US" dirty="0" smtClean="0"/>
              <a:t>at</a:t>
            </a:r>
          </a:p>
          <a:p>
            <a:r>
              <a:rPr lang="en-US" dirty="0" smtClean="0"/>
              <a:t> </a:t>
            </a:r>
            <a:r>
              <a:rPr lang="en-US" dirty="0"/>
              <a:t>the collision point, </a:t>
            </a:r>
            <a:r>
              <a:rPr lang="en-US" dirty="0" smtClean="0"/>
              <a:t>recorded </a:t>
            </a:r>
            <a:r>
              <a:rPr lang="en-US" dirty="0"/>
              <a:t>events from electron-positron </a:t>
            </a:r>
            <a:r>
              <a:rPr lang="en-US" dirty="0" smtClean="0"/>
              <a:t>annihilation</a:t>
            </a:r>
          </a:p>
          <a:p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matter-antimatter annihilation</a:t>
            </a:r>
            <a:r>
              <a:rPr lang="en-US" dirty="0"/>
              <a:t>) of the beam particles, which produced other particles </a:t>
            </a:r>
            <a:endParaRPr lang="en-US" dirty="0" smtClean="0"/>
          </a:p>
          <a:p>
            <a:r>
              <a:rPr lang="en-US" dirty="0" smtClean="0"/>
              <a:t>likely </a:t>
            </a:r>
            <a:r>
              <a:rPr lang="en-US" dirty="0"/>
              <a:t>including beauty quark and anti-beauty quark pairs as well as other </a:t>
            </a:r>
            <a:endParaRPr lang="en-US" dirty="0" smtClean="0"/>
          </a:p>
          <a:p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Bhabha</a:t>
            </a:r>
            <a:r>
              <a:rPr lang="en-US" dirty="0"/>
              <a:t> scattering </a:t>
            </a:r>
            <a:r>
              <a:rPr lang="en-US" dirty="0" smtClean="0"/>
              <a:t>events.</a:t>
            </a:r>
          </a:p>
          <a:p>
            <a:r>
              <a:rPr lang="en-US" dirty="0" smtClean="0"/>
              <a:t> </a:t>
            </a:r>
            <a:r>
              <a:rPr lang="en-US" b="1" i="1" dirty="0"/>
              <a:t>These are the first electron-positron collisions at the KEK particle </a:t>
            </a:r>
            <a:r>
              <a:rPr lang="en-US" b="1" i="1" dirty="0" smtClean="0"/>
              <a:t>physics</a:t>
            </a:r>
          </a:p>
          <a:p>
            <a:r>
              <a:rPr lang="en-US" b="1" i="1" dirty="0" smtClean="0"/>
              <a:t> </a:t>
            </a:r>
            <a:r>
              <a:rPr lang="en-US" b="1" i="1" dirty="0"/>
              <a:t>laboratory in 8 years; the previous KEKB particle collider ceased its operations in 2010</a:t>
            </a:r>
            <a:endParaRPr lang="ru-RU" b="1" i="1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1895" y="5795494"/>
            <a:ext cx="1675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THANKS!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-13855" y="6596390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V. </a:t>
            </a:r>
            <a:r>
              <a:rPr lang="en-US" sz="1000" dirty="0" err="1"/>
              <a:t>Rusinov</a:t>
            </a:r>
            <a:r>
              <a:rPr lang="en-US" sz="1000" dirty="0"/>
              <a:t>, ITEP</a:t>
            </a:r>
            <a:endParaRPr lang="ru-RU" sz="1000" dirty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3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304800"/>
            <a:ext cx="7105650" cy="2971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6" y="3733800"/>
            <a:ext cx="5249333" cy="2952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66" y="6573005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V. </a:t>
            </a:r>
            <a:r>
              <a:rPr lang="en-US" sz="1000" dirty="0" err="1" smtClean="0"/>
              <a:t>Rusinov</a:t>
            </a:r>
            <a:r>
              <a:rPr lang="en-US" sz="1000" dirty="0"/>
              <a:t>,</a:t>
            </a:r>
            <a:r>
              <a:rPr lang="en-US" sz="1000" dirty="0" smtClean="0"/>
              <a:t> ITEP</a:t>
            </a:r>
            <a:endParaRPr lang="ru-RU" sz="1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0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2" y="1343025"/>
            <a:ext cx="4181475" cy="4171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116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V. </a:t>
            </a:r>
            <a:r>
              <a:rPr lang="en-US" sz="1000" dirty="0" err="1"/>
              <a:t>Rusinov</a:t>
            </a:r>
            <a:r>
              <a:rPr lang="en-US" sz="1000" dirty="0"/>
              <a:t>, ITEP</a:t>
            </a:r>
            <a:endParaRPr lang="ru-RU" sz="1000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577334"/>
            <a:ext cx="403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base element and the goal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62737" y="201820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7mm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477002" y="2202873"/>
            <a:ext cx="3047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12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817376"/>
            <a:ext cx="664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“ The base element of the new detector system is a scintillator strip </a:t>
            </a:r>
            <a:endParaRPr lang="en-US" b="1" i="1" dirty="0" smtClean="0"/>
          </a:p>
          <a:p>
            <a:r>
              <a:rPr lang="en-US" b="1" i="1" dirty="0" smtClean="0"/>
              <a:t>of </a:t>
            </a:r>
            <a:r>
              <a:rPr lang="en-US" b="1" i="1" dirty="0"/>
              <a:t>polystyrene doped with scintillator die. </a:t>
            </a:r>
            <a:r>
              <a:rPr lang="en-US" b="1" dirty="0" smtClean="0"/>
              <a:t>“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98" y="2286000"/>
            <a:ext cx="6172200" cy="411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4698" y="1676400"/>
            <a:ext cx="452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“UNIPLAST” , Vladimir, more than 16000 strips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94764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V. </a:t>
            </a:r>
            <a:r>
              <a:rPr lang="en-US" sz="1000" dirty="0" err="1"/>
              <a:t>Rusinov</a:t>
            </a:r>
            <a:r>
              <a:rPr lang="en-US" sz="1000" dirty="0"/>
              <a:t>, ITEP</a:t>
            </a:r>
            <a:endParaRPr lang="ru-RU" sz="1000" dirty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0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14400"/>
            <a:ext cx="6573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“Each WLS fiber is read-out from one side – the far end of the WLS </a:t>
            </a:r>
            <a:endParaRPr lang="en-US" b="1" i="1" dirty="0" smtClean="0"/>
          </a:p>
          <a:p>
            <a:r>
              <a:rPr lang="en-US" b="1" i="1" dirty="0" smtClean="0"/>
              <a:t>fiber </a:t>
            </a:r>
            <a:r>
              <a:rPr lang="en-US" b="1" i="1" dirty="0"/>
              <a:t>is mirrored to increase the total light yield from the strip.”</a:t>
            </a:r>
            <a:endParaRPr lang="ru-RU" b="1" i="1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3505200"/>
            <a:ext cx="3200400" cy="2133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94" y="3505200"/>
            <a:ext cx="3318543" cy="2212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96390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V. </a:t>
            </a:r>
            <a:r>
              <a:rPr lang="en-US" sz="1000" dirty="0" err="1"/>
              <a:t>Rusinov</a:t>
            </a:r>
            <a:r>
              <a:rPr lang="en-US" sz="1000" dirty="0"/>
              <a:t>, ITEP</a:t>
            </a:r>
            <a:endParaRPr lang="ru-RU" sz="1000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43796" y="1837730"/>
            <a:ext cx="36124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Reflection of order 98% with respect</a:t>
            </a:r>
          </a:p>
          <a:p>
            <a:r>
              <a:rPr lang="en-US" dirty="0" smtClean="0"/>
              <a:t>to black edge.</a:t>
            </a:r>
          </a:p>
          <a:p>
            <a:endParaRPr lang="en-US" dirty="0"/>
          </a:p>
          <a:p>
            <a:r>
              <a:rPr lang="en-US" dirty="0" smtClean="0"/>
              <a:t>Silver paint stability for &gt; 10 years.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7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7113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“ The effective transport of the scintillator light to the WLS </a:t>
            </a:r>
            <a:r>
              <a:rPr lang="en-US" b="1" i="1" dirty="0" smtClean="0"/>
              <a:t>fiber</a:t>
            </a:r>
          </a:p>
          <a:p>
            <a:r>
              <a:rPr lang="en-US" b="1" i="1" dirty="0" smtClean="0"/>
              <a:t> </a:t>
            </a:r>
            <a:r>
              <a:rPr lang="en-US" b="1" i="1" dirty="0"/>
              <a:t>is improved with the help of the optical glue, which has refractive index </a:t>
            </a:r>
            <a:endParaRPr lang="en-US" b="1" i="1" dirty="0" smtClean="0"/>
          </a:p>
          <a:p>
            <a:r>
              <a:rPr lang="en-US" b="1" i="1" dirty="0" smtClean="0"/>
              <a:t>similar </a:t>
            </a:r>
            <a:r>
              <a:rPr lang="en-US" b="1" i="1" dirty="0"/>
              <a:t>to that of both the strip and the outer cover of the fiber.”</a:t>
            </a:r>
            <a:endParaRPr lang="ru-RU" b="1" i="1" dirty="0"/>
          </a:p>
          <a:p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28826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6009657"/>
            <a:ext cx="342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Tile 60 mm with a groove and WLS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4343400"/>
            <a:ext cx="27342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optical gel </a:t>
            </a:r>
            <a:r>
              <a:rPr lang="en-US" dirty="0" err="1"/>
              <a:t>S</a:t>
            </a:r>
            <a:r>
              <a:rPr lang="en-US" dirty="0" err="1" smtClean="0"/>
              <a:t>urel</a:t>
            </a:r>
            <a:r>
              <a:rPr lang="en-US" dirty="0" smtClean="0"/>
              <a:t> SL-1</a:t>
            </a:r>
          </a:p>
          <a:p>
            <a:r>
              <a:rPr lang="en-US" dirty="0"/>
              <a:t>f</a:t>
            </a:r>
            <a:r>
              <a:rPr lang="en-US" dirty="0" smtClean="0"/>
              <a:t>rom S-</a:t>
            </a:r>
            <a:r>
              <a:rPr lang="en-US" dirty="0" err="1" smtClean="0"/>
              <a:t>Peterburg</a:t>
            </a:r>
            <a:endParaRPr lang="en-US" dirty="0" smtClean="0"/>
          </a:p>
          <a:p>
            <a:r>
              <a:rPr lang="en-US" dirty="0" smtClean="0"/>
              <a:t>Stability and transparency </a:t>
            </a:r>
          </a:p>
          <a:p>
            <a:r>
              <a:rPr lang="en-US" dirty="0"/>
              <a:t>f</a:t>
            </a:r>
            <a:r>
              <a:rPr lang="en-US" dirty="0" smtClean="0"/>
              <a:t>or  &gt; 10 years.</a:t>
            </a:r>
          </a:p>
          <a:p>
            <a:r>
              <a:rPr lang="en-US" dirty="0" smtClean="0"/>
              <a:t>Tested for radiation ageing.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553200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V. </a:t>
            </a:r>
            <a:r>
              <a:rPr lang="en-US" sz="1000" dirty="0" err="1"/>
              <a:t>Rusinov</a:t>
            </a:r>
            <a:r>
              <a:rPr lang="en-US" sz="1000" dirty="0"/>
              <a:t>, ITEP</a:t>
            </a:r>
            <a:endParaRPr lang="ru-RU" sz="10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2590800"/>
            <a:ext cx="3534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similar gel effect we observe</a:t>
            </a:r>
          </a:p>
          <a:p>
            <a:r>
              <a:rPr lang="en-US" dirty="0" smtClean="0"/>
              <a:t>for all types of scintillator strips and</a:t>
            </a:r>
          </a:p>
          <a:p>
            <a:r>
              <a:rPr lang="en-US" dirty="0" smtClean="0"/>
              <a:t>tiles for all grooves geometry.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4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6239"/>
            <a:ext cx="2032000" cy="304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51153"/>
            <a:ext cx="4038600" cy="30218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75" y="685800"/>
            <a:ext cx="18288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V. </a:t>
            </a:r>
            <a:r>
              <a:rPr lang="en-US" sz="1000" dirty="0" err="1"/>
              <a:t>Rusinov</a:t>
            </a:r>
            <a:r>
              <a:rPr lang="en-US" sz="1000" dirty="0"/>
              <a:t>, ITEP</a:t>
            </a:r>
            <a:endParaRPr lang="ru-RU" sz="1000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83981" y="164996"/>
            <a:ext cx="317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 device for grooves filling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75" y="4114800"/>
            <a:ext cx="2782650" cy="185510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10200" y="1600200"/>
            <a:ext cx="3195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Uncomfortable dealing with gel:</a:t>
            </a:r>
          </a:p>
          <a:p>
            <a:r>
              <a:rPr lang="en-US" dirty="0" smtClean="0"/>
              <a:t>2 components,</a:t>
            </a:r>
          </a:p>
          <a:p>
            <a:r>
              <a:rPr lang="en-US" dirty="0"/>
              <a:t>v</a:t>
            </a:r>
            <a:r>
              <a:rPr lang="en-US" dirty="0" smtClean="0"/>
              <a:t>iscosity variations,</a:t>
            </a:r>
          </a:p>
          <a:p>
            <a:r>
              <a:rPr lang="en-US" dirty="0" smtClean="0"/>
              <a:t>insoluble, difficult to clean.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44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667000"/>
            <a:ext cx="8235127" cy="3520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4990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we tried to find effective mirror paint for WLS 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nd why we have used the  optical gel?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96390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V. </a:t>
            </a:r>
            <a:r>
              <a:rPr lang="en-US" sz="1000" dirty="0" err="1"/>
              <a:t>Rusinov</a:t>
            </a:r>
            <a:r>
              <a:rPr lang="en-US" sz="1000" dirty="0"/>
              <a:t>, ITEP</a:t>
            </a:r>
            <a:endParaRPr lang="ru-RU" sz="1000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71600" y="1752600"/>
            <a:ext cx="2362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noise rate</a:t>
            </a:r>
          </a:p>
          <a:p>
            <a:r>
              <a:rPr lang="en-US" dirty="0" smtClean="0"/>
              <a:t>Rate after irradiation</a:t>
            </a:r>
          </a:p>
          <a:p>
            <a:r>
              <a:rPr lang="en-US" dirty="0" smtClean="0"/>
              <a:t>MIP efficiency required</a:t>
            </a:r>
            <a:endParaRPr lang="ru-RU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734042" y="1752600"/>
            <a:ext cx="457200" cy="838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91242" y="2029599"/>
            <a:ext cx="177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 choice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943600" y="2100649"/>
            <a:ext cx="228600" cy="22723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242235" y="1891099"/>
            <a:ext cx="1837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lower limit of</a:t>
            </a:r>
          </a:p>
          <a:p>
            <a:r>
              <a:rPr lang="en-US" dirty="0" smtClean="0"/>
              <a:t>amplitude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19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38274" y="3200400"/>
            <a:ext cx="3048000" cy="243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81200" y="990600"/>
            <a:ext cx="661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“Individual </a:t>
            </a:r>
            <a:r>
              <a:rPr lang="en-US" b="1" i="1" dirty="0"/>
              <a:t>strip are covered with a diffuse reflective coating; </a:t>
            </a:r>
            <a:endParaRPr lang="en-US" b="1" i="1" dirty="0" smtClean="0"/>
          </a:p>
          <a:p>
            <a:r>
              <a:rPr lang="en-US" b="1" i="1" dirty="0" smtClean="0"/>
              <a:t>each </a:t>
            </a:r>
            <a:r>
              <a:rPr lang="en-US" b="1" i="1" dirty="0"/>
              <a:t>strip has a groove in the center to accommodate a WLS fiber”.</a:t>
            </a:r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33358" y="2108397"/>
            <a:ext cx="7859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Strip </a:t>
            </a:r>
            <a:r>
              <a:rPr lang="en-US" sz="2400" dirty="0"/>
              <a:t>coating with air bubbles, advantages and </a:t>
            </a:r>
            <a:r>
              <a:rPr lang="en-US" sz="2400" dirty="0" smtClean="0"/>
              <a:t>disadvantage</a:t>
            </a:r>
            <a:r>
              <a:rPr lang="en-US" sz="2400" dirty="0"/>
              <a:t>s</a:t>
            </a:r>
            <a:endParaRPr lang="ru-RU" dirty="0"/>
          </a:p>
        </p:txBody>
      </p:sp>
      <p:sp useBgFill="1">
        <p:nvSpPr>
          <p:cNvPr id="4" name="TextBox 3"/>
          <p:cNvSpPr txBox="1"/>
          <p:nvPr/>
        </p:nvSpPr>
        <p:spPr>
          <a:xfrm>
            <a:off x="998659" y="3403937"/>
            <a:ext cx="2527230" cy="203132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  </a:t>
            </a:r>
            <a:r>
              <a:rPr lang="en-US" sz="3600" dirty="0" smtClean="0"/>
              <a:t>+</a:t>
            </a:r>
          </a:p>
          <a:p>
            <a:r>
              <a:rPr lang="en-US" dirty="0"/>
              <a:t>b</a:t>
            </a:r>
            <a:r>
              <a:rPr lang="en-US" dirty="0" smtClean="0"/>
              <a:t>est reflection;</a:t>
            </a:r>
          </a:p>
          <a:p>
            <a:r>
              <a:rPr lang="en-US" dirty="0" smtClean="0"/>
              <a:t>identical;</a:t>
            </a:r>
          </a:p>
          <a:p>
            <a:r>
              <a:rPr lang="en-US" dirty="0" smtClean="0"/>
              <a:t>cheaply;</a:t>
            </a:r>
          </a:p>
          <a:p>
            <a:r>
              <a:rPr lang="en-US" dirty="0"/>
              <a:t>s</a:t>
            </a:r>
            <a:r>
              <a:rPr lang="en-US" dirty="0" smtClean="0"/>
              <a:t>table;</a:t>
            </a:r>
          </a:p>
          <a:p>
            <a:r>
              <a:rPr lang="en-US" dirty="0" smtClean="0"/>
              <a:t>making by strip producer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67118" y="3390630"/>
            <a:ext cx="3305585" cy="2031325"/>
          </a:xfrm>
          <a:prstGeom prst="rect">
            <a:avLst/>
          </a:prstGeom>
          <a:solidFill>
            <a:srgbClr val="FF0000">
              <a:alpha val="4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</a:t>
            </a:r>
            <a:r>
              <a:rPr lang="en-US" sz="3600" b="1" dirty="0" smtClean="0"/>
              <a:t>-</a:t>
            </a:r>
          </a:p>
          <a:p>
            <a:r>
              <a:rPr lang="en-US" dirty="0"/>
              <a:t>v</a:t>
            </a:r>
            <a:r>
              <a:rPr lang="en-US" dirty="0" smtClean="0"/>
              <a:t>ariable thickness 0.05 -0.1 mm;</a:t>
            </a:r>
          </a:p>
          <a:p>
            <a:r>
              <a:rPr lang="en-US" dirty="0"/>
              <a:t>m</a:t>
            </a:r>
            <a:r>
              <a:rPr lang="en-US" dirty="0" smtClean="0"/>
              <a:t>icro porous:</a:t>
            </a:r>
          </a:p>
          <a:p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       difficult to glue with </a:t>
            </a:r>
            <a:r>
              <a:rPr lang="en-US" dirty="0" err="1" smtClean="0"/>
              <a:t>smth</a:t>
            </a:r>
            <a:r>
              <a:rPr lang="en-US" dirty="0" smtClean="0"/>
              <a:t>,</a:t>
            </a:r>
          </a:p>
          <a:p>
            <a:r>
              <a:rPr lang="en-US" dirty="0"/>
              <a:t> </a:t>
            </a:r>
            <a:r>
              <a:rPr lang="en-US" dirty="0" smtClean="0"/>
              <a:t>            gel penetrating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-9950" y="6539345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V. </a:t>
            </a:r>
            <a:r>
              <a:rPr lang="en-US" sz="1000" dirty="0" err="1"/>
              <a:t>Rusinov</a:t>
            </a:r>
            <a:r>
              <a:rPr lang="en-US" sz="1000" dirty="0"/>
              <a:t>, ITEP</a:t>
            </a:r>
            <a:endParaRPr lang="ru-RU" sz="10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253A-1D8C-4BFB-9741-B18932FB9C5C}" type="slidenum">
              <a:rPr lang="ru-RU" smtClean="0"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52800" y="5943600"/>
            <a:ext cx="268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cross-talk = 3+/-1%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744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853</Words>
  <Application>Microsoft Office PowerPoint</Application>
  <PresentationFormat>Affichage à l'écran (4:3)</PresentationFormat>
  <Paragraphs>135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Graver</dc:creator>
  <cp:lastModifiedBy>Sergey Barsuk</cp:lastModifiedBy>
  <cp:revision>60</cp:revision>
  <dcterms:created xsi:type="dcterms:W3CDTF">2018-05-18T12:23:06Z</dcterms:created>
  <dcterms:modified xsi:type="dcterms:W3CDTF">2018-05-26T01:50:57Z</dcterms:modified>
</cp:coreProperties>
</file>