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6" r:id="rId3"/>
    <p:sldId id="264" r:id="rId4"/>
    <p:sldId id="265" r:id="rId5"/>
    <p:sldId id="266" r:id="rId6"/>
    <p:sldId id="267" r:id="rId7"/>
    <p:sldId id="269" r:id="rId8"/>
    <p:sldId id="271" r:id="rId9"/>
    <p:sldId id="273" r:id="rId10"/>
    <p:sldId id="275" r:id="rId11"/>
    <p:sldId id="279" r:id="rId12"/>
    <p:sldId id="268" r:id="rId13"/>
    <p:sldId id="278" r:id="rId14"/>
    <p:sldId id="277" r:id="rId15"/>
    <p:sldId id="28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7" autoAdjust="0"/>
    <p:restoredTop sz="94660"/>
  </p:normalViewPr>
  <p:slideViewPr>
    <p:cSldViewPr snapToGrid="0">
      <p:cViewPr varScale="1">
        <p:scale>
          <a:sx n="114" d="100"/>
          <a:sy n="114" d="100"/>
        </p:scale>
        <p:origin x="12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8F267-0613-43E4-BE9B-320FE5CD6A6A}" type="datetimeFigureOut">
              <a:rPr lang="ru-RU" smtClean="0"/>
              <a:t>26.02.2019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4DEFB-74D3-451D-A286-68A39C37ACB8}" type="slidenum">
              <a:rPr lang="ru-RU" smtClean="0"/>
              <a:t>‹#›</a:t>
            </a:fld>
            <a:endParaRPr lang="ru-RU"/>
          </a:p>
        </p:txBody>
      </p:sp>
    </p:spTree>
    <p:extLst>
      <p:ext uri="{BB962C8B-B14F-4D97-AF65-F5344CB8AC3E}">
        <p14:creationId xmlns:p14="http://schemas.microsoft.com/office/powerpoint/2010/main" val="355385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CC4DEFB-74D3-451D-A286-68A39C37ACB8}" type="slidenum">
              <a:rPr lang="ru-RU" smtClean="0"/>
              <a:t>8</a:t>
            </a:fld>
            <a:endParaRPr lang="ru-RU"/>
          </a:p>
        </p:txBody>
      </p:sp>
    </p:spTree>
    <p:extLst>
      <p:ext uri="{BB962C8B-B14F-4D97-AF65-F5344CB8AC3E}">
        <p14:creationId xmlns:p14="http://schemas.microsoft.com/office/powerpoint/2010/main" val="25425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C37EC8D-4BC2-4648-90BC-84190D84972D}" type="datetime1">
              <a:rPr lang="ru-RU" smtClean="0"/>
              <a:t>26.02.2019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216401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E304E2B-D95A-455E-A15E-CFC6B670ED59}" type="datetime1">
              <a:rPr lang="ru-RU" smtClean="0"/>
              <a:t>26.02.2019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357951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698D5B9-BDBC-4BC4-B4A6-32F300F1FAC9}" type="datetime1">
              <a:rPr lang="ru-RU" smtClean="0"/>
              <a:t>26.02.2019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321301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8E731DE-3857-4B35-8216-13731A6DA16B}" type="datetime1">
              <a:rPr lang="ru-RU" smtClean="0"/>
              <a:t>26.02.2019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3304208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26CFE0D-CFF3-4612-A3A7-DD39252C1B3F}" type="datetime1">
              <a:rPr lang="ru-RU" smtClean="0"/>
              <a:t>26.02.2019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420194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454AF46-18DA-4EB9-9D94-5F03D045F7A6}" type="datetime1">
              <a:rPr lang="ru-RU" smtClean="0"/>
              <a:t>26.02.2019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373348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6E6D8E0-A2C7-49B2-B691-D9351454093D}" type="datetime1">
              <a:rPr lang="ru-RU" smtClean="0"/>
              <a:t>26.02.2019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212910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AFF3046-95E6-4B6B-94CC-4C0BFCB8C0B9}" type="datetime1">
              <a:rPr lang="ru-RU" smtClean="0"/>
              <a:t>26.02.2019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219119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1F926-ABB2-451B-A114-47E42920AD35}" type="datetime1">
              <a:rPr lang="ru-RU" smtClean="0"/>
              <a:t>26.02.2019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132639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B2B39D2-167A-46C1-958F-049F5FDEBA31}" type="datetime1">
              <a:rPr lang="ru-RU" smtClean="0"/>
              <a:t>26.02.2019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110951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88F34BD-75C0-4EFB-B932-4EE844C3FE18}" type="datetime1">
              <a:rPr lang="ru-RU" smtClean="0"/>
              <a:t>26.02.2019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F8C3462-BE85-4DB3-B912-7D20CE92EB23}" type="slidenum">
              <a:rPr lang="ru-RU" smtClean="0"/>
              <a:t>‹#›</a:t>
            </a:fld>
            <a:endParaRPr lang="ru-RU"/>
          </a:p>
        </p:txBody>
      </p:sp>
    </p:spTree>
    <p:extLst>
      <p:ext uri="{BB962C8B-B14F-4D97-AF65-F5344CB8AC3E}">
        <p14:creationId xmlns:p14="http://schemas.microsoft.com/office/powerpoint/2010/main" val="2811990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4175C-670B-4011-97AA-DEAFA51B3669}" type="datetime1">
              <a:rPr lang="ru-RU" smtClean="0"/>
              <a:t>26.02.2019</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C3462-BE85-4DB3-B912-7D20CE92EB23}" type="slidenum">
              <a:rPr lang="ru-RU" smtClean="0"/>
              <a:t>‹#›</a:t>
            </a:fld>
            <a:endParaRPr lang="ru-RU"/>
          </a:p>
        </p:txBody>
      </p:sp>
    </p:spTree>
    <p:extLst>
      <p:ext uri="{BB962C8B-B14F-4D97-AF65-F5344CB8AC3E}">
        <p14:creationId xmlns:p14="http://schemas.microsoft.com/office/powerpoint/2010/main" val="2052106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0.png"/><Relationship Id="rId4" Type="http://schemas.openxmlformats.org/officeDocument/2006/relationships/image" Target="../media/image320.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lanl.arxiv.org/abs/1902.0247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21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journals.aps.org/prd/abstract/10.1103/PhysRevD.88.03201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rxiv.org/abs/1403.7593v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arxiv.org/abs/1806.1028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ctrTitle"/>
              </p:nvPr>
            </p:nvSpPr>
            <p:spPr/>
            <p:txBody>
              <a:bodyPr>
                <a:normAutofit/>
              </a:bodyPr>
              <a:lstStyle/>
              <a:p>
                <a:r>
                  <a:rPr lang="en-US" sz="4000" dirty="0"/>
                  <a:t>Isoscalar and </a:t>
                </a:r>
                <a:r>
                  <a:rPr lang="en-US" sz="4000" dirty="0" err="1"/>
                  <a:t>isovector</a:t>
                </a:r>
                <a:r>
                  <a:rPr lang="en-US" sz="4000" dirty="0"/>
                  <a:t> kaon form factors</a:t>
                </a:r>
                <a:r>
                  <a:rPr lang="ru-RU" sz="4000" dirty="0"/>
                  <a:t> </a:t>
                </a:r>
                <a:r>
                  <a:rPr lang="en-US" sz="4000" dirty="0"/>
                  <a:t>from </a:t>
                </a:r>
                <a14:m>
                  <m:oMath xmlns:m="http://schemas.openxmlformats.org/officeDocument/2006/math">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𝑒</m:t>
                        </m:r>
                      </m:e>
                      <m:sup>
                        <m:r>
                          <a:rPr lang="ru-RU" sz="4000" b="0" i="1" smtClean="0">
                            <a:latin typeface="Cambria Math" panose="02040503050406030204" pitchFamily="18" charset="0"/>
                          </a:rPr>
                          <m:t>+</m:t>
                        </m:r>
                      </m:sup>
                    </m:sSup>
                    <m:sSup>
                      <m:sSupPr>
                        <m:ctrlPr>
                          <a:rPr lang="en-US" sz="4000" i="1" smtClean="0">
                            <a:latin typeface="Cambria Math" panose="02040503050406030204" pitchFamily="18" charset="0"/>
                          </a:rPr>
                        </m:ctrlPr>
                      </m:sSupPr>
                      <m:e>
                        <m:r>
                          <a:rPr lang="en-US" sz="4000" b="0" i="1" smtClean="0">
                            <a:latin typeface="Cambria Math" panose="02040503050406030204" pitchFamily="18" charset="0"/>
                          </a:rPr>
                          <m:t>𝑒</m:t>
                        </m:r>
                      </m:e>
                      <m:sup>
                        <m:r>
                          <a:rPr lang="en-US" sz="4000" b="0" i="1" smtClean="0">
                            <a:latin typeface="Cambria Math" panose="02040503050406030204" pitchFamily="18" charset="0"/>
                          </a:rPr>
                          <m:t>−</m:t>
                        </m:r>
                      </m:sup>
                    </m:sSup>
                  </m:oMath>
                </a14:m>
                <a:r>
                  <a:rPr lang="ru-RU" sz="4000" dirty="0"/>
                  <a:t> </a:t>
                </a:r>
                <a:r>
                  <a:rPr lang="en-US" sz="4000" dirty="0"/>
                  <a:t>and </a:t>
                </a:r>
                <a14:m>
                  <m:oMath xmlns:m="http://schemas.openxmlformats.org/officeDocument/2006/math">
                    <m:r>
                      <a:rPr lang="en-US" sz="4000" i="1" smtClean="0">
                        <a:latin typeface="Cambria Math" panose="02040503050406030204" pitchFamily="18" charset="0"/>
                        <a:ea typeface="Cambria Math" panose="02040503050406030204" pitchFamily="18" charset="0"/>
                      </a:rPr>
                      <m:t>𝜏</m:t>
                    </m:r>
                  </m:oMath>
                </a14:m>
                <a:r>
                  <a:rPr lang="en-US" sz="4000" dirty="0"/>
                  <a:t> data</a:t>
                </a:r>
                <a:endParaRPr lang="ru-RU" sz="4000" dirty="0"/>
              </a:p>
            </p:txBody>
          </p:sp>
        </mc:Choice>
        <mc:Fallback xmlns="">
          <p:sp>
            <p:nvSpPr>
              <p:cNvPr id="2" name="Заголовок 1"/>
              <p:cNvSpPr>
                <a:spLocks noGrp="1" noRot="1" noChangeAspect="1" noMove="1" noResize="1" noEditPoints="1" noAdjustHandles="1" noChangeArrowheads="1" noChangeShapeType="1" noTextEdit="1"/>
              </p:cNvSpPr>
              <p:nvPr>
                <p:ph type="ctrTitle"/>
              </p:nvPr>
            </p:nvSpPr>
            <p:spPr>
              <a:blipFill rotWithShape="0">
                <a:blip r:embed="rId2"/>
                <a:stretch>
                  <a:fillRect b="-10969"/>
                </a:stretch>
              </a:blipFill>
            </p:spPr>
            <p:txBody>
              <a:bodyPr/>
              <a:lstStyle/>
              <a:p>
                <a:r>
                  <a:rPr lang="ru-RU">
                    <a:noFill/>
                  </a:rPr>
                  <a:t> </a:t>
                </a:r>
              </a:p>
            </p:txBody>
          </p:sp>
        </mc:Fallback>
      </mc:AlternateContent>
      <p:sp>
        <p:nvSpPr>
          <p:cNvPr id="5" name="Дата 4"/>
          <p:cNvSpPr>
            <a:spLocks noGrp="1"/>
          </p:cNvSpPr>
          <p:nvPr>
            <p:ph type="dt" sz="half" idx="10"/>
          </p:nvPr>
        </p:nvSpPr>
        <p:spPr/>
        <p:txBody>
          <a:bodyPr/>
          <a:lstStyle/>
          <a:p>
            <a:fld id="{AEEBA967-E223-4607-B888-AE1C4BB57D44}" type="datetime1">
              <a:rPr lang="ru-RU" smtClean="0"/>
              <a:t>26.02.2019</a:t>
            </a:fld>
            <a:endParaRPr lang="ru-RU"/>
          </a:p>
        </p:txBody>
      </p:sp>
      <p:sp>
        <p:nvSpPr>
          <p:cNvPr id="6" name="Номер слайда 5"/>
          <p:cNvSpPr>
            <a:spLocks noGrp="1"/>
          </p:cNvSpPr>
          <p:nvPr>
            <p:ph type="sldNum" sz="quarter" idx="12"/>
          </p:nvPr>
        </p:nvSpPr>
        <p:spPr/>
        <p:txBody>
          <a:bodyPr/>
          <a:lstStyle/>
          <a:p>
            <a:fld id="{0F8C3462-BE85-4DB3-B912-7D20CE92EB23}" type="slidenum">
              <a:rPr lang="ru-RU" smtClean="0"/>
              <a:t>1</a:t>
            </a:fld>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83" y="335128"/>
            <a:ext cx="8478433" cy="1343212"/>
          </a:xfrm>
          <a:prstGeom prst="rect">
            <a:avLst/>
          </a:prstGeom>
        </p:spPr>
      </p:pic>
      <p:grpSp>
        <p:nvGrpSpPr>
          <p:cNvPr id="13" name="Группа 12"/>
          <p:cNvGrpSpPr/>
          <p:nvPr/>
        </p:nvGrpSpPr>
        <p:grpSpPr>
          <a:xfrm>
            <a:off x="1242581" y="4130487"/>
            <a:ext cx="7011378" cy="1199232"/>
            <a:chOff x="1242581" y="4130487"/>
            <a:chExt cx="7011378" cy="1199232"/>
          </a:xfrm>
        </p:grpSpPr>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581" y="4130487"/>
              <a:ext cx="7011378" cy="333422"/>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4865" y="4599735"/>
              <a:ext cx="3534268" cy="333422"/>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102" y="4996297"/>
              <a:ext cx="2819794" cy="333422"/>
            </a:xfrm>
            <a:prstGeom prst="rect">
              <a:avLst/>
            </a:prstGeom>
          </p:spPr>
        </p:pic>
      </p:grpSp>
    </p:spTree>
    <p:extLst>
      <p:ext uri="{BB962C8B-B14F-4D97-AF65-F5344CB8AC3E}">
        <p14:creationId xmlns:p14="http://schemas.microsoft.com/office/powerpoint/2010/main" val="359190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15949"/>
          </a:xfrm>
        </p:spPr>
        <p:txBody>
          <a:bodyPr>
            <a:normAutofit/>
          </a:bodyPr>
          <a:lstStyle/>
          <a:p>
            <a:pPr algn="ctr"/>
            <a:r>
              <a:rPr lang="en-US" sz="2800" dirty="0"/>
              <a:t>Resonances parameters</a:t>
            </a:r>
            <a:endParaRPr lang="ru-RU" sz="2800" dirty="0"/>
          </a:p>
        </p:txBody>
      </p:sp>
      <mc:AlternateContent xmlns:mc="http://schemas.openxmlformats.org/markup-compatibility/2006" xmlns:a14="http://schemas.microsoft.com/office/drawing/2010/main">
        <mc:Choice Requires="a14">
          <p:graphicFrame>
            <p:nvGraphicFramePr>
              <p:cNvPr id="4" name="Таблица 3"/>
              <p:cNvGraphicFramePr>
                <a:graphicFrameLocks noGrp="1"/>
              </p:cNvGraphicFramePr>
              <p:nvPr>
                <p:extLst>
                  <p:ext uri="{D42A27DB-BD31-4B8C-83A1-F6EECF244321}">
                    <p14:modId xmlns:p14="http://schemas.microsoft.com/office/powerpoint/2010/main" val="1530272161"/>
                  </p:ext>
                </p:extLst>
              </p:nvPr>
            </p:nvGraphicFramePr>
            <p:xfrm>
              <a:off x="1086847" y="988492"/>
              <a:ext cx="6970301" cy="3982911"/>
            </p:xfrm>
            <a:graphic>
              <a:graphicData uri="http://schemas.openxmlformats.org/drawingml/2006/table">
                <a:tbl>
                  <a:tblPr firstRow="1" bandRow="1">
                    <a:tableStyleId>{5C22544A-7EE6-4342-B048-85BDC9FD1C3A}</a:tableStyleId>
                  </a:tblPr>
                  <a:tblGrid>
                    <a:gridCol w="1742575">
                      <a:extLst>
                        <a:ext uri="{9D8B030D-6E8A-4147-A177-3AD203B41FA5}">
                          <a16:colId xmlns:a16="http://schemas.microsoft.com/office/drawing/2014/main" val="20000"/>
                        </a:ext>
                      </a:extLst>
                    </a:gridCol>
                    <a:gridCol w="1561147">
                      <a:extLst>
                        <a:ext uri="{9D8B030D-6E8A-4147-A177-3AD203B41FA5}">
                          <a16:colId xmlns:a16="http://schemas.microsoft.com/office/drawing/2014/main" val="20001"/>
                        </a:ext>
                      </a:extLst>
                    </a:gridCol>
                    <a:gridCol w="1507963">
                      <a:extLst>
                        <a:ext uri="{9D8B030D-6E8A-4147-A177-3AD203B41FA5}">
                          <a16:colId xmlns:a16="http://schemas.microsoft.com/office/drawing/2014/main" val="20002"/>
                        </a:ext>
                      </a:extLst>
                    </a:gridCol>
                    <a:gridCol w="2158616">
                      <a:extLst>
                        <a:ext uri="{9D8B030D-6E8A-4147-A177-3AD203B41FA5}">
                          <a16:colId xmlns:a16="http://schemas.microsoft.com/office/drawing/2014/main" val="20003"/>
                        </a:ext>
                      </a:extLst>
                    </a:gridCol>
                  </a:tblGrid>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𝑽</m:t>
                                </m:r>
                              </m:oMath>
                            </m:oMathPara>
                          </a14:m>
                          <a:endParaRPr lang="ru-RU" sz="1400" dirty="0"/>
                        </a:p>
                      </a:txBody>
                      <a:tcPr/>
                    </a:tc>
                    <a:tc>
                      <a:txBody>
                        <a:bodyPr/>
                        <a:lstStyle/>
                        <a:p>
                          <a:pPr algn="ctr"/>
                          <a14:m>
                            <m:oMath xmlns:m="http://schemas.openxmlformats.org/officeDocument/2006/math">
                              <m:sSub>
                                <m:sSubPr>
                                  <m:ctrlPr>
                                    <a:rPr lang="ru-RU" sz="1400" i="1" smtClean="0">
                                      <a:latin typeface="Cambria Math" panose="02040503050406030204" pitchFamily="18" charset="0"/>
                                    </a:rPr>
                                  </m:ctrlPr>
                                </m:sSubPr>
                                <m:e>
                                  <m:r>
                                    <a:rPr lang="en-US" sz="1400" b="1" i="1" smtClean="0">
                                      <a:latin typeface="Cambria Math" panose="02040503050406030204" pitchFamily="18" charset="0"/>
                                    </a:rPr>
                                    <m:t>𝑴</m:t>
                                  </m:r>
                                </m:e>
                                <m:sub>
                                  <m:r>
                                    <a:rPr lang="en-US" sz="1400" b="1" i="1" smtClean="0">
                                      <a:latin typeface="Cambria Math" panose="02040503050406030204" pitchFamily="18" charset="0"/>
                                    </a:rPr>
                                    <m:t>𝑽</m:t>
                                  </m:r>
                                </m:sub>
                              </m:sSub>
                            </m:oMath>
                          </a14:m>
                          <a:r>
                            <a:rPr lang="en-US" sz="1400" dirty="0"/>
                            <a:t>, MeV</a:t>
                          </a:r>
                          <a:endParaRPr lang="ru-RU" sz="1400" dirty="0"/>
                        </a:p>
                      </a:txBody>
                      <a:tcPr/>
                    </a:tc>
                    <a:tc>
                      <a:txBody>
                        <a:bodyPr/>
                        <a:lstStyle/>
                        <a:p>
                          <a:pPr algn="ctr"/>
                          <a14:m>
                            <m:oMath xmlns:m="http://schemas.openxmlformats.org/officeDocument/2006/math">
                              <m:sSub>
                                <m:sSubPr>
                                  <m:ctrlPr>
                                    <a:rPr lang="ru-RU" sz="1400" i="1" smtClean="0">
                                      <a:latin typeface="Cambria Math" panose="02040503050406030204" pitchFamily="18" charset="0"/>
                                    </a:rPr>
                                  </m:ctrlPr>
                                </m:sSubPr>
                                <m:e>
                                  <m:r>
                                    <a:rPr lang="en-US" sz="1400" b="1" i="0" smtClean="0">
                                      <a:latin typeface="Cambria Math" panose="02040503050406030204" pitchFamily="18" charset="0"/>
                                    </a:rPr>
                                    <m:t>𝚪</m:t>
                                  </m:r>
                                </m:e>
                                <m:sub>
                                  <m:r>
                                    <a:rPr lang="en-US" sz="1400" b="1" i="1" smtClean="0">
                                      <a:latin typeface="Cambria Math" panose="02040503050406030204" pitchFamily="18" charset="0"/>
                                    </a:rPr>
                                    <m:t>𝑽</m:t>
                                  </m:r>
                                </m:sub>
                              </m:sSub>
                            </m:oMath>
                          </a14:m>
                          <a:r>
                            <a:rPr lang="en-US" sz="1400" dirty="0"/>
                            <a:t>, MeV</a:t>
                          </a:r>
                          <a:endParaRPr lang="ru-RU"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ru-RU" sz="1400" i="1" smtClean="0">
                                        <a:latin typeface="Cambria Math" panose="02040503050406030204" pitchFamily="18" charset="0"/>
                                      </a:rPr>
                                    </m:ctrlPr>
                                  </m:sSubPr>
                                  <m:e>
                                    <m:r>
                                      <a:rPr lang="en-US" sz="1400" b="1" i="0" smtClean="0">
                                        <a:latin typeface="Cambria Math" panose="02040503050406030204" pitchFamily="18" charset="0"/>
                                      </a:rPr>
                                      <m:t>𝚪</m:t>
                                    </m:r>
                                  </m:e>
                                  <m:sub>
                                    <m:r>
                                      <a:rPr lang="en-US" sz="1400" b="1" i="1" smtClean="0">
                                        <a:latin typeface="Cambria Math" panose="02040503050406030204" pitchFamily="18" charset="0"/>
                                      </a:rPr>
                                      <m:t>𝑽</m:t>
                                    </m:r>
                                  </m:sub>
                                </m:sSub>
                                <m:r>
                                  <a:rPr lang="en-US" sz="1400" b="1" i="1" smtClean="0">
                                    <a:latin typeface="Cambria Math" panose="02040503050406030204" pitchFamily="18" charset="0"/>
                                  </a:rPr>
                                  <m:t>(</m:t>
                                </m:r>
                                <m:r>
                                  <a:rPr lang="en-US" sz="1400" b="1" i="1" smtClean="0">
                                    <a:latin typeface="Cambria Math" panose="02040503050406030204" pitchFamily="18" charset="0"/>
                                  </a:rPr>
                                  <m:t>𝒔</m:t>
                                </m:r>
                                <m:r>
                                  <a:rPr lang="en-US" sz="1400" b="1" i="1" smtClean="0">
                                    <a:latin typeface="Cambria Math" panose="02040503050406030204" pitchFamily="18" charset="0"/>
                                  </a:rPr>
                                  <m:t>)</m:t>
                                </m:r>
                              </m:oMath>
                            </m:oMathPara>
                          </a14:m>
                          <a:endParaRPr lang="ru-RU" sz="1400" dirty="0"/>
                        </a:p>
                      </a:txBody>
                      <a:tcPr/>
                    </a:tc>
                    <a:extLst>
                      <a:ext uri="{0D108BD9-81ED-4DB2-BD59-A6C34878D82A}">
                        <a16:rowId xmlns:a16="http://schemas.microsoft.com/office/drawing/2014/main" val="10000"/>
                      </a:ext>
                    </a:extLst>
                  </a:tr>
                  <a:tr h="244892">
                    <a:tc>
                      <a:txBody>
                        <a:bodyPr/>
                        <a:lstStyle/>
                        <a:p>
                          <a:pPr/>
                          <a14:m>
                            <m:oMathPara xmlns:m="http://schemas.openxmlformats.org/officeDocument/2006/math">
                              <m:oMathParaPr>
                                <m:jc m:val="centerGroup"/>
                              </m:oMathParaPr>
                              <m:oMath xmlns:m="http://schemas.openxmlformats.org/officeDocument/2006/math">
                                <m:r>
                                  <a:rPr lang="ru-RU" sz="1400" i="1" smtClean="0">
                                    <a:latin typeface="Cambria Math" panose="02040503050406030204" pitchFamily="18" charset="0"/>
                                    <a:ea typeface="Cambria Math" panose="02040503050406030204" pitchFamily="18" charset="0"/>
                                  </a:rPr>
                                  <m:t>𝜌</m:t>
                                </m:r>
                                <m:r>
                                  <a:rPr lang="ru-RU" sz="1400" i="1" smtClean="0">
                                    <a:latin typeface="Cambria Math" panose="02040503050406030204" pitchFamily="18" charset="0"/>
                                    <a:ea typeface="Cambria Math" panose="02040503050406030204" pitchFamily="18" charset="0"/>
                                  </a:rPr>
                                  <m:t>≡</m:t>
                                </m:r>
                                <m:r>
                                  <a:rPr lang="ru-RU" sz="1400" i="1" smtClean="0">
                                    <a:latin typeface="Cambria Math" panose="02040503050406030204" pitchFamily="18" charset="0"/>
                                    <a:ea typeface="Cambria Math" panose="02040503050406030204" pitchFamily="18" charset="0"/>
                                  </a:rPr>
                                  <m:t>𝜌</m:t>
                                </m:r>
                                <m:r>
                                  <a:rPr lang="ru-RU" sz="1400" b="0" i="1" smtClean="0">
                                    <a:latin typeface="Cambria Math" panose="02040503050406030204" pitchFamily="18" charset="0"/>
                                    <a:ea typeface="Cambria Math" panose="02040503050406030204" pitchFamily="18" charset="0"/>
                                  </a:rPr>
                                  <m:t>(770)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775.26</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149.1</m:t>
                                </m:r>
                              </m:oMath>
                            </m:oMathPara>
                          </a14:m>
                          <a:endParaRPr lang="ru-R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ru-RU" sz="140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m:t>
                                  </m:r>
                                </m:sup>
                              </m:sSup>
                              <m:sSup>
                                <m:sSupPr>
                                  <m:ctrlPr>
                                    <a:rPr lang="ru-RU" sz="140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m:t>
                                  </m:r>
                                </m:sup>
                              </m:sSup>
                            </m:oMath>
                          </a14:m>
                          <a:r>
                            <a:rPr lang="en-US" sz="1400" dirty="0"/>
                            <a:t>, </a:t>
                          </a:r>
                          <a14:m>
                            <m:oMath xmlns:m="http://schemas.openxmlformats.org/officeDocument/2006/math">
                              <m:r>
                                <a:rPr lang="en-US" sz="1400" b="0" i="1" smtClean="0">
                                  <a:latin typeface="Cambria Math" panose="02040503050406030204" pitchFamily="18" charset="0"/>
                                </a:rPr>
                                <m:t>𝜔</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0</m:t>
                                  </m:r>
                                </m:sup>
                              </m:sSup>
                            </m:oMath>
                          </a14:m>
                          <a:endParaRPr lang="ru-RU" sz="1400" dirty="0"/>
                        </a:p>
                      </a:txBody>
                      <a:tcPr/>
                    </a:tc>
                    <a:extLst>
                      <a:ext uri="{0D108BD9-81ED-4DB2-BD59-A6C34878D82A}">
                        <a16:rowId xmlns:a16="http://schemas.microsoft.com/office/drawing/2014/main" val="10001"/>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ru-RU" sz="1400" i="1" smtClean="0">
                                    <a:latin typeface="Cambria Math" panose="02040503050406030204" pitchFamily="18" charset="0"/>
                                    <a:ea typeface="Cambria Math" panose="02040503050406030204" pitchFamily="18" charset="0"/>
                                  </a:rPr>
                                  <m:t>𝜌</m:t>
                                </m:r>
                                <m:r>
                                  <a:rPr lang="ru-RU" sz="1400" b="0" i="1" smtClean="0">
                                    <a:latin typeface="Cambria Math" panose="02040503050406030204" pitchFamily="18" charset="0"/>
                                    <a:ea typeface="Cambria Math" panose="02040503050406030204" pitchFamily="18" charset="0"/>
                                  </a:rPr>
                                  <m:t>(1450)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1465</m:t>
                                </m:r>
                                <m:r>
                                  <a:rPr lang="en-US" sz="1400" b="0" i="1" smtClean="0">
                                    <a:latin typeface="Cambria Math" panose="02040503050406030204" pitchFamily="18" charset="0"/>
                                    <a:ea typeface="Cambria Math" panose="02040503050406030204" pitchFamily="18" charset="0"/>
                                  </a:rPr>
                                  <m:t>±25</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400</m:t>
                                </m:r>
                                <m:r>
                                  <a:rPr lang="en-US" sz="1400" b="0" i="1" smtClean="0">
                                    <a:latin typeface="Cambria Math" panose="02040503050406030204" pitchFamily="18" charset="0"/>
                                    <a:ea typeface="Cambria Math" panose="02040503050406030204" pitchFamily="18" charset="0"/>
                                  </a:rPr>
                                  <m:t>±60</m:t>
                                </m:r>
                              </m:oMath>
                            </m:oMathPara>
                          </a14:m>
                          <a:endParaRPr lang="ru-RU"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𝜔</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0</m:t>
                                    </m:r>
                                  </m:sup>
                                </m:sSup>
                              </m:oMath>
                            </m:oMathPara>
                          </a14:m>
                          <a:endParaRPr lang="ru-RU" sz="1400" dirty="0"/>
                        </a:p>
                      </a:txBody>
                      <a:tcPr/>
                    </a:tc>
                    <a:extLst>
                      <a:ext uri="{0D108BD9-81ED-4DB2-BD59-A6C34878D82A}">
                        <a16:rowId xmlns:a16="http://schemas.microsoft.com/office/drawing/2014/main" val="10002"/>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ru-RU" sz="1400" i="1" smtClean="0">
                                    <a:latin typeface="Cambria Math" panose="02040503050406030204" pitchFamily="18" charset="0"/>
                                    <a:ea typeface="Cambria Math" panose="02040503050406030204" pitchFamily="18" charset="0"/>
                                  </a:rPr>
                                  <m:t>𝜌</m:t>
                                </m:r>
                                <m:r>
                                  <a:rPr lang="ru-RU" sz="1400" b="0" i="1" smtClean="0">
                                    <a:latin typeface="Cambria Math" panose="02040503050406030204" pitchFamily="18" charset="0"/>
                                    <a:ea typeface="Cambria Math" panose="02040503050406030204" pitchFamily="18" charset="0"/>
                                  </a:rPr>
                                  <m:t>(1700)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1720</m:t>
                                </m:r>
                                <m:r>
                                  <a:rPr lang="en-US" sz="1400" b="0" i="1" smtClean="0">
                                    <a:latin typeface="Cambria Math" panose="02040503050406030204" pitchFamily="18" charset="0"/>
                                    <a:ea typeface="Cambria Math" panose="02040503050406030204" pitchFamily="18" charset="0"/>
                                  </a:rPr>
                                  <m:t>±20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250</m:t>
                                </m:r>
                                <m:r>
                                  <a:rPr lang="en-US" sz="1400" b="0" i="1" smtClean="0">
                                    <a:latin typeface="Cambria Math" panose="02040503050406030204" pitchFamily="18" charset="0"/>
                                    <a:ea typeface="Cambria Math" panose="02040503050406030204" pitchFamily="18" charset="0"/>
                                  </a:rPr>
                                  <m:t>±100</m:t>
                                </m:r>
                              </m:oMath>
                            </m:oMathPara>
                          </a14:m>
                          <a:endParaRPr lang="ru-RU"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𝜌𝜋𝜋</m:t>
                                </m:r>
                              </m:oMath>
                            </m:oMathPara>
                          </a14:m>
                          <a:endParaRPr lang="ru-RU" sz="1400" dirty="0"/>
                        </a:p>
                      </a:txBody>
                      <a:tcPr/>
                    </a:tc>
                    <a:extLst>
                      <a:ext uri="{0D108BD9-81ED-4DB2-BD59-A6C34878D82A}">
                        <a16:rowId xmlns:a16="http://schemas.microsoft.com/office/drawing/2014/main" val="10003"/>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m:t>
                                </m:r>
                                <m:r>
                                  <a:rPr lang="ru-RU" sz="1400" i="1" smtClean="0">
                                    <a:latin typeface="Cambria Math" panose="02040503050406030204" pitchFamily="18" charset="0"/>
                                    <a:ea typeface="Cambria Math" panose="02040503050406030204" pitchFamily="18" charset="0"/>
                                  </a:rPr>
                                  <m:t>𝜌</m:t>
                                </m:r>
                                <m:r>
                                  <a:rPr lang="ru-RU" sz="1400" b="0" i="1" smtClean="0">
                                    <a:latin typeface="Cambria Math" panose="02040503050406030204" pitchFamily="18" charset="0"/>
                                    <a:ea typeface="Cambria Math" panose="02040503050406030204" pitchFamily="18" charset="0"/>
                                  </a:rPr>
                                  <m:t>(2150)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mn-ea"/>
                                  </a:rPr>
                                  <m:t>2155</m:t>
                                </m:r>
                                <m:r>
                                  <a:rPr lang="en-US" sz="1400" b="0" i="1" smtClean="0">
                                    <a:latin typeface="Cambria Math" panose="02040503050406030204" pitchFamily="18" charset="0"/>
                                    <a:ea typeface="Cambria Math" panose="02040503050406030204" pitchFamily="18" charset="0"/>
                                  </a:rPr>
                                  <m:t>±22</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mn-ea"/>
                                  </a:rPr>
                                  <m:t>350</m:t>
                                </m:r>
                                <m:r>
                                  <a:rPr lang="en-US" sz="1400" b="0" i="1" smtClean="0">
                                    <a:latin typeface="Cambria Math" panose="02040503050406030204" pitchFamily="18" charset="0"/>
                                    <a:ea typeface="Cambria Math" panose="02040503050406030204" pitchFamily="18" charset="0"/>
                                  </a:rPr>
                                  <m:t>±64</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𝜌𝜋𝜋</m:t>
                                </m:r>
                              </m:oMath>
                            </m:oMathPara>
                          </a14:m>
                          <a:endParaRPr lang="ru-RU" sz="1400" dirty="0"/>
                        </a:p>
                      </a:txBody>
                      <a:tcPr/>
                    </a:tc>
                    <a:extLst>
                      <a:ext uri="{0D108BD9-81ED-4DB2-BD59-A6C34878D82A}">
                        <a16:rowId xmlns:a16="http://schemas.microsoft.com/office/drawing/2014/main" val="10004"/>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1400" b="0" i="1" smtClean="0">
                                    <a:latin typeface="Cambria Math" panose="02040503050406030204" pitchFamily="18" charset="0"/>
                                    <a:ea typeface="Cambria Math" panose="02040503050406030204" pitchFamily="18" charset="0"/>
                                  </a:rPr>
                                  <m:t>𝜔</m:t>
                                </m:r>
                                <m:r>
                                  <a:rPr lang="ru-RU" sz="1400" b="0" i="1" smtClean="0">
                                    <a:latin typeface="Cambria Math" panose="02040503050406030204" pitchFamily="18" charset="0"/>
                                    <a:ea typeface="Cambria Math" panose="02040503050406030204" pitchFamily="18" charset="0"/>
                                  </a:rPr>
                                  <m:t>≡</m:t>
                                </m:r>
                                <m:r>
                                  <a:rPr lang="ru-RU" sz="1400" b="0" i="1" smtClean="0">
                                    <a:latin typeface="Cambria Math" panose="02040503050406030204" pitchFamily="18" charset="0"/>
                                    <a:ea typeface="Cambria Math" panose="02040503050406030204" pitchFamily="18" charset="0"/>
                                  </a:rPr>
                                  <m:t>𝜔</m:t>
                                </m:r>
                                <m:r>
                                  <a:rPr lang="ru-RU" sz="1400" b="0" i="1" smtClean="0">
                                    <a:latin typeface="Cambria Math" panose="02040503050406030204" pitchFamily="18" charset="0"/>
                                    <a:ea typeface="Cambria Math" panose="02040503050406030204" pitchFamily="18" charset="0"/>
                                  </a:rPr>
                                  <m:t>(782)</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782.65</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8.49</m:t>
                                </m:r>
                              </m:oMath>
                            </m:oMathPara>
                          </a14:m>
                          <a:endParaRPr lang="ru-R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m:t>
                                  </m:r>
                                </m:sup>
                              </m:sSup>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m:t>
                                  </m:r>
                                </m:sup>
                              </m:sSup>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0</m:t>
                                  </m:r>
                                </m:sup>
                              </m:sSup>
                            </m:oMath>
                          </a14:m>
                          <a:r>
                            <a:rPr lang="en-US" sz="1400" dirty="0"/>
                            <a:t>, </a:t>
                          </a:r>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0</m:t>
                                  </m:r>
                                </m:sup>
                              </m:sSup>
                              <m:r>
                                <a:rPr lang="en-US" sz="1400" b="0" i="1" smtClean="0">
                                  <a:latin typeface="Cambria Math" panose="02040503050406030204" pitchFamily="18" charset="0"/>
                                </a:rPr>
                                <m:t>𝛾</m:t>
                              </m:r>
                            </m:oMath>
                          </a14:m>
                          <a:r>
                            <a:rPr lang="en-US" sz="1400" dirty="0"/>
                            <a:t>, </a:t>
                          </a:r>
                          <a14:m>
                            <m:oMath xmlns:m="http://schemas.openxmlformats.org/officeDocument/2006/math">
                              <m:sSup>
                                <m:sSupPr>
                                  <m:ctrlPr>
                                    <a:rPr lang="ru-RU" sz="140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m:t>
                                  </m:r>
                                </m:sup>
                              </m:sSup>
                              <m:sSup>
                                <m:sSupPr>
                                  <m:ctrlPr>
                                    <a:rPr lang="ru-RU" sz="140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m:t>
                                  </m:r>
                                </m:sup>
                              </m:sSup>
                            </m:oMath>
                          </a14:m>
                          <a:endParaRPr lang="ru-RU" sz="1400" dirty="0"/>
                        </a:p>
                      </a:txBody>
                      <a:tcPr/>
                    </a:tc>
                    <a:extLst>
                      <a:ext uri="{0D108BD9-81ED-4DB2-BD59-A6C34878D82A}">
                        <a16:rowId xmlns:a16="http://schemas.microsoft.com/office/drawing/2014/main" val="10005"/>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𝜔</m:t>
                                    </m:r>
                                  </m:e>
                                  <m:sup>
                                    <m:r>
                                      <a:rPr lang="en-US" sz="1400" b="0" i="1" smtClean="0">
                                        <a:latin typeface="Cambria Math" panose="02040503050406030204" pitchFamily="18" charset="0"/>
                                        <a:ea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r>
                                  <a:rPr lang="ru-RU" sz="1400" b="0" i="1" smtClean="0">
                                    <a:latin typeface="Cambria Math" panose="02040503050406030204" pitchFamily="18" charset="0"/>
                                    <a:ea typeface="Cambria Math" panose="02040503050406030204" pitchFamily="18" charset="0"/>
                                  </a:rPr>
                                  <m:t>𝜔</m:t>
                                </m:r>
                                <m:r>
                                  <a:rPr lang="ru-RU" sz="1400" b="0" i="1" smtClean="0">
                                    <a:latin typeface="Cambria Math" panose="02040503050406030204" pitchFamily="18" charset="0"/>
                                    <a:ea typeface="Cambria Math" panose="02040503050406030204" pitchFamily="18" charset="0"/>
                                  </a:rPr>
                                  <m:t>(1420)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1425</m:t>
                                </m:r>
                                <m:r>
                                  <a:rPr lang="en-US" sz="1400" b="0" i="1" smtClean="0">
                                    <a:latin typeface="Cambria Math" panose="02040503050406030204" pitchFamily="18" charset="0"/>
                                    <a:ea typeface="Cambria Math" panose="02040503050406030204" pitchFamily="18" charset="0"/>
                                  </a:rPr>
                                  <m:t>±25</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mn-ea"/>
                                  </a:rPr>
                                  <m:t>215</m:t>
                                </m:r>
                                <m:r>
                                  <a:rPr lang="en-US" sz="1400" b="0" i="1" smtClean="0">
                                    <a:latin typeface="Cambria Math" panose="02040503050406030204" pitchFamily="18" charset="0"/>
                                    <a:ea typeface="Cambria Math" panose="02040503050406030204" pitchFamily="18" charset="0"/>
                                  </a:rPr>
                                  <m:t>±35</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𝜌𝜋</m:t>
                                </m:r>
                              </m:oMath>
                            </m:oMathPara>
                          </a14:m>
                          <a:endParaRPr lang="ru-RU" sz="1400" dirty="0"/>
                        </a:p>
                      </a:txBody>
                      <a:tcPr/>
                    </a:tc>
                    <a:extLst>
                      <a:ext uri="{0D108BD9-81ED-4DB2-BD59-A6C34878D82A}">
                        <a16:rowId xmlns:a16="http://schemas.microsoft.com/office/drawing/2014/main" val="10006"/>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𝜔</m:t>
                                </m:r>
                                <m:r>
                                  <a:rPr lang="en-US" sz="1400" b="0" i="1" smtClean="0">
                                    <a:latin typeface="Cambria Math" panose="02040503050406030204" pitchFamily="18" charset="0"/>
                                    <a:ea typeface="Cambria Math" panose="02040503050406030204" pitchFamily="18" charset="0"/>
                                  </a:rPr>
                                  <m:t>′′≡</m:t>
                                </m:r>
                                <m:r>
                                  <a:rPr lang="ru-RU" sz="1400" b="0" i="1" smtClean="0">
                                    <a:latin typeface="Cambria Math" panose="02040503050406030204" pitchFamily="18" charset="0"/>
                                    <a:ea typeface="Cambria Math" panose="02040503050406030204" pitchFamily="18" charset="0"/>
                                  </a:rPr>
                                  <m:t>𝜔</m:t>
                                </m:r>
                                <m:r>
                                  <a:rPr lang="ru-RU" sz="1400" b="0" i="1" smtClean="0">
                                    <a:latin typeface="Cambria Math" panose="02040503050406030204" pitchFamily="18" charset="0"/>
                                    <a:ea typeface="Cambria Math" panose="02040503050406030204" pitchFamily="18" charset="0"/>
                                  </a:rPr>
                                  <m:t>(1650)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1670</m:t>
                                </m:r>
                                <m:r>
                                  <a:rPr lang="en-US" sz="1400" b="0" i="1" smtClean="0">
                                    <a:latin typeface="Cambria Math" panose="02040503050406030204" pitchFamily="18" charset="0"/>
                                    <a:ea typeface="Cambria Math" panose="02040503050406030204" pitchFamily="18" charset="0"/>
                                  </a:rPr>
                                  <m:t>±30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mn-ea"/>
                                  </a:rPr>
                                  <m:t>315</m:t>
                                </m:r>
                                <m:r>
                                  <a:rPr lang="en-US" sz="1400" b="0" i="1" smtClean="0">
                                    <a:latin typeface="Cambria Math" panose="02040503050406030204" pitchFamily="18" charset="0"/>
                                    <a:ea typeface="Cambria Math" panose="02040503050406030204" pitchFamily="18" charset="0"/>
                                  </a:rPr>
                                  <m:t>±35</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𝜔𝜋𝜋</m:t>
                                </m:r>
                              </m:oMath>
                            </m:oMathPara>
                          </a14:m>
                          <a:endParaRPr lang="ru-RU" sz="1400" dirty="0"/>
                        </a:p>
                      </a:txBody>
                      <a:tcPr/>
                    </a:tc>
                    <a:extLst>
                      <a:ext uri="{0D108BD9-81ED-4DB2-BD59-A6C34878D82A}">
                        <a16:rowId xmlns:a16="http://schemas.microsoft.com/office/drawing/2014/main" val="10007"/>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𝜔</m:t>
                                </m:r>
                                <m:r>
                                  <a:rPr lang="en-US" sz="1400" b="0" i="1" smtClean="0">
                                    <a:latin typeface="Cambria Math" panose="02040503050406030204" pitchFamily="18" charset="0"/>
                                    <a:ea typeface="Cambria Math" panose="02040503050406030204" pitchFamily="18" charset="0"/>
                                  </a:rPr>
                                  <m:t>′′′≡</m:t>
                                </m:r>
                                <m:r>
                                  <a:rPr lang="ru-RU" sz="1400" b="0" i="1" smtClean="0">
                                    <a:latin typeface="Cambria Math" panose="02040503050406030204" pitchFamily="18" charset="0"/>
                                    <a:ea typeface="Cambria Math" panose="02040503050406030204" pitchFamily="18" charset="0"/>
                                  </a:rPr>
                                  <m:t>𝜔</m:t>
                                </m:r>
                                <m:r>
                                  <a:rPr lang="ru-RU" sz="1400" b="0" i="1" smtClean="0">
                                    <a:latin typeface="Cambria Math" panose="02040503050406030204" pitchFamily="18" charset="0"/>
                                    <a:ea typeface="Cambria Math" panose="02040503050406030204" pitchFamily="18" charset="0"/>
                                  </a:rPr>
                                  <m:t>(2150)</m:t>
                                </m:r>
                              </m:oMath>
                            </m:oMathPara>
                          </a14:m>
                          <a:endParaRPr lang="ru-RU"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𝑀</m:t>
                                    </m:r>
                                  </m:e>
                                  <m:sub>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(2150)</m:t>
                                    </m:r>
                                  </m:sub>
                                </m:sSub>
                              </m:oMath>
                            </m:oMathPara>
                          </a14:m>
                          <a:endParaRPr lang="ru-RU"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m:rPr>
                                        <m:sty m:val="p"/>
                                      </m:rPr>
                                      <a:rPr lang="el-GR" sz="1400" b="0" i="1" smtClean="0">
                                        <a:latin typeface="Cambria Math" panose="02040503050406030204" pitchFamily="18" charset="0"/>
                                        <a:ea typeface="Cambria Math" panose="02040503050406030204" pitchFamily="18" charset="0"/>
                                      </a:rPr>
                                      <m:t>Γ</m:t>
                                    </m:r>
                                  </m:e>
                                  <m:sub>
                                    <m:r>
                                      <a:rPr lang="en-US" sz="1400" b="0" i="1" smtClean="0">
                                        <a:latin typeface="Cambria Math" panose="02040503050406030204" pitchFamily="18" charset="0"/>
                                        <a:ea typeface="Cambria Math" panose="02040503050406030204" pitchFamily="18" charset="0"/>
                                      </a:rPr>
                                      <m:t>𝜌</m:t>
                                    </m:r>
                                    <m:r>
                                      <a:rPr lang="en-US" sz="1400" b="0" i="1" smtClean="0">
                                        <a:latin typeface="Cambria Math" panose="02040503050406030204" pitchFamily="18" charset="0"/>
                                        <a:ea typeface="Cambria Math" panose="02040503050406030204" pitchFamily="18" charset="0"/>
                                      </a:rPr>
                                      <m:t>(2150)</m:t>
                                    </m:r>
                                  </m:sub>
                                </m:sSub>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𝜔𝜋𝜋</m:t>
                                </m:r>
                              </m:oMath>
                            </m:oMathPara>
                          </a14:m>
                          <a:endParaRPr lang="ru-RU" sz="1400" dirty="0"/>
                        </a:p>
                      </a:txBody>
                      <a:tcPr/>
                    </a:tc>
                    <a:extLst>
                      <a:ext uri="{0D108BD9-81ED-4DB2-BD59-A6C34878D82A}">
                        <a16:rowId xmlns:a16="http://schemas.microsoft.com/office/drawing/2014/main" val="10008"/>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1400" b="0" i="1" smtClean="0">
                                    <a:latin typeface="Cambria Math" panose="02040503050406030204" pitchFamily="18" charset="0"/>
                                    <a:ea typeface="Cambria Math" panose="02040503050406030204" pitchFamily="18" charset="0"/>
                                  </a:rPr>
                                  <m:t>𝜑</m:t>
                                </m:r>
                                <m:r>
                                  <a:rPr lang="ru-RU" sz="1400" b="0" i="1" smtClean="0">
                                    <a:latin typeface="Cambria Math" panose="02040503050406030204" pitchFamily="18" charset="0"/>
                                    <a:ea typeface="Cambria Math" panose="02040503050406030204" pitchFamily="18" charset="0"/>
                                  </a:rPr>
                                  <m:t>≡</m:t>
                                </m:r>
                                <m:r>
                                  <a:rPr lang="ru-RU" sz="1400" b="0" i="1" smtClean="0">
                                    <a:latin typeface="Cambria Math" panose="02040503050406030204" pitchFamily="18" charset="0"/>
                                    <a:ea typeface="Cambria Math" panose="02040503050406030204" pitchFamily="18" charset="0"/>
                                  </a:rPr>
                                  <m:t>𝜑</m:t>
                                </m:r>
                                <m:r>
                                  <a:rPr lang="ru-RU" sz="1400" b="0" i="1" smtClean="0">
                                    <a:latin typeface="Cambria Math" panose="02040503050406030204" pitchFamily="18" charset="0"/>
                                    <a:ea typeface="Cambria Math" panose="02040503050406030204" pitchFamily="18" charset="0"/>
                                  </a:rPr>
                                  <m:t>(1020)</m:t>
                                </m:r>
                              </m:oMath>
                            </m:oMathPara>
                          </a14:m>
                          <a:endParaRPr lang="ru-RU" sz="1400" dirty="0"/>
                        </a:p>
                      </a:txBody>
                      <a:tcPr/>
                    </a:tc>
                    <a:tc>
                      <a:txBody>
                        <a:bodyPr/>
                        <a:lstStyle/>
                        <a:p>
                          <a:pPr algn="ctr"/>
                          <a:r>
                            <a:rPr lang="en-US" sz="1400" dirty="0"/>
                            <a:t>free</a:t>
                          </a:r>
                          <a:endParaRPr lang="ru-RU" sz="1400" dirty="0"/>
                        </a:p>
                      </a:txBody>
                      <a:tcPr/>
                    </a:tc>
                    <a:tc>
                      <a:txBody>
                        <a:bodyPr/>
                        <a:lstStyle/>
                        <a:p>
                          <a:pPr algn="ctr"/>
                          <a:r>
                            <a:rPr lang="en-US" sz="1400" dirty="0"/>
                            <a:t>free</a:t>
                          </a:r>
                          <a:endParaRPr lang="ru-RU" sz="1400" dirty="0"/>
                        </a:p>
                      </a:txBody>
                      <a:tcPr/>
                    </a:tc>
                    <a:tc>
                      <a:txBody>
                        <a:bodyPr/>
                        <a:lstStyle/>
                        <a:p>
                          <a14:m>
                            <m:oMath xmlns:m="http://schemas.openxmlformats.org/officeDocument/2006/math">
                              <m:sSup>
                                <m:sSupPr>
                                  <m:ctrlPr>
                                    <a:rPr lang="ru-RU" sz="1400" i="1" smtClean="0">
                                      <a:latin typeface="Cambria Math" panose="02040503050406030204" pitchFamily="18" charset="0"/>
                                    </a:rPr>
                                  </m:ctrlPr>
                                </m:sSupPr>
                                <m:e>
                                  <m:r>
                                    <a:rPr lang="en-US" sz="1400" b="0" i="1" smtClean="0">
                                      <a:latin typeface="Cambria Math" panose="02040503050406030204" pitchFamily="18" charset="0"/>
                                    </a:rPr>
                                    <m:t>𝐾</m:t>
                                  </m:r>
                                </m:e>
                                <m:sup>
                                  <m:r>
                                    <a:rPr lang="en-US" sz="1400" b="0" i="1" smtClean="0">
                                      <a:latin typeface="Cambria Math" panose="02040503050406030204" pitchFamily="18" charset="0"/>
                                    </a:rPr>
                                    <m:t>+</m:t>
                                  </m:r>
                                </m:sup>
                              </m:sSup>
                              <m:sSup>
                                <m:sSupPr>
                                  <m:ctrlPr>
                                    <a:rPr lang="ru-RU" sz="1400" i="1" smtClean="0">
                                      <a:latin typeface="Cambria Math" panose="02040503050406030204" pitchFamily="18" charset="0"/>
                                    </a:rPr>
                                  </m:ctrlPr>
                                </m:sSupPr>
                                <m:e>
                                  <m:r>
                                    <a:rPr lang="en-US" sz="1400" b="0" i="1" smtClean="0">
                                      <a:latin typeface="Cambria Math" panose="02040503050406030204" pitchFamily="18" charset="0"/>
                                    </a:rPr>
                                    <m:t>𝐾</m:t>
                                  </m:r>
                                </m:e>
                                <m:sup>
                                  <m:r>
                                    <a:rPr lang="en-US" sz="1400" b="0" i="1" smtClean="0">
                                      <a:latin typeface="Cambria Math" panose="02040503050406030204" pitchFamily="18" charset="0"/>
                                    </a:rPr>
                                    <m:t>−</m:t>
                                  </m:r>
                                </m:sup>
                              </m:sSup>
                            </m:oMath>
                          </a14:m>
                          <a:r>
                            <a:rPr lang="en-US" sz="1400" dirty="0"/>
                            <a:t>,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𝐾</m:t>
                                  </m:r>
                                </m:e>
                                <m:sub>
                                  <m:r>
                                    <a:rPr lang="en-US" sz="1400" b="0" i="1" smtClean="0">
                                      <a:latin typeface="Cambria Math" panose="02040503050406030204" pitchFamily="18" charset="0"/>
                                    </a:rPr>
                                    <m:t>𝑆</m:t>
                                  </m:r>
                                </m:sub>
                              </m:sSub>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𝐾</m:t>
                                  </m:r>
                                </m:e>
                                <m:sub>
                                  <m:r>
                                    <a:rPr lang="en-US" sz="1400" b="0" i="1" smtClean="0">
                                      <a:latin typeface="Cambria Math" panose="02040503050406030204" pitchFamily="18" charset="0"/>
                                    </a:rPr>
                                    <m:t>𝐿</m:t>
                                  </m:r>
                                </m:sub>
                              </m:sSub>
                            </m:oMath>
                          </a14:m>
                          <a:r>
                            <a:rPr lang="en-US" sz="1400" dirty="0"/>
                            <a:t>, </a:t>
                          </a:r>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m:t>
                                  </m:r>
                                </m:sup>
                              </m:sSup>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m:t>
                                  </m:r>
                                </m:sup>
                              </m:sSup>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𝜋</m:t>
                                  </m:r>
                                </m:e>
                                <m:sup>
                                  <m:r>
                                    <a:rPr lang="en-US" sz="1400" b="0" i="1" smtClean="0">
                                      <a:latin typeface="Cambria Math" panose="02040503050406030204" pitchFamily="18" charset="0"/>
                                    </a:rPr>
                                    <m:t>0</m:t>
                                  </m:r>
                                </m:sup>
                              </m:sSup>
                            </m:oMath>
                          </a14:m>
                          <a:r>
                            <a:rPr lang="en-US" sz="1400" dirty="0"/>
                            <a:t>, </a:t>
                          </a:r>
                          <a14:m>
                            <m:oMath xmlns:m="http://schemas.openxmlformats.org/officeDocument/2006/math">
                              <m:r>
                                <a:rPr lang="en-US" sz="1400" b="0" i="1" smtClean="0">
                                  <a:latin typeface="Cambria Math" panose="02040503050406030204" pitchFamily="18" charset="0"/>
                                </a:rPr>
                                <m:t>𝜂𝛾</m:t>
                              </m:r>
                            </m:oMath>
                          </a14:m>
                          <a:endParaRPr lang="ru-RU" sz="1400" dirty="0"/>
                        </a:p>
                      </a:txBody>
                      <a:tcPr/>
                    </a:tc>
                    <a:extLst>
                      <a:ext uri="{0D108BD9-81ED-4DB2-BD59-A6C34878D82A}">
                        <a16:rowId xmlns:a16="http://schemas.microsoft.com/office/drawing/2014/main" val="10009"/>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ea typeface="Cambria Math" panose="02040503050406030204" pitchFamily="18" charset="0"/>
                                      </a:rPr>
                                    </m:ctrlPr>
                                  </m:sSupPr>
                                  <m:e>
                                    <m:r>
                                      <a:rPr lang="ru-RU" sz="1400" b="0" i="1" smtClean="0">
                                        <a:latin typeface="Cambria Math" panose="02040503050406030204" pitchFamily="18" charset="0"/>
                                        <a:ea typeface="Cambria Math" panose="02040503050406030204" pitchFamily="18" charset="0"/>
                                      </a:rPr>
                                      <m:t>𝜑</m:t>
                                    </m:r>
                                  </m:e>
                                  <m:sup>
                                    <m:r>
                                      <a:rPr lang="en-US" sz="1400" b="0" i="1" smtClean="0">
                                        <a:latin typeface="Cambria Math" panose="02040503050406030204" pitchFamily="18" charset="0"/>
                                        <a:ea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r>
                                  <a:rPr lang="ru-RU" sz="1400" b="0" i="1" smtClean="0">
                                    <a:latin typeface="Cambria Math" panose="02040503050406030204" pitchFamily="18" charset="0"/>
                                    <a:ea typeface="Cambria Math" panose="02040503050406030204" pitchFamily="18" charset="0"/>
                                  </a:rPr>
                                  <m:t>𝜑</m:t>
                                </m:r>
                                <m:r>
                                  <a:rPr lang="ru-RU" sz="1400" b="0" i="1" smtClean="0">
                                    <a:latin typeface="Cambria Math" panose="02040503050406030204" pitchFamily="18" charset="0"/>
                                    <a:ea typeface="Cambria Math" panose="02040503050406030204" pitchFamily="18" charset="0"/>
                                  </a:rPr>
                                  <m:t>(1680)</m:t>
                                </m:r>
                              </m:oMath>
                            </m:oMathPara>
                          </a14:m>
                          <a:endParaRPr lang="ru-RU"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1680</m:t>
                                </m:r>
                                <m:r>
                                  <a:rPr lang="en-US" sz="1400" b="0" i="1" smtClean="0">
                                    <a:latin typeface="Cambria Math" panose="02040503050406030204" pitchFamily="18" charset="0"/>
                                    <a:ea typeface="Cambria Math" panose="02040503050406030204" pitchFamily="18" charset="0"/>
                                  </a:rPr>
                                  <m:t>±20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150</m:t>
                                </m:r>
                                <m:r>
                                  <a:rPr lang="en-US" sz="1400" b="0" i="1" smtClean="0">
                                    <a:latin typeface="Cambria Math" panose="02040503050406030204" pitchFamily="18" charset="0"/>
                                    <a:ea typeface="Cambria Math" panose="02040503050406030204" pitchFamily="18" charset="0"/>
                                  </a:rPr>
                                  <m:t>±50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𝐾</m:t>
                                    </m:r>
                                  </m:e>
                                  <m:sup>
                                    <m:r>
                                      <a:rPr lang="en-US" sz="1400" b="0" i="1" smtClean="0">
                                        <a:latin typeface="Cambria Math" panose="02040503050406030204" pitchFamily="18" charset="0"/>
                                      </a:rPr>
                                      <m:t>∗</m:t>
                                    </m:r>
                                  </m:sup>
                                </m:sSup>
                              </m:oMath>
                            </m:oMathPara>
                          </a14:m>
                          <a:endParaRPr lang="ru-RU" sz="1400" dirty="0"/>
                        </a:p>
                      </a:txBody>
                      <a:tcPr/>
                    </a:tc>
                    <a:extLst>
                      <a:ext uri="{0D108BD9-81ED-4DB2-BD59-A6C34878D82A}">
                        <a16:rowId xmlns:a16="http://schemas.microsoft.com/office/drawing/2014/main" val="10010"/>
                      </a:ext>
                    </a:extLst>
                  </a:tr>
                  <a:tr h="24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ru-RU" sz="1400" b="0" i="1" smtClean="0">
                                    <a:latin typeface="Cambria Math" panose="02040503050406030204" pitchFamily="18" charset="0"/>
                                    <a:ea typeface="Cambria Math" panose="02040503050406030204" pitchFamily="18" charset="0"/>
                                  </a:rPr>
                                  <m:t>𝜑</m:t>
                                </m:r>
                                <m:r>
                                  <a:rPr lang="en-US" sz="1400" b="0" i="1" smtClean="0">
                                    <a:latin typeface="Cambria Math" panose="02040503050406030204" pitchFamily="18" charset="0"/>
                                    <a:ea typeface="Cambria Math" panose="02040503050406030204" pitchFamily="18" charset="0"/>
                                  </a:rPr>
                                  <m:t>′′≡</m:t>
                                </m:r>
                                <m:r>
                                  <a:rPr lang="ru-RU" sz="1400" b="0" i="1" smtClean="0">
                                    <a:latin typeface="Cambria Math" panose="02040503050406030204" pitchFamily="18" charset="0"/>
                                    <a:ea typeface="Cambria Math" panose="02040503050406030204" pitchFamily="18" charset="0"/>
                                  </a:rPr>
                                  <m:t>𝜑</m:t>
                                </m:r>
                                <m:r>
                                  <a:rPr lang="ru-RU" sz="1400" b="0" i="1" smtClean="0">
                                    <a:latin typeface="Cambria Math" panose="02040503050406030204" pitchFamily="18" charset="0"/>
                                    <a:ea typeface="Cambria Math" panose="02040503050406030204" pitchFamily="18" charset="0"/>
                                  </a:rPr>
                                  <m:t>(2170)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mn-ea"/>
                                  </a:rPr>
                                  <m:t>2188</m:t>
                                </m:r>
                                <m:r>
                                  <a:rPr lang="en-US" sz="1400" b="0" i="1" smtClean="0">
                                    <a:latin typeface="Cambria Math" panose="02040503050406030204" pitchFamily="18" charset="0"/>
                                    <a:ea typeface="Cambria Math" panose="02040503050406030204" pitchFamily="18" charset="0"/>
                                  </a:rPr>
                                  <m:t>±10</m:t>
                                </m:r>
                              </m:oMath>
                            </m:oMathPara>
                          </a14:m>
                          <a:endParaRPr lang="ru-R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mn-ea"/>
                                  </a:rPr>
                                  <m:t>83</m:t>
                                </m:r>
                                <m:r>
                                  <a:rPr lang="en-US" sz="1400" b="0" i="1" smtClean="0">
                                    <a:latin typeface="Cambria Math" panose="02040503050406030204" pitchFamily="18" charset="0"/>
                                    <a:ea typeface="Cambria Math" panose="02040503050406030204" pitchFamily="18" charset="0"/>
                                  </a:rPr>
                                  <m:t>±12</m:t>
                                </m:r>
                              </m:oMath>
                            </m:oMathPara>
                          </a14:m>
                          <a:endParaRPr lang="ru-RU" sz="1400" dirty="0"/>
                        </a:p>
                      </a:txBody>
                      <a:tcPr/>
                    </a:tc>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𝐾</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𝐾</m:t>
                                    </m:r>
                                  </m:e>
                                  <m:sup>
                                    <m:r>
                                      <a:rPr lang="en-US" sz="1400" b="0" i="1" smtClean="0">
                                        <a:latin typeface="Cambria Math" panose="02040503050406030204" pitchFamily="18" charset="0"/>
                                      </a:rPr>
                                      <m:t>∗</m:t>
                                    </m:r>
                                  </m:sup>
                                </m:sSup>
                              </m:oMath>
                            </m:oMathPara>
                          </a14:m>
                          <a:endParaRPr lang="ru-RU" sz="1400" dirty="0"/>
                        </a:p>
                      </a:txBody>
                      <a:tcPr/>
                    </a:tc>
                    <a:extLst>
                      <a:ext uri="{0D108BD9-81ED-4DB2-BD59-A6C34878D82A}">
                        <a16:rowId xmlns:a16="http://schemas.microsoft.com/office/drawing/2014/main" val="10011"/>
                      </a:ext>
                    </a:extLst>
                  </a:tr>
                  <a:tr h="270936">
                    <a:tc>
                      <a:txBody>
                        <a:bodyPr/>
                        <a:lstStyle/>
                        <a:p>
                          <a:endParaRPr lang="ru-RU" sz="1400" dirty="0"/>
                        </a:p>
                      </a:txBody>
                      <a:tcPr/>
                    </a:tc>
                    <a:tc>
                      <a:txBody>
                        <a:bodyPr/>
                        <a:lstStyle/>
                        <a:p>
                          <a:endParaRPr lang="ru-RU" sz="1400"/>
                        </a:p>
                      </a:txBody>
                      <a:tcPr/>
                    </a:tc>
                    <a:tc>
                      <a:txBody>
                        <a:bodyPr/>
                        <a:lstStyle/>
                        <a:p>
                          <a:endParaRPr lang="ru-RU" sz="1400" dirty="0"/>
                        </a:p>
                      </a:txBody>
                      <a:tcPr/>
                    </a:tc>
                    <a:tc>
                      <a:txBody>
                        <a:bodyPr/>
                        <a:lstStyle/>
                        <a:p>
                          <a:endParaRPr lang="ru-RU" sz="1400" dirty="0"/>
                        </a:p>
                      </a:txBody>
                      <a:tcPr/>
                    </a:tc>
                    <a:extLst>
                      <a:ext uri="{0D108BD9-81ED-4DB2-BD59-A6C34878D82A}">
                        <a16:rowId xmlns:a16="http://schemas.microsoft.com/office/drawing/2014/main" val="10012"/>
                      </a:ext>
                    </a:extLst>
                  </a:tr>
                </a:tbl>
              </a:graphicData>
            </a:graphic>
          </p:graphicFrame>
        </mc:Choice>
        <mc:Fallback xmlns="">
          <p:graphicFrame>
            <p:nvGraphicFramePr>
              <p:cNvPr id="4" name="Таблица 3"/>
              <p:cNvGraphicFramePr>
                <a:graphicFrameLocks noGrp="1"/>
              </p:cNvGraphicFramePr>
              <p:nvPr>
                <p:extLst>
                  <p:ext uri="{D42A27DB-BD31-4B8C-83A1-F6EECF244321}">
                    <p14:modId xmlns:p14="http://schemas.microsoft.com/office/powerpoint/2010/main" val="1530272161"/>
                  </p:ext>
                </p:extLst>
              </p:nvPr>
            </p:nvGraphicFramePr>
            <p:xfrm>
              <a:off x="1086847" y="988492"/>
              <a:ext cx="6970301" cy="3982911"/>
            </p:xfrm>
            <a:graphic>
              <a:graphicData uri="http://schemas.openxmlformats.org/drawingml/2006/table">
                <a:tbl>
                  <a:tblPr firstRow="1" bandRow="1">
                    <a:tableStyleId>{5C22544A-7EE6-4342-B048-85BDC9FD1C3A}</a:tableStyleId>
                  </a:tblPr>
                  <a:tblGrid>
                    <a:gridCol w="1742575"/>
                    <a:gridCol w="1561147"/>
                    <a:gridCol w="1507963"/>
                    <a:gridCol w="2158616"/>
                  </a:tblGrid>
                  <a:tr h="304800">
                    <a:tc>
                      <a:txBody>
                        <a:bodyPr/>
                        <a:lstStyle/>
                        <a:p>
                          <a:endParaRPr lang="ru-RU"/>
                        </a:p>
                      </a:txBody>
                      <a:tcPr>
                        <a:blipFill rotWithShape="0">
                          <a:blip r:embed="rId2"/>
                          <a:stretch>
                            <a:fillRect l="-350" t="-4000" r="-301399" b="-1212000"/>
                          </a:stretch>
                        </a:blipFill>
                      </a:tcPr>
                    </a:tc>
                    <a:tc>
                      <a:txBody>
                        <a:bodyPr/>
                        <a:lstStyle/>
                        <a:p>
                          <a:endParaRPr lang="ru-RU"/>
                        </a:p>
                      </a:txBody>
                      <a:tcPr>
                        <a:blipFill rotWithShape="0">
                          <a:blip r:embed="rId2"/>
                          <a:stretch>
                            <a:fillRect l="-112109" t="-4000" r="-236719" b="-1212000"/>
                          </a:stretch>
                        </a:blipFill>
                      </a:tcPr>
                    </a:tc>
                    <a:tc>
                      <a:txBody>
                        <a:bodyPr/>
                        <a:lstStyle/>
                        <a:p>
                          <a:endParaRPr lang="ru-RU"/>
                        </a:p>
                      </a:txBody>
                      <a:tcPr>
                        <a:blipFill rotWithShape="0">
                          <a:blip r:embed="rId2"/>
                          <a:stretch>
                            <a:fillRect l="-218952" t="-4000" r="-144355" b="-1212000"/>
                          </a:stretch>
                        </a:blipFill>
                      </a:tcPr>
                    </a:tc>
                    <a:tc>
                      <a:txBody>
                        <a:bodyPr/>
                        <a:lstStyle/>
                        <a:p>
                          <a:endParaRPr lang="ru-RU"/>
                        </a:p>
                      </a:txBody>
                      <a:tcPr>
                        <a:blipFill rotWithShape="0">
                          <a:blip r:embed="rId2"/>
                          <a:stretch>
                            <a:fillRect l="-223446" t="-4000" r="-1130" b="-1212000"/>
                          </a:stretch>
                        </a:blipFill>
                      </a:tcPr>
                    </a:tc>
                  </a:tr>
                  <a:tr h="304800">
                    <a:tc>
                      <a:txBody>
                        <a:bodyPr/>
                        <a:lstStyle/>
                        <a:p>
                          <a:endParaRPr lang="ru-RU"/>
                        </a:p>
                      </a:txBody>
                      <a:tcPr>
                        <a:blipFill rotWithShape="0">
                          <a:blip r:embed="rId2"/>
                          <a:stretch>
                            <a:fillRect l="-350" t="-104000" r="-301399" b="-1112000"/>
                          </a:stretch>
                        </a:blipFill>
                      </a:tcPr>
                    </a:tc>
                    <a:tc>
                      <a:txBody>
                        <a:bodyPr/>
                        <a:lstStyle/>
                        <a:p>
                          <a:endParaRPr lang="ru-RU"/>
                        </a:p>
                      </a:txBody>
                      <a:tcPr>
                        <a:blipFill rotWithShape="0">
                          <a:blip r:embed="rId2"/>
                          <a:stretch>
                            <a:fillRect l="-112109" t="-104000" r="-236719" b="-1112000"/>
                          </a:stretch>
                        </a:blipFill>
                      </a:tcPr>
                    </a:tc>
                    <a:tc>
                      <a:txBody>
                        <a:bodyPr/>
                        <a:lstStyle/>
                        <a:p>
                          <a:endParaRPr lang="ru-RU"/>
                        </a:p>
                      </a:txBody>
                      <a:tcPr>
                        <a:blipFill rotWithShape="0">
                          <a:blip r:embed="rId2"/>
                          <a:stretch>
                            <a:fillRect l="-218952" t="-104000" r="-144355" b="-1112000"/>
                          </a:stretch>
                        </a:blipFill>
                      </a:tcPr>
                    </a:tc>
                    <a:tc>
                      <a:txBody>
                        <a:bodyPr/>
                        <a:lstStyle/>
                        <a:p>
                          <a:endParaRPr lang="ru-RU"/>
                        </a:p>
                      </a:txBody>
                      <a:tcPr>
                        <a:blipFill rotWithShape="0">
                          <a:blip r:embed="rId2"/>
                          <a:stretch>
                            <a:fillRect l="-223446" t="-104000" r="-1130" b="-1112000"/>
                          </a:stretch>
                        </a:blipFill>
                      </a:tcPr>
                    </a:tc>
                  </a:tr>
                  <a:tr h="304800">
                    <a:tc>
                      <a:txBody>
                        <a:bodyPr/>
                        <a:lstStyle/>
                        <a:p>
                          <a:endParaRPr lang="ru-RU"/>
                        </a:p>
                      </a:txBody>
                      <a:tcPr>
                        <a:blipFill rotWithShape="0">
                          <a:blip r:embed="rId2"/>
                          <a:stretch>
                            <a:fillRect l="-350" t="-204000" r="-301399" b="-1012000"/>
                          </a:stretch>
                        </a:blipFill>
                      </a:tcPr>
                    </a:tc>
                    <a:tc>
                      <a:txBody>
                        <a:bodyPr/>
                        <a:lstStyle/>
                        <a:p>
                          <a:endParaRPr lang="ru-RU"/>
                        </a:p>
                      </a:txBody>
                      <a:tcPr>
                        <a:blipFill rotWithShape="0">
                          <a:blip r:embed="rId2"/>
                          <a:stretch>
                            <a:fillRect l="-112109" t="-204000" r="-236719" b="-1012000"/>
                          </a:stretch>
                        </a:blipFill>
                      </a:tcPr>
                    </a:tc>
                    <a:tc>
                      <a:txBody>
                        <a:bodyPr/>
                        <a:lstStyle/>
                        <a:p>
                          <a:endParaRPr lang="ru-RU"/>
                        </a:p>
                      </a:txBody>
                      <a:tcPr>
                        <a:blipFill rotWithShape="0">
                          <a:blip r:embed="rId2"/>
                          <a:stretch>
                            <a:fillRect l="-218952" t="-204000" r="-144355" b="-1012000"/>
                          </a:stretch>
                        </a:blipFill>
                      </a:tcPr>
                    </a:tc>
                    <a:tc>
                      <a:txBody>
                        <a:bodyPr/>
                        <a:lstStyle/>
                        <a:p>
                          <a:endParaRPr lang="ru-RU"/>
                        </a:p>
                      </a:txBody>
                      <a:tcPr>
                        <a:blipFill rotWithShape="0">
                          <a:blip r:embed="rId2"/>
                          <a:stretch>
                            <a:fillRect l="-223446" t="-204000" r="-1130" b="-1012000"/>
                          </a:stretch>
                        </a:blipFill>
                      </a:tcPr>
                    </a:tc>
                  </a:tr>
                  <a:tr h="304800">
                    <a:tc>
                      <a:txBody>
                        <a:bodyPr/>
                        <a:lstStyle/>
                        <a:p>
                          <a:endParaRPr lang="ru-RU"/>
                        </a:p>
                      </a:txBody>
                      <a:tcPr>
                        <a:blipFill rotWithShape="0">
                          <a:blip r:embed="rId2"/>
                          <a:stretch>
                            <a:fillRect l="-350" t="-304000" r="-301399" b="-912000"/>
                          </a:stretch>
                        </a:blipFill>
                      </a:tcPr>
                    </a:tc>
                    <a:tc>
                      <a:txBody>
                        <a:bodyPr/>
                        <a:lstStyle/>
                        <a:p>
                          <a:endParaRPr lang="ru-RU"/>
                        </a:p>
                      </a:txBody>
                      <a:tcPr>
                        <a:blipFill rotWithShape="0">
                          <a:blip r:embed="rId2"/>
                          <a:stretch>
                            <a:fillRect l="-112109" t="-304000" r="-236719" b="-912000"/>
                          </a:stretch>
                        </a:blipFill>
                      </a:tcPr>
                    </a:tc>
                    <a:tc>
                      <a:txBody>
                        <a:bodyPr/>
                        <a:lstStyle/>
                        <a:p>
                          <a:endParaRPr lang="ru-RU"/>
                        </a:p>
                      </a:txBody>
                      <a:tcPr>
                        <a:blipFill rotWithShape="0">
                          <a:blip r:embed="rId2"/>
                          <a:stretch>
                            <a:fillRect l="-218952" t="-304000" r="-144355" b="-912000"/>
                          </a:stretch>
                        </a:blipFill>
                      </a:tcPr>
                    </a:tc>
                    <a:tc>
                      <a:txBody>
                        <a:bodyPr/>
                        <a:lstStyle/>
                        <a:p>
                          <a:endParaRPr lang="ru-RU"/>
                        </a:p>
                      </a:txBody>
                      <a:tcPr>
                        <a:blipFill rotWithShape="0">
                          <a:blip r:embed="rId2"/>
                          <a:stretch>
                            <a:fillRect l="-223446" t="-304000" r="-1130" b="-912000"/>
                          </a:stretch>
                        </a:blipFill>
                      </a:tcPr>
                    </a:tc>
                  </a:tr>
                  <a:tr h="304800">
                    <a:tc>
                      <a:txBody>
                        <a:bodyPr/>
                        <a:lstStyle/>
                        <a:p>
                          <a:endParaRPr lang="ru-RU"/>
                        </a:p>
                      </a:txBody>
                      <a:tcPr>
                        <a:blipFill rotWithShape="0">
                          <a:blip r:embed="rId2"/>
                          <a:stretch>
                            <a:fillRect l="-350" t="-404000" r="-301399" b="-812000"/>
                          </a:stretch>
                        </a:blipFill>
                      </a:tcPr>
                    </a:tc>
                    <a:tc>
                      <a:txBody>
                        <a:bodyPr/>
                        <a:lstStyle/>
                        <a:p>
                          <a:endParaRPr lang="ru-RU"/>
                        </a:p>
                      </a:txBody>
                      <a:tcPr>
                        <a:blipFill rotWithShape="0">
                          <a:blip r:embed="rId2"/>
                          <a:stretch>
                            <a:fillRect l="-112109" t="-404000" r="-236719" b="-812000"/>
                          </a:stretch>
                        </a:blipFill>
                      </a:tcPr>
                    </a:tc>
                    <a:tc>
                      <a:txBody>
                        <a:bodyPr/>
                        <a:lstStyle/>
                        <a:p>
                          <a:endParaRPr lang="ru-RU"/>
                        </a:p>
                      </a:txBody>
                      <a:tcPr>
                        <a:blipFill rotWithShape="0">
                          <a:blip r:embed="rId2"/>
                          <a:stretch>
                            <a:fillRect l="-218952" t="-404000" r="-144355" b="-812000"/>
                          </a:stretch>
                        </a:blipFill>
                      </a:tcPr>
                    </a:tc>
                    <a:tc>
                      <a:txBody>
                        <a:bodyPr/>
                        <a:lstStyle/>
                        <a:p>
                          <a:endParaRPr lang="ru-RU"/>
                        </a:p>
                      </a:txBody>
                      <a:tcPr>
                        <a:blipFill rotWithShape="0">
                          <a:blip r:embed="rId2"/>
                          <a:stretch>
                            <a:fillRect l="-223446" t="-404000" r="-1130" b="-812000"/>
                          </a:stretch>
                        </a:blipFill>
                      </a:tcPr>
                    </a:tc>
                  </a:tr>
                  <a:tr h="304800">
                    <a:tc>
                      <a:txBody>
                        <a:bodyPr/>
                        <a:lstStyle/>
                        <a:p>
                          <a:endParaRPr lang="ru-RU"/>
                        </a:p>
                      </a:txBody>
                      <a:tcPr>
                        <a:blipFill rotWithShape="0">
                          <a:blip r:embed="rId2"/>
                          <a:stretch>
                            <a:fillRect l="-350" t="-504000" r="-301399" b="-712000"/>
                          </a:stretch>
                        </a:blipFill>
                      </a:tcPr>
                    </a:tc>
                    <a:tc>
                      <a:txBody>
                        <a:bodyPr/>
                        <a:lstStyle/>
                        <a:p>
                          <a:endParaRPr lang="ru-RU"/>
                        </a:p>
                      </a:txBody>
                      <a:tcPr>
                        <a:blipFill rotWithShape="0">
                          <a:blip r:embed="rId2"/>
                          <a:stretch>
                            <a:fillRect l="-112109" t="-504000" r="-236719" b="-712000"/>
                          </a:stretch>
                        </a:blipFill>
                      </a:tcPr>
                    </a:tc>
                    <a:tc>
                      <a:txBody>
                        <a:bodyPr/>
                        <a:lstStyle/>
                        <a:p>
                          <a:endParaRPr lang="ru-RU"/>
                        </a:p>
                      </a:txBody>
                      <a:tcPr>
                        <a:blipFill rotWithShape="0">
                          <a:blip r:embed="rId2"/>
                          <a:stretch>
                            <a:fillRect l="-218952" t="-504000" r="-144355" b="-712000"/>
                          </a:stretch>
                        </a:blipFill>
                      </a:tcPr>
                    </a:tc>
                    <a:tc>
                      <a:txBody>
                        <a:bodyPr/>
                        <a:lstStyle/>
                        <a:p>
                          <a:endParaRPr lang="ru-RU"/>
                        </a:p>
                      </a:txBody>
                      <a:tcPr>
                        <a:blipFill rotWithShape="0">
                          <a:blip r:embed="rId2"/>
                          <a:stretch>
                            <a:fillRect l="-223446" t="-504000" r="-1130" b="-712000"/>
                          </a:stretch>
                        </a:blipFill>
                      </a:tcPr>
                    </a:tc>
                  </a:tr>
                  <a:tr h="304800">
                    <a:tc>
                      <a:txBody>
                        <a:bodyPr/>
                        <a:lstStyle/>
                        <a:p>
                          <a:endParaRPr lang="ru-RU"/>
                        </a:p>
                      </a:txBody>
                      <a:tcPr>
                        <a:blipFill rotWithShape="0">
                          <a:blip r:embed="rId2"/>
                          <a:stretch>
                            <a:fillRect l="-350" t="-604000" r="-301399" b="-612000"/>
                          </a:stretch>
                        </a:blipFill>
                      </a:tcPr>
                    </a:tc>
                    <a:tc>
                      <a:txBody>
                        <a:bodyPr/>
                        <a:lstStyle/>
                        <a:p>
                          <a:endParaRPr lang="ru-RU"/>
                        </a:p>
                      </a:txBody>
                      <a:tcPr>
                        <a:blipFill rotWithShape="0">
                          <a:blip r:embed="rId2"/>
                          <a:stretch>
                            <a:fillRect l="-112109" t="-604000" r="-236719" b="-612000"/>
                          </a:stretch>
                        </a:blipFill>
                      </a:tcPr>
                    </a:tc>
                    <a:tc>
                      <a:txBody>
                        <a:bodyPr/>
                        <a:lstStyle/>
                        <a:p>
                          <a:endParaRPr lang="ru-RU"/>
                        </a:p>
                      </a:txBody>
                      <a:tcPr>
                        <a:blipFill rotWithShape="0">
                          <a:blip r:embed="rId2"/>
                          <a:stretch>
                            <a:fillRect l="-218952" t="-604000" r="-144355" b="-612000"/>
                          </a:stretch>
                        </a:blipFill>
                      </a:tcPr>
                    </a:tc>
                    <a:tc>
                      <a:txBody>
                        <a:bodyPr/>
                        <a:lstStyle/>
                        <a:p>
                          <a:endParaRPr lang="ru-RU"/>
                        </a:p>
                      </a:txBody>
                      <a:tcPr>
                        <a:blipFill rotWithShape="0">
                          <a:blip r:embed="rId2"/>
                          <a:stretch>
                            <a:fillRect l="-223446" t="-604000" r="-1130" b="-612000"/>
                          </a:stretch>
                        </a:blipFill>
                      </a:tcPr>
                    </a:tc>
                  </a:tr>
                  <a:tr h="304800">
                    <a:tc>
                      <a:txBody>
                        <a:bodyPr/>
                        <a:lstStyle/>
                        <a:p>
                          <a:endParaRPr lang="ru-RU"/>
                        </a:p>
                      </a:txBody>
                      <a:tcPr>
                        <a:blipFill rotWithShape="0">
                          <a:blip r:embed="rId2"/>
                          <a:stretch>
                            <a:fillRect l="-350" t="-704000" r="-301399" b="-512000"/>
                          </a:stretch>
                        </a:blipFill>
                      </a:tcPr>
                    </a:tc>
                    <a:tc>
                      <a:txBody>
                        <a:bodyPr/>
                        <a:lstStyle/>
                        <a:p>
                          <a:endParaRPr lang="ru-RU"/>
                        </a:p>
                      </a:txBody>
                      <a:tcPr>
                        <a:blipFill rotWithShape="0">
                          <a:blip r:embed="rId2"/>
                          <a:stretch>
                            <a:fillRect l="-112109" t="-704000" r="-236719" b="-512000"/>
                          </a:stretch>
                        </a:blipFill>
                      </a:tcPr>
                    </a:tc>
                    <a:tc>
                      <a:txBody>
                        <a:bodyPr/>
                        <a:lstStyle/>
                        <a:p>
                          <a:endParaRPr lang="ru-RU"/>
                        </a:p>
                      </a:txBody>
                      <a:tcPr>
                        <a:blipFill rotWithShape="0">
                          <a:blip r:embed="rId2"/>
                          <a:stretch>
                            <a:fillRect l="-218952" t="-704000" r="-144355" b="-512000"/>
                          </a:stretch>
                        </a:blipFill>
                      </a:tcPr>
                    </a:tc>
                    <a:tc>
                      <a:txBody>
                        <a:bodyPr/>
                        <a:lstStyle/>
                        <a:p>
                          <a:endParaRPr lang="ru-RU"/>
                        </a:p>
                      </a:txBody>
                      <a:tcPr>
                        <a:blipFill rotWithShape="0">
                          <a:blip r:embed="rId2"/>
                          <a:stretch>
                            <a:fillRect l="-223446" t="-704000" r="-1130" b="-512000"/>
                          </a:stretch>
                        </a:blipFill>
                      </a:tcPr>
                    </a:tc>
                  </a:tr>
                  <a:tr h="325311">
                    <a:tc>
                      <a:txBody>
                        <a:bodyPr/>
                        <a:lstStyle/>
                        <a:p>
                          <a:endParaRPr lang="ru-RU"/>
                        </a:p>
                      </a:txBody>
                      <a:tcPr>
                        <a:blipFill rotWithShape="0">
                          <a:blip r:embed="rId2"/>
                          <a:stretch>
                            <a:fillRect l="-350" t="-744444" r="-301399" b="-374074"/>
                          </a:stretch>
                        </a:blipFill>
                      </a:tcPr>
                    </a:tc>
                    <a:tc>
                      <a:txBody>
                        <a:bodyPr/>
                        <a:lstStyle/>
                        <a:p>
                          <a:endParaRPr lang="ru-RU"/>
                        </a:p>
                      </a:txBody>
                      <a:tcPr>
                        <a:blipFill rotWithShape="0">
                          <a:blip r:embed="rId2"/>
                          <a:stretch>
                            <a:fillRect l="-112109" t="-744444" r="-236719" b="-374074"/>
                          </a:stretch>
                        </a:blipFill>
                      </a:tcPr>
                    </a:tc>
                    <a:tc>
                      <a:txBody>
                        <a:bodyPr/>
                        <a:lstStyle/>
                        <a:p>
                          <a:endParaRPr lang="ru-RU"/>
                        </a:p>
                      </a:txBody>
                      <a:tcPr>
                        <a:blipFill rotWithShape="0">
                          <a:blip r:embed="rId2"/>
                          <a:stretch>
                            <a:fillRect l="-218952" t="-744444" r="-144355" b="-374074"/>
                          </a:stretch>
                        </a:blipFill>
                      </a:tcPr>
                    </a:tc>
                    <a:tc>
                      <a:txBody>
                        <a:bodyPr/>
                        <a:lstStyle/>
                        <a:p>
                          <a:endParaRPr lang="ru-RU"/>
                        </a:p>
                      </a:txBody>
                      <a:tcPr>
                        <a:blipFill rotWithShape="0">
                          <a:blip r:embed="rId2"/>
                          <a:stretch>
                            <a:fillRect l="-223446" t="-744444" r="-1130" b="-374074"/>
                          </a:stretch>
                        </a:blipFill>
                      </a:tcPr>
                    </a:tc>
                  </a:tr>
                  <a:tr h="304800">
                    <a:tc>
                      <a:txBody>
                        <a:bodyPr/>
                        <a:lstStyle/>
                        <a:p>
                          <a:endParaRPr lang="ru-RU"/>
                        </a:p>
                      </a:txBody>
                      <a:tcPr>
                        <a:blipFill rotWithShape="0">
                          <a:blip r:embed="rId2"/>
                          <a:stretch>
                            <a:fillRect l="-350" t="-912000" r="-301399" b="-304000"/>
                          </a:stretch>
                        </a:blipFill>
                      </a:tcPr>
                    </a:tc>
                    <a:tc>
                      <a:txBody>
                        <a:bodyPr/>
                        <a:lstStyle/>
                        <a:p>
                          <a:pPr algn="ctr"/>
                          <a:r>
                            <a:rPr lang="en-US" sz="1400" dirty="0" smtClean="0"/>
                            <a:t>free</a:t>
                          </a:r>
                          <a:endParaRPr lang="ru-RU" sz="1400" dirty="0"/>
                        </a:p>
                      </a:txBody>
                      <a:tcPr/>
                    </a:tc>
                    <a:tc>
                      <a:txBody>
                        <a:bodyPr/>
                        <a:lstStyle/>
                        <a:p>
                          <a:pPr algn="ctr"/>
                          <a:r>
                            <a:rPr lang="en-US" sz="1400" dirty="0" smtClean="0"/>
                            <a:t>free</a:t>
                          </a:r>
                          <a:endParaRPr lang="ru-RU" sz="1400" dirty="0"/>
                        </a:p>
                      </a:txBody>
                      <a:tcPr/>
                    </a:tc>
                    <a:tc>
                      <a:txBody>
                        <a:bodyPr/>
                        <a:lstStyle/>
                        <a:p>
                          <a:endParaRPr lang="ru-RU"/>
                        </a:p>
                      </a:txBody>
                      <a:tcPr>
                        <a:blipFill rotWithShape="0">
                          <a:blip r:embed="rId2"/>
                          <a:stretch>
                            <a:fillRect l="-223446" t="-912000" r="-1130" b="-304000"/>
                          </a:stretch>
                        </a:blipFill>
                      </a:tcPr>
                    </a:tc>
                  </a:tr>
                  <a:tr h="304800">
                    <a:tc>
                      <a:txBody>
                        <a:bodyPr/>
                        <a:lstStyle/>
                        <a:p>
                          <a:endParaRPr lang="ru-RU"/>
                        </a:p>
                      </a:txBody>
                      <a:tcPr>
                        <a:blipFill rotWithShape="0">
                          <a:blip r:embed="rId2"/>
                          <a:stretch>
                            <a:fillRect l="-350" t="-1012000" r="-301399" b="-204000"/>
                          </a:stretch>
                        </a:blipFill>
                      </a:tcPr>
                    </a:tc>
                    <a:tc>
                      <a:txBody>
                        <a:bodyPr/>
                        <a:lstStyle/>
                        <a:p>
                          <a:endParaRPr lang="ru-RU"/>
                        </a:p>
                      </a:txBody>
                      <a:tcPr>
                        <a:blipFill rotWithShape="0">
                          <a:blip r:embed="rId2"/>
                          <a:stretch>
                            <a:fillRect l="-112109" t="-1012000" r="-236719" b="-204000"/>
                          </a:stretch>
                        </a:blipFill>
                      </a:tcPr>
                    </a:tc>
                    <a:tc>
                      <a:txBody>
                        <a:bodyPr/>
                        <a:lstStyle/>
                        <a:p>
                          <a:endParaRPr lang="ru-RU"/>
                        </a:p>
                      </a:txBody>
                      <a:tcPr>
                        <a:blipFill rotWithShape="0">
                          <a:blip r:embed="rId2"/>
                          <a:stretch>
                            <a:fillRect l="-218952" t="-1012000" r="-144355" b="-204000"/>
                          </a:stretch>
                        </a:blipFill>
                      </a:tcPr>
                    </a:tc>
                    <a:tc>
                      <a:txBody>
                        <a:bodyPr/>
                        <a:lstStyle/>
                        <a:p>
                          <a:endParaRPr lang="ru-RU"/>
                        </a:p>
                      </a:txBody>
                      <a:tcPr>
                        <a:blipFill rotWithShape="0">
                          <a:blip r:embed="rId2"/>
                          <a:stretch>
                            <a:fillRect l="-223446" t="-1012000" r="-1130" b="-204000"/>
                          </a:stretch>
                        </a:blipFill>
                      </a:tcPr>
                    </a:tc>
                  </a:tr>
                  <a:tr h="304800">
                    <a:tc>
                      <a:txBody>
                        <a:bodyPr/>
                        <a:lstStyle/>
                        <a:p>
                          <a:endParaRPr lang="ru-RU"/>
                        </a:p>
                      </a:txBody>
                      <a:tcPr>
                        <a:blipFill rotWithShape="0">
                          <a:blip r:embed="rId2"/>
                          <a:stretch>
                            <a:fillRect l="-350" t="-1112000" r="-301399" b="-104000"/>
                          </a:stretch>
                        </a:blipFill>
                      </a:tcPr>
                    </a:tc>
                    <a:tc>
                      <a:txBody>
                        <a:bodyPr/>
                        <a:lstStyle/>
                        <a:p>
                          <a:endParaRPr lang="ru-RU"/>
                        </a:p>
                      </a:txBody>
                      <a:tcPr>
                        <a:blipFill rotWithShape="0">
                          <a:blip r:embed="rId2"/>
                          <a:stretch>
                            <a:fillRect l="-112109" t="-1112000" r="-236719" b="-104000"/>
                          </a:stretch>
                        </a:blipFill>
                      </a:tcPr>
                    </a:tc>
                    <a:tc>
                      <a:txBody>
                        <a:bodyPr/>
                        <a:lstStyle/>
                        <a:p>
                          <a:endParaRPr lang="ru-RU"/>
                        </a:p>
                      </a:txBody>
                      <a:tcPr>
                        <a:blipFill rotWithShape="0">
                          <a:blip r:embed="rId2"/>
                          <a:stretch>
                            <a:fillRect l="-218952" t="-1112000" r="-144355" b="-104000"/>
                          </a:stretch>
                        </a:blipFill>
                      </a:tcPr>
                    </a:tc>
                    <a:tc>
                      <a:txBody>
                        <a:bodyPr/>
                        <a:lstStyle/>
                        <a:p>
                          <a:endParaRPr lang="ru-RU"/>
                        </a:p>
                      </a:txBody>
                      <a:tcPr>
                        <a:blipFill rotWithShape="0">
                          <a:blip r:embed="rId2"/>
                          <a:stretch>
                            <a:fillRect l="-223446" t="-1112000" r="-1130" b="-104000"/>
                          </a:stretch>
                        </a:blipFill>
                      </a:tcPr>
                    </a:tc>
                  </a:tr>
                  <a:tr h="304800">
                    <a:tc>
                      <a:txBody>
                        <a:bodyPr/>
                        <a:lstStyle/>
                        <a:p>
                          <a:endParaRPr lang="ru-RU" sz="1400" dirty="0"/>
                        </a:p>
                      </a:txBody>
                      <a:tcPr/>
                    </a:tc>
                    <a:tc>
                      <a:txBody>
                        <a:bodyPr/>
                        <a:lstStyle/>
                        <a:p>
                          <a:endParaRPr lang="ru-RU" sz="1400"/>
                        </a:p>
                      </a:txBody>
                      <a:tcPr/>
                    </a:tc>
                    <a:tc>
                      <a:txBody>
                        <a:bodyPr/>
                        <a:lstStyle/>
                        <a:p>
                          <a:endParaRPr lang="ru-RU" sz="1400" dirty="0"/>
                        </a:p>
                      </a:txBody>
                      <a:tcPr/>
                    </a:tc>
                    <a:tc>
                      <a:txBody>
                        <a:bodyPr/>
                        <a:lstStyle/>
                        <a:p>
                          <a:endParaRPr lang="ru-RU" sz="1400" dirty="0"/>
                        </a:p>
                      </a:txBody>
                      <a:tcPr/>
                    </a:tc>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1604234" y="5162342"/>
                <a:ext cx="5869427" cy="404470"/>
              </a:xfrm>
              <a:prstGeom prst="rect">
                <a:avLst/>
              </a:prstGeom>
              <a:noFill/>
            </p:spPr>
            <p:txBody>
              <a:bodyPr wrap="none" rtlCol="0">
                <a:spAutoFit/>
              </a:bodyPr>
              <a:lstStyle/>
              <a:p>
                <a:r>
                  <a:rPr lang="en-US" dirty="0"/>
                  <a:t>Free parameters (=12)</a:t>
                </a:r>
                <a:r>
                  <a:rPr lang="ru-RU" dirty="0"/>
                  <a:t>:</a:t>
                </a:r>
                <a:r>
                  <a:rPr lang="en-US" dirty="0"/>
                  <a:t>  </a:t>
                </a:r>
                <a14:m>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𝜙</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Γ</m:t>
                        </m:r>
                      </m:e>
                      <m:sub>
                        <m:r>
                          <a:rPr lang="en-US" b="0" i="1" smtClean="0">
                            <a:latin typeface="Cambria Math" panose="02040503050406030204" pitchFamily="18" charset="0"/>
                          </a:rPr>
                          <m:t>𝜙</m:t>
                        </m:r>
                      </m:sub>
                    </m:sSub>
                  </m:oMath>
                </a14:m>
                <a:r>
                  <a:rPr lang="en-US" dirty="0"/>
                  <a:t>,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𝜂</m:t>
                        </m:r>
                      </m:e>
                      <m:sub>
                        <m:r>
                          <a:rPr lang="ru-RU" i="1">
                            <a:latin typeface="Cambria Math" panose="02040503050406030204" pitchFamily="18" charset="0"/>
                          </a:rPr>
                          <m:t>𝜙</m:t>
                        </m:r>
                      </m:sub>
                    </m:sSub>
                    <m:r>
                      <a:rPr lang="en-US" i="1">
                        <a:latin typeface="Cambria Math" panose="02040503050406030204" pitchFamily="18" charset="0"/>
                      </a:rPr>
                      <m:t>=</m:t>
                    </m:r>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𝜙</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𝑆</m:t>
                                </m:r>
                              </m:sub>
                            </m:s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𝐿</m:t>
                                </m:r>
                              </m:sub>
                            </m:sSub>
                          </m:sub>
                        </m:sSub>
                      </m:num>
                      <m:den>
                        <m:sSub>
                          <m:sSubPr>
                            <m:ctrlPr>
                              <a:rPr lang="en-US" i="1">
                                <a:latin typeface="Cambria Math" panose="02040503050406030204" pitchFamily="18" charset="0"/>
                              </a:rPr>
                            </m:ctrlPr>
                          </m:sSubPr>
                          <m:e>
                            <m:r>
                              <a:rPr lang="en-US" i="1">
                                <a:latin typeface="Cambria Math" panose="02040503050406030204" pitchFamily="18" charset="0"/>
                              </a:rPr>
                              <m:t>𝑔</m:t>
                            </m:r>
                          </m:e>
                          <m:sub>
                            <m:r>
                              <a:rPr lang="en-US" i="1">
                                <a:latin typeface="Cambria Math" panose="02040503050406030204" pitchFamily="18" charset="0"/>
                              </a:rPr>
                              <m:t>𝜙</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ub>
                        </m:sSub>
                      </m:den>
                    </m:f>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𝑉</m:t>
                        </m:r>
                      </m:sub>
                    </m:sSub>
                  </m:oMath>
                </a14:m>
                <a:endParaRPr lang="ru-RU" dirty="0"/>
              </a:p>
            </p:txBody>
          </p:sp>
        </mc:Choice>
        <mc:Fallback xmlns="">
          <p:sp>
            <p:nvSpPr>
              <p:cNvPr id="6" name="TextBox 5"/>
              <p:cNvSpPr txBox="1">
                <a:spLocks noRot="1" noChangeAspect="1" noMove="1" noResize="1" noEditPoints="1" noAdjustHandles="1" noChangeArrowheads="1" noChangeShapeType="1" noTextEdit="1"/>
              </p:cNvSpPr>
              <p:nvPr/>
            </p:nvSpPr>
            <p:spPr>
              <a:xfrm>
                <a:off x="1604234" y="5162342"/>
                <a:ext cx="5869427" cy="404470"/>
              </a:xfrm>
              <a:prstGeom prst="rect">
                <a:avLst/>
              </a:prstGeom>
              <a:blipFill rotWithShape="0">
                <a:blip r:embed="rId3"/>
                <a:stretch>
                  <a:fillRect l="-831" t="-106061" b="-15606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45314" y="5625192"/>
                <a:ext cx="1078180" cy="313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𝑐</m:t>
                          </m:r>
                        </m:e>
                        <m:sub>
                          <m:sSup>
                            <m:sSupPr>
                              <m:ctrlPr>
                                <a:rPr lang="ru-RU"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m:t>
                              </m:r>
                            </m:sup>
                          </m:sSup>
                        </m:sub>
                      </m:sSub>
                      <m:r>
                        <a:rPr lang="en-US" b="0" i="1" smtClean="0">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𝑐</m:t>
                          </m:r>
                        </m:e>
                        <m:sub>
                          <m:sSup>
                            <m:sSupPr>
                              <m:ctrlPr>
                                <a:rPr lang="ru-RU" i="1">
                                  <a:latin typeface="Cambria Math" panose="02040503050406030204" pitchFamily="18" charset="0"/>
                                </a:rPr>
                              </m:ctrlPr>
                            </m:sSupPr>
                            <m:e>
                              <m:r>
                                <a:rPr lang="en-US" b="0" i="1" smtClean="0">
                                  <a:latin typeface="Cambria Math" panose="02040503050406030204" pitchFamily="18" charset="0"/>
                                </a:rPr>
                                <m:t>𝜌</m:t>
                              </m:r>
                            </m:e>
                            <m:sup>
                              <m:r>
                                <a:rPr lang="en-US" i="1">
                                  <a:latin typeface="Cambria Math" panose="02040503050406030204" pitchFamily="18" charset="0"/>
                                </a:rPr>
                                <m:t>′′</m:t>
                              </m:r>
                            </m:sup>
                          </m:sSup>
                        </m:sub>
                      </m:sSub>
                    </m:oMath>
                  </m:oMathPara>
                </a14:m>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3145314" y="5625192"/>
                <a:ext cx="1078180" cy="313932"/>
              </a:xfrm>
              <a:prstGeom prst="rect">
                <a:avLst/>
              </a:prstGeom>
              <a:blipFill rotWithShape="0">
                <a:blip r:embed="rId4"/>
                <a:stretch>
                  <a:fillRect l="-2825" b="-21569"/>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40925" y="5664728"/>
                <a:ext cx="1196802" cy="3139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𝑐</m:t>
                          </m:r>
                        </m:e>
                        <m:sub>
                          <m:sSup>
                            <m:sSupPr>
                              <m:ctrlPr>
                                <a:rPr lang="ru-RU" i="1" smtClean="0">
                                  <a:latin typeface="Cambria Math" panose="02040503050406030204" pitchFamily="18" charset="0"/>
                                </a:rPr>
                              </m:ctrlPr>
                            </m:sSupPr>
                            <m:e>
                              <m:r>
                                <a:rPr lang="en-US" b="0" i="1" smtClean="0">
                                  <a:latin typeface="Cambria Math" panose="02040503050406030204" pitchFamily="18" charset="0"/>
                                </a:rPr>
                                <m:t>𝜔</m:t>
                              </m:r>
                            </m:e>
                            <m:sup>
                              <m:r>
                                <a:rPr lang="en-US" b="0" i="1" smtClean="0">
                                  <a:latin typeface="Cambria Math" panose="02040503050406030204" pitchFamily="18" charset="0"/>
                                </a:rPr>
                                <m:t>′′′</m:t>
                              </m:r>
                            </m:sup>
                          </m:sSup>
                        </m:sub>
                      </m:sSub>
                      <m:r>
                        <a:rPr lang="en-US" b="0" i="1" smtClean="0">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𝑐</m:t>
                          </m:r>
                        </m:e>
                        <m:sub>
                          <m:sSup>
                            <m:sSupPr>
                              <m:ctrlPr>
                                <a:rPr lang="ru-RU" i="1">
                                  <a:latin typeface="Cambria Math" panose="02040503050406030204" pitchFamily="18" charset="0"/>
                                </a:rPr>
                              </m:ctrlPr>
                            </m:sSupPr>
                            <m:e>
                              <m:r>
                                <a:rPr lang="en-US" b="0" i="1" smtClean="0">
                                  <a:latin typeface="Cambria Math" panose="02040503050406030204" pitchFamily="18" charset="0"/>
                                </a:rPr>
                                <m:t>𝜌</m:t>
                              </m:r>
                            </m:e>
                            <m:sup>
                              <m:r>
                                <a:rPr lang="en-US" i="1">
                                  <a:latin typeface="Cambria Math" panose="02040503050406030204" pitchFamily="18" charset="0"/>
                                </a:rPr>
                                <m:t>′</m:t>
                              </m:r>
                              <m:r>
                                <a:rPr lang="en-US" b="0" i="1" smtClean="0">
                                  <a:latin typeface="Cambria Math" panose="02040503050406030204" pitchFamily="18" charset="0"/>
                                </a:rPr>
                                <m:t>′</m:t>
                              </m:r>
                              <m:r>
                                <a:rPr lang="en-US" i="1">
                                  <a:latin typeface="Cambria Math" panose="02040503050406030204" pitchFamily="18" charset="0"/>
                                </a:rPr>
                                <m:t>′</m:t>
                              </m:r>
                            </m:sup>
                          </m:sSup>
                        </m:sub>
                      </m:sSub>
                    </m:oMath>
                  </m:oMathPara>
                </a14:m>
                <a:endParaRPr lang="ru-RU" dirty="0"/>
              </a:p>
            </p:txBody>
          </p:sp>
        </mc:Choice>
        <mc:Fallback xmlns="">
          <p:sp>
            <p:nvSpPr>
              <p:cNvPr id="8" name="TextBox 7"/>
              <p:cNvSpPr txBox="1">
                <a:spLocks noRot="1" noChangeAspect="1" noMove="1" noResize="1" noEditPoints="1" noAdjustHandles="1" noChangeArrowheads="1" noChangeShapeType="1" noTextEdit="1"/>
              </p:cNvSpPr>
              <p:nvPr/>
            </p:nvSpPr>
            <p:spPr>
              <a:xfrm>
                <a:off x="4740925" y="5664728"/>
                <a:ext cx="1196802" cy="313932"/>
              </a:xfrm>
              <a:prstGeom prst="rect">
                <a:avLst/>
              </a:prstGeom>
              <a:blipFill rotWithShape="0">
                <a:blip r:embed="rId5"/>
                <a:stretch>
                  <a:fillRect l="-2551" b="-2115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77111" y="6076576"/>
                <a:ext cx="4409669" cy="5016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panose="02040503050406030204" pitchFamily="18" charset="0"/>
                            </a:rPr>
                          </m:ctrlPr>
                        </m:sSubPr>
                        <m:e>
                          <m:r>
                            <m:rPr>
                              <m:sty m:val="p"/>
                            </m:rPr>
                            <a:rPr lang="en-US" sz="1600" b="0" i="0" smtClean="0">
                              <a:latin typeface="Cambria Math" panose="02040503050406030204" pitchFamily="18" charset="0"/>
                            </a:rPr>
                            <m:t>Γ</m:t>
                          </m:r>
                        </m:e>
                        <m:sub>
                          <m:r>
                            <a:rPr lang="en-US" sz="1600" b="0" i="1" smtClean="0">
                              <a:latin typeface="Cambria Math" panose="02040503050406030204" pitchFamily="18" charset="0"/>
                            </a:rPr>
                            <m:t>𝜌</m:t>
                          </m:r>
                          <m:r>
                            <a:rPr lang="en-US" sz="1600" b="0" i="1" smtClean="0">
                              <a:latin typeface="Cambria Math" panose="02040503050406030204" pitchFamily="18" charset="0"/>
                            </a:rPr>
                            <m:t>→</m:t>
                          </m:r>
                          <m:r>
                            <a:rPr lang="en-US" sz="1600" b="0" i="1" smtClean="0">
                              <a:latin typeface="Cambria Math" panose="02040503050406030204" pitchFamily="18" charset="0"/>
                            </a:rPr>
                            <m:t>𝜔</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𝜋</m:t>
                              </m:r>
                            </m:e>
                            <m:sup>
                              <m:r>
                                <a:rPr lang="en-US" sz="1600" b="0" i="1" smtClean="0">
                                  <a:latin typeface="Cambria Math" panose="02040503050406030204" pitchFamily="18" charset="0"/>
                                </a:rPr>
                                <m:t>0</m:t>
                              </m:r>
                            </m:sup>
                          </m:sSup>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𝑔</m:t>
                              </m:r>
                            </m:e>
                            <m:sub>
                              <m:r>
                                <a:rPr lang="en-US" sz="1600" b="0" i="1" smtClean="0">
                                  <a:latin typeface="Cambria Math" panose="02040503050406030204" pitchFamily="18" charset="0"/>
                                </a:rPr>
                                <m:t>𝜌𝜔𝜋</m:t>
                              </m:r>
                            </m:sub>
                            <m:sup>
                              <m:r>
                                <a:rPr lang="en-US" sz="1600" b="0" i="1" smtClean="0">
                                  <a:latin typeface="Cambria Math" panose="02040503050406030204" pitchFamily="18" charset="0"/>
                                </a:rPr>
                                <m:t>2</m:t>
                              </m:r>
                            </m:sup>
                          </m:sSubSup>
                        </m:num>
                        <m:den>
                          <m:r>
                            <a:rPr lang="en-US" sz="1600" b="0" i="1" smtClean="0">
                              <a:latin typeface="Cambria Math" panose="02040503050406030204" pitchFamily="18" charset="0"/>
                            </a:rPr>
                            <m:t>12</m:t>
                          </m:r>
                        </m:den>
                      </m:f>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𝑞</m:t>
                          </m:r>
                        </m:e>
                        <m:sub>
                          <m:r>
                            <a:rPr lang="en-US" sz="1600" b="0" i="1" smtClean="0">
                              <a:latin typeface="Cambria Math" panose="02040503050406030204" pitchFamily="18" charset="0"/>
                            </a:rPr>
                            <m:t>𝜔</m:t>
                          </m:r>
                        </m:sub>
                        <m:sup>
                          <m:r>
                            <a:rPr lang="en-US" sz="1600" b="0" i="1" smtClean="0">
                              <a:latin typeface="Cambria Math" panose="02040503050406030204" pitchFamily="18" charset="0"/>
                            </a:rPr>
                            <m:t>3</m:t>
                          </m:r>
                        </m:sup>
                      </m:sSub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e>
                      </m:d>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𝑔</m:t>
                          </m:r>
                        </m:e>
                        <m:sub>
                          <m:r>
                            <a:rPr lang="en-US" sz="1600" b="0" i="1" smtClean="0">
                              <a:latin typeface="Cambria Math" panose="02040503050406030204" pitchFamily="18" charset="0"/>
                            </a:rPr>
                            <m:t>𝜌𝜔𝜋</m:t>
                          </m:r>
                        </m:sub>
                      </m:sSub>
                      <m:r>
                        <a:rPr lang="en-US" sz="1600" b="0" i="1" smtClean="0">
                          <a:latin typeface="Cambria Math" panose="02040503050406030204" pitchFamily="18" charset="0"/>
                        </a:rPr>
                        <m:t>=15.9 </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𝐺𝑒𝑉</m:t>
                          </m:r>
                        </m:e>
                        <m:sup>
                          <m:r>
                            <a:rPr lang="en-US" sz="1600" b="0" i="1" smtClean="0">
                              <a:latin typeface="Cambria Math" panose="02040503050406030204" pitchFamily="18" charset="0"/>
                            </a:rPr>
                            <m:t>−1</m:t>
                          </m:r>
                        </m:sup>
                      </m:sSup>
                    </m:oMath>
                  </m:oMathPara>
                </a14:m>
                <a:endParaRPr lang="ru-RU"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2177111" y="6076576"/>
                <a:ext cx="4409669" cy="501676"/>
              </a:xfrm>
              <a:prstGeom prst="rect">
                <a:avLst/>
              </a:prstGeom>
              <a:blipFill rotWithShape="0">
                <a:blip r:embed="rId6"/>
                <a:stretch>
                  <a:fillRect/>
                </a:stretch>
              </a:blipFill>
            </p:spPr>
            <p:txBody>
              <a:bodyPr/>
              <a:lstStyle/>
              <a:p>
                <a:r>
                  <a:rPr lang="ru-RU">
                    <a:noFill/>
                  </a:rPr>
                  <a:t> </a:t>
                </a:r>
              </a:p>
            </p:txBody>
          </p:sp>
        </mc:Fallback>
      </mc:AlternateContent>
      <p:sp>
        <p:nvSpPr>
          <p:cNvPr id="3" name="Дата 2"/>
          <p:cNvSpPr>
            <a:spLocks noGrp="1"/>
          </p:cNvSpPr>
          <p:nvPr>
            <p:ph type="dt" sz="half" idx="10"/>
          </p:nvPr>
        </p:nvSpPr>
        <p:spPr/>
        <p:txBody>
          <a:bodyPr/>
          <a:lstStyle/>
          <a:p>
            <a:fld id="{020217EC-2919-46F6-96EF-F907FD436BB0}" type="datetime1">
              <a:rPr lang="ru-RU" smtClean="0"/>
              <a:t>26.02.2019</a:t>
            </a:fld>
            <a:endParaRPr lang="ru-RU"/>
          </a:p>
        </p:txBody>
      </p:sp>
      <p:sp>
        <p:nvSpPr>
          <p:cNvPr id="5" name="Номер слайда 4"/>
          <p:cNvSpPr>
            <a:spLocks noGrp="1"/>
          </p:cNvSpPr>
          <p:nvPr>
            <p:ph type="sldNum" sz="quarter" idx="12"/>
          </p:nvPr>
        </p:nvSpPr>
        <p:spPr/>
        <p:txBody>
          <a:bodyPr/>
          <a:lstStyle/>
          <a:p>
            <a:fld id="{0F8C3462-BE85-4DB3-B912-7D20CE92EB23}" type="slidenum">
              <a:rPr lang="ru-RU" smtClean="0"/>
              <a:t>10</a:t>
            </a:fld>
            <a:endParaRPr lang="ru-RU"/>
          </a:p>
        </p:txBody>
      </p:sp>
    </p:spTree>
    <p:extLst>
      <p:ext uri="{BB962C8B-B14F-4D97-AF65-F5344CB8AC3E}">
        <p14:creationId xmlns:p14="http://schemas.microsoft.com/office/powerpoint/2010/main" val="384234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483813"/>
          </a:xfrm>
        </p:spPr>
        <p:txBody>
          <a:bodyPr>
            <a:normAutofit/>
          </a:bodyPr>
          <a:lstStyle/>
          <a:p>
            <a:pPr algn="ctr"/>
            <a:r>
              <a:rPr lang="en-US" sz="2800" dirty="0"/>
              <a:t>Fit results</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848939"/>
            <a:ext cx="7667740" cy="3597735"/>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88" y="4570345"/>
            <a:ext cx="7130040" cy="1550438"/>
          </a:xfrm>
          <a:prstGeom prst="rect">
            <a:avLst/>
          </a:prstGeom>
        </p:spPr>
      </p:pic>
      <p:sp>
        <p:nvSpPr>
          <p:cNvPr id="7" name="Дата 6"/>
          <p:cNvSpPr>
            <a:spLocks noGrp="1"/>
          </p:cNvSpPr>
          <p:nvPr>
            <p:ph type="dt" sz="half" idx="10"/>
          </p:nvPr>
        </p:nvSpPr>
        <p:spPr/>
        <p:txBody>
          <a:bodyPr/>
          <a:lstStyle/>
          <a:p>
            <a:fld id="{DDF55A4E-CB05-44AB-84D2-363FCD34FBF9}" type="datetime1">
              <a:rPr lang="ru-RU" smtClean="0"/>
              <a:t>26.02.2019</a:t>
            </a:fld>
            <a:endParaRPr lang="ru-RU"/>
          </a:p>
        </p:txBody>
      </p:sp>
      <p:sp>
        <p:nvSpPr>
          <p:cNvPr id="8" name="Номер слайда 7"/>
          <p:cNvSpPr>
            <a:spLocks noGrp="1"/>
          </p:cNvSpPr>
          <p:nvPr>
            <p:ph type="sldNum" sz="quarter" idx="12"/>
          </p:nvPr>
        </p:nvSpPr>
        <p:spPr/>
        <p:txBody>
          <a:bodyPr/>
          <a:lstStyle/>
          <a:p>
            <a:fld id="{0F8C3462-BE85-4DB3-B912-7D20CE92EB23}" type="slidenum">
              <a:rPr lang="ru-RU" smtClean="0"/>
              <a:t>11</a:t>
            </a:fld>
            <a:endParaRPr lang="ru-RU"/>
          </a:p>
        </p:txBody>
      </p:sp>
      <p:sp>
        <p:nvSpPr>
          <p:cNvPr id="4" name="TextBox 3">
            <a:extLst>
              <a:ext uri="{FF2B5EF4-FFF2-40B4-BE49-F238E27FC236}">
                <a16:creationId xmlns:a16="http://schemas.microsoft.com/office/drawing/2014/main" id="{2C6BC34C-6F12-44B0-BCA9-B96B5A9983F7}"/>
              </a:ext>
            </a:extLst>
          </p:cNvPr>
          <p:cNvSpPr txBox="1"/>
          <p:nvPr/>
        </p:nvSpPr>
        <p:spPr>
          <a:xfrm>
            <a:off x="4907560" y="4169675"/>
            <a:ext cx="1282723" cy="276999"/>
          </a:xfrm>
          <a:prstGeom prst="rect">
            <a:avLst/>
          </a:prstGeom>
          <a:noFill/>
        </p:spPr>
        <p:txBody>
          <a:bodyPr wrap="none" rtlCol="0">
            <a:spAutoFit/>
          </a:bodyPr>
          <a:lstStyle/>
          <a:p>
            <a:r>
              <a:rPr lang="en-US" sz="1200" dirty="0">
                <a:solidFill>
                  <a:schemeClr val="tx1">
                    <a:lumMod val="95000"/>
                    <a:lumOff val="5000"/>
                  </a:schemeClr>
                </a:solidFill>
                <a:hlinkClick r:id="rId4">
                  <a:extLst>
                    <a:ext uri="{A12FA001-AC4F-418D-AE19-62706E023703}">
                      <ahyp:hlinkClr xmlns:ahyp="http://schemas.microsoft.com/office/drawing/2018/hyperlinkcolor" val="tx"/>
                    </a:ext>
                  </a:extLst>
                </a:hlinkClick>
              </a:rPr>
              <a:t>arXiv:1902.02474</a:t>
            </a:r>
            <a:endParaRPr lang="ru-RU" sz="1200" dirty="0">
              <a:solidFill>
                <a:schemeClr val="tx1">
                  <a:lumMod val="95000"/>
                  <a:lumOff val="5000"/>
                </a:schemeClr>
              </a:solidFill>
            </a:endParaRPr>
          </a:p>
        </p:txBody>
      </p:sp>
    </p:spTree>
    <p:extLst>
      <p:ext uri="{BB962C8B-B14F-4D97-AF65-F5344CB8AC3E}">
        <p14:creationId xmlns:p14="http://schemas.microsoft.com/office/powerpoint/2010/main" val="243390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633" y="263837"/>
            <a:ext cx="7886700" cy="615949"/>
          </a:xfrm>
        </p:spPr>
        <p:txBody>
          <a:bodyPr>
            <a:normAutofit/>
          </a:bodyPr>
          <a:lstStyle/>
          <a:p>
            <a:pPr algn="ctr"/>
            <a:r>
              <a:rPr lang="en-US" sz="2800" dirty="0"/>
              <a:t>Comparison calculation and fit results</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88" y="981075"/>
            <a:ext cx="3853759" cy="282886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007" y="981074"/>
            <a:ext cx="3893188" cy="2866689"/>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9309" y="3791572"/>
            <a:ext cx="4028619" cy="2963632"/>
          </a:xfrm>
          <a:prstGeom prst="rect">
            <a:avLst/>
          </a:prstGeom>
        </p:spPr>
      </p:pic>
      <p:cxnSp>
        <p:nvCxnSpPr>
          <p:cNvPr id="7" name="Прямая соединительная линия 6"/>
          <p:cNvCxnSpPr/>
          <p:nvPr/>
        </p:nvCxnSpPr>
        <p:spPr>
          <a:xfrm>
            <a:off x="2357610" y="1663550"/>
            <a:ext cx="48474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3046530" y="1525050"/>
                <a:ext cx="6624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m:t>
                      </m:r>
                      <m:r>
                        <a:rPr lang="en-US" b="0" i="1" smtClean="0">
                          <a:latin typeface="Cambria Math" panose="02040503050406030204" pitchFamily="18" charset="0"/>
                        </a:rPr>
                        <m:t>𝜙</m:t>
                      </m:r>
                    </m:oMath>
                  </m:oMathPara>
                </a14:m>
                <a:endParaRPr lang="ru-RU" dirty="0"/>
              </a:p>
            </p:txBody>
          </p:sp>
        </mc:Choice>
        <mc:Fallback xmlns="">
          <p:sp>
            <p:nvSpPr>
              <p:cNvPr id="8" name="TextBox 7"/>
              <p:cNvSpPr txBox="1">
                <a:spLocks noRot="1" noChangeAspect="1" noMove="1" noResize="1" noEditPoints="1" noAdjustHandles="1" noChangeArrowheads="1" noChangeShapeType="1" noTextEdit="1"/>
              </p:cNvSpPr>
              <p:nvPr/>
            </p:nvSpPr>
            <p:spPr>
              <a:xfrm>
                <a:off x="3046530" y="1525050"/>
                <a:ext cx="662425" cy="276999"/>
              </a:xfrm>
              <a:prstGeom prst="rect">
                <a:avLst/>
              </a:prstGeom>
              <a:blipFill rotWithShape="0">
                <a:blip r:embed="rId5"/>
                <a:stretch>
                  <a:fillRect l="-4630" r="-11111" b="-32609"/>
                </a:stretch>
              </a:blipFill>
            </p:spPr>
            <p:txBody>
              <a:bodyPr/>
              <a:lstStyle/>
              <a:p>
                <a:r>
                  <a:rPr lang="ru-RU">
                    <a:noFill/>
                  </a:rPr>
                  <a:t> </a:t>
                </a:r>
              </a:p>
            </p:txBody>
          </p:sp>
        </mc:Fallback>
      </mc:AlternateContent>
      <p:cxnSp>
        <p:nvCxnSpPr>
          <p:cNvPr id="9" name="Прямая соединительная линия 8"/>
          <p:cNvCxnSpPr/>
          <p:nvPr/>
        </p:nvCxnSpPr>
        <p:spPr>
          <a:xfrm>
            <a:off x="2357610" y="1394447"/>
            <a:ext cx="484742"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046530" y="1255947"/>
                <a:ext cx="350289" cy="276999"/>
              </a:xfrm>
              <a:prstGeom prst="rect">
                <a:avLst/>
              </a:prstGeom>
              <a:noFill/>
              <a:ln>
                <a:solidFill>
                  <a:schemeClr val="bg1"/>
                </a:solidFill>
                <a:prstDash val="soli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𝑓𝑖𝑡</m:t>
                      </m:r>
                    </m:oMath>
                  </m:oMathPara>
                </a14:m>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3046530" y="1255947"/>
                <a:ext cx="350289" cy="276999"/>
              </a:xfrm>
              <a:prstGeom prst="rect">
                <a:avLst/>
              </a:prstGeom>
              <a:blipFill rotWithShape="0">
                <a:blip r:embed="rId6"/>
                <a:stretch>
                  <a:fillRect l="-22034" r="-20339" b="-31915"/>
                </a:stretch>
              </a:blipFill>
              <a:ln>
                <a:solidFill>
                  <a:schemeClr val="bg1"/>
                </a:solidFill>
                <a:prstDash val="solid"/>
              </a:ln>
            </p:spPr>
            <p:txBody>
              <a:bodyPr/>
              <a:lstStyle/>
              <a:p>
                <a:r>
                  <a:rPr lang="ru-RU">
                    <a:noFill/>
                  </a:rPr>
                  <a:t> </a:t>
                </a:r>
              </a:p>
            </p:txBody>
          </p:sp>
        </mc:Fallback>
      </mc:AlternateContent>
      <p:cxnSp>
        <p:nvCxnSpPr>
          <p:cNvPr id="11" name="Прямая соединительная линия 10"/>
          <p:cNvCxnSpPr/>
          <p:nvPr/>
        </p:nvCxnSpPr>
        <p:spPr>
          <a:xfrm>
            <a:off x="6187130" y="1663550"/>
            <a:ext cx="48474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6876050" y="1525050"/>
                <a:ext cx="1855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𝜌</m:t>
                      </m:r>
                    </m:oMath>
                  </m:oMathPara>
                </a14:m>
                <a:endParaRPr lang="ru-RU" dirty="0"/>
              </a:p>
            </p:txBody>
          </p:sp>
        </mc:Choice>
        <mc:Fallback xmlns="">
          <p:sp>
            <p:nvSpPr>
              <p:cNvPr id="12" name="TextBox 11"/>
              <p:cNvSpPr txBox="1">
                <a:spLocks noRot="1" noChangeAspect="1" noMove="1" noResize="1" noEditPoints="1" noAdjustHandles="1" noChangeArrowheads="1" noChangeShapeType="1" noTextEdit="1"/>
              </p:cNvSpPr>
              <p:nvPr/>
            </p:nvSpPr>
            <p:spPr>
              <a:xfrm>
                <a:off x="6876050" y="1525050"/>
                <a:ext cx="185564" cy="276999"/>
              </a:xfrm>
              <a:prstGeom prst="rect">
                <a:avLst/>
              </a:prstGeom>
              <a:blipFill rotWithShape="0">
                <a:blip r:embed="rId7"/>
                <a:stretch>
                  <a:fillRect l="-33333" r="-30000" b="-23913"/>
                </a:stretch>
              </a:blipFill>
            </p:spPr>
            <p:txBody>
              <a:bodyPr/>
              <a:lstStyle/>
              <a:p>
                <a:r>
                  <a:rPr lang="ru-RU">
                    <a:noFill/>
                  </a:rPr>
                  <a:t> </a:t>
                </a:r>
              </a:p>
            </p:txBody>
          </p:sp>
        </mc:Fallback>
      </mc:AlternateContent>
      <p:cxnSp>
        <p:nvCxnSpPr>
          <p:cNvPr id="13" name="Прямая соединительная линия 12"/>
          <p:cNvCxnSpPr/>
          <p:nvPr/>
        </p:nvCxnSpPr>
        <p:spPr>
          <a:xfrm>
            <a:off x="6187130" y="1394447"/>
            <a:ext cx="484742"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6876050" y="1255947"/>
                <a:ext cx="350289" cy="276999"/>
              </a:xfrm>
              <a:prstGeom prst="rect">
                <a:avLst/>
              </a:prstGeom>
              <a:noFill/>
              <a:ln>
                <a:solidFill>
                  <a:schemeClr val="bg1"/>
                </a:solidFill>
                <a:prstDash val="solid"/>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𝑓𝑖𝑡</m:t>
                      </m:r>
                    </m:oMath>
                  </m:oMathPara>
                </a14:m>
                <a:endParaRPr lang="ru-RU" dirty="0"/>
              </a:p>
            </p:txBody>
          </p:sp>
        </mc:Choice>
        <mc:Fallback xmlns="">
          <p:sp>
            <p:nvSpPr>
              <p:cNvPr id="14" name="TextBox 13"/>
              <p:cNvSpPr txBox="1">
                <a:spLocks noRot="1" noChangeAspect="1" noMove="1" noResize="1" noEditPoints="1" noAdjustHandles="1" noChangeArrowheads="1" noChangeShapeType="1" noTextEdit="1"/>
              </p:cNvSpPr>
              <p:nvPr/>
            </p:nvSpPr>
            <p:spPr>
              <a:xfrm>
                <a:off x="6876050" y="1255947"/>
                <a:ext cx="350289" cy="276999"/>
              </a:xfrm>
              <a:prstGeom prst="rect">
                <a:avLst/>
              </a:prstGeom>
              <a:blipFill rotWithShape="0">
                <a:blip r:embed="rId8"/>
                <a:stretch>
                  <a:fillRect l="-22034" r="-20339" b="-31915"/>
                </a:stretch>
              </a:blipFill>
              <a:ln>
                <a:solidFill>
                  <a:schemeClr val="bg1"/>
                </a:solidFill>
                <a:prstDash val="solid"/>
              </a:ln>
            </p:spPr>
            <p:txBody>
              <a:bodyPr/>
              <a:lstStyle/>
              <a:p>
                <a:r>
                  <a:rPr lang="ru-RU">
                    <a:noFill/>
                  </a:rPr>
                  <a:t> </a:t>
                </a:r>
              </a:p>
            </p:txBody>
          </p:sp>
        </mc:Fallback>
      </mc:AlternateContent>
      <p:sp>
        <p:nvSpPr>
          <p:cNvPr id="6" name="Дата 5"/>
          <p:cNvSpPr>
            <a:spLocks noGrp="1"/>
          </p:cNvSpPr>
          <p:nvPr>
            <p:ph type="dt" sz="half" idx="10"/>
          </p:nvPr>
        </p:nvSpPr>
        <p:spPr/>
        <p:txBody>
          <a:bodyPr/>
          <a:lstStyle/>
          <a:p>
            <a:fld id="{A357BCDB-9890-43CB-AB84-254FCBB1ED33}" type="datetime1">
              <a:rPr lang="ru-RU" smtClean="0"/>
              <a:t>26.02.2019</a:t>
            </a:fld>
            <a:endParaRPr lang="ru-RU"/>
          </a:p>
        </p:txBody>
      </p:sp>
      <p:sp>
        <p:nvSpPr>
          <p:cNvPr id="15" name="Номер слайда 14"/>
          <p:cNvSpPr>
            <a:spLocks noGrp="1"/>
          </p:cNvSpPr>
          <p:nvPr>
            <p:ph type="sldNum" sz="quarter" idx="12"/>
          </p:nvPr>
        </p:nvSpPr>
        <p:spPr/>
        <p:txBody>
          <a:bodyPr/>
          <a:lstStyle/>
          <a:p>
            <a:fld id="{0F8C3462-BE85-4DB3-B912-7D20CE92EB23}" type="slidenum">
              <a:rPr lang="ru-RU" smtClean="0"/>
              <a:t>12</a:t>
            </a:fld>
            <a:endParaRPr lang="ru-RU"/>
          </a:p>
        </p:txBody>
      </p:sp>
    </p:spTree>
    <p:extLst>
      <p:ext uri="{BB962C8B-B14F-4D97-AF65-F5344CB8AC3E}">
        <p14:creationId xmlns:p14="http://schemas.microsoft.com/office/powerpoint/2010/main" val="388589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15949"/>
          </a:xfrm>
        </p:spPr>
        <p:txBody>
          <a:bodyPr>
            <a:normAutofit/>
          </a:bodyPr>
          <a:lstStyle/>
          <a:p>
            <a:r>
              <a:rPr lang="en-US" sz="2800" dirty="0"/>
              <a:t>Results</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981075"/>
            <a:ext cx="7799942" cy="263575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628651" y="3966072"/>
                <a:ext cx="8126730" cy="2108782"/>
              </a:xfrm>
              <a:prstGeom prst="rect">
                <a:avLst/>
              </a:prstGeom>
              <a:noFill/>
            </p:spPr>
            <p:txBody>
              <a:bodyPr wrap="square" rtlCol="0">
                <a:spAutoFit/>
              </a:bodyPr>
              <a:lstStyle/>
              <a:p>
                <a:pPr marL="285750" indent="-285750">
                  <a:buFont typeface="Arial" panose="020B0604020202020204" pitchFamily="34" charset="0"/>
                  <a:buChar char="•"/>
                </a:pPr>
                <a:r>
                  <a:rPr lang="en-US" sz="1600" dirty="0"/>
                  <a:t>The fitted value of the coefficient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𝜂</m:t>
                        </m:r>
                      </m:e>
                      <m:sub>
                        <m:r>
                          <a:rPr lang="en-US" sz="1600" b="0" i="1" smtClean="0">
                            <a:latin typeface="Cambria Math" panose="02040503050406030204" pitchFamily="18" charset="0"/>
                          </a:rPr>
                          <m:t>𝜙</m:t>
                        </m:r>
                      </m:sub>
                    </m:sSub>
                  </m:oMath>
                </a14:m>
                <a:r>
                  <a:rPr lang="en-US" sz="1600" dirty="0"/>
                  <a:t>= 0.990±0.001 is found to be consistent with unity. </a:t>
                </a:r>
              </a:p>
              <a:p>
                <a:pPr marL="285750" indent="-285750">
                  <a:buFont typeface="Arial" panose="020B0604020202020204" pitchFamily="34" charset="0"/>
                  <a:buChar char="•"/>
                </a:pPr>
                <a:r>
                  <a:rPr lang="en-US" sz="1600" dirty="0"/>
                  <a:t>A large difference between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𝑐</m:t>
                        </m:r>
                      </m:e>
                      <m:sub>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𝑉</m:t>
                            </m:r>
                          </m:e>
                          <m:sup>
                            <m:r>
                              <a:rPr lang="en-US" sz="1600" b="0" i="1" smtClean="0">
                                <a:latin typeface="Cambria Math" panose="02040503050406030204" pitchFamily="18" charset="0"/>
                              </a:rPr>
                              <m:t>′</m:t>
                            </m:r>
                          </m:sup>
                        </m:sSup>
                      </m:sub>
                    </m:sSub>
                  </m:oMath>
                </a14:m>
                <a:r>
                  <a:rPr lang="en-US" sz="1600" dirty="0"/>
                  <a:t> for </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𝜌</m:t>
                        </m:r>
                      </m:e>
                      <m:sup>
                        <m:r>
                          <a:rPr lang="en-US" sz="1600" b="0" i="1" smtClean="0">
                            <a:latin typeface="Cambria Math" panose="02040503050406030204" pitchFamily="18" charset="0"/>
                          </a:rPr>
                          <m:t>′</m:t>
                        </m:r>
                      </m:sup>
                    </m:sSup>
                  </m:oMath>
                </a14:m>
                <a:r>
                  <a:rPr lang="en-US" sz="1600" dirty="0"/>
                  <a:t> and </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𝜔</m:t>
                        </m:r>
                      </m:e>
                      <m:sup>
                        <m:r>
                          <a:rPr lang="en-US" sz="1600" b="0" i="1" smtClean="0">
                            <a:latin typeface="Cambria Math" panose="02040503050406030204" pitchFamily="18" charset="0"/>
                          </a:rPr>
                          <m:t>′</m:t>
                        </m:r>
                      </m:sup>
                    </m:sSup>
                  </m:oMath>
                </a14:m>
                <a:r>
                  <a:rPr lang="en-US" sz="1600" dirty="0"/>
                  <a:t>, which are expected to have close values in the quark model. This difference is needed, in particular, to provide the almost constant value of the phase difference in the energy range 1.06–1.5 GeV. </a:t>
                </a:r>
              </a:p>
              <a:p>
                <a:pPr marL="285750" indent="-285750">
                  <a:buFont typeface="Arial" panose="020B0604020202020204" pitchFamily="34" charset="0"/>
                  <a:buChar char="•"/>
                </a:pPr>
                <a:r>
                  <a:rPr lang="en-US" sz="1600" dirty="0"/>
                  <a:t>We also perform a fit with an additional fit parameter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𝛼</m:t>
                        </m:r>
                      </m:e>
                      <m:sub>
                        <m:r>
                          <a:rPr lang="en-US" sz="1600" b="0" i="1" smtClean="0">
                            <a:latin typeface="Cambria Math" panose="02040503050406030204" pitchFamily="18" charset="0"/>
                          </a:rPr>
                          <m:t>𝐶𝑉𝐶</m:t>
                        </m:r>
                      </m:sub>
                    </m:sSub>
                  </m:oMath>
                </a14:m>
                <a:r>
                  <a:rPr lang="en-US" sz="1600" dirty="0"/>
                  <a:t> describing a possible deviation from the CVC hypothesis. This parameter is used as a scale factor to the  data of the differential decay rate. The fitted value of this parameter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𝛼</m:t>
                        </m:r>
                      </m:e>
                      <m:sub>
                        <m:r>
                          <a:rPr lang="en-US" sz="1600" i="1">
                            <a:latin typeface="Cambria Math" panose="02040503050406030204" pitchFamily="18" charset="0"/>
                          </a:rPr>
                          <m:t>𝐶𝑉𝐶</m:t>
                        </m:r>
                      </m:sub>
                    </m:sSub>
                  </m:oMath>
                </a14:m>
                <a:r>
                  <a:rPr lang="en-US" sz="1600" dirty="0"/>
                  <a:t> = 0.991 ± 0.020 shows that the CVC hypothesis for the </a:t>
                </a:r>
                <a14:m>
                  <m:oMath xmlns:m="http://schemas.openxmlformats.org/officeDocument/2006/math">
                    <m:r>
                      <m:rPr>
                        <m:sty m:val="p"/>
                      </m:rPr>
                      <a:rPr lang="en-US" sz="1600" b="0" i="0" smtClean="0">
                        <a:latin typeface="Cambria Math" panose="02040503050406030204" pitchFamily="18" charset="0"/>
                      </a:rPr>
                      <m:t>K</m:t>
                    </m:r>
                    <m:acc>
                      <m:accPr>
                        <m:chr m:val="̅"/>
                        <m:ctrlPr>
                          <a:rPr lang="en-US" sz="1600" i="1" smtClean="0">
                            <a:latin typeface="Cambria Math" panose="02040503050406030204" pitchFamily="18" charset="0"/>
                          </a:rPr>
                        </m:ctrlPr>
                      </m:accPr>
                      <m:e>
                        <m:r>
                          <m:rPr>
                            <m:sty m:val="p"/>
                          </m:rPr>
                          <a:rPr lang="en-US" sz="1600" b="0" i="0" smtClean="0">
                            <a:latin typeface="Cambria Math" panose="02040503050406030204" pitchFamily="18" charset="0"/>
                          </a:rPr>
                          <m:t>K</m:t>
                        </m:r>
                      </m:e>
                    </m:acc>
                  </m:oMath>
                </a14:m>
                <a:r>
                  <a:rPr lang="en-US" sz="1600" dirty="0"/>
                  <a:t> system works with a few percent accuracy.</a:t>
                </a:r>
                <a:endParaRPr lang="ru-RU"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628651" y="3966072"/>
                <a:ext cx="8126730" cy="2108782"/>
              </a:xfrm>
              <a:prstGeom prst="rect">
                <a:avLst/>
              </a:prstGeom>
              <a:blipFill rotWithShape="0">
                <a:blip r:embed="rId3"/>
                <a:stretch>
                  <a:fillRect l="-300" t="-578" r="-225" b="-2023"/>
                </a:stretch>
              </a:blipFill>
            </p:spPr>
            <p:txBody>
              <a:bodyPr/>
              <a:lstStyle/>
              <a:p>
                <a:r>
                  <a:rPr lang="ru-RU">
                    <a:noFill/>
                  </a:rPr>
                  <a:t> </a:t>
                </a:r>
              </a:p>
            </p:txBody>
          </p:sp>
        </mc:Fallback>
      </mc:AlternateContent>
      <p:sp>
        <p:nvSpPr>
          <p:cNvPr id="5" name="Дата 4"/>
          <p:cNvSpPr>
            <a:spLocks noGrp="1"/>
          </p:cNvSpPr>
          <p:nvPr>
            <p:ph type="dt" sz="half" idx="10"/>
          </p:nvPr>
        </p:nvSpPr>
        <p:spPr/>
        <p:txBody>
          <a:bodyPr/>
          <a:lstStyle/>
          <a:p>
            <a:fld id="{0CA190A8-224F-48F6-BD66-996493704AE4}" type="datetime1">
              <a:rPr lang="ru-RU" smtClean="0"/>
              <a:t>26.02.2019</a:t>
            </a:fld>
            <a:endParaRPr lang="ru-RU"/>
          </a:p>
        </p:txBody>
      </p:sp>
      <p:sp>
        <p:nvSpPr>
          <p:cNvPr id="6" name="Номер слайда 5"/>
          <p:cNvSpPr>
            <a:spLocks noGrp="1"/>
          </p:cNvSpPr>
          <p:nvPr>
            <p:ph type="sldNum" sz="quarter" idx="12"/>
          </p:nvPr>
        </p:nvSpPr>
        <p:spPr/>
        <p:txBody>
          <a:bodyPr/>
          <a:lstStyle/>
          <a:p>
            <a:fld id="{0F8C3462-BE85-4DB3-B912-7D20CE92EB23}" type="slidenum">
              <a:rPr lang="ru-RU" smtClean="0"/>
              <a:t>13</a:t>
            </a:fld>
            <a:endParaRPr lang="ru-RU" dirty="0"/>
          </a:p>
        </p:txBody>
      </p:sp>
      <p:sp>
        <p:nvSpPr>
          <p:cNvPr id="7" name="Прямоугольник 6"/>
          <p:cNvSpPr/>
          <p:nvPr/>
        </p:nvSpPr>
        <p:spPr>
          <a:xfrm>
            <a:off x="1961002" y="2225407"/>
            <a:ext cx="4010140" cy="451692"/>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2255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15949"/>
          </a:xfrm>
        </p:spPr>
        <p:txBody>
          <a:bodyPr>
            <a:normAutofit/>
          </a:bodyPr>
          <a:lstStyle/>
          <a:p>
            <a:r>
              <a:rPr lang="en-US" sz="2800" dirty="0"/>
              <a:t>Conclusion</a:t>
            </a:r>
            <a:endParaRPr lang="ru-RU" sz="2800" dirty="0"/>
          </a:p>
        </p:txBody>
      </p:sp>
      <mc:AlternateContent xmlns:mc="http://schemas.openxmlformats.org/markup-compatibility/2006" xmlns:a14="http://schemas.microsoft.com/office/drawing/2010/main">
        <mc:Choice Requires="a14">
          <p:sp>
            <p:nvSpPr>
              <p:cNvPr id="3" name="TextBox 2"/>
              <p:cNvSpPr txBox="1"/>
              <p:nvPr/>
            </p:nvSpPr>
            <p:spPr>
              <a:xfrm>
                <a:off x="453070" y="981075"/>
                <a:ext cx="8393476" cy="5152180"/>
              </a:xfrm>
              <a:prstGeom prst="rect">
                <a:avLst/>
              </a:prstGeom>
              <a:noFill/>
            </p:spPr>
            <p:txBody>
              <a:bodyPr wrap="square" rtlCol="0">
                <a:spAutoFit/>
              </a:bodyPr>
              <a:lstStyle/>
              <a:p>
                <a:pPr marL="285750" indent="-285750">
                  <a:buFont typeface="Arial" panose="020B0604020202020204" pitchFamily="34" charset="0"/>
                  <a:buChar char="•"/>
                </a:pPr>
                <a:r>
                  <a:rPr lang="en-US" dirty="0"/>
                  <a:t>We have used recent precise measurements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r>
                      <a:rPr lang="en-US" i="1">
                        <a:latin typeface="Cambria Math" panose="02040503050406030204" pitchFamily="18" charset="0"/>
                      </a:rPr>
                      <m:t>→</m:t>
                    </m:r>
                    <m:r>
                      <a:rPr lang="en-US" b="0" i="1" smtClean="0">
                        <a:latin typeface="Cambria Math" panose="02040503050406030204" pitchFamily="18" charset="0"/>
                      </a:rPr>
                      <m:t>𝐾</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oMath>
                </a14:m>
                <a:r>
                  <a:rPr lang="en-US" dirty="0"/>
                  <a:t> cross sections and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𝑆</m:t>
                        </m:r>
                      </m:sub>
                    </m:sSub>
                  </m:oMath>
                </a14:m>
                <a:r>
                  <a:rPr lang="en-US" dirty="0"/>
                  <a:t> spectrum in the </a:t>
                </a:r>
                <a14:m>
                  <m:oMath xmlns:m="http://schemas.openxmlformats.org/officeDocument/2006/math">
                    <m:sSup>
                      <m:sSupPr>
                        <m:ctrlPr>
                          <a:rPr lang="ru-RU" i="1">
                            <a:latin typeface="Cambria Math" panose="02040503050406030204" pitchFamily="18" charset="0"/>
                          </a:rPr>
                        </m:ctrlPr>
                      </m:sSupPr>
                      <m:e>
                        <m:r>
                          <a:rPr lang="ru-RU" i="1">
                            <a:latin typeface="Cambria Math" panose="02040503050406030204" pitchFamily="18" charset="0"/>
                            <a:ea typeface="Cambria Math" panose="02040503050406030204" pitchFamily="18" charset="0"/>
                          </a:rPr>
                          <m:t>𝜏</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𝑆</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𝜐</m:t>
                        </m:r>
                      </m:e>
                      <m:sub>
                        <m:r>
                          <a:rPr lang="en-US" i="1">
                            <a:latin typeface="Cambria Math" panose="02040503050406030204" pitchFamily="18" charset="0"/>
                            <a:ea typeface="Cambria Math" panose="02040503050406030204" pitchFamily="18" charset="0"/>
                          </a:rPr>
                          <m:t>𝜏</m:t>
                        </m:r>
                      </m:sub>
                    </m:sSub>
                  </m:oMath>
                </a14:m>
                <a:r>
                  <a:rPr lang="en-US" dirty="0"/>
                  <a:t> decay to separate the </a:t>
                </a:r>
                <a:r>
                  <a:rPr lang="en-US" dirty="0" err="1"/>
                  <a:t>isoscalar</a:t>
                </a:r>
                <a:r>
                  <a:rPr lang="en-US" dirty="0"/>
                  <a:t> and </a:t>
                </a:r>
                <a:r>
                  <a:rPr lang="en-US" dirty="0" err="1"/>
                  <a:t>isovector</a:t>
                </a:r>
                <a:r>
                  <a:rPr lang="en-US" dirty="0"/>
                  <a:t> electromagnetic kaon form factors and determine the relative phase between them in a model independent way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relative phase shows an unexpected energy dependence in the energy range from 1.06 to 1.5 GeV. It is almost constant and close to zero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have simultaneously fitted to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𝑆</m:t>
                        </m:r>
                      </m:sub>
                    </m:s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𝐿</m:t>
                        </m:r>
                      </m:sub>
                    </m:sSub>
                  </m:oMath>
                </a14:m>
                <a:r>
                  <a:rPr lang="en-US" dirty="0"/>
                  <a:t> cross-section data and the hadronic mass spectrum in the </a:t>
                </a:r>
                <a14:m>
                  <m:oMath xmlns:m="http://schemas.openxmlformats.org/officeDocument/2006/math">
                    <m:sSup>
                      <m:sSupPr>
                        <m:ctrlPr>
                          <a:rPr lang="ru-RU" i="1">
                            <a:latin typeface="Cambria Math" panose="02040503050406030204" pitchFamily="18" charset="0"/>
                          </a:rPr>
                        </m:ctrlPr>
                      </m:sSupPr>
                      <m:e>
                        <m:r>
                          <a:rPr lang="ru-RU" i="1">
                            <a:latin typeface="Cambria Math" panose="02040503050406030204" pitchFamily="18" charset="0"/>
                            <a:ea typeface="Cambria Math" panose="02040503050406030204" pitchFamily="18" charset="0"/>
                          </a:rPr>
                          <m:t>𝜏</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𝑆</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𝜐</m:t>
                        </m:r>
                      </m:e>
                      <m:sub>
                        <m:r>
                          <a:rPr lang="en-US" i="1">
                            <a:latin typeface="Cambria Math" panose="02040503050406030204" pitchFamily="18" charset="0"/>
                            <a:ea typeface="Cambria Math" panose="02040503050406030204" pitchFamily="18" charset="0"/>
                          </a:rPr>
                          <m:t>𝜏</m:t>
                        </m:r>
                      </m:sub>
                    </m:sSub>
                  </m:oMath>
                </a14:m>
                <a:r>
                  <a:rPr lang="en-US" dirty="0"/>
                  <a:t> decay in the framework of the VMD model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fit reproduces data reasonably well and shows that the CVC hypothesis for the </a:t>
                </a:r>
                <a14:m>
                  <m:oMath xmlns:m="http://schemas.openxmlformats.org/officeDocument/2006/math">
                    <m:r>
                      <a:rPr lang="en-US" i="1">
                        <a:latin typeface="Cambria Math" panose="02040503050406030204" pitchFamily="18" charset="0"/>
                      </a:rPr>
                      <m:t>𝐾</m:t>
                    </m:r>
                    <m:acc>
                      <m:accPr>
                        <m:chr m:val="̅"/>
                        <m:ctrlPr>
                          <a:rPr lang="en-US" i="1">
                            <a:latin typeface="Cambria Math" panose="02040503050406030204" pitchFamily="18" charset="0"/>
                          </a:rPr>
                        </m:ctrlPr>
                      </m:accPr>
                      <m:e>
                        <m:r>
                          <a:rPr lang="en-US" i="1">
                            <a:latin typeface="Cambria Math" panose="02040503050406030204" pitchFamily="18" charset="0"/>
                          </a:rPr>
                          <m:t>𝐾</m:t>
                        </m:r>
                      </m:e>
                    </m:acc>
                    <m:r>
                      <a:rPr lang="en-US" b="0" i="0" smtClean="0">
                        <a:latin typeface="Cambria Math" panose="02040503050406030204" pitchFamily="18" charset="0"/>
                      </a:rPr>
                      <m:t> </m:t>
                    </m:r>
                  </m:oMath>
                </a14:m>
                <a:r>
                  <a:rPr lang="en-US" dirty="0"/>
                  <a:t>system works with a few percent accuracy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explain the specific energy dependence of the relative phase between the </a:t>
                </a:r>
                <a:r>
                  <a:rPr lang="en-US" dirty="0" err="1"/>
                  <a:t>isoscalar</a:t>
                </a:r>
                <a:r>
                  <a:rPr lang="en-US" dirty="0"/>
                  <a:t> and </a:t>
                </a:r>
                <a:r>
                  <a:rPr lang="en-US" dirty="0" err="1"/>
                  <a:t>isovector</a:t>
                </a:r>
                <a:r>
                  <a:rPr lang="en-US" dirty="0"/>
                  <a:t> form factors the large difference between parameters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sSup>
                          <m:sSupPr>
                            <m:ctrlPr>
                              <a:rPr lang="en-US" i="1">
                                <a:latin typeface="Cambria Math" panose="02040503050406030204" pitchFamily="18" charset="0"/>
                              </a:rPr>
                            </m:ctrlPr>
                          </m:sSupPr>
                          <m:e>
                            <m:r>
                              <a:rPr lang="en-US" b="0" i="1" smtClean="0">
                                <a:latin typeface="Cambria Math" panose="02040503050406030204" pitchFamily="18" charset="0"/>
                              </a:rPr>
                              <m:t>𝜌</m:t>
                            </m:r>
                          </m:e>
                          <m:sup>
                            <m:r>
                              <a:rPr lang="en-US" i="1">
                                <a:latin typeface="Cambria Math" panose="02040503050406030204" pitchFamily="18" charset="0"/>
                              </a:rPr>
                              <m:t>′</m:t>
                            </m:r>
                          </m:sup>
                        </m:sSup>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sSup>
                          <m:sSupPr>
                            <m:ctrlPr>
                              <a:rPr lang="en-US" i="1">
                                <a:latin typeface="Cambria Math" panose="02040503050406030204" pitchFamily="18" charset="0"/>
                              </a:rPr>
                            </m:ctrlPr>
                          </m:sSupPr>
                          <m:e>
                            <m:r>
                              <a:rPr lang="en-US" b="0" i="1" smtClean="0">
                                <a:latin typeface="Cambria Math" panose="02040503050406030204" pitchFamily="18" charset="0"/>
                              </a:rPr>
                              <m:t>𝜔</m:t>
                            </m:r>
                          </m:e>
                          <m:sup>
                            <m:r>
                              <a:rPr lang="en-US" i="1">
                                <a:latin typeface="Cambria Math" panose="02040503050406030204" pitchFamily="18" charset="0"/>
                              </a:rPr>
                              <m:t>′</m:t>
                            </m:r>
                          </m:sup>
                        </m:sSup>
                      </m:sub>
                    </m:sSub>
                  </m:oMath>
                </a14:m>
                <a:r>
                  <a:rPr lang="en-US" dirty="0"/>
                  <a:t> is required, which contradicts to the quark model expectation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sSup>
                          <m:sSupPr>
                            <m:ctrlPr>
                              <a:rPr lang="en-US" i="1">
                                <a:latin typeface="Cambria Math" panose="02040503050406030204" pitchFamily="18" charset="0"/>
                              </a:rPr>
                            </m:ctrlPr>
                          </m:sSupPr>
                          <m:e>
                            <m:r>
                              <a:rPr lang="en-US" b="0" i="1" smtClean="0">
                                <a:latin typeface="Cambria Math" panose="02040503050406030204" pitchFamily="18" charset="0"/>
                              </a:rPr>
                              <m:t>𝜌</m:t>
                            </m:r>
                          </m:e>
                          <m:sup>
                            <m:r>
                              <a:rPr lang="en-US" i="1">
                                <a:latin typeface="Cambria Math" panose="02040503050406030204" pitchFamily="18" charset="0"/>
                              </a:rPr>
                              <m:t>′</m:t>
                            </m:r>
                          </m:sup>
                        </m:sSup>
                      </m:sub>
                    </m:sSub>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sSup>
                          <m:sSupPr>
                            <m:ctrlPr>
                              <a:rPr lang="en-US" i="1">
                                <a:latin typeface="Cambria Math" panose="02040503050406030204" pitchFamily="18" charset="0"/>
                              </a:rPr>
                            </m:ctrlPr>
                          </m:sSupPr>
                          <m:e>
                            <m:r>
                              <a:rPr lang="en-US" b="0" i="1" smtClean="0">
                                <a:latin typeface="Cambria Math" panose="02040503050406030204" pitchFamily="18" charset="0"/>
                              </a:rPr>
                              <m:t>𝜔</m:t>
                            </m:r>
                          </m:e>
                          <m:sup>
                            <m:r>
                              <a:rPr lang="en-US" i="1">
                                <a:latin typeface="Cambria Math" panose="02040503050406030204" pitchFamily="18" charset="0"/>
                              </a:rPr>
                              <m:t>′</m:t>
                            </m:r>
                          </m:sup>
                        </m:sSup>
                      </m:sub>
                    </m:sSub>
                  </m:oMath>
                </a14:m>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453070" y="981075"/>
                <a:ext cx="8393476" cy="5152180"/>
              </a:xfrm>
              <a:prstGeom prst="rect">
                <a:avLst/>
              </a:prstGeom>
              <a:blipFill rotWithShape="0">
                <a:blip r:embed="rId2"/>
                <a:stretch>
                  <a:fillRect l="-436" t="-710" r="-654" b="-355"/>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F22826C7-D914-4719-A808-81180922DC49}" type="datetime1">
              <a:rPr lang="ru-RU" smtClean="0"/>
              <a:t>26.02.2019</a:t>
            </a:fld>
            <a:endParaRPr lang="ru-RU"/>
          </a:p>
        </p:txBody>
      </p:sp>
      <p:sp>
        <p:nvSpPr>
          <p:cNvPr id="5" name="Номер слайда 4"/>
          <p:cNvSpPr>
            <a:spLocks noGrp="1"/>
          </p:cNvSpPr>
          <p:nvPr>
            <p:ph type="sldNum" sz="quarter" idx="12"/>
          </p:nvPr>
        </p:nvSpPr>
        <p:spPr/>
        <p:txBody>
          <a:bodyPr/>
          <a:lstStyle/>
          <a:p>
            <a:fld id="{0F8C3462-BE85-4DB3-B912-7D20CE92EB23}" type="slidenum">
              <a:rPr lang="ru-RU" smtClean="0"/>
              <a:t>14</a:t>
            </a:fld>
            <a:endParaRPr lang="ru-RU"/>
          </a:p>
        </p:txBody>
      </p:sp>
    </p:spTree>
    <p:extLst>
      <p:ext uri="{BB962C8B-B14F-4D97-AF65-F5344CB8AC3E}">
        <p14:creationId xmlns:p14="http://schemas.microsoft.com/office/powerpoint/2010/main" val="300510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22826C7-D914-4719-A808-81180922DC49}" type="datetime1">
              <a:rPr lang="ru-RU" smtClean="0"/>
              <a:t>26.02.2019</a:t>
            </a:fld>
            <a:endParaRPr lang="ru-RU"/>
          </a:p>
        </p:txBody>
      </p:sp>
      <p:sp>
        <p:nvSpPr>
          <p:cNvPr id="5" name="Номер слайда 4"/>
          <p:cNvSpPr>
            <a:spLocks noGrp="1"/>
          </p:cNvSpPr>
          <p:nvPr>
            <p:ph type="sldNum" sz="quarter" idx="12"/>
          </p:nvPr>
        </p:nvSpPr>
        <p:spPr/>
        <p:txBody>
          <a:bodyPr/>
          <a:lstStyle/>
          <a:p>
            <a:fld id="{0F8C3462-BE85-4DB3-B912-7D20CE92EB23}" type="slidenum">
              <a:rPr lang="ru-RU" smtClean="0"/>
              <a:t>15</a:t>
            </a:fld>
            <a:endParaRPr lang="ru-RU"/>
          </a:p>
        </p:txBody>
      </p:sp>
      <p:sp>
        <p:nvSpPr>
          <p:cNvPr id="2" name="TextBox 1"/>
          <p:cNvSpPr txBox="1"/>
          <p:nvPr/>
        </p:nvSpPr>
        <p:spPr>
          <a:xfrm>
            <a:off x="3142445" y="2640169"/>
            <a:ext cx="2736455" cy="769441"/>
          </a:xfrm>
          <a:prstGeom prst="rect">
            <a:avLst/>
          </a:prstGeom>
          <a:noFill/>
        </p:spPr>
        <p:txBody>
          <a:bodyPr wrap="none" rtlCol="0">
            <a:spAutoFit/>
          </a:bodyPr>
          <a:lstStyle/>
          <a:p>
            <a:r>
              <a:rPr lang="en-US" sz="4400" dirty="0"/>
              <a:t>Thank you!</a:t>
            </a:r>
            <a:endParaRPr lang="ru-RU" sz="4400" dirty="0"/>
          </a:p>
        </p:txBody>
      </p:sp>
    </p:spTree>
    <p:extLst>
      <p:ext uri="{BB962C8B-B14F-4D97-AF65-F5344CB8AC3E}">
        <p14:creationId xmlns:p14="http://schemas.microsoft.com/office/powerpoint/2010/main" val="185335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15949"/>
          </a:xfrm>
        </p:spPr>
        <p:txBody>
          <a:bodyPr>
            <a:normAutofit/>
          </a:bodyPr>
          <a:lstStyle/>
          <a:p>
            <a:r>
              <a:rPr lang="en-US" sz="2800" dirty="0"/>
              <a:t>Introduction</a:t>
            </a:r>
            <a:endParaRPr lang="ru-RU" sz="2800" dirty="0"/>
          </a:p>
        </p:txBody>
      </p:sp>
      <mc:AlternateContent xmlns:mc="http://schemas.openxmlformats.org/markup-compatibility/2006" xmlns:a14="http://schemas.microsoft.com/office/drawing/2010/main">
        <mc:Choice Requires="a14">
          <p:sp>
            <p:nvSpPr>
              <p:cNvPr id="3" name="TextBox 2"/>
              <p:cNvSpPr txBox="1"/>
              <p:nvPr/>
            </p:nvSpPr>
            <p:spPr>
              <a:xfrm>
                <a:off x="502561" y="4514093"/>
                <a:ext cx="8012789" cy="1569660"/>
              </a:xfrm>
              <a:prstGeom prst="rect">
                <a:avLst/>
              </a:prstGeom>
              <a:noFill/>
            </p:spPr>
            <p:txBody>
              <a:bodyPr wrap="square" rtlCol="0">
                <a:spAutoFit/>
              </a:bodyPr>
              <a:lstStyle/>
              <a:p>
                <a:pPr marL="342900" indent="-342900">
                  <a:buFont typeface="+mj-lt"/>
                  <a:buAutoNum type="arabicPeriod"/>
                </a:pPr>
                <a:r>
                  <a:rPr lang="en-US" sz="1600" dirty="0"/>
                  <a:t> </a:t>
                </a:r>
                <a14:m>
                  <m:oMath xmlns:m="http://schemas.openxmlformats.org/officeDocument/2006/math">
                    <m:sSup>
                      <m:sSupPr>
                        <m:ctrlPr>
                          <a:rPr lang="ru-RU" sz="1600" i="1" smtClean="0">
                            <a:latin typeface="Cambria Math" panose="02040503050406030204" pitchFamily="18" charset="0"/>
                          </a:rPr>
                        </m:ctrlPr>
                      </m:sSupPr>
                      <m:e>
                        <m:r>
                          <a:rPr lang="en-US" sz="1600" b="0" i="1" smtClean="0">
                            <a:latin typeface="Cambria Math" panose="02040503050406030204" pitchFamily="18" charset="0"/>
                          </a:rPr>
                          <m:t>𝑒</m:t>
                        </m:r>
                      </m:e>
                      <m:sup>
                        <m:r>
                          <a:rPr lang="en-US" sz="1600" b="0" i="1" smtClean="0">
                            <a:latin typeface="Cambria Math" panose="02040503050406030204" pitchFamily="18" charset="0"/>
                          </a:rPr>
                          <m:t>+</m:t>
                        </m:r>
                      </m:sup>
                    </m:sSup>
                    <m:sSup>
                      <m:sSupPr>
                        <m:ctrlPr>
                          <a:rPr lang="ru-RU" sz="1600" i="1" smtClean="0">
                            <a:latin typeface="Cambria Math" panose="02040503050406030204" pitchFamily="18" charset="0"/>
                          </a:rPr>
                        </m:ctrlPr>
                      </m:sSupPr>
                      <m:e>
                        <m:r>
                          <a:rPr lang="en-US" sz="1600" b="0" i="1" smtClean="0">
                            <a:latin typeface="Cambria Math" panose="02040503050406030204" pitchFamily="18" charset="0"/>
                          </a:rPr>
                          <m:t>𝑒</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𝑆</m:t>
                        </m:r>
                      </m:sub>
                    </m:sSub>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𝐿</m:t>
                        </m:r>
                      </m:sub>
                    </m:sSub>
                  </m:oMath>
                </a14:m>
                <a:endParaRPr lang="en-US" sz="1600" b="0" dirty="0"/>
              </a:p>
              <a:p>
                <a:pPr lvl="1"/>
                <a:r>
                  <a:rPr lang="en-US" sz="1600" dirty="0"/>
                  <a:t>DM1’81, OLYA’82, SND’01, CMD2’03, SND’06, CMD2’11, </a:t>
                </a:r>
                <a:r>
                  <a:rPr lang="en-US" sz="1600" b="1" dirty="0"/>
                  <a:t>BABAR’14</a:t>
                </a:r>
                <a:r>
                  <a:rPr lang="en-US" sz="1600" dirty="0"/>
                  <a:t>, </a:t>
                </a:r>
                <a:r>
                  <a:rPr lang="en-US" sz="1600" b="1" dirty="0"/>
                  <a:t>CMD3’16</a:t>
                </a:r>
              </a:p>
              <a:p>
                <a:pPr marL="342900" indent="-342900">
                  <a:buFont typeface="+mj-lt"/>
                  <a:buAutoNum type="arabicPeriod"/>
                </a:pPr>
                <a:r>
                  <a:rPr lang="en-US" sz="1600" dirty="0"/>
                  <a:t> </a:t>
                </a:r>
                <a14:m>
                  <m:oMath xmlns:m="http://schemas.openxmlformats.org/officeDocument/2006/math">
                    <m:sSup>
                      <m:sSupPr>
                        <m:ctrlPr>
                          <a:rPr lang="ru-RU"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m:t>
                        </m:r>
                      </m:sup>
                    </m:sSup>
                    <m:sSup>
                      <m:sSupPr>
                        <m:ctrlPr>
                          <a:rPr lang="ru-RU"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m:t>
                        </m:r>
                      </m:sup>
                    </m:sSup>
                    <m:r>
                      <a:rPr lang="en-US" sz="1600" i="1">
                        <a:latin typeface="Cambria Math" panose="02040503050406030204" pitchFamily="18" charset="0"/>
                      </a:rPr>
                      <m:t>→</m:t>
                    </m:r>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𝐾</m:t>
                        </m:r>
                      </m:e>
                      <m:sup>
                        <m:r>
                          <a:rPr lang="en-US" sz="1600" b="0" i="1" smtClean="0">
                            <a:latin typeface="Cambria Math" panose="02040503050406030204" pitchFamily="18" charset="0"/>
                          </a:rPr>
                          <m:t>+</m:t>
                        </m:r>
                      </m:sup>
                    </m:sSup>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𝐾</m:t>
                        </m:r>
                      </m:e>
                      <m:sup>
                        <m:r>
                          <a:rPr lang="en-US" sz="1600" b="0" i="1" smtClean="0">
                            <a:latin typeface="Cambria Math" panose="02040503050406030204" pitchFamily="18" charset="0"/>
                          </a:rPr>
                          <m:t>−</m:t>
                        </m:r>
                      </m:sup>
                    </m:sSup>
                  </m:oMath>
                </a14:m>
                <a:endParaRPr lang="en-US" sz="1600" dirty="0"/>
              </a:p>
              <a:p>
                <a:pPr lvl="1"/>
                <a:r>
                  <a:rPr lang="en-US" sz="1600" dirty="0"/>
                  <a:t>DM1’81, OLYA’82, DM2’88, SND’01, SND’07, CMD2’08, </a:t>
                </a:r>
                <a:r>
                  <a:rPr lang="en-US" sz="1600" b="1" dirty="0"/>
                  <a:t>BABAR’13</a:t>
                </a:r>
                <a:r>
                  <a:rPr lang="en-US" sz="1600" dirty="0"/>
                  <a:t>, SND’16, </a:t>
                </a:r>
                <a:r>
                  <a:rPr lang="en-US" sz="1600" b="1" dirty="0"/>
                  <a:t>CMD3’18</a:t>
                </a:r>
              </a:p>
              <a:p>
                <a:pPr marL="342900" indent="-342900">
                  <a:buFont typeface="+mj-lt"/>
                  <a:buAutoNum type="arabicPeriod"/>
                </a:pPr>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𝜏</m:t>
                    </m:r>
                  </m:oMath>
                </a14:m>
                <a:r>
                  <a:rPr lang="en-US" sz="1600" dirty="0"/>
                  <a:t> decay</a:t>
                </a:r>
                <a:endParaRPr lang="ru-RU" sz="1600" dirty="0"/>
              </a:p>
              <a:p>
                <a:pPr lvl="1"/>
                <a:r>
                  <a:rPr lang="en-US" sz="1600" dirty="0"/>
                  <a:t>CLEO’96, </a:t>
                </a:r>
                <a:r>
                  <a:rPr lang="en-US" sz="1600" b="1" dirty="0"/>
                  <a:t>BABAR’18</a:t>
                </a:r>
              </a:p>
            </p:txBody>
          </p:sp>
        </mc:Choice>
        <mc:Fallback xmlns="">
          <p:sp>
            <p:nvSpPr>
              <p:cNvPr id="3" name="TextBox 2"/>
              <p:cNvSpPr txBox="1">
                <a:spLocks noRot="1" noChangeAspect="1" noMove="1" noResize="1" noEditPoints="1" noAdjustHandles="1" noChangeArrowheads="1" noChangeShapeType="1" noTextEdit="1"/>
              </p:cNvSpPr>
              <p:nvPr/>
            </p:nvSpPr>
            <p:spPr>
              <a:xfrm>
                <a:off x="502561" y="4514093"/>
                <a:ext cx="8012789" cy="1569660"/>
              </a:xfrm>
              <a:prstGeom prst="rect">
                <a:avLst/>
              </a:prstGeom>
              <a:blipFill rotWithShape="0">
                <a:blip r:embed="rId2"/>
                <a:stretch>
                  <a:fillRect l="-380" t="-1167" b="-3891"/>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195F6497-8BF8-4D41-BEF0-A2A59E0A0AA5}" type="datetime1">
              <a:rPr lang="ru-RU" smtClean="0"/>
              <a:t>26.02.2019</a:t>
            </a:fld>
            <a:endParaRPr lang="ru-RU"/>
          </a:p>
        </p:txBody>
      </p:sp>
      <p:sp>
        <p:nvSpPr>
          <p:cNvPr id="5" name="Номер слайда 4"/>
          <p:cNvSpPr>
            <a:spLocks noGrp="1"/>
          </p:cNvSpPr>
          <p:nvPr>
            <p:ph type="sldNum" sz="quarter" idx="12"/>
          </p:nvPr>
        </p:nvSpPr>
        <p:spPr/>
        <p:txBody>
          <a:bodyPr/>
          <a:lstStyle/>
          <a:p>
            <a:fld id="{0F8C3462-BE85-4DB3-B912-7D20CE92EB23}" type="slidenum">
              <a:rPr lang="ru-RU" smtClean="0"/>
              <a:t>2</a:t>
            </a:fld>
            <a:endParaRPr lang="ru-RU"/>
          </a:p>
        </p:txBody>
      </p:sp>
      <p:sp>
        <p:nvSpPr>
          <p:cNvPr id="6" name="TextBox 5"/>
          <p:cNvSpPr txBox="1"/>
          <p:nvPr/>
        </p:nvSpPr>
        <p:spPr>
          <a:xfrm>
            <a:off x="565605" y="1156771"/>
            <a:ext cx="755688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Kaon electromagnetic form factors are the key objects in hadron physics describing electromagnetic interaction of kaons and providing important information about their internal structure.</a:t>
            </a:r>
          </a:p>
          <a:p>
            <a:pPr marL="285750" indent="-285750">
              <a:buFont typeface="Arial" panose="020B0604020202020204" pitchFamily="34" charset="0"/>
              <a:buChar char="•"/>
            </a:pPr>
            <a:r>
              <a:rPr lang="en-US" dirty="0"/>
              <a:t>An accurate knowledge of FFs at </a:t>
            </a:r>
            <a:r>
              <a:rPr lang="en-US" dirty="0" err="1"/>
              <a:t>timelike</a:t>
            </a:r>
            <a:r>
              <a:rPr lang="en-US" dirty="0"/>
              <a:t> momentum transfers is needed to calculate the hadronic loop contribution to the muon anomalous magnetic moment and to the running of the </a:t>
            </a:r>
            <a:r>
              <a:rPr lang="en-US" dirty="0" err="1"/>
              <a:t>e.m</a:t>
            </a:r>
            <a:r>
              <a:rPr lang="en-US" dirty="0"/>
              <a:t>. coupling</a:t>
            </a:r>
          </a:p>
          <a:p>
            <a:pPr marL="285750" indent="-285750">
              <a:buFont typeface="Arial" panose="020B0604020202020204" pitchFamily="34" charset="0"/>
              <a:buChar char="•"/>
            </a:pPr>
            <a:r>
              <a:rPr lang="en-US" b="1" dirty="0"/>
              <a:t>Our goal: to separate </a:t>
            </a:r>
            <a:r>
              <a:rPr lang="en-US" b="1" dirty="0" err="1"/>
              <a:t>isoscalar</a:t>
            </a:r>
            <a:r>
              <a:rPr lang="en-US" b="1" dirty="0"/>
              <a:t> and </a:t>
            </a:r>
            <a:r>
              <a:rPr lang="en-US" b="1" dirty="0" err="1"/>
              <a:t>isovector</a:t>
            </a:r>
            <a:r>
              <a:rPr lang="en-US" b="1" dirty="0"/>
              <a:t> kaon form factors</a:t>
            </a:r>
          </a:p>
          <a:p>
            <a:pPr marL="285750" indent="-285750">
              <a:buFont typeface="Arial" panose="020B0604020202020204" pitchFamily="34" charset="0"/>
              <a:buChar char="•"/>
            </a:pPr>
            <a:endParaRPr lang="ru-RU" dirty="0"/>
          </a:p>
        </p:txBody>
      </p:sp>
      <mc:AlternateContent xmlns:mc="http://schemas.openxmlformats.org/markup-compatibility/2006" xmlns:a14="http://schemas.microsoft.com/office/drawing/2010/main">
        <mc:Choice Requires="a14">
          <p:sp>
            <p:nvSpPr>
              <p:cNvPr id="7" name="TextBox 6"/>
              <p:cNvSpPr txBox="1"/>
              <p:nvPr/>
            </p:nvSpPr>
            <p:spPr>
              <a:xfrm>
                <a:off x="2159297" y="3340235"/>
                <a:ext cx="3347840" cy="3700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𝐴</m:t>
                          </m:r>
                        </m:e>
                        <m:sub>
                          <m:sSup>
                            <m:sSupPr>
                              <m:ctrlPr>
                                <a:rPr lang="ru-RU"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0</m:t>
                              </m:r>
                            </m:sup>
                          </m:sSup>
                          <m:acc>
                            <m:accPr>
                              <m:chr m:val="̅"/>
                              <m:ctrlPr>
                                <a:rPr lang="en-US" b="0" i="1" smtClean="0">
                                  <a:latin typeface="Cambria Math" panose="02040503050406030204" pitchFamily="18" charset="0"/>
                                </a:rPr>
                              </m:ctrlPr>
                            </m:acc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0</m:t>
                                  </m:r>
                                </m:sup>
                              </m:sSup>
                            </m:e>
                          </m:acc>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sSup>
                            <m:sSupPr>
                              <m:ctrlPr>
                                <a:rPr lang="ru-RU"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0</m:t>
                              </m:r>
                            </m:sup>
                          </m:sSup>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0</m:t>
                                  </m:r>
                                </m:sup>
                              </m:sSup>
                            </m:e>
                          </m:acc>
                        </m:sub>
                        <m:sup>
                          <m:r>
                            <a:rPr lang="en-US" b="0" i="1" smtClean="0">
                              <a:latin typeface="Cambria Math" panose="02040503050406030204" pitchFamily="18" charset="0"/>
                            </a:rPr>
                            <m:t>𝐼</m:t>
                          </m:r>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sSup>
                            <m:sSupPr>
                              <m:ctrlPr>
                                <a:rPr lang="ru-RU"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0</m:t>
                              </m:r>
                            </m:sup>
                          </m:sSup>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0</m:t>
                                  </m:r>
                                </m:sup>
                              </m:sSup>
                            </m:e>
                          </m:acc>
                        </m:sub>
                        <m:sup>
                          <m:r>
                            <a:rPr lang="en-US" i="1">
                              <a:latin typeface="Cambria Math" panose="02040503050406030204" pitchFamily="18" charset="0"/>
                            </a:rPr>
                            <m:t>𝐼</m:t>
                          </m:r>
                          <m:r>
                            <a:rPr lang="en-US" b="0" i="1" smtClean="0">
                              <a:latin typeface="Cambria Math" panose="02040503050406030204" pitchFamily="18" charset="0"/>
                            </a:rPr>
                            <m:t>=1</m:t>
                          </m:r>
                        </m:sup>
                      </m:sSubSup>
                    </m:oMath>
                  </m:oMathPara>
                </a14:m>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2159297" y="3340235"/>
                <a:ext cx="3347840" cy="370038"/>
              </a:xfrm>
              <a:prstGeom prst="rect">
                <a:avLst/>
              </a:prstGeom>
              <a:blipFill rotWithShape="0">
                <a:blip r:embed="rId3"/>
                <a:stretch>
                  <a:fillRect l="-1093" b="-1475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59297" y="3774002"/>
                <a:ext cx="3482492" cy="351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𝐴</m:t>
                          </m:r>
                        </m:e>
                        <m:sub>
                          <m:sSup>
                            <m:sSupPr>
                              <m:ctrlPr>
                                <a:rPr lang="ru-RU"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m:t>
                              </m:r>
                            </m:sup>
                          </m:sSup>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𝐴</m:t>
                          </m:r>
                        </m:e>
                        <m:sub>
                          <m:sSup>
                            <m:sSupPr>
                              <m:ctrlPr>
                                <a:rPr lang="ru-RU"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ub>
                        <m:sup>
                          <m:r>
                            <a:rPr lang="en-US" b="0" i="1" smtClean="0">
                              <a:latin typeface="Cambria Math" panose="02040503050406030204" pitchFamily="18" charset="0"/>
                            </a:rPr>
                            <m:t>𝐼</m:t>
                          </m:r>
                          <m:r>
                            <a:rPr lang="en-US" b="0" i="1" smtClean="0">
                              <a:latin typeface="Cambria Math" panose="02040503050406030204" pitchFamily="18" charset="0"/>
                            </a:rPr>
                            <m:t>=0</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𝐴</m:t>
                          </m:r>
                        </m:e>
                        <m:sub>
                          <m:sSup>
                            <m:sSupPr>
                              <m:ctrlPr>
                                <a:rPr lang="ru-RU"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ub>
                        <m:sup>
                          <m:r>
                            <a:rPr lang="en-US" i="1">
                              <a:latin typeface="Cambria Math" panose="02040503050406030204" pitchFamily="18" charset="0"/>
                            </a:rPr>
                            <m:t>𝐼</m:t>
                          </m:r>
                          <m:r>
                            <a:rPr lang="en-US" b="0" i="1" smtClean="0">
                              <a:latin typeface="Cambria Math" panose="02040503050406030204" pitchFamily="18" charset="0"/>
                            </a:rPr>
                            <m:t>=1</m:t>
                          </m:r>
                        </m:sup>
                      </m:sSubSup>
                    </m:oMath>
                  </m:oMathPara>
                </a14:m>
                <a:endParaRPr lang="ru-RU" dirty="0"/>
              </a:p>
            </p:txBody>
          </p:sp>
        </mc:Choice>
        <mc:Fallback xmlns="">
          <p:sp>
            <p:nvSpPr>
              <p:cNvPr id="8" name="TextBox 7"/>
              <p:cNvSpPr txBox="1">
                <a:spLocks noRot="1" noChangeAspect="1" noMove="1" noResize="1" noEditPoints="1" noAdjustHandles="1" noChangeArrowheads="1" noChangeShapeType="1" noTextEdit="1"/>
              </p:cNvSpPr>
              <p:nvPr/>
            </p:nvSpPr>
            <p:spPr>
              <a:xfrm>
                <a:off x="2159297" y="3774002"/>
                <a:ext cx="3482492" cy="351891"/>
              </a:xfrm>
              <a:prstGeom prst="rect">
                <a:avLst/>
              </a:prstGeom>
              <a:blipFill rotWithShape="0">
                <a:blip r:embed="rId4"/>
                <a:stretch>
                  <a:fillRect l="-1051" b="-15517"/>
                </a:stretch>
              </a:blipFill>
            </p:spPr>
            <p:txBody>
              <a:bodyPr/>
              <a:lstStyle/>
              <a:p>
                <a:r>
                  <a:rPr lang="ru-RU">
                    <a:noFill/>
                  </a:rPr>
                  <a:t> </a:t>
                </a:r>
              </a:p>
            </p:txBody>
          </p:sp>
        </mc:Fallback>
      </mc:AlternateContent>
      <p:cxnSp>
        <p:nvCxnSpPr>
          <p:cNvPr id="12" name="Прямая соединительная линия 11"/>
          <p:cNvCxnSpPr/>
          <p:nvPr/>
        </p:nvCxnSpPr>
        <p:spPr>
          <a:xfrm>
            <a:off x="628650" y="4329628"/>
            <a:ext cx="741366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39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628650" y="365126"/>
                <a:ext cx="7886700" cy="615949"/>
              </a:xfrm>
            </p:spPr>
            <p:txBody>
              <a:bodyPr>
                <a:normAutofit/>
              </a:bodyPr>
              <a:lstStyle/>
              <a:p>
                <a:pPr algn="ct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𝐾</m:t>
                        </m:r>
                      </m:e>
                      <m:sup>
                        <m:r>
                          <a:rPr lang="en-US" sz="2800" i="1">
                            <a:latin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𝐾</m:t>
                        </m:r>
                      </m:e>
                      <m:sup>
                        <m:r>
                          <a:rPr lang="en-US" sz="2800" i="1">
                            <a:latin typeface="Cambria Math" panose="02040503050406030204" pitchFamily="18" charset="0"/>
                          </a:rPr>
                          <m:t>−</m:t>
                        </m:r>
                      </m:sup>
                    </m:sSup>
                  </m:oMath>
                </a14:m>
                <a:r>
                  <a:rPr lang="en-US" sz="2800" dirty="0"/>
                  <a:t>: BABAR &amp; CMD3</a:t>
                </a:r>
                <a:endParaRPr lang="ru-RU" sz="28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628650" y="365126"/>
                <a:ext cx="7886700" cy="615949"/>
              </a:xfrm>
              <a:blipFill rotWithShape="0">
                <a:blip r:embed="rId2"/>
                <a:stretch>
                  <a:fillRect t="-4950" b="-16832"/>
                </a:stretch>
              </a:blipFill>
            </p:spPr>
            <p:txBody>
              <a:bodyPr/>
              <a:lstStyle/>
              <a:p>
                <a:r>
                  <a:rPr lang="ru-RU">
                    <a:noFill/>
                  </a:rPr>
                  <a:t> </a:t>
                </a:r>
              </a:p>
            </p:txBody>
          </p:sp>
        </mc:Fallback>
      </mc:AlternateContent>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739" y="1637829"/>
            <a:ext cx="4848622" cy="4013824"/>
          </a:xfrm>
          <a:prstGeom prst="rect">
            <a:avLst/>
          </a:prstGeom>
        </p:spPr>
      </p:pic>
      <p:sp>
        <p:nvSpPr>
          <p:cNvPr id="4" name="TextBox 3"/>
          <p:cNvSpPr txBox="1"/>
          <p:nvPr/>
        </p:nvSpPr>
        <p:spPr>
          <a:xfrm>
            <a:off x="628650" y="1055149"/>
            <a:ext cx="3058786" cy="369332"/>
          </a:xfrm>
          <a:prstGeom prst="rect">
            <a:avLst/>
          </a:prstGeom>
          <a:noFill/>
        </p:spPr>
        <p:txBody>
          <a:bodyPr wrap="none" rtlCol="0">
            <a:spAutoFit/>
          </a:bodyPr>
          <a:lstStyle/>
          <a:p>
            <a:r>
              <a:rPr lang="en-US" dirty="0">
                <a:hlinkClick r:id="rId4"/>
              </a:rPr>
              <a:t>Phys. Rev. D 88, 032013 (2013)</a:t>
            </a:r>
            <a:endParaRPr lang="ru-RU" dirty="0"/>
          </a:p>
        </p:txBody>
      </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5510" y="1637829"/>
            <a:ext cx="3755739" cy="2597872"/>
          </a:xfrm>
          <a:prstGeom prst="rect">
            <a:avLst/>
          </a:prstGeom>
        </p:spPr>
      </p:pic>
      <p:sp>
        <p:nvSpPr>
          <p:cNvPr id="6" name="TextBox 5"/>
          <p:cNvSpPr txBox="1"/>
          <p:nvPr/>
        </p:nvSpPr>
        <p:spPr>
          <a:xfrm>
            <a:off x="5783192" y="1055149"/>
            <a:ext cx="2732158" cy="369332"/>
          </a:xfrm>
          <a:prstGeom prst="rect">
            <a:avLst/>
          </a:prstGeom>
          <a:noFill/>
        </p:spPr>
        <p:txBody>
          <a:bodyPr wrap="none" rtlCol="0">
            <a:spAutoFit/>
          </a:bodyPr>
          <a:lstStyle/>
          <a:p>
            <a:r>
              <a:rPr lang="en-US" dirty="0">
                <a:hlinkClick r:id="rId4"/>
              </a:rPr>
              <a:t>Phys. Lett. B 779, 64 (2018)</a:t>
            </a:r>
            <a:endParaRPr lang="ru-RU" dirty="0"/>
          </a:p>
        </p:txBody>
      </p:sp>
      <p:sp>
        <p:nvSpPr>
          <p:cNvPr id="7" name="Дата 6"/>
          <p:cNvSpPr>
            <a:spLocks noGrp="1"/>
          </p:cNvSpPr>
          <p:nvPr>
            <p:ph type="dt" sz="half" idx="10"/>
          </p:nvPr>
        </p:nvSpPr>
        <p:spPr/>
        <p:txBody>
          <a:bodyPr/>
          <a:lstStyle/>
          <a:p>
            <a:fld id="{5F85A645-1B67-447E-BCDD-CA854DFC7337}" type="datetime1">
              <a:rPr lang="ru-RU" smtClean="0"/>
              <a:t>26.02.2019</a:t>
            </a:fld>
            <a:endParaRPr lang="ru-RU"/>
          </a:p>
        </p:txBody>
      </p:sp>
      <p:sp>
        <p:nvSpPr>
          <p:cNvPr id="8" name="Номер слайда 7"/>
          <p:cNvSpPr>
            <a:spLocks noGrp="1"/>
          </p:cNvSpPr>
          <p:nvPr>
            <p:ph type="sldNum" sz="quarter" idx="12"/>
          </p:nvPr>
        </p:nvSpPr>
        <p:spPr/>
        <p:txBody>
          <a:bodyPr/>
          <a:lstStyle/>
          <a:p>
            <a:fld id="{0F8C3462-BE85-4DB3-B912-7D20CE92EB23}" type="slidenum">
              <a:rPr lang="ru-RU" smtClean="0"/>
              <a:t>3</a:t>
            </a:fld>
            <a:endParaRPr lang="ru-RU"/>
          </a:p>
        </p:txBody>
      </p:sp>
    </p:spTree>
    <p:extLst>
      <p:ext uri="{BB962C8B-B14F-4D97-AF65-F5344CB8AC3E}">
        <p14:creationId xmlns:p14="http://schemas.microsoft.com/office/powerpoint/2010/main" val="353413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628650" y="365126"/>
                <a:ext cx="7886700" cy="615949"/>
              </a:xfrm>
            </p:spPr>
            <p:txBody>
              <a:bodyPr>
                <a:normAutofit/>
              </a:bodyPr>
              <a:lstStyle/>
              <a:p>
                <a:pPr algn="ct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sup>
                    </m:sSup>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sup>
                    </m:sSup>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n-US" sz="2800" i="1">
                            <a:latin typeface="Cambria Math" panose="02040503050406030204" pitchFamily="18" charset="0"/>
                          </a:rPr>
                          <m:t>𝑆</m:t>
                        </m:r>
                      </m:sub>
                    </m:sSub>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n-US" sz="2800" i="1">
                            <a:latin typeface="Cambria Math" panose="02040503050406030204" pitchFamily="18" charset="0"/>
                          </a:rPr>
                          <m:t>𝐿</m:t>
                        </m:r>
                      </m:sub>
                    </m:sSub>
                  </m:oMath>
                </a14:m>
                <a:r>
                  <a:rPr lang="en-US" sz="2800" dirty="0"/>
                  <a:t>: BABAR &amp; CMD3</a:t>
                </a:r>
                <a:endParaRPr lang="ru-RU" sz="28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628650" y="365126"/>
                <a:ext cx="7886700" cy="615949"/>
              </a:xfrm>
              <a:blipFill rotWithShape="0">
                <a:blip r:embed="rId2"/>
                <a:stretch>
                  <a:fillRect t="-4950" b="-16832"/>
                </a:stretch>
              </a:blipFill>
            </p:spPr>
            <p:txBody>
              <a:bodyPr/>
              <a:lstStyle/>
              <a:p>
                <a:r>
                  <a:rPr lang="ru-RU">
                    <a:noFill/>
                  </a:rPr>
                  <a:t> </a:t>
                </a:r>
              </a:p>
            </p:txBody>
          </p:sp>
        </mc:Fallback>
      </mc:AlternateContent>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45" y="1872725"/>
            <a:ext cx="3913995" cy="3822854"/>
          </a:xfrm>
          <a:prstGeom prst="rect">
            <a:avLst/>
          </a:prstGeom>
        </p:spPr>
      </p:pic>
      <p:sp>
        <p:nvSpPr>
          <p:cNvPr id="5" name="TextBox 4"/>
          <p:cNvSpPr txBox="1"/>
          <p:nvPr/>
        </p:nvSpPr>
        <p:spPr>
          <a:xfrm>
            <a:off x="285939" y="1148662"/>
            <a:ext cx="3058786" cy="369332"/>
          </a:xfrm>
          <a:prstGeom prst="rect">
            <a:avLst/>
          </a:prstGeom>
          <a:noFill/>
        </p:spPr>
        <p:txBody>
          <a:bodyPr wrap="none" rtlCol="0">
            <a:spAutoFit/>
          </a:bodyPr>
          <a:lstStyle/>
          <a:p>
            <a:r>
              <a:rPr lang="en-US" dirty="0">
                <a:hlinkClick r:id="rId4"/>
              </a:rPr>
              <a:t>Phys. Rev. D 89, 092002 (2014)</a:t>
            </a:r>
            <a:endParaRPr lang="ru-RU" dirty="0"/>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0309" y="2048924"/>
            <a:ext cx="4702622" cy="3470456"/>
          </a:xfrm>
          <a:prstGeom prst="rect">
            <a:avLst/>
          </a:prstGeom>
        </p:spPr>
      </p:pic>
      <p:sp>
        <p:nvSpPr>
          <p:cNvPr id="6" name="TextBox 5"/>
          <p:cNvSpPr txBox="1"/>
          <p:nvPr/>
        </p:nvSpPr>
        <p:spPr>
          <a:xfrm>
            <a:off x="5456564" y="1148662"/>
            <a:ext cx="2849178" cy="369332"/>
          </a:xfrm>
          <a:prstGeom prst="rect">
            <a:avLst/>
          </a:prstGeom>
          <a:noFill/>
        </p:spPr>
        <p:txBody>
          <a:bodyPr wrap="none" rtlCol="0">
            <a:spAutoFit/>
          </a:bodyPr>
          <a:lstStyle/>
          <a:p>
            <a:r>
              <a:rPr lang="en-US" dirty="0">
                <a:hlinkClick r:id="rId4"/>
              </a:rPr>
              <a:t>Phys. Lett. B 760, 314 (2016)</a:t>
            </a:r>
            <a:endParaRPr lang="ru-RU" dirty="0"/>
          </a:p>
        </p:txBody>
      </p:sp>
      <p:sp>
        <p:nvSpPr>
          <p:cNvPr id="7" name="Дата 6"/>
          <p:cNvSpPr>
            <a:spLocks noGrp="1"/>
          </p:cNvSpPr>
          <p:nvPr>
            <p:ph type="dt" sz="half" idx="10"/>
          </p:nvPr>
        </p:nvSpPr>
        <p:spPr/>
        <p:txBody>
          <a:bodyPr/>
          <a:lstStyle/>
          <a:p>
            <a:fld id="{4976A46D-0988-445A-A0AF-1EAC821A26FA}" type="datetime1">
              <a:rPr lang="ru-RU" smtClean="0"/>
              <a:t>26.02.2019</a:t>
            </a:fld>
            <a:endParaRPr lang="ru-RU"/>
          </a:p>
        </p:txBody>
      </p:sp>
      <p:sp>
        <p:nvSpPr>
          <p:cNvPr id="8" name="Номер слайда 7"/>
          <p:cNvSpPr>
            <a:spLocks noGrp="1"/>
          </p:cNvSpPr>
          <p:nvPr>
            <p:ph type="sldNum" sz="quarter" idx="12"/>
          </p:nvPr>
        </p:nvSpPr>
        <p:spPr/>
        <p:txBody>
          <a:bodyPr/>
          <a:lstStyle/>
          <a:p>
            <a:fld id="{0F8C3462-BE85-4DB3-B912-7D20CE92EB23}" type="slidenum">
              <a:rPr lang="ru-RU" smtClean="0"/>
              <a:t>4</a:t>
            </a:fld>
            <a:endParaRPr lang="ru-RU"/>
          </a:p>
        </p:txBody>
      </p:sp>
    </p:spTree>
    <p:extLst>
      <p:ext uri="{BB962C8B-B14F-4D97-AF65-F5344CB8AC3E}">
        <p14:creationId xmlns:p14="http://schemas.microsoft.com/office/powerpoint/2010/main" val="246506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a:xfrm>
                <a:off x="628650" y="365126"/>
                <a:ext cx="7886700" cy="615949"/>
              </a:xfrm>
            </p:spPr>
            <p:txBody>
              <a:bodyPr>
                <a:normAutofit/>
              </a:bodyPr>
              <a:lstStyle/>
              <a:p>
                <a:pPr algn="ctr"/>
                <a14:m>
                  <m:oMath xmlns:m="http://schemas.openxmlformats.org/officeDocument/2006/math">
                    <m:sSup>
                      <m:sSupPr>
                        <m:ctrlPr>
                          <a:rPr lang="ru-RU" sz="2800" i="1">
                            <a:latin typeface="Cambria Math" panose="02040503050406030204" pitchFamily="18" charset="0"/>
                          </a:rPr>
                        </m:ctrlPr>
                      </m:sSupPr>
                      <m:e>
                        <m:r>
                          <a:rPr lang="ru-RU" sz="2800" i="1">
                            <a:latin typeface="Cambria Math" panose="02040503050406030204" pitchFamily="18" charset="0"/>
                            <a:ea typeface="Cambria Math" panose="02040503050406030204" pitchFamily="18" charset="0"/>
                          </a:rPr>
                          <m:t>𝜏</m:t>
                        </m:r>
                      </m:e>
                      <m:sup>
                        <m:r>
                          <a:rPr lang="en-US" sz="2800" i="1">
                            <a:latin typeface="Cambria Math" panose="02040503050406030204" pitchFamily="18" charset="0"/>
                          </a:rPr>
                          <m:t>−</m:t>
                        </m:r>
                      </m:sup>
                    </m:s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𝐾</m:t>
                        </m:r>
                      </m:e>
                      <m:sup>
                        <m:r>
                          <a:rPr lang="en-US" sz="2800" i="1">
                            <a:latin typeface="Cambria Math" panose="02040503050406030204" pitchFamily="18" charset="0"/>
                          </a:rPr>
                          <m:t>−</m:t>
                        </m:r>
                      </m:sup>
                    </m:sSup>
                    <m:sSub>
                      <m:sSubPr>
                        <m:ctrlPr>
                          <a:rPr lang="en-US" sz="2800" i="1">
                            <a:latin typeface="Cambria Math" panose="02040503050406030204" pitchFamily="18" charset="0"/>
                          </a:rPr>
                        </m:ctrlPr>
                      </m:sSubPr>
                      <m:e>
                        <m:r>
                          <a:rPr lang="en-US" sz="2800" i="1">
                            <a:latin typeface="Cambria Math" panose="02040503050406030204" pitchFamily="18" charset="0"/>
                          </a:rPr>
                          <m:t>𝐾</m:t>
                        </m:r>
                      </m:e>
                      <m:sub>
                        <m:r>
                          <a:rPr lang="en-US" sz="2800" i="1">
                            <a:latin typeface="Cambria Math" panose="02040503050406030204" pitchFamily="18" charset="0"/>
                          </a:rPr>
                          <m:t>𝑆</m:t>
                        </m:r>
                      </m:sub>
                    </m:sSub>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𝜐</m:t>
                        </m:r>
                      </m:e>
                      <m:sub>
                        <m:r>
                          <a:rPr lang="en-US" sz="2800" i="1">
                            <a:latin typeface="Cambria Math" panose="02040503050406030204" pitchFamily="18" charset="0"/>
                            <a:ea typeface="Cambria Math" panose="02040503050406030204" pitchFamily="18" charset="0"/>
                          </a:rPr>
                          <m:t>𝜏</m:t>
                        </m:r>
                      </m:sub>
                    </m:sSub>
                  </m:oMath>
                </a14:m>
                <a:r>
                  <a:rPr lang="en-US" sz="2800" dirty="0"/>
                  <a:t>: BABAR</a:t>
                </a:r>
                <a:endParaRPr lang="ru-RU" sz="28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xfrm>
                <a:off x="628650" y="365126"/>
                <a:ext cx="7886700" cy="615949"/>
              </a:xfrm>
              <a:blipFill rotWithShape="0">
                <a:blip r:embed="rId2"/>
                <a:stretch>
                  <a:fillRect t="-4950" b="-16832"/>
                </a:stretch>
              </a:blipFill>
            </p:spPr>
            <p:txBody>
              <a:bodyPr/>
              <a:lstStyle/>
              <a:p>
                <a:r>
                  <a:rPr lang="ru-RU">
                    <a:noFill/>
                  </a:rPr>
                  <a:t> </a:t>
                </a:r>
              </a:p>
            </p:txBody>
          </p:sp>
        </mc:Fallback>
      </mc:AlternateContent>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43" y="1543940"/>
            <a:ext cx="7581314" cy="4769701"/>
          </a:xfrm>
          <a:prstGeom prst="rect">
            <a:avLst/>
          </a:prstGeom>
        </p:spPr>
      </p:pic>
      <p:sp>
        <p:nvSpPr>
          <p:cNvPr id="4" name="TextBox 3"/>
          <p:cNvSpPr txBox="1"/>
          <p:nvPr/>
        </p:nvSpPr>
        <p:spPr>
          <a:xfrm>
            <a:off x="222739" y="1047750"/>
            <a:ext cx="3058786" cy="369332"/>
          </a:xfrm>
          <a:prstGeom prst="rect">
            <a:avLst/>
          </a:prstGeom>
          <a:noFill/>
        </p:spPr>
        <p:txBody>
          <a:bodyPr wrap="none" rtlCol="0">
            <a:spAutoFit/>
          </a:bodyPr>
          <a:lstStyle/>
          <a:p>
            <a:r>
              <a:rPr lang="en-US" dirty="0">
                <a:hlinkClick r:id="rId4"/>
              </a:rPr>
              <a:t>Phys. Rev. D 98, 032010 (2018)</a:t>
            </a:r>
            <a:endParaRPr lang="ru-RU" dirty="0"/>
          </a:p>
        </p:txBody>
      </p:sp>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8808" y="5784138"/>
            <a:ext cx="3826542" cy="529503"/>
          </a:xfrm>
          <a:prstGeom prst="rect">
            <a:avLst/>
          </a:prstGeom>
        </p:spPr>
      </p:pic>
      <p:sp>
        <p:nvSpPr>
          <p:cNvPr id="6" name="Дата 5"/>
          <p:cNvSpPr>
            <a:spLocks noGrp="1"/>
          </p:cNvSpPr>
          <p:nvPr>
            <p:ph type="dt" sz="half" idx="10"/>
          </p:nvPr>
        </p:nvSpPr>
        <p:spPr/>
        <p:txBody>
          <a:bodyPr/>
          <a:lstStyle/>
          <a:p>
            <a:fld id="{D18482F6-97B9-4D2C-9A8E-F05076ED4513}" type="datetime1">
              <a:rPr lang="ru-RU" smtClean="0"/>
              <a:t>26.02.2019</a:t>
            </a:fld>
            <a:endParaRPr lang="ru-RU"/>
          </a:p>
        </p:txBody>
      </p:sp>
      <p:sp>
        <p:nvSpPr>
          <p:cNvPr id="7" name="Номер слайда 6"/>
          <p:cNvSpPr>
            <a:spLocks noGrp="1"/>
          </p:cNvSpPr>
          <p:nvPr>
            <p:ph type="sldNum" sz="quarter" idx="12"/>
          </p:nvPr>
        </p:nvSpPr>
        <p:spPr/>
        <p:txBody>
          <a:bodyPr/>
          <a:lstStyle/>
          <a:p>
            <a:fld id="{0F8C3462-BE85-4DB3-B912-7D20CE92EB23}" type="slidenum">
              <a:rPr lang="ru-RU" smtClean="0"/>
              <a:t>5</a:t>
            </a:fld>
            <a:endParaRPr lang="ru-RU"/>
          </a:p>
        </p:txBody>
      </p:sp>
    </p:spTree>
    <p:extLst>
      <p:ext uri="{BB962C8B-B14F-4D97-AF65-F5344CB8AC3E}">
        <p14:creationId xmlns:p14="http://schemas.microsoft.com/office/powerpoint/2010/main" val="197058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15949"/>
          </a:xfrm>
        </p:spPr>
        <p:txBody>
          <a:bodyPr>
            <a:normAutofit/>
          </a:bodyPr>
          <a:lstStyle/>
          <a:p>
            <a:r>
              <a:rPr lang="en-US" sz="2800" dirty="0"/>
              <a:t>Form factors</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85" y="1978224"/>
            <a:ext cx="3410426" cy="62873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85" y="3318277"/>
            <a:ext cx="2791215" cy="590632"/>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786" y="4691210"/>
            <a:ext cx="3785782" cy="63654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9258" y="5407587"/>
            <a:ext cx="6524783" cy="602471"/>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64245" y="1608892"/>
                <a:ext cx="4515467" cy="369332"/>
              </a:xfrm>
              <a:prstGeom prst="rect">
                <a:avLst/>
              </a:prstGeom>
              <a:noFill/>
            </p:spPr>
            <p:txBody>
              <a:bodyPr wrap="none" rtlCol="0">
                <a:spAutoFit/>
              </a:bodyPr>
              <a:lstStyle/>
              <a:p>
                <a:r>
                  <a:rPr lang="en-US" dirty="0"/>
                  <a:t>Cross section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oMath>
                </a14:m>
                <a:r>
                  <a:rPr lang="en-US" dirty="0"/>
                  <a:t> process: </a:t>
                </a:r>
                <a:endParaRPr lang="ru-RU" dirty="0"/>
              </a:p>
            </p:txBody>
          </p:sp>
        </mc:Choice>
        <mc:Fallback xmlns="">
          <p:sp>
            <p:nvSpPr>
              <p:cNvPr id="10" name="TextBox 9"/>
              <p:cNvSpPr txBox="1">
                <a:spLocks noRot="1" noChangeAspect="1" noMove="1" noResize="1" noEditPoints="1" noAdjustHandles="1" noChangeArrowheads="1" noChangeShapeType="1" noTextEdit="1"/>
              </p:cNvSpPr>
              <p:nvPr/>
            </p:nvSpPr>
            <p:spPr>
              <a:xfrm>
                <a:off x="364245" y="1608892"/>
                <a:ext cx="4515467" cy="369332"/>
              </a:xfrm>
              <a:prstGeom prst="rect">
                <a:avLst/>
              </a:prstGeom>
              <a:blipFill rotWithShape="0">
                <a:blip r:embed="rId6"/>
                <a:stretch>
                  <a:fillRect l="-1216" t="-9836" r="-135"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64245" y="2948945"/>
                <a:ext cx="4396332" cy="369332"/>
              </a:xfrm>
              <a:prstGeom prst="rect">
                <a:avLst/>
              </a:prstGeom>
              <a:noFill/>
            </p:spPr>
            <p:txBody>
              <a:bodyPr wrap="none" rtlCol="0">
                <a:spAutoFit/>
              </a:bodyPr>
              <a:lstStyle/>
              <a:p>
                <a:r>
                  <a:rPr lang="en-US" dirty="0"/>
                  <a:t>Cross section of the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𝑆</m:t>
                        </m:r>
                      </m:sub>
                    </m:s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𝐿</m:t>
                        </m:r>
                      </m:sub>
                    </m:sSub>
                  </m:oMath>
                </a14:m>
                <a:r>
                  <a:rPr lang="en-US" dirty="0"/>
                  <a:t> process: </a:t>
                </a:r>
                <a:endParaRPr lang="ru-RU" dirty="0"/>
              </a:p>
            </p:txBody>
          </p:sp>
        </mc:Choice>
        <mc:Fallback xmlns="">
          <p:sp>
            <p:nvSpPr>
              <p:cNvPr id="11" name="TextBox 10"/>
              <p:cNvSpPr txBox="1">
                <a:spLocks noRot="1" noChangeAspect="1" noMove="1" noResize="1" noEditPoints="1" noAdjustHandles="1" noChangeArrowheads="1" noChangeShapeType="1" noTextEdit="1"/>
              </p:cNvSpPr>
              <p:nvPr/>
            </p:nvSpPr>
            <p:spPr>
              <a:xfrm>
                <a:off x="364245" y="2948945"/>
                <a:ext cx="4396332" cy="369332"/>
              </a:xfrm>
              <a:prstGeom prst="rect">
                <a:avLst/>
              </a:prstGeom>
              <a:blipFill rotWithShape="0">
                <a:blip r:embed="rId7"/>
                <a:stretch>
                  <a:fillRect l="-1248" t="-10000" r="-139" b="-26667"/>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4245" y="4152190"/>
                <a:ext cx="4429867" cy="369332"/>
              </a:xfrm>
              <a:prstGeom prst="rect">
                <a:avLst/>
              </a:prstGeom>
              <a:noFill/>
            </p:spPr>
            <p:txBody>
              <a:bodyPr wrap="none" rtlCol="0">
                <a:spAutoFit/>
              </a:bodyPr>
              <a:lstStyle/>
              <a:p>
                <a:r>
                  <a:rPr lang="en-US" dirty="0"/>
                  <a:t>Spectral function of the </a:t>
                </a:r>
                <a14:m>
                  <m:oMath xmlns:m="http://schemas.openxmlformats.org/officeDocument/2006/math">
                    <m:sSup>
                      <m:sSupPr>
                        <m:ctrlPr>
                          <a:rPr lang="ru-RU" i="1">
                            <a:latin typeface="Cambria Math" panose="02040503050406030204" pitchFamily="18" charset="0"/>
                          </a:rPr>
                        </m:ctrlPr>
                      </m:sSupPr>
                      <m:e>
                        <m:r>
                          <a:rPr lang="ru-RU" i="1">
                            <a:latin typeface="Cambria Math" panose="02040503050406030204" pitchFamily="18" charset="0"/>
                            <a:ea typeface="Cambria Math" panose="02040503050406030204" pitchFamily="18" charset="0"/>
                          </a:rPr>
                          <m:t>𝜏</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m:t>
                        </m:r>
                      </m:sup>
                    </m:sSup>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𝑆</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𝜐</m:t>
                        </m:r>
                      </m:e>
                      <m:sub>
                        <m:r>
                          <a:rPr lang="en-US" i="1">
                            <a:latin typeface="Cambria Math" panose="02040503050406030204" pitchFamily="18" charset="0"/>
                            <a:ea typeface="Cambria Math" panose="02040503050406030204" pitchFamily="18" charset="0"/>
                          </a:rPr>
                          <m:t>𝜏</m:t>
                        </m:r>
                      </m:sub>
                    </m:sSub>
                  </m:oMath>
                </a14:m>
                <a:r>
                  <a:rPr lang="en-US" dirty="0"/>
                  <a:t> decay:</a:t>
                </a:r>
                <a:endParaRPr lang="ru-RU" dirty="0"/>
              </a:p>
            </p:txBody>
          </p:sp>
        </mc:Choice>
        <mc:Fallback xmlns="">
          <p:sp>
            <p:nvSpPr>
              <p:cNvPr id="12" name="TextBox 11"/>
              <p:cNvSpPr txBox="1">
                <a:spLocks noRot="1" noChangeAspect="1" noMove="1" noResize="1" noEditPoints="1" noAdjustHandles="1" noChangeArrowheads="1" noChangeShapeType="1" noTextEdit="1"/>
              </p:cNvSpPr>
              <p:nvPr/>
            </p:nvSpPr>
            <p:spPr>
              <a:xfrm>
                <a:off x="364245" y="4152190"/>
                <a:ext cx="4429867" cy="369332"/>
              </a:xfrm>
              <a:prstGeom prst="rect">
                <a:avLst/>
              </a:prstGeom>
              <a:blipFill rotWithShape="0">
                <a:blip r:embed="rId8"/>
                <a:stretch>
                  <a:fillRect l="-1240" t="-8197" r="-275" b="-24590"/>
                </a:stretch>
              </a:blipFill>
            </p:spPr>
            <p:txBody>
              <a:bodyPr/>
              <a:lstStyle/>
              <a:p>
                <a:r>
                  <a:rPr lang="ru-RU">
                    <a:noFill/>
                  </a:rPr>
                  <a:t> </a:t>
                </a:r>
              </a:p>
            </p:txBody>
          </p:sp>
        </mc:Fallback>
      </mc:AlternateContent>
      <p:pic>
        <p:nvPicPr>
          <p:cNvPr id="6" name="Рисунок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8298" y="420035"/>
            <a:ext cx="3381768" cy="2528910"/>
          </a:xfrm>
          <a:prstGeom prst="rect">
            <a:avLst/>
          </a:prstGeom>
        </p:spPr>
      </p:pic>
      <p:pic>
        <p:nvPicPr>
          <p:cNvPr id="5" name="Рисунок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02196" y="2882017"/>
            <a:ext cx="3432290" cy="2540346"/>
          </a:xfrm>
          <a:prstGeom prst="rect">
            <a:avLst/>
          </a:prstGeom>
        </p:spPr>
      </p:pic>
      <p:sp>
        <p:nvSpPr>
          <p:cNvPr id="9" name="Дата 8"/>
          <p:cNvSpPr>
            <a:spLocks noGrp="1"/>
          </p:cNvSpPr>
          <p:nvPr>
            <p:ph type="dt" sz="half" idx="10"/>
          </p:nvPr>
        </p:nvSpPr>
        <p:spPr/>
        <p:txBody>
          <a:bodyPr/>
          <a:lstStyle/>
          <a:p>
            <a:fld id="{3A58A213-64BE-438F-926A-4C67BC07795F}" type="datetime1">
              <a:rPr lang="ru-RU" smtClean="0"/>
              <a:t>26.02.2019</a:t>
            </a:fld>
            <a:endParaRPr lang="ru-RU"/>
          </a:p>
        </p:txBody>
      </p:sp>
      <p:sp>
        <p:nvSpPr>
          <p:cNvPr id="14" name="Номер слайда 13"/>
          <p:cNvSpPr>
            <a:spLocks noGrp="1"/>
          </p:cNvSpPr>
          <p:nvPr>
            <p:ph type="sldNum" sz="quarter" idx="12"/>
          </p:nvPr>
        </p:nvSpPr>
        <p:spPr/>
        <p:txBody>
          <a:bodyPr/>
          <a:lstStyle/>
          <a:p>
            <a:fld id="{0F8C3462-BE85-4DB3-B912-7D20CE92EB23}" type="slidenum">
              <a:rPr lang="ru-RU" smtClean="0"/>
              <a:t>6</a:t>
            </a:fld>
            <a:endParaRPr lang="ru-RU"/>
          </a:p>
        </p:txBody>
      </p:sp>
    </p:spTree>
    <p:extLst>
      <p:ext uri="{BB962C8B-B14F-4D97-AF65-F5344CB8AC3E}">
        <p14:creationId xmlns:p14="http://schemas.microsoft.com/office/powerpoint/2010/main" val="297962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15949"/>
          </a:xfrm>
        </p:spPr>
        <p:txBody>
          <a:bodyPr>
            <a:normAutofit/>
          </a:bodyPr>
          <a:lstStyle/>
          <a:p>
            <a:pPr algn="ctr"/>
            <a:r>
              <a:rPr lang="en-US" sz="2800" dirty="0"/>
              <a:t>Approach I: calculations</a:t>
            </a:r>
            <a:endParaRPr lang="ru-RU"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430704"/>
            <a:ext cx="2152950" cy="72400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551" y="1416414"/>
            <a:ext cx="1590897" cy="75258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2399" y="1344967"/>
            <a:ext cx="2124371" cy="809738"/>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2102" y="2735126"/>
            <a:ext cx="5782482" cy="762106"/>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0025" y="4617782"/>
            <a:ext cx="3572374" cy="1267002"/>
          </a:xfrm>
          <a:prstGeom prst="rect">
            <a:avLst/>
          </a:prstGeom>
        </p:spPr>
      </p:pic>
      <p:cxnSp>
        <p:nvCxnSpPr>
          <p:cNvPr id="9" name="Прямая соединительная линия 8"/>
          <p:cNvCxnSpPr/>
          <p:nvPr/>
        </p:nvCxnSpPr>
        <p:spPr>
          <a:xfrm flipV="1">
            <a:off x="1443800" y="4077653"/>
            <a:ext cx="6445830" cy="20624"/>
          </a:xfrm>
          <a:prstGeom prst="line">
            <a:avLst/>
          </a:prstGeom>
          <a:ln w="60325" cmpd="dbl">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Дата 7"/>
          <p:cNvSpPr>
            <a:spLocks noGrp="1"/>
          </p:cNvSpPr>
          <p:nvPr>
            <p:ph type="dt" sz="half" idx="10"/>
          </p:nvPr>
        </p:nvSpPr>
        <p:spPr/>
        <p:txBody>
          <a:bodyPr/>
          <a:lstStyle/>
          <a:p>
            <a:fld id="{9270224B-98D5-4C8A-97E6-02414D5DB9D3}" type="datetime1">
              <a:rPr lang="ru-RU" smtClean="0"/>
              <a:t>26.02.2019</a:t>
            </a:fld>
            <a:endParaRPr lang="ru-RU"/>
          </a:p>
        </p:txBody>
      </p:sp>
      <p:sp>
        <p:nvSpPr>
          <p:cNvPr id="10" name="Номер слайда 9"/>
          <p:cNvSpPr>
            <a:spLocks noGrp="1"/>
          </p:cNvSpPr>
          <p:nvPr>
            <p:ph type="sldNum" sz="quarter" idx="12"/>
          </p:nvPr>
        </p:nvSpPr>
        <p:spPr/>
        <p:txBody>
          <a:bodyPr/>
          <a:lstStyle/>
          <a:p>
            <a:fld id="{0F8C3462-BE85-4DB3-B912-7D20CE92EB23}" type="slidenum">
              <a:rPr lang="ru-RU" smtClean="0"/>
              <a:t>7</a:t>
            </a:fld>
            <a:endParaRPr lang="ru-RU"/>
          </a:p>
        </p:txBody>
      </p:sp>
    </p:spTree>
    <p:extLst>
      <p:ext uri="{BB962C8B-B14F-4D97-AF65-F5344CB8AC3E}">
        <p14:creationId xmlns:p14="http://schemas.microsoft.com/office/powerpoint/2010/main" val="44217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15949"/>
          </a:xfrm>
        </p:spPr>
        <p:txBody>
          <a:bodyPr>
            <a:normAutofit/>
          </a:bodyPr>
          <a:lstStyle/>
          <a:p>
            <a:pPr algn="ctr"/>
            <a:r>
              <a:rPr lang="en-US" sz="2800" dirty="0"/>
              <a:t>Form factors, relative phase</a:t>
            </a:r>
            <a:endParaRPr lang="ru-RU" sz="28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95" y="1365426"/>
            <a:ext cx="8541009" cy="3052337"/>
          </a:xfrm>
          <a:prstGeom prst="rect">
            <a:avLst/>
          </a:prstGeom>
        </p:spPr>
      </p:pic>
      <p:sp>
        <p:nvSpPr>
          <p:cNvPr id="3" name="TextBox 2">
            <a:extLst>
              <a:ext uri="{FF2B5EF4-FFF2-40B4-BE49-F238E27FC236}">
                <a16:creationId xmlns:a16="http://schemas.microsoft.com/office/drawing/2014/main" id="{1926DF0C-179F-4929-854B-F56025943D10}"/>
              </a:ext>
            </a:extLst>
          </p:cNvPr>
          <p:cNvSpPr txBox="1"/>
          <p:nvPr/>
        </p:nvSpPr>
        <p:spPr>
          <a:xfrm>
            <a:off x="818147" y="4499908"/>
            <a:ext cx="7805157"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t>Both </a:t>
            </a:r>
            <a:r>
              <a:rPr lang="en-US" sz="1200" dirty="0" err="1"/>
              <a:t>isoscalar</a:t>
            </a:r>
            <a:r>
              <a:rPr lang="en-US" sz="1200" dirty="0"/>
              <a:t> and </a:t>
            </a:r>
            <a:r>
              <a:rPr lang="en-US" sz="1200" dirty="0" err="1"/>
              <a:t>isovector</a:t>
            </a:r>
            <a:r>
              <a:rPr lang="en-US" sz="1200" dirty="0"/>
              <a:t> form factors decrease monotonically in the range below 1.4</a:t>
            </a:r>
            <a:r>
              <a:rPr lang="ru-RU" sz="1200" dirty="0"/>
              <a:t> </a:t>
            </a:r>
            <a:r>
              <a:rPr lang="en-US" sz="1200" dirty="0"/>
              <a:t>GeV. </a:t>
            </a:r>
            <a:endParaRPr lang="ru-RU" sz="1200" dirty="0"/>
          </a:p>
          <a:p>
            <a:pPr marL="171450" indent="-171450">
              <a:buFont typeface="Arial" panose="020B0604020202020204" pitchFamily="34" charset="0"/>
              <a:buChar char="•"/>
            </a:pPr>
            <a:r>
              <a:rPr lang="en-US" sz="1200" dirty="0"/>
              <a:t>Large contributions to the form factors comes from the tails of the</a:t>
            </a:r>
            <a:r>
              <a:rPr lang="ru-RU" sz="1200" dirty="0"/>
              <a:t> </a:t>
            </a:r>
            <a:r>
              <a:rPr lang="el-GR" sz="1200" dirty="0"/>
              <a:t>ρ</a:t>
            </a:r>
            <a:r>
              <a:rPr lang="en-US" sz="1200" dirty="0"/>
              <a:t>(770) in the </a:t>
            </a:r>
            <a:r>
              <a:rPr lang="en-US" sz="1200" dirty="0" err="1"/>
              <a:t>isovector</a:t>
            </a:r>
            <a:r>
              <a:rPr lang="en-US" sz="1200" dirty="0"/>
              <a:t> case, and </a:t>
            </a:r>
            <a:r>
              <a:rPr lang="el-GR" sz="1200" dirty="0"/>
              <a:t>ω</a:t>
            </a:r>
            <a:r>
              <a:rPr lang="en-US" sz="1200" dirty="0"/>
              <a:t>(782) and </a:t>
            </a:r>
            <a:r>
              <a:rPr lang="el-GR" sz="1200" dirty="0"/>
              <a:t>φ</a:t>
            </a:r>
            <a:r>
              <a:rPr lang="en-US" sz="1200" dirty="0"/>
              <a:t>(1020) in the </a:t>
            </a:r>
            <a:r>
              <a:rPr lang="en-US" sz="1200" dirty="0" err="1"/>
              <a:t>isoscalar</a:t>
            </a:r>
            <a:r>
              <a:rPr lang="en-US" sz="1200" dirty="0"/>
              <a:t> case. </a:t>
            </a:r>
          </a:p>
          <a:p>
            <a:pPr marL="171450" indent="-171450">
              <a:buFont typeface="Arial" panose="020B0604020202020204" pitchFamily="34" charset="0"/>
              <a:buChar char="•"/>
            </a:pPr>
            <a:r>
              <a:rPr lang="en-US" sz="1200" dirty="0"/>
              <a:t>The </a:t>
            </a:r>
            <a:r>
              <a:rPr lang="el-GR" sz="1200" dirty="0"/>
              <a:t>ω</a:t>
            </a:r>
            <a:r>
              <a:rPr lang="en-US" sz="1200" dirty="0"/>
              <a:t>(782) and </a:t>
            </a:r>
            <a:r>
              <a:rPr lang="el-GR" sz="1200" dirty="0"/>
              <a:t>φ</a:t>
            </a:r>
            <a:r>
              <a:rPr lang="en-US" sz="1200" dirty="0"/>
              <a:t>(1020)</a:t>
            </a:r>
            <a:r>
              <a:rPr lang="ru-RU" sz="1200" dirty="0"/>
              <a:t> </a:t>
            </a:r>
            <a:r>
              <a:rPr lang="en-US" sz="1200" dirty="0"/>
              <a:t>contribution is expected to interfere constructively, making the </a:t>
            </a:r>
            <a:r>
              <a:rPr lang="en-US" sz="1200" dirty="0" err="1"/>
              <a:t>isoscalar</a:t>
            </a:r>
            <a:r>
              <a:rPr lang="en-US" sz="1200" dirty="0"/>
              <a:t> form factor</a:t>
            </a:r>
            <a:r>
              <a:rPr lang="ru-RU" sz="1200" dirty="0"/>
              <a:t> </a:t>
            </a:r>
            <a:r>
              <a:rPr lang="en-US" sz="1200" dirty="0"/>
              <a:t>significantly larger than the </a:t>
            </a:r>
            <a:r>
              <a:rPr lang="en-US" sz="1200" dirty="0" err="1"/>
              <a:t>isovector</a:t>
            </a:r>
            <a:r>
              <a:rPr lang="en-US" sz="1200" dirty="0"/>
              <a:t> one. </a:t>
            </a:r>
          </a:p>
          <a:p>
            <a:pPr marL="171450" indent="-171450">
              <a:buFont typeface="Arial" panose="020B0604020202020204" pitchFamily="34" charset="0"/>
              <a:buChar char="•"/>
            </a:pPr>
            <a:r>
              <a:rPr lang="en-US" sz="1200" dirty="0"/>
              <a:t>The phase difference between the </a:t>
            </a:r>
            <a:r>
              <a:rPr lang="en-US" sz="1200" dirty="0" err="1"/>
              <a:t>isovector</a:t>
            </a:r>
            <a:r>
              <a:rPr lang="en-US" sz="1200" dirty="0"/>
              <a:t> and </a:t>
            </a:r>
            <a:r>
              <a:rPr lang="en-US" sz="1200" dirty="0" err="1"/>
              <a:t>isoscalar</a:t>
            </a:r>
            <a:r>
              <a:rPr lang="en-US" sz="1200" dirty="0"/>
              <a:t> form</a:t>
            </a:r>
            <a:r>
              <a:rPr lang="ru-RU" sz="1200" dirty="0"/>
              <a:t> </a:t>
            </a:r>
            <a:r>
              <a:rPr lang="en-US" sz="1200" dirty="0"/>
              <a:t>factors is the</a:t>
            </a:r>
            <a:r>
              <a:rPr lang="ru-RU" sz="1200" dirty="0"/>
              <a:t> </a:t>
            </a:r>
            <a:r>
              <a:rPr lang="en-US" sz="1200" dirty="0"/>
              <a:t>almost constant, close-to-zero in the energy range from 1.06 to 1.5 GeV.</a:t>
            </a:r>
          </a:p>
          <a:p>
            <a:pPr marL="171450" indent="-171450">
              <a:buFont typeface="Arial" panose="020B0604020202020204" pitchFamily="34" charset="0"/>
              <a:buChar char="•"/>
            </a:pPr>
            <a:r>
              <a:rPr lang="en-US" sz="1200" dirty="0"/>
              <a:t> Above 1.5 GeV, resonance structures related to the </a:t>
            </a:r>
            <a:r>
              <a:rPr lang="el-GR" sz="1200" dirty="0"/>
              <a:t>ρ</a:t>
            </a:r>
            <a:r>
              <a:rPr lang="en-US" sz="1200" dirty="0"/>
              <a:t>(1700), </a:t>
            </a:r>
            <a:r>
              <a:rPr lang="el-GR" sz="1200" dirty="0"/>
              <a:t>ω</a:t>
            </a:r>
            <a:r>
              <a:rPr lang="en-US" sz="1200" dirty="0"/>
              <a:t>(1650), and </a:t>
            </a:r>
            <a:r>
              <a:rPr lang="el-GR" sz="1200" dirty="0"/>
              <a:t>φ</a:t>
            </a:r>
            <a:r>
              <a:rPr lang="en-US" sz="1200" dirty="0"/>
              <a:t>(1680) resonances are seen both</a:t>
            </a:r>
            <a:r>
              <a:rPr lang="ru-RU" sz="1200" dirty="0"/>
              <a:t> </a:t>
            </a:r>
            <a:r>
              <a:rPr lang="en-US" sz="1200" dirty="0"/>
              <a:t>in the energy dependences of the form-factor moduli and the phase difference.</a:t>
            </a:r>
            <a:endParaRPr lang="ru-RU" sz="1200" dirty="0"/>
          </a:p>
        </p:txBody>
      </p:sp>
      <p:sp>
        <p:nvSpPr>
          <p:cNvPr id="4" name="TextBox 3">
            <a:extLst>
              <a:ext uri="{FF2B5EF4-FFF2-40B4-BE49-F238E27FC236}">
                <a16:creationId xmlns:a16="http://schemas.microsoft.com/office/drawing/2014/main" id="{CD36EE24-1325-4C05-9EB8-F9CD5F3D275A}"/>
              </a:ext>
            </a:extLst>
          </p:cNvPr>
          <p:cNvSpPr txBox="1"/>
          <p:nvPr/>
        </p:nvSpPr>
        <p:spPr>
          <a:xfrm>
            <a:off x="3234088" y="1617043"/>
            <a:ext cx="989053" cy="369332"/>
          </a:xfrm>
          <a:prstGeom prst="rect">
            <a:avLst/>
          </a:prstGeom>
          <a:noFill/>
        </p:spPr>
        <p:txBody>
          <a:bodyPr wrap="none" rtlCol="0">
            <a:spAutoFit/>
          </a:bodyPr>
          <a:lstStyle/>
          <a:p>
            <a:r>
              <a:rPr lang="en-US" dirty="0" err="1"/>
              <a:t>isoscalar</a:t>
            </a:r>
            <a:endParaRPr lang="ru-RU" dirty="0"/>
          </a:p>
        </p:txBody>
      </p:sp>
      <p:sp>
        <p:nvSpPr>
          <p:cNvPr id="5" name="TextBox 4">
            <a:extLst>
              <a:ext uri="{FF2B5EF4-FFF2-40B4-BE49-F238E27FC236}">
                <a16:creationId xmlns:a16="http://schemas.microsoft.com/office/drawing/2014/main" id="{ECE6CC07-1324-4E99-A82C-9F230BFDAA83}"/>
              </a:ext>
            </a:extLst>
          </p:cNvPr>
          <p:cNvSpPr txBox="1"/>
          <p:nvPr/>
        </p:nvSpPr>
        <p:spPr>
          <a:xfrm>
            <a:off x="3234088" y="1883854"/>
            <a:ext cx="1039965" cy="369332"/>
          </a:xfrm>
          <a:prstGeom prst="rect">
            <a:avLst/>
          </a:prstGeom>
          <a:noFill/>
        </p:spPr>
        <p:txBody>
          <a:bodyPr wrap="none" rtlCol="0">
            <a:spAutoFit/>
          </a:bodyPr>
          <a:lstStyle/>
          <a:p>
            <a:r>
              <a:rPr lang="en-US" dirty="0" err="1"/>
              <a:t>isovector</a:t>
            </a:r>
            <a:endParaRPr lang="ru-RU" dirty="0"/>
          </a:p>
        </p:txBody>
      </p:sp>
      <p:pic>
        <p:nvPicPr>
          <p:cNvPr id="8" name="Рисунок 7">
            <a:extLst>
              <a:ext uri="{FF2B5EF4-FFF2-40B4-BE49-F238E27FC236}">
                <a16:creationId xmlns:a16="http://schemas.microsoft.com/office/drawing/2014/main" id="{F4D91C94-868F-4E06-B6F2-75A73AC90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596" y="1692156"/>
            <a:ext cx="390580" cy="219106"/>
          </a:xfrm>
          <a:prstGeom prst="rect">
            <a:avLst/>
          </a:prstGeom>
        </p:spPr>
      </p:pic>
      <p:pic>
        <p:nvPicPr>
          <p:cNvPr id="10" name="Рисунок 9">
            <a:extLst>
              <a:ext uri="{FF2B5EF4-FFF2-40B4-BE49-F238E27FC236}">
                <a16:creationId xmlns:a16="http://schemas.microsoft.com/office/drawing/2014/main" id="{91EADFC0-E245-46D9-A176-9CBB9B866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8802" y="1996000"/>
            <a:ext cx="390580" cy="190527"/>
          </a:xfrm>
          <a:prstGeom prst="rect">
            <a:avLst/>
          </a:prstGeom>
        </p:spPr>
      </p:pic>
      <p:sp>
        <p:nvSpPr>
          <p:cNvPr id="6" name="Дата 5"/>
          <p:cNvSpPr>
            <a:spLocks noGrp="1"/>
          </p:cNvSpPr>
          <p:nvPr>
            <p:ph type="dt" sz="half" idx="10"/>
          </p:nvPr>
        </p:nvSpPr>
        <p:spPr/>
        <p:txBody>
          <a:bodyPr/>
          <a:lstStyle/>
          <a:p>
            <a:fld id="{20D19DB0-21EF-42AB-B915-11B9706DF65D}" type="datetime1">
              <a:rPr lang="ru-RU" smtClean="0"/>
              <a:t>26.02.2019</a:t>
            </a:fld>
            <a:endParaRPr lang="ru-RU"/>
          </a:p>
        </p:txBody>
      </p:sp>
      <p:sp>
        <p:nvSpPr>
          <p:cNvPr id="9" name="Номер слайда 8"/>
          <p:cNvSpPr>
            <a:spLocks noGrp="1"/>
          </p:cNvSpPr>
          <p:nvPr>
            <p:ph type="sldNum" sz="quarter" idx="12"/>
          </p:nvPr>
        </p:nvSpPr>
        <p:spPr/>
        <p:txBody>
          <a:bodyPr/>
          <a:lstStyle/>
          <a:p>
            <a:fld id="{0F8C3462-BE85-4DB3-B912-7D20CE92EB23}" type="slidenum">
              <a:rPr lang="ru-RU" smtClean="0"/>
              <a:t>8</a:t>
            </a:fld>
            <a:endParaRPr lang="ru-RU"/>
          </a:p>
        </p:txBody>
      </p:sp>
    </p:spTree>
    <p:extLst>
      <p:ext uri="{BB962C8B-B14F-4D97-AF65-F5344CB8AC3E}">
        <p14:creationId xmlns:p14="http://schemas.microsoft.com/office/powerpoint/2010/main" val="331037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615949"/>
          </a:xfrm>
        </p:spPr>
        <p:txBody>
          <a:bodyPr>
            <a:normAutofit/>
          </a:bodyPr>
          <a:lstStyle/>
          <a:p>
            <a:pPr algn="ctr"/>
            <a:r>
              <a:rPr lang="en-US" sz="2800" dirty="0"/>
              <a:t>Approach II : fit model</a:t>
            </a:r>
            <a:endParaRPr lang="ru-RU" sz="2800" dirty="0"/>
          </a:p>
        </p:txBody>
      </p:sp>
      <p:pic>
        <p:nvPicPr>
          <p:cNvPr id="14" name="Рисунок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859" y="3235275"/>
            <a:ext cx="5827235" cy="1332086"/>
          </a:xfrm>
          <a:prstGeom prst="rect">
            <a:avLst/>
          </a:prstGeom>
        </p:spPr>
      </p:pic>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233" y="5554585"/>
            <a:ext cx="2946485" cy="555623"/>
          </a:xfrm>
          <a:prstGeom prst="rect">
            <a:avLst/>
          </a:prstGeom>
        </p:spPr>
      </p:pic>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720" y="1188958"/>
            <a:ext cx="2967809" cy="571143"/>
          </a:xfrm>
          <a:prstGeom prst="rect">
            <a:avLst/>
          </a:prstGeom>
        </p:spPr>
      </p:pic>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4502" y="1121407"/>
            <a:ext cx="2551372" cy="571021"/>
          </a:xfrm>
          <a:prstGeom prst="rect">
            <a:avLst/>
          </a:prstGeom>
        </p:spPr>
      </p:pic>
      <p:pic>
        <p:nvPicPr>
          <p:cNvPr id="18" name="Рисунок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4396" y="1832760"/>
            <a:ext cx="5805890" cy="496466"/>
          </a:xfrm>
          <a:prstGeom prst="rect">
            <a:avLst/>
          </a:prstGeom>
        </p:spPr>
      </p:pic>
      <p:pic>
        <p:nvPicPr>
          <p:cNvPr id="19" name="Рисунок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7350" y="4700709"/>
            <a:ext cx="2637706" cy="532870"/>
          </a:xfrm>
          <a:prstGeom prst="rect">
            <a:avLst/>
          </a:prstGeom>
        </p:spPr>
      </p:pic>
      <p:sp>
        <p:nvSpPr>
          <p:cNvPr id="3" name="Дата 2"/>
          <p:cNvSpPr>
            <a:spLocks noGrp="1"/>
          </p:cNvSpPr>
          <p:nvPr>
            <p:ph type="dt" sz="half" idx="10"/>
          </p:nvPr>
        </p:nvSpPr>
        <p:spPr/>
        <p:txBody>
          <a:bodyPr/>
          <a:lstStyle/>
          <a:p>
            <a:fld id="{CE98B266-502C-48D8-A924-306174057623}" type="datetime1">
              <a:rPr lang="ru-RU" smtClean="0"/>
              <a:t>26.02.2019</a:t>
            </a:fld>
            <a:endParaRPr lang="ru-RU"/>
          </a:p>
        </p:txBody>
      </p:sp>
      <p:sp>
        <p:nvSpPr>
          <p:cNvPr id="4" name="Номер слайда 3"/>
          <p:cNvSpPr>
            <a:spLocks noGrp="1"/>
          </p:cNvSpPr>
          <p:nvPr>
            <p:ph type="sldNum" sz="quarter" idx="12"/>
          </p:nvPr>
        </p:nvSpPr>
        <p:spPr/>
        <p:txBody>
          <a:bodyPr/>
          <a:lstStyle/>
          <a:p>
            <a:fld id="{0F8C3462-BE85-4DB3-B912-7D20CE92EB23}" type="slidenum">
              <a:rPr lang="ru-RU" smtClean="0"/>
              <a:t>9</a:t>
            </a:fld>
            <a:endParaRPr lang="ru-RU"/>
          </a:p>
        </p:txBody>
      </p:sp>
      <p:sp>
        <p:nvSpPr>
          <p:cNvPr id="6" name="TextBox 5"/>
          <p:cNvSpPr txBox="1"/>
          <p:nvPr/>
        </p:nvSpPr>
        <p:spPr>
          <a:xfrm>
            <a:off x="3235557" y="2690554"/>
            <a:ext cx="474810" cy="369332"/>
          </a:xfrm>
          <a:prstGeom prst="rect">
            <a:avLst/>
          </a:prstGeom>
          <a:noFill/>
        </p:spPr>
        <p:txBody>
          <a:bodyPr wrap="none" rtlCol="0">
            <a:spAutoFit/>
          </a:bodyPr>
          <a:lstStyle/>
          <a:p>
            <a:r>
              <a:rPr lang="en-US" dirty="0"/>
              <a:t>I=1</a:t>
            </a:r>
            <a:endParaRPr lang="ru-RU" dirty="0"/>
          </a:p>
        </p:txBody>
      </p:sp>
      <p:sp>
        <p:nvSpPr>
          <p:cNvPr id="20" name="TextBox 19"/>
          <p:cNvSpPr txBox="1"/>
          <p:nvPr/>
        </p:nvSpPr>
        <p:spPr>
          <a:xfrm>
            <a:off x="5709154" y="2690554"/>
            <a:ext cx="474810" cy="369332"/>
          </a:xfrm>
          <a:prstGeom prst="rect">
            <a:avLst/>
          </a:prstGeom>
          <a:noFill/>
        </p:spPr>
        <p:txBody>
          <a:bodyPr wrap="none" rtlCol="0">
            <a:spAutoFit/>
          </a:bodyPr>
          <a:lstStyle/>
          <a:p>
            <a:r>
              <a:rPr lang="en-US" dirty="0"/>
              <a:t>I=0</a:t>
            </a:r>
            <a:endParaRPr lang="ru-RU" dirty="0"/>
          </a:p>
        </p:txBody>
      </p:sp>
      <p:sp>
        <p:nvSpPr>
          <p:cNvPr id="7" name="Правая фигурная скобка 6"/>
          <p:cNvSpPr/>
          <p:nvPr/>
        </p:nvSpPr>
        <p:spPr>
          <a:xfrm rot="-5400000">
            <a:off x="3374583" y="2520825"/>
            <a:ext cx="196759" cy="127487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1" name="Правая фигурная скобка 20"/>
          <p:cNvSpPr/>
          <p:nvPr/>
        </p:nvSpPr>
        <p:spPr>
          <a:xfrm rot="-5400000">
            <a:off x="5848180" y="1532048"/>
            <a:ext cx="196760" cy="325243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171553696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10323</TotalTime>
  <Words>960</Words>
  <Application>Microsoft Office PowerPoint</Application>
  <PresentationFormat>Экран (4:3)</PresentationFormat>
  <Paragraphs>143</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Cambria Math</vt:lpstr>
      <vt:lpstr>Тема Office</vt:lpstr>
      <vt:lpstr>Isoscalar and isovector kaon form factors from e^+ e^- and τ data</vt:lpstr>
      <vt:lpstr>Introduction</vt:lpstr>
      <vt:lpstr>e^+ e^-→K^+ K^-: BABAR &amp; CMD3</vt:lpstr>
      <vt:lpstr>e^+ e^-→K_S K_L: BABAR &amp; CMD3</vt:lpstr>
      <vt:lpstr>τ^-→K^- K_S υ_τ: BABAR</vt:lpstr>
      <vt:lpstr>Form factors</vt:lpstr>
      <vt:lpstr>Approach I: calculations</vt:lpstr>
      <vt:lpstr>Form factors, relative phase</vt:lpstr>
      <vt:lpstr>Approach II : fit model</vt:lpstr>
      <vt:lpstr>Resonances parameters</vt:lpstr>
      <vt:lpstr>Fit results</vt:lpstr>
      <vt:lpstr>Comparison calculation and fit results</vt:lpstr>
      <vt:lpstr>Results</vt:lpstr>
      <vt:lpstr>Conclusion</vt:lpstr>
      <vt:lpstr>Презентация PowerPoint</vt:lpstr>
    </vt:vector>
  </TitlesOfParts>
  <Company>BINP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BINP User</dc:creator>
  <cp:lastModifiedBy>Константин Белобородов</cp:lastModifiedBy>
  <cp:revision>127</cp:revision>
  <dcterms:created xsi:type="dcterms:W3CDTF">2018-03-15T06:23:16Z</dcterms:created>
  <dcterms:modified xsi:type="dcterms:W3CDTF">2019-02-26T06:23:05Z</dcterms:modified>
</cp:coreProperties>
</file>