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4272" r:id="rId1"/>
  </p:sldMasterIdLst>
  <p:notesMasterIdLst>
    <p:notesMasterId r:id="rId66"/>
  </p:notesMasterIdLst>
  <p:handoutMasterIdLst>
    <p:handoutMasterId r:id="rId67"/>
  </p:handoutMasterIdLst>
  <p:sldIdLst>
    <p:sldId id="256" r:id="rId2"/>
    <p:sldId id="589" r:id="rId3"/>
    <p:sldId id="1195" r:id="rId4"/>
    <p:sldId id="278" r:id="rId5"/>
    <p:sldId id="500" r:id="rId6"/>
    <p:sldId id="335" r:id="rId7"/>
    <p:sldId id="1252" r:id="rId8"/>
    <p:sldId id="1182" r:id="rId9"/>
    <p:sldId id="534" r:id="rId10"/>
    <p:sldId id="279" r:id="rId11"/>
    <p:sldId id="1192" r:id="rId12"/>
    <p:sldId id="1165" r:id="rId13"/>
    <p:sldId id="1488" r:id="rId14"/>
    <p:sldId id="1204" r:id="rId15"/>
    <p:sldId id="1489" r:id="rId16"/>
    <p:sldId id="1249" r:id="rId17"/>
    <p:sldId id="1259" r:id="rId18"/>
    <p:sldId id="1201" r:id="rId19"/>
    <p:sldId id="1202" r:id="rId20"/>
    <p:sldId id="1109" r:id="rId21"/>
    <p:sldId id="590" r:id="rId22"/>
    <p:sldId id="1193" r:id="rId23"/>
    <p:sldId id="602" r:id="rId24"/>
    <p:sldId id="596" r:id="rId25"/>
    <p:sldId id="1207" r:id="rId26"/>
    <p:sldId id="343" r:id="rId27"/>
    <p:sldId id="350" r:id="rId28"/>
    <p:sldId id="268" r:id="rId29"/>
    <p:sldId id="1512" r:id="rId30"/>
    <p:sldId id="535" r:id="rId31"/>
    <p:sldId id="541" r:id="rId32"/>
    <p:sldId id="303" r:id="rId33"/>
    <p:sldId id="503" r:id="rId34"/>
    <p:sldId id="1197" r:id="rId35"/>
    <p:sldId id="1189" r:id="rId36"/>
    <p:sldId id="505" r:id="rId37"/>
    <p:sldId id="610" r:id="rId38"/>
    <p:sldId id="1255" r:id="rId39"/>
    <p:sldId id="1186" r:id="rId40"/>
    <p:sldId id="533" r:id="rId41"/>
    <p:sldId id="1194" r:id="rId42"/>
    <p:sldId id="428" r:id="rId43"/>
    <p:sldId id="379" r:id="rId44"/>
    <p:sldId id="393" r:id="rId45"/>
    <p:sldId id="1513" r:id="rId46"/>
    <p:sldId id="353" r:id="rId47"/>
    <p:sldId id="1196" r:id="rId48"/>
    <p:sldId id="576" r:id="rId49"/>
    <p:sldId id="569" r:id="rId50"/>
    <p:sldId id="506" r:id="rId51"/>
    <p:sldId id="349" r:id="rId52"/>
    <p:sldId id="1187" r:id="rId53"/>
    <p:sldId id="524" r:id="rId54"/>
    <p:sldId id="1514" r:id="rId55"/>
    <p:sldId id="1515" r:id="rId56"/>
    <p:sldId id="271" r:id="rId57"/>
    <p:sldId id="287" r:id="rId58"/>
    <p:sldId id="265" r:id="rId59"/>
    <p:sldId id="1511" r:id="rId60"/>
    <p:sldId id="315" r:id="rId61"/>
    <p:sldId id="294" r:id="rId62"/>
    <p:sldId id="342" r:id="rId63"/>
    <p:sldId id="267" r:id="rId64"/>
    <p:sldId id="291" r:id="rId65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F"/>
    <a:srgbClr val="000090"/>
    <a:srgbClr val="FFFFCC"/>
    <a:srgbClr val="CCFFFF"/>
    <a:srgbClr val="FFFF99"/>
    <a:srgbClr val="FF66FF"/>
    <a:srgbClr val="FF00FF"/>
    <a:srgbClr val="00B0F0"/>
    <a:srgbClr val="FF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94" autoAdjust="0"/>
    <p:restoredTop sz="92539" autoAdjust="0"/>
  </p:normalViewPr>
  <p:slideViewPr>
    <p:cSldViewPr>
      <p:cViewPr varScale="1">
        <p:scale>
          <a:sx n="90" d="100"/>
          <a:sy n="90" d="100"/>
        </p:scale>
        <p:origin x="600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7" Type="http://schemas.openxmlformats.org/officeDocument/2006/relationships/image" Target="../media/image13.emf"/><Relationship Id="rId2" Type="http://schemas.openxmlformats.org/officeDocument/2006/relationships/image" Target="../media/image8.emf"/><Relationship Id="rId1" Type="http://schemas.openxmlformats.org/officeDocument/2006/relationships/image" Target="../media/image7.wmf"/><Relationship Id="rId6" Type="http://schemas.openxmlformats.org/officeDocument/2006/relationships/image" Target="../media/image12.emf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CDA85F-31F2-BB4B-911D-7CB93075FBE9}" type="datetimeFigureOut">
              <a:rPr lang="en-US" smtClean="0"/>
              <a:t>2/25/2019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70C1AC-46EA-7047-BB84-9A718D5F99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51208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28B62D-8960-457E-A65E-CA6A4A07AEA6}" type="datetimeFigureOut">
              <a:rPr kumimoji="1" lang="ja-JP" altLang="en-US" smtClean="0"/>
              <a:pPr/>
              <a:t>2019/2/25</a:t>
            </a:fld>
            <a:endParaRPr kumimoji="1"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1D8766-4C6C-4EA1-8B07-280A2ACAB889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4239507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1D8766-4C6C-4EA1-8B07-280A2ACAB889}" type="slidenum">
              <a:rPr kumimoji="1" lang="ja-JP" altLang="en-US" smtClean="0"/>
              <a:pPr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087783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baseline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C810C7D-62F6-4512-8864-C0F277AFC448}" type="slidenum">
              <a:rPr lang="ja-JP" altLang="en-US" smtClean="0"/>
              <a:pPr>
                <a:defRPr/>
              </a:pPr>
              <a:t>31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9471137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>
                <a:solidFill>
                  <a:srgbClr val="FF0000"/>
                </a:solidFill>
              </a:rPr>
              <a:t>Our GOAL !!!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1D8766-4C6C-4EA1-8B07-280A2ACAB889}" type="slidenum">
              <a:rPr kumimoji="1" lang="ja-JP" altLang="en-US" smtClean="0"/>
              <a:pPr/>
              <a:t>33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251904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1D8766-4C6C-4EA1-8B07-280A2ACAB889}" type="slidenum">
              <a:rPr kumimoji="1" lang="ja-JP" altLang="en-US" smtClean="0"/>
              <a:pPr/>
              <a:t>39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933396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MPPC: multi pixel photon counter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1D8766-4C6C-4EA1-8B07-280A2ACAB889}" type="slidenum">
              <a:rPr kumimoji="1" lang="ja-JP" altLang="en-US" smtClean="0"/>
              <a:pPr/>
              <a:t>48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552290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1D8766-4C6C-4EA1-8B07-280A2ACAB889}" type="slidenum">
              <a:rPr kumimoji="1" lang="ja-JP" altLang="en-US" smtClean="0"/>
              <a:pPr/>
              <a:t>50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154940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kumimoji="1"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</a:t>
            </a:r>
            <a:r>
              <a:rPr kumimoji="1" lang="en-US"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kumimoji="1"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pressure range 0.5 - 1.5 </a:t>
            </a:r>
            <a:r>
              <a:rPr kumimoji="1" lang="en-US" sz="12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atm</a:t>
            </a:r>
            <a:r>
              <a:rPr kumimoji="1"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;</a:t>
            </a:r>
            <a:r>
              <a:rPr kumimoji="1" lang="en-US"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kumimoji="1"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measurement precision: several ppm (crystal pressure gauge: 0.008% of full range)</a:t>
            </a:r>
          </a:p>
          <a:p>
            <a:r>
              <a:rPr kumimoji="1"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contamination: under 1 ppm (oxygen depolarize </a:t>
            </a:r>
            <a:r>
              <a:rPr kumimoji="1" lang="en-US" sz="12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muonium</a:t>
            </a:r>
            <a:r>
              <a:rPr kumimoji="1"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</a:t>
            </a:r>
          </a:p>
          <a:p>
            <a:r>
              <a:rPr kumimoji="1"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gas sampling before, during and after the experiment (several weeks of experiment).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1D8766-4C6C-4EA1-8B07-280A2ACAB889}" type="slidenum">
              <a:rPr kumimoji="1" lang="ja-JP" altLang="en-US" smtClean="0"/>
              <a:pPr/>
              <a:t>52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682827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Scheme of simulation tool: Evaluation of uncertainty by resonance-line simulations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1D8766-4C6C-4EA1-8B07-280A2ACAB889}" type="slidenum">
              <a:rPr kumimoji="1" lang="ja-JP" altLang="en-US" smtClean="0"/>
              <a:pPr/>
              <a:t>53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574178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変動に強いことを言う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E2A6A5-913B-EF42-A072-A625FB5880B7}" type="slidenum">
              <a:rPr kumimoji="1" lang="ja-JP" altLang="en-US" smtClean="0"/>
              <a:t>57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471187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HFS</a:t>
            </a:r>
            <a:r>
              <a:rPr kumimoji="1" lang="en-US" altLang="ja-JP" baseline="0" dirty="0"/>
              <a:t> transition frequency can be determined by only o</a:t>
            </a:r>
            <a:r>
              <a:rPr kumimoji="1" lang="en-US" altLang="ja-JP" dirty="0"/>
              <a:t>ne microwave</a:t>
            </a:r>
            <a:r>
              <a:rPr kumimoji="1" lang="en-US" altLang="ja-JP" baseline="0" dirty="0"/>
              <a:t> </a:t>
            </a:r>
            <a:r>
              <a:rPr kumimoji="1" lang="en-US" altLang="ja-JP" dirty="0"/>
              <a:t>frequency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E2A6A5-913B-EF42-A072-A625FB5880B7}" type="slidenum">
              <a:rPr kumimoji="1" lang="ja-JP" altLang="en-US" smtClean="0"/>
              <a:t>59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147172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変動に強い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E2A6A5-913B-EF42-A072-A625FB5880B7}" type="slidenum">
              <a:rPr kumimoji="1" lang="ja-JP" altLang="en-US" smtClean="0"/>
              <a:t>60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145281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Hydrogen: limitation due to the internal structure of the proton</a:t>
            </a:r>
          </a:p>
          <a:p>
            <a:r>
              <a:rPr lang="en-US"/>
              <a:t>Positronium: limitation due to unknown non-logarithmic higher-order terms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1D8766-4C6C-4EA1-8B07-280A2ACAB889}" type="slidenum">
              <a:rPr kumimoji="1" lang="ja-JP" altLang="en-US" smtClean="0"/>
              <a:pPr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153877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Microwave magnetic resonance</a:t>
            </a:r>
            <a:r>
              <a:rPr lang="en-US" baseline="0"/>
              <a:t> technique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1D8766-4C6C-4EA1-8B07-280A2ACAB889}" type="slidenum">
              <a:rPr kumimoji="1" lang="ja-JP" altLang="en-US" smtClean="0"/>
              <a:pPr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56717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 sz="1200">
                <a:solidFill>
                  <a:srgbClr val="FF0000"/>
                </a:solidFill>
              </a:rPr>
              <a:t>had. </a:t>
            </a:r>
            <a:r>
              <a:rPr lang="en-US" altLang="ja-JP" sz="1200" err="1">
                <a:solidFill>
                  <a:srgbClr val="FF0000"/>
                </a:solidFill>
              </a:rPr>
              <a:t>v.p.</a:t>
            </a:r>
            <a:r>
              <a:rPr lang="en-US" altLang="ja-JP" sz="1200">
                <a:solidFill>
                  <a:srgbClr val="FF0000"/>
                </a:solidFill>
              </a:rPr>
              <a:t> : </a:t>
            </a:r>
            <a:r>
              <a:rPr lang="en-US" altLang="ja-JP" sz="1200" err="1">
                <a:solidFill>
                  <a:srgbClr val="FF0000"/>
                </a:solidFill>
              </a:rPr>
              <a:t>hadronic</a:t>
            </a:r>
            <a:r>
              <a:rPr lang="en-US" altLang="ja-JP" sz="1200">
                <a:solidFill>
                  <a:srgbClr val="FF0000"/>
                </a:solidFill>
              </a:rPr>
              <a:t> vacuum </a:t>
            </a:r>
            <a:r>
              <a:rPr lang="en-US" altLang="ja-JP" sz="1200" err="1">
                <a:solidFill>
                  <a:srgbClr val="FF0000"/>
                </a:solidFill>
              </a:rPr>
              <a:t>polarisation</a:t>
            </a:r>
            <a:endParaRPr lang="en-US" altLang="ja-JP" sz="1200">
              <a:solidFill>
                <a:srgbClr val="FF0000"/>
              </a:solidFill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200"/>
              <a:t>had. </a:t>
            </a:r>
            <a:r>
              <a:rPr lang="en-US" altLang="ja-JP" sz="1200" err="1"/>
              <a:t>h.o</a:t>
            </a:r>
            <a:r>
              <a:rPr lang="en-US" altLang="ja-JP" sz="1200"/>
              <a:t>  : </a:t>
            </a:r>
            <a:r>
              <a:rPr lang="en-US" altLang="ja-JP" sz="1200" err="1">
                <a:solidFill>
                  <a:srgbClr val="FF0000"/>
                </a:solidFill>
              </a:rPr>
              <a:t>hadronic</a:t>
            </a:r>
            <a:r>
              <a:rPr lang="en-US" altLang="ja-JP" sz="1200">
                <a:solidFill>
                  <a:srgbClr val="FF0000"/>
                </a:solidFill>
              </a:rPr>
              <a:t> higher-order correction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200">
                <a:solidFill>
                  <a:srgbClr val="FF0000"/>
                </a:solidFill>
              </a:rPr>
              <a:t>Alpha: Fine structure</a:t>
            </a:r>
            <a:r>
              <a:rPr lang="en-US" altLang="ja-JP" sz="1200" baseline="0">
                <a:solidFill>
                  <a:srgbClr val="FF0000"/>
                </a:solidFill>
              </a:rPr>
              <a:t> constant – precision of alpha</a:t>
            </a:r>
            <a:endParaRPr lang="en-US" altLang="ja-JP" sz="1200">
              <a:solidFill>
                <a:srgbClr val="FF0000"/>
              </a:solidFill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Theorists are confident that </a:t>
            </a:r>
            <a:r>
              <a:rPr lang="en-US" err="1"/>
              <a:t>muonium</a:t>
            </a:r>
            <a:r>
              <a:rPr lang="en-US"/>
              <a:t> HFS can be calculated to 10 Hz, if needed  (</a:t>
            </a:r>
            <a:r>
              <a:rPr lang="en-US" err="1"/>
              <a:t>Eides</a:t>
            </a:r>
            <a:r>
              <a:rPr lang="en-US"/>
              <a:t>,...)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aseline="0"/>
              <a:t>Experimental value from Liu et al.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1D8766-4C6C-4EA1-8B07-280A2ACAB889}" type="slidenum">
              <a:rPr kumimoji="1" lang="ja-JP" altLang="en-US" smtClean="0"/>
              <a:pPr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174941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measured value of the proton </a:t>
            </a:r>
            <a:r>
              <a:rPr kumimoji="1" lang="en-US" altLang="ja-JP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rms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charge radius from </a:t>
            </a:r>
            <a:r>
              <a:rPr kumimoji="1" lang="en-US" altLang="ja-JP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muonic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hydrogen </a:t>
            </a:r>
            <a:r>
              <a:rPr kumimoji="1" lang="en-US" altLang="ja-JP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μ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kumimoji="1" lang="en-US" altLang="ja-JP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 10 times more accurate, but 4% smaller than the value from both </a:t>
            </a:r>
            <a:r>
              <a:rPr kumimoji="1" lang="en-US" altLang="ja-JP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hydrogen spectroscopy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</a:t>
            </a:r>
            <a:r>
              <a:rPr kumimoji="1" lang="en-US" altLang="ja-JP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elastic electron proton scattering.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 exists a 7.9σ discrepancy between electronic (</a:t>
            </a:r>
            <a:r>
              <a:rPr kumimoji="1" lang="en-US" altLang="ja-JP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ep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atomic and </a:t>
            </a:r>
            <a:r>
              <a:rPr kumimoji="1" lang="en-US" altLang="ja-JP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ep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scattering)</a:t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</a:t>
            </a:r>
            <a:r>
              <a:rPr kumimoji="1" lang="en-US" altLang="ja-JP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muonic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extractions of the proton radius. </a:t>
            </a:r>
            <a:endParaRPr lang="en-US" altLang="ja-JP" dirty="0">
              <a:effectLst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ja-JP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F58200-0EE8-DA4D-A573-27EF8103C826}" type="slidenum">
              <a:rPr kumimoji="1" lang="ja-JP" altLang="en-US" smtClean="0"/>
              <a:pPr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440324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30423C-9F9C-4244-A8C2-FAD2EA5EA256}" type="slidenum">
              <a:rPr lang="ja-JP" altLang="en-US" smtClean="0"/>
              <a:pPr>
                <a:defRPr/>
              </a:pPr>
              <a:t>8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838698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/>
              <a:t>MuHFS</a:t>
            </a:r>
            <a:r>
              <a:rPr lang="en-US"/>
              <a:t> can contribute to a possible test of CPT and Lorentz violation incorporated in extensions to the standard model,</a:t>
            </a:r>
          </a:p>
          <a:p>
            <a:r>
              <a:rPr lang="en-US"/>
              <a:t> leading to potentially observable </a:t>
            </a:r>
            <a:r>
              <a:rPr lang="en-US" err="1"/>
              <a:t>perturbative</a:t>
            </a:r>
            <a:r>
              <a:rPr lang="en-US"/>
              <a:t> shifts in the ground state energy levels of </a:t>
            </a:r>
            <a:r>
              <a:rPr lang="en-US" err="1"/>
              <a:t>muonium</a:t>
            </a:r>
            <a:endParaRPr lang="en-US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[Old Ref. (top): </a:t>
            </a:r>
            <a:r>
              <a:rPr kumimoji="1" lang="en-US" altLang="ja-JP" sz="1200" i="1">
                <a:solidFill>
                  <a:srgbClr val="215968"/>
                </a:solidFill>
              </a:rPr>
              <a:t>O.W. Greenberg, </a:t>
            </a:r>
            <a:r>
              <a:rPr lang="nb-NO" altLang="ja-JP" sz="1200" i="1" err="1">
                <a:solidFill>
                  <a:schemeClr val="accent5">
                    <a:lumMod val="50000"/>
                  </a:schemeClr>
                </a:solidFill>
              </a:rPr>
              <a:t>Phys</a:t>
            </a:r>
            <a:r>
              <a:rPr lang="nb-NO" altLang="ja-JP" sz="1200" i="1">
                <a:solidFill>
                  <a:schemeClr val="accent5">
                    <a:lumMod val="50000"/>
                  </a:schemeClr>
                </a:solidFill>
              </a:rPr>
              <a:t>. Rev. Lett. </a:t>
            </a:r>
            <a:r>
              <a:rPr kumimoji="1" lang="en-US" altLang="ja-JP" sz="1200" i="1">
                <a:solidFill>
                  <a:srgbClr val="215968"/>
                </a:solidFill>
              </a:rPr>
              <a:t>89 (2002) 231602</a:t>
            </a:r>
            <a:r>
              <a:rPr kumimoji="1" lang="en-US" altLang="ja-JP" sz="1200" i="0">
                <a:solidFill>
                  <a:schemeClr val="tx1"/>
                </a:solidFill>
              </a:rPr>
              <a:t>]</a:t>
            </a:r>
            <a:endParaRPr kumimoji="1" lang="ja-JP" altLang="en-US" sz="1200" i="1">
              <a:solidFill>
                <a:srgbClr val="215968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1D8766-4C6C-4EA1-8B07-280A2ACAB889}" type="slidenum">
              <a:rPr kumimoji="1" lang="ja-JP" altLang="en-US" smtClean="0"/>
              <a:pPr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890751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30423C-9F9C-4244-A8C2-FAD2EA5EA256}" type="slidenum">
              <a:rPr lang="ja-JP" altLang="en-US" smtClean="0"/>
              <a:pPr>
                <a:defRPr/>
              </a:pPr>
              <a:t>22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6117719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Main systematics in these data: RF power </a:t>
            </a:r>
            <a:r>
              <a:rPr lang="en-US" err="1"/>
              <a:t>drifft</a:t>
            </a:r>
            <a:r>
              <a:rPr lang="en-US"/>
              <a:t> (200 Hz), gas pressure extrapolation (66 Hz) (only one pressure !)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1D8766-4C6C-4EA1-8B07-280A2ACAB889}" type="slidenum">
              <a:rPr kumimoji="1" lang="ja-JP" altLang="en-US" smtClean="0"/>
              <a:pPr/>
              <a:t>24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06595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FBDF2-E05C-4461-ACD1-B24CD540F952}" type="datetime1">
              <a:rPr kumimoji="1" lang="ja-JP" altLang="en-US" smtClean="0"/>
              <a:t>2019/2/25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t>PhiPsi2019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308172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E9923-935F-4F41-8C96-44E381D82E21}" type="datetime1">
              <a:rPr kumimoji="1" lang="ja-JP" altLang="en-US" smtClean="0"/>
              <a:t>2019/2/25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t>PhiPsi2019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119657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E5F32-8634-4F0E-AA15-97AED11B77AD}" type="datetime1">
              <a:rPr kumimoji="1" lang="ja-JP" altLang="en-US" smtClean="0"/>
              <a:t>2019/2/25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t>PhiPsi2019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770673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 dirty="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 dirty="0">
                <a:solidFill>
                  <a:srgbClr val="424242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000" dirty="0">
                <a:solidFill>
                  <a:srgbClr val="424242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000" dirty="0">
                <a:solidFill>
                  <a:srgbClr val="424242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000" dirty="0">
                <a:solidFill>
                  <a:srgbClr val="424242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000" dirty="0">
                <a:solidFill>
                  <a:srgbClr val="424242"/>
                </a:solidFill>
              </a:rPr>
              <a:t>Body Level Five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0146134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BF1AF-3CBA-43CF-917F-A4282A71D52A}" type="datetime1">
              <a:rPr kumimoji="1" lang="ja-JP" altLang="en-US" smtClean="0"/>
              <a:t>2019/2/25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t>PhiPsi2019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62273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32623-DD07-4F5E-BF28-C594478BBC94}" type="datetime1">
              <a:rPr kumimoji="1" lang="ja-JP" altLang="en-US" smtClean="0"/>
              <a:t>2019/2/25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t>PhiPsi2019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98990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C29EF-0F23-4DB7-A87D-616773FA449C}" type="datetime1">
              <a:rPr kumimoji="1" lang="ja-JP" altLang="en-US" smtClean="0"/>
              <a:t>2019/2/25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t>PhiPsi2019</a:t>
            </a:r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586908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8A032-039E-4184-AB5F-7C6FF0AAAB3E}" type="datetime1">
              <a:rPr kumimoji="1" lang="ja-JP" altLang="en-US" smtClean="0"/>
              <a:t>2019/2/25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t>PhiPsi2019</a:t>
            </a:r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014106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3D1F6-CA3F-44ED-A62D-9C8B042258C1}" type="datetime1">
              <a:rPr kumimoji="1" lang="ja-JP" altLang="en-US" smtClean="0"/>
              <a:t>2019/2/25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t>PhiPsi2019</a:t>
            </a:r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181281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3C2CE-A932-4B5F-86FB-E7E12AF2CBE8}" type="datetime1">
              <a:rPr kumimoji="1" lang="ja-JP" altLang="en-US" smtClean="0"/>
              <a:t>2019/2/25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t>PhiPsi2019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234722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5E444-8FDF-428A-BDEA-649F9A785C8A}" type="datetime1">
              <a:rPr kumimoji="1" lang="ja-JP" altLang="en-US" smtClean="0"/>
              <a:t>2019/2/25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t>PhiPsi2019</a:t>
            </a:r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582803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01CB-0AE4-451C-B1F2-05ED70FE1542}" type="datetime1">
              <a:rPr kumimoji="1" lang="ja-JP" altLang="en-US" smtClean="0"/>
              <a:t>2019/2/25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t>PhiPsi2019</a:t>
            </a:r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268946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783999" cy="791999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C0E414-69A6-4F27-8D97-CAD947C2A616}" type="datetime1">
              <a:rPr kumimoji="1" lang="ja-JP" altLang="en-US" smtClean="0"/>
              <a:t>2019/2/25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t>PhiPsi2019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D8002D-B5B0-4BAC-B1F6-782DDCCE6D9C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17738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73" r:id="rId1"/>
    <p:sldLayoutId id="2147484274" r:id="rId2"/>
    <p:sldLayoutId id="2147484275" r:id="rId3"/>
    <p:sldLayoutId id="2147484276" r:id="rId4"/>
    <p:sldLayoutId id="2147484277" r:id="rId5"/>
    <p:sldLayoutId id="2147484278" r:id="rId6"/>
    <p:sldLayoutId id="2147484279" r:id="rId7"/>
    <p:sldLayoutId id="2147484280" r:id="rId8"/>
    <p:sldLayoutId id="2147484281" r:id="rId9"/>
    <p:sldLayoutId id="2147484282" r:id="rId10"/>
    <p:sldLayoutId id="2147484283" r:id="rId11"/>
    <p:sldLayoutId id="2147484284" r:id="rId12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emf"/><Relationship Id="rId4" Type="http://schemas.openxmlformats.org/officeDocument/2006/relationships/image" Target="../media/image41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emf"/><Relationship Id="rId5" Type="http://schemas.openxmlformats.org/officeDocument/2006/relationships/image" Target="../media/image57.emf"/><Relationship Id="rId4" Type="http://schemas.openxmlformats.org/officeDocument/2006/relationships/image" Target="../media/image56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2.png"/><Relationship Id="rId4" Type="http://schemas.openxmlformats.org/officeDocument/2006/relationships/image" Target="../media/image61.em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4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12" Type="http://schemas.openxmlformats.org/officeDocument/2006/relationships/image" Target="../media/image73.png"/><Relationship Id="rId17" Type="http://schemas.openxmlformats.org/officeDocument/2006/relationships/image" Target="../media/image78.png"/><Relationship Id="rId2" Type="http://schemas.openxmlformats.org/officeDocument/2006/relationships/image" Target="../media/image63.png"/><Relationship Id="rId16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11" Type="http://schemas.openxmlformats.org/officeDocument/2006/relationships/image" Target="../media/image72.png"/><Relationship Id="rId5" Type="http://schemas.openxmlformats.org/officeDocument/2006/relationships/image" Target="../media/image66.png"/><Relationship Id="rId15" Type="http://schemas.openxmlformats.org/officeDocument/2006/relationships/image" Target="../media/image76.png"/><Relationship Id="rId10" Type="http://schemas.openxmlformats.org/officeDocument/2006/relationships/image" Target="../media/image71.png"/><Relationship Id="rId4" Type="http://schemas.openxmlformats.org/officeDocument/2006/relationships/image" Target="../media/image65.png"/><Relationship Id="rId9" Type="http://schemas.openxmlformats.org/officeDocument/2006/relationships/image" Target="../media/image70.png"/><Relationship Id="rId14" Type="http://schemas.openxmlformats.org/officeDocument/2006/relationships/image" Target="../media/image75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emf"/><Relationship Id="rId4" Type="http://schemas.openxmlformats.org/officeDocument/2006/relationships/image" Target="../media/image86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7" Type="http://schemas.openxmlformats.org/officeDocument/2006/relationships/image" Target="../media/image93.emf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emf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jpeg"/><Relationship Id="rId5" Type="http://schemas.openxmlformats.org/officeDocument/2006/relationships/image" Target="../media/image107.jpeg"/><Relationship Id="rId4" Type="http://schemas.openxmlformats.org/officeDocument/2006/relationships/image" Target="../media/image106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em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1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emf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emf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emf"/><Relationship Id="rId2" Type="http://schemas.openxmlformats.org/officeDocument/2006/relationships/image" Target="../media/image11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7.em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emf"/><Relationship Id="rId7" Type="http://schemas.openxmlformats.org/officeDocument/2006/relationships/image" Target="../media/image122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emf"/><Relationship Id="rId5" Type="http://schemas.openxmlformats.org/officeDocument/2006/relationships/image" Target="../media/image120.emf"/><Relationship Id="rId4" Type="http://schemas.openxmlformats.org/officeDocument/2006/relationships/image" Target="../media/image119.emf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em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13" Type="http://schemas.openxmlformats.org/officeDocument/2006/relationships/oleObject" Target="../embeddings/oleObject6.bin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11.e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3.emf"/><Relationship Id="rId1" Type="http://schemas.openxmlformats.org/officeDocument/2006/relationships/vmlDrawing" Target="../drawings/vmlDrawing1.vml"/><Relationship Id="rId6" Type="http://schemas.openxmlformats.org/officeDocument/2006/relationships/image" Target="../media/image8.emf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2.bin"/><Relationship Id="rId15" Type="http://schemas.openxmlformats.org/officeDocument/2006/relationships/oleObject" Target="../embeddings/oleObject7.bin"/><Relationship Id="rId10" Type="http://schemas.openxmlformats.org/officeDocument/2006/relationships/image" Target="../media/image10.emf"/><Relationship Id="rId4" Type="http://schemas.openxmlformats.org/officeDocument/2006/relationships/image" Target="../media/image7.wmf"/><Relationship Id="rId9" Type="http://schemas.openxmlformats.org/officeDocument/2006/relationships/oleObject" Target="../embeddings/oleObject4.bin"/><Relationship Id="rId14" Type="http://schemas.openxmlformats.org/officeDocument/2006/relationships/image" Target="../media/image12.em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7.emf"/><Relationship Id="rId5" Type="http://schemas.openxmlformats.org/officeDocument/2006/relationships/image" Target="../media/image126.emf"/><Relationship Id="rId4" Type="http://schemas.openxmlformats.org/officeDocument/2006/relationships/image" Target="../media/image125.em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emf"/><Relationship Id="rId2" Type="http://schemas.openxmlformats.org/officeDocument/2006/relationships/image" Target="../media/image124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8.emf"/><Relationship Id="rId4" Type="http://schemas.openxmlformats.org/officeDocument/2006/relationships/image" Target="../media/image126.emf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emf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emf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0.w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79512" y="1772816"/>
            <a:ext cx="8442487" cy="1872208"/>
          </a:xfrm>
        </p:spPr>
        <p:txBody>
          <a:bodyPr>
            <a:noAutofit/>
          </a:bodyPr>
          <a:lstStyle/>
          <a:p>
            <a:r>
              <a:rPr kumimoji="1" lang="en-US" altLang="ja-JP" dirty="0"/>
              <a:t>New Muonium</a:t>
            </a:r>
            <a:r>
              <a:rPr lang="en-US" altLang="ja-JP" dirty="0"/>
              <a:t> Hyperfine Structure Measurement in J-PARC  </a:t>
            </a:r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715909" y="3645024"/>
            <a:ext cx="5712179" cy="1152128"/>
          </a:xfrm>
        </p:spPr>
        <p:txBody>
          <a:bodyPr>
            <a:noAutofit/>
          </a:bodyPr>
          <a:lstStyle/>
          <a:p>
            <a:r>
              <a:rPr lang="en-US" altLang="ja-JP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ja-JP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K. Shimomura</a:t>
            </a: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ja-JP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(KEK)</a:t>
            </a:r>
            <a:endParaRPr lang="en-US" altLang="ja-JP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on behalf of the </a:t>
            </a:r>
            <a:r>
              <a:rPr lang="en-US" sz="2400" dirty="0" err="1">
                <a:solidFill>
                  <a:srgbClr val="0000FF"/>
                </a:solidFill>
              </a:rPr>
              <a:t>MuSEUM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Collaboration</a:t>
            </a:r>
          </a:p>
          <a:p>
            <a:r>
              <a:rPr lang="en-US" altLang="ja-JP" sz="2400" dirty="0"/>
              <a:t>BINP, Novosibirsk</a:t>
            </a:r>
            <a:endParaRPr lang="ru-RU" altLang="ja-JP" sz="2400" dirty="0"/>
          </a:p>
          <a:p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75F8065-3FC5-3A4F-BE5C-B0CF2ABCE4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5834" y="5589240"/>
            <a:ext cx="1132331" cy="9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7765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 err="1"/>
              <a:t>MuSEUM</a:t>
            </a:r>
            <a:r>
              <a:rPr lang="ja-JP" altLang="en-US" dirty="0"/>
              <a:t> </a:t>
            </a:r>
            <a:r>
              <a:rPr lang="en-US" altLang="ja-JP" dirty="0"/>
              <a:t>Experimental Layout</a:t>
            </a:r>
            <a:endParaRPr kumimoji="1" lang="ja-JP" altLang="en-US" dirty="0"/>
          </a:p>
        </p:txBody>
      </p:sp>
      <p:sp>
        <p:nvSpPr>
          <p:cNvPr id="41" name="日付プレースホルダー 4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DD552-4558-4F6D-A8CB-3EDABBA9C233}" type="datetime1">
              <a:rPr kumimoji="1" lang="ja-JP" altLang="en-US" smtClean="0"/>
              <a:t>2019/2/25</a:t>
            </a:fld>
            <a:endParaRPr kumimoji="1" lang="ja-JP" alt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10</a:t>
            </a:fld>
            <a:endParaRPr kumimoji="1" lang="ja-JP" altLang="en-US"/>
          </a:p>
        </p:txBody>
      </p:sp>
      <p:pic>
        <p:nvPicPr>
          <p:cNvPr id="5" name="Picture 4" descr="MuSEUM_figur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340767"/>
            <a:ext cx="8784000" cy="4625252"/>
          </a:xfrm>
          <a:prstGeom prst="rect">
            <a:avLst/>
          </a:prstGeom>
        </p:spPr>
      </p:pic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674232F5-0D68-444A-AC03-4B3E5E2D2C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t>PhiPsi2019</a:t>
            </a:r>
            <a:endParaRPr kumimoji="1" lang="ja-JP" alt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5CBC2FA-8A98-D84D-A3B6-79709E8BF52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763711"/>
            <a:ext cx="3713128" cy="6021288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0E90ACC8-8B5C-DF42-B6F0-23C2FB94B5F0}"/>
              </a:ext>
            </a:extLst>
          </p:cNvPr>
          <p:cNvGrpSpPr/>
          <p:nvPr/>
        </p:nvGrpSpPr>
        <p:grpSpPr>
          <a:xfrm>
            <a:off x="2771446" y="1250974"/>
            <a:ext cx="276780" cy="1504763"/>
            <a:chOff x="3516570" y="1323975"/>
            <a:chExt cx="276780" cy="1504763"/>
          </a:xfrm>
        </p:grpSpPr>
        <p:sp>
          <p:nvSpPr>
            <p:cNvPr id="28" name="正方形/長方形 29">
              <a:extLst>
                <a:ext uri="{FF2B5EF4-FFF2-40B4-BE49-F238E27FC236}">
                  <a16:creationId xmlns:a16="http://schemas.microsoft.com/office/drawing/2014/main" id="{3B11F09E-4FFF-4141-9B1E-BCCED0AC00A4}"/>
                </a:ext>
              </a:extLst>
            </p:cNvPr>
            <p:cNvSpPr/>
            <p:nvPr/>
          </p:nvSpPr>
          <p:spPr bwMode="auto">
            <a:xfrm>
              <a:off x="3638550" y="1323975"/>
              <a:ext cx="154800" cy="1504763"/>
            </a:xfrm>
            <a:prstGeom prst="rect">
              <a:avLst/>
            </a:prstGeom>
            <a:solidFill>
              <a:srgbClr val="FFFFFF">
                <a:alpha val="64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388" tIns="45694" rIns="91388" bIns="45694"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36" name="正方形/長方形 30">
              <a:extLst>
                <a:ext uri="{FF2B5EF4-FFF2-40B4-BE49-F238E27FC236}">
                  <a16:creationId xmlns:a16="http://schemas.microsoft.com/office/drawing/2014/main" id="{F8486568-9759-0A42-A8FB-7EE953520FC4}"/>
                </a:ext>
              </a:extLst>
            </p:cNvPr>
            <p:cNvSpPr/>
            <p:nvPr/>
          </p:nvSpPr>
          <p:spPr bwMode="auto">
            <a:xfrm rot="18927132">
              <a:off x="3516570" y="1747777"/>
              <a:ext cx="148241" cy="425114"/>
            </a:xfrm>
            <a:prstGeom prst="rect">
              <a:avLst/>
            </a:prstGeom>
            <a:solidFill>
              <a:srgbClr val="FFFFFF">
                <a:alpha val="64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388" tIns="45694" rIns="91388" bIns="45694" anchor="ctr"/>
            <a:lstStyle/>
            <a:p>
              <a:pPr algn="ctr">
                <a:defRPr/>
              </a:pPr>
              <a:endParaRPr lang="ja-JP" altLang="en-US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672175" y="913494"/>
            <a:ext cx="1017651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H1 Area</a:t>
            </a:r>
          </a:p>
        </p:txBody>
      </p:sp>
      <p:sp>
        <p:nvSpPr>
          <p:cNvPr id="29" name="テキスト ボックス 264"/>
          <p:cNvSpPr txBox="1">
            <a:spLocks noChangeArrowheads="1"/>
          </p:cNvSpPr>
          <p:nvPr/>
        </p:nvSpPr>
        <p:spPr bwMode="auto">
          <a:xfrm>
            <a:off x="3513456" y="936535"/>
            <a:ext cx="2145844" cy="307777"/>
          </a:xfrm>
          <a:prstGeom prst="rect">
            <a:avLst/>
          </a:prstGeom>
          <a:solidFill>
            <a:schemeClr val="accent1">
              <a:alpha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altLang="ja-JP" sz="2000" dirty="0">
                <a:solidFill>
                  <a:schemeClr val="bg1"/>
                </a:solidFill>
              </a:rPr>
              <a:t>Phase 2 </a:t>
            </a:r>
            <a:r>
              <a:rPr lang="en-US" altLang="ja-JP" sz="1600" dirty="0">
                <a:solidFill>
                  <a:schemeClr val="bg1"/>
                </a:solidFill>
              </a:rPr>
              <a:t>(g-2/EDM, </a:t>
            </a:r>
            <a:r>
              <a:rPr lang="en-US" altLang="ja-JP" sz="1600" dirty="0" err="1">
                <a:solidFill>
                  <a:schemeClr val="bg1"/>
                </a:solidFill>
              </a:rPr>
              <a:t>T</a:t>
            </a:r>
            <a:r>
              <a:rPr lang="en-US" altLang="ja-JP" sz="1600" dirty="0" err="1">
                <a:solidFill>
                  <a:schemeClr val="bg1"/>
                </a:solidFill>
                <a:latin typeface="Symbol" pitchFamily="18" charset="2"/>
              </a:rPr>
              <a:t>m</a:t>
            </a:r>
            <a:r>
              <a:rPr lang="en-US" altLang="ja-JP" sz="1600" dirty="0" err="1">
                <a:solidFill>
                  <a:schemeClr val="bg1"/>
                </a:solidFill>
              </a:rPr>
              <a:t>S</a:t>
            </a:r>
            <a:r>
              <a:rPr lang="en-US" altLang="ja-JP" sz="1600" dirty="0">
                <a:solidFill>
                  <a:schemeClr val="bg1"/>
                </a:solidFill>
              </a:rPr>
              <a:t>)</a:t>
            </a:r>
            <a:endParaRPr lang="ja-JP" altLang="en-US" sz="2000">
              <a:solidFill>
                <a:schemeClr val="bg1"/>
              </a:solidFill>
            </a:endParaRPr>
          </a:p>
        </p:txBody>
      </p:sp>
      <p:sp>
        <p:nvSpPr>
          <p:cNvPr id="31" name="テキスト ボックス 264"/>
          <p:cNvSpPr txBox="1">
            <a:spLocks noChangeArrowheads="1"/>
          </p:cNvSpPr>
          <p:nvPr/>
        </p:nvSpPr>
        <p:spPr bwMode="auto">
          <a:xfrm>
            <a:off x="3513456" y="2257127"/>
            <a:ext cx="761427" cy="307777"/>
          </a:xfrm>
          <a:prstGeom prst="rect">
            <a:avLst/>
          </a:prstGeom>
          <a:solidFill>
            <a:schemeClr val="accent1">
              <a:alpha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altLang="ja-JP" sz="2000" dirty="0" err="1">
                <a:solidFill>
                  <a:schemeClr val="bg1"/>
                </a:solidFill>
              </a:rPr>
              <a:t>DeeMe</a:t>
            </a:r>
            <a:endParaRPr lang="ja-JP" altLang="en-US" sz="2000">
              <a:solidFill>
                <a:schemeClr val="bg1"/>
              </a:solidFill>
            </a:endParaRPr>
          </a:p>
        </p:txBody>
      </p:sp>
      <p:sp>
        <p:nvSpPr>
          <p:cNvPr id="32" name="テキスト ボックス 17"/>
          <p:cNvSpPr txBox="1">
            <a:spLocks noChangeArrowheads="1"/>
          </p:cNvSpPr>
          <p:nvPr/>
        </p:nvSpPr>
        <p:spPr bwMode="auto">
          <a:xfrm>
            <a:off x="3513456" y="1899660"/>
            <a:ext cx="982641" cy="307777"/>
          </a:xfrm>
          <a:prstGeom prst="rect">
            <a:avLst/>
          </a:prstGeom>
          <a:solidFill>
            <a:schemeClr val="accent1">
              <a:alpha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altLang="ja-JP" sz="2000" dirty="0" err="1">
                <a:solidFill>
                  <a:schemeClr val="bg1"/>
                </a:solidFill>
              </a:rPr>
              <a:t>MuSEUM</a:t>
            </a:r>
            <a:endParaRPr lang="ja-JP" altLang="en-US" sz="2000">
              <a:solidFill>
                <a:schemeClr val="bg1"/>
              </a:solidFill>
            </a:endParaRPr>
          </a:p>
        </p:txBody>
      </p:sp>
      <p:sp>
        <p:nvSpPr>
          <p:cNvPr id="35" name="Oval 34"/>
          <p:cNvSpPr>
            <a:spLocks noChangeAspect="1"/>
          </p:cNvSpPr>
          <p:nvPr/>
        </p:nvSpPr>
        <p:spPr>
          <a:xfrm>
            <a:off x="1843682" y="899571"/>
            <a:ext cx="1152000" cy="1152000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fld id="{789F003A-CFF3-40AE-AC27-89859FB5E8DB}" type="datetime1">
              <a:rPr kumimoji="1" lang="ja-JP" altLang="en-US" smtClean="0"/>
              <a:t>2019/2/25</a:t>
            </a:fld>
            <a:endParaRPr kumimoji="1" lang="ja-JP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J-PARC Muon Science Facility (MUSE)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11</a:t>
            </a:fld>
            <a:endParaRPr kumimoji="1" lang="ja-JP" altLang="en-US"/>
          </a:p>
        </p:txBody>
      </p:sp>
      <p:sp>
        <p:nvSpPr>
          <p:cNvPr id="9" name="テキスト ボックス 15"/>
          <p:cNvSpPr txBox="1">
            <a:spLocks noChangeArrowheads="1"/>
          </p:cNvSpPr>
          <p:nvPr/>
        </p:nvSpPr>
        <p:spPr bwMode="auto">
          <a:xfrm>
            <a:off x="4565761" y="1354123"/>
            <a:ext cx="4542743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714375" indent="-714375"/>
            <a:r>
              <a:rPr lang="en-US" altLang="ja-JP" sz="1800" b="1" u="sng" dirty="0">
                <a:solidFill>
                  <a:srgbClr val="FF0000"/>
                </a:solidFill>
              </a:rPr>
              <a:t>H-Line</a:t>
            </a:r>
            <a:r>
              <a:rPr lang="en-US" altLang="ja-JP" sz="1800" b="1" dirty="0">
                <a:solidFill>
                  <a:srgbClr val="FF0000"/>
                </a:solidFill>
              </a:rPr>
              <a:t>: for particle and atomic physics large scale </a:t>
            </a:r>
            <a:r>
              <a:rPr lang="en-US" altLang="ja-JP" b="1" dirty="0">
                <a:solidFill>
                  <a:srgbClr val="FF0000"/>
                </a:solidFill>
              </a:rPr>
              <a:t>experiments, “</a:t>
            </a:r>
            <a:r>
              <a:rPr lang="en-US" altLang="ja-JP" b="1" dirty="0" err="1">
                <a:solidFill>
                  <a:srgbClr val="FF0000"/>
                </a:solidFill>
              </a:rPr>
              <a:t>precison</a:t>
            </a:r>
            <a:r>
              <a:rPr lang="en-US" altLang="ja-JP" b="1" dirty="0">
                <a:solidFill>
                  <a:srgbClr val="FF0000"/>
                </a:solidFill>
              </a:rPr>
              <a:t> frontier”.</a:t>
            </a:r>
            <a:endParaRPr lang="en-US" altLang="ja-JP" sz="1800" b="1" dirty="0">
              <a:solidFill>
                <a:srgbClr val="FF0000"/>
              </a:solidFill>
            </a:endParaRPr>
          </a:p>
          <a:p>
            <a:r>
              <a:rPr lang="en-US" altLang="ja-JP" sz="1600" dirty="0"/>
              <a:t>Higher intensity tunable (4 – 50 MeV) µ</a:t>
            </a:r>
            <a:r>
              <a:rPr lang="en-US" altLang="ja-JP" sz="1600" baseline="30000" dirty="0"/>
              <a:t>+</a:t>
            </a:r>
            <a:r>
              <a:rPr lang="en-US" altLang="ja-JP" sz="1600" dirty="0"/>
              <a:t> &amp; µ</a:t>
            </a:r>
            <a:r>
              <a:rPr lang="en-US" altLang="ja-JP" sz="1600" baseline="30000" dirty="0"/>
              <a:t>–</a:t>
            </a:r>
            <a:r>
              <a:rPr lang="en-US" altLang="ja-JP" sz="1600" dirty="0"/>
              <a:t> beam.</a:t>
            </a:r>
          </a:p>
          <a:p>
            <a:r>
              <a:rPr lang="en-US" altLang="ja-JP" sz="1600" dirty="0"/>
              <a:t>(Exp.: </a:t>
            </a:r>
            <a:r>
              <a:rPr lang="en-US" altLang="ja-JP" sz="1600" dirty="0" err="1"/>
              <a:t>MuSEUM</a:t>
            </a:r>
            <a:r>
              <a:rPr lang="en-US" altLang="ja-JP" sz="1600" dirty="0"/>
              <a:t>, </a:t>
            </a:r>
            <a:r>
              <a:rPr lang="en-US" altLang="ja-JP" sz="1600" dirty="0" err="1"/>
              <a:t>Deeme</a:t>
            </a:r>
            <a:r>
              <a:rPr lang="en-US" altLang="ja-JP" sz="1600" dirty="0"/>
              <a:t>, g-2, …)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295823" y="1005349"/>
            <a:ext cx="2648354" cy="369332"/>
          </a:xfrm>
          <a:prstGeom prst="rect">
            <a:avLst/>
          </a:prstGeom>
          <a:noFill/>
          <a:ln w="15875">
            <a:solidFill>
              <a:srgbClr val="C00000"/>
            </a:solidFill>
          </a:ln>
        </p:spPr>
        <p:txBody>
          <a:bodyPr wrap="none" tIns="0" bIns="0" rtlCol="0">
            <a:spAutoFit/>
          </a:bodyPr>
          <a:lstStyle/>
          <a:p>
            <a:r>
              <a:rPr lang="en-US" sz="2400" b="1" dirty="0">
                <a:ln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Under construction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6B63ED03-0749-334A-97F1-784C8CCF7609}"/>
              </a:ext>
            </a:extLst>
          </p:cNvPr>
          <p:cNvGrpSpPr/>
          <p:nvPr/>
        </p:nvGrpSpPr>
        <p:grpSpPr>
          <a:xfrm>
            <a:off x="4695618" y="2483570"/>
            <a:ext cx="3795054" cy="2624196"/>
            <a:chOff x="4740124" y="2575323"/>
            <a:chExt cx="3307080" cy="2169566"/>
          </a:xfrm>
        </p:grpSpPr>
        <p:pic>
          <p:nvPicPr>
            <p:cNvPr id="25" name="図 1">
              <a:extLst>
                <a:ext uri="{FF2B5EF4-FFF2-40B4-BE49-F238E27FC236}">
                  <a16:creationId xmlns:a16="http://schemas.microsoft.com/office/drawing/2014/main" id="{CBFB5001-6C8E-064B-A3B9-1F58DAEA98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740124" y="2575323"/>
              <a:ext cx="3307080" cy="1889760"/>
            </a:xfrm>
            <a:prstGeom prst="rect">
              <a:avLst/>
            </a:prstGeom>
          </p:spPr>
        </p:pic>
        <p:sp>
          <p:nvSpPr>
            <p:cNvPr id="12" name="Text Box 6"/>
            <p:cNvSpPr txBox="1">
              <a:spLocks noChangeArrowheads="1"/>
            </p:cNvSpPr>
            <p:nvPr/>
          </p:nvSpPr>
          <p:spPr bwMode="auto">
            <a:xfrm>
              <a:off x="5138526" y="2627620"/>
              <a:ext cx="101765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2400" b="1" dirty="0">
                  <a:ln w="11430"/>
                  <a:gradFill>
                    <a:gsLst>
                      <a:gs pos="0">
                        <a:schemeClr val="accent6">
                          <a:tint val="90000"/>
                          <a:satMod val="120000"/>
                        </a:schemeClr>
                      </a:gs>
                      <a:gs pos="25000">
                        <a:schemeClr val="accent6">
                          <a:tint val="93000"/>
                          <a:satMod val="120000"/>
                        </a:schemeClr>
                      </a:gs>
                      <a:gs pos="50000">
                        <a:schemeClr val="accent6">
                          <a:shade val="89000"/>
                          <a:satMod val="110000"/>
                        </a:schemeClr>
                      </a:gs>
                      <a:gs pos="75000">
                        <a:schemeClr val="accent6">
                          <a:tint val="93000"/>
                          <a:satMod val="120000"/>
                        </a:schemeClr>
                      </a:gs>
                      <a:gs pos="100000">
                        <a:schemeClr val="accent6">
                          <a:tint val="90000"/>
                          <a:satMod val="120000"/>
                        </a:schemeClr>
                      </a:gs>
                    </a:gsLst>
                    <a:lin ang="5400000"/>
                  </a:gra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rPr>
                <a:t>H1 Area</a:t>
              </a:r>
            </a:p>
          </p:txBody>
        </p:sp>
        <p:sp>
          <p:nvSpPr>
            <p:cNvPr id="13" name="テキスト ボックス 15"/>
            <p:cNvSpPr txBox="1">
              <a:spLocks noChangeArrowheads="1"/>
            </p:cNvSpPr>
            <p:nvPr/>
          </p:nvSpPr>
          <p:spPr bwMode="auto">
            <a:xfrm>
              <a:off x="4987767" y="4437112"/>
              <a:ext cx="2811795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altLang="ja-JP" sz="1400" b="1" dirty="0">
                  <a:solidFill>
                    <a:schemeClr val="folHlink"/>
                  </a:solidFill>
                </a:rPr>
                <a:t>MLF Experimental Hall No. 1 (2018)</a:t>
              </a:r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9B9B4089-08B7-2245-845A-807D65D7BC84}"/>
                </a:ext>
              </a:extLst>
            </p:cNvPr>
            <p:cNvCxnSpPr>
              <a:cxnSpLocks/>
            </p:cNvCxnSpPr>
            <p:nvPr/>
          </p:nvCxnSpPr>
          <p:spPr>
            <a:xfrm>
              <a:off x="5915108" y="2975239"/>
              <a:ext cx="633013" cy="390445"/>
            </a:xfrm>
            <a:prstGeom prst="straightConnector1">
              <a:avLst/>
            </a:prstGeom>
            <a:ln>
              <a:solidFill>
                <a:schemeClr val="accent6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テキスト ボックス 15">
            <a:extLst>
              <a:ext uri="{FF2B5EF4-FFF2-40B4-BE49-F238E27FC236}">
                <a16:creationId xmlns:a16="http://schemas.microsoft.com/office/drawing/2014/main" id="{0D0BB68C-0B7F-114D-9556-69D4737C9F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37650" y="5899952"/>
            <a:ext cx="4068000" cy="55399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ts val="400"/>
              </a:spcBef>
            </a:pPr>
            <a:r>
              <a:rPr lang="en-US" altLang="ja-JP" sz="1600" b="1" u="sng" dirty="0">
                <a:solidFill>
                  <a:srgbClr val="0000FF"/>
                </a:solidFill>
              </a:rPr>
              <a:t>D-Line</a:t>
            </a:r>
            <a:r>
              <a:rPr lang="en-US" altLang="ja-JP" sz="1600" b="1" dirty="0">
                <a:solidFill>
                  <a:srgbClr val="0000FF"/>
                </a:solidFill>
              </a:rPr>
              <a:t>: Decay and Surface muon</a:t>
            </a:r>
            <a:r>
              <a:rPr lang="en-US" altLang="ja-JP" sz="1600" dirty="0">
                <a:solidFill>
                  <a:srgbClr val="0000FF"/>
                </a:solidFill>
              </a:rPr>
              <a:t> (µ</a:t>
            </a:r>
            <a:r>
              <a:rPr lang="en-US" altLang="ja-JP" sz="1600" baseline="30000" dirty="0">
                <a:solidFill>
                  <a:srgbClr val="0000FF"/>
                </a:solidFill>
              </a:rPr>
              <a:t>+</a:t>
            </a:r>
            <a:r>
              <a:rPr lang="en-US" altLang="ja-JP" sz="1600" dirty="0">
                <a:solidFill>
                  <a:srgbClr val="0000FF"/>
                </a:solidFill>
              </a:rPr>
              <a:t> &amp; µ</a:t>
            </a:r>
            <a:r>
              <a:rPr lang="en-US" altLang="ja-JP" sz="1600" baseline="30000" dirty="0">
                <a:solidFill>
                  <a:srgbClr val="0000FF"/>
                </a:solidFill>
              </a:rPr>
              <a:t>–</a:t>
            </a:r>
            <a:r>
              <a:rPr lang="en-US" altLang="ja-JP" sz="1600" dirty="0">
                <a:solidFill>
                  <a:srgbClr val="0000FF"/>
                </a:solidFill>
              </a:rPr>
              <a:t>)</a:t>
            </a:r>
          </a:p>
          <a:p>
            <a:r>
              <a:rPr lang="en-US" altLang="ja-JP" sz="1400" dirty="0"/>
              <a:t>Slow (50 keV) – fast (50 MeV) beam, general purpose.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491A2F9D-98DB-984F-B26F-500D3849CA7F}"/>
              </a:ext>
            </a:extLst>
          </p:cNvPr>
          <p:cNvSpPr/>
          <p:nvPr/>
        </p:nvSpPr>
        <p:spPr>
          <a:xfrm>
            <a:off x="6516216" y="-333773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</a:rPr>
              <a:t> </a:t>
            </a:r>
            <a:endParaRPr lang="en-US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4628F08-6981-CB40-B5CF-8BF8B5FCAB6E}"/>
              </a:ext>
            </a:extLst>
          </p:cNvPr>
          <p:cNvSpPr txBox="1"/>
          <p:nvPr/>
        </p:nvSpPr>
        <p:spPr>
          <a:xfrm>
            <a:off x="4427984" y="5256951"/>
            <a:ext cx="3127779" cy="369332"/>
          </a:xfrm>
          <a:prstGeom prst="rect">
            <a:avLst/>
          </a:prstGeom>
          <a:noFill/>
          <a:ln w="15875">
            <a:solidFill>
              <a:srgbClr val="0000FF"/>
            </a:solidFill>
          </a:ln>
        </p:spPr>
        <p:txBody>
          <a:bodyPr wrap="none" tIns="0" bIns="0" rtlCol="0">
            <a:spAutoFit/>
          </a:bodyPr>
          <a:lstStyle/>
          <a:p>
            <a:r>
              <a:rPr lang="en-US" sz="2400" b="1" dirty="0">
                <a:ln>
                  <a:solidFill>
                    <a:schemeClr val="bg1"/>
                  </a:solidFill>
                </a:ln>
                <a:solidFill>
                  <a:srgbClr val="0000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Beamline in Operation </a:t>
            </a:r>
          </a:p>
        </p:txBody>
      </p:sp>
      <p:cxnSp>
        <p:nvCxnSpPr>
          <p:cNvPr id="14" name="Straight Arrow Connector 13"/>
          <p:cNvCxnSpPr>
            <a:cxnSpLocks/>
            <a:stCxn id="17" idx="3"/>
          </p:cNvCxnSpPr>
          <p:nvPr/>
        </p:nvCxnSpPr>
        <p:spPr>
          <a:xfrm>
            <a:off x="1689826" y="1098160"/>
            <a:ext cx="544638" cy="32052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直線矢印コネクタ 91"/>
          <p:cNvCxnSpPr>
            <a:cxnSpLocks/>
            <a:stCxn id="29" idx="1"/>
          </p:cNvCxnSpPr>
          <p:nvPr/>
        </p:nvCxnSpPr>
        <p:spPr bwMode="auto">
          <a:xfrm flipH="1" flipV="1">
            <a:off x="2962762" y="930052"/>
            <a:ext cx="550694" cy="160372"/>
          </a:xfrm>
          <a:prstGeom prst="straightConnector1">
            <a:avLst/>
          </a:prstGeom>
          <a:ln>
            <a:headEnd type="none" w="med" len="med"/>
            <a:tailEnd type="arrow"/>
          </a:ln>
          <a:ex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4" name="直線矢印コネクタ 71"/>
          <p:cNvCxnSpPr>
            <a:cxnSpLocks/>
            <a:stCxn id="32" idx="1"/>
          </p:cNvCxnSpPr>
          <p:nvPr/>
        </p:nvCxnSpPr>
        <p:spPr bwMode="auto">
          <a:xfrm flipH="1" flipV="1">
            <a:off x="2525687" y="1503053"/>
            <a:ext cx="987769" cy="550496"/>
          </a:xfrm>
          <a:prstGeom prst="straightConnector1">
            <a:avLst/>
          </a:prstGeom>
          <a:ln>
            <a:headEnd type="none" w="med" len="med"/>
            <a:tailEnd type="arrow"/>
          </a:ln>
          <a:ex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3" name="Oval 34">
            <a:extLst>
              <a:ext uri="{FF2B5EF4-FFF2-40B4-BE49-F238E27FC236}">
                <a16:creationId xmlns:a16="http://schemas.microsoft.com/office/drawing/2014/main" id="{B44FD9E4-C3D4-4F9D-AAE1-E92A5F6B5AEB}"/>
              </a:ext>
            </a:extLst>
          </p:cNvPr>
          <p:cNvSpPr>
            <a:spLocks noChangeAspect="1"/>
          </p:cNvSpPr>
          <p:nvPr/>
        </p:nvSpPr>
        <p:spPr>
          <a:xfrm>
            <a:off x="1947245" y="5699638"/>
            <a:ext cx="1152000" cy="1152000"/>
          </a:xfrm>
          <a:prstGeom prst="ellipse">
            <a:avLst/>
          </a:prstGeom>
          <a:noFill/>
          <a:ln w="28575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805A2CCF-660F-4A8C-A5C0-628B8D839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t>PhiPsi2019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920015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95262" y="648245"/>
            <a:ext cx="8229600" cy="548507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/>
              <a:t>Zero field measurement at D Line</a:t>
            </a:r>
            <a:br>
              <a:rPr kumimoji="1" lang="en-US" altLang="ja-JP" dirty="0"/>
            </a:br>
            <a:r>
              <a:rPr lang="en-US" altLang="ja-JP" sz="2800" dirty="0"/>
              <a:t>Important milestone for HF measurement-</a:t>
            </a:r>
            <a:br>
              <a:rPr lang="en-US" altLang="ja-JP" sz="2800" dirty="0"/>
            </a:br>
            <a:endParaRPr kumimoji="1" lang="ja-JP" altLang="en-US" sz="2800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57B4DAA-2C0E-4EF7-84FC-56A0F70F05AF}" type="datetime1">
              <a:rPr lang="ja-JP" altLang="en-US" smtClean="0"/>
              <a:t>2019/2/25</a:t>
            </a:fld>
            <a:endParaRPr lang="ja-JP" altLang="en-US" dirty="0"/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b="10322"/>
          <a:stretch>
            <a:fillRect/>
          </a:stretch>
        </p:blipFill>
        <p:spPr bwMode="auto">
          <a:xfrm>
            <a:off x="2015716" y="1457206"/>
            <a:ext cx="5112568" cy="3730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円/楕円 2"/>
          <p:cNvSpPr/>
          <p:nvPr/>
        </p:nvSpPr>
        <p:spPr>
          <a:xfrm>
            <a:off x="2339752" y="2708920"/>
            <a:ext cx="720080" cy="1440160"/>
          </a:xfrm>
          <a:prstGeom prst="ellipse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835696" y="5399855"/>
            <a:ext cx="435253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Two additional components are required.</a:t>
            </a:r>
          </a:p>
          <a:p>
            <a:r>
              <a:rPr lang="ja-JP" altLang="en-US" dirty="0"/>
              <a:t>・</a:t>
            </a:r>
            <a:r>
              <a:rPr lang="en-US" altLang="ja-JP" dirty="0" err="1"/>
              <a:t>Permalloy</a:t>
            </a:r>
            <a:r>
              <a:rPr lang="en-US" altLang="ja-JP" dirty="0"/>
              <a:t> magnetic shield</a:t>
            </a:r>
          </a:p>
          <a:p>
            <a:r>
              <a:rPr kumimoji="1" lang="ja-JP" altLang="en-US" dirty="0"/>
              <a:t>・</a:t>
            </a:r>
            <a:r>
              <a:rPr kumimoji="1" lang="en-US" altLang="ja-JP" dirty="0"/>
              <a:t>RF</a:t>
            </a:r>
            <a:r>
              <a:rPr kumimoji="1" lang="ja-JP" altLang="en-US" dirty="0"/>
              <a:t> </a:t>
            </a:r>
            <a:r>
              <a:rPr kumimoji="1" lang="en-US" altLang="ja-JP" dirty="0"/>
              <a:t>cavity </a:t>
            </a:r>
            <a:r>
              <a:rPr lang="en-US" altLang="ja-JP" dirty="0"/>
              <a:t>for ZF </a:t>
            </a:r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AB4E16B-E807-40A9-918E-607DFE3476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t>PhiPsi2019</a:t>
            </a:r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7C73CEE6-9AD7-44F0-ACEB-3A957C46E2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022271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Shape 31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>
            <a:lvl1pPr>
              <a:defRPr sz="5100"/>
            </a:lvl1pPr>
          </a:lstStyle>
          <a:p>
            <a:r>
              <a:t>Resonance Measurement Setup</a:t>
            </a:r>
          </a:p>
        </p:txBody>
      </p:sp>
      <p:pic>
        <p:nvPicPr>
          <p:cNvPr id="318" name="setup.jp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843925" y="860824"/>
            <a:ext cx="7456150" cy="5589952"/>
          </a:xfrm>
          <a:prstGeom prst="rect">
            <a:avLst/>
          </a:prstGeom>
          <a:ln w="12700">
            <a:miter lim="400000"/>
          </a:ln>
        </p:spPr>
      </p:pic>
      <p:sp>
        <p:nvSpPr>
          <p:cNvPr id="319" name="Shape 319"/>
          <p:cNvSpPr/>
          <p:nvPr/>
        </p:nvSpPr>
        <p:spPr>
          <a:xfrm>
            <a:off x="3548550" y="4906165"/>
            <a:ext cx="2171267" cy="642130"/>
          </a:xfrm>
          <a:prstGeom prst="rect">
            <a:avLst/>
          </a:prstGeom>
          <a:solidFill>
            <a:srgbClr val="FFFFFF">
              <a:alpha val="70000"/>
            </a:srgbClr>
          </a:solidFill>
          <a:ln w="12700">
            <a:solidFill>
              <a:srgbClr val="000000">
                <a:alpha val="70000"/>
              </a:srgbClr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17859" tIns="17859" rIns="17859" bIns="17859" anchor="ctr">
            <a:spAutoFit/>
          </a:bodyPr>
          <a:lstStyle/>
          <a:p>
            <a:pPr defTabSz="294669">
              <a:defRPr sz="2800" b="1">
                <a:solidFill>
                  <a:srgbClr val="000000"/>
                </a:solidFill>
              </a:defRPr>
            </a:pPr>
            <a:r>
              <a:rPr sz="1969"/>
              <a:t>Kr Gas Chamber</a:t>
            </a:r>
          </a:p>
          <a:p>
            <a:pPr defTabSz="294669">
              <a:defRPr sz="2800" b="1">
                <a:solidFill>
                  <a:srgbClr val="000000"/>
                </a:solidFill>
              </a:defRPr>
            </a:pPr>
            <a:r>
              <a:rPr sz="1969"/>
              <a:t>(RF Cavity inside)</a:t>
            </a:r>
          </a:p>
        </p:txBody>
      </p:sp>
      <p:sp>
        <p:nvSpPr>
          <p:cNvPr id="320" name="Shape 320"/>
          <p:cNvSpPr/>
          <p:nvPr/>
        </p:nvSpPr>
        <p:spPr>
          <a:xfrm>
            <a:off x="4173361" y="5866788"/>
            <a:ext cx="3815948" cy="339098"/>
          </a:xfrm>
          <a:prstGeom prst="rect">
            <a:avLst/>
          </a:prstGeom>
          <a:solidFill>
            <a:srgbClr val="FFFFFF">
              <a:alpha val="70000"/>
            </a:srgbClr>
          </a:solidFill>
          <a:ln w="12700">
            <a:solidFill>
              <a:srgbClr val="000000">
                <a:alpha val="70000"/>
              </a:srgbClr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17859" tIns="17859" rIns="17859" bIns="17859" anchor="ctr">
            <a:spAutoFit/>
          </a:bodyPr>
          <a:lstStyle>
            <a:lvl1pPr defTabSz="419100">
              <a:defRPr sz="2800" b="1">
                <a:solidFill>
                  <a:srgbClr val="000000"/>
                </a:solidFill>
              </a:defRPr>
            </a:lvl1pPr>
          </a:lstStyle>
          <a:p>
            <a:r>
              <a:rPr sz="1969"/>
              <a:t>Three layers of magnetic shield</a:t>
            </a:r>
          </a:p>
        </p:txBody>
      </p:sp>
      <p:sp>
        <p:nvSpPr>
          <p:cNvPr id="321" name="Shape 321"/>
          <p:cNvSpPr/>
          <p:nvPr/>
        </p:nvSpPr>
        <p:spPr>
          <a:xfrm>
            <a:off x="5556712" y="1163343"/>
            <a:ext cx="2095926" cy="642130"/>
          </a:xfrm>
          <a:prstGeom prst="rect">
            <a:avLst/>
          </a:prstGeom>
          <a:solidFill>
            <a:srgbClr val="FFFFFF">
              <a:alpha val="70000"/>
            </a:srgbClr>
          </a:solidFill>
          <a:ln w="12700">
            <a:solidFill>
              <a:srgbClr val="000000">
                <a:alpha val="70000"/>
              </a:srgbClr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17859" tIns="17859" rIns="17859" bIns="17859" anchor="ctr">
            <a:spAutoFit/>
          </a:bodyPr>
          <a:lstStyle/>
          <a:p>
            <a:pPr defTabSz="294669">
              <a:defRPr sz="2800" b="1">
                <a:solidFill>
                  <a:srgbClr val="000000"/>
                </a:solidFill>
              </a:defRPr>
            </a:pPr>
            <a:r>
              <a:rPr sz="1969"/>
              <a:t>Positron Counter</a:t>
            </a:r>
          </a:p>
          <a:p>
            <a:pPr defTabSz="294669">
              <a:defRPr sz="2800" b="1">
                <a:solidFill>
                  <a:srgbClr val="000000"/>
                </a:solidFill>
              </a:defRPr>
            </a:pPr>
            <a:r>
              <a:rPr sz="1969"/>
              <a:t>w/Al Absorber</a:t>
            </a:r>
          </a:p>
        </p:txBody>
      </p:sp>
      <p:sp>
        <p:nvSpPr>
          <p:cNvPr id="322" name="Shape 322"/>
          <p:cNvSpPr/>
          <p:nvPr/>
        </p:nvSpPr>
        <p:spPr>
          <a:xfrm>
            <a:off x="1305395" y="1314859"/>
            <a:ext cx="3262912" cy="339098"/>
          </a:xfrm>
          <a:prstGeom prst="rect">
            <a:avLst/>
          </a:prstGeom>
          <a:solidFill>
            <a:srgbClr val="FFFFFF">
              <a:alpha val="70000"/>
            </a:srgbClr>
          </a:solidFill>
          <a:ln w="12700">
            <a:solidFill>
              <a:srgbClr val="000000">
                <a:alpha val="70000"/>
              </a:srgbClr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17859" tIns="17859" rIns="17859" bIns="17859" anchor="ctr">
            <a:spAutoFit/>
          </a:bodyPr>
          <a:lstStyle>
            <a:lvl1pPr defTabSz="419100">
              <a:defRPr sz="2800" b="1">
                <a:solidFill>
                  <a:srgbClr val="000000"/>
                </a:solidFill>
              </a:defRPr>
            </a:lvl1pPr>
          </a:lstStyle>
          <a:p>
            <a:r>
              <a:rPr sz="1969"/>
              <a:t>Fiber Beam Profile Monitor</a:t>
            </a:r>
          </a:p>
        </p:txBody>
      </p:sp>
      <p:sp>
        <p:nvSpPr>
          <p:cNvPr id="323" name="Shape 323"/>
          <p:cNvSpPr/>
          <p:nvPr/>
        </p:nvSpPr>
        <p:spPr>
          <a:xfrm>
            <a:off x="916404" y="4161218"/>
            <a:ext cx="1569407" cy="339098"/>
          </a:xfrm>
          <a:prstGeom prst="rect">
            <a:avLst/>
          </a:prstGeom>
          <a:solidFill>
            <a:srgbClr val="FFFFFF">
              <a:alpha val="70000"/>
            </a:srgbClr>
          </a:solidFill>
          <a:ln w="12700">
            <a:solidFill>
              <a:srgbClr val="000000">
                <a:alpha val="70000"/>
              </a:srgbClr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17859" tIns="17859" rIns="17859" bIns="17859" anchor="ctr">
            <a:spAutoFit/>
          </a:bodyPr>
          <a:lstStyle>
            <a:lvl1pPr defTabSz="419100">
              <a:defRPr sz="2800" b="1">
                <a:solidFill>
                  <a:srgbClr val="000000"/>
                </a:solidFill>
              </a:defRPr>
            </a:lvl1pPr>
          </a:lstStyle>
          <a:p>
            <a:r>
              <a:rPr sz="1969"/>
              <a:t>Muon Beam</a:t>
            </a:r>
          </a:p>
        </p:txBody>
      </p:sp>
      <p:sp>
        <p:nvSpPr>
          <p:cNvPr id="324" name="Shape 324"/>
          <p:cNvSpPr/>
          <p:nvPr/>
        </p:nvSpPr>
        <p:spPr>
          <a:xfrm>
            <a:off x="1022895" y="3705820"/>
            <a:ext cx="993483" cy="0"/>
          </a:xfrm>
          <a:prstGeom prst="line">
            <a:avLst/>
          </a:prstGeom>
          <a:ln w="38100">
            <a:solidFill>
              <a:srgbClr val="FFFFFF"/>
            </a:solidFill>
            <a:miter lim="400000"/>
            <a:tailEnd type="stealth"/>
          </a:ln>
        </p:spPr>
        <p:txBody>
          <a:bodyPr lIns="35719" tIns="35719" rIns="35719" bIns="35719" anchor="ctr"/>
          <a:lstStyle/>
          <a:p>
            <a:pPr defTabSz="294669">
              <a:defRPr sz="24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Light"/>
              </a:defRPr>
            </a:pPr>
            <a:endParaRPr sz="1687"/>
          </a:p>
        </p:txBody>
      </p:sp>
      <p:sp>
        <p:nvSpPr>
          <p:cNvPr id="325" name="Shape 325"/>
          <p:cNvSpPr/>
          <p:nvPr/>
        </p:nvSpPr>
        <p:spPr>
          <a:xfrm>
            <a:off x="1415801" y="6036337"/>
            <a:ext cx="1320706" cy="1"/>
          </a:xfrm>
          <a:prstGeom prst="line">
            <a:avLst/>
          </a:prstGeom>
          <a:ln w="38100">
            <a:solidFill>
              <a:srgbClr val="FFFFFF">
                <a:alpha val="70000"/>
              </a:srgbClr>
            </a:solidFill>
            <a:miter lim="400000"/>
            <a:headEnd type="arrow"/>
            <a:tailEnd type="arrow"/>
          </a:ln>
        </p:spPr>
        <p:txBody>
          <a:bodyPr lIns="35719" tIns="35719" rIns="35719" bIns="35719" anchor="ctr"/>
          <a:lstStyle/>
          <a:p>
            <a:pPr defTabSz="294669">
              <a:defRPr sz="24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Light"/>
              </a:defRPr>
            </a:pPr>
            <a:endParaRPr sz="1687"/>
          </a:p>
        </p:txBody>
      </p:sp>
      <p:sp>
        <p:nvSpPr>
          <p:cNvPr id="326" name="Shape 326"/>
          <p:cNvSpPr/>
          <p:nvPr/>
        </p:nvSpPr>
        <p:spPr>
          <a:xfrm>
            <a:off x="1514191" y="5656518"/>
            <a:ext cx="905697" cy="3491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200 mm</a:t>
            </a:r>
          </a:p>
        </p:txBody>
      </p:sp>
      <p:sp>
        <p:nvSpPr>
          <p:cNvPr id="327" name="Shape 327"/>
          <p:cNvSpPr/>
          <p:nvPr/>
        </p:nvSpPr>
        <p:spPr>
          <a:xfrm>
            <a:off x="2936135" y="1812726"/>
            <a:ext cx="1" cy="892969"/>
          </a:xfrm>
          <a:prstGeom prst="line">
            <a:avLst/>
          </a:prstGeom>
          <a:ln w="25400">
            <a:solidFill>
              <a:srgbClr val="FFFFFF"/>
            </a:solidFill>
            <a:miter lim="400000"/>
            <a:tailEnd type="stealth"/>
          </a:ln>
        </p:spPr>
        <p:txBody>
          <a:bodyPr lIns="35719" tIns="35719" rIns="35719" bIns="35719" anchor="ctr"/>
          <a:lstStyle/>
          <a:p>
            <a:pPr defTabSz="294669">
              <a:defRPr sz="24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Light"/>
              </a:defRPr>
            </a:pPr>
            <a:endParaRPr sz="1687"/>
          </a:p>
        </p:txBody>
      </p:sp>
      <p:sp>
        <p:nvSpPr>
          <p:cNvPr id="328" name="Shape 328"/>
          <p:cNvSpPr/>
          <p:nvPr/>
        </p:nvSpPr>
        <p:spPr>
          <a:xfrm>
            <a:off x="6634758" y="1995480"/>
            <a:ext cx="1" cy="710215"/>
          </a:xfrm>
          <a:prstGeom prst="line">
            <a:avLst/>
          </a:prstGeom>
          <a:ln w="25400">
            <a:solidFill>
              <a:srgbClr val="FFFFFF"/>
            </a:solidFill>
            <a:miter lim="400000"/>
            <a:tailEnd type="stealth"/>
          </a:ln>
        </p:spPr>
        <p:txBody>
          <a:bodyPr lIns="35719" tIns="35719" rIns="35719" bIns="35719" anchor="ctr"/>
          <a:lstStyle/>
          <a:p>
            <a:pPr defTabSz="294669">
              <a:defRPr sz="24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Light"/>
              </a:defRPr>
            </a:pPr>
            <a:endParaRPr sz="1687"/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BF799229-FAC1-4CA7-BB40-53D00F4B88B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n-US" altLang="ja-JP" smtClean="0"/>
              <a:pPr lvl="0"/>
              <a:t>13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245703523"/>
      </p:ext>
    </p:extLst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Shape 34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3049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dirty="0"/>
              <a:t>Magnetic Shield and Field Probe</a:t>
            </a:r>
          </a:p>
        </p:txBody>
      </p:sp>
      <p:pic>
        <p:nvPicPr>
          <p:cNvPr id="351" name="IMG_6653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195321" y="1052205"/>
            <a:ext cx="3138007" cy="4184009"/>
          </a:xfrm>
          <a:prstGeom prst="rect">
            <a:avLst/>
          </a:prstGeom>
          <a:ln w="12700">
            <a:miter lim="400000"/>
          </a:ln>
        </p:spPr>
      </p:pic>
      <p:pic>
        <p:nvPicPr>
          <p:cNvPr id="352" name="IMG_6650.jpe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3368183" y="1051565"/>
            <a:ext cx="5580528" cy="4185397"/>
          </a:xfrm>
          <a:prstGeom prst="rect">
            <a:avLst/>
          </a:prstGeom>
          <a:ln w="12700">
            <a:miter lim="400000"/>
          </a:ln>
        </p:spPr>
      </p:pic>
      <p:sp>
        <p:nvSpPr>
          <p:cNvPr id="353" name="Shape 353"/>
          <p:cNvSpPr/>
          <p:nvPr/>
        </p:nvSpPr>
        <p:spPr>
          <a:xfrm>
            <a:off x="330544" y="5359072"/>
            <a:ext cx="2486258" cy="5913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>
              <a:defRPr sz="24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sz="1687"/>
              <a:t>Assembled magnetic shield</a:t>
            </a:r>
          </a:p>
          <a:p>
            <a:pPr>
              <a:defRPr sz="24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sz="1687"/>
              <a:t>without top boards</a:t>
            </a:r>
          </a:p>
        </p:txBody>
      </p:sp>
      <p:sp>
        <p:nvSpPr>
          <p:cNvPr id="354" name="Shape 354"/>
          <p:cNvSpPr/>
          <p:nvPr/>
        </p:nvSpPr>
        <p:spPr>
          <a:xfrm>
            <a:off x="4724573" y="5359072"/>
            <a:ext cx="2505494" cy="5913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>
              <a:defRPr sz="24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sz="1687"/>
              <a:t>Magnetic field probe holder</a:t>
            </a:r>
          </a:p>
          <a:p>
            <a:pPr>
              <a:defRPr sz="24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sz="1687"/>
              <a:t>and its moving system</a:t>
            </a:r>
          </a:p>
        </p:txBody>
      </p:sp>
      <p:sp>
        <p:nvSpPr>
          <p:cNvPr id="355" name="Shape 355"/>
          <p:cNvSpPr/>
          <p:nvPr/>
        </p:nvSpPr>
        <p:spPr>
          <a:xfrm rot="21030000">
            <a:off x="1742098" y="4022382"/>
            <a:ext cx="947375" cy="3642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700">
                <a:solidFill>
                  <a:srgbClr val="FFFFFF"/>
                </a:solidFill>
              </a:defRPr>
            </a:lvl1pPr>
          </a:lstStyle>
          <a:p>
            <a:r>
              <a:rPr sz="1898"/>
              <a:t>700 mm</a:t>
            </a:r>
          </a:p>
        </p:txBody>
      </p:sp>
      <p:sp>
        <p:nvSpPr>
          <p:cNvPr id="356" name="Shape 356"/>
          <p:cNvSpPr/>
          <p:nvPr/>
        </p:nvSpPr>
        <p:spPr>
          <a:xfrm flipV="1">
            <a:off x="1339617" y="3866194"/>
            <a:ext cx="1677328" cy="280689"/>
          </a:xfrm>
          <a:prstGeom prst="line">
            <a:avLst/>
          </a:prstGeom>
          <a:ln w="25400">
            <a:solidFill>
              <a:srgbClr val="FFFFFF"/>
            </a:solidFill>
            <a:miter lim="400000"/>
            <a:headEnd type="arrow"/>
            <a:tailEnd type="arrow"/>
          </a:ln>
        </p:spPr>
        <p:txBody>
          <a:bodyPr lIns="35719" tIns="35719" rIns="35719" bIns="35719" anchor="ctr"/>
          <a:lstStyle/>
          <a:p>
            <a:pPr defTabSz="294669">
              <a:defRPr sz="24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Light"/>
              </a:defRPr>
            </a:pPr>
            <a:endParaRPr sz="1687"/>
          </a:p>
        </p:txBody>
      </p:sp>
      <p:sp>
        <p:nvSpPr>
          <p:cNvPr id="357" name="Shape 357"/>
          <p:cNvSpPr/>
          <p:nvPr/>
        </p:nvSpPr>
        <p:spPr>
          <a:xfrm>
            <a:off x="3969997" y="2096364"/>
            <a:ext cx="2806859" cy="6562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>
              <a:defRPr sz="2700">
                <a:solidFill>
                  <a:srgbClr val="FFFFFF"/>
                </a:solidFill>
              </a:defRPr>
            </a:pPr>
            <a:r>
              <a:rPr sz="1898"/>
              <a:t>Fluxgate magnetic probe</a:t>
            </a:r>
          </a:p>
          <a:p>
            <a:pPr>
              <a:defRPr sz="2700">
                <a:solidFill>
                  <a:srgbClr val="FFFFFF"/>
                </a:solidFill>
              </a:defRPr>
            </a:pPr>
            <a:r>
              <a:rPr sz="1898"/>
              <a:t>35 mm x 35 mm x 35 mm</a:t>
            </a: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7A4601F3-9BF5-4D8B-86CE-A5A0D719C70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n-US" altLang="ja-JP" smtClean="0"/>
              <a:pPr lvl="0"/>
              <a:t>14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305138374"/>
      </p:ext>
    </p:extLst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Shape 330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29008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dirty="0"/>
              <a:t>Inside of the Gas Chamber</a:t>
            </a:r>
          </a:p>
        </p:txBody>
      </p:sp>
      <p:pic>
        <p:nvPicPr>
          <p:cNvPr id="332" name="DSCN1919.jpeg"/>
          <p:cNvPicPr>
            <a:picLocks noChangeAspect="1"/>
          </p:cNvPicPr>
          <p:nvPr/>
        </p:nvPicPr>
        <p:blipFill>
          <a:blip r:embed="rId2" cstate="print">
            <a:extLst/>
          </a:blip>
          <a:srcRect t="4090" b="4090"/>
          <a:stretch>
            <a:fillRect/>
          </a:stretch>
        </p:blipFill>
        <p:spPr>
          <a:xfrm>
            <a:off x="1306818" y="942500"/>
            <a:ext cx="5949910" cy="4097337"/>
          </a:xfrm>
          <a:prstGeom prst="rect">
            <a:avLst/>
          </a:prstGeom>
          <a:ln w="12700">
            <a:miter lim="400000"/>
          </a:ln>
        </p:spPr>
      </p:pic>
      <p:sp>
        <p:nvSpPr>
          <p:cNvPr id="333" name="Shape 333"/>
          <p:cNvSpPr/>
          <p:nvPr/>
        </p:nvSpPr>
        <p:spPr>
          <a:xfrm>
            <a:off x="1342529" y="1992882"/>
            <a:ext cx="1662315" cy="349135"/>
          </a:xfrm>
          <a:prstGeom prst="rect">
            <a:avLst/>
          </a:prstGeom>
          <a:solidFill>
            <a:srgbClr val="FFFFFF">
              <a:alpha val="80414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r>
              <a:t>Pickup antenna</a:t>
            </a:r>
          </a:p>
        </p:txBody>
      </p:sp>
      <p:sp>
        <p:nvSpPr>
          <p:cNvPr id="334" name="Shape 334"/>
          <p:cNvSpPr/>
          <p:nvPr/>
        </p:nvSpPr>
        <p:spPr>
          <a:xfrm>
            <a:off x="5179938" y="1837589"/>
            <a:ext cx="1482778" cy="349135"/>
          </a:xfrm>
          <a:prstGeom prst="rect">
            <a:avLst/>
          </a:prstGeom>
          <a:solidFill>
            <a:srgbClr val="FFFFFF">
              <a:alpha val="80414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r>
              <a:t>Input antenna</a:t>
            </a:r>
          </a:p>
        </p:txBody>
      </p:sp>
      <p:sp>
        <p:nvSpPr>
          <p:cNvPr id="335" name="Shape 335"/>
          <p:cNvSpPr/>
          <p:nvPr/>
        </p:nvSpPr>
        <p:spPr>
          <a:xfrm>
            <a:off x="2891771" y="3531253"/>
            <a:ext cx="1166410" cy="349135"/>
          </a:xfrm>
          <a:prstGeom prst="rect">
            <a:avLst/>
          </a:prstGeom>
          <a:solidFill>
            <a:srgbClr val="FFFFFF">
              <a:alpha val="80414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r>
              <a:t>Tuning bar</a:t>
            </a:r>
          </a:p>
        </p:txBody>
      </p:sp>
      <p:sp>
        <p:nvSpPr>
          <p:cNvPr id="336" name="Shape 336"/>
          <p:cNvSpPr/>
          <p:nvPr/>
        </p:nvSpPr>
        <p:spPr>
          <a:xfrm>
            <a:off x="778763" y="4115207"/>
            <a:ext cx="2210925" cy="349135"/>
          </a:xfrm>
          <a:prstGeom prst="rect">
            <a:avLst/>
          </a:prstGeom>
          <a:solidFill>
            <a:srgbClr val="FFFFFF">
              <a:alpha val="80414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r>
              <a:t>Piezo positioner</a:t>
            </a:r>
          </a:p>
        </p:txBody>
      </p:sp>
      <p:sp>
        <p:nvSpPr>
          <p:cNvPr id="337" name="Shape 337"/>
          <p:cNvSpPr/>
          <p:nvPr/>
        </p:nvSpPr>
        <p:spPr>
          <a:xfrm rot="17846924">
            <a:off x="4879074" y="3179482"/>
            <a:ext cx="713337" cy="3491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81 mm</a:t>
            </a:r>
          </a:p>
        </p:txBody>
      </p:sp>
      <p:sp>
        <p:nvSpPr>
          <p:cNvPr id="338" name="Shape 338"/>
          <p:cNvSpPr/>
          <p:nvPr/>
        </p:nvSpPr>
        <p:spPr>
          <a:xfrm flipV="1">
            <a:off x="4594921" y="2467864"/>
            <a:ext cx="921480" cy="1772372"/>
          </a:xfrm>
          <a:prstGeom prst="line">
            <a:avLst/>
          </a:prstGeom>
          <a:ln w="25400">
            <a:solidFill>
              <a:srgbClr val="FFFFFF"/>
            </a:solidFill>
            <a:miter lim="400000"/>
            <a:headEnd type="arrow"/>
            <a:tailEnd type="arrow"/>
          </a:ln>
        </p:spPr>
        <p:txBody>
          <a:bodyPr lIns="35719" tIns="35719" rIns="35719" bIns="35719" anchor="ctr"/>
          <a:lstStyle/>
          <a:p>
            <a:pPr defTabSz="294669">
              <a:defRPr sz="24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Light"/>
              </a:defRPr>
            </a:pPr>
            <a:endParaRPr sz="1687"/>
          </a:p>
        </p:txBody>
      </p:sp>
      <p:sp>
        <p:nvSpPr>
          <p:cNvPr id="339" name="Shape 339"/>
          <p:cNvSpPr/>
          <p:nvPr/>
        </p:nvSpPr>
        <p:spPr>
          <a:xfrm>
            <a:off x="129528" y="5113943"/>
            <a:ext cx="6594755" cy="8056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marL="261928" indent="-261928">
              <a:spcBef>
                <a:spcPts val="1406"/>
              </a:spcBef>
              <a:buClr>
                <a:srgbClr val="A93400"/>
              </a:buClr>
              <a:buSzPct val="125000"/>
              <a:buFont typeface="Lucida Grande"/>
              <a:buChar char="■"/>
              <a:defRPr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Expected Q-value is 10000, microwave power is up to 3 W </a:t>
            </a:r>
          </a:p>
          <a:p>
            <a:pPr marL="261928" indent="-261928">
              <a:spcBef>
                <a:spcPts val="1406"/>
              </a:spcBef>
              <a:buClr>
                <a:srgbClr val="A93400"/>
              </a:buClr>
              <a:buSzPct val="125000"/>
              <a:buFont typeface="Lucida Grande"/>
              <a:buChar char="■"/>
              <a:defRPr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TM110 mode at 4.463 GHz, +-1 MHz tuning by a piezo positioner</a:t>
            </a: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589AF41E-F51B-433C-B7D8-0293A863C1B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n-US" altLang="ja-JP" smtClean="0"/>
              <a:pPr lvl="0"/>
              <a:t>15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887021572"/>
      </p:ext>
    </p:extLst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E77975F6-0D1F-448D-8751-B44D6F12257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n-US" altLang="ja-JP" smtClean="0"/>
              <a:pPr lvl="0"/>
              <a:t>16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996447165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48128" y="-148540"/>
            <a:ext cx="8728672" cy="1143000"/>
          </a:xfrm>
        </p:spPr>
        <p:txBody>
          <a:bodyPr>
            <a:normAutofit/>
          </a:bodyPr>
          <a:lstStyle/>
          <a:p>
            <a:r>
              <a:rPr lang="en-US" altLang="ja-JP" dirty="0"/>
              <a:t>1</a:t>
            </a:r>
            <a:r>
              <a:rPr lang="en-US" altLang="ja-JP" baseline="30000" dirty="0"/>
              <a:t>st</a:t>
            </a:r>
            <a:r>
              <a:rPr lang="en-US" altLang="ja-JP" dirty="0"/>
              <a:t> </a:t>
            </a:r>
            <a:r>
              <a:rPr lang="en-US" altLang="ja-JP" dirty="0" err="1"/>
              <a:t>MuSEUM</a:t>
            </a:r>
            <a:r>
              <a:rPr lang="en-US" altLang="ja-JP" dirty="0"/>
              <a:t> Zero Field Experiment</a:t>
            </a:r>
            <a:endParaRPr kumimoji="1" lang="ja-JP" altLang="en-US" dirty="0"/>
          </a:p>
        </p:txBody>
      </p:sp>
      <p:pic>
        <p:nvPicPr>
          <p:cNvPr id="6" name="コンテンツ プレースホルダー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680942"/>
            <a:ext cx="4172041" cy="2764903"/>
          </a:xfrm>
        </p:spPr>
      </p:pic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002D18-4B52-4587-BCF4-E3A3EDC0249B}" type="datetime1">
              <a:rPr lang="ja-JP" altLang="en-US" smtClean="0"/>
              <a:t>2019/2/25</a:t>
            </a:fld>
            <a:endParaRPr lang="ja-JP" altLang="en-US"/>
          </a:p>
        </p:txBody>
      </p:sp>
      <p:sp>
        <p:nvSpPr>
          <p:cNvPr id="7" name="Shape 225"/>
          <p:cNvSpPr/>
          <p:nvPr/>
        </p:nvSpPr>
        <p:spPr>
          <a:xfrm>
            <a:off x="4684985" y="836712"/>
            <a:ext cx="3503327" cy="1846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altLang="ja-JP" sz="2000" dirty="0">
                <a:solidFill>
                  <a:srgbClr val="424242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2016. June. 3(24h) 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2000" dirty="0">
                <a:solidFill>
                  <a:srgbClr val="424242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Beam profile measurement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endParaRPr lang="en-US" sz="2000" dirty="0">
              <a:solidFill>
                <a:srgbClr val="424242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 dirty="0">
                <a:solidFill>
                  <a:srgbClr val="424242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201</a:t>
            </a:r>
            <a:r>
              <a:rPr lang="en-US" sz="2000" dirty="0">
                <a:solidFill>
                  <a:srgbClr val="424242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6</a:t>
            </a:r>
            <a:r>
              <a:rPr sz="2000" dirty="0">
                <a:solidFill>
                  <a:srgbClr val="424242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. </a:t>
            </a:r>
            <a:r>
              <a:rPr lang="en-US" sz="2000" dirty="0">
                <a:solidFill>
                  <a:srgbClr val="424242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June</a:t>
            </a:r>
            <a:r>
              <a:rPr sz="2000" dirty="0">
                <a:solidFill>
                  <a:srgbClr val="424242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. </a:t>
            </a:r>
            <a:r>
              <a:rPr lang="en-US" sz="2000" dirty="0">
                <a:solidFill>
                  <a:srgbClr val="424242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12</a:t>
            </a:r>
            <a:r>
              <a:rPr sz="2000" dirty="0">
                <a:solidFill>
                  <a:srgbClr val="424242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-</a:t>
            </a:r>
            <a:r>
              <a:rPr lang="en-US" sz="2000" dirty="0">
                <a:solidFill>
                  <a:srgbClr val="424242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14(60h)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2000" dirty="0" err="1">
                <a:solidFill>
                  <a:srgbClr val="424242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Muonium</a:t>
            </a:r>
            <a:r>
              <a:rPr lang="en-US" sz="2000" dirty="0">
                <a:solidFill>
                  <a:srgbClr val="424242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 Resonance Search</a:t>
            </a:r>
            <a:endParaRPr sz="2000" dirty="0">
              <a:solidFill>
                <a:srgbClr val="424242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endParaRPr sz="2000" dirty="0">
              <a:solidFill>
                <a:srgbClr val="424242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525499" y="3466319"/>
            <a:ext cx="8728672" cy="29546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Results  </a:t>
            </a:r>
          </a:p>
          <a:p>
            <a:endParaRPr kumimoji="1" lang="en-US" altLang="ja-JP" sz="2400" dirty="0"/>
          </a:p>
          <a:p>
            <a:pPr marL="342900" indent="-342900">
              <a:buAutoNum type="arabicPlain"/>
            </a:pPr>
            <a:r>
              <a:rPr lang="en-US" altLang="ja-JP" sz="2400" dirty="0"/>
              <a:t>Good zero field condition (~100nT) was obtained. </a:t>
            </a:r>
          </a:p>
          <a:p>
            <a:pPr marL="342900" indent="-342900">
              <a:buAutoNum type="arabicPlain"/>
            </a:pPr>
            <a:r>
              <a:rPr kumimoji="1" lang="en-US" altLang="ja-JP" sz="2400" dirty="0"/>
              <a:t>Beam profile was successfully measured.</a:t>
            </a:r>
          </a:p>
          <a:p>
            <a:pPr marL="342900" indent="-342900">
              <a:buAutoNum type="arabicPlain"/>
            </a:pPr>
            <a:r>
              <a:rPr lang="en-US" altLang="ja-JP" sz="2400" dirty="0"/>
              <a:t>Enough RF power and cavity Q value were obtained</a:t>
            </a:r>
          </a:p>
          <a:p>
            <a:pPr marL="342900" indent="-342900">
              <a:buAutoNum type="arabicPlain"/>
            </a:pPr>
            <a:r>
              <a:rPr kumimoji="1" lang="en-US" altLang="ja-JP" sz="2400" dirty="0"/>
              <a:t>All detectors were working properly.</a:t>
            </a:r>
          </a:p>
          <a:p>
            <a:pPr marL="342900" indent="-342900">
              <a:buAutoNum type="arabicPlain"/>
            </a:pPr>
            <a:r>
              <a:rPr lang="en-US" altLang="ja-JP" sz="2400" dirty="0">
                <a:solidFill>
                  <a:srgbClr val="FF0000"/>
                </a:solidFill>
              </a:rPr>
              <a:t>After several trial, </a:t>
            </a:r>
            <a:r>
              <a:rPr lang="en-US" altLang="ja-JP" sz="2400" dirty="0" err="1">
                <a:solidFill>
                  <a:srgbClr val="FF0000"/>
                </a:solidFill>
              </a:rPr>
              <a:t>Muonium</a:t>
            </a:r>
            <a:r>
              <a:rPr lang="en-US" altLang="ja-JP" sz="2400" dirty="0">
                <a:solidFill>
                  <a:srgbClr val="FF0000"/>
                </a:solidFill>
              </a:rPr>
              <a:t> HFS resonances was obtained! </a:t>
            </a:r>
            <a:endParaRPr kumimoji="1" lang="en-US" altLang="ja-JP" sz="2400" dirty="0">
              <a:solidFill>
                <a:srgbClr val="FF0000"/>
              </a:solidFill>
            </a:endParaRPr>
          </a:p>
          <a:p>
            <a:endParaRPr kumimoji="1" lang="ja-JP" altLang="en-US" dirty="0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13DFF155-5FAA-40E8-9C73-34F637308E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t>PhiPsi2019</a:t>
            </a:r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D015B25D-9225-4A73-8A3E-5A359C34E4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37353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4" name="Screenshot 2016-09-09 12.00.49.png"/>
          <p:cNvPicPr>
            <a:picLocks noChangeAspect="1"/>
          </p:cNvPicPr>
          <p:nvPr/>
        </p:nvPicPr>
        <p:blipFill>
          <a:blip r:embed="rId2" cstate="print">
            <a:extLst/>
          </a:blip>
          <a:srcRect l="6336" t="13971" r="9387" b="7495"/>
          <a:stretch>
            <a:fillRect/>
          </a:stretch>
        </p:blipFill>
        <p:spPr>
          <a:xfrm>
            <a:off x="3465892" y="1081405"/>
            <a:ext cx="4907876" cy="2427790"/>
          </a:xfrm>
          <a:prstGeom prst="rect">
            <a:avLst/>
          </a:prstGeom>
          <a:ln w="12700">
            <a:miter lim="400000"/>
          </a:ln>
        </p:spPr>
      </p:pic>
      <p:pic>
        <p:nvPicPr>
          <p:cNvPr id="405" name="Screenshot 2016-09-09 12.03.36.png"/>
          <p:cNvPicPr>
            <a:picLocks noChangeAspect="1"/>
          </p:cNvPicPr>
          <p:nvPr/>
        </p:nvPicPr>
        <p:blipFill>
          <a:blip r:embed="rId3" cstate="print">
            <a:extLst/>
          </a:blip>
          <a:srcRect l="5794" t="14339" r="9541" b="8042"/>
          <a:stretch>
            <a:fillRect/>
          </a:stretch>
        </p:blipFill>
        <p:spPr>
          <a:xfrm>
            <a:off x="3441921" y="3733346"/>
            <a:ext cx="4908011" cy="2388540"/>
          </a:xfrm>
          <a:prstGeom prst="rect">
            <a:avLst/>
          </a:prstGeom>
          <a:ln w="12700">
            <a:miter lim="400000"/>
          </a:ln>
        </p:spPr>
      </p:pic>
      <p:sp>
        <p:nvSpPr>
          <p:cNvPr id="406" name="Shape 406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70609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dirty="0"/>
              <a:t>Time Dependent Spin Flip Signal</a:t>
            </a:r>
          </a:p>
        </p:txBody>
      </p:sp>
      <p:sp>
        <p:nvSpPr>
          <p:cNvPr id="408" name="Shape 408"/>
          <p:cNvSpPr/>
          <p:nvPr/>
        </p:nvSpPr>
        <p:spPr>
          <a:xfrm>
            <a:off x="269289" y="1566720"/>
            <a:ext cx="2059859" cy="14571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r>
              <a:t>Near at Resonance</a:t>
            </a:r>
          </a:p>
          <a:p>
            <a:r>
              <a:t>4463.1 MHz</a:t>
            </a:r>
          </a:p>
          <a:p>
            <a:r>
              <a:t>RF frequency</a:t>
            </a:r>
          </a:p>
          <a:p>
            <a:r>
              <a:t>1.0 Kr atm</a:t>
            </a:r>
          </a:p>
          <a:p>
            <a:r>
              <a:t>27.4 MeV/c muon</a:t>
            </a:r>
          </a:p>
        </p:txBody>
      </p:sp>
      <p:sp>
        <p:nvSpPr>
          <p:cNvPr id="409" name="Shape 409"/>
          <p:cNvSpPr/>
          <p:nvPr/>
        </p:nvSpPr>
        <p:spPr>
          <a:xfrm>
            <a:off x="293259" y="3915020"/>
            <a:ext cx="2604684" cy="14571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r>
              <a:t>Off-Resonance</a:t>
            </a:r>
          </a:p>
          <a:p>
            <a:r>
              <a:t>RF frequency was far detuned</a:t>
            </a:r>
          </a:p>
          <a:p>
            <a:r>
              <a:t>1.0 Kr atm</a:t>
            </a:r>
          </a:p>
          <a:p>
            <a:r>
              <a:t>27.4 MeV/c muon</a:t>
            </a:r>
          </a:p>
        </p:txBody>
      </p:sp>
      <p:sp>
        <p:nvSpPr>
          <p:cNvPr id="410" name="Shape 410"/>
          <p:cNvSpPr/>
          <p:nvPr/>
        </p:nvSpPr>
        <p:spPr>
          <a:xfrm>
            <a:off x="3757809" y="2740635"/>
            <a:ext cx="4525158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 defTabSz="294669">
              <a:defRPr sz="24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Light"/>
              </a:defRPr>
            </a:pPr>
            <a:endParaRPr sz="1687"/>
          </a:p>
        </p:txBody>
      </p:sp>
      <p:sp>
        <p:nvSpPr>
          <p:cNvPr id="411" name="Shape 411"/>
          <p:cNvSpPr/>
          <p:nvPr/>
        </p:nvSpPr>
        <p:spPr>
          <a:xfrm>
            <a:off x="3746567" y="5368159"/>
            <a:ext cx="4525159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 defTabSz="294669">
              <a:defRPr sz="24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Light"/>
              </a:defRPr>
            </a:pPr>
            <a:endParaRPr sz="1687"/>
          </a:p>
        </p:txBody>
      </p:sp>
      <p:sp>
        <p:nvSpPr>
          <p:cNvPr id="412" name="Shape 412"/>
          <p:cNvSpPr/>
          <p:nvPr/>
        </p:nvSpPr>
        <p:spPr>
          <a:xfrm>
            <a:off x="7114305" y="3419632"/>
            <a:ext cx="969817" cy="3491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r>
              <a:t>time (ns)</a:t>
            </a:r>
          </a:p>
        </p:txBody>
      </p:sp>
      <p:sp>
        <p:nvSpPr>
          <p:cNvPr id="413" name="Shape 413"/>
          <p:cNvSpPr/>
          <p:nvPr/>
        </p:nvSpPr>
        <p:spPr>
          <a:xfrm>
            <a:off x="7033938" y="6169450"/>
            <a:ext cx="969817" cy="3491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r>
              <a:t>time (ns)</a:t>
            </a:r>
          </a:p>
        </p:txBody>
      </p:sp>
      <p:sp>
        <p:nvSpPr>
          <p:cNvPr id="414" name="Shape 414"/>
          <p:cNvSpPr/>
          <p:nvPr/>
        </p:nvSpPr>
        <p:spPr>
          <a:xfrm rot="16200000">
            <a:off x="2511899" y="1810226"/>
            <a:ext cx="1316066" cy="3491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r>
              <a:t>Signal (a.u.)</a:t>
            </a:r>
          </a:p>
        </p:txBody>
      </p:sp>
      <p:sp>
        <p:nvSpPr>
          <p:cNvPr id="415" name="Shape 415"/>
          <p:cNvSpPr/>
          <p:nvPr/>
        </p:nvSpPr>
        <p:spPr>
          <a:xfrm rot="16200000">
            <a:off x="2511899" y="4469018"/>
            <a:ext cx="1316066" cy="3491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r>
              <a:t>Signal (a.u.)</a:t>
            </a:r>
          </a:p>
        </p:txBody>
      </p:sp>
      <p:sp>
        <p:nvSpPr>
          <p:cNvPr id="418" name="Shape 418"/>
          <p:cNvSpPr/>
          <p:nvPr/>
        </p:nvSpPr>
        <p:spPr>
          <a:xfrm>
            <a:off x="415278" y="5798413"/>
            <a:ext cx="2053447" cy="3491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r>
              <a:t>Signal = ON/OFF-1</a:t>
            </a: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789888D3-8358-4C80-B64D-48852641FB8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n-US" altLang="ja-JP" smtClean="0"/>
              <a:pPr lvl="0"/>
              <a:t>18</a:t>
            </a:fld>
            <a:endParaRPr lang="en-US" altLang="ja-JP"/>
          </a:p>
        </p:txBody>
      </p:sp>
      <p:sp>
        <p:nvSpPr>
          <p:cNvPr id="15" name="テキスト ボックス 5">
            <a:extLst>
              <a:ext uri="{FF2B5EF4-FFF2-40B4-BE49-F238E27FC236}">
                <a16:creationId xmlns:a16="http://schemas.microsoft.com/office/drawing/2014/main" id="{A27DEDEF-4A9A-4A64-9857-32D24E2C07FC}"/>
              </a:ext>
            </a:extLst>
          </p:cNvPr>
          <p:cNvSpPr txBox="1"/>
          <p:nvPr/>
        </p:nvSpPr>
        <p:spPr>
          <a:xfrm>
            <a:off x="524014" y="1042991"/>
            <a:ext cx="1365438" cy="369332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r"/>
            <a:r>
              <a:rPr lang="en-US" altLang="ja-JP" dirty="0">
                <a:solidFill>
                  <a:schemeClr val="accent5">
                    <a:lumMod val="50000"/>
                  </a:schemeClr>
                </a:solidFill>
              </a:rPr>
              <a:t>Kanda thesis</a:t>
            </a:r>
            <a:endParaRPr kumimoji="1" lang="ja-JP" alt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2825600"/>
      </p:ext>
    </p:extLst>
  </p:cSld>
  <p:clrMapOvr>
    <a:masterClrMapping/>
  </p:clrMapOvr>
  <p:transition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Shape 4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8365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dirty="0"/>
              <a:t>Resonance </a:t>
            </a:r>
            <a:r>
              <a:rPr dirty="0" err="1"/>
              <a:t>Lineshape</a:t>
            </a:r>
            <a:endParaRPr dirty="0"/>
          </a:p>
        </p:txBody>
      </p:sp>
      <p:sp>
        <p:nvSpPr>
          <p:cNvPr id="423" name="Shape 423"/>
          <p:cNvSpPr/>
          <p:nvPr/>
        </p:nvSpPr>
        <p:spPr>
          <a:xfrm>
            <a:off x="34933" y="5042605"/>
            <a:ext cx="8095166" cy="14245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marL="401822" indent="-357175">
              <a:lnSpc>
                <a:spcPct val="90000"/>
              </a:lnSpc>
              <a:spcBef>
                <a:spcPts val="1406"/>
              </a:spcBef>
              <a:buClr>
                <a:srgbClr val="A93400"/>
              </a:buClr>
              <a:buSzPct val="125000"/>
              <a:buFont typeface="Lucida Grande"/>
              <a:buChar char="■"/>
              <a:defRPr sz="34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sz="2391"/>
              <a:t>Muonium HFS resonance was observed</a:t>
            </a:r>
          </a:p>
          <a:p>
            <a:pPr marL="401822" indent="-357175">
              <a:lnSpc>
                <a:spcPct val="90000"/>
              </a:lnSpc>
              <a:spcBef>
                <a:spcPts val="1406"/>
              </a:spcBef>
              <a:buClr>
                <a:srgbClr val="A93400"/>
              </a:buClr>
              <a:buSzPct val="125000"/>
              <a:buFont typeface="Lucida Grande"/>
              <a:buChar char="■"/>
              <a:defRPr sz="34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sz="2391"/>
              <a:t>Fitted by Lorenzian and freq. center was 4463.1+-0.02 MHz</a:t>
            </a:r>
          </a:p>
          <a:p>
            <a:pPr marL="401822" indent="-357175">
              <a:lnSpc>
                <a:spcPct val="90000"/>
              </a:lnSpc>
              <a:spcBef>
                <a:spcPts val="1406"/>
              </a:spcBef>
              <a:buClr>
                <a:srgbClr val="A93400"/>
              </a:buClr>
              <a:buSzPct val="125000"/>
              <a:buFont typeface="Lucida Grande"/>
              <a:buChar char="■"/>
              <a:defRPr sz="34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sz="2391"/>
              <a:t>Expectation from precursor experiments is 4463.1 MHz</a:t>
            </a:r>
          </a:p>
        </p:txBody>
      </p:sp>
      <p:grpSp>
        <p:nvGrpSpPr>
          <p:cNvPr id="5" name="Group 236"/>
          <p:cNvGrpSpPr/>
          <p:nvPr/>
        </p:nvGrpSpPr>
        <p:grpSpPr>
          <a:xfrm>
            <a:off x="1259632" y="763004"/>
            <a:ext cx="6045573" cy="4464496"/>
            <a:chOff x="-77484" y="-88066"/>
            <a:chExt cx="8206933" cy="5737909"/>
          </a:xfrm>
        </p:grpSpPr>
        <p:pic>
          <p:nvPicPr>
            <p:cNvPr id="6" name="lineshape.pdf"/>
            <p:cNvPicPr>
              <a:picLocks noChangeAspect="1"/>
            </p:cNvPicPr>
            <p:nvPr/>
          </p:nvPicPr>
          <p:blipFill>
            <a:blip r:embed="rId2" cstate="print">
              <a:extLst/>
            </a:blip>
            <a:srcRect l="5968" t="2960" r="1689" b="6398"/>
            <a:stretch>
              <a:fillRect/>
            </a:stretch>
          </p:blipFill>
          <p:spPr>
            <a:xfrm>
              <a:off x="551046" y="0"/>
              <a:ext cx="7578404" cy="505102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" name="Shape 234"/>
            <p:cNvSpPr/>
            <p:nvPr/>
          </p:nvSpPr>
          <p:spPr>
            <a:xfrm>
              <a:off x="3542732" y="5080067"/>
              <a:ext cx="4513714" cy="5697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r>
                <a:t>Frequency detuning (kHz)</a:t>
              </a:r>
            </a:p>
          </p:txBody>
        </p:sp>
        <p:sp>
          <p:nvSpPr>
            <p:cNvPr id="8" name="Shape 235"/>
            <p:cNvSpPr/>
            <p:nvPr/>
          </p:nvSpPr>
          <p:spPr>
            <a:xfrm rot="16200000">
              <a:off x="-1551872" y="1386319"/>
              <a:ext cx="3479464" cy="5306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r>
                <a:t>Spin flip signal (%)</a:t>
              </a:r>
            </a:p>
          </p:txBody>
        </p:sp>
      </p:grp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10089C1F-A473-4B6D-938B-FAA5510E1C7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n-US" altLang="ja-JP" smtClean="0"/>
              <a:pPr lvl="0"/>
              <a:t>19</a:t>
            </a:fld>
            <a:endParaRPr lang="en-US" altLang="ja-JP"/>
          </a:p>
        </p:txBody>
      </p:sp>
      <p:sp>
        <p:nvSpPr>
          <p:cNvPr id="9" name="テキスト ボックス 5">
            <a:extLst>
              <a:ext uri="{FF2B5EF4-FFF2-40B4-BE49-F238E27FC236}">
                <a16:creationId xmlns:a16="http://schemas.microsoft.com/office/drawing/2014/main" id="{ED7BCFC2-128F-45EA-9FDA-DDC2693AAB64}"/>
              </a:ext>
            </a:extLst>
          </p:cNvPr>
          <p:cNvSpPr txBox="1"/>
          <p:nvPr/>
        </p:nvSpPr>
        <p:spPr>
          <a:xfrm>
            <a:off x="285123" y="890390"/>
            <a:ext cx="1365438" cy="369332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r"/>
            <a:r>
              <a:rPr lang="en-US" altLang="ja-JP" dirty="0">
                <a:solidFill>
                  <a:schemeClr val="accent5">
                    <a:lumMod val="50000"/>
                  </a:schemeClr>
                </a:solidFill>
              </a:rPr>
              <a:t>Kanda thesis</a:t>
            </a:r>
            <a:endParaRPr kumimoji="1" lang="ja-JP" alt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6619108"/>
      </p:ext>
    </p:extLst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742117-AA79-8944-B853-A14EE4F1BA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Muonium 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6B0E90-480C-ED4D-A6F4-4973BE614E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98186-47EC-41AD-AD44-60913C402B71}" type="datetime1">
              <a:rPr kumimoji="1" lang="ja-JP" altLang="en-US" smtClean="0"/>
              <a:t>2019/2/25</a:t>
            </a:fld>
            <a:endParaRPr kumimoji="1" lang="ja-JP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B1FBAA-ADB7-7D4E-BA90-37401AAF4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2</a:t>
            </a:fld>
            <a:endParaRPr kumimoji="1" lang="ja-JP" alt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0CFF3CD-7063-754E-98D8-ECABC32DAE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9843" y="1814726"/>
            <a:ext cx="4597400" cy="217872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2941BAF-04E8-2E46-96E1-B8C02C4EF9F8}"/>
              </a:ext>
            </a:extLst>
          </p:cNvPr>
          <p:cNvSpPr txBox="1"/>
          <p:nvPr/>
        </p:nvSpPr>
        <p:spPr>
          <a:xfrm>
            <a:off x="307547" y="4328517"/>
            <a:ext cx="8640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Muonium: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90"/>
                </a:solidFill>
              </a:rPr>
              <a:t>Bound state of a positive muon and an electron.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90"/>
                </a:solidFill>
              </a:rPr>
              <a:t>Hydrogen-like atom free from the finite size of the nucleon.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90"/>
                </a:solidFill>
              </a:rPr>
              <a:t>Most suitable for validation of bound state quantum electrodynamics (QED).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90"/>
                </a:solidFill>
              </a:rPr>
              <a:t>Theoretical and experimental precision of the hyperfine structure comparable.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539704F-1FF0-DD4D-B92A-BE5C18B92210}"/>
              </a:ext>
            </a:extLst>
          </p:cNvPr>
          <p:cNvSpPr txBox="1"/>
          <p:nvPr/>
        </p:nvSpPr>
        <p:spPr>
          <a:xfrm>
            <a:off x="307547" y="1700808"/>
            <a:ext cx="418659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Muon: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90"/>
                </a:solidFill>
              </a:rPr>
              <a:t>Elementary particle (lepton)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90"/>
                </a:solidFill>
              </a:rPr>
              <a:t>200 times heavier than an electron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90"/>
                </a:solidFill>
              </a:rPr>
              <a:t>Lifetime of 2.2 microseconds.</a:t>
            </a:r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0E57AB5-F191-45A6-82DC-6CB6C05B9A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t>PhiPsi2019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000656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図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46668" y="2482837"/>
            <a:ext cx="5677705" cy="3666728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/>
              <a:t>2</a:t>
            </a:r>
            <a:r>
              <a:rPr lang="en-US" altLang="ja-JP" baseline="30000" dirty="0"/>
              <a:t>nd</a:t>
            </a:r>
            <a:r>
              <a:rPr lang="en-US" altLang="ja-JP" dirty="0"/>
              <a:t> </a:t>
            </a:r>
            <a:r>
              <a:rPr lang="en-US" altLang="ja-JP" dirty="0" err="1"/>
              <a:t>MuSEUM</a:t>
            </a:r>
            <a:r>
              <a:rPr lang="en-US" altLang="ja-JP" dirty="0"/>
              <a:t> Zero Field Experiment(2017)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002582"/>
            <a:ext cx="8229600" cy="1389875"/>
          </a:xfrm>
        </p:spPr>
        <p:txBody>
          <a:bodyPr>
            <a:normAutofit fontScale="70000" lnSpcReduction="20000"/>
          </a:bodyPr>
          <a:lstStyle/>
          <a:p>
            <a:r>
              <a:rPr lang="en-US" altLang="ja-JP" dirty="0"/>
              <a:t>Experimental Procedure</a:t>
            </a:r>
          </a:p>
          <a:p>
            <a:pPr lvl="1"/>
            <a:r>
              <a:rPr lang="en-US" altLang="ja-JP" dirty="0"/>
              <a:t>Muonium formation in a Kr gas chamber</a:t>
            </a:r>
          </a:p>
          <a:p>
            <a:pPr lvl="1"/>
            <a:r>
              <a:rPr lang="en-US" altLang="ja-JP" dirty="0"/>
              <a:t>Microwave spin flip</a:t>
            </a:r>
          </a:p>
          <a:p>
            <a:pPr lvl="1"/>
            <a:r>
              <a:rPr kumimoji="1" lang="en-US" altLang="ja-JP" dirty="0"/>
              <a:t>Positron asymmetry</a:t>
            </a:r>
            <a:endParaRPr kumimoji="1"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869657" y="3404631"/>
            <a:ext cx="24426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effectLst>
                  <a:glow rad="76200">
                    <a:schemeClr val="bg1"/>
                  </a:glow>
                </a:effectLst>
                <a:latin typeface="Arial"/>
                <a:cs typeface="Arial"/>
              </a:rPr>
              <a:t>Kr gas chamber</a:t>
            </a:r>
            <a:endParaRPr kumimoji="1" lang="ja-JP" altLang="en-US" sz="2400" dirty="0">
              <a:effectLst>
                <a:glow rad="76200">
                  <a:schemeClr val="bg1"/>
                </a:glow>
              </a:effectLst>
              <a:latin typeface="Arial"/>
              <a:cs typeface="Arial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 rot="17135062">
            <a:off x="6769803" y="2796279"/>
            <a:ext cx="22889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solidFill>
                  <a:srgbClr val="0000FF"/>
                </a:solidFill>
                <a:effectLst>
                  <a:glow rad="76200">
                    <a:schemeClr val="bg1"/>
                  </a:glow>
                </a:effectLst>
                <a:latin typeface="Arial"/>
                <a:cs typeface="Arial"/>
              </a:rPr>
              <a:t>Silicon detector</a:t>
            </a:r>
            <a:endParaRPr kumimoji="1" lang="ja-JP" altLang="en-US" sz="2400" dirty="0">
              <a:solidFill>
                <a:srgbClr val="0000FF"/>
              </a:solidFill>
              <a:effectLst>
                <a:glow rad="76200">
                  <a:schemeClr val="bg1"/>
                </a:glow>
              </a:effectLst>
              <a:latin typeface="Arial"/>
              <a:cs typeface="Arial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4945657" y="2546400"/>
            <a:ext cx="23231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76200">
                    <a:schemeClr val="bg1"/>
                  </a:glow>
                </a:effectLst>
                <a:latin typeface="Arial"/>
                <a:cs typeface="Arial"/>
              </a:rPr>
              <a:t>Magnetic shield</a:t>
            </a:r>
            <a:endParaRPr kumimoji="1" lang="ja-JP" altLang="en-US" sz="2400" dirty="0">
              <a:solidFill>
                <a:schemeClr val="tx1">
                  <a:lumMod val="95000"/>
                  <a:lumOff val="5000"/>
                </a:schemeClr>
              </a:solidFill>
              <a:effectLst>
                <a:glow rad="76200">
                  <a:schemeClr val="bg1"/>
                </a:glow>
              </a:effectLst>
              <a:latin typeface="Arial"/>
              <a:cs typeface="Arial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 rot="16939024">
            <a:off x="6959902" y="2429548"/>
            <a:ext cx="29931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>
                <a:solidFill>
                  <a:srgbClr val="00FF00"/>
                </a:solidFill>
                <a:effectLst>
                  <a:glow rad="76200">
                    <a:schemeClr val="bg1"/>
                  </a:glow>
                </a:effectLst>
                <a:latin typeface="Arial"/>
                <a:cs typeface="Arial"/>
              </a:rPr>
              <a:t>Sci. positron counter</a:t>
            </a: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5483757" y="5437189"/>
            <a:ext cx="146716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solidFill>
                  <a:srgbClr val="800000"/>
                </a:solidFill>
                <a:effectLst>
                  <a:glow rad="76200">
                    <a:schemeClr val="bg1"/>
                  </a:glow>
                </a:effectLst>
                <a:latin typeface="Arial"/>
                <a:cs typeface="Arial"/>
              </a:rPr>
              <a:t>RF cavity</a:t>
            </a:r>
          </a:p>
          <a:p>
            <a:r>
              <a:rPr lang="en-US" altLang="ja-JP" sz="2400" dirty="0">
                <a:solidFill>
                  <a:srgbClr val="800000"/>
                </a:solidFill>
                <a:effectLst>
                  <a:glow rad="76200">
                    <a:schemeClr val="bg1"/>
                  </a:glow>
                </a:effectLst>
                <a:latin typeface="Arial"/>
                <a:cs typeface="Arial"/>
              </a:rPr>
              <a:t>(TM220)</a:t>
            </a:r>
            <a:endParaRPr kumimoji="1" lang="ja-JP" altLang="en-US" sz="2400" dirty="0">
              <a:solidFill>
                <a:srgbClr val="800000"/>
              </a:solidFill>
              <a:effectLst>
                <a:glow rad="76200">
                  <a:schemeClr val="bg1"/>
                </a:glow>
              </a:effectLst>
              <a:latin typeface="Arial"/>
              <a:cs typeface="Arial"/>
            </a:endParaRPr>
          </a:p>
        </p:txBody>
      </p:sp>
      <p:sp>
        <p:nvSpPr>
          <p:cNvPr id="14" name="右矢印 13"/>
          <p:cNvSpPr/>
          <p:nvPr/>
        </p:nvSpPr>
        <p:spPr>
          <a:xfrm>
            <a:off x="3390154" y="4558002"/>
            <a:ext cx="2648340" cy="479739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5" name="直線矢印コネクタ 14"/>
          <p:cNvCxnSpPr/>
          <p:nvPr/>
        </p:nvCxnSpPr>
        <p:spPr>
          <a:xfrm flipV="1">
            <a:off x="6064682" y="3881844"/>
            <a:ext cx="285722" cy="78293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>
            <a:glow rad="50800">
              <a:schemeClr val="bg1"/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テキスト ボックス 15"/>
          <p:cNvSpPr txBox="1"/>
          <p:nvPr/>
        </p:nvSpPr>
        <p:spPr>
          <a:xfrm rot="253581">
            <a:off x="6331469" y="5143257"/>
            <a:ext cx="19821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>
                <a:solidFill>
                  <a:srgbClr val="FF0000"/>
                </a:solidFill>
                <a:effectLst>
                  <a:glow rad="76200">
                    <a:schemeClr val="bg1"/>
                  </a:glow>
                </a:effectLst>
                <a:latin typeface="Arial"/>
                <a:cs typeface="Arial"/>
              </a:rPr>
              <a:t>decay positron</a:t>
            </a:r>
            <a:endParaRPr kumimoji="1" lang="ja-JP" altLang="en-US" sz="2000" dirty="0">
              <a:solidFill>
                <a:srgbClr val="FF0000"/>
              </a:solidFill>
              <a:effectLst>
                <a:glow rad="76200">
                  <a:schemeClr val="bg1"/>
                </a:glow>
              </a:effectLst>
              <a:latin typeface="Arial"/>
              <a:cs typeface="Arial"/>
            </a:endParaRPr>
          </a:p>
        </p:txBody>
      </p:sp>
      <p:cxnSp>
        <p:nvCxnSpPr>
          <p:cNvPr id="17" name="直線矢印コネクタ 16"/>
          <p:cNvCxnSpPr/>
          <p:nvPr/>
        </p:nvCxnSpPr>
        <p:spPr>
          <a:xfrm>
            <a:off x="6426339" y="4646348"/>
            <a:ext cx="2644968" cy="1843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>
            <a:glow rad="50800">
              <a:schemeClr val="bg1"/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直線矢印コネクタ 17"/>
          <p:cNvCxnSpPr>
            <a:endCxn id="16" idx="0"/>
          </p:cNvCxnSpPr>
          <p:nvPr/>
        </p:nvCxnSpPr>
        <p:spPr>
          <a:xfrm>
            <a:off x="6207543" y="4843763"/>
            <a:ext cx="1129721" cy="30003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>
            <a:glow rad="50800">
              <a:schemeClr val="bg1"/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テキスト ボックス 18"/>
          <p:cNvSpPr txBox="1"/>
          <p:nvPr/>
        </p:nvSpPr>
        <p:spPr>
          <a:xfrm>
            <a:off x="3410002" y="4853811"/>
            <a:ext cx="25181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chemeClr val="bg1"/>
                </a:solidFill>
                <a:effectLst>
                  <a:glow rad="101600">
                    <a:srgbClr val="FF0000">
                      <a:alpha val="80000"/>
                    </a:srgbClr>
                  </a:glow>
                </a:effectLst>
                <a:latin typeface="Arial"/>
                <a:cs typeface="Arial"/>
              </a:rPr>
              <a:t>Polarized muon beam</a:t>
            </a:r>
            <a:endParaRPr kumimoji="1" lang="ja-JP" altLang="en-US" dirty="0">
              <a:solidFill>
                <a:schemeClr val="bg1"/>
              </a:solidFill>
              <a:effectLst>
                <a:glow rad="101600">
                  <a:srgbClr val="FF0000">
                    <a:alpha val="80000"/>
                  </a:srgbClr>
                </a:glow>
              </a:effectLst>
              <a:latin typeface="Arial"/>
              <a:cs typeface="Arial"/>
            </a:endParaRPr>
          </a:p>
        </p:txBody>
      </p:sp>
      <p:pic>
        <p:nvPicPr>
          <p:cNvPr id="7" name="図 6" descr="IMG_2189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87" t="22813" b="1"/>
          <a:stretch/>
        </p:blipFill>
        <p:spPr>
          <a:xfrm>
            <a:off x="197006" y="2238500"/>
            <a:ext cx="3867108" cy="2412161"/>
          </a:xfrm>
          <a:prstGeom prst="rect">
            <a:avLst/>
          </a:prstGeom>
        </p:spPr>
      </p:pic>
      <p:pic>
        <p:nvPicPr>
          <p:cNvPr id="21" name="図 20" descr="IMG_7059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422" y="2346120"/>
            <a:ext cx="4083251" cy="2318661"/>
          </a:xfrm>
          <a:prstGeom prst="rect">
            <a:avLst/>
          </a:prstGeom>
        </p:spPr>
      </p:pic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9B8739E-3887-4903-B644-F8669362ED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24A8B-C9C4-441F-BCC1-9C90EC81D94A}" type="datetime1">
              <a:rPr kumimoji="1" lang="ja-JP" altLang="en-US" smtClean="0"/>
              <a:t>2019/2/25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AD657CD-3428-4F51-9039-B4F3886803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t>PhiPsi2019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BC39252-9A47-48CB-93AB-15B552FDB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69038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597B949-E881-E949-8E7A-55C28BCF9F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76" y="4104475"/>
            <a:ext cx="5969000" cy="2286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8B89A84-CABB-CD47-9B13-84B4E1D5A3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7992" y="1257323"/>
            <a:ext cx="3520440" cy="2332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874135-FCCA-5447-9140-C73916DDBF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altLang="ja-JP">
                <a:ea typeface="ＭＳ Ｐゴシック" pitchFamily="50" charset="-128"/>
              </a:rPr>
              <a:t> Positron Counter (2):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5460F7-C8AA-364E-877A-CB10BE469E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76F18-27AD-4F53-AA3A-B84A3ED920BA}" type="datetime1">
              <a:rPr kumimoji="1" lang="ja-JP" altLang="en-US" smtClean="0"/>
              <a:t>2019/2/25</a:t>
            </a:fld>
            <a:endParaRPr kumimoji="1" lang="ja-JP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A20F8A-A03E-2041-AFCD-80149ADA4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21</a:t>
            </a:fld>
            <a:endParaRPr kumimoji="1" lang="ja-JP" alt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23BC1EA-1EC2-6042-8197-EBA7E5F292EB}"/>
              </a:ext>
            </a:extLst>
          </p:cNvPr>
          <p:cNvSpPr txBox="1"/>
          <p:nvPr/>
        </p:nvSpPr>
        <p:spPr>
          <a:xfrm>
            <a:off x="6228184" y="4077072"/>
            <a:ext cx="2821685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Silicon strip detector</a:t>
            </a:r>
            <a:endParaRPr lang="en-US" dirty="0"/>
          </a:p>
          <a:p>
            <a:pPr marL="222250" indent="-2222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90"/>
                </a:solidFill>
              </a:rPr>
              <a:t>Readout chips (SliT128A, 128 </a:t>
            </a:r>
            <a:r>
              <a:rPr lang="en-US" sz="1600" dirty="0" err="1">
                <a:solidFill>
                  <a:srgbClr val="000090"/>
                </a:solidFill>
              </a:rPr>
              <a:t>ch</a:t>
            </a:r>
            <a:r>
              <a:rPr lang="en-US" sz="1600" dirty="0">
                <a:solidFill>
                  <a:srgbClr val="000090"/>
                </a:solidFill>
              </a:rPr>
              <a:t>/chip)</a:t>
            </a:r>
          </a:p>
          <a:p>
            <a:pPr marL="222250" indent="-2222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90"/>
                </a:solidFill>
              </a:rPr>
              <a:t>Developed for J-PARC g−2/EDM experiment</a:t>
            </a:r>
          </a:p>
          <a:p>
            <a:pPr marL="222250" indent="-2222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90"/>
                </a:solidFill>
              </a:rPr>
              <a:t>Highly-segmented </a:t>
            </a:r>
          </a:p>
          <a:p>
            <a:pPr marL="222250" indent="-2222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90"/>
                </a:solidFill>
              </a:rPr>
              <a:t>High-rate capability</a:t>
            </a:r>
          </a:p>
          <a:p>
            <a:pPr marL="222250" indent="-2222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90"/>
                </a:solidFill>
              </a:rPr>
              <a:t>S/N  ~ 21</a:t>
            </a:r>
          </a:p>
        </p:txBody>
      </p:sp>
      <p:sp>
        <p:nvSpPr>
          <p:cNvPr id="35" name="テキスト ボックス 5">
            <a:extLst>
              <a:ext uri="{FF2B5EF4-FFF2-40B4-BE49-F238E27FC236}">
                <a16:creationId xmlns:a16="http://schemas.microsoft.com/office/drawing/2014/main" id="{BEED9B96-819F-7443-BC64-83B87F2D4FB3}"/>
              </a:ext>
            </a:extLst>
          </p:cNvPr>
          <p:cNvSpPr txBox="1"/>
          <p:nvPr/>
        </p:nvSpPr>
        <p:spPr>
          <a:xfrm>
            <a:off x="7452320" y="836712"/>
            <a:ext cx="1143326" cy="369332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altLang="ja-JP">
                <a:solidFill>
                  <a:schemeClr val="accent5">
                    <a:lumMod val="50000"/>
                  </a:schemeClr>
                </a:solidFill>
              </a:rPr>
              <a:t>Nishimura</a:t>
            </a:r>
            <a:endParaRPr kumimoji="1" lang="ja-JP" altLang="en-US">
              <a:solidFill>
                <a:schemeClr val="accent5">
                  <a:lumMod val="50000"/>
                </a:schemeClr>
              </a:solidFill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2963C4E-39D8-9D42-BF2C-53527D3D3DA6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74006" y="1246035"/>
          <a:ext cx="5040000" cy="2712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60000">
                  <a:extLst>
                    <a:ext uri="{9D8B030D-6E8A-4147-A177-3AD203B41FA5}">
                      <a16:colId xmlns:a16="http://schemas.microsoft.com/office/drawing/2014/main" val="770265272"/>
                    </a:ext>
                  </a:extLst>
                </a:gridCol>
                <a:gridCol w="2880000">
                  <a:extLst>
                    <a:ext uri="{9D8B030D-6E8A-4147-A177-3AD203B41FA5}">
                      <a16:colId xmlns:a16="http://schemas.microsoft.com/office/drawing/2014/main" val="3917768513"/>
                    </a:ext>
                  </a:extLst>
                </a:gridCol>
              </a:tblGrid>
              <a:tr h="259999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Item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Specification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3354934"/>
                  </a:ext>
                </a:extLst>
              </a:tr>
              <a:tr h="238332"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Sensor 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single-sided, p+ on 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5282507"/>
                  </a:ext>
                </a:extLst>
              </a:tr>
              <a:tr h="238332"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Size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98.77 mm × 98.77 mm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2427092"/>
                  </a:ext>
                </a:extLst>
              </a:tr>
              <a:tr h="238332"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Active Area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97.28 mm × 97.28 mm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30329"/>
                  </a:ext>
                </a:extLst>
              </a:tr>
              <a:tr h="238332"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Strip pitch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0.19 mm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1498367"/>
                  </a:ext>
                </a:extLst>
              </a:tr>
              <a:tr h="238332"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Strip length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48.575 mm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8589185"/>
                  </a:ext>
                </a:extLst>
              </a:tr>
              <a:tr h="238332"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No. of strips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512 x 2 blocks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365447"/>
                  </a:ext>
                </a:extLst>
              </a:tr>
              <a:tr h="238332"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Thickness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0.32 mm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9988775"/>
                  </a:ext>
                </a:extLst>
              </a:tr>
            </a:tbl>
          </a:graphicData>
        </a:graphic>
      </p:graphicFrame>
      <p:sp>
        <p:nvSpPr>
          <p:cNvPr id="23" name="Rectangle 22">
            <a:extLst>
              <a:ext uri="{FF2B5EF4-FFF2-40B4-BE49-F238E27FC236}">
                <a16:creationId xmlns:a16="http://schemas.microsoft.com/office/drawing/2014/main" id="{9BCC0547-1EC1-D443-8A31-2021CECB8359}"/>
              </a:ext>
            </a:extLst>
          </p:cNvPr>
          <p:cNvSpPr/>
          <p:nvPr/>
        </p:nvSpPr>
        <p:spPr>
          <a:xfrm>
            <a:off x="5063463" y="325466"/>
            <a:ext cx="368440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3200">
                <a:solidFill>
                  <a:srgbClr val="C00000"/>
                </a:solidFill>
                <a:ea typeface="ＭＳ Ｐゴシック" pitchFamily="50" charset="-128"/>
              </a:rPr>
              <a:t>Silicon Strip Detector</a:t>
            </a:r>
            <a:endParaRPr lang="en-US" sz="3200">
              <a:solidFill>
                <a:srgbClr val="C00000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BB9B14B-D587-1B46-9B96-58E9F2383C3D}"/>
              </a:ext>
            </a:extLst>
          </p:cNvPr>
          <p:cNvGrpSpPr/>
          <p:nvPr/>
        </p:nvGrpSpPr>
        <p:grpSpPr>
          <a:xfrm rot="6386299">
            <a:off x="6670027" y="1783159"/>
            <a:ext cx="369332" cy="3187745"/>
            <a:chOff x="7664075" y="2389617"/>
            <a:chExt cx="369332" cy="2081619"/>
          </a:xfrm>
        </p:grpSpPr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A7419A2D-CB71-C445-AC33-E9B98C4F45B4}"/>
                </a:ext>
              </a:extLst>
            </p:cNvPr>
            <p:cNvCxnSpPr/>
            <p:nvPr/>
          </p:nvCxnSpPr>
          <p:spPr>
            <a:xfrm>
              <a:off x="7675684" y="2389617"/>
              <a:ext cx="0" cy="2081619"/>
            </a:xfrm>
            <a:prstGeom prst="straightConnector1">
              <a:avLst/>
            </a:prstGeom>
            <a:ln w="25400">
              <a:solidFill>
                <a:srgbClr val="FF0000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EC62FDF-D895-F04D-AD0D-DE1852B1722F}"/>
                </a:ext>
              </a:extLst>
            </p:cNvPr>
            <p:cNvSpPr txBox="1"/>
            <p:nvPr/>
          </p:nvSpPr>
          <p:spPr>
            <a:xfrm rot="16200000">
              <a:off x="7479126" y="3242806"/>
              <a:ext cx="7392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FF0000"/>
                  </a:solidFill>
                </a:rPr>
                <a:t>98.77 mm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68AA1ABA-F229-C547-A668-AE19748FE8BD}"/>
              </a:ext>
            </a:extLst>
          </p:cNvPr>
          <p:cNvGrpSpPr/>
          <p:nvPr/>
        </p:nvGrpSpPr>
        <p:grpSpPr>
          <a:xfrm rot="2794818">
            <a:off x="5791067" y="855372"/>
            <a:ext cx="369332" cy="1947467"/>
            <a:chOff x="7338022" y="2389617"/>
            <a:chExt cx="369332" cy="2081619"/>
          </a:xfrm>
        </p:grpSpPr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B4096C72-E9EC-0A49-8557-56DA17CD3F04}"/>
                </a:ext>
              </a:extLst>
            </p:cNvPr>
            <p:cNvCxnSpPr/>
            <p:nvPr/>
          </p:nvCxnSpPr>
          <p:spPr>
            <a:xfrm>
              <a:off x="7675684" y="2389617"/>
              <a:ext cx="0" cy="2081619"/>
            </a:xfrm>
            <a:prstGeom prst="straightConnector1">
              <a:avLst/>
            </a:prstGeom>
            <a:ln w="25400">
              <a:solidFill>
                <a:srgbClr val="FF0000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5B8171A4-D666-0447-97BE-62970C37269B}"/>
                </a:ext>
              </a:extLst>
            </p:cNvPr>
            <p:cNvSpPr txBox="1"/>
            <p:nvPr/>
          </p:nvSpPr>
          <p:spPr>
            <a:xfrm rot="16200000">
              <a:off x="6912536" y="3245759"/>
              <a:ext cx="12203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FF0000"/>
                  </a:solidFill>
                </a:rPr>
                <a:t>98.77 mm</a:t>
              </a:r>
            </a:p>
          </p:txBody>
        </p:sp>
      </p:grp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4FBF54BB-EFD1-4CB0-9230-3E02CA38D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t>PhiPsi2019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181434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IMGP8807ms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269160"/>
            <a:ext cx="4860000" cy="3240001"/>
          </a:xfrm>
          <a:prstGeom prst="rect">
            <a:avLst/>
          </a:prstGeom>
        </p:spPr>
      </p:pic>
      <p:sp>
        <p:nvSpPr>
          <p:cNvPr id="51" name="Rectangle 50">
            <a:extLst>
              <a:ext uri="{FF2B5EF4-FFF2-40B4-BE49-F238E27FC236}">
                <a16:creationId xmlns:a16="http://schemas.microsoft.com/office/drawing/2014/main" id="{992B744A-2419-1144-8DD1-E59037581B40}"/>
              </a:ext>
            </a:extLst>
          </p:cNvPr>
          <p:cNvSpPr/>
          <p:nvPr/>
        </p:nvSpPr>
        <p:spPr>
          <a:xfrm>
            <a:off x="103641" y="3992759"/>
            <a:ext cx="3452601" cy="26026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F8EFB9F-4B7D-4D71-B3D3-EE262C3BA485}" type="datetime1">
              <a:rPr lang="ja-JP" altLang="en-US" smtClean="0"/>
              <a:t>2019/2/25</a:t>
            </a:fld>
            <a:endParaRPr lang="ja-JP" alt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22</a:t>
            </a:fld>
            <a:endParaRPr kumimoji="1" lang="ja-JP" altLang="en-US"/>
          </a:p>
        </p:txBody>
      </p:sp>
      <p:sp>
        <p:nvSpPr>
          <p:cNvPr id="32" name="Title 3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Zero Field Measurements at D-Line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E911726-2E81-6944-B9F8-EA1B1784976A}"/>
              </a:ext>
            </a:extLst>
          </p:cNvPr>
          <p:cNvGrpSpPr>
            <a:grpSpLocks noChangeAspect="1"/>
          </p:cNvGrpSpPr>
          <p:nvPr/>
        </p:nvGrpSpPr>
        <p:grpSpPr>
          <a:xfrm>
            <a:off x="268447" y="1319859"/>
            <a:ext cx="4805428" cy="2774032"/>
            <a:chOff x="278328" y="1109468"/>
            <a:chExt cx="5339363" cy="3082257"/>
          </a:xfrm>
        </p:grpSpPr>
        <p:sp>
          <p:nvSpPr>
            <p:cNvPr id="17" name="Shape 160"/>
            <p:cNvSpPr/>
            <p:nvPr/>
          </p:nvSpPr>
          <p:spPr>
            <a:xfrm>
              <a:off x="278328" y="2574478"/>
              <a:ext cx="1227188" cy="305497"/>
            </a:xfrm>
            <a:prstGeom prst="rect">
              <a:avLst/>
            </a:prstGeom>
            <a:solidFill>
              <a:srgbClr val="FFFFFF">
                <a:alpha val="80332"/>
              </a:srgbClr>
            </a:solidFill>
            <a:ln w="12700">
              <a:solidFill>
                <a:srgbClr val="000000">
                  <a:alpha val="80332"/>
                </a:srgbClr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anchor="ctr">
              <a:spAutoFit/>
            </a:bodyPr>
            <a:lstStyle>
              <a:lvl1pPr marL="0" marR="0" algn="ctr" defTabSz="584200">
                <a:lnSpc>
                  <a:spcPct val="80000"/>
                </a:lnSpc>
                <a:defRPr sz="2600">
                  <a:solidFill>
                    <a:srgbClr val="424242"/>
                  </a:solidFill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r>
                <a:rPr lang="en-US" sz="1400" err="1"/>
                <a:t>Muon</a:t>
              </a:r>
              <a:r>
                <a:rPr lang="en-US" sz="1400"/>
                <a:t> </a:t>
              </a:r>
              <a:r>
                <a:rPr sz="1400"/>
                <a:t>Beam</a:t>
              </a:r>
            </a:p>
          </p:txBody>
        </p:sp>
        <p:cxnSp>
          <p:nvCxnSpPr>
            <p:cNvPr id="19" name="Straight Arrow Connector 18"/>
            <p:cNvCxnSpPr>
              <a:cxnSpLocks/>
              <a:stCxn id="23" idx="2"/>
            </p:cNvCxnSpPr>
            <p:nvPr/>
          </p:nvCxnSpPr>
          <p:spPr>
            <a:xfrm>
              <a:off x="1795905" y="2026923"/>
              <a:ext cx="312618" cy="736054"/>
            </a:xfrm>
            <a:prstGeom prst="straightConnector1">
              <a:avLst/>
            </a:prstGeom>
            <a:noFill/>
            <a:ln w="28575" cap="flat" cmpd="sng">
              <a:solidFill>
                <a:schemeClr val="bg1"/>
              </a:solidFill>
              <a:prstDash val="solid"/>
              <a:round/>
              <a:tailEnd type="arrow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0" name="Straight Arrow Connector 19"/>
            <p:cNvCxnSpPr>
              <a:cxnSpLocks/>
              <a:stCxn id="25" idx="2"/>
            </p:cNvCxnSpPr>
            <p:nvPr/>
          </p:nvCxnSpPr>
          <p:spPr>
            <a:xfrm>
              <a:off x="5050407" y="2484923"/>
              <a:ext cx="169664" cy="759308"/>
            </a:xfrm>
            <a:prstGeom prst="straightConnector1">
              <a:avLst/>
            </a:prstGeom>
            <a:noFill/>
            <a:ln w="28575" cap="flat" cmpd="sng">
              <a:solidFill>
                <a:schemeClr val="bg1"/>
              </a:solidFill>
              <a:prstDash val="solid"/>
              <a:round/>
              <a:tailEnd type="arrow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1" name="Straight Arrow Connector 20"/>
            <p:cNvCxnSpPr>
              <a:cxnSpLocks/>
              <a:stCxn id="26" idx="2"/>
            </p:cNvCxnSpPr>
            <p:nvPr/>
          </p:nvCxnSpPr>
          <p:spPr>
            <a:xfrm flipH="1">
              <a:off x="2909936" y="1414965"/>
              <a:ext cx="291978" cy="441205"/>
            </a:xfrm>
            <a:prstGeom prst="straightConnector1">
              <a:avLst/>
            </a:prstGeom>
            <a:noFill/>
            <a:ln w="28575" cap="flat" cmpd="sng">
              <a:solidFill>
                <a:schemeClr val="bg1"/>
              </a:solidFill>
              <a:prstDash val="solid"/>
              <a:round/>
              <a:tailEnd type="arrow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2" name="Straight Arrow Connector 21"/>
            <p:cNvCxnSpPr>
              <a:cxnSpLocks/>
              <a:stCxn id="24" idx="1"/>
            </p:cNvCxnSpPr>
            <p:nvPr/>
          </p:nvCxnSpPr>
          <p:spPr>
            <a:xfrm flipH="1" flipV="1">
              <a:off x="3495744" y="3299122"/>
              <a:ext cx="590680" cy="644102"/>
            </a:xfrm>
            <a:prstGeom prst="straightConnector1">
              <a:avLst/>
            </a:prstGeom>
            <a:noFill/>
            <a:ln w="28575" cap="flat" cmpd="sng">
              <a:solidFill>
                <a:schemeClr val="bg1"/>
              </a:solidFill>
              <a:prstDash val="solid"/>
              <a:round/>
              <a:tailEnd type="arrow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23" name="Shape 162"/>
            <p:cNvSpPr/>
            <p:nvPr/>
          </p:nvSpPr>
          <p:spPr>
            <a:xfrm>
              <a:off x="1062977" y="1529921"/>
              <a:ext cx="1465857" cy="497002"/>
            </a:xfrm>
            <a:prstGeom prst="rect">
              <a:avLst/>
            </a:prstGeom>
            <a:solidFill>
              <a:srgbClr val="FFFFFF">
                <a:alpha val="85332"/>
              </a:srgbClr>
            </a:solidFill>
            <a:ln w="12700">
              <a:solidFill>
                <a:srgbClr val="000000">
                  <a:alpha val="85332"/>
                </a:srgbClr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anchor="ctr">
              <a:spAutoFit/>
            </a:bodyPr>
            <a:lstStyle>
              <a:lvl1pPr marL="0" marR="0" algn="ctr" defTabSz="584200">
                <a:lnSpc>
                  <a:spcPct val="80000"/>
                </a:lnSpc>
                <a:defRPr sz="3000">
                  <a:solidFill>
                    <a:srgbClr val="424242"/>
                  </a:solidFill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r>
                <a:rPr lang="en-US" sz="1400"/>
                <a:t>Online Beam</a:t>
              </a:r>
            </a:p>
            <a:p>
              <a:r>
                <a:rPr sz="1400"/>
                <a:t>Profile </a:t>
              </a:r>
              <a:r>
                <a:rPr lang="en-US" sz="1400"/>
                <a:t>M</a:t>
              </a:r>
              <a:r>
                <a:rPr sz="1400"/>
                <a:t>onitor</a:t>
              </a:r>
            </a:p>
          </p:txBody>
        </p:sp>
        <p:sp>
          <p:nvSpPr>
            <p:cNvPr id="24" name="Shape 163"/>
            <p:cNvSpPr/>
            <p:nvPr/>
          </p:nvSpPr>
          <p:spPr>
            <a:xfrm>
              <a:off x="4086424" y="3694723"/>
              <a:ext cx="956459" cy="497002"/>
            </a:xfrm>
            <a:prstGeom prst="rect">
              <a:avLst/>
            </a:prstGeom>
            <a:solidFill>
              <a:srgbClr val="FFFFFF">
                <a:alpha val="82332"/>
              </a:srgbClr>
            </a:solidFill>
            <a:ln w="12700">
              <a:solidFill>
                <a:srgbClr val="000000">
                  <a:alpha val="82332"/>
                </a:srgbClr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anchor="ctr">
              <a:spAutoFit/>
            </a:bodyPr>
            <a:lstStyle/>
            <a:p>
              <a:pPr marL="0" marR="0" algn="ctr" defTabSz="584172">
                <a:lnSpc>
                  <a:spcPct val="80000"/>
                </a:lnSpc>
                <a:defRPr sz="2200">
                  <a:solidFill>
                    <a:srgbClr val="424242"/>
                  </a:solidFill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r>
                <a:rPr lang="en-US" sz="1400"/>
                <a:t>Kr Gas</a:t>
              </a:r>
            </a:p>
            <a:p>
              <a:pPr marL="0" marR="0" algn="ctr" defTabSz="584172">
                <a:lnSpc>
                  <a:spcPct val="80000"/>
                </a:lnSpc>
                <a:defRPr sz="2200">
                  <a:solidFill>
                    <a:srgbClr val="424242"/>
                  </a:solidFill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r>
                <a:rPr lang="en-US" sz="1400"/>
                <a:t>C</a:t>
              </a:r>
              <a:r>
                <a:rPr sz="1400"/>
                <a:t>hamber</a:t>
              </a:r>
            </a:p>
          </p:txBody>
        </p:sp>
        <p:sp>
          <p:nvSpPr>
            <p:cNvPr id="25" name="Shape 163"/>
            <p:cNvSpPr/>
            <p:nvPr/>
          </p:nvSpPr>
          <p:spPr>
            <a:xfrm>
              <a:off x="4483121" y="1987921"/>
              <a:ext cx="1134570" cy="497002"/>
            </a:xfrm>
            <a:prstGeom prst="rect">
              <a:avLst/>
            </a:prstGeom>
            <a:solidFill>
              <a:srgbClr val="FFFFFF">
                <a:alpha val="82332"/>
              </a:srgbClr>
            </a:solidFill>
            <a:ln w="12700">
              <a:solidFill>
                <a:srgbClr val="000000">
                  <a:alpha val="82332"/>
                </a:srgbClr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anchor="ctr">
              <a:spAutoFit/>
            </a:bodyPr>
            <a:lstStyle/>
            <a:p>
              <a:pPr marL="0" marR="0" algn="ctr" defTabSz="584172">
                <a:lnSpc>
                  <a:spcPct val="80000"/>
                </a:lnSpc>
                <a:defRPr sz="2200">
                  <a:solidFill>
                    <a:srgbClr val="424242"/>
                  </a:solidFill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r>
                <a:rPr lang="en-US" sz="1400"/>
                <a:t>Readout</a:t>
              </a:r>
            </a:p>
            <a:p>
              <a:pPr marL="0" marR="0" algn="ctr" defTabSz="584172">
                <a:lnSpc>
                  <a:spcPct val="80000"/>
                </a:lnSpc>
                <a:defRPr sz="2200">
                  <a:solidFill>
                    <a:srgbClr val="424242"/>
                  </a:solidFill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r>
                <a:rPr lang="en-US" sz="1400"/>
                <a:t>Electronics</a:t>
              </a:r>
              <a:endParaRPr sz="1400"/>
            </a:p>
          </p:txBody>
        </p:sp>
        <p:sp>
          <p:nvSpPr>
            <p:cNvPr id="26" name="Shape 163"/>
            <p:cNvSpPr/>
            <p:nvPr/>
          </p:nvSpPr>
          <p:spPr>
            <a:xfrm>
              <a:off x="2403974" y="1109468"/>
              <a:ext cx="1595880" cy="305497"/>
            </a:xfrm>
            <a:prstGeom prst="rect">
              <a:avLst/>
            </a:prstGeom>
            <a:solidFill>
              <a:srgbClr val="FFFFFF">
                <a:alpha val="82332"/>
              </a:srgbClr>
            </a:solidFill>
            <a:ln w="12700">
              <a:solidFill>
                <a:srgbClr val="000000">
                  <a:alpha val="82332"/>
                </a:srgbClr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anchor="ctr">
              <a:spAutoFit/>
            </a:bodyPr>
            <a:lstStyle/>
            <a:p>
              <a:pPr marL="0" marR="0" algn="ctr" defTabSz="584172">
                <a:lnSpc>
                  <a:spcPct val="80000"/>
                </a:lnSpc>
                <a:defRPr sz="2200">
                  <a:solidFill>
                    <a:srgbClr val="424242"/>
                  </a:solidFill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r>
                <a:rPr lang="en-US" sz="1400"/>
                <a:t>Magnetic Shield</a:t>
              </a:r>
              <a:endParaRPr sz="1400"/>
            </a:p>
          </p:txBody>
        </p: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DF97C282-36A7-9241-A778-6AC8E335CF03}"/>
                </a:ext>
              </a:extLst>
            </p:cNvPr>
            <p:cNvCxnSpPr>
              <a:cxnSpLocks/>
              <a:stCxn id="28" idx="2"/>
            </p:cNvCxnSpPr>
            <p:nvPr/>
          </p:nvCxnSpPr>
          <p:spPr>
            <a:xfrm flipH="1">
              <a:off x="3856695" y="1917061"/>
              <a:ext cx="286502" cy="681924"/>
            </a:xfrm>
            <a:prstGeom prst="straightConnector1">
              <a:avLst/>
            </a:prstGeom>
            <a:noFill/>
            <a:ln w="28575" cap="flat" cmpd="sng">
              <a:solidFill>
                <a:schemeClr val="bg1"/>
              </a:solidFill>
              <a:prstDash val="solid"/>
              <a:round/>
              <a:tailEnd type="arrow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28" name="Shape 163">
              <a:extLst>
                <a:ext uri="{FF2B5EF4-FFF2-40B4-BE49-F238E27FC236}">
                  <a16:creationId xmlns:a16="http://schemas.microsoft.com/office/drawing/2014/main" id="{33A7E260-E293-0D45-889C-DCC42C5AF7D2}"/>
                </a:ext>
              </a:extLst>
            </p:cNvPr>
            <p:cNvSpPr/>
            <p:nvPr/>
          </p:nvSpPr>
          <p:spPr>
            <a:xfrm>
              <a:off x="3666748" y="1420059"/>
              <a:ext cx="952896" cy="497002"/>
            </a:xfrm>
            <a:prstGeom prst="rect">
              <a:avLst/>
            </a:prstGeom>
            <a:solidFill>
              <a:srgbClr val="FFFFFF">
                <a:alpha val="82332"/>
              </a:srgbClr>
            </a:solidFill>
            <a:ln w="12700">
              <a:solidFill>
                <a:srgbClr val="000000">
                  <a:alpha val="82332"/>
                </a:srgbClr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anchor="ctr">
              <a:spAutoFit/>
            </a:bodyPr>
            <a:lstStyle/>
            <a:p>
              <a:pPr marL="0" marR="0" algn="ctr" defTabSz="584172">
                <a:lnSpc>
                  <a:spcPct val="80000"/>
                </a:lnSpc>
                <a:defRPr sz="2200">
                  <a:solidFill>
                    <a:srgbClr val="424242"/>
                  </a:solidFill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r>
                <a:rPr lang="en-US" sz="1400"/>
                <a:t>Positron</a:t>
              </a:r>
            </a:p>
            <a:p>
              <a:pPr marL="0" marR="0" algn="ctr" defTabSz="584172">
                <a:lnSpc>
                  <a:spcPct val="80000"/>
                </a:lnSpc>
                <a:defRPr sz="2200">
                  <a:solidFill>
                    <a:srgbClr val="424242"/>
                  </a:solidFill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r>
                <a:rPr lang="en-US" sz="1400"/>
                <a:t>Counters</a:t>
              </a:r>
              <a:endParaRPr sz="1400"/>
            </a:p>
          </p:txBody>
        </p:sp>
      </p:grpSp>
      <p:pic>
        <p:nvPicPr>
          <p:cNvPr id="30" name="Picture 29" descr="Field_Map.pdf">
            <a:extLst>
              <a:ext uri="{FF2B5EF4-FFF2-40B4-BE49-F238E27FC236}">
                <a16:creationId xmlns:a16="http://schemas.microsoft.com/office/drawing/2014/main" id="{A3E066A7-CBC9-5444-8BC2-653AE0F1A5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6524" y="4581128"/>
            <a:ext cx="2549652" cy="1845564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14BF8762-B15C-7A49-A334-5B98247815F4}"/>
              </a:ext>
            </a:extLst>
          </p:cNvPr>
          <p:cNvSpPr/>
          <p:nvPr/>
        </p:nvSpPr>
        <p:spPr>
          <a:xfrm>
            <a:off x="6588224" y="5301208"/>
            <a:ext cx="229710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/>
              <a:t>TM220 mode</a:t>
            </a:r>
          </a:p>
          <a:p>
            <a:r>
              <a:rPr lang="en-US" altLang="ja-JP"/>
              <a:t>Larger cavity</a:t>
            </a:r>
          </a:p>
          <a:p>
            <a:r>
              <a:rPr lang="en-US" altLang="ja-JP"/>
              <a:t>More muon stop</a:t>
            </a:r>
          </a:p>
          <a:p>
            <a:r>
              <a:rPr lang="en-US" altLang="ja-JP"/>
              <a:t>Q-Value: 20,000 (calc.)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519B406-FF60-9449-8C9C-372CFC16146B}"/>
              </a:ext>
            </a:extLst>
          </p:cNvPr>
          <p:cNvSpPr/>
          <p:nvPr/>
        </p:nvSpPr>
        <p:spPr>
          <a:xfrm>
            <a:off x="179512" y="931164"/>
            <a:ext cx="20542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FF"/>
                </a:solidFill>
              </a:rPr>
              <a:t>Experimental Setup</a:t>
            </a: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F61BFCC4-67D6-DE42-AF24-C1992A658034}"/>
              </a:ext>
            </a:extLst>
          </p:cNvPr>
          <p:cNvGrpSpPr/>
          <p:nvPr/>
        </p:nvGrpSpPr>
        <p:grpSpPr>
          <a:xfrm>
            <a:off x="111287" y="4182906"/>
            <a:ext cx="3452601" cy="2486454"/>
            <a:chOff x="111287" y="4182906"/>
            <a:chExt cx="3452601" cy="2486454"/>
          </a:xfrm>
        </p:grpSpPr>
        <p:pic>
          <p:nvPicPr>
            <p:cNvPr id="33" name="Picture 32" descr="Field_Curve.pdf">
              <a:extLst>
                <a:ext uri="{FF2B5EF4-FFF2-40B4-BE49-F238E27FC236}">
                  <a16:creationId xmlns:a16="http://schemas.microsoft.com/office/drawing/2014/main" id="{50633610-1994-9C4F-9891-EBB34954070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287" y="4182906"/>
              <a:ext cx="3452601" cy="2486454"/>
            </a:xfrm>
            <a:prstGeom prst="rect">
              <a:avLst/>
            </a:prstGeom>
          </p:spPr>
        </p:pic>
        <p:sp>
          <p:nvSpPr>
            <p:cNvPr id="34" name="Shape 145">
              <a:extLst>
                <a:ext uri="{FF2B5EF4-FFF2-40B4-BE49-F238E27FC236}">
                  <a16:creationId xmlns:a16="http://schemas.microsoft.com/office/drawing/2014/main" id="{9ED9F093-1A55-5744-83CE-602ED92C856C}"/>
                </a:ext>
              </a:extLst>
            </p:cNvPr>
            <p:cNvSpPr/>
            <p:nvPr/>
          </p:nvSpPr>
          <p:spPr>
            <a:xfrm flipH="1">
              <a:off x="592524" y="6035123"/>
              <a:ext cx="0" cy="339062"/>
            </a:xfrm>
            <a:prstGeom prst="line">
              <a:avLst/>
            </a:prstGeom>
            <a:ln w="38100" cmpd="sng">
              <a:solidFill>
                <a:srgbClr val="FF0000">
                  <a:alpha val="90000"/>
                </a:srgbClr>
              </a:solidFill>
              <a:miter lim="400000"/>
              <a:tailEnd type="triangle"/>
            </a:ln>
          </p:spPr>
          <p:txBody>
            <a:bodyPr lIns="50800" tIns="50800" rIns="50800" bIns="50800" anchor="ctr"/>
            <a:lstStyle/>
            <a:p>
              <a:pPr marL="0" marR="0" algn="ctr" defTabSz="419081">
                <a:defRPr sz="2400">
                  <a:solidFill>
                    <a:srgbClr val="FFFFFF"/>
                  </a:solidFill>
                  <a:uFillTx/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 sz="2000"/>
            </a:p>
          </p:txBody>
        </p:sp>
        <p:sp>
          <p:nvSpPr>
            <p:cNvPr id="37" name="Shape 145">
              <a:extLst>
                <a:ext uri="{FF2B5EF4-FFF2-40B4-BE49-F238E27FC236}">
                  <a16:creationId xmlns:a16="http://schemas.microsoft.com/office/drawing/2014/main" id="{B5C56B6E-4CB6-624D-B6EC-69188A7558B6}"/>
                </a:ext>
              </a:extLst>
            </p:cNvPr>
            <p:cNvSpPr/>
            <p:nvPr/>
          </p:nvSpPr>
          <p:spPr>
            <a:xfrm flipH="1">
              <a:off x="3236078" y="6035123"/>
              <a:ext cx="0" cy="339062"/>
            </a:xfrm>
            <a:prstGeom prst="line">
              <a:avLst/>
            </a:prstGeom>
            <a:ln w="38100" cmpd="sng">
              <a:solidFill>
                <a:srgbClr val="FF0000">
                  <a:alpha val="90000"/>
                </a:srgbClr>
              </a:solidFill>
              <a:miter lim="400000"/>
              <a:tailEnd type="triangle"/>
            </a:ln>
          </p:spPr>
          <p:txBody>
            <a:bodyPr lIns="50800" tIns="50800" rIns="50800" bIns="50800" anchor="ctr"/>
            <a:lstStyle/>
            <a:p>
              <a:pPr marL="0" marR="0" algn="ctr" defTabSz="419081">
                <a:defRPr sz="2400">
                  <a:solidFill>
                    <a:srgbClr val="FFFFFF"/>
                  </a:solidFill>
                  <a:uFillTx/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 sz="2000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EFD2091F-C2D9-5D48-9BC8-81137AEFA32F}"/>
                </a:ext>
              </a:extLst>
            </p:cNvPr>
            <p:cNvSpPr/>
            <p:nvPr/>
          </p:nvSpPr>
          <p:spPr>
            <a:xfrm>
              <a:off x="533573" y="5807776"/>
              <a:ext cx="1002582" cy="50558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ts val="1600"/>
                </a:lnSpc>
              </a:pPr>
              <a:r>
                <a:rPr lang="en-US" sz="1600">
                  <a:solidFill>
                    <a:srgbClr val="C00000"/>
                  </a:solidFill>
                </a:rPr>
                <a:t>Upstream</a:t>
              </a:r>
            </a:p>
            <a:p>
              <a:pPr algn="ctr">
                <a:lnSpc>
                  <a:spcPts val="1600"/>
                </a:lnSpc>
              </a:pPr>
              <a:r>
                <a:rPr lang="en-US" sz="1600">
                  <a:solidFill>
                    <a:srgbClr val="C00000"/>
                  </a:solidFill>
                </a:rPr>
                <a:t>Window</a:t>
              </a: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65C53273-4954-794E-869E-ACB17B8BB375}"/>
                </a:ext>
              </a:extLst>
            </p:cNvPr>
            <p:cNvSpPr/>
            <p:nvPr/>
          </p:nvSpPr>
          <p:spPr>
            <a:xfrm>
              <a:off x="2153917" y="5807776"/>
              <a:ext cx="1254446" cy="50558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ts val="1600"/>
                </a:lnSpc>
              </a:pPr>
              <a:r>
                <a:rPr lang="en-US" sz="1600">
                  <a:solidFill>
                    <a:srgbClr val="C00000"/>
                  </a:solidFill>
                </a:rPr>
                <a:t>Downstream</a:t>
              </a:r>
            </a:p>
            <a:p>
              <a:pPr algn="ctr">
                <a:lnSpc>
                  <a:spcPts val="1600"/>
                </a:lnSpc>
              </a:pPr>
              <a:r>
                <a:rPr lang="en-US" sz="1600">
                  <a:solidFill>
                    <a:srgbClr val="C00000"/>
                  </a:solidFill>
                </a:rPr>
                <a:t>Window</a:t>
              </a:r>
            </a:p>
          </p:txBody>
        </p:sp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B8DA7367-6ED9-6949-8497-2FBF4229C4F6}"/>
              </a:ext>
            </a:extLst>
          </p:cNvPr>
          <p:cNvSpPr/>
          <p:nvPr/>
        </p:nvSpPr>
        <p:spPr>
          <a:xfrm>
            <a:off x="179512" y="3933056"/>
            <a:ext cx="24059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FF"/>
                </a:solidFill>
              </a:rPr>
              <a:t>Residual Magnetic Field</a:t>
            </a:r>
          </a:p>
        </p:txBody>
      </p:sp>
      <p:sp>
        <p:nvSpPr>
          <p:cNvPr id="18" name="Right Arrow 17"/>
          <p:cNvSpPr/>
          <p:nvPr/>
        </p:nvSpPr>
        <p:spPr>
          <a:xfrm>
            <a:off x="579985" y="3068960"/>
            <a:ext cx="823663" cy="217106"/>
          </a:xfrm>
          <a:prstGeom prst="rightArrow">
            <a:avLst>
              <a:gd name="adj1" fmla="val 48935"/>
              <a:gd name="adj2" fmla="val 73533"/>
            </a:avLst>
          </a:prstGeom>
          <a:solidFill>
            <a:schemeClr val="accent6">
              <a:lumMod val="40000"/>
              <a:lumOff val="60000"/>
            </a:schemeClr>
          </a:solidFill>
          <a:ln w="15875" cap="flat" cmpd="sng">
            <a:solidFill>
              <a:schemeClr val="accent6">
                <a:lumMod val="75000"/>
              </a:scheme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15900" tIns="215900" rIns="215900" bIns="215900" numCol="1" spcCol="38100" rtlCol="0" anchor="ctr">
            <a:spAutoFit/>
          </a:bodyPr>
          <a:lstStyle/>
          <a:p>
            <a:pPr marL="301066" marR="301066" indent="0" algn="l" defTabSz="12319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91E586C4-E651-2E4A-8F5A-BE07C4B22896}"/>
              </a:ext>
            </a:extLst>
          </p:cNvPr>
          <p:cNvSpPr/>
          <p:nvPr/>
        </p:nvSpPr>
        <p:spPr>
          <a:xfrm>
            <a:off x="5638884" y="931164"/>
            <a:ext cx="28285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FF"/>
                </a:solidFill>
              </a:rPr>
              <a:t>New RF Cavity for Zero Field</a:t>
            </a:r>
          </a:p>
        </p:txBody>
      </p:sp>
      <p:sp>
        <p:nvSpPr>
          <p:cNvPr id="56" name="コンテンツ プレースホルダー 2">
            <a:extLst>
              <a:ext uri="{FF2B5EF4-FFF2-40B4-BE49-F238E27FC236}">
                <a16:creationId xmlns:a16="http://schemas.microsoft.com/office/drawing/2014/main" id="{9F0A3C73-7D58-2D45-9243-EF7241E93363}"/>
              </a:ext>
            </a:extLst>
          </p:cNvPr>
          <p:cNvSpPr txBox="1">
            <a:spLocks/>
          </p:cNvSpPr>
          <p:nvPr/>
        </p:nvSpPr>
        <p:spPr>
          <a:xfrm>
            <a:off x="642571" y="4353848"/>
            <a:ext cx="889987" cy="400110"/>
          </a:xfrm>
          <a:prstGeom prst="rect">
            <a:avLst/>
          </a:prstGeom>
        </p:spPr>
        <p:txBody>
          <a:bodyPr vert="horz" wrap="none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altLang="ja-JP" sz="2000">
                <a:solidFill>
                  <a:srgbClr val="C00000"/>
                </a:solidFill>
              </a:rPr>
              <a:t>~ 80nT</a:t>
            </a:r>
            <a:endParaRPr lang="ja-JP" altLang="en-US" sz="2000">
              <a:solidFill>
                <a:srgbClr val="C00000"/>
              </a:solidFill>
            </a:endParaRPr>
          </a:p>
        </p:txBody>
      </p:sp>
      <p:pic>
        <p:nvPicPr>
          <p:cNvPr id="57" name="図 15" descr="DSC_0022.JPG">
            <a:extLst>
              <a:ext uri="{FF2B5EF4-FFF2-40B4-BE49-F238E27FC236}">
                <a16:creationId xmlns:a16="http://schemas.microsoft.com/office/drawing/2014/main" id="{EFFFDEA5-BF90-844F-8336-6A693920BDA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38884" y="1269160"/>
            <a:ext cx="2560299" cy="2620980"/>
          </a:xfrm>
          <a:prstGeom prst="rect">
            <a:avLst/>
          </a:prstGeom>
          <a:effectLst/>
        </p:spPr>
      </p:pic>
      <p:grpSp>
        <p:nvGrpSpPr>
          <p:cNvPr id="58" name="Group 57">
            <a:extLst>
              <a:ext uri="{FF2B5EF4-FFF2-40B4-BE49-F238E27FC236}">
                <a16:creationId xmlns:a16="http://schemas.microsoft.com/office/drawing/2014/main" id="{1F21B55C-06A6-7844-A915-516B1761A99B}"/>
              </a:ext>
            </a:extLst>
          </p:cNvPr>
          <p:cNvGrpSpPr/>
          <p:nvPr/>
        </p:nvGrpSpPr>
        <p:grpSpPr>
          <a:xfrm rot="2700000">
            <a:off x="6612289" y="1704683"/>
            <a:ext cx="400434" cy="1455946"/>
            <a:chOff x="7275250" y="2389617"/>
            <a:chExt cx="400434" cy="2081619"/>
          </a:xfrm>
        </p:grpSpPr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E3EF1EB9-C2AA-8942-80D5-D598DF222C00}"/>
                </a:ext>
              </a:extLst>
            </p:cNvPr>
            <p:cNvCxnSpPr/>
            <p:nvPr/>
          </p:nvCxnSpPr>
          <p:spPr>
            <a:xfrm>
              <a:off x="7675684" y="2389617"/>
              <a:ext cx="0" cy="2081619"/>
            </a:xfrm>
            <a:prstGeom prst="straightConnector1">
              <a:avLst/>
            </a:prstGeom>
            <a:ln w="25400">
              <a:solidFill>
                <a:srgbClr val="FF0000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68577C4B-ADEE-424E-B562-650A3C8B64BC}"/>
                </a:ext>
              </a:extLst>
            </p:cNvPr>
            <p:cNvSpPr txBox="1"/>
            <p:nvPr/>
          </p:nvSpPr>
          <p:spPr>
            <a:xfrm rot="16200000">
              <a:off x="6775563" y="3205544"/>
              <a:ext cx="13687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FF0000"/>
                  </a:solidFill>
                </a:rPr>
                <a:t>180 mm</a:t>
              </a:r>
            </a:p>
          </p:txBody>
        </p:sp>
      </p:grp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9277A17F-CFD3-4648-BE57-30B5CF242037}"/>
              </a:ext>
            </a:extLst>
          </p:cNvPr>
          <p:cNvCxnSpPr/>
          <p:nvPr/>
        </p:nvCxnSpPr>
        <p:spPr>
          <a:xfrm>
            <a:off x="555176" y="4708719"/>
            <a:ext cx="1323099" cy="0"/>
          </a:xfrm>
          <a:prstGeom prst="line">
            <a:avLst/>
          </a:prstGeom>
          <a:ln w="15875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7" name="Picture 66">
            <a:extLst>
              <a:ext uri="{FF2B5EF4-FFF2-40B4-BE49-F238E27FC236}">
                <a16:creationId xmlns:a16="http://schemas.microsoft.com/office/drawing/2014/main" id="{F551817B-20DA-3D47-ABC0-4376976E082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7041" y="3490695"/>
            <a:ext cx="2071116" cy="1882521"/>
          </a:xfrm>
          <a:prstGeom prst="rect">
            <a:avLst/>
          </a:prstGeom>
        </p:spPr>
      </p:pic>
      <p:sp>
        <p:nvSpPr>
          <p:cNvPr id="68" name="Rectangle 67">
            <a:extLst>
              <a:ext uri="{FF2B5EF4-FFF2-40B4-BE49-F238E27FC236}">
                <a16:creationId xmlns:a16="http://schemas.microsoft.com/office/drawing/2014/main" id="{74119470-946A-DB46-BE18-4AD0BD8AB939}"/>
              </a:ext>
            </a:extLst>
          </p:cNvPr>
          <p:cNvSpPr/>
          <p:nvPr/>
        </p:nvSpPr>
        <p:spPr>
          <a:xfrm>
            <a:off x="7740352" y="3130655"/>
            <a:ext cx="1281313" cy="369332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FF"/>
                </a:solidFill>
              </a:rPr>
              <a:t>RF Intensity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F1034F53-D2C1-9A4E-B964-80C722AAB8A4}"/>
              </a:ext>
            </a:extLst>
          </p:cNvPr>
          <p:cNvSpPr/>
          <p:nvPr/>
        </p:nvSpPr>
        <p:spPr>
          <a:xfrm>
            <a:off x="5425812" y="3933056"/>
            <a:ext cx="16273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err="1">
                <a:latin typeface="Symbol" charset="2"/>
                <a:cs typeface="Symbol" charset="2"/>
              </a:rPr>
              <a:t>Dn</a:t>
            </a:r>
            <a:r>
              <a:rPr lang="en-US" altLang="ja-JP"/>
              <a:t> = 4.463 GHz</a:t>
            </a:r>
            <a:endParaRPr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6A6C4CFA-4116-4555-8AEF-86FF6246E9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t>PhiPsi2019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730138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id="{CFF73A9C-7D7D-D440-A1BC-583498749487}"/>
              </a:ext>
            </a:extLst>
          </p:cNvPr>
          <p:cNvGrpSpPr/>
          <p:nvPr/>
        </p:nvGrpSpPr>
        <p:grpSpPr>
          <a:xfrm>
            <a:off x="200997" y="1194672"/>
            <a:ext cx="5091083" cy="3352311"/>
            <a:chOff x="200997" y="1194672"/>
            <a:chExt cx="5091083" cy="335231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2563258-BFB8-B840-84F5-74ADB38E18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997" y="1194672"/>
              <a:ext cx="4886960" cy="183261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CA4E527-7320-4341-BFBC-F30926A76B5F}"/>
                </a:ext>
              </a:extLst>
            </p:cNvPr>
            <p:cNvSpPr txBox="1"/>
            <p:nvPr/>
          </p:nvSpPr>
          <p:spPr>
            <a:xfrm>
              <a:off x="849069" y="1295957"/>
              <a:ext cx="1359475" cy="276999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Off Resonance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C3812A5-5DBC-DF4A-9C6D-0362802F046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997" y="2714373"/>
              <a:ext cx="4886960" cy="183261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4812E67-A931-D64D-990F-95102057524D}"/>
                </a:ext>
              </a:extLst>
            </p:cNvPr>
            <p:cNvSpPr txBox="1"/>
            <p:nvPr/>
          </p:nvSpPr>
          <p:spPr>
            <a:xfrm>
              <a:off x="849069" y="2815658"/>
              <a:ext cx="1342483" cy="276999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On Resonance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DC6DA66D-F360-6C4E-B8F1-252E6A64E0A6}"/>
                </a:ext>
              </a:extLst>
            </p:cNvPr>
            <p:cNvSpPr txBox="1"/>
            <p:nvPr/>
          </p:nvSpPr>
          <p:spPr>
            <a:xfrm>
              <a:off x="705054" y="4245599"/>
              <a:ext cx="4514983" cy="28257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tIns="0" bIns="36000" rtlCol="0">
              <a:spAutoFit/>
            </a:bodyPr>
            <a:lstStyle/>
            <a:p>
              <a:pPr algn="ctr"/>
              <a:r>
                <a:rPr lang="en-US" sz="1600" dirty="0"/>
                <a:t>Time (ns)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5B87E4B-949F-EB49-997E-E95270881DEE}"/>
                </a:ext>
              </a:extLst>
            </p:cNvPr>
            <p:cNvSpPr txBox="1"/>
            <p:nvPr/>
          </p:nvSpPr>
          <p:spPr>
            <a:xfrm rot="16200000">
              <a:off x="4263529" y="2760874"/>
              <a:ext cx="171854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Spin-flip Signal (%)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AD2E7F2-309A-4344-BE85-9547EFF2D9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/>
              <a:t> Results (1): </a:t>
            </a:r>
            <a:r>
              <a:rPr lang="en-US" sz="4000">
                <a:solidFill>
                  <a:srgbClr val="C00000"/>
                </a:solidFill>
              </a:rPr>
              <a:t>Time Integral Method</a:t>
            </a:r>
            <a:endParaRPr lang="en-US">
              <a:solidFill>
                <a:srgbClr val="C00000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92F7F1-3FDC-8841-8D78-E22DF7661E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4F790-5D31-4D14-BAC0-09B0E3E6174B}" type="datetime1">
              <a:rPr kumimoji="1" lang="ja-JP" altLang="en-US" smtClean="0"/>
              <a:t>2019/2/25</a:t>
            </a:fld>
            <a:endParaRPr kumimoji="1" lang="ja-JP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76FC2F-F995-BD49-A407-B74247AD7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23</a:t>
            </a:fld>
            <a:endParaRPr kumimoji="1" lang="ja-JP" altLang="en-US"/>
          </a:p>
        </p:txBody>
      </p:sp>
      <p:sp>
        <p:nvSpPr>
          <p:cNvPr id="20" name="テキスト ボックス 22">
            <a:extLst>
              <a:ext uri="{FF2B5EF4-FFF2-40B4-BE49-F238E27FC236}">
                <a16:creationId xmlns:a16="http://schemas.microsoft.com/office/drawing/2014/main" id="{4BDA4E2A-EB65-2345-8C38-159D065F6EFA}"/>
              </a:ext>
            </a:extLst>
          </p:cNvPr>
          <p:cNvSpPr txBox="1"/>
          <p:nvPr/>
        </p:nvSpPr>
        <p:spPr>
          <a:xfrm>
            <a:off x="4934404" y="4484021"/>
            <a:ext cx="4010457" cy="646331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kumimoji="1" lang="en-US" altLang="ja-JP" dirty="0">
                <a:solidFill>
                  <a:srgbClr val="00B050"/>
                </a:solidFill>
              </a:rPr>
              <a:t>Previous ZF Experiment at LAMPF:</a:t>
            </a:r>
          </a:p>
          <a:p>
            <a:pPr algn="ctr"/>
            <a:r>
              <a:rPr lang="en-US" altLang="ja-JP" dirty="0" err="1">
                <a:solidFill>
                  <a:srgbClr val="00B050"/>
                </a:solidFill>
                <a:latin typeface="Symbol" pitchFamily="18" charset="2"/>
              </a:rPr>
              <a:t>Dn</a:t>
            </a:r>
            <a:r>
              <a:rPr lang="en-US" altLang="ja-JP" baseline="-25000" dirty="0" err="1">
                <a:solidFill>
                  <a:srgbClr val="00B050"/>
                </a:solidFill>
              </a:rPr>
              <a:t>HFS</a:t>
            </a:r>
            <a:r>
              <a:rPr lang="en-US" altLang="ja-JP" dirty="0">
                <a:solidFill>
                  <a:srgbClr val="00B050"/>
                </a:solidFill>
                <a:latin typeface="Symbol" pitchFamily="18" charset="2"/>
              </a:rPr>
              <a:t> = </a:t>
            </a:r>
            <a:r>
              <a:rPr lang="en-US" altLang="ja-JP" dirty="0">
                <a:solidFill>
                  <a:srgbClr val="00B050"/>
                </a:solidFill>
              </a:rPr>
              <a:t>4 463 302.2 ± 1.4 kHz (0.3 ppm)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F4E2195-59F7-8748-9A9A-1EE5E01C86C9}"/>
              </a:ext>
            </a:extLst>
          </p:cNvPr>
          <p:cNvSpPr/>
          <p:nvPr/>
        </p:nvSpPr>
        <p:spPr>
          <a:xfrm>
            <a:off x="2087666" y="764704"/>
            <a:ext cx="4968668" cy="4813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3200"/>
              </a:lnSpc>
            </a:pPr>
            <a:r>
              <a:rPr lang="en-US" altLang="ja-JP" sz="2400" dirty="0">
                <a:solidFill>
                  <a:srgbClr val="0000FF"/>
                </a:solidFill>
                <a:ea typeface="ＭＳ Ｐゴシック" pitchFamily="50" charset="-128"/>
              </a:rPr>
              <a:t>– Scintillation Position Detector Data –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EF561B9-7B5D-3B43-84D5-468F78CF1631}"/>
              </a:ext>
            </a:extLst>
          </p:cNvPr>
          <p:cNvSpPr txBox="1"/>
          <p:nvPr/>
        </p:nvSpPr>
        <p:spPr>
          <a:xfrm>
            <a:off x="289137" y="6084004"/>
            <a:ext cx="4646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Systematic uncertainty:</a:t>
            </a:r>
            <a:r>
              <a:rPr lang="en-US" dirty="0"/>
              <a:t> </a:t>
            </a:r>
            <a:r>
              <a:rPr lang="en-US" dirty="0">
                <a:solidFill>
                  <a:srgbClr val="000090"/>
                </a:solidFill>
              </a:rPr>
              <a:t>Estimation in progress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C6960FA-3135-5C4E-8C87-9E5D17AA9E31}"/>
              </a:ext>
            </a:extLst>
          </p:cNvPr>
          <p:cNvSpPr txBox="1"/>
          <p:nvPr/>
        </p:nvSpPr>
        <p:spPr>
          <a:xfrm>
            <a:off x="7524328" y="334397"/>
            <a:ext cx="14927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>
                <a:solidFill>
                  <a:srgbClr val="0070C0"/>
                </a:solidFill>
              </a:rPr>
              <a:t>Conventional</a:t>
            </a:r>
          </a:p>
          <a:p>
            <a:pPr algn="ctr"/>
            <a:r>
              <a:rPr lang="en-US" b="1">
                <a:solidFill>
                  <a:srgbClr val="0070C0"/>
                </a:solidFill>
              </a:rPr>
              <a:t>Method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D908AAC-A304-8C4C-8DD2-7856C951CABC}"/>
              </a:ext>
            </a:extLst>
          </p:cNvPr>
          <p:cNvSpPr txBox="1"/>
          <p:nvPr/>
        </p:nvSpPr>
        <p:spPr>
          <a:xfrm>
            <a:off x="293767" y="4368979"/>
            <a:ext cx="565667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1238250" algn="l"/>
              </a:tabLst>
            </a:pPr>
            <a:r>
              <a:rPr lang="en-US" b="1" dirty="0">
                <a:solidFill>
                  <a:srgbClr val="0070C0"/>
                </a:solidFill>
              </a:rPr>
              <a:t>Statistical uncertainty:</a:t>
            </a:r>
          </a:p>
          <a:p>
            <a:pPr>
              <a:tabLst>
                <a:tab pos="1238250" algn="l"/>
              </a:tabLst>
            </a:pPr>
            <a:r>
              <a:rPr lang="en-US" dirty="0">
                <a:solidFill>
                  <a:srgbClr val="000090"/>
                </a:solidFill>
              </a:rPr>
              <a:t>2016 Feb.	~ 20 kHz  (5ppm)</a:t>
            </a:r>
          </a:p>
          <a:p>
            <a:pPr>
              <a:tabLst>
                <a:tab pos="1238250" algn="l"/>
              </a:tabLst>
            </a:pPr>
            <a:r>
              <a:rPr lang="en-US" dirty="0">
                <a:solidFill>
                  <a:srgbClr val="000090"/>
                </a:solidFill>
              </a:rPr>
              <a:t>2017 Feb.	~ 4 kHz  (1ppm) </a:t>
            </a:r>
          </a:p>
          <a:p>
            <a:pPr>
              <a:tabLst>
                <a:tab pos="1238250" algn="l"/>
              </a:tabLst>
            </a:pPr>
            <a:r>
              <a:rPr lang="en-US" dirty="0">
                <a:solidFill>
                  <a:srgbClr val="000090"/>
                </a:solidFill>
              </a:rPr>
              <a:t>2017 June	~ 2 kHz  (0.5ppm)</a:t>
            </a:r>
          </a:p>
          <a:p>
            <a:pPr>
              <a:tabLst>
                <a:tab pos="1238250" algn="l"/>
              </a:tabLst>
            </a:pPr>
            <a:r>
              <a:rPr lang="en-US" dirty="0">
                <a:solidFill>
                  <a:srgbClr val="000090"/>
                </a:solidFill>
              </a:rPr>
              <a:t>2018 March	~ 1kHz, measured at 0.4, 0.55, 0.7 atm.</a:t>
            </a:r>
          </a:p>
          <a:p>
            <a:pPr>
              <a:tabLst>
                <a:tab pos="1238250" algn="l"/>
              </a:tabLst>
            </a:pPr>
            <a:r>
              <a:rPr lang="en-US" dirty="0">
                <a:solidFill>
                  <a:srgbClr val="000090"/>
                </a:solidFill>
              </a:rPr>
              <a:t>2018 June	~ 1kHz, measured at 0.3 </a:t>
            </a:r>
            <a:r>
              <a:rPr lang="en-US" dirty="0" err="1">
                <a:solidFill>
                  <a:srgbClr val="000090"/>
                </a:solidFill>
              </a:rPr>
              <a:t>atm</a:t>
            </a:r>
            <a:r>
              <a:rPr lang="en-US" dirty="0">
                <a:solidFill>
                  <a:srgbClr val="000090"/>
                </a:solidFill>
              </a:rPr>
              <a:t> Kr gas pressure.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940DE17-49E9-6549-A15B-5487E065D7F3}"/>
              </a:ext>
            </a:extLst>
          </p:cNvPr>
          <p:cNvSpPr txBox="1"/>
          <p:nvPr/>
        </p:nvSpPr>
        <p:spPr>
          <a:xfrm>
            <a:off x="5267159" y="1395402"/>
            <a:ext cx="36292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Resonance Line Shape (2018 March)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1F5A1BC-AAA2-564B-9632-B40AB65BFA93}"/>
              </a:ext>
            </a:extLst>
          </p:cNvPr>
          <p:cNvSpPr/>
          <p:nvPr/>
        </p:nvSpPr>
        <p:spPr>
          <a:xfrm>
            <a:off x="4860032" y="1755442"/>
            <a:ext cx="4172710" cy="251225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7E12C8B-1F98-6440-A12A-B462CAAB93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4413" y="1859089"/>
            <a:ext cx="3886200" cy="2209800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8619D3F2-1E0F-2544-839D-365A4D350F10}"/>
              </a:ext>
            </a:extLst>
          </p:cNvPr>
          <p:cNvSpPr/>
          <p:nvPr/>
        </p:nvSpPr>
        <p:spPr>
          <a:xfrm rot="20740040">
            <a:off x="5777242" y="2545285"/>
            <a:ext cx="26629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ja-JP" sz="2800" b="1" dirty="0">
                <a:solidFill>
                  <a:srgbClr val="FFC000"/>
                </a:solidFill>
              </a:rPr>
              <a:t>Very Preliminary</a:t>
            </a:r>
            <a:endParaRPr lang="ja-JP" altLang="en-US" sz="2800" b="1">
              <a:solidFill>
                <a:srgbClr val="FFC0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BC82AC9-3C42-3347-A0CA-ED49F81B14E3}"/>
              </a:ext>
            </a:extLst>
          </p:cNvPr>
          <p:cNvSpPr txBox="1"/>
          <p:nvPr/>
        </p:nvSpPr>
        <p:spPr>
          <a:xfrm>
            <a:off x="5974137" y="3954542"/>
            <a:ext cx="23385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Detuning Frequency (kHz)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2337A6A-440A-DC46-931E-20C8A16FB40A}"/>
              </a:ext>
            </a:extLst>
          </p:cNvPr>
          <p:cNvSpPr/>
          <p:nvPr/>
        </p:nvSpPr>
        <p:spPr>
          <a:xfrm>
            <a:off x="5955899" y="5460383"/>
            <a:ext cx="27472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New world record at ZF ???</a:t>
            </a:r>
          </a:p>
          <a:p>
            <a:pPr algn="ctr"/>
            <a:r>
              <a:rPr lang="en-US" dirty="0">
                <a:solidFill>
                  <a:srgbClr val="C00000"/>
                </a:solidFill>
              </a:rPr>
              <a:t>Data analysis on going</a:t>
            </a:r>
          </a:p>
        </p:txBody>
      </p:sp>
      <p:sp>
        <p:nvSpPr>
          <p:cNvPr id="31" name="Right Brace 30">
            <a:extLst>
              <a:ext uri="{FF2B5EF4-FFF2-40B4-BE49-F238E27FC236}">
                <a16:creationId xmlns:a16="http://schemas.microsoft.com/office/drawing/2014/main" id="{2B445C1B-500C-7147-B4B8-9FB593F16427}"/>
              </a:ext>
            </a:extLst>
          </p:cNvPr>
          <p:cNvSpPr/>
          <p:nvPr/>
        </p:nvSpPr>
        <p:spPr>
          <a:xfrm>
            <a:off x="5796136" y="5517232"/>
            <a:ext cx="144000" cy="566772"/>
          </a:xfrm>
          <a:prstGeom prst="rightBrace">
            <a:avLst>
              <a:gd name="adj1" fmla="val 34991"/>
              <a:gd name="adj2" fmla="val 50000"/>
            </a:avLst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C0CB74C1-477A-43DF-8A19-1B935FA4F0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t>PhiPsi2019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54897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45926941-4E6C-824B-AD08-90C11DA131F3}"/>
              </a:ext>
            </a:extLst>
          </p:cNvPr>
          <p:cNvGrpSpPr/>
          <p:nvPr/>
        </p:nvGrpSpPr>
        <p:grpSpPr>
          <a:xfrm>
            <a:off x="489027" y="1208532"/>
            <a:ext cx="2642813" cy="2436492"/>
            <a:chOff x="251520" y="1208532"/>
            <a:chExt cx="2642813" cy="2436492"/>
          </a:xfrm>
        </p:grpSpPr>
        <p:pic>
          <p:nvPicPr>
            <p:cNvPr id="40" name="図 6" descr="doctoral_dis.pdf">
              <a:extLst>
                <a:ext uri="{FF2B5EF4-FFF2-40B4-BE49-F238E27FC236}">
                  <a16:creationId xmlns:a16="http://schemas.microsoft.com/office/drawing/2014/main" id="{5ECCA132-DD61-5E4D-88FD-3FAE913391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477900" y="1161034"/>
              <a:ext cx="2353310" cy="2448306"/>
            </a:xfrm>
            <a:prstGeom prst="rect">
              <a:avLst/>
            </a:prstGeom>
          </p:spPr>
        </p:pic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1EDA99D7-1CAA-2149-B353-8F97123F653C}"/>
                </a:ext>
              </a:extLst>
            </p:cNvPr>
            <p:cNvSpPr/>
            <p:nvPr/>
          </p:nvSpPr>
          <p:spPr>
            <a:xfrm>
              <a:off x="1384555" y="1232407"/>
              <a:ext cx="576000" cy="14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C8128B3E-D130-3B43-8AA1-F13EC3611AAD}"/>
                </a:ext>
              </a:extLst>
            </p:cNvPr>
            <p:cNvSpPr/>
            <p:nvPr/>
          </p:nvSpPr>
          <p:spPr>
            <a:xfrm>
              <a:off x="2642333" y="3199157"/>
              <a:ext cx="252000" cy="14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テキスト ボックス 27">
              <a:extLst>
                <a:ext uri="{FF2B5EF4-FFF2-40B4-BE49-F238E27FC236}">
                  <a16:creationId xmlns:a16="http://schemas.microsoft.com/office/drawing/2014/main" id="{D77BD3E0-772D-0A4F-BC63-9C5740B846EC}"/>
                </a:ext>
              </a:extLst>
            </p:cNvPr>
            <p:cNvSpPr txBox="1"/>
            <p:nvPr/>
          </p:nvSpPr>
          <p:spPr>
            <a:xfrm>
              <a:off x="1032336" y="1526539"/>
              <a:ext cx="362279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kumimoji="1" lang="en-US" altLang="ja-JP" sz="1200"/>
                <a:t>0 </a:t>
              </a:r>
              <a:r>
                <a:rPr kumimoji="1" lang="ja-JP" altLang="en-US" sz="1200"/>
                <a:t>ｋ</a:t>
              </a:r>
              <a:r>
                <a:rPr kumimoji="1" lang="en-US" altLang="ja-JP" sz="1200"/>
                <a:t>Hz</a:t>
              </a:r>
              <a:endParaRPr kumimoji="1" lang="ja-JP" altLang="en-US" sz="1200"/>
            </a:p>
          </p:txBody>
        </p:sp>
        <p:sp>
          <p:nvSpPr>
            <p:cNvPr id="33" name="テキスト ボックス 28">
              <a:extLst>
                <a:ext uri="{FF2B5EF4-FFF2-40B4-BE49-F238E27FC236}">
                  <a16:creationId xmlns:a16="http://schemas.microsoft.com/office/drawing/2014/main" id="{BE969C29-B9C6-8845-9D8F-EB7F4274F7D0}"/>
                </a:ext>
              </a:extLst>
            </p:cNvPr>
            <p:cNvSpPr txBox="1"/>
            <p:nvPr/>
          </p:nvSpPr>
          <p:spPr>
            <a:xfrm>
              <a:off x="1408765" y="1931645"/>
              <a:ext cx="519373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altLang="ja-JP" sz="1200">
                  <a:solidFill>
                    <a:srgbClr val="C0504D"/>
                  </a:solidFill>
                </a:rPr>
                <a:t>100</a:t>
              </a:r>
              <a:r>
                <a:rPr kumimoji="1" lang="en-US" altLang="ja-JP" sz="1200">
                  <a:solidFill>
                    <a:srgbClr val="C0504D"/>
                  </a:solidFill>
                </a:rPr>
                <a:t> </a:t>
              </a:r>
              <a:r>
                <a:rPr kumimoji="1" lang="ja-JP" altLang="en-US" sz="1200">
                  <a:solidFill>
                    <a:srgbClr val="C0504D"/>
                  </a:solidFill>
                </a:rPr>
                <a:t>ｋ</a:t>
              </a:r>
              <a:r>
                <a:rPr kumimoji="1" lang="en-US" altLang="ja-JP" sz="1200">
                  <a:solidFill>
                    <a:srgbClr val="C0504D"/>
                  </a:solidFill>
                </a:rPr>
                <a:t>Hz</a:t>
              </a:r>
              <a:endParaRPr kumimoji="1" lang="ja-JP" altLang="en-US" sz="1200">
                <a:solidFill>
                  <a:srgbClr val="C0504D"/>
                </a:solidFill>
              </a:endParaRPr>
            </a:p>
          </p:txBody>
        </p:sp>
        <p:sp>
          <p:nvSpPr>
            <p:cNvPr id="34" name="テキスト ボックス 29">
              <a:extLst>
                <a:ext uri="{FF2B5EF4-FFF2-40B4-BE49-F238E27FC236}">
                  <a16:creationId xmlns:a16="http://schemas.microsoft.com/office/drawing/2014/main" id="{E2464C14-4C1E-7D4C-A2F9-0387793EA7B8}"/>
                </a:ext>
              </a:extLst>
            </p:cNvPr>
            <p:cNvSpPr txBox="1"/>
            <p:nvPr/>
          </p:nvSpPr>
          <p:spPr>
            <a:xfrm>
              <a:off x="2139497" y="2363198"/>
              <a:ext cx="519373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altLang="ja-JP" sz="1200">
                  <a:solidFill>
                    <a:srgbClr val="008000"/>
                  </a:solidFill>
                </a:rPr>
                <a:t>200</a:t>
              </a:r>
              <a:r>
                <a:rPr kumimoji="1" lang="en-US" altLang="ja-JP" sz="1200">
                  <a:solidFill>
                    <a:srgbClr val="008000"/>
                  </a:solidFill>
                </a:rPr>
                <a:t> </a:t>
              </a:r>
              <a:r>
                <a:rPr kumimoji="1" lang="ja-JP" altLang="en-US" sz="1200">
                  <a:solidFill>
                    <a:srgbClr val="008000"/>
                  </a:solidFill>
                </a:rPr>
                <a:t>ｋ</a:t>
              </a:r>
              <a:r>
                <a:rPr kumimoji="1" lang="en-US" altLang="ja-JP" sz="1200">
                  <a:solidFill>
                    <a:srgbClr val="008000"/>
                  </a:solidFill>
                </a:rPr>
                <a:t>Hz</a:t>
              </a:r>
              <a:endParaRPr kumimoji="1" lang="ja-JP" altLang="en-US" sz="1200">
                <a:solidFill>
                  <a:srgbClr val="008000"/>
                </a:solidFill>
              </a:endParaRPr>
            </a:p>
          </p:txBody>
        </p:sp>
        <p:sp>
          <p:nvSpPr>
            <p:cNvPr id="35" name="テキスト ボックス 30">
              <a:extLst>
                <a:ext uri="{FF2B5EF4-FFF2-40B4-BE49-F238E27FC236}">
                  <a16:creationId xmlns:a16="http://schemas.microsoft.com/office/drawing/2014/main" id="{BB06374B-65D6-254E-B117-5CDC816271CD}"/>
                </a:ext>
              </a:extLst>
            </p:cNvPr>
            <p:cNvSpPr txBox="1"/>
            <p:nvPr/>
          </p:nvSpPr>
          <p:spPr>
            <a:xfrm>
              <a:off x="1977501" y="2854611"/>
              <a:ext cx="519373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altLang="ja-JP" sz="1200">
                  <a:solidFill>
                    <a:srgbClr val="004CB6"/>
                  </a:solidFill>
                </a:rPr>
                <a:t>400</a:t>
              </a:r>
              <a:r>
                <a:rPr kumimoji="1" lang="en-US" altLang="ja-JP" sz="1200">
                  <a:solidFill>
                    <a:srgbClr val="004CB6"/>
                  </a:solidFill>
                </a:rPr>
                <a:t> </a:t>
              </a:r>
              <a:r>
                <a:rPr kumimoji="1" lang="ja-JP" altLang="en-US" sz="1200">
                  <a:solidFill>
                    <a:srgbClr val="004CB6"/>
                  </a:solidFill>
                </a:rPr>
                <a:t>ｋ</a:t>
              </a:r>
              <a:r>
                <a:rPr kumimoji="1" lang="en-US" altLang="ja-JP" sz="1200">
                  <a:solidFill>
                    <a:srgbClr val="004CB6"/>
                  </a:solidFill>
                </a:rPr>
                <a:t>Hz</a:t>
              </a:r>
              <a:endParaRPr kumimoji="1" lang="ja-JP" altLang="en-US" sz="1200">
                <a:solidFill>
                  <a:srgbClr val="004CB6"/>
                </a:solidFill>
              </a:endParaRPr>
            </a:p>
          </p:txBody>
        </p:sp>
        <p:sp>
          <p:nvSpPr>
            <p:cNvPr id="36" name="テキスト ボックス 8">
              <a:extLst>
                <a:ext uri="{FF2B5EF4-FFF2-40B4-BE49-F238E27FC236}">
                  <a16:creationId xmlns:a16="http://schemas.microsoft.com/office/drawing/2014/main" id="{FD7720AB-FFAE-C74A-BA62-87EB2029C915}"/>
                </a:ext>
              </a:extLst>
            </p:cNvPr>
            <p:cNvSpPr txBox="1"/>
            <p:nvPr/>
          </p:nvSpPr>
          <p:spPr>
            <a:xfrm>
              <a:off x="1394615" y="3460358"/>
              <a:ext cx="585097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kumimoji="1" lang="en-US" altLang="ja-JP" sz="1200"/>
                <a:t>Time (μs)</a:t>
              </a:r>
              <a:endParaRPr kumimoji="1" lang="ja-JP" altLang="en-US" sz="1200"/>
            </a:p>
          </p:txBody>
        </p:sp>
        <p:sp>
          <p:nvSpPr>
            <p:cNvPr id="37" name="テキスト ボックス 32">
              <a:extLst>
                <a:ext uri="{FF2B5EF4-FFF2-40B4-BE49-F238E27FC236}">
                  <a16:creationId xmlns:a16="http://schemas.microsoft.com/office/drawing/2014/main" id="{A3C05755-8D1A-BB45-B182-1FBABF890D1B}"/>
                </a:ext>
              </a:extLst>
            </p:cNvPr>
            <p:cNvSpPr txBox="1"/>
            <p:nvPr/>
          </p:nvSpPr>
          <p:spPr>
            <a:xfrm rot="16200000">
              <a:off x="160309" y="2270865"/>
              <a:ext cx="367088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kumimoji="1" lang="en-US" altLang="ja-JP" sz="1200"/>
                <a:t>Signal</a:t>
              </a:r>
              <a:endParaRPr kumimoji="1" lang="ja-JP" altLang="en-US" sz="120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F98F370-9267-EF4B-9C8C-1C4FEE7A92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/>
              <a:t> Results (2): </a:t>
            </a:r>
            <a:r>
              <a:rPr lang="en-US" sz="4000">
                <a:solidFill>
                  <a:srgbClr val="C00000"/>
                </a:solidFill>
              </a:rPr>
              <a:t>Time Differential Method</a:t>
            </a:r>
            <a:endParaRPr lang="en-US">
              <a:solidFill>
                <a:srgbClr val="C00000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F63F0F-942E-514B-BC71-960730E398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923C9-FF9A-4257-A8D9-D0A669BBA638}" type="datetime1">
              <a:rPr kumimoji="1" lang="ja-JP" altLang="en-US" smtClean="0"/>
              <a:t>2019/2/25</a:t>
            </a:fld>
            <a:endParaRPr kumimoji="1" lang="ja-JP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BCED7C-F727-1E44-911D-66737963D7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24</a:t>
            </a:fld>
            <a:endParaRPr kumimoji="1" lang="ja-JP" alt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FE95D68-A3FD-A940-AF25-C33495E27A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792" y="1350640"/>
            <a:ext cx="2946400" cy="24384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D625CD4-5591-064B-88D3-0027DC967218}"/>
              </a:ext>
            </a:extLst>
          </p:cNvPr>
          <p:cNvSpPr txBox="1"/>
          <p:nvPr/>
        </p:nvSpPr>
        <p:spPr>
          <a:xfrm>
            <a:off x="3571844" y="3933056"/>
            <a:ext cx="538685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Possible advantages of this method: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90"/>
                </a:solidFill>
              </a:rPr>
              <a:t>Each detuning frequency data fitted individually.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90"/>
                </a:solidFill>
              </a:rPr>
              <a:t>Can determine </a:t>
            </a:r>
            <a:r>
              <a:rPr lang="en-US" dirty="0" err="1">
                <a:solidFill>
                  <a:srgbClr val="000090"/>
                </a:solidFill>
                <a:latin typeface="Symbol" pitchFamily="2" charset="2"/>
              </a:rPr>
              <a:t>Dn</a:t>
            </a:r>
            <a:r>
              <a:rPr lang="en-US" baseline="-25000" dirty="0" err="1">
                <a:solidFill>
                  <a:srgbClr val="000090"/>
                </a:solidFill>
              </a:rPr>
              <a:t>HFS</a:t>
            </a:r>
            <a:r>
              <a:rPr lang="en-US" dirty="0">
                <a:solidFill>
                  <a:srgbClr val="000090"/>
                </a:solidFill>
              </a:rPr>
              <a:t> with only one frequency data.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90"/>
                </a:solidFill>
              </a:rPr>
              <a:t>Most sensitive detuning frequency is ~60 kHz.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90"/>
                </a:solidFill>
              </a:rPr>
              <a:t>Can improve statistical uncertainty by 3.2 times compared to the conventional method.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90"/>
                </a:solidFill>
              </a:rPr>
              <a:t>Can reduce systematics of RF power variation (free fitting parameter).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90"/>
                </a:solidFill>
              </a:rPr>
              <a:t>Need high-statistics data.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F5DAC1A-EBE3-8D4D-BBCE-69E98400FB7A}"/>
              </a:ext>
            </a:extLst>
          </p:cNvPr>
          <p:cNvSpPr/>
          <p:nvPr/>
        </p:nvSpPr>
        <p:spPr>
          <a:xfrm>
            <a:off x="2623198" y="764704"/>
            <a:ext cx="3897605" cy="4813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3200"/>
              </a:lnSpc>
            </a:pPr>
            <a:r>
              <a:rPr lang="en-US" altLang="ja-JP" sz="2400" dirty="0">
                <a:solidFill>
                  <a:srgbClr val="0000FF"/>
                </a:solidFill>
                <a:ea typeface="ＭＳ Ｐゴシック" pitchFamily="50" charset="-128"/>
              </a:rPr>
              <a:t>– Silicon Strip Detector Data –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18" name="テキスト ボックス 5">
            <a:extLst>
              <a:ext uri="{FF2B5EF4-FFF2-40B4-BE49-F238E27FC236}">
                <a16:creationId xmlns:a16="http://schemas.microsoft.com/office/drawing/2014/main" id="{C289E277-2248-AE44-A7C5-F86FB1978750}"/>
              </a:ext>
            </a:extLst>
          </p:cNvPr>
          <p:cNvSpPr txBox="1"/>
          <p:nvPr/>
        </p:nvSpPr>
        <p:spPr>
          <a:xfrm>
            <a:off x="6852797" y="836712"/>
            <a:ext cx="1742849" cy="369332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r"/>
            <a:r>
              <a:rPr lang="en-US" altLang="ja-JP">
                <a:solidFill>
                  <a:schemeClr val="accent5">
                    <a:lumMod val="50000"/>
                  </a:schemeClr>
                </a:solidFill>
              </a:rPr>
              <a:t>Nishimura thesis</a:t>
            </a:r>
            <a:endParaRPr kumimoji="1" lang="ja-JP" altLang="en-US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123DF06-BC5F-C745-8F34-48EA52E9C0B3}"/>
              </a:ext>
            </a:extLst>
          </p:cNvPr>
          <p:cNvSpPr txBox="1"/>
          <p:nvPr/>
        </p:nvSpPr>
        <p:spPr>
          <a:xfrm>
            <a:off x="6156177" y="2261190"/>
            <a:ext cx="2802517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accent1">
                    <a:lumMod val="50000"/>
                  </a:schemeClr>
                </a:solidFill>
              </a:rPr>
              <a:t>Statistics: </a:t>
            </a:r>
          </a:p>
          <a:p>
            <a:pPr marL="134938" indent="-134938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90"/>
                </a:solidFill>
              </a:rPr>
              <a:t>less data (smaller detector area)</a:t>
            </a:r>
          </a:p>
          <a:p>
            <a:pPr>
              <a:spcBef>
                <a:spcPts val="600"/>
              </a:spcBef>
            </a:pPr>
            <a:r>
              <a:rPr lang="en-US" sz="1400" b="1" dirty="0">
                <a:solidFill>
                  <a:schemeClr val="accent1">
                    <a:lumMod val="50000"/>
                  </a:schemeClr>
                </a:solidFill>
              </a:rPr>
              <a:t>Systematics (main): </a:t>
            </a:r>
          </a:p>
          <a:p>
            <a:pPr marL="134938" indent="-134938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90"/>
                </a:solidFill>
              </a:rPr>
              <a:t>RF power drift (200 Hz)</a:t>
            </a:r>
          </a:p>
          <a:p>
            <a:pPr marL="134938" indent="-134938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90"/>
                </a:solidFill>
              </a:rPr>
              <a:t>gas pressure extrapolation (66 Hz) </a:t>
            </a:r>
            <a:r>
              <a:rPr lang="en-US" sz="1200" dirty="0">
                <a:solidFill>
                  <a:srgbClr val="000090"/>
                </a:solidFill>
              </a:rPr>
              <a:t>(only one pressure data !) </a:t>
            </a:r>
            <a:endParaRPr lang="en-US" sz="1400" dirty="0">
              <a:solidFill>
                <a:srgbClr val="00009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B2028EB-55DD-9248-9F66-FAFFBAF0D9BB}"/>
              </a:ext>
            </a:extLst>
          </p:cNvPr>
          <p:cNvSpPr txBox="1"/>
          <p:nvPr/>
        </p:nvSpPr>
        <p:spPr>
          <a:xfrm>
            <a:off x="293767" y="3682346"/>
            <a:ext cx="2505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0070C0"/>
                </a:solidFill>
              </a:rPr>
              <a:t>Experiment (2017 June):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136F9A7-0CDC-D048-93FD-A31CBBF8C54A}"/>
              </a:ext>
            </a:extLst>
          </p:cNvPr>
          <p:cNvSpPr txBox="1"/>
          <p:nvPr/>
        </p:nvSpPr>
        <p:spPr>
          <a:xfrm>
            <a:off x="293767" y="1124744"/>
            <a:ext cx="1275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0070C0"/>
                </a:solidFill>
              </a:rPr>
              <a:t>Simulation: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27B902F-F6B9-1448-AC99-89F4F94C00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003248"/>
            <a:ext cx="3129280" cy="273812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ADEC5228-D5C7-EC46-A402-256834173EAA}"/>
              </a:ext>
            </a:extLst>
          </p:cNvPr>
          <p:cNvSpPr/>
          <p:nvPr/>
        </p:nvSpPr>
        <p:spPr>
          <a:xfrm>
            <a:off x="6504390" y="1256113"/>
            <a:ext cx="19070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ja-JP" sz="2800" b="1">
                <a:solidFill>
                  <a:srgbClr val="FFC000"/>
                </a:solidFill>
              </a:rPr>
              <a:t>Preliminary</a:t>
            </a:r>
            <a:endParaRPr lang="ja-JP" altLang="en-US" sz="2800" b="1">
              <a:solidFill>
                <a:srgbClr val="FFC000"/>
              </a:solidFill>
            </a:endParaRPr>
          </a:p>
        </p:txBody>
      </p:sp>
      <p:sp>
        <p:nvSpPr>
          <p:cNvPr id="27" name="テキスト ボックス 22">
            <a:extLst>
              <a:ext uri="{FF2B5EF4-FFF2-40B4-BE49-F238E27FC236}">
                <a16:creationId xmlns:a16="http://schemas.microsoft.com/office/drawing/2014/main" id="{CBEBE347-4B63-CE41-8BBB-7AB00352AD18}"/>
              </a:ext>
            </a:extLst>
          </p:cNvPr>
          <p:cNvSpPr txBox="1"/>
          <p:nvPr/>
        </p:nvSpPr>
        <p:spPr>
          <a:xfrm>
            <a:off x="6489748" y="1707141"/>
            <a:ext cx="2468946" cy="646331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err="1">
                <a:solidFill>
                  <a:srgbClr val="FF0000"/>
                </a:solidFill>
                <a:latin typeface="Symbol" pitchFamily="18" charset="2"/>
              </a:rPr>
              <a:t>Dn</a:t>
            </a:r>
            <a:r>
              <a:rPr lang="en-US" altLang="ja-JP" baseline="-25000" err="1">
                <a:solidFill>
                  <a:srgbClr val="FF0000"/>
                </a:solidFill>
              </a:rPr>
              <a:t>HFS</a:t>
            </a:r>
            <a:r>
              <a:rPr lang="en-US" altLang="ja-JP">
                <a:solidFill>
                  <a:srgbClr val="FF0000"/>
                </a:solidFill>
                <a:latin typeface="Symbol" pitchFamily="18" charset="2"/>
              </a:rPr>
              <a:t> = </a:t>
            </a:r>
            <a:r>
              <a:rPr kumimoji="1" lang="en-US" altLang="ja-JP">
                <a:solidFill>
                  <a:srgbClr val="FF0000"/>
                </a:solidFill>
              </a:rPr>
              <a:t>4 463 302.2 </a:t>
            </a:r>
            <a:r>
              <a:rPr lang="en-US" altLang="ja-JP">
                <a:solidFill>
                  <a:srgbClr val="FF0000"/>
                </a:solidFill>
              </a:rPr>
              <a:t>kHz</a:t>
            </a:r>
            <a:endParaRPr kumimoji="1" lang="en-US" altLang="ja-JP">
              <a:solidFill>
                <a:srgbClr val="FF0000"/>
              </a:solidFill>
            </a:endParaRPr>
          </a:p>
          <a:p>
            <a:r>
              <a:rPr kumimoji="1" lang="en-US" altLang="ja-JP">
                <a:solidFill>
                  <a:srgbClr val="FF0000"/>
                </a:solidFill>
              </a:rPr>
              <a:t>             ± </a:t>
            </a:r>
            <a:r>
              <a:rPr lang="en-US" altLang="ja-JP">
                <a:solidFill>
                  <a:srgbClr val="FF0000"/>
                </a:solidFill>
              </a:rPr>
              <a:t>3.1 ± 0.2</a:t>
            </a:r>
            <a:r>
              <a:rPr kumimoji="1" lang="en-US" altLang="ja-JP">
                <a:solidFill>
                  <a:srgbClr val="FF0000"/>
                </a:solidFill>
              </a:rPr>
              <a:t> kHz</a:t>
            </a:r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E56CF02-24D4-48D1-ACD0-60F3D3FB7D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t>PhiPsi2019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96510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Latest Experimen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altLang="ja-JP" dirty="0"/>
              <a:t>3</a:t>
            </a:r>
            <a:r>
              <a:rPr lang="en-US" altLang="ja-JP" sz="4800" baseline="30000" dirty="0"/>
              <a:t>rd</a:t>
            </a:r>
            <a:r>
              <a:rPr dirty="0"/>
              <a:t> </a:t>
            </a:r>
            <a:r>
              <a:rPr lang="en-US" altLang="ja-JP" dirty="0" err="1"/>
              <a:t>MuSEUM</a:t>
            </a:r>
            <a:r>
              <a:rPr lang="en-US" altLang="ja-JP" dirty="0"/>
              <a:t> Zero Field Experiment(2018)</a:t>
            </a:r>
            <a:endParaRPr dirty="0"/>
          </a:p>
        </p:txBody>
      </p:sp>
      <p:sp>
        <p:nvSpPr>
          <p:cNvPr id="373" name="2018 Mar 9th - 16th @ J-PARC D2-Line…"/>
          <p:cNvSpPr txBox="1">
            <a:spLocks noGrp="1"/>
          </p:cNvSpPr>
          <p:nvPr>
            <p:ph type="body" idx="1"/>
          </p:nvPr>
        </p:nvSpPr>
        <p:spPr>
          <a:xfrm>
            <a:off x="354529" y="1123800"/>
            <a:ext cx="8434943" cy="5360494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2400" dirty="0"/>
              <a:t>2018 Mar 9th - 16th @ J-PARC D2-Line</a:t>
            </a:r>
          </a:p>
          <a:p>
            <a:pPr>
              <a:defRPr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2400" dirty="0"/>
              <a:t>Purpose : Measure the HFS value in vacuum by extrapolation</a:t>
            </a:r>
          </a:p>
          <a:p>
            <a:pPr>
              <a:defRPr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2400" dirty="0"/>
              <a:t>Measured with 0.4, 0.55 and 0.7 </a:t>
            </a:r>
            <a:r>
              <a:rPr sz="2400" dirty="0" err="1"/>
              <a:t>atm</a:t>
            </a:r>
            <a:r>
              <a:rPr sz="2400" dirty="0"/>
              <a:t> Kr gas pressure</a:t>
            </a:r>
          </a:p>
        </p:txBody>
      </p:sp>
      <p:pic>
        <p:nvPicPr>
          <p:cNvPr id="375" name="IMG_3327.JPG" descr="IMG_3327.JPG"/>
          <p:cNvPicPr>
            <a:picLocks noChangeAspect="1"/>
          </p:cNvPicPr>
          <p:nvPr/>
        </p:nvPicPr>
        <p:blipFill>
          <a:blip r:embed="rId2">
            <a:extLst/>
          </a:blip>
          <a:srcRect l="8038" t="5081" r="14862" b="17819"/>
          <a:stretch>
            <a:fillRect/>
          </a:stretch>
        </p:blipFill>
        <p:spPr>
          <a:xfrm>
            <a:off x="5305650" y="3067793"/>
            <a:ext cx="3689750" cy="2767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02" name="グループ"/>
          <p:cNvGrpSpPr/>
          <p:nvPr/>
        </p:nvGrpSpPr>
        <p:grpSpPr>
          <a:xfrm>
            <a:off x="164825" y="2829025"/>
            <a:ext cx="5032753" cy="3733660"/>
            <a:chOff x="-368886" y="0"/>
            <a:chExt cx="7157691" cy="5310092"/>
          </a:xfrm>
        </p:grpSpPr>
        <p:sp>
          <p:nvSpPr>
            <p:cNvPr id="376" name="uncertainty by extrapolation"/>
            <p:cNvSpPr txBox="1"/>
            <p:nvPr/>
          </p:nvSpPr>
          <p:spPr>
            <a:xfrm>
              <a:off x="-368887" y="2154641"/>
              <a:ext cx="1999673" cy="883593"/>
            </a:xfrm>
            <a:prstGeom prst="rect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 algn="l">
                <a:spcBef>
                  <a:spcPts val="1400"/>
                </a:spcBef>
                <a:defRPr sz="2000" spc="19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rPr sz="1406"/>
                <a:t>uncertainty by extrapolation</a:t>
              </a:r>
            </a:p>
          </p:txBody>
        </p:sp>
        <p:sp>
          <p:nvSpPr>
            <p:cNvPr id="377" name="線"/>
            <p:cNvSpPr/>
            <p:nvPr/>
          </p:nvSpPr>
          <p:spPr>
            <a:xfrm>
              <a:off x="1758748" y="4248667"/>
              <a:ext cx="4448616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>
                  <a:solidFill>
                    <a:srgbClr val="5C5C5C"/>
                  </a:solidFill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1687"/>
            </a:p>
          </p:txBody>
        </p:sp>
        <p:sp>
          <p:nvSpPr>
            <p:cNvPr id="378" name="線"/>
            <p:cNvSpPr/>
            <p:nvPr/>
          </p:nvSpPr>
          <p:spPr>
            <a:xfrm flipV="1">
              <a:off x="1763794" y="0"/>
              <a:ext cx="1" cy="425387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>
                  <a:solidFill>
                    <a:srgbClr val="5C5C5C"/>
                  </a:solidFill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1687"/>
            </a:p>
          </p:txBody>
        </p:sp>
        <p:sp>
          <p:nvSpPr>
            <p:cNvPr id="379" name="Kr Gas Pressure [atm]"/>
            <p:cNvSpPr txBox="1"/>
            <p:nvPr/>
          </p:nvSpPr>
          <p:spPr>
            <a:xfrm>
              <a:off x="4141441" y="4742155"/>
              <a:ext cx="2647365" cy="5679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 algn="l">
                <a:spcBef>
                  <a:spcPts val="1400"/>
                </a:spcBef>
                <a:defRPr sz="2000" spc="19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rPr sz="1406"/>
                <a:t>Kr Gas Pressure [atm]</a:t>
              </a:r>
            </a:p>
          </p:txBody>
        </p:sp>
        <p:sp>
          <p:nvSpPr>
            <p:cNvPr id="380" name="HFS frequency"/>
            <p:cNvSpPr txBox="1"/>
            <p:nvPr/>
          </p:nvSpPr>
          <p:spPr>
            <a:xfrm>
              <a:off x="-197001" y="83397"/>
              <a:ext cx="1870035" cy="42406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 algn="l">
                <a:spcBef>
                  <a:spcPts val="1400"/>
                </a:spcBef>
                <a:defRPr sz="2000" spc="19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rPr sz="1406"/>
                <a:t>HFS frequency</a:t>
              </a:r>
            </a:p>
          </p:txBody>
        </p:sp>
        <p:grpSp>
          <p:nvGrpSpPr>
            <p:cNvPr id="384" name="グループ"/>
            <p:cNvGrpSpPr/>
            <p:nvPr/>
          </p:nvGrpSpPr>
          <p:grpSpPr>
            <a:xfrm>
              <a:off x="5064543" y="3177602"/>
              <a:ext cx="290303" cy="183923"/>
              <a:chOff x="0" y="0"/>
              <a:chExt cx="290301" cy="183922"/>
            </a:xfrm>
          </p:grpSpPr>
          <p:sp>
            <p:nvSpPr>
              <p:cNvPr id="381" name="線"/>
              <p:cNvSpPr/>
              <p:nvPr/>
            </p:nvSpPr>
            <p:spPr>
              <a:xfrm>
                <a:off x="1858" y="91961"/>
                <a:ext cx="288444" cy="1"/>
              </a:xfrm>
              <a:prstGeom prst="line">
                <a:avLst/>
              </a:prstGeom>
              <a:noFill/>
              <a:ln w="25400" cap="flat">
                <a:solidFill>
                  <a:srgbClr val="747676"/>
                </a:solidFill>
                <a:prstDash val="solid"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2400">
                    <a:solidFill>
                      <a:srgbClr val="5C5C5C"/>
                    </a:solidFill>
                    <a:latin typeface="DIN Alternate"/>
                    <a:ea typeface="DIN Alternate"/>
                    <a:cs typeface="DIN Alternate"/>
                    <a:sym typeface="DIN Alternate"/>
                  </a:defRPr>
                </a:pPr>
                <a:endParaRPr sz="1687"/>
              </a:p>
            </p:txBody>
          </p:sp>
          <p:sp>
            <p:nvSpPr>
              <p:cNvPr id="382" name="線"/>
              <p:cNvSpPr/>
              <p:nvPr/>
            </p:nvSpPr>
            <p:spPr>
              <a:xfrm flipH="1">
                <a:off x="283332" y="0"/>
                <a:ext cx="1" cy="183923"/>
              </a:xfrm>
              <a:prstGeom prst="line">
                <a:avLst/>
              </a:prstGeom>
              <a:noFill/>
              <a:ln w="25400" cap="flat">
                <a:solidFill>
                  <a:srgbClr val="747676"/>
                </a:solidFill>
                <a:prstDash val="solid"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2400">
                    <a:solidFill>
                      <a:srgbClr val="5C5C5C"/>
                    </a:solidFill>
                    <a:latin typeface="DIN Alternate"/>
                    <a:ea typeface="DIN Alternate"/>
                    <a:cs typeface="DIN Alternate"/>
                    <a:sym typeface="DIN Alternate"/>
                  </a:defRPr>
                </a:pPr>
                <a:endParaRPr sz="1687"/>
              </a:p>
            </p:txBody>
          </p:sp>
          <p:sp>
            <p:nvSpPr>
              <p:cNvPr id="383" name="線"/>
              <p:cNvSpPr/>
              <p:nvPr/>
            </p:nvSpPr>
            <p:spPr>
              <a:xfrm flipH="1">
                <a:off x="-1" y="-1"/>
                <a:ext cx="2" cy="183924"/>
              </a:xfrm>
              <a:prstGeom prst="line">
                <a:avLst/>
              </a:prstGeom>
              <a:noFill/>
              <a:ln w="25400" cap="flat">
                <a:solidFill>
                  <a:srgbClr val="747676"/>
                </a:solidFill>
                <a:prstDash val="solid"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2400">
                    <a:solidFill>
                      <a:srgbClr val="5C5C5C"/>
                    </a:solidFill>
                    <a:latin typeface="DIN Alternate"/>
                    <a:ea typeface="DIN Alternate"/>
                    <a:cs typeface="DIN Alternate"/>
                    <a:sym typeface="DIN Alternate"/>
                  </a:defRPr>
                </a:pPr>
                <a:endParaRPr sz="1687"/>
              </a:p>
            </p:txBody>
          </p:sp>
        </p:grpSp>
        <p:grpSp>
          <p:nvGrpSpPr>
            <p:cNvPr id="388" name="グループ"/>
            <p:cNvGrpSpPr/>
            <p:nvPr/>
          </p:nvGrpSpPr>
          <p:grpSpPr>
            <a:xfrm>
              <a:off x="2846670" y="2121731"/>
              <a:ext cx="290302" cy="183923"/>
              <a:chOff x="0" y="0"/>
              <a:chExt cx="290301" cy="183922"/>
            </a:xfrm>
          </p:grpSpPr>
          <p:sp>
            <p:nvSpPr>
              <p:cNvPr id="385" name="線"/>
              <p:cNvSpPr/>
              <p:nvPr/>
            </p:nvSpPr>
            <p:spPr>
              <a:xfrm>
                <a:off x="1858" y="91961"/>
                <a:ext cx="288444" cy="1"/>
              </a:xfrm>
              <a:prstGeom prst="line">
                <a:avLst/>
              </a:prstGeom>
              <a:noFill/>
              <a:ln w="25400" cap="flat">
                <a:solidFill>
                  <a:srgbClr val="747676"/>
                </a:solidFill>
                <a:prstDash val="solid"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2400">
                    <a:solidFill>
                      <a:srgbClr val="5C5C5C"/>
                    </a:solidFill>
                    <a:latin typeface="DIN Alternate"/>
                    <a:ea typeface="DIN Alternate"/>
                    <a:cs typeface="DIN Alternate"/>
                    <a:sym typeface="DIN Alternate"/>
                  </a:defRPr>
                </a:pPr>
                <a:endParaRPr sz="1687"/>
              </a:p>
            </p:txBody>
          </p:sp>
          <p:sp>
            <p:nvSpPr>
              <p:cNvPr id="386" name="線"/>
              <p:cNvSpPr/>
              <p:nvPr/>
            </p:nvSpPr>
            <p:spPr>
              <a:xfrm flipH="1">
                <a:off x="283332" y="0"/>
                <a:ext cx="1" cy="183923"/>
              </a:xfrm>
              <a:prstGeom prst="line">
                <a:avLst/>
              </a:prstGeom>
              <a:noFill/>
              <a:ln w="25400" cap="flat">
                <a:solidFill>
                  <a:srgbClr val="747676"/>
                </a:solidFill>
                <a:prstDash val="solid"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2400">
                    <a:solidFill>
                      <a:srgbClr val="5C5C5C"/>
                    </a:solidFill>
                    <a:latin typeface="DIN Alternate"/>
                    <a:ea typeface="DIN Alternate"/>
                    <a:cs typeface="DIN Alternate"/>
                    <a:sym typeface="DIN Alternate"/>
                  </a:defRPr>
                </a:pPr>
                <a:endParaRPr sz="1687"/>
              </a:p>
            </p:txBody>
          </p:sp>
          <p:sp>
            <p:nvSpPr>
              <p:cNvPr id="387" name="線"/>
              <p:cNvSpPr/>
              <p:nvPr/>
            </p:nvSpPr>
            <p:spPr>
              <a:xfrm flipH="1">
                <a:off x="-1" y="-1"/>
                <a:ext cx="2" cy="183924"/>
              </a:xfrm>
              <a:prstGeom prst="line">
                <a:avLst/>
              </a:prstGeom>
              <a:noFill/>
              <a:ln w="25400" cap="flat">
                <a:solidFill>
                  <a:srgbClr val="747676"/>
                </a:solidFill>
                <a:prstDash val="solid"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2400">
                    <a:solidFill>
                      <a:srgbClr val="5C5C5C"/>
                    </a:solidFill>
                    <a:latin typeface="DIN Alternate"/>
                    <a:ea typeface="DIN Alternate"/>
                    <a:cs typeface="DIN Alternate"/>
                    <a:sym typeface="DIN Alternate"/>
                  </a:defRPr>
                </a:pPr>
                <a:endParaRPr sz="1687"/>
              </a:p>
            </p:txBody>
          </p:sp>
        </p:grpSp>
        <p:sp>
          <p:nvSpPr>
            <p:cNvPr id="389" name="線"/>
            <p:cNvSpPr/>
            <p:nvPr/>
          </p:nvSpPr>
          <p:spPr>
            <a:xfrm>
              <a:off x="1762249" y="1745557"/>
              <a:ext cx="4397036" cy="1890001"/>
            </a:xfrm>
            <a:prstGeom prst="line">
              <a:avLst/>
            </a:prstGeom>
            <a:noFill/>
            <a:ln w="25400" cap="flat">
              <a:solidFill>
                <a:srgbClr val="747676"/>
              </a:solidFill>
              <a:prstDash val="sysDot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>
                  <a:solidFill>
                    <a:srgbClr val="5C5C5C"/>
                  </a:solidFill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1687"/>
            </a:p>
          </p:txBody>
        </p:sp>
        <p:sp>
          <p:nvSpPr>
            <p:cNvPr id="390" name="線"/>
            <p:cNvSpPr/>
            <p:nvPr/>
          </p:nvSpPr>
          <p:spPr>
            <a:xfrm>
              <a:off x="1784538" y="1515280"/>
              <a:ext cx="4397036" cy="2322221"/>
            </a:xfrm>
            <a:prstGeom prst="line">
              <a:avLst/>
            </a:prstGeom>
            <a:noFill/>
            <a:ln w="25400" cap="flat">
              <a:solidFill>
                <a:srgbClr val="747676"/>
              </a:solidFill>
              <a:prstDash val="sysDot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>
                  <a:solidFill>
                    <a:srgbClr val="5C5C5C"/>
                  </a:solidFill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1687"/>
            </a:p>
          </p:txBody>
        </p:sp>
        <p:sp>
          <p:nvSpPr>
            <p:cNvPr id="391" name="線"/>
            <p:cNvSpPr/>
            <p:nvPr/>
          </p:nvSpPr>
          <p:spPr>
            <a:xfrm flipV="1">
              <a:off x="1366334" y="1476788"/>
              <a:ext cx="1" cy="312669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headEnd type="triangle" w="med" len="med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>
                  <a:solidFill>
                    <a:srgbClr val="5C5C5C"/>
                  </a:solidFill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1687"/>
            </a:p>
          </p:txBody>
        </p:sp>
        <p:sp>
          <p:nvSpPr>
            <p:cNvPr id="392" name="線"/>
            <p:cNvSpPr/>
            <p:nvPr/>
          </p:nvSpPr>
          <p:spPr>
            <a:xfrm>
              <a:off x="1449651" y="1484867"/>
              <a:ext cx="290303" cy="1"/>
            </a:xfrm>
            <a:prstGeom prst="line">
              <a:avLst/>
            </a:prstGeom>
            <a:noFill/>
            <a:ln w="25400" cap="flat">
              <a:solidFill>
                <a:srgbClr val="747676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>
                  <a:solidFill>
                    <a:srgbClr val="5C5C5C"/>
                  </a:solidFill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1687"/>
            </a:p>
          </p:txBody>
        </p:sp>
        <p:sp>
          <p:nvSpPr>
            <p:cNvPr id="393" name="線"/>
            <p:cNvSpPr/>
            <p:nvPr/>
          </p:nvSpPr>
          <p:spPr>
            <a:xfrm flipV="1">
              <a:off x="1449651" y="1762337"/>
              <a:ext cx="290303" cy="1"/>
            </a:xfrm>
            <a:prstGeom prst="line">
              <a:avLst/>
            </a:prstGeom>
            <a:noFill/>
            <a:ln w="25400" cap="flat">
              <a:solidFill>
                <a:srgbClr val="747676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>
                  <a:solidFill>
                    <a:srgbClr val="5C5C5C"/>
                  </a:solidFill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1687"/>
            </a:p>
          </p:txBody>
        </p:sp>
        <p:sp>
          <p:nvSpPr>
            <p:cNvPr id="394" name="線"/>
            <p:cNvSpPr/>
            <p:nvPr/>
          </p:nvSpPr>
          <p:spPr>
            <a:xfrm flipH="1">
              <a:off x="2991821" y="2282353"/>
              <a:ext cx="1" cy="1974422"/>
            </a:xfrm>
            <a:prstGeom prst="line">
              <a:avLst/>
            </a:prstGeom>
            <a:noFill/>
            <a:ln w="25400" cap="flat">
              <a:solidFill>
                <a:srgbClr val="747676"/>
              </a:solidFill>
              <a:prstDash val="sysDot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>
                  <a:solidFill>
                    <a:srgbClr val="5C5C5C"/>
                  </a:solidFill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1687"/>
            </a:p>
          </p:txBody>
        </p:sp>
        <p:sp>
          <p:nvSpPr>
            <p:cNvPr id="395" name="線"/>
            <p:cNvSpPr/>
            <p:nvPr/>
          </p:nvSpPr>
          <p:spPr>
            <a:xfrm>
              <a:off x="5209694" y="3331593"/>
              <a:ext cx="1" cy="925181"/>
            </a:xfrm>
            <a:prstGeom prst="line">
              <a:avLst/>
            </a:prstGeom>
            <a:noFill/>
            <a:ln w="25400" cap="flat">
              <a:solidFill>
                <a:srgbClr val="747676"/>
              </a:solidFill>
              <a:prstDash val="sysDot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>
                  <a:solidFill>
                    <a:srgbClr val="5C5C5C"/>
                  </a:solidFill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1687"/>
            </a:p>
          </p:txBody>
        </p:sp>
        <p:sp>
          <p:nvSpPr>
            <p:cNvPr id="396" name="0.3"/>
            <p:cNvSpPr txBox="1"/>
            <p:nvPr/>
          </p:nvSpPr>
          <p:spPr>
            <a:xfrm>
              <a:off x="2774439" y="4291181"/>
              <a:ext cx="570551" cy="45196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 algn="l">
                <a:spcBef>
                  <a:spcPts val="1400"/>
                </a:spcBef>
                <a:defRPr sz="2000" spc="19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rPr sz="1406"/>
                <a:t>0.3</a:t>
              </a:r>
            </a:p>
          </p:txBody>
        </p:sp>
        <p:sp>
          <p:nvSpPr>
            <p:cNvPr id="397" name="1.0"/>
            <p:cNvSpPr txBox="1"/>
            <p:nvPr/>
          </p:nvSpPr>
          <p:spPr>
            <a:xfrm>
              <a:off x="4992313" y="4291181"/>
              <a:ext cx="503307" cy="4165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 algn="l">
                <a:spcBef>
                  <a:spcPts val="1400"/>
                </a:spcBef>
                <a:defRPr sz="2000" spc="19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rPr sz="1406"/>
                <a:t>1.0</a:t>
              </a:r>
            </a:p>
          </p:txBody>
        </p:sp>
        <p:sp>
          <p:nvSpPr>
            <p:cNvPr id="398" name="線"/>
            <p:cNvSpPr/>
            <p:nvPr/>
          </p:nvSpPr>
          <p:spPr>
            <a:xfrm>
              <a:off x="2837306" y="1918671"/>
              <a:ext cx="309030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headEnd type="triangle" w="med" len="med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>
                  <a:solidFill>
                    <a:srgbClr val="5C5C5C"/>
                  </a:solidFill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1687"/>
            </a:p>
          </p:txBody>
        </p:sp>
        <p:sp>
          <p:nvSpPr>
            <p:cNvPr id="399" name="Pressure gauge precision"/>
            <p:cNvSpPr txBox="1"/>
            <p:nvPr/>
          </p:nvSpPr>
          <p:spPr>
            <a:xfrm>
              <a:off x="3181135" y="916630"/>
              <a:ext cx="3312608" cy="537837"/>
            </a:xfrm>
            <a:prstGeom prst="rect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 algn="l">
                <a:spcBef>
                  <a:spcPts val="1400"/>
                </a:spcBef>
                <a:defRPr sz="2000" spc="19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rPr sz="1406"/>
                <a:t>Pressure gauge precision</a:t>
              </a:r>
            </a:p>
          </p:txBody>
        </p:sp>
        <p:sp>
          <p:nvSpPr>
            <p:cNvPr id="403" name="接続の線"/>
            <p:cNvSpPr/>
            <p:nvPr/>
          </p:nvSpPr>
          <p:spPr>
            <a:xfrm>
              <a:off x="2969939" y="1226098"/>
              <a:ext cx="236895" cy="6687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98" h="21600" extrusionOk="0">
                  <a:moveTo>
                    <a:pt x="614" y="21600"/>
                  </a:moveTo>
                  <a:cubicBezTo>
                    <a:pt x="-2102" y="10649"/>
                    <a:pt x="4193" y="3449"/>
                    <a:pt x="19498" y="0"/>
                  </a:cubicBez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/>
            <a:lstStyle/>
            <a:p>
              <a:endParaRPr sz="1266"/>
            </a:p>
          </p:txBody>
        </p:sp>
        <p:sp>
          <p:nvSpPr>
            <p:cNvPr id="404" name="接続の線"/>
            <p:cNvSpPr/>
            <p:nvPr/>
          </p:nvSpPr>
          <p:spPr>
            <a:xfrm>
              <a:off x="1048627" y="1633817"/>
              <a:ext cx="274633" cy="622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2" h="21600" extrusionOk="0">
                  <a:moveTo>
                    <a:pt x="47" y="21600"/>
                  </a:moveTo>
                  <a:cubicBezTo>
                    <a:pt x="-648" y="10132"/>
                    <a:pt x="6320" y="2932"/>
                    <a:pt x="20952" y="0"/>
                  </a:cubicBez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/>
            <a:lstStyle/>
            <a:p>
              <a:endParaRPr sz="1266"/>
            </a:p>
          </p:txBody>
        </p:sp>
      </p:grp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9A1D25A7-7FEC-471F-A326-DCFF0593A7C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n-US" altLang="ja-JP" smtClean="0"/>
              <a:pPr lvl="0"/>
              <a:t>25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168008722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正方形/長方形 17"/>
          <p:cNvSpPr/>
          <p:nvPr/>
        </p:nvSpPr>
        <p:spPr>
          <a:xfrm>
            <a:off x="5014171" y="980639"/>
            <a:ext cx="4003422" cy="529050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/>
              <a:t>3</a:t>
            </a:r>
            <a:r>
              <a:rPr lang="en-US" altLang="ja-JP" sz="4800" baseline="30000" dirty="0"/>
              <a:t>rd</a:t>
            </a:r>
            <a:r>
              <a:rPr lang="en-US" altLang="ja-JP" dirty="0"/>
              <a:t> </a:t>
            </a:r>
            <a:r>
              <a:rPr lang="en-US" altLang="ja-JP" dirty="0" err="1"/>
              <a:t>MuSEUM</a:t>
            </a:r>
            <a:r>
              <a:rPr lang="en-US" altLang="ja-JP" dirty="0"/>
              <a:t> Zero Field Experiment(2018)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51886" y="1498140"/>
            <a:ext cx="4722870" cy="4773003"/>
          </a:xfrm>
        </p:spPr>
        <p:txBody>
          <a:bodyPr>
            <a:normAutofit/>
          </a:bodyPr>
          <a:lstStyle/>
          <a:p>
            <a:r>
              <a:rPr kumimoji="1" lang="en-US" altLang="ja-JP" dirty="0"/>
              <a:t>Kr gas pressure shift</a:t>
            </a:r>
          </a:p>
          <a:p>
            <a:pPr lvl="1"/>
            <a:r>
              <a:rPr lang="en-US" altLang="ja-JP" dirty="0"/>
              <a:t>Resonance frequency is shifted due to collision of muonium &amp; the Kr atom</a:t>
            </a:r>
            <a:endParaRPr kumimoji="1" lang="en-US" altLang="ja-JP" dirty="0"/>
          </a:p>
          <a:p>
            <a:pPr lvl="1"/>
            <a:r>
              <a:rPr lang="en-US" altLang="ja-JP" dirty="0"/>
              <a:t>Gas pressure </a:t>
            </a:r>
            <a:br>
              <a:rPr lang="en-US" altLang="ja-JP" dirty="0"/>
            </a:br>
            <a:r>
              <a:rPr lang="en-US" altLang="ja-JP" dirty="0"/>
              <a:t>in the experiment in 2018</a:t>
            </a:r>
            <a:br>
              <a:rPr lang="en-US" altLang="ja-JP" dirty="0"/>
            </a:br>
            <a:r>
              <a:rPr lang="en-US" altLang="ja-JP" dirty="0"/>
              <a:t>0.3, 0.4, 1.0 atm</a:t>
            </a:r>
          </a:p>
          <a:p>
            <a:pPr lvl="1"/>
            <a:r>
              <a:rPr lang="en-US" altLang="ja-JP" dirty="0"/>
              <a:t>Spin flip resonance signal was obtained for each gas pressure</a:t>
            </a:r>
          </a:p>
          <a:p>
            <a:pPr marL="0" indent="0">
              <a:buNone/>
            </a:pPr>
            <a:endParaRPr lang="en-US" altLang="ja-JP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8347F-04F1-43F1-B6FE-60D3778E5633}" type="datetime1">
              <a:rPr kumimoji="1" lang="ja-JP" altLang="en-US" smtClean="0"/>
              <a:t>2019/2/25</a:t>
            </a:fld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PhiPsi2019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17CB9-0ED1-7548-93B5-3F03C47DBAB5}" type="slidenum">
              <a:rPr kumimoji="1" lang="ja-JP" altLang="en-US" smtClean="0"/>
              <a:t>26</a:t>
            </a:fld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C7855896-5028-4C08-BD6F-0D058AF83F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9800" y="1182214"/>
            <a:ext cx="2826376" cy="2372134"/>
          </a:xfrm>
          <a:prstGeom prst="rect">
            <a:avLst/>
          </a:prstGeom>
        </p:spPr>
      </p:pic>
      <p:sp>
        <p:nvSpPr>
          <p:cNvPr id="19" name="テキスト ボックス 18"/>
          <p:cNvSpPr txBox="1"/>
          <p:nvPr/>
        </p:nvSpPr>
        <p:spPr>
          <a:xfrm>
            <a:off x="5014171" y="4030420"/>
            <a:ext cx="1159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chemeClr val="bg1">
                    <a:lumMod val="95000"/>
                  </a:schemeClr>
                </a:solidFill>
              </a:rPr>
              <a:t>0.3 atm</a:t>
            </a:r>
            <a:endParaRPr kumimoji="1" lang="ja-JP" alt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4962841" y="1578213"/>
            <a:ext cx="1159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2F2F2"/>
                </a:solidFill>
              </a:rPr>
              <a:t>0.4 atm</a:t>
            </a:r>
            <a:endParaRPr kumimoji="1" lang="ja-JP" altLang="en-US" dirty="0">
              <a:solidFill>
                <a:srgbClr val="F2F2F2"/>
              </a:solidFill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2E44FD00-3FE9-446E-9B9A-E1C614B7EF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9800" y="3710208"/>
            <a:ext cx="2826376" cy="2536196"/>
          </a:xfrm>
          <a:prstGeom prst="rect">
            <a:avLst/>
          </a:prstGeom>
        </p:spPr>
      </p:pic>
      <p:sp>
        <p:nvSpPr>
          <p:cNvPr id="21" name="テキスト ボックス 5">
            <a:extLst>
              <a:ext uri="{FF2B5EF4-FFF2-40B4-BE49-F238E27FC236}">
                <a16:creationId xmlns:a16="http://schemas.microsoft.com/office/drawing/2014/main" id="{2F0EB7BD-A5ED-4767-B65C-423FEAE8B5CD}"/>
              </a:ext>
            </a:extLst>
          </p:cNvPr>
          <p:cNvSpPr txBox="1"/>
          <p:nvPr/>
        </p:nvSpPr>
        <p:spPr>
          <a:xfrm>
            <a:off x="2771800" y="927316"/>
            <a:ext cx="1290739" cy="369332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r"/>
            <a:r>
              <a:rPr lang="en-US" altLang="ja-JP" dirty="0">
                <a:solidFill>
                  <a:schemeClr val="accent5">
                    <a:lumMod val="50000"/>
                  </a:schemeClr>
                </a:solidFill>
              </a:rPr>
              <a:t>Ueno thesis</a:t>
            </a:r>
            <a:endParaRPr kumimoji="1" lang="ja-JP" alt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6415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正方形/長方形 17"/>
          <p:cNvSpPr/>
          <p:nvPr/>
        </p:nvSpPr>
        <p:spPr>
          <a:xfrm>
            <a:off x="5014171" y="1495312"/>
            <a:ext cx="4003422" cy="47758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/>
              <a:t>3</a:t>
            </a:r>
            <a:r>
              <a:rPr lang="en-US" altLang="ja-JP" sz="4800" baseline="30000" dirty="0"/>
              <a:t>rd</a:t>
            </a:r>
            <a:r>
              <a:rPr lang="en-US" altLang="ja-JP" dirty="0"/>
              <a:t> </a:t>
            </a:r>
            <a:r>
              <a:rPr lang="en-US" altLang="ja-JP" dirty="0" err="1"/>
              <a:t>MuSEUM</a:t>
            </a:r>
            <a:r>
              <a:rPr lang="en-US" altLang="ja-JP" dirty="0"/>
              <a:t> Zero Field Experiment(2018)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51886" y="1498140"/>
            <a:ext cx="4722870" cy="4773003"/>
          </a:xfrm>
        </p:spPr>
        <p:txBody>
          <a:bodyPr>
            <a:normAutofit fontScale="92500" lnSpcReduction="20000"/>
          </a:bodyPr>
          <a:lstStyle/>
          <a:p>
            <a:r>
              <a:rPr kumimoji="1" lang="en-US" altLang="ja-JP" dirty="0"/>
              <a:t>Kr gas pressure shift</a:t>
            </a:r>
          </a:p>
          <a:p>
            <a:pPr lvl="1"/>
            <a:r>
              <a:rPr lang="en-US" altLang="ja-JP" dirty="0"/>
              <a:t>Resonance frequency is shifted due to collision of muonium &amp; the Kr atom</a:t>
            </a:r>
            <a:endParaRPr kumimoji="1" lang="en-US" altLang="ja-JP" dirty="0"/>
          </a:p>
          <a:p>
            <a:pPr lvl="1"/>
            <a:r>
              <a:rPr lang="en-US" altLang="ja-JP" dirty="0"/>
              <a:t>Gas pressure </a:t>
            </a:r>
            <a:br>
              <a:rPr lang="en-US" altLang="ja-JP" dirty="0"/>
            </a:br>
            <a:r>
              <a:rPr lang="en-US" altLang="ja-JP" dirty="0"/>
              <a:t>in the experiment in 2018</a:t>
            </a:r>
            <a:br>
              <a:rPr lang="en-US" altLang="ja-JP" dirty="0"/>
            </a:br>
            <a:r>
              <a:rPr lang="en-US" altLang="ja-JP" dirty="0"/>
              <a:t>0.3, 0.4,1.0 atm</a:t>
            </a:r>
          </a:p>
          <a:p>
            <a:pPr lvl="1"/>
            <a:r>
              <a:rPr lang="en-US" altLang="ja-JP" dirty="0"/>
              <a:t>Spin flip resonance signal was obtained for each gas pressure</a:t>
            </a:r>
          </a:p>
          <a:p>
            <a:r>
              <a:rPr lang="en-US" altLang="ja-JP" dirty="0">
                <a:solidFill>
                  <a:srgbClr val="FF0000"/>
                </a:solidFill>
              </a:rPr>
              <a:t>Recent analysis achieved 0.9kHz ! 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14F1B-897A-4A69-8C7B-A9B5A2F9C143}" type="datetime1">
              <a:rPr kumimoji="1" lang="ja-JP" altLang="en-US" smtClean="0"/>
              <a:t>2019/2/25</a:t>
            </a:fld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PhiPsi2019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17CB9-0ED1-7548-93B5-3F03C47DBAB5}" type="slidenum">
              <a:rPr kumimoji="1" lang="ja-JP" altLang="en-US" smtClean="0"/>
              <a:t>27</a:t>
            </a:fld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89EA1279-9102-4EDF-A8DB-C87F59AA8D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3749" y="2361379"/>
            <a:ext cx="3914482" cy="3224434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5868144" y="3619653"/>
            <a:ext cx="33651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4000" dirty="0">
                <a:solidFill>
                  <a:srgbClr val="0A63CB">
                    <a:alpha val="70000"/>
                  </a:srgbClr>
                </a:solidFill>
              </a:rPr>
              <a:t>Preliminary</a:t>
            </a:r>
            <a:endParaRPr kumimoji="1" lang="ja-JP" altLang="en-US" sz="4000" dirty="0">
              <a:solidFill>
                <a:srgbClr val="0A63CB">
                  <a:alpha val="70000"/>
                </a:srgbClr>
              </a:solidFill>
            </a:endParaRPr>
          </a:p>
        </p:txBody>
      </p:sp>
      <p:sp>
        <p:nvSpPr>
          <p:cNvPr id="11" name="テキスト ボックス 5">
            <a:extLst>
              <a:ext uri="{FF2B5EF4-FFF2-40B4-BE49-F238E27FC236}">
                <a16:creationId xmlns:a16="http://schemas.microsoft.com/office/drawing/2014/main" id="{1EBA5257-1F03-40C5-BB13-114F0055934E}"/>
              </a:ext>
            </a:extLst>
          </p:cNvPr>
          <p:cNvSpPr txBox="1"/>
          <p:nvPr/>
        </p:nvSpPr>
        <p:spPr>
          <a:xfrm>
            <a:off x="2771800" y="927316"/>
            <a:ext cx="1290739" cy="369332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r"/>
            <a:r>
              <a:rPr lang="en-US" altLang="ja-JP" dirty="0">
                <a:solidFill>
                  <a:schemeClr val="accent5">
                    <a:lumMod val="50000"/>
                  </a:schemeClr>
                </a:solidFill>
              </a:rPr>
              <a:t>Ueno thesis</a:t>
            </a:r>
            <a:endParaRPr kumimoji="1" lang="ja-JP" alt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4864657"/>
      </p:ext>
    </p:extLst>
  </p:cSld>
  <p:clrMapOvr>
    <a:masterClrMapping/>
  </p:clrMapOvr>
  <p:transition>
    <p:strips dir="r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Systematic Uncertainty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5243104"/>
            <a:ext cx="8229600" cy="1179383"/>
          </a:xfrm>
        </p:spPr>
        <p:txBody>
          <a:bodyPr>
            <a:normAutofit/>
          </a:bodyPr>
          <a:lstStyle/>
          <a:p>
            <a:pPr lvl="1"/>
            <a:r>
              <a:rPr lang="en-US" altLang="ja-JP" dirty="0"/>
              <a:t>Systematic can be as small as the previous experiment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7DBCD-57A0-49B3-BF47-B95305E40FE6}" type="datetime1">
              <a:rPr kumimoji="1" lang="ja-JP" altLang="en-US" smtClean="0"/>
              <a:t>2019/2/25</a:t>
            </a:fld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PhiPsi2019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17CB9-0ED1-7548-93B5-3F03C47DBAB5}" type="slidenum">
              <a:rPr kumimoji="1" lang="ja-JP" altLang="en-US" smtClean="0"/>
              <a:t>28</a:t>
            </a:fld>
            <a:endParaRPr kumimoji="1" lang="ja-JP" altLang="en-US"/>
          </a:p>
        </p:txBody>
      </p:sp>
      <p:graphicFrame>
        <p:nvGraphicFramePr>
          <p:cNvPr id="8" name="表 7"/>
          <p:cNvGraphicFramePr>
            <a:graphicFrameLocks noGrp="1"/>
          </p:cNvGraphicFramePr>
          <p:nvPr>
            <p:extLst/>
          </p:nvPr>
        </p:nvGraphicFramePr>
        <p:xfrm>
          <a:off x="457200" y="1449185"/>
          <a:ext cx="8300720" cy="37306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761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930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315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7851">
                <a:tc>
                  <a:txBody>
                    <a:bodyPr/>
                    <a:lstStyle/>
                    <a:p>
                      <a:r>
                        <a:rPr kumimoji="1" lang="en-US" altLang="ja-JP" sz="1600" b="0" dirty="0">
                          <a:latin typeface="BIZ UDPゴシック B"/>
                          <a:ea typeface="BIZ UDPゴシック B"/>
                          <a:cs typeface="BIZ UDPゴシック B"/>
                        </a:rPr>
                        <a:t>Item</a:t>
                      </a:r>
                      <a:endParaRPr kumimoji="1" lang="ja-JP" altLang="en-US" sz="1600" b="0" dirty="0">
                        <a:latin typeface="BIZ UDPゴシック B"/>
                        <a:ea typeface="BIZ UDPゴシック B"/>
                        <a:cs typeface="BIZ UDPゴシック B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CB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600" b="0" dirty="0">
                          <a:latin typeface="BIZ UDPゴシック B"/>
                          <a:ea typeface="BIZ UDPゴシック B"/>
                          <a:cs typeface="BIZ UDPゴシック B"/>
                        </a:rPr>
                        <a:t>June 2017</a:t>
                      </a:r>
                      <a:endParaRPr kumimoji="1" lang="ja-JP" altLang="en-US" sz="1600" b="0" dirty="0">
                        <a:latin typeface="BIZ UDPゴシック B"/>
                        <a:ea typeface="BIZ UDPゴシック B"/>
                        <a:cs typeface="BIZ UDPゴシック B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CB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600" b="0" dirty="0">
                          <a:latin typeface="BIZ UDPゴシック B"/>
                          <a:ea typeface="BIZ UDPゴシック B"/>
                          <a:cs typeface="BIZ UDPゴシック B"/>
                        </a:rPr>
                        <a:t>Prospects</a:t>
                      </a:r>
                      <a:endParaRPr kumimoji="1" lang="ja-JP" altLang="en-US" sz="1600" b="0" dirty="0">
                        <a:latin typeface="BIZ UDPゴシック B"/>
                        <a:ea typeface="BIZ UDPゴシック B"/>
                        <a:cs typeface="BIZ UDPゴシック B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CB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7851">
                <a:tc>
                  <a:txBody>
                    <a:bodyPr/>
                    <a:lstStyle/>
                    <a:p>
                      <a:r>
                        <a:rPr kumimoji="1" lang="en-US" altLang="ja-JP" sz="1600" dirty="0"/>
                        <a:t>Gas pressure fluctuation</a:t>
                      </a:r>
                      <a:endParaRPr kumimoji="1" lang="ja-JP" altLang="en-US" sz="1600" dirty="0">
                        <a:latin typeface="Helvetica Neue"/>
                        <a:cs typeface="Helvetica Neue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600" dirty="0"/>
                        <a:t>7 Hz</a:t>
                      </a:r>
                      <a:endParaRPr kumimoji="1" lang="ja-JP" altLang="en-US" sz="1600" dirty="0">
                        <a:latin typeface="Helvetica Neue"/>
                        <a:cs typeface="Helvetica Neue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600" dirty="0"/>
                        <a:t>7 Hz</a:t>
                      </a:r>
                      <a:endParaRPr kumimoji="1" lang="ja-JP" altLang="en-US" sz="1600" dirty="0">
                        <a:latin typeface="Helvetica Neue"/>
                        <a:cs typeface="Helvetica Neue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7851">
                <a:tc>
                  <a:txBody>
                    <a:bodyPr/>
                    <a:lstStyle/>
                    <a:p>
                      <a:r>
                        <a:rPr kumimoji="1" lang="en-US" altLang="ja-JP" sz="1600" dirty="0"/>
                        <a:t>Gas pressure extrapolation</a:t>
                      </a:r>
                      <a:endParaRPr kumimoji="1" lang="ja-JP" altLang="en-US" sz="1600" dirty="0">
                        <a:latin typeface="Helvetica Neue"/>
                        <a:cs typeface="Helvetica Neue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600" dirty="0"/>
                        <a:t>66 Hz</a:t>
                      </a:r>
                      <a:endParaRPr kumimoji="1" lang="ja-JP" altLang="en-US" sz="1600" dirty="0">
                        <a:latin typeface="Helvetica Neue"/>
                        <a:cs typeface="Helvetica Neue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600" dirty="0"/>
                        <a:t>7 Hz</a:t>
                      </a:r>
                      <a:endParaRPr kumimoji="1" lang="ja-JP" altLang="en-US" sz="1600" dirty="0">
                        <a:latin typeface="Helvetica Neue"/>
                        <a:cs typeface="Helvetica Neue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7851">
                <a:tc>
                  <a:txBody>
                    <a:bodyPr/>
                    <a:lstStyle/>
                    <a:p>
                      <a:r>
                        <a:rPr kumimoji="1" lang="en-US" altLang="ja-JP" sz="1600" dirty="0"/>
                        <a:t>Gas impurity</a:t>
                      </a:r>
                      <a:endParaRPr kumimoji="1" lang="ja-JP" altLang="en-US" sz="1600" dirty="0">
                        <a:latin typeface="Helvetica Neue"/>
                        <a:cs typeface="Helvetica Neue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600" dirty="0"/>
                        <a:t>0 Hz</a:t>
                      </a:r>
                      <a:endParaRPr kumimoji="1" lang="ja-JP" altLang="en-US" sz="1600" dirty="0">
                        <a:latin typeface="Helvetica Neue"/>
                        <a:cs typeface="Helvetica Neue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600" dirty="0"/>
                        <a:t>0 Hz</a:t>
                      </a:r>
                      <a:endParaRPr kumimoji="1" lang="ja-JP" altLang="en-US" sz="1600" dirty="0">
                        <a:latin typeface="Helvetica Neue"/>
                        <a:cs typeface="Helvetica Neue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5564">
                <a:tc>
                  <a:txBody>
                    <a:bodyPr/>
                    <a:lstStyle/>
                    <a:p>
                      <a:r>
                        <a:rPr kumimoji="1" lang="en-US" altLang="ja-JP" sz="1600" dirty="0">
                          <a:latin typeface="+mn-lt"/>
                          <a:cs typeface="+mn-cs"/>
                        </a:rPr>
                        <a:t>Static</a:t>
                      </a:r>
                      <a:r>
                        <a:rPr kumimoji="1" lang="en-US" altLang="ja-JP" sz="1600" baseline="0" dirty="0">
                          <a:latin typeface="+mn-lt"/>
                          <a:cs typeface="+mn-cs"/>
                        </a:rPr>
                        <a:t> magnetic field</a:t>
                      </a:r>
                      <a:endParaRPr kumimoji="1" lang="ja-JP" altLang="en-US" sz="1600" dirty="0">
                        <a:latin typeface="Helvetica Neue"/>
                        <a:cs typeface="Helvetica Neue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600" dirty="0"/>
                        <a:t>0 Hz</a:t>
                      </a:r>
                      <a:endParaRPr kumimoji="1" lang="ja-JP" altLang="en-US" sz="1600" dirty="0">
                        <a:latin typeface="Helvetica Neue"/>
                        <a:cs typeface="Helvetica Neue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600" dirty="0"/>
                        <a:t>0 Hz</a:t>
                      </a:r>
                      <a:endParaRPr kumimoji="1" lang="ja-JP" altLang="en-US" sz="1600" dirty="0">
                        <a:latin typeface="Helvetica Neue"/>
                        <a:cs typeface="Helvetica Neue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80130">
                <a:tc>
                  <a:txBody>
                    <a:bodyPr/>
                    <a:lstStyle/>
                    <a:p>
                      <a:r>
                        <a:rPr kumimoji="1" lang="en-US" altLang="ja-JP" sz="1600" dirty="0"/>
                        <a:t>Microwave power drift</a:t>
                      </a:r>
                      <a:br>
                        <a:rPr kumimoji="1" lang="en-US" altLang="ja-JP" sz="1600" dirty="0"/>
                      </a:br>
                      <a:r>
                        <a:rPr kumimoji="1" lang="ja-JP" altLang="en-US" sz="1600" dirty="0"/>
                        <a:t>（</a:t>
                      </a:r>
                      <a:r>
                        <a:rPr kumimoji="1" lang="en-US" altLang="ja-JP" sz="1600" dirty="0"/>
                        <a:t>including muon</a:t>
                      </a:r>
                      <a:r>
                        <a:rPr kumimoji="1" lang="en-US" altLang="ja-JP" sz="1600" baseline="0" dirty="0"/>
                        <a:t> beam profile</a:t>
                      </a:r>
                      <a:r>
                        <a:rPr kumimoji="1" lang="ja-JP" altLang="en-US" sz="1600" baseline="0" dirty="0"/>
                        <a:t>）</a:t>
                      </a:r>
                      <a:endParaRPr kumimoji="1" lang="ja-JP" altLang="en-US" sz="1600" dirty="0">
                        <a:latin typeface="Helvetica Neue"/>
                        <a:cs typeface="Helvetica Neue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600" dirty="0"/>
                        <a:t>200</a:t>
                      </a:r>
                      <a:r>
                        <a:rPr kumimoji="1" lang="en-US" altLang="ja-JP" sz="1600" baseline="0" dirty="0"/>
                        <a:t> Hz</a:t>
                      </a:r>
                      <a:endParaRPr kumimoji="1" lang="ja-JP" altLang="en-US" sz="1600" dirty="0">
                        <a:latin typeface="Helvetica Neue"/>
                        <a:cs typeface="Helvetica Neue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600" dirty="0"/>
                        <a:t>1</a:t>
                      </a:r>
                      <a:r>
                        <a:rPr kumimoji="1" lang="en-US" altLang="ja-JP" sz="1600" baseline="0" dirty="0"/>
                        <a:t> </a:t>
                      </a:r>
                      <a:r>
                        <a:rPr kumimoji="1" lang="en-US" altLang="ja-JP" sz="1600" dirty="0"/>
                        <a:t>Hz</a:t>
                      </a:r>
                      <a:endParaRPr kumimoji="1" lang="ja-JP" altLang="en-US" sz="1600" dirty="0">
                        <a:latin typeface="Helvetica Neue"/>
                        <a:cs typeface="Helvetica Neue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7851">
                <a:tc>
                  <a:txBody>
                    <a:bodyPr/>
                    <a:lstStyle/>
                    <a:p>
                      <a:r>
                        <a:rPr kumimoji="1" lang="en-US" altLang="ja-JP" sz="1600" dirty="0"/>
                        <a:t>Pileup event loss</a:t>
                      </a:r>
                      <a:endParaRPr kumimoji="1" lang="ja-JP" altLang="en-US" sz="1600" dirty="0">
                        <a:latin typeface="Helvetica Neue"/>
                        <a:cs typeface="Helvetica Neue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600" dirty="0"/>
                        <a:t>1 Hz</a:t>
                      </a:r>
                      <a:endParaRPr kumimoji="1" lang="ja-JP" altLang="en-US" sz="1600" dirty="0">
                        <a:latin typeface="Helvetica Neue"/>
                        <a:cs typeface="Helvetica Neue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600" dirty="0"/>
                        <a:t>1 Hz</a:t>
                      </a:r>
                      <a:endParaRPr kumimoji="1" lang="ja-JP" altLang="en-US" sz="1600" dirty="0">
                        <a:latin typeface="Helvetica Neue"/>
                        <a:cs typeface="Helvetica Neue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7851">
                <a:tc>
                  <a:txBody>
                    <a:bodyPr/>
                    <a:lstStyle/>
                    <a:p>
                      <a:r>
                        <a:rPr kumimoji="1" lang="en-US" altLang="ja-JP" sz="1600" dirty="0">
                          <a:latin typeface="BIZ UDPゴシック R"/>
                          <a:ea typeface="BIZ UDPゴシック R"/>
                          <a:cs typeface="BIZ UDPゴシック R"/>
                        </a:rPr>
                        <a:t>Time Calibration</a:t>
                      </a:r>
                      <a:endParaRPr kumimoji="1" lang="ja-JP" altLang="en-US" sz="1600" dirty="0">
                        <a:latin typeface="BIZ UDPゴシック R"/>
                        <a:ea typeface="BIZ UDPゴシック R"/>
                        <a:cs typeface="BIZ UDPゴシック R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600" dirty="0">
                          <a:latin typeface="BIZ UDPゴシック R"/>
                          <a:ea typeface="BIZ UDPゴシック R"/>
                          <a:cs typeface="BIZ UDPゴシック R"/>
                        </a:rPr>
                        <a:t>1 Hz</a:t>
                      </a:r>
                      <a:endParaRPr kumimoji="1" lang="ja-JP" altLang="en-US" sz="1600" dirty="0">
                        <a:latin typeface="BIZ UDPゴシック R"/>
                        <a:ea typeface="BIZ UDPゴシック R"/>
                        <a:cs typeface="BIZ UDPゴシック R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600" dirty="0">
                          <a:latin typeface="BIZ UDPゴシック R"/>
                          <a:ea typeface="BIZ UDPゴシック R"/>
                          <a:cs typeface="BIZ UDPゴシック R"/>
                        </a:rPr>
                        <a:t>1 Hz</a:t>
                      </a:r>
                      <a:endParaRPr kumimoji="1" lang="ja-JP" altLang="en-US" sz="1600" dirty="0">
                        <a:latin typeface="BIZ UDPゴシック R"/>
                        <a:ea typeface="BIZ UDPゴシック R"/>
                        <a:cs typeface="BIZ UDPゴシック R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7851">
                <a:tc>
                  <a:txBody>
                    <a:bodyPr/>
                    <a:lstStyle/>
                    <a:p>
                      <a:r>
                        <a:rPr kumimoji="1" lang="en-US" altLang="ja-JP" sz="1600" dirty="0">
                          <a:latin typeface="BIZ UDPゴシック B"/>
                          <a:ea typeface="BIZ UDPゴシック B"/>
                          <a:cs typeface="BIZ UDPゴシック B"/>
                        </a:rPr>
                        <a:t>Total</a:t>
                      </a:r>
                      <a:endParaRPr kumimoji="1" lang="ja-JP" altLang="en-US" sz="1600" b="1" dirty="0">
                        <a:latin typeface="BIZ UDPゴシック B"/>
                        <a:ea typeface="BIZ UDPゴシック B"/>
                        <a:cs typeface="BIZ UDPゴシック B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600" dirty="0">
                          <a:latin typeface="BIZ UDPゴシック B"/>
                          <a:ea typeface="BIZ UDPゴシック B"/>
                          <a:cs typeface="BIZ UDPゴシック B"/>
                        </a:rPr>
                        <a:t>200 Hz</a:t>
                      </a:r>
                      <a:endParaRPr kumimoji="1" lang="ja-JP" altLang="en-US" sz="1600" b="1" dirty="0">
                        <a:latin typeface="BIZ UDPゴシック B"/>
                        <a:ea typeface="BIZ UDPゴシック B"/>
                        <a:cs typeface="BIZ UDPゴシック B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600" dirty="0">
                          <a:latin typeface="BIZ UDPゴシック B"/>
                          <a:ea typeface="BIZ UDPゴシック B"/>
                          <a:cs typeface="BIZ UDPゴシック B"/>
                        </a:rPr>
                        <a:t>10 Hz</a:t>
                      </a:r>
                      <a:endParaRPr kumimoji="1" lang="ja-JP" altLang="en-US" sz="1600" b="1" dirty="0">
                        <a:latin typeface="BIZ UDPゴシック B"/>
                        <a:ea typeface="BIZ UDPゴシック B"/>
                        <a:cs typeface="BIZ UDPゴシック B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9" name="テキスト ボックス 5">
            <a:extLst>
              <a:ext uri="{FF2B5EF4-FFF2-40B4-BE49-F238E27FC236}">
                <a16:creationId xmlns:a16="http://schemas.microsoft.com/office/drawing/2014/main" id="{8A352170-3D25-44EE-A54B-7A01C1F29482}"/>
              </a:ext>
            </a:extLst>
          </p:cNvPr>
          <p:cNvSpPr txBox="1"/>
          <p:nvPr/>
        </p:nvSpPr>
        <p:spPr>
          <a:xfrm>
            <a:off x="2919213" y="971436"/>
            <a:ext cx="1143326" cy="369332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r"/>
            <a:r>
              <a:rPr kumimoji="1" lang="en-US" altLang="ja-JP" dirty="0">
                <a:solidFill>
                  <a:schemeClr val="accent5">
                    <a:lumMod val="50000"/>
                  </a:schemeClr>
                </a:solidFill>
              </a:rPr>
              <a:t>Nishimura</a:t>
            </a:r>
            <a:endParaRPr kumimoji="1" lang="ja-JP" alt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97370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95262" y="648245"/>
            <a:ext cx="8229600" cy="548507"/>
          </a:xfrm>
        </p:spPr>
        <p:txBody>
          <a:bodyPr>
            <a:normAutofit fontScale="90000"/>
          </a:bodyPr>
          <a:lstStyle/>
          <a:p>
            <a:r>
              <a:rPr lang="en-US" altLang="ja-JP" dirty="0"/>
              <a:t>High</a:t>
            </a:r>
            <a:r>
              <a:rPr kumimoji="1" lang="en-US" altLang="ja-JP" dirty="0"/>
              <a:t> field measurement at H Line</a:t>
            </a:r>
            <a:br>
              <a:rPr kumimoji="1" lang="en-US" altLang="ja-JP" dirty="0"/>
            </a:br>
            <a:endParaRPr kumimoji="1" lang="ja-JP" altLang="en-US" sz="2800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81BCE28-1F3A-4E56-A78F-1EDF85EEA5A1}" type="datetime1">
              <a:rPr lang="ja-JP" altLang="en-US" smtClean="0"/>
              <a:t>2019/2/25</a:t>
            </a:fld>
            <a:endParaRPr lang="ja-JP" altLang="en-US" dirty="0"/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b="10322"/>
          <a:stretch>
            <a:fillRect/>
          </a:stretch>
        </p:blipFill>
        <p:spPr bwMode="auto">
          <a:xfrm>
            <a:off x="2015716" y="1457206"/>
            <a:ext cx="5112568" cy="3730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円/楕円 2"/>
          <p:cNvSpPr/>
          <p:nvPr/>
        </p:nvSpPr>
        <p:spPr>
          <a:xfrm>
            <a:off x="5580112" y="3599606"/>
            <a:ext cx="720080" cy="1440160"/>
          </a:xfrm>
          <a:prstGeom prst="ellipse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835696" y="5399855"/>
            <a:ext cx="435253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Two additional components are required.</a:t>
            </a:r>
          </a:p>
          <a:p>
            <a:r>
              <a:rPr lang="ja-JP" altLang="en-US" dirty="0"/>
              <a:t>・</a:t>
            </a:r>
            <a:r>
              <a:rPr lang="en-US" altLang="ja-JP" dirty="0" err="1"/>
              <a:t>Permalloy</a:t>
            </a:r>
            <a:r>
              <a:rPr lang="en-US" altLang="ja-JP" dirty="0"/>
              <a:t> magnetic shield</a:t>
            </a:r>
          </a:p>
          <a:p>
            <a:r>
              <a:rPr kumimoji="1" lang="ja-JP" altLang="en-US" dirty="0"/>
              <a:t>・</a:t>
            </a:r>
            <a:r>
              <a:rPr kumimoji="1" lang="en-US" altLang="ja-JP" dirty="0"/>
              <a:t>RF</a:t>
            </a:r>
            <a:r>
              <a:rPr kumimoji="1" lang="ja-JP" altLang="en-US" dirty="0"/>
              <a:t> </a:t>
            </a:r>
            <a:r>
              <a:rPr kumimoji="1" lang="en-US" altLang="ja-JP" dirty="0"/>
              <a:t>cavity </a:t>
            </a:r>
            <a:r>
              <a:rPr lang="en-US" altLang="ja-JP" dirty="0"/>
              <a:t>for ZF </a:t>
            </a:r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AB4E16B-E807-40A9-918E-607DFE3476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t>PhiPsi2019</a:t>
            </a:r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7C73CEE6-9AD7-44F0-ACEB-3A957C46E2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29</a:t>
            </a:fld>
            <a:endParaRPr kumimoji="1" lang="ja-JP" altLang="en-US"/>
          </a:p>
        </p:txBody>
      </p:sp>
      <p:sp>
        <p:nvSpPr>
          <p:cNvPr id="11" name="円/楕円 2">
            <a:extLst>
              <a:ext uri="{FF2B5EF4-FFF2-40B4-BE49-F238E27FC236}">
                <a16:creationId xmlns:a16="http://schemas.microsoft.com/office/drawing/2014/main" id="{4D915FA4-E7DC-4D47-9D87-9A0419E562E4}"/>
              </a:ext>
            </a:extLst>
          </p:cNvPr>
          <p:cNvSpPr/>
          <p:nvPr/>
        </p:nvSpPr>
        <p:spPr>
          <a:xfrm>
            <a:off x="5580112" y="1710960"/>
            <a:ext cx="720080" cy="1440160"/>
          </a:xfrm>
          <a:prstGeom prst="ellipse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966550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5" descr="mterm_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3200" y="967319"/>
            <a:ext cx="5819531" cy="5354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53154" y="5013176"/>
            <a:ext cx="5890846" cy="1090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5" name="テキスト ボックス 12"/>
          <p:cNvSpPr txBox="1">
            <a:spLocks noChangeArrowheads="1"/>
          </p:cNvSpPr>
          <p:nvPr/>
        </p:nvSpPr>
        <p:spPr bwMode="auto">
          <a:xfrm>
            <a:off x="3648808" y="6215064"/>
            <a:ext cx="439575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/>
              <a:t>Not included QED weak hadronic correction</a:t>
            </a:r>
            <a:endParaRPr lang="ja-JP" altLang="en-US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6352443" y="1357313"/>
            <a:ext cx="2010487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altLang="ja-JP" dirty="0"/>
              <a:t>Fine Structure </a:t>
            </a:r>
          </a:p>
          <a:p>
            <a:pPr>
              <a:defRPr/>
            </a:pPr>
            <a:r>
              <a:rPr lang="en-US" altLang="ja-JP" dirty="0"/>
              <a:t> explained by Dirac</a:t>
            </a:r>
            <a:endParaRPr lang="ja-JP" altLang="en-US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6286501" y="2286000"/>
            <a:ext cx="2199641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altLang="ja-JP" dirty="0"/>
              <a:t>Classical Lamb Shift </a:t>
            </a:r>
          </a:p>
          <a:p>
            <a:pPr>
              <a:defRPr/>
            </a:pPr>
            <a:r>
              <a:rPr lang="en-US" altLang="ja-JP" dirty="0"/>
              <a:t> QED</a:t>
            </a:r>
          </a:p>
          <a:p>
            <a:pPr>
              <a:defRPr/>
            </a:pPr>
            <a:r>
              <a:rPr lang="en-US" altLang="ja-JP" dirty="0" err="1"/>
              <a:t>Tomonaga</a:t>
            </a:r>
            <a:r>
              <a:rPr lang="en-US" altLang="ja-JP" dirty="0"/>
              <a:t>, </a:t>
            </a:r>
            <a:r>
              <a:rPr lang="en-US" altLang="ja-JP" dirty="0" err="1"/>
              <a:t>Shwinger</a:t>
            </a:r>
            <a:r>
              <a:rPr lang="en-US" altLang="ja-JP" dirty="0"/>
              <a:t>,</a:t>
            </a:r>
          </a:p>
          <a:p>
            <a:pPr>
              <a:defRPr/>
            </a:pPr>
            <a:r>
              <a:rPr lang="en-US" altLang="ja-JP" dirty="0"/>
              <a:t>Feynman </a:t>
            </a:r>
            <a:endParaRPr lang="ja-JP" altLang="en-US" dirty="0"/>
          </a:p>
        </p:txBody>
      </p:sp>
      <p:cxnSp>
        <p:nvCxnSpPr>
          <p:cNvPr id="17" name="直線矢印コネクタ 16"/>
          <p:cNvCxnSpPr>
            <a:stCxn id="14" idx="1"/>
          </p:cNvCxnSpPr>
          <p:nvPr/>
        </p:nvCxnSpPr>
        <p:spPr>
          <a:xfrm flipH="1">
            <a:off x="4637943" y="1680479"/>
            <a:ext cx="1714500" cy="24833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矢印コネクタ 18"/>
          <p:cNvCxnSpPr>
            <a:stCxn id="15" idx="1"/>
          </p:cNvCxnSpPr>
          <p:nvPr/>
        </p:nvCxnSpPr>
        <p:spPr>
          <a:xfrm flipH="1" flipV="1">
            <a:off x="3846637" y="2643190"/>
            <a:ext cx="2439864" cy="2429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タイトル 3"/>
          <p:cNvSpPr txBox="1">
            <a:spLocks/>
          </p:cNvSpPr>
          <p:nvPr/>
        </p:nvSpPr>
        <p:spPr>
          <a:xfrm>
            <a:off x="523143" y="10179"/>
            <a:ext cx="8229600" cy="9184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dirty="0"/>
              <a:t>Mu Energy Diagram </a:t>
            </a:r>
            <a:endParaRPr lang="ja-JP" altLang="en-US" dirty="0"/>
          </a:p>
        </p:txBody>
      </p:sp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F761F-9EEC-47D8-8964-70215D95C484}" type="datetime1">
              <a:rPr kumimoji="1" lang="ja-JP" altLang="en-US" smtClean="0"/>
              <a:t>2019/2/25</a:t>
            </a:fld>
            <a:endParaRPr kumimoji="1"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CD72B513-BE16-4E1B-BFE6-FDF28BA3B959}"/>
              </a:ext>
            </a:extLst>
          </p:cNvPr>
          <p:cNvSpPr txBox="1"/>
          <p:nvPr/>
        </p:nvSpPr>
        <p:spPr>
          <a:xfrm>
            <a:off x="899592" y="1003438"/>
            <a:ext cx="19218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From K. Jungmann</a:t>
            </a:r>
            <a:endParaRPr kumimoji="1" lang="ja-JP" altLang="en-US" dirty="0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DAB392B5-7735-481D-8F93-2D250DB97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t>PhiPsi2019</a:t>
            </a:r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10F7C36-47F1-4351-9759-BA1073918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04735600"/>
      </p:ext>
    </p:extLst>
  </p:cSld>
  <p:clrMapOvr>
    <a:masterClrMapping/>
  </p:clrMapOvr>
  <p:transition>
    <p:wipe dir="d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/>
              <a:t>Improvement of statistics</a:t>
            </a:r>
            <a:endParaRPr kumimoji="1" lang="ja-JP" alt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D3F2084-36C6-4B4A-8F27-B8F5C293FC8E}"/>
              </a:ext>
            </a:extLst>
          </p:cNvPr>
          <p:cNvGrpSpPr/>
          <p:nvPr/>
        </p:nvGrpSpPr>
        <p:grpSpPr>
          <a:xfrm>
            <a:off x="810879" y="1052736"/>
            <a:ext cx="3716115" cy="2747269"/>
            <a:chOff x="810879" y="1185547"/>
            <a:chExt cx="3716115" cy="2747269"/>
          </a:xfrm>
        </p:grpSpPr>
        <p:sp>
          <p:nvSpPr>
            <p:cNvPr id="4" name="正方形/長方形 3"/>
            <p:cNvSpPr/>
            <p:nvPr/>
          </p:nvSpPr>
          <p:spPr>
            <a:xfrm>
              <a:off x="2465765" y="1185547"/>
              <a:ext cx="954107" cy="461665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r>
                <a:rPr lang="en-US" altLang="ja-JP" sz="2400">
                  <a:latin typeface="Symbol" pitchFamily="18" charset="2"/>
                </a:rPr>
                <a:t>d(</a:t>
              </a:r>
              <a:r>
                <a:rPr lang="en-US" altLang="ja-JP" sz="2400" err="1">
                  <a:latin typeface="Symbol" pitchFamily="18" charset="2"/>
                </a:rPr>
                <a:t>Dn</a:t>
              </a:r>
              <a:r>
                <a:rPr lang="en-US" altLang="ja-JP" sz="2400"/>
                <a:t>) </a:t>
              </a:r>
              <a:endParaRPr lang="ja-JP" altLang="en-US" sz="2400"/>
            </a:p>
          </p:txBody>
        </p:sp>
        <p:cxnSp>
          <p:nvCxnSpPr>
            <p:cNvPr id="5" name="直線コネクタ 4"/>
            <p:cNvCxnSpPr/>
            <p:nvPr/>
          </p:nvCxnSpPr>
          <p:spPr>
            <a:xfrm flipH="1">
              <a:off x="2942818" y="1772816"/>
              <a:ext cx="1" cy="2160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正方形/長方形 5"/>
            <p:cNvSpPr/>
            <p:nvPr/>
          </p:nvSpPr>
          <p:spPr>
            <a:xfrm>
              <a:off x="2942818" y="1844824"/>
              <a:ext cx="1584176" cy="36933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/>
                <a:t>10.9 ppb</a:t>
              </a:r>
              <a:endParaRPr kumimoji="1" lang="ja-JP" altLang="en-US"/>
            </a:p>
          </p:txBody>
        </p:sp>
        <p:sp>
          <p:nvSpPr>
            <p:cNvPr id="7" name="テキスト ボックス 6"/>
            <p:cNvSpPr txBox="1"/>
            <p:nvPr/>
          </p:nvSpPr>
          <p:spPr>
            <a:xfrm>
              <a:off x="1323583" y="1844824"/>
              <a:ext cx="1007520" cy="369332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altLang="ja-JP"/>
                <a:t>Statistics</a:t>
              </a:r>
              <a:endParaRPr kumimoji="1" lang="ja-JP" altLang="en-US"/>
            </a:p>
          </p:txBody>
        </p:sp>
        <p:sp>
          <p:nvSpPr>
            <p:cNvPr id="8" name="正方形/長方形 7"/>
            <p:cNvSpPr/>
            <p:nvPr/>
          </p:nvSpPr>
          <p:spPr>
            <a:xfrm>
              <a:off x="2942818" y="2382755"/>
              <a:ext cx="780407" cy="36004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sz="1400"/>
                <a:t>4.4</a:t>
              </a:r>
              <a:r>
                <a:rPr kumimoji="1" lang="en-US" altLang="ja-JP" sz="1400"/>
                <a:t> ppb</a:t>
              </a:r>
              <a:endParaRPr kumimoji="1" lang="ja-JP" altLang="en-US" sz="1400"/>
            </a:p>
          </p:txBody>
        </p:sp>
        <p:sp>
          <p:nvSpPr>
            <p:cNvPr id="9" name="テキスト ボックス 8"/>
            <p:cNvSpPr txBox="1"/>
            <p:nvPr/>
          </p:nvSpPr>
          <p:spPr>
            <a:xfrm>
              <a:off x="810879" y="2378109"/>
              <a:ext cx="2032929" cy="369332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kumimoji="1" lang="en-US" altLang="ja-JP"/>
                <a:t>Kr Density/Pressure</a:t>
              </a:r>
              <a:endParaRPr kumimoji="1" lang="ja-JP" altLang="en-US"/>
            </a:p>
          </p:txBody>
        </p:sp>
        <p:sp>
          <p:nvSpPr>
            <p:cNvPr id="10" name="正方形/長方形 9"/>
            <p:cNvSpPr/>
            <p:nvPr/>
          </p:nvSpPr>
          <p:spPr>
            <a:xfrm>
              <a:off x="2942818" y="2906748"/>
              <a:ext cx="297943" cy="360040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400"/>
            </a:p>
          </p:txBody>
        </p:sp>
        <p:sp>
          <p:nvSpPr>
            <p:cNvPr id="11" name="テキスト ボックス 10"/>
            <p:cNvSpPr txBox="1"/>
            <p:nvPr/>
          </p:nvSpPr>
          <p:spPr>
            <a:xfrm>
              <a:off x="3256827" y="2932880"/>
              <a:ext cx="77335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/>
                <a:t>1.0 ppb</a:t>
              </a:r>
              <a:endParaRPr kumimoji="1" lang="ja-JP" altLang="en-US" sz="1400"/>
            </a:p>
          </p:txBody>
        </p:sp>
        <p:sp>
          <p:nvSpPr>
            <p:cNvPr id="12" name="テキスト ボックス 11"/>
            <p:cNvSpPr txBox="1"/>
            <p:nvPr/>
          </p:nvSpPr>
          <p:spPr>
            <a:xfrm>
              <a:off x="1283572" y="3421450"/>
              <a:ext cx="10875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/>
                <a:t>RF power</a:t>
              </a:r>
              <a:endParaRPr kumimoji="1" lang="ja-JP" altLang="en-US"/>
            </a:p>
          </p:txBody>
        </p:sp>
        <p:sp>
          <p:nvSpPr>
            <p:cNvPr id="13" name="正方形/長方形 12"/>
            <p:cNvSpPr/>
            <p:nvPr/>
          </p:nvSpPr>
          <p:spPr>
            <a:xfrm>
              <a:off x="2942818" y="3426096"/>
              <a:ext cx="273189" cy="360040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400"/>
            </a:p>
          </p:txBody>
        </p:sp>
        <p:sp>
          <p:nvSpPr>
            <p:cNvPr id="14" name="テキスト ボックス 13"/>
            <p:cNvSpPr txBox="1"/>
            <p:nvPr/>
          </p:nvSpPr>
          <p:spPr>
            <a:xfrm>
              <a:off x="3256827" y="3452228"/>
              <a:ext cx="88036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400"/>
                <a:t>0.96</a:t>
              </a:r>
              <a:r>
                <a:rPr kumimoji="1" lang="en-US" altLang="ja-JP" sz="1400"/>
                <a:t> ppb</a:t>
              </a:r>
              <a:endParaRPr kumimoji="1" lang="ja-JP" altLang="en-US" sz="1400"/>
            </a:p>
          </p:txBody>
        </p:sp>
        <p:sp>
          <p:nvSpPr>
            <p:cNvPr id="15" name="テキスト ボックス 14"/>
            <p:cNvSpPr txBox="1"/>
            <p:nvPr/>
          </p:nvSpPr>
          <p:spPr>
            <a:xfrm>
              <a:off x="1010581" y="2902102"/>
              <a:ext cx="16335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err="1"/>
                <a:t>Muon</a:t>
              </a:r>
              <a:r>
                <a:rPr kumimoji="1" lang="en-US" altLang="ja-JP"/>
                <a:t> stopping</a:t>
              </a:r>
              <a:endParaRPr kumimoji="1" lang="ja-JP" altLang="en-US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DCE45315-61CC-5B42-BDBE-980F413217B7}"/>
              </a:ext>
            </a:extLst>
          </p:cNvPr>
          <p:cNvGrpSpPr/>
          <p:nvPr/>
        </p:nvGrpSpPr>
        <p:grpSpPr>
          <a:xfrm>
            <a:off x="4843327" y="1052736"/>
            <a:ext cx="3630178" cy="3179269"/>
            <a:chOff x="4741014" y="1185547"/>
            <a:chExt cx="3630178" cy="3179269"/>
          </a:xfrm>
        </p:grpSpPr>
        <p:cxnSp>
          <p:nvCxnSpPr>
            <p:cNvPr id="17" name="直線コネクタ 16"/>
            <p:cNvCxnSpPr/>
            <p:nvPr/>
          </p:nvCxnSpPr>
          <p:spPr>
            <a:xfrm flipH="1">
              <a:off x="6775335" y="1772816"/>
              <a:ext cx="1" cy="2592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正方形/長方形 27"/>
            <p:cNvSpPr/>
            <p:nvPr/>
          </p:nvSpPr>
          <p:spPr>
            <a:xfrm>
              <a:off x="6149202" y="1185547"/>
              <a:ext cx="1252266" cy="461665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r>
                <a:rPr lang="en-US" altLang="ja-JP" sz="2400">
                  <a:latin typeface="Symbol" pitchFamily="18" charset="2"/>
                </a:rPr>
                <a:t>d(m</a:t>
              </a:r>
              <a:r>
                <a:rPr lang="en-US" altLang="ja-JP" sz="2400" baseline="-25000">
                  <a:latin typeface="Symbol" pitchFamily="18" charset="2"/>
                </a:rPr>
                <a:t>m</a:t>
              </a:r>
              <a:r>
                <a:rPr lang="en-US" altLang="ja-JP" sz="2400"/>
                <a:t>/</a:t>
              </a:r>
              <a:r>
                <a:rPr lang="en-US" altLang="ja-JP" sz="2400" err="1">
                  <a:latin typeface="Symbol" pitchFamily="18" charset="2"/>
                </a:rPr>
                <a:t>m</a:t>
              </a:r>
              <a:r>
                <a:rPr lang="en-US" altLang="ja-JP" sz="2400" baseline="-25000" err="1"/>
                <a:t>p</a:t>
              </a:r>
              <a:r>
                <a:rPr lang="en-US" altLang="ja-JP" sz="2400"/>
                <a:t>)</a:t>
              </a:r>
              <a:endParaRPr lang="ja-JP" altLang="en-US" sz="2400"/>
            </a:p>
          </p:txBody>
        </p:sp>
        <p:sp>
          <p:nvSpPr>
            <p:cNvPr id="18" name="正方形/長方形 17"/>
            <p:cNvSpPr/>
            <p:nvPr/>
          </p:nvSpPr>
          <p:spPr>
            <a:xfrm>
              <a:off x="6787016" y="1844824"/>
              <a:ext cx="1584176" cy="36933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/>
                <a:t>107 ppb</a:t>
              </a:r>
              <a:endParaRPr kumimoji="1" lang="ja-JP" altLang="en-US"/>
            </a:p>
          </p:txBody>
        </p:sp>
        <p:sp>
          <p:nvSpPr>
            <p:cNvPr id="19" name="テキスト ボックス 18"/>
            <p:cNvSpPr txBox="1"/>
            <p:nvPr/>
          </p:nvSpPr>
          <p:spPr>
            <a:xfrm>
              <a:off x="5253718" y="1844824"/>
              <a:ext cx="1007520" cy="369332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altLang="ja-JP"/>
                <a:t>Statistics</a:t>
              </a:r>
              <a:endParaRPr kumimoji="1" lang="ja-JP" altLang="en-US"/>
            </a:p>
          </p:txBody>
        </p:sp>
        <p:sp>
          <p:nvSpPr>
            <p:cNvPr id="20" name="テキスト ボックス 19"/>
            <p:cNvSpPr txBox="1"/>
            <p:nvPr/>
          </p:nvSpPr>
          <p:spPr>
            <a:xfrm>
              <a:off x="4976559" y="2375012"/>
              <a:ext cx="1561838" cy="369332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kumimoji="1" lang="en-US" altLang="ja-JP"/>
                <a:t>Magnetic field</a:t>
              </a:r>
              <a:endParaRPr kumimoji="1" lang="ja-JP" altLang="en-US"/>
            </a:p>
          </p:txBody>
        </p:sp>
        <p:sp>
          <p:nvSpPr>
            <p:cNvPr id="21" name="正方形/長方形 20"/>
            <p:cNvSpPr/>
            <p:nvPr/>
          </p:nvSpPr>
          <p:spPr>
            <a:xfrm>
              <a:off x="6787016" y="2379658"/>
              <a:ext cx="792088" cy="36004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1400"/>
                <a:t>56 ppb</a:t>
              </a:r>
              <a:endParaRPr kumimoji="1" lang="ja-JP" altLang="en-US" sz="1400"/>
            </a:p>
          </p:txBody>
        </p:sp>
        <p:sp>
          <p:nvSpPr>
            <p:cNvPr id="22" name="テキスト ボックス 21"/>
            <p:cNvSpPr txBox="1"/>
            <p:nvPr/>
          </p:nvSpPr>
          <p:spPr>
            <a:xfrm>
              <a:off x="4741014" y="3416804"/>
              <a:ext cx="20329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/>
                <a:t>Kr Density/Pressure</a:t>
              </a:r>
              <a:endParaRPr kumimoji="1" lang="ja-JP" altLang="en-US"/>
            </a:p>
          </p:txBody>
        </p:sp>
        <p:sp>
          <p:nvSpPr>
            <p:cNvPr id="23" name="正方形/長方形 22"/>
            <p:cNvSpPr/>
            <p:nvPr/>
          </p:nvSpPr>
          <p:spPr>
            <a:xfrm>
              <a:off x="6787016" y="3421450"/>
              <a:ext cx="256339" cy="360040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400"/>
            </a:p>
          </p:txBody>
        </p:sp>
        <p:sp>
          <p:nvSpPr>
            <p:cNvPr id="24" name="テキスト ボックス 23"/>
            <p:cNvSpPr txBox="1"/>
            <p:nvPr/>
          </p:nvSpPr>
          <p:spPr>
            <a:xfrm>
              <a:off x="7133983" y="3447582"/>
              <a:ext cx="72641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/>
                <a:t>11 ppb</a:t>
              </a:r>
              <a:endParaRPr kumimoji="1" lang="ja-JP" altLang="en-US" sz="1400"/>
            </a:p>
          </p:txBody>
        </p:sp>
        <p:sp>
          <p:nvSpPr>
            <p:cNvPr id="25" name="テキスト ボックス 24"/>
            <p:cNvSpPr txBox="1"/>
            <p:nvPr/>
          </p:nvSpPr>
          <p:spPr>
            <a:xfrm>
              <a:off x="5213707" y="3933056"/>
              <a:ext cx="10875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/>
                <a:t>RF power</a:t>
              </a:r>
              <a:endParaRPr kumimoji="1" lang="ja-JP" altLang="en-US"/>
            </a:p>
          </p:txBody>
        </p:sp>
        <p:sp>
          <p:nvSpPr>
            <p:cNvPr id="26" name="正方形/長方形 25"/>
            <p:cNvSpPr/>
            <p:nvPr/>
          </p:nvSpPr>
          <p:spPr>
            <a:xfrm>
              <a:off x="6787016" y="3937702"/>
              <a:ext cx="191271" cy="360040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400"/>
            </a:p>
          </p:txBody>
        </p:sp>
        <p:sp>
          <p:nvSpPr>
            <p:cNvPr id="27" name="テキスト ボックス 26"/>
            <p:cNvSpPr txBox="1"/>
            <p:nvPr/>
          </p:nvSpPr>
          <p:spPr>
            <a:xfrm>
              <a:off x="7133983" y="3963834"/>
              <a:ext cx="77457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400"/>
                <a:t>9.6</a:t>
              </a:r>
              <a:r>
                <a:rPr kumimoji="1" lang="en-US" altLang="ja-JP" sz="1400"/>
                <a:t> ppb</a:t>
              </a:r>
              <a:endParaRPr kumimoji="1" lang="ja-JP" altLang="en-US" sz="1400"/>
            </a:p>
          </p:txBody>
        </p:sp>
        <p:sp>
          <p:nvSpPr>
            <p:cNvPr id="29" name="テキスト ボックス 28"/>
            <p:cNvSpPr txBox="1"/>
            <p:nvPr/>
          </p:nvSpPr>
          <p:spPr>
            <a:xfrm>
              <a:off x="4940716" y="2895908"/>
              <a:ext cx="16335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err="1"/>
                <a:t>Muon</a:t>
              </a:r>
              <a:r>
                <a:rPr lang="en-US" altLang="ja-JP"/>
                <a:t> stopping</a:t>
              </a:r>
              <a:endParaRPr kumimoji="1" lang="ja-JP" altLang="en-US"/>
            </a:p>
          </p:txBody>
        </p:sp>
        <p:sp>
          <p:nvSpPr>
            <p:cNvPr id="30" name="正方形/長方形 29"/>
            <p:cNvSpPr/>
            <p:nvPr/>
          </p:nvSpPr>
          <p:spPr>
            <a:xfrm>
              <a:off x="6787016" y="2895908"/>
              <a:ext cx="297943" cy="360040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400"/>
            </a:p>
          </p:txBody>
        </p:sp>
        <p:sp>
          <p:nvSpPr>
            <p:cNvPr id="31" name="テキスト ボックス 30"/>
            <p:cNvSpPr txBox="1"/>
            <p:nvPr/>
          </p:nvSpPr>
          <p:spPr>
            <a:xfrm>
              <a:off x="7133983" y="2895908"/>
              <a:ext cx="72808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/>
                <a:t>13 ppb</a:t>
              </a:r>
              <a:endParaRPr kumimoji="1" lang="ja-JP" altLang="en-US" sz="1400"/>
            </a:p>
          </p:txBody>
        </p:sp>
      </p:grpSp>
      <p:sp>
        <p:nvSpPr>
          <p:cNvPr id="32" name="テキスト ボックス 31"/>
          <p:cNvSpPr txBox="1"/>
          <p:nvPr/>
        </p:nvSpPr>
        <p:spPr>
          <a:xfrm>
            <a:off x="179512" y="1052736"/>
            <a:ext cx="2028508" cy="36933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/>
              <a:t>LAMPF Experiment</a:t>
            </a:r>
            <a:endParaRPr kumimoji="1" lang="ja-JP" altLang="en-US"/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1728131" y="4498688"/>
            <a:ext cx="1800493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/>
              <a:t>LAMPF:  DC 10</a:t>
            </a:r>
            <a:r>
              <a:rPr kumimoji="1" lang="en-US" altLang="ja-JP" baseline="30000"/>
              <a:t>7</a:t>
            </a:r>
            <a:r>
              <a:rPr kumimoji="1" lang="en-US" altLang="ja-JP"/>
              <a:t>/s</a:t>
            </a:r>
          </a:p>
          <a:p>
            <a:r>
              <a:rPr lang="en-US" altLang="ja-JP"/>
              <a:t>              total 10</a:t>
            </a:r>
            <a:r>
              <a:rPr lang="en-US" altLang="ja-JP" baseline="30000"/>
              <a:t>13</a:t>
            </a:r>
            <a:endParaRPr kumimoji="1" lang="ja-JP" altLang="en-US" baseline="30000"/>
          </a:p>
        </p:txBody>
      </p:sp>
      <p:sp>
        <p:nvSpPr>
          <p:cNvPr id="64" name="テキスト ボックス 63"/>
          <p:cNvSpPr txBox="1"/>
          <p:nvPr/>
        </p:nvSpPr>
        <p:spPr>
          <a:xfrm>
            <a:off x="4666351" y="4453509"/>
            <a:ext cx="3938097" cy="830997"/>
          </a:xfrm>
          <a:prstGeom prst="rect">
            <a:avLst/>
          </a:prstGeom>
          <a:solidFill>
            <a:srgbClr val="FDEADA"/>
          </a:solidFill>
          <a:ln w="19050" cmpd="sng">
            <a:solidFill>
              <a:srgbClr val="E46C0A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sz="2400"/>
              <a:t>J-PARC/MUSE:</a:t>
            </a:r>
            <a:r>
              <a:rPr kumimoji="1" lang="en-US" altLang="ja-JP" sz="2400"/>
              <a:t> </a:t>
            </a:r>
            <a:r>
              <a:rPr kumimoji="1" lang="en-US" altLang="ja-JP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Pulsed</a:t>
            </a:r>
            <a:r>
              <a:rPr lang="en-US" altLang="ja-JP" sz="2400"/>
              <a:t> </a:t>
            </a:r>
            <a:r>
              <a:rPr kumimoji="1" lang="en-US" altLang="ja-JP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1x10</a:t>
            </a:r>
            <a:r>
              <a:rPr kumimoji="1" lang="en-US" altLang="ja-JP" sz="2400" b="1" baseline="30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</a:t>
            </a:r>
            <a:r>
              <a:rPr kumimoji="1" lang="en-US" altLang="ja-JP" sz="2400"/>
              <a:t>/s</a:t>
            </a:r>
          </a:p>
          <a:p>
            <a:r>
              <a:rPr lang="en-US" altLang="ja-JP" sz="2400"/>
              <a:t>H-Line                     total 2x10</a:t>
            </a:r>
            <a:r>
              <a:rPr lang="en-US" altLang="ja-JP" sz="2400" baseline="30000"/>
              <a:t>15</a:t>
            </a:r>
            <a:endParaRPr kumimoji="1" lang="ja-JP" altLang="en-US" sz="2400" baseline="30000"/>
          </a:p>
        </p:txBody>
      </p:sp>
      <p:sp>
        <p:nvSpPr>
          <p:cNvPr id="65" name="右矢印 64"/>
          <p:cNvSpPr/>
          <p:nvPr/>
        </p:nvSpPr>
        <p:spPr>
          <a:xfrm>
            <a:off x="3728395" y="4570126"/>
            <a:ext cx="857256" cy="500066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3728395" y="4355812"/>
            <a:ext cx="686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/>
              <a:t>x200</a:t>
            </a:r>
            <a:endParaRPr kumimoji="1" lang="ja-JP" altLang="en-US"/>
          </a:p>
        </p:txBody>
      </p:sp>
      <p:sp>
        <p:nvSpPr>
          <p:cNvPr id="34" name="日付プレースホルダー 3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74ECE-06FF-4C83-B5F0-CB0A839A159F}" type="datetime1">
              <a:rPr kumimoji="1" lang="ja-JP" altLang="en-US" smtClean="0"/>
              <a:t>2019/2/25</a:t>
            </a:fld>
            <a:endParaRPr kumimoji="1" lang="ja-JP" altLang="en-US"/>
          </a:p>
        </p:txBody>
      </p:sp>
      <p:sp>
        <p:nvSpPr>
          <p:cNvPr id="37" name="Slide Number Placeholder 3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30</a:t>
            </a:fld>
            <a:endParaRPr kumimoji="1" lang="ja-JP" altLang="en-US"/>
          </a:p>
        </p:txBody>
      </p:sp>
      <p:sp>
        <p:nvSpPr>
          <p:cNvPr id="42" name="テキスト ボックス 6">
            <a:extLst>
              <a:ext uri="{FF2B5EF4-FFF2-40B4-BE49-F238E27FC236}">
                <a16:creationId xmlns:a16="http://schemas.microsoft.com/office/drawing/2014/main" id="{82B23C44-4A17-FA4F-9BB8-6C61ED07C5E2}"/>
              </a:ext>
            </a:extLst>
          </p:cNvPr>
          <p:cNvSpPr txBox="1"/>
          <p:nvPr/>
        </p:nvSpPr>
        <p:spPr>
          <a:xfrm rot="16200000">
            <a:off x="-265201" y="2834797"/>
            <a:ext cx="1277016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>
                <a:solidFill>
                  <a:srgbClr val="7030A0"/>
                </a:solidFill>
              </a:rPr>
              <a:t>Systematics</a:t>
            </a:r>
            <a:endParaRPr kumimoji="1" lang="ja-JP" altLang="en-US">
              <a:solidFill>
                <a:srgbClr val="7030A0"/>
              </a:solidFill>
            </a:endParaRP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ED9999F7-A74E-2346-8299-53A9FB3E7554}"/>
              </a:ext>
            </a:extLst>
          </p:cNvPr>
          <p:cNvCxnSpPr/>
          <p:nvPr/>
        </p:nvCxnSpPr>
        <p:spPr>
          <a:xfrm>
            <a:off x="546277" y="2242201"/>
            <a:ext cx="0" cy="1620000"/>
          </a:xfrm>
          <a:prstGeom prst="straightConnector1">
            <a:avLst/>
          </a:prstGeom>
          <a:ln w="19050">
            <a:solidFill>
              <a:srgbClr val="7030A0"/>
            </a:solidFill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879C3B9A-15B5-7B49-BE0A-BA47AEB667AB}"/>
              </a:ext>
            </a:extLst>
          </p:cNvPr>
          <p:cNvCxnSpPr/>
          <p:nvPr/>
        </p:nvCxnSpPr>
        <p:spPr>
          <a:xfrm>
            <a:off x="540432" y="2144061"/>
            <a:ext cx="7920000" cy="0"/>
          </a:xfrm>
          <a:prstGeom prst="line">
            <a:avLst/>
          </a:prstGeom>
          <a:ln cmpd="sng">
            <a:solidFill>
              <a:srgbClr val="7030A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DEA55FCC-C6DC-2E41-B034-7C3616825527}"/>
              </a:ext>
            </a:extLst>
          </p:cNvPr>
          <p:cNvSpPr txBox="1"/>
          <p:nvPr/>
        </p:nvSpPr>
        <p:spPr>
          <a:xfrm>
            <a:off x="1691680" y="5301208"/>
            <a:ext cx="55529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tabLst>
                <a:tab pos="1233488" algn="l"/>
              </a:tabLst>
            </a:pPr>
            <a:r>
              <a:rPr lang="en-US" dirty="0">
                <a:solidFill>
                  <a:srgbClr val="000090"/>
                </a:solidFill>
              </a:rPr>
              <a:t>magnetic field accuracy &amp; uniformity</a:t>
            </a:r>
          </a:p>
          <a:p>
            <a:pPr marL="285750" indent="-285750">
              <a:buFont typeface="Arial" panose="020B0604020202020204" pitchFamily="34" charset="0"/>
              <a:buChar char="•"/>
              <a:tabLst>
                <a:tab pos="1233488" algn="l"/>
              </a:tabLst>
            </a:pPr>
            <a:r>
              <a:rPr lang="en-US" dirty="0">
                <a:solidFill>
                  <a:srgbClr val="000090"/>
                </a:solidFill>
              </a:rPr>
              <a:t>pressure dependence (longer cavity lower pressure)</a:t>
            </a:r>
          </a:p>
          <a:p>
            <a:pPr marL="285750" indent="-285750">
              <a:buFont typeface="Arial" panose="020B0604020202020204" pitchFamily="34" charset="0"/>
              <a:buChar char="•"/>
              <a:tabLst>
                <a:tab pos="1233488" algn="l"/>
              </a:tabLst>
            </a:pPr>
            <a:r>
              <a:rPr lang="en-US" dirty="0">
                <a:solidFill>
                  <a:srgbClr val="000090"/>
                </a:solidFill>
              </a:rPr>
              <a:t>muon stopping distribution measurement</a:t>
            </a:r>
          </a:p>
          <a:p>
            <a:pPr marL="285750" indent="-285750">
              <a:buFont typeface="Arial" panose="020B0604020202020204" pitchFamily="34" charset="0"/>
              <a:buChar char="•"/>
              <a:tabLst>
                <a:tab pos="1233488" algn="l"/>
              </a:tabLst>
            </a:pPr>
            <a:r>
              <a:rPr lang="en-US" dirty="0">
                <a:solidFill>
                  <a:srgbClr val="000090"/>
                </a:solidFill>
              </a:rPr>
              <a:t>RF power stability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84B5122-0F50-FB42-9FBC-A03E5F40CDAF}"/>
              </a:ext>
            </a:extLst>
          </p:cNvPr>
          <p:cNvSpPr txBox="1"/>
          <p:nvPr/>
        </p:nvSpPr>
        <p:spPr>
          <a:xfrm>
            <a:off x="251520" y="4067780"/>
            <a:ext cx="28674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err="1"/>
              <a:t>MuSEUM</a:t>
            </a:r>
            <a:r>
              <a:rPr lang="en-US" sz="2000" b="1"/>
              <a:t> Improvements: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F9DA8B1-234C-154D-85E3-752CAF64C26C}"/>
              </a:ext>
            </a:extLst>
          </p:cNvPr>
          <p:cNvSpPr txBox="1"/>
          <p:nvPr/>
        </p:nvSpPr>
        <p:spPr>
          <a:xfrm>
            <a:off x="405619" y="4637187"/>
            <a:ext cx="10700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>
                <a:solidFill>
                  <a:srgbClr val="000090"/>
                </a:solidFill>
              </a:rPr>
              <a:t>Statistics</a:t>
            </a:r>
            <a:r>
              <a:rPr lang="en-US" u="sng" dirty="0"/>
              <a:t>: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0B578324-F3B9-8540-9077-D2455EB5E40D}"/>
              </a:ext>
            </a:extLst>
          </p:cNvPr>
          <p:cNvSpPr/>
          <p:nvPr/>
        </p:nvSpPr>
        <p:spPr>
          <a:xfrm>
            <a:off x="405619" y="5301208"/>
            <a:ext cx="13395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>
                <a:solidFill>
                  <a:srgbClr val="000090"/>
                </a:solidFill>
              </a:rPr>
              <a:t>Systematics</a:t>
            </a:r>
            <a:r>
              <a:rPr lang="en-US" u="sng" dirty="0"/>
              <a:t>:</a:t>
            </a:r>
            <a:endParaRPr lang="en-US" dirty="0"/>
          </a:p>
        </p:txBody>
      </p:sp>
      <p:sp>
        <p:nvSpPr>
          <p:cNvPr id="35" name="フッター プレースホルダー 34">
            <a:extLst>
              <a:ext uri="{FF2B5EF4-FFF2-40B4-BE49-F238E27FC236}">
                <a16:creationId xmlns:a16="http://schemas.microsoft.com/office/drawing/2014/main" id="{B66059C2-C7AC-4088-BFAB-3FC74DEA14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t>PhiPsi2019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020989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C3549799-64A3-3E4F-81BA-FB6A0B5702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239344"/>
            <a:ext cx="3251200" cy="2286000"/>
          </a:xfrm>
          <a:prstGeom prst="rect">
            <a:avLst/>
          </a:prstGeom>
        </p:spPr>
      </p:pic>
      <p:sp>
        <p:nvSpPr>
          <p:cNvPr id="23" name="テキスト ボックス 8">
            <a:extLst>
              <a:ext uri="{FF2B5EF4-FFF2-40B4-BE49-F238E27FC236}">
                <a16:creationId xmlns:a16="http://schemas.microsoft.com/office/drawing/2014/main" id="{88C3D17A-58C3-1549-AF1C-D0FB53B299C8}"/>
              </a:ext>
            </a:extLst>
          </p:cNvPr>
          <p:cNvSpPr txBox="1"/>
          <p:nvPr/>
        </p:nvSpPr>
        <p:spPr>
          <a:xfrm>
            <a:off x="4688533" y="4108722"/>
            <a:ext cx="419568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</a:rPr>
              <a:t>1.4 ppm p-p</a:t>
            </a:r>
            <a:r>
              <a:rPr kumimoji="1" lang="ja-JP" altLang="en-US" dirty="0">
                <a:solidFill>
                  <a:srgbClr val="FF0000"/>
                </a:solidFill>
              </a:rPr>
              <a:t>→</a:t>
            </a:r>
            <a:r>
              <a:rPr kumimoji="1" lang="en-US" altLang="ja-JP" dirty="0">
                <a:solidFill>
                  <a:srgbClr val="FF0000"/>
                </a:solidFill>
              </a:rPr>
              <a:t>0.27 ppm p-p (2017</a:t>
            </a:r>
            <a:r>
              <a:rPr kumimoji="1" lang="ja-JP" altLang="en-US" dirty="0">
                <a:solidFill>
                  <a:srgbClr val="FF0000"/>
                </a:solidFill>
              </a:rPr>
              <a:t>→</a:t>
            </a:r>
            <a:r>
              <a:rPr kumimoji="1" lang="en-US" altLang="ja-JP" dirty="0">
                <a:solidFill>
                  <a:srgbClr val="FF0000"/>
                </a:solidFill>
              </a:rPr>
              <a:t>2018)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6" name="日付プレースホルダー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04873FA-A238-4D42-B5AE-EDE6FDECD4EE}" type="datetime1">
              <a:rPr lang="ja-JP" altLang="en-US" smtClean="0"/>
              <a:t>2019/2/25</a:t>
            </a:fld>
            <a:endParaRPr lang="en-US" altLang="ja-JP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79512" y="188640"/>
            <a:ext cx="8783999" cy="504917"/>
          </a:xfrm>
        </p:spPr>
        <p:txBody>
          <a:bodyPr>
            <a:normAutofit fontScale="90000"/>
          </a:bodyPr>
          <a:lstStyle/>
          <a:p>
            <a:r>
              <a:rPr lang="en-US" altLang="ja-JP" dirty="0"/>
              <a:t>MRI Magnet for High-Field Experiment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31</a:t>
            </a:fld>
            <a:endParaRPr kumimoji="1" lang="ja-JP" altLang="en-US"/>
          </a:p>
        </p:txBody>
      </p:sp>
      <p:sp>
        <p:nvSpPr>
          <p:cNvPr id="17" name="テキスト ボックス 8">
            <a:extLst>
              <a:ext uri="{FF2B5EF4-FFF2-40B4-BE49-F238E27FC236}">
                <a16:creationId xmlns:a16="http://schemas.microsoft.com/office/drawing/2014/main" id="{A49D96BA-A22C-D64F-9827-52B4184266C7}"/>
              </a:ext>
            </a:extLst>
          </p:cNvPr>
          <p:cNvSpPr txBox="1"/>
          <p:nvPr/>
        </p:nvSpPr>
        <p:spPr>
          <a:xfrm>
            <a:off x="3243003" y="4332261"/>
            <a:ext cx="16674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dirty="0"/>
              <a:t>64</a:t>
            </a:r>
            <a:r>
              <a:rPr kumimoji="1" lang="en-US" altLang="ja-JP" dirty="0"/>
              <a:t> Hz / 9.7 days</a:t>
            </a:r>
            <a:endParaRPr kumimoji="1" lang="ja-JP" altLang="en-US"/>
          </a:p>
        </p:txBody>
      </p:sp>
      <p:sp>
        <p:nvSpPr>
          <p:cNvPr id="18" name="テキスト ボックス 9">
            <a:extLst>
              <a:ext uri="{FF2B5EF4-FFF2-40B4-BE49-F238E27FC236}">
                <a16:creationId xmlns:a16="http://schemas.microsoft.com/office/drawing/2014/main" id="{0F231F88-BA1B-8A47-BA39-FB079C833243}"/>
              </a:ext>
            </a:extLst>
          </p:cNvPr>
          <p:cNvSpPr txBox="1"/>
          <p:nvPr/>
        </p:nvSpPr>
        <p:spPr>
          <a:xfrm>
            <a:off x="3348801" y="5344945"/>
            <a:ext cx="1455848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>
                <a:solidFill>
                  <a:srgbClr val="FF0000"/>
                </a:solidFill>
              </a:rPr>
              <a:t>0.003 ppm /h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19" name="下矢印 10">
            <a:extLst>
              <a:ext uri="{FF2B5EF4-FFF2-40B4-BE49-F238E27FC236}">
                <a16:creationId xmlns:a16="http://schemas.microsoft.com/office/drawing/2014/main" id="{5440133F-F489-F442-ADAE-3B23D6816306}"/>
              </a:ext>
            </a:extLst>
          </p:cNvPr>
          <p:cNvSpPr/>
          <p:nvPr/>
        </p:nvSpPr>
        <p:spPr>
          <a:xfrm>
            <a:off x="3792059" y="4768881"/>
            <a:ext cx="569333" cy="540172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テキスト ボックス 8">
            <a:extLst>
              <a:ext uri="{FF2B5EF4-FFF2-40B4-BE49-F238E27FC236}">
                <a16:creationId xmlns:a16="http://schemas.microsoft.com/office/drawing/2014/main" id="{19085F8E-C329-124A-A7E3-BD80D8B321BF}"/>
              </a:ext>
            </a:extLst>
          </p:cNvPr>
          <p:cNvSpPr txBox="1"/>
          <p:nvPr/>
        </p:nvSpPr>
        <p:spPr>
          <a:xfrm>
            <a:off x="4571511" y="1349141"/>
            <a:ext cx="2767104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600" dirty="0">
                <a:solidFill>
                  <a:srgbClr val="FF0000"/>
                </a:solidFill>
              </a:rPr>
              <a:t>18 ppb</a:t>
            </a:r>
            <a:r>
              <a:rPr kumimoji="1" lang="ja-JP" altLang="en-US" sz="1600" dirty="0">
                <a:solidFill>
                  <a:srgbClr val="FF0000"/>
                </a:solidFill>
              </a:rPr>
              <a:t>→</a:t>
            </a:r>
            <a:r>
              <a:rPr kumimoji="1" lang="en-US" altLang="ja-JP" sz="1600" dirty="0">
                <a:solidFill>
                  <a:srgbClr val="FF0000"/>
                </a:solidFill>
              </a:rPr>
              <a:t>5.9 ppb (2017</a:t>
            </a:r>
            <a:r>
              <a:rPr kumimoji="1" lang="ja-JP" altLang="en-US" sz="1600" dirty="0">
                <a:solidFill>
                  <a:srgbClr val="FF0000"/>
                </a:solidFill>
              </a:rPr>
              <a:t>→</a:t>
            </a:r>
            <a:r>
              <a:rPr kumimoji="1" lang="en-US" altLang="ja-JP" sz="1600" dirty="0">
                <a:solidFill>
                  <a:srgbClr val="FF0000"/>
                </a:solidFill>
              </a:rPr>
              <a:t>2018)</a:t>
            </a:r>
            <a:endParaRPr kumimoji="1" lang="ja-JP" altLang="en-US" sz="1600" dirty="0">
              <a:solidFill>
                <a:srgbClr val="FF000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C5034DA-235C-1D4B-8711-786364F602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878" y="1409174"/>
            <a:ext cx="4102859" cy="230785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916EEC5-FECC-AD41-8D53-A3E88839E0D9}"/>
              </a:ext>
            </a:extLst>
          </p:cNvPr>
          <p:cNvSpPr/>
          <p:nvPr/>
        </p:nvSpPr>
        <p:spPr>
          <a:xfrm>
            <a:off x="5126072" y="3865018"/>
            <a:ext cx="34063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r>
              <a:rPr lang="en-US" altLang="ja-JP" dirty="0">
                <a:solidFill>
                  <a:srgbClr val="0000FF"/>
                </a:solidFill>
              </a:rPr>
              <a:t>Spheroid : r=100 mm, z=300 mm</a:t>
            </a:r>
            <a:endParaRPr lang="ja-JP" altLang="en-US" dirty="0">
              <a:solidFill>
                <a:srgbClr val="0000FF"/>
              </a:solidFill>
            </a:endParaRPr>
          </a:p>
        </p:txBody>
      </p:sp>
      <p:sp>
        <p:nvSpPr>
          <p:cNvPr id="30" name="テキスト ボックス 10">
            <a:extLst>
              <a:ext uri="{FF2B5EF4-FFF2-40B4-BE49-F238E27FC236}">
                <a16:creationId xmlns:a16="http://schemas.microsoft.com/office/drawing/2014/main" id="{BE15CF83-31FF-4942-98EC-BA0031BF3D24}"/>
              </a:ext>
            </a:extLst>
          </p:cNvPr>
          <p:cNvSpPr txBox="1"/>
          <p:nvPr/>
        </p:nvSpPr>
        <p:spPr>
          <a:xfrm>
            <a:off x="259781" y="1079217"/>
            <a:ext cx="3126240" cy="276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tIns="0" bIns="0" rtlCol="0">
            <a:spAutoFit/>
          </a:bodyPr>
          <a:lstStyle/>
          <a:p>
            <a:r>
              <a:rPr lang="en-US" altLang="ja-JP" dirty="0"/>
              <a:t>Second-hand 2.9 T MRI magnet</a:t>
            </a:r>
          </a:p>
        </p:txBody>
      </p:sp>
      <p:sp>
        <p:nvSpPr>
          <p:cNvPr id="31" name="テキスト ボックス 10">
            <a:extLst>
              <a:ext uri="{FF2B5EF4-FFF2-40B4-BE49-F238E27FC236}">
                <a16:creationId xmlns:a16="http://schemas.microsoft.com/office/drawing/2014/main" id="{1E23B359-0FC2-EC4B-9785-1F6EC2AFFF42}"/>
              </a:ext>
            </a:extLst>
          </p:cNvPr>
          <p:cNvSpPr txBox="1"/>
          <p:nvPr/>
        </p:nvSpPr>
        <p:spPr>
          <a:xfrm>
            <a:off x="4674827" y="1079217"/>
            <a:ext cx="3373296" cy="276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tIns="0" bIns="0" rtlCol="0">
            <a:spAutoFit/>
          </a:bodyPr>
          <a:lstStyle/>
          <a:p>
            <a:r>
              <a:rPr lang="en-US" altLang="ja-JP" dirty="0"/>
              <a:t>CW-NMR Field Monitoring System</a:t>
            </a:r>
          </a:p>
        </p:txBody>
      </p:sp>
      <p:sp>
        <p:nvSpPr>
          <p:cNvPr id="32" name="テキスト ボックス 10">
            <a:extLst>
              <a:ext uri="{FF2B5EF4-FFF2-40B4-BE49-F238E27FC236}">
                <a16:creationId xmlns:a16="http://schemas.microsoft.com/office/drawing/2014/main" id="{933D2958-B371-FF41-9184-687035AD64BA}"/>
              </a:ext>
            </a:extLst>
          </p:cNvPr>
          <p:cNvSpPr txBox="1"/>
          <p:nvPr/>
        </p:nvSpPr>
        <p:spPr>
          <a:xfrm>
            <a:off x="259781" y="3872081"/>
            <a:ext cx="1964705" cy="276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tIns="0" bIns="0" rtlCol="0">
            <a:spAutoFit/>
          </a:bodyPr>
          <a:lstStyle/>
          <a:p>
            <a:r>
              <a:rPr lang="en-US" altLang="ja-JP" dirty="0"/>
              <a:t>Long Term Stability</a:t>
            </a:r>
          </a:p>
        </p:txBody>
      </p:sp>
      <p:sp>
        <p:nvSpPr>
          <p:cNvPr id="33" name="テキスト ボックス 10">
            <a:extLst>
              <a:ext uri="{FF2B5EF4-FFF2-40B4-BE49-F238E27FC236}">
                <a16:creationId xmlns:a16="http://schemas.microsoft.com/office/drawing/2014/main" id="{07F64C74-4BCB-784A-9811-1AC2CAA8DC04}"/>
              </a:ext>
            </a:extLst>
          </p:cNvPr>
          <p:cNvSpPr txBox="1"/>
          <p:nvPr/>
        </p:nvSpPr>
        <p:spPr>
          <a:xfrm>
            <a:off x="4674827" y="3559725"/>
            <a:ext cx="3566041" cy="276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tIns="0" bIns="0" rtlCol="0">
            <a:spAutoFit/>
          </a:bodyPr>
          <a:lstStyle/>
          <a:p>
            <a:r>
              <a:rPr lang="en-US" altLang="ja-JP" dirty="0"/>
              <a:t>Field Homogeneity (after shimming)</a:t>
            </a:r>
          </a:p>
        </p:txBody>
      </p:sp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27419BAB-D97B-4A98-B37F-A42E2A1BA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t>PhiPsi2019</a:t>
            </a:r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102181F7-9A1C-4505-8D3E-1C25CF724D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0405" y="4433129"/>
            <a:ext cx="2477757" cy="2346799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1A968075-DDE2-48A1-A65F-921AA02D33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26072" y="1741876"/>
            <a:ext cx="2957114" cy="1802106"/>
          </a:xfrm>
          <a:prstGeom prst="rect">
            <a:avLst/>
          </a:prstGeom>
        </p:spPr>
      </p:pic>
      <p:sp>
        <p:nvSpPr>
          <p:cNvPr id="25" name="テキスト ボックス 5">
            <a:extLst>
              <a:ext uri="{FF2B5EF4-FFF2-40B4-BE49-F238E27FC236}">
                <a16:creationId xmlns:a16="http://schemas.microsoft.com/office/drawing/2014/main" id="{ED2536E9-0D35-485D-949B-2041371D6781}"/>
              </a:ext>
            </a:extLst>
          </p:cNvPr>
          <p:cNvSpPr txBox="1"/>
          <p:nvPr/>
        </p:nvSpPr>
        <p:spPr>
          <a:xfrm>
            <a:off x="1680888" y="671473"/>
            <a:ext cx="2886624" cy="369332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r"/>
            <a:r>
              <a:rPr kumimoji="1" lang="en-US" altLang="ja-JP" dirty="0">
                <a:solidFill>
                  <a:schemeClr val="accent5">
                    <a:lumMod val="50000"/>
                  </a:schemeClr>
                </a:solidFill>
              </a:rPr>
              <a:t>Sasaki, Yamaguchi , T. Tanaka</a:t>
            </a:r>
            <a:endParaRPr kumimoji="1" lang="ja-JP" alt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43543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60AE841-C945-3F49-A4C6-90CA486326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15" y="4596247"/>
            <a:ext cx="4691376" cy="178719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0260020-C6D3-2E41-9D06-E58CB91A2D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1163960"/>
            <a:ext cx="2222500" cy="190500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512" y="188641"/>
            <a:ext cx="8783999" cy="598378"/>
          </a:xfrm>
        </p:spPr>
        <p:txBody>
          <a:bodyPr>
            <a:normAutofit fontScale="90000"/>
          </a:bodyPr>
          <a:lstStyle/>
          <a:p>
            <a:r>
              <a:rPr lang="en-US" altLang="ja-JP"/>
              <a:t>RF Cavity for High Field Experiment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8B04-019F-408D-A217-E8B2A6658C15}" type="datetime1">
              <a:rPr kumimoji="1" lang="ja-JP" altLang="en-US" smtClean="0"/>
              <a:t>2019/2/25</a:t>
            </a:fld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32</a:t>
            </a:fld>
            <a:endParaRPr kumimoji="1" lang="ja-JP" altLang="en-US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4" cstate="print"/>
          <a:srcRect t="20193"/>
          <a:stretch>
            <a:fillRect/>
          </a:stretch>
        </p:blipFill>
        <p:spPr>
          <a:xfrm>
            <a:off x="179512" y="908720"/>
            <a:ext cx="5831840" cy="3543367"/>
          </a:xfrm>
          <a:prstGeom prst="rect">
            <a:avLst/>
          </a:prstGeom>
        </p:spPr>
      </p:pic>
      <p:sp>
        <p:nvSpPr>
          <p:cNvPr id="16" name="テキスト ボックス 15"/>
          <p:cNvSpPr txBox="1"/>
          <p:nvPr/>
        </p:nvSpPr>
        <p:spPr>
          <a:xfrm>
            <a:off x="4441350" y="2579063"/>
            <a:ext cx="843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Tuning</a:t>
            </a:r>
            <a:endParaRPr kumimoji="1" lang="ja-JP" altLang="en-US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3932825" y="2868942"/>
            <a:ext cx="843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Tuning</a:t>
            </a:r>
            <a:endParaRPr kumimoji="1" lang="ja-JP" altLang="en-US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9A1E1E82-292D-3E4A-87DD-8FABBD7BEC73}"/>
              </a:ext>
            </a:extLst>
          </p:cNvPr>
          <p:cNvSpPr/>
          <p:nvPr/>
        </p:nvSpPr>
        <p:spPr>
          <a:xfrm>
            <a:off x="1607640" y="1772896"/>
            <a:ext cx="216000" cy="648000"/>
          </a:xfrm>
          <a:prstGeom prst="ellipse">
            <a:avLst/>
          </a:prstGeom>
          <a:noFill/>
          <a:ln w="19050" cmpd="sng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95C92C22-264D-1A40-B9FD-F0059A0E37BB}"/>
              </a:ext>
            </a:extLst>
          </p:cNvPr>
          <p:cNvSpPr/>
          <p:nvPr/>
        </p:nvSpPr>
        <p:spPr>
          <a:xfrm>
            <a:off x="1583577" y="3065479"/>
            <a:ext cx="216000" cy="648000"/>
          </a:xfrm>
          <a:prstGeom prst="ellipse">
            <a:avLst/>
          </a:prstGeom>
          <a:noFill/>
          <a:ln w="19050" cmpd="sng">
            <a:solidFill>
              <a:srgbClr val="0070C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id="{47A91EE6-F141-7345-AE2E-6342C838DD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6300192" y="3214199"/>
            <a:ext cx="2466461" cy="1726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テキスト ボックス 9">
            <a:extLst>
              <a:ext uri="{FF2B5EF4-FFF2-40B4-BE49-F238E27FC236}">
                <a16:creationId xmlns:a16="http://schemas.microsoft.com/office/drawing/2014/main" id="{4F7E23C8-E3DA-A043-ABC3-E1FD862D8473}"/>
              </a:ext>
            </a:extLst>
          </p:cNvPr>
          <p:cNvSpPr txBox="1"/>
          <p:nvPr/>
        </p:nvSpPr>
        <p:spPr>
          <a:xfrm>
            <a:off x="7393860" y="1039158"/>
            <a:ext cx="1553887" cy="24622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tIns="0" bIns="0" rtlCol="0">
            <a:spAutoFit/>
          </a:bodyPr>
          <a:lstStyle/>
          <a:p>
            <a:r>
              <a:rPr kumimoji="1" lang="en-US" altLang="ja-JP" sz="1600"/>
              <a:t>MWS</a:t>
            </a:r>
            <a:r>
              <a:rPr lang="ja-JP" altLang="en-US" sz="1600"/>
              <a:t> </a:t>
            </a:r>
            <a:r>
              <a:rPr lang="en-US" altLang="ja-JP" sz="1600"/>
              <a:t>simulation</a:t>
            </a:r>
            <a:endParaRPr kumimoji="1" lang="ja-JP" altLang="en-US" sz="1600"/>
          </a:p>
        </p:txBody>
      </p:sp>
      <p:sp>
        <p:nvSpPr>
          <p:cNvPr id="26" name="テキスト ボックス 10">
            <a:extLst>
              <a:ext uri="{FF2B5EF4-FFF2-40B4-BE49-F238E27FC236}">
                <a16:creationId xmlns:a16="http://schemas.microsoft.com/office/drawing/2014/main" id="{E458B903-F391-5C4E-BC7E-AB2DE04D7F1E}"/>
              </a:ext>
            </a:extLst>
          </p:cNvPr>
          <p:cNvSpPr txBox="1"/>
          <p:nvPr/>
        </p:nvSpPr>
        <p:spPr>
          <a:xfrm>
            <a:off x="8131498" y="3068960"/>
            <a:ext cx="816249" cy="24622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tIns="0" bIns="0" rtlCol="0">
            <a:spAutoFit/>
          </a:bodyPr>
          <a:lstStyle/>
          <a:p>
            <a:r>
              <a:rPr lang="en-US" altLang="ja-JP" sz="1600"/>
              <a:t>3D CAD</a:t>
            </a:r>
            <a:endParaRPr kumimoji="1" lang="ja-JP" altLang="en-US" sz="1600"/>
          </a:p>
        </p:txBody>
      </p:sp>
      <p:sp>
        <p:nvSpPr>
          <p:cNvPr id="27" name="テキスト ボックス 11">
            <a:extLst>
              <a:ext uri="{FF2B5EF4-FFF2-40B4-BE49-F238E27FC236}">
                <a16:creationId xmlns:a16="http://schemas.microsoft.com/office/drawing/2014/main" id="{A8FB5605-C1E6-E24E-B287-166404771CC1}"/>
              </a:ext>
            </a:extLst>
          </p:cNvPr>
          <p:cNvSpPr txBox="1"/>
          <p:nvPr/>
        </p:nvSpPr>
        <p:spPr>
          <a:xfrm>
            <a:off x="262823" y="4653136"/>
            <a:ext cx="1066446" cy="24622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tIns="0" bIns="0" rtlCol="0">
            <a:spAutoFit/>
          </a:bodyPr>
          <a:lstStyle/>
          <a:p>
            <a:r>
              <a:rPr lang="en-US" altLang="ja-JP" sz="1600" dirty="0"/>
              <a:t>Test Cavity</a:t>
            </a:r>
            <a:endParaRPr kumimoji="1" lang="ja-JP" altLang="en-US" sz="1600"/>
          </a:p>
        </p:txBody>
      </p:sp>
      <p:sp>
        <p:nvSpPr>
          <p:cNvPr id="30" name="テキスト ボックス 10">
            <a:extLst>
              <a:ext uri="{FF2B5EF4-FFF2-40B4-BE49-F238E27FC236}">
                <a16:creationId xmlns:a16="http://schemas.microsoft.com/office/drawing/2014/main" id="{A334B930-2AB7-3D49-8003-6974B3476E6D}"/>
              </a:ext>
            </a:extLst>
          </p:cNvPr>
          <p:cNvSpPr txBox="1"/>
          <p:nvPr/>
        </p:nvSpPr>
        <p:spPr>
          <a:xfrm>
            <a:off x="5179987" y="4797152"/>
            <a:ext cx="912429" cy="276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tIns="0" bIns="0" rtlCol="0">
            <a:spAutoFit/>
          </a:bodyPr>
          <a:lstStyle/>
          <a:p>
            <a:r>
              <a:rPr kumimoji="1" lang="en-US" altLang="ja-JP" dirty="0"/>
              <a:t>Q Value</a:t>
            </a:r>
            <a:endParaRPr kumimoji="1" lang="ja-JP" altLang="en-US"/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A05D334C-4FC6-A845-BFD0-7122FFFC4732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179987" y="5270918"/>
          <a:ext cx="3767760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7760">
                  <a:extLst>
                    <a:ext uri="{9D8B030D-6E8A-4147-A177-3AD203B41FA5}">
                      <a16:colId xmlns:a16="http://schemas.microsoft.com/office/drawing/2014/main" val="2431671586"/>
                    </a:ext>
                  </a:extLst>
                </a:gridCol>
                <a:gridCol w="1440000">
                  <a:extLst>
                    <a:ext uri="{9D8B030D-6E8A-4147-A177-3AD203B41FA5}">
                      <a16:colId xmlns:a16="http://schemas.microsoft.com/office/drawing/2014/main" val="1265343187"/>
                    </a:ext>
                  </a:extLst>
                </a:gridCol>
                <a:gridCol w="1440000">
                  <a:extLst>
                    <a:ext uri="{9D8B030D-6E8A-4147-A177-3AD203B41FA5}">
                      <a16:colId xmlns:a16="http://schemas.microsoft.com/office/drawing/2014/main" val="301873133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600"/>
                        <a:t>Modes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600"/>
                        <a:t>Q (measured)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600"/>
                        <a:t>Q (simulation)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756961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600"/>
                        <a:t>TM110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600"/>
                        <a:t>11,300</a:t>
                      </a:r>
                      <a:endParaRPr lang="en-US" sz="1600" baseline="30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/>
                        <a:t>29,700</a:t>
                      </a:r>
                      <a:endParaRPr lang="en-US" sz="1600" baseline="300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539731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600"/>
                        <a:t>TM210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/>
                        <a:t>8,050</a:t>
                      </a:r>
                      <a:endParaRPr lang="en-US" sz="1600" baseline="30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/>
                        <a:t>28,900</a:t>
                      </a:r>
                      <a:endParaRPr lang="en-US" sz="1600" baseline="300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27104655"/>
                  </a:ext>
                </a:extLst>
              </a:tr>
            </a:tbl>
          </a:graphicData>
        </a:graphic>
      </p:graphicFrame>
      <p:grpSp>
        <p:nvGrpSpPr>
          <p:cNvPr id="32" name="Group 31">
            <a:extLst>
              <a:ext uri="{FF2B5EF4-FFF2-40B4-BE49-F238E27FC236}">
                <a16:creationId xmlns:a16="http://schemas.microsoft.com/office/drawing/2014/main" id="{7158C424-273E-F646-8B07-4C467C94BAF7}"/>
              </a:ext>
            </a:extLst>
          </p:cNvPr>
          <p:cNvGrpSpPr/>
          <p:nvPr/>
        </p:nvGrpSpPr>
        <p:grpSpPr>
          <a:xfrm>
            <a:off x="4341120" y="3207646"/>
            <a:ext cx="630130" cy="1061636"/>
            <a:chOff x="4341120" y="3207646"/>
            <a:chExt cx="630130" cy="1061636"/>
          </a:xfrm>
        </p:grpSpPr>
        <p:sp>
          <p:nvSpPr>
            <p:cNvPr id="8" name="正方形/長方形 7"/>
            <p:cNvSpPr/>
            <p:nvPr/>
          </p:nvSpPr>
          <p:spPr>
            <a:xfrm>
              <a:off x="4754824" y="4215176"/>
              <a:ext cx="216426" cy="54106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1" name="正方形/長方形 7">
              <a:extLst>
                <a:ext uri="{FF2B5EF4-FFF2-40B4-BE49-F238E27FC236}">
                  <a16:creationId xmlns:a16="http://schemas.microsoft.com/office/drawing/2014/main" id="{9182AF82-A87A-6E42-9F47-2C43B97CAECD}"/>
                </a:ext>
              </a:extLst>
            </p:cNvPr>
            <p:cNvSpPr/>
            <p:nvPr/>
          </p:nvSpPr>
          <p:spPr>
            <a:xfrm rot="18900000">
              <a:off x="4369238" y="3316922"/>
              <a:ext cx="216426" cy="54106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19" name="直線矢印コネクタ 13">
              <a:extLst>
                <a:ext uri="{FF2B5EF4-FFF2-40B4-BE49-F238E27FC236}">
                  <a16:creationId xmlns:a16="http://schemas.microsoft.com/office/drawing/2014/main" id="{D7D93C98-F184-064B-9075-26996C31CC0D}"/>
                </a:ext>
              </a:extLst>
            </p:cNvPr>
            <p:cNvCxnSpPr/>
            <p:nvPr/>
          </p:nvCxnSpPr>
          <p:spPr>
            <a:xfrm rot="16200000" flipH="1">
              <a:off x="4341121" y="3207645"/>
              <a:ext cx="272660" cy="272661"/>
            </a:xfrm>
            <a:prstGeom prst="straightConnector1">
              <a:avLst/>
            </a:prstGeom>
            <a:ln>
              <a:solidFill>
                <a:schemeClr val="accent6">
                  <a:lumMod val="50000"/>
                </a:schemeClr>
              </a:solidFill>
              <a:headEnd type="arrow" w="med" len="sm"/>
              <a:tailEnd type="arrow" w="med" len="sm"/>
            </a:ln>
            <a:effectLst/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0900BB56-5874-D244-8D57-22D9A64CFBC2}"/>
              </a:ext>
            </a:extLst>
          </p:cNvPr>
          <p:cNvGrpSpPr/>
          <p:nvPr/>
        </p:nvGrpSpPr>
        <p:grpSpPr>
          <a:xfrm>
            <a:off x="4369238" y="1559047"/>
            <a:ext cx="602012" cy="1116170"/>
            <a:chOff x="4369238" y="3316922"/>
            <a:chExt cx="602012" cy="1116170"/>
          </a:xfrm>
        </p:grpSpPr>
        <p:sp>
          <p:nvSpPr>
            <p:cNvPr id="39" name="正方形/長方形 7">
              <a:extLst>
                <a:ext uri="{FF2B5EF4-FFF2-40B4-BE49-F238E27FC236}">
                  <a16:creationId xmlns:a16="http://schemas.microsoft.com/office/drawing/2014/main" id="{62C7D4A0-7565-FC46-99F2-FFC9AA4756A2}"/>
                </a:ext>
              </a:extLst>
            </p:cNvPr>
            <p:cNvSpPr/>
            <p:nvPr/>
          </p:nvSpPr>
          <p:spPr>
            <a:xfrm>
              <a:off x="4754824" y="4215176"/>
              <a:ext cx="216426" cy="54106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40" name="直線矢印コネクタ 13">
              <a:extLst>
                <a:ext uri="{FF2B5EF4-FFF2-40B4-BE49-F238E27FC236}">
                  <a16:creationId xmlns:a16="http://schemas.microsoft.com/office/drawing/2014/main" id="{94C81397-165A-A64D-9B23-16F1567919D3}"/>
                </a:ext>
              </a:extLst>
            </p:cNvPr>
            <p:cNvCxnSpPr/>
            <p:nvPr/>
          </p:nvCxnSpPr>
          <p:spPr>
            <a:xfrm rot="16200000" flipH="1">
              <a:off x="4672175" y="4242230"/>
              <a:ext cx="381724" cy="0"/>
            </a:xfrm>
            <a:prstGeom prst="straightConnector1">
              <a:avLst/>
            </a:prstGeom>
            <a:ln>
              <a:solidFill>
                <a:schemeClr val="accent6">
                  <a:lumMod val="50000"/>
                </a:schemeClr>
              </a:solidFill>
              <a:headEnd type="arrow" w="med" len="sm"/>
              <a:tailEnd type="arrow" w="med" len="sm"/>
            </a:ln>
            <a:effectLst/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sp>
          <p:nvSpPr>
            <p:cNvPr id="41" name="正方形/長方形 7">
              <a:extLst>
                <a:ext uri="{FF2B5EF4-FFF2-40B4-BE49-F238E27FC236}">
                  <a16:creationId xmlns:a16="http://schemas.microsoft.com/office/drawing/2014/main" id="{60C99D82-BDC7-5B4B-94BB-490680B2B377}"/>
                </a:ext>
              </a:extLst>
            </p:cNvPr>
            <p:cNvSpPr/>
            <p:nvPr/>
          </p:nvSpPr>
          <p:spPr>
            <a:xfrm rot="18900000">
              <a:off x="4369238" y="3316922"/>
              <a:ext cx="216426" cy="54106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44" name="下矢印 10">
            <a:extLst>
              <a:ext uri="{FF2B5EF4-FFF2-40B4-BE49-F238E27FC236}">
                <a16:creationId xmlns:a16="http://schemas.microsoft.com/office/drawing/2014/main" id="{511AF382-A0AB-AE43-A2F2-7894AEA59A3F}"/>
              </a:ext>
            </a:extLst>
          </p:cNvPr>
          <p:cNvSpPr/>
          <p:nvPr/>
        </p:nvSpPr>
        <p:spPr>
          <a:xfrm>
            <a:off x="7353422" y="2730846"/>
            <a:ext cx="360000" cy="540172"/>
          </a:xfrm>
          <a:prstGeom prst="downArrow">
            <a:avLst>
              <a:gd name="adj1" fmla="val 50000"/>
              <a:gd name="adj2" fmla="val 57255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下矢印 10">
            <a:extLst>
              <a:ext uri="{FF2B5EF4-FFF2-40B4-BE49-F238E27FC236}">
                <a16:creationId xmlns:a16="http://schemas.microsoft.com/office/drawing/2014/main" id="{9CB28779-1A68-1440-9CF8-54FC933FD513}"/>
              </a:ext>
            </a:extLst>
          </p:cNvPr>
          <p:cNvSpPr/>
          <p:nvPr/>
        </p:nvSpPr>
        <p:spPr>
          <a:xfrm>
            <a:off x="7353422" y="4653136"/>
            <a:ext cx="360000" cy="540172"/>
          </a:xfrm>
          <a:prstGeom prst="downArrow">
            <a:avLst>
              <a:gd name="adj1" fmla="val 50000"/>
              <a:gd name="adj2" fmla="val 57255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5A6D4C8-8B09-4316-B645-11D4E902FD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t>PhiPsi2019</a:t>
            </a:r>
            <a:endParaRPr kumimoji="1" lang="ja-JP" altLang="en-US"/>
          </a:p>
        </p:txBody>
      </p:sp>
      <p:sp>
        <p:nvSpPr>
          <p:cNvPr id="29" name="テキスト ボックス 5">
            <a:extLst>
              <a:ext uri="{FF2B5EF4-FFF2-40B4-BE49-F238E27FC236}">
                <a16:creationId xmlns:a16="http://schemas.microsoft.com/office/drawing/2014/main" id="{AB2D0AB1-CA9B-4029-8F2F-D80FC568AEE5}"/>
              </a:ext>
            </a:extLst>
          </p:cNvPr>
          <p:cNvSpPr txBox="1"/>
          <p:nvPr/>
        </p:nvSpPr>
        <p:spPr>
          <a:xfrm>
            <a:off x="5580112" y="755412"/>
            <a:ext cx="1680717" cy="369332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r"/>
            <a:r>
              <a:rPr lang="en-US" altLang="ja-JP" dirty="0">
                <a:solidFill>
                  <a:schemeClr val="accent5">
                    <a:lumMod val="50000"/>
                  </a:schemeClr>
                </a:solidFill>
              </a:rPr>
              <a:t>K.S. Tanaka, </a:t>
            </a:r>
            <a:r>
              <a:rPr lang="en-US" altLang="ja-JP" dirty="0" err="1">
                <a:solidFill>
                  <a:schemeClr val="accent5">
                    <a:lumMod val="50000"/>
                  </a:schemeClr>
                </a:solidFill>
              </a:rPr>
              <a:t>Seo</a:t>
            </a:r>
            <a:endParaRPr kumimoji="1" lang="ja-JP" alt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538997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31216-73F1-416B-9F93-93562E2B5E8F}" type="datetime1">
              <a:rPr kumimoji="1" lang="ja-JP" altLang="en-US" smtClean="0"/>
              <a:t>2019/2/25</a:t>
            </a:fld>
            <a:endParaRPr kumimoji="1" lang="ja-JP" altLang="en-US"/>
          </a:p>
        </p:txBody>
      </p:sp>
      <p:graphicFrame>
        <p:nvGraphicFramePr>
          <p:cNvPr id="6" name="表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5610229"/>
              </p:ext>
            </p:extLst>
          </p:nvPr>
        </p:nvGraphicFramePr>
        <p:xfrm>
          <a:off x="683568" y="1031979"/>
          <a:ext cx="7704856" cy="4152637"/>
        </p:xfrm>
        <a:graphic>
          <a:graphicData uri="http://schemas.openxmlformats.org/drawingml/2006/table">
            <a:tbl>
              <a:tblPr firstRow="1" firstCol="1" bandRow="1"/>
              <a:tblGrid>
                <a:gridCol w="26642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206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8414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236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3407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900" kern="100"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 </a:t>
                      </a:r>
                      <a:endParaRPr lang="ja-JP" sz="1050" kern="100"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2000" kern="100"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Accuracy</a:t>
                      </a:r>
                      <a:endParaRPr lang="ja-JP" sz="2000" kern="100"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Symbol" charset="2"/>
                          <a:ea typeface="ＭＳ 明朝"/>
                          <a:cs typeface="Symbol" charset="2"/>
                        </a:rPr>
                        <a:t>n</a:t>
                      </a:r>
                      <a:r>
                        <a:rPr lang="en-US" sz="2000" kern="100" baseline="-25000"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12</a:t>
                      </a:r>
                      <a:r>
                        <a:rPr lang="en-US" sz="2000" kern="100"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 </a:t>
                      </a:r>
                      <a:r>
                        <a:rPr lang="en-US" sz="1200" kern="100"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and </a:t>
                      </a:r>
                      <a:r>
                        <a:rPr lang="en-US" sz="2000" kern="100">
                          <a:effectLst/>
                          <a:latin typeface="Symbol" charset="2"/>
                          <a:ea typeface="ＭＳ 明朝"/>
                          <a:cs typeface="Symbol" charset="2"/>
                        </a:rPr>
                        <a:t>n</a:t>
                      </a:r>
                      <a:r>
                        <a:rPr lang="en-US" sz="2000" kern="100" baseline="-25000"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34</a:t>
                      </a:r>
                      <a:endParaRPr lang="ja-JP" sz="2000" kern="100" baseline="-25000"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2000" i="0">
                          <a:latin typeface="Symbol" pitchFamily="18" charset="2"/>
                        </a:rPr>
                        <a:t>d(</a:t>
                      </a:r>
                      <a:r>
                        <a:rPr lang="en-US" altLang="ja-JP" sz="2000" err="1">
                          <a:latin typeface="Symbol" pitchFamily="18" charset="2"/>
                        </a:rPr>
                        <a:t>Dn</a:t>
                      </a:r>
                      <a:r>
                        <a:rPr lang="en-US" altLang="ja-JP" sz="2000" baseline="-25000" err="1"/>
                        <a:t>HFS</a:t>
                      </a:r>
                      <a:r>
                        <a:rPr lang="en-US" altLang="ja-JP" sz="2000" i="0"/>
                        <a:t>)</a:t>
                      </a:r>
                      <a:endParaRPr lang="ja-JP" altLang="en-US" sz="2000" i="0"/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2000" i="0">
                          <a:latin typeface="Symbol" pitchFamily="18" charset="2"/>
                        </a:rPr>
                        <a:t>d(</a:t>
                      </a:r>
                      <a:r>
                        <a:rPr lang="en-US" sz="2000" i="0" kern="100">
                          <a:effectLst/>
                          <a:latin typeface="Symbol" charset="2"/>
                          <a:ea typeface="ＭＳ 明朝"/>
                          <a:cs typeface="Symbol" charset="2"/>
                        </a:rPr>
                        <a:t>m</a:t>
                      </a:r>
                      <a:r>
                        <a:rPr lang="en-US" sz="2000" i="0" kern="100" baseline="-25000">
                          <a:effectLst/>
                          <a:latin typeface="Symbol" charset="2"/>
                          <a:ea typeface="ＭＳ 明朝"/>
                          <a:cs typeface="Symbol" charset="2"/>
                        </a:rPr>
                        <a:t>m</a:t>
                      </a:r>
                      <a:r>
                        <a:rPr lang="en-US" sz="2000" i="0" kern="100"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/</a:t>
                      </a:r>
                      <a:r>
                        <a:rPr lang="en-US" sz="2000" i="0" kern="100" err="1">
                          <a:effectLst/>
                          <a:latin typeface="Symbol" charset="2"/>
                          <a:ea typeface="ＭＳ 明朝"/>
                          <a:cs typeface="Symbol" charset="2"/>
                        </a:rPr>
                        <a:t>m</a:t>
                      </a:r>
                      <a:r>
                        <a:rPr lang="en-US" sz="2000" i="0" kern="100" baseline="-25000" err="1"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p</a:t>
                      </a:r>
                      <a:r>
                        <a:rPr lang="en-US" altLang="ja-JP" sz="2000" i="0"/>
                        <a:t>)</a:t>
                      </a:r>
                      <a:endParaRPr lang="ja-JP" sz="2000" i="0" kern="100"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3995">
                <a:tc>
                  <a:txBody>
                    <a:bodyPr/>
                    <a:lstStyle/>
                    <a:p>
                      <a:pPr algn="l">
                        <a:lnSpc>
                          <a:spcPts val="3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ja-JP" sz="2000" kern="100" dirty="0"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Magnetic</a:t>
                      </a:r>
                      <a:r>
                        <a:rPr lang="en-US" altLang="ja-JP" sz="2000" kern="100" baseline="0" dirty="0"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 Field</a:t>
                      </a:r>
                      <a:r>
                        <a:rPr lang="en-US" altLang="ja-JP" sz="2000" dirty="0">
                          <a:solidFill>
                            <a:srgbClr val="FF0000"/>
                          </a:solidFill>
                        </a:rPr>
                        <a:t>*</a:t>
                      </a:r>
                      <a:endParaRPr lang="ja-JP" sz="2000" kern="100" dirty="0"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30 ppb</a:t>
                      </a:r>
                      <a:endParaRPr lang="ja-JP" sz="2000" kern="100">
                        <a:solidFill>
                          <a:schemeClr val="tx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 </a:t>
                      </a:r>
                      <a:endParaRPr lang="ja-JP" sz="2000" kern="100">
                        <a:solidFill>
                          <a:schemeClr val="tx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0.0 ppb</a:t>
                      </a:r>
                      <a:endParaRPr lang="ja-JP" sz="2000" kern="100">
                        <a:solidFill>
                          <a:schemeClr val="tx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15 ppb</a:t>
                      </a:r>
                      <a:endParaRPr lang="ja-JP" sz="2000" kern="100">
                        <a:solidFill>
                          <a:schemeClr val="tx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7227">
                <a:tc>
                  <a:txBody>
                    <a:bodyPr/>
                    <a:lstStyle/>
                    <a:p>
                      <a:pPr algn="l">
                        <a:lnSpc>
                          <a:spcPts val="3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ja-JP" sz="2000" kern="100" dirty="0"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RF</a:t>
                      </a:r>
                      <a:r>
                        <a:rPr lang="en-US" altLang="ja-JP" sz="2000" kern="100" baseline="0" dirty="0"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 power</a:t>
                      </a:r>
                      <a:r>
                        <a:rPr lang="en-US" altLang="ja-JP" sz="2000" dirty="0">
                          <a:solidFill>
                            <a:srgbClr val="0000FF"/>
                          </a:solidFill>
                        </a:rPr>
                        <a:t>*</a:t>
                      </a:r>
                      <a:endParaRPr lang="ja-JP" sz="2000" kern="100" dirty="0">
                        <a:solidFill>
                          <a:srgbClr val="0000FF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0.2 %</a:t>
                      </a:r>
                      <a:endParaRPr lang="ja-JP" sz="2000" kern="100">
                        <a:solidFill>
                          <a:schemeClr val="tx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  4 Hz</a:t>
                      </a:r>
                      <a:endParaRPr lang="ja-JP" sz="2000" kern="100">
                        <a:solidFill>
                          <a:schemeClr val="tx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0.8 ppb</a:t>
                      </a:r>
                      <a:endParaRPr lang="ja-JP" sz="2000" kern="100">
                        <a:solidFill>
                          <a:schemeClr val="tx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8 ppb</a:t>
                      </a:r>
                      <a:endParaRPr lang="ja-JP" sz="2000" kern="100">
                        <a:solidFill>
                          <a:schemeClr val="tx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0459">
                <a:tc>
                  <a:txBody>
                    <a:bodyPr/>
                    <a:lstStyle/>
                    <a:p>
                      <a:pPr algn="l">
                        <a:lnSpc>
                          <a:spcPts val="3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ja-JP" sz="2000" kern="100"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Kr</a:t>
                      </a:r>
                      <a:r>
                        <a:rPr lang="en-US" altLang="ja-JP" sz="2000" kern="100" baseline="0"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 gas temperature</a:t>
                      </a:r>
                      <a:endParaRPr lang="ja-JP" sz="2000" kern="100"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0.2</a:t>
                      </a:r>
                      <a:r>
                        <a:rPr lang="en-US" sz="2000" kern="100" baseline="0"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 deg.</a:t>
                      </a:r>
                      <a:endParaRPr lang="ja-JP" sz="2000" kern="100"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&lt; 2 Hz</a:t>
                      </a:r>
                      <a:endParaRPr lang="ja-JP" sz="2000" kern="100"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0.4 ppb</a:t>
                      </a:r>
                      <a:endParaRPr lang="ja-JP" sz="2000" kern="100"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 4 ppb</a:t>
                      </a:r>
                      <a:endParaRPr lang="ja-JP" sz="2000" kern="100"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3691">
                <a:tc>
                  <a:txBody>
                    <a:bodyPr/>
                    <a:lstStyle/>
                    <a:p>
                      <a:pPr algn="l">
                        <a:lnSpc>
                          <a:spcPts val="3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ja-JP" sz="2000" kern="100" dirty="0"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Kr</a:t>
                      </a:r>
                      <a:r>
                        <a:rPr lang="en-US" altLang="ja-JP" sz="2000" kern="100" baseline="0" dirty="0"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 gas pressure</a:t>
                      </a:r>
                      <a:endParaRPr lang="ja-JP" sz="2000" kern="100" dirty="0"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1 Pa</a:t>
                      </a:r>
                      <a:endParaRPr lang="ja-JP" sz="2000" kern="100"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  1 Hz</a:t>
                      </a:r>
                      <a:endParaRPr lang="ja-JP" sz="2000" kern="100"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>
                          <a:solidFill>
                            <a:srgbClr val="00B0F0"/>
                          </a:solidFill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0.2 ppb</a:t>
                      </a:r>
                      <a:endParaRPr lang="ja-JP" sz="2000" kern="100">
                        <a:solidFill>
                          <a:srgbClr val="00B0F0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 0 ppb</a:t>
                      </a:r>
                      <a:endParaRPr lang="ja-JP" sz="2000" kern="100"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46923">
                <a:tc>
                  <a:txBody>
                    <a:bodyPr/>
                    <a:lstStyle/>
                    <a:p>
                      <a:pPr algn="l">
                        <a:lnSpc>
                          <a:spcPts val="3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ja-JP" sz="2000" kern="100" dirty="0"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H</a:t>
                      </a:r>
                      <a:r>
                        <a:rPr lang="en-US" altLang="ja-JP" sz="2000" kern="100" baseline="0" dirty="0"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 impurity</a:t>
                      </a:r>
                      <a:endParaRPr lang="ja-JP" sz="2000" kern="100" dirty="0"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&lt;50 ppm</a:t>
                      </a:r>
                      <a:endParaRPr lang="ja-JP" sz="2000" kern="100"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  1 Hz</a:t>
                      </a:r>
                      <a:endParaRPr lang="ja-JP" sz="2000" kern="100"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>
                          <a:solidFill>
                            <a:srgbClr val="00B0F0"/>
                          </a:solidFill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0.5 ppb</a:t>
                      </a:r>
                      <a:endParaRPr lang="ja-JP" sz="2000" kern="100">
                        <a:solidFill>
                          <a:srgbClr val="00B0F0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 0 ppb</a:t>
                      </a:r>
                      <a:endParaRPr lang="ja-JP" sz="2000" kern="100"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9256">
                <a:tc>
                  <a:txBody>
                    <a:bodyPr/>
                    <a:lstStyle/>
                    <a:p>
                      <a:pPr algn="l">
                        <a:lnSpc>
                          <a:spcPts val="3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ja-JP" sz="2000" kern="100" dirty="0"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Quadratic</a:t>
                      </a:r>
                      <a:r>
                        <a:rPr lang="en-US" altLang="ja-JP" sz="2000" kern="100" baseline="0" dirty="0"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 dependence</a:t>
                      </a:r>
                      <a:endParaRPr lang="ja-JP" sz="2000" kern="100" dirty="0"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ja-JP" sz="2000" kern="100" baseline="0"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 </a:t>
                      </a:r>
                      <a:endParaRPr lang="ja-JP" sz="2000" kern="100"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  5 Hz</a:t>
                      </a:r>
                      <a:endParaRPr lang="ja-JP" sz="2000" kern="100"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>
                          <a:solidFill>
                            <a:srgbClr val="00B0F0"/>
                          </a:solidFill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1.0 ppb</a:t>
                      </a:r>
                      <a:endParaRPr lang="ja-JP" sz="2000" kern="100">
                        <a:solidFill>
                          <a:srgbClr val="00B0F0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 </a:t>
                      </a:r>
                      <a:r>
                        <a:rPr lang="en-US" sz="2000" kern="100">
                          <a:solidFill>
                            <a:srgbClr val="00B0F0"/>
                          </a:solidFill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5 ppb</a:t>
                      </a:r>
                      <a:endParaRPr lang="ja-JP" sz="2000" kern="100">
                        <a:solidFill>
                          <a:srgbClr val="00B0F0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2488">
                <a:tc>
                  <a:txBody>
                    <a:bodyPr/>
                    <a:lstStyle/>
                    <a:p>
                      <a:pPr algn="l">
                        <a:lnSpc>
                          <a:spcPts val="3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ja-JP" sz="2000" kern="100" dirty="0"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Muonium</a:t>
                      </a:r>
                      <a:r>
                        <a:rPr lang="en-US" altLang="ja-JP" sz="900" kern="100" baseline="0" dirty="0"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 </a:t>
                      </a:r>
                      <a:r>
                        <a:rPr lang="en-US" altLang="ja-JP" sz="2000" kern="100" baseline="0" dirty="0"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position (</a:t>
                      </a:r>
                      <a:r>
                        <a:rPr lang="en-US" altLang="ja-JP" sz="2000" kern="100" baseline="0" dirty="0" err="1"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x,y</a:t>
                      </a:r>
                      <a:r>
                        <a:rPr lang="en-US" altLang="ja-JP" sz="2000" kern="100" baseline="0" dirty="0"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)</a:t>
                      </a:r>
                      <a:endParaRPr lang="ja-JP" sz="2000" kern="100" dirty="0"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1 mm</a:t>
                      </a:r>
                      <a:endParaRPr lang="ja-JP" sz="2000" kern="100"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14300" algn="ctr">
                        <a:lnSpc>
                          <a:spcPts val="3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3 Hz</a:t>
                      </a:r>
                      <a:endParaRPr lang="ja-JP" sz="2000" kern="100"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>
                          <a:solidFill>
                            <a:srgbClr val="00B0F0"/>
                          </a:solidFill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0.6 ppb</a:t>
                      </a:r>
                      <a:endParaRPr lang="ja-JP" sz="2000" kern="100">
                        <a:solidFill>
                          <a:srgbClr val="00B0F0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 </a:t>
                      </a:r>
                      <a:r>
                        <a:rPr lang="en-US" sz="2000" kern="100">
                          <a:solidFill>
                            <a:srgbClr val="00B0F0"/>
                          </a:solidFill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6 ppb</a:t>
                      </a:r>
                      <a:endParaRPr lang="ja-JP" sz="2000" kern="100">
                        <a:solidFill>
                          <a:srgbClr val="00B0F0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3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2000" kern="100" err="1"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Muonium</a:t>
                      </a:r>
                      <a:r>
                        <a:rPr lang="en-US" altLang="ja-JP" sz="2000" kern="100" baseline="0"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 position (z)</a:t>
                      </a:r>
                      <a:endParaRPr lang="ja-JP" altLang="ja-JP" sz="2000" kern="100"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1 mm</a:t>
                      </a:r>
                      <a:endParaRPr lang="ja-JP" sz="2000" kern="100"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&lt; 1 Hz</a:t>
                      </a:r>
                      <a:endParaRPr lang="ja-JP" sz="2000" kern="100"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>
                          <a:solidFill>
                            <a:srgbClr val="00B0F0"/>
                          </a:solidFill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0.2 ppb</a:t>
                      </a:r>
                      <a:endParaRPr lang="ja-JP" sz="2000" kern="100">
                        <a:solidFill>
                          <a:srgbClr val="00B0F0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 </a:t>
                      </a:r>
                      <a:r>
                        <a:rPr lang="en-US" sz="2000" kern="100">
                          <a:solidFill>
                            <a:srgbClr val="00B0F0"/>
                          </a:solidFill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2 ppb</a:t>
                      </a:r>
                      <a:endParaRPr lang="ja-JP" sz="2000" kern="100">
                        <a:solidFill>
                          <a:srgbClr val="00B0F0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9256">
                <a:tc>
                  <a:txBody>
                    <a:bodyPr/>
                    <a:lstStyle/>
                    <a:p>
                      <a:pPr algn="l">
                        <a:lnSpc>
                          <a:spcPts val="3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ja-JP" sz="2000" kern="100" err="1"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Beam</a:t>
                      </a:r>
                      <a:r>
                        <a:rPr lang="en-US" altLang="ja-JP" sz="2000" kern="100" baseline="0" err="1"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line</a:t>
                      </a:r>
                      <a:endParaRPr lang="ja-JP" sz="2000" kern="100"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10(e-4)</a:t>
                      </a:r>
                      <a:endParaRPr lang="ja-JP" sz="2000" kern="100"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&lt; 1 Hz</a:t>
                      </a:r>
                      <a:endParaRPr lang="ja-JP" sz="2000" kern="100"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>
                          <a:solidFill>
                            <a:srgbClr val="00B0F0"/>
                          </a:solidFill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0.2 ppb</a:t>
                      </a:r>
                      <a:endParaRPr lang="ja-JP" sz="2000" kern="100">
                        <a:solidFill>
                          <a:srgbClr val="00B0F0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 </a:t>
                      </a:r>
                      <a:r>
                        <a:rPr lang="en-US" sz="2000" kern="100">
                          <a:solidFill>
                            <a:srgbClr val="00B0F0"/>
                          </a:solidFill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2 ppb</a:t>
                      </a:r>
                      <a:endParaRPr lang="ja-JP" sz="2000" kern="100">
                        <a:solidFill>
                          <a:srgbClr val="00B0F0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9107">
                <a:tc>
                  <a:txBody>
                    <a:bodyPr/>
                    <a:lstStyle/>
                    <a:p>
                      <a:pPr algn="l">
                        <a:lnSpc>
                          <a:spcPts val="3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ja-JP" sz="2000" kern="100"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Detector</a:t>
                      </a:r>
                      <a:r>
                        <a:rPr lang="en-US" altLang="ja-JP" sz="2000" kern="100" baseline="0"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 pile-up</a:t>
                      </a:r>
                      <a:endParaRPr lang="ja-JP" sz="2000" kern="100"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 </a:t>
                      </a:r>
                      <a:r>
                        <a:rPr lang="en-US" sz="1800" kern="100" dirty="0"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w/ absorber</a:t>
                      </a:r>
                      <a:endParaRPr lang="ja-JP" altLang="en-US" sz="1800" kern="100" dirty="0"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0.3 Hz</a:t>
                      </a:r>
                      <a:endParaRPr lang="ja-JP" sz="2000" kern="100" dirty="0"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&lt; 0.1 ppb</a:t>
                      </a:r>
                      <a:endParaRPr lang="ja-JP" sz="2000" kern="100" dirty="0"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&lt; 1 ppb</a:t>
                      </a:r>
                      <a:endParaRPr lang="ja-JP" sz="2000" kern="100" dirty="0"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33</a:t>
            </a:fld>
            <a:endParaRPr kumimoji="1" lang="ja-JP" alt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/>
              <a:t>Preliminary Systematic Error (HF)</a:t>
            </a:r>
            <a:endParaRPr lang="en-US"/>
          </a:p>
        </p:txBody>
      </p:sp>
      <p:sp>
        <p:nvSpPr>
          <p:cNvPr id="9" name="正方形/長方形 6"/>
          <p:cNvSpPr/>
          <p:nvPr/>
        </p:nvSpPr>
        <p:spPr>
          <a:xfrm>
            <a:off x="649536" y="5235956"/>
            <a:ext cx="799288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000" dirty="0">
                <a:solidFill>
                  <a:srgbClr val="FF0000"/>
                </a:solidFill>
              </a:rPr>
              <a:t>*should be re-estimated by latest progress</a:t>
            </a:r>
            <a:r>
              <a:rPr lang="ja-JP" altLang="en-US" sz="2000" dirty="0">
                <a:solidFill>
                  <a:srgbClr val="FF0000"/>
                </a:solidFill>
              </a:rPr>
              <a:t> </a:t>
            </a:r>
            <a:r>
              <a:rPr lang="en-US" altLang="ja-JP" sz="2000" dirty="0">
                <a:solidFill>
                  <a:srgbClr val="FF0000"/>
                </a:solidFill>
              </a:rPr>
              <a:t>and</a:t>
            </a:r>
            <a:r>
              <a:rPr lang="ja-JP" altLang="en-US" sz="2000" dirty="0">
                <a:solidFill>
                  <a:srgbClr val="FF0000"/>
                </a:solidFill>
              </a:rPr>
              <a:t> </a:t>
            </a:r>
            <a:r>
              <a:rPr lang="en-US" altLang="ja-JP" sz="2000" dirty="0">
                <a:solidFill>
                  <a:srgbClr val="FF0000"/>
                </a:solidFill>
              </a:rPr>
              <a:t>further</a:t>
            </a:r>
            <a:r>
              <a:rPr lang="ja-JP" altLang="en-US" sz="2000" dirty="0">
                <a:solidFill>
                  <a:srgbClr val="FF0000"/>
                </a:solidFill>
              </a:rPr>
              <a:t> </a:t>
            </a:r>
            <a:r>
              <a:rPr lang="en-US" altLang="ja-JP" sz="2000" dirty="0">
                <a:solidFill>
                  <a:srgbClr val="FF0000"/>
                </a:solidFill>
              </a:rPr>
              <a:t>MC simulation.</a:t>
            </a:r>
          </a:p>
          <a:p>
            <a:r>
              <a:rPr lang="en-US" altLang="ja-JP" sz="2000" dirty="0">
                <a:solidFill>
                  <a:srgbClr val="0000FF"/>
                </a:solidFill>
              </a:rPr>
              <a:t>*should be re-estimated by latest progress</a:t>
            </a:r>
            <a:r>
              <a:rPr lang="ja-JP" altLang="en-US" sz="2000" dirty="0">
                <a:solidFill>
                  <a:srgbClr val="0000FF"/>
                </a:solidFill>
              </a:rPr>
              <a:t> </a:t>
            </a:r>
            <a:r>
              <a:rPr lang="en-US" altLang="ja-JP" sz="2000" dirty="0">
                <a:solidFill>
                  <a:srgbClr val="0000FF"/>
                </a:solidFill>
              </a:rPr>
              <a:t>of Time differential method.</a:t>
            </a:r>
          </a:p>
          <a:p>
            <a:r>
              <a:rPr lang="en-US" altLang="ja-JP" sz="2000" dirty="0">
                <a:solidFill>
                  <a:srgbClr val="FF0000"/>
                </a:solidFill>
              </a:rPr>
              <a:t>Total systematic </a:t>
            </a:r>
            <a:r>
              <a:rPr lang="ja-JP" altLang="ja-JP" sz="2000" dirty="0">
                <a:solidFill>
                  <a:srgbClr val="FF0000"/>
                </a:solidFill>
              </a:rPr>
              <a:t>e</a:t>
            </a:r>
            <a:r>
              <a:rPr lang="en-US" altLang="ja-JP" sz="2000" dirty="0" err="1">
                <a:solidFill>
                  <a:srgbClr val="FF0000"/>
                </a:solidFill>
              </a:rPr>
              <a:t>rror</a:t>
            </a:r>
            <a:r>
              <a:rPr lang="en-US" altLang="ja-JP" sz="2000" dirty="0">
                <a:solidFill>
                  <a:srgbClr val="FF0000"/>
                </a:solidFill>
              </a:rPr>
              <a:t> of </a:t>
            </a:r>
            <a:r>
              <a:rPr lang="en-US" altLang="ja-JP" sz="2000" dirty="0">
                <a:solidFill>
                  <a:srgbClr val="FF0000"/>
                </a:solidFill>
                <a:latin typeface="Symbol" pitchFamily="18" charset="2"/>
              </a:rPr>
              <a:t>Dn</a:t>
            </a:r>
            <a:r>
              <a:rPr lang="en-US" altLang="ja-JP" sz="2000" baseline="-25000" dirty="0">
                <a:solidFill>
                  <a:srgbClr val="FF0000"/>
                </a:solidFill>
              </a:rPr>
              <a:t>HFS</a:t>
            </a:r>
            <a:r>
              <a:rPr lang="en-US" altLang="ja-JP" sz="2000" dirty="0">
                <a:solidFill>
                  <a:srgbClr val="FF0000"/>
                </a:solidFill>
              </a:rPr>
              <a:t>~2 ppb, and</a:t>
            </a:r>
            <a:r>
              <a:rPr lang="en-US" altLang="ja-JP" sz="2000" i="1" dirty="0">
                <a:solidFill>
                  <a:srgbClr val="FF0000"/>
                </a:solidFill>
              </a:rPr>
              <a:t> </a:t>
            </a:r>
            <a:r>
              <a:rPr lang="en-US" altLang="ja-JP" sz="2000" i="1" dirty="0">
                <a:solidFill>
                  <a:srgbClr val="FF0000"/>
                </a:solidFill>
                <a:latin typeface="Symbol" pitchFamily="18" charset="2"/>
              </a:rPr>
              <a:t>m</a:t>
            </a:r>
            <a:r>
              <a:rPr lang="en-US" altLang="ja-JP" sz="2000" i="1" baseline="-25000" dirty="0">
                <a:solidFill>
                  <a:srgbClr val="FF0000"/>
                </a:solidFill>
                <a:latin typeface="Symbol" pitchFamily="18" charset="2"/>
              </a:rPr>
              <a:t>m</a:t>
            </a:r>
            <a:r>
              <a:rPr lang="en-US" altLang="ja-JP" sz="2000" i="1" dirty="0">
                <a:solidFill>
                  <a:srgbClr val="FF0000"/>
                </a:solidFill>
                <a:latin typeface="Symbol" pitchFamily="18" charset="2"/>
              </a:rPr>
              <a:t>/</a:t>
            </a:r>
            <a:r>
              <a:rPr lang="en-US" altLang="ja-JP" sz="2000" i="1" dirty="0" err="1">
                <a:solidFill>
                  <a:srgbClr val="FF0000"/>
                </a:solidFill>
                <a:latin typeface="Symbol" pitchFamily="18" charset="2"/>
              </a:rPr>
              <a:t>m</a:t>
            </a:r>
            <a:r>
              <a:rPr lang="en-US" altLang="ja-JP" sz="2000" i="1" baseline="-25000" dirty="0" err="1">
                <a:solidFill>
                  <a:srgbClr val="FF0000"/>
                </a:solidFill>
              </a:rPr>
              <a:t>p</a:t>
            </a:r>
            <a:r>
              <a:rPr lang="en-US" altLang="ja-JP" sz="2000" i="1" baseline="-25000" dirty="0">
                <a:solidFill>
                  <a:srgbClr val="FF0000"/>
                </a:solidFill>
                <a:latin typeface="Symbol" pitchFamily="18" charset="2"/>
              </a:rPr>
              <a:t> </a:t>
            </a:r>
            <a:r>
              <a:rPr lang="en-US" altLang="ja-JP" sz="2000" dirty="0">
                <a:solidFill>
                  <a:srgbClr val="FF0000"/>
                </a:solidFill>
              </a:rPr>
              <a:t>~ 20 ppb</a:t>
            </a:r>
            <a:endParaRPr lang="ja-JP" altLang="en-US" sz="2000" dirty="0">
              <a:solidFill>
                <a:srgbClr val="FF0000"/>
              </a:solidFill>
            </a:endParaRPr>
          </a:p>
        </p:txBody>
      </p:sp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5A1C9B94-B9B4-475C-9519-287957FBC8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t>PhiPsi2019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147830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9789128-4DF5-4107-A552-C3533CA22C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Plan</a:t>
            </a:r>
            <a:r>
              <a:rPr lang="ja-JP" altLang="en-US" dirty="0"/>
              <a:t> </a:t>
            </a:r>
            <a:r>
              <a:rPr lang="en-US" altLang="ja-JP" dirty="0"/>
              <a:t>for</a:t>
            </a:r>
            <a:r>
              <a:rPr lang="ja-JP" altLang="en-US" dirty="0"/>
              <a:t> </a:t>
            </a:r>
            <a:r>
              <a:rPr lang="en-US" altLang="ja-JP" dirty="0"/>
              <a:t>Next</a:t>
            </a:r>
            <a:r>
              <a:rPr lang="ja-JP" altLang="en-US" dirty="0"/>
              <a:t> </a:t>
            </a:r>
            <a:r>
              <a:rPr lang="en-US" altLang="ja-JP" dirty="0"/>
              <a:t>Five</a:t>
            </a:r>
            <a:r>
              <a:rPr lang="ja-JP" altLang="en-US" dirty="0"/>
              <a:t> </a:t>
            </a:r>
            <a:r>
              <a:rPr lang="en-US" altLang="ja-JP" dirty="0"/>
              <a:t>Years</a:t>
            </a:r>
            <a:endParaRPr kumimoji="1" lang="ja-JP" altLang="en-US" dirty="0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23B374BC-C4AE-4C82-AC95-F1DF126AF2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4AEC3-49B9-4201-B912-4C40B208D4D0}" type="datetime1">
              <a:rPr kumimoji="1" lang="ja-JP" altLang="en-US" smtClean="0"/>
              <a:t>2019/2/25</a:t>
            </a:fld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2E2785C-DCE7-4B0A-B9E8-0001E8ECEC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34</a:t>
            </a:fld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5AAF665-C513-4311-BAC4-5C7BA44C18F8}"/>
              </a:ext>
            </a:extLst>
          </p:cNvPr>
          <p:cNvSpPr txBox="1"/>
          <p:nvPr/>
        </p:nvSpPr>
        <p:spPr>
          <a:xfrm>
            <a:off x="595310" y="1124744"/>
            <a:ext cx="7947881" cy="61863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/>
              <a:t>FY2019</a:t>
            </a:r>
            <a:r>
              <a:rPr lang="ja-JP" altLang="en-US" sz="2400" dirty="0"/>
              <a:t>　　</a:t>
            </a:r>
            <a:r>
              <a:rPr lang="en-US" altLang="ja-JP" sz="2400" dirty="0"/>
              <a:t>High Field Measurement at S</a:t>
            </a:r>
            <a:r>
              <a:rPr lang="ja-JP" altLang="en-US" sz="2400" dirty="0"/>
              <a:t> </a:t>
            </a:r>
            <a:r>
              <a:rPr lang="en-US" altLang="ja-JP" sz="2400" dirty="0"/>
              <a:t>line</a:t>
            </a:r>
            <a:r>
              <a:rPr lang="ja-JP" altLang="en-US" sz="2400" dirty="0"/>
              <a:t> </a:t>
            </a:r>
            <a:r>
              <a:rPr lang="en-US" altLang="ja-JP" sz="2400" dirty="0"/>
              <a:t>(1.7T)</a:t>
            </a:r>
            <a:r>
              <a:rPr lang="ja-JP" altLang="en-US" sz="2400" dirty="0"/>
              <a:t>　</a:t>
            </a:r>
            <a:endParaRPr lang="en-US" altLang="ja-JP" sz="2400" dirty="0"/>
          </a:p>
          <a:p>
            <a:r>
              <a:rPr lang="ja-JP" altLang="en-US" sz="2400" dirty="0"/>
              <a:t>　　　　　　　　</a:t>
            </a:r>
            <a:r>
              <a:rPr lang="en-US" altLang="ja-JP" sz="2400" dirty="0"/>
              <a:t>50 days?</a:t>
            </a:r>
            <a:r>
              <a:rPr lang="ja-JP" altLang="en-US" sz="2400" dirty="0"/>
              <a:t>　</a:t>
            </a:r>
            <a:r>
              <a:rPr lang="en-US" altLang="ja-JP" sz="2400" dirty="0"/>
              <a:t>More accuracy than LAMPF</a:t>
            </a:r>
          </a:p>
          <a:p>
            <a:r>
              <a:rPr lang="en-US" altLang="ja-JP" sz="2400" dirty="0"/>
              <a:t>FY2020</a:t>
            </a:r>
            <a:r>
              <a:rPr lang="ja-JP" altLang="en-US" sz="2400" dirty="0"/>
              <a:t>　　</a:t>
            </a:r>
            <a:r>
              <a:rPr lang="en-US" altLang="ja-JP" sz="2400" dirty="0"/>
              <a:t>Zero Field Measurement H line</a:t>
            </a:r>
            <a:r>
              <a:rPr lang="ja-JP" altLang="en-US" sz="2400" dirty="0"/>
              <a:t>　</a:t>
            </a:r>
            <a:endParaRPr lang="en-US" altLang="ja-JP" sz="2400" dirty="0"/>
          </a:p>
          <a:p>
            <a:r>
              <a:rPr lang="ja-JP" altLang="en-US" sz="2400" dirty="0"/>
              <a:t>　　　　　　　　</a:t>
            </a:r>
            <a:r>
              <a:rPr lang="en-US" altLang="ja-JP" sz="2400" dirty="0"/>
              <a:t>50</a:t>
            </a:r>
            <a:r>
              <a:rPr lang="ja-JP" altLang="en-US" sz="2400" dirty="0"/>
              <a:t> </a:t>
            </a:r>
            <a:r>
              <a:rPr lang="en-US" altLang="ja-JP" sz="2400" dirty="0"/>
              <a:t>days</a:t>
            </a:r>
            <a:r>
              <a:rPr lang="ja-JP" altLang="en-US" sz="2400" dirty="0"/>
              <a:t>？　</a:t>
            </a:r>
            <a:r>
              <a:rPr lang="en-US" altLang="ja-JP" sz="2400" dirty="0"/>
              <a:t>Less than 12ppb uncertainty</a:t>
            </a:r>
          </a:p>
          <a:p>
            <a:r>
              <a:rPr lang="en-US" altLang="ja-JP" sz="2400" dirty="0"/>
              <a:t>FY2021</a:t>
            </a:r>
            <a:r>
              <a:rPr lang="ja-JP" altLang="en-US" sz="2400" dirty="0"/>
              <a:t>　　</a:t>
            </a:r>
            <a:r>
              <a:rPr lang="en-US" altLang="ja-JP" sz="2400" dirty="0"/>
              <a:t>High Field Measurement at H</a:t>
            </a:r>
            <a:r>
              <a:rPr lang="ja-JP" altLang="en-US" sz="2400" dirty="0"/>
              <a:t> </a:t>
            </a:r>
            <a:r>
              <a:rPr lang="en-US" altLang="ja-JP" sz="2400" dirty="0"/>
              <a:t>line</a:t>
            </a:r>
            <a:r>
              <a:rPr lang="ja-JP" altLang="en-US" sz="2400" dirty="0"/>
              <a:t> </a:t>
            </a:r>
            <a:r>
              <a:rPr lang="en-US" altLang="ja-JP" sz="2400" dirty="0"/>
              <a:t>(1.7T) </a:t>
            </a:r>
            <a:r>
              <a:rPr lang="ja-JP" altLang="en-US" sz="2400" dirty="0"/>
              <a:t>　</a:t>
            </a:r>
            <a:endParaRPr lang="en-US" altLang="ja-JP" sz="2400" dirty="0"/>
          </a:p>
          <a:p>
            <a:r>
              <a:rPr lang="ja-JP" altLang="en-US" sz="2400" dirty="0"/>
              <a:t>　　　　　　　　</a:t>
            </a:r>
            <a:r>
              <a:rPr lang="en-US" altLang="ja-JP" sz="2400" dirty="0"/>
              <a:t>50 days</a:t>
            </a:r>
            <a:r>
              <a:rPr lang="ja-JP" altLang="en-US" sz="2400" dirty="0"/>
              <a:t>　</a:t>
            </a:r>
            <a:r>
              <a:rPr lang="en-US" altLang="ja-JP" sz="2400" dirty="0"/>
              <a:t>50 times statics  </a:t>
            </a:r>
          </a:p>
          <a:p>
            <a:r>
              <a:rPr lang="en-US" altLang="ja-JP" sz="2400" dirty="0"/>
              <a:t>FY2022</a:t>
            </a:r>
            <a:r>
              <a:rPr lang="ja-JP" altLang="en-US" sz="2400" dirty="0"/>
              <a:t>　　</a:t>
            </a:r>
            <a:r>
              <a:rPr lang="en-US" altLang="ja-JP" sz="2400" dirty="0"/>
              <a:t>High Field Measurement at H</a:t>
            </a:r>
            <a:r>
              <a:rPr lang="ja-JP" altLang="en-US" sz="2400" dirty="0"/>
              <a:t> </a:t>
            </a:r>
            <a:r>
              <a:rPr lang="en-US" altLang="ja-JP" sz="2400" dirty="0"/>
              <a:t>line</a:t>
            </a:r>
            <a:r>
              <a:rPr lang="ja-JP" altLang="en-US" sz="2400" dirty="0"/>
              <a:t> </a:t>
            </a:r>
            <a:r>
              <a:rPr lang="en-US" altLang="ja-JP" sz="2400" dirty="0"/>
              <a:t>(1.13T) </a:t>
            </a:r>
            <a:r>
              <a:rPr lang="ja-JP" altLang="en-US" sz="2400" dirty="0"/>
              <a:t>　</a:t>
            </a:r>
            <a:endParaRPr lang="en-US" altLang="ja-JP" sz="2400" dirty="0"/>
          </a:p>
          <a:p>
            <a:r>
              <a:rPr lang="ja-JP" altLang="en-US" sz="2400" dirty="0"/>
              <a:t>　　　　　　　　</a:t>
            </a:r>
            <a:r>
              <a:rPr lang="en-US" altLang="ja-JP" sz="2400" dirty="0"/>
              <a:t>50 days</a:t>
            </a:r>
            <a:r>
              <a:rPr lang="ja-JP" altLang="en-US" sz="2400" dirty="0"/>
              <a:t>　</a:t>
            </a:r>
            <a:r>
              <a:rPr lang="en-US" altLang="ja-JP" sz="2400" dirty="0"/>
              <a:t>50 times statics</a:t>
            </a:r>
          </a:p>
          <a:p>
            <a:r>
              <a:rPr lang="ja-JP" altLang="en-US" sz="2400" dirty="0"/>
              <a:t>　　　　　　　　（</a:t>
            </a:r>
            <a:r>
              <a:rPr lang="en-US" altLang="ja-JP" sz="2400" dirty="0"/>
              <a:t>magic field, rectangular</a:t>
            </a:r>
            <a:r>
              <a:rPr lang="ja-JP" altLang="en-US" sz="2400" dirty="0"/>
              <a:t> </a:t>
            </a:r>
            <a:r>
              <a:rPr lang="en-US" altLang="ja-JP" sz="2400" dirty="0"/>
              <a:t>cavity</a:t>
            </a:r>
            <a:r>
              <a:rPr lang="ja-JP" altLang="en-US" sz="2400" dirty="0"/>
              <a:t>）</a:t>
            </a:r>
            <a:endParaRPr lang="en-US" altLang="ja-JP" sz="2400" dirty="0"/>
          </a:p>
          <a:p>
            <a:r>
              <a:rPr lang="en-US" altLang="ja-JP" sz="2400" dirty="0"/>
              <a:t>FY2023</a:t>
            </a:r>
            <a:r>
              <a:rPr lang="ja-JP" altLang="en-US" sz="2400" dirty="0"/>
              <a:t>　　</a:t>
            </a:r>
            <a:r>
              <a:rPr lang="en-US" altLang="ja-JP" sz="2400" dirty="0"/>
              <a:t>High Field Measurement at H</a:t>
            </a:r>
            <a:r>
              <a:rPr lang="ja-JP" altLang="en-US" sz="2400" dirty="0"/>
              <a:t> </a:t>
            </a:r>
            <a:r>
              <a:rPr lang="en-US" altLang="ja-JP" sz="2400" dirty="0"/>
              <a:t>line</a:t>
            </a:r>
            <a:r>
              <a:rPr lang="ja-JP" altLang="en-US" sz="2400" dirty="0"/>
              <a:t> </a:t>
            </a:r>
            <a:r>
              <a:rPr lang="en-US" altLang="ja-JP" sz="2400" dirty="0"/>
              <a:t>(3T) </a:t>
            </a:r>
            <a:r>
              <a:rPr lang="ja-JP" altLang="en-US" sz="2400" dirty="0"/>
              <a:t>　</a:t>
            </a:r>
            <a:endParaRPr lang="en-US" altLang="ja-JP" sz="2400" dirty="0"/>
          </a:p>
          <a:p>
            <a:r>
              <a:rPr lang="ja-JP" altLang="en-US" sz="2400" dirty="0"/>
              <a:t>　　　　　　　</a:t>
            </a:r>
            <a:r>
              <a:rPr lang="ja-JP" altLang="en-US" sz="2400"/>
              <a:t>　</a:t>
            </a:r>
            <a:r>
              <a:rPr lang="en-US" altLang="ja-JP" sz="2400"/>
              <a:t>50 </a:t>
            </a:r>
            <a:r>
              <a:rPr lang="en-US" altLang="ja-JP" sz="2400" dirty="0"/>
              <a:t>days</a:t>
            </a:r>
            <a:r>
              <a:rPr lang="ja-JP" altLang="en-US" sz="2400" dirty="0"/>
              <a:t>　</a:t>
            </a:r>
            <a:r>
              <a:rPr lang="en-US" altLang="ja-JP" sz="2400" dirty="0"/>
              <a:t>50 times statics</a:t>
            </a:r>
          </a:p>
          <a:p>
            <a:r>
              <a:rPr lang="ja-JP" altLang="en-US" sz="2400" dirty="0"/>
              <a:t>　　（</a:t>
            </a:r>
            <a:r>
              <a:rPr lang="en-US" altLang="ja-JP" sz="2400" dirty="0"/>
              <a:t>Better condition for </a:t>
            </a:r>
            <a:r>
              <a:rPr lang="en-US" altLang="ja-JP" sz="2400" dirty="0">
                <a:latin typeface="Symbol" panose="05050102010706020507" pitchFamily="18" charset="2"/>
              </a:rPr>
              <a:t>m</a:t>
            </a:r>
            <a:r>
              <a:rPr lang="en-US" altLang="ja-JP" sz="2400" baseline="-25000" dirty="0">
                <a:latin typeface="Symbol" panose="05050102010706020507" pitchFamily="18" charset="2"/>
              </a:rPr>
              <a:t>m</a:t>
            </a:r>
            <a:r>
              <a:rPr lang="en-US" altLang="ja-JP" sz="2400" dirty="0"/>
              <a:t> determination, rectangular</a:t>
            </a:r>
            <a:r>
              <a:rPr lang="ja-JP" altLang="en-US" sz="2400" dirty="0"/>
              <a:t> </a:t>
            </a:r>
            <a:r>
              <a:rPr lang="en-US" altLang="ja-JP" sz="2400" dirty="0"/>
              <a:t>cavity</a:t>
            </a:r>
            <a:r>
              <a:rPr lang="ja-JP" altLang="en-US" sz="2400" dirty="0"/>
              <a:t>）</a:t>
            </a:r>
            <a:endParaRPr lang="en-US" altLang="ja-JP" sz="2400" dirty="0"/>
          </a:p>
          <a:p>
            <a:endParaRPr lang="en-US" altLang="ja-JP" sz="2400" dirty="0"/>
          </a:p>
          <a:p>
            <a:endParaRPr lang="en-US" altLang="ja-JP" sz="2400" dirty="0"/>
          </a:p>
          <a:p>
            <a:endParaRPr lang="en-US" altLang="ja-JP" sz="2400" dirty="0"/>
          </a:p>
          <a:p>
            <a:endParaRPr kumimoji="1" lang="en-US" altLang="ja-JP" dirty="0"/>
          </a:p>
          <a:p>
            <a:endParaRPr kumimoji="1" lang="ja-JP" altLang="en-US" dirty="0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5DCA846C-E8E9-40B3-8DD5-E6CEB2267D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t>PhiPsi2019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845279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F58024-1EF3-484B-9B12-10C0305BDE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/>
              <a:t>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0859CA-20BF-EC43-A0D4-4610BDB75C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fld id="{F720E59A-89A4-4BE1-A03F-F6069FC2956A}" type="datetime1">
              <a:rPr kumimoji="1" lang="ja-JP" altLang="en-US" smtClean="0"/>
              <a:t>2019/2/25</a:t>
            </a:fld>
            <a:endParaRPr kumimoji="1" lang="ja-JP" altLang="en-US"/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A1848F2D-C2CE-8145-9BB8-878EB9230AF0}"/>
              </a:ext>
            </a:extLst>
          </p:cNvPr>
          <p:cNvSpPr txBox="1"/>
          <p:nvPr/>
        </p:nvSpPr>
        <p:spPr>
          <a:xfrm>
            <a:off x="376074" y="6335831"/>
            <a:ext cx="1099582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/>
              <a:t>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D9647C-48A5-C44E-BA2F-4E00FEBBE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35</a:t>
            </a:fld>
            <a:endParaRPr kumimoji="1" lang="ja-JP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7B9E789-CC48-DB41-91D5-3A48D29470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512" y="5130481"/>
            <a:ext cx="630000" cy="720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381BE0E-8269-6D47-9D55-5D21CAEA45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611" y="4347564"/>
            <a:ext cx="731803" cy="720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5D3AE66-C84C-4A48-840D-15B0386C0A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561" y="3311757"/>
            <a:ext cx="725902" cy="720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D28E6D0-36DB-154C-B1EB-2E0706DF51C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4" y="5949360"/>
            <a:ext cx="720000" cy="720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B43E42D-6BC1-CE48-BE0E-1F7C2CE642E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3311757"/>
            <a:ext cx="900000" cy="53823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A46C366-48A7-1E40-8E38-E50A7A52C87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12" y="5909809"/>
            <a:ext cx="720000" cy="720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7C2C198-F3AB-C44B-84F5-7E3C4C0CA9A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4347564"/>
            <a:ext cx="900000" cy="49541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E23E3F3-E46D-B94B-861A-1FA0729DB79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4" y="5130481"/>
            <a:ext cx="720000" cy="7200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3725335-91A1-5F4F-BF62-9E78F69A401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12" y="2019470"/>
            <a:ext cx="720000" cy="7200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21D16F9-8D9C-A548-96F3-74D088D7631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4347564"/>
            <a:ext cx="900000" cy="48157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48524B7-DC24-4247-A472-93E09564A86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107420"/>
            <a:ext cx="1684798" cy="5760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EF6CFCFD-AAA1-1841-AABD-883FC0989CC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6552" y="2275950"/>
            <a:ext cx="423184" cy="72000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65BD2C21-DA2A-4F4D-820C-694B14E95ED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727183"/>
            <a:ext cx="900000" cy="517924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0FEF31DE-FA18-E249-844E-F2AF934FC54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5130481"/>
            <a:ext cx="900000" cy="405000"/>
          </a:xfrm>
          <a:prstGeom prst="rect">
            <a:avLst/>
          </a:prstGeom>
        </p:spPr>
      </p:pic>
      <p:grpSp>
        <p:nvGrpSpPr>
          <p:cNvPr id="69" name="Group 68">
            <a:extLst>
              <a:ext uri="{FF2B5EF4-FFF2-40B4-BE49-F238E27FC236}">
                <a16:creationId xmlns:a16="http://schemas.microsoft.com/office/drawing/2014/main" id="{3752A761-8B9B-BE4F-ABAF-E16918CA8DDC}"/>
              </a:ext>
            </a:extLst>
          </p:cNvPr>
          <p:cNvGrpSpPr/>
          <p:nvPr/>
        </p:nvGrpSpPr>
        <p:grpSpPr>
          <a:xfrm>
            <a:off x="1058378" y="727183"/>
            <a:ext cx="7974914" cy="1077798"/>
            <a:chOff x="1488511" y="-27384"/>
            <a:chExt cx="7974914" cy="1077798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B038A20C-CAA5-BF46-813A-1DAE57B9E529}"/>
                </a:ext>
              </a:extLst>
            </p:cNvPr>
            <p:cNvSpPr txBox="1"/>
            <p:nvPr/>
          </p:nvSpPr>
          <p:spPr>
            <a:xfrm>
              <a:off x="1509645" y="188640"/>
              <a:ext cx="7953780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en-US" dirty="0">
                  <a:solidFill>
                    <a:srgbClr val="000090"/>
                  </a:solidFill>
                </a:rPr>
                <a:t>M. Abe, Y. </a:t>
              </a:r>
              <a:r>
                <a:rPr lang="en-US" dirty="0" err="1">
                  <a:solidFill>
                    <a:srgbClr val="000090"/>
                  </a:solidFill>
                </a:rPr>
                <a:t>Fukao</a:t>
              </a:r>
              <a:r>
                <a:rPr lang="en-US" dirty="0">
                  <a:solidFill>
                    <a:srgbClr val="000090"/>
                  </a:solidFill>
                </a:rPr>
                <a:t>, Y. </a:t>
              </a:r>
              <a:r>
                <a:rPr lang="en-US" dirty="0" err="1">
                  <a:solidFill>
                    <a:srgbClr val="000090"/>
                  </a:solidFill>
                </a:rPr>
                <a:t>Ikedo</a:t>
              </a:r>
              <a:r>
                <a:rPr lang="en-US" dirty="0">
                  <a:solidFill>
                    <a:srgbClr val="000090"/>
                  </a:solidFill>
                </a:rPr>
                <a:t>, R. </a:t>
              </a:r>
              <a:r>
                <a:rPr lang="en-US" dirty="0" err="1">
                  <a:solidFill>
                    <a:srgbClr val="000090"/>
                  </a:solidFill>
                </a:rPr>
                <a:t>Kadono</a:t>
              </a:r>
              <a:r>
                <a:rPr lang="en-US" dirty="0">
                  <a:solidFill>
                    <a:srgbClr val="000090"/>
                  </a:solidFill>
                </a:rPr>
                <a:t>, N. Kawamura, A. </a:t>
              </a:r>
              <a:r>
                <a:rPr lang="en-US" dirty="0" err="1">
                  <a:solidFill>
                    <a:srgbClr val="000090"/>
                  </a:solidFill>
                </a:rPr>
                <a:t>Koda</a:t>
              </a:r>
              <a:r>
                <a:rPr lang="en-US" dirty="0">
                  <a:solidFill>
                    <a:srgbClr val="000090"/>
                  </a:solidFill>
                </a:rPr>
                <a:t>, T. </a:t>
              </a:r>
              <a:r>
                <a:rPr lang="en-US" dirty="0" err="1">
                  <a:solidFill>
                    <a:srgbClr val="000090"/>
                  </a:solidFill>
                </a:rPr>
                <a:t>Mibe</a:t>
              </a:r>
              <a:r>
                <a:rPr lang="en-US" dirty="0">
                  <a:solidFill>
                    <a:srgbClr val="000090"/>
                  </a:solidFill>
                </a:rPr>
                <a:t>, Y. Miyake, </a:t>
              </a:r>
            </a:p>
            <a:p>
              <a:pPr>
                <a:lnSpc>
                  <a:spcPts val="2000"/>
                </a:lnSpc>
              </a:pPr>
              <a:r>
                <a:rPr lang="en-US" dirty="0">
                  <a:solidFill>
                    <a:srgbClr val="000090"/>
                  </a:solidFill>
                </a:rPr>
                <a:t>K. </a:t>
              </a:r>
              <a:r>
                <a:rPr lang="en-US" dirty="0" err="1">
                  <a:solidFill>
                    <a:srgbClr val="000090"/>
                  </a:solidFill>
                </a:rPr>
                <a:t>Nagamine</a:t>
              </a:r>
              <a:r>
                <a:rPr lang="en-US" dirty="0">
                  <a:solidFill>
                    <a:srgbClr val="000090"/>
                  </a:solidFill>
                </a:rPr>
                <a:t>,</a:t>
              </a:r>
              <a:r>
                <a:rPr lang="en-US" altLang="ja-JP" dirty="0">
                  <a:solidFill>
                    <a:srgbClr val="000090"/>
                  </a:solidFill>
                </a:rPr>
                <a:t> S. Nishimura,</a:t>
              </a:r>
              <a:r>
                <a:rPr lang="en-US" dirty="0">
                  <a:solidFill>
                    <a:srgbClr val="000090"/>
                  </a:solidFill>
                </a:rPr>
                <a:t> T. </a:t>
              </a:r>
              <a:r>
                <a:rPr lang="en-US" dirty="0" err="1">
                  <a:solidFill>
                    <a:srgbClr val="000090"/>
                  </a:solidFill>
                </a:rPr>
                <a:t>Ogitsu</a:t>
              </a:r>
              <a:r>
                <a:rPr lang="en-US" dirty="0">
                  <a:solidFill>
                    <a:srgbClr val="000090"/>
                  </a:solidFill>
                </a:rPr>
                <a:t>, N. Saito, K. Sasaki, Y. Sato, K. Shimomura,</a:t>
              </a:r>
            </a:p>
            <a:p>
              <a:pPr>
                <a:lnSpc>
                  <a:spcPts val="2000"/>
                </a:lnSpc>
              </a:pPr>
              <a:r>
                <a:rPr lang="en-US" dirty="0">
                  <a:solidFill>
                    <a:srgbClr val="000090"/>
                  </a:solidFill>
                </a:rPr>
                <a:t>P. Strasser, A. Toyoda, K. Ueno, H. Yamaguchi, T. Yamazaki, A. Yamamoto, M. Yoshida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C4FEB6CF-5A62-F646-BD97-93FAD2C74BAD}"/>
                </a:ext>
              </a:extLst>
            </p:cNvPr>
            <p:cNvSpPr txBox="1"/>
            <p:nvPr/>
          </p:nvSpPr>
          <p:spPr>
            <a:xfrm>
              <a:off x="1488511" y="-27384"/>
              <a:ext cx="407163" cy="26007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en-US" sz="2000" b="1"/>
                <a:t>KEK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9D48D28F-2DA2-8D4B-98B5-562C128C0029}"/>
              </a:ext>
            </a:extLst>
          </p:cNvPr>
          <p:cNvGrpSpPr/>
          <p:nvPr/>
        </p:nvGrpSpPr>
        <p:grpSpPr>
          <a:xfrm>
            <a:off x="1058378" y="2054548"/>
            <a:ext cx="4534768" cy="821318"/>
            <a:chOff x="1488511" y="1893893"/>
            <a:chExt cx="4534768" cy="821318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FAA13C21-963C-C44B-8312-980D122B932A}"/>
                </a:ext>
              </a:extLst>
            </p:cNvPr>
            <p:cNvSpPr txBox="1"/>
            <p:nvPr/>
          </p:nvSpPr>
          <p:spPr>
            <a:xfrm>
              <a:off x="1488511" y="2109917"/>
              <a:ext cx="4534768" cy="6052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en-US" dirty="0">
                  <a:solidFill>
                    <a:srgbClr val="000090"/>
                  </a:solidFill>
                </a:rPr>
                <a:t>Y. Higashi, T. Higuchi, Y. Matsuda, T. </a:t>
              </a:r>
              <a:r>
                <a:rPr lang="en-US" dirty="0" err="1">
                  <a:solidFill>
                    <a:srgbClr val="000090"/>
                  </a:solidFill>
                </a:rPr>
                <a:t>Mizutani</a:t>
              </a:r>
              <a:r>
                <a:rPr lang="en-US" dirty="0">
                  <a:solidFill>
                    <a:srgbClr val="000090"/>
                  </a:solidFill>
                </a:rPr>
                <a:t>, </a:t>
              </a:r>
            </a:p>
            <a:p>
              <a:pPr>
                <a:lnSpc>
                  <a:spcPts val="2000"/>
                </a:lnSpc>
              </a:pPr>
              <a:r>
                <a:rPr lang="en-US" dirty="0">
                  <a:solidFill>
                    <a:srgbClr val="FF0000"/>
                  </a:solidFill>
                </a:rPr>
                <a:t>S. </a:t>
              </a:r>
              <a:r>
                <a:rPr lang="en-US" dirty="0" err="1">
                  <a:solidFill>
                    <a:srgbClr val="FF0000"/>
                  </a:solidFill>
                </a:rPr>
                <a:t>Seo</a:t>
              </a:r>
              <a:r>
                <a:rPr lang="en-US" dirty="0">
                  <a:solidFill>
                    <a:srgbClr val="FF0000"/>
                  </a:solidFill>
                </a:rPr>
                <a:t>, T. Tanaka, </a:t>
              </a:r>
              <a:r>
                <a:rPr lang="en-US" dirty="0">
                  <a:solidFill>
                    <a:srgbClr val="000090"/>
                  </a:solidFill>
                </a:rPr>
                <a:t>H. A. Torii, </a:t>
              </a:r>
              <a:r>
                <a:rPr lang="en-US" dirty="0">
                  <a:solidFill>
                    <a:srgbClr val="FF0000"/>
                  </a:solidFill>
                </a:rPr>
                <a:t>Y. Ueno, H. Yasuda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E2602F4A-7212-DD44-970E-65A8CC3FD51B}"/>
                </a:ext>
              </a:extLst>
            </p:cNvPr>
            <p:cNvSpPr txBox="1"/>
            <p:nvPr/>
          </p:nvSpPr>
          <p:spPr>
            <a:xfrm>
              <a:off x="1488511" y="1893893"/>
              <a:ext cx="2037417" cy="26007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en-US" sz="2000" b="1"/>
                <a:t>University of Tokyo</a:t>
              </a: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0DF57EBD-40C0-D743-87CB-73D40212317D}"/>
              </a:ext>
            </a:extLst>
          </p:cNvPr>
          <p:cNvGrpSpPr/>
          <p:nvPr/>
        </p:nvGrpSpPr>
        <p:grpSpPr>
          <a:xfrm>
            <a:off x="4482175" y="4347564"/>
            <a:ext cx="897618" cy="564837"/>
            <a:chOff x="1488511" y="4149080"/>
            <a:chExt cx="897618" cy="564837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DCE1C41F-45D2-F747-8955-B0F7B84623BB}"/>
                </a:ext>
              </a:extLst>
            </p:cNvPr>
            <p:cNvSpPr txBox="1"/>
            <p:nvPr/>
          </p:nvSpPr>
          <p:spPr>
            <a:xfrm>
              <a:off x="1488511" y="4365104"/>
              <a:ext cx="897618" cy="3488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en-US">
                  <a:solidFill>
                    <a:srgbClr val="000090"/>
                  </a:solidFill>
                </a:rPr>
                <a:t>K. Kubo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7CA89409-3017-1A4B-8F92-DB5CAD35907D}"/>
                </a:ext>
              </a:extLst>
            </p:cNvPr>
            <p:cNvSpPr txBox="1"/>
            <p:nvPr/>
          </p:nvSpPr>
          <p:spPr>
            <a:xfrm>
              <a:off x="1488511" y="4149080"/>
              <a:ext cx="371897" cy="26007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en-US" sz="2000" b="1"/>
                <a:t>ICU</a:t>
              </a: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AE2831FC-BFA0-2944-8C7F-9A0B35978CA4}"/>
              </a:ext>
            </a:extLst>
          </p:cNvPr>
          <p:cNvGrpSpPr/>
          <p:nvPr/>
        </p:nvGrpSpPr>
        <p:grpSpPr>
          <a:xfrm>
            <a:off x="1058378" y="4347564"/>
            <a:ext cx="2079159" cy="564837"/>
            <a:chOff x="1488511" y="4856883"/>
            <a:chExt cx="2079159" cy="564837"/>
          </a:xfrm>
        </p:grpSpPr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E08C5AD1-AAA0-F243-A9F8-B4188B186F05}"/>
                </a:ext>
              </a:extLst>
            </p:cNvPr>
            <p:cNvSpPr txBox="1"/>
            <p:nvPr/>
          </p:nvSpPr>
          <p:spPr>
            <a:xfrm>
              <a:off x="1488511" y="5072907"/>
              <a:ext cx="2079159" cy="3488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en-US">
                  <a:solidFill>
                    <a:srgbClr val="000090"/>
                  </a:solidFill>
                </a:rPr>
                <a:t>M. Aoki, D. </a:t>
              </a:r>
              <a:r>
                <a:rPr lang="en-US" err="1">
                  <a:solidFill>
                    <a:srgbClr val="000090"/>
                  </a:solidFill>
                </a:rPr>
                <a:t>Tomono</a:t>
              </a:r>
              <a:r>
                <a:rPr lang="en-US">
                  <a:solidFill>
                    <a:srgbClr val="000090"/>
                  </a:solidFill>
                </a:rPr>
                <a:t> 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DDAD3A71-CE99-6446-B662-BD37414C7D0B}"/>
                </a:ext>
              </a:extLst>
            </p:cNvPr>
            <p:cNvSpPr txBox="1"/>
            <p:nvPr/>
          </p:nvSpPr>
          <p:spPr>
            <a:xfrm>
              <a:off x="1488511" y="4856883"/>
              <a:ext cx="1786708" cy="26007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en-US" sz="2000" b="1"/>
                <a:t>Osaka University</a:t>
              </a: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7D3E73F1-0BAF-A448-A320-88507A91D954}"/>
              </a:ext>
            </a:extLst>
          </p:cNvPr>
          <p:cNvGrpSpPr/>
          <p:nvPr/>
        </p:nvGrpSpPr>
        <p:grpSpPr>
          <a:xfrm>
            <a:off x="1058378" y="5130481"/>
            <a:ext cx="2019399" cy="564837"/>
            <a:chOff x="1488511" y="5561625"/>
            <a:chExt cx="2019399" cy="564837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A14BE5DB-532A-F84B-9F29-DB31CA315945}"/>
                </a:ext>
              </a:extLst>
            </p:cNvPr>
            <p:cNvSpPr txBox="1"/>
            <p:nvPr/>
          </p:nvSpPr>
          <p:spPr>
            <a:xfrm>
              <a:off x="1488511" y="5777649"/>
              <a:ext cx="1017779" cy="3488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en-US">
                  <a:solidFill>
                    <a:srgbClr val="000090"/>
                  </a:solidFill>
                </a:rPr>
                <a:t>E. </a:t>
              </a:r>
              <a:r>
                <a:rPr lang="en-US" err="1">
                  <a:solidFill>
                    <a:srgbClr val="000090"/>
                  </a:solidFill>
                </a:rPr>
                <a:t>Torikai</a:t>
              </a:r>
              <a:endParaRPr lang="en-US">
                <a:solidFill>
                  <a:srgbClr val="000090"/>
                </a:solidFill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4431294A-227E-8C4F-ADC0-DF1F2A3A1884}"/>
                </a:ext>
              </a:extLst>
            </p:cNvPr>
            <p:cNvSpPr txBox="1"/>
            <p:nvPr/>
          </p:nvSpPr>
          <p:spPr>
            <a:xfrm>
              <a:off x="1488511" y="5561625"/>
              <a:ext cx="2019399" cy="26007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en-US" sz="2000" b="1"/>
                <a:t>Univ. of Yamanashi</a:t>
              </a: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67AF45EF-8FB8-6843-A448-C4F20CFFEA27}"/>
              </a:ext>
            </a:extLst>
          </p:cNvPr>
          <p:cNvGrpSpPr/>
          <p:nvPr/>
        </p:nvGrpSpPr>
        <p:grpSpPr>
          <a:xfrm>
            <a:off x="1058378" y="5909809"/>
            <a:ext cx="2197718" cy="820332"/>
            <a:chOff x="8543763" y="4717584"/>
            <a:chExt cx="2197718" cy="820332"/>
          </a:xfrm>
        </p:grpSpPr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9B93F438-BFF9-5144-BE17-498F316A9503}"/>
                </a:ext>
              </a:extLst>
            </p:cNvPr>
            <p:cNvSpPr txBox="1"/>
            <p:nvPr/>
          </p:nvSpPr>
          <p:spPr>
            <a:xfrm>
              <a:off x="8543763" y="5189103"/>
              <a:ext cx="1036887" cy="3488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en-US">
                  <a:solidFill>
                    <a:srgbClr val="000090"/>
                  </a:solidFill>
                </a:rPr>
                <a:t>D. </a:t>
              </a:r>
              <a:r>
                <a:rPr lang="en-US" err="1">
                  <a:solidFill>
                    <a:srgbClr val="000090"/>
                  </a:solidFill>
                </a:rPr>
                <a:t>Kawall</a:t>
              </a:r>
              <a:endParaRPr lang="en-US">
                <a:solidFill>
                  <a:srgbClr val="000090"/>
                </a:solidFill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D9EDA98C-CB8E-F548-ABA5-049D7F400E87}"/>
                </a:ext>
              </a:extLst>
            </p:cNvPr>
            <p:cNvSpPr txBox="1"/>
            <p:nvPr/>
          </p:nvSpPr>
          <p:spPr>
            <a:xfrm>
              <a:off x="8543763" y="4717584"/>
              <a:ext cx="2197718" cy="51655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en-US" sz="2000" b="1"/>
                <a:t>U. of Massachusetts </a:t>
              </a:r>
            </a:p>
            <a:p>
              <a:pPr>
                <a:lnSpc>
                  <a:spcPts val="2000"/>
                </a:lnSpc>
              </a:pPr>
              <a:r>
                <a:rPr lang="en-US" sz="2000" b="1"/>
                <a:t>Amherst</a:t>
              </a: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D75AE7DA-B886-A54C-8DF0-488C0513B925}"/>
              </a:ext>
            </a:extLst>
          </p:cNvPr>
          <p:cNvGrpSpPr/>
          <p:nvPr/>
        </p:nvGrpSpPr>
        <p:grpSpPr>
          <a:xfrm>
            <a:off x="6759270" y="4347564"/>
            <a:ext cx="1869166" cy="564837"/>
            <a:chOff x="8543763" y="5520088"/>
            <a:chExt cx="1869166" cy="564837"/>
          </a:xfrm>
        </p:grpSpPr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DF6A412F-2922-CD44-8A77-CAF7B2EAAD44}"/>
                </a:ext>
              </a:extLst>
            </p:cNvPr>
            <p:cNvSpPr txBox="1"/>
            <p:nvPr/>
          </p:nvSpPr>
          <p:spPr>
            <a:xfrm>
              <a:off x="8543763" y="5736112"/>
              <a:ext cx="1088760" cy="3488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en-US">
                  <a:solidFill>
                    <a:srgbClr val="000090"/>
                  </a:solidFill>
                </a:rPr>
                <a:t>H. </a:t>
              </a:r>
              <a:r>
                <a:rPr lang="en-US" err="1">
                  <a:solidFill>
                    <a:srgbClr val="000090"/>
                  </a:solidFill>
                </a:rPr>
                <a:t>Iinuma</a:t>
              </a:r>
              <a:endParaRPr lang="en-US">
                <a:solidFill>
                  <a:srgbClr val="000090"/>
                </a:solidFill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16192613-8F95-A942-B47C-2812B472FE4A}"/>
                </a:ext>
              </a:extLst>
            </p:cNvPr>
            <p:cNvSpPr txBox="1"/>
            <p:nvPr/>
          </p:nvSpPr>
          <p:spPr>
            <a:xfrm>
              <a:off x="8543763" y="5520088"/>
              <a:ext cx="1869166" cy="26007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en-US" sz="2000" b="1"/>
                <a:t>Ibaraki University</a:t>
              </a: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4D3B95D7-C621-F048-82CA-EB17548C0BB1}"/>
              </a:ext>
            </a:extLst>
          </p:cNvPr>
          <p:cNvGrpSpPr/>
          <p:nvPr/>
        </p:nvGrpSpPr>
        <p:grpSpPr>
          <a:xfrm>
            <a:off x="1058378" y="3311757"/>
            <a:ext cx="4244367" cy="821318"/>
            <a:chOff x="1488511" y="3050881"/>
            <a:chExt cx="4244367" cy="821318"/>
          </a:xfrm>
        </p:grpSpPr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27C5EC35-B727-6C47-91C3-A0CCFA8C9AA5}"/>
                </a:ext>
              </a:extLst>
            </p:cNvPr>
            <p:cNvSpPr txBox="1"/>
            <p:nvPr/>
          </p:nvSpPr>
          <p:spPr>
            <a:xfrm>
              <a:off x="1488511" y="3266905"/>
              <a:ext cx="4244367" cy="6052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en-US" dirty="0">
                  <a:solidFill>
                    <a:srgbClr val="000090"/>
                  </a:solidFill>
                </a:rPr>
                <a:t>K. Kawagoe, J. </a:t>
              </a:r>
              <a:r>
                <a:rPr lang="en-US" dirty="0" err="1">
                  <a:solidFill>
                    <a:srgbClr val="000090"/>
                  </a:solidFill>
                </a:rPr>
                <a:t>Tojo</a:t>
              </a:r>
              <a:r>
                <a:rPr lang="en-US" dirty="0">
                  <a:solidFill>
                    <a:srgbClr val="000090"/>
                  </a:solidFill>
                </a:rPr>
                <a:t>, T. Yoshioka, T. </a:t>
              </a:r>
              <a:r>
                <a:rPr lang="en-US" dirty="0" err="1">
                  <a:solidFill>
                    <a:srgbClr val="000090"/>
                  </a:solidFill>
                </a:rPr>
                <a:t>Suehara</a:t>
              </a:r>
              <a:r>
                <a:rPr lang="en-US" dirty="0">
                  <a:solidFill>
                    <a:srgbClr val="000090"/>
                  </a:solidFill>
                </a:rPr>
                <a:t>, </a:t>
              </a:r>
            </a:p>
            <a:p>
              <a:pPr>
                <a:lnSpc>
                  <a:spcPts val="2000"/>
                </a:lnSpc>
              </a:pPr>
              <a:r>
                <a:rPr lang="en-US" dirty="0">
                  <a:solidFill>
                    <a:srgbClr val="000090"/>
                  </a:solidFill>
                </a:rPr>
                <a:t>T. Yamanaka, </a:t>
              </a:r>
              <a:r>
                <a:rPr lang="en-US" dirty="0">
                  <a:solidFill>
                    <a:srgbClr val="FF0000"/>
                  </a:solidFill>
                </a:rPr>
                <a:t>M. </a:t>
              </a:r>
              <a:r>
                <a:rPr lang="en-US" dirty="0" err="1">
                  <a:solidFill>
                    <a:srgbClr val="FF0000"/>
                  </a:solidFill>
                </a:rPr>
                <a:t>Matama</a:t>
              </a:r>
              <a:r>
                <a:rPr lang="en-US" dirty="0">
                  <a:solidFill>
                    <a:srgbClr val="FF0000"/>
                  </a:solidFill>
                </a:rPr>
                <a:t>, T. Ito, Y. </a:t>
              </a:r>
              <a:r>
                <a:rPr lang="en-US" dirty="0" err="1">
                  <a:solidFill>
                    <a:srgbClr val="FF0000"/>
                  </a:solidFill>
                </a:rPr>
                <a:t>Tsutsumi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8E2634C1-FB15-024B-A1DE-3133081E75FB}"/>
                </a:ext>
              </a:extLst>
            </p:cNvPr>
            <p:cNvSpPr txBox="1"/>
            <p:nvPr/>
          </p:nvSpPr>
          <p:spPr>
            <a:xfrm>
              <a:off x="1488511" y="3050881"/>
              <a:ext cx="1906227" cy="26007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en-US" sz="2000" b="1"/>
                <a:t>Kyushu University</a:t>
              </a:r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4E1861D6-AD5A-0C4A-8C61-9CAC51E1E3D5}"/>
              </a:ext>
            </a:extLst>
          </p:cNvPr>
          <p:cNvGrpSpPr/>
          <p:nvPr/>
        </p:nvGrpSpPr>
        <p:grpSpPr>
          <a:xfrm>
            <a:off x="6759270" y="5130481"/>
            <a:ext cx="1913601" cy="564837"/>
            <a:chOff x="8543763" y="2293913"/>
            <a:chExt cx="1913601" cy="564837"/>
          </a:xfrm>
        </p:grpSpPr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1771E369-F492-2849-8E92-AEFE8E22C110}"/>
                </a:ext>
              </a:extLst>
            </p:cNvPr>
            <p:cNvSpPr txBox="1"/>
            <p:nvPr/>
          </p:nvSpPr>
          <p:spPr>
            <a:xfrm>
              <a:off x="8543763" y="2509937"/>
              <a:ext cx="1279966" cy="3488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en-US">
                  <a:solidFill>
                    <a:srgbClr val="000090"/>
                  </a:solidFill>
                </a:rPr>
                <a:t>K. S. Tanaka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B55968DC-4DDA-124D-8642-B3963DD261A6}"/>
                </a:ext>
              </a:extLst>
            </p:cNvPr>
            <p:cNvSpPr txBox="1"/>
            <p:nvPr/>
          </p:nvSpPr>
          <p:spPr>
            <a:xfrm>
              <a:off x="8543763" y="2293913"/>
              <a:ext cx="1913601" cy="26007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en-US" sz="2000" b="1"/>
                <a:t>Tohoku University</a:t>
              </a: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D6DF5B1B-5E7B-844B-9B4A-B51F0FCCFD94}"/>
              </a:ext>
            </a:extLst>
          </p:cNvPr>
          <p:cNvGrpSpPr/>
          <p:nvPr/>
        </p:nvGrpSpPr>
        <p:grpSpPr>
          <a:xfrm>
            <a:off x="6740226" y="3209455"/>
            <a:ext cx="1932645" cy="1068685"/>
            <a:chOff x="8543763" y="1134208"/>
            <a:chExt cx="1932645" cy="1068685"/>
          </a:xfrm>
        </p:grpSpPr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E37DAABB-9E32-CB40-8CB4-4A72FE96D399}"/>
                </a:ext>
              </a:extLst>
            </p:cNvPr>
            <p:cNvSpPr txBox="1"/>
            <p:nvPr/>
          </p:nvSpPr>
          <p:spPr>
            <a:xfrm>
              <a:off x="8571681" y="1341119"/>
              <a:ext cx="1587742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en-US" dirty="0">
                  <a:solidFill>
                    <a:srgbClr val="000090"/>
                  </a:solidFill>
                </a:rPr>
                <a:t>H. M. Shimizu, </a:t>
              </a:r>
            </a:p>
            <a:p>
              <a:pPr>
                <a:lnSpc>
                  <a:spcPts val="2000"/>
                </a:lnSpc>
              </a:pPr>
              <a:r>
                <a:rPr lang="en-US" dirty="0">
                  <a:solidFill>
                    <a:srgbClr val="000090"/>
                  </a:solidFill>
                </a:rPr>
                <a:t>M. </a:t>
              </a:r>
              <a:r>
                <a:rPr lang="en-US" dirty="0" err="1">
                  <a:solidFill>
                    <a:srgbClr val="000090"/>
                  </a:solidFill>
                </a:rPr>
                <a:t>Kitaguchi</a:t>
              </a:r>
              <a:endParaRPr lang="en-US" dirty="0">
                <a:solidFill>
                  <a:srgbClr val="000090"/>
                </a:solidFill>
              </a:endParaRPr>
            </a:p>
            <a:p>
              <a:pPr>
                <a:lnSpc>
                  <a:spcPts val="2000"/>
                </a:lnSpc>
              </a:pPr>
              <a:r>
                <a:rPr lang="en-US" dirty="0">
                  <a:solidFill>
                    <a:srgbClr val="FF0000"/>
                  </a:solidFill>
                </a:rPr>
                <a:t>S. </a:t>
              </a:r>
              <a:r>
                <a:rPr lang="en-US" dirty="0" err="1">
                  <a:solidFill>
                    <a:srgbClr val="FF0000"/>
                  </a:solidFill>
                </a:rPr>
                <a:t>Fukumura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5AF4EDF5-0B10-EF46-9F93-F01FD757519D}"/>
                </a:ext>
              </a:extLst>
            </p:cNvPr>
            <p:cNvSpPr txBox="1"/>
            <p:nvPr/>
          </p:nvSpPr>
          <p:spPr>
            <a:xfrm>
              <a:off x="8543763" y="1134208"/>
              <a:ext cx="1932645" cy="26007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en-US" sz="2000" b="1"/>
                <a:t>Nagoya University</a:t>
              </a: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503C69A9-7E70-E440-A8BC-61E7A68A8354}"/>
              </a:ext>
            </a:extLst>
          </p:cNvPr>
          <p:cNvGrpSpPr/>
          <p:nvPr/>
        </p:nvGrpSpPr>
        <p:grpSpPr>
          <a:xfrm>
            <a:off x="6759270" y="2275950"/>
            <a:ext cx="2277226" cy="821318"/>
            <a:chOff x="8543763" y="116632"/>
            <a:chExt cx="2277226" cy="821318"/>
          </a:xfrm>
        </p:grpSpPr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18413C71-F385-7049-8F6E-6908B1D44067}"/>
                </a:ext>
              </a:extLst>
            </p:cNvPr>
            <p:cNvSpPr txBox="1"/>
            <p:nvPr/>
          </p:nvSpPr>
          <p:spPr>
            <a:xfrm>
              <a:off x="8543763" y="332656"/>
              <a:ext cx="2277226" cy="6052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en-US">
                  <a:solidFill>
                    <a:srgbClr val="000090"/>
                  </a:solidFill>
                </a:rPr>
                <a:t>K. Ishida, M. Iwasaki, </a:t>
              </a:r>
            </a:p>
            <a:p>
              <a:pPr>
                <a:lnSpc>
                  <a:spcPts val="2000"/>
                </a:lnSpc>
              </a:pPr>
              <a:r>
                <a:rPr lang="en-US">
                  <a:solidFill>
                    <a:srgbClr val="000090"/>
                  </a:solidFill>
                </a:rPr>
                <a:t>O. </a:t>
              </a:r>
              <a:r>
                <a:rPr lang="en-US" err="1">
                  <a:solidFill>
                    <a:srgbClr val="000090"/>
                  </a:solidFill>
                </a:rPr>
                <a:t>Kamigaito</a:t>
              </a:r>
              <a:r>
                <a:rPr lang="en-US">
                  <a:solidFill>
                    <a:srgbClr val="000090"/>
                  </a:solidFill>
                </a:rPr>
                <a:t>, S. Kanda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699F59B7-19AC-9241-83B7-1B3E860E1609}"/>
                </a:ext>
              </a:extLst>
            </p:cNvPr>
            <p:cNvSpPr txBox="1"/>
            <p:nvPr/>
          </p:nvSpPr>
          <p:spPr>
            <a:xfrm>
              <a:off x="8543763" y="116632"/>
              <a:ext cx="647613" cy="26007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en-US" sz="2000" b="1"/>
                <a:t>RIKEN</a:t>
              </a: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D29D5C0B-B333-5C4E-9995-596FF4BBBF7C}"/>
              </a:ext>
            </a:extLst>
          </p:cNvPr>
          <p:cNvGrpSpPr/>
          <p:nvPr/>
        </p:nvGrpSpPr>
        <p:grpSpPr>
          <a:xfrm>
            <a:off x="4482175" y="5130481"/>
            <a:ext cx="892873" cy="525286"/>
            <a:chOff x="8543763" y="3068960"/>
            <a:chExt cx="892873" cy="525286"/>
          </a:xfrm>
        </p:grpSpPr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D16743E9-8FED-3049-93D6-378D13CAD513}"/>
                </a:ext>
              </a:extLst>
            </p:cNvPr>
            <p:cNvSpPr txBox="1"/>
            <p:nvPr/>
          </p:nvSpPr>
          <p:spPr>
            <a:xfrm>
              <a:off x="8543763" y="3245433"/>
              <a:ext cx="892873" cy="3488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en-US">
                  <a:solidFill>
                    <a:srgbClr val="000090"/>
                  </a:solidFill>
                </a:rPr>
                <a:t>T. U. Ito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B49CDE94-ED9F-464C-B373-8A1F2906882A}"/>
                </a:ext>
              </a:extLst>
            </p:cNvPr>
            <p:cNvSpPr txBox="1"/>
            <p:nvPr/>
          </p:nvSpPr>
          <p:spPr>
            <a:xfrm>
              <a:off x="8543763" y="3068960"/>
              <a:ext cx="512191" cy="26007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en-US" sz="2000" b="1"/>
                <a:t>JAEA</a:t>
              </a:r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ED312D1D-DA6D-8D41-8810-3FE5FA2B0372}"/>
              </a:ext>
            </a:extLst>
          </p:cNvPr>
          <p:cNvGrpSpPr/>
          <p:nvPr/>
        </p:nvGrpSpPr>
        <p:grpSpPr>
          <a:xfrm>
            <a:off x="6759270" y="5949360"/>
            <a:ext cx="2153154" cy="525286"/>
            <a:chOff x="8543763" y="3874438"/>
            <a:chExt cx="2153154" cy="525286"/>
          </a:xfrm>
        </p:grpSpPr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3F79DF56-1566-9C4E-8B0C-E1A315161A5B}"/>
                </a:ext>
              </a:extLst>
            </p:cNvPr>
            <p:cNvSpPr txBox="1"/>
            <p:nvPr/>
          </p:nvSpPr>
          <p:spPr>
            <a:xfrm>
              <a:off x="8543763" y="4050911"/>
              <a:ext cx="821059" cy="3488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en-US">
                  <a:solidFill>
                    <a:srgbClr val="000090"/>
                  </a:solidFill>
                </a:rPr>
                <a:t>S. Choi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87CFFF73-D6FD-E041-9E4B-2644E975BD82}"/>
                </a:ext>
              </a:extLst>
            </p:cNvPr>
            <p:cNvSpPr txBox="1"/>
            <p:nvPr/>
          </p:nvSpPr>
          <p:spPr>
            <a:xfrm>
              <a:off x="8543763" y="3874438"/>
              <a:ext cx="2153154" cy="26007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en-US" sz="2000" b="1"/>
                <a:t>Seoul National Univ.</a:t>
              </a:r>
            </a:p>
          </p:txBody>
        </p:sp>
      </p:grpSp>
      <p:sp>
        <p:nvSpPr>
          <p:cNvPr id="82" name="TextBox 81">
            <a:extLst>
              <a:ext uri="{FF2B5EF4-FFF2-40B4-BE49-F238E27FC236}">
                <a16:creationId xmlns:a16="http://schemas.microsoft.com/office/drawing/2014/main" id="{C10F2DAB-7A24-FD42-899B-1465FCC6BDE8}"/>
              </a:ext>
            </a:extLst>
          </p:cNvPr>
          <p:cNvSpPr txBox="1"/>
          <p:nvPr/>
        </p:nvSpPr>
        <p:spPr>
          <a:xfrm>
            <a:off x="2336068" y="135421"/>
            <a:ext cx="4471865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600" b="1" err="1">
                <a:solidFill>
                  <a:schemeClr val="accent2">
                    <a:lumMod val="75000"/>
                  </a:schemeClr>
                </a:solidFill>
              </a:rPr>
              <a:t>MuSEUM</a:t>
            </a:r>
            <a:r>
              <a:rPr lang="en-US" sz="3600" b="1"/>
              <a:t> Collaborators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519A9CB9-7E54-904D-844A-394255A365A6}"/>
              </a:ext>
            </a:extLst>
          </p:cNvPr>
          <p:cNvSpPr txBox="1"/>
          <p:nvPr/>
        </p:nvSpPr>
        <p:spPr>
          <a:xfrm>
            <a:off x="2468476" y="548680"/>
            <a:ext cx="42070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/>
              <a:t>(</a:t>
            </a:r>
            <a:r>
              <a:rPr lang="en-US" sz="1400" b="1">
                <a:solidFill>
                  <a:srgbClr val="C00000"/>
                </a:solidFill>
              </a:rPr>
              <a:t>Mu</a:t>
            </a:r>
            <a:r>
              <a:rPr lang="en-US" sz="1400"/>
              <a:t>onium </a:t>
            </a:r>
            <a:r>
              <a:rPr lang="en-US" sz="1400" b="1">
                <a:solidFill>
                  <a:srgbClr val="C00000"/>
                </a:solidFill>
              </a:rPr>
              <a:t>S</a:t>
            </a:r>
            <a:r>
              <a:rPr lang="en-US" sz="1400"/>
              <a:t>pectroscopy </a:t>
            </a:r>
            <a:r>
              <a:rPr lang="en-US" sz="1400" b="1">
                <a:solidFill>
                  <a:srgbClr val="C00000"/>
                </a:solidFill>
              </a:rPr>
              <a:t>E</a:t>
            </a:r>
            <a:r>
              <a:rPr lang="en-US" sz="1400"/>
              <a:t>xperiment </a:t>
            </a:r>
            <a:r>
              <a:rPr lang="en-US" sz="1400" b="1">
                <a:solidFill>
                  <a:srgbClr val="C00000"/>
                </a:solidFill>
              </a:rPr>
              <a:t>U</a:t>
            </a:r>
            <a:r>
              <a:rPr lang="en-US" sz="1400"/>
              <a:t>sing </a:t>
            </a:r>
            <a:r>
              <a:rPr lang="en-US" sz="1400" b="1">
                <a:solidFill>
                  <a:srgbClr val="C00000"/>
                </a:solidFill>
              </a:rPr>
              <a:t>M</a:t>
            </a:r>
            <a:r>
              <a:rPr lang="en-US" sz="1400"/>
              <a:t>icrowave)</a:t>
            </a:r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19CD6B40-E5F0-1349-B320-6703D5274911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5706232"/>
            <a:ext cx="1332000" cy="239683"/>
          </a:xfrm>
          <a:prstGeom prst="rect">
            <a:avLst/>
          </a:prstGeom>
        </p:spPr>
      </p:pic>
      <p:grpSp>
        <p:nvGrpSpPr>
          <p:cNvPr id="83" name="Group 82">
            <a:extLst>
              <a:ext uri="{FF2B5EF4-FFF2-40B4-BE49-F238E27FC236}">
                <a16:creationId xmlns:a16="http://schemas.microsoft.com/office/drawing/2014/main" id="{0001847F-E9BF-FF4A-921B-6570CF71FB91}"/>
              </a:ext>
            </a:extLst>
          </p:cNvPr>
          <p:cNvGrpSpPr/>
          <p:nvPr/>
        </p:nvGrpSpPr>
        <p:grpSpPr>
          <a:xfrm>
            <a:off x="4482175" y="5949360"/>
            <a:ext cx="1363515" cy="525286"/>
            <a:chOff x="8543763" y="3068960"/>
            <a:chExt cx="1363515" cy="525286"/>
          </a:xfrm>
        </p:grpSpPr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3E73477A-7A81-1847-8E2A-C1C7268E0C86}"/>
                </a:ext>
              </a:extLst>
            </p:cNvPr>
            <p:cNvSpPr txBox="1"/>
            <p:nvPr/>
          </p:nvSpPr>
          <p:spPr>
            <a:xfrm>
              <a:off x="8543763" y="3245433"/>
              <a:ext cx="1363515" cy="3488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en-US">
                  <a:solidFill>
                    <a:srgbClr val="000090"/>
                  </a:solidFill>
                </a:rPr>
                <a:t>K. M. Kojima</a:t>
              </a: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45CAE8AC-378C-6E4C-A4F6-4DAD1581C281}"/>
                </a:ext>
              </a:extLst>
            </p:cNvPr>
            <p:cNvSpPr txBox="1"/>
            <p:nvPr/>
          </p:nvSpPr>
          <p:spPr>
            <a:xfrm>
              <a:off x="8543763" y="3068960"/>
              <a:ext cx="847989" cy="26007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en-US" sz="2000" b="1"/>
                <a:t>TRIUMF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5E69E20A-41A8-3542-8668-A1C79B10CF7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729" y="125383"/>
            <a:ext cx="827473" cy="684000"/>
          </a:xfrm>
          <a:prstGeom prst="rect">
            <a:avLst/>
          </a:prstGeom>
        </p:spPr>
      </p:pic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3B984B81-C6DD-4F0D-B6F7-63515D7BA7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t>PhiPsi2019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5054709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/>
              <a:t>Summary and Next Step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1A2D7-6932-4FDF-BF1A-C2446C767DD6}" type="datetime1">
              <a:rPr kumimoji="1" lang="ja-JP" altLang="en-US" smtClean="0"/>
              <a:t>2019/2/25</a:t>
            </a:fld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95536" y="924202"/>
            <a:ext cx="8136904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9875" indent="-269875">
              <a:spcBef>
                <a:spcPts val="1800"/>
              </a:spcBef>
              <a:buFont typeface="Arial"/>
              <a:buChar char="•"/>
            </a:pPr>
            <a:r>
              <a:rPr lang="en-US" altLang="ja-JP" sz="2400" dirty="0"/>
              <a:t>Zero-field measurements at existing beamline (D-Line)  in progress for engineering run of the apparatus.</a:t>
            </a:r>
          </a:p>
          <a:p>
            <a:pPr marL="787400" indent="-342900">
              <a:spcBef>
                <a:spcPts val="600"/>
              </a:spcBef>
              <a:buFont typeface="Wingdings" pitchFamily="2" charset="2"/>
              <a:buChar char="Ø"/>
            </a:pPr>
            <a:r>
              <a:rPr lang="en-US" altLang="ja-JP" sz="2000" dirty="0">
                <a:solidFill>
                  <a:srgbClr val="000090"/>
                </a:solidFill>
              </a:rPr>
              <a:t>Muonium HFS resonance clearly observed !</a:t>
            </a:r>
          </a:p>
          <a:p>
            <a:pPr marL="787400" indent="-342900">
              <a:buFont typeface="Wingdings" pitchFamily="2" charset="2"/>
              <a:buChar char="Ø"/>
            </a:pPr>
            <a:r>
              <a:rPr lang="en-US" altLang="ja-JP" sz="2000" dirty="0">
                <a:solidFill>
                  <a:srgbClr val="000090"/>
                </a:solidFill>
              </a:rPr>
              <a:t>Soon new world record at zero field ! (data analysis in progress)</a:t>
            </a:r>
          </a:p>
          <a:p>
            <a:pPr marL="787400" indent="-342900">
              <a:buFont typeface="Wingdings" pitchFamily="2" charset="2"/>
              <a:buChar char="Ø"/>
            </a:pPr>
            <a:r>
              <a:rPr lang="en-US" altLang="ja-JP" sz="2000" dirty="0">
                <a:solidFill>
                  <a:srgbClr val="000090"/>
                </a:solidFill>
              </a:rPr>
              <a:t>Several Analysis Methods are in progress (Old Muonium, Time differential)</a:t>
            </a:r>
          </a:p>
          <a:p>
            <a:pPr marL="787400" indent="-342900">
              <a:buFont typeface="Wingdings" pitchFamily="2" charset="2"/>
              <a:buChar char="Ø"/>
            </a:pPr>
            <a:r>
              <a:rPr lang="en-US" altLang="ja-JP" sz="2000" dirty="0">
                <a:solidFill>
                  <a:srgbClr val="000090"/>
                </a:solidFill>
              </a:rPr>
              <a:t>Time-Differential Method promising to improve statistics and reduce RF power fluctuation systematics.</a:t>
            </a:r>
          </a:p>
          <a:p>
            <a:pPr marL="787400" indent="-342900">
              <a:buFont typeface="Wingdings" pitchFamily="2" charset="2"/>
              <a:buChar char="Ø"/>
            </a:pPr>
            <a:r>
              <a:rPr lang="en-US" altLang="ja-JP" sz="2000" dirty="0">
                <a:solidFill>
                  <a:srgbClr val="000090"/>
                </a:solidFill>
              </a:rPr>
              <a:t>Need improvement of the RF power stability (systematics) !!!</a:t>
            </a:r>
          </a:p>
          <a:p>
            <a:pPr marL="787400" indent="-342900">
              <a:buFont typeface="Wingdings" pitchFamily="2" charset="2"/>
              <a:buChar char="Ø"/>
            </a:pPr>
            <a:r>
              <a:rPr lang="en-US" altLang="ja-JP" sz="2000" dirty="0">
                <a:solidFill>
                  <a:srgbClr val="000090"/>
                </a:solidFill>
              </a:rPr>
              <a:t>4 Doctor thesis  5 Master thesis</a:t>
            </a:r>
          </a:p>
          <a:p>
            <a:pPr marL="269875" indent="-269875">
              <a:buFont typeface="Arial"/>
              <a:buChar char="•"/>
            </a:pPr>
            <a:r>
              <a:rPr lang="en-US" altLang="ja-JP" sz="2000" dirty="0"/>
              <a:t>New Precise muonium HFS measurements at high magnetic field will be carried out in a few years (H-Line).</a:t>
            </a:r>
          </a:p>
          <a:p>
            <a:pPr marL="269875" indent="-269875">
              <a:spcBef>
                <a:spcPts val="1800"/>
              </a:spcBef>
              <a:buFont typeface="Arial"/>
              <a:buChar char="•"/>
            </a:pPr>
            <a:r>
              <a:rPr lang="en-US" altLang="ja-JP" sz="2000" dirty="0"/>
              <a:t>Present expected systematic error estimated as </a:t>
            </a:r>
          </a:p>
          <a:p>
            <a:pPr marL="904875" indent="-269875">
              <a:tabLst>
                <a:tab pos="4927600" algn="l"/>
              </a:tabLst>
            </a:pPr>
            <a:r>
              <a:rPr lang="en-US" altLang="ja-JP" dirty="0">
                <a:solidFill>
                  <a:srgbClr val="000090"/>
                </a:solidFill>
              </a:rPr>
              <a:t>HFS	  ~ 2 ppb (~8Hz)</a:t>
            </a:r>
          </a:p>
          <a:p>
            <a:pPr marL="904875" indent="-269875">
              <a:tabLst>
                <a:tab pos="4927600" algn="l"/>
              </a:tabLst>
            </a:pPr>
            <a:r>
              <a:rPr lang="en-US" altLang="ja-JP" dirty="0">
                <a:solidFill>
                  <a:srgbClr val="000090"/>
                </a:solidFill>
              </a:rPr>
              <a:t>Magnetic moment (</a:t>
            </a:r>
            <a:r>
              <a:rPr lang="en-US" altLang="ja-JP" i="1" kern="100" dirty="0">
                <a:solidFill>
                  <a:srgbClr val="000090"/>
                </a:solidFill>
                <a:latin typeface="Symbol"/>
                <a:ea typeface="ＭＳ 明朝"/>
                <a:cs typeface="Times New Roman"/>
              </a:rPr>
              <a:t>m</a:t>
            </a:r>
            <a:r>
              <a:rPr lang="en-US" altLang="ja-JP" i="1" kern="100" baseline="-25000" dirty="0">
                <a:solidFill>
                  <a:srgbClr val="000090"/>
                </a:solidFill>
                <a:latin typeface="Symbol"/>
                <a:ea typeface="ＭＳ 明朝"/>
                <a:cs typeface="Times New Roman"/>
              </a:rPr>
              <a:t>m</a:t>
            </a:r>
            <a:r>
              <a:rPr lang="en-US" altLang="ja-JP" i="1" kern="100" dirty="0">
                <a:solidFill>
                  <a:srgbClr val="000090"/>
                </a:solidFill>
                <a:latin typeface="Century"/>
                <a:ea typeface="ＭＳ 明朝"/>
                <a:cs typeface="Times New Roman"/>
              </a:rPr>
              <a:t>/</a:t>
            </a:r>
            <a:r>
              <a:rPr lang="en-US" altLang="ja-JP" i="1" kern="100" dirty="0" err="1">
                <a:solidFill>
                  <a:srgbClr val="000090"/>
                </a:solidFill>
                <a:latin typeface="Symbol"/>
                <a:ea typeface="ＭＳ 明朝"/>
                <a:cs typeface="Times New Roman"/>
              </a:rPr>
              <a:t>m</a:t>
            </a:r>
            <a:r>
              <a:rPr lang="en-US" altLang="ja-JP" i="1" kern="100" baseline="-25000" dirty="0" err="1">
                <a:solidFill>
                  <a:srgbClr val="000090"/>
                </a:solidFill>
                <a:latin typeface="Century"/>
                <a:ea typeface="ＭＳ 明朝"/>
                <a:cs typeface="Times New Roman"/>
              </a:rPr>
              <a:t>p</a:t>
            </a:r>
            <a:r>
              <a:rPr lang="en-US" altLang="ja-JP" dirty="0">
                <a:solidFill>
                  <a:srgbClr val="000090"/>
                </a:solidFill>
              </a:rPr>
              <a:t>)	  ~ 20 ppb</a:t>
            </a:r>
          </a:p>
          <a:p>
            <a:pPr marL="444500"/>
            <a:endParaRPr lang="en-US" altLang="ja-JP" sz="2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36</a:t>
            </a:fld>
            <a:endParaRPr kumimoji="1" lang="ja-JP" altLang="en-US"/>
          </a:p>
        </p:txBody>
      </p:sp>
      <p:sp>
        <p:nvSpPr>
          <p:cNvPr id="8" name="Rectangle 7"/>
          <p:cNvSpPr/>
          <p:nvPr/>
        </p:nvSpPr>
        <p:spPr>
          <a:xfrm>
            <a:off x="7229008" y="5445224"/>
            <a:ext cx="137544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ja-JP" sz="2000" i="1" dirty="0">
                <a:solidFill>
                  <a:srgbClr val="008000"/>
                </a:solidFill>
              </a:rPr>
              <a:t>preliminary</a:t>
            </a:r>
            <a:endParaRPr lang="en-US" sz="2000" i="1" dirty="0"/>
          </a:p>
        </p:txBody>
      </p:sp>
      <p:sp>
        <p:nvSpPr>
          <p:cNvPr id="9" name="タイトル 1">
            <a:extLst>
              <a:ext uri="{FF2B5EF4-FFF2-40B4-BE49-F238E27FC236}">
                <a16:creationId xmlns:a16="http://schemas.microsoft.com/office/drawing/2014/main" id="{47AE7B63-9037-FC46-8519-30DA13CB6583}"/>
              </a:ext>
            </a:extLst>
          </p:cNvPr>
          <p:cNvSpPr txBox="1">
            <a:spLocks/>
          </p:cNvSpPr>
          <p:nvPr/>
        </p:nvSpPr>
        <p:spPr>
          <a:xfrm>
            <a:off x="3325016" y="5892581"/>
            <a:ext cx="2492990" cy="646331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36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Stay tuned !</a:t>
            </a:r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4F441C17-A5FB-4B55-B943-7011456D5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t>PhiPsi2019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4414371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1"/>
          <p:cNvSpPr txBox="1">
            <a:spLocks/>
          </p:cNvSpPr>
          <p:nvPr/>
        </p:nvSpPr>
        <p:spPr>
          <a:xfrm>
            <a:off x="179512" y="2607047"/>
            <a:ext cx="8784976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9600" b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Backup Slides</a:t>
            </a:r>
            <a:endParaRPr lang="ja-JP" altLang="en-US" sz="4800" b="1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1D71B-C357-409E-BCEF-B4CDA0D1D44D}" type="datetime1">
              <a:rPr kumimoji="1" lang="ja-JP" altLang="en-US" smtClean="0"/>
              <a:t>2019/2/25</a:t>
            </a:fld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37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2CD6AA91-6588-4ACF-B6BC-9AD2C00B3C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t>PhiPsi2019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2796149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History of Mu HFS measurement</a:t>
            </a:r>
            <a:endParaRPr kumimoji="1"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A36589B-3809-468A-90EB-AA0B965B6346}" type="datetime1">
              <a:rPr lang="ja-JP" altLang="en-US" smtClean="0"/>
              <a:t>2019/2/25</a:t>
            </a:fld>
            <a:endParaRPr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08520" y="1052736"/>
            <a:ext cx="7621670" cy="536072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243EE45F-C9EE-4C24-AB45-6E2FD0B1795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6026" y="995630"/>
            <a:ext cx="7621670" cy="5360720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7EBCC92E-E787-404F-85E8-1F9ACC9E8192}"/>
              </a:ext>
            </a:extLst>
          </p:cNvPr>
          <p:cNvSpPr txBox="1"/>
          <p:nvPr/>
        </p:nvSpPr>
        <p:spPr>
          <a:xfrm>
            <a:off x="7341388" y="4886916"/>
            <a:ext cx="1690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Old Mu Method</a:t>
            </a:r>
            <a:endParaRPr kumimoji="1" lang="ja-JP" altLang="en-US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9AA731C1-F803-4CF9-90C1-08582AEB6EB8}"/>
              </a:ext>
            </a:extLst>
          </p:cNvPr>
          <p:cNvSpPr txBox="1"/>
          <p:nvPr/>
        </p:nvSpPr>
        <p:spPr>
          <a:xfrm>
            <a:off x="7357093" y="5181066"/>
            <a:ext cx="14627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0000FF"/>
                </a:solidFill>
              </a:rPr>
              <a:t>High Field </a:t>
            </a:r>
          </a:p>
          <a:p>
            <a:r>
              <a:rPr lang="en-US" altLang="ja-JP" dirty="0">
                <a:solidFill>
                  <a:srgbClr val="0000FF"/>
                </a:solidFill>
              </a:rPr>
              <a:t>World Record</a:t>
            </a:r>
            <a:endParaRPr kumimoji="1" lang="ja-JP" altLang="en-US" dirty="0">
              <a:solidFill>
                <a:srgbClr val="0000FF"/>
              </a:solidFill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2C10BD3-6F01-42E0-A110-F452C9622470}"/>
              </a:ext>
            </a:extLst>
          </p:cNvPr>
          <p:cNvSpPr txBox="1"/>
          <p:nvPr/>
        </p:nvSpPr>
        <p:spPr>
          <a:xfrm>
            <a:off x="7339571" y="4149080"/>
            <a:ext cx="14627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0000FF"/>
                </a:solidFill>
              </a:rPr>
              <a:t>Zero Field </a:t>
            </a:r>
          </a:p>
          <a:p>
            <a:r>
              <a:rPr kumimoji="1" lang="en-US" altLang="ja-JP" dirty="0">
                <a:solidFill>
                  <a:srgbClr val="0000FF"/>
                </a:solidFill>
              </a:rPr>
              <a:t>World Record</a:t>
            </a:r>
            <a:endParaRPr kumimoji="1" lang="ja-JP" altLang="en-US" dirty="0">
              <a:solidFill>
                <a:srgbClr val="0000FF"/>
              </a:solidFill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ED7A69A-0E4F-4D31-9B4F-95BE91E474F3}"/>
              </a:ext>
            </a:extLst>
          </p:cNvPr>
          <p:cNvSpPr txBox="1"/>
          <p:nvPr/>
        </p:nvSpPr>
        <p:spPr>
          <a:xfrm>
            <a:off x="7304236" y="3209105"/>
            <a:ext cx="12538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Magic Field</a:t>
            </a:r>
            <a:endParaRPr kumimoji="1" lang="ja-JP" altLang="en-US" dirty="0"/>
          </a:p>
        </p:txBody>
      </p:sp>
      <p:sp>
        <p:nvSpPr>
          <p:cNvPr id="10" name="フッター プレースホルダー 9">
            <a:extLst>
              <a:ext uri="{FF2B5EF4-FFF2-40B4-BE49-F238E27FC236}">
                <a16:creationId xmlns:a16="http://schemas.microsoft.com/office/drawing/2014/main" id="{18821B28-40BF-4227-9499-3F1DC6FA2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t>PhiPsi2019</a:t>
            </a:r>
            <a:endParaRPr kumimoji="1" lang="ja-JP" altLang="en-US"/>
          </a:p>
        </p:txBody>
      </p:sp>
      <p:sp>
        <p:nvSpPr>
          <p:cNvPr id="11" name="スライド番号プレースホルダー 10">
            <a:extLst>
              <a:ext uri="{FF2B5EF4-FFF2-40B4-BE49-F238E27FC236}">
                <a16:creationId xmlns:a16="http://schemas.microsoft.com/office/drawing/2014/main" id="{575FA557-B797-44C8-B3D2-ADF037A60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38</a:t>
            </a:fld>
            <a:endParaRPr kumimoji="1" lang="ja-JP" altLang="en-US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4E0288A4-155D-4683-8707-3ADF4D4CCFA7}"/>
              </a:ext>
            </a:extLst>
          </p:cNvPr>
          <p:cNvSpPr txBox="1"/>
          <p:nvPr/>
        </p:nvSpPr>
        <p:spPr>
          <a:xfrm>
            <a:off x="7304236" y="3607444"/>
            <a:ext cx="1090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Spin</a:t>
            </a:r>
            <a:r>
              <a:rPr kumimoji="1" lang="en-US" altLang="ja-JP" dirty="0"/>
              <a:t> Echo</a:t>
            </a:r>
            <a:endParaRPr kumimoji="1" lang="ja-JP" altLang="en-US" dirty="0"/>
          </a:p>
        </p:txBody>
      </p:sp>
      <p:sp>
        <p:nvSpPr>
          <p:cNvPr id="13" name="テキスト ボックス 5">
            <a:extLst>
              <a:ext uri="{FF2B5EF4-FFF2-40B4-BE49-F238E27FC236}">
                <a16:creationId xmlns:a16="http://schemas.microsoft.com/office/drawing/2014/main" id="{2DCB564F-319C-4789-8004-F70F89528277}"/>
              </a:ext>
            </a:extLst>
          </p:cNvPr>
          <p:cNvSpPr txBox="1"/>
          <p:nvPr/>
        </p:nvSpPr>
        <p:spPr>
          <a:xfrm>
            <a:off x="5723322" y="5945610"/>
            <a:ext cx="1756443" cy="369332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r"/>
            <a:r>
              <a:rPr lang="en-US" altLang="ja-JP" dirty="0" err="1">
                <a:solidFill>
                  <a:schemeClr val="accent5">
                    <a:lumMod val="50000"/>
                  </a:schemeClr>
                </a:solidFill>
              </a:rPr>
              <a:t>K.S.Tanaka</a:t>
            </a:r>
            <a:r>
              <a:rPr lang="en-US" altLang="ja-JP" dirty="0">
                <a:solidFill>
                  <a:schemeClr val="accent5">
                    <a:lumMod val="50000"/>
                  </a:schemeClr>
                </a:solidFill>
              </a:rPr>
              <a:t> thesis</a:t>
            </a:r>
            <a:endParaRPr kumimoji="1" lang="ja-JP" alt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089347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コンテンツ プレースホルダ 2"/>
          <p:cNvSpPr>
            <a:spLocks noGrp="1"/>
          </p:cNvSpPr>
          <p:nvPr>
            <p:ph idx="1"/>
          </p:nvPr>
        </p:nvSpPr>
        <p:spPr>
          <a:xfrm>
            <a:off x="432048" y="1417590"/>
            <a:ext cx="8532440" cy="4459682"/>
          </a:xfrm>
        </p:spPr>
        <p:txBody>
          <a:bodyPr wrap="square">
            <a:spAutoFit/>
          </a:bodyPr>
          <a:lstStyle/>
          <a:p>
            <a:pPr marL="0" indent="-12700" eaLnBrk="1" hangingPunct="1">
              <a:buNone/>
            </a:pPr>
            <a:r>
              <a:rPr lang="en-US" altLang="ja-JP" sz="2400" dirty="0"/>
              <a:t>Comparison between theoretical and experimental value of  </a:t>
            </a:r>
            <a:r>
              <a:rPr lang="en-US" altLang="ja-JP" sz="2400" b="1" dirty="0" err="1">
                <a:latin typeface="Symbol" pitchFamily="18" charset="2"/>
                <a:cs typeface="Times New Roman" pitchFamily="18" charset="0"/>
              </a:rPr>
              <a:t>D</a:t>
            </a:r>
            <a:r>
              <a:rPr lang="en-US" altLang="ja-JP" sz="2400" b="1" i="1" dirty="0" err="1">
                <a:latin typeface="Symbol" pitchFamily="18" charset="2"/>
                <a:cs typeface="Times New Roman" pitchFamily="18" charset="0"/>
              </a:rPr>
              <a:t>n</a:t>
            </a:r>
            <a:endParaRPr lang="en-US" altLang="ja-JP" sz="2400" dirty="0"/>
          </a:p>
          <a:p>
            <a:pPr marL="0" indent="-12700" eaLnBrk="1" hangingPunct="1">
              <a:spcBef>
                <a:spcPts val="0"/>
              </a:spcBef>
              <a:buFont typeface="Arial" charset="0"/>
              <a:buNone/>
            </a:pPr>
            <a:endParaRPr lang="en-US" altLang="ja-JP" sz="2400" dirty="0"/>
          </a:p>
          <a:p>
            <a:pPr marL="0" indent="-12700" eaLnBrk="1" hangingPunct="1">
              <a:spcBef>
                <a:spcPts val="0"/>
              </a:spcBef>
              <a:buFont typeface="Arial" charset="0"/>
              <a:buNone/>
            </a:pPr>
            <a:r>
              <a:rPr lang="en-US" altLang="ja-JP" sz="2400" dirty="0"/>
              <a:t> </a:t>
            </a:r>
            <a:r>
              <a:rPr lang="ja-JP" altLang="en-US" sz="2400" dirty="0"/>
              <a:t>　　　　　　　　　　　　　　　　　　　　　　　　　　　　＋</a:t>
            </a:r>
            <a:r>
              <a:rPr lang="en-US" altLang="ja-JP" sz="2400" dirty="0"/>
              <a:t>higher order   </a:t>
            </a:r>
          </a:p>
          <a:p>
            <a:pPr marL="0" indent="-12700" eaLnBrk="1" hangingPunct="1">
              <a:spcBef>
                <a:spcPts val="0"/>
              </a:spcBef>
              <a:buFont typeface="Arial" charset="0"/>
              <a:buNone/>
            </a:pPr>
            <a:r>
              <a:rPr lang="en-US" altLang="ja-JP" sz="2400" dirty="0"/>
              <a:t> </a:t>
            </a:r>
          </a:p>
          <a:p>
            <a:pPr marL="0" indent="0" eaLnBrk="1" hangingPunct="1">
              <a:spcBef>
                <a:spcPts val="0"/>
              </a:spcBef>
              <a:buFont typeface="Arial" charset="0"/>
              <a:buNone/>
            </a:pPr>
            <a:r>
              <a:rPr lang="en-US" altLang="ja-JP" sz="2400" dirty="0"/>
              <a:t>where recoil term  800kHz (120ppm) </a:t>
            </a:r>
            <a:r>
              <a:rPr lang="ja-JP" altLang="en-US" sz="2400" dirty="0"/>
              <a:t> </a:t>
            </a:r>
            <a:r>
              <a:rPr lang="en-US" altLang="ja-JP" sz="2400" dirty="0"/>
              <a:t>and so on are included.</a:t>
            </a:r>
          </a:p>
          <a:p>
            <a:pPr marL="0" indent="0" eaLnBrk="1" hangingPunct="1">
              <a:spcBef>
                <a:spcPts val="0"/>
              </a:spcBef>
              <a:buFont typeface="Arial" charset="0"/>
              <a:buNone/>
            </a:pPr>
            <a:r>
              <a:rPr lang="en-US" altLang="ja-JP" sz="2400" i="1" dirty="0"/>
              <a:t>                  R</a:t>
            </a:r>
            <a:r>
              <a:rPr lang="ja-JP" altLang="en-US" sz="2400" baseline="-25000" dirty="0"/>
              <a:t>∞</a:t>
            </a:r>
            <a:r>
              <a:rPr lang="ja-JP" altLang="en-US" sz="2400" dirty="0"/>
              <a:t>＝</a:t>
            </a:r>
            <a:r>
              <a:rPr lang="en-US" altLang="ja-JP" sz="2400" dirty="0"/>
              <a:t>10973731.568639(91)m</a:t>
            </a:r>
            <a:r>
              <a:rPr lang="en-US" altLang="ja-JP" sz="2400" baseline="30000" dirty="0"/>
              <a:t>-1</a:t>
            </a:r>
            <a:r>
              <a:rPr lang="en-US" altLang="ja-JP" sz="2400" dirty="0"/>
              <a:t>(0.09ppt)</a:t>
            </a:r>
            <a:r>
              <a:rPr lang="ja-JP" altLang="en-US" sz="2400" dirty="0"/>
              <a:t>　</a:t>
            </a:r>
            <a:endParaRPr lang="en-US" altLang="ja-JP" sz="2400" dirty="0"/>
          </a:p>
          <a:p>
            <a:pPr marL="0" indent="0" eaLnBrk="1" hangingPunct="1">
              <a:spcBef>
                <a:spcPts val="0"/>
              </a:spcBef>
              <a:buFont typeface="Arial" charset="0"/>
              <a:buNone/>
            </a:pPr>
            <a:r>
              <a:rPr lang="ja-JP" altLang="en-US" sz="2400" dirty="0"/>
              <a:t>　　　　　　　　</a:t>
            </a:r>
            <a:r>
              <a:rPr lang="ja-JP" altLang="en-US" sz="2400" dirty="0">
                <a:solidFill>
                  <a:srgbClr val="FF0000"/>
                </a:solidFill>
              </a:rPr>
              <a:t>（Ｃｓ　</a:t>
            </a:r>
            <a:r>
              <a:rPr lang="en-US" altLang="ja-JP" sz="2400" dirty="0">
                <a:solidFill>
                  <a:srgbClr val="FF0000"/>
                </a:solidFill>
              </a:rPr>
              <a:t>atomic beam </a:t>
            </a:r>
            <a:r>
              <a:rPr lang="en-US" altLang="ja-JP" sz="2400" dirty="0" err="1">
                <a:solidFill>
                  <a:srgbClr val="FF0000"/>
                </a:solidFill>
              </a:rPr>
              <a:t>interferometory</a:t>
            </a:r>
            <a:r>
              <a:rPr lang="ja-JP" altLang="en-US" sz="2400" dirty="0">
                <a:solidFill>
                  <a:srgbClr val="FF0000"/>
                </a:solidFill>
              </a:rPr>
              <a:t>）</a:t>
            </a:r>
            <a:endParaRPr lang="en-US" altLang="ja-JP" sz="2400" dirty="0">
              <a:solidFill>
                <a:srgbClr val="FF0000"/>
              </a:solidFill>
            </a:endParaRPr>
          </a:p>
          <a:p>
            <a:pPr marL="0" indent="0" eaLnBrk="1" hangingPunct="1">
              <a:spcBef>
                <a:spcPts val="0"/>
              </a:spcBef>
              <a:buFont typeface="Arial" charset="0"/>
              <a:buNone/>
            </a:pPr>
            <a:r>
              <a:rPr lang="en-US" altLang="ja-JP" sz="2400" baseline="-25000" dirty="0"/>
              <a:t> </a:t>
            </a:r>
            <a:r>
              <a:rPr lang="en-US" altLang="ja-JP" sz="2400" dirty="0"/>
              <a:t>                 </a:t>
            </a:r>
            <a:r>
              <a:rPr lang="en-US" altLang="ja-JP" sz="2400" dirty="0">
                <a:latin typeface="Symbol" pitchFamily="18" charset="2"/>
              </a:rPr>
              <a:t>a</a:t>
            </a:r>
            <a:r>
              <a:rPr lang="en-US" altLang="ja-JP" sz="2400" baseline="30000" dirty="0">
                <a:latin typeface="Symbol" pitchFamily="18" charset="2"/>
              </a:rPr>
              <a:t>-1</a:t>
            </a:r>
            <a:r>
              <a:rPr lang="en-US" altLang="ja-JP" sz="2400" dirty="0">
                <a:latin typeface="Symbol" pitchFamily="18" charset="2"/>
              </a:rPr>
              <a:t>=137.03599958(52) (3.8</a:t>
            </a:r>
            <a:r>
              <a:rPr lang="en-US" altLang="ja-JP" sz="2400" dirty="0"/>
              <a:t>ppb)</a:t>
            </a:r>
          </a:p>
          <a:p>
            <a:pPr marL="0" indent="0" eaLnBrk="1" hangingPunct="1">
              <a:spcBef>
                <a:spcPts val="0"/>
              </a:spcBef>
              <a:buFont typeface="Arial" charset="0"/>
              <a:buNone/>
            </a:pPr>
            <a:r>
              <a:rPr lang="ja-JP" altLang="en-US" sz="2400" dirty="0"/>
              <a:t>　　　　　　　　</a:t>
            </a:r>
            <a:r>
              <a:rPr lang="ja-JP" altLang="en-US" sz="2400" dirty="0">
                <a:solidFill>
                  <a:srgbClr val="FF0000"/>
                </a:solidFill>
              </a:rPr>
              <a:t>（</a:t>
            </a:r>
            <a:r>
              <a:rPr lang="en-US" altLang="ja-JP" sz="2400" dirty="0">
                <a:solidFill>
                  <a:srgbClr val="FF0000"/>
                </a:solidFill>
              </a:rPr>
              <a:t>from electron </a:t>
            </a:r>
            <a:r>
              <a:rPr lang="en-US" altLang="ja-JP" sz="2400" i="1" dirty="0">
                <a:solidFill>
                  <a:srgbClr val="FF0000"/>
                </a:solidFill>
              </a:rPr>
              <a:t>g-2</a:t>
            </a:r>
            <a:r>
              <a:rPr lang="ja-JP" altLang="en-US" sz="2400" dirty="0">
                <a:solidFill>
                  <a:srgbClr val="FF0000"/>
                </a:solidFill>
              </a:rPr>
              <a:t>）</a:t>
            </a:r>
            <a:endParaRPr lang="en-US" altLang="ja-JP" sz="2400" dirty="0"/>
          </a:p>
          <a:p>
            <a:pPr marL="0" indent="0" eaLnBrk="1" hangingPunct="1">
              <a:spcBef>
                <a:spcPts val="1800"/>
              </a:spcBef>
              <a:buFont typeface="Arial" charset="0"/>
              <a:buNone/>
            </a:pPr>
            <a:r>
              <a:rPr lang="en-US" altLang="ja-JP" sz="2400" i="1" dirty="0">
                <a:solidFill>
                  <a:srgbClr val="FF0000"/>
                </a:solidFill>
              </a:rPr>
              <a:t>m</a:t>
            </a:r>
            <a:r>
              <a:rPr lang="en-US" altLang="ja-JP" sz="2400" i="1" baseline="-25000" dirty="0">
                <a:solidFill>
                  <a:srgbClr val="FF0000"/>
                </a:solidFill>
                <a:latin typeface="Symbol" pitchFamily="18" charset="2"/>
              </a:rPr>
              <a:t>m</a:t>
            </a:r>
            <a:r>
              <a:rPr lang="en-US" altLang="ja-JP" sz="2400" dirty="0">
                <a:solidFill>
                  <a:srgbClr val="FF0000"/>
                </a:solidFill>
              </a:rPr>
              <a:t>/</a:t>
            </a:r>
            <a:r>
              <a:rPr lang="en-US" altLang="ja-JP" sz="2400" i="1" dirty="0">
                <a:solidFill>
                  <a:srgbClr val="FF0000"/>
                </a:solidFill>
              </a:rPr>
              <a:t>m</a:t>
            </a:r>
            <a:r>
              <a:rPr lang="en-US" altLang="ja-JP" sz="2400" i="1" baseline="-25000" dirty="0">
                <a:solidFill>
                  <a:srgbClr val="FF0000"/>
                </a:solidFill>
              </a:rPr>
              <a:t>e</a:t>
            </a:r>
            <a:r>
              <a:rPr lang="en-US" altLang="ja-JP" sz="2400" dirty="0">
                <a:solidFill>
                  <a:srgbClr val="FF0000"/>
                </a:solidFill>
              </a:rPr>
              <a:t>=206.7682826(46) (22ppb),</a:t>
            </a:r>
            <a:r>
              <a:rPr lang="en-US" altLang="ja-JP" sz="2400" i="1" dirty="0">
                <a:solidFill>
                  <a:srgbClr val="FF0000"/>
                </a:solidFill>
                <a:latin typeface="Symbol" pitchFamily="18" charset="2"/>
              </a:rPr>
              <a:t> m</a:t>
            </a:r>
            <a:r>
              <a:rPr lang="en-US" altLang="ja-JP" sz="2400" baseline="-25000" dirty="0">
                <a:solidFill>
                  <a:srgbClr val="FF0000"/>
                </a:solidFill>
                <a:latin typeface="Symbol" pitchFamily="18" charset="2"/>
              </a:rPr>
              <a:t>m</a:t>
            </a:r>
            <a:r>
              <a:rPr lang="en-US" altLang="ja-JP" sz="2400" dirty="0">
                <a:solidFill>
                  <a:srgbClr val="FF0000"/>
                </a:solidFill>
              </a:rPr>
              <a:t>/</a:t>
            </a:r>
            <a:r>
              <a:rPr lang="en-US" altLang="ja-JP" sz="2400" i="1" dirty="0" err="1">
                <a:solidFill>
                  <a:srgbClr val="FF0000"/>
                </a:solidFill>
                <a:latin typeface="Symbol" pitchFamily="18" charset="2"/>
              </a:rPr>
              <a:t>m</a:t>
            </a:r>
            <a:r>
              <a:rPr lang="en-US" altLang="ja-JP" sz="2400" baseline="-25000" dirty="0" err="1">
                <a:solidFill>
                  <a:srgbClr val="FF0000"/>
                </a:solidFill>
              </a:rPr>
              <a:t>p</a:t>
            </a:r>
            <a:r>
              <a:rPr lang="en-US" altLang="ja-JP" sz="2400" i="1" dirty="0">
                <a:solidFill>
                  <a:srgbClr val="FF0000"/>
                </a:solidFill>
                <a:cs typeface="Times New Roman" pitchFamily="18" charset="0"/>
              </a:rPr>
              <a:t>=</a:t>
            </a:r>
            <a:r>
              <a:rPr lang="en-US" altLang="ja-JP" sz="2400" dirty="0">
                <a:solidFill>
                  <a:srgbClr val="FF0000"/>
                </a:solidFill>
                <a:cs typeface="Times New Roman" pitchFamily="18" charset="0"/>
              </a:rPr>
              <a:t>3.183345396(94)  (24ppb)</a:t>
            </a:r>
          </a:p>
          <a:p>
            <a:pPr marL="0" indent="-12700" eaLnBrk="1" hangingPunct="1">
              <a:buFont typeface="Arial" charset="0"/>
              <a:buNone/>
            </a:pPr>
            <a:r>
              <a:rPr lang="en-US" altLang="ja-JP" sz="2400" dirty="0">
                <a:solidFill>
                  <a:srgbClr val="FF0000"/>
                </a:solidFill>
                <a:cs typeface="Times New Roman" pitchFamily="18" charset="0"/>
              </a:rPr>
              <a:t>This value is used for the determination of </a:t>
            </a:r>
            <a:r>
              <a:rPr lang="en-US" altLang="ja-JP" sz="2400" i="1" dirty="0">
                <a:solidFill>
                  <a:srgbClr val="FF0000"/>
                </a:solidFill>
                <a:cs typeface="Times New Roman" pitchFamily="18" charset="0"/>
              </a:rPr>
              <a:t>g-2</a:t>
            </a:r>
            <a:r>
              <a:rPr lang="en-US" altLang="ja-JP" sz="2400" dirty="0">
                <a:solidFill>
                  <a:srgbClr val="FF0000"/>
                </a:solidFill>
                <a:cs typeface="Times New Roman" pitchFamily="18" charset="0"/>
              </a:rPr>
              <a:t>.</a:t>
            </a:r>
            <a:endParaRPr lang="en-US" altLang="ja-JP" sz="2400" dirty="0"/>
          </a:p>
        </p:txBody>
      </p:sp>
      <p:pic>
        <p:nvPicPr>
          <p:cNvPr id="23556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67399" y="1988840"/>
            <a:ext cx="3988777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9B0A4-1D1E-48CF-8484-3F333713634A}" type="datetime1">
              <a:rPr kumimoji="1" lang="ja-JP" altLang="en-US" smtClean="0"/>
              <a:t>2019/2/25</a:t>
            </a:fld>
            <a:endParaRPr kumimoji="1" lang="ja-JP" alt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53B3A83-5BF8-E842-8FE5-ACB11F4609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sz="4400" i="1" kern="120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How to improve the accuracy of m</a:t>
            </a:r>
            <a:r>
              <a:rPr kumimoji="1" lang="en-US" sz="4400" kern="1200" baseline="-2500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µ</a:t>
            </a:r>
            <a:r>
              <a:rPr kumimoji="1" lang="en-US" sz="4400" kern="120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/</a:t>
            </a:r>
            <a:r>
              <a:rPr kumimoji="1" lang="en-US" sz="4400" i="1" kern="120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m</a:t>
            </a:r>
            <a:r>
              <a:rPr kumimoji="1" lang="en-US" sz="4400" kern="1200" baseline="-2500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e</a:t>
            </a:r>
            <a:r>
              <a:rPr kumimoji="1" lang="en-US" sz="4400" kern="120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?</a:t>
            </a:r>
            <a:r>
              <a:rPr lang="en-US"/>
              <a:t> </a:t>
            </a: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4A25851B-6A4C-4639-9419-36BCF6F3C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39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2DA59B8E-B314-4631-B9CA-CDF1F7242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t>PhiPsi2019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94210361"/>
      </p:ext>
    </p:extLst>
  </p:cSld>
  <p:clrMapOvr>
    <a:masterClrMapping/>
  </p:clrMapOvr>
  <p:transition>
    <p:wipe dir="d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ADD5EE0D-2A71-424A-8F17-4ED8934156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2330176"/>
            <a:ext cx="4652791" cy="3420000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5781737" y="1857364"/>
            <a:ext cx="1814599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rtlCol="0">
            <a:spAutoFit/>
          </a:bodyPr>
          <a:lstStyle/>
          <a:p>
            <a:r>
              <a:rPr lang="en-US" altLang="ja-JP"/>
              <a:t>Zeeman Splitting</a:t>
            </a:r>
            <a:r>
              <a:rPr lang="en-US" altLang="ja-JP">
                <a:latin typeface="Symbol" pitchFamily="18" charset="2"/>
              </a:rPr>
              <a:t> </a:t>
            </a:r>
            <a:endParaRPr kumimoji="1" lang="ja-JP" altLang="en-US"/>
          </a:p>
        </p:txBody>
      </p:sp>
      <p:sp>
        <p:nvSpPr>
          <p:cNvPr id="8" name="正方形/長方形 7"/>
          <p:cNvSpPr/>
          <p:nvPr/>
        </p:nvSpPr>
        <p:spPr>
          <a:xfrm>
            <a:off x="4493023" y="5886915"/>
            <a:ext cx="1583449" cy="422405"/>
          </a:xfrm>
          <a:prstGeom prst="rect">
            <a:avLst/>
          </a:prstGeom>
          <a:noFill/>
          <a:effectLst/>
        </p:spPr>
        <p:txBody>
          <a:bodyPr wrap="none" tIns="36000" bIns="108000">
            <a:spAutoFit/>
          </a:bodyPr>
          <a:lstStyle/>
          <a:p>
            <a:r>
              <a:rPr lang="en-US" altLang="ja-JP">
                <a:latin typeface="Symbol" pitchFamily="18" charset="2"/>
              </a:rPr>
              <a:t>n</a:t>
            </a:r>
            <a:r>
              <a:rPr lang="en-US" altLang="ja-JP" baseline="-25000">
                <a:latin typeface="Symbol" pitchFamily="18" charset="2"/>
              </a:rPr>
              <a:t>12</a:t>
            </a:r>
            <a:r>
              <a:rPr lang="en-US" altLang="ja-JP"/>
              <a:t>+</a:t>
            </a:r>
            <a:r>
              <a:rPr lang="en-US" altLang="ja-JP">
                <a:latin typeface="Symbol" pitchFamily="18" charset="2"/>
              </a:rPr>
              <a:t>n</a:t>
            </a:r>
            <a:r>
              <a:rPr lang="en-US" altLang="ja-JP" baseline="-25000">
                <a:latin typeface="Symbol" pitchFamily="18" charset="2"/>
              </a:rPr>
              <a:t>34</a:t>
            </a:r>
            <a:r>
              <a:rPr lang="en-US" altLang="ja-JP" baseline="-25000"/>
              <a:t> </a:t>
            </a:r>
            <a:r>
              <a:rPr lang="en-US" altLang="ja-JP">
                <a:cs typeface="Symbol" charset="2"/>
              </a:rPr>
              <a:t>=</a:t>
            </a:r>
            <a:r>
              <a:rPr lang="en-US" altLang="ja-JP"/>
              <a:t> </a:t>
            </a:r>
            <a:r>
              <a:rPr lang="en-US" altLang="ja-JP" err="1">
                <a:latin typeface="Symbol" pitchFamily="18" charset="2"/>
              </a:rPr>
              <a:t>Dn</a:t>
            </a:r>
            <a:r>
              <a:rPr lang="en-US" altLang="ja-JP" baseline="-25000" err="1"/>
              <a:t>HFS</a:t>
            </a:r>
            <a:endParaRPr lang="ja-JP" altLang="en-US"/>
          </a:p>
        </p:txBody>
      </p:sp>
      <p:sp>
        <p:nvSpPr>
          <p:cNvPr id="9" name="正方形/長方形 8"/>
          <p:cNvSpPr/>
          <p:nvPr/>
        </p:nvSpPr>
        <p:spPr>
          <a:xfrm>
            <a:off x="6335461" y="5886915"/>
            <a:ext cx="2413003" cy="422405"/>
          </a:xfrm>
          <a:prstGeom prst="rect">
            <a:avLst/>
          </a:prstGeom>
          <a:noFill/>
          <a:effectLst/>
        </p:spPr>
        <p:txBody>
          <a:bodyPr wrap="none" tIns="36000" bIns="108000">
            <a:spAutoFit/>
          </a:bodyPr>
          <a:lstStyle/>
          <a:p>
            <a:r>
              <a:rPr lang="en-US" altLang="ja-JP" dirty="0">
                <a:latin typeface="Symbol" pitchFamily="18" charset="2"/>
              </a:rPr>
              <a:t>n</a:t>
            </a:r>
            <a:r>
              <a:rPr lang="en-US" altLang="ja-JP" baseline="-25000" dirty="0"/>
              <a:t>12</a:t>
            </a:r>
            <a:r>
              <a:rPr lang="en-US" altLang="ja-JP" dirty="0"/>
              <a:t>-</a:t>
            </a:r>
            <a:r>
              <a:rPr lang="en-US" altLang="ja-JP" dirty="0">
                <a:latin typeface="Symbol" pitchFamily="18" charset="2"/>
              </a:rPr>
              <a:t>n</a:t>
            </a:r>
            <a:r>
              <a:rPr lang="en-US" altLang="ja-JP" baseline="-25000" dirty="0"/>
              <a:t>34</a:t>
            </a:r>
            <a:r>
              <a:rPr lang="ja-JP" altLang="en-US" dirty="0"/>
              <a:t> </a:t>
            </a:r>
            <a:r>
              <a:rPr lang="en-US" altLang="ja-JP" dirty="0">
                <a:latin typeface="Symbol" charset="2"/>
                <a:cs typeface="Symbol" charset="2"/>
              </a:rPr>
              <a:t>µ</a:t>
            </a:r>
            <a:r>
              <a:rPr lang="ja-JP" altLang="en-US" baseline="-25000" dirty="0"/>
              <a:t> </a:t>
            </a:r>
            <a:r>
              <a:rPr lang="en-US" altLang="ja-JP" dirty="0">
                <a:latin typeface="Symbol" pitchFamily="18" charset="2"/>
              </a:rPr>
              <a:t>m</a:t>
            </a:r>
            <a:r>
              <a:rPr lang="en-US" altLang="ja-JP" baseline="-25000" dirty="0">
                <a:latin typeface="Symbol" pitchFamily="18" charset="2"/>
              </a:rPr>
              <a:t>m</a:t>
            </a:r>
            <a:r>
              <a:rPr lang="en-US" altLang="ja-JP" dirty="0">
                <a:latin typeface="Symbol" pitchFamily="18" charset="2"/>
              </a:rPr>
              <a:t>/</a:t>
            </a:r>
            <a:r>
              <a:rPr lang="en-US" altLang="ja-JP" dirty="0" err="1">
                <a:latin typeface="Symbol" pitchFamily="18" charset="2"/>
              </a:rPr>
              <a:t>m</a:t>
            </a:r>
            <a:r>
              <a:rPr lang="en-US" altLang="ja-JP" baseline="-25000" dirty="0" err="1"/>
              <a:t>p</a:t>
            </a:r>
            <a:r>
              <a:rPr lang="ja-JP" altLang="en-US" dirty="0"/>
              <a:t> </a:t>
            </a:r>
            <a:r>
              <a:rPr lang="en-US" altLang="ja-JP" dirty="0">
                <a:latin typeface="Symbol" charset="2"/>
                <a:cs typeface="Symbol" charset="2"/>
              </a:rPr>
              <a:t>µ</a:t>
            </a:r>
            <a:r>
              <a:rPr lang="ja-JP" altLang="en-US" baseline="-25000" dirty="0"/>
              <a:t> </a:t>
            </a:r>
            <a:r>
              <a:rPr lang="en-US" altLang="ja-JP" dirty="0"/>
              <a:t>m</a:t>
            </a:r>
            <a:r>
              <a:rPr lang="en-US" altLang="ja-JP" baseline="-25000" dirty="0">
                <a:latin typeface="Symbol" pitchFamily="18" charset="2"/>
              </a:rPr>
              <a:t>m</a:t>
            </a:r>
            <a:r>
              <a:rPr lang="en-US" altLang="ja-JP" dirty="0">
                <a:latin typeface="Symbol" pitchFamily="18" charset="2"/>
              </a:rPr>
              <a:t>/</a:t>
            </a:r>
            <a:r>
              <a:rPr lang="en-US" altLang="ja-JP" dirty="0" err="1"/>
              <a:t>m</a:t>
            </a:r>
            <a:r>
              <a:rPr lang="en-US" altLang="ja-JP" baseline="-25000" dirty="0" err="1"/>
              <a:t>p</a:t>
            </a:r>
            <a:endParaRPr lang="ja-JP" altLang="en-US" dirty="0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AADFD19-5B0F-2444-8BF1-4FA15D953B90}"/>
              </a:ext>
            </a:extLst>
          </p:cNvPr>
          <p:cNvGrpSpPr/>
          <p:nvPr/>
        </p:nvGrpSpPr>
        <p:grpSpPr>
          <a:xfrm>
            <a:off x="827584" y="2492896"/>
            <a:ext cx="3174743" cy="2864928"/>
            <a:chOff x="739350" y="2285992"/>
            <a:chExt cx="3404022" cy="3071832"/>
          </a:xfrm>
        </p:grpSpPr>
        <p:sp>
          <p:nvSpPr>
            <p:cNvPr id="10" name="円/楕円 9"/>
            <p:cNvSpPr/>
            <p:nvPr/>
          </p:nvSpPr>
          <p:spPr>
            <a:xfrm rot="20873827">
              <a:off x="1327687" y="4479560"/>
              <a:ext cx="2640088" cy="610795"/>
            </a:xfrm>
            <a:prstGeom prst="ellipse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" name="円/楕円 10"/>
            <p:cNvSpPr/>
            <p:nvPr/>
          </p:nvSpPr>
          <p:spPr>
            <a:xfrm rot="20873827">
              <a:off x="1136408" y="2969125"/>
              <a:ext cx="2640088" cy="610795"/>
            </a:xfrm>
            <a:prstGeom prst="ellipse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12" name="直線矢印コネクタ 11"/>
            <p:cNvCxnSpPr/>
            <p:nvPr/>
          </p:nvCxnSpPr>
          <p:spPr>
            <a:xfrm rot="16200000" flipV="1">
              <a:off x="3087881" y="2873572"/>
              <a:ext cx="1214446" cy="39285"/>
            </a:xfrm>
            <a:prstGeom prst="straightConnector1">
              <a:avLst/>
            </a:prstGeom>
            <a:ln w="127000">
              <a:solidFill>
                <a:schemeClr val="accent2"/>
              </a:solidFill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3" name="直線矢印コネクタ 12"/>
            <p:cNvCxnSpPr/>
            <p:nvPr/>
          </p:nvCxnSpPr>
          <p:spPr>
            <a:xfrm rot="16200000" flipV="1">
              <a:off x="1750199" y="3107527"/>
              <a:ext cx="1357324" cy="2"/>
            </a:xfrm>
            <a:prstGeom prst="straightConnector1">
              <a:avLst/>
            </a:prstGeom>
            <a:ln w="1270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円/楕円 13"/>
            <p:cNvSpPr/>
            <p:nvPr/>
          </p:nvSpPr>
          <p:spPr>
            <a:xfrm>
              <a:off x="2114535" y="2973421"/>
              <a:ext cx="678661" cy="678661"/>
            </a:xfrm>
            <a:prstGeom prst="ellipse">
              <a:avLst/>
            </a:prstGeom>
            <a:ln>
              <a:noFill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altLang="ja-JP" sz="2400">
                  <a:latin typeface="Symbol" pitchFamily="18" charset="2"/>
                </a:rPr>
                <a:t>m</a:t>
              </a:r>
              <a:r>
                <a:rPr lang="en-US" altLang="ja-JP" sz="2400" baseline="30000"/>
                <a:t>+</a:t>
              </a:r>
              <a:endParaRPr kumimoji="1" lang="ja-JP" altLang="en-US" sz="2400" baseline="30000"/>
            </a:p>
          </p:txBody>
        </p:sp>
        <p:sp>
          <p:nvSpPr>
            <p:cNvPr id="15" name="円/楕円 14"/>
            <p:cNvSpPr/>
            <p:nvPr/>
          </p:nvSpPr>
          <p:spPr>
            <a:xfrm>
              <a:off x="3403991" y="2786055"/>
              <a:ext cx="596505" cy="542929"/>
            </a:xfrm>
            <a:prstGeom prst="ellipse">
              <a:avLst/>
            </a:prstGeom>
            <a:ln>
              <a:noFill/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kumimoji="1" lang="en-US" altLang="ja-JP" sz="2400"/>
                <a:t>e</a:t>
              </a:r>
              <a:r>
                <a:rPr kumimoji="1" lang="en-US" altLang="ja-JP" sz="2400" baseline="30000"/>
                <a:t>-</a:t>
              </a:r>
              <a:endParaRPr kumimoji="1" lang="ja-JP" altLang="en-US" sz="2400" baseline="30000"/>
            </a:p>
          </p:txBody>
        </p:sp>
        <p:cxnSp>
          <p:nvCxnSpPr>
            <p:cNvPr id="16" name="直線矢印コネクタ 15"/>
            <p:cNvCxnSpPr/>
            <p:nvPr/>
          </p:nvCxnSpPr>
          <p:spPr>
            <a:xfrm rot="5400000">
              <a:off x="3211939" y="4712142"/>
              <a:ext cx="1291362" cy="1"/>
            </a:xfrm>
            <a:prstGeom prst="straightConnector1">
              <a:avLst/>
            </a:prstGeom>
            <a:ln w="127000">
              <a:solidFill>
                <a:schemeClr val="accent2"/>
              </a:solidFill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7" name="直線矢印コネクタ 16"/>
            <p:cNvCxnSpPr/>
            <p:nvPr/>
          </p:nvCxnSpPr>
          <p:spPr>
            <a:xfrm rot="5400000" flipH="1" flipV="1">
              <a:off x="1968840" y="4603402"/>
              <a:ext cx="1357322" cy="8651"/>
            </a:xfrm>
            <a:prstGeom prst="straightConnector1">
              <a:avLst/>
            </a:prstGeom>
            <a:ln w="1270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円/楕円 17"/>
            <p:cNvSpPr/>
            <p:nvPr/>
          </p:nvSpPr>
          <p:spPr>
            <a:xfrm>
              <a:off x="2310987" y="4471238"/>
              <a:ext cx="678661" cy="678661"/>
            </a:xfrm>
            <a:prstGeom prst="ellipse">
              <a:avLst/>
            </a:prstGeom>
            <a:ln>
              <a:noFill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altLang="ja-JP" sz="2400">
                  <a:latin typeface="Symbol" pitchFamily="18" charset="2"/>
                </a:rPr>
                <a:t>m</a:t>
              </a:r>
              <a:r>
                <a:rPr lang="en-US" altLang="ja-JP" sz="2400" baseline="30000"/>
                <a:t>+</a:t>
              </a:r>
              <a:endParaRPr kumimoji="1" lang="ja-JP" altLang="en-US" sz="2400" baseline="30000"/>
            </a:p>
          </p:txBody>
        </p:sp>
        <p:sp>
          <p:nvSpPr>
            <p:cNvPr id="19" name="円/楕円 18"/>
            <p:cNvSpPr/>
            <p:nvPr/>
          </p:nvSpPr>
          <p:spPr>
            <a:xfrm>
              <a:off x="3529005" y="4214816"/>
              <a:ext cx="614367" cy="542929"/>
            </a:xfrm>
            <a:prstGeom prst="ellipse">
              <a:avLst/>
            </a:prstGeom>
            <a:ln>
              <a:noFill/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kumimoji="1" lang="en-US" altLang="ja-JP" sz="2400"/>
                <a:t>e</a:t>
              </a:r>
              <a:r>
                <a:rPr kumimoji="1" lang="en-US" altLang="ja-JP" sz="2400" baseline="30000"/>
                <a:t>-</a:t>
              </a:r>
              <a:endParaRPr kumimoji="1" lang="ja-JP" altLang="en-US" sz="2400" baseline="30000"/>
            </a:p>
          </p:txBody>
        </p:sp>
        <p:cxnSp>
          <p:nvCxnSpPr>
            <p:cNvPr id="20" name="直線コネクタ 19"/>
            <p:cNvCxnSpPr/>
            <p:nvPr/>
          </p:nvCxnSpPr>
          <p:spPr>
            <a:xfrm rot="10800000">
              <a:off x="785786" y="3286124"/>
              <a:ext cx="1214446" cy="1588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直線コネクタ 20"/>
            <p:cNvCxnSpPr/>
            <p:nvPr/>
          </p:nvCxnSpPr>
          <p:spPr>
            <a:xfrm rot="10800000" flipV="1">
              <a:off x="739350" y="5000635"/>
              <a:ext cx="1332319" cy="1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2" name="上下矢印 21"/>
            <p:cNvSpPr/>
            <p:nvPr/>
          </p:nvSpPr>
          <p:spPr>
            <a:xfrm>
              <a:off x="959163" y="3286124"/>
              <a:ext cx="475063" cy="1696652"/>
            </a:xfrm>
            <a:prstGeom prst="upDownArrow">
              <a:avLst/>
            </a:prstGeom>
            <a:ln>
              <a:noFill/>
            </a:ln>
            <a:effec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3" name="テキスト ボックス 22"/>
          <p:cNvSpPr txBox="1"/>
          <p:nvPr/>
        </p:nvSpPr>
        <p:spPr>
          <a:xfrm>
            <a:off x="323528" y="3966601"/>
            <a:ext cx="2110642" cy="400110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sz="2000" err="1">
                <a:latin typeface="Symbol" pitchFamily="18" charset="2"/>
              </a:rPr>
              <a:t>Dn</a:t>
            </a:r>
            <a:r>
              <a:rPr lang="en-US" altLang="ja-JP" sz="2000" baseline="-25000" err="1"/>
              <a:t>HFS</a:t>
            </a:r>
            <a:r>
              <a:rPr lang="en-US" altLang="ja-JP" sz="2000">
                <a:latin typeface="Symbol" pitchFamily="18" charset="2"/>
              </a:rPr>
              <a:t> ≈ </a:t>
            </a:r>
            <a:r>
              <a:rPr kumimoji="1" lang="en-US" altLang="ja-JP" sz="2000"/>
              <a:t>4463 MHz</a:t>
            </a:r>
            <a:endParaRPr kumimoji="1" lang="ja-JP" altLang="en-US" sz="200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90409" y="1857364"/>
            <a:ext cx="3013582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rtlCol="0">
            <a:spAutoFit/>
          </a:bodyPr>
          <a:lstStyle/>
          <a:p>
            <a:r>
              <a:rPr lang="en-US" altLang="ja-JP" err="1">
                <a:latin typeface="Symbol" pitchFamily="18" charset="2"/>
              </a:rPr>
              <a:t>Dn</a:t>
            </a:r>
            <a:r>
              <a:rPr lang="en-US" altLang="ja-JP" baseline="-25000" err="1"/>
              <a:t>HFS</a:t>
            </a:r>
            <a:r>
              <a:rPr lang="en-US" altLang="ja-JP"/>
              <a:t>: Mu Hyperfine Structure</a:t>
            </a:r>
            <a:endParaRPr kumimoji="1" lang="ja-JP" altLang="en-US"/>
          </a:p>
        </p:txBody>
      </p:sp>
      <p:sp>
        <p:nvSpPr>
          <p:cNvPr id="48" name="テキスト ボックス 47"/>
          <p:cNvSpPr txBox="1"/>
          <p:nvPr/>
        </p:nvSpPr>
        <p:spPr>
          <a:xfrm>
            <a:off x="2467063" y="5333109"/>
            <a:ext cx="1622184" cy="646331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none" rtlCol="0">
            <a:spAutoFit/>
          </a:bodyPr>
          <a:lstStyle/>
          <a:p>
            <a:r>
              <a:rPr lang="en-US" altLang="ja-JP"/>
              <a:t>Pure lepton</a:t>
            </a:r>
            <a:endParaRPr kumimoji="1" lang="en-US" altLang="ja-JP"/>
          </a:p>
          <a:p>
            <a:r>
              <a:rPr kumimoji="1" lang="en-US" altLang="ja-JP">
                <a:latin typeface="Symbol" pitchFamily="18" charset="2"/>
              </a:rPr>
              <a:t>= </a:t>
            </a:r>
            <a:r>
              <a:rPr lang="en-US" altLang="ja-JP"/>
              <a:t>point particle</a:t>
            </a:r>
            <a:endParaRPr kumimoji="1" lang="ja-JP" altLang="en-US"/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67979" y="1257380"/>
            <a:ext cx="6282229" cy="502489"/>
          </a:xfrm>
          <a:prstGeom prst="rect">
            <a:avLst/>
          </a:prstGeom>
          <a:solidFill>
            <a:srgbClr val="FFC000">
              <a:alpha val="0"/>
            </a:srgbClr>
          </a:solidFill>
          <a:ln w="9525">
            <a:noFill/>
            <a:miter lim="800000"/>
            <a:headEnd/>
            <a:tailEnd/>
          </a:ln>
        </p:spPr>
      </p:pic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BEB2C-2FFD-4C9A-ACB6-1A5489D6516C}" type="datetime1">
              <a:rPr kumimoji="1" lang="ja-JP" altLang="en-US" smtClean="0"/>
              <a:t>2019/2/25</a:t>
            </a:fld>
            <a:endParaRPr kumimoji="1" lang="ja-JP" altLang="en-US"/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4</a:t>
            </a:fld>
            <a:endParaRPr kumimoji="1" lang="ja-JP" altLang="en-US"/>
          </a:p>
        </p:txBody>
      </p:sp>
      <p:sp>
        <p:nvSpPr>
          <p:cNvPr id="26" name="Title 2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sz="4400" kern="120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Muonium Hyperfine Structure</a:t>
            </a:r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7589474" y="2838110"/>
            <a:ext cx="593811" cy="2630789"/>
          </a:xfrm>
          <a:prstGeom prst="ellipse">
            <a:avLst/>
          </a:prstGeom>
          <a:noFill/>
          <a:ln w="19050" cmpd="sng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4777397" y="3582837"/>
            <a:ext cx="214315" cy="809286"/>
          </a:xfrm>
          <a:prstGeom prst="ellipse">
            <a:avLst/>
          </a:prstGeom>
          <a:noFill/>
          <a:ln w="190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テキスト ボックス 5"/>
          <p:cNvSpPr txBox="1"/>
          <p:nvPr/>
        </p:nvSpPr>
        <p:spPr>
          <a:xfrm>
            <a:off x="4764971" y="2284840"/>
            <a:ext cx="1548195" cy="30777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altLang="ja-JP" sz="1400" err="1">
                <a:solidFill>
                  <a:srgbClr val="FF6600"/>
                </a:solidFill>
              </a:rPr>
              <a:t>Breit</a:t>
            </a:r>
            <a:r>
              <a:rPr lang="en-US" altLang="ja-JP" sz="1400">
                <a:solidFill>
                  <a:srgbClr val="FF6600"/>
                </a:solidFill>
              </a:rPr>
              <a:t>-Rabi diagram</a:t>
            </a:r>
          </a:p>
        </p:txBody>
      </p:sp>
      <p:sp>
        <p:nvSpPr>
          <p:cNvPr id="35" name="テキスト ボックス 5">
            <a:extLst>
              <a:ext uri="{FF2B5EF4-FFF2-40B4-BE49-F238E27FC236}">
                <a16:creationId xmlns:a16="http://schemas.microsoft.com/office/drawing/2014/main" id="{078CAB7D-BD30-2A42-B734-519FBF26321C}"/>
              </a:ext>
            </a:extLst>
          </p:cNvPr>
          <p:cNvSpPr txBox="1"/>
          <p:nvPr/>
        </p:nvSpPr>
        <p:spPr>
          <a:xfrm>
            <a:off x="6029816" y="5589240"/>
            <a:ext cx="1494512" cy="2923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0" tIns="0" rIns="0" rtlCol="0">
            <a:spAutoFit/>
          </a:bodyPr>
          <a:lstStyle/>
          <a:p>
            <a:r>
              <a:rPr lang="en-US" altLang="ja-JP" sz="1600"/>
              <a:t>Magnetic Field (T)</a:t>
            </a:r>
            <a:endParaRPr kumimoji="1" lang="ja-JP" altLang="en-US" sz="1600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2056D4B5-0D66-45FD-9CA3-9A44CBD87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t>PhiPsi2019</a:t>
            </a:r>
            <a:endParaRPr kumimoji="1" lang="ja-JP" altLang="en-US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2589226"/>
            <a:ext cx="5895975" cy="276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/>
              <a:t>Determination of the </a:t>
            </a:r>
            <a:r>
              <a:rPr kumimoji="1" lang="en-US" altLang="ja-JP" err="1"/>
              <a:t>Muon</a:t>
            </a:r>
            <a:r>
              <a:rPr kumimoji="1" lang="en-US" altLang="ja-JP"/>
              <a:t> Mass</a:t>
            </a:r>
            <a:endParaRPr kumimoji="1" lang="ja-JP" altLang="en-US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395536" y="5631631"/>
            <a:ext cx="8352928" cy="46166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en-US" altLang="ja-JP" sz="2400"/>
              <a:t>Muon mass (CODATA2016) </a:t>
            </a:r>
            <a:r>
              <a:rPr lang="ja-JP" altLang="en-US" sz="2400"/>
              <a:t> </a:t>
            </a:r>
            <a:r>
              <a:rPr lang="en-US" altLang="ja-JP" sz="2400"/>
              <a:t>determined by</a:t>
            </a:r>
            <a:r>
              <a:rPr lang="ja-JP" altLang="en-US" sz="2400"/>
              <a:t> </a:t>
            </a:r>
            <a:r>
              <a:rPr kumimoji="1" lang="en-US" altLang="ja-JP" sz="2400" err="1"/>
              <a:t>MuHFS</a:t>
            </a:r>
            <a:r>
              <a:rPr kumimoji="1" lang="en-US" altLang="ja-JP" sz="2400"/>
              <a:t> (LAMPF 1999)</a:t>
            </a:r>
            <a:endParaRPr kumimoji="1" lang="ja-JP" altLang="en-US" sz="240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110726" y="4715432"/>
            <a:ext cx="1072266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kumimoji="1" lang="en-US" altLang="ja-JP"/>
              <a:t>Mu 1S-2S</a:t>
            </a: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4278375" y="4576933"/>
            <a:ext cx="724878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kumimoji="1" lang="en-US" altLang="ja-JP" err="1">
                <a:latin typeface="Symbol" pitchFamily="18" charset="2"/>
              </a:rPr>
              <a:t>m</a:t>
            </a:r>
            <a:r>
              <a:rPr kumimoji="1" lang="en-US" altLang="ja-JP" err="1"/>
              <a:t>SR</a:t>
            </a:r>
            <a:endParaRPr kumimoji="1" lang="en-US" altLang="ja-JP"/>
          </a:p>
          <a:p>
            <a:pPr algn="ctr"/>
            <a:r>
              <a:rPr lang="en-US" altLang="ja-JP"/>
              <a:t>in Br</a:t>
            </a:r>
            <a:r>
              <a:rPr lang="en-US" altLang="ja-JP" baseline="-25000"/>
              <a:t>2</a:t>
            </a:r>
            <a:endParaRPr kumimoji="1" lang="ja-JP" altLang="en-US" baseline="-2500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086382" y="4576933"/>
            <a:ext cx="1116674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kumimoji="1" lang="en-US" altLang="ja-JP" err="1"/>
              <a:t>MuHFS</a:t>
            </a:r>
            <a:endParaRPr kumimoji="1" lang="en-US" altLang="ja-JP"/>
          </a:p>
          <a:p>
            <a:pPr algn="ctr"/>
            <a:r>
              <a:rPr lang="en-US" altLang="ja-JP" err="1"/>
              <a:t>Breit</a:t>
            </a:r>
            <a:r>
              <a:rPr lang="en-US" altLang="ja-JP"/>
              <a:t>-Rabi</a:t>
            </a:r>
            <a:endParaRPr kumimoji="1" lang="en-US" altLang="ja-JP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6289137" y="4576933"/>
            <a:ext cx="1207831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kumimoji="1" lang="en-US" altLang="ja-JP" err="1"/>
              <a:t>MuHFS</a:t>
            </a:r>
            <a:endParaRPr kumimoji="1" lang="en-US" altLang="ja-JP"/>
          </a:p>
          <a:p>
            <a:pPr algn="ctr"/>
            <a:r>
              <a:rPr kumimoji="1" lang="en-US" altLang="ja-JP" err="1">
                <a:latin typeface="Symbol" pitchFamily="18" charset="2"/>
              </a:rPr>
              <a:t>Dn</a:t>
            </a:r>
            <a:r>
              <a:rPr kumimoji="1" lang="en-US" altLang="ja-JP"/>
              <a:t>(theory)</a:t>
            </a:r>
          </a:p>
        </p:txBody>
      </p:sp>
      <p:sp>
        <p:nvSpPr>
          <p:cNvPr id="12" name="正方形/長方形 11"/>
          <p:cNvSpPr/>
          <p:nvPr/>
        </p:nvSpPr>
        <p:spPr>
          <a:xfrm>
            <a:off x="6457553" y="2950345"/>
            <a:ext cx="1946367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 cmpd="sng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t">
            <a:spAutoFit/>
          </a:bodyPr>
          <a:lstStyle/>
          <a:p>
            <a:r>
              <a:rPr lang="en-US" altLang="ja-JP"/>
              <a:t>206.768 282 6 (46)</a:t>
            </a:r>
          </a:p>
          <a:p>
            <a:r>
              <a:rPr lang="en-US" altLang="ja-JP"/>
              <a:t>[22 ppb]</a:t>
            </a:r>
            <a:endParaRPr lang="ja-JP" altLang="en-US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5245417" y="1340768"/>
            <a:ext cx="2054206" cy="104910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 cmpd="sng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tIns="0" bIns="216000" rtlCol="0">
            <a:spAutoFit/>
          </a:bodyPr>
          <a:lstStyle/>
          <a:p>
            <a:r>
              <a:rPr kumimoji="1" lang="en-US" altLang="ja-JP" sz="5400"/>
              <a:t>m</a:t>
            </a:r>
            <a:r>
              <a:rPr kumimoji="1" lang="en-US" altLang="ja-JP" sz="5400" baseline="-25000">
                <a:latin typeface="Symbol" pitchFamily="18" charset="2"/>
              </a:rPr>
              <a:t>m</a:t>
            </a:r>
            <a:r>
              <a:rPr kumimoji="1" lang="en-US" altLang="ja-JP" sz="5400"/>
              <a:t>/m</a:t>
            </a:r>
            <a:r>
              <a:rPr kumimoji="1" lang="en-US" altLang="ja-JP" sz="5400" baseline="-25000"/>
              <a:t>e</a:t>
            </a:r>
            <a:endParaRPr kumimoji="1" lang="ja-JP" altLang="en-US" sz="5400" baseline="-2500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1403648" y="1595350"/>
            <a:ext cx="2460721" cy="53994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 cmpd="sng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tIns="0" bIns="108000" rtlCol="0">
            <a:spAutoFit/>
          </a:bodyPr>
          <a:lstStyle/>
          <a:p>
            <a:r>
              <a:rPr kumimoji="1" lang="en-US" altLang="ja-JP" sz="2800">
                <a:latin typeface="Symbol" pitchFamily="18" charset="2"/>
              </a:rPr>
              <a:t>m</a:t>
            </a:r>
            <a:r>
              <a:rPr kumimoji="1" lang="en-US" altLang="ja-JP" sz="2800" baseline="-25000">
                <a:latin typeface="Symbol" pitchFamily="18" charset="2"/>
              </a:rPr>
              <a:t>m</a:t>
            </a:r>
            <a:r>
              <a:rPr kumimoji="1" lang="en-US" altLang="ja-JP" sz="2800"/>
              <a:t>/</a:t>
            </a:r>
            <a:r>
              <a:rPr kumimoji="1" lang="en-US" altLang="ja-JP" sz="2800">
                <a:latin typeface="Symbol" pitchFamily="18" charset="2"/>
              </a:rPr>
              <a:t>m</a:t>
            </a:r>
            <a:r>
              <a:rPr kumimoji="1" lang="en-US" altLang="ja-JP" sz="2800" baseline="-25000"/>
              <a:t>p</a:t>
            </a:r>
            <a:r>
              <a:rPr kumimoji="1" lang="en-US" altLang="ja-JP" sz="2800"/>
              <a:t>, a</a:t>
            </a:r>
            <a:r>
              <a:rPr kumimoji="1" lang="en-US" altLang="ja-JP" sz="2800" baseline="-25000">
                <a:latin typeface="Symbol" pitchFamily="18" charset="2"/>
              </a:rPr>
              <a:t>m</a:t>
            </a:r>
            <a:r>
              <a:rPr kumimoji="1" lang="en-US" altLang="ja-JP" sz="2800"/>
              <a:t>, </a:t>
            </a:r>
            <a:r>
              <a:rPr kumimoji="1" lang="en-US" altLang="ja-JP" sz="2800">
                <a:latin typeface="Symbol" pitchFamily="18" charset="2"/>
              </a:rPr>
              <a:t>m</a:t>
            </a:r>
            <a:r>
              <a:rPr kumimoji="1" lang="en-US" altLang="ja-JP" sz="2800" baseline="-25000"/>
              <a:t>p</a:t>
            </a:r>
            <a:r>
              <a:rPr kumimoji="1" lang="en-US" altLang="ja-JP" sz="2800"/>
              <a:t>/</a:t>
            </a:r>
            <a:r>
              <a:rPr kumimoji="1" lang="en-US" altLang="ja-JP" sz="2800" err="1">
                <a:latin typeface="Symbol" pitchFamily="18" charset="2"/>
              </a:rPr>
              <a:t>m</a:t>
            </a:r>
            <a:r>
              <a:rPr kumimoji="1" lang="en-US" altLang="ja-JP" sz="2800" baseline="-25000" err="1"/>
              <a:t>B</a:t>
            </a:r>
            <a:endParaRPr kumimoji="1" lang="ja-JP" altLang="en-US" sz="2800" baseline="-25000"/>
          </a:p>
        </p:txBody>
      </p:sp>
      <p:sp>
        <p:nvSpPr>
          <p:cNvPr id="14" name="右矢印 13"/>
          <p:cNvSpPr/>
          <p:nvPr/>
        </p:nvSpPr>
        <p:spPr>
          <a:xfrm>
            <a:off x="4197703" y="1686726"/>
            <a:ext cx="714380" cy="3571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9DC9E-2BAF-4D78-A351-5992407B468E}" type="datetime1">
              <a:rPr kumimoji="1" lang="ja-JP" altLang="en-US" smtClean="0"/>
              <a:t>2019/2/25</a:t>
            </a:fld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40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67C6BA5-5FFE-451E-BB12-9AF20C7FCE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t>PhiPsi2019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8929783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CA1CF33-16D4-4DD8-85CB-42F9BE1406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2054F9C-F5FE-4745-A407-638B6840A8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47D1967-208A-4DE9-BA33-9393C87F7D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58939-7D4B-43FE-AA92-0ECB95989FF8}" type="datetime1">
              <a:rPr kumimoji="1" lang="ja-JP" altLang="en-US" smtClean="0"/>
              <a:t>2019/2/25</a:t>
            </a:fld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E412E6CE-B117-4BBB-A4B8-8426DFEDD0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41</a:t>
            </a:fld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1A892C22-0C46-4399-8977-532976C069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3623" y="368214"/>
            <a:ext cx="9216444" cy="5365042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558DEEBA-7873-493E-914D-51F97F87C78F}"/>
              </a:ext>
            </a:extLst>
          </p:cNvPr>
          <p:cNvSpPr txBox="1"/>
          <p:nvPr/>
        </p:nvSpPr>
        <p:spPr>
          <a:xfrm>
            <a:off x="6156176" y="6309320"/>
            <a:ext cx="19218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From K. Jungmann</a:t>
            </a:r>
            <a:endParaRPr kumimoji="1" lang="ja-JP" altLang="en-US" dirty="0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0FD52E22-EFBA-43DB-815F-0BB440FA7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t>PhiPsi2019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4865542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859181F4-141B-45F6-B3AD-32ACFC37AA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556" y="487173"/>
            <a:ext cx="7992887" cy="5883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テキスト ボックス 2">
            <a:extLst>
              <a:ext uri="{FF2B5EF4-FFF2-40B4-BE49-F238E27FC236}">
                <a16:creationId xmlns:a16="http://schemas.microsoft.com/office/drawing/2014/main" id="{AF5BC35E-D49E-44A4-8BB6-0CA21CCCE8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5656" y="188640"/>
            <a:ext cx="4269054" cy="546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r>
              <a:rPr lang="en-US" altLang="ja-JP" sz="2954" dirty="0"/>
              <a:t>Los Alamos  Experiment</a:t>
            </a:r>
            <a:endParaRPr lang="ja-JP" altLang="en-US" sz="2954" dirty="0"/>
          </a:p>
        </p:txBody>
      </p:sp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D81BB960-00E3-4B8B-8961-34C261B842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3671C-154D-4840-8929-36AD3C4BF490}" type="datetime1">
              <a:rPr kumimoji="1" lang="ja-JP" altLang="en-US" smtClean="0"/>
              <a:t>2019/2/25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B53D7C8E-D2B2-4522-A866-37AE0549E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t>PhiPsi2019</a:t>
            </a:r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09B52D5-E976-4ED7-8FB7-6EC1877FF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42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2307297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81FA972F-00E3-40D4-B45C-EEF10EB4C4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54" y="857251"/>
            <a:ext cx="8009792" cy="4418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正方形/長方形 2">
            <a:extLst>
              <a:ext uri="{FF2B5EF4-FFF2-40B4-BE49-F238E27FC236}">
                <a16:creationId xmlns:a16="http://schemas.microsoft.com/office/drawing/2014/main" id="{D39E5EA2-75E5-4ADF-8A28-0249E38D05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44462" y="5736982"/>
            <a:ext cx="4395627" cy="348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r>
              <a:rPr lang="nb-NO" altLang="ja-JP" sz="1662"/>
              <a:t>W. Liu</a:t>
            </a:r>
            <a:r>
              <a:rPr lang="nb-NO" altLang="ja-JP" sz="1662" i="1"/>
              <a:t> et al., Phys. Rev. Lett. </a:t>
            </a:r>
            <a:r>
              <a:rPr lang="nb-NO" altLang="ja-JP" sz="1662" b="1" i="1"/>
              <a:t>82, 711 (1999).</a:t>
            </a:r>
            <a:endParaRPr lang="ja-JP" altLang="en-US" sz="1662"/>
          </a:p>
        </p:txBody>
      </p:sp>
      <p:sp>
        <p:nvSpPr>
          <p:cNvPr id="4" name="テキスト ボックス 2">
            <a:extLst>
              <a:ext uri="{FF2B5EF4-FFF2-40B4-BE49-F238E27FC236}">
                <a16:creationId xmlns:a16="http://schemas.microsoft.com/office/drawing/2014/main" id="{FBBA03BD-144C-41D9-A080-0EC29A2688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7923" y="228337"/>
            <a:ext cx="4269054" cy="546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r>
              <a:rPr lang="en-US" altLang="ja-JP" sz="2954" dirty="0"/>
              <a:t>Los Alamos  Experiment</a:t>
            </a:r>
            <a:endParaRPr lang="ja-JP" altLang="en-US" sz="2954" dirty="0"/>
          </a:p>
        </p:txBody>
      </p:sp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F396CD2F-9244-46A9-81C3-B6FE1A1B38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3E59B-231A-4594-9478-A2D14B182B01}" type="datetime1">
              <a:rPr kumimoji="1" lang="ja-JP" altLang="en-US" smtClean="0"/>
              <a:t>2019/2/25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D795BC33-2D68-49C1-B8AF-34EB4D571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t>PhiPsi2019</a:t>
            </a:r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B71FC8ED-3148-4B78-AF16-35F3AC6A16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43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6705317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1695C0C7-D6BB-4E8F-8438-BA1F7264EF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58" y="2330103"/>
            <a:ext cx="4239356" cy="3626449"/>
          </a:xfrm>
          <a:prstGeom prst="rect">
            <a:avLst/>
          </a:prstGeom>
        </p:spPr>
      </p:pic>
      <p:pic>
        <p:nvPicPr>
          <p:cNvPr id="17410" name="Picture 6">
            <a:extLst>
              <a:ext uri="{FF2B5EF4-FFF2-40B4-BE49-F238E27FC236}">
                <a16:creationId xmlns:a16="http://schemas.microsoft.com/office/drawing/2014/main" id="{2D57C1B7-04DD-4ABD-B3CE-ADDECDB0F4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4822" y="2260744"/>
            <a:ext cx="5242413" cy="3519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タイトル 1">
            <a:extLst>
              <a:ext uri="{FF2B5EF4-FFF2-40B4-BE49-F238E27FC236}">
                <a16:creationId xmlns:a16="http://schemas.microsoft.com/office/drawing/2014/main" id="{248D9B18-6DE7-4695-8E78-A5E2FA7912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52536" y="63737"/>
            <a:ext cx="3637176" cy="1055077"/>
          </a:xfrm>
        </p:spPr>
        <p:txBody>
          <a:bodyPr/>
          <a:lstStyle/>
          <a:p>
            <a:r>
              <a:rPr lang="en-US" altLang="ja-JP" sz="2585" dirty="0"/>
              <a:t>Old Muonium Method</a:t>
            </a:r>
            <a:endParaRPr lang="ja-JP" altLang="en-US" sz="2585" dirty="0"/>
          </a:p>
        </p:txBody>
      </p:sp>
      <p:pic>
        <p:nvPicPr>
          <p:cNvPr id="17412" name="Picture 5">
            <a:extLst>
              <a:ext uri="{FF2B5EF4-FFF2-40B4-BE49-F238E27FC236}">
                <a16:creationId xmlns:a16="http://schemas.microsoft.com/office/drawing/2014/main" id="{8D088126-C0EF-40F3-BA12-EFE85C0FAF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87" y="5877272"/>
            <a:ext cx="4239357" cy="791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3" name="テキスト ボックス 5">
            <a:extLst>
              <a:ext uri="{FF2B5EF4-FFF2-40B4-BE49-F238E27FC236}">
                <a16:creationId xmlns:a16="http://schemas.microsoft.com/office/drawing/2014/main" id="{CD246E3C-ACA6-44E6-A2EC-2C843A67FF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17573" y="5780645"/>
            <a:ext cx="3680816" cy="887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r>
              <a:rPr lang="en-US" altLang="ja-JP" sz="2585" dirty="0">
                <a:solidFill>
                  <a:srgbClr val="FF0000"/>
                </a:solidFill>
              </a:rPr>
              <a:t>Delay time gate shows</a:t>
            </a:r>
          </a:p>
          <a:p>
            <a:pPr eaLnBrk="1" hangingPunct="1"/>
            <a:r>
              <a:rPr lang="en-US" altLang="ja-JP" sz="2585" dirty="0">
                <a:solidFill>
                  <a:srgbClr val="FF0000"/>
                </a:solidFill>
              </a:rPr>
              <a:t>more sharp resonance !</a:t>
            </a:r>
            <a:endParaRPr lang="ja-JP" altLang="en-US" sz="2585" dirty="0">
              <a:solidFill>
                <a:srgbClr val="FF0000"/>
              </a:solidFill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89911DC3-0EC5-4B1D-8281-AA1F7151952D}"/>
              </a:ext>
            </a:extLst>
          </p:cNvPr>
          <p:cNvSpPr txBox="1"/>
          <p:nvPr/>
        </p:nvSpPr>
        <p:spPr>
          <a:xfrm>
            <a:off x="1763688" y="1969309"/>
            <a:ext cx="1184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Simulation</a:t>
            </a:r>
            <a:endParaRPr kumimoji="1" lang="ja-JP" altLang="en-US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262DEDE-2BAB-4571-96CC-BA7AC02470CF}"/>
              </a:ext>
            </a:extLst>
          </p:cNvPr>
          <p:cNvSpPr txBox="1"/>
          <p:nvPr/>
        </p:nvSpPr>
        <p:spPr>
          <a:xfrm>
            <a:off x="5947661" y="1983290"/>
            <a:ext cx="15084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Measurement</a:t>
            </a:r>
            <a:endParaRPr kumimoji="1" lang="ja-JP" altLang="en-US" dirty="0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1C3BAAF5-6309-4D1B-AA9C-C67F96B9A9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59832" y="459720"/>
            <a:ext cx="5340601" cy="1474400"/>
          </a:xfrm>
          <a:prstGeom prst="rect">
            <a:avLst/>
          </a:prstGeom>
        </p:spPr>
      </p:pic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5FD268E-434C-4A00-AF68-EB3932B8DF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58B0B-8CC1-40AC-8FC4-A60346346544}" type="datetime1">
              <a:rPr kumimoji="1" lang="ja-JP" altLang="en-US" smtClean="0"/>
              <a:t>2019/2/25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39280BF-6405-4E95-BBF8-8B7EB6436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t>PhiPsi2019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DD27E74-EC39-4FA4-9F30-1624E80BC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44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7579805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94BCD23-A82E-4654-83F6-317168A829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C6AD913C-09E0-4CB1-A155-7B6CDD5922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37B3F-A254-45CA-B69E-CE72BB7A29EB}" type="datetime1">
              <a:rPr kumimoji="1" lang="ja-JP" altLang="en-US" smtClean="0"/>
              <a:t>2019/2/25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D55E97D8-40FB-4ADD-A11A-CB073B847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t>PhiPsi2019</a:t>
            </a:r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F0B89AE9-4FB4-41DB-B5DC-1C71DB2EE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45</a:t>
            </a:fld>
            <a:endParaRPr kumimoji="1" lang="ja-JP" altLang="en-US"/>
          </a:p>
        </p:txBody>
      </p:sp>
      <p:graphicFrame>
        <p:nvGraphicFramePr>
          <p:cNvPr id="6" name="Table 8">
            <a:extLst>
              <a:ext uri="{FF2B5EF4-FFF2-40B4-BE49-F238E27FC236}">
                <a16:creationId xmlns:a16="http://schemas.microsoft.com/office/drawing/2014/main" id="{E91769F8-0C90-416D-9216-2E29659B745A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048360" y="2053999"/>
          <a:ext cx="7272000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60000">
                  <a:extLst>
                    <a:ext uri="{9D8B030D-6E8A-4147-A177-3AD203B41FA5}">
                      <a16:colId xmlns:a16="http://schemas.microsoft.com/office/drawing/2014/main" val="963209791"/>
                    </a:ext>
                  </a:extLst>
                </a:gridCol>
                <a:gridCol w="1440000">
                  <a:extLst>
                    <a:ext uri="{9D8B030D-6E8A-4147-A177-3AD203B41FA5}">
                      <a16:colId xmlns:a16="http://schemas.microsoft.com/office/drawing/2014/main" val="1809476998"/>
                    </a:ext>
                  </a:extLst>
                </a:gridCol>
                <a:gridCol w="1440000">
                  <a:extLst>
                    <a:ext uri="{9D8B030D-6E8A-4147-A177-3AD203B41FA5}">
                      <a16:colId xmlns:a16="http://schemas.microsoft.com/office/drawing/2014/main" val="3221553248"/>
                    </a:ext>
                  </a:extLst>
                </a:gridCol>
                <a:gridCol w="2232000">
                  <a:extLst>
                    <a:ext uri="{9D8B030D-6E8A-4147-A177-3AD203B41FA5}">
                      <a16:colId xmlns:a16="http://schemas.microsoft.com/office/drawing/2014/main" val="3012893124"/>
                    </a:ext>
                  </a:extLst>
                </a:gridCol>
              </a:tblGrid>
              <a:tr h="152450"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</a:pPr>
                      <a:r>
                        <a:rPr lang="en-US"/>
                        <a:t>Hydrogen-like atom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</a:pPr>
                      <a:r>
                        <a:rPr lang="en-US" dirty="0"/>
                        <a:t>Experiment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</a:pPr>
                      <a:r>
                        <a:rPr lang="en-US"/>
                        <a:t>Theory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</a:pPr>
                      <a:r>
                        <a:rPr lang="en-US">
                          <a:latin typeface="Symbol" pitchFamily="2" charset="2"/>
                        </a:rPr>
                        <a:t>(</a:t>
                      </a:r>
                      <a:r>
                        <a:rPr lang="en-US" err="1">
                          <a:latin typeface="Symbol" pitchFamily="2" charset="2"/>
                        </a:rPr>
                        <a:t>Dn</a:t>
                      </a:r>
                      <a:r>
                        <a:rPr lang="en-US" baseline="-25000" err="1"/>
                        <a:t>theo</a:t>
                      </a:r>
                      <a:r>
                        <a:rPr lang="en-US">
                          <a:latin typeface="Symbol" pitchFamily="2" charset="2"/>
                        </a:rPr>
                        <a:t> - </a:t>
                      </a:r>
                      <a:r>
                        <a:rPr lang="en-US" err="1">
                          <a:latin typeface="Symbol" pitchFamily="2" charset="2"/>
                        </a:rPr>
                        <a:t>Dn</a:t>
                      </a:r>
                      <a:r>
                        <a:rPr lang="en-US" baseline="-25000" err="1"/>
                        <a:t>exp</a:t>
                      </a:r>
                      <a:r>
                        <a:rPr lang="en-US"/>
                        <a:t>)/</a:t>
                      </a:r>
                      <a:r>
                        <a:rPr lang="en-US" err="1">
                          <a:latin typeface="Symbol" pitchFamily="2" charset="2"/>
                        </a:rPr>
                        <a:t>Dn</a:t>
                      </a:r>
                      <a:r>
                        <a:rPr lang="en-US" baseline="-25000" err="1"/>
                        <a:t>exp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07551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</a:pPr>
                      <a:r>
                        <a:rPr lang="en-US"/>
                        <a:t>Hydrogen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</a:pPr>
                      <a:r>
                        <a:rPr lang="en-US"/>
                        <a:t>0.2 ppt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</a:pPr>
                      <a:r>
                        <a:rPr lang="en-US"/>
                        <a:t>1.2 ppm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</a:pPr>
                      <a:r>
                        <a:rPr lang="en-US"/>
                        <a:t>(-0.45 ± 1.2) ppm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38623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</a:pPr>
                      <a:r>
                        <a:rPr lang="en-US"/>
                        <a:t>Positronium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</a:pPr>
                      <a:r>
                        <a:rPr lang="en-US"/>
                        <a:t>3.3 ppm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</a:pPr>
                      <a:r>
                        <a:rPr lang="en-US"/>
                        <a:t>2.0 ppm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</a:pPr>
                      <a:r>
                        <a:rPr lang="en-US"/>
                        <a:t>(15 ± 4) ppm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66393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</a:pPr>
                      <a:r>
                        <a:rPr lang="en-US"/>
                        <a:t>Muonium</a:t>
                      </a:r>
                      <a:r>
                        <a:rPr lang="en-US" sz="1600"/>
                        <a:t> (Zero-Field)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</a:pPr>
                      <a:r>
                        <a:rPr lang="en-US"/>
                        <a:t>310 ppb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</a:pPr>
                      <a:r>
                        <a:rPr lang="en-US"/>
                        <a:t>61 ppb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</a:pPr>
                      <a:r>
                        <a:rPr lang="en-US"/>
                        <a:t>(150 ± 320) ppb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72996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</a:pPr>
                      <a:r>
                        <a:rPr lang="en-US"/>
                        <a:t>Muonium</a:t>
                      </a:r>
                      <a:r>
                        <a:rPr lang="en-US" sz="1600"/>
                        <a:t> (High-Field)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</a:pPr>
                      <a:r>
                        <a:rPr lang="en-US"/>
                        <a:t>12 ppb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</a:pPr>
                      <a:r>
                        <a:rPr lang="en-US"/>
                        <a:t>61 ppb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</a:pPr>
                      <a:r>
                        <a:rPr lang="en-US" dirty="0"/>
                        <a:t>(23 ± 62) ppb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6446624"/>
                  </a:ext>
                </a:extLst>
              </a:tr>
            </a:tbl>
          </a:graphicData>
        </a:graphic>
      </p:graphicFrame>
      <p:sp>
        <p:nvSpPr>
          <p:cNvPr id="7" name="TextBox 11">
            <a:extLst>
              <a:ext uri="{FF2B5EF4-FFF2-40B4-BE49-F238E27FC236}">
                <a16:creationId xmlns:a16="http://schemas.microsoft.com/office/drawing/2014/main" id="{0BE0B7A8-78C8-404C-AB4D-E2670E5775DE}"/>
              </a:ext>
            </a:extLst>
          </p:cNvPr>
          <p:cNvSpPr txBox="1"/>
          <p:nvPr/>
        </p:nvSpPr>
        <p:spPr>
          <a:xfrm>
            <a:off x="435888" y="1556792"/>
            <a:ext cx="60316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Precision of the hyperfine structure (HFS, </a:t>
            </a:r>
            <a:r>
              <a:rPr lang="en-US" sz="2400" b="1" dirty="0" err="1">
                <a:latin typeface="Symbol" pitchFamily="2" charset="2"/>
              </a:rPr>
              <a:t>Dn</a:t>
            </a:r>
            <a:r>
              <a:rPr lang="en-US" sz="2400" b="1" dirty="0"/>
              <a:t>):</a:t>
            </a:r>
          </a:p>
        </p:txBody>
      </p:sp>
    </p:spTree>
    <p:extLst>
      <p:ext uri="{BB962C8B-B14F-4D97-AF65-F5344CB8AC3E}">
        <p14:creationId xmlns:p14="http://schemas.microsoft.com/office/powerpoint/2010/main" val="142023326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Breit-Rabi">
            <a:extLst>
              <a:ext uri="{FF2B5EF4-FFF2-40B4-BE49-F238E27FC236}">
                <a16:creationId xmlns:a16="http://schemas.microsoft.com/office/drawing/2014/main" id="{11C85C78-3716-4806-B576-668710DBE8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4824" y="725367"/>
            <a:ext cx="5269176" cy="4791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" name="直線矢印コネクタ 18">
            <a:extLst>
              <a:ext uri="{FF2B5EF4-FFF2-40B4-BE49-F238E27FC236}">
                <a16:creationId xmlns:a16="http://schemas.microsoft.com/office/drawing/2014/main" id="{DC739873-7EF9-4AA2-B875-A2349E233B01}"/>
              </a:ext>
            </a:extLst>
          </p:cNvPr>
          <p:cNvCxnSpPr/>
          <p:nvPr/>
        </p:nvCxnSpPr>
        <p:spPr>
          <a:xfrm rot="16200000" flipH="1">
            <a:off x="6465033" y="3429000"/>
            <a:ext cx="329712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6" name="タイトル 1">
            <a:extLst>
              <a:ext uri="{FF2B5EF4-FFF2-40B4-BE49-F238E27FC236}">
                <a16:creationId xmlns:a16="http://schemas.microsoft.com/office/drawing/2014/main" id="{3773E736-0CE3-437A-A6F9-AD09C472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263769"/>
            <a:ext cx="3385038" cy="1055077"/>
          </a:xfrm>
        </p:spPr>
        <p:txBody>
          <a:bodyPr/>
          <a:lstStyle/>
          <a:p>
            <a:pPr eaLnBrk="1" hangingPunct="1"/>
            <a:r>
              <a:rPr lang="en-US" altLang="ja-JP" sz="2954">
                <a:solidFill>
                  <a:schemeClr val="accent2"/>
                </a:solidFill>
              </a:rPr>
              <a:t>Breit Rabi Diagram</a:t>
            </a:r>
            <a:endParaRPr lang="ja-JP" altLang="en-US" sz="2954">
              <a:solidFill>
                <a:schemeClr val="accent2"/>
              </a:solidFill>
            </a:endParaRPr>
          </a:p>
        </p:txBody>
      </p:sp>
      <p:pic>
        <p:nvPicPr>
          <p:cNvPr id="3077" name="Picture 2">
            <a:extLst>
              <a:ext uri="{FF2B5EF4-FFF2-40B4-BE49-F238E27FC236}">
                <a16:creationId xmlns:a16="http://schemas.microsoft.com/office/drawing/2014/main" id="{669CD858-E14B-4B23-9CAF-E7F2F8B384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648558"/>
            <a:ext cx="3385038" cy="1046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3">
            <a:extLst>
              <a:ext uri="{FF2B5EF4-FFF2-40B4-BE49-F238E27FC236}">
                <a16:creationId xmlns:a16="http://schemas.microsoft.com/office/drawing/2014/main" id="{EB357052-496F-4717-ABAD-986DD0E2B4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808" y="2967404"/>
            <a:ext cx="2967404" cy="263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円/楕円 20">
            <a:extLst>
              <a:ext uri="{FF2B5EF4-FFF2-40B4-BE49-F238E27FC236}">
                <a16:creationId xmlns:a16="http://schemas.microsoft.com/office/drawing/2014/main" id="{17600601-AB6B-4580-A7AF-F4387182635A}"/>
              </a:ext>
            </a:extLst>
          </p:cNvPr>
          <p:cNvSpPr/>
          <p:nvPr/>
        </p:nvSpPr>
        <p:spPr>
          <a:xfrm>
            <a:off x="7478695" y="1640743"/>
            <a:ext cx="285750" cy="527538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220" tIns="47610" rIns="95220" bIns="47610" anchor="ctr"/>
          <a:lstStyle/>
          <a:p>
            <a:pPr algn="ctr">
              <a:defRPr/>
            </a:pPr>
            <a:endParaRPr lang="ja-JP" altLang="en-US" sz="1662"/>
          </a:p>
        </p:txBody>
      </p:sp>
      <p:sp>
        <p:nvSpPr>
          <p:cNvPr id="22" name="円/楕円 21">
            <a:extLst>
              <a:ext uri="{FF2B5EF4-FFF2-40B4-BE49-F238E27FC236}">
                <a16:creationId xmlns:a16="http://schemas.microsoft.com/office/drawing/2014/main" id="{F45927EF-CEC4-4A64-9C80-68B079BB0DC6}"/>
              </a:ext>
            </a:extLst>
          </p:cNvPr>
          <p:cNvSpPr/>
          <p:nvPr/>
        </p:nvSpPr>
        <p:spPr>
          <a:xfrm>
            <a:off x="7503117" y="3857625"/>
            <a:ext cx="285750" cy="527538"/>
          </a:xfrm>
          <a:prstGeom prst="ellipse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220" tIns="47610" rIns="95220" bIns="47610" anchor="ctr"/>
          <a:lstStyle/>
          <a:p>
            <a:pPr algn="ctr">
              <a:defRPr/>
            </a:pPr>
            <a:endParaRPr lang="ja-JP" altLang="en-US" sz="1662"/>
          </a:p>
        </p:txBody>
      </p:sp>
      <p:cxnSp>
        <p:nvCxnSpPr>
          <p:cNvPr id="24" name="直線コネクタ 23">
            <a:extLst>
              <a:ext uri="{FF2B5EF4-FFF2-40B4-BE49-F238E27FC236}">
                <a16:creationId xmlns:a16="http://schemas.microsoft.com/office/drawing/2014/main" id="{BC67FAE4-F357-4DFA-9A5F-D02856A21F94}"/>
              </a:ext>
            </a:extLst>
          </p:cNvPr>
          <p:cNvCxnSpPr/>
          <p:nvPr/>
        </p:nvCxnSpPr>
        <p:spPr>
          <a:xfrm>
            <a:off x="153866" y="2044212"/>
            <a:ext cx="285750" cy="1465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コネクタ 25">
            <a:extLst>
              <a:ext uri="{FF2B5EF4-FFF2-40B4-BE49-F238E27FC236}">
                <a16:creationId xmlns:a16="http://schemas.microsoft.com/office/drawing/2014/main" id="{9E74B845-F37A-43A5-8981-C381AAF8660A}"/>
              </a:ext>
            </a:extLst>
          </p:cNvPr>
          <p:cNvCxnSpPr/>
          <p:nvPr/>
        </p:nvCxnSpPr>
        <p:spPr>
          <a:xfrm>
            <a:off x="153866" y="2571751"/>
            <a:ext cx="351692" cy="1465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42026D55-54E8-4342-AFEF-CE2D3BE731C1}"/>
              </a:ext>
            </a:extLst>
          </p:cNvPr>
          <p:cNvCxnSpPr/>
          <p:nvPr/>
        </p:nvCxnSpPr>
        <p:spPr>
          <a:xfrm rot="5400000" flipH="1" flipV="1">
            <a:off x="6452089" y="1746739"/>
            <a:ext cx="329712" cy="1465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矢印コネクタ 15">
            <a:extLst>
              <a:ext uri="{FF2B5EF4-FFF2-40B4-BE49-F238E27FC236}">
                <a16:creationId xmlns:a16="http://schemas.microsoft.com/office/drawing/2014/main" id="{8C6C4782-34F9-448E-99FE-D1BCBE6AB20A}"/>
              </a:ext>
            </a:extLst>
          </p:cNvPr>
          <p:cNvCxnSpPr/>
          <p:nvPr/>
        </p:nvCxnSpPr>
        <p:spPr>
          <a:xfrm rot="5400000" flipH="1" flipV="1">
            <a:off x="6485060" y="1581883"/>
            <a:ext cx="659423" cy="146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矢印コネクタ 16">
            <a:extLst>
              <a:ext uri="{FF2B5EF4-FFF2-40B4-BE49-F238E27FC236}">
                <a16:creationId xmlns:a16="http://schemas.microsoft.com/office/drawing/2014/main" id="{CDA44D8A-5A36-4D2E-B72C-1B6CED696764}"/>
              </a:ext>
            </a:extLst>
          </p:cNvPr>
          <p:cNvCxnSpPr/>
          <p:nvPr/>
        </p:nvCxnSpPr>
        <p:spPr>
          <a:xfrm rot="16200000" flipH="1">
            <a:off x="6453554" y="2867758"/>
            <a:ext cx="328246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矢印コネクタ 17">
            <a:extLst>
              <a:ext uri="{FF2B5EF4-FFF2-40B4-BE49-F238E27FC236}">
                <a16:creationId xmlns:a16="http://schemas.microsoft.com/office/drawing/2014/main" id="{FF536CC5-58B9-4CFB-A300-7F79FC689BD0}"/>
              </a:ext>
            </a:extLst>
          </p:cNvPr>
          <p:cNvCxnSpPr/>
          <p:nvPr/>
        </p:nvCxnSpPr>
        <p:spPr>
          <a:xfrm rot="5400000" flipH="1" flipV="1">
            <a:off x="6485060" y="2702902"/>
            <a:ext cx="659423" cy="146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矢印コネクタ 19">
            <a:extLst>
              <a:ext uri="{FF2B5EF4-FFF2-40B4-BE49-F238E27FC236}">
                <a16:creationId xmlns:a16="http://schemas.microsoft.com/office/drawing/2014/main" id="{9974CF25-CDA7-4027-B503-B20A2D4F5B4F}"/>
              </a:ext>
            </a:extLst>
          </p:cNvPr>
          <p:cNvCxnSpPr/>
          <p:nvPr/>
        </p:nvCxnSpPr>
        <p:spPr>
          <a:xfrm rot="16200000" flipH="1">
            <a:off x="6485060" y="3450279"/>
            <a:ext cx="659423" cy="146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矢印コネクタ 22">
            <a:extLst>
              <a:ext uri="{FF2B5EF4-FFF2-40B4-BE49-F238E27FC236}">
                <a16:creationId xmlns:a16="http://schemas.microsoft.com/office/drawing/2014/main" id="{18A7FA15-D919-43F2-B47D-4A650C226030}"/>
              </a:ext>
            </a:extLst>
          </p:cNvPr>
          <p:cNvCxnSpPr/>
          <p:nvPr/>
        </p:nvCxnSpPr>
        <p:spPr>
          <a:xfrm rot="5400000" flipH="1" flipV="1">
            <a:off x="6451356" y="4121394"/>
            <a:ext cx="329712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矢印コネクタ 24">
            <a:extLst>
              <a:ext uri="{FF2B5EF4-FFF2-40B4-BE49-F238E27FC236}">
                <a16:creationId xmlns:a16="http://schemas.microsoft.com/office/drawing/2014/main" id="{EAA0AB9D-C970-48D9-B00B-992551E469EE}"/>
              </a:ext>
            </a:extLst>
          </p:cNvPr>
          <p:cNvCxnSpPr/>
          <p:nvPr/>
        </p:nvCxnSpPr>
        <p:spPr>
          <a:xfrm rot="16200000" flipH="1">
            <a:off x="6485060" y="4285517"/>
            <a:ext cx="659423" cy="146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90" name="テキスト ボックス 26">
            <a:extLst>
              <a:ext uri="{FF2B5EF4-FFF2-40B4-BE49-F238E27FC236}">
                <a16:creationId xmlns:a16="http://schemas.microsoft.com/office/drawing/2014/main" id="{B8467BBB-58EC-4DB9-83F2-40B3E4A4C7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84327" y="989136"/>
            <a:ext cx="293077" cy="348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r>
              <a:rPr lang="en-US" altLang="ja-JP" sz="1662" i="1">
                <a:solidFill>
                  <a:schemeClr val="accent1"/>
                </a:solidFill>
                <a:latin typeface="Symbol" panose="05050102010706020507" pitchFamily="18" charset="2"/>
              </a:rPr>
              <a:t>m </a:t>
            </a:r>
            <a:endParaRPr lang="ja-JP" altLang="en-US" sz="1662" i="1">
              <a:solidFill>
                <a:schemeClr val="accent1"/>
              </a:solidFill>
              <a:latin typeface="Symbol" panose="05050102010706020507" pitchFamily="18" charset="2"/>
            </a:endParaRPr>
          </a:p>
        </p:txBody>
      </p:sp>
      <p:sp>
        <p:nvSpPr>
          <p:cNvPr id="3091" name="テキスト ボックス 27">
            <a:extLst>
              <a:ext uri="{FF2B5EF4-FFF2-40B4-BE49-F238E27FC236}">
                <a16:creationId xmlns:a16="http://schemas.microsoft.com/office/drawing/2014/main" id="{49E49494-4F8D-4820-B3C1-8685C5A535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8097" y="989136"/>
            <a:ext cx="288680" cy="348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r>
              <a:rPr lang="en-US" altLang="ja-JP" sz="1662" i="1">
                <a:solidFill>
                  <a:srgbClr val="FF0000"/>
                </a:solidFill>
              </a:rPr>
              <a:t>e</a:t>
            </a:r>
            <a:endParaRPr lang="ja-JP" altLang="en-US" sz="1662" i="1">
              <a:solidFill>
                <a:srgbClr val="FF0000"/>
              </a:solidFill>
            </a:endParaRPr>
          </a:p>
        </p:txBody>
      </p:sp>
      <p:pic>
        <p:nvPicPr>
          <p:cNvPr id="3093" name="Picture 21">
            <a:extLst>
              <a:ext uri="{FF2B5EF4-FFF2-40B4-BE49-F238E27FC236}">
                <a16:creationId xmlns:a16="http://schemas.microsoft.com/office/drawing/2014/main" id="{818D0456-A602-4241-BBC8-C12A96C068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70" y="3335435"/>
            <a:ext cx="1396080" cy="1481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E8A59586-B30E-4B7D-8A6B-D154A69DDE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6741" y="5366238"/>
            <a:ext cx="7525224" cy="1277907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408DF33C-6FB4-4AED-A55D-B93F44AE3D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9712" y="4717683"/>
            <a:ext cx="3307570" cy="643212"/>
          </a:xfrm>
          <a:prstGeom prst="rect">
            <a:avLst/>
          </a:prstGeom>
        </p:spPr>
      </p:pic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86809EC-C4AD-46B4-B31A-FCF8E4128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B8000-5C26-4EB1-9364-772D71D1EE01}" type="datetime1">
              <a:rPr kumimoji="1" lang="ja-JP" altLang="en-US" smtClean="0"/>
              <a:t>2019/2/25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4186AAE-E9E1-4D2F-8FC9-52F51461FB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t>PhiPsi2019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B9E3B9E-8628-48D9-9482-4B34393B3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46</a:t>
            </a:fld>
            <a:endParaRPr kumimoji="1" lang="ja-JP" altLang="en-US"/>
          </a:p>
        </p:txBody>
      </p:sp>
    </p:spTree>
  </p:cSld>
  <p:clrMapOvr>
    <a:masterClrMapping/>
  </p:clrMapOvr>
  <p:transition>
    <p:wipe dir="d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96646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dirty="0"/>
              <a:t>Gas Chamber and Gas Handling</a:t>
            </a:r>
          </a:p>
        </p:txBody>
      </p:sp>
      <p:pic>
        <p:nvPicPr>
          <p:cNvPr id="344" name="IMG_7033.jpe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158909" y="1004560"/>
            <a:ext cx="4329458" cy="3247093"/>
          </a:xfrm>
          <a:prstGeom prst="rect">
            <a:avLst/>
          </a:prstGeom>
          <a:ln w="12700">
            <a:miter lim="400000"/>
          </a:ln>
        </p:spPr>
      </p:pic>
      <p:pic>
        <p:nvPicPr>
          <p:cNvPr id="345" name="IMG_7030.jpe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4689214" y="1005902"/>
            <a:ext cx="4325877" cy="3244409"/>
          </a:xfrm>
          <a:prstGeom prst="rect">
            <a:avLst/>
          </a:prstGeom>
          <a:ln w="12700">
            <a:miter lim="400000"/>
          </a:ln>
        </p:spPr>
      </p:pic>
      <p:sp>
        <p:nvSpPr>
          <p:cNvPr id="346" name="Shape 346"/>
          <p:cNvSpPr/>
          <p:nvPr/>
        </p:nvSpPr>
        <p:spPr>
          <a:xfrm>
            <a:off x="120899" y="4456403"/>
            <a:ext cx="8902202" cy="12622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 marL="261928" indent="-261928">
              <a:spcBef>
                <a:spcPts val="1406"/>
              </a:spcBef>
              <a:buClr>
                <a:srgbClr val="A93400"/>
              </a:buClr>
              <a:buSzPct val="125000"/>
              <a:buFont typeface="Lucida Grande"/>
              <a:buChar char="■"/>
              <a:defRPr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425 mm length, 280 mm diameter, 100 μm Al beam window</a:t>
            </a:r>
          </a:p>
          <a:p>
            <a:pPr marL="261928" indent="-261928">
              <a:spcBef>
                <a:spcPts val="1406"/>
              </a:spcBef>
              <a:buClr>
                <a:srgbClr val="A93400"/>
              </a:buClr>
              <a:buSzPct val="125000"/>
              <a:buFont typeface="Lucida Grande"/>
              <a:buChar char="■"/>
              <a:defRPr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Gas pressure is monitored by a capacitance gauge</a:t>
            </a:r>
          </a:p>
          <a:p>
            <a:pPr marL="261928" indent="-261928">
              <a:spcBef>
                <a:spcPts val="1406"/>
              </a:spcBef>
              <a:buClr>
                <a:srgbClr val="A93400"/>
              </a:buClr>
              <a:buSzPct val="125000"/>
              <a:buFont typeface="Lucida Grande"/>
              <a:buChar char="■"/>
              <a:defRPr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Gas purity is measured by Q-Mass spectrometer</a:t>
            </a: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E346180C-533E-4062-874C-6F354395B1A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n-US" altLang="ja-JP" smtClean="0"/>
              <a:pPr lvl="0"/>
              <a:t>47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31153941"/>
      </p:ext>
    </p:extLst>
  </p:cSld>
  <p:clrMapOvr>
    <a:masterClrMapping/>
  </p:clrMapOvr>
  <p:transition spd="slow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err="1"/>
              <a:t>Muon</a:t>
            </a:r>
            <a:r>
              <a:rPr lang="en-US" altLang="ja-JP"/>
              <a:t> Beam Profile Monitor 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C7D43-B78F-4207-88A8-0CC668E3C7B1}" type="datetime1">
              <a:rPr kumimoji="1" lang="ja-JP" altLang="en-US" smtClean="0"/>
              <a:t>2019/2/25</a:t>
            </a:fld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48</a:t>
            </a:fld>
            <a:endParaRPr kumimoji="1" lang="ja-JP" altLang="en-US"/>
          </a:p>
        </p:txBody>
      </p:sp>
      <p:grpSp>
        <p:nvGrpSpPr>
          <p:cNvPr id="20" name="Group 19"/>
          <p:cNvGrpSpPr/>
          <p:nvPr/>
        </p:nvGrpSpPr>
        <p:grpSpPr>
          <a:xfrm>
            <a:off x="323529" y="1268760"/>
            <a:ext cx="5400600" cy="4783161"/>
            <a:chOff x="467544" y="1412776"/>
            <a:chExt cx="5690593" cy="5040000"/>
          </a:xfrm>
        </p:grpSpPr>
        <p:pic>
          <p:nvPicPr>
            <p:cNvPr id="21" name="P1020233.jpeg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7544" y="1412776"/>
              <a:ext cx="5690593" cy="5040000"/>
            </a:xfrm>
            <a:prstGeom prst="rect">
              <a:avLst/>
            </a:prstGeom>
            <a:ln w="12700"/>
          </p:spPr>
        </p:pic>
        <p:sp>
          <p:nvSpPr>
            <p:cNvPr id="22" name="Shape 149"/>
            <p:cNvSpPr/>
            <p:nvPr/>
          </p:nvSpPr>
          <p:spPr>
            <a:xfrm rot="3600000">
              <a:off x="1094494" y="4162834"/>
              <a:ext cx="1237053" cy="410369"/>
            </a:xfrm>
            <a:prstGeom prst="rect">
              <a:avLst/>
            </a:prstGeom>
            <a:solidFill>
              <a:srgbClr val="FFFFFF">
                <a:alpha val="80332"/>
              </a:srgbClr>
            </a:solidFill>
            <a:ln w="12700">
              <a:solidFill>
                <a:srgbClr val="000000">
                  <a:alpha val="80332"/>
                </a:srgbClr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anchor="ctr">
              <a:spAutoFit/>
            </a:bodyPr>
            <a:lstStyle>
              <a:lvl1pPr marL="0" marR="0" algn="ctr" defTabSz="584200">
                <a:lnSpc>
                  <a:spcPct val="80000"/>
                </a:lnSpc>
                <a:defRPr sz="4500">
                  <a:solidFill>
                    <a:srgbClr val="424242"/>
                  </a:solidFill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r>
                <a:rPr sz="2400"/>
                <a:t>100 mm</a:t>
              </a:r>
            </a:p>
          </p:txBody>
        </p:sp>
        <p:sp>
          <p:nvSpPr>
            <p:cNvPr id="23" name="Shape 150"/>
            <p:cNvSpPr/>
            <p:nvPr/>
          </p:nvSpPr>
          <p:spPr>
            <a:xfrm>
              <a:off x="1460817" y="3084875"/>
              <a:ext cx="1338316" cy="2318029"/>
            </a:xfrm>
            <a:prstGeom prst="line">
              <a:avLst/>
            </a:prstGeom>
            <a:ln w="63500">
              <a:solidFill>
                <a:srgbClr val="FFFFFF">
                  <a:alpha val="85000"/>
                </a:srgbClr>
              </a:solidFill>
              <a:miter lim="400000"/>
              <a:headEnd type="triangle"/>
              <a:tailEnd type="triangle"/>
            </a:ln>
          </p:spPr>
          <p:txBody>
            <a:bodyPr lIns="50800" tIns="50800" rIns="50800" bIns="50800" anchor="ctr"/>
            <a:lstStyle/>
            <a:p>
              <a:pPr marL="0" marR="0" algn="ctr" defTabSz="419081">
                <a:defRPr sz="2400">
                  <a:solidFill>
                    <a:srgbClr val="FFFFFF"/>
                  </a:solidFill>
                  <a:uFillTx/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139952" y="5013176"/>
            <a:ext cx="2006828" cy="1405467"/>
            <a:chOff x="12580947" y="28930854"/>
            <a:chExt cx="2006828" cy="1405467"/>
          </a:xfrm>
        </p:grpSpPr>
        <p:pic>
          <p:nvPicPr>
            <p:cNvPr id="25" name="IMG_3028.jpeg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938" t="8324" r="13667" b="7077"/>
            <a:stretch/>
          </p:blipFill>
          <p:spPr>
            <a:xfrm>
              <a:off x="12580947" y="28930854"/>
              <a:ext cx="2006828" cy="140546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6" name="Shape 90"/>
            <p:cNvSpPr/>
            <p:nvPr/>
          </p:nvSpPr>
          <p:spPr>
            <a:xfrm rot="20213979">
              <a:off x="13101712" y="29564340"/>
              <a:ext cx="1145950" cy="471924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marL="0" marR="0" algn="ctr" defTabSz="584200">
                <a:defRPr sz="4500">
                  <a:solidFill>
                    <a:srgbClr val="424242"/>
                  </a:solidFill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r>
                <a:rPr sz="2400"/>
                <a:t>100 μm</a:t>
              </a:r>
            </a:p>
          </p:txBody>
        </p:sp>
        <p:sp>
          <p:nvSpPr>
            <p:cNvPr id="27" name="Shape 91"/>
            <p:cNvSpPr/>
            <p:nvPr/>
          </p:nvSpPr>
          <p:spPr>
            <a:xfrm flipV="1">
              <a:off x="12779522" y="29428950"/>
              <a:ext cx="631471" cy="251576"/>
            </a:xfrm>
            <a:prstGeom prst="line">
              <a:avLst/>
            </a:prstGeom>
            <a:noFill/>
            <a:ln w="63500" cap="flat">
              <a:solidFill>
                <a:schemeClr val="accent4">
                  <a:alpha val="85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spAutoFit/>
            </a:bodyPr>
            <a:lstStyle/>
            <a:p>
              <a:pPr marL="0" marR="0" algn="ctr" defTabSz="419081">
                <a:defRPr sz="2400">
                  <a:solidFill>
                    <a:srgbClr val="FFFFFF"/>
                  </a:solidFill>
                  <a:uFillTx/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 sz="2000"/>
            </a:p>
          </p:txBody>
        </p:sp>
        <p:sp>
          <p:nvSpPr>
            <p:cNvPr id="28" name="Shape 92"/>
            <p:cNvSpPr/>
            <p:nvPr/>
          </p:nvSpPr>
          <p:spPr>
            <a:xfrm flipV="1">
              <a:off x="13533559" y="29121126"/>
              <a:ext cx="631471" cy="251576"/>
            </a:xfrm>
            <a:prstGeom prst="line">
              <a:avLst/>
            </a:prstGeom>
            <a:noFill/>
            <a:ln w="63500" cap="flat">
              <a:solidFill>
                <a:schemeClr val="accent4">
                  <a:alpha val="85000"/>
                </a:schemeClr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50800" tIns="50800" rIns="50800" bIns="50800" numCol="1" anchor="ctr">
              <a:spAutoFit/>
            </a:bodyPr>
            <a:lstStyle/>
            <a:p>
              <a:pPr marL="0" marR="0" algn="ctr" defTabSz="419081">
                <a:defRPr sz="2400">
                  <a:solidFill>
                    <a:srgbClr val="FFFFFF"/>
                  </a:solidFill>
                  <a:uFillTx/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 sz="2000"/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5796136" y="1340768"/>
            <a:ext cx="33478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/>
              <a:t>Two layers of 100-µm fiber </a:t>
            </a:r>
            <a:r>
              <a:rPr lang="en-US" sz="2000" err="1"/>
              <a:t>hodoscope</a:t>
            </a:r>
            <a:r>
              <a:rPr lang="ja-JP" altLang="en-US" sz="2000"/>
              <a:t> </a:t>
            </a:r>
            <a:r>
              <a:rPr lang="en-US" altLang="ja-JP" sz="2000"/>
              <a:t>(2x16ch)</a:t>
            </a:r>
            <a:r>
              <a:rPr lang="en-US" sz="2000"/>
              <a:t>.</a:t>
            </a:r>
          </a:p>
          <a:p>
            <a:pPr marL="285750" indent="-285750">
              <a:buFont typeface="Arial"/>
              <a:buChar char="•"/>
            </a:pPr>
            <a:r>
              <a:rPr lang="en-US" sz="2000"/>
              <a:t>3 x 3mm</a:t>
            </a:r>
            <a:r>
              <a:rPr lang="en-US" sz="2000" baseline="30000"/>
              <a:t>2</a:t>
            </a:r>
            <a:r>
              <a:rPr lang="en-US" sz="2000"/>
              <a:t> active area MPPC with 15-µm pixel pitch.</a:t>
            </a:r>
          </a:p>
          <a:p>
            <a:pPr marL="285750" indent="-285750">
              <a:buFont typeface="Arial"/>
              <a:buChar char="•"/>
            </a:pPr>
            <a:r>
              <a:rPr lang="en-US" sz="2000"/>
              <a:t>EASIROC readout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6376902" y="3069160"/>
            <a:ext cx="1939514" cy="1800000"/>
            <a:chOff x="19814842" y="25697776"/>
            <a:chExt cx="3766408" cy="3495481"/>
          </a:xfrm>
        </p:grpSpPr>
        <p:pic>
          <p:nvPicPr>
            <p:cNvPr id="31" name="FBPM_Result_Run3083.pdf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9814842" y="25697776"/>
              <a:ext cx="3766408" cy="3254908"/>
            </a:xfrm>
            <a:prstGeom prst="rect">
              <a:avLst/>
            </a:prstGeom>
            <a:ln w="12700"/>
          </p:spPr>
        </p:pic>
        <p:sp>
          <p:nvSpPr>
            <p:cNvPr id="32" name="Shape 158"/>
            <p:cNvSpPr/>
            <p:nvPr/>
          </p:nvSpPr>
          <p:spPr>
            <a:xfrm>
              <a:off x="20724298" y="27895585"/>
              <a:ext cx="2427305" cy="61760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anchor="ctr">
              <a:spAutoFit/>
            </a:bodyPr>
            <a:lstStyle>
              <a:lvl1pPr>
                <a:defRPr sz="3500"/>
              </a:lvl1pPr>
            </a:lstStyle>
            <a:p>
              <a:pPr algn="ctr"/>
              <a:r>
                <a:rPr sz="1400">
                  <a:solidFill>
                    <a:srgbClr val="FF0000"/>
                  </a:solidFill>
                </a:rPr>
                <a:t>σ=20.8±1.5 mm</a:t>
              </a:r>
            </a:p>
          </p:txBody>
        </p:sp>
        <p:sp>
          <p:nvSpPr>
            <p:cNvPr id="33" name="Shape 144"/>
            <p:cNvSpPr/>
            <p:nvPr/>
          </p:nvSpPr>
          <p:spPr>
            <a:xfrm>
              <a:off x="20268720" y="28782888"/>
              <a:ext cx="3189963" cy="410369"/>
            </a:xfrm>
            <a:prstGeom prst="rect">
              <a:avLst/>
            </a:prstGeom>
            <a:solidFill>
              <a:srgbClr val="FFFFFF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anchor="ctr">
              <a:noAutofit/>
            </a:bodyPr>
            <a:lstStyle>
              <a:lvl1pPr>
                <a:defRPr>
                  <a:solidFill>
                    <a:srgbClr val="242424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pPr algn="ctr"/>
              <a:r>
                <a:rPr lang="en-US" sz="1400"/>
                <a:t>Horizontal position</a:t>
              </a:r>
              <a:r>
                <a:rPr sz="1400"/>
                <a:t> (</a:t>
              </a:r>
              <a:r>
                <a:rPr lang="en-US" sz="1400"/>
                <a:t>mm</a:t>
              </a:r>
              <a:r>
                <a:rPr sz="1400"/>
                <a:t>)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6408324" y="4892055"/>
            <a:ext cx="1908092" cy="1777305"/>
            <a:chOff x="25769758" y="25845026"/>
            <a:chExt cx="3705388" cy="3451408"/>
          </a:xfrm>
        </p:grpSpPr>
        <p:pic>
          <p:nvPicPr>
            <p:cNvPr id="35" name="FBPM_Result_Run3083.pdf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25769758" y="25845026"/>
              <a:ext cx="3705388" cy="3225163"/>
            </a:xfrm>
            <a:prstGeom prst="rect">
              <a:avLst/>
            </a:prstGeom>
            <a:ln w="12700"/>
          </p:spPr>
        </p:pic>
        <p:sp>
          <p:nvSpPr>
            <p:cNvPr id="36" name="Shape 159"/>
            <p:cNvSpPr/>
            <p:nvPr/>
          </p:nvSpPr>
          <p:spPr>
            <a:xfrm>
              <a:off x="26648182" y="27989915"/>
              <a:ext cx="2427304" cy="61760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anchor="ctr">
              <a:spAutoFit/>
            </a:bodyPr>
            <a:lstStyle>
              <a:lvl1pPr>
                <a:defRPr sz="3500"/>
              </a:lvl1pPr>
            </a:lstStyle>
            <a:p>
              <a:pPr algn="ctr"/>
              <a:r>
                <a:rPr sz="1400">
                  <a:solidFill>
                    <a:srgbClr val="FF0000"/>
                  </a:solidFill>
                </a:rPr>
                <a:t>σ=26.5±2.8 mm</a:t>
              </a:r>
            </a:p>
          </p:txBody>
        </p:sp>
        <p:sp>
          <p:nvSpPr>
            <p:cNvPr id="37" name="Shape 144"/>
            <p:cNvSpPr/>
            <p:nvPr/>
          </p:nvSpPr>
          <p:spPr>
            <a:xfrm>
              <a:off x="26166871" y="28886065"/>
              <a:ext cx="3189963" cy="410369"/>
            </a:xfrm>
            <a:prstGeom prst="rect">
              <a:avLst/>
            </a:prstGeom>
            <a:solidFill>
              <a:srgbClr val="FFFFFF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anchor="ctr">
              <a:noAutofit/>
            </a:bodyPr>
            <a:lstStyle>
              <a:lvl1pPr>
                <a:defRPr>
                  <a:solidFill>
                    <a:srgbClr val="242424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pPr algn="ctr"/>
              <a:r>
                <a:rPr lang="en-US" sz="1400"/>
                <a:t>Vertical position</a:t>
              </a:r>
              <a:r>
                <a:rPr sz="1400"/>
                <a:t> (</a:t>
              </a:r>
              <a:r>
                <a:rPr lang="en-US" sz="1400"/>
                <a:t>mm</a:t>
              </a:r>
              <a:r>
                <a:rPr sz="1400"/>
                <a:t>)</a:t>
              </a:r>
            </a:p>
          </p:txBody>
        </p:sp>
      </p:grpSp>
      <p:sp>
        <p:nvSpPr>
          <p:cNvPr id="39" name="テキスト ボックス 16"/>
          <p:cNvSpPr txBox="1"/>
          <p:nvPr/>
        </p:nvSpPr>
        <p:spPr>
          <a:xfrm>
            <a:off x="6792823" y="899428"/>
            <a:ext cx="2243673" cy="369332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none" rtlCol="0">
            <a:spAutoFit/>
          </a:bodyPr>
          <a:lstStyle/>
          <a:p>
            <a:r>
              <a:rPr lang="en-US" altLang="ja-JP">
                <a:solidFill>
                  <a:srgbClr val="215968"/>
                </a:solidFill>
              </a:rPr>
              <a:t>Kanda, Ueno, Toyoda</a:t>
            </a:r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F622757C-0513-4548-A232-78337663D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t>PhiPsi2019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257863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908720"/>
            <a:ext cx="4204416" cy="1908199"/>
          </a:xfrm>
          <a:prstGeom prst="rect">
            <a:avLst/>
          </a:prstGeom>
        </p:spPr>
      </p:pic>
      <p:pic>
        <p:nvPicPr>
          <p:cNvPr id="15" name="Picture 14" descr="TBPM-Kand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2572" y="3501008"/>
            <a:ext cx="5653107" cy="331236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/>
              <a:t>Offline 3D Beam Profile Monitor 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B0A23-DC0F-4F08-833E-6FD23FDF77DD}" type="datetime1">
              <a:rPr kumimoji="1" lang="ja-JP" altLang="en-US" smtClean="0"/>
              <a:t>2019/2/25</a:t>
            </a:fld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49</a:t>
            </a:fld>
            <a:endParaRPr kumimoji="1" lang="ja-JP" altLang="en-US"/>
          </a:p>
        </p:txBody>
      </p:sp>
      <p:grpSp>
        <p:nvGrpSpPr>
          <p:cNvPr id="18" name="Group 17"/>
          <p:cNvGrpSpPr/>
          <p:nvPr/>
        </p:nvGrpSpPr>
        <p:grpSpPr>
          <a:xfrm>
            <a:off x="2339752" y="3356992"/>
            <a:ext cx="1034914" cy="2057670"/>
            <a:chOff x="2445246" y="3300157"/>
            <a:chExt cx="1034914" cy="2057670"/>
          </a:xfrm>
          <a:noFill/>
        </p:grpSpPr>
        <p:sp>
          <p:nvSpPr>
            <p:cNvPr id="10" name="TextBox 9"/>
            <p:cNvSpPr txBox="1"/>
            <p:nvPr/>
          </p:nvSpPr>
          <p:spPr>
            <a:xfrm>
              <a:off x="2445246" y="3300157"/>
              <a:ext cx="833562" cy="276999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marL="0" marR="301066" defTabSz="12319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b="1" u="none" strike="noStrike" cap="none" spc="0" normalizeH="0">
                  <a:ln>
                    <a:noFill/>
                  </a:ln>
                  <a:solidFill>
                    <a:srgbClr val="000090"/>
                  </a:solidFill>
                  <a:effectLst/>
                  <a:uFill>
                    <a:solidFill>
                      <a:srgbClr val="000000"/>
                    </a:solidFill>
                  </a:uFill>
                  <a:ea typeface="Arial"/>
                  <a:cs typeface="Helvetica Neue Thin"/>
                  <a:sym typeface="Arial"/>
                </a:rPr>
                <a:t>Actuator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445246" y="3804213"/>
              <a:ext cx="577081" cy="276999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marL="0" marR="301066" defTabSz="12319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b="1" u="none" strike="noStrike" cap="none" spc="0" normalizeH="0">
                  <a:ln>
                    <a:noFill/>
                  </a:ln>
                  <a:solidFill>
                    <a:srgbClr val="000090"/>
                  </a:solidFill>
                  <a:effectLst/>
                  <a:uFill>
                    <a:solidFill>
                      <a:srgbClr val="000000"/>
                    </a:solidFill>
                  </a:uFill>
                  <a:ea typeface="Arial"/>
                  <a:cs typeface="Helvetica Neue Thin"/>
                  <a:sym typeface="Arial"/>
                </a:rPr>
                <a:t>Screw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445246" y="4114829"/>
              <a:ext cx="869905" cy="553998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marL="0" marR="301066" defTabSz="12319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b="1" u="none" strike="noStrike" cap="none" spc="0" normalizeH="0">
                  <a:ln>
                    <a:noFill/>
                  </a:ln>
                  <a:solidFill>
                    <a:srgbClr val="000090"/>
                  </a:solidFill>
                  <a:effectLst/>
                  <a:uFill>
                    <a:solidFill>
                      <a:srgbClr val="000000"/>
                    </a:solidFill>
                  </a:uFill>
                  <a:ea typeface="Arial"/>
                  <a:cs typeface="Helvetica Neue Thin"/>
                  <a:sym typeface="Arial"/>
                </a:rPr>
                <a:t>Kr Gas</a:t>
              </a:r>
            </a:p>
            <a:p>
              <a:pPr marL="0" marR="301066" defTabSz="12319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b="1" u="none" strike="noStrike" cap="none" spc="0" normalizeH="0">
                  <a:ln>
                    <a:noFill/>
                  </a:ln>
                  <a:solidFill>
                    <a:srgbClr val="000090"/>
                  </a:solidFill>
                  <a:effectLst/>
                  <a:uFill>
                    <a:solidFill>
                      <a:srgbClr val="000000"/>
                    </a:solidFill>
                  </a:uFill>
                  <a:ea typeface="Arial"/>
                  <a:cs typeface="Helvetica Neue Thin"/>
                  <a:sym typeface="Arial"/>
                </a:rPr>
                <a:t>Chamber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445246" y="5080828"/>
              <a:ext cx="1034914" cy="276999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marL="0" marR="301066" defTabSz="12319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b="1" u="none" strike="noStrike" cap="none" spc="0" normalizeH="0">
                  <a:ln>
                    <a:noFill/>
                  </a:ln>
                  <a:solidFill>
                    <a:srgbClr val="000090"/>
                  </a:solidFill>
                  <a:effectLst/>
                  <a:uFill>
                    <a:solidFill>
                      <a:srgbClr val="000000"/>
                    </a:solidFill>
                  </a:uFill>
                  <a:ea typeface="Arial"/>
                  <a:cs typeface="Helvetica Neue Thin"/>
                  <a:sym typeface="Arial"/>
                </a:rPr>
                <a:t>Scintillator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6792726" y="4304129"/>
            <a:ext cx="1878668" cy="2509247"/>
            <a:chOff x="6605988" y="3994031"/>
            <a:chExt cx="1878668" cy="2509247"/>
          </a:xfrm>
          <a:solidFill>
            <a:srgbClr val="FFFFFF">
              <a:alpha val="60000"/>
            </a:srgbClr>
          </a:solidFill>
        </p:grpSpPr>
        <p:sp>
          <p:nvSpPr>
            <p:cNvPr id="19" name="TextBox 18"/>
            <p:cNvSpPr txBox="1"/>
            <p:nvPr/>
          </p:nvSpPr>
          <p:spPr>
            <a:xfrm>
              <a:off x="6605988" y="5495166"/>
              <a:ext cx="528728" cy="276999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marL="0" marR="301066" algn="ctr" defTabSz="12319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b="1" u="none" strike="noStrike" cap="none" spc="0" normalizeH="0">
                  <a:ln>
                    <a:noFill/>
                  </a:ln>
                  <a:solidFill>
                    <a:srgbClr val="000090"/>
                  </a:solidFill>
                  <a:effectLst/>
                  <a:uFill>
                    <a:solidFill>
                      <a:srgbClr val="000000"/>
                    </a:solidFill>
                  </a:uFill>
                  <a:ea typeface="Arial"/>
                  <a:cs typeface="Helvetica Neue Thin"/>
                  <a:sym typeface="Arial"/>
                </a:rPr>
                <a:t>Stage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7644169" y="5949280"/>
              <a:ext cx="840487" cy="553998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marL="0" marR="301066" algn="ctr" defTabSz="12319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b="1" u="none" strike="noStrike" cap="none" spc="0" normalizeH="0">
                  <a:ln>
                    <a:noFill/>
                  </a:ln>
                  <a:solidFill>
                    <a:srgbClr val="000090"/>
                  </a:solidFill>
                  <a:effectLst/>
                  <a:uFill>
                    <a:solidFill>
                      <a:srgbClr val="000000"/>
                    </a:solidFill>
                  </a:uFill>
                  <a:ea typeface="Arial"/>
                  <a:cs typeface="Helvetica Neue Thin"/>
                  <a:sym typeface="Arial"/>
                </a:rPr>
                <a:t>Linear</a:t>
              </a:r>
            </a:p>
            <a:p>
              <a:pPr marL="0" marR="301066" algn="ctr" defTabSz="12319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b="1" u="none" strike="noStrike" cap="none" spc="0" normalizeH="0">
                  <a:ln>
                    <a:noFill/>
                  </a:ln>
                  <a:solidFill>
                    <a:srgbClr val="000090"/>
                  </a:solidFill>
                  <a:effectLst/>
                  <a:uFill>
                    <a:solidFill>
                      <a:srgbClr val="000000"/>
                    </a:solidFill>
                  </a:uFill>
                  <a:ea typeface="Arial"/>
                  <a:cs typeface="Helvetica Neue Thin"/>
                  <a:sym typeface="Arial"/>
                </a:rPr>
                <a:t>Actuator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852970" y="3994031"/>
              <a:ext cx="389868" cy="276999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marL="0" marR="301066" algn="ctr" defTabSz="12319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b="1" u="none" strike="noStrike" cap="none" spc="0" normalizeH="0">
                  <a:ln>
                    <a:noFill/>
                  </a:ln>
                  <a:solidFill>
                    <a:srgbClr val="000090"/>
                  </a:solidFill>
                  <a:effectLst/>
                  <a:uFill>
                    <a:solidFill>
                      <a:srgbClr val="000000"/>
                    </a:solidFill>
                  </a:uFill>
                  <a:ea typeface="Arial"/>
                  <a:cs typeface="Helvetica Neue Thin"/>
                  <a:sym typeface="Arial"/>
                </a:rPr>
                <a:t>CCD</a:t>
              </a:r>
            </a:p>
          </p:txBody>
        </p:sp>
      </p:grpSp>
      <p:pic>
        <p:nvPicPr>
          <p:cNvPr id="23" name="Picture 22" descr="TBPM-Chamber_v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92" y="3501008"/>
            <a:ext cx="2194560" cy="2804160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4126100" y="1326347"/>
            <a:ext cx="4838388" cy="2030645"/>
            <a:chOff x="-1620688" y="1065920"/>
            <a:chExt cx="12148988" cy="5098864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1620688" y="1484784"/>
              <a:ext cx="5584923" cy="4680000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133264" y="1118484"/>
              <a:ext cx="6395036" cy="4932000"/>
            </a:xfrm>
            <a:prstGeom prst="rect">
              <a:avLst/>
            </a:prstGeom>
          </p:spPr>
        </p:pic>
        <p:sp>
          <p:nvSpPr>
            <p:cNvPr id="36" name="Shape 157"/>
            <p:cNvSpPr/>
            <p:nvPr/>
          </p:nvSpPr>
          <p:spPr>
            <a:xfrm>
              <a:off x="599999" y="1065920"/>
              <a:ext cx="1644781" cy="34881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anchor="ctr">
              <a:spAutoFit/>
            </a:bodyPr>
            <a:lstStyle>
              <a:lvl1pPr>
                <a:defRPr sz="4500"/>
              </a:lvl1pPr>
            </a:lstStyle>
            <a:p>
              <a:pPr algn="ctr"/>
              <a:r>
                <a:rPr lang="en-US" sz="1600" err="1"/>
                <a:t>Muon</a:t>
              </a:r>
              <a:r>
                <a:rPr lang="en-US" sz="1600"/>
                <a:t> beam width</a:t>
              </a:r>
              <a:endParaRPr sz="1600"/>
            </a:p>
          </p:txBody>
        </p:sp>
        <p:sp>
          <p:nvSpPr>
            <p:cNvPr id="37" name="Shape 157"/>
            <p:cNvSpPr/>
            <p:nvPr/>
          </p:nvSpPr>
          <p:spPr>
            <a:xfrm>
              <a:off x="7269275" y="1065920"/>
              <a:ext cx="1705695" cy="34881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anchor="ctr">
              <a:spAutoFit/>
            </a:bodyPr>
            <a:lstStyle>
              <a:lvl1pPr>
                <a:defRPr sz="4500"/>
              </a:lvl1pPr>
            </a:lstStyle>
            <a:p>
              <a:pPr algn="ctr"/>
              <a:r>
                <a:rPr lang="en-US" sz="1600" err="1"/>
                <a:t>Muon</a:t>
              </a:r>
              <a:r>
                <a:rPr lang="en-US" sz="1600"/>
                <a:t> beam center</a:t>
              </a:r>
              <a:endParaRPr sz="1600"/>
            </a:p>
          </p:txBody>
        </p:sp>
        <p:cxnSp>
          <p:nvCxnSpPr>
            <p:cNvPr id="38" name="Straight Arrow Connector 37"/>
            <p:cNvCxnSpPr/>
            <p:nvPr/>
          </p:nvCxnSpPr>
          <p:spPr>
            <a:xfrm>
              <a:off x="7172049" y="1787098"/>
              <a:ext cx="0" cy="1396997"/>
            </a:xfrm>
            <a:prstGeom prst="straightConnector1">
              <a:avLst/>
            </a:prstGeom>
            <a:noFill/>
            <a:ln w="12700" cap="flat">
              <a:solidFill>
                <a:srgbClr val="0000FF"/>
              </a:solidFill>
              <a:prstDash val="solid"/>
              <a:round/>
              <a:headEnd type="arrow"/>
              <a:tailEnd type="arrow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39" name="Shape 157"/>
            <p:cNvSpPr/>
            <p:nvPr/>
          </p:nvSpPr>
          <p:spPr>
            <a:xfrm rot="16200000">
              <a:off x="5951637" y="2084543"/>
              <a:ext cx="1634684" cy="79857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anchor="ctr">
              <a:spAutoFit/>
            </a:bodyPr>
            <a:lstStyle>
              <a:lvl1pPr>
                <a:defRPr sz="4500"/>
              </a:lvl1pPr>
            </a:lstStyle>
            <a:p>
              <a:pPr algn="ctr"/>
              <a:r>
                <a:rPr lang="en-US" sz="1400">
                  <a:solidFill>
                    <a:srgbClr val="0000FF"/>
                  </a:solidFill>
                </a:rPr>
                <a:t>± 2 mm</a:t>
              </a:r>
              <a:endParaRPr sz="1400">
                <a:solidFill>
                  <a:srgbClr val="0000FF"/>
                </a:solidFill>
              </a:endParaRPr>
            </a:p>
          </p:txBody>
        </p:sp>
        <p:cxnSp>
          <p:nvCxnSpPr>
            <p:cNvPr id="40" name="Straight Arrow Connector 39"/>
            <p:cNvCxnSpPr/>
            <p:nvPr/>
          </p:nvCxnSpPr>
          <p:spPr>
            <a:xfrm>
              <a:off x="7172049" y="3738923"/>
              <a:ext cx="0" cy="1396997"/>
            </a:xfrm>
            <a:prstGeom prst="straightConnector1">
              <a:avLst/>
            </a:prstGeom>
            <a:noFill/>
            <a:ln w="12700" cap="flat">
              <a:solidFill>
                <a:srgbClr val="0000FF"/>
              </a:solidFill>
              <a:prstDash val="solid"/>
              <a:round/>
              <a:headEnd type="arrow"/>
              <a:tailEnd type="arrow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41" name="Shape 157"/>
            <p:cNvSpPr/>
            <p:nvPr/>
          </p:nvSpPr>
          <p:spPr>
            <a:xfrm rot="16200000">
              <a:off x="5951637" y="4036368"/>
              <a:ext cx="1634684" cy="79857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anchor="ctr">
              <a:spAutoFit/>
            </a:bodyPr>
            <a:lstStyle>
              <a:lvl1pPr>
                <a:defRPr sz="4500"/>
              </a:lvl1pPr>
            </a:lstStyle>
            <a:p>
              <a:pPr algn="ctr"/>
              <a:r>
                <a:rPr lang="en-US" sz="1400">
                  <a:solidFill>
                    <a:srgbClr val="0000FF"/>
                  </a:solidFill>
                </a:rPr>
                <a:t>± 2 mm</a:t>
              </a:r>
              <a:endParaRPr sz="1400">
                <a:solidFill>
                  <a:srgbClr val="0000FF"/>
                </a:solidFill>
              </a:endParaRPr>
            </a:p>
          </p:txBody>
        </p:sp>
      </p:grpSp>
      <p:sp>
        <p:nvSpPr>
          <p:cNvPr id="43" name="テキスト ボックス 16"/>
          <p:cNvSpPr txBox="1"/>
          <p:nvPr/>
        </p:nvSpPr>
        <p:spPr>
          <a:xfrm>
            <a:off x="6483431" y="899428"/>
            <a:ext cx="2553065" cy="369332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none" rtlCol="0">
            <a:spAutoFit/>
          </a:bodyPr>
          <a:lstStyle/>
          <a:p>
            <a:r>
              <a:rPr lang="en-US" altLang="ja-JP">
                <a:solidFill>
                  <a:srgbClr val="215968"/>
                </a:solidFill>
              </a:rPr>
              <a:t>Ueno, Kanda, Toyoda, Ito</a:t>
            </a:r>
            <a:endParaRPr lang="ja-JP" altLang="en-US">
              <a:solidFill>
                <a:srgbClr val="215968"/>
              </a:solidFill>
            </a:endParaRPr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58CB511F-0B30-46BF-9BED-7F9ECA12DF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t>PhiPsi2019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201585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/>
          <p:cNvSpPr txBox="1"/>
          <p:nvPr/>
        </p:nvSpPr>
        <p:spPr>
          <a:xfrm>
            <a:off x="1222168" y="1501815"/>
            <a:ext cx="756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951038" algn="l"/>
                <a:tab pos="5908675" algn="l"/>
              </a:tabLst>
            </a:pPr>
            <a:r>
              <a:rPr lang="en-US" altLang="ja-JP" sz="2800" err="1">
                <a:latin typeface="Symbol" panose="05050102010706020507" pitchFamily="18" charset="2"/>
              </a:rPr>
              <a:t>n</a:t>
            </a:r>
            <a:r>
              <a:rPr lang="en-US" altLang="ja-JP" sz="2800" baseline="-25000" err="1"/>
              <a:t>HFS</a:t>
            </a:r>
            <a:r>
              <a:rPr lang="en-US" altLang="ja-JP" sz="2800"/>
              <a:t>(</a:t>
            </a:r>
            <a:r>
              <a:rPr lang="en-US" altLang="ja-JP" sz="2800" err="1"/>
              <a:t>exp</a:t>
            </a:r>
            <a:r>
              <a:rPr lang="en-US" altLang="ja-JP" sz="2800"/>
              <a:t>)	</a:t>
            </a:r>
            <a:r>
              <a:rPr kumimoji="1" lang="en-US" altLang="ja-JP" sz="2800"/>
              <a:t>4463.302 765 (53) MHz</a:t>
            </a:r>
            <a:r>
              <a:rPr lang="en-US" altLang="ja-JP" sz="2800"/>
              <a:t>	</a:t>
            </a:r>
            <a:r>
              <a:rPr kumimoji="1" lang="en-US" altLang="ja-JP" sz="2400"/>
              <a:t>[</a:t>
            </a:r>
            <a:r>
              <a:rPr lang="en-US" altLang="ja-JP" sz="2400"/>
              <a:t>12</a:t>
            </a:r>
            <a:r>
              <a:rPr kumimoji="1" lang="en-US" altLang="ja-JP" sz="2400"/>
              <a:t> ppb]</a:t>
            </a:r>
            <a:endParaRPr kumimoji="1" lang="ja-JP" altLang="en-US" sz="240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222168" y="3085991"/>
            <a:ext cx="7560000" cy="2503249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>
              <a:tabLst>
                <a:tab pos="1951038" algn="l"/>
                <a:tab pos="5908675" algn="l"/>
              </a:tabLst>
            </a:pPr>
            <a:r>
              <a:rPr lang="en-US" altLang="ja-JP" sz="2800" dirty="0" err="1">
                <a:latin typeface="Symbol" panose="05050102010706020507" pitchFamily="18" charset="2"/>
              </a:rPr>
              <a:t>n</a:t>
            </a:r>
            <a:r>
              <a:rPr lang="en-US" altLang="ja-JP" sz="2800" baseline="-25000" dirty="0" err="1"/>
              <a:t>HFS</a:t>
            </a:r>
            <a:r>
              <a:rPr lang="en-US" altLang="ja-JP" sz="2800" dirty="0"/>
              <a:t>(theory)	4463</a:t>
            </a:r>
            <a:r>
              <a:rPr kumimoji="1" lang="en-US" altLang="ja-JP" sz="2800" dirty="0"/>
              <a:t>.302 </a:t>
            </a:r>
            <a:r>
              <a:rPr lang="en-US" altLang="ja-JP" sz="2800" dirty="0"/>
              <a:t>868 </a:t>
            </a:r>
            <a:r>
              <a:rPr kumimoji="1" lang="en-US" altLang="ja-JP" sz="2800" dirty="0"/>
              <a:t>(</a:t>
            </a:r>
            <a:r>
              <a:rPr lang="en-US" altLang="ja-JP" sz="2800" dirty="0"/>
              <a:t>271) MHz	</a:t>
            </a:r>
            <a:r>
              <a:rPr lang="en-US" altLang="ja-JP" sz="2400" dirty="0"/>
              <a:t>[61 ppb]</a:t>
            </a:r>
            <a:r>
              <a:rPr lang="en-US" altLang="ja-JP" sz="2800" dirty="0"/>
              <a:t> </a:t>
            </a:r>
            <a:endParaRPr kumimoji="1" lang="en-US" altLang="ja-JP" sz="1600" dirty="0"/>
          </a:p>
          <a:p>
            <a:pPr>
              <a:tabLst>
                <a:tab pos="1951038" algn="l"/>
                <a:tab pos="5908675" algn="l"/>
              </a:tabLst>
            </a:pPr>
            <a:r>
              <a:rPr lang="en-US" altLang="ja-JP" sz="2800" dirty="0" err="1">
                <a:latin typeface="Symbol" panose="05050102010706020507" pitchFamily="18" charset="2"/>
              </a:rPr>
              <a:t>n</a:t>
            </a:r>
            <a:r>
              <a:rPr lang="en-US" altLang="ja-JP" sz="2800" baseline="-25000" dirty="0" err="1"/>
              <a:t>HFS</a:t>
            </a:r>
            <a:r>
              <a:rPr lang="en-US" altLang="ja-JP" sz="2800" dirty="0"/>
              <a:t>(QED)	4463.302 720 </a:t>
            </a:r>
            <a:r>
              <a:rPr lang="en-US" altLang="ja-JP" sz="2800" dirty="0">
                <a:solidFill>
                  <a:srgbClr val="00B0F0"/>
                </a:solidFill>
              </a:rPr>
              <a:t>(253) </a:t>
            </a:r>
            <a:r>
              <a:rPr lang="en-US" altLang="ja-JP" sz="2800" dirty="0">
                <a:solidFill>
                  <a:srgbClr val="7030A0"/>
                </a:solidFill>
              </a:rPr>
              <a:t>(98) </a:t>
            </a:r>
            <a:r>
              <a:rPr lang="en-US" altLang="ja-JP" sz="2800" dirty="0">
                <a:solidFill>
                  <a:srgbClr val="00B050"/>
                </a:solidFill>
              </a:rPr>
              <a:t>(3)</a:t>
            </a:r>
            <a:r>
              <a:rPr lang="en-US" altLang="ja-JP" sz="2800" dirty="0"/>
              <a:t> MHz</a:t>
            </a:r>
          </a:p>
          <a:p>
            <a:pPr>
              <a:lnSpc>
                <a:spcPts val="2000"/>
              </a:lnSpc>
              <a:tabLst>
                <a:tab pos="1951038" algn="l"/>
                <a:tab pos="5908675" algn="l"/>
              </a:tabLst>
            </a:pPr>
            <a:r>
              <a:rPr lang="en-US" altLang="ja-JP" sz="2800" dirty="0">
                <a:solidFill>
                  <a:srgbClr val="00B0F0"/>
                </a:solidFill>
              </a:rPr>
              <a:t>	                         </a:t>
            </a:r>
            <a:r>
              <a:rPr lang="en-US" altLang="ja-JP" sz="2000" dirty="0">
                <a:solidFill>
                  <a:srgbClr val="00B0F0"/>
                </a:solidFill>
              </a:rPr>
              <a:t>(m</a:t>
            </a:r>
            <a:r>
              <a:rPr lang="en-US" altLang="ja-JP" sz="2000" baseline="-25000" dirty="0">
                <a:solidFill>
                  <a:srgbClr val="00B0F0"/>
                </a:solidFill>
                <a:latin typeface="Symbol" panose="05050102010706020507" pitchFamily="18" charset="2"/>
              </a:rPr>
              <a:t>m</a:t>
            </a:r>
            <a:r>
              <a:rPr lang="en-US" altLang="ja-JP" sz="2000" dirty="0">
                <a:solidFill>
                  <a:srgbClr val="00B0F0"/>
                </a:solidFill>
              </a:rPr>
              <a:t>/m</a:t>
            </a:r>
            <a:r>
              <a:rPr lang="en-US" altLang="ja-JP" sz="2000" baseline="-25000" dirty="0">
                <a:solidFill>
                  <a:srgbClr val="00B0F0"/>
                </a:solidFill>
              </a:rPr>
              <a:t>e</a:t>
            </a:r>
            <a:r>
              <a:rPr lang="en-US" altLang="ja-JP" sz="2000" dirty="0">
                <a:solidFill>
                  <a:srgbClr val="00B0F0"/>
                </a:solidFill>
              </a:rPr>
              <a:t>) </a:t>
            </a:r>
            <a:r>
              <a:rPr lang="en-US" altLang="ja-JP" sz="2000" dirty="0">
                <a:solidFill>
                  <a:srgbClr val="7030A0"/>
                </a:solidFill>
              </a:rPr>
              <a:t>(QED) </a:t>
            </a:r>
            <a:r>
              <a:rPr lang="en-US" altLang="ja-JP" sz="2000" dirty="0">
                <a:solidFill>
                  <a:srgbClr val="00B050"/>
                </a:solidFill>
              </a:rPr>
              <a:t>(</a:t>
            </a:r>
            <a:r>
              <a:rPr lang="en-US" altLang="ja-JP" sz="2000" dirty="0">
                <a:solidFill>
                  <a:srgbClr val="00B050"/>
                </a:solidFill>
                <a:latin typeface="Symbol" panose="05050102010706020507" pitchFamily="18" charset="2"/>
              </a:rPr>
              <a:t>a</a:t>
            </a:r>
            <a:r>
              <a:rPr lang="en-US" altLang="ja-JP" sz="2000" dirty="0">
                <a:solidFill>
                  <a:srgbClr val="00B050"/>
                </a:solidFill>
              </a:rPr>
              <a:t>)</a:t>
            </a:r>
          </a:p>
          <a:p>
            <a:pPr>
              <a:tabLst>
                <a:tab pos="1951038" algn="l"/>
                <a:tab pos="5908675" algn="l"/>
              </a:tabLst>
            </a:pPr>
            <a:r>
              <a:rPr lang="en-US" altLang="ja-JP" sz="2800" dirty="0" err="1">
                <a:latin typeface="Symbol" panose="05050102010706020507" pitchFamily="18" charset="2"/>
              </a:rPr>
              <a:t>n</a:t>
            </a:r>
            <a:r>
              <a:rPr lang="en-US" altLang="ja-JP" sz="2800" baseline="-25000" dirty="0" err="1"/>
              <a:t>HFS</a:t>
            </a:r>
            <a:r>
              <a:rPr lang="en-US" altLang="ja-JP" sz="2800" dirty="0"/>
              <a:t>(weak)                      -65 Hz</a:t>
            </a:r>
          </a:p>
          <a:p>
            <a:pPr>
              <a:tabLst>
                <a:tab pos="1951038" algn="l"/>
                <a:tab pos="5908675" algn="l"/>
              </a:tabLst>
            </a:pPr>
            <a:r>
              <a:rPr lang="en-US" altLang="ja-JP" sz="2800" dirty="0" err="1">
                <a:latin typeface="Symbol" panose="05050102010706020507" pitchFamily="18" charset="2"/>
              </a:rPr>
              <a:t>n</a:t>
            </a:r>
            <a:r>
              <a:rPr lang="en-US" altLang="ja-JP" sz="2800" baseline="-25000" dirty="0" err="1"/>
              <a:t>HFS</a:t>
            </a:r>
            <a:r>
              <a:rPr lang="en-US" altLang="ja-JP" sz="2800" dirty="0"/>
              <a:t>(had. </a:t>
            </a:r>
            <a:r>
              <a:rPr lang="en-US" altLang="ja-JP" sz="2800" dirty="0" err="1"/>
              <a:t>v.p.</a:t>
            </a:r>
            <a:r>
              <a:rPr lang="en-US" altLang="ja-JP" sz="2800" dirty="0"/>
              <a:t>)               232 (1) Hz</a:t>
            </a:r>
          </a:p>
          <a:p>
            <a:pPr>
              <a:tabLst>
                <a:tab pos="1951038" algn="l"/>
                <a:tab pos="5908675" algn="l"/>
              </a:tabLst>
            </a:pPr>
            <a:r>
              <a:rPr lang="en-US" altLang="ja-JP" sz="2800" dirty="0" err="1">
                <a:latin typeface="Symbol" panose="05050102010706020507" pitchFamily="18" charset="2"/>
              </a:rPr>
              <a:t>n</a:t>
            </a:r>
            <a:r>
              <a:rPr lang="en-US" altLang="ja-JP" sz="2800" baseline="-25000" dirty="0" err="1"/>
              <a:t>HFS</a:t>
            </a:r>
            <a:r>
              <a:rPr lang="en-US" altLang="ja-JP" sz="2800" dirty="0"/>
              <a:t>(had. </a:t>
            </a:r>
            <a:r>
              <a:rPr lang="en-US" altLang="ja-JP" sz="2800" dirty="0" err="1"/>
              <a:t>h.o</a:t>
            </a:r>
            <a:r>
              <a:rPr lang="en-US" altLang="ja-JP" sz="2800" dirty="0"/>
              <a:t>.)                   5 (2) Hz</a:t>
            </a:r>
            <a:endParaRPr kumimoji="1" lang="en-US" altLang="ja-JP" sz="2400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97692" y="1033572"/>
            <a:ext cx="2000741" cy="523220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sz="2800" b="1"/>
              <a:t>Experiment:</a:t>
            </a:r>
            <a:endParaRPr kumimoji="1" lang="ja-JP" altLang="en-US" sz="2800" b="1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197692" y="2617748"/>
            <a:ext cx="1327608" cy="523220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sz="2800" b="1"/>
              <a:t>Theory:</a:t>
            </a:r>
            <a:endParaRPr kumimoji="1" lang="ja-JP" altLang="en-US" sz="2800" b="1"/>
          </a:p>
        </p:txBody>
      </p:sp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D9D9A-E6D7-46FD-B6A2-8B7F4A30E038}" type="datetime1">
              <a:rPr kumimoji="1" lang="ja-JP" altLang="en-US" smtClean="0"/>
              <a:t>2019/2/25</a:t>
            </a:fld>
            <a:endParaRPr kumimoji="1" lang="ja-JP" alt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5</a:t>
            </a:fld>
            <a:endParaRPr kumimoji="1" lang="ja-JP" alt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ja-JP" sz="4000"/>
              <a:t>Most Precise Test of Bound State QED</a:t>
            </a:r>
            <a:endParaRPr lang="en-US" sz="4000"/>
          </a:p>
        </p:txBody>
      </p:sp>
      <p:sp>
        <p:nvSpPr>
          <p:cNvPr id="13" name="テキスト ボックス 3"/>
          <p:cNvSpPr txBox="1"/>
          <p:nvPr/>
        </p:nvSpPr>
        <p:spPr>
          <a:xfrm>
            <a:off x="2169424" y="6114746"/>
            <a:ext cx="68670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altLang="ja-JP" sz="1600" i="1">
                <a:solidFill>
                  <a:srgbClr val="215968"/>
                </a:solidFill>
              </a:rPr>
              <a:t>Progress: PRA 86 (2012) 024501, PRL 112 (2014) 173004, PRD 89 (2014) 014034</a:t>
            </a:r>
          </a:p>
        </p:txBody>
      </p:sp>
      <p:sp>
        <p:nvSpPr>
          <p:cNvPr id="14" name="テキスト ボックス 6">
            <a:extLst>
              <a:ext uri="{FF2B5EF4-FFF2-40B4-BE49-F238E27FC236}">
                <a16:creationId xmlns:a16="http://schemas.microsoft.com/office/drawing/2014/main" id="{83537C2D-0496-7648-A131-554FE1BC6453}"/>
              </a:ext>
            </a:extLst>
          </p:cNvPr>
          <p:cNvSpPr txBox="1"/>
          <p:nvPr/>
        </p:nvSpPr>
        <p:spPr>
          <a:xfrm>
            <a:off x="398681" y="5703639"/>
            <a:ext cx="8345659" cy="461665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altLang="ja-JP" sz="2400"/>
              <a:t>QED calculation: </a:t>
            </a:r>
            <a:r>
              <a:rPr lang="en-US" altLang="ja-JP" sz="2400">
                <a:solidFill>
                  <a:schemeClr val="accent5">
                    <a:lumMod val="75000"/>
                  </a:schemeClr>
                </a:solidFill>
              </a:rPr>
              <a:t>Effort for </a:t>
            </a:r>
            <a:r>
              <a:rPr lang="en-US" altLang="ja-JP" sz="2400">
                <a:solidFill>
                  <a:srgbClr val="C00000"/>
                </a:solidFill>
              </a:rPr>
              <a:t>10 Hz</a:t>
            </a:r>
            <a:r>
              <a:rPr lang="en-US" altLang="ja-JP" sz="2400">
                <a:solidFill>
                  <a:schemeClr val="accent5">
                    <a:lumMod val="75000"/>
                  </a:schemeClr>
                </a:solidFill>
              </a:rPr>
              <a:t> accuracy in progress </a:t>
            </a:r>
            <a:r>
              <a:rPr lang="en-US" altLang="ja-JP" sz="2000">
                <a:solidFill>
                  <a:schemeClr val="accent5">
                    <a:lumMod val="75000"/>
                  </a:schemeClr>
                </a:solidFill>
              </a:rPr>
              <a:t>(by </a:t>
            </a:r>
            <a:r>
              <a:rPr lang="en-US" altLang="ja-JP" sz="2000" err="1">
                <a:solidFill>
                  <a:schemeClr val="accent5">
                    <a:lumMod val="75000"/>
                  </a:schemeClr>
                </a:solidFill>
              </a:rPr>
              <a:t>Eides</a:t>
            </a:r>
            <a:r>
              <a:rPr lang="en-US" altLang="ja-JP" sz="2000">
                <a:solidFill>
                  <a:schemeClr val="accent5">
                    <a:lumMod val="75000"/>
                  </a:schemeClr>
                </a:solidFill>
              </a:rPr>
              <a:t> et al.)</a:t>
            </a:r>
            <a:endParaRPr kumimoji="1" lang="en-US" altLang="ja-JP" sz="24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2" name="テキスト ボックス 5">
            <a:extLst>
              <a:ext uri="{FF2B5EF4-FFF2-40B4-BE49-F238E27FC236}">
                <a16:creationId xmlns:a16="http://schemas.microsoft.com/office/drawing/2014/main" id="{08C92055-3F24-2E40-BD51-0B3CA56221B9}"/>
              </a:ext>
            </a:extLst>
          </p:cNvPr>
          <p:cNvSpPr txBox="1"/>
          <p:nvPr/>
        </p:nvSpPr>
        <p:spPr>
          <a:xfrm>
            <a:off x="3124200" y="1928877"/>
            <a:ext cx="53078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922338" algn="l"/>
                <a:tab pos="3943350" algn="l"/>
              </a:tabLst>
            </a:pPr>
            <a:r>
              <a:rPr kumimoji="1" lang="en-US" altLang="ja-JP" sz="2400" dirty="0">
                <a:solidFill>
                  <a:srgbClr val="FF0000"/>
                </a:solidFill>
              </a:rPr>
              <a:t>µ</a:t>
            </a:r>
            <a:r>
              <a:rPr kumimoji="1" lang="en-US" altLang="ja-JP" sz="2400" baseline="-25000" dirty="0">
                <a:solidFill>
                  <a:srgbClr val="FF0000"/>
                </a:solidFill>
              </a:rPr>
              <a:t>µ</a:t>
            </a:r>
            <a:r>
              <a:rPr kumimoji="1" lang="en-US" altLang="ja-JP" sz="2400" dirty="0">
                <a:solidFill>
                  <a:srgbClr val="FF0000"/>
                </a:solidFill>
              </a:rPr>
              <a:t>/µ</a:t>
            </a:r>
            <a:r>
              <a:rPr kumimoji="1" lang="en-US" altLang="ja-JP" sz="2400" baseline="-25000" dirty="0">
                <a:solidFill>
                  <a:srgbClr val="FF0000"/>
                </a:solidFill>
              </a:rPr>
              <a:t>p</a:t>
            </a:r>
            <a:r>
              <a:rPr lang="en-US" altLang="ja-JP" sz="2400" baseline="-25000" dirty="0">
                <a:solidFill>
                  <a:srgbClr val="FF0000"/>
                </a:solidFill>
              </a:rPr>
              <a:t>	</a:t>
            </a:r>
            <a:r>
              <a:rPr lang="en-US" altLang="ja-JP" sz="2400" dirty="0">
                <a:solidFill>
                  <a:srgbClr val="FF0000"/>
                </a:solidFill>
              </a:rPr>
              <a:t>= 3.18334524(37)	[120ppb]</a:t>
            </a:r>
          </a:p>
          <a:p>
            <a:pPr>
              <a:tabLst>
                <a:tab pos="922338" algn="l"/>
                <a:tab pos="3943350" algn="l"/>
              </a:tabLst>
            </a:pPr>
            <a:r>
              <a:rPr lang="en-US" altLang="ja-JP" sz="2400" dirty="0">
                <a:solidFill>
                  <a:srgbClr val="FF0000"/>
                </a:solidFill>
              </a:rPr>
              <a:t>m</a:t>
            </a:r>
            <a:r>
              <a:rPr lang="en-US" altLang="ja-JP" sz="2400" baseline="-25000" dirty="0">
                <a:solidFill>
                  <a:srgbClr val="FF0000"/>
                </a:solidFill>
              </a:rPr>
              <a:t>µ</a:t>
            </a:r>
            <a:r>
              <a:rPr lang="en-US" altLang="ja-JP" sz="2400" dirty="0">
                <a:solidFill>
                  <a:srgbClr val="FF0000"/>
                </a:solidFill>
              </a:rPr>
              <a:t>/m</a:t>
            </a:r>
            <a:r>
              <a:rPr lang="en-US" altLang="ja-JP" sz="2400" baseline="-25000" dirty="0">
                <a:solidFill>
                  <a:srgbClr val="FF0000"/>
                </a:solidFill>
              </a:rPr>
              <a:t>e</a:t>
            </a:r>
            <a:r>
              <a:rPr lang="en-US" altLang="ja-JP" sz="2400" dirty="0">
                <a:solidFill>
                  <a:srgbClr val="FF0000"/>
                </a:solidFill>
              </a:rPr>
              <a:t> 	= 206.768277(24)	[120ppb]</a:t>
            </a:r>
            <a:endParaRPr kumimoji="1" lang="en-US" altLang="ja-JP" sz="2400" dirty="0">
              <a:solidFill>
                <a:srgbClr val="FF0000"/>
              </a:solidFill>
            </a:endParaRPr>
          </a:p>
        </p:txBody>
      </p:sp>
      <p:sp>
        <p:nvSpPr>
          <p:cNvPr id="16" name="テキスト ボックス 31">
            <a:extLst>
              <a:ext uri="{FF2B5EF4-FFF2-40B4-BE49-F238E27FC236}">
                <a16:creationId xmlns:a16="http://schemas.microsoft.com/office/drawing/2014/main" id="{34891F70-8EF6-9240-BAAE-32BFEC037415}"/>
              </a:ext>
            </a:extLst>
          </p:cNvPr>
          <p:cNvSpPr txBox="1"/>
          <p:nvPr/>
        </p:nvSpPr>
        <p:spPr>
          <a:xfrm>
            <a:off x="5778131" y="1062199"/>
            <a:ext cx="2630335" cy="36933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/>
              <a:t>LAMPF Experiment (1999)</a:t>
            </a:r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C148CF61-F0C0-4B0C-9EC0-A7B3D65609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t>PhiPsi2019</a:t>
            </a:r>
            <a:endParaRPr kumimoji="1" lang="ja-JP" altLang="en-US"/>
          </a:p>
        </p:txBody>
      </p:sp>
      <p:sp>
        <p:nvSpPr>
          <p:cNvPr id="17" name="テキスト ボックス 5">
            <a:extLst>
              <a:ext uri="{FF2B5EF4-FFF2-40B4-BE49-F238E27FC236}">
                <a16:creationId xmlns:a16="http://schemas.microsoft.com/office/drawing/2014/main" id="{4EA75EAB-7065-4E4B-82DC-DDF78E772C60}"/>
              </a:ext>
            </a:extLst>
          </p:cNvPr>
          <p:cNvSpPr txBox="1"/>
          <p:nvPr/>
        </p:nvSpPr>
        <p:spPr>
          <a:xfrm>
            <a:off x="7159449" y="5128754"/>
            <a:ext cx="1227645" cy="369332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r"/>
            <a:r>
              <a:rPr kumimoji="1" lang="en-US" altLang="ja-JP" dirty="0">
                <a:solidFill>
                  <a:schemeClr val="accent5">
                    <a:lumMod val="50000"/>
                  </a:schemeClr>
                </a:solidFill>
              </a:rPr>
              <a:t>By Nomura</a:t>
            </a:r>
            <a:endParaRPr kumimoji="1" lang="ja-JP" alt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483816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13AB08C-9BF5-ED43-938C-9392870FA2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416" y="1361688"/>
            <a:ext cx="3332480" cy="24993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DC6D4D2-F057-F24E-ABFA-9C6496CC25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4864" y="1143794"/>
            <a:ext cx="2113280" cy="2113280"/>
          </a:xfrm>
          <a:prstGeom prst="rect">
            <a:avLst/>
          </a:prstGeom>
        </p:spPr>
      </p:pic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785CA3FE-4219-FB43-8997-B85CC5717B95}"/>
              </a:ext>
            </a:extLst>
          </p:cNvPr>
          <p:cNvCxnSpPr/>
          <p:nvPr/>
        </p:nvCxnSpPr>
        <p:spPr>
          <a:xfrm>
            <a:off x="877864" y="1480262"/>
            <a:ext cx="0" cy="2081619"/>
          </a:xfrm>
          <a:prstGeom prst="straightConnector1">
            <a:avLst/>
          </a:prstGeom>
          <a:ln w="25400">
            <a:solidFill>
              <a:srgbClr val="FF00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3C267C38-B31C-F644-8D8D-499593A39BEF}"/>
              </a:ext>
            </a:extLst>
          </p:cNvPr>
          <p:cNvSpPr txBox="1"/>
          <p:nvPr/>
        </p:nvSpPr>
        <p:spPr>
          <a:xfrm rot="16200000">
            <a:off x="246211" y="2336405"/>
            <a:ext cx="957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240 mm</a:t>
            </a:r>
          </a:p>
        </p:txBody>
      </p:sp>
      <p:sp>
        <p:nvSpPr>
          <p:cNvPr id="55" name="Shape 373">
            <a:extLst>
              <a:ext uri="{FF2B5EF4-FFF2-40B4-BE49-F238E27FC236}">
                <a16:creationId xmlns:a16="http://schemas.microsoft.com/office/drawing/2014/main" id="{98ED2715-38DD-1947-9A81-DCE5C5E794D8}"/>
              </a:ext>
            </a:extLst>
          </p:cNvPr>
          <p:cNvSpPr/>
          <p:nvPr/>
        </p:nvSpPr>
        <p:spPr>
          <a:xfrm flipV="1">
            <a:off x="2504779" y="1487736"/>
            <a:ext cx="1624283" cy="699481"/>
          </a:xfrm>
          <a:prstGeom prst="line">
            <a:avLst/>
          </a:prstGeom>
          <a:ln w="38100" cap="rnd">
            <a:solidFill>
              <a:srgbClr val="0070C0"/>
            </a:solidFill>
            <a:custDash>
              <a:ds d="100000" sp="200000"/>
            </a:custDash>
            <a:miter lim="400000"/>
          </a:ln>
        </p:spPr>
        <p:txBody>
          <a:bodyPr lIns="35719" tIns="35719" rIns="35719" bIns="35719" anchor="ctr"/>
          <a:lstStyle/>
          <a:p>
            <a:pPr defTabSz="294669">
              <a:defRPr sz="24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Light"/>
              </a:defRPr>
            </a:pPr>
            <a:endParaRPr sz="1687"/>
          </a:p>
        </p:txBody>
      </p:sp>
      <p:sp>
        <p:nvSpPr>
          <p:cNvPr id="56" name="Shape 374">
            <a:extLst>
              <a:ext uri="{FF2B5EF4-FFF2-40B4-BE49-F238E27FC236}">
                <a16:creationId xmlns:a16="http://schemas.microsoft.com/office/drawing/2014/main" id="{FDD5B2C6-594C-9846-99AC-25B0A8963C3C}"/>
              </a:ext>
            </a:extLst>
          </p:cNvPr>
          <p:cNvSpPr/>
          <p:nvPr/>
        </p:nvSpPr>
        <p:spPr>
          <a:xfrm>
            <a:off x="2507129" y="2195272"/>
            <a:ext cx="1621933" cy="790079"/>
          </a:xfrm>
          <a:prstGeom prst="line">
            <a:avLst/>
          </a:prstGeom>
          <a:ln w="38100" cap="rnd">
            <a:solidFill>
              <a:srgbClr val="0070C0"/>
            </a:solidFill>
            <a:custDash>
              <a:ds d="100000" sp="200000"/>
            </a:custDash>
            <a:miter lim="400000"/>
          </a:ln>
        </p:spPr>
        <p:txBody>
          <a:bodyPr lIns="35719" tIns="35719" rIns="35719" bIns="35719" anchor="ctr"/>
          <a:lstStyle/>
          <a:p>
            <a:pPr defTabSz="294669">
              <a:defRPr sz="24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Light"/>
              </a:defRPr>
            </a:pPr>
            <a:endParaRPr sz="1687"/>
          </a:p>
        </p:txBody>
      </p:sp>
      <p:grpSp>
        <p:nvGrpSpPr>
          <p:cNvPr id="81" name="Group 80">
            <a:extLst>
              <a:ext uri="{FF2B5EF4-FFF2-40B4-BE49-F238E27FC236}">
                <a16:creationId xmlns:a16="http://schemas.microsoft.com/office/drawing/2014/main" id="{9BA447B9-2774-DB47-B308-862CB82004FA}"/>
              </a:ext>
            </a:extLst>
          </p:cNvPr>
          <p:cNvGrpSpPr/>
          <p:nvPr/>
        </p:nvGrpSpPr>
        <p:grpSpPr>
          <a:xfrm rot="4108810">
            <a:off x="4973811" y="2321292"/>
            <a:ext cx="320056" cy="1297647"/>
            <a:chOff x="5494306" y="1375701"/>
            <a:chExt cx="320056" cy="1297647"/>
          </a:xfrm>
        </p:grpSpPr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425BB0DE-640A-4D4D-BA43-F323DEE25F71}"/>
                </a:ext>
              </a:extLst>
            </p:cNvPr>
            <p:cNvCxnSpPr>
              <a:cxnSpLocks/>
            </p:cNvCxnSpPr>
            <p:nvPr/>
          </p:nvCxnSpPr>
          <p:spPr>
            <a:xfrm>
              <a:off x="5814362" y="1375701"/>
              <a:ext cx="0" cy="1297647"/>
            </a:xfrm>
            <a:prstGeom prst="straightConnector1">
              <a:avLst/>
            </a:prstGeom>
            <a:ln w="25400">
              <a:solidFill>
                <a:srgbClr val="FF0000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D638DDF2-0E1A-2547-BA9C-91FD67A4257F}"/>
                </a:ext>
              </a:extLst>
            </p:cNvPr>
            <p:cNvSpPr txBox="1"/>
            <p:nvPr/>
          </p:nvSpPr>
          <p:spPr>
            <a:xfrm rot="16200000">
              <a:off x="5290243" y="1864496"/>
              <a:ext cx="728182" cy="32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FF0000"/>
                  </a:solidFill>
                </a:rPr>
                <a:t>10 mm</a:t>
              </a:r>
            </a:p>
          </p:txBody>
        </p:sp>
      </p:grp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CDEDB374-5FA4-0041-AB5A-64C813AB32DA}"/>
              </a:ext>
            </a:extLst>
          </p:cNvPr>
          <p:cNvCxnSpPr>
            <a:cxnSpLocks/>
          </p:cNvCxnSpPr>
          <p:nvPr/>
        </p:nvCxnSpPr>
        <p:spPr>
          <a:xfrm>
            <a:off x="3998106" y="3073088"/>
            <a:ext cx="339681" cy="168603"/>
          </a:xfrm>
          <a:prstGeom prst="straightConnector1">
            <a:avLst/>
          </a:prstGeom>
          <a:ln w="25400">
            <a:solidFill>
              <a:srgbClr val="FF00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79ED5D96-6B2A-1B48-B1A8-8EA591D519DA}"/>
              </a:ext>
            </a:extLst>
          </p:cNvPr>
          <p:cNvSpPr txBox="1"/>
          <p:nvPr/>
        </p:nvSpPr>
        <p:spPr>
          <a:xfrm rot="1790617">
            <a:off x="3709752" y="3103959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3 mm</a:t>
            </a:r>
            <a:endParaRPr lang="en-US" baseline="30000">
              <a:solidFill>
                <a:srgbClr val="FF0000"/>
              </a:solidFill>
            </a:endParaRPr>
          </a:p>
        </p:txBody>
      </p:sp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FC7CF-060D-476E-A268-F020567F42B1}" type="datetime1">
              <a:rPr kumimoji="1" lang="ja-JP" altLang="en-US" smtClean="0"/>
              <a:t>2019/2/25</a:t>
            </a:fld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50</a:t>
            </a:fld>
            <a:endParaRPr kumimoji="1" lang="ja-JP" alt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altLang="ja-JP">
                <a:ea typeface="ＭＳ Ｐゴシック" pitchFamily="50" charset="-128"/>
              </a:rPr>
              <a:t> Positron Counter (1): </a:t>
            </a:r>
            <a:endParaRPr lang="en-US"/>
          </a:p>
        </p:txBody>
      </p:sp>
      <p:sp>
        <p:nvSpPr>
          <p:cNvPr id="12" name="テキスト ボックス 14"/>
          <p:cNvSpPr txBox="1"/>
          <p:nvPr/>
        </p:nvSpPr>
        <p:spPr>
          <a:xfrm>
            <a:off x="107845" y="4077072"/>
            <a:ext cx="54722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>
                <a:solidFill>
                  <a:srgbClr val="0070C0"/>
                </a:solidFill>
              </a:rPr>
              <a:t>Plastic scintillator + MPPC + Kaliope readout circuit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67EFC98F-1B47-0141-A988-D5D2584D2683}"/>
              </a:ext>
            </a:extLst>
          </p:cNvPr>
          <p:cNvGrpSpPr/>
          <p:nvPr/>
        </p:nvGrpSpPr>
        <p:grpSpPr>
          <a:xfrm>
            <a:off x="397711" y="4397090"/>
            <a:ext cx="3958265" cy="2128254"/>
            <a:chOff x="3817378" y="4438045"/>
            <a:chExt cx="3958265" cy="2128254"/>
          </a:xfrm>
        </p:grpSpPr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FEE11284-52FF-4B41-B640-CBE88EEA811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7944" y="4715044"/>
              <a:ext cx="3187700" cy="1612900"/>
            </a:xfrm>
            <a:prstGeom prst="rect">
              <a:avLst/>
            </a:prstGeom>
          </p:spPr>
        </p:pic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48137A0E-22F3-684E-9E62-1A21481D828B}"/>
                </a:ext>
              </a:extLst>
            </p:cNvPr>
            <p:cNvSpPr txBox="1"/>
            <p:nvPr/>
          </p:nvSpPr>
          <p:spPr>
            <a:xfrm>
              <a:off x="3817378" y="4438045"/>
              <a:ext cx="128112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/>
                <a:t>32ch MPPC input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F60AA41B-0CF8-8B48-9110-1DF1B27E074E}"/>
                </a:ext>
              </a:extLst>
            </p:cNvPr>
            <p:cNvSpPr txBox="1"/>
            <p:nvPr/>
          </p:nvSpPr>
          <p:spPr>
            <a:xfrm>
              <a:off x="5489260" y="4438045"/>
              <a:ext cx="52290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/>
                <a:t>FPGA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58207A48-BCE8-F445-B916-B1A42446A3B5}"/>
                </a:ext>
              </a:extLst>
            </p:cNvPr>
            <p:cNvSpPr txBox="1"/>
            <p:nvPr/>
          </p:nvSpPr>
          <p:spPr>
            <a:xfrm>
              <a:off x="6012160" y="4438045"/>
              <a:ext cx="73763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/>
                <a:t>Ethernet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0447DF01-63F9-0C46-AB6A-4DEBC3928242}"/>
                </a:ext>
              </a:extLst>
            </p:cNvPr>
            <p:cNvSpPr txBox="1"/>
            <p:nvPr/>
          </p:nvSpPr>
          <p:spPr>
            <a:xfrm>
              <a:off x="6773702" y="4438045"/>
              <a:ext cx="100194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/>
                <a:t>Trigger input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F00F465E-C3FD-3348-AC45-6D0247F14FFB}"/>
                </a:ext>
              </a:extLst>
            </p:cNvPr>
            <p:cNvSpPr txBox="1"/>
            <p:nvPr/>
          </p:nvSpPr>
          <p:spPr>
            <a:xfrm>
              <a:off x="4458090" y="6289300"/>
              <a:ext cx="47320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/>
                <a:t>ASIC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3F44BBA3-92E7-F645-AFFE-21DA37F1B578}"/>
                </a:ext>
              </a:extLst>
            </p:cNvPr>
            <p:cNvSpPr txBox="1"/>
            <p:nvPr/>
          </p:nvSpPr>
          <p:spPr>
            <a:xfrm>
              <a:off x="5552889" y="6289300"/>
              <a:ext cx="59035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/>
                <a:t>PROM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5C0F5AEE-6A4C-1947-A6F5-B067C51B2C7C}"/>
                </a:ext>
              </a:extLst>
            </p:cNvPr>
            <p:cNvSpPr txBox="1"/>
            <p:nvPr/>
          </p:nvSpPr>
          <p:spPr>
            <a:xfrm>
              <a:off x="6410047" y="6289300"/>
              <a:ext cx="10631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/>
                <a:t>+5V(A), +1.8V</a:t>
              </a:r>
            </a:p>
          </p:txBody>
        </p:sp>
      </p:grpSp>
      <p:sp>
        <p:nvSpPr>
          <p:cNvPr id="74" name="TextBox 73">
            <a:extLst>
              <a:ext uri="{FF2B5EF4-FFF2-40B4-BE49-F238E27FC236}">
                <a16:creationId xmlns:a16="http://schemas.microsoft.com/office/drawing/2014/main" id="{7A1F4A01-679C-D146-AADE-5D7078F29843}"/>
              </a:ext>
            </a:extLst>
          </p:cNvPr>
          <p:cNvSpPr txBox="1"/>
          <p:nvPr/>
        </p:nvSpPr>
        <p:spPr>
          <a:xfrm>
            <a:off x="5868144" y="1412776"/>
            <a:ext cx="3182025" cy="7880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US">
                <a:solidFill>
                  <a:srgbClr val="0070C0"/>
                </a:solidFill>
              </a:rPr>
              <a:t>MPPC </a:t>
            </a:r>
            <a:r>
              <a:rPr lang="en-US" sz="1600">
                <a:solidFill>
                  <a:srgbClr val="0070C0"/>
                </a:solidFill>
              </a:rPr>
              <a:t>(Multi-Pixel Photon Counter)</a:t>
            </a:r>
          </a:p>
          <a:p>
            <a:pPr>
              <a:lnSpc>
                <a:spcPts val="1800"/>
              </a:lnSpc>
            </a:pPr>
            <a:r>
              <a:rPr lang="en-US">
                <a:solidFill>
                  <a:srgbClr val="0070C0"/>
                </a:solidFill>
              </a:rPr>
              <a:t>1.3 mm x 1.3 mm active area</a:t>
            </a:r>
          </a:p>
          <a:p>
            <a:pPr algn="ctr">
              <a:lnSpc>
                <a:spcPts val="1800"/>
              </a:lnSpc>
            </a:pPr>
            <a:r>
              <a:rPr lang="en-US">
                <a:solidFill>
                  <a:srgbClr val="0070C0"/>
                </a:solidFill>
              </a:rPr>
              <a:t>(Hamamatsu)</a:t>
            </a:r>
          </a:p>
        </p:txBody>
      </p: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A239C044-1EEA-884F-91DC-9BDA4CD5B64E}"/>
              </a:ext>
            </a:extLst>
          </p:cNvPr>
          <p:cNvCxnSpPr>
            <a:cxnSpLocks/>
            <a:stCxn id="74" idx="1"/>
          </p:cNvCxnSpPr>
          <p:nvPr/>
        </p:nvCxnSpPr>
        <p:spPr>
          <a:xfrm flipH="1">
            <a:off x="5076056" y="1806794"/>
            <a:ext cx="792088" cy="380423"/>
          </a:xfrm>
          <a:prstGeom prst="straightConnector1">
            <a:avLst/>
          </a:prstGeom>
          <a:ln w="25400">
            <a:solidFill>
              <a:srgbClr val="0070C0"/>
            </a:solidFill>
            <a:headEnd type="none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TextBox 84">
            <a:extLst>
              <a:ext uri="{FF2B5EF4-FFF2-40B4-BE49-F238E27FC236}">
                <a16:creationId xmlns:a16="http://schemas.microsoft.com/office/drawing/2014/main" id="{5700A1E5-8DCD-7A45-A333-788C8AAD68CE}"/>
              </a:ext>
            </a:extLst>
          </p:cNvPr>
          <p:cNvSpPr txBox="1"/>
          <p:nvPr/>
        </p:nvSpPr>
        <p:spPr>
          <a:xfrm>
            <a:off x="4876409" y="4591890"/>
            <a:ext cx="4160871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Segmented scintillation detector</a:t>
            </a:r>
            <a:endParaRPr lang="en-US"/>
          </a:p>
          <a:p>
            <a:pPr marL="222250" indent="-222250">
              <a:buFont typeface="Arial" panose="020B0604020202020204" pitchFamily="34" charset="0"/>
              <a:buChar char="•"/>
            </a:pPr>
            <a:r>
              <a:rPr lang="en-US" sz="1600">
                <a:solidFill>
                  <a:srgbClr val="000090"/>
                </a:solidFill>
              </a:rPr>
              <a:t>Scintillation counter with </a:t>
            </a:r>
            <a:r>
              <a:rPr lang="en-US" sz="1600" err="1">
                <a:solidFill>
                  <a:srgbClr val="000090"/>
                </a:solidFill>
              </a:rPr>
              <a:t>SiPM</a:t>
            </a:r>
            <a:r>
              <a:rPr lang="en-US" sz="1600">
                <a:solidFill>
                  <a:srgbClr val="000090"/>
                </a:solidFill>
              </a:rPr>
              <a:t> readout</a:t>
            </a:r>
          </a:p>
          <a:p>
            <a:pPr marL="222250" indent="-222250">
              <a:buFont typeface="Arial" panose="020B0604020202020204" pitchFamily="34" charset="0"/>
              <a:buChar char="•"/>
            </a:pPr>
            <a:r>
              <a:rPr lang="en-US" sz="1600">
                <a:solidFill>
                  <a:srgbClr val="000090"/>
                </a:solidFill>
              </a:rPr>
              <a:t>Unit cell: 10 mm × 10 mm × 3 </a:t>
            </a:r>
            <a:r>
              <a:rPr lang="en-US" sz="1600" err="1">
                <a:solidFill>
                  <a:srgbClr val="000090"/>
                </a:solidFill>
              </a:rPr>
              <a:t>mm</a:t>
            </a:r>
            <a:r>
              <a:rPr lang="en-US" sz="1600" baseline="30000" err="1">
                <a:solidFill>
                  <a:srgbClr val="000090"/>
                </a:solidFill>
              </a:rPr>
              <a:t>t</a:t>
            </a:r>
            <a:endParaRPr lang="en-US" sz="1600">
              <a:solidFill>
                <a:srgbClr val="000090"/>
              </a:solidFill>
            </a:endParaRPr>
          </a:p>
          <a:p>
            <a:pPr marL="222250" indent="-222250">
              <a:buFont typeface="Arial" panose="020B0604020202020204" pitchFamily="34" charset="0"/>
              <a:buChar char="•"/>
            </a:pPr>
            <a:r>
              <a:rPr lang="en-US" sz="1600">
                <a:solidFill>
                  <a:srgbClr val="000090"/>
                </a:solidFill>
              </a:rPr>
              <a:t>Area: 240 mm × 240 mm</a:t>
            </a:r>
          </a:p>
          <a:p>
            <a:pPr marL="222250" indent="-222250">
              <a:buFont typeface="Arial" panose="020B0604020202020204" pitchFamily="34" charset="0"/>
              <a:buChar char="•"/>
            </a:pPr>
            <a:r>
              <a:rPr lang="en-US" sz="1600">
                <a:solidFill>
                  <a:srgbClr val="000090"/>
                </a:solidFill>
              </a:rPr>
              <a:t>24x24 segments x 2 layers = 1152 </a:t>
            </a:r>
            <a:r>
              <a:rPr lang="en-US" sz="1600" err="1">
                <a:solidFill>
                  <a:srgbClr val="000090"/>
                </a:solidFill>
              </a:rPr>
              <a:t>ch</a:t>
            </a:r>
            <a:r>
              <a:rPr lang="en-US" sz="1600">
                <a:solidFill>
                  <a:srgbClr val="000090"/>
                </a:solidFill>
              </a:rPr>
              <a:t> </a:t>
            </a:r>
          </a:p>
          <a:p>
            <a:pPr marL="222250" indent="-222250">
              <a:buFont typeface="Arial" panose="020B0604020202020204" pitchFamily="34" charset="0"/>
              <a:buChar char="•"/>
            </a:pPr>
            <a:r>
              <a:rPr lang="en-US" sz="1600">
                <a:solidFill>
                  <a:srgbClr val="000090"/>
                </a:solidFill>
              </a:rPr>
              <a:t>High-rate capability required</a:t>
            </a:r>
          </a:p>
          <a:p>
            <a:pPr marL="222250" indent="-222250">
              <a:buFont typeface="Arial" panose="020B0604020202020204" pitchFamily="34" charset="0"/>
              <a:buChar char="•"/>
            </a:pPr>
            <a:r>
              <a:rPr lang="en-US" sz="1600">
                <a:solidFill>
                  <a:srgbClr val="000090"/>
                </a:solidFill>
              </a:rPr>
              <a:t>Pileup loss at 3 MHz/</a:t>
            </a:r>
            <a:r>
              <a:rPr lang="en-US" sz="1600" err="1">
                <a:solidFill>
                  <a:srgbClr val="000090"/>
                </a:solidFill>
              </a:rPr>
              <a:t>ch</a:t>
            </a:r>
            <a:r>
              <a:rPr lang="en-US" sz="1600">
                <a:solidFill>
                  <a:srgbClr val="000090"/>
                </a:solidFill>
              </a:rPr>
              <a:t> ~ 2%</a:t>
            </a: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B7F940AE-4D2A-9045-88A0-8818AE78B3DF}"/>
              </a:ext>
            </a:extLst>
          </p:cNvPr>
          <p:cNvSpPr/>
          <p:nvPr/>
        </p:nvSpPr>
        <p:spPr>
          <a:xfrm>
            <a:off x="1360505" y="3512924"/>
            <a:ext cx="22711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576 </a:t>
            </a:r>
            <a:r>
              <a:rPr lang="en-US" err="1">
                <a:solidFill>
                  <a:schemeClr val="bg1"/>
                </a:solidFill>
              </a:rPr>
              <a:t>ch</a:t>
            </a:r>
            <a:r>
              <a:rPr lang="en-US">
                <a:solidFill>
                  <a:schemeClr val="bg1"/>
                </a:solidFill>
              </a:rPr>
              <a:t>/layer x 2 layers</a:t>
            </a: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8A033071-6264-7745-A2EA-47A71A72A55D}"/>
              </a:ext>
            </a:extLst>
          </p:cNvPr>
          <p:cNvSpPr/>
          <p:nvPr/>
        </p:nvSpPr>
        <p:spPr>
          <a:xfrm>
            <a:off x="5109197" y="188640"/>
            <a:ext cx="3567259" cy="9187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3200"/>
              </a:lnSpc>
            </a:pPr>
            <a:r>
              <a:rPr lang="en-US" altLang="ja-JP" sz="3200">
                <a:solidFill>
                  <a:srgbClr val="C00000"/>
                </a:solidFill>
                <a:ea typeface="ＭＳ Ｐゴシック" pitchFamily="50" charset="-128"/>
              </a:rPr>
              <a:t>Scintillation Position</a:t>
            </a:r>
          </a:p>
          <a:p>
            <a:pPr>
              <a:lnSpc>
                <a:spcPts val="3200"/>
              </a:lnSpc>
            </a:pPr>
            <a:r>
              <a:rPr lang="en-US" altLang="ja-JP" sz="3200">
                <a:solidFill>
                  <a:srgbClr val="C00000"/>
                </a:solidFill>
                <a:ea typeface="ＭＳ Ｐゴシック" pitchFamily="50" charset="-128"/>
              </a:rPr>
              <a:t>Detector</a:t>
            </a:r>
            <a:endParaRPr lang="en-US" sz="3200">
              <a:solidFill>
                <a:srgbClr val="C00000"/>
              </a:solidFill>
            </a:endParaRPr>
          </a:p>
        </p:txBody>
      </p:sp>
      <p:sp>
        <p:nvSpPr>
          <p:cNvPr id="88" name="テキスト ボックス 5">
            <a:extLst>
              <a:ext uri="{FF2B5EF4-FFF2-40B4-BE49-F238E27FC236}">
                <a16:creationId xmlns:a16="http://schemas.microsoft.com/office/drawing/2014/main" id="{C372E1A5-6DB9-7B41-A387-65F5DFDD6805}"/>
              </a:ext>
            </a:extLst>
          </p:cNvPr>
          <p:cNvSpPr txBox="1"/>
          <p:nvPr/>
        </p:nvSpPr>
        <p:spPr>
          <a:xfrm>
            <a:off x="7452320" y="836712"/>
            <a:ext cx="1580481" cy="369332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altLang="ja-JP">
                <a:solidFill>
                  <a:schemeClr val="accent5">
                    <a:lumMod val="50000"/>
                  </a:schemeClr>
                </a:solidFill>
              </a:rPr>
              <a:t>Kanda, Kojima</a:t>
            </a:r>
            <a:endParaRPr kumimoji="1" lang="ja-JP" altLang="en-US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0C8EBE8-DFA5-C44B-88AC-2277AEE9E7E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496" y="2376659"/>
            <a:ext cx="2916000" cy="1988445"/>
          </a:xfrm>
          <a:prstGeom prst="rect">
            <a:avLst/>
          </a:prstGeom>
        </p:spPr>
      </p:pic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A087A482-E321-4885-B878-CFF4F6F563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t>PhiPsi2019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2989230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/>
              <a:t>3</a:t>
            </a:r>
            <a:r>
              <a:rPr lang="en-US" altLang="ja-JP" sz="4800" baseline="30000" dirty="0"/>
              <a:t>rd</a:t>
            </a:r>
            <a:r>
              <a:rPr lang="en-US" altLang="ja-JP" dirty="0"/>
              <a:t> </a:t>
            </a:r>
            <a:r>
              <a:rPr lang="en-US" altLang="ja-JP" dirty="0" err="1"/>
              <a:t>MuSEUM</a:t>
            </a:r>
            <a:r>
              <a:rPr lang="en-US" altLang="ja-JP" dirty="0"/>
              <a:t> Zero Field Experiment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51886" y="1498140"/>
            <a:ext cx="4722870" cy="4773003"/>
          </a:xfrm>
        </p:spPr>
        <p:txBody>
          <a:bodyPr>
            <a:normAutofit fontScale="92500" lnSpcReduction="10000"/>
          </a:bodyPr>
          <a:lstStyle/>
          <a:p>
            <a:r>
              <a:rPr kumimoji="1" lang="en-US" altLang="ja-JP" dirty="0"/>
              <a:t>Kr gas pressure shift</a:t>
            </a:r>
          </a:p>
          <a:p>
            <a:pPr lvl="1"/>
            <a:r>
              <a:rPr lang="en-US" altLang="ja-JP" dirty="0"/>
              <a:t>Resonance frequency is shifted due to collision of muonium &amp; the Kr atom</a:t>
            </a:r>
            <a:endParaRPr kumimoji="1" lang="en-US" altLang="ja-JP" dirty="0"/>
          </a:p>
          <a:p>
            <a:pPr lvl="1"/>
            <a:r>
              <a:rPr lang="en-US" altLang="ja-JP" dirty="0"/>
              <a:t>Gas pressure </a:t>
            </a:r>
            <a:br>
              <a:rPr lang="en-US" altLang="ja-JP" dirty="0"/>
            </a:br>
            <a:r>
              <a:rPr lang="en-US" altLang="ja-JP" dirty="0"/>
              <a:t>in the experiment in 2018</a:t>
            </a:r>
            <a:br>
              <a:rPr lang="en-US" altLang="ja-JP" dirty="0"/>
            </a:br>
            <a:r>
              <a:rPr lang="en-US" altLang="ja-JP" dirty="0"/>
              <a:t>| 0.3, 0.4, 0.7 atm</a:t>
            </a:r>
          </a:p>
          <a:p>
            <a:pPr lvl="1"/>
            <a:r>
              <a:rPr lang="en-US" altLang="ja-JP" dirty="0"/>
              <a:t>Spin flip resonance signal was obtained for each gas pressure</a:t>
            </a:r>
          </a:p>
          <a:p>
            <a:r>
              <a:rPr lang="en-US" altLang="ja-JP" dirty="0"/>
              <a:t>Analysis is ongoing</a:t>
            </a:r>
          </a:p>
          <a:p>
            <a:pPr lvl="1"/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09CBA-2DC1-4788-95D7-B35B3585F536}" type="datetime1">
              <a:rPr kumimoji="1" lang="ja-JP" altLang="en-US" smtClean="0"/>
              <a:t>2019/2/25</a:t>
            </a:fld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PhiPsi2019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17CB9-0ED1-7548-93B5-3F03C47DBAB5}" type="slidenum">
              <a:rPr kumimoji="1" lang="ja-JP" altLang="en-US" smtClean="0"/>
              <a:t>51</a:t>
            </a:fld>
            <a:endParaRPr kumimoji="1" lang="ja-JP" altLang="en-US"/>
          </a:p>
        </p:txBody>
      </p:sp>
      <p:pic>
        <p:nvPicPr>
          <p:cNvPr id="7" name="図 6" descr="resul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5167" y="1498140"/>
            <a:ext cx="4060991" cy="4684105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5321676" y="4855362"/>
            <a:ext cx="33651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4000" dirty="0">
                <a:solidFill>
                  <a:srgbClr val="0A63CB">
                    <a:alpha val="70000"/>
                  </a:srgbClr>
                </a:solidFill>
              </a:rPr>
              <a:t>Preliminary</a:t>
            </a:r>
            <a:endParaRPr kumimoji="1" lang="ja-JP" altLang="en-US" sz="4000" dirty="0">
              <a:solidFill>
                <a:srgbClr val="0A63CB">
                  <a:alpha val="70000"/>
                </a:srgbClr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6182317" y="5832380"/>
            <a:ext cx="1466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Time (μs)</a:t>
            </a:r>
            <a:endParaRPr kumimoji="1" lang="ja-JP" altLang="en-US" dirty="0"/>
          </a:p>
        </p:txBody>
      </p:sp>
      <p:sp>
        <p:nvSpPr>
          <p:cNvPr id="10" name="正方形/長方形 9"/>
          <p:cNvSpPr/>
          <p:nvPr/>
        </p:nvSpPr>
        <p:spPr>
          <a:xfrm>
            <a:off x="8567401" y="5493402"/>
            <a:ext cx="369500" cy="24866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/>
          <p:cNvSpPr/>
          <p:nvPr/>
        </p:nvSpPr>
        <p:spPr>
          <a:xfrm>
            <a:off x="5424287" y="2255507"/>
            <a:ext cx="1764000" cy="65195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5424287" y="2261135"/>
            <a:ext cx="16510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Δ=100 kHz</a:t>
            </a:r>
          </a:p>
          <a:p>
            <a:r>
              <a:rPr kumimoji="1" lang="en-US" altLang="ja-JP" dirty="0"/>
              <a:t>0.7 atm</a:t>
            </a:r>
            <a:endParaRPr kumimoji="1" lang="ja-JP" altLang="en-US" dirty="0"/>
          </a:p>
        </p:txBody>
      </p:sp>
      <p:sp>
        <p:nvSpPr>
          <p:cNvPr id="13" name="正方形/長方形 12"/>
          <p:cNvSpPr/>
          <p:nvPr/>
        </p:nvSpPr>
        <p:spPr>
          <a:xfrm>
            <a:off x="7936031" y="5909877"/>
            <a:ext cx="654594" cy="24866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テキスト ボックス 5">
            <a:extLst>
              <a:ext uri="{FF2B5EF4-FFF2-40B4-BE49-F238E27FC236}">
                <a16:creationId xmlns:a16="http://schemas.microsoft.com/office/drawing/2014/main" id="{E98E2CAC-B9B1-40A7-A336-46E43C50B295}"/>
              </a:ext>
            </a:extLst>
          </p:cNvPr>
          <p:cNvSpPr txBox="1"/>
          <p:nvPr/>
        </p:nvSpPr>
        <p:spPr>
          <a:xfrm>
            <a:off x="2919213" y="927316"/>
            <a:ext cx="1143326" cy="369332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r"/>
            <a:r>
              <a:rPr kumimoji="1" lang="en-US" altLang="ja-JP" dirty="0">
                <a:solidFill>
                  <a:schemeClr val="accent5">
                    <a:lumMod val="50000"/>
                  </a:schemeClr>
                </a:solidFill>
              </a:rPr>
              <a:t>Nishimura</a:t>
            </a:r>
            <a:endParaRPr kumimoji="1" lang="ja-JP" alt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197676"/>
      </p:ext>
    </p:extLst>
  </p:cSld>
  <p:clrMapOvr>
    <a:masterClrMapping/>
  </p:clrMapOvr>
  <p:transition>
    <p:strips dir="ru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Page-35 from g-2-CM-20140719-tanaka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7" y="908720"/>
            <a:ext cx="6264697" cy="3589305"/>
          </a:xfrm>
          <a:prstGeom prst="rect">
            <a:avLst/>
          </a:prstGeom>
        </p:spPr>
      </p:pic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E4970-4AAB-449B-9369-7BD14B325DF3}" type="datetime1">
              <a:rPr kumimoji="1" lang="ja-JP" altLang="en-US" smtClean="0"/>
              <a:t>2019/2/25</a:t>
            </a:fld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52</a:t>
            </a:fld>
            <a:endParaRPr kumimoji="1" lang="ja-JP" altLang="en-US"/>
          </a:p>
        </p:txBody>
      </p:sp>
      <p:sp>
        <p:nvSpPr>
          <p:cNvPr id="9" name="テキスト ボックス 9"/>
          <p:cNvSpPr txBox="1"/>
          <p:nvPr/>
        </p:nvSpPr>
        <p:spPr>
          <a:xfrm>
            <a:off x="6876256" y="1052736"/>
            <a:ext cx="2145727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/>
              <a:t>Gas Handling System</a:t>
            </a:r>
            <a:endParaRPr kumimoji="1" lang="ja-JP" altLang="en-US"/>
          </a:p>
        </p:txBody>
      </p:sp>
      <p:sp>
        <p:nvSpPr>
          <p:cNvPr id="12" name="テキスト ボックス 14"/>
          <p:cNvSpPr txBox="1"/>
          <p:nvPr/>
        </p:nvSpPr>
        <p:spPr>
          <a:xfrm>
            <a:off x="4355976" y="4437112"/>
            <a:ext cx="453650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4150" indent="-184150">
              <a:buFont typeface="Arial"/>
              <a:buChar char="•"/>
            </a:pPr>
            <a:r>
              <a:rPr kumimoji="1" lang="en-US" altLang="ja-JP" sz="2000"/>
              <a:t>Pressure: 0.5 – 1.5 </a:t>
            </a:r>
            <a:r>
              <a:rPr kumimoji="1" lang="en-US" altLang="ja-JP" sz="2000" err="1"/>
              <a:t>atm</a:t>
            </a:r>
            <a:endParaRPr kumimoji="1" lang="en-US" altLang="ja-JP" sz="2000"/>
          </a:p>
          <a:p>
            <a:pPr marL="184150" indent="-184150">
              <a:buFont typeface="Arial"/>
              <a:buChar char="•"/>
            </a:pPr>
            <a:r>
              <a:rPr lang="en-US" altLang="ja-JP" sz="2000"/>
              <a:t>Readout precision: several ppm</a:t>
            </a:r>
          </a:p>
          <a:p>
            <a:pPr marL="190500" lvl="1"/>
            <a:r>
              <a:rPr lang="en-US" altLang="ja-JP" sz="2000"/>
              <a:t>(crystal gauge: 0.008% of full range)</a:t>
            </a:r>
          </a:p>
          <a:p>
            <a:pPr marL="184150" indent="-184150">
              <a:buFont typeface="Arial"/>
              <a:buChar char="•"/>
            </a:pPr>
            <a:r>
              <a:rPr kumimoji="1" lang="en-US" altLang="ja-JP" sz="2000"/>
              <a:t>Contamination: below 1ppm.</a:t>
            </a:r>
          </a:p>
          <a:p>
            <a:pPr marL="184150" indent="-184150">
              <a:buFont typeface="Arial"/>
              <a:buChar char="•"/>
            </a:pPr>
            <a:r>
              <a:rPr lang="en-US" sz="2000"/>
              <a:t>gas sampling before, during and after the experiment (several weeks).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/>
              <a:t>RF Cavity &amp; Gas Chamber</a:t>
            </a:r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B22B2B9-2B4F-3D41-8020-EE94198430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888336"/>
            <a:ext cx="4104000" cy="2565000"/>
          </a:xfrm>
          <a:prstGeom prst="rect">
            <a:avLst/>
          </a:prstGeom>
        </p:spPr>
      </p:pic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AAD17DAA-AB89-490B-8DD4-E9DC9EAAB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t>PhiPsi2019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0605319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Page-32 from JPARC2014-confz-MuSEUM (Torii)_s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932148"/>
            <a:ext cx="7966647" cy="5576652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/>
              <a:t>Systematic Error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900C6-D597-4B3C-A902-4235D6F4A798}" type="datetime1">
              <a:rPr kumimoji="1" lang="ja-JP" altLang="en-US" smtClean="0"/>
              <a:t>2019/2/25</a:t>
            </a:fld>
            <a:endParaRPr kumimoji="1" lang="ja-JP" altLang="en-US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6520048" y="899428"/>
            <a:ext cx="2212790" cy="369332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none" rtlCol="0">
            <a:spAutoFit/>
          </a:bodyPr>
          <a:lstStyle/>
          <a:p>
            <a:r>
              <a:rPr lang="en-US" altLang="ja-JP">
                <a:solidFill>
                  <a:srgbClr val="215968"/>
                </a:solidFill>
              </a:rPr>
              <a:t>Tanaka, Kanda, Ishida</a:t>
            </a:r>
            <a:endParaRPr kumimoji="1" lang="ja-JP" altLang="en-US">
              <a:solidFill>
                <a:srgbClr val="215968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53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3B6504EE-8094-44DD-A80F-6BCCBBFD08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t>PhiPsi2019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7581079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5B9FC31-35CE-4B3F-B985-CAE79FD52E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Mu</a:t>
            </a:r>
            <a:r>
              <a:rPr lang="ja-JP" altLang="en-US" dirty="0"/>
              <a:t> </a:t>
            </a:r>
            <a:r>
              <a:rPr lang="en-US" altLang="ja-JP" dirty="0"/>
              <a:t>Fraction</a:t>
            </a:r>
            <a:endParaRPr kumimoji="1" lang="ja-JP" altLang="en-US" dirty="0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10024CDF-ED38-4F51-AC2D-2B91228098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8CAAE-EAD2-4A37-BCA1-BCE7F5CCF7AF}" type="datetime1">
              <a:rPr kumimoji="1" lang="ja-JP" altLang="en-US" smtClean="0"/>
              <a:t>2019/2/25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D1B1FE36-26BB-477E-BAC9-C6BBA9EB55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t>PhiPsi2019</a:t>
            </a:r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A71DE883-3B49-432F-9F0A-2B0CED6B63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54</a:t>
            </a:fld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429D18E8-1F63-4FA8-95B5-2DAEDE94CE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448" y="1844824"/>
            <a:ext cx="8909471" cy="410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26395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6B878B1-5608-4B57-B7B6-073141C8C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Old Muonium in ZF field</a:t>
            </a:r>
            <a:endParaRPr kumimoji="1" lang="ja-JP" altLang="en-US" dirty="0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F6657507-3AAB-4DEE-9777-59E6063E3A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982BA-6265-4050-B714-8938B78A9DBB}" type="datetime1">
              <a:rPr kumimoji="1" lang="ja-JP" altLang="en-US" smtClean="0"/>
              <a:t>2019/2/25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38BC8A46-9624-4A98-A0E9-1687CDA5E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t>PhiPsi2019</a:t>
            </a:r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5E55AD40-B7DA-4C3A-B9F2-36766B109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55</a:t>
            </a:fld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F2E35D8F-24BD-4541-9747-0A61CD324A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210" y="980639"/>
            <a:ext cx="7146601" cy="5813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76494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Time Integral Method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4A93C-E345-4F99-9A02-80B6FE08A5A6}" type="datetime1">
              <a:rPr kumimoji="1" lang="ja-JP" altLang="en-US" smtClean="0"/>
              <a:t>2019/2/25</a:t>
            </a:fld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PhiPsi2019</a:t>
            </a:r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17CB9-0ED1-7548-93B5-3F03C47DBAB5}" type="slidenum">
              <a:rPr kumimoji="1" lang="ja-JP" altLang="en-US" smtClean="0"/>
              <a:t>56</a:t>
            </a:fld>
            <a:endParaRPr kumimoji="1" lang="ja-JP" altLang="en-US"/>
          </a:p>
        </p:txBody>
      </p:sp>
      <p:grpSp>
        <p:nvGrpSpPr>
          <p:cNvPr id="15" name="図形グループ 14"/>
          <p:cNvGrpSpPr/>
          <p:nvPr/>
        </p:nvGrpSpPr>
        <p:grpSpPr>
          <a:xfrm>
            <a:off x="542585" y="2058233"/>
            <a:ext cx="5455582" cy="1143323"/>
            <a:chOff x="542585" y="1994201"/>
            <a:chExt cx="5455582" cy="1143323"/>
          </a:xfrm>
        </p:grpSpPr>
        <p:sp>
          <p:nvSpPr>
            <p:cNvPr id="12" name="正方形/長方形 11"/>
            <p:cNvSpPr/>
            <p:nvPr/>
          </p:nvSpPr>
          <p:spPr>
            <a:xfrm>
              <a:off x="542585" y="1994201"/>
              <a:ext cx="5455582" cy="1143323"/>
            </a:xfrm>
            <a:prstGeom prst="rect">
              <a:avLst/>
            </a:prstGeom>
            <a:solidFill>
              <a:srgbClr val="004CB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rgbClr val="E07109"/>
                </a:solidFill>
              </a:endParaRPr>
            </a:p>
          </p:txBody>
        </p:sp>
        <p:pic>
          <p:nvPicPr>
            <p:cNvPr id="7" name="図 6" descr="S_rm_int_=_dfrac.pdf"/>
            <p:cNvPicPr>
              <a:picLocks noChangeAspect="1"/>
            </p:cNvPicPr>
            <p:nvPr/>
          </p:nvPicPr>
          <p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lum bright="10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6068" y="2047561"/>
              <a:ext cx="5161550" cy="1025518"/>
            </a:xfrm>
            <a:prstGeom prst="rect">
              <a:avLst/>
            </a:prstGeom>
          </p:spPr>
        </p:pic>
        <p:sp>
          <p:nvSpPr>
            <p:cNvPr id="8" name="正方形/長方形 7"/>
            <p:cNvSpPr/>
            <p:nvPr/>
          </p:nvSpPr>
          <p:spPr>
            <a:xfrm>
              <a:off x="3212540" y="2024664"/>
              <a:ext cx="2764281" cy="1089533"/>
            </a:xfrm>
            <a:prstGeom prst="rect">
              <a:avLst/>
            </a:prstGeom>
            <a:noFill/>
            <a:ln w="57150" cmpd="sng">
              <a:solidFill>
                <a:srgbClr val="D5680A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4" name="図形グループ 13"/>
          <p:cNvGrpSpPr>
            <a:grpSpLocks noChangeAspect="1"/>
          </p:cNvGrpSpPr>
          <p:nvPr/>
        </p:nvGrpSpPr>
        <p:grpSpPr>
          <a:xfrm>
            <a:off x="5455303" y="3317186"/>
            <a:ext cx="3408104" cy="2997093"/>
            <a:chOff x="5403889" y="3194182"/>
            <a:chExt cx="3481081" cy="3061269"/>
          </a:xfrm>
        </p:grpSpPr>
        <p:grpSp>
          <p:nvGrpSpPr>
            <p:cNvPr id="11" name="図形グループ 10"/>
            <p:cNvGrpSpPr>
              <a:grpSpLocks noChangeAspect="1"/>
            </p:cNvGrpSpPr>
            <p:nvPr/>
          </p:nvGrpSpPr>
          <p:grpSpPr>
            <a:xfrm>
              <a:off x="5403889" y="3194182"/>
              <a:ext cx="3481081" cy="3061269"/>
              <a:chOff x="5205719" y="2924404"/>
              <a:chExt cx="3582681" cy="3150616"/>
            </a:xfrm>
          </p:grpSpPr>
          <p:sp>
            <p:nvSpPr>
              <p:cNvPr id="10" name="正方形/長方形 9"/>
              <p:cNvSpPr/>
              <p:nvPr/>
            </p:nvSpPr>
            <p:spPr>
              <a:xfrm>
                <a:off x="5205719" y="2929687"/>
                <a:ext cx="3582681" cy="3145333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pic>
            <p:nvPicPr>
              <p:cNvPr id="9" name="図 8" descr="Time_Integral_Single.pdf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256520" y="2924404"/>
                <a:ext cx="3430280" cy="3114852"/>
              </a:xfrm>
              <a:prstGeom prst="rect">
                <a:avLst/>
              </a:prstGeom>
            </p:spPr>
          </p:pic>
        </p:grpSp>
        <p:sp>
          <p:nvSpPr>
            <p:cNvPr id="13" name="テキスト ボックス 12"/>
            <p:cNvSpPr txBox="1"/>
            <p:nvPr/>
          </p:nvSpPr>
          <p:spPr>
            <a:xfrm>
              <a:off x="5490133" y="3215460"/>
              <a:ext cx="2320241" cy="3143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400" dirty="0">
                  <a:solidFill>
                    <a:srgbClr val="004CB6"/>
                  </a:solidFill>
                </a:rPr>
                <a:t>Resonance spectrum</a:t>
              </a:r>
              <a:endParaRPr kumimoji="1" lang="ja-JP" altLang="en-US" sz="1400" dirty="0">
                <a:solidFill>
                  <a:srgbClr val="004CB6"/>
                </a:solidFill>
              </a:endParaRPr>
            </a:p>
          </p:txBody>
        </p:sp>
      </p:grpSp>
      <p:sp>
        <p:nvSpPr>
          <p:cNvPr id="18" name="コンテンツ プレースホルダー 17"/>
          <p:cNvSpPr>
            <a:spLocks noGrp="1"/>
          </p:cNvSpPr>
          <p:nvPr>
            <p:ph idx="1"/>
          </p:nvPr>
        </p:nvSpPr>
        <p:spPr>
          <a:xfrm>
            <a:off x="457200" y="1498140"/>
            <a:ext cx="8229600" cy="613453"/>
          </a:xfrm>
        </p:spPr>
        <p:txBody>
          <a:bodyPr/>
          <a:lstStyle/>
          <a:p>
            <a:r>
              <a:rPr kumimoji="1" lang="en-US" altLang="ja-JP" dirty="0"/>
              <a:t>Signal</a:t>
            </a:r>
            <a:r>
              <a:rPr lang="en-US" altLang="ja-JP" dirty="0"/>
              <a:t> of all positrons</a:t>
            </a:r>
            <a:endParaRPr kumimoji="1" lang="ja-JP" altLang="en-US" dirty="0"/>
          </a:p>
        </p:txBody>
      </p:sp>
      <p:sp>
        <p:nvSpPr>
          <p:cNvPr id="19" name="コンテンツ プレースホルダー 17"/>
          <p:cNvSpPr txBox="1">
            <a:spLocks/>
          </p:cNvSpPr>
          <p:nvPr/>
        </p:nvSpPr>
        <p:spPr>
          <a:xfrm>
            <a:off x="454411" y="3559964"/>
            <a:ext cx="4860689" cy="278857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800"/>
              </a:spcBef>
              <a:spcAft>
                <a:spcPts val="0"/>
              </a:spcAft>
              <a:buClr>
                <a:srgbClr val="0A60D5"/>
              </a:buClr>
              <a:buSzPct val="25000"/>
              <a:buFont typeface="ヒラギノ角ゴ ProN W3"/>
              <a:buChar char=" "/>
              <a:defRPr kumimoji="1" sz="2800" kern="1200" spc="-100">
                <a:solidFill>
                  <a:schemeClr val="tx1"/>
                </a:solidFill>
                <a:latin typeface="BIZ UDPゴシック B"/>
                <a:ea typeface="BIZ UDPゴシック B"/>
                <a:cs typeface="+mn-cs"/>
              </a:defRPr>
            </a:lvl1pPr>
            <a:lvl2pPr marL="432000" indent="-4320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0A60D5"/>
              </a:buClr>
              <a:buSzPct val="100000"/>
              <a:buFont typeface="ヒラギノ角ゴ ProN W3"/>
              <a:buChar char="●"/>
              <a:defRPr kumimoji="1" sz="2400" kern="1200" spc="-100">
                <a:solidFill>
                  <a:schemeClr val="tx1"/>
                </a:solidFill>
                <a:latin typeface="BIZ UDPゴシック R"/>
                <a:ea typeface="BIZ UDPゴシック R"/>
                <a:cs typeface="BIZ UDPゴシック R"/>
              </a:defRPr>
            </a:lvl2pPr>
            <a:lvl3pPr marL="432000" indent="-432000" algn="l" defTabSz="914400" rtl="0" eaLnBrk="1" latinLnBrk="0" hangingPunct="1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0A60D5"/>
              </a:buClr>
              <a:buSzPct val="125000"/>
              <a:buFont typeface="ヒラギノ角ゴ ProN W3"/>
              <a:buChar char="○"/>
              <a:defRPr kumimoji="1" sz="1800" kern="1200" spc="-100">
                <a:solidFill>
                  <a:schemeClr val="tx1"/>
                </a:solidFill>
                <a:latin typeface="BIZ UDPゴシック R"/>
                <a:ea typeface="BIZ UDPゴシック R"/>
                <a:cs typeface="BIZ UDPゴシック R"/>
              </a:defRPr>
            </a:lvl3pPr>
            <a:lvl4pPr marL="435600" indent="-32760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rgbClr val="0A60D5"/>
              </a:buClr>
              <a:buSzPct val="100000"/>
              <a:buFont typeface="Wingdings" charset="2"/>
              <a:buChar char=""/>
              <a:defRPr kumimoji="1" sz="1600" kern="1200" spc="-100">
                <a:solidFill>
                  <a:schemeClr val="tx1"/>
                </a:solidFill>
                <a:latin typeface="BIZ UDPゴシック R"/>
                <a:ea typeface="BIZ UDPゴシック R"/>
                <a:cs typeface="BIZ UDPゴシック R"/>
              </a:defRPr>
            </a:lvl4pPr>
            <a:lvl5pPr marL="1188720" indent="-13716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rgbClr val="0A60D5"/>
              </a:buClr>
              <a:buSzPct val="100000"/>
              <a:buFont typeface="Wingdings" charset="2"/>
              <a:buChar char=""/>
              <a:defRPr kumimoji="1" sz="1400" kern="1200" spc="-100" baseline="0">
                <a:solidFill>
                  <a:schemeClr val="tx1"/>
                </a:solidFill>
                <a:latin typeface="BIZ UDPゴシック R"/>
                <a:ea typeface="BIZ UDPゴシック R"/>
                <a:cs typeface="BIZ UDPゴシック R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kumimoji="1"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kumimoji="1"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kumimoji="1"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kumimoji="1"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US" altLang="ja-JP" sz="2400" dirty="0"/>
              <a:t>Resonance spectrum</a:t>
            </a:r>
            <a:r>
              <a:rPr lang="ja-JP" altLang="en-US" sz="2400" dirty="0"/>
              <a:t>｜</a:t>
            </a:r>
            <a:r>
              <a:rPr lang="en-US" altLang="ja-JP" sz="2400" dirty="0">
                <a:solidFill>
                  <a:srgbClr val="004CB6"/>
                </a:solidFill>
              </a:rPr>
              <a:t>Lorentzian function</a:t>
            </a:r>
          </a:p>
          <a:p>
            <a:pPr lvl="1"/>
            <a:r>
              <a:rPr lang="en-US" altLang="ja-JP" sz="2000" dirty="0"/>
              <a:t>Peak  of Lorentzian is equal to</a:t>
            </a:r>
            <a:br>
              <a:rPr lang="en-US" altLang="ja-JP" sz="2000" dirty="0"/>
            </a:br>
            <a:r>
              <a:rPr lang="en-US" altLang="ja-JP" sz="2000" dirty="0"/>
              <a:t>Mu HFS frequency</a:t>
            </a:r>
          </a:p>
          <a:p>
            <a:pPr lvl="1"/>
            <a:r>
              <a:rPr lang="en-US" altLang="ja-JP" sz="2000" dirty="0"/>
              <a:t>Mu HFS is determined by multiple frequency data</a:t>
            </a:r>
          </a:p>
          <a:p>
            <a:pPr lvl="1"/>
            <a:r>
              <a:rPr lang="en-US" altLang="ja-JP" sz="2000" dirty="0"/>
              <a:t>Width and height of spectrum </a:t>
            </a:r>
            <a:br>
              <a:rPr lang="en-US" altLang="ja-JP" sz="2000" dirty="0"/>
            </a:br>
            <a:r>
              <a:rPr lang="en-US" altLang="ja-JP" sz="2000" dirty="0"/>
              <a:t>is changed by microwave power</a:t>
            </a:r>
            <a:endParaRPr lang="ja-JP" altLang="en-US" sz="2000" dirty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6193475" y="1612383"/>
            <a:ext cx="2860661" cy="1461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spcAft>
                <a:spcPts val="600"/>
              </a:spcAft>
            </a:pPr>
            <a:r>
              <a:rPr lang="en-US" altLang="ja-JP" sz="1200" spc="-100" dirty="0">
                <a:solidFill>
                  <a:srgbClr val="CF680D"/>
                </a:solidFill>
                <a:latin typeface="BIZ UDPゴシック R"/>
                <a:ea typeface="BIZ UDPゴシック R"/>
                <a:cs typeface="BIZ UDPゴシック R"/>
              </a:rPr>
              <a:t>Δω</a:t>
            </a:r>
            <a:r>
              <a:rPr lang="en-US" altLang="ja-JP" sz="1200" spc="-100" dirty="0">
                <a:latin typeface="BIZ UDPゴシック R"/>
                <a:ea typeface="BIZ UDPゴシック R"/>
                <a:cs typeface="BIZ UDPゴシック R"/>
              </a:rPr>
              <a:t> / Detuning angular frequency</a:t>
            </a:r>
          </a:p>
          <a:p>
            <a:pPr marL="0" lvl="1">
              <a:spcAft>
                <a:spcPts val="600"/>
              </a:spcAft>
            </a:pPr>
            <a:r>
              <a:rPr lang="en-US" altLang="ja-JP" sz="1200" spc="-100" dirty="0">
                <a:solidFill>
                  <a:srgbClr val="CF680D"/>
                </a:solidFill>
                <a:latin typeface="BIZ UDPゴシック R"/>
                <a:ea typeface="BIZ UDPゴシック R"/>
                <a:cs typeface="BIZ UDPゴシック R"/>
              </a:rPr>
              <a:t>|b|  </a:t>
            </a:r>
            <a:r>
              <a:rPr lang="en-US" altLang="ja-JP" sz="1200" spc="-100" dirty="0">
                <a:latin typeface="BIZ UDPゴシック R"/>
                <a:ea typeface="BIZ UDPゴシック R"/>
                <a:cs typeface="BIZ UDPゴシック R"/>
              </a:rPr>
              <a:t>/  Microwave magnetic  </a:t>
            </a:r>
            <a:br>
              <a:rPr lang="en-US" altLang="ja-JP" sz="1200" spc="-100" dirty="0">
                <a:latin typeface="BIZ UDPゴシック R"/>
                <a:ea typeface="BIZ UDPゴシック R"/>
                <a:cs typeface="BIZ UDPゴシック R"/>
              </a:rPr>
            </a:br>
            <a:r>
              <a:rPr lang="en-US" altLang="ja-JP" sz="1200" spc="-100" dirty="0">
                <a:latin typeface="BIZ UDPゴシック R"/>
                <a:ea typeface="BIZ UDPゴシック R"/>
                <a:cs typeface="BIZ UDPゴシック R"/>
              </a:rPr>
              <a:t>	field intensity</a:t>
            </a:r>
          </a:p>
          <a:p>
            <a:pPr marL="0" lvl="1">
              <a:spcAft>
                <a:spcPts val="600"/>
              </a:spcAft>
            </a:pPr>
            <a:r>
              <a:rPr lang="en-US" altLang="ja-JP" sz="1100" spc="-100" dirty="0">
                <a:latin typeface="BIZ UDPゴシック R"/>
                <a:ea typeface="BIZ UDPゴシック R"/>
                <a:cs typeface="BIZ UDPゴシック R"/>
              </a:rPr>
              <a:t>λ     /  Spin relaxation rate</a:t>
            </a:r>
          </a:p>
          <a:p>
            <a:pPr marL="0" lvl="1">
              <a:spcAft>
                <a:spcPts val="600"/>
              </a:spcAft>
            </a:pPr>
            <a:r>
              <a:rPr lang="en-US" altLang="ja-JP" sz="1100" spc="-100" dirty="0">
                <a:latin typeface="BIZ UDPゴシック R"/>
                <a:ea typeface="BIZ UDPゴシック R"/>
                <a:cs typeface="BIZ UDPゴシック R"/>
              </a:rPr>
              <a:t>γ     /  Muon decay rate</a:t>
            </a:r>
          </a:p>
          <a:p>
            <a:pPr marL="0" lvl="1">
              <a:spcAft>
                <a:spcPts val="600"/>
              </a:spcAft>
            </a:pPr>
            <a:r>
              <a:rPr lang="en-US" altLang="ja-JP" sz="1100" spc="-100" dirty="0">
                <a:latin typeface="BIZ UDPゴシック R"/>
                <a:ea typeface="BIZ UDPゴシック R"/>
                <a:cs typeface="BIZ UDPゴシック R"/>
              </a:rPr>
              <a:t>P      /  Muon spin polarization</a:t>
            </a:r>
          </a:p>
        </p:txBody>
      </p:sp>
      <p:pic>
        <p:nvPicPr>
          <p:cNvPr id="21" name="図 20" descr="gamma^prime_=_ga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9330" y="3040330"/>
            <a:ext cx="1085273" cy="277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22694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Time Differential Method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68540" y="1498140"/>
            <a:ext cx="8081113" cy="584339"/>
          </a:xfrm>
        </p:spPr>
        <p:txBody>
          <a:bodyPr/>
          <a:lstStyle/>
          <a:p>
            <a:pPr>
              <a:buNone/>
            </a:pPr>
            <a:r>
              <a:rPr lang="en-US" altLang="ja-JP" dirty="0"/>
              <a:t>Time dependence of signal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72A67-D145-4A19-A284-A9DB968B62A8}" type="datetime1">
              <a:rPr kumimoji="1" lang="ja-JP" altLang="en-US" smtClean="0"/>
              <a:t>2019/2/25</a:t>
            </a:fld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PhiPsi2019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17CB9-0ED1-7548-93B5-3F03C47DBAB5}" type="slidenum">
              <a:rPr kumimoji="1" lang="ja-JP" altLang="en-US" smtClean="0"/>
              <a:t>57</a:t>
            </a:fld>
            <a:endParaRPr kumimoji="1" lang="ja-JP" altLang="en-US"/>
          </a:p>
        </p:txBody>
      </p:sp>
      <p:grpSp>
        <p:nvGrpSpPr>
          <p:cNvPr id="27" name="図形グループ 26"/>
          <p:cNvGrpSpPr/>
          <p:nvPr/>
        </p:nvGrpSpPr>
        <p:grpSpPr>
          <a:xfrm>
            <a:off x="4320676" y="3105294"/>
            <a:ext cx="3381402" cy="468047"/>
            <a:chOff x="4731527" y="3191224"/>
            <a:chExt cx="3381402" cy="468047"/>
          </a:xfrm>
        </p:grpSpPr>
        <p:pic>
          <p:nvPicPr>
            <p:cNvPr id="8" name="図 7" descr="latex-image-1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41461" y="3223810"/>
              <a:ext cx="1771468" cy="402875"/>
            </a:xfrm>
            <a:prstGeom prst="rect">
              <a:avLst/>
            </a:prstGeom>
          </p:spPr>
        </p:pic>
        <p:pic>
          <p:nvPicPr>
            <p:cNvPr id="9" name="図 8" descr="latex-image-1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31527" y="3191224"/>
              <a:ext cx="1344895" cy="468047"/>
            </a:xfrm>
            <a:prstGeom prst="rect">
              <a:avLst/>
            </a:prstGeom>
          </p:spPr>
        </p:pic>
      </p:grpSp>
      <p:grpSp>
        <p:nvGrpSpPr>
          <p:cNvPr id="26" name="図形グループ 25"/>
          <p:cNvGrpSpPr/>
          <p:nvPr/>
        </p:nvGrpSpPr>
        <p:grpSpPr>
          <a:xfrm>
            <a:off x="481761" y="3062020"/>
            <a:ext cx="3463466" cy="640078"/>
            <a:chOff x="561141" y="3062020"/>
            <a:chExt cx="3463466" cy="640078"/>
          </a:xfrm>
        </p:grpSpPr>
        <p:sp>
          <p:nvSpPr>
            <p:cNvPr id="17" name="正方形/長方形 16"/>
            <p:cNvSpPr/>
            <p:nvPr/>
          </p:nvSpPr>
          <p:spPr>
            <a:xfrm>
              <a:off x="561141" y="3062020"/>
              <a:ext cx="3463466" cy="640078"/>
            </a:xfrm>
            <a:prstGeom prst="rect">
              <a:avLst/>
            </a:prstGeom>
            <a:solidFill>
              <a:srgbClr val="D5680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rgbClr val="E07109"/>
                </a:solidFill>
              </a:endParaRPr>
            </a:p>
          </p:txBody>
        </p:sp>
        <p:pic>
          <p:nvPicPr>
            <p:cNvPr id="14" name="図 13" descr="latex-image-1.pdf"/>
            <p:cNvPicPr>
              <a:picLocks noChangeAspect="1"/>
            </p:cNvPicPr>
            <p:nvPr/>
          </p:nvPicPr>
          <p:blipFill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  <a:lum bright="10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8544" y="3126052"/>
              <a:ext cx="3199306" cy="468047"/>
            </a:xfrm>
            <a:prstGeom prst="rect">
              <a:avLst/>
            </a:prstGeom>
            <a:ln w="28575" cmpd="sng">
              <a:noFill/>
            </a:ln>
          </p:spPr>
        </p:pic>
      </p:grpSp>
      <p:grpSp>
        <p:nvGrpSpPr>
          <p:cNvPr id="12" name="図形グループ 11"/>
          <p:cNvGrpSpPr/>
          <p:nvPr/>
        </p:nvGrpSpPr>
        <p:grpSpPr>
          <a:xfrm>
            <a:off x="3852637" y="3511863"/>
            <a:ext cx="5252989" cy="2763389"/>
            <a:chOff x="3797938" y="3533207"/>
            <a:chExt cx="5252989" cy="2763389"/>
          </a:xfrm>
        </p:grpSpPr>
        <p:grpSp>
          <p:nvGrpSpPr>
            <p:cNvPr id="21" name="図形グループ 20"/>
            <p:cNvGrpSpPr>
              <a:grpSpLocks noChangeAspect="1"/>
            </p:cNvGrpSpPr>
            <p:nvPr/>
          </p:nvGrpSpPr>
          <p:grpSpPr>
            <a:xfrm>
              <a:off x="3797938" y="3794826"/>
              <a:ext cx="5252989" cy="2501770"/>
              <a:chOff x="3770184" y="3738881"/>
              <a:chExt cx="5252989" cy="2501770"/>
            </a:xfrm>
          </p:grpSpPr>
          <p:sp>
            <p:nvSpPr>
              <p:cNvPr id="20" name="正方形/長方形 19"/>
              <p:cNvSpPr/>
              <p:nvPr/>
            </p:nvSpPr>
            <p:spPr>
              <a:xfrm>
                <a:off x="3770184" y="3738881"/>
                <a:ext cx="5252989" cy="250177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pic>
            <p:nvPicPr>
              <p:cNvPr id="19" name="図 18" descr="Time_Differential_Single.pdf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810824" y="3758185"/>
                <a:ext cx="5161550" cy="2401185"/>
              </a:xfrm>
              <a:prstGeom prst="rect">
                <a:avLst/>
              </a:prstGeom>
            </p:spPr>
          </p:pic>
        </p:grpSp>
        <p:sp>
          <p:nvSpPr>
            <p:cNvPr id="11" name="テキスト ボックス 10"/>
            <p:cNvSpPr txBox="1"/>
            <p:nvPr/>
          </p:nvSpPr>
          <p:spPr>
            <a:xfrm>
              <a:off x="3955599" y="3554770"/>
              <a:ext cx="21852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dirty="0">
                  <a:solidFill>
                    <a:srgbClr val="004CB6"/>
                  </a:solidFill>
                </a:rPr>
                <a:t>Detuning frequency</a:t>
              </a:r>
              <a:br>
                <a:rPr kumimoji="1" lang="en-US" altLang="ja-JP" sz="1400" dirty="0">
                  <a:solidFill>
                    <a:srgbClr val="004CB6"/>
                  </a:solidFill>
                </a:rPr>
              </a:br>
              <a:r>
                <a:rPr kumimoji="1" lang="en-US" altLang="ja-JP" sz="1400" dirty="0">
                  <a:solidFill>
                    <a:srgbClr val="004CB6"/>
                  </a:solidFill>
                </a:rPr>
                <a:t>dependence</a:t>
              </a:r>
              <a:endParaRPr kumimoji="1" lang="ja-JP" altLang="en-US" sz="1400" dirty="0">
                <a:solidFill>
                  <a:srgbClr val="004CB6"/>
                </a:solidFill>
              </a:endParaRPr>
            </a:p>
          </p:txBody>
        </p:sp>
        <p:sp>
          <p:nvSpPr>
            <p:cNvPr id="22" name="テキスト ボックス 21"/>
            <p:cNvSpPr txBox="1"/>
            <p:nvPr/>
          </p:nvSpPr>
          <p:spPr>
            <a:xfrm>
              <a:off x="6502663" y="3533207"/>
              <a:ext cx="191590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dirty="0">
                  <a:solidFill>
                    <a:srgbClr val="004CB6"/>
                  </a:solidFill>
                </a:rPr>
                <a:t>Microwave power </a:t>
              </a:r>
              <a:br>
                <a:rPr kumimoji="1" lang="en-US" altLang="ja-JP" sz="1400" dirty="0">
                  <a:solidFill>
                    <a:srgbClr val="004CB6"/>
                  </a:solidFill>
                </a:rPr>
              </a:br>
              <a:r>
                <a:rPr kumimoji="1" lang="en-US" altLang="ja-JP" sz="1400" dirty="0">
                  <a:solidFill>
                    <a:srgbClr val="004CB6"/>
                  </a:solidFill>
                </a:rPr>
                <a:t>dependence</a:t>
              </a:r>
              <a:endParaRPr kumimoji="1" lang="ja-JP" altLang="en-US" sz="1400" dirty="0">
                <a:solidFill>
                  <a:srgbClr val="004CB6"/>
                </a:solidFill>
              </a:endParaRPr>
            </a:p>
          </p:txBody>
        </p:sp>
      </p:grpSp>
      <p:sp>
        <p:nvSpPr>
          <p:cNvPr id="23" name="コンテンツ プレースホルダー 2"/>
          <p:cNvSpPr txBox="1">
            <a:spLocks/>
          </p:cNvSpPr>
          <p:nvPr/>
        </p:nvSpPr>
        <p:spPr>
          <a:xfrm>
            <a:off x="424237" y="3712061"/>
            <a:ext cx="3726071" cy="276575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800"/>
              </a:spcBef>
              <a:spcAft>
                <a:spcPts val="0"/>
              </a:spcAft>
              <a:buClr>
                <a:srgbClr val="0A60D5"/>
              </a:buClr>
              <a:buSzPct val="25000"/>
              <a:buFont typeface="ヒラギノ角ゴ ProN W3"/>
              <a:buChar char=" "/>
              <a:defRPr kumimoji="1" sz="2800" kern="1200" spc="0">
                <a:solidFill>
                  <a:schemeClr val="tx1"/>
                </a:solidFill>
                <a:latin typeface="BIZ UDPゴシック B"/>
                <a:ea typeface="BIZ UDPゴシック B"/>
                <a:cs typeface="+mn-cs"/>
              </a:defRPr>
            </a:lvl1pPr>
            <a:lvl2pPr marL="432000" indent="-4320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0A60D5"/>
              </a:buClr>
              <a:buSzPct val="100000"/>
              <a:buFont typeface="ヒラギノ角ゴ ProN W3"/>
              <a:buChar char="●"/>
              <a:defRPr kumimoji="1" sz="2400" kern="1200" spc="0">
                <a:solidFill>
                  <a:schemeClr val="tx1"/>
                </a:solidFill>
                <a:latin typeface="BIZ UDPゴシック R"/>
                <a:ea typeface="BIZ UDPゴシック R"/>
                <a:cs typeface="BIZ UDPゴシック R"/>
              </a:defRPr>
            </a:lvl2pPr>
            <a:lvl3pPr marL="432000" indent="-432000" algn="l" defTabSz="914400" rtl="0" eaLnBrk="1" latinLnBrk="0" hangingPunct="1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0A60D5"/>
              </a:buClr>
              <a:buSzPct val="125000"/>
              <a:buFont typeface="ヒラギノ角ゴ ProN W3"/>
              <a:buChar char="○"/>
              <a:defRPr kumimoji="1" sz="1800" kern="1200" spc="0">
                <a:solidFill>
                  <a:schemeClr val="tx1"/>
                </a:solidFill>
                <a:latin typeface="BIZ UDPゴシック R"/>
                <a:ea typeface="BIZ UDPゴシック R"/>
                <a:cs typeface="BIZ UDPゴシック R"/>
              </a:defRPr>
            </a:lvl3pPr>
            <a:lvl4pPr marL="435600" indent="-32760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rgbClr val="0A60D5"/>
              </a:buClr>
              <a:buSzPct val="100000"/>
              <a:buFont typeface="Wingdings" charset="2"/>
              <a:buChar char=""/>
              <a:defRPr kumimoji="1" sz="1600" kern="1200" spc="0">
                <a:solidFill>
                  <a:schemeClr val="tx1"/>
                </a:solidFill>
                <a:latin typeface="BIZ UDPゴシック R"/>
                <a:ea typeface="BIZ UDPゴシック R"/>
                <a:cs typeface="BIZ UDPゴシック R"/>
              </a:defRPr>
            </a:lvl4pPr>
            <a:lvl5pPr marL="1188720" indent="-13716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rgbClr val="0A60D5"/>
              </a:buClr>
              <a:buSzPct val="100000"/>
              <a:buFont typeface="Wingdings" charset="2"/>
              <a:buChar char=""/>
              <a:defRPr kumimoji="1" sz="1400" kern="1200" spc="0" baseline="0">
                <a:solidFill>
                  <a:schemeClr val="tx1"/>
                </a:solidFill>
                <a:latin typeface="BIZ UDPゴシック R"/>
                <a:ea typeface="BIZ UDPゴシック R"/>
                <a:cs typeface="BIZ UDPゴシック R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kumimoji="1"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kumimoji="1"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kumimoji="1"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kumimoji="1"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400" dirty="0"/>
              <a:t>Time spectrum</a:t>
            </a:r>
            <a:r>
              <a:rPr lang="ja-JP" altLang="en-US" sz="2400" dirty="0"/>
              <a:t>｜</a:t>
            </a:r>
            <a:br>
              <a:rPr lang="en-US" altLang="ja-JP" sz="2400" dirty="0"/>
            </a:br>
            <a:r>
              <a:rPr lang="en-US" altLang="ja-JP" sz="2400" dirty="0">
                <a:solidFill>
                  <a:srgbClr val="D5680A"/>
                </a:solidFill>
              </a:rPr>
              <a:t>Summation of cos</a:t>
            </a:r>
            <a:endParaRPr lang="ja-JP" altLang="en-US" sz="2000" dirty="0"/>
          </a:p>
          <a:p>
            <a:pPr lvl="1"/>
            <a:r>
              <a:rPr lang="en-US" altLang="ja-JP" sz="2000" dirty="0"/>
              <a:t>contains more information</a:t>
            </a:r>
          </a:p>
          <a:p>
            <a:pPr lvl="2"/>
            <a:r>
              <a:rPr lang="en-US" altLang="ja-JP" sz="1400" dirty="0"/>
              <a:t>Mu HFS frequency</a:t>
            </a:r>
          </a:p>
          <a:p>
            <a:pPr lvl="2"/>
            <a:r>
              <a:rPr lang="en-US" altLang="ja-JP" sz="1400" dirty="0"/>
              <a:t>Microwave power</a:t>
            </a:r>
          </a:p>
          <a:p>
            <a:pPr lvl="2"/>
            <a:r>
              <a:rPr lang="en-US" altLang="ja-JP" sz="1400" dirty="0"/>
              <a:t>Spin relaxation time</a:t>
            </a:r>
          </a:p>
          <a:p>
            <a:pPr lvl="1"/>
            <a:r>
              <a:rPr lang="en-US" altLang="ja-JP" sz="2000" dirty="0"/>
              <a:t>can determine Mu HFS </a:t>
            </a:r>
            <a:br>
              <a:rPr lang="en-US" altLang="ja-JP" sz="2000" dirty="0"/>
            </a:br>
            <a:r>
              <a:rPr lang="en-US" altLang="ja-JP" sz="2000" dirty="0"/>
              <a:t>by only one </a:t>
            </a:r>
            <a:br>
              <a:rPr lang="en-US" altLang="ja-JP" sz="2000" dirty="0"/>
            </a:br>
            <a:r>
              <a:rPr lang="en-US" altLang="ja-JP" sz="2000" dirty="0"/>
              <a:t>detuning frequency data </a:t>
            </a:r>
          </a:p>
        </p:txBody>
      </p:sp>
      <p:grpSp>
        <p:nvGrpSpPr>
          <p:cNvPr id="30" name="図形グループ 29"/>
          <p:cNvGrpSpPr/>
          <p:nvPr/>
        </p:nvGrpSpPr>
        <p:grpSpPr>
          <a:xfrm>
            <a:off x="470421" y="2029119"/>
            <a:ext cx="4946071" cy="965535"/>
            <a:chOff x="470421" y="2029119"/>
            <a:chExt cx="4946071" cy="965535"/>
          </a:xfrm>
        </p:grpSpPr>
        <p:sp>
          <p:nvSpPr>
            <p:cNvPr id="15" name="正方形/長方形 14"/>
            <p:cNvSpPr/>
            <p:nvPr/>
          </p:nvSpPr>
          <p:spPr>
            <a:xfrm>
              <a:off x="470421" y="2029119"/>
              <a:ext cx="4946071" cy="965535"/>
            </a:xfrm>
            <a:prstGeom prst="rect">
              <a:avLst/>
            </a:prstGeom>
            <a:solidFill>
              <a:srgbClr val="D5680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rgbClr val="E07109"/>
                </a:solidFill>
              </a:endParaRPr>
            </a:p>
          </p:txBody>
        </p:sp>
        <p:sp>
          <p:nvSpPr>
            <p:cNvPr id="25" name="正方形/長方形 24"/>
            <p:cNvSpPr/>
            <p:nvPr/>
          </p:nvSpPr>
          <p:spPr>
            <a:xfrm>
              <a:off x="2246560" y="2082480"/>
              <a:ext cx="1157426" cy="406748"/>
            </a:xfrm>
            <a:prstGeom prst="rect">
              <a:avLst/>
            </a:prstGeom>
            <a:noFill/>
            <a:ln w="57150" cmpd="sng">
              <a:solidFill>
                <a:srgbClr val="004CB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9" name="図 28" descr="dS_rm_diff_=_fra.pdf"/>
            <p:cNvPicPr>
              <a:picLocks noChangeAspect="1"/>
            </p:cNvPicPr>
            <p:nvPr/>
          </p:nvPicPr>
          <p:blipFill>
            <a:blip r:embed="rId7">
              <a:duotone>
                <a:schemeClr val="bg2">
                  <a:shade val="45000"/>
                  <a:satMod val="135000"/>
                </a:schemeClr>
                <a:prstClr val="white"/>
              </a:duotone>
              <a:lum bright="10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2193" y="2115449"/>
              <a:ext cx="4705206" cy="8132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4788064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/>
              <a:t>Time Integral Signal</a:t>
            </a:r>
            <a:br>
              <a:rPr kumimoji="1" lang="en-US" altLang="ja-JP" dirty="0"/>
            </a:br>
            <a:r>
              <a:rPr kumimoji="1" lang="en-US" altLang="ja-JP" dirty="0"/>
              <a:t>(Simulation)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498140"/>
            <a:ext cx="4142816" cy="4773003"/>
          </a:xfrm>
        </p:spPr>
        <p:txBody>
          <a:bodyPr>
            <a:normAutofit fontScale="92500" lnSpcReduction="10000"/>
          </a:bodyPr>
          <a:lstStyle/>
          <a:p>
            <a:r>
              <a:rPr kumimoji="1" lang="en-US" altLang="ja-JP" dirty="0"/>
              <a:t>Simulation setup</a:t>
            </a:r>
          </a:p>
          <a:p>
            <a:pPr lvl="1"/>
            <a:r>
              <a:rPr kumimoji="1" lang="en-US" altLang="ja-JP" dirty="0"/>
              <a:t>Measurement point | </a:t>
            </a:r>
            <a:br>
              <a:rPr kumimoji="1" lang="en-US" altLang="ja-JP" dirty="0"/>
            </a:br>
            <a:r>
              <a:rPr kumimoji="1" lang="en-US" altLang="ja-JP" dirty="0"/>
              <a:t>10 points</a:t>
            </a:r>
          </a:p>
          <a:p>
            <a:pPr lvl="1"/>
            <a:r>
              <a:rPr kumimoji="1" lang="en-US" altLang="ja-JP" dirty="0"/>
              <a:t>7.8×10</a:t>
            </a:r>
            <a:r>
              <a:rPr kumimoji="1" lang="en-US" altLang="ja-JP" baseline="30000" dirty="0"/>
              <a:t>10</a:t>
            </a:r>
            <a:r>
              <a:rPr kumimoji="1" lang="en-US" altLang="ja-JP" dirty="0"/>
              <a:t> muon/point</a:t>
            </a:r>
          </a:p>
          <a:p>
            <a:r>
              <a:rPr lang="en-US" altLang="ja-JP" dirty="0"/>
              <a:t>Fitting function for Time integral method</a:t>
            </a:r>
          </a:p>
          <a:p>
            <a:pPr lvl="1"/>
            <a:r>
              <a:rPr lang="en-US" altLang="ja-JP" dirty="0"/>
              <a:t>Summation of Lorentzian function considering microwave power distribution </a:t>
            </a:r>
            <a:br>
              <a:rPr lang="en-US" altLang="ja-JP" dirty="0"/>
            </a:br>
            <a:r>
              <a:rPr lang="en-US" altLang="ja-JP" dirty="0"/>
              <a:t>felt by muonium </a:t>
            </a:r>
            <a:endParaRPr kumimoji="1" lang="en-US" altLang="ja-JP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DF01D-AF30-4AE4-9427-CED6A6AFA3A6}" type="datetime1">
              <a:rPr kumimoji="1" lang="ja-JP" altLang="en-US" smtClean="0"/>
              <a:t>2019/2/25</a:t>
            </a:fld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PhiPsi2019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17CB9-0ED1-7548-93B5-3F03C47DBAB5}" type="slidenum">
              <a:rPr kumimoji="1" lang="ja-JP" altLang="en-US" smtClean="0"/>
              <a:t>58</a:t>
            </a:fld>
            <a:endParaRPr kumimoji="1" lang="ja-JP" altLang="en-US"/>
          </a:p>
        </p:txBody>
      </p:sp>
      <p:sp>
        <p:nvSpPr>
          <p:cNvPr id="10" name="正方形/長方形 9"/>
          <p:cNvSpPr/>
          <p:nvPr/>
        </p:nvSpPr>
        <p:spPr>
          <a:xfrm>
            <a:off x="4300758" y="1594189"/>
            <a:ext cx="4714239" cy="446742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7" name="図形グループ 16"/>
          <p:cNvGrpSpPr/>
          <p:nvPr/>
        </p:nvGrpSpPr>
        <p:grpSpPr>
          <a:xfrm>
            <a:off x="4390657" y="1942108"/>
            <a:ext cx="4502728" cy="3716066"/>
            <a:chOff x="4390657" y="1974124"/>
            <a:chExt cx="4502728" cy="3716066"/>
          </a:xfrm>
        </p:grpSpPr>
        <p:grpSp>
          <p:nvGrpSpPr>
            <p:cNvPr id="9" name="図形グループ 8"/>
            <p:cNvGrpSpPr>
              <a:grpSpLocks noChangeAspect="1"/>
            </p:cNvGrpSpPr>
            <p:nvPr/>
          </p:nvGrpSpPr>
          <p:grpSpPr>
            <a:xfrm>
              <a:off x="4390657" y="1974124"/>
              <a:ext cx="4502728" cy="3716066"/>
              <a:chOff x="4521199" y="1924069"/>
              <a:chExt cx="4502728" cy="3716066"/>
            </a:xfrm>
          </p:grpSpPr>
          <p:sp>
            <p:nvSpPr>
              <p:cNvPr id="8" name="正方形/長方形 7"/>
              <p:cNvSpPr/>
              <p:nvPr/>
            </p:nvSpPr>
            <p:spPr>
              <a:xfrm>
                <a:off x="4521199" y="1956085"/>
                <a:ext cx="4502727" cy="368405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pic>
            <p:nvPicPr>
              <p:cNvPr id="7" name="図 6" descr="Time_Integral_Simulation.pdf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521200" y="1924069"/>
                <a:ext cx="4502727" cy="3684050"/>
              </a:xfrm>
              <a:prstGeom prst="rect">
                <a:avLst/>
              </a:prstGeom>
            </p:spPr>
          </p:pic>
        </p:grpSp>
        <p:sp>
          <p:nvSpPr>
            <p:cNvPr id="15" name="テキスト ボックス 14"/>
            <p:cNvSpPr txBox="1"/>
            <p:nvPr/>
          </p:nvSpPr>
          <p:spPr>
            <a:xfrm>
              <a:off x="4992096" y="2493372"/>
              <a:ext cx="15281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/>
                <a:t>Simulation</a:t>
              </a:r>
            </a:p>
          </p:txBody>
        </p:sp>
        <p:sp>
          <p:nvSpPr>
            <p:cNvPr id="16" name="テキスト ボックス 15"/>
            <p:cNvSpPr txBox="1"/>
            <p:nvPr/>
          </p:nvSpPr>
          <p:spPr>
            <a:xfrm>
              <a:off x="7309612" y="3603589"/>
              <a:ext cx="10180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>
                  <a:solidFill>
                    <a:srgbClr val="FF0000"/>
                  </a:solidFill>
                </a:rPr>
                <a:t>Fitting</a:t>
              </a:r>
              <a:endParaRPr kumimoji="1" lang="ja-JP" altLang="en-US" dirty="0">
                <a:solidFill>
                  <a:srgbClr val="FF0000"/>
                </a:solidFill>
              </a:endParaRPr>
            </a:p>
          </p:txBody>
        </p:sp>
        <p:cxnSp>
          <p:nvCxnSpPr>
            <p:cNvPr id="19" name="直線矢印コネクタ 18"/>
            <p:cNvCxnSpPr>
              <a:cxnSpLocks noChangeAspect="1"/>
            </p:cNvCxnSpPr>
            <p:nvPr/>
          </p:nvCxnSpPr>
          <p:spPr>
            <a:xfrm>
              <a:off x="5594234" y="2945203"/>
              <a:ext cx="821071" cy="831504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線矢印コネクタ 20"/>
            <p:cNvCxnSpPr>
              <a:cxnSpLocks noChangeAspect="1"/>
            </p:cNvCxnSpPr>
            <p:nvPr/>
          </p:nvCxnSpPr>
          <p:spPr>
            <a:xfrm flipH="1">
              <a:off x="7088509" y="3991121"/>
              <a:ext cx="509821" cy="516299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846538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正方形/長方形 17"/>
          <p:cNvSpPr/>
          <p:nvPr/>
        </p:nvSpPr>
        <p:spPr>
          <a:xfrm>
            <a:off x="86409" y="1499369"/>
            <a:ext cx="4714239" cy="477300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/>
              <a:t>Time Differential Signal</a:t>
            </a:r>
            <a:br>
              <a:rPr kumimoji="1" lang="en-US" altLang="ja-JP" dirty="0"/>
            </a:br>
            <a:r>
              <a:rPr kumimoji="1" lang="ja-JP" altLang="en-US" dirty="0"/>
              <a:t>（</a:t>
            </a:r>
            <a:r>
              <a:rPr kumimoji="1" lang="en-US" altLang="ja-JP" dirty="0"/>
              <a:t>Simu</a:t>
            </a:r>
            <a:r>
              <a:rPr lang="en-US" altLang="ja-JP" dirty="0"/>
              <a:t>lation</a:t>
            </a:r>
            <a:r>
              <a:rPr kumimoji="1" lang="ja-JP" altLang="en-US" dirty="0"/>
              <a:t>）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988872" y="1514453"/>
            <a:ext cx="3718560" cy="4773003"/>
          </a:xfrm>
        </p:spPr>
        <p:txBody>
          <a:bodyPr>
            <a:normAutofit fontScale="92500" lnSpcReduction="20000"/>
          </a:bodyPr>
          <a:lstStyle/>
          <a:p>
            <a:pPr lvl="1"/>
            <a:r>
              <a:rPr kumimoji="1" lang="en-US" altLang="ja-JP" dirty="0"/>
              <a:t>Time differential signal | Same statistics as time integral method</a:t>
            </a:r>
          </a:p>
          <a:p>
            <a:pPr lvl="1"/>
            <a:r>
              <a:rPr lang="en-US" altLang="ja-JP" dirty="0"/>
              <a:t>Time spectrum are changed by the detuning frequency</a:t>
            </a:r>
            <a:endParaRPr kumimoji="1" lang="en-US" altLang="ja-JP" dirty="0"/>
          </a:p>
          <a:p>
            <a:r>
              <a:rPr kumimoji="1" lang="en-US" altLang="ja-JP" dirty="0"/>
              <a:t>Fitting</a:t>
            </a:r>
            <a:r>
              <a:rPr lang="en-US" altLang="ja-JP" dirty="0"/>
              <a:t> function</a:t>
            </a:r>
            <a:endParaRPr kumimoji="1" lang="en-US" altLang="ja-JP" dirty="0"/>
          </a:p>
          <a:p>
            <a:pPr lvl="1"/>
            <a:r>
              <a:rPr lang="en-US" altLang="ja-JP" dirty="0"/>
              <a:t>Summation of cosine considering microwave power distribution felt by muonium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9B38D-4915-41BF-9796-308FEBAD7C4D}" type="datetime1">
              <a:rPr kumimoji="1" lang="ja-JP" altLang="en-US" smtClean="0"/>
              <a:t>2019/2/25</a:t>
            </a:fld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PhiPsi2019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17CB9-0ED1-7548-93B5-3F03C47DBAB5}" type="slidenum">
              <a:rPr kumimoji="1" lang="ja-JP" altLang="en-US" smtClean="0"/>
              <a:t>59</a:t>
            </a:fld>
            <a:endParaRPr kumimoji="1" lang="ja-JP" altLang="en-US"/>
          </a:p>
        </p:txBody>
      </p:sp>
      <p:grpSp>
        <p:nvGrpSpPr>
          <p:cNvPr id="11" name="図形グループ 10"/>
          <p:cNvGrpSpPr/>
          <p:nvPr/>
        </p:nvGrpSpPr>
        <p:grpSpPr>
          <a:xfrm>
            <a:off x="100674" y="1723366"/>
            <a:ext cx="4667269" cy="4425454"/>
            <a:chOff x="1287" y="1723366"/>
            <a:chExt cx="4667269" cy="4425454"/>
          </a:xfrm>
        </p:grpSpPr>
        <p:sp>
          <p:nvSpPr>
            <p:cNvPr id="32" name="正方形/長方形 31"/>
            <p:cNvSpPr/>
            <p:nvPr/>
          </p:nvSpPr>
          <p:spPr>
            <a:xfrm>
              <a:off x="34415" y="1723366"/>
              <a:ext cx="4634141" cy="442545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8" name="図形グループ 7"/>
            <p:cNvGrpSpPr>
              <a:grpSpLocks noChangeAspect="1"/>
            </p:cNvGrpSpPr>
            <p:nvPr/>
          </p:nvGrpSpPr>
          <p:grpSpPr>
            <a:xfrm>
              <a:off x="250204" y="1767539"/>
              <a:ext cx="4410387" cy="4239262"/>
              <a:chOff x="250204" y="1868387"/>
              <a:chExt cx="4258277" cy="4093054"/>
            </a:xfrm>
          </p:grpSpPr>
          <p:pic>
            <p:nvPicPr>
              <p:cNvPr id="7" name="図 6" descr="doctoral_dis.pdf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5400000">
                <a:off x="332816" y="1785775"/>
                <a:ext cx="4093054" cy="4258277"/>
              </a:xfrm>
              <a:prstGeom prst="rect">
                <a:avLst/>
              </a:prstGeom>
            </p:spPr>
          </p:pic>
          <p:sp>
            <p:nvSpPr>
              <p:cNvPr id="21" name="正方形/長方形 20"/>
              <p:cNvSpPr/>
              <p:nvPr/>
            </p:nvSpPr>
            <p:spPr>
              <a:xfrm>
                <a:off x="4087949" y="5355648"/>
                <a:ext cx="417560" cy="22086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28" name="テキスト ボックス 27"/>
            <p:cNvSpPr txBox="1"/>
            <p:nvPr/>
          </p:nvSpPr>
          <p:spPr>
            <a:xfrm>
              <a:off x="1424603" y="2181835"/>
              <a:ext cx="82586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600" dirty="0"/>
                <a:t>0 </a:t>
              </a:r>
              <a:r>
                <a:rPr kumimoji="1" lang="ja-JP" altLang="en-US" sz="1600" dirty="0"/>
                <a:t>ｋ</a:t>
              </a:r>
              <a:r>
                <a:rPr kumimoji="1" lang="en-US" altLang="ja-JP" sz="1600" dirty="0"/>
                <a:t>Hz</a:t>
              </a:r>
              <a:endParaRPr kumimoji="1" lang="ja-JP" altLang="en-US" sz="1600" dirty="0"/>
            </a:p>
          </p:txBody>
        </p:sp>
        <p:sp>
          <p:nvSpPr>
            <p:cNvPr id="29" name="テキスト ボックス 28"/>
            <p:cNvSpPr txBox="1"/>
            <p:nvPr/>
          </p:nvSpPr>
          <p:spPr>
            <a:xfrm>
              <a:off x="1846377" y="3275375"/>
              <a:ext cx="111060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600" dirty="0">
                  <a:solidFill>
                    <a:srgbClr val="C0504D"/>
                  </a:solidFill>
                </a:rPr>
                <a:t>100</a:t>
              </a:r>
              <a:r>
                <a:rPr kumimoji="1" lang="en-US" altLang="ja-JP" sz="1600" dirty="0">
                  <a:solidFill>
                    <a:srgbClr val="C0504D"/>
                  </a:solidFill>
                </a:rPr>
                <a:t> </a:t>
              </a:r>
              <a:r>
                <a:rPr kumimoji="1" lang="ja-JP" altLang="en-US" sz="1600" dirty="0">
                  <a:solidFill>
                    <a:srgbClr val="C0504D"/>
                  </a:solidFill>
                </a:rPr>
                <a:t>ｋ</a:t>
              </a:r>
              <a:r>
                <a:rPr kumimoji="1" lang="en-US" altLang="ja-JP" sz="1600" dirty="0">
                  <a:solidFill>
                    <a:srgbClr val="C0504D"/>
                  </a:solidFill>
                </a:rPr>
                <a:t>Hz</a:t>
              </a:r>
              <a:endParaRPr kumimoji="1" lang="ja-JP" altLang="en-US" sz="1600" dirty="0">
                <a:solidFill>
                  <a:srgbClr val="C0504D"/>
                </a:solidFill>
              </a:endParaRPr>
            </a:p>
          </p:txBody>
        </p:sp>
        <p:sp>
          <p:nvSpPr>
            <p:cNvPr id="30" name="テキスト ボックス 29"/>
            <p:cNvSpPr txBox="1"/>
            <p:nvPr/>
          </p:nvSpPr>
          <p:spPr>
            <a:xfrm>
              <a:off x="2821329" y="3967861"/>
              <a:ext cx="113725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600" dirty="0">
                  <a:solidFill>
                    <a:srgbClr val="008000"/>
                  </a:solidFill>
                </a:rPr>
                <a:t>200</a:t>
              </a:r>
              <a:r>
                <a:rPr kumimoji="1" lang="en-US" altLang="ja-JP" sz="1600" dirty="0">
                  <a:solidFill>
                    <a:srgbClr val="008000"/>
                  </a:solidFill>
                </a:rPr>
                <a:t> </a:t>
              </a:r>
              <a:r>
                <a:rPr kumimoji="1" lang="ja-JP" altLang="en-US" sz="1600" dirty="0">
                  <a:solidFill>
                    <a:srgbClr val="008000"/>
                  </a:solidFill>
                </a:rPr>
                <a:t>ｋ</a:t>
              </a:r>
              <a:r>
                <a:rPr kumimoji="1" lang="en-US" altLang="ja-JP" sz="1600" dirty="0">
                  <a:solidFill>
                    <a:srgbClr val="008000"/>
                  </a:solidFill>
                </a:rPr>
                <a:t>Hz</a:t>
              </a:r>
              <a:endParaRPr kumimoji="1" lang="ja-JP" altLang="en-US" sz="1600" dirty="0">
                <a:solidFill>
                  <a:srgbClr val="008000"/>
                </a:solidFill>
              </a:endParaRPr>
            </a:p>
          </p:txBody>
        </p:sp>
        <p:sp>
          <p:nvSpPr>
            <p:cNvPr id="31" name="テキスト ボックス 30"/>
            <p:cNvSpPr txBox="1"/>
            <p:nvPr/>
          </p:nvSpPr>
          <p:spPr>
            <a:xfrm>
              <a:off x="2327373" y="4949884"/>
              <a:ext cx="113725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600" dirty="0">
                  <a:solidFill>
                    <a:srgbClr val="004CB6"/>
                  </a:solidFill>
                </a:rPr>
                <a:t>400</a:t>
              </a:r>
              <a:r>
                <a:rPr kumimoji="1" lang="en-US" altLang="ja-JP" sz="1600" dirty="0">
                  <a:solidFill>
                    <a:srgbClr val="004CB6"/>
                  </a:solidFill>
                </a:rPr>
                <a:t> </a:t>
              </a:r>
              <a:r>
                <a:rPr kumimoji="1" lang="ja-JP" altLang="en-US" sz="1600" dirty="0">
                  <a:solidFill>
                    <a:srgbClr val="004CB6"/>
                  </a:solidFill>
                </a:rPr>
                <a:t>ｋ</a:t>
              </a:r>
              <a:r>
                <a:rPr kumimoji="1" lang="en-US" altLang="ja-JP" sz="1600" dirty="0">
                  <a:solidFill>
                    <a:srgbClr val="004CB6"/>
                  </a:solidFill>
                </a:rPr>
                <a:t>Hz</a:t>
              </a:r>
              <a:endParaRPr kumimoji="1" lang="ja-JP" altLang="en-US" sz="1600" dirty="0">
                <a:solidFill>
                  <a:srgbClr val="004CB6"/>
                </a:solidFill>
              </a:endParaRPr>
            </a:p>
          </p:txBody>
        </p:sp>
        <p:sp>
          <p:nvSpPr>
            <p:cNvPr id="9" name="テキスト ボックス 8"/>
            <p:cNvSpPr txBox="1"/>
            <p:nvPr/>
          </p:nvSpPr>
          <p:spPr>
            <a:xfrm>
              <a:off x="1923678" y="5751686"/>
              <a:ext cx="132420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600" dirty="0"/>
                <a:t>Time (μs)</a:t>
              </a:r>
              <a:endParaRPr kumimoji="1" lang="ja-JP" altLang="en-US" sz="1600" dirty="0"/>
            </a:p>
          </p:txBody>
        </p:sp>
        <p:sp>
          <p:nvSpPr>
            <p:cNvPr id="33" name="テキスト ボックス 32"/>
            <p:cNvSpPr txBox="1"/>
            <p:nvPr/>
          </p:nvSpPr>
          <p:spPr>
            <a:xfrm rot="16200000">
              <a:off x="-268519" y="3629307"/>
              <a:ext cx="87816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600" dirty="0"/>
                <a:t>Signal</a:t>
              </a:r>
              <a:endParaRPr kumimoji="1" lang="ja-JP" alt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9584582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3"/>
          <p:cNvSpPr txBox="1">
            <a:spLocks noChangeArrowheads="1"/>
          </p:cNvSpPr>
          <p:nvPr/>
        </p:nvSpPr>
        <p:spPr bwMode="auto">
          <a:xfrm>
            <a:off x="251520" y="976987"/>
            <a:ext cx="8858250" cy="5281811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03155" tIns="51577" rIns="103155" bIns="51577"/>
          <a:lstStyle/>
          <a:p>
            <a:pPr eaLnBrk="0" hangingPunct="0">
              <a:spcBef>
                <a:spcPct val="20000"/>
              </a:spcBef>
              <a:defRPr/>
            </a:pPr>
            <a:r>
              <a:rPr lang="en-US" altLang="ja-JP" sz="2800" i="1" dirty="0"/>
              <a:t>g</a:t>
            </a:r>
            <a:r>
              <a:rPr lang="en-US" altLang="ja-JP" sz="2800" dirty="0"/>
              <a:t>-2 E821(BNL)  0.5ppm  3.6</a:t>
            </a:r>
            <a:r>
              <a:rPr lang="en-US" altLang="ja-JP" sz="2800" dirty="0">
                <a:latin typeface="Symbol" pitchFamily="18" charset="2"/>
              </a:rPr>
              <a:t>s</a:t>
            </a:r>
            <a:r>
              <a:rPr lang="en-US" altLang="ja-JP" sz="2800" dirty="0"/>
              <a:t> deviation</a:t>
            </a:r>
          </a:p>
          <a:p>
            <a:pPr marL="449263" indent="-211138" eaLnBrk="0" hangingPunct="0">
              <a:spcBef>
                <a:spcPts val="600"/>
              </a:spcBef>
              <a:defRPr/>
            </a:pPr>
            <a:r>
              <a:rPr lang="en-US" altLang="ja-JP" sz="2200" dirty="0"/>
              <a:t>•	Measurement of the deviation of muon spin direction (</a:t>
            </a:r>
            <a:r>
              <a:rPr lang="en-US" altLang="ja-JP" sz="2200" dirty="0" err="1">
                <a:latin typeface="Symbol" pitchFamily="18" charset="2"/>
              </a:rPr>
              <a:t>w</a:t>
            </a:r>
            <a:r>
              <a:rPr lang="en-US" altLang="ja-JP" sz="2200" baseline="-10000" dirty="0" err="1"/>
              <a:t>s</a:t>
            </a:r>
            <a:r>
              <a:rPr lang="en-US" altLang="ja-JP" sz="2200" dirty="0"/>
              <a:t>)</a:t>
            </a:r>
          </a:p>
          <a:p>
            <a:pPr marL="449263" indent="-211138" eaLnBrk="0" hangingPunct="0">
              <a:defRPr/>
            </a:pPr>
            <a:r>
              <a:rPr lang="en-US" altLang="ja-JP" sz="2200" dirty="0"/>
              <a:t>	and muon momentum direction (</a:t>
            </a:r>
            <a:r>
              <a:rPr lang="en-US" altLang="ja-JP" sz="2200" dirty="0" err="1">
                <a:latin typeface="Symbol" pitchFamily="18" charset="2"/>
              </a:rPr>
              <a:t>w</a:t>
            </a:r>
            <a:r>
              <a:rPr lang="en-US" altLang="ja-JP" sz="2200" baseline="-10000" dirty="0" err="1"/>
              <a:t>c</a:t>
            </a:r>
            <a:r>
              <a:rPr lang="en-US" altLang="ja-JP" sz="2200" dirty="0"/>
              <a:t>)</a:t>
            </a:r>
            <a:r>
              <a:rPr lang="ja-JP" altLang="en-US" sz="2200" dirty="0"/>
              <a:t>  </a:t>
            </a:r>
            <a:r>
              <a:rPr lang="en-US" altLang="ja-JP" sz="2200" dirty="0" err="1">
                <a:solidFill>
                  <a:srgbClr val="FF0000"/>
                </a:solidFill>
                <a:latin typeface="Symbol" pitchFamily="18" charset="2"/>
              </a:rPr>
              <a:t>w</a:t>
            </a:r>
            <a:r>
              <a:rPr lang="en-US" altLang="ja-JP" sz="2200" baseline="-10000" dirty="0" err="1">
                <a:solidFill>
                  <a:srgbClr val="FF0000"/>
                </a:solidFill>
              </a:rPr>
              <a:t>a</a:t>
            </a:r>
            <a:r>
              <a:rPr lang="en-US" altLang="ja-JP" sz="2200" dirty="0">
                <a:solidFill>
                  <a:srgbClr val="FF0000"/>
                </a:solidFill>
              </a:rPr>
              <a:t>∝(g-2)/2=</a:t>
            </a:r>
            <a:r>
              <a:rPr lang="en-US" altLang="ja-JP" sz="2200" i="1" dirty="0">
                <a:solidFill>
                  <a:srgbClr val="FF0000"/>
                </a:solidFill>
              </a:rPr>
              <a:t>a</a:t>
            </a:r>
            <a:r>
              <a:rPr lang="en-US" altLang="ja-JP" sz="2200" i="1" baseline="-25000" dirty="0">
                <a:solidFill>
                  <a:srgbClr val="FF0000"/>
                </a:solidFill>
                <a:latin typeface="Symbol" pitchFamily="18" charset="2"/>
              </a:rPr>
              <a:t>m</a:t>
            </a:r>
            <a:endParaRPr lang="en-US" altLang="ja-JP" sz="2200" baseline="-25000" dirty="0">
              <a:solidFill>
                <a:srgbClr val="FF0000"/>
              </a:solidFill>
            </a:endParaRPr>
          </a:p>
          <a:p>
            <a:pPr marL="449263" indent="-211138" eaLnBrk="0" hangingPunct="0">
              <a:defRPr/>
            </a:pPr>
            <a:endParaRPr lang="en-US" altLang="ja-JP" sz="2200" baseline="-25000" dirty="0">
              <a:solidFill>
                <a:srgbClr val="FF0000"/>
              </a:solidFill>
            </a:endParaRPr>
          </a:p>
          <a:p>
            <a:pPr marL="449263" indent="-211138" eaLnBrk="0" hangingPunct="0">
              <a:defRPr/>
            </a:pPr>
            <a:endParaRPr lang="en-US" altLang="ja-JP" sz="2200" baseline="-25000" dirty="0">
              <a:solidFill>
                <a:srgbClr val="FF0000"/>
              </a:solidFill>
            </a:endParaRPr>
          </a:p>
          <a:p>
            <a:pPr marL="449263" indent="-211138" eaLnBrk="0" hangingPunct="0">
              <a:defRPr/>
            </a:pPr>
            <a:endParaRPr lang="en-US" altLang="ja-JP" sz="2200" baseline="-25000" dirty="0">
              <a:solidFill>
                <a:srgbClr val="FF0000"/>
              </a:solidFill>
            </a:endParaRPr>
          </a:p>
          <a:p>
            <a:pPr marL="449263" indent="-211138" eaLnBrk="0" hangingPunct="0">
              <a:defRPr/>
            </a:pPr>
            <a:endParaRPr lang="en-US" altLang="ja-JP" sz="2200" baseline="-25000" dirty="0">
              <a:solidFill>
                <a:srgbClr val="FF0000"/>
              </a:solidFill>
            </a:endParaRPr>
          </a:p>
          <a:p>
            <a:pPr marL="449263" indent="-211138" eaLnBrk="0" hangingPunct="0">
              <a:defRPr/>
            </a:pPr>
            <a:endParaRPr lang="en-US" altLang="ja-JP" sz="2200" baseline="-25000" dirty="0">
              <a:solidFill>
                <a:srgbClr val="FF0000"/>
              </a:solidFill>
            </a:endParaRPr>
          </a:p>
          <a:p>
            <a:pPr marL="449263" indent="-211138" eaLnBrk="0" hangingPunct="0">
              <a:defRPr/>
            </a:pPr>
            <a:endParaRPr lang="en-US" altLang="ja-JP" sz="2200" baseline="-25000" dirty="0">
              <a:solidFill>
                <a:srgbClr val="FF0000"/>
              </a:solidFill>
            </a:endParaRPr>
          </a:p>
          <a:p>
            <a:pPr marL="449263" indent="-211138" eaLnBrk="0" hangingPunct="0">
              <a:defRPr/>
            </a:pPr>
            <a:r>
              <a:rPr lang="en-US" altLang="ja-JP" sz="2200" dirty="0"/>
              <a:t>•	The ratio to the proton NMR frequency is important!</a:t>
            </a:r>
          </a:p>
          <a:p>
            <a:pPr marL="449263" indent="-211138" eaLnBrk="0" hangingPunct="0">
              <a:defRPr/>
            </a:pPr>
            <a:endParaRPr lang="en-US" altLang="ja-JP" sz="2200" dirty="0"/>
          </a:p>
          <a:p>
            <a:pPr marL="449263" indent="-211138" eaLnBrk="0" hangingPunct="0">
              <a:defRPr/>
            </a:pPr>
            <a:endParaRPr lang="en-US" altLang="ja-JP" sz="2200" dirty="0"/>
          </a:p>
          <a:p>
            <a:pPr marL="449263" indent="-211138" eaLnBrk="0" hangingPunct="0">
              <a:defRPr/>
            </a:pPr>
            <a:endParaRPr lang="en-US" altLang="ja-JP" sz="2200" dirty="0"/>
          </a:p>
          <a:p>
            <a:pPr marL="449263" indent="-211138" eaLnBrk="0" hangingPunct="0">
              <a:defRPr/>
            </a:pPr>
            <a:endParaRPr lang="en-US" altLang="ja-JP" sz="2200" dirty="0"/>
          </a:p>
          <a:p>
            <a:pPr marL="449263" indent="-211138" eaLnBrk="0" hangingPunct="0">
              <a:defRPr/>
            </a:pPr>
            <a:endParaRPr lang="en-US" altLang="ja-JP" sz="2200" dirty="0"/>
          </a:p>
          <a:p>
            <a:pPr marL="449263" indent="-211138" eaLnBrk="0" hangingPunct="0">
              <a:defRPr/>
            </a:pPr>
            <a:endParaRPr lang="en-US" altLang="ja-JP" sz="2200" dirty="0"/>
          </a:p>
          <a:p>
            <a:pPr eaLnBrk="0" hangingPunct="0">
              <a:defRPr/>
            </a:pPr>
            <a:r>
              <a:rPr lang="en-US" altLang="ja-JP" sz="2200" i="1" dirty="0">
                <a:solidFill>
                  <a:srgbClr val="FF0000"/>
                </a:solidFill>
                <a:latin typeface="Symbol" pitchFamily="18" charset="2"/>
              </a:rPr>
              <a:t>m</a:t>
            </a:r>
            <a:r>
              <a:rPr lang="en-US" altLang="ja-JP" sz="2200" i="1" baseline="-25000" dirty="0">
                <a:solidFill>
                  <a:srgbClr val="FF0000"/>
                </a:solidFill>
                <a:latin typeface="Symbol" pitchFamily="18" charset="2"/>
              </a:rPr>
              <a:t>m</a:t>
            </a:r>
            <a:r>
              <a:rPr lang="en-US" altLang="ja-JP" sz="2200" dirty="0">
                <a:solidFill>
                  <a:srgbClr val="FF0000"/>
                </a:solidFill>
              </a:rPr>
              <a:t>/</a:t>
            </a:r>
            <a:r>
              <a:rPr lang="en-US" altLang="ja-JP" sz="2200" i="1" dirty="0" err="1">
                <a:solidFill>
                  <a:srgbClr val="FF0000"/>
                </a:solidFill>
                <a:latin typeface="Symbol" pitchFamily="18" charset="2"/>
              </a:rPr>
              <a:t>m</a:t>
            </a:r>
            <a:r>
              <a:rPr lang="en-US" altLang="ja-JP" sz="2200" i="1" baseline="-25000" dirty="0" err="1">
                <a:solidFill>
                  <a:srgbClr val="FF0000"/>
                </a:solidFill>
              </a:rPr>
              <a:t>p</a:t>
            </a:r>
            <a:r>
              <a:rPr lang="en-US" altLang="ja-JP" sz="2200" dirty="0">
                <a:solidFill>
                  <a:srgbClr val="FF0000"/>
                </a:solidFill>
              </a:rPr>
              <a:t> </a:t>
            </a:r>
            <a:r>
              <a:rPr lang="ja-JP" altLang="en-US" sz="2200" dirty="0">
                <a:solidFill>
                  <a:schemeClr val="tx1"/>
                </a:solidFill>
              </a:rPr>
              <a:t> </a:t>
            </a:r>
            <a:r>
              <a:rPr lang="en-US" altLang="ja-JP" sz="2200" dirty="0">
                <a:solidFill>
                  <a:schemeClr val="tx1"/>
                </a:solidFill>
              </a:rPr>
              <a:t>accuracy from direct measurement of </a:t>
            </a:r>
            <a:r>
              <a:rPr lang="en-US" altLang="ja-JP" sz="2200" dirty="0"/>
              <a:t>120 ppb.</a:t>
            </a:r>
          </a:p>
        </p:txBody>
      </p:sp>
      <p:grpSp>
        <p:nvGrpSpPr>
          <p:cNvPr id="1035" name="Group 41"/>
          <p:cNvGrpSpPr>
            <a:grpSpLocks/>
          </p:cNvGrpSpPr>
          <p:nvPr/>
        </p:nvGrpSpPr>
        <p:grpSpPr bwMode="auto">
          <a:xfrm>
            <a:off x="7108050" y="1146230"/>
            <a:ext cx="1928446" cy="1714500"/>
            <a:chOff x="3984" y="587"/>
            <a:chExt cx="1776" cy="1688"/>
          </a:xfrm>
        </p:grpSpPr>
        <p:sp>
          <p:nvSpPr>
            <p:cNvPr id="1051" name="Oval 11"/>
            <p:cNvSpPr>
              <a:spLocks noChangeArrowheads="1"/>
            </p:cNvSpPr>
            <p:nvPr/>
          </p:nvSpPr>
          <p:spPr bwMode="auto">
            <a:xfrm>
              <a:off x="4265" y="756"/>
              <a:ext cx="1468" cy="1475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052" name="AutoShape 16"/>
            <p:cNvSpPr>
              <a:spLocks noChangeArrowheads="1"/>
            </p:cNvSpPr>
            <p:nvPr/>
          </p:nvSpPr>
          <p:spPr bwMode="auto">
            <a:xfrm flipH="1">
              <a:off x="4829" y="2167"/>
              <a:ext cx="281" cy="108"/>
            </a:xfrm>
            <a:prstGeom prst="rightArrow">
              <a:avLst>
                <a:gd name="adj1" fmla="val 50000"/>
                <a:gd name="adj2" fmla="val 130105"/>
              </a:avLst>
            </a:prstGeom>
            <a:solidFill>
              <a:schemeClr val="accent2"/>
            </a:solidFill>
            <a:ln w="12700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053" name="AutoShape 17"/>
            <p:cNvSpPr>
              <a:spLocks noChangeArrowheads="1"/>
            </p:cNvSpPr>
            <p:nvPr/>
          </p:nvSpPr>
          <p:spPr bwMode="auto">
            <a:xfrm rot="16200000" flipH="1">
              <a:off x="5564" y="1421"/>
              <a:ext cx="283" cy="108"/>
            </a:xfrm>
            <a:prstGeom prst="rightArrow">
              <a:avLst>
                <a:gd name="adj1" fmla="val 50000"/>
                <a:gd name="adj2" fmla="val 131031"/>
              </a:avLst>
            </a:prstGeom>
            <a:solidFill>
              <a:schemeClr val="accent2"/>
            </a:solidFill>
            <a:ln w="12700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054" name="AutoShape 18"/>
            <p:cNvSpPr>
              <a:spLocks noChangeArrowheads="1"/>
            </p:cNvSpPr>
            <p:nvPr/>
          </p:nvSpPr>
          <p:spPr bwMode="auto">
            <a:xfrm rot="-5400000">
              <a:off x="4130" y="1380"/>
              <a:ext cx="283" cy="107"/>
            </a:xfrm>
            <a:prstGeom prst="rightArrow">
              <a:avLst>
                <a:gd name="adj1" fmla="val 50000"/>
                <a:gd name="adj2" fmla="val 132255"/>
              </a:avLst>
            </a:prstGeom>
            <a:solidFill>
              <a:schemeClr val="accent2"/>
            </a:solidFill>
            <a:ln w="12700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055" name="Line 19"/>
            <p:cNvSpPr>
              <a:spLocks noChangeShapeType="1"/>
            </p:cNvSpPr>
            <p:nvPr/>
          </p:nvSpPr>
          <p:spPr bwMode="auto">
            <a:xfrm flipV="1">
              <a:off x="4900" y="761"/>
              <a:ext cx="350" cy="4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056" name="Line 20"/>
            <p:cNvSpPr>
              <a:spLocks noChangeShapeType="1"/>
            </p:cNvSpPr>
            <p:nvPr/>
          </p:nvSpPr>
          <p:spPr bwMode="auto">
            <a:xfrm flipH="1">
              <a:off x="5643" y="1334"/>
              <a:ext cx="74" cy="352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057" name="Line 21"/>
            <p:cNvSpPr>
              <a:spLocks noChangeShapeType="1"/>
            </p:cNvSpPr>
            <p:nvPr/>
          </p:nvSpPr>
          <p:spPr bwMode="auto">
            <a:xfrm flipH="1" flipV="1">
              <a:off x="4855" y="2071"/>
              <a:ext cx="253" cy="149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058" name="Line 22"/>
            <p:cNvSpPr>
              <a:spLocks noChangeShapeType="1"/>
            </p:cNvSpPr>
            <p:nvPr/>
          </p:nvSpPr>
          <p:spPr bwMode="auto">
            <a:xfrm flipV="1">
              <a:off x="4270" y="1288"/>
              <a:ext cx="226" cy="288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059" name="AutoShape 23"/>
            <p:cNvSpPr>
              <a:spLocks noChangeArrowheads="1"/>
            </p:cNvSpPr>
            <p:nvPr/>
          </p:nvSpPr>
          <p:spPr bwMode="auto">
            <a:xfrm rot="2919540" flipH="1">
              <a:off x="4310" y="1908"/>
              <a:ext cx="283" cy="107"/>
            </a:xfrm>
            <a:prstGeom prst="rightArrow">
              <a:avLst>
                <a:gd name="adj1" fmla="val 50000"/>
                <a:gd name="adj2" fmla="val 132255"/>
              </a:avLst>
            </a:prstGeom>
            <a:solidFill>
              <a:schemeClr val="accent2"/>
            </a:solidFill>
            <a:ln w="12700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060" name="AutoShape 24"/>
            <p:cNvSpPr>
              <a:spLocks noChangeArrowheads="1"/>
            </p:cNvSpPr>
            <p:nvPr/>
          </p:nvSpPr>
          <p:spPr bwMode="auto">
            <a:xfrm rot="18599298" flipH="1">
              <a:off x="5404" y="1923"/>
              <a:ext cx="284" cy="108"/>
            </a:xfrm>
            <a:prstGeom prst="rightArrow">
              <a:avLst>
                <a:gd name="adj1" fmla="val 50000"/>
                <a:gd name="adj2" fmla="val 131494"/>
              </a:avLst>
            </a:prstGeom>
            <a:solidFill>
              <a:schemeClr val="accent2"/>
            </a:solidFill>
            <a:ln w="12700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061" name="AutoShape 25"/>
            <p:cNvSpPr>
              <a:spLocks noChangeArrowheads="1"/>
            </p:cNvSpPr>
            <p:nvPr/>
          </p:nvSpPr>
          <p:spPr bwMode="auto">
            <a:xfrm rot="3000702">
              <a:off x="5387" y="929"/>
              <a:ext cx="283" cy="107"/>
            </a:xfrm>
            <a:prstGeom prst="rightArrow">
              <a:avLst>
                <a:gd name="adj1" fmla="val 50000"/>
                <a:gd name="adj2" fmla="val 132255"/>
              </a:avLst>
            </a:prstGeom>
            <a:solidFill>
              <a:schemeClr val="accent2"/>
            </a:solidFill>
            <a:ln w="12700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062" name="AutoShape 26"/>
            <p:cNvSpPr>
              <a:spLocks noChangeArrowheads="1"/>
            </p:cNvSpPr>
            <p:nvPr/>
          </p:nvSpPr>
          <p:spPr bwMode="auto">
            <a:xfrm rot="18845891" flipV="1">
              <a:off x="4359" y="910"/>
              <a:ext cx="283" cy="107"/>
            </a:xfrm>
            <a:prstGeom prst="rightArrow">
              <a:avLst>
                <a:gd name="adj1" fmla="val 50000"/>
                <a:gd name="adj2" fmla="val 132255"/>
              </a:avLst>
            </a:prstGeom>
            <a:solidFill>
              <a:schemeClr val="accent2"/>
            </a:solidFill>
            <a:ln w="12700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063" name="Line 27"/>
            <p:cNvSpPr>
              <a:spLocks noChangeShapeType="1"/>
            </p:cNvSpPr>
            <p:nvPr/>
          </p:nvSpPr>
          <p:spPr bwMode="auto">
            <a:xfrm>
              <a:off x="5443" y="880"/>
              <a:ext cx="158" cy="252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064" name="Line 28"/>
            <p:cNvSpPr>
              <a:spLocks noChangeShapeType="1"/>
            </p:cNvSpPr>
            <p:nvPr/>
          </p:nvSpPr>
          <p:spPr bwMode="auto">
            <a:xfrm flipH="1">
              <a:off x="5371" y="1869"/>
              <a:ext cx="267" cy="156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065" name="Line 29"/>
            <p:cNvSpPr>
              <a:spLocks noChangeShapeType="1"/>
            </p:cNvSpPr>
            <p:nvPr/>
          </p:nvSpPr>
          <p:spPr bwMode="auto">
            <a:xfrm flipH="1" flipV="1">
              <a:off x="4482" y="1789"/>
              <a:ext cx="50" cy="274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066" name="Line 30"/>
            <p:cNvSpPr>
              <a:spLocks noChangeShapeType="1"/>
            </p:cNvSpPr>
            <p:nvPr/>
          </p:nvSpPr>
          <p:spPr bwMode="auto">
            <a:xfrm>
              <a:off x="4406" y="1066"/>
              <a:ext cx="357" cy="1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067" name="Text Box 31"/>
            <p:cNvSpPr txBox="1">
              <a:spLocks noChangeArrowheads="1"/>
            </p:cNvSpPr>
            <p:nvPr/>
          </p:nvSpPr>
          <p:spPr bwMode="auto">
            <a:xfrm>
              <a:off x="4320" y="1104"/>
              <a:ext cx="184" cy="36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kumimoji="0" lang="en-US" altLang="ja-JP" b="1">
                  <a:latin typeface="Symbol" pitchFamily="18" charset="2"/>
                </a:rPr>
                <a:t>q</a:t>
              </a:r>
              <a:endParaRPr kumimoji="0" lang="en-US" altLang="ja-JP" b="1"/>
            </a:p>
          </p:txBody>
        </p:sp>
        <p:sp>
          <p:nvSpPr>
            <p:cNvPr id="1068" name="Line 33"/>
            <p:cNvSpPr>
              <a:spLocks noChangeShapeType="1"/>
            </p:cNvSpPr>
            <p:nvPr/>
          </p:nvSpPr>
          <p:spPr bwMode="auto">
            <a:xfrm flipV="1">
              <a:off x="4224" y="768"/>
              <a:ext cx="686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graphicFrame>
          <p:nvGraphicFramePr>
            <p:cNvPr id="1031" name="Object 8"/>
            <p:cNvGraphicFramePr>
              <a:graphicFrameLocks noChangeAspect="1"/>
            </p:cNvGraphicFramePr>
            <p:nvPr/>
          </p:nvGraphicFramePr>
          <p:xfrm>
            <a:off x="5088" y="1056"/>
            <a:ext cx="184" cy="19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6097" name="数式" r:id="rId3" imgW="126780" imgH="164814" progId="Equation.3">
                    <p:embed/>
                  </p:oleObj>
                </mc:Choice>
                <mc:Fallback>
                  <p:oleObj name="数式" r:id="rId3" imgW="126780" imgH="164814" progId="Equation.3">
                    <p:embed/>
                    <p:pic>
                      <p:nvPicPr>
                        <p:cNvPr id="0" name="Picture 21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088" y="1056"/>
                          <a:ext cx="184" cy="19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69" name="Freeform 36"/>
            <p:cNvSpPr>
              <a:spLocks/>
            </p:cNvSpPr>
            <p:nvPr/>
          </p:nvSpPr>
          <p:spPr bwMode="auto">
            <a:xfrm>
              <a:off x="4272" y="1336"/>
              <a:ext cx="144" cy="56"/>
            </a:xfrm>
            <a:custGeom>
              <a:avLst/>
              <a:gdLst>
                <a:gd name="T0" fmla="*/ 0 w 144"/>
                <a:gd name="T1" fmla="*/ 8 h 56"/>
                <a:gd name="T2" fmla="*/ 96 w 144"/>
                <a:gd name="T3" fmla="*/ 8 h 56"/>
                <a:gd name="T4" fmla="*/ 144 w 144"/>
                <a:gd name="T5" fmla="*/ 56 h 56"/>
                <a:gd name="T6" fmla="*/ 0 60000 65536"/>
                <a:gd name="T7" fmla="*/ 0 60000 65536"/>
                <a:gd name="T8" fmla="*/ 0 60000 65536"/>
                <a:gd name="T9" fmla="*/ 0 w 144"/>
                <a:gd name="T10" fmla="*/ 0 h 56"/>
                <a:gd name="T11" fmla="*/ 144 w 144"/>
                <a:gd name="T12" fmla="*/ 56 h 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4" h="56">
                  <a:moveTo>
                    <a:pt x="0" y="8"/>
                  </a:moveTo>
                  <a:cubicBezTo>
                    <a:pt x="36" y="4"/>
                    <a:pt x="72" y="0"/>
                    <a:pt x="96" y="8"/>
                  </a:cubicBezTo>
                  <a:cubicBezTo>
                    <a:pt x="120" y="16"/>
                    <a:pt x="132" y="36"/>
                    <a:pt x="144" y="56"/>
                  </a:cubicBezTo>
                </a:path>
              </a:pathLst>
            </a:custGeom>
            <a:noFill/>
            <a:ln w="317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70" name="Oval 37"/>
            <p:cNvSpPr>
              <a:spLocks noChangeArrowheads="1"/>
            </p:cNvSpPr>
            <p:nvPr/>
          </p:nvSpPr>
          <p:spPr bwMode="auto">
            <a:xfrm>
              <a:off x="5232" y="1104"/>
              <a:ext cx="144" cy="144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071" name="Oval 38"/>
            <p:cNvSpPr>
              <a:spLocks noChangeArrowheads="1"/>
            </p:cNvSpPr>
            <p:nvPr/>
          </p:nvSpPr>
          <p:spPr bwMode="auto">
            <a:xfrm>
              <a:off x="5280" y="1152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graphicFrame>
          <p:nvGraphicFramePr>
            <p:cNvPr id="1032" name="Object 9"/>
            <p:cNvGraphicFramePr>
              <a:graphicFrameLocks noChangeAspect="1"/>
            </p:cNvGraphicFramePr>
            <p:nvPr/>
          </p:nvGraphicFramePr>
          <p:xfrm>
            <a:off x="3984" y="587"/>
            <a:ext cx="336" cy="30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6098" name="数式" r:id="rId5" imgW="330120" imgH="368280" progId="Equation.3">
                    <p:embed/>
                  </p:oleObj>
                </mc:Choice>
                <mc:Fallback>
                  <p:oleObj name="数式" r:id="rId5" imgW="330120" imgH="368280" progId="Equation.3">
                    <p:embed/>
                    <p:pic>
                      <p:nvPicPr>
                        <p:cNvPr id="0" name="Picture 22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984" y="587"/>
                          <a:ext cx="336" cy="30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1026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06715393"/>
              </p:ext>
            </p:extLst>
          </p:nvPr>
        </p:nvGraphicFramePr>
        <p:xfrm>
          <a:off x="4213617" y="4119296"/>
          <a:ext cx="929054" cy="1260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099" name="数式" r:id="rId7" imgW="838440" imgH="1130400" progId="Equation.3">
                  <p:embed/>
                </p:oleObj>
              </mc:Choice>
              <mc:Fallback>
                <p:oleObj name="数式" r:id="rId7" imgW="838440" imgH="1130400" progId="Equation.3">
                  <p:embed/>
                  <p:pic>
                    <p:nvPicPr>
                      <p:cNvPr id="0" name="Picture 2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13617" y="4119296"/>
                        <a:ext cx="929054" cy="12604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36" name="Group 12"/>
          <p:cNvGrpSpPr>
            <a:grpSpLocks/>
          </p:cNvGrpSpPr>
          <p:nvPr/>
        </p:nvGrpSpPr>
        <p:grpSpPr bwMode="auto">
          <a:xfrm>
            <a:off x="497403" y="4047857"/>
            <a:ext cx="2209801" cy="1009650"/>
            <a:chOff x="1728" y="2256"/>
            <a:chExt cx="1392" cy="636"/>
          </a:xfrm>
        </p:grpSpPr>
        <p:graphicFrame>
          <p:nvGraphicFramePr>
            <p:cNvPr id="1030" name="Object 5"/>
            <p:cNvGraphicFramePr>
              <a:graphicFrameLocks noChangeAspect="1"/>
            </p:cNvGraphicFramePr>
            <p:nvPr/>
          </p:nvGraphicFramePr>
          <p:xfrm>
            <a:off x="1937" y="2256"/>
            <a:ext cx="1166" cy="6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6100" name="数式" r:id="rId9" imgW="1194120" imgH="648000" progId="Equation.3">
                    <p:embed/>
                  </p:oleObj>
                </mc:Choice>
                <mc:Fallback>
                  <p:oleObj name="数式" r:id="rId9" imgW="1194120" imgH="648000" progId="Equation.3">
                    <p:embed/>
                    <p:pic>
                      <p:nvPicPr>
                        <p:cNvPr id="0" name="Picture 22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37" y="2256"/>
                          <a:ext cx="1166" cy="63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chemeClr val="accent1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49" name="Text Box 8"/>
            <p:cNvSpPr txBox="1">
              <a:spLocks noChangeArrowheads="1"/>
            </p:cNvSpPr>
            <p:nvPr/>
          </p:nvSpPr>
          <p:spPr bwMode="auto">
            <a:xfrm>
              <a:off x="1728" y="2495"/>
              <a:ext cx="262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>
                  <a:solidFill>
                    <a:srgbClr val="FF9900"/>
                  </a:solidFill>
                </a:rPr>
                <a:t>⇒</a:t>
              </a:r>
            </a:p>
          </p:txBody>
        </p:sp>
        <p:sp>
          <p:nvSpPr>
            <p:cNvPr id="1050" name="Rectangle 10"/>
            <p:cNvSpPr>
              <a:spLocks noChangeArrowheads="1"/>
            </p:cNvSpPr>
            <p:nvPr/>
          </p:nvSpPr>
          <p:spPr bwMode="auto">
            <a:xfrm>
              <a:off x="2016" y="2256"/>
              <a:ext cx="1104" cy="6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</p:grpSp>
      <p:graphicFrame>
        <p:nvGraphicFramePr>
          <p:cNvPr id="1027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01704275"/>
              </p:ext>
            </p:extLst>
          </p:nvPr>
        </p:nvGraphicFramePr>
        <p:xfrm>
          <a:off x="2998812" y="4047857"/>
          <a:ext cx="1066800" cy="935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01" name="数式" r:id="rId11" imgW="838440" imgH="723960" progId="Equation.3">
                  <p:embed/>
                </p:oleObj>
              </mc:Choice>
              <mc:Fallback>
                <p:oleObj name="数式" r:id="rId11" imgW="838440" imgH="723960" progId="Equation.3">
                  <p:embed/>
                  <p:pic>
                    <p:nvPicPr>
                      <p:cNvPr id="0" name="Picture 2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98812" y="4047857"/>
                        <a:ext cx="1066800" cy="9350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" name="テキスト ボックス 45"/>
          <p:cNvSpPr txBox="1"/>
          <p:nvPr/>
        </p:nvSpPr>
        <p:spPr>
          <a:xfrm>
            <a:off x="1540817" y="3018438"/>
            <a:ext cx="6578038" cy="381160"/>
          </a:xfrm>
          <a:prstGeom prst="rect">
            <a:avLst/>
          </a:prstGeom>
          <a:noFill/>
        </p:spPr>
        <p:txBody>
          <a:bodyPr wrap="none" lIns="103155" tIns="51577" rIns="103155" bIns="51577">
            <a:spAutoFit/>
          </a:bodyPr>
          <a:lstStyle/>
          <a:p>
            <a:pPr>
              <a:defRPr/>
            </a:pPr>
            <a:r>
              <a:rPr lang="en-US" altLang="ja-JP" i="1">
                <a:solidFill>
                  <a:srgbClr val="FF0000"/>
                </a:solidFill>
                <a:latin typeface="+mn-lt"/>
              </a:rPr>
              <a:t>a</a:t>
            </a:r>
            <a:r>
              <a:rPr lang="en-US" altLang="ja-JP" i="1" baseline="-25000">
                <a:solidFill>
                  <a:srgbClr val="FF0000"/>
                </a:solidFill>
                <a:latin typeface="Symbol" pitchFamily="18" charset="2"/>
              </a:rPr>
              <a:t>m</a:t>
            </a:r>
            <a:r>
              <a:rPr lang="en-US" altLang="ja-JP" i="1">
                <a:solidFill>
                  <a:srgbClr val="FF0000"/>
                </a:solidFill>
                <a:latin typeface="Symbol" pitchFamily="18" charset="2"/>
              </a:rPr>
              <a:t>   </a:t>
            </a:r>
            <a:r>
              <a:rPr lang="en-US" altLang="ja-JP" i="1">
                <a:solidFill>
                  <a:srgbClr val="00B050"/>
                </a:solidFill>
                <a:latin typeface="+mn-lt"/>
              </a:rPr>
              <a:t>an</a:t>
            </a:r>
            <a:r>
              <a:rPr lang="en-US" altLang="ja-JP" i="1">
                <a:solidFill>
                  <a:srgbClr val="00B050"/>
                </a:solidFill>
                <a:latin typeface="Symbol" pitchFamily="18" charset="2"/>
              </a:rPr>
              <a:t> </a:t>
            </a:r>
            <a:r>
              <a:rPr lang="en-US" altLang="ja-JP" i="1">
                <a:solidFill>
                  <a:srgbClr val="00B050"/>
                </a:solidFill>
                <a:latin typeface="+mn-lt"/>
              </a:rPr>
              <a:t>independent</a:t>
            </a:r>
            <a:r>
              <a:rPr lang="en-US" altLang="ja-JP" i="1">
                <a:solidFill>
                  <a:srgbClr val="00B050"/>
                </a:solidFill>
                <a:latin typeface="Symbol" pitchFamily="18" charset="2"/>
              </a:rPr>
              <a:t> </a:t>
            </a:r>
            <a:r>
              <a:rPr lang="en-US" altLang="ja-JP" i="1">
                <a:solidFill>
                  <a:srgbClr val="00B050"/>
                </a:solidFill>
                <a:latin typeface="+mn-lt"/>
              </a:rPr>
              <a:t>precise</a:t>
            </a:r>
            <a:r>
              <a:rPr lang="en-US" altLang="ja-JP" i="1">
                <a:solidFill>
                  <a:srgbClr val="00B050"/>
                </a:solidFill>
                <a:latin typeface="Symbol" pitchFamily="18" charset="2"/>
              </a:rPr>
              <a:t> </a:t>
            </a:r>
            <a:r>
              <a:rPr lang="en-US" altLang="ja-JP" i="1" err="1">
                <a:solidFill>
                  <a:srgbClr val="00B050"/>
                </a:solidFill>
                <a:latin typeface="+mn-lt"/>
              </a:rPr>
              <a:t>muon</a:t>
            </a:r>
            <a:r>
              <a:rPr lang="en-US" altLang="ja-JP" i="1">
                <a:solidFill>
                  <a:srgbClr val="00B050"/>
                </a:solidFill>
                <a:latin typeface="+mn-lt"/>
              </a:rPr>
              <a:t> mass measurement is required!</a:t>
            </a:r>
            <a:endParaRPr lang="ja-JP" altLang="en-US">
              <a:solidFill>
                <a:srgbClr val="00B050"/>
              </a:solidFill>
              <a:latin typeface="+mn-lt"/>
            </a:endParaRPr>
          </a:p>
        </p:txBody>
      </p:sp>
      <p:sp>
        <p:nvSpPr>
          <p:cNvPr id="49" name="角丸四角形 48"/>
          <p:cNvSpPr/>
          <p:nvPr/>
        </p:nvSpPr>
        <p:spPr>
          <a:xfrm>
            <a:off x="2998812" y="4119296"/>
            <a:ext cx="1143000" cy="92868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155" tIns="51577" rIns="103155" bIns="51577" anchor="ctr"/>
          <a:lstStyle/>
          <a:p>
            <a:pPr algn="ctr">
              <a:defRPr/>
            </a:pPr>
            <a:endParaRPr lang="ja-JP" altLang="en-US"/>
          </a:p>
        </p:txBody>
      </p:sp>
      <p:cxnSp>
        <p:nvCxnSpPr>
          <p:cNvPr id="51" name="直線矢印コネクタ 50"/>
          <p:cNvCxnSpPr>
            <a:stCxn id="49" idx="2"/>
            <a:endCxn id="1042" idx="0"/>
          </p:cNvCxnSpPr>
          <p:nvPr/>
        </p:nvCxnSpPr>
        <p:spPr>
          <a:xfrm flipH="1">
            <a:off x="2592562" y="5047983"/>
            <a:ext cx="977750" cy="202863"/>
          </a:xfrm>
          <a:prstGeom prst="straightConnector1">
            <a:avLst/>
          </a:prstGeom>
          <a:ln w="28575"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2" name="テキスト ボックス 51"/>
          <p:cNvSpPr txBox="1">
            <a:spLocks noChangeArrowheads="1"/>
          </p:cNvSpPr>
          <p:nvPr/>
        </p:nvSpPr>
        <p:spPr bwMode="auto">
          <a:xfrm>
            <a:off x="1482002" y="5250846"/>
            <a:ext cx="2221120" cy="381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3155" tIns="51577" rIns="103155" bIns="51577">
            <a:spAutoFit/>
          </a:bodyPr>
          <a:lstStyle/>
          <a:p>
            <a:r>
              <a:rPr lang="en-US" altLang="ja-JP">
                <a:solidFill>
                  <a:srgbClr val="0070C0"/>
                </a:solidFill>
              </a:rPr>
              <a:t>From g-2 storage ring</a:t>
            </a:r>
            <a:endParaRPr lang="ja-JP" altLang="en-US">
              <a:solidFill>
                <a:srgbClr val="0070C0"/>
              </a:solidFill>
            </a:endParaRPr>
          </a:p>
        </p:txBody>
      </p:sp>
      <p:sp>
        <p:nvSpPr>
          <p:cNvPr id="54" name="角丸四角形 53"/>
          <p:cNvSpPr/>
          <p:nvPr/>
        </p:nvSpPr>
        <p:spPr>
          <a:xfrm>
            <a:off x="4213617" y="4119296"/>
            <a:ext cx="927588" cy="928687"/>
          </a:xfrm>
          <a:prstGeom prst="round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155" tIns="51577" rIns="103155" bIns="51577" anchor="ctr"/>
          <a:lstStyle/>
          <a:p>
            <a:pPr algn="ctr">
              <a:defRPr/>
            </a:pPr>
            <a:endParaRPr lang="ja-JP" altLang="en-US"/>
          </a:p>
        </p:txBody>
      </p:sp>
      <p:cxnSp>
        <p:nvCxnSpPr>
          <p:cNvPr id="57" name="直線矢印コネクタ 56"/>
          <p:cNvCxnSpPr>
            <a:endCxn id="59" idx="0"/>
          </p:cNvCxnSpPr>
          <p:nvPr/>
        </p:nvCxnSpPr>
        <p:spPr>
          <a:xfrm>
            <a:off x="4641509" y="5047982"/>
            <a:ext cx="339699" cy="202704"/>
          </a:xfrm>
          <a:prstGeom prst="straightConnector1">
            <a:avLst/>
          </a:prstGeom>
          <a:ln w="28575">
            <a:solidFill>
              <a:schemeClr val="accent6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テキスト ボックス 58"/>
          <p:cNvSpPr txBox="1"/>
          <p:nvPr/>
        </p:nvSpPr>
        <p:spPr>
          <a:xfrm>
            <a:off x="3806239" y="5250686"/>
            <a:ext cx="2349937" cy="381160"/>
          </a:xfrm>
          <a:prstGeom prst="rect">
            <a:avLst/>
          </a:prstGeom>
          <a:noFill/>
        </p:spPr>
        <p:txBody>
          <a:bodyPr wrap="none" lIns="103155" tIns="51577" rIns="103155" bIns="51577">
            <a:spAutoFit/>
          </a:bodyPr>
          <a:lstStyle/>
          <a:p>
            <a:pPr>
              <a:defRPr/>
            </a:pPr>
            <a:r>
              <a:rPr lang="en-US" altLang="ja-JP">
                <a:solidFill>
                  <a:schemeClr val="accent6"/>
                </a:solidFill>
                <a:latin typeface="Arial" charset="0"/>
              </a:rPr>
              <a:t>From </a:t>
            </a:r>
            <a:r>
              <a:rPr lang="en-US" altLang="ja-JP" err="1">
                <a:solidFill>
                  <a:schemeClr val="accent6"/>
                </a:solidFill>
                <a:latin typeface="Arial" charset="0"/>
              </a:rPr>
              <a:t>Muonium</a:t>
            </a:r>
            <a:r>
              <a:rPr lang="en-US" altLang="ja-JP">
                <a:solidFill>
                  <a:schemeClr val="accent6"/>
                </a:solidFill>
                <a:latin typeface="Arial" charset="0"/>
              </a:rPr>
              <a:t> HFS </a:t>
            </a:r>
            <a:endParaRPr lang="ja-JP" altLang="en-US">
              <a:solidFill>
                <a:schemeClr val="accent6"/>
              </a:solidFill>
              <a:latin typeface="Arial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83568" y="2370366"/>
            <a:ext cx="3429000" cy="714376"/>
            <a:chOff x="683568" y="2373410"/>
            <a:chExt cx="3429000" cy="714376"/>
          </a:xfrm>
        </p:grpSpPr>
        <p:graphicFrame>
          <p:nvGraphicFramePr>
            <p:cNvPr id="1029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946453033"/>
                </p:ext>
              </p:extLst>
            </p:nvPr>
          </p:nvGraphicFramePr>
          <p:xfrm>
            <a:off x="683568" y="2373410"/>
            <a:ext cx="3429000" cy="6873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6102" name="数式" r:id="rId13" imgW="3988800" imgH="787680" progId="Equation.3">
                    <p:embed/>
                  </p:oleObj>
                </mc:Choice>
                <mc:Fallback>
                  <p:oleObj name="数式" r:id="rId13" imgW="3988800" imgH="787680" progId="Equation.3">
                    <p:embed/>
                    <p:pic>
                      <p:nvPicPr>
                        <p:cNvPr id="0" name="Picture 22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83568" y="2373410"/>
                          <a:ext cx="3429000" cy="68738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45" name="直線コネクタ 44"/>
            <p:cNvCxnSpPr/>
            <p:nvPr/>
          </p:nvCxnSpPr>
          <p:spPr>
            <a:xfrm>
              <a:off x="1398676" y="3016349"/>
              <a:ext cx="213946" cy="1587"/>
            </a:xfrm>
            <a:prstGeom prst="line">
              <a:avLst/>
            </a:prstGeom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線コネクタ 47"/>
            <p:cNvCxnSpPr/>
            <p:nvPr/>
          </p:nvCxnSpPr>
          <p:spPr>
            <a:xfrm flipV="1">
              <a:off x="2327729" y="2444849"/>
              <a:ext cx="1642696" cy="642937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線コネクタ 46"/>
            <p:cNvCxnSpPr/>
            <p:nvPr/>
          </p:nvCxnSpPr>
          <p:spPr>
            <a:xfrm>
              <a:off x="2041979" y="2873474"/>
              <a:ext cx="213946" cy="1587"/>
            </a:xfrm>
            <a:prstGeom prst="line">
              <a:avLst/>
            </a:prstGeom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/>
          <p:cNvGrpSpPr/>
          <p:nvPr/>
        </p:nvGrpSpPr>
        <p:grpSpPr>
          <a:xfrm>
            <a:off x="5721543" y="3810526"/>
            <a:ext cx="3170937" cy="1785938"/>
            <a:chOff x="5721543" y="3936306"/>
            <a:chExt cx="3170937" cy="1785938"/>
          </a:xfrm>
        </p:grpSpPr>
        <p:graphicFrame>
          <p:nvGraphicFramePr>
            <p:cNvPr id="1028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87012364"/>
                </p:ext>
              </p:extLst>
            </p:nvPr>
          </p:nvGraphicFramePr>
          <p:xfrm>
            <a:off x="5721543" y="3936306"/>
            <a:ext cx="3149111" cy="17859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6103" name="数式" r:id="rId15" imgW="4026960" imgH="2273760" progId="Equation.3">
                    <p:embed/>
                  </p:oleObj>
                </mc:Choice>
                <mc:Fallback>
                  <p:oleObj name="数式" r:id="rId15" imgW="4026960" imgH="2273760" progId="Equation.3">
                    <p:embed/>
                    <p:pic>
                      <p:nvPicPr>
                        <p:cNvPr id="0" name="Picture 22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721543" y="3936306"/>
                          <a:ext cx="3149111" cy="178593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chemeClr val="accent1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52" name="直線コネクタ 51"/>
            <p:cNvCxnSpPr/>
            <p:nvPr/>
          </p:nvCxnSpPr>
          <p:spPr>
            <a:xfrm>
              <a:off x="8199353" y="4801269"/>
              <a:ext cx="429358" cy="1588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線コネクタ 52"/>
            <p:cNvCxnSpPr/>
            <p:nvPr/>
          </p:nvCxnSpPr>
          <p:spPr>
            <a:xfrm>
              <a:off x="8463122" y="5515644"/>
              <a:ext cx="429358" cy="1588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42622-B41C-44E4-9270-0196546C4044}" type="datetime1">
              <a:rPr kumimoji="1" lang="ja-JP" altLang="en-US" smtClean="0"/>
              <a:t>2019/2/25</a:t>
            </a:fld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6</a:t>
            </a:fld>
            <a:endParaRPr kumimoji="1" lang="ja-JP" altLang="en-US"/>
          </a:p>
        </p:txBody>
      </p:sp>
      <p:sp>
        <p:nvSpPr>
          <p:cNvPr id="58" name="テキスト ボックス 3"/>
          <p:cNvSpPr txBox="1"/>
          <p:nvPr/>
        </p:nvSpPr>
        <p:spPr>
          <a:xfrm>
            <a:off x="5364089" y="6186790"/>
            <a:ext cx="36724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tabLst>
                <a:tab pos="4843463" algn="l"/>
              </a:tabLst>
              <a:defRPr/>
            </a:pPr>
            <a:r>
              <a:rPr lang="nb-NO" altLang="ja-JP" sz="1600" i="1">
                <a:solidFill>
                  <a:schemeClr val="accent5">
                    <a:lumMod val="50000"/>
                  </a:schemeClr>
                </a:solidFill>
              </a:rPr>
              <a:t>W. Liu et al., </a:t>
            </a:r>
            <a:r>
              <a:rPr lang="nb-NO" altLang="ja-JP" sz="1600" i="1" err="1">
                <a:solidFill>
                  <a:schemeClr val="accent5">
                    <a:lumMod val="50000"/>
                  </a:schemeClr>
                </a:solidFill>
              </a:rPr>
              <a:t>Phys</a:t>
            </a:r>
            <a:r>
              <a:rPr lang="nb-NO" altLang="ja-JP" sz="1600" i="1">
                <a:solidFill>
                  <a:schemeClr val="accent5">
                    <a:lumMod val="50000"/>
                  </a:schemeClr>
                </a:solidFill>
              </a:rPr>
              <a:t>. Rev. Lett. 82 (1999) 711</a:t>
            </a:r>
            <a:endParaRPr lang="en-US" altLang="ja-JP" sz="2000" i="1">
              <a:solidFill>
                <a:schemeClr val="accent5">
                  <a:lumMod val="50000"/>
                </a:schemeClr>
              </a:solidFill>
              <a:latin typeface="Symbol" pitchFamily="18" charset="2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981E27D-10F3-334B-83A9-886D4ADD15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/>
              <a:t>Why Mu HFS measurement is so important?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50B1F3C-3DD6-3A43-AA74-C6036D29C369}"/>
              </a:ext>
            </a:extLst>
          </p:cNvPr>
          <p:cNvSpPr/>
          <p:nvPr/>
        </p:nvSpPr>
        <p:spPr>
          <a:xfrm>
            <a:off x="876576" y="4095545"/>
            <a:ext cx="1872000" cy="1008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6E62BC45-ED92-405B-8F4D-A62EFDFBE0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t>PhiPsi2019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9265637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正方形/長方形 33"/>
          <p:cNvSpPr/>
          <p:nvPr/>
        </p:nvSpPr>
        <p:spPr>
          <a:xfrm>
            <a:off x="86409" y="1499369"/>
            <a:ext cx="4714239" cy="477300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113612" y="1419989"/>
            <a:ext cx="3718560" cy="4773003"/>
          </a:xfrm>
        </p:spPr>
        <p:txBody>
          <a:bodyPr>
            <a:normAutofit fontScale="92500" lnSpcReduction="20000"/>
          </a:bodyPr>
          <a:lstStyle/>
          <a:p>
            <a:r>
              <a:rPr kumimoji="1" lang="ja-JP" altLang="en-US" dirty="0"/>
              <a:t>時間微分信号</a:t>
            </a:r>
            <a:endParaRPr kumimoji="1" lang="en-US" altLang="ja-JP" dirty="0"/>
          </a:p>
          <a:p>
            <a:pPr lvl="1"/>
            <a:r>
              <a:rPr kumimoji="1" lang="ja-JP" altLang="en-US" dirty="0"/>
              <a:t>積分信号の各周波数点に相当する統計量</a:t>
            </a:r>
            <a:endParaRPr kumimoji="1" lang="en-US" altLang="ja-JP" dirty="0"/>
          </a:p>
          <a:p>
            <a:pPr lvl="1"/>
            <a:r>
              <a:rPr lang="ja-JP" altLang="en-US" dirty="0"/>
              <a:t>測定周波数による</a:t>
            </a:r>
            <a:br>
              <a:rPr lang="en-US" altLang="ja-JP" dirty="0"/>
            </a:br>
            <a:r>
              <a:rPr lang="ja-JP" altLang="en-US" dirty="0"/>
              <a:t>時間スペクトルの</a:t>
            </a:r>
            <a:br>
              <a:rPr lang="en-US" altLang="ja-JP" dirty="0"/>
            </a:br>
            <a:r>
              <a:rPr lang="ja-JP" altLang="en-US" dirty="0"/>
              <a:t>変化を確認</a:t>
            </a:r>
            <a:endParaRPr kumimoji="1" lang="en-US" altLang="ja-JP" dirty="0"/>
          </a:p>
          <a:p>
            <a:r>
              <a:rPr kumimoji="1" lang="en-US" altLang="ja-JP" dirty="0"/>
              <a:t>Fitting</a:t>
            </a:r>
            <a:r>
              <a:rPr kumimoji="1" lang="ja-JP" altLang="en-US" dirty="0"/>
              <a:t>関数</a:t>
            </a:r>
            <a:endParaRPr kumimoji="1" lang="en-US" altLang="ja-JP" dirty="0"/>
          </a:p>
          <a:p>
            <a:pPr lvl="1"/>
            <a:r>
              <a:rPr lang="ja-JP" altLang="en-US" dirty="0"/>
              <a:t>マイクロ波強度分布を</a:t>
            </a:r>
            <a:br>
              <a:rPr lang="en-US" altLang="ja-JP" dirty="0"/>
            </a:br>
            <a:r>
              <a:rPr lang="ja-JP" altLang="en-US" dirty="0"/>
              <a:t>考慮した</a:t>
            </a:r>
            <a:r>
              <a:rPr lang="en-US" altLang="ja-JP" dirty="0"/>
              <a:t>cos</a:t>
            </a:r>
            <a:r>
              <a:rPr lang="ja-JP" altLang="en-US" dirty="0"/>
              <a:t>関数の</a:t>
            </a:r>
            <a:br>
              <a:rPr lang="en-US" altLang="ja-JP" dirty="0"/>
            </a:br>
            <a:r>
              <a:rPr lang="ja-JP" altLang="en-US" dirty="0"/>
              <a:t>重ね合わせ</a:t>
            </a:r>
            <a:endParaRPr kumimoji="1" lang="ja-JP" altLang="en-US" dirty="0"/>
          </a:p>
        </p:txBody>
      </p:sp>
      <p:sp>
        <p:nvSpPr>
          <p:cNvPr id="26" name="正方形/長方形 25"/>
          <p:cNvSpPr/>
          <p:nvPr/>
        </p:nvSpPr>
        <p:spPr>
          <a:xfrm>
            <a:off x="4547195" y="1498140"/>
            <a:ext cx="4403764" cy="477300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7" name="図形グループ 26"/>
          <p:cNvGrpSpPr>
            <a:grpSpLocks noChangeAspect="1"/>
          </p:cNvGrpSpPr>
          <p:nvPr/>
        </p:nvGrpSpPr>
        <p:grpSpPr>
          <a:xfrm>
            <a:off x="4813155" y="2275239"/>
            <a:ext cx="3871662" cy="3652562"/>
            <a:chOff x="4196080" y="1579842"/>
            <a:chExt cx="4830139" cy="4556798"/>
          </a:xfrm>
        </p:grpSpPr>
        <p:sp>
          <p:nvSpPr>
            <p:cNvPr id="28" name="正方形/長方形 27"/>
            <p:cNvSpPr/>
            <p:nvPr/>
          </p:nvSpPr>
          <p:spPr>
            <a:xfrm>
              <a:off x="4196080" y="1579842"/>
              <a:ext cx="4830139" cy="455679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29" name="図形グループ 28"/>
            <p:cNvGrpSpPr>
              <a:grpSpLocks noChangeAspect="1"/>
            </p:cNvGrpSpPr>
            <p:nvPr/>
          </p:nvGrpSpPr>
          <p:grpSpPr>
            <a:xfrm>
              <a:off x="4342580" y="1579873"/>
              <a:ext cx="4518965" cy="4470883"/>
              <a:chOff x="1697847" y="166267"/>
              <a:chExt cx="6014742" cy="5950745"/>
            </a:xfrm>
          </p:grpSpPr>
          <p:pic>
            <p:nvPicPr>
              <p:cNvPr id="30" name="図 29" descr="plot_V2.pdf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5400000">
                <a:off x="2154776" y="409230"/>
                <a:ext cx="5447855" cy="5667770"/>
              </a:xfrm>
              <a:prstGeom prst="rect">
                <a:avLst/>
              </a:prstGeom>
            </p:spPr>
          </p:pic>
          <p:sp>
            <p:nvSpPr>
              <p:cNvPr id="31" name="テキスト ボックス 30"/>
              <p:cNvSpPr txBox="1"/>
              <p:nvPr/>
            </p:nvSpPr>
            <p:spPr>
              <a:xfrm>
                <a:off x="3768707" y="166267"/>
                <a:ext cx="2086438" cy="6039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2000" dirty="0">
                    <a:latin typeface="Arial"/>
                    <a:cs typeface="Arial"/>
                  </a:rPr>
                  <a:t>Simulation</a:t>
                </a:r>
                <a:endParaRPr kumimoji="1" lang="ja-JP" altLang="en-US" sz="2000" dirty="0">
                  <a:latin typeface="Arial"/>
                  <a:cs typeface="Arial"/>
                </a:endParaRPr>
              </a:p>
            </p:txBody>
          </p:sp>
          <p:pic>
            <p:nvPicPr>
              <p:cNvPr id="32" name="図 31" descr="Delta_rm_Fit_(_r.pd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6200000">
                <a:off x="1121008" y="2965968"/>
                <a:ext cx="1500649" cy="346971"/>
              </a:xfrm>
              <a:prstGeom prst="rect">
                <a:avLst/>
              </a:prstGeom>
            </p:spPr>
          </p:pic>
          <p:pic>
            <p:nvPicPr>
              <p:cNvPr id="33" name="図 32" descr="nu_0_-_Delta_nu_.pdf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145011" y="5770041"/>
                <a:ext cx="1995083" cy="346971"/>
              </a:xfrm>
              <a:prstGeom prst="rect">
                <a:avLst/>
              </a:prstGeom>
            </p:spPr>
          </p:pic>
        </p:grpSp>
      </p:grpSp>
      <p:grpSp>
        <p:nvGrpSpPr>
          <p:cNvPr id="68" name="図形グループ 67"/>
          <p:cNvGrpSpPr/>
          <p:nvPr/>
        </p:nvGrpSpPr>
        <p:grpSpPr>
          <a:xfrm>
            <a:off x="100674" y="1723366"/>
            <a:ext cx="4667269" cy="4425454"/>
            <a:chOff x="1287" y="1723366"/>
            <a:chExt cx="4667269" cy="4425454"/>
          </a:xfrm>
        </p:grpSpPr>
        <p:sp>
          <p:nvSpPr>
            <p:cNvPr id="69" name="正方形/長方形 68"/>
            <p:cNvSpPr/>
            <p:nvPr/>
          </p:nvSpPr>
          <p:spPr>
            <a:xfrm>
              <a:off x="34415" y="1723366"/>
              <a:ext cx="4634141" cy="442545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70" name="図形グループ 69"/>
            <p:cNvGrpSpPr>
              <a:grpSpLocks noChangeAspect="1"/>
            </p:cNvGrpSpPr>
            <p:nvPr/>
          </p:nvGrpSpPr>
          <p:grpSpPr>
            <a:xfrm>
              <a:off x="250204" y="1767539"/>
              <a:ext cx="4410387" cy="4239262"/>
              <a:chOff x="250204" y="1868387"/>
              <a:chExt cx="4258277" cy="4093054"/>
            </a:xfrm>
          </p:grpSpPr>
          <p:pic>
            <p:nvPicPr>
              <p:cNvPr id="77" name="図 76" descr="doctoral_dis.pdf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5400000">
                <a:off x="332816" y="1785775"/>
                <a:ext cx="4093054" cy="4258277"/>
              </a:xfrm>
              <a:prstGeom prst="rect">
                <a:avLst/>
              </a:prstGeom>
            </p:spPr>
          </p:pic>
          <p:sp>
            <p:nvSpPr>
              <p:cNvPr id="78" name="正方形/長方形 77"/>
              <p:cNvSpPr/>
              <p:nvPr/>
            </p:nvSpPr>
            <p:spPr>
              <a:xfrm>
                <a:off x="4087949" y="5355648"/>
                <a:ext cx="417560" cy="22086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71" name="テキスト ボックス 70"/>
            <p:cNvSpPr txBox="1"/>
            <p:nvPr/>
          </p:nvSpPr>
          <p:spPr>
            <a:xfrm>
              <a:off x="2455398" y="2668596"/>
              <a:ext cx="82586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600" dirty="0"/>
                <a:t>0 </a:t>
              </a:r>
              <a:r>
                <a:rPr kumimoji="1" lang="ja-JP" altLang="en-US" sz="1600" dirty="0"/>
                <a:t>ｋ</a:t>
              </a:r>
              <a:r>
                <a:rPr kumimoji="1" lang="en-US" altLang="ja-JP" sz="1600" dirty="0"/>
                <a:t>Hz</a:t>
              </a:r>
              <a:endParaRPr kumimoji="1" lang="ja-JP" altLang="en-US" sz="1600" dirty="0"/>
            </a:p>
          </p:txBody>
        </p:sp>
        <p:sp>
          <p:nvSpPr>
            <p:cNvPr id="72" name="テキスト ボックス 71"/>
            <p:cNvSpPr txBox="1"/>
            <p:nvPr/>
          </p:nvSpPr>
          <p:spPr>
            <a:xfrm>
              <a:off x="2499741" y="3318175"/>
              <a:ext cx="111060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600" dirty="0">
                  <a:solidFill>
                    <a:srgbClr val="C0504D"/>
                  </a:solidFill>
                </a:rPr>
                <a:t>100</a:t>
              </a:r>
              <a:r>
                <a:rPr kumimoji="1" lang="en-US" altLang="ja-JP" sz="1600" dirty="0">
                  <a:solidFill>
                    <a:srgbClr val="C0504D"/>
                  </a:solidFill>
                </a:rPr>
                <a:t> </a:t>
              </a:r>
              <a:r>
                <a:rPr kumimoji="1" lang="ja-JP" altLang="en-US" sz="1600" dirty="0">
                  <a:solidFill>
                    <a:srgbClr val="C0504D"/>
                  </a:solidFill>
                </a:rPr>
                <a:t>ｋ</a:t>
              </a:r>
              <a:r>
                <a:rPr kumimoji="1" lang="en-US" altLang="ja-JP" sz="1600" dirty="0">
                  <a:solidFill>
                    <a:srgbClr val="C0504D"/>
                  </a:solidFill>
                </a:rPr>
                <a:t>Hz</a:t>
              </a:r>
              <a:endParaRPr kumimoji="1" lang="ja-JP" altLang="en-US" sz="1600" dirty="0">
                <a:solidFill>
                  <a:srgbClr val="C0504D"/>
                </a:solidFill>
              </a:endParaRPr>
            </a:p>
          </p:txBody>
        </p:sp>
        <p:sp>
          <p:nvSpPr>
            <p:cNvPr id="73" name="テキスト ボックス 72"/>
            <p:cNvSpPr txBox="1"/>
            <p:nvPr/>
          </p:nvSpPr>
          <p:spPr>
            <a:xfrm>
              <a:off x="1534403" y="3306254"/>
              <a:ext cx="113725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600" dirty="0">
                  <a:solidFill>
                    <a:srgbClr val="008000"/>
                  </a:solidFill>
                </a:rPr>
                <a:t>200</a:t>
              </a:r>
              <a:r>
                <a:rPr kumimoji="1" lang="en-US" altLang="ja-JP" sz="1600" dirty="0">
                  <a:solidFill>
                    <a:srgbClr val="008000"/>
                  </a:solidFill>
                </a:rPr>
                <a:t> </a:t>
              </a:r>
              <a:r>
                <a:rPr kumimoji="1" lang="ja-JP" altLang="en-US" sz="1600" dirty="0">
                  <a:solidFill>
                    <a:srgbClr val="008000"/>
                  </a:solidFill>
                </a:rPr>
                <a:t>ｋ</a:t>
              </a:r>
              <a:r>
                <a:rPr kumimoji="1" lang="en-US" altLang="ja-JP" sz="1600" dirty="0">
                  <a:solidFill>
                    <a:srgbClr val="008000"/>
                  </a:solidFill>
                </a:rPr>
                <a:t>Hz</a:t>
              </a:r>
              <a:endParaRPr kumimoji="1" lang="ja-JP" altLang="en-US" sz="1600" dirty="0">
                <a:solidFill>
                  <a:srgbClr val="008000"/>
                </a:solidFill>
              </a:endParaRPr>
            </a:p>
          </p:txBody>
        </p:sp>
        <p:sp>
          <p:nvSpPr>
            <p:cNvPr id="74" name="テキスト ボックス 73"/>
            <p:cNvSpPr txBox="1"/>
            <p:nvPr/>
          </p:nvSpPr>
          <p:spPr>
            <a:xfrm>
              <a:off x="1931116" y="4967578"/>
              <a:ext cx="113725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600" dirty="0">
                  <a:solidFill>
                    <a:srgbClr val="004CB6"/>
                  </a:solidFill>
                </a:rPr>
                <a:t>400</a:t>
              </a:r>
              <a:r>
                <a:rPr kumimoji="1" lang="en-US" altLang="ja-JP" sz="1600" dirty="0">
                  <a:solidFill>
                    <a:srgbClr val="004CB6"/>
                  </a:solidFill>
                </a:rPr>
                <a:t> </a:t>
              </a:r>
              <a:r>
                <a:rPr kumimoji="1" lang="ja-JP" altLang="en-US" sz="1600" dirty="0">
                  <a:solidFill>
                    <a:srgbClr val="004CB6"/>
                  </a:solidFill>
                </a:rPr>
                <a:t>ｋ</a:t>
              </a:r>
              <a:r>
                <a:rPr kumimoji="1" lang="en-US" altLang="ja-JP" sz="1600" dirty="0">
                  <a:solidFill>
                    <a:srgbClr val="004CB6"/>
                  </a:solidFill>
                </a:rPr>
                <a:t>Hz</a:t>
              </a:r>
              <a:endParaRPr kumimoji="1" lang="ja-JP" altLang="en-US" sz="1600" dirty="0">
                <a:solidFill>
                  <a:srgbClr val="004CB6"/>
                </a:solidFill>
              </a:endParaRPr>
            </a:p>
          </p:txBody>
        </p:sp>
        <p:sp>
          <p:nvSpPr>
            <p:cNvPr id="75" name="テキスト ボックス 74"/>
            <p:cNvSpPr txBox="1"/>
            <p:nvPr/>
          </p:nvSpPr>
          <p:spPr>
            <a:xfrm>
              <a:off x="1923678" y="5751686"/>
              <a:ext cx="132420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600" dirty="0"/>
                <a:t>Time (μs)</a:t>
              </a:r>
              <a:endParaRPr kumimoji="1" lang="ja-JP" altLang="en-US" sz="1600" dirty="0"/>
            </a:p>
          </p:txBody>
        </p:sp>
        <p:sp>
          <p:nvSpPr>
            <p:cNvPr id="76" name="テキスト ボックス 75"/>
            <p:cNvSpPr txBox="1"/>
            <p:nvPr/>
          </p:nvSpPr>
          <p:spPr>
            <a:xfrm rot="16200000">
              <a:off x="-268519" y="3629307"/>
              <a:ext cx="87816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600" dirty="0"/>
                <a:t>Signal</a:t>
              </a:r>
              <a:endParaRPr kumimoji="1" lang="ja-JP" altLang="en-US" sz="1600" dirty="0"/>
            </a:p>
          </p:txBody>
        </p:sp>
      </p:grpSp>
      <p:sp>
        <p:nvSpPr>
          <p:cNvPr id="8" name="フリーフォーム 7"/>
          <p:cNvSpPr/>
          <p:nvPr/>
        </p:nvSpPr>
        <p:spPr>
          <a:xfrm>
            <a:off x="1475657" y="3828544"/>
            <a:ext cx="5256583" cy="794596"/>
          </a:xfrm>
          <a:custGeom>
            <a:avLst/>
            <a:gdLst>
              <a:gd name="connsiteX0" fmla="*/ 0 w 5420347"/>
              <a:gd name="connsiteY0" fmla="*/ 0 h 895878"/>
              <a:gd name="connsiteX1" fmla="*/ 816454 w 5420347"/>
              <a:gd name="connsiteY1" fmla="*/ 816496 h 895878"/>
              <a:gd name="connsiteX2" fmla="*/ 5420347 w 5420347"/>
              <a:gd name="connsiteY2" fmla="*/ 895878 h 895878"/>
              <a:gd name="connsiteX0" fmla="*/ 0 w 5420347"/>
              <a:gd name="connsiteY0" fmla="*/ 0 h 907218"/>
              <a:gd name="connsiteX1" fmla="*/ 782435 w 5420347"/>
              <a:gd name="connsiteY1" fmla="*/ 907218 h 907218"/>
              <a:gd name="connsiteX2" fmla="*/ 5420347 w 5420347"/>
              <a:gd name="connsiteY2" fmla="*/ 895878 h 907218"/>
              <a:gd name="connsiteX0" fmla="*/ 0 w 5298869"/>
              <a:gd name="connsiteY0" fmla="*/ 0 h 741566"/>
              <a:gd name="connsiteX1" fmla="*/ 660957 w 5298869"/>
              <a:gd name="connsiteY1" fmla="*/ 741566 h 741566"/>
              <a:gd name="connsiteX2" fmla="*/ 5298869 w 5298869"/>
              <a:gd name="connsiteY2" fmla="*/ 730226 h 741566"/>
              <a:gd name="connsiteX0" fmla="*/ 0 w 5298869"/>
              <a:gd name="connsiteY0" fmla="*/ 0 h 951392"/>
              <a:gd name="connsiteX1" fmla="*/ 683044 w 5298869"/>
              <a:gd name="connsiteY1" fmla="*/ 951392 h 951392"/>
              <a:gd name="connsiteX2" fmla="*/ 5298869 w 5298869"/>
              <a:gd name="connsiteY2" fmla="*/ 730226 h 951392"/>
              <a:gd name="connsiteX0" fmla="*/ 0 w 5254695"/>
              <a:gd name="connsiteY0" fmla="*/ 0 h 951392"/>
              <a:gd name="connsiteX1" fmla="*/ 683044 w 5254695"/>
              <a:gd name="connsiteY1" fmla="*/ 951392 h 951392"/>
              <a:gd name="connsiteX2" fmla="*/ 5254695 w 5254695"/>
              <a:gd name="connsiteY2" fmla="*/ 951096 h 951392"/>
              <a:gd name="connsiteX0" fmla="*/ 0 w 5254695"/>
              <a:gd name="connsiteY0" fmla="*/ 0 h 951096"/>
              <a:gd name="connsiteX1" fmla="*/ 782435 w 5254695"/>
              <a:gd name="connsiteY1" fmla="*/ 940349 h 951096"/>
              <a:gd name="connsiteX2" fmla="*/ 5254695 w 5254695"/>
              <a:gd name="connsiteY2" fmla="*/ 951096 h 951096"/>
              <a:gd name="connsiteX0" fmla="*/ 0 w 5254695"/>
              <a:gd name="connsiteY0" fmla="*/ 0 h 984523"/>
              <a:gd name="connsiteX1" fmla="*/ 804522 w 5254695"/>
              <a:gd name="connsiteY1" fmla="*/ 984523 h 984523"/>
              <a:gd name="connsiteX2" fmla="*/ 5254695 w 5254695"/>
              <a:gd name="connsiteY2" fmla="*/ 951096 h 984523"/>
              <a:gd name="connsiteX0" fmla="*/ 0 w 5254695"/>
              <a:gd name="connsiteY0" fmla="*/ 0 h 962436"/>
              <a:gd name="connsiteX1" fmla="*/ 815566 w 5254695"/>
              <a:gd name="connsiteY1" fmla="*/ 962436 h 962436"/>
              <a:gd name="connsiteX2" fmla="*/ 5254695 w 5254695"/>
              <a:gd name="connsiteY2" fmla="*/ 951096 h 962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254695" h="962436">
                <a:moveTo>
                  <a:pt x="0" y="0"/>
                </a:moveTo>
                <a:lnTo>
                  <a:pt x="815566" y="962436"/>
                </a:lnTo>
                <a:lnTo>
                  <a:pt x="5254695" y="951096"/>
                </a:lnTo>
              </a:path>
            </a:pathLst>
          </a:custGeom>
          <a:ln w="38100" cmpd="sng">
            <a:solidFill>
              <a:schemeClr val="tx1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4" name="フリーフォーム 53"/>
          <p:cNvSpPr/>
          <p:nvPr/>
        </p:nvSpPr>
        <p:spPr>
          <a:xfrm>
            <a:off x="1979263" y="3799957"/>
            <a:ext cx="4464945" cy="637155"/>
          </a:xfrm>
          <a:custGeom>
            <a:avLst/>
            <a:gdLst>
              <a:gd name="connsiteX0" fmla="*/ 0 w 5420347"/>
              <a:gd name="connsiteY0" fmla="*/ 0 h 895878"/>
              <a:gd name="connsiteX1" fmla="*/ 816454 w 5420347"/>
              <a:gd name="connsiteY1" fmla="*/ 816496 h 895878"/>
              <a:gd name="connsiteX2" fmla="*/ 5420347 w 5420347"/>
              <a:gd name="connsiteY2" fmla="*/ 895878 h 895878"/>
              <a:gd name="connsiteX0" fmla="*/ 0 w 4955422"/>
              <a:gd name="connsiteY0" fmla="*/ 0 h 419589"/>
              <a:gd name="connsiteX1" fmla="*/ 351529 w 4955422"/>
              <a:gd name="connsiteY1" fmla="*/ 340207 h 419589"/>
              <a:gd name="connsiteX2" fmla="*/ 4955422 w 4955422"/>
              <a:gd name="connsiteY2" fmla="*/ 419589 h 419589"/>
              <a:gd name="connsiteX0" fmla="*/ 0 w 4955422"/>
              <a:gd name="connsiteY0" fmla="*/ 0 h 419589"/>
              <a:gd name="connsiteX1" fmla="*/ 374208 w 4955422"/>
              <a:gd name="connsiteY1" fmla="*/ 419588 h 419589"/>
              <a:gd name="connsiteX2" fmla="*/ 4955422 w 4955422"/>
              <a:gd name="connsiteY2" fmla="*/ 419589 h 419589"/>
              <a:gd name="connsiteX0" fmla="*/ 0 w 5032727"/>
              <a:gd name="connsiteY0" fmla="*/ 0 h 530024"/>
              <a:gd name="connsiteX1" fmla="*/ 451513 w 5032727"/>
              <a:gd name="connsiteY1" fmla="*/ 530023 h 530024"/>
              <a:gd name="connsiteX2" fmla="*/ 5032727 w 5032727"/>
              <a:gd name="connsiteY2" fmla="*/ 530024 h 530024"/>
              <a:gd name="connsiteX0" fmla="*/ 0 w 5032727"/>
              <a:gd name="connsiteY0" fmla="*/ 0 h 750894"/>
              <a:gd name="connsiteX1" fmla="*/ 451513 w 5032727"/>
              <a:gd name="connsiteY1" fmla="*/ 530023 h 750894"/>
              <a:gd name="connsiteX2" fmla="*/ 5032727 w 5032727"/>
              <a:gd name="connsiteY2" fmla="*/ 750894 h 750894"/>
              <a:gd name="connsiteX0" fmla="*/ 0 w 5032727"/>
              <a:gd name="connsiteY0" fmla="*/ 0 h 761936"/>
              <a:gd name="connsiteX1" fmla="*/ 550905 w 5032727"/>
              <a:gd name="connsiteY1" fmla="*/ 761936 h 761936"/>
              <a:gd name="connsiteX2" fmla="*/ 5032727 w 5032727"/>
              <a:gd name="connsiteY2" fmla="*/ 750894 h 761936"/>
              <a:gd name="connsiteX0" fmla="*/ 0 w 5032727"/>
              <a:gd name="connsiteY0" fmla="*/ 0 h 761936"/>
              <a:gd name="connsiteX1" fmla="*/ 650296 w 5032727"/>
              <a:gd name="connsiteY1" fmla="*/ 761936 h 761936"/>
              <a:gd name="connsiteX2" fmla="*/ 5032727 w 5032727"/>
              <a:gd name="connsiteY2" fmla="*/ 750894 h 761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032727" h="761936">
                <a:moveTo>
                  <a:pt x="0" y="0"/>
                </a:moveTo>
                <a:lnTo>
                  <a:pt x="650296" y="761936"/>
                </a:lnTo>
                <a:lnTo>
                  <a:pt x="5032727" y="750894"/>
                </a:lnTo>
              </a:path>
            </a:pathLst>
          </a:custGeom>
          <a:ln w="38100" cmpd="sng">
            <a:solidFill>
              <a:srgbClr val="FF0000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" name="フリーフォーム 54"/>
          <p:cNvSpPr/>
          <p:nvPr/>
        </p:nvSpPr>
        <p:spPr>
          <a:xfrm>
            <a:off x="2699793" y="4009078"/>
            <a:ext cx="3600400" cy="336762"/>
          </a:xfrm>
          <a:custGeom>
            <a:avLst/>
            <a:gdLst>
              <a:gd name="connsiteX0" fmla="*/ 0 w 5420347"/>
              <a:gd name="connsiteY0" fmla="*/ 0 h 895878"/>
              <a:gd name="connsiteX1" fmla="*/ 816454 w 5420347"/>
              <a:gd name="connsiteY1" fmla="*/ 816496 h 895878"/>
              <a:gd name="connsiteX2" fmla="*/ 5420347 w 5420347"/>
              <a:gd name="connsiteY2" fmla="*/ 895878 h 895878"/>
              <a:gd name="connsiteX0" fmla="*/ 0 w 4955422"/>
              <a:gd name="connsiteY0" fmla="*/ 0 h 419589"/>
              <a:gd name="connsiteX1" fmla="*/ 351529 w 4955422"/>
              <a:gd name="connsiteY1" fmla="*/ 340207 h 419589"/>
              <a:gd name="connsiteX2" fmla="*/ 4955422 w 4955422"/>
              <a:gd name="connsiteY2" fmla="*/ 419589 h 419589"/>
              <a:gd name="connsiteX0" fmla="*/ 0 w 4785327"/>
              <a:gd name="connsiteY0" fmla="*/ 0 h 272166"/>
              <a:gd name="connsiteX1" fmla="*/ 181434 w 4785327"/>
              <a:gd name="connsiteY1" fmla="*/ 192784 h 272166"/>
              <a:gd name="connsiteX2" fmla="*/ 4785327 w 4785327"/>
              <a:gd name="connsiteY2" fmla="*/ 272166 h 272166"/>
              <a:gd name="connsiteX0" fmla="*/ 0 w 4785327"/>
              <a:gd name="connsiteY0" fmla="*/ 0 h 272166"/>
              <a:gd name="connsiteX1" fmla="*/ 226793 w 4785327"/>
              <a:gd name="connsiteY1" fmla="*/ 249485 h 272166"/>
              <a:gd name="connsiteX2" fmla="*/ 4785327 w 4785327"/>
              <a:gd name="connsiteY2" fmla="*/ 272166 h 272166"/>
              <a:gd name="connsiteX0" fmla="*/ 0 w 4558534"/>
              <a:gd name="connsiteY0" fmla="*/ 0 h 22681"/>
              <a:gd name="connsiteX1" fmla="*/ 4558534 w 4558534"/>
              <a:gd name="connsiteY1" fmla="*/ 22681 h 22681"/>
              <a:gd name="connsiteX0" fmla="*/ 0 w 4293491"/>
              <a:gd name="connsiteY0" fmla="*/ 0 h 22681"/>
              <a:gd name="connsiteX1" fmla="*/ 4293491 w 4293491"/>
              <a:gd name="connsiteY1" fmla="*/ 22681 h 22681"/>
              <a:gd name="connsiteX0" fmla="*/ 10642 w 4304133"/>
              <a:gd name="connsiteY0" fmla="*/ 11338 h 34019"/>
              <a:gd name="connsiteX1" fmla="*/ 0 w 4304133"/>
              <a:gd name="connsiteY1" fmla="*/ 0 h 34019"/>
              <a:gd name="connsiteX2" fmla="*/ 4304133 w 4304133"/>
              <a:gd name="connsiteY2" fmla="*/ 34019 h 34019"/>
              <a:gd name="connsiteX0" fmla="*/ 297772 w 4591263"/>
              <a:gd name="connsiteY0" fmla="*/ 165947 h 188628"/>
              <a:gd name="connsiteX1" fmla="*/ 0 w 4591263"/>
              <a:gd name="connsiteY1" fmla="*/ 0 h 188628"/>
              <a:gd name="connsiteX2" fmla="*/ 4591263 w 4591263"/>
              <a:gd name="connsiteY2" fmla="*/ 188628 h 188628"/>
              <a:gd name="connsiteX0" fmla="*/ 0 w 4293491"/>
              <a:gd name="connsiteY0" fmla="*/ 295 h 22976"/>
              <a:gd name="connsiteX1" fmla="*/ 55619 w 4293491"/>
              <a:gd name="connsiteY1" fmla="*/ 0 h 22976"/>
              <a:gd name="connsiteX2" fmla="*/ 4293491 w 4293491"/>
              <a:gd name="connsiteY2" fmla="*/ 22976 h 22976"/>
              <a:gd name="connsiteX0" fmla="*/ 0 w 4470186"/>
              <a:gd name="connsiteY0" fmla="*/ 0 h 298768"/>
              <a:gd name="connsiteX1" fmla="*/ 232314 w 4470186"/>
              <a:gd name="connsiteY1" fmla="*/ 275792 h 298768"/>
              <a:gd name="connsiteX2" fmla="*/ 4470186 w 4470186"/>
              <a:gd name="connsiteY2" fmla="*/ 298768 h 298768"/>
              <a:gd name="connsiteX0" fmla="*/ 0 w 4437055"/>
              <a:gd name="connsiteY0" fmla="*/ 0 h 298768"/>
              <a:gd name="connsiteX1" fmla="*/ 199183 w 4437055"/>
              <a:gd name="connsiteY1" fmla="*/ 275792 h 298768"/>
              <a:gd name="connsiteX2" fmla="*/ 4437055 w 4437055"/>
              <a:gd name="connsiteY2" fmla="*/ 298768 h 298768"/>
              <a:gd name="connsiteX0" fmla="*/ 0 w 4459142"/>
              <a:gd name="connsiteY0" fmla="*/ 0 h 287725"/>
              <a:gd name="connsiteX1" fmla="*/ 221270 w 4459142"/>
              <a:gd name="connsiteY1" fmla="*/ 264749 h 287725"/>
              <a:gd name="connsiteX2" fmla="*/ 4459142 w 4459142"/>
              <a:gd name="connsiteY2" fmla="*/ 287725 h 287725"/>
              <a:gd name="connsiteX0" fmla="*/ 0 w 4437055"/>
              <a:gd name="connsiteY0" fmla="*/ 0 h 530682"/>
              <a:gd name="connsiteX1" fmla="*/ 221270 w 4437055"/>
              <a:gd name="connsiteY1" fmla="*/ 264749 h 530682"/>
              <a:gd name="connsiteX2" fmla="*/ 4437055 w 4437055"/>
              <a:gd name="connsiteY2" fmla="*/ 530682 h 530682"/>
              <a:gd name="connsiteX0" fmla="*/ 0 w 4414969"/>
              <a:gd name="connsiteY0" fmla="*/ 0 h 486508"/>
              <a:gd name="connsiteX1" fmla="*/ 221270 w 4414969"/>
              <a:gd name="connsiteY1" fmla="*/ 264749 h 486508"/>
              <a:gd name="connsiteX2" fmla="*/ 4414969 w 4414969"/>
              <a:gd name="connsiteY2" fmla="*/ 486508 h 486508"/>
              <a:gd name="connsiteX0" fmla="*/ 0 w 4414969"/>
              <a:gd name="connsiteY0" fmla="*/ 0 h 496662"/>
              <a:gd name="connsiteX1" fmla="*/ 464227 w 4414969"/>
              <a:gd name="connsiteY1" fmla="*/ 496662 h 496662"/>
              <a:gd name="connsiteX2" fmla="*/ 4414969 w 4414969"/>
              <a:gd name="connsiteY2" fmla="*/ 486508 h 496662"/>
              <a:gd name="connsiteX0" fmla="*/ 0 w 4414969"/>
              <a:gd name="connsiteY0" fmla="*/ 0 h 496662"/>
              <a:gd name="connsiteX1" fmla="*/ 431096 w 4414969"/>
              <a:gd name="connsiteY1" fmla="*/ 496662 h 496662"/>
              <a:gd name="connsiteX2" fmla="*/ 4414969 w 4414969"/>
              <a:gd name="connsiteY2" fmla="*/ 486508 h 496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414969" h="496662">
                <a:moveTo>
                  <a:pt x="0" y="0"/>
                </a:moveTo>
                <a:lnTo>
                  <a:pt x="431096" y="496662"/>
                </a:lnTo>
                <a:lnTo>
                  <a:pt x="4414969" y="486508"/>
                </a:lnTo>
              </a:path>
            </a:pathLst>
          </a:custGeom>
          <a:ln w="38100" cmpd="sng">
            <a:solidFill>
              <a:srgbClr val="008000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61" name="図形グループ 60"/>
          <p:cNvGrpSpPr/>
          <p:nvPr/>
        </p:nvGrpSpPr>
        <p:grpSpPr>
          <a:xfrm>
            <a:off x="4640918" y="1490876"/>
            <a:ext cx="4261995" cy="686927"/>
            <a:chOff x="462349" y="1699196"/>
            <a:chExt cx="4261995" cy="686927"/>
          </a:xfrm>
        </p:grpSpPr>
        <p:sp>
          <p:nvSpPr>
            <p:cNvPr id="59" name="正方形/長方形 58"/>
            <p:cNvSpPr/>
            <p:nvPr/>
          </p:nvSpPr>
          <p:spPr>
            <a:xfrm>
              <a:off x="462349" y="1699196"/>
              <a:ext cx="4258827" cy="686927"/>
            </a:xfrm>
            <a:prstGeom prst="rect">
              <a:avLst/>
            </a:prstGeom>
            <a:solidFill>
              <a:srgbClr val="D5680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rgbClr val="E07109"/>
                </a:solidFill>
              </a:endParaRPr>
            </a:p>
          </p:txBody>
        </p:sp>
        <p:sp>
          <p:nvSpPr>
            <p:cNvPr id="60" name="テキスト ボックス 59"/>
            <p:cNvSpPr txBox="1"/>
            <p:nvPr/>
          </p:nvSpPr>
          <p:spPr>
            <a:xfrm>
              <a:off x="518257" y="1711205"/>
              <a:ext cx="420608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>
                  <a:solidFill>
                    <a:schemeClr val="bg1">
                      <a:lumMod val="95000"/>
                    </a:schemeClr>
                  </a:solidFill>
                </a:rPr>
                <a:t>Mu HFS is obtained by </a:t>
              </a:r>
              <a:r>
                <a:rPr kumimoji="1" lang="en-US" altLang="ja-JP" dirty="0">
                  <a:solidFill>
                    <a:schemeClr val="bg1">
                      <a:lumMod val="95000"/>
                    </a:schemeClr>
                  </a:solidFill>
                </a:rPr>
                <a:t>only one </a:t>
              </a:r>
            </a:p>
            <a:p>
              <a:r>
                <a:rPr kumimoji="1" lang="en-US" altLang="ja-JP" dirty="0">
                  <a:solidFill>
                    <a:schemeClr val="bg1">
                      <a:lumMod val="95000"/>
                    </a:schemeClr>
                  </a:solidFill>
                </a:rPr>
                <a:t>detuning frequency data</a:t>
              </a:r>
              <a:endParaRPr kumimoji="1" lang="ja-JP" altLang="en-US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sp>
        <p:nvSpPr>
          <p:cNvPr id="7" name="フリーフォーム 6"/>
          <p:cNvSpPr/>
          <p:nvPr/>
        </p:nvSpPr>
        <p:spPr>
          <a:xfrm>
            <a:off x="3923928" y="4151903"/>
            <a:ext cx="2253782" cy="45719"/>
          </a:xfrm>
          <a:custGeom>
            <a:avLst/>
            <a:gdLst>
              <a:gd name="connsiteX0" fmla="*/ 0 w 3335131"/>
              <a:gd name="connsiteY0" fmla="*/ 132522 h 132522"/>
              <a:gd name="connsiteX1" fmla="*/ 143565 w 3335131"/>
              <a:gd name="connsiteY1" fmla="*/ 0 h 132522"/>
              <a:gd name="connsiteX2" fmla="*/ 3335131 w 3335131"/>
              <a:gd name="connsiteY2" fmla="*/ 22087 h 132522"/>
              <a:gd name="connsiteX0" fmla="*/ 0 w 3191566"/>
              <a:gd name="connsiteY0" fmla="*/ 0 h 22087"/>
              <a:gd name="connsiteX1" fmla="*/ 3191566 w 3191566"/>
              <a:gd name="connsiteY1" fmla="*/ 22087 h 22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191566" h="22087">
                <a:moveTo>
                  <a:pt x="0" y="0"/>
                </a:moveTo>
                <a:lnTo>
                  <a:pt x="3191566" y="22087"/>
                </a:lnTo>
              </a:path>
            </a:pathLst>
          </a:custGeom>
          <a:ln w="38100" cmpd="sng">
            <a:solidFill>
              <a:srgbClr val="004CB6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/>
              <a:t>Time Differential Signal</a:t>
            </a:r>
            <a:br>
              <a:rPr kumimoji="1" lang="en-US" altLang="ja-JP" dirty="0"/>
            </a:br>
            <a:r>
              <a:rPr kumimoji="1" lang="en-US" altLang="ja-JP" dirty="0"/>
              <a:t>(Simulation)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36F80-2790-4C54-81F1-44B5B7AE47FC}" type="datetime1">
              <a:rPr kumimoji="1" lang="ja-JP" altLang="en-US" smtClean="0"/>
              <a:t>2019/2/25</a:t>
            </a:fld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PhiPsi2019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17CB9-0ED1-7548-93B5-3F03C47DBAB5}" type="slidenum">
              <a:rPr kumimoji="1" lang="ja-JP" altLang="en-US" smtClean="0"/>
              <a:t>60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76845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dissolve/>
      </p:transition>
    </mc:Choice>
    <mc:Fallback xmlns="">
      <p:transition xmlns:p14="http://schemas.microsoft.com/office/powerpoint/2010/main" spd="med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4" grpId="0" animBg="1"/>
      <p:bldP spid="55" grpId="0" animBg="1"/>
      <p:bldP spid="7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/>
          <p:cNvSpPr/>
          <p:nvPr/>
        </p:nvSpPr>
        <p:spPr>
          <a:xfrm>
            <a:off x="4547195" y="1498140"/>
            <a:ext cx="4403764" cy="477300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/>
              <a:t>Multiple Time Differential Data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498141"/>
            <a:ext cx="3708400" cy="2551372"/>
          </a:xfrm>
        </p:spPr>
        <p:txBody>
          <a:bodyPr/>
          <a:lstStyle/>
          <a:p>
            <a:r>
              <a:rPr kumimoji="1" lang="en-US" altLang="ja-JP" dirty="0"/>
              <a:t>Mu HFS</a:t>
            </a:r>
            <a:r>
              <a:rPr lang="en-US" altLang="ja-JP" dirty="0"/>
              <a:t> is determined by multiple results of time differential method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63141-8F5A-47F7-8199-81473373B1FE}" type="datetime1">
              <a:rPr kumimoji="1" lang="ja-JP" altLang="en-US" smtClean="0"/>
              <a:t>2019/2/25</a:t>
            </a:fld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PhiPsi2019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17CB9-0ED1-7548-93B5-3F03C47DBAB5}" type="slidenum">
              <a:rPr kumimoji="1" lang="ja-JP" altLang="en-US" smtClean="0"/>
              <a:t>61</a:t>
            </a:fld>
            <a:endParaRPr kumimoji="1" lang="ja-JP" altLang="en-US"/>
          </a:p>
        </p:txBody>
      </p:sp>
      <p:grpSp>
        <p:nvGrpSpPr>
          <p:cNvPr id="13" name="図形グループ 12"/>
          <p:cNvGrpSpPr>
            <a:grpSpLocks noChangeAspect="1"/>
          </p:cNvGrpSpPr>
          <p:nvPr/>
        </p:nvGrpSpPr>
        <p:grpSpPr>
          <a:xfrm>
            <a:off x="4813155" y="2275239"/>
            <a:ext cx="3871662" cy="3652562"/>
            <a:chOff x="4196080" y="1579842"/>
            <a:chExt cx="4830139" cy="4556798"/>
          </a:xfrm>
        </p:grpSpPr>
        <p:sp>
          <p:nvSpPr>
            <p:cNvPr id="12" name="正方形/長方形 11"/>
            <p:cNvSpPr/>
            <p:nvPr/>
          </p:nvSpPr>
          <p:spPr>
            <a:xfrm>
              <a:off x="4196080" y="1579842"/>
              <a:ext cx="4830139" cy="455679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7" name="図形グループ 6"/>
            <p:cNvGrpSpPr>
              <a:grpSpLocks noChangeAspect="1"/>
            </p:cNvGrpSpPr>
            <p:nvPr/>
          </p:nvGrpSpPr>
          <p:grpSpPr>
            <a:xfrm>
              <a:off x="4342580" y="1579873"/>
              <a:ext cx="4518965" cy="4470883"/>
              <a:chOff x="1697847" y="166267"/>
              <a:chExt cx="6014742" cy="5950745"/>
            </a:xfrm>
          </p:grpSpPr>
          <p:pic>
            <p:nvPicPr>
              <p:cNvPr id="8" name="図 7" descr="plot_V2.pdf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5400000">
                <a:off x="2154776" y="409230"/>
                <a:ext cx="5447855" cy="5667770"/>
              </a:xfrm>
              <a:prstGeom prst="rect">
                <a:avLst/>
              </a:prstGeom>
            </p:spPr>
          </p:pic>
          <p:sp>
            <p:nvSpPr>
              <p:cNvPr id="9" name="テキスト ボックス 8"/>
              <p:cNvSpPr txBox="1"/>
              <p:nvPr/>
            </p:nvSpPr>
            <p:spPr>
              <a:xfrm>
                <a:off x="3768707" y="166267"/>
                <a:ext cx="2086438" cy="6039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2000" dirty="0">
                    <a:latin typeface="Arial"/>
                    <a:cs typeface="Arial"/>
                  </a:rPr>
                  <a:t>Simulation</a:t>
                </a:r>
                <a:endParaRPr kumimoji="1" lang="ja-JP" altLang="en-US" sz="2000" dirty="0">
                  <a:latin typeface="Arial"/>
                  <a:cs typeface="Arial"/>
                </a:endParaRPr>
              </a:p>
            </p:txBody>
          </p:sp>
          <p:pic>
            <p:nvPicPr>
              <p:cNvPr id="10" name="図 9" descr="Delta_rm_Fit_(_r.pdf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6200000">
                <a:off x="1121008" y="2965968"/>
                <a:ext cx="1500649" cy="346971"/>
              </a:xfrm>
              <a:prstGeom prst="rect">
                <a:avLst/>
              </a:prstGeom>
            </p:spPr>
          </p:pic>
          <p:pic>
            <p:nvPicPr>
              <p:cNvPr id="11" name="図 10" descr="nu_0_-_Delta_nu_.pd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145011" y="5770041"/>
                <a:ext cx="1995083" cy="346971"/>
              </a:xfrm>
              <a:prstGeom prst="rect">
                <a:avLst/>
              </a:prstGeom>
            </p:spPr>
          </p:pic>
        </p:grpSp>
      </p:grpSp>
      <p:pic>
        <p:nvPicPr>
          <p:cNvPr id="15" name="図 14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7144" y="3180985"/>
            <a:ext cx="1987195" cy="315428"/>
          </a:xfrm>
          <a:prstGeom prst="rect">
            <a:avLst/>
          </a:prstGeom>
        </p:spPr>
      </p:pic>
      <p:grpSp>
        <p:nvGrpSpPr>
          <p:cNvPr id="29" name="図形グループ 28"/>
          <p:cNvGrpSpPr/>
          <p:nvPr/>
        </p:nvGrpSpPr>
        <p:grpSpPr>
          <a:xfrm>
            <a:off x="537568" y="4049512"/>
            <a:ext cx="3882396" cy="678387"/>
            <a:chOff x="530611" y="4096162"/>
            <a:chExt cx="3882396" cy="678387"/>
          </a:xfrm>
        </p:grpSpPr>
        <p:sp>
          <p:nvSpPr>
            <p:cNvPr id="30" name="正方形/長方形 29"/>
            <p:cNvSpPr/>
            <p:nvPr/>
          </p:nvSpPr>
          <p:spPr>
            <a:xfrm>
              <a:off x="530611" y="4096162"/>
              <a:ext cx="3882396" cy="678387"/>
            </a:xfrm>
            <a:prstGeom prst="rect">
              <a:avLst/>
            </a:prstGeom>
            <a:solidFill>
              <a:srgbClr val="004CB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rgbClr val="E07109"/>
                </a:solidFill>
              </a:endParaRPr>
            </a:p>
          </p:txBody>
        </p:sp>
        <p:sp>
          <p:nvSpPr>
            <p:cNvPr id="31" name="テキスト ボックス 30"/>
            <p:cNvSpPr txBox="1"/>
            <p:nvPr/>
          </p:nvSpPr>
          <p:spPr>
            <a:xfrm>
              <a:off x="570618" y="4114241"/>
              <a:ext cx="299804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>
                  <a:solidFill>
                    <a:schemeClr val="bg1"/>
                  </a:solidFill>
                  <a:latin typeface="BIZ UDPゴシック B"/>
                  <a:ea typeface="BIZ UDPゴシック B"/>
                  <a:cs typeface="BIZ UDPゴシック B"/>
                </a:rPr>
                <a:t>Time Integral Method</a:t>
              </a:r>
              <a:br>
                <a:rPr lang="en-US" altLang="ja-JP" dirty="0">
                  <a:solidFill>
                    <a:schemeClr val="bg1"/>
                  </a:solidFill>
                  <a:latin typeface="BIZ UDPゴシック B"/>
                  <a:ea typeface="BIZ UDPゴシック B"/>
                  <a:cs typeface="BIZ UDPゴシック B"/>
                </a:rPr>
              </a:br>
              <a:r>
                <a:rPr lang="ja-JP" altLang="en-US" dirty="0">
                  <a:solidFill>
                    <a:schemeClr val="bg1"/>
                  </a:solidFill>
                  <a:latin typeface="BIZ UDPゴシック B"/>
                  <a:ea typeface="BIZ UDPゴシック B"/>
                  <a:cs typeface="BIZ UDPゴシック B"/>
                </a:rPr>
                <a:t>｜</a:t>
              </a:r>
              <a:r>
                <a:rPr lang="en-US" altLang="ja-JP" dirty="0">
                  <a:solidFill>
                    <a:schemeClr val="bg1"/>
                  </a:solidFill>
                  <a:latin typeface="BIZ UDPゴシック B"/>
                  <a:ea typeface="BIZ UDPゴシック B"/>
                  <a:cs typeface="BIZ UDPゴシック B"/>
                </a:rPr>
                <a:t>0.41 kHz</a:t>
              </a:r>
              <a:endParaRPr kumimoji="1" lang="ja-JP" altLang="en-US" dirty="0">
                <a:solidFill>
                  <a:schemeClr val="bg1"/>
                </a:solidFill>
                <a:latin typeface="BIZ UDPゴシック B"/>
                <a:ea typeface="BIZ UDPゴシック B"/>
                <a:cs typeface="BIZ UDPゴシック B"/>
              </a:endParaRPr>
            </a:p>
          </p:txBody>
        </p:sp>
      </p:grpSp>
      <p:grpSp>
        <p:nvGrpSpPr>
          <p:cNvPr id="32" name="図形グループ 31"/>
          <p:cNvGrpSpPr/>
          <p:nvPr/>
        </p:nvGrpSpPr>
        <p:grpSpPr>
          <a:xfrm>
            <a:off x="521199" y="4941348"/>
            <a:ext cx="3915135" cy="708657"/>
            <a:chOff x="530611" y="5066945"/>
            <a:chExt cx="3915135" cy="708657"/>
          </a:xfrm>
        </p:grpSpPr>
        <p:sp>
          <p:nvSpPr>
            <p:cNvPr id="33" name="正方形/長方形 32"/>
            <p:cNvSpPr/>
            <p:nvPr/>
          </p:nvSpPr>
          <p:spPr>
            <a:xfrm>
              <a:off x="530611" y="5066945"/>
              <a:ext cx="3915135" cy="678387"/>
            </a:xfrm>
            <a:prstGeom prst="rect">
              <a:avLst/>
            </a:prstGeom>
            <a:solidFill>
              <a:srgbClr val="D5680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rgbClr val="E07109"/>
                </a:solidFill>
              </a:endParaRPr>
            </a:p>
          </p:txBody>
        </p:sp>
        <p:sp>
          <p:nvSpPr>
            <p:cNvPr id="34" name="テキスト ボックス 33"/>
            <p:cNvSpPr txBox="1"/>
            <p:nvPr/>
          </p:nvSpPr>
          <p:spPr>
            <a:xfrm>
              <a:off x="566481" y="5067716"/>
              <a:ext cx="384652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000" dirty="0">
                  <a:solidFill>
                    <a:schemeClr val="bg1"/>
                  </a:solidFill>
                  <a:latin typeface="BIZ UDPゴシック B"/>
                  <a:ea typeface="BIZ UDPゴシック B"/>
                  <a:cs typeface="BIZ UDPゴシック B"/>
                </a:rPr>
                <a:t>Time Differential Method</a:t>
              </a:r>
              <a:br>
                <a:rPr lang="en-US" altLang="ja-JP" sz="2000" dirty="0">
                  <a:solidFill>
                    <a:schemeClr val="bg1"/>
                  </a:solidFill>
                  <a:latin typeface="BIZ UDPゴシック B"/>
                  <a:ea typeface="BIZ UDPゴシック B"/>
                  <a:cs typeface="BIZ UDPゴシック B"/>
                </a:rPr>
              </a:br>
              <a:r>
                <a:rPr lang="ja-JP" altLang="en-US" sz="2000" dirty="0">
                  <a:solidFill>
                    <a:schemeClr val="bg1"/>
                  </a:solidFill>
                  <a:latin typeface="BIZ UDPゴシック B"/>
                  <a:ea typeface="BIZ UDPゴシック B"/>
                  <a:cs typeface="BIZ UDPゴシック B"/>
                </a:rPr>
                <a:t>｜</a:t>
              </a:r>
              <a:r>
                <a:rPr lang="en-US" altLang="ja-JP" sz="2000" dirty="0">
                  <a:solidFill>
                    <a:schemeClr val="bg1"/>
                  </a:solidFill>
                  <a:latin typeface="BIZ UDPゴシック B"/>
                  <a:ea typeface="BIZ UDPゴシック B"/>
                  <a:cs typeface="BIZ UDPゴシック B"/>
                </a:rPr>
                <a:t>0.34 kHz</a:t>
              </a:r>
              <a:endParaRPr kumimoji="1" lang="ja-JP" altLang="en-US" sz="2000" dirty="0">
                <a:solidFill>
                  <a:schemeClr val="bg1"/>
                </a:solidFill>
                <a:latin typeface="BIZ UDPゴシック B"/>
                <a:ea typeface="BIZ UDPゴシック B"/>
                <a:cs typeface="BIZ UDPゴシック B"/>
              </a:endParaRPr>
            </a:p>
          </p:txBody>
        </p:sp>
      </p:grpSp>
      <p:cxnSp>
        <p:nvCxnSpPr>
          <p:cNvPr id="35" name="直線矢印コネクタ 34"/>
          <p:cNvCxnSpPr/>
          <p:nvPr/>
        </p:nvCxnSpPr>
        <p:spPr>
          <a:xfrm flipH="1">
            <a:off x="2478766" y="4724684"/>
            <a:ext cx="0" cy="247495"/>
          </a:xfrm>
          <a:prstGeom prst="straightConnector1">
            <a:avLst/>
          </a:prstGeom>
          <a:ln w="38100" cmpd="sng">
            <a:solidFill>
              <a:srgbClr val="004CB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テキスト ボックス 15"/>
          <p:cNvSpPr txBox="1"/>
          <p:nvPr/>
        </p:nvSpPr>
        <p:spPr>
          <a:xfrm>
            <a:off x="461795" y="5793942"/>
            <a:ext cx="32851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latin typeface="BIZ UDPゴシック B"/>
                <a:ea typeface="BIZ UDPゴシック B"/>
                <a:cs typeface="BIZ UDPゴシック B"/>
              </a:rPr>
              <a:t>15% improvement</a:t>
            </a:r>
            <a:endParaRPr kumimoji="1" lang="ja-JP" altLang="en-US" sz="2400" dirty="0">
              <a:latin typeface="BIZ UDPゴシック B"/>
              <a:ea typeface="BIZ UDPゴシック B"/>
              <a:cs typeface="BIZ UDPゴシック B"/>
            </a:endParaRPr>
          </a:p>
        </p:txBody>
      </p:sp>
    </p:spTree>
    <p:extLst>
      <p:ext uri="{BB962C8B-B14F-4D97-AF65-F5344CB8AC3E}">
        <p14:creationId xmlns:p14="http://schemas.microsoft.com/office/powerpoint/2010/main" val="301292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dissolve/>
      </p:transition>
    </mc:Choice>
    <mc:Fallback xmlns="">
      <p:transition xmlns:p14="http://schemas.microsoft.com/office/powerpoint/2010/main" spd="med">
        <p:dissolv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/>
          <p:cNvSpPr/>
          <p:nvPr/>
        </p:nvSpPr>
        <p:spPr>
          <a:xfrm>
            <a:off x="4698035" y="1498140"/>
            <a:ext cx="4231934" cy="477300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3" name="図 32" descr="tds_Q20000_0.800000W_60000Hz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2490" y="1554054"/>
            <a:ext cx="4060991" cy="4684105"/>
          </a:xfrm>
          <a:prstGeom prst="rect">
            <a:avLst/>
          </a:prstGeom>
        </p:spPr>
      </p:pic>
      <p:grpSp>
        <p:nvGrpSpPr>
          <p:cNvPr id="7" name="図形グループ 6"/>
          <p:cNvGrpSpPr/>
          <p:nvPr/>
        </p:nvGrpSpPr>
        <p:grpSpPr>
          <a:xfrm>
            <a:off x="5597475" y="4798430"/>
            <a:ext cx="2805388" cy="789436"/>
            <a:chOff x="5859858" y="4523366"/>
            <a:chExt cx="2805388" cy="789436"/>
          </a:xfrm>
        </p:grpSpPr>
        <p:sp>
          <p:nvSpPr>
            <p:cNvPr id="22" name="テキスト ボックス 21"/>
            <p:cNvSpPr txBox="1"/>
            <p:nvPr/>
          </p:nvSpPr>
          <p:spPr>
            <a:xfrm>
              <a:off x="5930928" y="4610028"/>
              <a:ext cx="272382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en-US" dirty="0">
                  <a:solidFill>
                    <a:srgbClr val="C8640A"/>
                  </a:solidFill>
                </a:rPr>
                <a:t>The most sensitive </a:t>
              </a:r>
            </a:p>
            <a:p>
              <a:r>
                <a:rPr lang="en-US" altLang="en-US" dirty="0">
                  <a:solidFill>
                    <a:srgbClr val="C8640A"/>
                  </a:solidFill>
                </a:rPr>
                <a:t>detuning frequency</a:t>
              </a:r>
              <a:endParaRPr kumimoji="1" lang="ja-JP" altLang="en-US" dirty="0">
                <a:solidFill>
                  <a:srgbClr val="C8640A"/>
                </a:solidFill>
              </a:endParaRPr>
            </a:p>
          </p:txBody>
        </p:sp>
        <p:sp>
          <p:nvSpPr>
            <p:cNvPr id="30" name="正方形/長方形 29"/>
            <p:cNvSpPr/>
            <p:nvPr/>
          </p:nvSpPr>
          <p:spPr>
            <a:xfrm>
              <a:off x="5859858" y="4523366"/>
              <a:ext cx="2805388" cy="789436"/>
            </a:xfrm>
            <a:prstGeom prst="rect">
              <a:avLst/>
            </a:prstGeom>
            <a:noFill/>
            <a:ln w="38100" cmpd="sng">
              <a:solidFill>
                <a:srgbClr val="C8640A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31" name="正方形/長方形 30"/>
          <p:cNvSpPr/>
          <p:nvPr/>
        </p:nvSpPr>
        <p:spPr>
          <a:xfrm>
            <a:off x="5290853" y="2117633"/>
            <a:ext cx="2138545" cy="1010334"/>
          </a:xfrm>
          <a:prstGeom prst="rect">
            <a:avLst/>
          </a:prstGeom>
          <a:solidFill>
            <a:srgbClr val="FFFFFF"/>
          </a:solidFill>
          <a:ln w="381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5290853" y="2100695"/>
            <a:ext cx="27296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χ</a:t>
            </a:r>
            <a:r>
              <a:rPr kumimoji="1" lang="en-US" altLang="ja-JP" baseline="30000" dirty="0"/>
              <a:t>2  </a:t>
            </a:r>
            <a:r>
              <a:rPr kumimoji="1" lang="en-US" altLang="ja-JP" dirty="0"/>
              <a:t>| 88.0/95</a:t>
            </a:r>
          </a:p>
          <a:p>
            <a:r>
              <a:rPr lang="en-US" altLang="ja-JP" dirty="0"/>
              <a:t>Δ</a:t>
            </a:r>
            <a:r>
              <a:rPr lang="en-US" altLang="ja-JP" sz="1600" dirty="0"/>
              <a:t>	</a:t>
            </a:r>
            <a:r>
              <a:rPr lang="en-US" altLang="ja-JP" dirty="0"/>
              <a:t>| 59.9±0.13 kHz</a:t>
            </a:r>
            <a:endParaRPr kumimoji="1" lang="ja-JP" alt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More Efficient Measurement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89279" y="1498140"/>
            <a:ext cx="4089996" cy="1657599"/>
          </a:xfrm>
        </p:spPr>
        <p:txBody>
          <a:bodyPr>
            <a:normAutofit fontScale="92500"/>
          </a:bodyPr>
          <a:lstStyle/>
          <a:p>
            <a:r>
              <a:rPr lang="en-US" altLang="ja-JP" dirty="0"/>
              <a:t>Concentrating one frequency is the most efficient method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1B173-4094-47FE-AF41-C377E00C16E2}" type="datetime1">
              <a:rPr kumimoji="1" lang="ja-JP" altLang="en-US" smtClean="0"/>
              <a:t>2019/2/25</a:t>
            </a:fld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PhiPsi2019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17CB9-0ED1-7548-93B5-3F03C47DBAB5}" type="slidenum">
              <a:rPr kumimoji="1" lang="ja-JP" altLang="en-US" smtClean="0"/>
              <a:t>62</a:t>
            </a:fld>
            <a:endParaRPr kumimoji="1" lang="ja-JP" altLang="en-US"/>
          </a:p>
        </p:txBody>
      </p:sp>
      <p:grpSp>
        <p:nvGrpSpPr>
          <p:cNvPr id="23" name="図形グループ 22"/>
          <p:cNvGrpSpPr/>
          <p:nvPr/>
        </p:nvGrpSpPr>
        <p:grpSpPr>
          <a:xfrm>
            <a:off x="365027" y="2889472"/>
            <a:ext cx="3882396" cy="678387"/>
            <a:chOff x="530611" y="4096162"/>
            <a:chExt cx="3882396" cy="678387"/>
          </a:xfrm>
        </p:grpSpPr>
        <p:sp>
          <p:nvSpPr>
            <p:cNvPr id="17" name="正方形/長方形 16"/>
            <p:cNvSpPr/>
            <p:nvPr/>
          </p:nvSpPr>
          <p:spPr>
            <a:xfrm>
              <a:off x="530611" y="4096162"/>
              <a:ext cx="3882396" cy="678387"/>
            </a:xfrm>
            <a:prstGeom prst="rect">
              <a:avLst/>
            </a:prstGeom>
            <a:solidFill>
              <a:srgbClr val="004CB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rgbClr val="E07109"/>
                </a:solidFill>
              </a:endParaRPr>
            </a:p>
          </p:txBody>
        </p:sp>
        <p:sp>
          <p:nvSpPr>
            <p:cNvPr id="18" name="テキスト ボックス 17"/>
            <p:cNvSpPr txBox="1"/>
            <p:nvPr/>
          </p:nvSpPr>
          <p:spPr>
            <a:xfrm>
              <a:off x="570618" y="4114241"/>
              <a:ext cx="299804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>
                  <a:solidFill>
                    <a:schemeClr val="bg1"/>
                  </a:solidFill>
                  <a:latin typeface="BIZ UDPゴシック B"/>
                  <a:ea typeface="BIZ UDPゴシック B"/>
                  <a:cs typeface="BIZ UDPゴシック B"/>
                </a:rPr>
                <a:t>Time Integral Method</a:t>
              </a:r>
              <a:br>
                <a:rPr lang="en-US" altLang="ja-JP" dirty="0">
                  <a:solidFill>
                    <a:schemeClr val="bg1"/>
                  </a:solidFill>
                  <a:latin typeface="BIZ UDPゴシック B"/>
                  <a:ea typeface="BIZ UDPゴシック B"/>
                  <a:cs typeface="BIZ UDPゴシック B"/>
                </a:rPr>
              </a:br>
              <a:r>
                <a:rPr lang="ja-JP" altLang="en-US" dirty="0">
                  <a:solidFill>
                    <a:schemeClr val="bg1"/>
                  </a:solidFill>
                  <a:latin typeface="BIZ UDPゴシック B"/>
                  <a:ea typeface="BIZ UDPゴシック B"/>
                  <a:cs typeface="BIZ UDPゴシック B"/>
                </a:rPr>
                <a:t>｜</a:t>
              </a:r>
              <a:r>
                <a:rPr lang="en-US" altLang="ja-JP" dirty="0">
                  <a:solidFill>
                    <a:schemeClr val="bg1"/>
                  </a:solidFill>
                  <a:latin typeface="BIZ UDPゴシック B"/>
                  <a:ea typeface="BIZ UDPゴシック B"/>
                  <a:cs typeface="BIZ UDPゴシック B"/>
                </a:rPr>
                <a:t>0.41 kHz</a:t>
              </a:r>
              <a:endParaRPr kumimoji="1" lang="ja-JP" altLang="en-US" dirty="0">
                <a:solidFill>
                  <a:schemeClr val="bg1"/>
                </a:solidFill>
                <a:latin typeface="BIZ UDPゴシック B"/>
                <a:ea typeface="BIZ UDPゴシック B"/>
                <a:cs typeface="BIZ UDPゴシック B"/>
              </a:endParaRPr>
            </a:p>
          </p:txBody>
        </p:sp>
      </p:grpSp>
      <p:grpSp>
        <p:nvGrpSpPr>
          <p:cNvPr id="24" name="図形グループ 23"/>
          <p:cNvGrpSpPr/>
          <p:nvPr/>
        </p:nvGrpSpPr>
        <p:grpSpPr>
          <a:xfrm>
            <a:off x="348658" y="3781308"/>
            <a:ext cx="3915135" cy="708657"/>
            <a:chOff x="530611" y="5066945"/>
            <a:chExt cx="3915135" cy="708657"/>
          </a:xfrm>
        </p:grpSpPr>
        <p:sp>
          <p:nvSpPr>
            <p:cNvPr id="20" name="正方形/長方形 19"/>
            <p:cNvSpPr/>
            <p:nvPr/>
          </p:nvSpPr>
          <p:spPr>
            <a:xfrm>
              <a:off x="530611" y="5066945"/>
              <a:ext cx="3915135" cy="678387"/>
            </a:xfrm>
            <a:prstGeom prst="rect">
              <a:avLst/>
            </a:prstGeom>
            <a:solidFill>
              <a:srgbClr val="D5680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rgbClr val="E07109"/>
                </a:solidFill>
              </a:endParaRPr>
            </a:p>
          </p:txBody>
        </p:sp>
        <p:sp>
          <p:nvSpPr>
            <p:cNvPr id="21" name="テキスト ボックス 20"/>
            <p:cNvSpPr txBox="1"/>
            <p:nvPr/>
          </p:nvSpPr>
          <p:spPr>
            <a:xfrm>
              <a:off x="566481" y="5067716"/>
              <a:ext cx="384652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000" dirty="0">
                  <a:solidFill>
                    <a:schemeClr val="bg1"/>
                  </a:solidFill>
                  <a:latin typeface="BIZ UDPゴシック B"/>
                  <a:ea typeface="BIZ UDPゴシック B"/>
                  <a:cs typeface="BIZ UDPゴシック B"/>
                </a:rPr>
                <a:t>Time Differential Method</a:t>
              </a:r>
              <a:br>
                <a:rPr lang="en-US" altLang="ja-JP" sz="2000" dirty="0">
                  <a:solidFill>
                    <a:schemeClr val="bg1"/>
                  </a:solidFill>
                  <a:latin typeface="BIZ UDPゴシック B"/>
                  <a:ea typeface="BIZ UDPゴシック B"/>
                  <a:cs typeface="BIZ UDPゴシック B"/>
                </a:rPr>
              </a:br>
              <a:r>
                <a:rPr lang="ja-JP" altLang="en-US" sz="2000" dirty="0">
                  <a:solidFill>
                    <a:schemeClr val="bg1"/>
                  </a:solidFill>
                  <a:latin typeface="BIZ UDPゴシック B"/>
                  <a:ea typeface="BIZ UDPゴシック B"/>
                  <a:cs typeface="BIZ UDPゴシック B"/>
                </a:rPr>
                <a:t>｜</a:t>
              </a:r>
              <a:r>
                <a:rPr lang="en-US" altLang="ja-JP" sz="2000" dirty="0">
                  <a:solidFill>
                    <a:schemeClr val="bg1"/>
                  </a:solidFill>
                  <a:latin typeface="BIZ UDPゴシック B"/>
                  <a:ea typeface="BIZ UDPゴシック B"/>
                  <a:cs typeface="BIZ UDPゴシック B"/>
                </a:rPr>
                <a:t>0.34 kHz</a:t>
              </a:r>
              <a:endParaRPr kumimoji="1" lang="ja-JP" altLang="en-US" sz="2000" dirty="0">
                <a:solidFill>
                  <a:schemeClr val="bg1"/>
                </a:solidFill>
                <a:latin typeface="BIZ UDPゴシック B"/>
                <a:ea typeface="BIZ UDPゴシック B"/>
                <a:cs typeface="BIZ UDPゴシック B"/>
              </a:endParaRPr>
            </a:p>
          </p:txBody>
        </p:sp>
      </p:grpSp>
      <p:cxnSp>
        <p:nvCxnSpPr>
          <p:cNvPr id="28" name="直線矢印コネクタ 27"/>
          <p:cNvCxnSpPr/>
          <p:nvPr/>
        </p:nvCxnSpPr>
        <p:spPr>
          <a:xfrm flipH="1">
            <a:off x="2306225" y="3564644"/>
            <a:ext cx="0" cy="247495"/>
          </a:xfrm>
          <a:prstGeom prst="straightConnector1">
            <a:avLst/>
          </a:prstGeom>
          <a:ln w="38100" cmpd="sng">
            <a:solidFill>
              <a:srgbClr val="004CB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5" name="図形グループ 24"/>
          <p:cNvGrpSpPr/>
          <p:nvPr/>
        </p:nvGrpSpPr>
        <p:grpSpPr>
          <a:xfrm>
            <a:off x="365027" y="4721851"/>
            <a:ext cx="3908445" cy="1082248"/>
            <a:chOff x="530611" y="5097781"/>
            <a:chExt cx="3908445" cy="1082248"/>
          </a:xfrm>
        </p:grpSpPr>
        <p:sp>
          <p:nvSpPr>
            <p:cNvPr id="26" name="正方形/長方形 25"/>
            <p:cNvSpPr/>
            <p:nvPr/>
          </p:nvSpPr>
          <p:spPr>
            <a:xfrm>
              <a:off x="530611" y="5097781"/>
              <a:ext cx="3882396" cy="1082248"/>
            </a:xfrm>
            <a:prstGeom prst="rect">
              <a:avLst/>
            </a:prstGeom>
            <a:solidFill>
              <a:srgbClr val="D5680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rgbClr val="E07109"/>
                </a:solidFill>
              </a:endParaRPr>
            </a:p>
          </p:txBody>
        </p:sp>
        <p:sp>
          <p:nvSpPr>
            <p:cNvPr id="27" name="テキスト ボックス 26"/>
            <p:cNvSpPr txBox="1"/>
            <p:nvPr/>
          </p:nvSpPr>
          <p:spPr>
            <a:xfrm>
              <a:off x="566481" y="5128420"/>
              <a:ext cx="3872575" cy="9848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000" dirty="0">
                  <a:solidFill>
                    <a:schemeClr val="bg1"/>
                  </a:solidFill>
                  <a:latin typeface="BIZ UDPゴシック B"/>
                  <a:ea typeface="BIZ UDPゴシック B"/>
                  <a:cs typeface="BIZ UDPゴシック B"/>
                </a:rPr>
                <a:t>Time differential Method</a:t>
              </a:r>
              <a:br>
                <a:rPr lang="en-US" altLang="ja-JP" sz="2000" dirty="0">
                  <a:solidFill>
                    <a:schemeClr val="bg1"/>
                  </a:solidFill>
                  <a:latin typeface="BIZ UDPゴシック B"/>
                  <a:ea typeface="BIZ UDPゴシック B"/>
                  <a:cs typeface="BIZ UDPゴシック B"/>
                </a:rPr>
              </a:br>
              <a:r>
                <a:rPr lang="en-US" altLang="ja-JP" dirty="0">
                  <a:solidFill>
                    <a:schemeClr val="bg1"/>
                  </a:solidFill>
                  <a:latin typeface="BIZ UDPゴシック B"/>
                  <a:ea typeface="BIZ UDPゴシック B"/>
                  <a:cs typeface="BIZ UDPゴシック B"/>
                </a:rPr>
                <a:t>(Concentrate on Δ=60 kHz)</a:t>
              </a:r>
              <a:br>
                <a:rPr lang="en-US" altLang="ja-JP" dirty="0">
                  <a:solidFill>
                    <a:schemeClr val="bg1"/>
                  </a:solidFill>
                  <a:latin typeface="BIZ UDPゴシック B"/>
                  <a:ea typeface="BIZ UDPゴシック B"/>
                  <a:cs typeface="BIZ UDPゴシック B"/>
                </a:rPr>
              </a:br>
              <a:r>
                <a:rPr lang="ja-JP" altLang="en-US" sz="2000" dirty="0">
                  <a:solidFill>
                    <a:schemeClr val="bg1"/>
                  </a:solidFill>
                  <a:latin typeface="BIZ UDPゴシック B"/>
                  <a:ea typeface="BIZ UDPゴシック B"/>
                  <a:cs typeface="BIZ UDPゴシック B"/>
                </a:rPr>
                <a:t>｜</a:t>
              </a:r>
              <a:r>
                <a:rPr lang="en-US" altLang="ja-JP" sz="2000" dirty="0">
                  <a:solidFill>
                    <a:schemeClr val="bg1"/>
                  </a:solidFill>
                  <a:latin typeface="BIZ UDPゴシック B"/>
                  <a:ea typeface="BIZ UDPゴシック B"/>
                  <a:cs typeface="BIZ UDPゴシック B"/>
                </a:rPr>
                <a:t>0.13 kHz</a:t>
              </a:r>
              <a:endParaRPr kumimoji="1" lang="ja-JP" altLang="en-US" sz="2000" dirty="0">
                <a:solidFill>
                  <a:schemeClr val="bg1"/>
                </a:solidFill>
                <a:latin typeface="BIZ UDPゴシック B"/>
                <a:ea typeface="BIZ UDPゴシック B"/>
                <a:cs typeface="BIZ UDPゴシック B"/>
              </a:endParaRPr>
            </a:p>
          </p:txBody>
        </p:sp>
      </p:grpSp>
      <p:cxnSp>
        <p:nvCxnSpPr>
          <p:cNvPr id="29" name="直線矢印コネクタ 28"/>
          <p:cNvCxnSpPr/>
          <p:nvPr/>
        </p:nvCxnSpPr>
        <p:spPr>
          <a:xfrm flipH="1">
            <a:off x="2306225" y="4474351"/>
            <a:ext cx="0" cy="247495"/>
          </a:xfrm>
          <a:prstGeom prst="straightConnector1">
            <a:avLst/>
          </a:prstGeom>
          <a:ln w="38100" cmpd="sng">
            <a:solidFill>
              <a:srgbClr val="004CB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テキスト ボックス 18"/>
          <p:cNvSpPr txBox="1"/>
          <p:nvPr/>
        </p:nvSpPr>
        <p:spPr>
          <a:xfrm>
            <a:off x="264698" y="5754867"/>
            <a:ext cx="45361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C8640A"/>
                </a:solidFill>
                <a:latin typeface="BIZ UDPゴシック B"/>
                <a:ea typeface="BIZ UDPゴシック B"/>
                <a:cs typeface="BIZ UDPゴシック B"/>
              </a:rPr>
              <a:t>3.2 times improvement compared</a:t>
            </a:r>
            <a:br>
              <a:rPr lang="en-US" altLang="ja-JP" dirty="0">
                <a:solidFill>
                  <a:srgbClr val="C8640A"/>
                </a:solidFill>
                <a:latin typeface="BIZ UDPゴシック B"/>
                <a:ea typeface="BIZ UDPゴシック B"/>
                <a:cs typeface="BIZ UDPゴシック B"/>
              </a:rPr>
            </a:br>
            <a:r>
              <a:rPr lang="en-US" altLang="ja-JP" dirty="0">
                <a:solidFill>
                  <a:srgbClr val="C8640A"/>
                </a:solidFill>
                <a:latin typeface="BIZ UDPゴシック B"/>
                <a:ea typeface="BIZ UDPゴシック B"/>
                <a:cs typeface="BIZ UDPゴシック B"/>
              </a:rPr>
              <a:t>to the time integral method</a:t>
            </a:r>
            <a:endParaRPr kumimoji="1" lang="ja-JP" altLang="en-US" dirty="0">
              <a:solidFill>
                <a:srgbClr val="C8640A"/>
              </a:solidFill>
              <a:latin typeface="BIZ UDPゴシック B"/>
              <a:ea typeface="BIZ UDPゴシック B"/>
              <a:cs typeface="BIZ UDPゴシック B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077367" y="5926844"/>
            <a:ext cx="1466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Time (μs)</a:t>
            </a:r>
            <a:endParaRPr kumimoji="1" lang="ja-JP" altLang="en-US" dirty="0"/>
          </a:p>
        </p:txBody>
      </p:sp>
      <p:sp>
        <p:nvSpPr>
          <p:cNvPr id="34" name="正方形/長方形 33"/>
          <p:cNvSpPr/>
          <p:nvPr/>
        </p:nvSpPr>
        <p:spPr>
          <a:xfrm>
            <a:off x="8462451" y="5587866"/>
            <a:ext cx="369500" cy="24866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正方形/長方形 34"/>
          <p:cNvSpPr/>
          <p:nvPr/>
        </p:nvSpPr>
        <p:spPr>
          <a:xfrm>
            <a:off x="7777914" y="5926844"/>
            <a:ext cx="720053" cy="24866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84901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dissolve/>
      </p:transition>
    </mc:Choice>
    <mc:Fallback xmlns="">
      <p:transition xmlns:p14="http://schemas.microsoft.com/office/powerpoint/2010/main" spd="med">
        <p:dissolv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図形グループ 9"/>
          <p:cNvGrpSpPr>
            <a:grpSpLocks noChangeAspect="1"/>
          </p:cNvGrpSpPr>
          <p:nvPr/>
        </p:nvGrpSpPr>
        <p:grpSpPr>
          <a:xfrm>
            <a:off x="5109779" y="1498140"/>
            <a:ext cx="3787460" cy="4773003"/>
            <a:chOff x="5140834" y="1498140"/>
            <a:chExt cx="3749166" cy="4724745"/>
          </a:xfrm>
        </p:grpSpPr>
        <p:sp>
          <p:nvSpPr>
            <p:cNvPr id="8" name="正方形/長方形 7"/>
            <p:cNvSpPr/>
            <p:nvPr/>
          </p:nvSpPr>
          <p:spPr>
            <a:xfrm>
              <a:off x="5140834" y="1498140"/>
              <a:ext cx="3749166" cy="472474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7" name="図 6" descr="Time_Differential_Results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78628" y="1508300"/>
              <a:ext cx="3688206" cy="4684105"/>
            </a:xfrm>
            <a:prstGeom prst="rect">
              <a:avLst/>
            </a:prstGeom>
          </p:spPr>
        </p:pic>
      </p:grp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/>
              <a:t>Analysis </a:t>
            </a:r>
            <a:r>
              <a:rPr lang="en-US" altLang="ja-JP" dirty="0"/>
              <a:t>b</a:t>
            </a:r>
            <a:r>
              <a:rPr kumimoji="1" lang="en-US" altLang="ja-JP" dirty="0"/>
              <a:t>y the Time Differential Method (2017)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498140"/>
            <a:ext cx="4895385" cy="4773003"/>
          </a:xfrm>
        </p:spPr>
        <p:txBody>
          <a:bodyPr>
            <a:normAutofit lnSpcReduction="10000"/>
          </a:bodyPr>
          <a:lstStyle/>
          <a:p>
            <a:r>
              <a:rPr lang="en-US" altLang="ja-JP" dirty="0"/>
              <a:t>Time differential muon spin resonance signal was observed </a:t>
            </a:r>
          </a:p>
          <a:p>
            <a:pPr lvl="1"/>
            <a:r>
              <a:rPr kumimoji="1" lang="en-US" altLang="ja-JP" dirty="0"/>
              <a:t>Detuning frequency dependence is similar to</a:t>
            </a:r>
            <a:br>
              <a:rPr kumimoji="1" lang="en-US" altLang="ja-JP" dirty="0"/>
            </a:br>
            <a:r>
              <a:rPr kumimoji="1" lang="en-US" altLang="ja-JP" dirty="0"/>
              <a:t>the simulation results</a:t>
            </a:r>
          </a:p>
          <a:p>
            <a:pPr lvl="1"/>
            <a:r>
              <a:rPr lang="en-US" altLang="ja-JP" dirty="0"/>
              <a:t>Same f</a:t>
            </a:r>
            <a:r>
              <a:rPr kumimoji="1" lang="en-US" altLang="ja-JP" dirty="0"/>
              <a:t>itting function as </a:t>
            </a:r>
            <a:br>
              <a:rPr kumimoji="1" lang="en-US" altLang="ja-JP" dirty="0"/>
            </a:br>
            <a:r>
              <a:rPr kumimoji="1" lang="en-US" altLang="ja-JP" dirty="0"/>
              <a:t>the simulation</a:t>
            </a:r>
          </a:p>
          <a:p>
            <a:pPr lvl="1"/>
            <a:r>
              <a:rPr lang="en-US" altLang="ja-JP" dirty="0"/>
              <a:t>Mu HFS was obtained from </a:t>
            </a:r>
            <a:br>
              <a:rPr lang="en-US" altLang="ja-JP" dirty="0"/>
            </a:br>
            <a:r>
              <a:rPr lang="en-US" altLang="ja-JP" dirty="0"/>
              <a:t>each detuning frequency data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609C3-9696-46A5-BBC4-AC4482950148}" type="datetime1">
              <a:rPr kumimoji="1" lang="ja-JP" altLang="en-US" smtClean="0"/>
              <a:t>2019/2/25</a:t>
            </a:fld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PhiPsi2019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17CB9-0ED1-7548-93B5-3F03C47DBAB5}" type="slidenum">
              <a:rPr kumimoji="1" lang="ja-JP" altLang="en-US" smtClean="0"/>
              <a:t>63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846541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正方形/長方形 19"/>
          <p:cNvSpPr/>
          <p:nvPr/>
        </p:nvSpPr>
        <p:spPr>
          <a:xfrm>
            <a:off x="4799871" y="1543500"/>
            <a:ext cx="4321449" cy="448114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/>
              <a:t>Mu HFS Measurement (2017)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199" y="1543500"/>
            <a:ext cx="4285972" cy="3569159"/>
          </a:xfrm>
        </p:spPr>
        <p:txBody>
          <a:bodyPr>
            <a:normAutofit/>
          </a:bodyPr>
          <a:lstStyle/>
          <a:p>
            <a:r>
              <a:rPr kumimoji="1" lang="en-US" altLang="ja-JP" dirty="0"/>
              <a:t>Mu HFS</a:t>
            </a:r>
            <a:r>
              <a:rPr lang="en-US" altLang="ja-JP" dirty="0"/>
              <a:t> was obtained from multiple data</a:t>
            </a:r>
            <a:endParaRPr kumimoji="1" lang="en-US" altLang="ja-JP" dirty="0"/>
          </a:p>
          <a:p>
            <a:pPr lvl="1"/>
            <a:r>
              <a:rPr lang="en-US" altLang="ja-JP" dirty="0"/>
              <a:t>Obtained Δν</a:t>
            </a:r>
            <a:r>
              <a:rPr lang="en-US" altLang="ja-JP" baseline="-25000" dirty="0"/>
              <a:t>Mu</a:t>
            </a:r>
            <a:endParaRPr lang="en-US" altLang="ja-JP" dirty="0"/>
          </a:p>
          <a:p>
            <a:pPr lvl="1"/>
            <a:endParaRPr kumimoji="1" lang="en-US" altLang="ja-JP" dirty="0"/>
          </a:p>
          <a:p>
            <a:pPr lvl="1"/>
            <a:endParaRPr lang="en-US" altLang="ja-JP" dirty="0"/>
          </a:p>
          <a:p>
            <a:pPr lvl="1"/>
            <a:r>
              <a:rPr kumimoji="1" lang="en-US" altLang="ja-JP" dirty="0"/>
              <a:t>It is consistent to the previous experiments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C6823-C7EE-48AA-B50B-E9B34B379B1A}" type="datetime1">
              <a:rPr kumimoji="1" lang="ja-JP" altLang="en-US" smtClean="0"/>
              <a:t>2019/2/25</a:t>
            </a:fld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PhiPsi2019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17CB9-0ED1-7548-93B5-3F03C47DBAB5}" type="slidenum">
              <a:rPr kumimoji="1" lang="ja-JP" altLang="en-US" smtClean="0"/>
              <a:t>64</a:t>
            </a:fld>
            <a:endParaRPr kumimoji="1" lang="ja-JP" altLang="en-US"/>
          </a:p>
        </p:txBody>
      </p:sp>
      <p:grpSp>
        <p:nvGrpSpPr>
          <p:cNvPr id="14" name="図形グループ 13"/>
          <p:cNvGrpSpPr/>
          <p:nvPr/>
        </p:nvGrpSpPr>
        <p:grpSpPr>
          <a:xfrm>
            <a:off x="556463" y="3468903"/>
            <a:ext cx="3875310" cy="616715"/>
            <a:chOff x="567807" y="5409040"/>
            <a:chExt cx="3875310" cy="616715"/>
          </a:xfrm>
        </p:grpSpPr>
        <p:sp>
          <p:nvSpPr>
            <p:cNvPr id="15" name="正方形/長方形 14"/>
            <p:cNvSpPr/>
            <p:nvPr/>
          </p:nvSpPr>
          <p:spPr>
            <a:xfrm>
              <a:off x="567807" y="5409040"/>
              <a:ext cx="3875310" cy="616715"/>
            </a:xfrm>
            <a:prstGeom prst="rect">
              <a:avLst/>
            </a:prstGeom>
            <a:solidFill>
              <a:srgbClr val="D5680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rgbClr val="E07109"/>
                </a:solidFill>
              </a:endParaRPr>
            </a:p>
          </p:txBody>
        </p:sp>
        <p:sp>
          <p:nvSpPr>
            <p:cNvPr id="16" name="テキスト ボックス 15"/>
            <p:cNvSpPr txBox="1"/>
            <p:nvPr/>
          </p:nvSpPr>
          <p:spPr>
            <a:xfrm>
              <a:off x="782434" y="5512873"/>
              <a:ext cx="344590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lvl="1"/>
              <a:r>
                <a:rPr lang="en-US" altLang="ja-JP" sz="2000" dirty="0">
                  <a:solidFill>
                    <a:schemeClr val="bg1">
                      <a:lumMod val="95000"/>
                    </a:schemeClr>
                  </a:solidFill>
                  <a:latin typeface="BIZ UDPゴシック B"/>
                  <a:ea typeface="BIZ UDPゴシック B"/>
                  <a:cs typeface="BIZ UDPゴシック B"/>
                </a:rPr>
                <a:t>4 463 302.2 ± 3.1 kHz</a:t>
              </a:r>
            </a:p>
          </p:txBody>
        </p:sp>
      </p:grpSp>
      <p:grpSp>
        <p:nvGrpSpPr>
          <p:cNvPr id="13" name="図形グループ 12"/>
          <p:cNvGrpSpPr/>
          <p:nvPr/>
        </p:nvGrpSpPr>
        <p:grpSpPr>
          <a:xfrm>
            <a:off x="511541" y="5025613"/>
            <a:ext cx="4090718" cy="999036"/>
            <a:chOff x="477521" y="5297773"/>
            <a:chExt cx="4090718" cy="999036"/>
          </a:xfrm>
        </p:grpSpPr>
        <p:sp>
          <p:nvSpPr>
            <p:cNvPr id="17" name="正方形/長方形 16"/>
            <p:cNvSpPr/>
            <p:nvPr/>
          </p:nvSpPr>
          <p:spPr>
            <a:xfrm>
              <a:off x="477521" y="5297773"/>
              <a:ext cx="4090718" cy="999036"/>
            </a:xfrm>
            <a:prstGeom prst="rect">
              <a:avLst/>
            </a:prstGeom>
            <a:solidFill>
              <a:srgbClr val="004CB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000"/>
            </a:p>
          </p:txBody>
        </p:sp>
        <p:sp>
          <p:nvSpPr>
            <p:cNvPr id="18" name="テキスト ボックス 17"/>
            <p:cNvSpPr txBox="1"/>
            <p:nvPr/>
          </p:nvSpPr>
          <p:spPr>
            <a:xfrm>
              <a:off x="598049" y="5384819"/>
              <a:ext cx="389080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600" dirty="0">
                  <a:solidFill>
                    <a:schemeClr val="bg1">
                      <a:lumMod val="95000"/>
                    </a:schemeClr>
                  </a:solidFill>
                </a:rPr>
                <a:t>Previous experiment</a:t>
              </a:r>
              <a:endParaRPr kumimoji="1" lang="en-US" altLang="ja-JP" sz="1600" dirty="0">
                <a:solidFill>
                  <a:schemeClr val="bg1">
                    <a:lumMod val="95000"/>
                  </a:schemeClr>
                </a:solidFill>
              </a:endParaRPr>
            </a:p>
            <a:p>
              <a:r>
                <a:rPr kumimoji="1" lang="en-US" altLang="ja-JP" sz="1600" dirty="0">
                  <a:solidFill>
                    <a:schemeClr val="bg1">
                      <a:lumMod val="95000"/>
                    </a:schemeClr>
                  </a:solidFill>
                </a:rPr>
                <a:t>ZF</a:t>
              </a:r>
              <a:r>
                <a:rPr kumimoji="1" lang="en-US" altLang="ja-JP" sz="500" dirty="0">
                  <a:solidFill>
                    <a:schemeClr val="bg1">
                      <a:lumMod val="95000"/>
                    </a:schemeClr>
                  </a:solidFill>
                </a:rPr>
                <a:t> </a:t>
              </a:r>
              <a:r>
                <a:rPr kumimoji="1" lang="en-US" altLang="ja-JP" sz="1600" dirty="0">
                  <a:solidFill>
                    <a:schemeClr val="bg1">
                      <a:lumMod val="95000"/>
                    </a:schemeClr>
                  </a:solidFill>
                </a:rPr>
                <a:t>| 4 463 302.2(14)             kHz </a:t>
              </a:r>
            </a:p>
            <a:p>
              <a:r>
                <a:rPr kumimoji="1" lang="en-US" altLang="ja-JP" sz="1600" dirty="0">
                  <a:solidFill>
                    <a:schemeClr val="bg1">
                      <a:lumMod val="95000"/>
                    </a:schemeClr>
                  </a:solidFill>
                </a:rPr>
                <a:t>HF| 4 463 302.765(50)(17) kHz</a:t>
              </a:r>
              <a:endParaRPr kumimoji="1" lang="ja-JP" altLang="en-US" sz="16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sp>
        <p:nvSpPr>
          <p:cNvPr id="19" name="テキスト ボックス 18"/>
          <p:cNvSpPr txBox="1"/>
          <p:nvPr/>
        </p:nvSpPr>
        <p:spPr>
          <a:xfrm>
            <a:off x="450629" y="6060872"/>
            <a:ext cx="71026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altLang="ja-JP" sz="1400" dirty="0"/>
              <a:t>Phys. Lett. B</a:t>
            </a:r>
            <a:r>
              <a:rPr lang="cs-CZ" altLang="ja-JP" sz="1400" dirty="0">
                <a:latin typeface="BIZ UDPゴシック B"/>
                <a:ea typeface="BIZ UDPゴシック B"/>
                <a:cs typeface="BIZ UDPゴシック B"/>
              </a:rPr>
              <a:t>59 </a:t>
            </a:r>
            <a:r>
              <a:rPr lang="cs-CZ" altLang="ja-JP" sz="1400" dirty="0"/>
              <a:t>(1975) 397-400 </a:t>
            </a:r>
            <a:r>
              <a:rPr lang="ja-JP" altLang="en-US" sz="1400" dirty="0"/>
              <a:t>，</a:t>
            </a:r>
            <a:r>
              <a:rPr lang="en-US" altLang="ja-JP" sz="1400" dirty="0"/>
              <a:t> </a:t>
            </a:r>
            <a:r>
              <a:rPr lang="cs-CZ" altLang="ja-JP" sz="1400" dirty="0"/>
              <a:t>Phys. Rev. Lett. </a:t>
            </a:r>
            <a:r>
              <a:rPr lang="cs-CZ" altLang="ja-JP" sz="1400" dirty="0">
                <a:latin typeface="BIZ UDPゴシック B"/>
                <a:ea typeface="BIZ UDPゴシック B"/>
                <a:cs typeface="BIZ UDPゴシック B"/>
              </a:rPr>
              <a:t>82 </a:t>
            </a:r>
            <a:r>
              <a:rPr lang="cs-CZ" altLang="ja-JP" sz="1400" dirty="0"/>
              <a:t>(1999) 711-714</a:t>
            </a:r>
          </a:p>
        </p:txBody>
      </p:sp>
      <p:grpSp>
        <p:nvGrpSpPr>
          <p:cNvPr id="9" name="図形グループ 8"/>
          <p:cNvGrpSpPr>
            <a:grpSpLocks noChangeAspect="1"/>
          </p:cNvGrpSpPr>
          <p:nvPr/>
        </p:nvGrpSpPr>
        <p:grpSpPr>
          <a:xfrm>
            <a:off x="4845231" y="1909481"/>
            <a:ext cx="4230328" cy="3816679"/>
            <a:chOff x="4384411" y="1685427"/>
            <a:chExt cx="4653361" cy="4198347"/>
          </a:xfrm>
        </p:grpSpPr>
        <p:sp>
          <p:nvSpPr>
            <p:cNvPr id="8" name="正方形/長方形 7"/>
            <p:cNvSpPr/>
            <p:nvPr/>
          </p:nvSpPr>
          <p:spPr>
            <a:xfrm>
              <a:off x="4384411" y="1685427"/>
              <a:ext cx="4653361" cy="419834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7" name="図 6" descr="Main_Results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71729" y="1685427"/>
              <a:ext cx="4501946" cy="41983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544514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タイトル 5"/>
          <p:cNvSpPr>
            <a:spLocks noGrp="1"/>
          </p:cNvSpPr>
          <p:nvPr>
            <p:ph type="title"/>
          </p:nvPr>
        </p:nvSpPr>
        <p:spPr>
          <a:xfrm>
            <a:off x="183034" y="162356"/>
            <a:ext cx="8229600" cy="1303793"/>
          </a:xfrm>
        </p:spPr>
        <p:txBody>
          <a:bodyPr>
            <a:normAutofit/>
          </a:bodyPr>
          <a:lstStyle/>
          <a:p>
            <a:r>
              <a:rPr lang="en-US" altLang="ja-JP" dirty="0"/>
              <a:t>Related on proton radius puzzle</a:t>
            </a:r>
            <a:endParaRPr kumimoji="1" lang="ja-JP" altLang="en-US" dirty="0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5899" y="1507207"/>
            <a:ext cx="8276167" cy="3522800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6095946" y="1414278"/>
            <a:ext cx="16196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/>
              <a:t>By </a:t>
            </a:r>
            <a:r>
              <a:rPr lang="en-US" altLang="ja-JP" sz="1200" dirty="0" err="1"/>
              <a:t>Randolf</a:t>
            </a:r>
            <a:r>
              <a:rPr lang="en-US" altLang="ja-JP" sz="1200" dirty="0"/>
              <a:t> Pohl’ s slide</a:t>
            </a:r>
            <a:endParaRPr kumimoji="1" lang="ja-JP" altLang="en-US" sz="1200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4353983" y="4470517"/>
            <a:ext cx="1709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>
                <a:solidFill>
                  <a:srgbClr val="FF0000"/>
                </a:solidFill>
              </a:rPr>
              <a:t>0.8770 </a:t>
            </a:r>
            <a:r>
              <a:rPr lang="en-US" altLang="ja-JP" dirty="0">
                <a:solidFill>
                  <a:srgbClr val="FF0000"/>
                </a:solidFill>
              </a:rPr>
              <a:t>±0.0045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1259632" y="4492584"/>
            <a:ext cx="1592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FF0000"/>
                </a:solidFill>
              </a:rPr>
              <a:t>0.8409 ±0.004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683568" y="1761089"/>
            <a:ext cx="257538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</a:rPr>
              <a:t>Muon atom spectroscopy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4353982" y="1752834"/>
            <a:ext cx="193482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</a:rPr>
              <a:t>Electron scattering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14" name="正方形/長方形 13"/>
          <p:cNvSpPr/>
          <p:nvPr/>
        </p:nvSpPr>
        <p:spPr>
          <a:xfrm>
            <a:off x="654914" y="1384094"/>
            <a:ext cx="36429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>
                <a:solidFill>
                  <a:srgbClr val="191919"/>
                </a:solidFill>
                <a:effectLst/>
                <a:latin typeface="Calibri" charset="0"/>
                <a:ea typeface="Calibri" charset="0"/>
                <a:cs typeface="Calibri" charset="0"/>
              </a:rPr>
              <a:t>Measurements of the proton radius: </a:t>
            </a:r>
            <a:endParaRPr lang="en-US" altLang="ja-JP" dirty="0">
              <a:effectLst/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AE8D471-009C-4290-8D3C-53A6A4451A21}" type="datetime1">
              <a:rPr lang="ja-JP" altLang="en-US" smtClean="0"/>
              <a:t>2019/2/25</a:t>
            </a:fld>
            <a:endParaRPr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92BB64CA-E10B-4B73-B4F2-3D80288496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t>PhiPsi2019</a:t>
            </a:r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D7D7ED4-701F-47F5-ACFA-255691891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7</a:t>
            </a:fld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4F8827BC-8D4C-429B-BBDE-A98D13C3074D}"/>
              </a:ext>
            </a:extLst>
          </p:cNvPr>
          <p:cNvSpPr/>
          <p:nvPr/>
        </p:nvSpPr>
        <p:spPr>
          <a:xfrm>
            <a:off x="827584" y="5104575"/>
            <a:ext cx="7199447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>
                <a:latin typeface="Calibri" pitchFamily="34" charset="0"/>
              </a:rPr>
              <a:t>Proton Zemach radius can be obtained comparison of   muonium HFS and hydrogen HFS*.</a:t>
            </a:r>
            <a:r>
              <a:rPr lang="en-US" altLang="ja-JP" dirty="0">
                <a:solidFill>
                  <a:srgbClr val="00B050"/>
                </a:solidFill>
              </a:rPr>
              <a:t> </a:t>
            </a:r>
          </a:p>
          <a:p>
            <a:r>
              <a:rPr lang="en-US" altLang="ja-JP" sz="1600" dirty="0"/>
              <a:t>*</a:t>
            </a:r>
            <a:r>
              <a:rPr lang="en-US" altLang="ja-JP" sz="1600" dirty="0">
                <a:solidFill>
                  <a:srgbClr val="00B050"/>
                </a:solidFill>
              </a:rPr>
              <a:t>SJ. </a:t>
            </a:r>
            <a:r>
              <a:rPr lang="en-US" altLang="ja-JP" sz="1600" dirty="0" err="1">
                <a:solidFill>
                  <a:srgbClr val="00B050"/>
                </a:solidFill>
              </a:rPr>
              <a:t>Brodsy</a:t>
            </a:r>
            <a:r>
              <a:rPr lang="en-US" altLang="ja-JP" sz="1600" dirty="0">
                <a:solidFill>
                  <a:srgbClr val="00B050"/>
                </a:solidFill>
              </a:rPr>
              <a:t> </a:t>
            </a:r>
            <a:r>
              <a:rPr lang="en-US" altLang="ja-JP" sz="1600" i="1" dirty="0">
                <a:solidFill>
                  <a:srgbClr val="00B050"/>
                </a:solidFill>
              </a:rPr>
              <a:t>et al., </a:t>
            </a:r>
            <a:r>
              <a:rPr lang="en-US" altLang="ja-JP" sz="1600" dirty="0">
                <a:solidFill>
                  <a:srgbClr val="00B050"/>
                </a:solidFill>
              </a:rPr>
              <a:t>PRL.. 94, 022001 (2005), </a:t>
            </a:r>
          </a:p>
          <a:p>
            <a:endParaRPr lang="en-US" altLang="ja-JP" sz="1600" dirty="0"/>
          </a:p>
        </p:txBody>
      </p:sp>
    </p:spTree>
    <p:extLst>
      <p:ext uri="{BB962C8B-B14F-4D97-AF65-F5344CB8AC3E}">
        <p14:creationId xmlns:p14="http://schemas.microsoft.com/office/powerpoint/2010/main" val="38161500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503D91C-7733-4129-A6F8-AAF5C18CA9B8}" type="datetime1">
              <a:rPr lang="ja-JP" altLang="en-US" smtClean="0"/>
              <a:t>2019/2/25</a:t>
            </a:fld>
            <a:endParaRPr lang="ja-JP" altLang="en-US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2276872"/>
            <a:ext cx="3537641" cy="3258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2248487"/>
            <a:ext cx="3815327" cy="33140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テキスト ボックス 7"/>
          <p:cNvSpPr txBox="1"/>
          <p:nvPr/>
        </p:nvSpPr>
        <p:spPr>
          <a:xfrm>
            <a:off x="323527" y="5625372"/>
            <a:ext cx="3249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Fig. 2 on PRL 104, 220406 (2010)</a:t>
            </a:r>
            <a:endParaRPr kumimoji="1"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4820071" y="5655835"/>
            <a:ext cx="37112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Fig. 6 on </a:t>
            </a:r>
            <a:r>
              <a:rPr lang="en-US" altLang="ja-JP" dirty="0"/>
              <a:t>PRD90, 073004(2014). </a:t>
            </a:r>
            <a:endParaRPr kumimoji="1" lang="ja-JP" alt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56614" y="4437112"/>
            <a:ext cx="2492126" cy="681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20072" y="1429346"/>
            <a:ext cx="3105389" cy="714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正方形/長方形 11"/>
          <p:cNvSpPr/>
          <p:nvPr/>
        </p:nvSpPr>
        <p:spPr>
          <a:xfrm>
            <a:off x="971600" y="980728"/>
            <a:ext cx="25202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/>
              <a:t>a pseudo vector boson</a:t>
            </a:r>
            <a:endParaRPr lang="ja-JP" altLang="en-US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27584" y="1484784"/>
            <a:ext cx="2917875" cy="574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正方形/長方形 14"/>
          <p:cNvSpPr/>
          <p:nvPr/>
        </p:nvSpPr>
        <p:spPr>
          <a:xfrm>
            <a:off x="5436096" y="980728"/>
            <a:ext cx="26084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/>
              <a:t>a massive vector boson</a:t>
            </a:r>
            <a:endParaRPr lang="ja-JP" altLang="en-US" dirty="0"/>
          </a:p>
        </p:txBody>
      </p:sp>
      <p:sp>
        <p:nvSpPr>
          <p:cNvPr id="16" name="正方形/長方形 15"/>
          <p:cNvSpPr/>
          <p:nvPr/>
        </p:nvSpPr>
        <p:spPr>
          <a:xfrm>
            <a:off x="475095" y="5924137"/>
            <a:ext cx="77768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>
                <a:solidFill>
                  <a:srgbClr val="00B050"/>
                </a:solidFill>
                <a:latin typeface="+mn-lt"/>
              </a:rPr>
              <a:t>S. G. </a:t>
            </a:r>
            <a:r>
              <a:rPr lang="en-US" altLang="ja-JP" dirty="0" err="1">
                <a:solidFill>
                  <a:srgbClr val="00B050"/>
                </a:solidFill>
                <a:latin typeface="+mn-lt"/>
              </a:rPr>
              <a:t>Karshenboim</a:t>
            </a:r>
            <a:r>
              <a:rPr lang="en-US" altLang="ja-JP" dirty="0">
                <a:solidFill>
                  <a:srgbClr val="00B050"/>
                </a:solidFill>
                <a:latin typeface="+mn-lt"/>
              </a:rPr>
              <a:t> </a:t>
            </a:r>
            <a:r>
              <a:rPr lang="en-US" altLang="ja-JP" i="1" dirty="0">
                <a:solidFill>
                  <a:srgbClr val="00B050"/>
                </a:solidFill>
                <a:latin typeface="+mn-lt"/>
              </a:rPr>
              <a:t>et al</a:t>
            </a:r>
            <a:r>
              <a:rPr lang="en-US" altLang="ja-JP" dirty="0">
                <a:solidFill>
                  <a:srgbClr val="00B050"/>
                </a:solidFill>
                <a:latin typeface="+mn-lt"/>
              </a:rPr>
              <a:t>., PRL 104, 220406 (2010), PRD82, 113013(2010). </a:t>
            </a:r>
          </a:p>
          <a:p>
            <a:r>
              <a:rPr lang="en-US" altLang="ja-JP" dirty="0">
                <a:solidFill>
                  <a:srgbClr val="00B050"/>
                </a:solidFill>
                <a:latin typeface="+mn-lt"/>
              </a:rPr>
              <a:t>                                          PRA 84,  064502(2011) , PRD90, 073004(2014). </a:t>
            </a:r>
            <a:endParaRPr lang="ja-JP" altLang="en-US" dirty="0">
              <a:solidFill>
                <a:srgbClr val="00B050"/>
              </a:solidFill>
              <a:latin typeface="+mn-lt"/>
            </a:endParaRPr>
          </a:p>
        </p:txBody>
      </p:sp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6D17E0FC-0F84-4FB0-AE7D-4FC9BC0E3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t>PhiPsi2019</a:t>
            </a:r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B8488CF-D614-4115-B79B-2B679515E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8</a:t>
            </a:fld>
            <a:endParaRPr kumimoji="1" lang="ja-JP" altLang="en-US"/>
          </a:p>
        </p:txBody>
      </p:sp>
      <p:sp>
        <p:nvSpPr>
          <p:cNvPr id="18" name="タイトル 5">
            <a:extLst>
              <a:ext uri="{FF2B5EF4-FFF2-40B4-BE49-F238E27FC236}">
                <a16:creationId xmlns:a16="http://schemas.microsoft.com/office/drawing/2014/main" id="{85DCBDC2-55D4-47AF-90B7-B9AA7CDA0AA7}"/>
              </a:ext>
            </a:extLst>
          </p:cNvPr>
          <p:cNvSpPr txBox="1">
            <a:spLocks/>
          </p:cNvSpPr>
          <p:nvPr/>
        </p:nvSpPr>
        <p:spPr>
          <a:xfrm>
            <a:off x="183034" y="162357"/>
            <a:ext cx="8229600" cy="81837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dirty="0"/>
              <a:t>Exotic particle search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8579804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/>
              <a:t>Test of CPT and Lorentz</a:t>
            </a:r>
            <a:r>
              <a:rPr lang="ja-JP" altLang="en-US" dirty="0"/>
              <a:t> </a:t>
            </a:r>
            <a:r>
              <a:rPr lang="en-US" altLang="ja-JP" dirty="0"/>
              <a:t>Invariance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3995936" y="1628800"/>
            <a:ext cx="47689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altLang="ja-JP" sz="1600" i="1" dirty="0">
                <a:solidFill>
                  <a:srgbClr val="215968"/>
                </a:solidFill>
              </a:rPr>
              <a:t>O.W. Greenberg, PRL 89 (2002) 231602</a:t>
            </a:r>
            <a:endParaRPr lang="en-US" altLang="ja-JP" sz="1600" i="1" dirty="0">
              <a:solidFill>
                <a:srgbClr val="215968"/>
              </a:solidFill>
            </a:endParaRPr>
          </a:p>
          <a:p>
            <a:r>
              <a:rPr lang="en-US" altLang="ja-JP" sz="1600" i="1" dirty="0">
                <a:solidFill>
                  <a:srgbClr val="215968"/>
                </a:solidFill>
              </a:rPr>
              <a:t>R. </a:t>
            </a:r>
            <a:r>
              <a:rPr lang="en-US" altLang="ja-JP" sz="1600" i="1" dirty="0" err="1">
                <a:solidFill>
                  <a:srgbClr val="215968"/>
                </a:solidFill>
              </a:rPr>
              <a:t>Blihm</a:t>
            </a:r>
            <a:r>
              <a:rPr lang="en-US" altLang="ja-JP" sz="1600" i="1" dirty="0">
                <a:solidFill>
                  <a:srgbClr val="215968"/>
                </a:solidFill>
              </a:rPr>
              <a:t>, V.A. </a:t>
            </a:r>
            <a:r>
              <a:rPr lang="en-US" altLang="ja-JP" sz="1600" i="1" dirty="0" err="1">
                <a:solidFill>
                  <a:srgbClr val="215968"/>
                </a:solidFill>
              </a:rPr>
              <a:t>Kosteleky</a:t>
            </a:r>
            <a:r>
              <a:rPr lang="en-US" altLang="ja-JP" sz="1600" i="1" dirty="0">
                <a:solidFill>
                  <a:srgbClr val="215968"/>
                </a:solidFill>
              </a:rPr>
              <a:t>, C.D. Lane, PRL 84 (2000) 1098</a:t>
            </a:r>
          </a:p>
          <a:p>
            <a:r>
              <a:rPr lang="en-US" altLang="ja-JP" sz="1600" i="1" dirty="0">
                <a:solidFill>
                  <a:srgbClr val="215968"/>
                </a:solidFill>
              </a:rPr>
              <a:t>V.W. </a:t>
            </a:r>
            <a:r>
              <a:rPr lang="en-US" altLang="ja-JP" sz="1600" i="1" dirty="0" err="1">
                <a:solidFill>
                  <a:srgbClr val="215968"/>
                </a:solidFill>
              </a:rPr>
              <a:t>Hughs</a:t>
            </a:r>
            <a:r>
              <a:rPr lang="en-US" altLang="ja-JP" sz="1600" i="1" dirty="0">
                <a:solidFill>
                  <a:srgbClr val="215968"/>
                </a:solidFill>
              </a:rPr>
              <a:t> et al., PRL 87(2002) 111804</a:t>
            </a:r>
          </a:p>
        </p:txBody>
      </p:sp>
      <p:sp>
        <p:nvSpPr>
          <p:cNvPr id="6" name="正方形/長方形 5"/>
          <p:cNvSpPr/>
          <p:nvPr/>
        </p:nvSpPr>
        <p:spPr>
          <a:xfrm>
            <a:off x="2015512" y="1124744"/>
            <a:ext cx="5432622" cy="400110"/>
          </a:xfrm>
          <a:prstGeom prst="rect">
            <a:avLst/>
          </a:prstGeom>
          <a:solidFill>
            <a:srgbClr val="FDEADA"/>
          </a:solidFill>
          <a:ln w="19050" cmpd="sng">
            <a:solidFill>
              <a:srgbClr val="E46C0A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altLang="ja-JP" sz="2000"/>
              <a:t>CPT</a:t>
            </a:r>
            <a:r>
              <a:rPr lang="ja-JP" altLang="en-US" sz="2000"/>
              <a:t> </a:t>
            </a:r>
            <a:r>
              <a:rPr lang="en-US" altLang="ja-JP" sz="2000"/>
              <a:t>broken Theory </a:t>
            </a:r>
            <a:r>
              <a:rPr lang="ja-JP" altLang="en-US" sz="2000"/>
              <a:t>⇒</a:t>
            </a:r>
            <a:r>
              <a:rPr lang="en-US" altLang="ja-JP" sz="2000"/>
              <a:t> Lorentz</a:t>
            </a:r>
            <a:r>
              <a:rPr lang="ja-JP" altLang="en-US" sz="2000"/>
              <a:t> </a:t>
            </a:r>
            <a:r>
              <a:rPr lang="en-US" altLang="ja-JP" sz="2000"/>
              <a:t>symmetry is broken</a:t>
            </a:r>
            <a:endParaRPr lang="ja-JP" altLang="en-US" sz="200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928662" y="2571744"/>
            <a:ext cx="2122569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/>
              <a:t>CPT violation search </a:t>
            </a:r>
            <a:endParaRPr kumimoji="1" lang="ja-JP" altLang="en-US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3571868" y="2571744"/>
            <a:ext cx="3281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/>
              <a:t>Ex: </a:t>
            </a:r>
            <a:r>
              <a:rPr kumimoji="1" lang="en-US" altLang="ja-JP" err="1"/>
              <a:t>Muon</a:t>
            </a:r>
            <a:r>
              <a:rPr lang="en-US" altLang="en-US"/>
              <a:t> </a:t>
            </a:r>
            <a:r>
              <a:rPr lang="en-US" altLang="ja-JP"/>
              <a:t>difference </a:t>
            </a:r>
            <a:r>
              <a:rPr kumimoji="1" lang="en-US" altLang="ja-JP"/>
              <a:t>g</a:t>
            </a:r>
            <a:r>
              <a:rPr lang="en-US" altLang="ja-JP" baseline="-25000"/>
              <a:t>µ</a:t>
            </a:r>
            <a:r>
              <a:rPr kumimoji="1" lang="en-US" altLang="ja-JP" baseline="-25000"/>
              <a:t>+</a:t>
            </a:r>
            <a:r>
              <a:rPr lang="en-US" altLang="ja-JP"/>
              <a:t>/ </a:t>
            </a:r>
            <a:r>
              <a:rPr kumimoji="1" lang="en-US" altLang="ja-JP"/>
              <a:t>g</a:t>
            </a:r>
            <a:r>
              <a:rPr lang="en-US" altLang="ja-JP" baseline="-25000"/>
              <a:t>µ–</a:t>
            </a:r>
            <a:r>
              <a:rPr lang="ja-JP" altLang="en-US"/>
              <a:t> </a:t>
            </a:r>
            <a:r>
              <a:rPr kumimoji="1" lang="en-US" altLang="ja-JP"/>
              <a:t>10</a:t>
            </a:r>
            <a:r>
              <a:rPr kumimoji="1" lang="en-US" altLang="ja-JP" baseline="30000"/>
              <a:t>-8</a:t>
            </a:r>
            <a:endParaRPr kumimoji="1" lang="ja-JP" altLang="en-US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928662" y="3083952"/>
            <a:ext cx="3417730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/>
              <a:t>g</a:t>
            </a:r>
            <a:r>
              <a:rPr lang="en-US" altLang="ja-JP" baseline="-25000">
                <a:latin typeface="Symbol" pitchFamily="18" charset="2"/>
              </a:rPr>
              <a:t>m</a:t>
            </a:r>
            <a:r>
              <a:rPr lang="en-US" altLang="ja-JP"/>
              <a:t>-2/</a:t>
            </a:r>
            <a:r>
              <a:rPr lang="en-US" altLang="ja-JP" err="1"/>
              <a:t>MuHFS</a:t>
            </a:r>
            <a:r>
              <a:rPr lang="ja-JP" altLang="en-US"/>
              <a:t> </a:t>
            </a:r>
            <a:r>
              <a:rPr lang="en-US" altLang="ja-JP"/>
              <a:t>precise measurement</a:t>
            </a:r>
            <a:endParaRPr kumimoji="1" lang="ja-JP" altLang="en-US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879475" y="3645024"/>
            <a:ext cx="513268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/>
              <a:t>Lorentz</a:t>
            </a:r>
            <a:r>
              <a:rPr lang="ja-JP" altLang="en-US"/>
              <a:t> </a:t>
            </a:r>
            <a:r>
              <a:rPr lang="en-US" altLang="ja-JP"/>
              <a:t>symmetry violating term in STE </a:t>
            </a:r>
            <a:r>
              <a:rPr kumimoji="1" lang="en-US" altLang="ja-JP" err="1"/>
              <a:t>Lagrangian</a:t>
            </a:r>
            <a:r>
              <a:rPr lang="ja-JP" altLang="en-US"/>
              <a:t> </a:t>
            </a:r>
            <a:r>
              <a:rPr kumimoji="1" lang="en-US" altLang="ja-JP"/>
              <a:t>b</a:t>
            </a:r>
            <a:endParaRPr lang="en-US" altLang="ja-JP"/>
          </a:p>
          <a:p>
            <a:r>
              <a:rPr lang="en-US" altLang="ja-JP"/>
              <a:t>Corresponding </a:t>
            </a:r>
            <a:r>
              <a:rPr kumimoji="1" lang="en-US" altLang="ja-JP" err="1"/>
              <a:t>MuHFS</a:t>
            </a:r>
            <a:r>
              <a:rPr kumimoji="1" lang="en-US" altLang="ja-JP"/>
              <a:t> </a:t>
            </a:r>
            <a:r>
              <a:rPr kumimoji="1" lang="en-US" altLang="ja-JP">
                <a:latin typeface="Symbol" pitchFamily="18" charset="2"/>
              </a:rPr>
              <a:t>Dn</a:t>
            </a:r>
            <a:r>
              <a:rPr kumimoji="1" lang="en-US" altLang="ja-JP" baseline="-25000"/>
              <a:t>12/34</a:t>
            </a:r>
            <a:endParaRPr kumimoji="1" lang="en-US" altLang="ja-JP"/>
          </a:p>
          <a:p>
            <a:r>
              <a:rPr lang="en-US" altLang="ja-JP"/>
              <a:t>These value might change in sidereal time  (23h56m)</a:t>
            </a:r>
            <a:endParaRPr kumimoji="1" lang="ja-JP" altLang="en-US"/>
          </a:p>
        </p:txBody>
      </p:sp>
      <p:grpSp>
        <p:nvGrpSpPr>
          <p:cNvPr id="13" name="グループ化 12"/>
          <p:cNvGrpSpPr/>
          <p:nvPr/>
        </p:nvGrpSpPr>
        <p:grpSpPr>
          <a:xfrm>
            <a:off x="6294073" y="3857628"/>
            <a:ext cx="2382383" cy="542986"/>
            <a:chOff x="5572132" y="4000504"/>
            <a:chExt cx="2382383" cy="542986"/>
          </a:xfrm>
        </p:grpSpPr>
        <p:sp>
          <p:nvSpPr>
            <p:cNvPr id="11" name="テキスト ボックス 10"/>
            <p:cNvSpPr txBox="1"/>
            <p:nvPr/>
          </p:nvSpPr>
          <p:spPr>
            <a:xfrm>
              <a:off x="5572132" y="4143380"/>
              <a:ext cx="238238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/>
                <a:t>b</a:t>
              </a:r>
              <a:r>
                <a:rPr kumimoji="1" lang="en-US" altLang="ja-JP" sz="2000" baseline="-25000"/>
                <a:t>3</a:t>
              </a:r>
              <a:r>
                <a:rPr kumimoji="1" lang="en-US" altLang="ja-JP" sz="2000" baseline="30000">
                  <a:latin typeface="Symbol" pitchFamily="18" charset="2"/>
                </a:rPr>
                <a:t>m</a:t>
              </a:r>
              <a:r>
                <a:rPr kumimoji="1" lang="en-US" altLang="ja-JP" sz="2000"/>
                <a:t>/</a:t>
              </a:r>
              <a:r>
                <a:rPr kumimoji="1" lang="en-US" altLang="ja-JP" sz="2000">
                  <a:latin typeface="Symbol" pitchFamily="18" charset="2"/>
                </a:rPr>
                <a:t>p</a:t>
              </a:r>
              <a:r>
                <a:rPr kumimoji="1" lang="en-US" altLang="ja-JP" sz="2000"/>
                <a:t>=-</a:t>
              </a:r>
              <a:r>
                <a:rPr kumimoji="1" lang="en-US" altLang="ja-JP" sz="2000">
                  <a:latin typeface="Symbol" pitchFamily="18" charset="2"/>
                </a:rPr>
                <a:t>dDn</a:t>
              </a:r>
              <a:r>
                <a:rPr kumimoji="1" lang="en-US" altLang="ja-JP" sz="2000" baseline="-25000"/>
                <a:t>12</a:t>
              </a:r>
              <a:r>
                <a:rPr kumimoji="1" lang="en-US" altLang="ja-JP" sz="2000"/>
                <a:t>=</a:t>
              </a:r>
              <a:r>
                <a:rPr kumimoji="1" lang="en-US" altLang="ja-JP" sz="2000">
                  <a:latin typeface="Symbol" pitchFamily="18" charset="2"/>
                </a:rPr>
                <a:t>dDn</a:t>
              </a:r>
              <a:r>
                <a:rPr kumimoji="1" lang="en-US" altLang="ja-JP" sz="2000" baseline="-25000"/>
                <a:t>34</a:t>
              </a:r>
              <a:endParaRPr kumimoji="1" lang="ja-JP" altLang="en-US" sz="2000" baseline="-25000"/>
            </a:p>
          </p:txBody>
        </p:sp>
        <p:sp>
          <p:nvSpPr>
            <p:cNvPr id="12" name="テキスト ボックス 11"/>
            <p:cNvSpPr txBox="1"/>
            <p:nvPr/>
          </p:nvSpPr>
          <p:spPr>
            <a:xfrm>
              <a:off x="5572132" y="4000504"/>
              <a:ext cx="33534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000"/>
                <a:t>~</a:t>
              </a:r>
              <a:endParaRPr kumimoji="1" lang="ja-JP" altLang="en-US" sz="2000"/>
            </a:p>
          </p:txBody>
        </p:sp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7224" y="4638695"/>
            <a:ext cx="3267075" cy="164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テキスト ボックス 15"/>
          <p:cNvSpPr txBox="1"/>
          <p:nvPr/>
        </p:nvSpPr>
        <p:spPr>
          <a:xfrm>
            <a:off x="4214810" y="4714884"/>
            <a:ext cx="2837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/>
              <a:t>LAMPF</a:t>
            </a:r>
            <a:r>
              <a:rPr lang="ja-JP" altLang="en-US"/>
              <a:t> </a:t>
            </a:r>
            <a:r>
              <a:rPr lang="en-US" altLang="ja-JP"/>
              <a:t>Exp.</a:t>
            </a:r>
            <a:r>
              <a:rPr kumimoji="1" lang="ja-JP" altLang="en-US"/>
              <a:t>　</a:t>
            </a:r>
            <a:r>
              <a:rPr kumimoji="1" lang="en-US" altLang="ja-JP"/>
              <a:t>Figure of Merit</a:t>
            </a:r>
            <a:endParaRPr kumimoji="1" lang="ja-JP" altLang="en-US"/>
          </a:p>
        </p:txBody>
      </p:sp>
      <p:graphicFrame>
        <p:nvGraphicFramePr>
          <p:cNvPr id="17" name="オブジェクト 16"/>
          <p:cNvGraphicFramePr>
            <a:graphicFrameLocks noChangeAspect="1"/>
          </p:cNvGraphicFramePr>
          <p:nvPr/>
        </p:nvGraphicFramePr>
        <p:xfrm>
          <a:off x="4286248" y="5143512"/>
          <a:ext cx="3224028" cy="4286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82" name="Equation" r:id="rId5" imgW="2197100" imgH="292100" progId="Equation.3">
                  <p:embed/>
                </p:oleObj>
              </mc:Choice>
              <mc:Fallback>
                <p:oleObj name="Equation" r:id="rId5" imgW="2197100" imgH="292100" progId="Equation.3">
                  <p:embed/>
                  <p:pic>
                    <p:nvPicPr>
                      <p:cNvPr id="17" name="オブジェクト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6248" y="5143512"/>
                        <a:ext cx="3224028" cy="42862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テキスト ボックス 17"/>
          <p:cNvSpPr txBox="1"/>
          <p:nvPr/>
        </p:nvSpPr>
        <p:spPr>
          <a:xfrm>
            <a:off x="4357686" y="5715016"/>
            <a:ext cx="1549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/>
              <a:t>m</a:t>
            </a:r>
            <a:r>
              <a:rPr kumimoji="1" lang="en-US" altLang="ja-JP" baseline="-25000">
                <a:latin typeface="Symbol" pitchFamily="18" charset="2"/>
              </a:rPr>
              <a:t>m</a:t>
            </a:r>
            <a:r>
              <a:rPr kumimoji="1" lang="en-US" altLang="ja-JP"/>
              <a:t>/M</a:t>
            </a:r>
            <a:r>
              <a:rPr kumimoji="1" lang="en-US" altLang="ja-JP" baseline="-25000"/>
              <a:t>P</a:t>
            </a:r>
            <a:r>
              <a:rPr kumimoji="1" lang="ja-JP" altLang="en-US"/>
              <a:t>～</a:t>
            </a:r>
            <a:r>
              <a:rPr kumimoji="1" lang="en-US" altLang="ja-JP"/>
              <a:t>10</a:t>
            </a:r>
            <a:r>
              <a:rPr kumimoji="1" lang="en-US" altLang="ja-JP" baseline="30000"/>
              <a:t>-20</a:t>
            </a:r>
            <a:endParaRPr kumimoji="1" lang="ja-JP" altLang="en-US" baseline="3000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6143636" y="5572140"/>
            <a:ext cx="2200924" cy="369332"/>
          </a:xfrm>
          <a:prstGeom prst="rect">
            <a:avLst/>
          </a:prstGeom>
          <a:solidFill>
            <a:srgbClr val="FDEADA"/>
          </a:solidFill>
          <a:ln w="19050" cmpd="sng">
            <a:solidFill>
              <a:srgbClr val="E46C0A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/>
              <a:t>Plank scale sensitivity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28BE8-BA4E-4A17-9B89-76E1B4B867EE}" type="datetime1">
              <a:rPr kumimoji="1" lang="ja-JP" altLang="en-US" smtClean="0"/>
              <a:t>2019/2/25</a:t>
            </a:fld>
            <a:endParaRPr kumimoji="1" lang="ja-JP" alt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9</a:t>
            </a:fld>
            <a:endParaRPr kumimoji="1" lang="ja-JP" altLang="en-US"/>
          </a:p>
        </p:txBody>
      </p:sp>
      <p:sp>
        <p:nvSpPr>
          <p:cNvPr id="21" name="テキスト ボックス 3"/>
          <p:cNvSpPr txBox="1"/>
          <p:nvPr/>
        </p:nvSpPr>
        <p:spPr>
          <a:xfrm>
            <a:off x="4211960" y="6093296"/>
            <a:ext cx="45064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altLang="ja-JP" sz="1600" i="1">
                <a:solidFill>
                  <a:srgbClr val="215968"/>
                </a:solidFill>
              </a:rPr>
              <a:t> V.A. </a:t>
            </a:r>
            <a:r>
              <a:rPr lang="cs-CZ" altLang="ja-JP" sz="1600" i="1" err="1">
                <a:solidFill>
                  <a:srgbClr val="215968"/>
                </a:solidFill>
              </a:rPr>
              <a:t>Kostelecky</a:t>
            </a:r>
            <a:r>
              <a:rPr lang="cs-CZ" altLang="ja-JP" sz="1600" i="1">
                <a:solidFill>
                  <a:srgbClr val="215968"/>
                </a:solidFill>
              </a:rPr>
              <a:t>, A.J. </a:t>
            </a:r>
            <a:r>
              <a:rPr lang="cs-CZ" altLang="ja-JP" sz="1600" i="1" err="1">
                <a:solidFill>
                  <a:srgbClr val="215968"/>
                </a:solidFill>
              </a:rPr>
              <a:t>Vargas</a:t>
            </a:r>
            <a:r>
              <a:rPr lang="cs-CZ" altLang="ja-JP" sz="1600" i="1">
                <a:solidFill>
                  <a:srgbClr val="215968"/>
                </a:solidFill>
              </a:rPr>
              <a:t>, PRD 92 (2015) 056002</a:t>
            </a:r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0DA3056-889A-4879-8770-87A925DCAA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t>PhiPsi2019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860665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29805</TotalTime>
  <Words>3685</Words>
  <Application>Microsoft Office PowerPoint</Application>
  <PresentationFormat>画面に合わせる (4:3)</PresentationFormat>
  <Paragraphs>1008</Paragraphs>
  <Slides>64</Slides>
  <Notes>19</Notes>
  <HiddenSlides>0</HiddenSlides>
  <MMClips>0</MMClips>
  <ScaleCrop>false</ScaleCrop>
  <HeadingPairs>
    <vt:vector size="8" baseType="variant">
      <vt:variant>
        <vt:lpstr>使用されているフォント</vt:lpstr>
      </vt:variant>
      <vt:variant>
        <vt:i4>14</vt:i4>
      </vt:variant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2</vt:i4>
      </vt:variant>
      <vt:variant>
        <vt:lpstr>スライド タイトル</vt:lpstr>
      </vt:variant>
      <vt:variant>
        <vt:i4>64</vt:i4>
      </vt:variant>
    </vt:vector>
  </HeadingPairs>
  <TitlesOfParts>
    <vt:vector size="81" baseType="lpstr">
      <vt:lpstr>BIZ UDPゴシック B</vt:lpstr>
      <vt:lpstr>BIZ UDPゴシック R</vt:lpstr>
      <vt:lpstr>DIN Alternate</vt:lpstr>
      <vt:lpstr>Helvetica Neue</vt:lpstr>
      <vt:lpstr>Helvetica Neue Light</vt:lpstr>
      <vt:lpstr>Helvetica Neue Medium</vt:lpstr>
      <vt:lpstr>Lucida Grande</vt:lpstr>
      <vt:lpstr>ヒラギノ角ゴ ProN W3</vt:lpstr>
      <vt:lpstr>Arial</vt:lpstr>
      <vt:lpstr>Calibri</vt:lpstr>
      <vt:lpstr>Century</vt:lpstr>
      <vt:lpstr>Symbol</vt:lpstr>
      <vt:lpstr>Times New Roman</vt:lpstr>
      <vt:lpstr>Wingdings</vt:lpstr>
      <vt:lpstr>Office ​​テーマ</vt:lpstr>
      <vt:lpstr>数式</vt:lpstr>
      <vt:lpstr>Equation</vt:lpstr>
      <vt:lpstr>New Muonium Hyperfine Structure Measurement in J-PARC  </vt:lpstr>
      <vt:lpstr>What is Muonium ?</vt:lpstr>
      <vt:lpstr>PowerPoint プレゼンテーション</vt:lpstr>
      <vt:lpstr>Muonium Hyperfine Structure</vt:lpstr>
      <vt:lpstr>Most Precise Test of Bound State QED</vt:lpstr>
      <vt:lpstr>Why Mu HFS measurement is so important?</vt:lpstr>
      <vt:lpstr>Related on proton radius puzzle</vt:lpstr>
      <vt:lpstr>PowerPoint プレゼンテーション</vt:lpstr>
      <vt:lpstr>Test of CPT and Lorentz Invariance</vt:lpstr>
      <vt:lpstr>MuSEUM Experimental Layout</vt:lpstr>
      <vt:lpstr>J-PARC Muon Science Facility (MUSE)</vt:lpstr>
      <vt:lpstr>Zero field measurement at D Line Important milestone for HF measurement- </vt:lpstr>
      <vt:lpstr>Resonance Measurement Setup</vt:lpstr>
      <vt:lpstr>Magnetic Shield and Field Probe</vt:lpstr>
      <vt:lpstr>Inside of the Gas Chamber</vt:lpstr>
      <vt:lpstr>PowerPoint プレゼンテーション</vt:lpstr>
      <vt:lpstr>1st MuSEUM Zero Field Experiment</vt:lpstr>
      <vt:lpstr>Time Dependent Spin Flip Signal</vt:lpstr>
      <vt:lpstr>Resonance Lineshape</vt:lpstr>
      <vt:lpstr>2nd MuSEUM Zero Field Experiment(2017)</vt:lpstr>
      <vt:lpstr> Positron Counter (2):</vt:lpstr>
      <vt:lpstr>Zero Field Measurements at D-Line</vt:lpstr>
      <vt:lpstr> Results (1): Time Integral Method</vt:lpstr>
      <vt:lpstr> Results (2): Time Differential Method</vt:lpstr>
      <vt:lpstr>3rd MuSEUM Zero Field Experiment(2018)</vt:lpstr>
      <vt:lpstr>3rd MuSEUM Zero Field Experiment(2018)</vt:lpstr>
      <vt:lpstr>3rd MuSEUM Zero Field Experiment(2018)</vt:lpstr>
      <vt:lpstr>Systematic Uncertainty</vt:lpstr>
      <vt:lpstr>High field measurement at H Line </vt:lpstr>
      <vt:lpstr>Improvement of statistics</vt:lpstr>
      <vt:lpstr>MRI Magnet for High-Field Experiment</vt:lpstr>
      <vt:lpstr>RF Cavity for High Field Experiment</vt:lpstr>
      <vt:lpstr>Preliminary Systematic Error (HF)</vt:lpstr>
      <vt:lpstr>Plan for Next Five Years</vt:lpstr>
      <vt:lpstr> </vt:lpstr>
      <vt:lpstr>Summary and Next Step</vt:lpstr>
      <vt:lpstr>PowerPoint プレゼンテーション</vt:lpstr>
      <vt:lpstr>History of Mu HFS measurement</vt:lpstr>
      <vt:lpstr>How to improve the accuracy of mµ/me? </vt:lpstr>
      <vt:lpstr>Determination of the Muon Mass</vt:lpstr>
      <vt:lpstr>PowerPoint プレゼンテーション</vt:lpstr>
      <vt:lpstr>PowerPoint プレゼンテーション</vt:lpstr>
      <vt:lpstr>PowerPoint プレゼンテーション</vt:lpstr>
      <vt:lpstr>Old Muonium Method</vt:lpstr>
      <vt:lpstr>PowerPoint プレゼンテーション</vt:lpstr>
      <vt:lpstr>Breit Rabi Diagram</vt:lpstr>
      <vt:lpstr>Gas Chamber and Gas Handling</vt:lpstr>
      <vt:lpstr>Muon Beam Profile Monitor </vt:lpstr>
      <vt:lpstr>Offline 3D Beam Profile Monitor </vt:lpstr>
      <vt:lpstr> Positron Counter (1): </vt:lpstr>
      <vt:lpstr>3rd MuSEUM Zero Field Experiment</vt:lpstr>
      <vt:lpstr>RF Cavity &amp; Gas Chamber</vt:lpstr>
      <vt:lpstr>Systematic Error</vt:lpstr>
      <vt:lpstr>Mu Fraction</vt:lpstr>
      <vt:lpstr>Old Muonium in ZF field</vt:lpstr>
      <vt:lpstr>Time Integral Method</vt:lpstr>
      <vt:lpstr>Time Differential Method</vt:lpstr>
      <vt:lpstr>Time Integral Signal (Simulation)</vt:lpstr>
      <vt:lpstr>Time Differential Signal （Simulation）</vt:lpstr>
      <vt:lpstr>Time Differential Signal (Simulation)</vt:lpstr>
      <vt:lpstr>Multiple Time Differential Data</vt:lpstr>
      <vt:lpstr>More Efficient Measurement</vt:lpstr>
      <vt:lpstr>Analysis by the Time Differential Method (2017)</vt:lpstr>
      <vt:lpstr>Mu HFS Measurement (2017)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J-PARC MUSEにおけるミュオニウム超微細構造の精密測定</dc:title>
  <dc:creator>toyoda</dc:creator>
  <cp:lastModifiedBy>Owner</cp:lastModifiedBy>
  <cp:revision>1025</cp:revision>
  <cp:lastPrinted>2018-09-02T06:53:45Z</cp:lastPrinted>
  <dcterms:created xsi:type="dcterms:W3CDTF">2012-03-14T01:34:42Z</dcterms:created>
  <dcterms:modified xsi:type="dcterms:W3CDTF">2019-02-25T05:16:45Z</dcterms:modified>
</cp:coreProperties>
</file>