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1" r:id="rId1"/>
    <p:sldMasterId id="2147483669" r:id="rId2"/>
    <p:sldMasterId id="2147483717" r:id="rId3"/>
    <p:sldMasterId id="2147484151" r:id="rId4"/>
  </p:sldMasterIdLst>
  <p:notesMasterIdLst>
    <p:notesMasterId r:id="rId30"/>
  </p:notesMasterIdLst>
  <p:sldIdLst>
    <p:sldId id="256" r:id="rId5"/>
    <p:sldId id="459" r:id="rId6"/>
    <p:sldId id="456" r:id="rId7"/>
    <p:sldId id="476" r:id="rId8"/>
    <p:sldId id="477" r:id="rId9"/>
    <p:sldId id="479" r:id="rId10"/>
    <p:sldId id="478" r:id="rId11"/>
    <p:sldId id="467" r:id="rId12"/>
    <p:sldId id="464" r:id="rId13"/>
    <p:sldId id="480" r:id="rId14"/>
    <p:sldId id="481" r:id="rId15"/>
    <p:sldId id="360" r:id="rId16"/>
    <p:sldId id="482" r:id="rId17"/>
    <p:sldId id="483" r:id="rId18"/>
    <p:sldId id="485" r:id="rId19"/>
    <p:sldId id="486" r:id="rId20"/>
    <p:sldId id="487" r:id="rId21"/>
    <p:sldId id="488" r:id="rId22"/>
    <p:sldId id="490" r:id="rId23"/>
    <p:sldId id="491" r:id="rId24"/>
    <p:sldId id="495" r:id="rId25"/>
    <p:sldId id="493" r:id="rId26"/>
    <p:sldId id="496" r:id="rId27"/>
    <p:sldId id="497" r:id="rId28"/>
    <p:sldId id="498" r:id="rId29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31"/>
      <p:italic r:id="rId32"/>
    </p:embeddedFont>
    <p:embeddedFont>
      <p:font typeface="Cambria Math" panose="02040503050406030204" pitchFamily="18" charset="0"/>
      <p:regular r:id="rId33"/>
    </p:embeddedFont>
    <p:embeddedFont>
      <p:font typeface="Garamond" panose="02020404030301010803" pitchFamily="18" charset="0"/>
      <p:regular r:id="rId34"/>
      <p:bold r:id="rId35"/>
      <p:italic r:id="rId36"/>
    </p:embeddedFont>
    <p:embeddedFont>
      <p:font typeface="MS PGothic" panose="020B0600070205080204" pitchFamily="34" charset="-128"/>
      <p:regular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MS PGothic" panose="020B0600070205080204" pitchFamily="34" charset="-128"/>
      <p:regular r:id="rId37"/>
    </p:embeddedFont>
    <p:embeddedFont>
      <p:font typeface="Wingdings 2" panose="05020102010507070707" pitchFamily="18" charset="2"/>
      <p:regular r:id="rId4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8FA"/>
    <a:srgbClr val="C1CFFB"/>
    <a:srgbClr val="96FF32"/>
    <a:srgbClr val="6A880A"/>
    <a:srgbClr val="000066"/>
    <a:srgbClr val="800000"/>
    <a:srgbClr val="0000CC"/>
    <a:srgbClr val="FFFFCC"/>
    <a:srgbClr val="FF505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6" autoAdjust="0"/>
    <p:restoredTop sz="94698" autoAdjust="0"/>
  </p:normalViewPr>
  <p:slideViewPr>
    <p:cSldViewPr>
      <p:cViewPr varScale="1">
        <p:scale>
          <a:sx n="81" d="100"/>
          <a:sy n="81" d="100"/>
        </p:scale>
        <p:origin x="57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68014972-CC01-419F-9DF1-698FF657AB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7339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FAD28-43CF-42FE-8A9A-70BDC6E69F3D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9B3D-454E-4612-A2E5-F91023FEA25D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11584-B186-4785-8557-DCF4733859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52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B7E7-F5A8-4BD2-9C22-81A534B37B15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F1C5E-857E-47FF-99CA-EDE8727A8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470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F4FE-10B8-4A17-B105-EBDEBCE252F7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9DFAF-B6FE-43EA-B8CF-FC595BCE61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254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7E9D-D041-4B0B-91CC-60AB8A3D82B0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145D4-2FCD-4224-B6A1-34A53B796E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05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410A-C538-491F-AADE-1BFA67855350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783EE-F0C3-4C99-BE16-59ED0A0630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704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10A1-4D97-4125-BB7E-E208E23F2C0C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1DE52-2851-4C7F-A5A5-9B70F8FE77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59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3DDB-CC81-4C97-8B7F-D221C184C0FB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197F2-AC90-45CE-BA05-7CE5F599C4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060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B613-E729-4106-9A58-DA370BA54080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FD63-7CB3-4A11-9DDE-92435517F3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964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F3EA-0E41-478A-BD53-8B8CF20BD271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58F4B-8BA5-4190-8AB9-3EBF327BB3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893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9FB0-D336-405E-AE28-C7016E28E1FB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60442-EBF4-4A5A-9710-76DE16F5D0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2304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6DE6-754D-444C-9867-B805EBEADC4D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F709-A066-4CAE-B51F-98614B2497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59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BB5C1-618E-4D96-A84F-2E86764C2E17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5D96E-F341-4BD9-A802-23B41CC853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809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E8EED-3141-4129-A34A-C4D37945E2BC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62E87-CD10-4FF2-91FF-9A74250D6C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171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FF0BF-7A6B-4A00-AC95-B3228104E673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FF8AD-1D5E-4E6A-B3D2-CFC42509DF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840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4845-318E-4A77-BC3F-987C60EE8C86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E10FE-1E9C-47E2-AB2D-0CA2140028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751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  <a:solidFill>
            <a:srgbClr val="FFFFCC"/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2EE7D-2176-411C-8FEB-E12BFF4BFA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036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6"/>
            <a:ext cx="8572560" cy="571480"/>
          </a:xfrm>
          <a:solidFill>
            <a:srgbClr val="FFFFCC"/>
          </a:solidFill>
        </p:spPr>
        <p:txBody>
          <a:bodyPr/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58188" y="6429375"/>
            <a:ext cx="642937" cy="292100"/>
          </a:xfrm>
        </p:spPr>
        <p:txBody>
          <a:bodyPr/>
          <a:lstStyle>
            <a:lvl1pPr>
              <a:defRPr/>
            </a:lvl1pPr>
          </a:lstStyle>
          <a:p>
            <a:fld id="{1D44258D-EA0B-4044-BB37-72FCDF6BA8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777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6FBFD-5DBF-48B4-8435-560D3CD4C0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635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6719D-A855-4E31-B24C-ED6BFA2C68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5893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824BA-5642-4E2C-88F6-2D914C45CF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152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D4B5A-66AD-4629-8BE8-A12A32B874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370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2A163-878D-4270-AC19-098F7EFB4C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114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60E7-D8DC-4730-9C06-9EC649E696C1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AC7ED-7AED-4D98-89E8-EBEC626208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067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7A363-8E2E-4CE6-B868-DBAC33F433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901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97946-0991-4500-AF00-924AD21C36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530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FC29B-98D3-4C7E-9185-DA284C0D84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939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5F694-B4C6-4001-B13F-9C95D2408E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2265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8B319-25D1-4CA7-8EC1-FD2F598D27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7670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Dmitriy Berkaev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Injection Facility for Novosibirsk SCT-Factory 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67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Dmitriy Berkaev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Injection Facility for Novosibirsk SCT-Factory 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4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Dmitriy Berkaev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Injection Facility for Novosibirsk SCT-Factory 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73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Dmitriy Berkaev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Injection Facility for Novosibirsk SCT-Factory 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60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Dmitriy Berkaev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Injection Facility for Novosibirsk SCT-Factory 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0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353B-FF8C-4448-B6BF-945FC66C999F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87F37-93BC-4975-ACAA-320101D54B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1829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Dmitriy Berkaev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Injection Facility for Novosibirsk SCT-Factory 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49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Dmitriy Berkaev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Injection Facility for Novosibirsk SCT-Factory 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22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Dmitriy Berkaev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Injection Facility for Novosibirsk SCT-Factory 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61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Dmitriy Berkaev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Injection Facility for Novosibirsk SCT-Factory 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37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Dmitriy Berkaev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Injection Facility for Novosibirsk SCT-Factory 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08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Dmitriy Berkaev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Injection Facility for Novosibirsk SCT-Factory 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7338-0176-4170-BBBE-ADDB88C2B6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5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4AC7-58B7-496F-AC48-B0A4A70AF225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8ADC4-8255-4B7F-864E-752BA75B4C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41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E881-7B13-4162-A8A2-249783AE1EE9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EBE5-02E1-4A95-8040-1BAF5C6C0B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140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091E-CF1D-417A-BC08-3E65825F097F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CBC55-EA86-483C-A837-CCB45A5325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505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B0342-B151-46D5-9121-9EBB80777440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B6D16-D4BB-4087-810E-61855C7E8A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27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0F3B-2B4B-4636-AA18-6C89C679A133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C60C8-D6FB-4977-AD5B-618D566818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15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5170701-2F89-4A4A-BA34-189F2CD07AAB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F2EDD94-3F37-49B9-8D45-C76A7ABD61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A6D79D9-C37B-49C1-AFCD-918337EDA2DD}" type="datetimeFigureOut">
              <a:rPr lang="ru-RU"/>
              <a:pPr>
                <a:defRPr/>
              </a:pPr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5FA13A1-D373-4DFD-B972-3738CA638D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E53F57-AC30-4F54-A672-98A753297E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50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Courier New" pitchFamily="49" charset="0"/>
          <a:ea typeface="+mj-ea"/>
          <a:cs typeface="Courier New" pitchFamily="49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urier New" pitchFamily="49" charset="0"/>
          <a:cs typeface="Courier New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Dmitriy Berkaev</a:t>
            </a: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Injection Facility for Novosibirsk SCT-Factory  </a:t>
            </a: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C87338-0176-4170-BBBE-ADDB88C2B6EB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810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6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55.wmf"/><Relationship Id="rId4" Type="http://schemas.openxmlformats.org/officeDocument/2006/relationships/image" Target="../media/image57.png"/><Relationship Id="rId9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ctrTitle"/>
          </p:nvPr>
        </p:nvSpPr>
        <p:spPr>
          <a:xfrm>
            <a:off x="0" y="1285875"/>
            <a:ext cx="9144000" cy="147002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sz="3600" dirty="0"/>
              <a:t>BINP </a:t>
            </a:r>
            <a:r>
              <a:rPr lang="en-US" sz="3600" dirty="0" smtClean="0"/>
              <a:t>electron-positron facilities</a:t>
            </a:r>
            <a:endParaRPr lang="ru-RU" altLang="ru-RU" sz="3600" dirty="0" smtClean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352800"/>
            <a:ext cx="7561262" cy="31005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Dmitry Shwartz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on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behalf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of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sz="18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IC</a:t>
            </a:r>
            <a:r>
              <a:rPr lang="en-US" sz="18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VEPP-4M, </a:t>
            </a:r>
            <a:r>
              <a:rPr lang="en-US" sz="18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VEPP-2000 teams</a:t>
            </a:r>
            <a:endParaRPr lang="en-US" sz="1800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Feb 25, 2019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PhiPsi’1</a:t>
            </a:r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9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572500" cy="644525"/>
          </a:xfrm>
        </p:spPr>
        <p:txBody>
          <a:bodyPr/>
          <a:lstStyle/>
          <a:p>
            <a:pPr eaLnBrk="1" hangingPunct="1"/>
            <a:r>
              <a:rPr lang="en-US" altLang="ru-RU" dirty="0" smtClean="0"/>
              <a:t>The concept of Round Colliding Beams</a:t>
            </a:r>
          </a:p>
        </p:txBody>
      </p:sp>
      <p:sp>
        <p:nvSpPr>
          <p:cNvPr id="8195" name="Rectangle 12"/>
          <p:cNvSpPr>
            <a:spLocks noGrp="1" noChangeArrowheads="1"/>
          </p:cNvSpPr>
          <p:nvPr>
            <p:ph idx="1"/>
          </p:nvPr>
        </p:nvSpPr>
        <p:spPr>
          <a:xfrm>
            <a:off x="302445" y="2908301"/>
            <a:ext cx="5000625" cy="2286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ru-RU" sz="2000" dirty="0" smtClean="0">
                <a:solidFill>
                  <a:srgbClr val="800000"/>
                </a:solidFill>
              </a:rPr>
              <a:t>Head-on collisions!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ru-RU" sz="2000" dirty="0" smtClean="0">
                <a:solidFill>
                  <a:srgbClr val="800000"/>
                </a:solidFill>
              </a:rPr>
              <a:t>Small and equal β-functions at IP: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ru-RU" sz="2000" dirty="0" smtClean="0">
                <a:solidFill>
                  <a:srgbClr val="800000"/>
                </a:solidFill>
              </a:rPr>
              <a:t>Equal beam emittances: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ru-RU" sz="2000" dirty="0" smtClean="0">
                <a:solidFill>
                  <a:srgbClr val="800000"/>
                </a:solidFill>
              </a:rPr>
              <a:t>Equal fractional parts of betatron tunes: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7" name="Object 8"/>
          <p:cNvGraphicFramePr>
            <a:graphicFrameLocks noChangeAspect="1"/>
          </p:cNvGraphicFramePr>
          <p:nvPr>
            <p:extLst/>
          </p:nvPr>
        </p:nvGraphicFramePr>
        <p:xfrm>
          <a:off x="5445945" y="3506788"/>
          <a:ext cx="8810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3" imgW="1167893" imgH="533169" progId="Equation.DSMT4">
                  <p:embed/>
                </p:oleObj>
              </mc:Choice>
              <mc:Fallback>
                <p:oleObj name="Equation" r:id="rId3" imgW="1167893" imgH="5331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945" y="3506788"/>
                        <a:ext cx="881063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9"/>
          <p:cNvGraphicFramePr>
            <a:graphicFrameLocks noChangeAspect="1"/>
          </p:cNvGraphicFramePr>
          <p:nvPr>
            <p:extLst/>
          </p:nvPr>
        </p:nvGraphicFramePr>
        <p:xfrm>
          <a:off x="5445945" y="4006851"/>
          <a:ext cx="84296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5" imgW="1117115" imgH="533169" progId="Equation.DSMT4">
                  <p:embed/>
                </p:oleObj>
              </mc:Choice>
              <mc:Fallback>
                <p:oleObj name="Equation" r:id="rId5" imgW="1117115" imgH="5331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945" y="4006851"/>
                        <a:ext cx="84296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0"/>
          <p:cNvGraphicFramePr>
            <a:graphicFrameLocks noChangeAspect="1"/>
          </p:cNvGraphicFramePr>
          <p:nvPr>
            <p:extLst/>
          </p:nvPr>
        </p:nvGraphicFramePr>
        <p:xfrm>
          <a:off x="5445945" y="4578351"/>
          <a:ext cx="9001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7" imgW="1193800" imgH="533400" progId="Equation.DSMT4">
                  <p:embed/>
                </p:oleObj>
              </mc:Choice>
              <mc:Fallback>
                <p:oleObj name="Equation" r:id="rId7" imgW="1193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945" y="4578351"/>
                        <a:ext cx="900113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844998" y="884643"/>
            <a:ext cx="75434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 symmetry of counter beam force  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X-Y symmetry of transfer matrix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IP2IP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7160445" y="3708401"/>
            <a:ext cx="164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Round beam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7160445" y="4292601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= M</a:t>
            </a:r>
            <a:r>
              <a:rPr lang="en-US" altLang="ru-RU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altLang="ru-RU" sz="1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04" name="Прямая соединительная линия 15"/>
          <p:cNvCxnSpPr>
            <a:cxnSpLocks noChangeShapeType="1"/>
            <a:endCxn id="8202" idx="1"/>
          </p:cNvCxnSpPr>
          <p:nvPr/>
        </p:nvCxnSpPr>
        <p:spPr bwMode="auto">
          <a:xfrm>
            <a:off x="6374633" y="3649663"/>
            <a:ext cx="785812" cy="244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5" name="Прямая соединительная линия 18"/>
          <p:cNvCxnSpPr>
            <a:cxnSpLocks noChangeShapeType="1"/>
            <a:stCxn id="8202" idx="1"/>
          </p:cNvCxnSpPr>
          <p:nvPr/>
        </p:nvCxnSpPr>
        <p:spPr bwMode="auto">
          <a:xfrm rot="10800000" flipV="1">
            <a:off x="6374633" y="3894138"/>
            <a:ext cx="785812" cy="255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6" name="Прямая соединительная линия 21"/>
          <p:cNvCxnSpPr>
            <a:cxnSpLocks noChangeShapeType="1"/>
            <a:stCxn id="8203" idx="1"/>
          </p:cNvCxnSpPr>
          <p:nvPr/>
        </p:nvCxnSpPr>
        <p:spPr bwMode="auto">
          <a:xfrm rot="10800000">
            <a:off x="6374633" y="3721101"/>
            <a:ext cx="785812" cy="7556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7" name="Прямая соединительная линия 24"/>
          <p:cNvCxnSpPr>
            <a:cxnSpLocks noChangeShapeType="1"/>
            <a:stCxn id="8203" idx="1"/>
          </p:cNvCxnSpPr>
          <p:nvPr/>
        </p:nvCxnSpPr>
        <p:spPr bwMode="auto">
          <a:xfrm rot="10800000" flipV="1">
            <a:off x="6374633" y="4476751"/>
            <a:ext cx="785812" cy="244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3017070" y="2596902"/>
            <a:ext cx="300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requirements:</a:t>
            </a:r>
            <a:endParaRPr lang="ru-RU" altLang="ru-RU" sz="2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029637" y="5332413"/>
            <a:ext cx="659075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ru-RU" sz="1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F.M</a:t>
            </a:r>
            <a:r>
              <a:rPr lang="en-US" altLang="ru-RU" sz="1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1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Izrailev</a:t>
            </a:r>
            <a:r>
              <a:rPr lang="en-US" altLang="ru-RU" sz="1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G.M. </a:t>
            </a:r>
            <a:r>
              <a:rPr lang="en-US" altLang="ru-RU" sz="1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Tumaikin</a:t>
            </a:r>
            <a:r>
              <a:rPr lang="en-US" altLang="ru-RU" sz="1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I.B. </a:t>
            </a:r>
            <a:r>
              <a:rPr lang="en-US" altLang="ru-RU" sz="1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Vasserman</a:t>
            </a:r>
            <a:r>
              <a:rPr lang="en-US" altLang="ru-RU" sz="1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Preprint INP 79-74, </a:t>
            </a:r>
            <a:r>
              <a:rPr lang="en-US" altLang="ru-RU" sz="1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Novosibirsk,(</a:t>
            </a:r>
            <a:r>
              <a:rPr lang="en-US" altLang="ru-RU" sz="1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</a:t>
            </a:r>
            <a:r>
              <a:rPr lang="en-US" altLang="ru-RU" sz="1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ru-RU" sz="1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L.M. Barkov, et. al, Proc. </a:t>
            </a:r>
            <a:r>
              <a:rPr lang="en-US" altLang="ru-RU" sz="1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HEACC’89, Tsukuba, Japan, </a:t>
            </a:r>
            <a:r>
              <a:rPr lang="en-US" altLang="ru-RU" sz="1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p.1385</a:t>
            </a:r>
            <a:r>
              <a:rPr lang="en-US" altLang="ru-RU" sz="1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ru-RU" sz="1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altLang="ru-RU" sz="1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Krishnagopal</a:t>
            </a:r>
            <a:r>
              <a:rPr lang="en-US" altLang="ru-RU" sz="1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 </a:t>
            </a:r>
            <a:r>
              <a:rPr lang="en-US" altLang="ru-RU" sz="1400" i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Siemann</a:t>
            </a:r>
            <a:r>
              <a:rPr lang="en-US" altLang="ru-RU" sz="1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Proc. </a:t>
            </a:r>
            <a:r>
              <a:rPr lang="en-US" altLang="ru-RU" sz="1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PAC’89, Chicago, </a:t>
            </a:r>
            <a:r>
              <a:rPr lang="en-US" altLang="ru-RU" sz="1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p.836</a:t>
            </a:r>
            <a:r>
              <a:rPr lang="en-US" altLang="ru-RU" sz="1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V.V</a:t>
            </a:r>
            <a:r>
              <a:rPr lang="en-US" altLang="ru-RU" sz="1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Danilov </a:t>
            </a:r>
            <a:r>
              <a:rPr lang="en-US" alt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 EPAC’96, Barcelona, </a:t>
            </a:r>
            <a:r>
              <a:rPr lang="en-US" altLang="ru-RU" sz="14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p.1149</a:t>
            </a:r>
            <a:r>
              <a:rPr lang="en-US" altLang="ru-RU" sz="1400" b="1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4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ru-RU" sz="1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Henderson, et al., Proc. PAC’99, New York, p.410.</a:t>
            </a: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1844403" y="1693833"/>
            <a:ext cx="5544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dditional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of motion </a:t>
            </a:r>
            <a:r>
              <a:rPr lang="en-US" altLang="ru-RU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(angular momentum </a:t>
            </a:r>
            <a:r>
              <a:rPr lang="en-US" altLang="ru-RU" sz="16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1600" baseline="-250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ru-RU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ru-RU" sz="16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16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altLang="ru-RU" sz="16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ru-RU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ru-RU" sz="1600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ru-RU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en-US" altLang="ru-RU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dynamics remains nonlinear, but becomes 1D 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325014" y="1346042"/>
            <a:ext cx="384483" cy="248280"/>
          </a:xfrm>
          <a:prstGeom prst="down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7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Рисунок 9" descr="da_experim_scan_mobi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86" y="2716810"/>
            <a:ext cx="2304306" cy="149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4" descr="rbschem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863" y="981075"/>
            <a:ext cx="3638550" cy="3173413"/>
          </a:xfrm>
          <a:noFill/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96863" y="6032945"/>
            <a:ext cx="5283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 to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Round/Mobius or Long to Short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needs polarity switch in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solenoids, realignment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new orbit correction.</a:t>
            </a:r>
          </a:p>
        </p:txBody>
      </p:sp>
      <p:sp>
        <p:nvSpPr>
          <p:cNvPr id="19460" name="Line 8"/>
          <p:cNvSpPr>
            <a:spLocks noChangeShapeType="1"/>
          </p:cNvSpPr>
          <p:nvPr/>
        </p:nvSpPr>
        <p:spPr bwMode="auto">
          <a:xfrm flipH="1">
            <a:off x="3159124" y="1394686"/>
            <a:ext cx="920153" cy="891314"/>
          </a:xfrm>
          <a:prstGeom prst="line">
            <a:avLst/>
          </a:prstGeom>
          <a:ln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3635896" y="748574"/>
            <a:ext cx="4616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 beam due to coupling resonance?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simplest practical solution!</a:t>
            </a:r>
            <a:endParaRPr lang="ru-RU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Заголовок 6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Round Beams Options </a:t>
            </a:r>
            <a:r>
              <a:rPr lang="en-US" altLang="en-US" dirty="0"/>
              <a:t>@</a:t>
            </a:r>
            <a:r>
              <a:rPr lang="en-US" altLang="en-US" dirty="0" smtClean="0"/>
              <a:t> VEPP-2000</a:t>
            </a:r>
            <a:endParaRPr lang="ru-RU" altLang="en-US" dirty="0" smtClean="0"/>
          </a:p>
        </p:txBody>
      </p:sp>
      <p:pic>
        <p:nvPicPr>
          <p:cNvPr id="13321" name="Рисунок 8" descr="fig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39" y="1435100"/>
            <a:ext cx="2899246" cy="19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уга 1"/>
          <p:cNvSpPr/>
          <p:nvPr/>
        </p:nvSpPr>
        <p:spPr>
          <a:xfrm rot="6585795">
            <a:off x="4901173" y="78210"/>
            <a:ext cx="3481606" cy="4066312"/>
          </a:xfrm>
          <a:prstGeom prst="arc">
            <a:avLst/>
          </a:prstGeom>
          <a:ln w="19050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296863" y="4470677"/>
            <a:ext cx="4327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simulations and experimental tests showed insufficient dynamic aperture for regular work in circular modes options.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96863" y="5528488"/>
            <a:ext cx="48990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 600 MeV “short” FF solenoids are available.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00" y="4567743"/>
            <a:ext cx="3174350" cy="2079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192" y="4216185"/>
            <a:ext cx="200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Solenoid main coils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665277" y="4567743"/>
            <a:ext cx="499011" cy="608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7272257" y="4585517"/>
            <a:ext cx="147611" cy="575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8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 descr="orbit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650"/>
            <a:ext cx="91440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7" descr="3m1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6" descr="1m1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000125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5" descr="1m2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00125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4" descr="2m2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1000125"/>
            <a:ext cx="19288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5" name="Прямая соединительная линия 24"/>
          <p:cNvCxnSpPr>
            <a:cxnSpLocks noChangeShapeType="1"/>
          </p:cNvCxnSpPr>
          <p:nvPr/>
        </p:nvCxnSpPr>
        <p:spPr bwMode="auto">
          <a:xfrm rot="5400000" flipH="1" flipV="1">
            <a:off x="71438" y="3643313"/>
            <a:ext cx="1643062" cy="500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6" name="Прямая соединительная линия 26"/>
          <p:cNvCxnSpPr>
            <a:cxnSpLocks noChangeShapeType="1"/>
          </p:cNvCxnSpPr>
          <p:nvPr/>
        </p:nvCxnSpPr>
        <p:spPr bwMode="auto">
          <a:xfrm flipV="1">
            <a:off x="1071563" y="3071813"/>
            <a:ext cx="2143125" cy="19288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Прямая соединительная линия 28"/>
          <p:cNvCxnSpPr>
            <a:cxnSpLocks noChangeShapeType="1"/>
          </p:cNvCxnSpPr>
          <p:nvPr/>
        </p:nvCxnSpPr>
        <p:spPr bwMode="auto">
          <a:xfrm flipV="1">
            <a:off x="1571625" y="3071813"/>
            <a:ext cx="4000500" cy="20716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8" name="Прямая соединительная линия 30"/>
          <p:cNvCxnSpPr>
            <a:cxnSpLocks noChangeShapeType="1"/>
          </p:cNvCxnSpPr>
          <p:nvPr/>
        </p:nvCxnSpPr>
        <p:spPr bwMode="auto">
          <a:xfrm flipV="1">
            <a:off x="2000250" y="3071813"/>
            <a:ext cx="5500688" cy="21431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9" name="Заголовок 1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dirty="0" smtClean="0"/>
              <a:t>Beam size measurement via SR @ CCDs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r>
              <a:rPr lang="en-US" altLang="en-US" smtClean="0"/>
              <a:t>Machine tuning</a:t>
            </a:r>
          </a:p>
        </p:txBody>
      </p:sp>
      <p:pic>
        <p:nvPicPr>
          <p:cNvPr id="14339" name="Рисунок 16" descr="lsp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"/>
          <a:stretch>
            <a:fillRect/>
          </a:stretch>
        </p:blipFill>
        <p:spPr bwMode="auto">
          <a:xfrm>
            <a:off x="395288" y="3433763"/>
            <a:ext cx="5078412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3446463"/>
            <a:ext cx="260667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755650" y="981075"/>
            <a:ext cx="77771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arenR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&amp; minimization of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steerers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currents using ORM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arenR"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Lattice correction via ORM SVD analysis 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 &lt; 5%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arenR"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Betatron coupling correction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arcs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</a:t>
            </a:r>
            <a:r>
              <a:rPr lang="en-US" alt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~ 0.001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arenR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Working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point fine tuning &amp;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small shift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below coupling diagonal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rabicParenR"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Sextupoles fine tuning (chromaticity slightly undercompensated)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6511925" y="5883275"/>
            <a:ext cx="2535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000066"/>
                </a:solidFill>
                <a:latin typeface="Arial" panose="020B0604020202020204" pitchFamily="34" charset="0"/>
              </a:rPr>
              <a:t>Lifetrac by D.Shatilov, 2008</a:t>
            </a:r>
            <a:endParaRPr lang="ru-RU" altLang="en-US" sz="1400" i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3957638" y="3865563"/>
            <a:ext cx="133350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correction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3851275" y="5378450"/>
            <a:ext cx="1439863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correction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1235075" y="3200400"/>
            <a:ext cx="40322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Specific luminosity &amp; linear lattice correction</a:t>
            </a:r>
          </a:p>
        </p:txBody>
      </p:sp>
    </p:spTree>
    <p:extLst>
      <p:ext uri="{BB962C8B-B14F-4D97-AF65-F5344CB8AC3E}">
        <p14:creationId xmlns:p14="http://schemas.microsoft.com/office/powerpoint/2010/main" val="2449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flip_elect_spect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000375"/>
            <a:ext cx="340201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3" descr="flip_elect_t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981325"/>
            <a:ext cx="215582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5" descr="flip_posit_t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929188"/>
            <a:ext cx="217011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6" descr="noflip_spec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071563"/>
            <a:ext cx="6572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7" descr="noflip_tv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009650"/>
            <a:ext cx="214312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8" descr="flip_posit_spec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929188"/>
            <a:ext cx="32146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6786563" y="3071813"/>
            <a:ext cx="1928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240 MeV, </a:t>
            </a:r>
          </a:p>
          <a:p>
            <a:pPr eaLnBrk="1" hangingPunct="1"/>
            <a:r>
              <a:rPr lang="en-US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5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mA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2928938" y="2357438"/>
            <a:ext cx="64293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/>
              <a:t>0.17</a:t>
            </a:r>
            <a:endParaRPr lang="ru-RU" altLang="ru-RU" sz="1600"/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4714875" y="2357438"/>
            <a:ext cx="500063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/>
              <a:t>0.2</a:t>
            </a:r>
            <a:endParaRPr lang="ru-RU" altLang="ru-RU" sz="1600"/>
          </a:p>
        </p:txBody>
      </p:sp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7572375" y="2357438"/>
            <a:ext cx="642938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/>
              <a:t>0.25</a:t>
            </a:r>
            <a:endParaRPr lang="ru-RU" altLang="ru-RU" sz="1600"/>
          </a:p>
        </p:txBody>
      </p:sp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2879725" y="4464050"/>
            <a:ext cx="6429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/>
              <a:t>0.17</a:t>
            </a:r>
            <a:endParaRPr lang="ru-RU" altLang="ru-RU" sz="1600"/>
          </a:p>
        </p:txBody>
      </p:sp>
      <p:sp>
        <p:nvSpPr>
          <p:cNvPr id="23565" name="TextBox 14"/>
          <p:cNvSpPr txBox="1">
            <a:spLocks noChangeArrowheads="1"/>
          </p:cNvSpPr>
          <p:nvPr/>
        </p:nvSpPr>
        <p:spPr bwMode="auto">
          <a:xfrm>
            <a:off x="4714875" y="4464050"/>
            <a:ext cx="500063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/>
              <a:t>0.2</a:t>
            </a:r>
            <a:endParaRPr lang="ru-RU" altLang="ru-RU" sz="1600"/>
          </a:p>
        </p:txBody>
      </p:sp>
      <p:sp>
        <p:nvSpPr>
          <p:cNvPr id="23566" name="TextBox 15"/>
          <p:cNvSpPr txBox="1">
            <a:spLocks noChangeArrowheads="1"/>
          </p:cNvSpPr>
          <p:nvPr/>
        </p:nvSpPr>
        <p:spPr bwMode="auto">
          <a:xfrm>
            <a:off x="2857500" y="6519863"/>
            <a:ext cx="642938" cy="3189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/>
              <a:t>0.17</a:t>
            </a:r>
            <a:endParaRPr lang="ru-RU" altLang="ru-RU" sz="1600"/>
          </a:p>
        </p:txBody>
      </p:sp>
      <p:sp>
        <p:nvSpPr>
          <p:cNvPr id="23567" name="TextBox 16"/>
          <p:cNvSpPr txBox="1">
            <a:spLocks noChangeArrowheads="1"/>
          </p:cNvSpPr>
          <p:nvPr/>
        </p:nvSpPr>
        <p:spPr bwMode="auto">
          <a:xfrm>
            <a:off x="4692650" y="6519863"/>
            <a:ext cx="500063" cy="3189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72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dirty="0"/>
              <a:t>0.2</a:t>
            </a:r>
            <a:endParaRPr lang="ru-RU" altLang="ru-RU" sz="1600" dirty="0"/>
          </a:p>
        </p:txBody>
      </p:sp>
      <p:sp>
        <p:nvSpPr>
          <p:cNvPr id="23568" name="TextBox 18"/>
          <p:cNvSpPr txBox="1">
            <a:spLocks noChangeArrowheads="1"/>
          </p:cNvSpPr>
          <p:nvPr/>
        </p:nvSpPr>
        <p:spPr bwMode="auto">
          <a:xfrm>
            <a:off x="4214813" y="1143000"/>
            <a:ext cx="46434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/>
              <a:t>Pickup spectrum of the coherent oscillations</a:t>
            </a:r>
            <a:endParaRPr lang="ru-RU" altLang="ru-RU" dirty="0"/>
          </a:p>
        </p:txBody>
      </p:sp>
      <p:sp>
        <p:nvSpPr>
          <p:cNvPr id="23569" name="TextBox 19"/>
          <p:cNvSpPr txBox="1">
            <a:spLocks noChangeArrowheads="1"/>
          </p:cNvSpPr>
          <p:nvPr/>
        </p:nvSpPr>
        <p:spPr bwMode="auto">
          <a:xfrm>
            <a:off x="6241981" y="5661878"/>
            <a:ext cx="2660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Coherent beam-beam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-mode interaction with machine nonlinear resonances?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70" name="Заголовок 19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ru-RU" dirty="0" smtClean="0"/>
              <a:t>“Flip-flop” effect</a:t>
            </a:r>
            <a:endParaRPr lang="ru-RU" altLang="ru-RU" dirty="0" smtClean="0"/>
          </a:p>
        </p:txBody>
      </p:sp>
      <p:pic>
        <p:nvPicPr>
          <p:cNvPr id="23571" name="Рисунок 19" descr="islands_distrib_1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921125"/>
            <a:ext cx="2168525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3" name="TextBox 21"/>
          <p:cNvSpPr txBox="1">
            <a:spLocks noChangeArrowheads="1"/>
          </p:cNvSpPr>
          <p:nvPr/>
        </p:nvSpPr>
        <p:spPr bwMode="auto">
          <a:xfrm>
            <a:off x="928688" y="64293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TV</a:t>
            </a:r>
            <a:endParaRPr lang="ru-RU" altLang="ru-RU"/>
          </a:p>
        </p:txBody>
      </p:sp>
      <p:sp>
        <p:nvSpPr>
          <p:cNvPr id="23574" name="TextBox 22"/>
          <p:cNvSpPr txBox="1">
            <a:spLocks noChangeArrowheads="1"/>
          </p:cNvSpPr>
          <p:nvPr/>
        </p:nvSpPr>
        <p:spPr bwMode="auto">
          <a:xfrm>
            <a:off x="1071563" y="1200944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dirty="0">
                <a:solidFill>
                  <a:schemeClr val="bg1"/>
                </a:solidFill>
              </a:rPr>
              <a:t>e</a:t>
            </a:r>
            <a:r>
              <a:rPr lang="en-US" altLang="ru-RU" sz="2000" baseline="30000" dirty="0">
                <a:solidFill>
                  <a:schemeClr val="bg1"/>
                </a:solidFill>
              </a:rPr>
              <a:t>+</a:t>
            </a:r>
            <a:endParaRPr lang="ru-RU" altLang="ru-RU" sz="2000" baseline="30000" dirty="0">
              <a:solidFill>
                <a:schemeClr val="bg1"/>
              </a:solidFill>
            </a:endParaRPr>
          </a:p>
        </p:txBody>
      </p:sp>
      <p:sp>
        <p:nvSpPr>
          <p:cNvPr id="23575" name="TextBox 23"/>
          <p:cNvSpPr txBox="1">
            <a:spLocks noChangeArrowheads="1"/>
          </p:cNvSpPr>
          <p:nvPr/>
        </p:nvSpPr>
        <p:spPr bwMode="auto">
          <a:xfrm>
            <a:off x="1785938" y="2214563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chemeClr val="bg1"/>
                </a:solidFill>
              </a:rPr>
              <a:t>e</a:t>
            </a:r>
            <a:r>
              <a:rPr lang="en-US" altLang="ru-RU" sz="2000" baseline="30000">
                <a:solidFill>
                  <a:schemeClr val="bg1"/>
                </a:solidFill>
                <a:sym typeface="Symbol" panose="05050102010706020507" pitchFamily="18" charset="2"/>
              </a:rPr>
              <a:t></a:t>
            </a:r>
            <a:endParaRPr lang="ru-RU" altLang="ru-RU" sz="2000" baseline="30000">
              <a:solidFill>
                <a:schemeClr val="bg1"/>
              </a:solidFill>
            </a:endParaRPr>
          </a:p>
        </p:txBody>
      </p:sp>
      <p:sp>
        <p:nvSpPr>
          <p:cNvPr id="23576" name="TextBox 24"/>
          <p:cNvSpPr txBox="1">
            <a:spLocks noChangeArrowheads="1"/>
          </p:cNvSpPr>
          <p:nvPr/>
        </p:nvSpPr>
        <p:spPr bwMode="auto">
          <a:xfrm>
            <a:off x="3000375" y="71437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800000"/>
                </a:solidFill>
                <a:sym typeface="Symbol" panose="05050102010706020507" pitchFamily="18" charset="2"/>
              </a:rPr>
              <a:t></a:t>
            </a:r>
            <a:endParaRPr lang="ru-RU" altLang="ru-RU" sz="2000" b="1" dirty="0">
              <a:solidFill>
                <a:srgbClr val="800000"/>
              </a:solidFill>
            </a:endParaRPr>
          </a:p>
        </p:txBody>
      </p:sp>
      <p:sp>
        <p:nvSpPr>
          <p:cNvPr id="23577" name="TextBox 25"/>
          <p:cNvSpPr txBox="1">
            <a:spLocks noChangeArrowheads="1"/>
          </p:cNvSpPr>
          <p:nvPr/>
        </p:nvSpPr>
        <p:spPr bwMode="auto">
          <a:xfrm>
            <a:off x="7929563" y="714375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800000"/>
                </a:solidFill>
                <a:sym typeface="Symbol" panose="05050102010706020507" pitchFamily="18" charset="2"/>
              </a:rPr>
              <a:t></a:t>
            </a:r>
            <a:endParaRPr lang="ru-RU" altLang="ru-RU" sz="2000" b="1">
              <a:solidFill>
                <a:srgbClr val="800000"/>
              </a:solidFill>
            </a:endParaRPr>
          </a:p>
        </p:txBody>
      </p:sp>
      <p:sp>
        <p:nvSpPr>
          <p:cNvPr id="23578" name="TextBox 25"/>
          <p:cNvSpPr txBox="1">
            <a:spLocks noChangeArrowheads="1"/>
          </p:cNvSpPr>
          <p:nvPr/>
        </p:nvSpPr>
        <p:spPr bwMode="auto">
          <a:xfrm rot="-5400000">
            <a:off x="-317500" y="1754188"/>
            <a:ext cx="9286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regular</a:t>
            </a:r>
            <a:endParaRPr lang="ru-RU" altLang="ru-RU"/>
          </a:p>
        </p:txBody>
      </p:sp>
      <p:sp>
        <p:nvSpPr>
          <p:cNvPr id="23579" name="TextBox 26"/>
          <p:cNvSpPr txBox="1">
            <a:spLocks noChangeArrowheads="1"/>
          </p:cNvSpPr>
          <p:nvPr/>
        </p:nvSpPr>
        <p:spPr bwMode="auto">
          <a:xfrm rot="-5400000">
            <a:off x="-509588" y="3718158"/>
            <a:ext cx="13049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/>
              <a:t>b</a:t>
            </a:r>
            <a:r>
              <a:rPr lang="en-US" altLang="ru-RU" dirty="0" smtClean="0"/>
              <a:t>lown-up </a:t>
            </a:r>
            <a:r>
              <a:rPr lang="en-US" altLang="ru-RU" dirty="0"/>
              <a:t>e</a:t>
            </a:r>
            <a:r>
              <a:rPr lang="en-US" altLang="ru-RU" dirty="0">
                <a:sym typeface="Symbol" panose="05050102010706020507" pitchFamily="18" charset="2"/>
              </a:rPr>
              <a:t></a:t>
            </a:r>
            <a:r>
              <a:rPr lang="en-US" altLang="ru-RU" dirty="0"/>
              <a:t> </a:t>
            </a:r>
            <a:endParaRPr lang="ru-RU" altLang="ru-RU" dirty="0"/>
          </a:p>
        </p:txBody>
      </p:sp>
      <p:sp>
        <p:nvSpPr>
          <p:cNvPr id="23580" name="TextBox 27"/>
          <p:cNvSpPr txBox="1">
            <a:spLocks noChangeArrowheads="1"/>
          </p:cNvSpPr>
          <p:nvPr/>
        </p:nvSpPr>
        <p:spPr bwMode="auto">
          <a:xfrm rot="-5400000">
            <a:off x="-535781" y="5697349"/>
            <a:ext cx="13573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/>
              <a:t>b</a:t>
            </a:r>
            <a:r>
              <a:rPr lang="en-US" altLang="ru-RU" dirty="0" smtClean="0"/>
              <a:t>lown-up </a:t>
            </a:r>
            <a:r>
              <a:rPr lang="en-US" altLang="ru-RU" dirty="0"/>
              <a:t>e+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66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Flip-flop suppression with long bunch</a:t>
            </a:r>
            <a:endParaRPr lang="ru-RU" altLang="en-US" dirty="0" smtClean="0"/>
          </a:p>
        </p:txBody>
      </p:sp>
      <p:pic>
        <p:nvPicPr>
          <p:cNvPr id="25603" name="Рисунок 3" descr="sigma_vs_curr_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000500" cy="283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2" descr="sigma_vs_curr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5575"/>
            <a:ext cx="4000500" cy="28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68"/>
          <p:cNvSpPr txBox="1">
            <a:spLocks noChangeArrowheads="1"/>
          </p:cNvSpPr>
          <p:nvPr/>
        </p:nvSpPr>
        <p:spPr bwMode="auto">
          <a:xfrm>
            <a:off x="2483768" y="2943962"/>
            <a:ext cx="1285875" cy="3571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116000"/>
              </a:lnSpc>
            </a:pPr>
            <a:r>
              <a:rPr lang="en-US" altLang="ja-JP" sz="2000" dirty="0">
                <a:solidFill>
                  <a:srgbClr val="800000"/>
                </a:solidFill>
              </a:rPr>
              <a:t>U</a:t>
            </a:r>
            <a:r>
              <a:rPr lang="en-US" altLang="ja-JP" sz="2000" baseline="-25000" dirty="0">
                <a:solidFill>
                  <a:srgbClr val="800000"/>
                </a:solidFill>
              </a:rPr>
              <a:t>RF</a:t>
            </a:r>
            <a:r>
              <a:rPr lang="ru-RU" altLang="ja-JP" sz="2000" dirty="0">
                <a:solidFill>
                  <a:srgbClr val="800000"/>
                </a:solidFill>
              </a:rPr>
              <a:t>= </a:t>
            </a:r>
            <a:r>
              <a:rPr lang="en-US" altLang="ja-JP" sz="2000" dirty="0">
                <a:solidFill>
                  <a:srgbClr val="800000"/>
                </a:solidFill>
              </a:rPr>
              <a:t>35</a:t>
            </a:r>
            <a:r>
              <a:rPr lang="ru-RU" altLang="ja-JP" sz="2000" dirty="0">
                <a:solidFill>
                  <a:srgbClr val="800000"/>
                </a:solidFill>
              </a:rPr>
              <a:t> </a:t>
            </a:r>
            <a:r>
              <a:rPr lang="en-US" altLang="ja-JP" sz="2000" dirty="0">
                <a:solidFill>
                  <a:srgbClr val="800000"/>
                </a:solidFill>
              </a:rPr>
              <a:t>kV</a:t>
            </a:r>
            <a:endParaRPr lang="en-GB" altLang="en-US" sz="2000" u="sng" dirty="0">
              <a:solidFill>
                <a:srgbClr val="800000"/>
              </a:solidFill>
            </a:endParaRPr>
          </a:p>
        </p:txBody>
      </p:sp>
      <p:sp>
        <p:nvSpPr>
          <p:cNvPr id="25606" name="Text Box 68"/>
          <p:cNvSpPr txBox="1">
            <a:spLocks noChangeArrowheads="1"/>
          </p:cNvSpPr>
          <p:nvPr/>
        </p:nvSpPr>
        <p:spPr bwMode="auto">
          <a:xfrm>
            <a:off x="2467144" y="5785019"/>
            <a:ext cx="1285875" cy="3571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116000"/>
              </a:lnSpc>
            </a:pPr>
            <a:r>
              <a:rPr lang="en-US" altLang="ja-JP" sz="2000" dirty="0">
                <a:solidFill>
                  <a:srgbClr val="800000"/>
                </a:solidFill>
              </a:rPr>
              <a:t>U</a:t>
            </a:r>
            <a:r>
              <a:rPr lang="en-US" altLang="ja-JP" sz="2000" baseline="-25000" dirty="0">
                <a:solidFill>
                  <a:srgbClr val="800000"/>
                </a:solidFill>
              </a:rPr>
              <a:t>RF</a:t>
            </a:r>
            <a:r>
              <a:rPr lang="ru-RU" altLang="ja-JP" sz="2000" dirty="0">
                <a:solidFill>
                  <a:srgbClr val="800000"/>
                </a:solidFill>
              </a:rPr>
              <a:t>= </a:t>
            </a:r>
            <a:r>
              <a:rPr lang="en-US" altLang="ja-JP" sz="2000" dirty="0">
                <a:solidFill>
                  <a:srgbClr val="800000"/>
                </a:solidFill>
              </a:rPr>
              <a:t>17</a:t>
            </a:r>
            <a:r>
              <a:rPr lang="ru-RU" altLang="ja-JP" sz="2000" dirty="0">
                <a:solidFill>
                  <a:srgbClr val="800000"/>
                </a:solidFill>
              </a:rPr>
              <a:t> </a:t>
            </a:r>
            <a:r>
              <a:rPr lang="en-US" altLang="ja-JP" sz="2000" dirty="0">
                <a:solidFill>
                  <a:srgbClr val="800000"/>
                </a:solidFill>
              </a:rPr>
              <a:t>kV</a:t>
            </a:r>
            <a:endParaRPr lang="en-GB" altLang="en-US" sz="2000" u="sng" dirty="0">
              <a:solidFill>
                <a:srgbClr val="800000"/>
              </a:solidFill>
            </a:endParaRPr>
          </a:p>
        </p:txBody>
      </p:sp>
      <p:sp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5148064" y="2931944"/>
            <a:ext cx="359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 lengthening &amp; mw instability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68"/>
          <p:cNvSpPr txBox="1">
            <a:spLocks noChangeArrowheads="1"/>
          </p:cNvSpPr>
          <p:nvPr/>
        </p:nvSpPr>
        <p:spPr bwMode="auto">
          <a:xfrm>
            <a:off x="1321594" y="714375"/>
            <a:ext cx="1357312" cy="327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07988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</a:pPr>
            <a:r>
              <a:rPr lang="ru-RU" altLang="ja-JP" dirty="0">
                <a:latin typeface="Times New Roman" pitchFamily="18" charset="0"/>
                <a:cs typeface="Times New Roman" pitchFamily="18" charset="0"/>
              </a:rPr>
              <a:t>Е= 392.5 </a:t>
            </a:r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МэВ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67" y="886503"/>
            <a:ext cx="3690110" cy="1568471"/>
          </a:xfrm>
          <a:prstGeom prst="rect">
            <a:avLst/>
          </a:prstGeom>
        </p:spPr>
      </p:pic>
      <p:pic>
        <p:nvPicPr>
          <p:cNvPr id="12" name="Picture 58" descr="erun1_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56" y="5029863"/>
            <a:ext cx="2548240" cy="170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9" descr="erun1_s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256" y="3353472"/>
            <a:ext cx="2548240" cy="171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4585992" y="3408006"/>
            <a:ext cx="19355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unch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measurement with phi-dissector as a function of single beam current for different RF voltage @ 478 MeV.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595719" y="5200076"/>
            <a:ext cx="20082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spread dependence, restored from beam transverse profile measurements.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06" y="1916832"/>
            <a:ext cx="6216494" cy="360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BeamShaker</a:t>
            </a:r>
            <a:r>
              <a:rPr lang="en-US" dirty="0" smtClean="0"/>
              <a:t> (Run 2017/18)</a:t>
            </a:r>
            <a:endParaRPr lang="en-US" dirty="0"/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73092" y="4005064"/>
            <a:ext cx="24630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values: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50-100 V, 300 ns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50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endParaRPr lang="ru-RU" alt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/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rev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81.4 ns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173092" y="5588960"/>
            <a:ext cx="85310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permanent excitation of “strong” beam size prevent it from shrinkage to natural value during injection cycle of “weak” beam, or whatsoever. Very effective suppression of flip-flop meta-stable states.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large emittance results in a lifetime enhancement.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73092" y="785111"/>
            <a:ext cx="84851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 (</a:t>
            </a:r>
            <a:r>
              <a:rPr lang="en-US" alt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I.Koop</a:t>
            </a:r>
            <a:r>
              <a:rPr lang="en-US" alt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kicked bunch oscillations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decoheres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very fast in the presence of counter beam’s strongly nonlinear field. Weak and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kicks should effectively increase the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emittance,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 to quantum excitation by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wiggler.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92" y="1794934"/>
            <a:ext cx="4902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low energies emittance growth is available up to aperture restriction. That allow with the same beam-beam parameter (particles density) increase the beam current and luminosity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Shaking @ pickup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72969"/>
            <a:ext cx="5328592" cy="2398896"/>
          </a:xfrm>
          <a:prstGeom prst="rect">
            <a:avLst/>
          </a:prstGeom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3923928" y="810194"/>
            <a:ext cx="4896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Pickup signal, without counter beam, 360 MeV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07076"/>
            <a:ext cx="5328592" cy="2050806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923928" y="4030478"/>
            <a:ext cx="48965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Pickup signal, with strong counter beam, 274 MeV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652120" y="5013176"/>
            <a:ext cx="0" cy="100811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60032" y="5491995"/>
            <a:ext cx="86409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97136" y="5055567"/>
            <a:ext cx="31140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@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274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MeV: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250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 @ pickup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damp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130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1.6×10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turns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6176" y="6429375"/>
            <a:ext cx="844905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2160" y="6457564"/>
            <a:ext cx="12241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turns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323528" y="2204864"/>
            <a:ext cx="24630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Periodically excited oscillations gives the line spectrum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555776" y="2708920"/>
            <a:ext cx="1512168" cy="2880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and beam-beam parameter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673999"/>
            <a:ext cx="9003061" cy="2067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807555"/>
            <a:ext cx="4942088" cy="3773245"/>
          </a:xfrm>
          <a:prstGeom prst="rect">
            <a:avLst/>
          </a:prstGeom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525154" y="979200"/>
            <a:ext cx="1342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392 MeV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179512" y="1008909"/>
          <a:ext cx="1391779" cy="633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5" imgW="1002960" imgH="457200" progId="Equation.DSMT4">
                  <p:embed/>
                </p:oleObj>
              </mc:Choice>
              <mc:Fallback>
                <p:oleObj name="Equation" r:id="rId5" imgW="1002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008909"/>
                        <a:ext cx="1391779" cy="6330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179512" y="1874876"/>
          <a:ext cx="1391779" cy="62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7" imgW="1015920" imgH="457200" progId="Equation.DSMT4">
                  <p:embed/>
                </p:oleObj>
              </mc:Choice>
              <mc:Fallback>
                <p:oleObj name="Equation" r:id="rId7" imgW="10159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74876"/>
                        <a:ext cx="1391779" cy="624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920430" y="3250152"/>
          <a:ext cx="22431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9" imgW="1638000" imgH="457200" progId="Equation.DSMT4">
                  <p:embed/>
                </p:oleObj>
              </mc:Choice>
              <mc:Fallback>
                <p:oleObj name="Equation" r:id="rId9" imgW="163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430" y="3250152"/>
                        <a:ext cx="2243137" cy="625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732240" y="1052736"/>
            <a:ext cx="648072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alt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574334" y="2943115"/>
            <a:ext cx="648072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ru-RU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571291" y="1125339"/>
            <a:ext cx="2463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normalized beam current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1552088" y="1999385"/>
            <a:ext cx="24630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“beam-beam parameter”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67" y="3140968"/>
            <a:ext cx="6138837" cy="36745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9" y="753524"/>
            <a:ext cx="5313599" cy="34405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929714" y="5328205"/>
            <a:ext cx="1904903" cy="8302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CMD-3 luminosity</a:t>
            </a:r>
            <a:r>
              <a:rPr lang="en-US" altLang="ru-RU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averaged over 10% of best runs</a:t>
            </a:r>
            <a:endParaRPr lang="ru-RU" altLang="ru-RU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217609" y="2824802"/>
            <a:ext cx="1621984" cy="2769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-2018</a:t>
            </a:r>
            <a:r>
              <a:rPr lang="en-US" alt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501448" y="908720"/>
            <a:ext cx="1738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Below 500 MeV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97634" y="2333863"/>
            <a:ext cx="1738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Above 500 MeV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 flipV="1">
            <a:off x="4571999" y="1035362"/>
            <a:ext cx="888814" cy="66892"/>
          </a:xfrm>
          <a:prstGeom prst="line">
            <a:avLst/>
          </a:prstGeom>
          <a:ln>
            <a:solidFill>
              <a:srgbClr val="FFC000"/>
            </a:solidFill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4860030" y="1278052"/>
            <a:ext cx="691392" cy="1358860"/>
          </a:xfrm>
          <a:prstGeom prst="line">
            <a:avLst/>
          </a:prstGeom>
          <a:ln>
            <a:solidFill>
              <a:srgbClr val="0070C0"/>
            </a:solidFill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4860030" y="1733782"/>
            <a:ext cx="691391" cy="615098"/>
          </a:xfrm>
          <a:prstGeom prst="line">
            <a:avLst/>
          </a:prstGeom>
          <a:ln>
            <a:solidFill>
              <a:srgbClr val="800080"/>
            </a:solidFill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4823704" y="2676078"/>
            <a:ext cx="773930" cy="289091"/>
          </a:xfrm>
          <a:prstGeom prst="line">
            <a:avLst/>
          </a:prstGeom>
          <a:ln>
            <a:solidFill>
              <a:srgbClr val="92D050"/>
            </a:solidFill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127621" y="4966181"/>
            <a:ext cx="29347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Highest luminosity achieved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peak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ru-R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×10</a:t>
            </a:r>
            <a:r>
              <a:rPr lang="ru-RU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31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cm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2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1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@ 550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MeV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 rot="20489291">
            <a:off x="4001340" y="4327654"/>
            <a:ext cx="1948067" cy="24622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</a:t>
            </a:r>
            <a:r>
              <a:rPr lang="en-US" sz="1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600" baseline="300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sz="1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scaling law</a:t>
            </a:r>
            <a:endParaRPr lang="en-US" sz="1600" dirty="0">
              <a:solidFill>
                <a:srgbClr val="FF7C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677318" y="1671999"/>
            <a:ext cx="1395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new IC</a:t>
            </a:r>
            <a:endParaRPr lang="ru-RU" alt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2338766" y="2030813"/>
            <a:ext cx="630901" cy="606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2487331" y="2026742"/>
            <a:ext cx="1415494" cy="37340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1405609" y="1672911"/>
            <a:ext cx="286072" cy="675969"/>
          </a:xfrm>
          <a:prstGeom prst="rightBrac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1763689" y="2959806"/>
            <a:ext cx="432048" cy="541202"/>
          </a:xfrm>
          <a:prstGeom prst="line">
            <a:avLst/>
          </a:prstGeom>
          <a:ln>
            <a:solidFill>
              <a:srgbClr val="BEC8FA"/>
            </a:solidFill>
            <a:headEnd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061407" y="2594599"/>
            <a:ext cx="1425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BEC8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run</a:t>
            </a:r>
            <a:endParaRPr lang="ru-RU" altLang="en-US" b="1" dirty="0">
              <a:solidFill>
                <a:srgbClr val="BEC8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BINP </a:t>
            </a:r>
            <a:r>
              <a:rPr lang="en-US" dirty="0"/>
              <a:t>a</a:t>
            </a:r>
            <a:r>
              <a:rPr lang="en-US" dirty="0" smtClean="0"/>
              <a:t>ccelerator </a:t>
            </a:r>
            <a:r>
              <a:rPr lang="en-US" dirty="0" smtClean="0"/>
              <a:t>complex layout</a:t>
            </a:r>
            <a:endParaRPr lang="en-US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"/>
          <a:stretch/>
        </p:blipFill>
        <p:spPr>
          <a:xfrm>
            <a:off x="35496" y="1810512"/>
            <a:ext cx="9076336" cy="4068247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1403648" y="5620958"/>
            <a:ext cx="0" cy="576064"/>
          </a:xfrm>
          <a:prstGeom prst="line">
            <a:avLst/>
          </a:prstGeom>
          <a:ln>
            <a:solidFill>
              <a:srgbClr val="96FF3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300192" y="4180798"/>
            <a:ext cx="0" cy="2086491"/>
          </a:xfrm>
          <a:prstGeom prst="line">
            <a:avLst/>
          </a:prstGeom>
          <a:ln>
            <a:solidFill>
              <a:srgbClr val="96FF3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259632" y="598099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Injection </a:t>
            </a:r>
            <a:r>
              <a:rPr lang="en-US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and </a:t>
            </a:r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transfer lines</a:t>
            </a:r>
            <a:endParaRPr lang="ru-RU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24128" y="3028670"/>
            <a:ext cx="792088" cy="288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VEPP-3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0272" y="1577528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VEPP-4M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722" y="5796024"/>
            <a:ext cx="126416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VEPP-2000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8806" y="4947044"/>
            <a:ext cx="5040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96726" y="3943644"/>
            <a:ext cx="9680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56127" y="3731803"/>
            <a:ext cx="792088" cy="288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34" y="3028670"/>
            <a:ext cx="1635960" cy="100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0" y="4031951"/>
            <a:ext cx="1706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Beamline to VEPP-2000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m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 flipH="1" flipV="1">
            <a:off x="1463408" y="4294776"/>
            <a:ext cx="438315" cy="929267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2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2180" y="4941168"/>
            <a:ext cx="1523920" cy="103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6748104" y="5973243"/>
            <a:ext cx="1611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Beamline to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VEPP-4M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9512" y="947340"/>
            <a:ext cx="4934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 Parameters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Energy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395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rate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12.5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4.0·10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(70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rate e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12.5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4.0·10</a:t>
            </a:r>
            <a:r>
              <a:rPr lang="ru-RU" sz="1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8" descr="IMG_00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6838" y="2492896"/>
            <a:ext cx="1009845" cy="73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3563888" y="3261537"/>
            <a:ext cx="12241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System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 flipV="1">
            <a:off x="4283968" y="3463021"/>
            <a:ext cx="382854" cy="614051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987183" y="4801034"/>
            <a:ext cx="1700665" cy="53641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94" t="5846" r="3644" b="19294"/>
          <a:stretch/>
        </p:blipFill>
        <p:spPr>
          <a:xfrm>
            <a:off x="7653362" y="3444183"/>
            <a:ext cx="1126673" cy="91589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597288" y="4388428"/>
            <a:ext cx="1223184" cy="184666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 VEPP-3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6584933" y="3884841"/>
            <a:ext cx="1012355" cy="5880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45879" y="783845"/>
            <a:ext cx="3849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Tour over BINP facilities today @ 18:00</a:t>
            </a:r>
            <a:endParaRPr lang="en-US" sz="1600" i="1" dirty="0" smtClean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319125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" y="4276476"/>
            <a:ext cx="2730122" cy="16326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luminosity integral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1517302"/>
            <a:ext cx="432048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,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1517302"/>
            <a:ext cx="144016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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37047"/>
            <a:ext cx="216024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̍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1433" y="1537047"/>
            <a:ext cx="426991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4448" y="1537047"/>
            <a:ext cx="360040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*0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259632" y="3862922"/>
            <a:ext cx="0" cy="430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91680" y="3862922"/>
            <a:ext cx="0" cy="430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123728" y="3862922"/>
            <a:ext cx="0" cy="430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7" idx="0"/>
          </p:cNvCxnSpPr>
          <p:nvPr/>
        </p:nvCxnSpPr>
        <p:spPr>
          <a:xfrm>
            <a:off x="8174929" y="1537047"/>
            <a:ext cx="1414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87524" y="6102531"/>
            <a:ext cx="3384376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Lowest energy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 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obtained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1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colliders</a:t>
            </a:r>
            <a:endParaRPr lang="en-US" altLang="ru-RU" sz="1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712" y="1537047"/>
            <a:ext cx="216024" cy="30777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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48" y="4189542"/>
            <a:ext cx="4871658" cy="253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energy measurements: CBS system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2448"/>
            <a:ext cx="6732240" cy="3604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08" y="4653136"/>
            <a:ext cx="4392488" cy="2146828"/>
          </a:xfrm>
          <a:prstGeom prst="rect">
            <a:avLst/>
          </a:prstGeom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88654" y="6237312"/>
            <a:ext cx="388219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ru-RU" sz="1400" i="1" dirty="0" smtClean="0">
                <a:solidFill>
                  <a:srgbClr val="000066"/>
                </a:solidFill>
              </a:rPr>
              <a:t>E.V. </a:t>
            </a:r>
            <a:r>
              <a:rPr lang="en-US" altLang="ru-RU" sz="1400" i="1" dirty="0" err="1" smtClean="0">
                <a:solidFill>
                  <a:srgbClr val="000066"/>
                </a:solidFill>
              </a:rPr>
              <a:t>Abakumova</a:t>
            </a:r>
            <a:r>
              <a:rPr lang="en-US" altLang="ru-RU" sz="1400" i="1" dirty="0" smtClean="0">
                <a:solidFill>
                  <a:srgbClr val="000066"/>
                </a:solidFill>
              </a:rPr>
              <a:t> et al., </a:t>
            </a:r>
            <a:r>
              <a:rPr lang="en-US" altLang="ru-RU" sz="1400" i="1" dirty="0">
                <a:solidFill>
                  <a:srgbClr val="000066"/>
                </a:solidFill>
              </a:rPr>
              <a:t>PRL 110 2013 140402</a:t>
            </a:r>
            <a:endParaRPr lang="en-US" altLang="ru-RU" sz="1400" i="1" dirty="0" smtClean="0">
              <a:solidFill>
                <a:srgbClr val="000066"/>
              </a:solidFill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2321496" y="5093782"/>
            <a:ext cx="2304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Backscattered photons spectrum edge: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r>
              <a:rPr lang="en-US" altLang="ru-RU" smtClean="0"/>
              <a:t>Summary</a:t>
            </a:r>
            <a:endParaRPr lang="ru-RU" altLang="ru-RU" smtClean="0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71500" y="857250"/>
            <a:ext cx="8215313" cy="497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BINP injection complex </a:t>
            </a:r>
            <a:r>
              <a:rPr lang="en-GB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routinely </a:t>
            </a:r>
            <a:r>
              <a:rPr lang="en-GB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serves </a:t>
            </a:r>
            <a:r>
              <a:rPr lang="en-GB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colliders.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GB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VEPP-4M </a:t>
            </a:r>
            <a:r>
              <a:rPr lang="en-GB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started the program</a:t>
            </a:r>
            <a:r>
              <a:rPr lang="en-GB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GB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high energy range </a:t>
            </a:r>
            <a:r>
              <a:rPr lang="en-GB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resonance depolarization system for precise energy control</a:t>
            </a:r>
            <a:r>
              <a:rPr lang="en-GB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VEPP-2000 with new BINP injector and upgraded booster started data taking in all energy range of 200–1000 MeV with a luminosity increased in a factor of 2-5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Round beams concept gives the luminosity enhancement @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VEPP</a:t>
            </a:r>
            <a:r>
              <a:rPr lang="en-US" sz="2000" dirty="0"/>
              <a:t>‑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Novel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(“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beamshaking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 for effective emittance control allow to suppress flip-flop effect and increase beams intensity at middle energies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Ongoing run is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devoted to energy range above 500 MeV with intent to achieve the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en-US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luminosity at 1 GeV.</a:t>
            </a:r>
            <a:endParaRPr lang="ru-RU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03983" y="6174159"/>
            <a:ext cx="5150346" cy="3183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00000"/>
                </a:solidFill>
                <a:latin typeface="Courier New" pitchFamily="49" charset="0"/>
                <a:ea typeface="+mj-ea"/>
                <a:cs typeface="Courier New" pitchFamily="49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9pPr>
          </a:lstStyle>
          <a:p>
            <a:r>
              <a:rPr lang="en-US" altLang="ru-RU" sz="2000" dirty="0" smtClean="0"/>
              <a:t>Thank you for your attention</a:t>
            </a: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4926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>
          <a:xfrm>
            <a:off x="5028408" y="190501"/>
            <a:ext cx="3998912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Super-CT Project</a:t>
            </a:r>
            <a:endParaRPr lang="ru-RU" sz="4000" dirty="0"/>
          </a:p>
        </p:txBody>
      </p:sp>
      <p:pic>
        <p:nvPicPr>
          <p:cNvPr id="13314" name="Picture 2" descr="D:\Users Documents\Berkaev\Documents\Rabota\Accelerators\CT-Factory\CT-Injector\A. Levichev\sct_layout_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1557338"/>
            <a:ext cx="89281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154509" y="5359401"/>
            <a:ext cx="890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Thermionic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 Gun</a:t>
            </a:r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82627" y="3521075"/>
            <a:ext cx="1127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prstClr val="black"/>
                </a:solidFill>
                <a:latin typeface="Calibri" pitchFamily="34" charset="0"/>
              </a:rPr>
              <a:t>Polarized e- Gun</a:t>
            </a:r>
            <a:endParaRPr lang="ru-RU" sz="11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2227" y="4240215"/>
            <a:ext cx="955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prstClr val="black"/>
                </a:solidFill>
                <a:latin typeface="Calibri" pitchFamily="34" charset="0"/>
              </a:rPr>
              <a:t>e- Photogun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prstClr val="black"/>
                </a:solidFill>
                <a:latin typeface="Calibri" pitchFamily="34" charset="0"/>
              </a:rPr>
              <a:t>1 nC, 3 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100">
                <a:solidFill>
                  <a:prstClr val="black"/>
                </a:solidFill>
                <a:latin typeface="Calibri" pitchFamily="34" charset="0"/>
              </a:rPr>
              <a:t>Δ</a:t>
            </a:r>
            <a:r>
              <a:rPr lang="en-US" sz="1100">
                <a:solidFill>
                  <a:prstClr val="black"/>
                </a:solidFill>
                <a:latin typeface="Calibri" pitchFamily="34" charset="0"/>
              </a:rPr>
              <a:t>E/E ~ 0.5 %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prstClr val="black"/>
                </a:solidFill>
                <a:latin typeface="Calibri" pitchFamily="34" charset="0"/>
              </a:rPr>
              <a:t>(total charge)</a:t>
            </a:r>
            <a:endParaRPr lang="ru-RU" sz="11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42069" y="5686427"/>
            <a:ext cx="16240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70C0"/>
                </a:solidFill>
                <a:latin typeface="Calibri" pitchFamily="34" charset="0"/>
              </a:rPr>
              <a:t>e- 1 GeV + 1.5 </a:t>
            </a:r>
            <a:r>
              <a:rPr lang="en-US" sz="1100" dirty="0" err="1">
                <a:solidFill>
                  <a:srgbClr val="0070C0"/>
                </a:solidFill>
                <a:latin typeface="Calibri" pitchFamily="34" charset="0"/>
              </a:rPr>
              <a:t>Gev</a:t>
            </a:r>
            <a:r>
              <a:rPr lang="en-US" sz="11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1100" dirty="0" err="1">
                <a:solidFill>
                  <a:srgbClr val="0070C0"/>
                </a:solidFill>
                <a:latin typeface="Calibri" pitchFamily="34" charset="0"/>
              </a:rPr>
              <a:t>Linacs</a:t>
            </a:r>
            <a:endParaRPr lang="en-US" sz="1100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070C0"/>
                </a:solidFill>
                <a:latin typeface="Calibri" pitchFamily="34" charset="0"/>
              </a:rPr>
              <a:t>AS – 16 + 24</a:t>
            </a:r>
            <a:endParaRPr lang="ru-RU" sz="1100" i="1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070C0"/>
                </a:solidFill>
                <a:latin typeface="Calibri" pitchFamily="34" charset="0"/>
              </a:rPr>
              <a:t>Klystron – 8 + 12</a:t>
            </a:r>
            <a:endParaRPr lang="ru-RU" sz="1100" i="1" dirty="0">
              <a:solidFill>
                <a:srgbClr val="0070C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0070C0"/>
                </a:solidFill>
                <a:latin typeface="Calibri" pitchFamily="34" charset="0"/>
              </a:rPr>
              <a:t>Length</a:t>
            </a:r>
            <a:r>
              <a:rPr lang="ru-RU" sz="1100" i="1" dirty="0">
                <a:solidFill>
                  <a:srgbClr val="0070C0"/>
                </a:solidFill>
                <a:latin typeface="Calibri" pitchFamily="34" charset="0"/>
              </a:rPr>
              <a:t> – </a:t>
            </a:r>
            <a:r>
              <a:rPr lang="en-US" sz="1100" i="1" dirty="0">
                <a:solidFill>
                  <a:srgbClr val="0070C0"/>
                </a:solidFill>
                <a:latin typeface="Calibri" pitchFamily="34" charset="0"/>
              </a:rPr>
              <a:t>72 m + 96 m</a:t>
            </a:r>
            <a:endParaRPr lang="ru-RU" sz="11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2527300" y="3074990"/>
            <a:ext cx="11064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70C0"/>
                </a:solidFill>
                <a:latin typeface="Calibri" pitchFamily="34" charset="0"/>
              </a:rPr>
              <a:t>e- 1.5 GeV Linac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solidFill>
                  <a:srgbClr val="0070C0"/>
                </a:solidFill>
                <a:latin typeface="Calibri" pitchFamily="34" charset="0"/>
              </a:rPr>
              <a:t>AS – 24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solidFill>
                  <a:srgbClr val="0070C0"/>
                </a:solidFill>
                <a:latin typeface="Calibri" pitchFamily="34" charset="0"/>
              </a:rPr>
              <a:t>Klystrons – 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solidFill>
                  <a:srgbClr val="0070C0"/>
                </a:solidFill>
                <a:latin typeface="Calibri" pitchFamily="34" charset="0"/>
              </a:rPr>
              <a:t>Length – 96 m</a:t>
            </a:r>
            <a:endParaRPr lang="ru-RU" sz="1100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2093915" y="5029200"/>
            <a:ext cx="1165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FF0000"/>
                </a:solidFill>
                <a:latin typeface="Calibri" pitchFamily="34" charset="0"/>
              </a:rPr>
              <a:t>e+ 1.5 GeV Linac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solidFill>
                  <a:srgbClr val="FF0000"/>
                </a:solidFill>
                <a:latin typeface="Calibri" pitchFamily="34" charset="0"/>
              </a:rPr>
              <a:t>AS – 24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solidFill>
                  <a:srgbClr val="FF0000"/>
                </a:solidFill>
                <a:latin typeface="Calibri" pitchFamily="34" charset="0"/>
              </a:rPr>
              <a:t>Klystrons – 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solidFill>
                  <a:srgbClr val="FF0000"/>
                </a:solidFill>
                <a:latin typeface="Calibri" pitchFamily="34" charset="0"/>
              </a:rPr>
              <a:t>Length – 96 m</a:t>
            </a: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3724275" y="4813300"/>
            <a:ext cx="1049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prstClr val="black"/>
                </a:solidFill>
                <a:latin typeface="Calibri" pitchFamily="34" charset="0"/>
              </a:rPr>
              <a:t>Damping 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prstClr val="black"/>
                </a:solidFill>
                <a:latin typeface="Calibri" pitchFamily="34" charset="0"/>
              </a:rPr>
              <a:t>e+ 1 – 1.5  GeV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4941890" y="3759202"/>
            <a:ext cx="103663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prstClr val="black"/>
                </a:solidFill>
                <a:latin typeface="Calibri" pitchFamily="34" charset="0"/>
              </a:rPr>
              <a:t>1 GeV Linac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solidFill>
                  <a:prstClr val="black"/>
                </a:solidFill>
                <a:latin typeface="Calibri" pitchFamily="34" charset="0"/>
              </a:rPr>
              <a:t>AS – 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solidFill>
                  <a:prstClr val="black"/>
                </a:solidFill>
                <a:latin typeface="Calibri" pitchFamily="34" charset="0"/>
              </a:rPr>
              <a:t>Klystrons –  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>
                <a:solidFill>
                  <a:prstClr val="black"/>
                </a:solidFill>
                <a:latin typeface="Calibri" pitchFamily="34" charset="0"/>
              </a:rPr>
              <a:t>Length – 72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1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323" name="TextBox 12"/>
          <p:cNvSpPr txBox="1">
            <a:spLocks noChangeArrowheads="1"/>
          </p:cNvSpPr>
          <p:nvPr/>
        </p:nvSpPr>
        <p:spPr bwMode="auto">
          <a:xfrm>
            <a:off x="2441577" y="4645025"/>
            <a:ext cx="815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prstClr val="black"/>
                </a:solidFill>
                <a:latin typeface="Calibri" pitchFamily="34" charset="0"/>
              </a:rPr>
              <a:t>Debuncher</a:t>
            </a:r>
            <a:endParaRPr lang="ru-RU" sz="11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4081465" y="4097340"/>
            <a:ext cx="8715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prstClr val="black"/>
                </a:solidFill>
                <a:latin typeface="Calibri" pitchFamily="34" charset="0"/>
              </a:rPr>
              <a:t>Compressor</a:t>
            </a:r>
            <a:endParaRPr lang="ru-RU" sz="11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325" name="TextBox 14"/>
          <p:cNvSpPr txBox="1">
            <a:spLocks noChangeArrowheads="1"/>
          </p:cNvSpPr>
          <p:nvPr/>
        </p:nvSpPr>
        <p:spPr bwMode="auto">
          <a:xfrm>
            <a:off x="4638677" y="2389188"/>
            <a:ext cx="779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itchFamily="34" charset="0"/>
              </a:rPr>
              <a:t>Damping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itchFamily="34" charset="0"/>
              </a:rPr>
              <a:t>Wiggler</a:t>
            </a:r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326" name="TextBox 15"/>
          <p:cNvSpPr txBox="1">
            <a:spLocks noChangeArrowheads="1"/>
          </p:cNvSpPr>
          <p:nvPr/>
        </p:nvSpPr>
        <p:spPr bwMode="auto">
          <a:xfrm>
            <a:off x="7953377" y="1884363"/>
            <a:ext cx="3032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itchFamily="34" charset="0"/>
              </a:rPr>
              <a:t>IP</a:t>
            </a:r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327" name="TextBox 16"/>
          <p:cNvSpPr txBox="1">
            <a:spLocks noChangeArrowheads="1"/>
          </p:cNvSpPr>
          <p:nvPr/>
        </p:nvSpPr>
        <p:spPr bwMode="auto">
          <a:xfrm>
            <a:off x="5441950" y="2973388"/>
            <a:ext cx="8191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itchFamily="34" charset="0"/>
              </a:rPr>
              <a:t>RF System</a:t>
            </a:r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328" name="TextBox 17"/>
          <p:cNvSpPr txBox="1">
            <a:spLocks noChangeArrowheads="1"/>
          </p:cNvSpPr>
          <p:nvPr/>
        </p:nvSpPr>
        <p:spPr bwMode="auto">
          <a:xfrm>
            <a:off x="5053015" y="1325563"/>
            <a:ext cx="777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Damping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itchFamily="34" charset="0"/>
              </a:rPr>
              <a:t>Wiggler</a:t>
            </a:r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329" name="TextBox 18"/>
          <p:cNvSpPr txBox="1">
            <a:spLocks noChangeArrowheads="1"/>
          </p:cNvSpPr>
          <p:nvPr/>
        </p:nvSpPr>
        <p:spPr bwMode="auto">
          <a:xfrm>
            <a:off x="8366127" y="3686177"/>
            <a:ext cx="77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itchFamily="34" charset="0"/>
              </a:rPr>
              <a:t>Damping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itchFamily="34" charset="0"/>
              </a:rPr>
              <a:t>Wiggler</a:t>
            </a:r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330" name="TextBox 19"/>
          <p:cNvSpPr txBox="1">
            <a:spLocks noChangeArrowheads="1"/>
          </p:cNvSpPr>
          <p:nvPr/>
        </p:nvSpPr>
        <p:spPr bwMode="auto">
          <a:xfrm>
            <a:off x="6529388" y="4032252"/>
            <a:ext cx="779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itchFamily="34" charset="0"/>
              </a:rPr>
              <a:t>Damping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itchFamily="34" charset="0"/>
              </a:rPr>
              <a:t>Wiggler</a:t>
            </a:r>
            <a:endParaRPr lang="ru-RU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331" name="TextBox 24"/>
          <p:cNvSpPr txBox="1">
            <a:spLocks noChangeArrowheads="1"/>
          </p:cNvSpPr>
          <p:nvPr/>
        </p:nvSpPr>
        <p:spPr bwMode="auto">
          <a:xfrm>
            <a:off x="6205538" y="2452688"/>
            <a:ext cx="723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itchFamily="34" charset="0"/>
              </a:rPr>
              <a:t>Siberian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itchFamily="34" charset="0"/>
              </a:rPr>
              <a:t>Snake</a:t>
            </a:r>
          </a:p>
        </p:txBody>
      </p:sp>
      <p:sp>
        <p:nvSpPr>
          <p:cNvPr id="13332" name="TextBox 25"/>
          <p:cNvSpPr txBox="1">
            <a:spLocks noChangeArrowheads="1"/>
          </p:cNvSpPr>
          <p:nvPr/>
        </p:nvSpPr>
        <p:spPr bwMode="auto">
          <a:xfrm>
            <a:off x="7073900" y="1606552"/>
            <a:ext cx="47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itchFamily="34" charset="0"/>
              </a:rPr>
              <a:t>Crab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itchFamily="34" charset="0"/>
              </a:rPr>
              <a:t>Sext</a:t>
            </a:r>
          </a:p>
        </p:txBody>
      </p:sp>
      <p:sp>
        <p:nvSpPr>
          <p:cNvPr id="13333" name="TextBox 26"/>
          <p:cNvSpPr txBox="1">
            <a:spLocks noChangeArrowheads="1"/>
          </p:cNvSpPr>
          <p:nvPr/>
        </p:nvSpPr>
        <p:spPr bwMode="auto">
          <a:xfrm>
            <a:off x="8372475" y="2303465"/>
            <a:ext cx="46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itchFamily="34" charset="0"/>
              </a:rPr>
              <a:t>Crab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>
                <a:solidFill>
                  <a:prstClr val="black"/>
                </a:solidFill>
                <a:latin typeface="Calibri" pitchFamily="34" charset="0"/>
              </a:rPr>
              <a:t>Sext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54077" y="4906963"/>
            <a:ext cx="282575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3316" idx="2"/>
          </p:cNvCxnSpPr>
          <p:nvPr/>
        </p:nvCxnSpPr>
        <p:spPr>
          <a:xfrm flipH="1">
            <a:off x="1136650" y="3783013"/>
            <a:ext cx="109538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498725" y="3916365"/>
            <a:ext cx="128588" cy="363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4640265" y="3779840"/>
            <a:ext cx="223837" cy="1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5103813" y="2851152"/>
            <a:ext cx="1128712" cy="15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162675" y="2911477"/>
            <a:ext cx="393700" cy="58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808790" y="2789238"/>
            <a:ext cx="1144587" cy="969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3331" idx="3"/>
          </p:cNvCxnSpPr>
          <p:nvPr/>
        </p:nvCxnSpPr>
        <p:spPr>
          <a:xfrm>
            <a:off x="6929440" y="2684465"/>
            <a:ext cx="1603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3331" idx="0"/>
          </p:cNvCxnSpPr>
          <p:nvPr/>
        </p:nvCxnSpPr>
        <p:spPr>
          <a:xfrm flipH="1" flipV="1">
            <a:off x="6529388" y="2068515"/>
            <a:ext cx="38100" cy="384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3331" idx="1"/>
          </p:cNvCxnSpPr>
          <p:nvPr/>
        </p:nvCxnSpPr>
        <p:spPr>
          <a:xfrm flipH="1" flipV="1">
            <a:off x="4745038" y="2260602"/>
            <a:ext cx="1460500" cy="423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3324" idx="1"/>
          </p:cNvCxnSpPr>
          <p:nvPr/>
        </p:nvCxnSpPr>
        <p:spPr>
          <a:xfrm>
            <a:off x="3686175" y="4186238"/>
            <a:ext cx="395288" cy="42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3323" idx="0"/>
          </p:cNvCxnSpPr>
          <p:nvPr/>
        </p:nvCxnSpPr>
        <p:spPr>
          <a:xfrm flipV="1">
            <a:off x="2849565" y="4494213"/>
            <a:ext cx="193675" cy="150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331913" y="5326065"/>
            <a:ext cx="296867" cy="38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093913" y="4813300"/>
            <a:ext cx="10160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54075" y="5546725"/>
            <a:ext cx="53975" cy="201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9" name="Text Box 5"/>
          <p:cNvSpPr txBox="1">
            <a:spLocks noChangeArrowheads="1"/>
          </p:cNvSpPr>
          <p:nvPr/>
        </p:nvSpPr>
        <p:spPr bwMode="auto">
          <a:xfrm>
            <a:off x="63500" y="187327"/>
            <a:ext cx="436403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 panose="020F0502020204030204"/>
              </a:rPr>
              <a:t>RF </a:t>
            </a:r>
            <a:r>
              <a:rPr lang="en-US" sz="1000" b="1" dirty="0" err="1" smtClean="0">
                <a:solidFill>
                  <a:prstClr val="black"/>
                </a:solidFill>
                <a:latin typeface="Calibri" panose="020F0502020204030204"/>
              </a:rPr>
              <a:t>photogun</a:t>
            </a:r>
            <a:r>
              <a:rPr lang="en-US" sz="1000" dirty="0" smtClean="0">
                <a:solidFill>
                  <a:prstClr val="black"/>
                </a:solidFill>
                <a:latin typeface="Calibri" panose="020F0502020204030204"/>
              </a:rPr>
              <a:t>: beam charge is 1 </a:t>
            </a:r>
            <a:r>
              <a:rPr lang="en-US" sz="1000" dirty="0" err="1" smtClean="0">
                <a:solidFill>
                  <a:prstClr val="black"/>
                </a:solidFill>
                <a:latin typeface="Calibri" panose="020F0502020204030204"/>
              </a:rPr>
              <a:t>nC</a:t>
            </a:r>
            <a:r>
              <a:rPr lang="en-US" sz="1000" dirty="0" smtClean="0">
                <a:solidFill>
                  <a:prstClr val="black"/>
                </a:solidFill>
                <a:latin typeface="Calibri" panose="020F0502020204030204"/>
              </a:rPr>
              <a:t>, laser length is 266 nm, laser energy is up to 3 </a:t>
            </a:r>
            <a:r>
              <a:rPr lang="en-US" sz="1000" dirty="0" err="1" smtClean="0">
                <a:solidFill>
                  <a:prstClr val="black"/>
                </a:solidFill>
                <a:latin typeface="Calibri" panose="020F0502020204030204"/>
              </a:rPr>
              <a:t>mJ</a:t>
            </a:r>
            <a:r>
              <a:rPr lang="en-US" sz="1000" dirty="0" smtClean="0">
                <a:solidFill>
                  <a:prstClr val="black"/>
                </a:solidFill>
                <a:latin typeface="Calibri" panose="020F0502020204030204"/>
              </a:rPr>
              <a:t>, laser pulse length is not more 10 </a:t>
            </a:r>
            <a:r>
              <a:rPr lang="en-US" sz="1000" dirty="0" err="1" smtClean="0">
                <a:solidFill>
                  <a:prstClr val="black"/>
                </a:solidFill>
                <a:latin typeface="Calibri" panose="020F0502020204030204"/>
              </a:rPr>
              <a:t>ps</a:t>
            </a:r>
            <a:r>
              <a:rPr lang="en-US" sz="1000" dirty="0" smtClean="0">
                <a:solidFill>
                  <a:prstClr val="black"/>
                </a:solidFill>
                <a:latin typeface="Calibri" panose="020F0502020204030204"/>
              </a:rPr>
              <a:t>, metallic cathode, beam energy is at least 5 MeV, beam energy spread for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Calibri" panose="020F0502020204030204"/>
              </a:rPr>
              <a:t>total charge is not more 0.5%, </a:t>
            </a:r>
            <a:r>
              <a:rPr lang="en-US" sz="1000" dirty="0" err="1" smtClean="0">
                <a:solidFill>
                  <a:prstClr val="black"/>
                </a:solidFill>
                <a:latin typeface="Calibri" panose="020F0502020204030204"/>
              </a:rPr>
              <a:t>rms</a:t>
            </a:r>
            <a:r>
              <a:rPr lang="en-US" sz="1000" dirty="0" smtClean="0">
                <a:solidFill>
                  <a:prstClr val="black"/>
                </a:solidFill>
                <a:latin typeface="Calibri" panose="020F0502020204030204"/>
              </a:rPr>
              <a:t> beam length is about 1 mm (3 </a:t>
            </a:r>
            <a:r>
              <a:rPr lang="en-US" sz="1000" dirty="0" err="1" smtClean="0">
                <a:solidFill>
                  <a:prstClr val="black"/>
                </a:solidFill>
                <a:latin typeface="Calibri" panose="020F0502020204030204"/>
              </a:rPr>
              <a:t>ps</a:t>
            </a:r>
            <a:r>
              <a:rPr lang="en-US" sz="1000" dirty="0" smtClean="0">
                <a:solidFill>
                  <a:prstClr val="black"/>
                </a:solidFill>
                <a:latin typeface="Calibri" panose="020F0502020204030204"/>
              </a:rPr>
              <a:t>)  </a:t>
            </a:r>
            <a:endParaRPr lang="ru-RU" sz="10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prstClr val="black"/>
                </a:solidFill>
                <a:latin typeface="Calibri" panose="020F0502020204030204"/>
              </a:rPr>
              <a:t>Accelerating </a:t>
            </a: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structure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: TW, constant impedance (geometry), length is 3 m, quasi-constant electric field distribution, energy gain is 22 MeV/m, beam energy per structure is 66 MeV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Klystron: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 peak power is 50 MW, repetition rate is 50 Hz, pulse length is up to 5 </a:t>
            </a:r>
            <a:r>
              <a:rPr lang="el-GR" sz="1000" dirty="0">
                <a:solidFill>
                  <a:prstClr val="black"/>
                </a:solidFill>
                <a:latin typeface="Calibri" panose="020F0502020204030204"/>
                <a:cs typeface="Arial" charset="0"/>
              </a:rPr>
              <a:t>μ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RF module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: 1 klystron, 2 accelerating strictures, electric field amplitude is 27 MV/m, gap between structures is 1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Thermionic gun</a:t>
            </a: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: pulse length is up to 10 ns, peak current is about 8 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824413" y="5383215"/>
            <a:ext cx="39814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Total number of accelerating structures: 104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Klystron number: 52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Total length of the </a:t>
            </a:r>
            <a:r>
              <a:rPr lang="en-US" sz="1400" b="1" dirty="0" err="1">
                <a:solidFill>
                  <a:prstClr val="black"/>
                </a:solidFill>
                <a:latin typeface="Calibri" panose="020F0502020204030204"/>
              </a:rPr>
              <a:t>linacs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: ~440 m</a:t>
            </a:r>
            <a:endParaRPr lang="ru-RU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52" name="TextBox 8"/>
          <p:cNvSpPr txBox="1">
            <a:spLocks noChangeArrowheads="1"/>
          </p:cNvSpPr>
          <p:nvPr/>
        </p:nvSpPr>
        <p:spPr bwMode="auto">
          <a:xfrm>
            <a:off x="3708400" y="2976563"/>
            <a:ext cx="1079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ED7D31"/>
                </a:solidFill>
                <a:latin typeface="Calibri" pitchFamily="34" charset="0"/>
              </a:rPr>
              <a:t>Drift channel for 1.5 GeV mode</a:t>
            </a:r>
            <a:endParaRPr lang="ru-RU" sz="1100" i="1">
              <a:solidFill>
                <a:srgbClr val="ED7D31"/>
              </a:solidFill>
              <a:latin typeface="Calibri" pitchFamily="34" charset="0"/>
            </a:endParaRPr>
          </a:p>
        </p:txBody>
      </p:sp>
      <p:cxnSp>
        <p:nvCxnSpPr>
          <p:cNvPr id="2" name="Прямая соединительная линия 26"/>
          <p:cNvCxnSpPr/>
          <p:nvPr/>
        </p:nvCxnSpPr>
        <p:spPr>
          <a:xfrm flipH="1" flipV="1">
            <a:off x="4211640" y="3357565"/>
            <a:ext cx="223837" cy="1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76527" y="6365873"/>
            <a:ext cx="4924427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Injection Facility for Novosibirsk SCT-Factory 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7425" y="6370637"/>
            <a:ext cx="458028" cy="365125"/>
          </a:xfrm>
        </p:spPr>
        <p:txBody>
          <a:bodyPr/>
          <a:lstStyle/>
          <a:p>
            <a:fld id="{32C87338-0176-4170-BBBE-ADDB88C2B6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Dmitriy Berkaev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51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Coherent beam-beam spectrum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0" y="909478"/>
            <a:ext cx="8830235" cy="4031690"/>
          </a:xfrm>
          <a:prstGeom prst="rect">
            <a:avLst/>
          </a:prstGeom>
        </p:spPr>
      </p:pic>
      <p:graphicFrame>
        <p:nvGraphicFramePr>
          <p:cNvPr id="6" name="Object 72"/>
          <p:cNvGraphicFramePr>
            <a:graphicFrameLocks noChangeAspect="1"/>
          </p:cNvGraphicFramePr>
          <p:nvPr>
            <p:extLst/>
          </p:nvPr>
        </p:nvGraphicFramePr>
        <p:xfrm>
          <a:off x="251520" y="5085184"/>
          <a:ext cx="37147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4" imgW="2082600" imgH="520560" progId="Equation.DSMT4">
                  <p:embed/>
                </p:oleObj>
              </mc:Choice>
              <mc:Fallback>
                <p:oleObj name="Equation" r:id="rId4" imgW="20826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085184"/>
                        <a:ext cx="3714750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4"/>
          <p:cNvSpPr txBox="1">
            <a:spLocks noChangeArrowheads="1"/>
          </p:cNvSpPr>
          <p:nvPr/>
        </p:nvSpPr>
        <p:spPr bwMode="auto">
          <a:xfrm>
            <a:off x="4860032" y="5486841"/>
            <a:ext cx="31563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116000"/>
              </a:lnSpc>
            </a:pPr>
            <a:r>
              <a:rPr lang="el-GR" altLang="ja-JP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</a:t>
            </a:r>
            <a:r>
              <a:rPr lang="ru-RU" altLang="ja-JP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.21 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  </a:t>
            </a:r>
            <a:r>
              <a:rPr lang="ru-RU" altLang="ja-JP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</a:t>
            </a:r>
            <a:r>
              <a:rPr lang="ru-RU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altLang="ja-JP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ja-JP" sz="2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ja-JP" sz="2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/IP</a:t>
            </a:r>
            <a:endParaRPr lang="ru-RU" altLang="ja-JP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116000"/>
              </a:lnSpc>
            </a:pPr>
            <a:r>
              <a:rPr lang="en-US" altLang="ja-JP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endParaRPr lang="el-GR" altLang="en-US" sz="22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51520" y="6086004"/>
            <a:ext cx="8406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the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Yokoya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factor Y = 1, due to fast kick method of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eigen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modes excitation and due to short period analysis (studied @ VEPP-2M; simulated for VEPP-2000 by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D.Shatilov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611560" y="821247"/>
            <a:ext cx="419497" cy="52322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8464769" y="836712"/>
            <a:ext cx="386853" cy="52322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4"/>
          <p:cNvSpPr txBox="1">
            <a:spLocks noChangeArrowheads="1"/>
          </p:cNvSpPr>
          <p:nvPr/>
        </p:nvSpPr>
        <p:spPr bwMode="auto">
          <a:xfrm>
            <a:off x="5085264" y="5018074"/>
            <a:ext cx="270591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7988" eaLnBrk="0" hangingPunct="0"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407988" algn="l"/>
                <a:tab pos="814388" algn="l"/>
                <a:tab pos="1222375" algn="l"/>
                <a:tab pos="1630363" algn="l"/>
                <a:tab pos="2038350" algn="l"/>
                <a:tab pos="2444750" algn="l"/>
                <a:tab pos="2852738" algn="l"/>
                <a:tab pos="3260725" algn="l"/>
                <a:tab pos="3667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116000"/>
              </a:lnSpc>
            </a:pPr>
            <a:r>
              <a:rPr lang="el-GR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l-GR" altLang="ja-JP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ru-RU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ja-JP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.135, </a:t>
            </a:r>
            <a:r>
              <a:rPr lang="el-GR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l-GR" altLang="ja-JP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ru-RU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ja-JP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</a:t>
            </a:r>
            <a:r>
              <a:rPr lang="en-US" altLang="ja-JP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.345</a:t>
            </a:r>
            <a:endParaRPr lang="el-GR" altLang="en-US" sz="22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821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Название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72500" cy="571500"/>
          </a:xfrm>
        </p:spPr>
        <p:txBody>
          <a:bodyPr/>
          <a:lstStyle/>
          <a:p>
            <a:r>
              <a:rPr lang="en-US" altLang="en-US" dirty="0" smtClean="0">
                <a:ea typeface="Arial" panose="020B0604020202020204" pitchFamily="34" charset="0"/>
              </a:rPr>
              <a:t>VEPP-4M complex</a:t>
            </a:r>
            <a:endParaRPr lang="ru-RU" altLang="en-US" dirty="0" smtClean="0">
              <a:ea typeface="Arial" panose="020B0604020202020204" pitchFamily="34" charset="0"/>
            </a:endParaRPr>
          </a:p>
        </p:txBody>
      </p:sp>
      <p:pic>
        <p:nvPicPr>
          <p:cNvPr id="41986" name="Содержимое 21" descr="v4_layout3_top-en_2000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r="15952"/>
          <a:stretch>
            <a:fillRect/>
          </a:stretch>
        </p:blipFill>
        <p:spPr>
          <a:xfrm>
            <a:off x="4432300" y="3284538"/>
            <a:ext cx="4676775" cy="3529012"/>
          </a:xfrm>
        </p:spPr>
      </p:pic>
      <p:graphicFrame>
        <p:nvGraphicFramePr>
          <p:cNvPr id="8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673179"/>
              </p:ext>
            </p:extLst>
          </p:nvPr>
        </p:nvGraphicFramePr>
        <p:xfrm>
          <a:off x="179388" y="3317048"/>
          <a:ext cx="4176712" cy="3424320"/>
        </p:xfrm>
        <a:graphic>
          <a:graphicData uri="http://schemas.openxmlformats.org/drawingml/2006/table">
            <a:tbl>
              <a:tblPr/>
              <a:tblGrid>
                <a:gridCol w="1512292"/>
                <a:gridCol w="353020"/>
                <a:gridCol w="433388"/>
                <a:gridCol w="434975"/>
                <a:gridCol w="434975"/>
                <a:gridCol w="1008062"/>
              </a:tblGrid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0.925 ÷ 4.75 (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of bunches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× 2e</a:t>
                      </a:r>
                      <a:r>
                        <a:rPr kumimoji="0" lang="en-US" altLang="en-US" sz="1400" baseline="30000" dirty="0" smtClean="0"/>
                        <a:t>–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(16e</a:t>
                      </a:r>
                      <a:r>
                        <a:rPr kumimoji="0" lang="en-US" altLang="en-US" sz="1400" baseline="30000" dirty="0" smtClean="0"/>
                        <a:t>–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Harmonic number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Betatron tunes, h/v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8.54/7.57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Coupling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0.05%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length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 Energy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</a:t>
                      </a:r>
                      <a:endParaRPr kumimoji="0" lang="ru-RU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kumimoji="0" lang="ru-RU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Emittance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kumimoji="0" lang="ru-RU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kumimoji="0" lang="ru-RU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nm·rad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Spread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</a:t>
                      </a:r>
                      <a:endParaRPr kumimoji="0" lang="ru-RU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kumimoji="0" lang="ru-RU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 Current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ru-RU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524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Luminosity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kumimoji="0" lang="ru-RU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ru-RU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kumimoji="0" lang="ru-RU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ru-RU" altLang="en-US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·s</a:t>
                      </a:r>
                      <a:r>
                        <a:rPr kumimoji="0" lang="en-US" alt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kumimoji="0" lang="ru-RU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pic>
        <p:nvPicPr>
          <p:cNvPr id="42059" name="Содержимо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1" r="-2921"/>
          <a:stretch>
            <a:fillRect/>
          </a:stretch>
        </p:blipFill>
        <p:spPr bwMode="auto">
          <a:xfrm>
            <a:off x="5541963" y="836613"/>
            <a:ext cx="3494087" cy="22685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60" name="TextBox 10"/>
          <p:cNvSpPr txBox="1">
            <a:spLocks noChangeArrowheads="1"/>
          </p:cNvSpPr>
          <p:nvPr/>
        </p:nvSpPr>
        <p:spPr bwMode="auto">
          <a:xfrm>
            <a:off x="179389" y="1063625"/>
            <a:ext cx="554474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en-US" altLang="en-US" sz="1800" dirty="0" err="1"/>
              <a:t>e</a:t>
            </a:r>
            <a:r>
              <a:rPr kumimoji="0" lang="en-US" altLang="en-US" sz="1800" baseline="30000" dirty="0" err="1"/>
              <a:t>+</a:t>
            </a:r>
            <a:r>
              <a:rPr kumimoji="0" lang="en-US" altLang="en-US" sz="1800" dirty="0" err="1"/>
              <a:t>e</a:t>
            </a:r>
            <a:r>
              <a:rPr kumimoji="0" lang="en-US" altLang="en-US" sz="1800" baseline="30000" dirty="0"/>
              <a:t>–</a:t>
            </a:r>
            <a:r>
              <a:rPr kumimoji="0" lang="en-US" altLang="en-US" sz="1800" dirty="0"/>
              <a:t> HEP at VEPP-4M with KEDR detector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en-US" altLang="en-US" sz="1800" dirty="0"/>
              <a:t>SR at VEPP-3 (2 GeV)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en-US" altLang="en-US" sz="1800" dirty="0"/>
              <a:t>SR at VEPP-4M (2</a:t>
            </a:r>
            <a:r>
              <a:rPr kumimoji="0" lang="ru-RU" altLang="en-US" sz="1800" dirty="0"/>
              <a:t>÷</a:t>
            </a:r>
            <a:r>
              <a:rPr kumimoji="0" lang="en-US" altLang="en-US" sz="1800" dirty="0"/>
              <a:t>4 GeV)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en-US" altLang="en-US" sz="1800" dirty="0"/>
              <a:t>Nuclear </a:t>
            </a:r>
            <a:r>
              <a:rPr kumimoji="0" lang="en-US" altLang="en-US" sz="1800" dirty="0" smtClean="0"/>
              <a:t>physics </a:t>
            </a:r>
            <a:r>
              <a:rPr kumimoji="0" lang="en-US" altLang="en-US" sz="1800" dirty="0"/>
              <a:t>at VEPP-3 with Deuteron facility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en-US" altLang="en-US" sz="1800" dirty="0"/>
              <a:t>Test Beam Facility at VEPP-4M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en-US" altLang="en-US" sz="1800" dirty="0" smtClean="0"/>
              <a:t>Accelerator physics activity</a:t>
            </a:r>
            <a:endParaRPr kumimoji="0"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229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2" descr="vepp4ex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604"/>
            <a:ext cx="4192998" cy="17445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 @ </a:t>
            </a:r>
            <a:r>
              <a:rPr lang="en-US" dirty="0"/>
              <a:t>VEPP-4M with KEDR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805844"/>
            <a:ext cx="4085494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"/>
            </a:pPr>
            <a:r>
              <a:rPr lang="en-US" sz="1400" dirty="0" smtClean="0">
                <a:latin typeface="Comic Sans MS"/>
                <a:cs typeface="Comic Sans MS"/>
              </a:rPr>
              <a:t>Universal magnetic detector KEDR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"/>
            </a:pPr>
            <a:r>
              <a:rPr lang="en-US" sz="1400" dirty="0" smtClean="0">
                <a:latin typeface="Comic Sans MS"/>
                <a:cs typeface="Comic Sans MS"/>
              </a:rPr>
              <a:t>Electron-positron tagging system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"/>
            </a:pPr>
            <a:r>
              <a:rPr lang="en-US" sz="1400" dirty="0">
                <a:latin typeface="Comic Sans MS"/>
                <a:cs typeface="Comic Sans MS"/>
              </a:rPr>
              <a:t>W</a:t>
            </a:r>
            <a:r>
              <a:rPr lang="en-US" sz="1400" dirty="0" smtClean="0">
                <a:latin typeface="Comic Sans MS"/>
                <a:cs typeface="Comic Sans MS"/>
              </a:rPr>
              <a:t>ide energy range 0.9</a:t>
            </a:r>
            <a:r>
              <a:rPr lang="ru-RU" sz="1400" dirty="0" smtClean="0">
                <a:latin typeface="Comic Sans MS"/>
                <a:cs typeface="Comic Sans MS"/>
              </a:rPr>
              <a:t>÷6 </a:t>
            </a:r>
            <a:r>
              <a:rPr lang="en-US" sz="1400" dirty="0" smtClean="0">
                <a:latin typeface="Comic Sans MS"/>
                <a:cs typeface="Comic Sans MS"/>
              </a:rPr>
              <a:t>GeV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"/>
            </a:pPr>
            <a:r>
              <a:rPr lang="en-US" sz="1400" dirty="0" smtClean="0">
                <a:latin typeface="Comic Sans MS"/>
                <a:cs typeface="Comic Sans MS"/>
              </a:rPr>
              <a:t>Energy spread control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"/>
            </a:pPr>
            <a:r>
              <a:rPr lang="en-US" sz="1400" dirty="0" smtClean="0">
                <a:latin typeface="Comic Sans MS"/>
                <a:cs typeface="Comic Sans MS"/>
              </a:rPr>
              <a:t>Precision beam energy calibration by resonance depolarization</a:t>
            </a:r>
          </a:p>
          <a:p>
            <a:pPr marL="285750" indent="-285750">
              <a:spcBef>
                <a:spcPts val="0"/>
              </a:spcBef>
              <a:spcAft>
                <a:spcPts val="300"/>
              </a:spcAft>
              <a:buFont typeface="Wingdings" charset="2"/>
              <a:buChar char=""/>
            </a:pPr>
            <a:r>
              <a:rPr lang="en-US" sz="1400" dirty="0" smtClean="0">
                <a:latin typeface="Comic Sans MS"/>
                <a:cs typeface="Comic Sans MS"/>
              </a:rPr>
              <a:t>First collider with beam energy monitoring by Compton backscattering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434730" y="3361260"/>
            <a:ext cx="4572000" cy="101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High energy luminosity run 2x(1.9</a:t>
            </a:r>
            <a:r>
              <a:rPr lang="ru-RU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÷</a:t>
            </a: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Max energy) GeV</a:t>
            </a:r>
          </a:p>
          <a:p>
            <a:pPr marL="261938" indent="-261938">
              <a:spcBef>
                <a:spcPts val="0"/>
              </a:spcBef>
              <a:buFont typeface="Wingdings" charset="2"/>
              <a:buChar char="ü"/>
            </a:pP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R scan 2x(2.3</a:t>
            </a:r>
            <a:r>
              <a:rPr lang="ru-RU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÷</a:t>
            </a: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3.5) GeV (~ 10 bp</a:t>
            </a:r>
            <a:r>
              <a:rPr lang="en-US" sz="1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-1</a:t>
            </a: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  <a:p>
            <a:pPr marL="261938" indent="-261938">
              <a:spcBef>
                <a:spcPts val="0"/>
              </a:spcBef>
              <a:buFont typeface="Wingdings" charset="2"/>
              <a:buChar char="ü"/>
            </a:pPr>
            <a:r>
              <a:rPr lang="en-US" sz="14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ϒ</a:t>
            </a: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-mesons study (~ 50 pb</a:t>
            </a:r>
            <a:r>
              <a:rPr lang="en-US" sz="1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-1</a:t>
            </a: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  <a:p>
            <a:pPr marL="261938" indent="-261938">
              <a:spcBef>
                <a:spcPts val="0"/>
              </a:spcBef>
              <a:buFont typeface="Wingdings" charset="2"/>
              <a:buChar char="ü"/>
            </a:pP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gamma-gamma physics (~ 200 pb</a:t>
            </a:r>
            <a:r>
              <a:rPr lang="en-US" sz="14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-1</a:t>
            </a:r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ru-RU" sz="1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4434730" y="1072218"/>
            <a:ext cx="4561891" cy="2289042"/>
          </a:xfrm>
          <a:prstGeom prst="rect">
            <a:avLst/>
          </a:prstGeom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2001-2017 low energy luminosity run 2x(0.9</a:t>
            </a:r>
            <a:r>
              <a:rPr lang="ru-RU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÷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1.9) GeV</a:t>
            </a:r>
          </a:p>
          <a:p>
            <a:pPr marL="184150" lvl="1" indent="-184150">
              <a:spcBef>
                <a:spcPts val="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J/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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,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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’ ,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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”,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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(3770) meson masses</a:t>
            </a:r>
            <a:endParaRPr lang="en-US" sz="14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184150" lvl="1" indent="-184150">
              <a:spcBef>
                <a:spcPts val="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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  lepton mass</a:t>
            </a:r>
            <a:endParaRPr lang="en-US" sz="1400" strike="sngStrike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84150" lvl="1" indent="-184150">
              <a:spcBef>
                <a:spcPts val="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en-US" sz="14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 mesons masses </a:t>
            </a:r>
          </a:p>
          <a:p>
            <a:pPr marL="184150" lvl="1" indent="-184150">
              <a:spcBef>
                <a:spcPts val="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D</a:t>
            </a:r>
            <a:r>
              <a:rPr lang="en-US" sz="14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±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 mesons masses</a:t>
            </a:r>
          </a:p>
          <a:p>
            <a:pPr marL="184150" lvl="1" indent="-184150">
              <a:spcBef>
                <a:spcPts val="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Search for narrow resonances 1.85</a:t>
            </a:r>
            <a:r>
              <a:rPr lang="ru-RU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÷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3.1 GeV</a:t>
            </a:r>
            <a:endParaRPr lang="ru-RU" sz="1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84150" lvl="1" indent="-184150">
              <a:spcBef>
                <a:spcPts val="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R-scan 1.85</a:t>
            </a:r>
            <a:r>
              <a:rPr lang="ru-RU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÷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3.1 GeV</a:t>
            </a:r>
          </a:p>
          <a:p>
            <a:pPr marL="184150" lvl="1" indent="-184150">
              <a:spcBef>
                <a:spcPts val="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Ruds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- and R- scan 3.12</a:t>
            </a:r>
            <a:r>
              <a:rPr lang="ru-RU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÷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3.72 GeV</a:t>
            </a:r>
          </a:p>
          <a:p>
            <a:pPr marL="184150" lvl="1" indent="-184150">
              <a:spcBef>
                <a:spcPts val="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J/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  </a:t>
            </a:r>
            <a:r>
              <a:rPr lang="en-US" sz="1400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c</a:t>
            </a:r>
            <a:endParaRPr lang="en-US" sz="14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184150" lvl="1" indent="-184150">
              <a:spcBef>
                <a:spcPts val="0"/>
              </a:spcBef>
              <a:buClr>
                <a:srgbClr val="FF0000"/>
              </a:buClr>
              <a:buFont typeface="Wingdings" charset="2"/>
              <a:buChar char="ü"/>
            </a:pP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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-mesons,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</a:t>
            </a:r>
            <a:r>
              <a:rPr lang="en-US" sz="1400" baseline="-25000" dirty="0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c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, </a:t>
            </a:r>
            <a:r>
              <a:rPr lang="mr-IN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…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 parameters</a:t>
            </a:r>
            <a:endParaRPr lang="ru-RU" sz="14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9" name="Изображение 14" descr="VEPP-4_RF_system_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39" y="4365104"/>
            <a:ext cx="2087042" cy="2370252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7691694" y="4837806"/>
            <a:ext cx="1120271" cy="1165290"/>
          </a:xfrm>
          <a:custGeom>
            <a:avLst/>
            <a:gdLst>
              <a:gd name="connsiteX0" fmla="*/ 0 w 2540075"/>
              <a:gd name="connsiteY0" fmla="*/ 10855 h 2377367"/>
              <a:gd name="connsiteX1" fmla="*/ 2529220 w 2540075"/>
              <a:gd name="connsiteY1" fmla="*/ 0 h 2377367"/>
              <a:gd name="connsiteX2" fmla="*/ 2540075 w 2540075"/>
              <a:gd name="connsiteY2" fmla="*/ 2377367 h 2377367"/>
              <a:gd name="connsiteX3" fmla="*/ 987807 w 2540075"/>
              <a:gd name="connsiteY3" fmla="*/ 2366512 h 2377367"/>
              <a:gd name="connsiteX4" fmla="*/ 987807 w 2540075"/>
              <a:gd name="connsiteY4" fmla="*/ 868444 h 2377367"/>
              <a:gd name="connsiteX5" fmla="*/ 32565 w 2540075"/>
              <a:gd name="connsiteY5" fmla="*/ 846733 h 2377367"/>
              <a:gd name="connsiteX6" fmla="*/ 0 w 2540075"/>
              <a:gd name="connsiteY6" fmla="*/ 10855 h 2377367"/>
              <a:gd name="connsiteX0" fmla="*/ 10855 w 2550930"/>
              <a:gd name="connsiteY0" fmla="*/ 10855 h 2377367"/>
              <a:gd name="connsiteX1" fmla="*/ 2540075 w 2550930"/>
              <a:gd name="connsiteY1" fmla="*/ 0 h 2377367"/>
              <a:gd name="connsiteX2" fmla="*/ 2550930 w 2550930"/>
              <a:gd name="connsiteY2" fmla="*/ 2377367 h 2377367"/>
              <a:gd name="connsiteX3" fmla="*/ 998662 w 2550930"/>
              <a:gd name="connsiteY3" fmla="*/ 2366512 h 2377367"/>
              <a:gd name="connsiteX4" fmla="*/ 998662 w 2550930"/>
              <a:gd name="connsiteY4" fmla="*/ 868444 h 2377367"/>
              <a:gd name="connsiteX5" fmla="*/ 0 w 2550930"/>
              <a:gd name="connsiteY5" fmla="*/ 868444 h 2377367"/>
              <a:gd name="connsiteX6" fmla="*/ 10855 w 2550930"/>
              <a:gd name="connsiteY6" fmla="*/ 10855 h 2377367"/>
              <a:gd name="connsiteX0" fmla="*/ 0 w 2540075"/>
              <a:gd name="connsiteY0" fmla="*/ 10855 h 2377367"/>
              <a:gd name="connsiteX1" fmla="*/ 2529220 w 2540075"/>
              <a:gd name="connsiteY1" fmla="*/ 0 h 2377367"/>
              <a:gd name="connsiteX2" fmla="*/ 2540075 w 2540075"/>
              <a:gd name="connsiteY2" fmla="*/ 2377367 h 2377367"/>
              <a:gd name="connsiteX3" fmla="*/ 987807 w 2540075"/>
              <a:gd name="connsiteY3" fmla="*/ 2366512 h 2377367"/>
              <a:gd name="connsiteX4" fmla="*/ 987807 w 2540075"/>
              <a:gd name="connsiteY4" fmla="*/ 868444 h 2377367"/>
              <a:gd name="connsiteX5" fmla="*/ 10855 w 2540075"/>
              <a:gd name="connsiteY5" fmla="*/ 890155 h 2377367"/>
              <a:gd name="connsiteX6" fmla="*/ 0 w 2540075"/>
              <a:gd name="connsiteY6" fmla="*/ 10855 h 2377367"/>
              <a:gd name="connsiteX0" fmla="*/ 10855 w 2550930"/>
              <a:gd name="connsiteY0" fmla="*/ 10855 h 2377367"/>
              <a:gd name="connsiteX1" fmla="*/ 2540075 w 2550930"/>
              <a:gd name="connsiteY1" fmla="*/ 0 h 2377367"/>
              <a:gd name="connsiteX2" fmla="*/ 2550930 w 2550930"/>
              <a:gd name="connsiteY2" fmla="*/ 2377367 h 2377367"/>
              <a:gd name="connsiteX3" fmla="*/ 998662 w 2550930"/>
              <a:gd name="connsiteY3" fmla="*/ 2366512 h 2377367"/>
              <a:gd name="connsiteX4" fmla="*/ 998662 w 2550930"/>
              <a:gd name="connsiteY4" fmla="*/ 868444 h 2377367"/>
              <a:gd name="connsiteX5" fmla="*/ 0 w 2550930"/>
              <a:gd name="connsiteY5" fmla="*/ 879300 h 2377367"/>
              <a:gd name="connsiteX6" fmla="*/ 10855 w 2550930"/>
              <a:gd name="connsiteY6" fmla="*/ 10855 h 2377367"/>
              <a:gd name="connsiteX0" fmla="*/ 0 w 2540075"/>
              <a:gd name="connsiteY0" fmla="*/ 10855 h 2377367"/>
              <a:gd name="connsiteX1" fmla="*/ 2529220 w 2540075"/>
              <a:gd name="connsiteY1" fmla="*/ 0 h 2377367"/>
              <a:gd name="connsiteX2" fmla="*/ 2540075 w 2540075"/>
              <a:gd name="connsiteY2" fmla="*/ 2377367 h 2377367"/>
              <a:gd name="connsiteX3" fmla="*/ 987807 w 2540075"/>
              <a:gd name="connsiteY3" fmla="*/ 2366512 h 2377367"/>
              <a:gd name="connsiteX4" fmla="*/ 987807 w 2540075"/>
              <a:gd name="connsiteY4" fmla="*/ 868444 h 2377367"/>
              <a:gd name="connsiteX5" fmla="*/ 21710 w 2540075"/>
              <a:gd name="connsiteY5" fmla="*/ 879300 h 2377367"/>
              <a:gd name="connsiteX6" fmla="*/ 0 w 2540075"/>
              <a:gd name="connsiteY6" fmla="*/ 10855 h 2377367"/>
              <a:gd name="connsiteX0" fmla="*/ 3861 w 2543936"/>
              <a:gd name="connsiteY0" fmla="*/ 10855 h 2377367"/>
              <a:gd name="connsiteX1" fmla="*/ 2533081 w 2543936"/>
              <a:gd name="connsiteY1" fmla="*/ 0 h 2377367"/>
              <a:gd name="connsiteX2" fmla="*/ 2543936 w 2543936"/>
              <a:gd name="connsiteY2" fmla="*/ 2377367 h 2377367"/>
              <a:gd name="connsiteX3" fmla="*/ 991668 w 2543936"/>
              <a:gd name="connsiteY3" fmla="*/ 2366512 h 2377367"/>
              <a:gd name="connsiteX4" fmla="*/ 991668 w 2543936"/>
              <a:gd name="connsiteY4" fmla="*/ 868444 h 2377367"/>
              <a:gd name="connsiteX5" fmla="*/ 0 w 2543936"/>
              <a:gd name="connsiteY5" fmla="*/ 879300 h 2377367"/>
              <a:gd name="connsiteX6" fmla="*/ 3861 w 2543936"/>
              <a:gd name="connsiteY6" fmla="*/ 10855 h 2377367"/>
              <a:gd name="connsiteX0" fmla="*/ 3861 w 2543936"/>
              <a:gd name="connsiteY0" fmla="*/ 10855 h 2377367"/>
              <a:gd name="connsiteX1" fmla="*/ 2533081 w 2543936"/>
              <a:gd name="connsiteY1" fmla="*/ 0 h 2377367"/>
              <a:gd name="connsiteX2" fmla="*/ 2543936 w 2543936"/>
              <a:gd name="connsiteY2" fmla="*/ 2377367 h 2377367"/>
              <a:gd name="connsiteX3" fmla="*/ 991668 w 2543936"/>
              <a:gd name="connsiteY3" fmla="*/ 2366512 h 2377367"/>
              <a:gd name="connsiteX4" fmla="*/ 995929 w 2543936"/>
              <a:gd name="connsiteY4" fmla="*/ 689457 h 2377367"/>
              <a:gd name="connsiteX5" fmla="*/ 0 w 2543936"/>
              <a:gd name="connsiteY5" fmla="*/ 879300 h 2377367"/>
              <a:gd name="connsiteX6" fmla="*/ 3861 w 2543936"/>
              <a:gd name="connsiteY6" fmla="*/ 10855 h 2377367"/>
              <a:gd name="connsiteX0" fmla="*/ 8123 w 2548198"/>
              <a:gd name="connsiteY0" fmla="*/ 10855 h 2377367"/>
              <a:gd name="connsiteX1" fmla="*/ 2537343 w 2548198"/>
              <a:gd name="connsiteY1" fmla="*/ 0 h 2377367"/>
              <a:gd name="connsiteX2" fmla="*/ 2548198 w 2548198"/>
              <a:gd name="connsiteY2" fmla="*/ 2377367 h 2377367"/>
              <a:gd name="connsiteX3" fmla="*/ 995930 w 2548198"/>
              <a:gd name="connsiteY3" fmla="*/ 2366512 h 2377367"/>
              <a:gd name="connsiteX4" fmla="*/ 1000191 w 2548198"/>
              <a:gd name="connsiteY4" fmla="*/ 689457 h 2377367"/>
              <a:gd name="connsiteX5" fmla="*/ 0 w 2548198"/>
              <a:gd name="connsiteY5" fmla="*/ 679004 h 2377367"/>
              <a:gd name="connsiteX6" fmla="*/ 8123 w 2548198"/>
              <a:gd name="connsiteY6" fmla="*/ 10855 h 2377367"/>
              <a:gd name="connsiteX0" fmla="*/ 8123 w 2548198"/>
              <a:gd name="connsiteY0" fmla="*/ 97699 h 2377367"/>
              <a:gd name="connsiteX1" fmla="*/ 2537343 w 2548198"/>
              <a:gd name="connsiteY1" fmla="*/ 0 h 2377367"/>
              <a:gd name="connsiteX2" fmla="*/ 2548198 w 2548198"/>
              <a:gd name="connsiteY2" fmla="*/ 2377367 h 2377367"/>
              <a:gd name="connsiteX3" fmla="*/ 995930 w 2548198"/>
              <a:gd name="connsiteY3" fmla="*/ 2366512 h 2377367"/>
              <a:gd name="connsiteX4" fmla="*/ 1000191 w 2548198"/>
              <a:gd name="connsiteY4" fmla="*/ 689457 h 2377367"/>
              <a:gd name="connsiteX5" fmla="*/ 0 w 2548198"/>
              <a:gd name="connsiteY5" fmla="*/ 679004 h 2377367"/>
              <a:gd name="connsiteX6" fmla="*/ 8123 w 2548198"/>
              <a:gd name="connsiteY6" fmla="*/ 97699 h 2377367"/>
              <a:gd name="connsiteX0" fmla="*/ 8123 w 2548198"/>
              <a:gd name="connsiteY0" fmla="*/ 32566 h 2312234"/>
              <a:gd name="connsiteX1" fmla="*/ 2537343 w 2548198"/>
              <a:gd name="connsiteY1" fmla="*/ 0 h 2312234"/>
              <a:gd name="connsiteX2" fmla="*/ 2548198 w 2548198"/>
              <a:gd name="connsiteY2" fmla="*/ 2312234 h 2312234"/>
              <a:gd name="connsiteX3" fmla="*/ 995930 w 2548198"/>
              <a:gd name="connsiteY3" fmla="*/ 2301379 h 2312234"/>
              <a:gd name="connsiteX4" fmla="*/ 1000191 w 2548198"/>
              <a:gd name="connsiteY4" fmla="*/ 624324 h 2312234"/>
              <a:gd name="connsiteX5" fmla="*/ 0 w 2548198"/>
              <a:gd name="connsiteY5" fmla="*/ 613871 h 2312234"/>
              <a:gd name="connsiteX6" fmla="*/ 8123 w 2548198"/>
              <a:gd name="connsiteY6" fmla="*/ 32566 h 2312234"/>
              <a:gd name="connsiteX0" fmla="*/ 8123 w 2548198"/>
              <a:gd name="connsiteY0" fmla="*/ 0 h 2312235"/>
              <a:gd name="connsiteX1" fmla="*/ 2537343 w 2548198"/>
              <a:gd name="connsiteY1" fmla="*/ 1 h 2312235"/>
              <a:gd name="connsiteX2" fmla="*/ 2548198 w 2548198"/>
              <a:gd name="connsiteY2" fmla="*/ 2312235 h 2312235"/>
              <a:gd name="connsiteX3" fmla="*/ 995930 w 2548198"/>
              <a:gd name="connsiteY3" fmla="*/ 2301380 h 2312235"/>
              <a:gd name="connsiteX4" fmla="*/ 1000191 w 2548198"/>
              <a:gd name="connsiteY4" fmla="*/ 624325 h 2312235"/>
              <a:gd name="connsiteX5" fmla="*/ 0 w 2548198"/>
              <a:gd name="connsiteY5" fmla="*/ 613872 h 2312235"/>
              <a:gd name="connsiteX6" fmla="*/ 8123 w 2548198"/>
              <a:gd name="connsiteY6" fmla="*/ 0 h 2312235"/>
              <a:gd name="connsiteX0" fmla="*/ 8123 w 2538387"/>
              <a:gd name="connsiteY0" fmla="*/ 0 h 2301380"/>
              <a:gd name="connsiteX1" fmla="*/ 2537343 w 2538387"/>
              <a:gd name="connsiteY1" fmla="*/ 1 h 2301380"/>
              <a:gd name="connsiteX2" fmla="*/ 2537343 w 2538387"/>
              <a:gd name="connsiteY2" fmla="*/ 2301379 h 2301380"/>
              <a:gd name="connsiteX3" fmla="*/ 995930 w 2538387"/>
              <a:gd name="connsiteY3" fmla="*/ 2301380 h 2301380"/>
              <a:gd name="connsiteX4" fmla="*/ 1000191 w 2538387"/>
              <a:gd name="connsiteY4" fmla="*/ 624325 h 2301380"/>
              <a:gd name="connsiteX5" fmla="*/ 0 w 2538387"/>
              <a:gd name="connsiteY5" fmla="*/ 613872 h 2301380"/>
              <a:gd name="connsiteX6" fmla="*/ 8123 w 2538387"/>
              <a:gd name="connsiteY6" fmla="*/ 0 h 230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8387" h="2301380">
                <a:moveTo>
                  <a:pt x="8123" y="0"/>
                </a:moveTo>
                <a:lnTo>
                  <a:pt x="2537343" y="1"/>
                </a:lnTo>
                <a:cubicBezTo>
                  <a:pt x="2540961" y="792457"/>
                  <a:pt x="2533725" y="1508923"/>
                  <a:pt x="2537343" y="2301379"/>
                </a:cubicBezTo>
                <a:lnTo>
                  <a:pt x="995930" y="2301380"/>
                </a:lnTo>
                <a:cubicBezTo>
                  <a:pt x="997350" y="1742362"/>
                  <a:pt x="998771" y="1183343"/>
                  <a:pt x="1000191" y="624325"/>
                </a:cubicBezTo>
                <a:lnTo>
                  <a:pt x="0" y="613872"/>
                </a:lnTo>
                <a:cubicBezTo>
                  <a:pt x="2708" y="391156"/>
                  <a:pt x="5415" y="222716"/>
                  <a:pt x="8123" y="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6899606" y="4356522"/>
            <a:ext cx="1935182" cy="1676477"/>
          </a:xfrm>
          <a:custGeom>
            <a:avLst/>
            <a:gdLst>
              <a:gd name="connsiteX0" fmla="*/ 2344685 w 4179184"/>
              <a:gd name="connsiteY0" fmla="*/ 10856 h 3310946"/>
              <a:gd name="connsiteX1" fmla="*/ 4168329 w 4179184"/>
              <a:gd name="connsiteY1" fmla="*/ 0 h 3310946"/>
              <a:gd name="connsiteX2" fmla="*/ 4179184 w 4179184"/>
              <a:gd name="connsiteY2" fmla="*/ 933578 h 3310946"/>
              <a:gd name="connsiteX3" fmla="*/ 1226618 w 4179184"/>
              <a:gd name="connsiteY3" fmla="*/ 955289 h 3310946"/>
              <a:gd name="connsiteX4" fmla="*/ 1215763 w 4179184"/>
              <a:gd name="connsiteY4" fmla="*/ 3289235 h 3310946"/>
              <a:gd name="connsiteX5" fmla="*/ 0 w 4179184"/>
              <a:gd name="connsiteY5" fmla="*/ 3310946 h 3310946"/>
              <a:gd name="connsiteX6" fmla="*/ 65131 w 4179184"/>
              <a:gd name="connsiteY6" fmla="*/ 662189 h 3310946"/>
              <a:gd name="connsiteX7" fmla="*/ 2355540 w 4179184"/>
              <a:gd name="connsiteY7" fmla="*/ 673045 h 3310946"/>
              <a:gd name="connsiteX8" fmla="*/ 2344685 w 4179184"/>
              <a:gd name="connsiteY8" fmla="*/ 10856 h 3310946"/>
              <a:gd name="connsiteX0" fmla="*/ 2344685 w 4179184"/>
              <a:gd name="connsiteY0" fmla="*/ 10856 h 3310946"/>
              <a:gd name="connsiteX1" fmla="*/ 4168329 w 4179184"/>
              <a:gd name="connsiteY1" fmla="*/ 0 h 3310946"/>
              <a:gd name="connsiteX2" fmla="*/ 4179184 w 4179184"/>
              <a:gd name="connsiteY2" fmla="*/ 933578 h 3310946"/>
              <a:gd name="connsiteX3" fmla="*/ 1226618 w 4179184"/>
              <a:gd name="connsiteY3" fmla="*/ 955289 h 3310946"/>
              <a:gd name="connsiteX4" fmla="*/ 1215763 w 4179184"/>
              <a:gd name="connsiteY4" fmla="*/ 3289235 h 3310946"/>
              <a:gd name="connsiteX5" fmla="*/ 0 w 4179184"/>
              <a:gd name="connsiteY5" fmla="*/ 3310946 h 3310946"/>
              <a:gd name="connsiteX6" fmla="*/ 3217 w 4179184"/>
              <a:gd name="connsiteY6" fmla="*/ 651333 h 3310946"/>
              <a:gd name="connsiteX7" fmla="*/ 2355540 w 4179184"/>
              <a:gd name="connsiteY7" fmla="*/ 673045 h 3310946"/>
              <a:gd name="connsiteX8" fmla="*/ 2344685 w 4179184"/>
              <a:gd name="connsiteY8" fmla="*/ 10856 h 3310946"/>
              <a:gd name="connsiteX0" fmla="*/ 2344685 w 4179184"/>
              <a:gd name="connsiteY0" fmla="*/ 10856 h 3310946"/>
              <a:gd name="connsiteX1" fmla="*/ 4168329 w 4179184"/>
              <a:gd name="connsiteY1" fmla="*/ 0 h 3310946"/>
              <a:gd name="connsiteX2" fmla="*/ 4179184 w 4179184"/>
              <a:gd name="connsiteY2" fmla="*/ 933578 h 3310946"/>
              <a:gd name="connsiteX3" fmla="*/ 1226618 w 4179184"/>
              <a:gd name="connsiteY3" fmla="*/ 955289 h 3310946"/>
              <a:gd name="connsiteX4" fmla="*/ 1215763 w 4179184"/>
              <a:gd name="connsiteY4" fmla="*/ 3289235 h 3310946"/>
              <a:gd name="connsiteX5" fmla="*/ 0 w 4179184"/>
              <a:gd name="connsiteY5" fmla="*/ 3310946 h 3310946"/>
              <a:gd name="connsiteX6" fmla="*/ 3217 w 4179184"/>
              <a:gd name="connsiteY6" fmla="*/ 673044 h 3310946"/>
              <a:gd name="connsiteX7" fmla="*/ 2355540 w 4179184"/>
              <a:gd name="connsiteY7" fmla="*/ 673045 h 3310946"/>
              <a:gd name="connsiteX8" fmla="*/ 2344685 w 4179184"/>
              <a:gd name="connsiteY8" fmla="*/ 10856 h 3310946"/>
              <a:gd name="connsiteX0" fmla="*/ 2344685 w 4179184"/>
              <a:gd name="connsiteY0" fmla="*/ 10856 h 3310946"/>
              <a:gd name="connsiteX1" fmla="*/ 4168329 w 4179184"/>
              <a:gd name="connsiteY1" fmla="*/ 0 h 3310946"/>
              <a:gd name="connsiteX2" fmla="*/ 4179184 w 4179184"/>
              <a:gd name="connsiteY2" fmla="*/ 933578 h 3310946"/>
              <a:gd name="connsiteX3" fmla="*/ 1226618 w 4179184"/>
              <a:gd name="connsiteY3" fmla="*/ 955289 h 3310946"/>
              <a:gd name="connsiteX4" fmla="*/ 1215763 w 4179184"/>
              <a:gd name="connsiteY4" fmla="*/ 3289235 h 3310946"/>
              <a:gd name="connsiteX5" fmla="*/ 0 w 4179184"/>
              <a:gd name="connsiteY5" fmla="*/ 3310946 h 3310946"/>
              <a:gd name="connsiteX6" fmla="*/ 3217 w 4179184"/>
              <a:gd name="connsiteY6" fmla="*/ 673044 h 3310946"/>
              <a:gd name="connsiteX7" fmla="*/ 2355541 w 4179184"/>
              <a:gd name="connsiteY7" fmla="*/ 683900 h 3310946"/>
              <a:gd name="connsiteX8" fmla="*/ 2344685 w 4179184"/>
              <a:gd name="connsiteY8" fmla="*/ 10856 h 3310946"/>
              <a:gd name="connsiteX0" fmla="*/ 2344685 w 4179184"/>
              <a:gd name="connsiteY0" fmla="*/ 10856 h 3310946"/>
              <a:gd name="connsiteX1" fmla="*/ 4168329 w 4179184"/>
              <a:gd name="connsiteY1" fmla="*/ 0 h 3310946"/>
              <a:gd name="connsiteX2" fmla="*/ 4179184 w 4179184"/>
              <a:gd name="connsiteY2" fmla="*/ 933578 h 3310946"/>
              <a:gd name="connsiteX3" fmla="*/ 1226618 w 4179184"/>
              <a:gd name="connsiteY3" fmla="*/ 955289 h 3310946"/>
              <a:gd name="connsiteX4" fmla="*/ 1215763 w 4179184"/>
              <a:gd name="connsiteY4" fmla="*/ 3289235 h 3310946"/>
              <a:gd name="connsiteX5" fmla="*/ 0 w 4179184"/>
              <a:gd name="connsiteY5" fmla="*/ 3310946 h 3310946"/>
              <a:gd name="connsiteX6" fmla="*/ 3217 w 4179184"/>
              <a:gd name="connsiteY6" fmla="*/ 673044 h 3310946"/>
              <a:gd name="connsiteX7" fmla="*/ 2334904 w 4179184"/>
              <a:gd name="connsiteY7" fmla="*/ 683900 h 3310946"/>
              <a:gd name="connsiteX8" fmla="*/ 2344685 w 4179184"/>
              <a:gd name="connsiteY8" fmla="*/ 10856 h 3310946"/>
              <a:gd name="connsiteX0" fmla="*/ 2344685 w 4179184"/>
              <a:gd name="connsiteY0" fmla="*/ 10856 h 3310946"/>
              <a:gd name="connsiteX1" fmla="*/ 4168329 w 4179184"/>
              <a:gd name="connsiteY1" fmla="*/ 0 h 3310946"/>
              <a:gd name="connsiteX2" fmla="*/ 4179184 w 4179184"/>
              <a:gd name="connsiteY2" fmla="*/ 933578 h 3310946"/>
              <a:gd name="connsiteX3" fmla="*/ 1226618 w 4179184"/>
              <a:gd name="connsiteY3" fmla="*/ 955289 h 3310946"/>
              <a:gd name="connsiteX4" fmla="*/ 1215763 w 4179184"/>
              <a:gd name="connsiteY4" fmla="*/ 3289235 h 3310946"/>
              <a:gd name="connsiteX5" fmla="*/ 0 w 4179184"/>
              <a:gd name="connsiteY5" fmla="*/ 3310946 h 3310946"/>
              <a:gd name="connsiteX6" fmla="*/ 3217 w 4179184"/>
              <a:gd name="connsiteY6" fmla="*/ 673044 h 3310946"/>
              <a:gd name="connsiteX7" fmla="*/ 2365861 w 4179184"/>
              <a:gd name="connsiteY7" fmla="*/ 683900 h 3310946"/>
              <a:gd name="connsiteX8" fmla="*/ 2344685 w 4179184"/>
              <a:gd name="connsiteY8" fmla="*/ 10856 h 3310946"/>
              <a:gd name="connsiteX0" fmla="*/ 2344685 w 4179184"/>
              <a:gd name="connsiteY0" fmla="*/ 10856 h 3310946"/>
              <a:gd name="connsiteX1" fmla="*/ 4168329 w 4179184"/>
              <a:gd name="connsiteY1" fmla="*/ 0 h 3310946"/>
              <a:gd name="connsiteX2" fmla="*/ 4179184 w 4179184"/>
              <a:gd name="connsiteY2" fmla="*/ 933578 h 3310946"/>
              <a:gd name="connsiteX3" fmla="*/ 1226618 w 4179184"/>
              <a:gd name="connsiteY3" fmla="*/ 955289 h 3310946"/>
              <a:gd name="connsiteX4" fmla="*/ 1215763 w 4179184"/>
              <a:gd name="connsiteY4" fmla="*/ 3289235 h 3310946"/>
              <a:gd name="connsiteX5" fmla="*/ 0 w 4179184"/>
              <a:gd name="connsiteY5" fmla="*/ 3310946 h 3310946"/>
              <a:gd name="connsiteX6" fmla="*/ 3217 w 4179184"/>
              <a:gd name="connsiteY6" fmla="*/ 673044 h 3310946"/>
              <a:gd name="connsiteX7" fmla="*/ 2345223 w 4179184"/>
              <a:gd name="connsiteY7" fmla="*/ 683900 h 3310946"/>
              <a:gd name="connsiteX8" fmla="*/ 2344685 w 4179184"/>
              <a:gd name="connsiteY8" fmla="*/ 10856 h 3310946"/>
              <a:gd name="connsiteX0" fmla="*/ 2344685 w 4168329"/>
              <a:gd name="connsiteY0" fmla="*/ 10856 h 3310946"/>
              <a:gd name="connsiteX1" fmla="*/ 4168329 w 4168329"/>
              <a:gd name="connsiteY1" fmla="*/ 0 h 3310946"/>
              <a:gd name="connsiteX2" fmla="*/ 4148227 w 4168329"/>
              <a:gd name="connsiteY2" fmla="*/ 933578 h 3310946"/>
              <a:gd name="connsiteX3" fmla="*/ 1226618 w 4168329"/>
              <a:gd name="connsiteY3" fmla="*/ 955289 h 3310946"/>
              <a:gd name="connsiteX4" fmla="*/ 1215763 w 4168329"/>
              <a:gd name="connsiteY4" fmla="*/ 3289235 h 3310946"/>
              <a:gd name="connsiteX5" fmla="*/ 0 w 4168329"/>
              <a:gd name="connsiteY5" fmla="*/ 3310946 h 3310946"/>
              <a:gd name="connsiteX6" fmla="*/ 3217 w 4168329"/>
              <a:gd name="connsiteY6" fmla="*/ 673044 h 3310946"/>
              <a:gd name="connsiteX7" fmla="*/ 2345223 w 4168329"/>
              <a:gd name="connsiteY7" fmla="*/ 683900 h 3310946"/>
              <a:gd name="connsiteX8" fmla="*/ 2344685 w 4168329"/>
              <a:gd name="connsiteY8" fmla="*/ 10856 h 3310946"/>
              <a:gd name="connsiteX0" fmla="*/ 2344685 w 4189503"/>
              <a:gd name="connsiteY0" fmla="*/ 10856 h 3310946"/>
              <a:gd name="connsiteX1" fmla="*/ 4168329 w 4189503"/>
              <a:gd name="connsiteY1" fmla="*/ 0 h 3310946"/>
              <a:gd name="connsiteX2" fmla="*/ 4189503 w 4189503"/>
              <a:gd name="connsiteY2" fmla="*/ 944433 h 3310946"/>
              <a:gd name="connsiteX3" fmla="*/ 1226618 w 4189503"/>
              <a:gd name="connsiteY3" fmla="*/ 955289 h 3310946"/>
              <a:gd name="connsiteX4" fmla="*/ 1215763 w 4189503"/>
              <a:gd name="connsiteY4" fmla="*/ 3289235 h 3310946"/>
              <a:gd name="connsiteX5" fmla="*/ 0 w 4189503"/>
              <a:gd name="connsiteY5" fmla="*/ 3310946 h 3310946"/>
              <a:gd name="connsiteX6" fmla="*/ 3217 w 4189503"/>
              <a:gd name="connsiteY6" fmla="*/ 673044 h 3310946"/>
              <a:gd name="connsiteX7" fmla="*/ 2345223 w 4189503"/>
              <a:gd name="connsiteY7" fmla="*/ 683900 h 3310946"/>
              <a:gd name="connsiteX8" fmla="*/ 2344685 w 4189503"/>
              <a:gd name="connsiteY8" fmla="*/ 10856 h 3310946"/>
              <a:gd name="connsiteX0" fmla="*/ 2344685 w 4168329"/>
              <a:gd name="connsiteY0" fmla="*/ 10856 h 3310946"/>
              <a:gd name="connsiteX1" fmla="*/ 4168329 w 4168329"/>
              <a:gd name="connsiteY1" fmla="*/ 0 h 3310946"/>
              <a:gd name="connsiteX2" fmla="*/ 4158546 w 4168329"/>
              <a:gd name="connsiteY2" fmla="*/ 944433 h 3310946"/>
              <a:gd name="connsiteX3" fmla="*/ 1226618 w 4168329"/>
              <a:gd name="connsiteY3" fmla="*/ 955289 h 3310946"/>
              <a:gd name="connsiteX4" fmla="*/ 1215763 w 4168329"/>
              <a:gd name="connsiteY4" fmla="*/ 3289235 h 3310946"/>
              <a:gd name="connsiteX5" fmla="*/ 0 w 4168329"/>
              <a:gd name="connsiteY5" fmla="*/ 3310946 h 3310946"/>
              <a:gd name="connsiteX6" fmla="*/ 3217 w 4168329"/>
              <a:gd name="connsiteY6" fmla="*/ 673044 h 3310946"/>
              <a:gd name="connsiteX7" fmla="*/ 2345223 w 4168329"/>
              <a:gd name="connsiteY7" fmla="*/ 683900 h 3310946"/>
              <a:gd name="connsiteX8" fmla="*/ 2344685 w 4168329"/>
              <a:gd name="connsiteY8" fmla="*/ 10856 h 3310946"/>
              <a:gd name="connsiteX0" fmla="*/ 2344685 w 4189503"/>
              <a:gd name="connsiteY0" fmla="*/ 10856 h 3310946"/>
              <a:gd name="connsiteX1" fmla="*/ 4168329 w 4189503"/>
              <a:gd name="connsiteY1" fmla="*/ 0 h 3310946"/>
              <a:gd name="connsiteX2" fmla="*/ 4189503 w 4189503"/>
              <a:gd name="connsiteY2" fmla="*/ 944433 h 3310946"/>
              <a:gd name="connsiteX3" fmla="*/ 1226618 w 4189503"/>
              <a:gd name="connsiteY3" fmla="*/ 955289 h 3310946"/>
              <a:gd name="connsiteX4" fmla="*/ 1215763 w 4189503"/>
              <a:gd name="connsiteY4" fmla="*/ 3289235 h 3310946"/>
              <a:gd name="connsiteX5" fmla="*/ 0 w 4189503"/>
              <a:gd name="connsiteY5" fmla="*/ 3310946 h 3310946"/>
              <a:gd name="connsiteX6" fmla="*/ 3217 w 4189503"/>
              <a:gd name="connsiteY6" fmla="*/ 673044 h 3310946"/>
              <a:gd name="connsiteX7" fmla="*/ 2345223 w 4189503"/>
              <a:gd name="connsiteY7" fmla="*/ 683900 h 3310946"/>
              <a:gd name="connsiteX8" fmla="*/ 2344685 w 4189503"/>
              <a:gd name="connsiteY8" fmla="*/ 10856 h 3310946"/>
              <a:gd name="connsiteX0" fmla="*/ 2344685 w 4189503"/>
              <a:gd name="connsiteY0" fmla="*/ 10856 h 3321802"/>
              <a:gd name="connsiteX1" fmla="*/ 4168329 w 4189503"/>
              <a:gd name="connsiteY1" fmla="*/ 0 h 3321802"/>
              <a:gd name="connsiteX2" fmla="*/ 4189503 w 4189503"/>
              <a:gd name="connsiteY2" fmla="*/ 944433 h 3321802"/>
              <a:gd name="connsiteX3" fmla="*/ 1226618 w 4189503"/>
              <a:gd name="connsiteY3" fmla="*/ 955289 h 3321802"/>
              <a:gd name="connsiteX4" fmla="*/ 1236401 w 4189503"/>
              <a:gd name="connsiteY4" fmla="*/ 3321802 h 3321802"/>
              <a:gd name="connsiteX5" fmla="*/ 0 w 4189503"/>
              <a:gd name="connsiteY5" fmla="*/ 3310946 h 3321802"/>
              <a:gd name="connsiteX6" fmla="*/ 3217 w 4189503"/>
              <a:gd name="connsiteY6" fmla="*/ 673044 h 3321802"/>
              <a:gd name="connsiteX7" fmla="*/ 2345223 w 4189503"/>
              <a:gd name="connsiteY7" fmla="*/ 683900 h 3321802"/>
              <a:gd name="connsiteX8" fmla="*/ 2344685 w 4189503"/>
              <a:gd name="connsiteY8" fmla="*/ 10856 h 3321802"/>
              <a:gd name="connsiteX0" fmla="*/ 2344685 w 4189503"/>
              <a:gd name="connsiteY0" fmla="*/ 10856 h 3321802"/>
              <a:gd name="connsiteX1" fmla="*/ 4168329 w 4189503"/>
              <a:gd name="connsiteY1" fmla="*/ 0 h 3321802"/>
              <a:gd name="connsiteX2" fmla="*/ 4189503 w 4189503"/>
              <a:gd name="connsiteY2" fmla="*/ 987855 h 3321802"/>
              <a:gd name="connsiteX3" fmla="*/ 1226618 w 4189503"/>
              <a:gd name="connsiteY3" fmla="*/ 955289 h 3321802"/>
              <a:gd name="connsiteX4" fmla="*/ 1236401 w 4189503"/>
              <a:gd name="connsiteY4" fmla="*/ 3321802 h 3321802"/>
              <a:gd name="connsiteX5" fmla="*/ 0 w 4189503"/>
              <a:gd name="connsiteY5" fmla="*/ 3310946 h 3321802"/>
              <a:gd name="connsiteX6" fmla="*/ 3217 w 4189503"/>
              <a:gd name="connsiteY6" fmla="*/ 673044 h 3321802"/>
              <a:gd name="connsiteX7" fmla="*/ 2345223 w 4189503"/>
              <a:gd name="connsiteY7" fmla="*/ 683900 h 3321802"/>
              <a:gd name="connsiteX8" fmla="*/ 2344685 w 4189503"/>
              <a:gd name="connsiteY8" fmla="*/ 10856 h 3321802"/>
              <a:gd name="connsiteX0" fmla="*/ 2344685 w 4168865"/>
              <a:gd name="connsiteY0" fmla="*/ 10856 h 3321802"/>
              <a:gd name="connsiteX1" fmla="*/ 4168329 w 4168865"/>
              <a:gd name="connsiteY1" fmla="*/ 0 h 3321802"/>
              <a:gd name="connsiteX2" fmla="*/ 4168865 w 4168865"/>
              <a:gd name="connsiteY2" fmla="*/ 987855 h 3321802"/>
              <a:gd name="connsiteX3" fmla="*/ 1226618 w 4168865"/>
              <a:gd name="connsiteY3" fmla="*/ 955289 h 3321802"/>
              <a:gd name="connsiteX4" fmla="*/ 1236401 w 4168865"/>
              <a:gd name="connsiteY4" fmla="*/ 3321802 h 3321802"/>
              <a:gd name="connsiteX5" fmla="*/ 0 w 4168865"/>
              <a:gd name="connsiteY5" fmla="*/ 3310946 h 3321802"/>
              <a:gd name="connsiteX6" fmla="*/ 3217 w 4168865"/>
              <a:gd name="connsiteY6" fmla="*/ 673044 h 3321802"/>
              <a:gd name="connsiteX7" fmla="*/ 2345223 w 4168865"/>
              <a:gd name="connsiteY7" fmla="*/ 683900 h 3321802"/>
              <a:gd name="connsiteX8" fmla="*/ 2344685 w 4168865"/>
              <a:gd name="connsiteY8" fmla="*/ 10856 h 3321802"/>
              <a:gd name="connsiteX0" fmla="*/ 2344685 w 4168865"/>
              <a:gd name="connsiteY0" fmla="*/ 10856 h 3310946"/>
              <a:gd name="connsiteX1" fmla="*/ 4168329 w 4168865"/>
              <a:gd name="connsiteY1" fmla="*/ 0 h 3310946"/>
              <a:gd name="connsiteX2" fmla="*/ 4168865 w 4168865"/>
              <a:gd name="connsiteY2" fmla="*/ 987855 h 3310946"/>
              <a:gd name="connsiteX3" fmla="*/ 1226618 w 4168865"/>
              <a:gd name="connsiteY3" fmla="*/ 955289 h 3310946"/>
              <a:gd name="connsiteX4" fmla="*/ 1370548 w 4168865"/>
              <a:gd name="connsiteY4" fmla="*/ 3310946 h 3310946"/>
              <a:gd name="connsiteX5" fmla="*/ 0 w 4168865"/>
              <a:gd name="connsiteY5" fmla="*/ 3310946 h 3310946"/>
              <a:gd name="connsiteX6" fmla="*/ 3217 w 4168865"/>
              <a:gd name="connsiteY6" fmla="*/ 673044 h 3310946"/>
              <a:gd name="connsiteX7" fmla="*/ 2345223 w 4168865"/>
              <a:gd name="connsiteY7" fmla="*/ 683900 h 3310946"/>
              <a:gd name="connsiteX8" fmla="*/ 2344685 w 4168865"/>
              <a:gd name="connsiteY8" fmla="*/ 10856 h 3310946"/>
              <a:gd name="connsiteX0" fmla="*/ 2344685 w 4168865"/>
              <a:gd name="connsiteY0" fmla="*/ 10856 h 3310946"/>
              <a:gd name="connsiteX1" fmla="*/ 4168329 w 4168865"/>
              <a:gd name="connsiteY1" fmla="*/ 0 h 3310946"/>
              <a:gd name="connsiteX2" fmla="*/ 4168865 w 4168865"/>
              <a:gd name="connsiteY2" fmla="*/ 987855 h 3310946"/>
              <a:gd name="connsiteX3" fmla="*/ 1226618 w 4168865"/>
              <a:gd name="connsiteY3" fmla="*/ 955289 h 3310946"/>
              <a:gd name="connsiteX4" fmla="*/ 1298315 w 4168865"/>
              <a:gd name="connsiteY4" fmla="*/ 3310946 h 3310946"/>
              <a:gd name="connsiteX5" fmla="*/ 0 w 4168865"/>
              <a:gd name="connsiteY5" fmla="*/ 3310946 h 3310946"/>
              <a:gd name="connsiteX6" fmla="*/ 3217 w 4168865"/>
              <a:gd name="connsiteY6" fmla="*/ 673044 h 3310946"/>
              <a:gd name="connsiteX7" fmla="*/ 2345223 w 4168865"/>
              <a:gd name="connsiteY7" fmla="*/ 683900 h 3310946"/>
              <a:gd name="connsiteX8" fmla="*/ 2344685 w 4168865"/>
              <a:gd name="connsiteY8" fmla="*/ 10856 h 3310946"/>
              <a:gd name="connsiteX0" fmla="*/ 2344685 w 4168865"/>
              <a:gd name="connsiteY0" fmla="*/ 10856 h 3310946"/>
              <a:gd name="connsiteX1" fmla="*/ 4168329 w 4168865"/>
              <a:gd name="connsiteY1" fmla="*/ 0 h 3310946"/>
              <a:gd name="connsiteX2" fmla="*/ 4168865 w 4168865"/>
              <a:gd name="connsiteY2" fmla="*/ 987855 h 3310946"/>
              <a:gd name="connsiteX3" fmla="*/ 1309169 w 4168865"/>
              <a:gd name="connsiteY3" fmla="*/ 922723 h 3310946"/>
              <a:gd name="connsiteX4" fmla="*/ 1298315 w 4168865"/>
              <a:gd name="connsiteY4" fmla="*/ 3310946 h 3310946"/>
              <a:gd name="connsiteX5" fmla="*/ 0 w 4168865"/>
              <a:gd name="connsiteY5" fmla="*/ 3310946 h 3310946"/>
              <a:gd name="connsiteX6" fmla="*/ 3217 w 4168865"/>
              <a:gd name="connsiteY6" fmla="*/ 673044 h 3310946"/>
              <a:gd name="connsiteX7" fmla="*/ 2345223 w 4168865"/>
              <a:gd name="connsiteY7" fmla="*/ 683900 h 3310946"/>
              <a:gd name="connsiteX8" fmla="*/ 2344685 w 4168865"/>
              <a:gd name="connsiteY8" fmla="*/ 10856 h 3310946"/>
              <a:gd name="connsiteX0" fmla="*/ 2344685 w 4168865"/>
              <a:gd name="connsiteY0" fmla="*/ 10856 h 3310946"/>
              <a:gd name="connsiteX1" fmla="*/ 4168329 w 4168865"/>
              <a:gd name="connsiteY1" fmla="*/ 0 h 3310946"/>
              <a:gd name="connsiteX2" fmla="*/ 4168865 w 4168865"/>
              <a:gd name="connsiteY2" fmla="*/ 987855 h 3310946"/>
              <a:gd name="connsiteX3" fmla="*/ 1309169 w 4168865"/>
              <a:gd name="connsiteY3" fmla="*/ 944434 h 3310946"/>
              <a:gd name="connsiteX4" fmla="*/ 1298315 w 4168865"/>
              <a:gd name="connsiteY4" fmla="*/ 3310946 h 3310946"/>
              <a:gd name="connsiteX5" fmla="*/ 0 w 4168865"/>
              <a:gd name="connsiteY5" fmla="*/ 3310946 h 3310946"/>
              <a:gd name="connsiteX6" fmla="*/ 3217 w 4168865"/>
              <a:gd name="connsiteY6" fmla="*/ 673044 h 3310946"/>
              <a:gd name="connsiteX7" fmla="*/ 2345223 w 4168865"/>
              <a:gd name="connsiteY7" fmla="*/ 683900 h 3310946"/>
              <a:gd name="connsiteX8" fmla="*/ 2344685 w 4168865"/>
              <a:gd name="connsiteY8" fmla="*/ 10856 h 3310946"/>
              <a:gd name="connsiteX0" fmla="*/ 2344685 w 4168331"/>
              <a:gd name="connsiteY0" fmla="*/ 10856 h 3310946"/>
              <a:gd name="connsiteX1" fmla="*/ 4168329 w 4168331"/>
              <a:gd name="connsiteY1" fmla="*/ 0 h 3310946"/>
              <a:gd name="connsiteX2" fmla="*/ 4158546 w 4168331"/>
              <a:gd name="connsiteY2" fmla="*/ 944433 h 3310946"/>
              <a:gd name="connsiteX3" fmla="*/ 1309169 w 4168331"/>
              <a:gd name="connsiteY3" fmla="*/ 944434 h 3310946"/>
              <a:gd name="connsiteX4" fmla="*/ 1298315 w 4168331"/>
              <a:gd name="connsiteY4" fmla="*/ 3310946 h 3310946"/>
              <a:gd name="connsiteX5" fmla="*/ 0 w 4168331"/>
              <a:gd name="connsiteY5" fmla="*/ 3310946 h 3310946"/>
              <a:gd name="connsiteX6" fmla="*/ 3217 w 4168331"/>
              <a:gd name="connsiteY6" fmla="*/ 673044 h 3310946"/>
              <a:gd name="connsiteX7" fmla="*/ 2345223 w 4168331"/>
              <a:gd name="connsiteY7" fmla="*/ 683900 h 3310946"/>
              <a:gd name="connsiteX8" fmla="*/ 2344685 w 4168331"/>
              <a:gd name="connsiteY8" fmla="*/ 10856 h 3310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8331" h="3310946">
                <a:moveTo>
                  <a:pt x="2344685" y="10856"/>
                </a:moveTo>
                <a:lnTo>
                  <a:pt x="4168329" y="0"/>
                </a:lnTo>
                <a:cubicBezTo>
                  <a:pt x="4168508" y="329285"/>
                  <a:pt x="4158367" y="615148"/>
                  <a:pt x="4158546" y="944433"/>
                </a:cubicBezTo>
                <a:lnTo>
                  <a:pt x="1309169" y="944434"/>
                </a:lnTo>
                <a:cubicBezTo>
                  <a:pt x="1305551" y="1722416"/>
                  <a:pt x="1301933" y="2532964"/>
                  <a:pt x="1298315" y="3310946"/>
                </a:cubicBezTo>
                <a:lnTo>
                  <a:pt x="0" y="3310946"/>
                </a:lnTo>
                <a:cubicBezTo>
                  <a:pt x="1072" y="2424408"/>
                  <a:pt x="2145" y="1559582"/>
                  <a:pt x="3217" y="673044"/>
                </a:cubicBezTo>
                <a:lnTo>
                  <a:pt x="2345223" y="683900"/>
                </a:lnTo>
                <a:cubicBezTo>
                  <a:pt x="2345044" y="459552"/>
                  <a:pt x="2344864" y="235204"/>
                  <a:pt x="2344685" y="10856"/>
                </a:cubicBezTo>
                <a:close/>
              </a:path>
            </a:pathLst>
          </a:custGeom>
          <a:solidFill>
            <a:srgbClr val="3366FF">
              <a:alpha val="2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7000" y="5011212"/>
            <a:ext cx="24868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charset="2"/>
              <a:buChar char=""/>
            </a:pPr>
            <a:r>
              <a:rPr lang="en-US" sz="1400" dirty="0" smtClean="0">
                <a:latin typeface="Comic Sans MS"/>
                <a:cs typeface="Comic Sans MS"/>
              </a:rPr>
              <a:t>RF system Upgrade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charset="2"/>
              <a:buChar char=""/>
            </a:pPr>
            <a:r>
              <a:rPr lang="en-US" sz="1400" dirty="0" smtClean="0">
                <a:latin typeface="Comic Sans MS"/>
                <a:cs typeface="Comic Sans MS"/>
              </a:rPr>
              <a:t>Power Supplies upgrade</a:t>
            </a:r>
          </a:p>
        </p:txBody>
      </p:sp>
      <p:pic>
        <p:nvPicPr>
          <p:cNvPr id="13" name="Изображение 2" descr="IMG_55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13176"/>
            <a:ext cx="1793779" cy="134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Изображение 4" descr="IMG_680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498" y="5013177"/>
            <a:ext cx="1417019" cy="134508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86764" y="684872"/>
            <a:ext cx="4337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Dedicated talks by </a:t>
            </a:r>
            <a:r>
              <a:rPr lang="en-US" sz="1600" i="1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T.Kharlamova</a:t>
            </a:r>
            <a:r>
              <a:rPr lang="en-US" sz="1600" i="1" dirty="0" smtClean="0">
                <a:solidFill>
                  <a:srgbClr val="000066"/>
                </a:solidFill>
                <a:cs typeface="Arial" panose="020B0604020202020204" pitchFamily="34" charset="0"/>
              </a:rPr>
              <a:t>, </a:t>
            </a:r>
            <a:r>
              <a:rPr lang="en-US" sz="1600" i="1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K.Todyshev</a:t>
            </a:r>
            <a:endParaRPr lang="en-US" sz="1600" i="1" dirty="0" smtClean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2578" y="6003096"/>
            <a:ext cx="1647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 </a:t>
            </a:r>
            <a:r>
              <a:rPr lang="en-US" sz="1200" b="1" dirty="0" smtClean="0">
                <a:solidFill>
                  <a:srgbClr val="FF0000"/>
                </a:solidFill>
              </a:rPr>
              <a:t>x GU-101A tetrode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2 MV → 4 MV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200 kW → 400 kW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100 mA @ 4.75 GeV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014" y="6358259"/>
            <a:ext cx="23471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VEPP-3: </a:t>
            </a:r>
            <a:r>
              <a:rPr lang="ru-RU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±</a:t>
            </a:r>
            <a:r>
              <a:rPr lang="ru-RU" sz="1200" dirty="0">
                <a:solidFill>
                  <a:srgbClr val="FF0000"/>
                </a:solidFill>
                <a:latin typeface="Comic Sans MS"/>
                <a:cs typeface="Comic Sans MS"/>
              </a:rPr>
              <a:t>15 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kA</a:t>
            </a:r>
            <a:r>
              <a:rPr lang="ru-RU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Comic Sans MS"/>
                <a:cs typeface="Comic Sans MS"/>
              </a:rPr>
              <a:t>±40 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lang="ru-RU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Comic Sans MS"/>
                <a:cs typeface="Comic Sans MS"/>
              </a:rPr>
              <a:t>600 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kW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519" y="6603170"/>
            <a:ext cx="4112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VEPP-4M: +</a:t>
            </a:r>
            <a:r>
              <a:rPr lang="ru-RU" sz="1200" dirty="0">
                <a:solidFill>
                  <a:srgbClr val="FF0000"/>
                </a:solidFill>
                <a:latin typeface="Comic Sans MS"/>
                <a:cs typeface="Comic Sans MS"/>
              </a:rPr>
              <a:t>7.5 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kA</a:t>
            </a:r>
            <a:r>
              <a:rPr lang="ru-RU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omic Sans MS"/>
                <a:cs typeface="Comic Sans MS"/>
              </a:rPr>
              <a:t>+</a:t>
            </a:r>
            <a:r>
              <a:rPr lang="ru-RU" sz="1200" dirty="0">
                <a:solidFill>
                  <a:srgbClr val="FF0000"/>
                </a:solidFill>
                <a:latin typeface="Comic Sans MS"/>
                <a:cs typeface="Comic Sans MS"/>
              </a:rPr>
              <a:t>70 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V</a:t>
            </a:r>
            <a:r>
              <a:rPr lang="ru-RU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Comic Sans MS"/>
                <a:cs typeface="Comic Sans MS"/>
              </a:rPr>
              <a:t>525 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kW 4.75 </a:t>
            </a:r>
            <a:r>
              <a:rPr lang="ru-RU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→ 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5.2 (</a:t>
            </a:r>
            <a:r>
              <a:rPr lang="ru-RU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.0)</a:t>
            </a:r>
            <a:r>
              <a:rPr lang="ru-RU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GeV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624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Изображение 4" descr="lumi-ips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1284"/>
            <a:ext cx="4486275" cy="16630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2017/18 highlights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3275" y="832356"/>
            <a:ext cx="8695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/>
                <a:cs typeface="Comic Sans MS"/>
              </a:rPr>
              <a:t>In 2017 hadron cross section measurement from 2.3 to 3.5 GeV in two runs was started</a:t>
            </a:r>
            <a:endParaRPr lang="ru-RU" sz="1600" dirty="0"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7248" y="1973094"/>
            <a:ext cx="257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/>
                <a:cs typeface="Comic Sans MS"/>
              </a:rPr>
              <a:t>At present first run has been finished </a:t>
            </a:r>
            <a:r>
              <a:rPr lang="ru-RU" sz="1600" dirty="0" smtClean="0">
                <a:latin typeface="Comic Sans MS"/>
                <a:cs typeface="Comic Sans MS"/>
              </a:rPr>
              <a:t>~ 6 </a:t>
            </a:r>
            <a:r>
              <a:rPr lang="en-US" sz="1600" dirty="0" err="1" smtClean="0">
                <a:latin typeface="Comic Sans MS"/>
                <a:cs typeface="Comic Sans MS"/>
              </a:rPr>
              <a:t>pb</a:t>
            </a:r>
            <a:r>
              <a:rPr lang="ru-RU" sz="1600" baseline="30000" dirty="0" smtClean="0">
                <a:latin typeface="Comic Sans MS"/>
                <a:cs typeface="Comic Sans MS"/>
              </a:rPr>
              <a:t>–1</a:t>
            </a:r>
            <a:endParaRPr lang="ru-RU" sz="1600" dirty="0" smtClean="0"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6073" y="1294277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VEPP4</a:t>
            </a:r>
            <a:r>
              <a:rPr lang="ru-RU" sz="1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-4</a:t>
            </a:r>
            <a:r>
              <a:rPr lang="en-US" sz="1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endParaRPr lang="ru-RU" sz="1400" b="1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5135" y="1753071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KEDR</a:t>
            </a:r>
            <a:r>
              <a:rPr lang="ru-RU" sz="1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runs</a:t>
            </a:r>
            <a:endParaRPr lang="ru-RU" sz="14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41984" y="2329135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KEDR</a:t>
            </a:r>
            <a:r>
              <a:rPr lang="ru-RU" sz="1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data</a:t>
            </a:r>
            <a:endParaRPr lang="ru-RU" sz="1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9512" y="1124744"/>
            <a:ext cx="4608512" cy="3240360"/>
            <a:chOff x="251520" y="1124744"/>
            <a:chExt cx="4608512" cy="3240360"/>
          </a:xfrm>
        </p:grpSpPr>
        <p:pic>
          <p:nvPicPr>
            <p:cNvPr id="5" name="Изображение 24" descr="TLumi2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22" t="5774" r="7584"/>
            <a:stretch/>
          </p:blipFill>
          <p:spPr>
            <a:xfrm>
              <a:off x="251520" y="1124744"/>
              <a:ext cx="4608512" cy="3240360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1893399" y="1254781"/>
              <a:ext cx="160328" cy="2756251"/>
            </a:xfrm>
            <a:prstGeom prst="rect">
              <a:avLst/>
            </a:prstGeom>
            <a:solidFill>
              <a:srgbClr val="3366FF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298197" y="1254781"/>
              <a:ext cx="160328" cy="2756251"/>
            </a:xfrm>
            <a:prstGeom prst="rect">
              <a:avLst/>
            </a:prstGeom>
            <a:solidFill>
              <a:srgbClr val="3366FF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489508" y="1254781"/>
              <a:ext cx="160328" cy="2756251"/>
            </a:xfrm>
            <a:prstGeom prst="rect">
              <a:avLst/>
            </a:prstGeom>
            <a:solidFill>
              <a:srgbClr val="3366FF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92041" y="1254781"/>
              <a:ext cx="91616" cy="2756251"/>
            </a:xfrm>
            <a:prstGeom prst="rect">
              <a:avLst/>
            </a:prstGeom>
            <a:solidFill>
              <a:srgbClr val="3366FF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65548" y="1254781"/>
              <a:ext cx="220499" cy="2756251"/>
            </a:xfrm>
            <a:prstGeom prst="rect">
              <a:avLst/>
            </a:prstGeom>
            <a:solidFill>
              <a:srgbClr val="3366FF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46085" y="1254781"/>
              <a:ext cx="160328" cy="2756251"/>
            </a:xfrm>
            <a:prstGeom prst="rect">
              <a:avLst/>
            </a:prstGeom>
            <a:solidFill>
              <a:srgbClr val="3366FF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63381" y="1254781"/>
              <a:ext cx="160328" cy="2756251"/>
            </a:xfrm>
            <a:prstGeom prst="rect">
              <a:avLst/>
            </a:prstGeom>
            <a:solidFill>
              <a:srgbClr val="3366FF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650138" y="1254781"/>
              <a:ext cx="160328" cy="2756251"/>
            </a:xfrm>
            <a:prstGeom prst="rect">
              <a:avLst/>
            </a:prstGeom>
            <a:solidFill>
              <a:srgbClr val="FF0000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760322" y="1507151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3366FF"/>
                  </a:solidFill>
                </a:rPr>
                <a:t>SR </a:t>
              </a:r>
              <a:r>
                <a:rPr lang="en-US" sz="1400" dirty="0" smtClean="0">
                  <a:solidFill>
                    <a:srgbClr val="3366FF"/>
                  </a:solidFill>
                </a:rPr>
                <a:t>runs</a:t>
              </a:r>
              <a:endParaRPr lang="ru-RU" sz="1400" dirty="0">
                <a:solidFill>
                  <a:srgbClr val="3366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2430258" y="1511335"/>
              <a:ext cx="950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6600"/>
                  </a:solidFill>
                </a:rPr>
                <a:t>shutdown</a:t>
              </a:r>
              <a:endParaRPr lang="ru-RU" sz="1400" dirty="0">
                <a:solidFill>
                  <a:srgbClr val="FF6600"/>
                </a:solidFill>
              </a:endParaRPr>
            </a:p>
          </p:txBody>
        </p:sp>
      </p:grpSp>
      <p:pic>
        <p:nvPicPr>
          <p:cNvPr id="22" name="Изображение 3" descr="lumi-ip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92" y="5098881"/>
            <a:ext cx="4486275" cy="16630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0399" y="5597422"/>
            <a:ext cx="257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mic Sans MS" panose="030F0702030302020204" pitchFamily="66" charset="0"/>
              </a:rPr>
              <a:t>First luminosity @ ϒ(1S)</a:t>
            </a:r>
            <a:endParaRPr lang="ru-RU" sz="1600" dirty="0" smtClean="0">
              <a:latin typeface="Comic Sans MS" panose="030F0702030302020204" pitchFamily="66" charset="0"/>
              <a:cs typeface="Comic Sans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1239" y="5098881"/>
            <a:ext cx="1141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Luminosity</a:t>
            </a:r>
            <a:endParaRPr lang="ru-RU" sz="1600" dirty="0" smtClean="0">
              <a:solidFill>
                <a:schemeClr val="bg1">
                  <a:lumMod val="85000"/>
                </a:schemeClr>
              </a:solidFill>
              <a:latin typeface="+mj-lt"/>
              <a:cs typeface="Comic Sans M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9592" y="3716847"/>
            <a:ext cx="1654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Bunches currents</a:t>
            </a:r>
            <a:endParaRPr lang="ru-RU" sz="1600" dirty="0" smtClean="0">
              <a:solidFill>
                <a:schemeClr val="bg1">
                  <a:lumMod val="85000"/>
                </a:schemeClr>
              </a:solidFill>
              <a:latin typeface="+mj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583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Изображение 5" descr="BINP_Fluxes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t="15449" r="10878" b="15048"/>
          <a:stretch/>
        </p:blipFill>
        <p:spPr>
          <a:xfrm>
            <a:off x="6834347" y="3717032"/>
            <a:ext cx="2200993" cy="30340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 @ </a:t>
            </a:r>
            <a:r>
              <a:rPr lang="en-US" dirty="0" smtClean="0"/>
              <a:t>VEPP-3</a:t>
            </a:r>
            <a:endParaRPr lang="en-US" dirty="0"/>
          </a:p>
        </p:txBody>
      </p:sp>
      <p:pic>
        <p:nvPicPr>
          <p:cNvPr id="5" name="Изображение 3" descr="equipmen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88626"/>
            <a:ext cx="2366987" cy="2736304"/>
          </a:xfrm>
          <a:prstGeom prst="rect">
            <a:avLst/>
          </a:prstGeom>
        </p:spPr>
      </p:pic>
      <p:pic>
        <p:nvPicPr>
          <p:cNvPr id="6" name="Изображение 4" descr="newT20c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64704"/>
            <a:ext cx="2690003" cy="2984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908720"/>
            <a:ext cx="322575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omic Sans MS"/>
                <a:cs typeface="Comic Sans MS"/>
              </a:rPr>
              <a:t>Tensor-polarized deuteron photodisintegration at the VEPP-3 storage </a:t>
            </a:r>
            <a:r>
              <a:rPr lang="en-US" sz="1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ring</a:t>
            </a:r>
          </a:p>
          <a:p>
            <a:pPr algn="ctr">
              <a:spcBef>
                <a:spcPts val="600"/>
              </a:spcBef>
            </a:pPr>
            <a:r>
              <a:rPr lang="en-US" sz="1400" dirty="0">
                <a:latin typeface="Comic Sans MS"/>
                <a:cs typeface="Comic Sans MS"/>
              </a:rPr>
              <a:t>The two-body deuteron photodisintegration is one of the most studied process in nuclear physics. Tensor </a:t>
            </a:r>
            <a:r>
              <a:rPr lang="en-US" sz="1400" dirty="0" smtClean="0">
                <a:latin typeface="Comic Sans MS"/>
                <a:cs typeface="Comic Sans MS"/>
              </a:rPr>
              <a:t>analyzing </a:t>
            </a:r>
            <a:r>
              <a:rPr lang="en-US" sz="1400" dirty="0">
                <a:latin typeface="Comic Sans MS"/>
                <a:cs typeface="Comic Sans MS"/>
              </a:rPr>
              <a:t>power T20 reaction will be measured in an unexplored region of the photon energy </a:t>
            </a:r>
            <a:r>
              <a:rPr lang="en-US" sz="1400" dirty="0" smtClean="0">
                <a:latin typeface="Comic Sans MS"/>
                <a:cs typeface="Comic Sans MS"/>
              </a:rPr>
              <a:t>up to </a:t>
            </a:r>
            <a:r>
              <a:rPr lang="en-US" sz="1400" dirty="0">
                <a:latin typeface="Comic Sans MS"/>
                <a:cs typeface="Comic Sans MS"/>
              </a:rPr>
              <a:t>1.5 GeV.</a:t>
            </a:r>
            <a:endParaRPr lang="ru-RU" sz="1400" dirty="0">
              <a:latin typeface="Comic Sans MS"/>
              <a:cs typeface="Comic Sans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0334" y="4292560"/>
            <a:ext cx="6726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ClrTx/>
              <a:buFont typeface="Wingdings" charset="2"/>
              <a:buChar char="ü"/>
            </a:pPr>
            <a:r>
              <a:rPr lang="en-US" sz="1600" dirty="0"/>
              <a:t>SR </a:t>
            </a:r>
            <a:r>
              <a:rPr lang="en-US" sz="1600" dirty="0" smtClean="0"/>
              <a:t>@ </a:t>
            </a:r>
            <a:r>
              <a:rPr lang="en-US" sz="1600" dirty="0"/>
              <a:t>VEPP-3 – 1.2 </a:t>
            </a:r>
            <a:r>
              <a:rPr lang="en-US" sz="1600" dirty="0" smtClean="0"/>
              <a:t>or </a:t>
            </a:r>
            <a:r>
              <a:rPr lang="en-US" sz="1600" dirty="0"/>
              <a:t>2.0 </a:t>
            </a:r>
            <a:r>
              <a:rPr lang="en-US" sz="1600" dirty="0" smtClean="0"/>
              <a:t>GeV with 2 T shifter</a:t>
            </a:r>
            <a:endParaRPr lang="en-US" sz="1600" dirty="0"/>
          </a:p>
          <a:p>
            <a:pPr marL="269875" indent="-269875">
              <a:buClrTx/>
              <a:buFont typeface="Wingdings" charset="2"/>
              <a:buChar char="ü"/>
            </a:pPr>
            <a:r>
              <a:rPr lang="en-US" sz="1600" dirty="0"/>
              <a:t>SR </a:t>
            </a:r>
            <a:r>
              <a:rPr lang="en-US" sz="1600" dirty="0" smtClean="0"/>
              <a:t>@ VEPP</a:t>
            </a:r>
            <a:r>
              <a:rPr lang="en-US" sz="1600" dirty="0"/>
              <a:t>-4M – 1.9 </a:t>
            </a:r>
            <a:r>
              <a:rPr lang="en-US" sz="1600" dirty="0" smtClean="0"/>
              <a:t>or </a:t>
            </a:r>
            <a:r>
              <a:rPr lang="en-US" sz="1600" dirty="0"/>
              <a:t>4.5 </a:t>
            </a:r>
            <a:r>
              <a:rPr lang="en-US" sz="1600" dirty="0" smtClean="0"/>
              <a:t>GeV with new 9-poles </a:t>
            </a:r>
            <a:r>
              <a:rPr lang="en-US" sz="1600" dirty="0"/>
              <a:t>hybrid </a:t>
            </a:r>
            <a:r>
              <a:rPr lang="en-US" sz="1600" dirty="0" smtClean="0"/>
              <a:t>2 T wiggler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919008"/>
            <a:ext cx="3494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VEPP-3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LIGA-technology and X-ray lithography.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Fast dynamic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Precise diffraction and anomalous scattering.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X-ray fluorescence analysis.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High pressure diffraction.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X-ray microscopy and micro-tomography.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Time resolved diffraction.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Time resolved luminescence.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Precise diffraction.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044" y="5615998"/>
            <a:ext cx="547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VEPP-4M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Metrology experiments.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Phase contrast microscopy, micro-tomography and hard X ray fluorescence.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Nanosecond spectroscopy of fast processes.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Material study under extremal conditions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Material study for thermonuclear </a:t>
            </a:r>
            <a:r>
              <a:rPr lang="en-US" sz="1200" dirty="0" smtClean="0"/>
              <a:t>applications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8648248" y="5229200"/>
            <a:ext cx="388248" cy="276999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660066"/>
                </a:solidFill>
              </a:rPr>
              <a:t>old</a:t>
            </a:r>
            <a:endParaRPr lang="ru-RU" sz="1200" dirty="0">
              <a:solidFill>
                <a:srgbClr val="6600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1922" y="3744942"/>
            <a:ext cx="1374670" cy="276999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new (since 2017)</a:t>
            </a:r>
            <a:endParaRPr lang="ru-RU" sz="1200" dirty="0">
              <a:solidFill>
                <a:srgbClr val="FF6600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85720" y="3685356"/>
            <a:ext cx="4718328" cy="57148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C00000"/>
                </a:solidFill>
                <a:latin typeface="Courier New" pitchFamily="49" charset="0"/>
                <a:ea typeface="+mj-ea"/>
                <a:cs typeface="Courier New" pitchFamily="49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9pPr>
          </a:lstStyle>
          <a:p>
            <a:r>
              <a:rPr lang="en-US" dirty="0" smtClean="0"/>
              <a:t>and SR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71500"/>
          </a:xfrm>
        </p:spPr>
        <p:txBody>
          <a:bodyPr/>
          <a:lstStyle/>
          <a:p>
            <a:r>
              <a:rPr lang="en-US" dirty="0" smtClean="0"/>
              <a:t>VEPP</a:t>
            </a:r>
            <a:r>
              <a:rPr lang="ru-RU" dirty="0" smtClean="0"/>
              <a:t>-2000</a:t>
            </a:r>
            <a:r>
              <a:rPr lang="en-US" dirty="0" smtClean="0"/>
              <a:t> overview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B7BDB-5C54-4000-B4AE-3CDD4E0822B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r="1179"/>
          <a:stretch/>
        </p:blipFill>
        <p:spPr>
          <a:xfrm>
            <a:off x="3239219" y="836712"/>
            <a:ext cx="5832648" cy="4581128"/>
          </a:xfrm>
          <a:prstGeom prst="rect">
            <a:avLst/>
          </a:prstGeom>
        </p:spPr>
      </p:pic>
      <p:pic>
        <p:nvPicPr>
          <p:cNvPr id="7" name="Рисунок 10" descr="v5_k500_bep_v2k_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64001"/>
            <a:ext cx="91440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3964" y="836712"/>
          <a:ext cx="3123121" cy="31175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03700"/>
                <a:gridCol w="1619421"/>
              </a:tblGrid>
              <a:tr h="3463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Design parameters @ 1 GeV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639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24.388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9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nergy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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1000 MeV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9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of bunches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9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of particles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10</a:t>
                      </a:r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11</a:t>
                      </a:r>
                      <a:endParaRPr lang="ru-RU" sz="16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9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Betatron tunes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4.14 / 2.14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9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 cm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9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 parameter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39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Luminosity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10</a:t>
                      </a:r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32  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cm</a:t>
                      </a:r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-2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s</a:t>
                      </a:r>
                      <a:r>
                        <a:rPr lang="en-US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-1</a:t>
                      </a:r>
                      <a:endParaRPr lang="ru-RU" sz="16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36008" marB="36008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55243" y="1892681"/>
            <a:ext cx="576064" cy="307777"/>
          </a:xfrm>
          <a:prstGeom prst="rect">
            <a:avLst/>
          </a:prstGeom>
          <a:noFill/>
          <a:effectLst>
            <a:glow rad="139700">
              <a:schemeClr val="bg1">
                <a:alpha val="49000"/>
              </a:schemeClr>
            </a:glow>
          </a:effectLst>
        </p:spPr>
        <p:txBody>
          <a:bodyPr wrap="square" lIns="36000" tIns="0" rIns="36000" bIns="0" rtlCol="0">
            <a:sp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r>
              <a:rPr lang="en-US" sz="2000" b="1" dirty="0" smtClean="0">
                <a:ln w="25400">
                  <a:noFill/>
                </a:ln>
                <a:solidFill>
                  <a:srgbClr val="C00000"/>
                </a:solidFill>
                <a:effectLst>
                  <a:glow rad="393700">
                    <a:schemeClr val="bg1">
                      <a:alpha val="6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SND</a:t>
            </a:r>
            <a:endParaRPr lang="ru-RU" sz="2000" b="1" dirty="0">
              <a:ln w="25400">
                <a:noFill/>
              </a:ln>
              <a:solidFill>
                <a:srgbClr val="C00000"/>
              </a:solidFill>
              <a:effectLst>
                <a:glow rad="393700">
                  <a:schemeClr val="bg1">
                    <a:alpha val="60000"/>
                  </a:schemeClr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4408" y="1958516"/>
            <a:ext cx="864096" cy="307777"/>
          </a:xfrm>
          <a:prstGeom prst="rect">
            <a:avLst/>
          </a:prstGeom>
          <a:noFill/>
          <a:effectLst>
            <a:glow rad="139700">
              <a:schemeClr val="bg1">
                <a:alpha val="49000"/>
              </a:schemeClr>
            </a:glow>
          </a:effectLst>
        </p:spPr>
        <p:txBody>
          <a:bodyPr wrap="square" lIns="36000" tIns="0" rIns="36000" bIns="0" rtlCol="0">
            <a:sp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r>
              <a:rPr lang="en-US" sz="2000" b="1" dirty="0" smtClean="0">
                <a:ln w="25400">
                  <a:noFill/>
                </a:ln>
                <a:solidFill>
                  <a:srgbClr val="C00000"/>
                </a:solidFill>
                <a:effectLst>
                  <a:glow rad="393700">
                    <a:schemeClr val="bg1">
                      <a:alpha val="6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CMD-3</a:t>
            </a:r>
            <a:endParaRPr lang="ru-RU" sz="2000" b="1" dirty="0">
              <a:ln w="25400">
                <a:noFill/>
              </a:ln>
              <a:solidFill>
                <a:srgbClr val="C00000"/>
              </a:solidFill>
              <a:effectLst>
                <a:glow rad="393700">
                  <a:schemeClr val="bg1">
                    <a:alpha val="60000"/>
                  </a:schemeClr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488668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with IC#VEPP-5 since 2016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8019919" y="4977341"/>
            <a:ext cx="728545" cy="1115955"/>
          </a:xfrm>
          <a:prstGeom prst="straightConnector1">
            <a:avLst/>
          </a:prstGeom>
          <a:ln w="127000">
            <a:tailEnd type="triangle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753" y="4005064"/>
            <a:ext cx="287608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 beams </a:t>
            </a: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Single-ring head-on collisions</a:t>
            </a:r>
            <a:endParaRPr lang="en-US" sz="1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T solenoids for FF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NC dipoles @ 1 GeV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CBS for energy control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program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1028"/>
              <p:cNvSpPr txBox="1">
                <a:spLocks noGrp="1" noChangeArrowheads="1"/>
              </p:cNvSpPr>
              <p:nvPr/>
            </p:nvSpPr>
            <p:spPr bwMode="auto">
              <a:xfrm>
                <a:off x="287153" y="1628800"/>
                <a:ext cx="8579296" cy="4539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rtlCol="0">
                <a:sp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71463" indent="-271463" eaLnBrk="1" hangingPunct="1">
                  <a:buClrTx/>
                  <a:buFont typeface="Garamond" pitchFamily="18" charset="0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Precision measurement 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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h𝑎𝑑𝑟𝑜𝑛𝑠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)/ 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) </m:t>
                    </m:r>
                  </m:oMath>
                </a14:m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  <a:p>
                <a:pPr marL="271463" lvl="2" indent="0" eaLnBrk="1" hangingPunct="1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exclusive approach, up to &lt;1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%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for major modes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  <a:p>
                <a:pPr marL="271463" indent="-271463" eaLnBrk="1" hangingPunct="1">
                  <a:spcBef>
                    <a:spcPts val="300"/>
                  </a:spcBef>
                  <a:buClrTx/>
                  <a:buFont typeface="Garamond" pitchFamily="18" charset="0"/>
                  <a:buAutoNum type="arabicPeriod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hadronic final states: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1463" lvl="2" indent="-271463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4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,… 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𝐾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𝜂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  <a:p>
                <a:pPr marL="271463" indent="-271463" eaLnBrk="1" hangingPunct="1">
                  <a:spcBef>
                    <a:spcPts val="300"/>
                  </a:spcBef>
                  <a:buClrTx/>
                  <a:buFont typeface="Garamond" pitchFamily="18" charset="0"/>
                  <a:buAutoNum type="arabicPeriod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vector mesons and theirs excitations:</a:t>
                </a:r>
              </a:p>
              <a:p>
                <a:pPr marL="271463" lvl="1" indent="-271463" eaLnBrk="1" hangingPunct="1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  <a:sym typeface="Symbol" pitchFamily="18" charset="2"/>
                        </a:rPr>
                        <m:t>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/>
                          <a:sym typeface="Symbol" pitchFamily="18" charset="2"/>
                        </a:rPr>
                        <m:t>’, ’’, ’, ’,…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1463" indent="-271463" eaLnBrk="1" hangingPunct="1">
                  <a:spcBef>
                    <a:spcPts val="300"/>
                  </a:spcBef>
                  <a:buClrTx/>
                  <a:buFont typeface="Garamond" pitchFamily="18" charset="0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Comparison of cross-sections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h𝑎𝑑𝑟𝑜𝑛𝑠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=1)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spectral functions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𝜏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-decays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1463" indent="-271463" eaLnBrk="1" hangingPunct="1">
                  <a:spcBef>
                    <a:spcPts val="300"/>
                  </a:spcBef>
                  <a:buClrTx/>
                  <a:buFont typeface="Garamond" pitchFamily="18" charset="0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nucleon electromagnetic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formfactor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threshold</a:t>
                </a:r>
              </a:p>
              <a:p>
                <a:pPr marL="271463" lvl="1" indent="-271463" eaLnBrk="1" hangingPunct="1">
                  <a:spcBef>
                    <a:spcPts val="3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1463" indent="-271463" eaLnBrk="1" hangingPunct="1">
                  <a:spcBef>
                    <a:spcPts val="300"/>
                  </a:spcBef>
                  <a:buClrTx/>
                  <a:buFont typeface="Garamond" pitchFamily="18" charset="0"/>
                  <a:buAutoNum type="arabicPeriod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of the cross-sections using ISR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71463" indent="-271463" eaLnBrk="1" hangingPunct="1">
                  <a:spcBef>
                    <a:spcPts val="300"/>
                  </a:spcBef>
                  <a:buClrTx/>
                  <a:buFont typeface="Garamond" pitchFamily="18" charset="0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higher order QED processes</a:t>
                </a:r>
                <a:endParaRPr lang="ru-RU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 eaLnBrk="1" hangingPunct="1">
                  <a:spcBef>
                    <a:spcPts val="1200"/>
                  </a:spcBef>
                  <a:buNone/>
                </a:pPr>
                <a:r>
                  <a:rPr lang="en-US" sz="2000" dirty="0" smtClean="0">
                    <a:solidFill>
                      <a:srgbClr val="A50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Target luminosity integral is 1 </a:t>
                </a:r>
                <a:r>
                  <a:rPr lang="en-US" sz="2000" dirty="0" smtClean="0">
                    <a:solidFill>
                      <a:srgbClr val="A50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fb</a:t>
                </a:r>
                <a:r>
                  <a:rPr lang="en-US" sz="2000" baseline="30000" dirty="0" smtClean="0">
                    <a:solidFill>
                      <a:srgbClr val="A50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2000" dirty="0" smtClean="0">
                    <a:solidFill>
                      <a:srgbClr val="A50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</a:t>
                </a:r>
                <a:r>
                  <a:rPr lang="en-US" sz="2000" dirty="0" err="1" smtClean="0">
                    <a:solidFill>
                      <a:srgbClr val="A50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detecor</a:t>
                </a:r>
                <a:endParaRPr lang="ru-RU" sz="2000" baseline="30000" dirty="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 Box 1028"/>
              <p:cNvSpPr txBox="1"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153" y="1628800"/>
                <a:ext cx="8579296" cy="4539704"/>
              </a:xfrm>
              <a:prstGeom prst="rect">
                <a:avLst/>
              </a:prstGeom>
              <a:blipFill rotWithShape="0">
                <a:blip r:embed="rId2"/>
                <a:stretch>
                  <a:fillRect l="-355" t="-671" b="-14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347864" y="80224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66"/>
                </a:solidFill>
                <a:cs typeface="Arial" panose="020B0604020202020204" pitchFamily="34" charset="0"/>
              </a:rPr>
              <a:t>Dedicated talks by </a:t>
            </a:r>
            <a:r>
              <a:rPr lang="en-US" i="1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M.Achasov</a:t>
            </a:r>
            <a:r>
              <a:rPr lang="en-US" i="1" dirty="0" smtClean="0">
                <a:solidFill>
                  <a:srgbClr val="000066"/>
                </a:solidFill>
                <a:cs typeface="Arial" panose="020B0604020202020204" pitchFamily="34" charset="0"/>
              </a:rPr>
              <a:t>, </a:t>
            </a:r>
            <a:r>
              <a:rPr lang="en-US" i="1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F.Ignatov</a:t>
            </a:r>
            <a:r>
              <a:rPr lang="en-US" i="1" dirty="0" smtClean="0">
                <a:solidFill>
                  <a:srgbClr val="000066"/>
                </a:solidFill>
                <a:cs typeface="Arial" panose="020B0604020202020204" pitchFamily="34" charset="0"/>
              </a:rPr>
              <a:t>, </a:t>
            </a:r>
            <a:r>
              <a:rPr lang="en-US" i="1" dirty="0" err="1" smtClean="0">
                <a:solidFill>
                  <a:srgbClr val="000066"/>
                </a:solidFill>
                <a:cs typeface="Arial" panose="020B0604020202020204" pitchFamily="34" charset="0"/>
              </a:rPr>
              <a:t>E.Solodov</a:t>
            </a:r>
            <a:endParaRPr lang="en-US" i="1" dirty="0" smtClean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3" descr="C:\frankz\HALO03\beambeam\seeman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93838"/>
            <a:ext cx="7624763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357938"/>
            <a:ext cx="1857375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J.Seeman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(1983)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3" y="785813"/>
            <a:ext cx="4143375" cy="7080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Beam-beam parameter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saturation,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emittance (and beam size) growth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4" name="Object 27"/>
          <p:cNvGraphicFramePr>
            <a:graphicFrameLocks noChangeAspect="1"/>
          </p:cNvGraphicFramePr>
          <p:nvPr/>
        </p:nvGraphicFramePr>
        <p:xfrm>
          <a:off x="5203825" y="714375"/>
          <a:ext cx="27924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Equation" r:id="rId4" imgW="1384200" imgH="419040" progId="Equation.DSMT4">
                  <p:embed/>
                </p:oleObj>
              </mc:Choice>
              <mc:Fallback>
                <p:oleObj name="Equation" r:id="rId4" imgW="1384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714375"/>
                        <a:ext cx="2792413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29375" y="714375"/>
            <a:ext cx="1571625" cy="857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 rot="16200000" flipH="1">
            <a:off x="2247106" y="1818482"/>
            <a:ext cx="1006475" cy="357188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43688" y="4509120"/>
            <a:ext cx="2428875" cy="132397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Final limit: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emittance blowup,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lifetime reduction,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flip-flop effect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13" idx="0"/>
          </p:cNvCxnSpPr>
          <p:nvPr/>
        </p:nvCxnSpPr>
        <p:spPr>
          <a:xfrm flipH="1" flipV="1">
            <a:off x="7308304" y="3284984"/>
            <a:ext cx="549822" cy="1224136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limit @ lepton colliders</a:t>
            </a:r>
            <a:endParaRPr lang="en-US" dirty="0"/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06021"/>
              </p:ext>
            </p:extLst>
          </p:nvPr>
        </p:nvGraphicFramePr>
        <p:xfrm>
          <a:off x="5579098" y="6099001"/>
          <a:ext cx="3505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name="Equation" r:id="rId6" imgW="2374560" imgH="507960" progId="Equation.DSMT4">
                  <p:embed/>
                </p:oleObj>
              </mc:Choice>
              <mc:Fallback>
                <p:oleObj name="Equation" r:id="rId6" imgW="23745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098" y="6099001"/>
                        <a:ext cx="3505200" cy="7143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9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5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15572</TotalTime>
  <Words>1762</Words>
  <Application>Microsoft Office PowerPoint</Application>
  <PresentationFormat>Экран (4:3)</PresentationFormat>
  <Paragraphs>380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44" baseType="lpstr">
      <vt:lpstr>Calibri Light</vt:lpstr>
      <vt:lpstr>Cambria Math</vt:lpstr>
      <vt:lpstr>Garamond</vt:lpstr>
      <vt:lpstr>MS PGothic</vt:lpstr>
      <vt:lpstr>Comic Sans MS</vt:lpstr>
      <vt:lpstr>Calibri</vt:lpstr>
      <vt:lpstr>Times New Roman</vt:lpstr>
      <vt:lpstr>Arial</vt:lpstr>
      <vt:lpstr>Courier New</vt:lpstr>
      <vt:lpstr>Wingdings</vt:lpstr>
      <vt:lpstr>Symbol</vt:lpstr>
      <vt:lpstr>MS PGothic</vt:lpstr>
      <vt:lpstr>Wingdings 2</vt:lpstr>
      <vt:lpstr>1_Специальное оформление</vt:lpstr>
      <vt:lpstr>Специальное оформление</vt:lpstr>
      <vt:lpstr>Тема2</vt:lpstr>
      <vt:lpstr>Тема Office</vt:lpstr>
      <vt:lpstr>Equation</vt:lpstr>
      <vt:lpstr>MathType 6.0 Equation</vt:lpstr>
      <vt:lpstr>BINP electron-positron facilities</vt:lpstr>
      <vt:lpstr>BINP accelerator complex layout</vt:lpstr>
      <vt:lpstr>VEPP-4M complex</vt:lpstr>
      <vt:lpstr>HEP @ VEPP-4M with KEDR</vt:lpstr>
      <vt:lpstr>Run 2017/18 highlights</vt:lpstr>
      <vt:lpstr>Deuteron @ VEPP-3</vt:lpstr>
      <vt:lpstr>VEPP-2000 overview</vt:lpstr>
      <vt:lpstr>Experimental program</vt:lpstr>
      <vt:lpstr>Beam-beam limit @ lepton colliders</vt:lpstr>
      <vt:lpstr>The concept of Round Colliding Beams</vt:lpstr>
      <vt:lpstr>Round Beams Options @ VEPP-2000</vt:lpstr>
      <vt:lpstr>Beam size measurement via SR @ CCDs</vt:lpstr>
      <vt:lpstr>Machine tuning</vt:lpstr>
      <vt:lpstr>“Flip-flop” effect</vt:lpstr>
      <vt:lpstr>Flip-flop suppression with long bunch</vt:lpstr>
      <vt:lpstr>BeamShaker (Run 2017/18)</vt:lpstr>
      <vt:lpstr>Shaking @ pickup</vt:lpstr>
      <vt:lpstr>Luminosity and beam-beam parameter</vt:lpstr>
      <vt:lpstr>Data collection</vt:lpstr>
      <vt:lpstr>Total luminosity integral</vt:lpstr>
      <vt:lpstr>Beam energy measurements: CBS system</vt:lpstr>
      <vt:lpstr>Summary</vt:lpstr>
      <vt:lpstr>backup</vt:lpstr>
      <vt:lpstr>Super-CT Project</vt:lpstr>
      <vt:lpstr>Coherent beam-beam spectrum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Round Colliding Beams  at VEPP-2000</dc:title>
  <dc:creator>Perevedentsev</dc:creator>
  <cp:lastModifiedBy>dima</cp:lastModifiedBy>
  <cp:revision>485</cp:revision>
  <cp:lastPrinted>1601-01-01T00:00:00Z</cp:lastPrinted>
  <dcterms:created xsi:type="dcterms:W3CDTF">2008-04-13T10:16:58Z</dcterms:created>
  <dcterms:modified xsi:type="dcterms:W3CDTF">2019-02-24T19:02:21Z</dcterms:modified>
</cp:coreProperties>
</file>