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6" r:id="rId4"/>
    <p:sldId id="267" r:id="rId5"/>
    <p:sldId id="262" r:id="rId6"/>
    <p:sldId id="320" r:id="rId7"/>
    <p:sldId id="270" r:id="rId8"/>
    <p:sldId id="321" r:id="rId9"/>
    <p:sldId id="325" r:id="rId10"/>
    <p:sldId id="326" r:id="rId11"/>
    <p:sldId id="293" r:id="rId12"/>
    <p:sldId id="322" r:id="rId13"/>
    <p:sldId id="294" r:id="rId14"/>
    <p:sldId id="328" r:id="rId15"/>
    <p:sldId id="329" r:id="rId16"/>
    <p:sldId id="327" r:id="rId17"/>
    <p:sldId id="330" r:id="rId18"/>
    <p:sldId id="29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19BC813-F198-D64B-AB15-BDA1CCE8CED3}">
          <p14:sldIdLst>
            <p14:sldId id="256"/>
            <p14:sldId id="263"/>
            <p14:sldId id="266"/>
            <p14:sldId id="267"/>
            <p14:sldId id="262"/>
          </p14:sldIdLst>
        </p14:section>
        <p14:section name="Decay constants, form factors, CKM" id="{D1944889-C1AA-C944-A3F0-AAD8AD9847DF}">
          <p14:sldIdLst>
            <p14:sldId id="320"/>
            <p14:sldId id="270"/>
            <p14:sldId id="321"/>
            <p14:sldId id="325"/>
            <p14:sldId id="326"/>
          </p14:sldIdLst>
        </p14:section>
        <p14:section name="Test lepton universality" id="{88079291-F3E6-804D-BE06-F3F116C1D190}">
          <p14:sldIdLst>
            <p14:sldId id="293"/>
            <p14:sldId id="322"/>
          </p14:sldIdLst>
        </p14:section>
        <p14:section name="Study intermediate states" id="{63F179C9-83CD-2841-BA9D-65D8123C6771}">
          <p14:sldIdLst>
            <p14:sldId id="294"/>
            <p14:sldId id="328"/>
            <p14:sldId id="329"/>
            <p14:sldId id="327"/>
            <p14:sldId id="330"/>
          </p14:sldIdLst>
        </p14:section>
        <p14:section name="Summary" id="{24C7E3D6-38A7-0F4F-8206-00B8909B54AC}">
          <p14:sldIdLst>
            <p14:sldId id="292"/>
          </p14:sldIdLst>
        </p14:section>
        <p14:section name="Backup" id="{B283E570-13D0-7D49-A93D-8B99FCF1F1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08"/>
    <p:restoredTop sz="81953"/>
  </p:normalViewPr>
  <p:slideViewPr>
    <p:cSldViewPr snapToGrid="0" snapToObjects="1" showGuides="1">
      <p:cViewPr varScale="1">
        <p:scale>
          <a:sx n="90" d="100"/>
          <a:sy n="90" d="100"/>
        </p:scale>
        <p:origin x="544" y="20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36E99-3D43-D642-9AB5-A90A4242D9B9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5A336-F900-414A-8AFA-B5CCB7D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8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A336-F900-414A-8AFA-B5CCB7D997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9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result in this channel</a:t>
            </a:r>
          </a:p>
          <a:p>
            <a:r>
              <a:rPr lang="en-US" dirty="0"/>
              <a:t>Upper limits: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Efficiency from MC with </a:t>
            </a:r>
            <a:r>
              <a:rPr lang="en-US" dirty="0" err="1"/>
              <a:t>phsp</a:t>
            </a:r>
            <a:r>
              <a:rPr lang="en-US" dirty="0"/>
              <a:t> generator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Generator is </a:t>
            </a:r>
            <a:r>
              <a:rPr lang="en-US" dirty="0" err="1"/>
              <a:t>largestest</a:t>
            </a:r>
            <a:r>
              <a:rPr lang="en-US" dirty="0"/>
              <a:t> systematic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Search for </a:t>
            </a:r>
            <a:r>
              <a:rPr lang="en-US" dirty="0" err="1"/>
              <a:t>Majorana</a:t>
            </a:r>
            <a:r>
              <a:rPr lang="en-US" dirty="0"/>
              <a:t> neutrinos: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Generate model with varying neutrino mass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Cut on the invariant mass of the neutrino decay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Convert in upper limits on the mixing matrix element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A336-F900-414A-8AFA-B5CCB7D997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Peaking background from D-&gt;K e nu -&gt; pi pi0 e </a:t>
            </a:r>
            <a:r>
              <a:rPr lang="en-US" dirty="0" err="1"/>
              <a:t>nubackground</a:t>
            </a:r>
            <a:endParaRPr lang="en-US" dirty="0"/>
          </a:p>
          <a:p>
            <a:r>
              <a:rPr lang="en-US" dirty="0"/>
              <a:t>Background fraction is 20-30%</a:t>
            </a:r>
          </a:p>
          <a:p>
            <a:r>
              <a:rPr lang="en-US" dirty="0"/>
              <a:t>KS veto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A336-F900-414A-8AFA-B5CCB7D997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Largest source of systematics: f0(500) line shape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ToDo</a:t>
            </a:r>
            <a:r>
              <a:rPr lang="en-US" dirty="0"/>
              <a:t>: understand </a:t>
            </a:r>
            <a:r>
              <a:rPr lang="en-US" dirty="0" err="1"/>
              <a:t>theo</a:t>
            </a:r>
            <a:r>
              <a:rPr lang="en-US" dirty="0"/>
              <a:t> prediction for 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Alexey </a:t>
            </a:r>
            <a:r>
              <a:rPr lang="en-US" dirty="0" err="1"/>
              <a:t>Kiselev</a:t>
            </a:r>
            <a:r>
              <a:rPr lang="en-US" dirty="0"/>
              <a:t> mentioned those decays in his talk on Wed.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A336-F900-414A-8AFA-B5CCB7D997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5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A336-F900-414A-8AFA-B5CCB7D997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05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A336-F900-414A-8AFA-B5CCB7D997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9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Data </a:t>
                </a:r>
                <a:r>
                  <a:rPr lang="de-DE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taking</a:t>
                </a:r>
                <a:r>
                  <a:rPr lang="de-DE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2015/16:    3fb-1</a:t>
                </a:r>
                <a:r>
                  <a:rPr lang="de-DE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@ </a:t>
                </a:r>
                <a:r>
                  <a:rPr lang="de-DE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Ecm</a:t>
                </a:r>
                <a:r>
                  <a:rPr lang="de-DE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 4180 </a:t>
                </a:r>
                <a:r>
                  <a:rPr lang="de-DE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MeV</a:t>
                </a:r>
                <a:r>
                  <a:rPr lang="de-DE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=&gt;</a:t>
                </a:r>
                <a:r>
                  <a:rPr lang="de-DE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baseline="0" smtClean="0">
                    <a:solidFill>
                      <a:schemeClr val="tx1"/>
                    </a:solidFill>
                    <a:latin typeface="Cambria Math" charset="0"/>
                    <a:ea typeface="+mn-ea"/>
                    <a:cs typeface="+mn-cs"/>
                  </a:rPr>
                  <a:t>𝐷_𝑠</a:t>
                </a:r>
                <a:r>
                  <a:rPr lang="en-US" dirty="0" smtClean="0"/>
                  <a:t> physics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C844-ACEE-6946-8717-7C203DCEA1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DAED-1D14-4941-9169-C3CDBFBEFA16}" type="slidenum">
              <a:rPr lang="de-DE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86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l"/>
                <a:r>
                  <a:rPr lang="en-US" dirty="0"/>
                  <a:t>Several charm thresholds</a:t>
                </a:r>
                <a:r>
                  <a:rPr lang="en-US" baseline="0" dirty="0"/>
                  <a:t>  </a:t>
                </a:r>
              </a:p>
              <a:p>
                <a:pPr lvl="1"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@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=3.773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𝐺𝑒𝑉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⟹2.932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@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4.009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𝐺𝑒𝑉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0.482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𝑓𝑏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@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4.5995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𝐺𝑒𝑉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⟹0.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5669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𝑓𝑏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2" algn="l"/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l"/>
                <a:r>
                  <a:rPr lang="en-US" dirty="0" smtClean="0"/>
                  <a:t>Several charm thresholds</a:t>
                </a:r>
                <a:r>
                  <a:rPr lang="en-US" baseline="0" dirty="0" smtClean="0"/>
                  <a:t>  </a:t>
                </a:r>
              </a:p>
              <a:p>
                <a:pPr lvl="1" algn="l"/>
                <a:r>
                  <a:rPr lang="en-US" i="0">
                    <a:solidFill>
                      <a:schemeClr val="tx1"/>
                    </a:solidFill>
                    <a:latin typeface="Cambria Math" charset="0"/>
                  </a:rPr>
                  <a:t>𝐷^0 𝐷 ̅^0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</a:rPr>
                  <a:t>,  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</a:rPr>
                  <a:t>𝐷^+ 𝐷^−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</a:rPr>
                  <a:t>@ √𝑠=3.773 𝐺𝑒𝑉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⟹2.932〖𝑓𝑏〗^(−1)</a:t>
                </a:r>
                <a:r>
                  <a:rPr lang="en-US" dirty="0" smtClean="0"/>
                  <a:t> </a:t>
                </a:r>
                <a:endParaRPr lang="en-US" dirty="0" smtClean="0"/>
              </a:p>
              <a:p>
                <a:pPr lvl="1" algn="l"/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</a:rPr>
                  <a:t>𝐷</a:t>
                </a:r>
                <a:r>
                  <a:rPr lang="en-US" b="0" i="0">
                    <a:solidFill>
                      <a:schemeClr val="tx1"/>
                    </a:solidFill>
                    <a:latin typeface="Cambria Math" charset="0"/>
                  </a:rPr>
                  <a:t>_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</a:rPr>
                  <a:t>𝑆 𝐷 ̅_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</a:rPr>
                  <a:t>𝑆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</a:rPr>
                  <a:t>  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</a:rPr>
                  <a:t>@ √𝑠=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</a:rPr>
                  <a:t>4.009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</a:rPr>
                  <a:t> 𝐺𝑒𝑉</a:t>
                </a:r>
                <a:r>
                  <a:rPr lang="en-US" i="0" smtClean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⟹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0.482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〖𝑓𝑏〗^(−1)</a:t>
                </a:r>
                <a:endParaRPr lang="en-US" i="1" dirty="0" smtClean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 algn="l"/>
                <a:r>
                  <a:rPr lang="en-US" i="0" smtClean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Λ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_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</a:rPr>
                  <a:t>𝑐 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Λ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 ̅_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</a:rPr>
                  <a:t>𝑐  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</a:rPr>
                  <a:t>@ √𝑠=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</a:rPr>
                  <a:t>4.5995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</a:rPr>
                  <a:t> 𝐺𝑒𝑉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⟹0.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5669</a:t>
                </a:r>
                <a:r>
                  <a:rPr lang="en-US" i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〖𝑓𝑏〗^(−1)</a:t>
                </a:r>
                <a:endParaRPr lang="en-US" dirty="0"/>
              </a:p>
              <a:p>
                <a:pPr lvl="2" algn="l"/>
                <a:endParaRPr lang="en-US" dirty="0" smtClean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DAED-1D14-4941-9169-C3CDBFBEFA16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85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is-IS" dirty="0"/>
              <a:t>Spend a bit more time on R</a:t>
            </a:r>
          </a:p>
          <a:p>
            <a:pPr marL="171450" indent="-171450">
              <a:buFont typeface="Arial" charset="0"/>
              <a:buChar char="•"/>
            </a:pPr>
            <a:r>
              <a:rPr lang="is-IS" dirty="0"/>
              <a:t>σ(e+e− → D0D0)= (3.66 ± 0.03 ± 0.06) nb -&gt;</a:t>
            </a:r>
            <a:r>
              <a:rPr lang="is-IS" baseline="0" dirty="0"/>
              <a:t> 10M D0D0b</a:t>
            </a:r>
            <a:endParaRPr lang="is-IS" dirty="0"/>
          </a:p>
          <a:p>
            <a:pPr marL="171450" indent="-171450">
              <a:buFont typeface="Arial" charset="0"/>
              <a:buChar char="•"/>
            </a:pPr>
            <a:r>
              <a:rPr lang="is-IS" dirty="0"/>
              <a:t>σ(e+e− →D+D−)= (2.91 ±0.03 ±0.05) nb -&gt; 9M D+D-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C844-ACEE-6946-8717-7C203DCEA1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1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DAED-1D14-4941-9169-C3CDBFBEFA16}" type="slidenum"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51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D_s -&gt; tau nu is ongoing -&gt; LFV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C844-ACEE-6946-8717-7C203DCEA1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Svjetlana</a:t>
            </a:r>
            <a:r>
              <a:rPr lang="en-US" dirty="0"/>
              <a:t> </a:t>
            </a:r>
            <a:r>
              <a:rPr lang="en-US" dirty="0" err="1"/>
              <a:t>Fajfer</a:t>
            </a:r>
            <a:r>
              <a:rPr lang="en-US" dirty="0"/>
              <a:t> PhiPsi19: N</a:t>
            </a:r>
          </a:p>
          <a:p>
            <a:r>
              <a:rPr lang="en-US" dirty="0"/>
              <a:t>P at 3TeV scale -&gt; 1% change in </a:t>
            </a:r>
            <a:r>
              <a:rPr lang="en-US" dirty="0" err="1"/>
              <a:t>fD</a:t>
            </a:r>
            <a:r>
              <a:rPr lang="en-US" dirty="0"/>
              <a:t> </a:t>
            </a:r>
            <a:r>
              <a:rPr lang="en-US" dirty="0" err="1"/>
              <a:t>w.r.t</a:t>
            </a:r>
            <a:r>
              <a:rPr lang="en-US" dirty="0"/>
              <a:t> LQCD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5A336-F900-414A-8AFA-B5CCB7D997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7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C844-ACEE-6946-8717-7C203DCEA1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CKM matrix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C844-ACEE-6946-8717-7C203DCEA1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CB798-ED35-8A48-8042-43548996E3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47095-82F4-1E41-BA62-6B57D7378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A9FA7-EC3E-C64A-8FC7-D6E5E9FE2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EDB1A-B1C1-9740-8BCF-EFF8ABD5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7754"/>
            <a:ext cx="5257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857F2-D266-CE4A-B746-04AB29A1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764" y="1526040"/>
            <a:ext cx="4876800" cy="45422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1526040"/>
            <a:ext cx="4876800" cy="45422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82191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B1F6-5364-6C42-B128-9C33578D942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764" y="1203313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203313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7666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10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203769"/>
            <a:ext cx="4937760" cy="4665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03768"/>
            <a:ext cx="4937760" cy="4665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82191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85C-97EF-E540-9BEB-22568529B3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7666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0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D272-B278-7C40-9AF6-BF2CE53D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900920" cy="719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9566-321A-864B-B9F7-B79208F5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090"/>
            <a:ext cx="10515600" cy="522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DB375-C510-2542-8F45-247369CB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8327"/>
            <a:ext cx="5257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4D5EE-D328-4A46-8077-85969E9B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249F-635A-A14D-B539-01BB28D7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1857-244A-C948-A463-84007F04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F2812-9B76-1D4D-976C-BFF50212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79065"/>
            <a:ext cx="5257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A9602-D38F-CC4B-B552-5F72CB3E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2E8A-0296-F348-9062-6499603C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860280" cy="719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5A88-D444-1F47-8F6F-475BEDAEC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5657"/>
            <a:ext cx="5181600" cy="50013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C51E8-A04C-FC4F-8299-A7A97A54C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5657"/>
            <a:ext cx="5181600" cy="50013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84254-92F4-F849-A3C7-7F706741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8327"/>
            <a:ext cx="5257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24FA3-35A8-F54C-A449-33F5776F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9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E419-9EBD-E74C-8BA3-8F4B19E5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972040" cy="712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5B443-C7D2-8548-932B-62E78D21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68856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06D11-521B-E649-BE0D-321CFA44A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9455"/>
            <a:ext cx="5157787" cy="4156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9E0B5-6E02-A942-A4DC-53E29F95C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168856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A5C1E-85F8-F543-AEBC-7F2F670E3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9454"/>
            <a:ext cx="5183188" cy="41565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EDDE5-97FE-6D46-9A8C-E3D4A39C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6612" y="6488327"/>
            <a:ext cx="52593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21113-FE4B-EB45-90E6-57BE0DCC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B97C-0D4E-D644-9E6C-2FAA47CB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B4D29-6CBB-684B-A163-127A1F49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8327"/>
            <a:ext cx="5257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F4427-003B-1941-BAE8-1898906C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8FE9C-1CFB-C648-BEDD-782AABC0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79065"/>
            <a:ext cx="5257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3FF07-7EF7-1142-8DBD-9A0C7728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5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F52E-14A8-3542-87A1-5211BA19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2FA64-A1E6-3C4A-B10C-7C6507E0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20DBB-DBB5-5844-8F71-4A773AB3C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2A0E4-1513-1E49-B81A-E77EAF7F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79065"/>
            <a:ext cx="5257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572F-E3C0-914D-82A6-67702523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1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D4B0-2835-804A-8C29-B7B4588F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800E65-7AB4-AD4B-BAE5-834B1724A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66B5C-8F41-CD4F-B1EC-1A59AE8F7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2EFAF-0E64-2746-85A7-62FEF8AF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8327"/>
            <a:ext cx="5257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19483-E7F1-B349-A90F-0A18185D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1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55257-DBAF-D149-8386-88C80D37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890760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9BD74-617B-3F44-9357-31B21738E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8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dobe Hebrew" panose="02040503050201020203" pitchFamily="18" charset="-79"/>
                <a:cs typeface="Adobe Hebrew" panose="02040503050201020203" pitchFamily="18" charset="-79"/>
              </a:defRPr>
            </a:lvl1pPr>
          </a:lstStyle>
          <a:p>
            <a:fld id="{B19281DC-2A49-0643-A55A-5F95CAE375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A03429-9B3E-3E43-8B64-277973CC3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88327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dobe Hebrew" panose="02040503050201020203" pitchFamily="18" charset="-79"/>
                <a:cs typeface="Adobe Hebrew" panose="02040503050201020203" pitchFamily="18" charset="-79"/>
              </a:defRPr>
            </a:lvl1pPr>
          </a:lstStyle>
          <a:p>
            <a:r>
              <a:rPr lang="de-DE"/>
              <a:t>PhiToPsi 2019 | BESIII | P. Weidenkaff, JGU Mainz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50177-FC74-F847-AD73-7CE67421C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6375"/>
            <a:ext cx="10515600" cy="525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285830-A9C5-EF42-9BD5-C598166AEB08}"/>
              </a:ext>
            </a:extLst>
          </p:cNvPr>
          <p:cNvGrpSpPr/>
          <p:nvPr userDrawn="1"/>
        </p:nvGrpSpPr>
        <p:grpSpPr>
          <a:xfrm>
            <a:off x="11066207" y="1"/>
            <a:ext cx="776027" cy="1351722"/>
            <a:chOff x="11066207" y="1"/>
            <a:chExt cx="776027" cy="13517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382497-C1DD-E243-859C-457C6C268C1D}"/>
                </a:ext>
              </a:extLst>
            </p:cNvPr>
            <p:cNvSpPr/>
            <p:nvPr userDrawn="1"/>
          </p:nvSpPr>
          <p:spPr>
            <a:xfrm>
              <a:off x="11066207" y="1"/>
              <a:ext cx="776027" cy="1351722"/>
            </a:xfrm>
            <a:prstGeom prst="rect">
              <a:avLst/>
            </a:prstGeom>
            <a:ln>
              <a:noFill/>
            </a:ln>
            <a:effectLst>
              <a:outerShdw blurRad="2159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6CCE45-3841-F543-B2BA-2C8968A077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/>
            <a:srcRect r="34166"/>
            <a:stretch/>
          </p:blipFill>
          <p:spPr>
            <a:xfrm>
              <a:off x="11152534" y="410116"/>
              <a:ext cx="603371" cy="3644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7C734F-BC63-384C-B1E5-FC8C0CEA7C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/>
            <a:srcRect l="65833"/>
            <a:stretch/>
          </p:blipFill>
          <p:spPr>
            <a:xfrm>
              <a:off x="11311571" y="855617"/>
              <a:ext cx="313142" cy="364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8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Adobe Hebrew" panose="02040503050201020203" pitchFamily="18" charset="-79"/>
          <a:ea typeface="+mj-ea"/>
          <a:cs typeface="Adobe Hebrew" panose="02040503050201020203" pitchFamily="18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dobe Hebrew" panose="02040503050201020203" pitchFamily="18" charset="-79"/>
          <a:ea typeface="+mn-ea"/>
          <a:cs typeface="Adobe Hebrew" panose="02040503050201020203" pitchFamily="18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dobe Hebrew" panose="02040503050201020203" pitchFamily="18" charset="-79"/>
          <a:ea typeface="+mn-ea"/>
          <a:cs typeface="Adobe Hebrew" panose="02040503050201020203" pitchFamily="18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dobe Hebrew" panose="02040503050201020203" pitchFamily="18" charset="-79"/>
          <a:ea typeface="+mn-ea"/>
          <a:cs typeface="Adobe Hebrew" panose="02040503050201020203" pitchFamily="18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dobe Hebrew" panose="02040503050201020203" pitchFamily="18" charset="-79"/>
          <a:ea typeface="+mn-ea"/>
          <a:cs typeface="Adobe Hebrew" panose="02040503050201020203" pitchFamily="18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dobe Hebrew" panose="02040503050201020203" pitchFamily="18" charset="-79"/>
          <a:ea typeface="+mn-ea"/>
          <a:cs typeface="Adobe Hebrew" panose="02040503050201020203" pitchFamily="18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0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image" Target="../media/image720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0.png"/><Relationship Id="rId7" Type="http://schemas.openxmlformats.org/officeDocument/2006/relationships/image" Target="../media/image21.jp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6.emf"/><Relationship Id="rId5" Type="http://schemas.openxmlformats.org/officeDocument/2006/relationships/image" Target="../media/image20.jpg"/><Relationship Id="rId10" Type="http://schemas.openxmlformats.org/officeDocument/2006/relationships/image" Target="../media/image25.emf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28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D04DC-4709-C24D-B6BC-E5BB4AD37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1262" y="2220478"/>
            <a:ext cx="9144000" cy="2387600"/>
          </a:xfrm>
        </p:spPr>
        <p:txBody>
          <a:bodyPr/>
          <a:lstStyle/>
          <a:p>
            <a:r>
              <a:rPr lang="en-US" dirty="0"/>
              <a:t>Open Charm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D814B942-697C-4341-84A7-CE17EDA3609D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11262" y="4700153"/>
                <a:ext cx="9144000" cy="1655762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International Workshop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collisions from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to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Ψ</a:t>
                </a:r>
                <a:endParaRPr lang="en-US" dirty="0"/>
              </a:p>
              <a:p>
                <a:r>
                  <a:rPr lang="en-US" dirty="0"/>
                  <a:t>Novosibirsk, Feb. 2019</a:t>
                </a:r>
              </a:p>
              <a:p>
                <a:endParaRPr lang="en-US" dirty="0"/>
              </a:p>
              <a:p>
                <a:r>
                  <a:rPr lang="de-DE" dirty="0"/>
                  <a:t>Peter Weidenkaff </a:t>
                </a:r>
                <a:r>
                  <a:rPr lang="en-US" dirty="0"/>
                  <a:t>on behalf of the BESIII collaboration</a:t>
                </a:r>
              </a:p>
            </p:txBody>
          </p:sp>
        </mc:Choice>
        <mc:Fallback xmlns="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D814B942-697C-4341-84A7-CE17EDA36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11262" y="4700153"/>
                <a:ext cx="9144000" cy="1655762"/>
              </a:xfrm>
              <a:blipFill>
                <a:blip r:embed="rId3"/>
                <a:stretch>
                  <a:fillRect t="-4580" b="-17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88BEC73-2A06-BF47-80F6-879D404D2FC0}"/>
              </a:ext>
            </a:extLst>
          </p:cNvPr>
          <p:cNvSpPr txBox="1"/>
          <p:nvPr/>
        </p:nvSpPr>
        <p:spPr>
          <a:xfrm>
            <a:off x="4154323" y="6355915"/>
            <a:ext cx="2137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weidenka@uni-mainz.de</a:t>
            </a:r>
            <a:endParaRPr lang="en-US" sz="12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0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ea typeface="Cambria Math" charset="0"/>
                    <a:cs typeface="Cambria Math" charset="0"/>
                  </a:rPr>
                  <a:t>Dynamics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s-I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80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5FC3C3FB-2AAB-834C-BE85-66FF55E74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58090"/>
                <a:ext cx="6113929" cy="52295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Result extrapolated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=0.7133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±0.0038±0.0029</m:t>
                    </m:r>
                  </m:oMath>
                </a14:m>
                <a:endParaRPr lang="en-US" sz="1600" dirty="0"/>
              </a:p>
              <a:p>
                <a:endParaRPr lang="en-US" dirty="0"/>
              </a:p>
              <a:p>
                <a:r>
                  <a:rPr lang="en-US" dirty="0"/>
                  <a:t>External Input from LQCD  and PDG (2018)</a:t>
                </a:r>
              </a:p>
              <a:p>
                <a:r>
                  <a:rPr lang="en-US" dirty="0"/>
                  <a:t>Interfered results: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=0.7327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±0.0039±0.0030</m:t>
                    </m:r>
                  </m:oMath>
                </a14:m>
                <a:br>
                  <a:rPr lang="en-US" sz="1600" dirty="0"/>
                </a:br>
                <a:br>
                  <a:rPr lang="en-US" sz="16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=0.955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±0.005±0.004±0.024</m:t>
                    </m:r>
                  </m:oMath>
                </a14:m>
                <a:endParaRPr lang="en-US" sz="160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Test lepton flavour universality </a:t>
                </a:r>
              </a:p>
              <a:p>
                <a:pPr lvl="1"/>
                <a:r>
                  <a:rPr lang="en-US" dirty="0"/>
                  <a:t>Combine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 evidence </a:t>
                </a:r>
                <a:r>
                  <a:rPr lang="en-US" dirty="0"/>
                  <a:t>for lepton flavour universality violations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5FC3C3FB-2AAB-834C-BE85-66FF55E74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58090"/>
                <a:ext cx="6113929" cy="5229587"/>
              </a:xfrm>
              <a:blipFill>
                <a:blip r:embed="rId4"/>
                <a:stretch>
                  <a:fillRect l="-830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B1F6-5364-6C42-B128-9C33578D9423}" type="slidenum">
              <a:rPr lang="uk-UA" smtClean="0"/>
              <a:t>9</a:t>
            </a:fld>
            <a:endParaRPr lang="uk-UA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C46DE08F-7BC1-4945-8FC3-09515DD5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8327"/>
            <a:ext cx="5257800" cy="365125"/>
          </a:xfrm>
        </p:spPr>
        <p:txBody>
          <a:bodyPr/>
          <a:lstStyle/>
          <a:p>
            <a:r>
              <a:rPr lang="de-DE" dirty="0" err="1"/>
              <a:t>PhiToPsi</a:t>
            </a:r>
            <a:r>
              <a:rPr lang="de-DE" dirty="0"/>
              <a:t> 2019 | BESIII | P. Weidenkaff, JGU Mainz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EF565-E877-D54B-BA76-287ABB2F81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0362" y="646843"/>
            <a:ext cx="4561769" cy="3143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7DA853-25AC-E946-8461-B001AC2B9C94}"/>
              </a:ext>
            </a:extLst>
          </p:cNvPr>
          <p:cNvSpPr txBox="1"/>
          <p:nvPr/>
        </p:nvSpPr>
        <p:spPr>
          <a:xfrm>
            <a:off x="2357470" y="2297356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PRD82,114506(2010)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69F2BB-8470-834E-B80F-B681C3FC9C68}"/>
              </a:ext>
            </a:extLst>
          </p:cNvPr>
          <p:cNvSpPr txBox="1"/>
          <p:nvPr/>
        </p:nvSpPr>
        <p:spPr>
          <a:xfrm>
            <a:off x="3470677" y="3390219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(stat.)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E462C-48B6-7748-BED6-A308B3BAE324}"/>
              </a:ext>
            </a:extLst>
          </p:cNvPr>
          <p:cNvSpPr txBox="1"/>
          <p:nvPr/>
        </p:nvSpPr>
        <p:spPr>
          <a:xfrm>
            <a:off x="4216204" y="339152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(sys.)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CA4F8E-5B51-9C46-B4A0-A8E1C8E9011F}"/>
              </a:ext>
            </a:extLst>
          </p:cNvPr>
          <p:cNvSpPr txBox="1"/>
          <p:nvPr/>
        </p:nvSpPr>
        <p:spPr>
          <a:xfrm>
            <a:off x="4856534" y="340032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(</a:t>
            </a:r>
            <a:r>
              <a:rPr lang="en-US" sz="1000" dirty="0">
                <a:latin typeface="Adobe Hebrew" panose="02040503050201020203" pitchFamily="18" charset="-79"/>
                <a:cs typeface="Adobe Hebrew" panose="02040503050201020203" pitchFamily="18" charset="-79"/>
              </a:rPr>
              <a:t>LQCD</a:t>
            </a:r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D2C50B-A04C-6844-B1E3-97EBCFCE8BFA}"/>
              </a:ext>
            </a:extLst>
          </p:cNvPr>
          <p:cNvSpPr txBox="1"/>
          <p:nvPr/>
        </p:nvSpPr>
        <p:spPr>
          <a:xfrm>
            <a:off x="4056998" y="2926067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(stat.)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175DC4-A36D-C442-8EE6-51B4F54BBD2B}"/>
              </a:ext>
            </a:extLst>
          </p:cNvPr>
          <p:cNvSpPr txBox="1"/>
          <p:nvPr/>
        </p:nvSpPr>
        <p:spPr>
          <a:xfrm>
            <a:off x="4867246" y="292606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(sys.)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7B8FA4-FA36-F54B-B743-8AF8CED19517}"/>
              </a:ext>
            </a:extLst>
          </p:cNvPr>
          <p:cNvSpPr txBox="1"/>
          <p:nvPr/>
        </p:nvSpPr>
        <p:spPr>
          <a:xfrm>
            <a:off x="4242580" y="1503076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(stat.)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541F79-2378-B44D-BE35-AD1B5F2EBA36}"/>
              </a:ext>
            </a:extLst>
          </p:cNvPr>
          <p:cNvSpPr txBox="1"/>
          <p:nvPr/>
        </p:nvSpPr>
        <p:spPr>
          <a:xfrm>
            <a:off x="5061540" y="152254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(sys.)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D2DACA-BAD9-E845-9DFA-B26BD58C28FC}"/>
              </a:ext>
            </a:extLst>
          </p:cNvPr>
          <p:cNvGrpSpPr/>
          <p:nvPr/>
        </p:nvGrpSpPr>
        <p:grpSpPr>
          <a:xfrm>
            <a:off x="949332" y="3861015"/>
            <a:ext cx="9548381" cy="2730479"/>
            <a:chOff x="949332" y="3861015"/>
            <a:chExt cx="9548381" cy="273047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939176-3BCD-714F-861A-BD81B868EDE5}"/>
                </a:ext>
              </a:extLst>
            </p:cNvPr>
            <p:cNvGrpSpPr/>
            <p:nvPr/>
          </p:nvGrpSpPr>
          <p:grpSpPr>
            <a:xfrm>
              <a:off x="949332" y="3861015"/>
              <a:ext cx="9548381" cy="2730479"/>
              <a:chOff x="949332" y="3861015"/>
              <a:chExt cx="9548381" cy="273047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B27F125-B8CB-F44E-AC83-25C598E30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9332" y="5084696"/>
                <a:ext cx="4495312" cy="540455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DFBFB92-C914-F44A-8A1E-0993B980F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5136" y="3861015"/>
                <a:ext cx="3912577" cy="2730479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DBA2F2-4CF9-F24B-97AF-F5CD6045037C}"/>
                </a:ext>
              </a:extLst>
            </p:cNvPr>
            <p:cNvSpPr txBox="1"/>
            <p:nvPr/>
          </p:nvSpPr>
          <p:spPr>
            <a:xfrm>
              <a:off x="8027377" y="4220308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dobe Hebrew" panose="02040503050201020203" pitchFamily="18" charset="-79"/>
                  <a:cs typeface="Adobe Hebrew" panose="02040503050201020203" pitchFamily="18" charset="-79"/>
                </a:rPr>
                <a:t>Deviation </a:t>
              </a:r>
              <a:r>
                <a:rPr lang="en-US" sz="1400" dirty="0">
                  <a:latin typeface="Adobe Hebrew" panose="02040503050201020203" pitchFamily="18" charset="-79"/>
                  <a:cs typeface="Adobe Hebrew" panose="02040503050201020203" pitchFamily="18" charset="-79"/>
                </a:rPr>
                <a:t>&lt;</a:t>
              </a:r>
              <a:r>
                <a:rPr lang="en-US" dirty="0">
                  <a:latin typeface="Adobe Hebrew" panose="02040503050201020203" pitchFamily="18" charset="-79"/>
                  <a:cs typeface="Adobe Hebrew" panose="02040503050201020203" pitchFamily="18" charset="-79"/>
                </a:rPr>
                <a:t> 2</a:t>
              </a:r>
              <a:r>
                <a:rPr lang="el-GR" dirty="0">
                  <a:latin typeface="Cambria Math" panose="02040503050406030204" pitchFamily="18" charset="0"/>
                  <a:ea typeface="Cambria Math" panose="02040503050406030204" pitchFamily="18" charset="0"/>
                  <a:cs typeface="Adobe Hebrew" panose="02040503050201020203" pitchFamily="18" charset="-79"/>
                </a:rPr>
                <a:t>σ</a:t>
              </a:r>
              <a:endParaRPr lang="en-US" dirty="0">
                <a:latin typeface="Adobe Hebrew" panose="02040503050201020203" pitchFamily="18" charset="-79"/>
                <a:cs typeface="Adobe Hebrew" panose="02040503050201020203" pitchFamily="18" charset="-79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72C9097-48F1-F047-8F6F-2FEA8B35F6E1}"/>
              </a:ext>
            </a:extLst>
          </p:cNvPr>
          <p:cNvSpPr txBox="1"/>
          <p:nvPr/>
        </p:nvSpPr>
        <p:spPr>
          <a:xfrm>
            <a:off x="4762943" y="6457890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Adobe Hebrew" panose="02040503050201020203" pitchFamily="18" charset="-79"/>
              </a:rPr>
              <a:t>PRL122(2019)011804</a:t>
            </a:r>
          </a:p>
        </p:txBody>
      </p:sp>
    </p:spTree>
    <p:extLst>
      <p:ext uri="{BB962C8B-B14F-4D97-AF65-F5344CB8AC3E}">
        <p14:creationId xmlns:p14="http://schemas.microsoft.com/office/powerpoint/2010/main" val="27536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05CB3D-B7ED-9D4F-8615-3DD9BE12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3069454"/>
            <a:ext cx="9890760" cy="7190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Test of lepton number/flavour conservation laws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869F0-4E4B-574A-9A36-2B01DC6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116C8-9773-8741-9ECE-3A12439F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DE58A9-4411-5A47-9F05-CFCD3964F8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Search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is-IS" sz="32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𝐾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DE58A9-4411-5A47-9F05-CFCD3964F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87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EF6C7D3-C907-C64E-B62A-7B7569F53C0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3465513"/>
                <a:ext cx="5181600" cy="2711450"/>
              </a:xfrm>
            </p:spPr>
            <p:txBody>
              <a:bodyPr/>
              <a:lstStyle/>
              <a:p>
                <a:r>
                  <a:rPr lang="en-US" dirty="0" err="1"/>
                  <a:t>Majorana</a:t>
                </a:r>
                <a:r>
                  <a:rPr lang="en-US" dirty="0"/>
                  <a:t> neutrino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Data sample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threshold: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2.93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>
                        <a:latin typeface="Cambria Math" panose="02040503050406030204" pitchFamily="18" charset="0"/>
                      </a:rPr>
                      <m:t> @ 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=3.773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800" dirty="0"/>
              </a:p>
              <a:p>
                <a:r>
                  <a:rPr lang="en-US" dirty="0"/>
                  <a:t>Untagged measurement</a:t>
                </a:r>
              </a:p>
              <a:p>
                <a:pPr lvl="1"/>
                <a:r>
                  <a:rPr lang="en-US" dirty="0"/>
                  <a:t>Normalize to luminosity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EF6C7D3-C907-C64E-B62A-7B7569F53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3465513"/>
                <a:ext cx="5181600" cy="2711450"/>
              </a:xfrm>
              <a:blipFill>
                <a:blip r:embed="rId4"/>
                <a:stretch>
                  <a:fillRect l="-978" t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199D7-3BC9-A447-A335-676022B53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779512"/>
            <a:ext cx="3150576" cy="1574119"/>
          </a:xfrm>
        </p:spPr>
        <p:txBody>
          <a:bodyPr>
            <a:normAutofit/>
          </a:bodyPr>
          <a:lstStyle/>
          <a:p>
            <a:r>
              <a:rPr lang="en-US" sz="1600" dirty="0"/>
              <a:t>Search for </a:t>
            </a:r>
            <a:r>
              <a:rPr lang="en-US" sz="1600" dirty="0" err="1"/>
              <a:t>Majorana</a:t>
            </a:r>
            <a:r>
              <a:rPr lang="en-US" sz="1600" dirty="0"/>
              <a:t> neutrino at different masses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9038D-515C-0946-9DE5-AA68503B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40AF4-6B89-5747-9877-4E95CAFDF9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6" y="855617"/>
            <a:ext cx="3893554" cy="2269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9CF59-BC05-CB4D-A6D4-C8D7EA91C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727" y="5264979"/>
            <a:ext cx="2950796" cy="6382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74BF4-113A-0D4D-8F0E-5DD7DFD22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377" y="131611"/>
            <a:ext cx="2775337" cy="426454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7F322-2106-0A42-BC2E-064829BE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3AFBD-56A2-F749-95C8-EF23C2C88AA6}"/>
              </a:ext>
            </a:extLst>
          </p:cNvPr>
          <p:cNvSpPr txBox="1"/>
          <p:nvPr/>
        </p:nvSpPr>
        <p:spPr>
          <a:xfrm>
            <a:off x="4418297" y="6463591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Adobe Hebrew" panose="02040503050201020203" pitchFamily="18" charset="-79"/>
              </a:rPr>
              <a:t>arXiv:1902.02450,to PRD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07FA8-B25E-FE4C-9FF4-0201DF2FA7AD}"/>
              </a:ext>
            </a:extLst>
          </p:cNvPr>
          <p:cNvSpPr txBox="1"/>
          <p:nvPr/>
        </p:nvSpPr>
        <p:spPr>
          <a:xfrm>
            <a:off x="1965567" y="1920048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dobe Hebrew" panose="02040503050201020203" pitchFamily="18" charset="-79"/>
                <a:cs typeface="Adobe Hebrew" panose="02040503050201020203" pitchFamily="18" charset="-79"/>
              </a:rPr>
              <a:t>Majorana</a:t>
            </a:r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 neutrino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96BAC-96D1-8C4A-AF8A-53AB264A0EC5}"/>
              </a:ext>
            </a:extLst>
          </p:cNvPr>
          <p:cNvSpPr txBox="1"/>
          <p:nvPr/>
        </p:nvSpPr>
        <p:spPr>
          <a:xfrm>
            <a:off x="4613646" y="1923373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Hebrew" panose="02040503050201020203" pitchFamily="18" charset="-79"/>
                <a:cs typeface="Adobe Hebrew" panose="02040503050201020203" pitchFamily="18" charset="-79"/>
              </a:rPr>
              <a:t>+ DCS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6ED1F8-F9CF-7F48-9FEA-AA9F595B264F}"/>
                  </a:ext>
                </a:extLst>
              </p:cNvPr>
              <p:cNvSpPr/>
              <p:nvPr/>
            </p:nvSpPr>
            <p:spPr>
              <a:xfrm>
                <a:off x="8893834" y="583442"/>
                <a:ext cx="191283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is-I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6ED1F8-F9CF-7F48-9FEA-AA9F595B2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34" y="583442"/>
                <a:ext cx="191283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1C8A70-979F-FC41-A259-B9254409851E}"/>
                  </a:ext>
                </a:extLst>
              </p:cNvPr>
              <p:cNvSpPr/>
              <p:nvPr/>
            </p:nvSpPr>
            <p:spPr>
              <a:xfrm>
                <a:off x="8893834" y="1771460"/>
                <a:ext cx="1912839" cy="3783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s-I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1C8A70-979F-FC41-A259-B92544098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34" y="1771460"/>
                <a:ext cx="1912839" cy="378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A7E0EDA-0C77-6E47-A133-9D063DB65092}"/>
                  </a:ext>
                </a:extLst>
              </p:cNvPr>
              <p:cNvSpPr/>
              <p:nvPr/>
            </p:nvSpPr>
            <p:spPr>
              <a:xfrm>
                <a:off x="8893834" y="3028526"/>
                <a:ext cx="19128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s-I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A7E0EDA-0C77-6E47-A133-9D063DB65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34" y="3028526"/>
                <a:ext cx="191283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DAEBECA-441F-7743-936A-602673BA893C}"/>
                  </a:ext>
                </a:extLst>
              </p:cNvPr>
              <p:cNvSpPr/>
              <p:nvPr/>
            </p:nvSpPr>
            <p:spPr>
              <a:xfrm>
                <a:off x="9070973" y="880246"/>
                <a:ext cx="1564083" cy="34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𝑠𝑖𝑔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𝑈𝐿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&lt;2.7 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DAEBECA-441F-7743-936A-602673BA8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973" y="880246"/>
                <a:ext cx="1564083" cy="3454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A944E4-CF1F-9245-B477-2F3DF9B4DF9E}"/>
                  </a:ext>
                </a:extLst>
              </p:cNvPr>
              <p:cNvSpPr/>
              <p:nvPr/>
            </p:nvSpPr>
            <p:spPr>
              <a:xfrm>
                <a:off x="9088249" y="2044378"/>
                <a:ext cx="1564083" cy="34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𝑠𝑖𝑔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𝑈𝐿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&lt;3.3 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A944E4-CF1F-9245-B477-2F3DF9B4DF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49" y="2044378"/>
                <a:ext cx="1564083" cy="345479"/>
              </a:xfrm>
              <a:prstGeom prst="rect">
                <a:avLst/>
              </a:prstGeom>
              <a:blipFill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CE7A53E-1E83-A444-BF76-CA103857275D}"/>
                  </a:ext>
                </a:extLst>
              </p:cNvPr>
              <p:cNvSpPr/>
              <p:nvPr/>
            </p:nvSpPr>
            <p:spPr>
              <a:xfrm>
                <a:off x="9068211" y="3295135"/>
                <a:ext cx="1564083" cy="34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𝑠𝑖𝑔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𝑈𝐿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&lt;8.5 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CE7A53E-1E83-A444-BF76-CA1038572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211" y="3295135"/>
                <a:ext cx="1564083" cy="345479"/>
              </a:xfrm>
              <a:prstGeom prst="rect">
                <a:avLst/>
              </a:prstGeom>
              <a:blipFill>
                <a:blip r:embed="rId1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330E71EF-F9EB-E945-9AEC-6FBC79CB10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22775" y="3781216"/>
            <a:ext cx="2743200" cy="27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05CB3D-B7ED-9D4F-8615-3DD9BE12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3069454"/>
            <a:ext cx="9890760" cy="71909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of intermediate states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869F0-4E4B-574A-9A36-2B01DC6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631F-1F4E-C04F-9CF8-5F8F2DCD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4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7B0EA4-CFAE-2E4F-A2C3-E9E65F86D3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Resonant states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is-I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is-I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𝜋𝜋</m:t>
                    </m:r>
                    <m:sSup>
                      <m:sSupPr>
                        <m:ctrlPr>
                          <a:rPr lang="is-I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7B0EA4-CFAE-2E4F-A2C3-E9E65F86D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8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DE965D-50F7-594A-9C59-81C50ED3B8B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175657"/>
                <a:ext cx="5181600" cy="31589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Nature of light scalar mesons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(500)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980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still unclear</a:t>
                </a:r>
              </a:p>
              <a:p>
                <a:r>
                  <a:rPr lang="en-US" dirty="0"/>
                  <a:t>Semi-leptonic D decays offer a clean production process</a:t>
                </a:r>
              </a:p>
              <a:p>
                <a:r>
                  <a:rPr lang="en-US" dirty="0"/>
                  <a:t>2.93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=3.77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threshold)</a:t>
                </a:r>
              </a:p>
              <a:p>
                <a:r>
                  <a:rPr lang="en-US" dirty="0"/>
                  <a:t>Partial-wave analysis</a:t>
                </a:r>
              </a:p>
              <a:p>
                <a:pPr lvl="1"/>
                <a:r>
                  <a:rPr lang="en-US" dirty="0"/>
                  <a:t>5-dim phase space</a:t>
                </a:r>
              </a:p>
              <a:p>
                <a:pPr lvl="1"/>
                <a:r>
                  <a:rPr lang="en-US" dirty="0"/>
                  <a:t>dominant P-wave (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S-wave</a:t>
                </a:r>
                <a:br>
                  <a:rPr lang="en-US" dirty="0"/>
                </a:b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DE965D-50F7-594A-9C59-81C50ED3B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175657"/>
                <a:ext cx="5181600" cy="3158951"/>
              </a:xfrm>
              <a:blipFill>
                <a:blip r:embed="rId4"/>
                <a:stretch>
                  <a:fillRect l="-978" t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658D75-3B04-8E4D-9748-76B3D9AC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18725"/>
            <a:ext cx="5181600" cy="305823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45CD5-E4D6-9642-87A3-F8B5597C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FE6889-E7EA-EE4B-BF69-78D5D83F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F70D4F-6D44-7541-86E3-F3269D60ED48}"/>
              </a:ext>
            </a:extLst>
          </p:cNvPr>
          <p:cNvGrpSpPr/>
          <p:nvPr/>
        </p:nvGrpSpPr>
        <p:grpSpPr>
          <a:xfrm>
            <a:off x="0" y="4175636"/>
            <a:ext cx="12192000" cy="2234850"/>
            <a:chOff x="0" y="4175636"/>
            <a:chExt cx="12192000" cy="22348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B3FE44-9A6F-8B41-8BD8-CB6A79C16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534096"/>
              <a:ext cx="12192000" cy="18763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47DEF01-69C5-774F-9BEA-2CC6AED35F86}"/>
                    </a:ext>
                  </a:extLst>
                </p:cNvPr>
                <p:cNvSpPr/>
                <p:nvPr/>
              </p:nvSpPr>
              <p:spPr>
                <a:xfrm>
                  <a:off x="5313336" y="4175636"/>
                  <a:ext cx="2251129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s-IS" sz="2200" dirty="0">
                      <a:ea typeface="Cambria Math" charset="0"/>
                      <a:cs typeface="Cambria Math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D</m:t>
                          </m:r>
                        </m:e>
                        <m:sup>
                          <m:r>
                            <a:rPr lang="en-US" sz="2200" b="0" i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is-I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is-I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is-I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is-IS" sz="22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sub>
                      </m:sSub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47DEF01-69C5-774F-9BEA-2CC6AED35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3336" y="4175636"/>
                  <a:ext cx="2251129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6C6DA79-DA87-1142-A0C3-7486EB388B58}"/>
              </a:ext>
            </a:extLst>
          </p:cNvPr>
          <p:cNvSpPr txBox="1"/>
          <p:nvPr/>
        </p:nvSpPr>
        <p:spPr>
          <a:xfrm>
            <a:off x="4762943" y="6488327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Adobe Hebrew" panose="02040503050201020203" pitchFamily="18" charset="-79"/>
              </a:rPr>
              <a:t>PRL122(2019)062001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2CE41F-D0AB-0348-8A5F-57E6731BD54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3701" y="350609"/>
            <a:ext cx="3956826" cy="2768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492D1DD-512F-ED4D-81D2-D0D36F38EC2D}"/>
                  </a:ext>
                </a:extLst>
              </p:cNvPr>
              <p:cNvSpPr/>
              <p:nvPr/>
            </p:nvSpPr>
            <p:spPr>
              <a:xfrm>
                <a:off x="8273571" y="81884"/>
                <a:ext cx="1890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s-I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is-I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is-I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is-I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492D1DD-512F-ED4D-81D2-D0D36F38E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71" y="81884"/>
                <a:ext cx="18901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C1D74D-6446-1447-A04B-FBF1D33795BF}"/>
                  </a:ext>
                </a:extLst>
              </p:cNvPr>
              <p:cNvSpPr/>
              <p:nvPr/>
            </p:nvSpPr>
            <p:spPr>
              <a:xfrm>
                <a:off x="8214956" y="447514"/>
                <a:ext cx="2010102" cy="409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1667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C1D74D-6446-1447-A04B-FBF1D3379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956" y="447514"/>
                <a:ext cx="2010102" cy="4097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4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EF2067-FB89-2D4D-81B4-FF5720A142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Resonant states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is-I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is-I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𝜋𝜋</m:t>
                    </m:r>
                    <m:sSup>
                      <m:sSupPr>
                        <m:ctrlPr>
                          <a:rPr lang="is-I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EF2067-FB89-2D4D-81B4-FF5720A14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8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276E7BB-E6A0-354C-B8AB-CF20BE8072D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Branching fractions from PWA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Simultaneous fit of neutral and charged modes</a:t>
                </a:r>
              </a:p>
              <a:p>
                <a:pPr lvl="1"/>
                <a:r>
                  <a:rPr lang="en-US" dirty="0"/>
                  <a:t>Upper limit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Significance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276E7BB-E6A0-354C-B8AB-CF20BE807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978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769D1FF-1F45-8A49-B2F6-AC1F7DF3ACF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175657"/>
                <a:ext cx="5275385" cy="5001306"/>
              </a:xfrm>
            </p:spPr>
            <p:txBody>
              <a:bodyPr/>
              <a:lstStyle/>
              <a:p>
                <a:r>
                  <a:rPr lang="en-US" dirty="0"/>
                  <a:t>Test the 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(500)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dirty="0"/>
                  <a:t> in a model independent way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" dirty="0"/>
              </a:p>
              <a:p>
                <a:pPr lvl="1"/>
                <a:r>
                  <a:rPr lang="en" dirty="0"/>
                  <a:t>R = 1.0 ± 0.3 </a:t>
                </a:r>
                <a:r>
                  <a:rPr lang="e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" dirty="0"/>
                  <a:t>two-quark description </a:t>
                </a:r>
              </a:p>
              <a:p>
                <a:pPr lvl="1"/>
                <a:r>
                  <a:rPr lang="en" dirty="0"/>
                  <a:t>R = 3.0 ± 0.9 </a:t>
                </a:r>
                <a:r>
                  <a:rPr lang="e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" dirty="0"/>
                  <a:t> SU(3) nonet tetraquark description.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Our result favors a tetraquark description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&gt;2.7 @90%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769D1FF-1F45-8A49-B2F6-AC1F7DF3A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175657"/>
                <a:ext cx="5275385" cy="5001306"/>
              </a:xfrm>
              <a:blipFill>
                <a:blip r:embed="rId5"/>
                <a:stretch>
                  <a:fillRect l="-962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B2BE1-0E27-8B41-BEA4-A9F3C365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66CFC0-3A9C-0142-BE0A-6E95F99E531C}"/>
              </a:ext>
            </a:extLst>
          </p:cNvPr>
          <p:cNvGrpSpPr/>
          <p:nvPr/>
        </p:nvGrpSpPr>
        <p:grpSpPr>
          <a:xfrm>
            <a:off x="6372292" y="867880"/>
            <a:ext cx="4739054" cy="1789812"/>
            <a:chOff x="6372292" y="867880"/>
            <a:chExt cx="4739054" cy="17898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C0EDB2-D6ED-0249-866A-C3D4353D5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2292" y="2029805"/>
              <a:ext cx="4739054" cy="62788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6D9EA4-1733-824D-8BE9-551D4FCF4BDA}"/>
                </a:ext>
              </a:extLst>
            </p:cNvPr>
            <p:cNvSpPr/>
            <p:nvPr/>
          </p:nvSpPr>
          <p:spPr>
            <a:xfrm>
              <a:off x="8425243" y="867880"/>
              <a:ext cx="2010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bg2">
                      <a:lumMod val="50000"/>
                    </a:schemeClr>
                  </a:solidFill>
                  <a:latin typeface="Courier" pitchFamily="2" charset="0"/>
                </a:rPr>
                <a:t>PRD82(2010)034016</a:t>
              </a:r>
              <a:endParaRPr lang="de-DE" sz="1400" dirty="0">
                <a:solidFill>
                  <a:schemeClr val="bg2">
                    <a:lumMod val="50000"/>
                  </a:schemeClr>
                </a:solidFill>
                <a:effectLst/>
                <a:latin typeface="Courier" pitchFamily="2" charset="0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A23A2C-A94C-6643-BAE1-E6DB8D0D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B070C-D38C-C848-AA02-3350C5A3A5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654" y="1542541"/>
            <a:ext cx="4484153" cy="1985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3A2C35-12DA-D04B-A1AA-DDF1FCDA9D0A}"/>
              </a:ext>
            </a:extLst>
          </p:cNvPr>
          <p:cNvSpPr txBox="1"/>
          <p:nvPr/>
        </p:nvSpPr>
        <p:spPr>
          <a:xfrm>
            <a:off x="4762943" y="6497003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Adobe Hebrew" panose="02040503050201020203" pitchFamily="18" charset="-79"/>
              </a:rPr>
              <a:t>PRL122(2019)062001</a:t>
            </a:r>
          </a:p>
        </p:txBody>
      </p:sp>
    </p:spTree>
    <p:extLst>
      <p:ext uri="{BB962C8B-B14F-4D97-AF65-F5344CB8AC3E}">
        <p14:creationId xmlns:p14="http://schemas.microsoft.com/office/powerpoint/2010/main" val="29385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5C8C78-6E44-B041-8B80-92467F8758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Amplitude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5C8C78-6E44-B041-8B80-92467F8758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8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F825242-FEF1-494D-B5CF-6B8E1BE5AA4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Study dynamics of strong interaction at low energy + final state interaction effects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Few results D</a:t>
                </a:r>
                <a14:m>
                  <m:oMath xmlns:m="http://schemas.openxmlformats.org/officeDocument/2006/math"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P</m:t>
                    </m:r>
                  </m:oMath>
                </a14:m>
                <a:r>
                  <a:rPr lang="en-US" dirty="0"/>
                  <a:t> decays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@ MARKIII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Compare to results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F825242-FEF1-494D-B5CF-6B8E1BE5A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978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0ED5E55-A297-6B4E-82E5-4F8DE0B0283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175657"/>
                <a:ext cx="5546324" cy="5001306"/>
              </a:xfrm>
            </p:spPr>
            <p:txBody>
              <a:bodyPr/>
              <a:lstStyle/>
              <a:p>
                <a:r>
                  <a:rPr lang="en-US" dirty="0"/>
                  <a:t>5-dim phase space</a:t>
                </a:r>
              </a:p>
              <a:p>
                <a:r>
                  <a:rPr lang="en-US" dirty="0"/>
                  <a:t>Covariant tensor formalism</a:t>
                </a:r>
              </a:p>
              <a:p>
                <a:r>
                  <a:rPr lang="en-US" dirty="0"/>
                  <a:t>Parametrization: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S-wave: effective range / LASS parametrization</a:t>
                </a:r>
                <a:br>
                  <a:rPr lang="en-US" dirty="0"/>
                </a:br>
                <a:r>
                  <a:rPr lang="en-US" dirty="0"/>
                  <a:t>                                                              </a:t>
                </a:r>
                <a:r>
                  <a:rPr lang="en-US" sz="1200" dirty="0">
                    <a:latin typeface="Courier" pitchFamily="2" charset="0"/>
                  </a:rPr>
                  <a:t>PRD78,034023(2008)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Gounaris</a:t>
                </a:r>
                <a:r>
                  <a:rPr lang="en-US" dirty="0"/>
                  <a:t>-Sakurai, </a:t>
                </a:r>
                <a:r>
                  <a:rPr lang="en-US" dirty="0" err="1"/>
                  <a:t>inkl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interference</a:t>
                </a:r>
              </a:p>
              <a:p>
                <a:pPr lvl="1"/>
                <a:r>
                  <a:rPr lang="en-US" dirty="0"/>
                  <a:t>Relativistic BW for other resonant states</a:t>
                </a:r>
              </a:p>
              <a:p>
                <a:r>
                  <a:rPr lang="en-US" dirty="0"/>
                  <a:t>13 significant amplitudes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0ED5E55-A297-6B4E-82E5-4F8DE0B028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175657"/>
                <a:ext cx="5546324" cy="5001306"/>
              </a:xfrm>
              <a:blipFill>
                <a:blip r:embed="rId5"/>
                <a:stretch>
                  <a:fillRect l="-913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BC8-B6C9-FC44-8474-B6B4BFB0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0A1A1-31E2-2E4B-A70F-88E956E9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D5138-FEAA-D54E-BA44-54DB01E5E895}"/>
              </a:ext>
            </a:extLst>
          </p:cNvPr>
          <p:cNvSpPr txBox="1"/>
          <p:nvPr/>
        </p:nvSpPr>
        <p:spPr>
          <a:xfrm>
            <a:off x="4418297" y="6453342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Adobe Hebrew" panose="02040503050201020203" pitchFamily="18" charset="-79"/>
              </a:rPr>
              <a:t>arXiv:1902.05936,to PRD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13E19-FF86-C44F-BAF8-A2F9A9EB6B72}"/>
              </a:ext>
            </a:extLst>
          </p:cNvPr>
          <p:cNvSpPr txBox="1"/>
          <p:nvPr/>
        </p:nvSpPr>
        <p:spPr>
          <a:xfrm>
            <a:off x="3429000" y="2556364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PRD45(1992)2196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7F2B5-B7B4-E443-A204-23EF6E18838E}"/>
              </a:ext>
            </a:extLst>
          </p:cNvPr>
          <p:cNvSpPr txBox="1"/>
          <p:nvPr/>
        </p:nvSpPr>
        <p:spPr>
          <a:xfrm>
            <a:off x="2825499" y="3065488"/>
            <a:ext cx="2509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BESIII: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PRD95(2017)072010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D19B04-A799-BA48-A5AF-90E56CA4E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508" y="3550167"/>
            <a:ext cx="4035588" cy="2903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1F1660-ACAF-B54F-941C-3D531AFFCED6}"/>
              </a:ext>
            </a:extLst>
          </p:cNvPr>
          <p:cNvSpPr/>
          <p:nvPr/>
        </p:nvSpPr>
        <p:spPr>
          <a:xfrm>
            <a:off x="3011447" y="3211718"/>
            <a:ext cx="2137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LHCb: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EPJC78(2018)443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BED2BC-764C-BE4E-B102-351CB3B54C2A}"/>
                  </a:ext>
                </a:extLst>
              </p:cNvPr>
              <p:cNvSpPr/>
              <p:nvPr/>
            </p:nvSpPr>
            <p:spPr>
              <a:xfrm>
                <a:off x="1916789" y="3662527"/>
                <a:ext cx="2209707" cy="310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2.93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/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1400" i="1">
                        <a:latin typeface="Cambria Math" panose="02040503050406030204" pitchFamily="18" charset="0"/>
                      </a:rPr>
                      <m:t>=3.77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BED2BC-764C-BE4E-B102-351CB3B54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789" y="3662527"/>
                <a:ext cx="2209707" cy="310085"/>
              </a:xfrm>
              <a:prstGeom prst="rect">
                <a:avLst/>
              </a:prstGeom>
              <a:blipFill>
                <a:blip r:embed="rId7"/>
                <a:stretch>
                  <a:fillRect l="-571"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7D834E-B91B-1141-A30A-1E7693675A4B}"/>
                  </a:ext>
                </a:extLst>
              </p:cNvPr>
              <p:cNvSpPr txBox="1"/>
              <p:nvPr/>
            </p:nvSpPr>
            <p:spPr>
              <a:xfrm>
                <a:off x="3422008" y="4955319"/>
                <a:ext cx="12554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=4559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7D834E-B91B-1141-A30A-1E7693675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008" y="4955319"/>
                <a:ext cx="1255408" cy="276999"/>
              </a:xfrm>
              <a:prstGeom prst="rect">
                <a:avLst/>
              </a:prstGeom>
              <a:blipFill>
                <a:blip r:embed="rId8"/>
                <a:stretch>
                  <a:fillRect l="-3000" r="-4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AE85249-DA8A-0E48-B944-F39BCAC31389}"/>
              </a:ext>
            </a:extLst>
          </p:cNvPr>
          <p:cNvSpPr txBox="1"/>
          <p:nvPr/>
        </p:nvSpPr>
        <p:spPr>
          <a:xfrm>
            <a:off x="3359266" y="5214035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purity 97.5%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B94289-622E-8B45-9ECC-BA5B1E420C39}"/>
              </a:ext>
            </a:extLst>
          </p:cNvPr>
          <p:cNvSpPr/>
          <p:nvPr/>
        </p:nvSpPr>
        <p:spPr>
          <a:xfrm>
            <a:off x="2157274" y="3968343"/>
            <a:ext cx="310718" cy="245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9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5C8C78-6E44-B041-8B80-92467F8758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Amplitude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5C8C78-6E44-B041-8B80-92467F8758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80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9281F1-E84F-1441-AFF2-BCE5192921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9135" y="4011982"/>
                <a:ext cx="5885123" cy="2441360"/>
              </a:xfrm>
            </p:spPr>
            <p:txBody>
              <a:bodyPr/>
              <a:lstStyle/>
              <a:p>
                <a:r>
                  <a:rPr lang="en-US" dirty="0"/>
                  <a:t>Improved precision for sub decay modes</a:t>
                </a:r>
              </a:p>
              <a:p>
                <a:r>
                  <a:rPr lang="en-US" dirty="0"/>
                  <a:t>Agreement with previous measurement</a:t>
                </a:r>
              </a:p>
              <a:p>
                <a:r>
                  <a:rPr lang="en-US" dirty="0"/>
                  <a:t>Comparison with neural mode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s-IS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1400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larger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9281F1-E84F-1441-AFF2-BCE519292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9135" y="4011982"/>
                <a:ext cx="5885123" cy="2441360"/>
              </a:xfrm>
              <a:blipFill>
                <a:blip r:embed="rId4"/>
                <a:stretch>
                  <a:fillRect l="-862" t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BC8-B6C9-FC44-8474-B6B4BFB0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A34B-BE19-C947-B088-3377F619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ED058-55AB-B647-9861-490540899DE9}"/>
              </a:ext>
            </a:extLst>
          </p:cNvPr>
          <p:cNvSpPr txBox="1"/>
          <p:nvPr/>
        </p:nvSpPr>
        <p:spPr>
          <a:xfrm>
            <a:off x="4418297" y="6453342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Adobe Hebrew" panose="02040503050201020203" pitchFamily="18" charset="-79"/>
              </a:rPr>
              <a:t>arXiv:1902.05936,to PRD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51749-CC53-9245-9A8E-A6DDAAA79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72" y="1021282"/>
            <a:ext cx="5885123" cy="4260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A59FB0-237F-4F44-B3A3-E88BD030E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865" y="1766927"/>
            <a:ext cx="4865935" cy="20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BESIII provides large data samples close to charm related thresholds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Correlated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production offers unique opportunities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flavour and CP</a:t>
                </a:r>
              </a:p>
              <a:p>
                <a:pPr lvl="1"/>
                <a:r>
                  <a:rPr lang="en-US" dirty="0"/>
                  <a:t>Predict missing track</a:t>
                </a:r>
              </a:p>
              <a:p>
                <a:pPr lvl="1"/>
                <a:r>
                  <a:rPr lang="en-US" dirty="0"/>
                  <a:t>Normalization</a:t>
                </a:r>
              </a:p>
              <a:p>
                <a:endParaRPr lang="en-US" dirty="0"/>
              </a:p>
              <a:p>
                <a:r>
                  <a:rPr lang="en-US" dirty="0"/>
                  <a:t>Long term perspective -  large samples at charm thresholds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      2.93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  3.19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a:rPr lang="ar-AE" i="1">
                            <a:latin typeface="Cambria Math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ar-AE" i="1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  0.6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78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175657"/>
                <a:ext cx="5181600" cy="56777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Decay constants, form factors, CKM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Dynamics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bSup>
                    <m:r>
                      <a:rPr lang="is-I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is-I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Dynamics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p>
                    </m:sSup>
                    <m:r>
                      <a:rPr lang="is-I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s-I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Test of lepton number/flavour conservation laws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Search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is-I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𝐾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Study of intermediate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is-I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is-I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𝜋𝜋</m:t>
                    </m:r>
                    <m:sSup>
                      <m:sSupPr>
                        <m:ctrlPr>
                          <a:rPr lang="is-I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Amplitude analysis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175657"/>
                <a:ext cx="5181600" cy="5677795"/>
              </a:xfrm>
              <a:blipFill>
                <a:blip r:embed="rId4"/>
                <a:stretch>
                  <a:fillRect l="-978" t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B67C9-EACE-2B46-B591-AE67E354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2637" y="5869096"/>
            <a:ext cx="3846619" cy="430887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Thank you for your attention!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349707"/>
            <a:ext cx="2553819" cy="13904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0D0668-9597-7E4D-A1B8-983E35866B4D}"/>
              </a:ext>
            </a:extLst>
          </p:cNvPr>
          <p:cNvSpPr/>
          <p:nvPr/>
        </p:nvSpPr>
        <p:spPr>
          <a:xfrm>
            <a:off x="6850112" y="4502268"/>
            <a:ext cx="358662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133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4F2C0-8930-AD46-A6AC-C71656E7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641" y="2"/>
            <a:ext cx="13452609" cy="6423025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4294967295"/>
          </p:nvPr>
        </p:nvSpPr>
        <p:spPr>
          <a:xfrm>
            <a:off x="4506211" y="4043955"/>
            <a:ext cx="4212167" cy="2042584"/>
          </a:xfrm>
          <a:solidFill>
            <a:schemeClr val="accent3">
              <a:alpha val="66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Construction phase 2004-2008</a:t>
            </a:r>
          </a:p>
          <a:p>
            <a:pPr lvl="1"/>
            <a:r>
              <a:rPr lang="en-US" dirty="0"/>
              <a:t>Upgrade from BESII and BEPC</a:t>
            </a:r>
          </a:p>
          <a:p>
            <a:r>
              <a:rPr lang="en-US" dirty="0"/>
              <a:t>First physics data taking 2009</a:t>
            </a:r>
          </a:p>
          <a:p>
            <a:r>
              <a:rPr lang="en-US" dirty="0"/>
              <a:t>International collaboration</a:t>
            </a:r>
          </a:p>
          <a:p>
            <a:pPr lvl="1"/>
            <a:r>
              <a:rPr lang="en-US" dirty="0"/>
              <a:t>~450 authors</a:t>
            </a:r>
          </a:p>
        </p:txBody>
      </p:sp>
      <p:pic>
        <p:nvPicPr>
          <p:cNvPr id="11" name="Bild 10" descr="IHEP-aerialVi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55" y="121293"/>
            <a:ext cx="5643503" cy="3329667"/>
          </a:xfrm>
          <a:prstGeom prst="rect">
            <a:avLst/>
          </a:prstGeom>
        </p:spPr>
      </p:pic>
      <p:grpSp>
        <p:nvGrpSpPr>
          <p:cNvPr id="8" name="Gruppierung 7"/>
          <p:cNvGrpSpPr/>
          <p:nvPr/>
        </p:nvGrpSpPr>
        <p:grpSpPr>
          <a:xfrm>
            <a:off x="4812458" y="121293"/>
            <a:ext cx="4603051" cy="2372732"/>
            <a:chOff x="1367656" y="242234"/>
            <a:chExt cx="4603051" cy="2372731"/>
          </a:xfrm>
        </p:grpSpPr>
        <p:cxnSp>
          <p:nvCxnSpPr>
            <p:cNvPr id="9" name="Gerade Verbindung mit Pfeil 8"/>
            <p:cNvCxnSpPr/>
            <p:nvPr/>
          </p:nvCxnSpPr>
          <p:spPr>
            <a:xfrm flipH="1">
              <a:off x="3711942" y="242234"/>
              <a:ext cx="1561633" cy="844715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5226657" y="768199"/>
              <a:ext cx="74405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LINAC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982672" y="978530"/>
              <a:ext cx="2182375" cy="1405012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82672" y="540485"/>
              <a:ext cx="1312282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Storage ring</a:t>
              </a:r>
            </a:p>
          </p:txBody>
        </p:sp>
        <p:pic>
          <p:nvPicPr>
            <p:cNvPr id="16" name="Bildplatzhalter 6" descr="bes3-detecto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0" b="1940"/>
            <a:stretch>
              <a:fillRect/>
            </a:stretch>
          </p:blipFill>
          <p:spPr>
            <a:xfrm>
              <a:off x="1672181" y="1637351"/>
              <a:ext cx="620981" cy="615461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1367656" y="2245633"/>
              <a:ext cx="69858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</a:rPr>
                <a:t>BESIII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28"/>
          <a:stretch/>
        </p:blipFill>
        <p:spPr>
          <a:xfrm>
            <a:off x="585247" y="4189799"/>
            <a:ext cx="451964" cy="4681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2"/>
          <a:stretch/>
        </p:blipFill>
        <p:spPr>
          <a:xfrm>
            <a:off x="165768" y="3374073"/>
            <a:ext cx="2131587" cy="62273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617906" y="4082605"/>
            <a:ext cx="386649" cy="682580"/>
          </a:xfrm>
          <a:prstGeom prst="rect">
            <a:avLst/>
          </a:prstGeom>
          <a:noFill/>
          <a:ln w="73025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81E54-76BE-0241-AC59-AA7F3446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F01C81-09A4-0541-8F94-45D456FF638D}"/>
              </a:ext>
            </a:extLst>
          </p:cNvPr>
          <p:cNvGrpSpPr/>
          <p:nvPr/>
        </p:nvGrpSpPr>
        <p:grpSpPr>
          <a:xfrm>
            <a:off x="574869" y="228006"/>
            <a:ext cx="2831879" cy="2762060"/>
            <a:chOff x="217308" y="139288"/>
            <a:chExt cx="2123909" cy="2071545"/>
          </a:xfrm>
        </p:grpSpPr>
        <p:grpSp>
          <p:nvGrpSpPr>
            <p:cNvPr id="33" name="Gruppierung 29">
              <a:extLst>
                <a:ext uri="{FF2B5EF4-FFF2-40B4-BE49-F238E27FC236}">
                  <a16:creationId xmlns:a16="http://schemas.microsoft.com/office/drawing/2014/main" id="{E86DB1B9-6FD0-A144-9A96-BE55EF15941C}"/>
                </a:ext>
              </a:extLst>
            </p:cNvPr>
            <p:cNvGrpSpPr/>
            <p:nvPr/>
          </p:nvGrpSpPr>
          <p:grpSpPr>
            <a:xfrm>
              <a:off x="217308" y="139288"/>
              <a:ext cx="2123909" cy="1677987"/>
              <a:chOff x="5913517" y="4253072"/>
              <a:chExt cx="2831879" cy="2237317"/>
            </a:xfrm>
          </p:grpSpPr>
          <p:pic>
            <p:nvPicPr>
              <p:cNvPr id="36" name="Bild 19">
                <a:extLst>
                  <a:ext uri="{FF2B5EF4-FFF2-40B4-BE49-F238E27FC236}">
                    <a16:creationId xmlns:a16="http://schemas.microsoft.com/office/drawing/2014/main" id="{96B26B86-664B-BD4F-AE54-ED7759A8C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2829" y="5397501"/>
                <a:ext cx="999794" cy="526142"/>
              </a:xfrm>
              <a:prstGeom prst="rect">
                <a:avLst/>
              </a:prstGeom>
            </p:spPr>
          </p:pic>
          <p:pic>
            <p:nvPicPr>
              <p:cNvPr id="37" name="Bild 22">
                <a:extLst>
                  <a:ext uri="{FF2B5EF4-FFF2-40B4-BE49-F238E27FC236}">
                    <a16:creationId xmlns:a16="http://schemas.microsoft.com/office/drawing/2014/main" id="{4BFB3123-1A6C-9F41-8641-A48E520AD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1677" y="4845816"/>
                <a:ext cx="830946" cy="553618"/>
              </a:xfrm>
              <a:prstGeom prst="rect">
                <a:avLst/>
              </a:prstGeom>
            </p:spPr>
          </p:pic>
          <p:pic>
            <p:nvPicPr>
              <p:cNvPr id="38" name="Bild 23">
                <a:extLst>
                  <a:ext uri="{FF2B5EF4-FFF2-40B4-BE49-F238E27FC236}">
                    <a16:creationId xmlns:a16="http://schemas.microsoft.com/office/drawing/2014/main" id="{749F2BA1-0D4D-3B46-8171-E22D5386C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8729" y="4272544"/>
                <a:ext cx="846665" cy="564090"/>
              </a:xfrm>
              <a:prstGeom prst="rect">
                <a:avLst/>
              </a:prstGeom>
            </p:spPr>
          </p:pic>
          <p:pic>
            <p:nvPicPr>
              <p:cNvPr id="39" name="Bild 25">
                <a:extLst>
                  <a:ext uri="{FF2B5EF4-FFF2-40B4-BE49-F238E27FC236}">
                    <a16:creationId xmlns:a16="http://schemas.microsoft.com/office/drawing/2014/main" id="{C7CC5CF9-17E6-AF42-8C99-19B85B15B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3517" y="5929520"/>
                <a:ext cx="841829" cy="560869"/>
              </a:xfrm>
              <a:prstGeom prst="rect">
                <a:avLst/>
              </a:prstGeom>
            </p:spPr>
          </p:pic>
          <p:pic>
            <p:nvPicPr>
              <p:cNvPr id="40" name="Bild 27">
                <a:extLst>
                  <a:ext uri="{FF2B5EF4-FFF2-40B4-BE49-F238E27FC236}">
                    <a16:creationId xmlns:a16="http://schemas.microsoft.com/office/drawing/2014/main" id="{387736CE-5B8A-B84A-B282-692389276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4840" y="4253072"/>
                <a:ext cx="878462" cy="585274"/>
              </a:xfrm>
              <a:prstGeom prst="rect">
                <a:avLst/>
              </a:prstGeom>
            </p:spPr>
          </p:pic>
          <p:pic>
            <p:nvPicPr>
              <p:cNvPr id="41" name="Bild 24">
                <a:extLst>
                  <a:ext uri="{FF2B5EF4-FFF2-40B4-BE49-F238E27FC236}">
                    <a16:creationId xmlns:a16="http://schemas.microsoft.com/office/drawing/2014/main" id="{C24190CF-FFC0-914C-A66C-53B6A9A05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03569" y="5397500"/>
                <a:ext cx="841827" cy="526142"/>
              </a:xfrm>
              <a:prstGeom prst="rect">
                <a:avLst/>
              </a:prstGeom>
            </p:spPr>
          </p:pic>
          <p:pic>
            <p:nvPicPr>
              <p:cNvPr id="42" name="Bild 21">
                <a:extLst>
                  <a:ext uri="{FF2B5EF4-FFF2-40B4-BE49-F238E27FC236}">
                    <a16:creationId xmlns:a16="http://schemas.microsoft.com/office/drawing/2014/main" id="{5E021166-AD8E-2041-AB87-0DCE1C33F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03569" y="4836633"/>
                <a:ext cx="841826" cy="560867"/>
              </a:xfrm>
              <a:prstGeom prst="rect">
                <a:avLst/>
              </a:prstGeom>
            </p:spPr>
          </p:pic>
          <p:pic>
            <p:nvPicPr>
              <p:cNvPr id="43" name="Bild 18">
                <a:extLst>
                  <a:ext uri="{FF2B5EF4-FFF2-40B4-BE49-F238E27FC236}">
                    <a16:creationId xmlns:a16="http://schemas.microsoft.com/office/drawing/2014/main" id="{5F7C6055-B1ED-914A-8826-4F241433A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72623" y="5388541"/>
                <a:ext cx="841826" cy="560867"/>
              </a:xfrm>
              <a:prstGeom prst="rect">
                <a:avLst/>
              </a:prstGeom>
            </p:spPr>
          </p:pic>
          <p:pic>
            <p:nvPicPr>
              <p:cNvPr id="44" name="Bild 20">
                <a:extLst>
                  <a:ext uri="{FF2B5EF4-FFF2-40B4-BE49-F238E27FC236}">
                    <a16:creationId xmlns:a16="http://schemas.microsoft.com/office/drawing/2014/main" id="{87AC7846-9FB0-724D-993A-B1E3F2158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72623" y="4836634"/>
                <a:ext cx="828379" cy="551907"/>
              </a:xfrm>
              <a:prstGeom prst="rect">
                <a:avLst/>
              </a:prstGeom>
            </p:spPr>
          </p:pic>
          <p:pic>
            <p:nvPicPr>
              <p:cNvPr id="45" name="Bild 3">
                <a:extLst>
                  <a:ext uri="{FF2B5EF4-FFF2-40B4-BE49-F238E27FC236}">
                    <a16:creationId xmlns:a16="http://schemas.microsoft.com/office/drawing/2014/main" id="{F1097052-39F9-9B4D-A6CB-8C7968F2D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60205" y="5929519"/>
                <a:ext cx="934782" cy="560870"/>
              </a:xfrm>
              <a:prstGeom prst="rect">
                <a:avLst/>
              </a:prstGeom>
            </p:spPr>
          </p:pic>
          <p:pic>
            <p:nvPicPr>
              <p:cNvPr id="46" name="Bild 26">
                <a:extLst>
                  <a:ext uri="{FF2B5EF4-FFF2-40B4-BE49-F238E27FC236}">
                    <a16:creationId xmlns:a16="http://schemas.microsoft.com/office/drawing/2014/main" id="{CF30D9B1-887F-E649-A76D-4F1FFDF26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94961" y="5909885"/>
                <a:ext cx="841829" cy="560870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7BB8825-95F2-8C41-91C3-03ECACD7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9614" y="212812"/>
              <a:ext cx="620445" cy="36931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4871E76-F389-3B4D-9599-C1C906673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89909" y="1805978"/>
              <a:ext cx="612906" cy="404855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B295A-3434-D84F-8A0D-32AB224B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1</a:t>
            </a:fld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1575DDF-AC5D-7E47-820E-3B60C27EDC75}"/>
              </a:ext>
            </a:extLst>
          </p:cNvPr>
          <p:cNvSpPr/>
          <p:nvPr/>
        </p:nvSpPr>
        <p:spPr>
          <a:xfrm rot="18555933">
            <a:off x="1691771" y="4835525"/>
            <a:ext cx="404314" cy="25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4E5B1-967E-774F-A627-886D1C0FEF69}"/>
              </a:ext>
            </a:extLst>
          </p:cNvPr>
          <p:cNvSpPr txBox="1"/>
          <p:nvPr/>
        </p:nvSpPr>
        <p:spPr>
          <a:xfrm>
            <a:off x="1143108" y="508798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Dumplings</a:t>
            </a:r>
          </a:p>
        </p:txBody>
      </p:sp>
    </p:spTree>
    <p:extLst>
      <p:ext uri="{BB962C8B-B14F-4D97-AF65-F5344CB8AC3E}">
        <p14:creationId xmlns:p14="http://schemas.microsoft.com/office/powerpoint/2010/main" val="1592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1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collisions with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charset="0"/>
                          </a:rPr>
                          <m:t>𝑠</m:t>
                        </m:r>
                      </m:e>
                    </m:rad>
                    <m:r>
                      <a:rPr lang="en-US" sz="2000" i="1">
                        <a:latin typeface="Cambria Math" charset="0"/>
                      </a:rPr>
                      <m:t>=2.0 −4.6</m:t>
                    </m:r>
                    <m:r>
                      <a:rPr lang="en-US" sz="2000" i="1">
                        <a:latin typeface="Cambria Math" charset="0"/>
                      </a:rPr>
                      <m:t>𝐺𝑒𝑉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Direct production of charmonia</a:t>
                </a:r>
              </a:p>
              <a:p>
                <a:r>
                  <a:rPr lang="en-US" sz="2000" dirty="0"/>
                  <a:t>Luminosity</a:t>
                </a:r>
              </a:p>
            </p:txBody>
          </p:sp>
        </mc:Choice>
        <mc:Fallback xmlns="">
          <p:sp>
            <p:nvSpPr>
              <p:cNvPr id="13" name="Inhaltsplatzhalt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39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93% coverage of the full solid angle</a:t>
                </a:r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M</a:t>
                </a:r>
                <a:r>
                  <a:rPr lang="en-US" sz="2000" dirty="0"/>
                  <a:t>ain </a:t>
                </a:r>
                <a:r>
                  <a:rPr lang="en-US" sz="2000" dirty="0">
                    <a:solidFill>
                      <a:srgbClr val="00B050"/>
                    </a:solidFill>
                  </a:rPr>
                  <a:t>d</a:t>
                </a:r>
                <a:r>
                  <a:rPr lang="en-US" sz="2000" dirty="0"/>
                  <a:t>rift </a:t>
                </a:r>
                <a:r>
                  <a:rPr lang="en-US" sz="2000" dirty="0">
                    <a:solidFill>
                      <a:srgbClr val="00B050"/>
                    </a:solidFill>
                  </a:rPr>
                  <a:t>c</a:t>
                </a:r>
                <a:r>
                  <a:rPr lang="en-US" sz="2000" dirty="0"/>
                  <a:t>hamber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/>
                  <a:t>ime-</a:t>
                </a:r>
                <a:r>
                  <a:rPr lang="en-US" sz="2000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dirty="0"/>
                  <a:t>f-</a:t>
                </a:r>
                <a:r>
                  <a:rPr lang="en-US" sz="2000" dirty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/>
                  <a:t>light system</a:t>
                </a:r>
              </a:p>
              <a:p>
                <a:r>
                  <a:rPr lang="en-US" sz="2000" dirty="0" err="1">
                    <a:solidFill>
                      <a:srgbClr val="FFC000"/>
                    </a:solidFill>
                  </a:rPr>
                  <a:t>E</a:t>
                </a:r>
                <a:r>
                  <a:rPr lang="en-US" sz="2000" dirty="0" err="1"/>
                  <a:t>l</a:t>
                </a:r>
                <a:r>
                  <a:rPr lang="en-US" sz="2000" dirty="0" err="1">
                    <a:solidFill>
                      <a:srgbClr val="FFC000"/>
                    </a:solidFill>
                  </a:rPr>
                  <a:t>m</a:t>
                </a:r>
                <a:r>
                  <a:rPr lang="en-US" sz="2000" dirty="0" err="1"/>
                  <a:t>g</a:t>
                </a:r>
                <a:r>
                  <a:rPr lang="en-US" sz="2000" dirty="0"/>
                  <a:t>. </a:t>
                </a:r>
                <a:r>
                  <a:rPr lang="en-US" sz="2000" dirty="0">
                    <a:solidFill>
                      <a:srgbClr val="FFC000"/>
                    </a:solidFill>
                  </a:rPr>
                  <a:t>C</a:t>
                </a:r>
                <a:r>
                  <a:rPr lang="en-US" sz="2000" dirty="0"/>
                  <a:t>alorimeter</a:t>
                </a:r>
              </a:p>
              <a:p>
                <a:r>
                  <a:rPr lang="en-US" sz="2000" dirty="0"/>
                  <a:t>Superconducting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1</m:t>
                    </m:r>
                    <m:r>
                      <a:rPr lang="en-US" sz="2000" i="1">
                        <a:latin typeface="Cambria Math" charset="0"/>
                      </a:rPr>
                      <m:t>𝑇</m:t>
                    </m:r>
                    <m:r>
                      <a:rPr lang="en-US" sz="20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B0F0"/>
                    </a:solidFill>
                  </a:rPr>
                  <a:t>magnet</a:t>
                </a:r>
              </a:p>
              <a:p>
                <a:r>
                  <a:rPr lang="en-US" sz="2000" dirty="0">
                    <a:solidFill>
                      <a:srgbClr val="26F0EF"/>
                    </a:solidFill>
                  </a:rPr>
                  <a:t>Muon system </a:t>
                </a:r>
                <a:r>
                  <a:rPr lang="en-US" sz="2000" dirty="0"/>
                  <a:t>(RPC)</a:t>
                </a:r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l="-779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687DD-06B4-F04C-901C-FCC7951D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ctr">
              <a:spcBef>
                <a:spcPts val="0"/>
              </a:spcBef>
              <a:spcAft>
                <a:spcPts val="267"/>
              </a:spcAft>
              <a:buSzPct val="100000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eijing-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lectron-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ositron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ollider II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278880" y="1203313"/>
            <a:ext cx="4663010" cy="322729"/>
          </a:xfrm>
        </p:spPr>
        <p:txBody>
          <a:bodyPr/>
          <a:lstStyle/>
          <a:p>
            <a:r>
              <a:rPr lang="en-US" dirty="0"/>
              <a:t>The detector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The              Experiment</a:t>
            </a:r>
          </a:p>
        </p:txBody>
      </p:sp>
      <p:grpSp>
        <p:nvGrpSpPr>
          <p:cNvPr id="14" name="Gruppierung 33"/>
          <p:cNvGrpSpPr/>
          <p:nvPr/>
        </p:nvGrpSpPr>
        <p:grpSpPr>
          <a:xfrm>
            <a:off x="2099733" y="3522133"/>
            <a:ext cx="2762616" cy="2640323"/>
            <a:chOff x="4107909" y="484094"/>
            <a:chExt cx="3594802" cy="3301664"/>
          </a:xfrm>
        </p:grpSpPr>
        <p:pic>
          <p:nvPicPr>
            <p:cNvPr id="15" name="Bild 27" descr="StorageRing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909" y="484094"/>
              <a:ext cx="3594802" cy="3301664"/>
            </a:xfrm>
            <a:prstGeom prst="rect">
              <a:avLst/>
            </a:prstGeom>
          </p:spPr>
        </p:pic>
        <p:sp>
          <p:nvSpPr>
            <p:cNvPr id="16" name="Rechteck 29"/>
            <p:cNvSpPr/>
            <p:nvPr/>
          </p:nvSpPr>
          <p:spPr>
            <a:xfrm>
              <a:off x="4473151" y="1501591"/>
              <a:ext cx="2947488" cy="119009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Gerade Verbindung mit Pfeil 31"/>
            <p:cNvCxnSpPr/>
            <p:nvPr/>
          </p:nvCxnSpPr>
          <p:spPr>
            <a:xfrm>
              <a:off x="5950889" y="2691683"/>
              <a:ext cx="15975" cy="854629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32"/>
            <p:cNvSpPr txBox="1"/>
            <p:nvPr/>
          </p:nvSpPr>
          <p:spPr>
            <a:xfrm>
              <a:off x="5037278" y="989614"/>
              <a:ext cx="1300754" cy="384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Zoom in IP: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1641" y="2740122"/>
                <a:ext cx="3697505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ℒ</m:t>
                      </m:r>
                      <m:r>
                        <a:rPr lang="en-US" sz="2133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×10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33</m:t>
                          </m:r>
                        </m:sup>
                      </m:sSup>
                      <m:sSup>
                        <m:sSupPr>
                          <m:ctrlP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641" y="2740122"/>
                <a:ext cx="3697505" cy="4205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ung 17"/>
          <p:cNvGrpSpPr/>
          <p:nvPr/>
        </p:nvGrpSpPr>
        <p:grpSpPr>
          <a:xfrm>
            <a:off x="6976533" y="4234172"/>
            <a:ext cx="4277816" cy="2599265"/>
            <a:chOff x="1905000" y="2091785"/>
            <a:chExt cx="5458656" cy="3115149"/>
          </a:xfrm>
        </p:grpSpPr>
        <p:pic>
          <p:nvPicPr>
            <p:cNvPr id="25" name="Bild 3" descr="be3_detector_giesse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091785"/>
              <a:ext cx="5334000" cy="2742237"/>
            </a:xfrm>
            <a:prstGeom prst="rect">
              <a:avLst/>
            </a:prstGeom>
          </p:spPr>
        </p:pic>
        <p:sp>
          <p:nvSpPr>
            <p:cNvPr id="26" name="Raute 8"/>
            <p:cNvSpPr/>
            <p:nvPr/>
          </p:nvSpPr>
          <p:spPr>
            <a:xfrm>
              <a:off x="4425874" y="4687796"/>
              <a:ext cx="202051" cy="240548"/>
            </a:xfrm>
            <a:prstGeom prst="diamon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Gerade Verbindung mit Pfeil 11"/>
            <p:cNvCxnSpPr/>
            <p:nvPr/>
          </p:nvCxnSpPr>
          <p:spPr>
            <a:xfrm>
              <a:off x="2286000" y="4776290"/>
              <a:ext cx="7736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feld 12"/>
            <p:cNvSpPr txBox="1"/>
            <p:nvPr/>
          </p:nvSpPr>
          <p:spPr>
            <a:xfrm>
              <a:off x="1983874" y="4690528"/>
              <a:ext cx="534282" cy="51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e</a:t>
              </a:r>
              <a:r>
                <a:rPr lang="en-US" sz="2200" baseline="30000" dirty="0"/>
                <a:t>+</a:t>
              </a:r>
            </a:p>
          </p:txBody>
        </p:sp>
        <p:cxnSp>
          <p:nvCxnSpPr>
            <p:cNvPr id="29" name="Gerade Verbindung mit Pfeil 13"/>
            <p:cNvCxnSpPr/>
            <p:nvPr/>
          </p:nvCxnSpPr>
          <p:spPr>
            <a:xfrm flipH="1">
              <a:off x="6157823" y="4776290"/>
              <a:ext cx="8071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Textfeld 15"/>
            <p:cNvSpPr txBox="1"/>
            <p:nvPr/>
          </p:nvSpPr>
          <p:spPr>
            <a:xfrm>
              <a:off x="6874374" y="4675327"/>
              <a:ext cx="489282" cy="51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e</a:t>
              </a:r>
              <a:r>
                <a:rPr lang="en-US" sz="2200" baseline="30000" dirty="0"/>
                <a:t>-</a:t>
              </a:r>
            </a:p>
          </p:txBody>
        </p:sp>
      </p:grpSp>
      <p:pic>
        <p:nvPicPr>
          <p:cNvPr id="31" name="Bild 33" descr="maennche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53" y="4811675"/>
            <a:ext cx="1150028" cy="11500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94" y="333725"/>
            <a:ext cx="1066103" cy="455984"/>
          </a:xfrm>
          <a:prstGeom prst="rect">
            <a:avLst/>
          </a:prstGeom>
        </p:spPr>
      </p:pic>
      <p:pic>
        <p:nvPicPr>
          <p:cNvPr id="23" name="Bild 1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44" y="1987734"/>
            <a:ext cx="2020973" cy="239325"/>
          </a:xfrm>
          <a:prstGeom prst="rect">
            <a:avLst/>
          </a:prstGeom>
        </p:spPr>
      </p:pic>
      <p:pic>
        <p:nvPicPr>
          <p:cNvPr id="32" name="Bild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15" y="2802865"/>
            <a:ext cx="2057400" cy="21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300880" y="2343150"/>
                <a:ext cx="1097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=80</m:t>
                      </m:r>
                      <m:r>
                        <a:rPr lang="en-US" i="1">
                          <a:latin typeface="Cambria Math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80" y="2343150"/>
                <a:ext cx="1097032" cy="276999"/>
              </a:xfrm>
              <a:prstGeom prst="rect">
                <a:avLst/>
              </a:prstGeom>
              <a:blipFill>
                <a:blip r:embed="rId12"/>
                <a:stretch>
                  <a:fillRect l="-2299" r="-5747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D1922-215F-A840-A444-C13830F7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B1F6-5364-6C42-B128-9C33578D9423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27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A37A75-5FF6-9442-A484-5C9CEAD65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3" y="1201993"/>
            <a:ext cx="6141578" cy="4527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19" y="4693871"/>
            <a:ext cx="3103097" cy="1689511"/>
          </a:xfrm>
          <a:prstGeom prst="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48800" y="1962703"/>
                <a:ext cx="4937760" cy="3542456"/>
              </a:xfrm>
            </p:spPr>
            <p:txBody>
              <a:bodyPr>
                <a:normAutofit/>
              </a:bodyPr>
              <a:lstStyle/>
              <a:p>
                <a:pPr lvl="3"/>
                <a:endParaRPr lang="en-US" sz="2000" dirty="0"/>
              </a:p>
              <a:p>
                <a:r>
                  <a:rPr lang="en-US" dirty="0"/>
                  <a:t>Large samples throughout the charmonium region</a:t>
                </a:r>
              </a:p>
              <a:p>
                <a:r>
                  <a:rPr lang="en-US" dirty="0"/>
                  <a:t>Conservation laws hold for the combined decay amplitude</a:t>
                </a:r>
              </a:p>
              <a:p>
                <a:pPr lvl="1"/>
                <a:r>
                  <a:rPr lang="en-US" dirty="0"/>
                  <a:t>‘Tag’ information of the signal decay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flavour, CP</a:t>
                </a:r>
              </a:p>
              <a:p>
                <a:pPr lvl="1"/>
                <a:r>
                  <a:rPr lang="en-US" dirty="0"/>
                  <a:t>Predict missing track</a:t>
                </a:r>
              </a:p>
              <a:p>
                <a:pPr lvl="1"/>
                <a:r>
                  <a:rPr lang="en-US" dirty="0"/>
                  <a:t>Normalization</a:t>
                </a:r>
              </a:p>
              <a:p>
                <a:pPr lvl="1">
                  <a:buFont typeface="Wingdings" charset="2"/>
                  <a:buChar char="Ø"/>
                </a:pPr>
                <a:endParaRPr lang="en-US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48800" y="1962703"/>
                <a:ext cx="4937760" cy="3542456"/>
              </a:xfrm>
              <a:blipFill>
                <a:blip r:embed="rId5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Charm production @ threshold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788387-A63C-4D4E-8D85-9AC83248B00C}"/>
              </a:ext>
            </a:extLst>
          </p:cNvPr>
          <p:cNvGrpSpPr/>
          <p:nvPr/>
        </p:nvGrpSpPr>
        <p:grpSpPr>
          <a:xfrm>
            <a:off x="3024867" y="3644287"/>
            <a:ext cx="2636119" cy="1543535"/>
            <a:chOff x="3015475" y="4185826"/>
            <a:chExt cx="2636119" cy="154353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flipV="1">
              <a:off x="3083213" y="4202888"/>
              <a:ext cx="0" cy="15264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V="1">
              <a:off x="3950604" y="4185826"/>
              <a:ext cx="0" cy="1543535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 flipV="1">
              <a:off x="4946690" y="4208557"/>
              <a:ext cx="0" cy="151582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015475" y="5311326"/>
                  <a:ext cx="57163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475" y="5311326"/>
                  <a:ext cx="57163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3888232" y="5320204"/>
                  <a:ext cx="741934" cy="369332"/>
                </a:xfrm>
                <a:prstGeom prst="rect">
                  <a:avLst/>
                </a:prstGeom>
                <a:noFill/>
              </p:spPr>
              <p:txBody>
                <a:bodyPr wrap="none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232" y="5320204"/>
                  <a:ext cx="7419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4921972" y="5320204"/>
                  <a:ext cx="729622" cy="36990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Λ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972" y="5320204"/>
                  <a:ext cx="729622" cy="3699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Inhaltsplatzhalter 9"/>
          <p:cNvSpPr txBox="1">
            <a:spLocks/>
          </p:cNvSpPr>
          <p:nvPr/>
        </p:nvSpPr>
        <p:spPr>
          <a:xfrm>
            <a:off x="4696671" y="3859392"/>
            <a:ext cx="7115363" cy="2921624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4C5CEA4D-B7E4-E341-84CE-18487504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E28D5-00CB-5D4C-8AA8-8D026CFC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85C-97EF-E540-9BEB-22568529B3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Charm physics @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5183188" y="169333"/>
                <a:ext cx="6172200" cy="6674857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/>
                  <a:t>Decay constants, form factors, CKM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1600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Dynamics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bSup>
                    <m:r>
                      <a:rPr lang="is-I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is-I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Dynamics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p>
                    </m:sSup>
                    <m:r>
                      <a:rPr lang="is-I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s-I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Test of lepton number/flavour conservation laws</a:t>
                </a:r>
              </a:p>
              <a:p>
                <a:pPr lvl="1"/>
                <a:r>
                  <a:rPr lang="en-US" sz="1600" dirty="0">
                    <a:solidFill>
                      <a:srgbClr val="FF0000"/>
                    </a:solidFill>
                  </a:rPr>
                  <a:t>Search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is-I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𝐾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Study of intermediate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is-I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is-I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𝜋𝜋</m:t>
                    </m:r>
                    <m:sSup>
                      <m:sSupPr>
                        <m:ctrlPr>
                          <a:rPr lang="is-I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rgbClr val="FF0000"/>
                    </a:solidFill>
                  </a:rPr>
                  <a:t>Amplitude analysis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Study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baryons </a:t>
                </a:r>
              </a:p>
              <a:p>
                <a:pPr lvl="1"/>
                <a:r>
                  <a:rPr lang="en-US" sz="1600" dirty="0">
                    <a:solidFill>
                      <a:srgbClr val="FF0000"/>
                    </a:solidFill>
                  </a:rPr>
                  <a:t>Presented by Kai Zhu yesterday</a:t>
                </a:r>
              </a:p>
              <a:p>
                <a:pPr lvl="1"/>
                <a:endParaRPr lang="en-US" sz="16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mixing and strong phases</a:t>
                </a:r>
              </a:p>
              <a:p>
                <a:pPr lvl="1"/>
                <a:r>
                  <a:rPr lang="en-US" sz="1600" dirty="0">
                    <a:solidFill>
                      <a:srgbClr val="FF0000"/>
                    </a:solidFill>
                  </a:rPr>
                  <a:t>Presented at CKM18 by Evelina </a:t>
                </a:r>
                <a:r>
                  <a:rPr lang="en-US" sz="1600" dirty="0" err="1">
                    <a:solidFill>
                      <a:srgbClr val="FF0000"/>
                    </a:solidFill>
                  </a:rPr>
                  <a:t>Gersabeck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3188" y="169333"/>
                <a:ext cx="6172200" cy="6674857"/>
              </a:xfrm>
              <a:blipFill>
                <a:blip r:embed="rId3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C350D-2644-C747-9A65-FBDCA94B8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0FC29-9CA3-1647-BAD0-AF2ADD4C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F2E7AF-7CDE-B44A-9C82-32321A700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08" y="2057400"/>
            <a:ext cx="1823996" cy="7801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63D0-FE88-4F40-B874-59CBB681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E405CB3D-B7ED-9D4F-8615-3DD9BE12F0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50620" y="3069454"/>
                <a:ext cx="9890760" cy="71909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Decay constants, form factors, CKM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E405CB3D-B7ED-9D4F-8615-3DD9BE12F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0620" y="3069454"/>
                <a:ext cx="9890760" cy="719092"/>
              </a:xfrm>
              <a:blipFill>
                <a:blip r:embed="rId2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869F0-4E4B-574A-9A36-2B01DC6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PhiToPsi</a:t>
            </a:r>
            <a:r>
              <a:rPr lang="de-DE" dirty="0"/>
              <a:t> 2019 | BESIII | P. Weidenkaff, JGU Mainz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3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5A62C8-0AA2-0E43-98D5-45E2AACB92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394" y="1733672"/>
            <a:ext cx="4342266" cy="757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ea typeface="Cambria Math" charset="0"/>
                    <a:cs typeface="Cambria Math" charset="0"/>
                  </a:rPr>
                  <a:t>Dynamics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b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is-I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280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5FC3C3FB-2AAB-834C-BE85-66FF55E74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3.19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=4.178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threshold) </a:t>
                </a:r>
              </a:p>
              <a:p>
                <a:r>
                  <a:rPr lang="en-US" dirty="0"/>
                  <a:t>Decay rate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Extract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a measurement </a:t>
                </a:r>
                <a:br>
                  <a:rPr lang="en-US" dirty="0"/>
                </a:br>
                <a:r>
                  <a:rPr lang="en-US" dirty="0"/>
                  <a:t>of the decay rate</a:t>
                </a:r>
              </a:p>
              <a:p>
                <a:r>
                  <a:rPr lang="en-US" dirty="0" err="1"/>
                  <a:t>Analyse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5FC3C3FB-2AAB-834C-BE85-66FF55E74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483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B1F6-5364-6C42-B128-9C33578D9423}" type="slidenum">
              <a:rPr lang="uk-UA" smtClean="0"/>
              <a:t>6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72" y="255146"/>
            <a:ext cx="2175974" cy="87140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Oval 7"/>
          <p:cNvSpPr/>
          <p:nvPr/>
        </p:nvSpPr>
        <p:spPr>
          <a:xfrm>
            <a:off x="8461272" y="531441"/>
            <a:ext cx="351693" cy="340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DE8EDB0-073F-C74E-B1C6-35E1BCFC8928}"/>
                  </a:ext>
                </a:extLst>
              </p:cNvPr>
              <p:cNvSpPr/>
              <p:nvPr/>
            </p:nvSpPr>
            <p:spPr>
              <a:xfrm rot="1494410">
                <a:off x="8549749" y="897382"/>
                <a:ext cx="1322542" cy="450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DE8EDB0-073F-C74E-B1C6-35E1BCFC8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94410">
                <a:off x="8549749" y="897382"/>
                <a:ext cx="1322542" cy="450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D4CBCFA-F3A0-664E-B113-494EC8860266}"/>
              </a:ext>
            </a:extLst>
          </p:cNvPr>
          <p:cNvGrpSpPr/>
          <p:nvPr/>
        </p:nvGrpSpPr>
        <p:grpSpPr>
          <a:xfrm>
            <a:off x="6733834" y="1904778"/>
            <a:ext cx="5089485" cy="4483224"/>
            <a:chOff x="6733834" y="1904778"/>
            <a:chExt cx="5089485" cy="44832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4B559A-A09D-0948-BE8B-64C8C9B19678}"/>
                </a:ext>
              </a:extLst>
            </p:cNvPr>
            <p:cNvGrpSpPr/>
            <p:nvPr/>
          </p:nvGrpSpPr>
          <p:grpSpPr>
            <a:xfrm>
              <a:off x="6733834" y="1904778"/>
              <a:ext cx="5089485" cy="4483224"/>
              <a:chOff x="6733834" y="1904778"/>
              <a:chExt cx="5089485" cy="4483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B917F7D-68E7-3C4E-AC21-414F500406A7}"/>
                      </a:ext>
                    </a:extLst>
                  </p:cNvPr>
                  <p:cNvSpPr txBox="1"/>
                  <p:nvPr/>
                </p:nvSpPr>
                <p:spPr>
                  <a:xfrm>
                    <a:off x="7953467" y="6111003"/>
                    <a:ext cx="31934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b="0" dirty="0"/>
                      <a:t>Signal yield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=1135.9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±33.1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B917F7D-68E7-3C4E-AC21-414F500406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3467" y="6111003"/>
                    <a:ext cx="3193438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348" t="-21739" r="-1186" b="-478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777AC28-D07D-564A-92D0-5DEDD61B951B}"/>
                  </a:ext>
                </a:extLst>
              </p:cNvPr>
              <p:cNvGrpSpPr/>
              <p:nvPr/>
            </p:nvGrpSpPr>
            <p:grpSpPr>
              <a:xfrm>
                <a:off x="6733834" y="1904778"/>
                <a:ext cx="5089485" cy="3899871"/>
                <a:chOff x="6733834" y="1904778"/>
                <a:chExt cx="5089485" cy="3899871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4E35DDE0-CB60-CD41-BBD4-D021D516B5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33834" y="1904778"/>
                  <a:ext cx="5089485" cy="3641956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72B5B2D4-CCB0-F54F-94B2-26623000B4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75193" y="5434227"/>
                      <a:ext cx="2397836" cy="37042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0" smtClean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1400" b="1" i="0" smtClean="0">
                                            <a:latin typeface="Cambria Math" panose="02040503050406030204" pitchFamily="18" charset="0"/>
                                          </a:rPr>
                                          <m:t>𝐜𝐦</m:t>
                                        </m:r>
                                      </m:sub>
                                    </m:sSub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0" smtClean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1400" b="1" i="0" smtClean="0">
                                            <a:latin typeface="Cambria Math" panose="02040503050406030204" pitchFamily="18" charset="0"/>
                                          </a:rPr>
                                          <m:t>𝐭𝐚𝐠</m:t>
                                        </m:r>
                                      </m:sub>
                                    </m:sSub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0" smtClean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1400" b="1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𝛄</m:t>
                                        </m:r>
                                        <m:r>
                                          <a:rPr lang="en-US" sz="1400" b="1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𝛑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p>
                                        </m:sSup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0" smtClean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1400" b="1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4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1400" b="1" dirty="0"/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72B5B2D4-CCB0-F54F-94B2-26623000B4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75193" y="5434227"/>
                      <a:ext cx="2397836" cy="37042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529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21BBF0-29F7-1440-98DC-7C44387F9F84}"/>
                </a:ext>
              </a:extLst>
            </p:cNvPr>
            <p:cNvSpPr txBox="1"/>
            <p:nvPr/>
          </p:nvSpPr>
          <p:spPr>
            <a:xfrm>
              <a:off x="7598696" y="2173697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𝛾 wrongly associated</a:t>
              </a:r>
            </a:p>
            <a:p>
              <a:r>
                <a:rPr lang="en-US" sz="1400" dirty="0">
                  <a:solidFill>
                    <a:srgbClr val="2BD6F0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wrong tag or signal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22336F5-B2BA-C842-B702-1FD3D4546BB5}"/>
              </a:ext>
            </a:extLst>
          </p:cNvPr>
          <p:cNvGrpSpPr/>
          <p:nvPr/>
        </p:nvGrpSpPr>
        <p:grpSpPr>
          <a:xfrm>
            <a:off x="1446394" y="3801867"/>
            <a:ext cx="4515695" cy="1716867"/>
            <a:chOff x="2391123" y="3341152"/>
            <a:chExt cx="4515695" cy="171686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E06A6D-A5B6-1A4A-8F5D-9DAF02612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123" y="3543420"/>
              <a:ext cx="2781840" cy="15145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3F8B4BA-A9C4-E74C-B90D-FBC6D627A54D}"/>
                    </a:ext>
                  </a:extLst>
                </p:cNvPr>
                <p:cNvSpPr txBox="1"/>
                <p:nvPr/>
              </p:nvSpPr>
              <p:spPr>
                <a:xfrm>
                  <a:off x="4914265" y="3341152"/>
                  <a:ext cx="1350050" cy="1325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Adobe Hebrew" panose="02040503050201020203" pitchFamily="18" charset="-79"/>
                      <a:cs typeface="Adobe Hebrew" panose="02040503050201020203" pitchFamily="18" charset="-79"/>
                    </a:rPr>
                    <a:t>14 tag modes: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3F8B4BA-A9C4-E74C-B90D-FBC6D627A5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265" y="3341152"/>
                  <a:ext cx="1350050" cy="1325876"/>
                </a:xfrm>
                <a:prstGeom prst="rect">
                  <a:avLst/>
                </a:prstGeom>
                <a:blipFill>
                  <a:blip r:embed="rId13"/>
                  <a:stretch>
                    <a:fillRect l="-1869" t="-943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A0D200A-F3E5-DE43-9CFB-D2D4AF732A3E}"/>
                    </a:ext>
                  </a:extLst>
                </p:cNvPr>
                <p:cNvSpPr txBox="1"/>
                <p:nvPr/>
              </p:nvSpPr>
              <p:spPr>
                <a:xfrm>
                  <a:off x="3558337" y="4666841"/>
                  <a:ext cx="3348481" cy="2823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Single tags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=388660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±2592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A0D200A-F3E5-DE43-9CFB-D2D4AF732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337" y="4666841"/>
                  <a:ext cx="3348481" cy="282321"/>
                </a:xfrm>
                <a:prstGeom prst="rect">
                  <a:avLst/>
                </a:prstGeom>
                <a:blipFill>
                  <a:blip r:embed="rId14"/>
                  <a:stretch>
                    <a:fillRect l="-4151" t="-21739" r="-1509" b="-47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5EDD80A-25FA-F245-87BE-A811BA039A91}"/>
              </a:ext>
            </a:extLst>
          </p:cNvPr>
          <p:cNvGrpSpPr/>
          <p:nvPr/>
        </p:nvGrpSpPr>
        <p:grpSpPr>
          <a:xfrm>
            <a:off x="1859863" y="5888180"/>
            <a:ext cx="3915046" cy="499822"/>
            <a:chOff x="1879600" y="5661410"/>
            <a:chExt cx="3915046" cy="4998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19673B0-0BAE-3448-BF98-69B318CD10E7}"/>
                    </a:ext>
                  </a:extLst>
                </p:cNvPr>
                <p:cNvSpPr txBox="1"/>
                <p:nvPr/>
              </p:nvSpPr>
              <p:spPr>
                <a:xfrm>
                  <a:off x="1879600" y="5661410"/>
                  <a:ext cx="3915046" cy="3438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is-I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is-I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5.49±0.16±0.15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19673B0-0BAE-3448-BF98-69B318CD1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600" y="5661410"/>
                  <a:ext cx="3915046" cy="343812"/>
                </a:xfrm>
                <a:prstGeom prst="rect">
                  <a:avLst/>
                </a:prstGeom>
                <a:blipFill>
                  <a:blip r:embed="rId15"/>
                  <a:stretch>
                    <a:fillRect l="-971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98D3C2-8C1F-7247-8FE0-F252D35F8F81}"/>
                </a:ext>
              </a:extLst>
            </p:cNvPr>
            <p:cNvSpPr txBox="1"/>
            <p:nvPr/>
          </p:nvSpPr>
          <p:spPr>
            <a:xfrm>
              <a:off x="3837123" y="5839675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dobe Hebrew" panose="02040503050201020203" pitchFamily="18" charset="-79"/>
                  <a:cs typeface="Adobe Hebrew" panose="02040503050201020203" pitchFamily="18" charset="-79"/>
                </a:rPr>
                <a:t>(stat.)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75BF6A9-A2EF-C641-BD47-0F8389FFE143}"/>
                </a:ext>
              </a:extLst>
            </p:cNvPr>
            <p:cNvSpPr txBox="1"/>
            <p:nvPr/>
          </p:nvSpPr>
          <p:spPr>
            <a:xfrm>
              <a:off x="4549625" y="5853455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dobe Hebrew" panose="02040503050201020203" pitchFamily="18" charset="-79"/>
                  <a:cs typeface="Adobe Hebrew" panose="02040503050201020203" pitchFamily="18" charset="-79"/>
                </a:rPr>
                <a:t>(sys.)</a:t>
              </a:r>
            </a:p>
          </p:txBody>
        </p:sp>
      </p:grp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C46DE08F-7BC1-4945-8FC3-09515DD5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8327"/>
            <a:ext cx="5257800" cy="365125"/>
          </a:xfrm>
        </p:spPr>
        <p:txBody>
          <a:bodyPr/>
          <a:lstStyle/>
          <a:p>
            <a:r>
              <a:rPr lang="de-DE" dirty="0" err="1"/>
              <a:t>PhiToPsi</a:t>
            </a:r>
            <a:r>
              <a:rPr lang="de-DE" dirty="0"/>
              <a:t> 2019 | BESIII | P. Weidenkaff, JGU Mainz</a:t>
            </a:r>
            <a:endParaRPr lang="en-US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B1A4390-8A74-A74C-BF3D-30269315B1AD}"/>
              </a:ext>
            </a:extLst>
          </p:cNvPr>
          <p:cNvSpPr/>
          <p:nvPr/>
        </p:nvSpPr>
        <p:spPr>
          <a:xfrm>
            <a:off x="2978683" y="1924359"/>
            <a:ext cx="838703" cy="388017"/>
          </a:xfrm>
          <a:prstGeom prst="round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167D57-FC4C-0946-85EF-39F45ECF2E67}"/>
              </a:ext>
            </a:extLst>
          </p:cNvPr>
          <p:cNvSpPr txBox="1"/>
          <p:nvPr/>
        </p:nvSpPr>
        <p:spPr>
          <a:xfrm>
            <a:off x="4762943" y="6539620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Adobe Hebrew" panose="02040503050201020203" pitchFamily="18" charset="-79"/>
              </a:rPr>
              <a:t>PRL122(2019)071802</a:t>
            </a:r>
          </a:p>
        </p:txBody>
      </p:sp>
    </p:spTree>
    <p:extLst>
      <p:ext uri="{BB962C8B-B14F-4D97-AF65-F5344CB8AC3E}">
        <p14:creationId xmlns:p14="http://schemas.microsoft.com/office/powerpoint/2010/main" val="1293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69101E-5649-6145-8FD7-05678E3CC1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 charset="0"/>
                    <a:cs typeface="Cambria Math" charset="0"/>
                  </a:rPr>
                  <a:t>Dynamics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b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is-I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69101E-5649-6145-8FD7-05678E3CC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80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060FF-A136-6840-A213-F64572D22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090"/>
            <a:ext cx="5257800" cy="5229587"/>
          </a:xfrm>
        </p:spPr>
        <p:txBody>
          <a:bodyPr/>
          <a:lstStyle/>
          <a:p>
            <a:r>
              <a:rPr lang="en-US" dirty="0"/>
              <a:t>Result: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External Input from </a:t>
            </a:r>
            <a:br>
              <a:rPr lang="en-US" dirty="0"/>
            </a:br>
            <a:r>
              <a:rPr lang="en-US" dirty="0"/>
              <a:t>LQCD                             and PDG (2018)</a:t>
            </a:r>
          </a:p>
          <a:p>
            <a:endParaRPr lang="en-US" dirty="0"/>
          </a:p>
          <a:p>
            <a:r>
              <a:rPr lang="en-US" dirty="0"/>
              <a:t>Interfered results: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948E9-908C-804E-A6FD-259A3C6D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PhiToPsi 2019 | BESIII | P. Weidenkaff, JGU Mainz</a:t>
            </a:r>
            <a:endParaRPr lang="en-US"/>
          </a:p>
        </p:txBody>
      </p:sp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AD15707-7ECA-F54E-AB3C-C463760D9C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245" y="157525"/>
            <a:ext cx="5146676" cy="3257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00161-B87E-D24E-990F-A5511037F9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5178" y="3463589"/>
            <a:ext cx="5676617" cy="32578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E8EF8E-E766-1144-B1C8-D2F81427BD40}"/>
              </a:ext>
            </a:extLst>
          </p:cNvPr>
          <p:cNvSpPr/>
          <p:nvPr/>
        </p:nvSpPr>
        <p:spPr>
          <a:xfrm>
            <a:off x="11353800" y="3101527"/>
            <a:ext cx="322385" cy="34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8EFD71-C82B-174D-8A8E-FE8AE945AA5C}"/>
              </a:ext>
            </a:extLst>
          </p:cNvPr>
          <p:cNvSpPr/>
          <p:nvPr/>
        </p:nvSpPr>
        <p:spPr>
          <a:xfrm>
            <a:off x="11576921" y="6176220"/>
            <a:ext cx="322385" cy="34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C2623EC3-4AEA-A941-853A-A4A74EC42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420" y="1454547"/>
            <a:ext cx="4223240" cy="4299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3C58F0-1A3D-414C-9618-4DDA19077422}"/>
              </a:ext>
            </a:extLst>
          </p:cNvPr>
          <p:cNvSpPr txBox="1"/>
          <p:nvPr/>
        </p:nvSpPr>
        <p:spPr>
          <a:xfrm>
            <a:off x="1793991" y="2532638"/>
            <a:ext cx="1829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urier" pitchFamily="2" charset="0"/>
              </a:rPr>
              <a:t>Phys.Rev.D98, 074512 (2018)</a:t>
            </a:r>
          </a:p>
          <a:p>
            <a:r>
              <a:rPr lang="en-US" sz="800" dirty="0">
                <a:latin typeface="Courier" pitchFamily="2" charset="0"/>
              </a:rPr>
              <a:t>Phys.Rev.D91, 054507 (2015)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62BB9-103F-954A-B00D-B852FB70B8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955" b="67690"/>
          <a:stretch/>
        </p:blipFill>
        <p:spPr>
          <a:xfrm>
            <a:off x="1565420" y="3657229"/>
            <a:ext cx="3585569" cy="397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7C0460-1805-0644-B655-5B5DD0ECD6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955" t="67690"/>
          <a:stretch/>
        </p:blipFill>
        <p:spPr>
          <a:xfrm>
            <a:off x="1565420" y="4134764"/>
            <a:ext cx="3585569" cy="3975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881A30-8C3C-B240-A45C-EFDD62EC9FDE}"/>
              </a:ext>
            </a:extLst>
          </p:cNvPr>
          <p:cNvSpPr txBox="1"/>
          <p:nvPr/>
        </p:nvSpPr>
        <p:spPr>
          <a:xfrm>
            <a:off x="4349368" y="6503174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Adobe Hebrew" panose="02040503050201020203" pitchFamily="18" charset="-79"/>
              </a:rPr>
              <a:t>arXiv:1811.108090,to PRL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5A516DA-66F5-684E-9160-C2451659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81DC-2A49-0643-A55A-5F95CAE375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3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ea typeface="Cambria Math" charset="0"/>
                    <a:cs typeface="Cambria Math" charset="0"/>
                  </a:rPr>
                  <a:t>Dynamics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s-I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8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5FC3C3FB-2AAB-834C-BE85-66FF55E74CB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2.93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=3.77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threshold) </a:t>
                </a:r>
              </a:p>
              <a:p>
                <a:r>
                  <a:rPr lang="en-US" dirty="0"/>
                  <a:t>Decay rate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a measurement </a:t>
                </a:r>
                <a:br>
                  <a:rPr lang="en-US" dirty="0"/>
                </a:br>
                <a:r>
                  <a:rPr lang="en-US" dirty="0"/>
                  <a:t>of the decay rate in bins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5FC3C3FB-2AAB-834C-BE85-66FF55E74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978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B4D8FE-A728-5F4F-8FA1-B8D80E6B3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95953"/>
            <a:ext cx="5181600" cy="3381009"/>
          </a:xfrm>
        </p:spPr>
        <p:txBody>
          <a:bodyPr/>
          <a:lstStyle/>
          <a:p>
            <a:r>
              <a:rPr lang="en-US" dirty="0"/>
              <a:t>Branching fraction measurement</a:t>
            </a:r>
          </a:p>
          <a:p>
            <a:endParaRPr lang="en-US" dirty="0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C46DE08F-7BC1-4945-8FC3-09515DD5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PhiToPsi</a:t>
            </a:r>
            <a:r>
              <a:rPr lang="de-DE" dirty="0"/>
              <a:t> 2019 | BESIII | P. Weidenkaff, JGU Mainz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B1F6-5364-6C42-B128-9C33578D9423}" type="slidenum">
              <a:rPr lang="uk-UA" smtClean="0"/>
              <a:t>8</a:t>
            </a:fld>
            <a:endParaRPr lang="uk-UA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1A72F34-7178-EB47-BBC2-2D28CFF28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698" y="1824476"/>
            <a:ext cx="4799582" cy="655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917F7D-68E7-3C4E-AC21-414F500406A7}"/>
                  </a:ext>
                </a:extLst>
              </p:cNvPr>
              <p:cNvSpPr txBox="1"/>
              <p:nvPr/>
            </p:nvSpPr>
            <p:spPr>
              <a:xfrm>
                <a:off x="8853602" y="5999544"/>
                <a:ext cx="3235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ouble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tags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=447100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259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917F7D-68E7-3C4E-AC21-414F50040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602" y="5999544"/>
                <a:ext cx="3235116" cy="276999"/>
              </a:xfrm>
              <a:prstGeom prst="rect">
                <a:avLst/>
              </a:prstGeom>
              <a:blipFill>
                <a:blip r:embed="rId6"/>
                <a:stretch>
                  <a:fillRect l="-4297" t="-21739" r="-3125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22336F5-B2BA-C842-B702-1FD3D4546BB5}"/>
              </a:ext>
            </a:extLst>
          </p:cNvPr>
          <p:cNvGrpSpPr/>
          <p:nvPr/>
        </p:nvGrpSpPr>
        <p:grpSpPr>
          <a:xfrm>
            <a:off x="1242933" y="3525457"/>
            <a:ext cx="3827578" cy="1878651"/>
            <a:chOff x="2391123" y="3333988"/>
            <a:chExt cx="3827578" cy="187865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E06A6D-A5B6-1A4A-8F5D-9DAF02612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123" y="3543420"/>
              <a:ext cx="2781840" cy="15145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3F8B4BA-A9C4-E74C-B90D-FBC6D627A54D}"/>
                    </a:ext>
                  </a:extLst>
                </p:cNvPr>
                <p:cNvSpPr txBox="1"/>
                <p:nvPr/>
              </p:nvSpPr>
              <p:spPr>
                <a:xfrm>
                  <a:off x="4848389" y="3333988"/>
                  <a:ext cx="1370312" cy="13445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Adobe Hebrew" panose="02040503050201020203" pitchFamily="18" charset="-79"/>
                      <a:cs typeface="Adobe Hebrew" panose="02040503050201020203" pitchFamily="18" charset="-79"/>
                    </a:rPr>
                    <a:t>3 tag modes: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3F8B4BA-A9C4-E74C-B90D-FBC6D627A5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389" y="3333988"/>
                  <a:ext cx="1370312" cy="1344535"/>
                </a:xfrm>
                <a:prstGeom prst="rect">
                  <a:avLst/>
                </a:prstGeom>
                <a:blipFill>
                  <a:blip r:embed="rId8"/>
                  <a:stretch>
                    <a:fillRect l="-1835" t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A0D200A-F3E5-DE43-9CFB-D2D4AF732A3E}"/>
                    </a:ext>
                  </a:extLst>
                </p:cNvPr>
                <p:cNvSpPr txBox="1"/>
                <p:nvPr/>
              </p:nvSpPr>
              <p:spPr>
                <a:xfrm>
                  <a:off x="2620048" y="4930318"/>
                  <a:ext cx="3380541" cy="2823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Single tags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=2341408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a14:m>
                  <a:r>
                    <a:rPr lang="en-US" dirty="0"/>
                    <a:t>2056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A0D200A-F3E5-DE43-9CFB-D2D4AF732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048" y="4930318"/>
                  <a:ext cx="3380541" cy="282321"/>
                </a:xfrm>
                <a:prstGeom prst="rect">
                  <a:avLst/>
                </a:prstGeom>
                <a:blipFill>
                  <a:blip r:embed="rId9"/>
                  <a:stretch>
                    <a:fillRect l="-4120" t="-20833" r="-2996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322AFC-048E-D345-8B65-ADA8CA37777B}"/>
              </a:ext>
            </a:extLst>
          </p:cNvPr>
          <p:cNvGrpSpPr/>
          <p:nvPr/>
        </p:nvGrpSpPr>
        <p:grpSpPr>
          <a:xfrm>
            <a:off x="1497878" y="5740755"/>
            <a:ext cx="6877009" cy="670665"/>
            <a:chOff x="1497878" y="5740755"/>
            <a:chExt cx="6877009" cy="67066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5EDD80A-25FA-F245-87BE-A811BA039A91}"/>
                </a:ext>
              </a:extLst>
            </p:cNvPr>
            <p:cNvGrpSpPr/>
            <p:nvPr/>
          </p:nvGrpSpPr>
          <p:grpSpPr>
            <a:xfrm>
              <a:off x="4305055" y="5907207"/>
              <a:ext cx="4069832" cy="504213"/>
              <a:chOff x="1879600" y="5661410"/>
              <a:chExt cx="4069832" cy="5042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B19673B0-0BAE-3448-BF98-69B318CD10E7}"/>
                      </a:ext>
                    </a:extLst>
                  </p:cNvPr>
                  <p:cNvSpPr txBox="1"/>
                  <p:nvPr/>
                </p:nvSpPr>
                <p:spPr>
                  <a:xfrm>
                    <a:off x="1879600" y="5661410"/>
                    <a:ext cx="4069832" cy="31175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s-I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s-I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3.413±0.019±0.035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B19673B0-0BAE-3448-BF98-69B318CD1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9600" y="5661410"/>
                    <a:ext cx="4069832" cy="31175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35" r="-93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98D3C2-8C1F-7247-8FE0-F252D35F8F81}"/>
                  </a:ext>
                </a:extLst>
              </p:cNvPr>
              <p:cNvSpPr txBox="1"/>
              <p:nvPr/>
            </p:nvSpPr>
            <p:spPr>
              <a:xfrm>
                <a:off x="4234667" y="5857846"/>
                <a:ext cx="6158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dobe Hebrew" panose="02040503050201020203" pitchFamily="18" charset="-79"/>
                    <a:cs typeface="Adobe Hebrew" panose="02040503050201020203" pitchFamily="18" charset="-79"/>
                  </a:rPr>
                  <a:t>(stat.)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BF6A9-A2EF-C641-BD47-0F8389FFE143}"/>
                  </a:ext>
                </a:extLst>
              </p:cNvPr>
              <p:cNvSpPr txBox="1"/>
              <p:nvPr/>
            </p:nvSpPr>
            <p:spPr>
              <a:xfrm>
                <a:off x="5017246" y="5847266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dobe Hebrew" panose="02040503050201020203" pitchFamily="18" charset="-79"/>
                    <a:cs typeface="Adobe Hebrew" panose="02040503050201020203" pitchFamily="18" charset="-79"/>
                  </a:rPr>
                  <a:t>(sys.)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51307B-2F29-7441-A270-A7884002596B}"/>
                </a:ext>
              </a:extLst>
            </p:cNvPr>
            <p:cNvSpPr txBox="1"/>
            <p:nvPr/>
          </p:nvSpPr>
          <p:spPr>
            <a:xfrm>
              <a:off x="1497878" y="5740755"/>
              <a:ext cx="2592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significant improvement </a:t>
              </a:r>
              <a:br>
                <a:rPr lang="en-US" dirty="0">
                  <a:solidFill>
                    <a:srgbClr val="FF0000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</a:br>
              <a:r>
                <a:rPr lang="en-US" dirty="0" err="1">
                  <a:solidFill>
                    <a:srgbClr val="FF0000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w.r.t</a:t>
              </a:r>
              <a:r>
                <a:rPr lang="en-US" dirty="0">
                  <a:solidFill>
                    <a:srgbClr val="FF0000"/>
                  </a:solidFill>
                  <a:latin typeface="Adobe Hebrew" panose="02040503050201020203" pitchFamily="18" charset="-79"/>
                  <a:cs typeface="Adobe Hebrew" panose="02040503050201020203" pitchFamily="18" charset="-79"/>
                </a:rPr>
                <a:t> PDG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FBCC531-ADBD-2C40-91B3-E5BCF1D3640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2603" y="3208174"/>
            <a:ext cx="3236464" cy="2523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62ACC2-070B-C849-842B-117788B35870}"/>
                  </a:ext>
                </a:extLst>
              </p:cNvPr>
              <p:cNvSpPr txBox="1"/>
              <p:nvPr/>
            </p:nvSpPr>
            <p:spPr>
              <a:xfrm>
                <a:off x="9330835" y="5715284"/>
                <a:ext cx="13738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𝒎𝒊𝒔𝒔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62ACC2-070B-C849-842B-117788B35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835" y="5715284"/>
                <a:ext cx="1373838" cy="215444"/>
              </a:xfrm>
              <a:prstGeom prst="rect">
                <a:avLst/>
              </a:prstGeom>
              <a:blipFill>
                <a:blip r:embed="rId12"/>
                <a:stretch>
                  <a:fillRect l="-91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E128207-ECAE-3542-852F-18AE13D5A286}"/>
              </a:ext>
            </a:extLst>
          </p:cNvPr>
          <p:cNvSpPr/>
          <p:nvPr/>
        </p:nvSpPr>
        <p:spPr>
          <a:xfrm>
            <a:off x="2155707" y="1840112"/>
            <a:ext cx="470832" cy="311612"/>
          </a:xfrm>
          <a:prstGeom prst="round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BA3F327-C5E2-B94D-BD2E-76796925E919}"/>
              </a:ext>
            </a:extLst>
          </p:cNvPr>
          <p:cNvSpPr/>
          <p:nvPr/>
        </p:nvSpPr>
        <p:spPr>
          <a:xfrm>
            <a:off x="3067864" y="1970246"/>
            <a:ext cx="879881" cy="377300"/>
          </a:xfrm>
          <a:prstGeom prst="round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0535DD3-638B-8442-8C9C-E3D6DBCA005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5723" y="371684"/>
            <a:ext cx="3295758" cy="17800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2C3329D-2D2A-8643-96DB-FF70634063EE}"/>
              </a:ext>
            </a:extLst>
          </p:cNvPr>
          <p:cNvSpPr txBox="1"/>
          <p:nvPr/>
        </p:nvSpPr>
        <p:spPr>
          <a:xfrm>
            <a:off x="4762943" y="6497011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Adobe Hebrew" panose="02040503050201020203" pitchFamily="18" charset="-79"/>
              </a:rPr>
              <a:t>PRL122(2019)011804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8B9A52-8AA6-B049-AB81-769934C2FDE9}"/>
                  </a:ext>
                </a:extLst>
              </p:cNvPr>
              <p:cNvSpPr txBox="1"/>
              <p:nvPr/>
            </p:nvSpPr>
            <p:spPr>
              <a:xfrm>
                <a:off x="10084540" y="4815111"/>
                <a:ext cx="83388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8B9A52-8AA6-B049-AB81-769934C2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540" y="4815111"/>
                <a:ext cx="833882" cy="2923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3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3" id="{6FB5E40B-2EFB-4A41-A473-067055003B35}" vid="{D19DF13F-35FF-2140-9287-0A7DBC5327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6139</TotalTime>
  <Words>1337</Words>
  <Application>Microsoft Macintosh PowerPoint</Application>
  <PresentationFormat>Widescreen</PresentationFormat>
  <Paragraphs>312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Hebrew</vt:lpstr>
      <vt:lpstr>Arial</vt:lpstr>
      <vt:lpstr>Calibri</vt:lpstr>
      <vt:lpstr>Cambria Math</vt:lpstr>
      <vt:lpstr>Courier</vt:lpstr>
      <vt:lpstr>Wingdings</vt:lpstr>
      <vt:lpstr>Office Theme</vt:lpstr>
      <vt:lpstr>Open Charm Physics</vt:lpstr>
      <vt:lpstr>PowerPoint Presentation</vt:lpstr>
      <vt:lpstr>The              Experiment</vt:lpstr>
      <vt:lpstr>Charm production @ threshold</vt:lpstr>
      <vt:lpstr>Charm physics @</vt:lpstr>
      <vt:lpstr>Decay constants, form factors, CKM V_(cd(s))</vt:lpstr>
      <vt:lpstr>Dynamics of D_S^+→μ^+ υ</vt:lpstr>
      <vt:lpstr>Dynamics of D_S^+→μ^+ υ</vt:lpstr>
      <vt:lpstr>Dynamics of D^0→K^- μ^+ υ</vt:lpstr>
      <vt:lpstr>Dynamics of D^0→K^- μ^+ υ</vt:lpstr>
      <vt:lpstr>Test of lepton number/flavour conservation laws</vt:lpstr>
      <vt:lpstr>Search for D→Kπe^+ e^+</vt:lpstr>
      <vt:lpstr>Study of intermediate states</vt:lpstr>
      <vt:lpstr>Resonant states in D→ππe^+ υ_e</vt:lpstr>
      <vt:lpstr>Resonant states in D→ππe^+ υ_e</vt:lpstr>
      <vt:lpstr>Amplitude analysis of D^+→K_S π^+ π^+ π^-</vt:lpstr>
      <vt:lpstr>Amplitude analysis of D^+→K_S π^+ π^+ π^-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Weidenkaff</dc:creator>
  <cp:lastModifiedBy>Peter Weidenkaff</cp:lastModifiedBy>
  <cp:revision>111</cp:revision>
  <cp:lastPrinted>2019-03-01T04:02:51Z</cp:lastPrinted>
  <dcterms:created xsi:type="dcterms:W3CDTF">2019-02-18T11:49:41Z</dcterms:created>
  <dcterms:modified xsi:type="dcterms:W3CDTF">2019-03-01T04:34:15Z</dcterms:modified>
</cp:coreProperties>
</file>