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44"/>
  </p:notesMasterIdLst>
  <p:sldIdLst>
    <p:sldId id="257" r:id="rId3"/>
    <p:sldId id="505" r:id="rId4"/>
    <p:sldId id="539" r:id="rId5"/>
    <p:sldId id="514" r:id="rId6"/>
    <p:sldId id="511" r:id="rId7"/>
    <p:sldId id="561" r:id="rId8"/>
    <p:sldId id="522" r:id="rId9"/>
    <p:sldId id="260" r:id="rId10"/>
    <p:sldId id="562" r:id="rId11"/>
    <p:sldId id="509" r:id="rId12"/>
    <p:sldId id="264" r:id="rId13"/>
    <p:sldId id="261" r:id="rId14"/>
    <p:sldId id="262" r:id="rId15"/>
    <p:sldId id="263" r:id="rId16"/>
    <p:sldId id="563" r:id="rId17"/>
    <p:sldId id="549" r:id="rId18"/>
    <p:sldId id="551" r:id="rId19"/>
    <p:sldId id="553" r:id="rId20"/>
    <p:sldId id="569" r:id="rId21"/>
    <p:sldId id="575" r:id="rId22"/>
    <p:sldId id="576" r:id="rId23"/>
    <p:sldId id="556" r:id="rId24"/>
    <p:sldId id="557" r:id="rId25"/>
    <p:sldId id="558" r:id="rId26"/>
    <p:sldId id="559" r:id="rId27"/>
    <p:sldId id="570" r:id="rId28"/>
    <p:sldId id="566" r:id="rId29"/>
    <p:sldId id="567" r:id="rId30"/>
    <p:sldId id="568" r:id="rId31"/>
    <p:sldId id="571" r:id="rId32"/>
    <p:sldId id="565" r:id="rId33"/>
    <p:sldId id="531" r:id="rId34"/>
    <p:sldId id="582" r:id="rId35"/>
    <p:sldId id="577" r:id="rId36"/>
    <p:sldId id="578" r:id="rId37"/>
    <p:sldId id="579" r:id="rId38"/>
    <p:sldId id="580" r:id="rId39"/>
    <p:sldId id="581" r:id="rId40"/>
    <p:sldId id="583" r:id="rId41"/>
    <p:sldId id="584" r:id="rId42"/>
    <p:sldId id="585" r:id="rId43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937" autoAdjust="0"/>
  </p:normalViewPr>
  <p:slideViewPr>
    <p:cSldViewPr>
      <p:cViewPr varScale="1">
        <p:scale>
          <a:sx n="107" d="100"/>
          <a:sy n="107" d="100"/>
        </p:scale>
        <p:origin x="1044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00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718" indent="0" algn="ctr">
              <a:buNone/>
              <a:defRPr/>
            </a:lvl2pPr>
            <a:lvl3pPr marL="791481" indent="0" algn="ctr">
              <a:buNone/>
              <a:defRPr/>
            </a:lvl3pPr>
            <a:lvl4pPr marL="1187238" indent="0" algn="ctr">
              <a:buNone/>
              <a:defRPr/>
            </a:lvl4pPr>
            <a:lvl5pPr marL="1582985" indent="0" algn="ctr">
              <a:buNone/>
              <a:defRPr/>
            </a:lvl5pPr>
            <a:lvl6pPr marL="1978736" indent="0" algn="ctr">
              <a:buNone/>
              <a:defRPr/>
            </a:lvl6pPr>
            <a:lvl7pPr marL="2374485" indent="0" algn="ctr">
              <a:buNone/>
              <a:defRPr/>
            </a:lvl7pPr>
            <a:lvl8pPr marL="2770227" indent="0" algn="ctr">
              <a:buNone/>
              <a:defRPr/>
            </a:lvl8pPr>
            <a:lvl9pPr marL="316597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52" y="440744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52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718" indent="0">
              <a:buNone/>
              <a:defRPr sz="1600"/>
            </a:lvl2pPr>
            <a:lvl3pPr marL="791481" indent="0">
              <a:buNone/>
              <a:defRPr sz="1400"/>
            </a:lvl3pPr>
            <a:lvl4pPr marL="1187238" indent="0">
              <a:buNone/>
              <a:defRPr sz="1200"/>
            </a:lvl4pPr>
            <a:lvl5pPr marL="1582985" indent="0">
              <a:buNone/>
              <a:defRPr sz="1200"/>
            </a:lvl5pPr>
            <a:lvl6pPr marL="1978736" indent="0">
              <a:buNone/>
              <a:defRPr sz="1200"/>
            </a:lvl6pPr>
            <a:lvl7pPr marL="2374485" indent="0">
              <a:buNone/>
              <a:defRPr sz="1200"/>
            </a:lvl7pPr>
            <a:lvl8pPr marL="2770227" indent="0">
              <a:buNone/>
              <a:defRPr sz="1200"/>
            </a:lvl8pPr>
            <a:lvl9pPr marL="3165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30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3" y="143560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718" indent="0">
              <a:buNone/>
              <a:defRPr sz="2500"/>
            </a:lvl2pPr>
            <a:lvl3pPr marL="791481" indent="0">
              <a:buNone/>
              <a:defRPr sz="2100"/>
            </a:lvl3pPr>
            <a:lvl4pPr marL="1187238" indent="0">
              <a:buNone/>
              <a:defRPr sz="1800"/>
            </a:lvl4pPr>
            <a:lvl5pPr marL="1582985" indent="0">
              <a:buNone/>
              <a:defRPr sz="1800"/>
            </a:lvl5pPr>
            <a:lvl6pPr marL="1978736" indent="0">
              <a:buNone/>
              <a:defRPr sz="1800"/>
            </a:lvl6pPr>
            <a:lvl7pPr marL="2374485" indent="0">
              <a:buNone/>
              <a:defRPr sz="1800"/>
            </a:lvl7pPr>
            <a:lvl8pPr marL="2770227" indent="0">
              <a:buNone/>
              <a:defRPr sz="1800"/>
            </a:lvl8pPr>
            <a:lvl9pPr marL="3165973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600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00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00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8" y="6249014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30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71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481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23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2985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932" indent="-322932" algn="l" defTabSz="861572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0798" indent="-269327" algn="l" defTabSz="861572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302" indent="-215740" algn="l" defTabSz="861572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776" indent="-215740" algn="l" defTabSz="861572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881" indent="-215740" algn="l" defTabSz="861572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4628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037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612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1871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71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481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23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9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736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4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227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973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5.jpg"/><Relationship Id="rId4" Type="http://schemas.openxmlformats.org/officeDocument/2006/relationships/image" Target="../media/image6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5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1919" y="218649"/>
            <a:ext cx="7164288" cy="6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052" tIns="49030" rIns="98052" bIns="49030">
            <a:spAutoFit/>
          </a:bodyPr>
          <a:lstStyle/>
          <a:p>
            <a:pPr defTabSz="980200"/>
            <a:r>
              <a:rPr lang="es-ES_tradnl" sz="1700" dirty="0">
                <a:solidFill>
                  <a:schemeClr val="bg1"/>
                </a:solidFill>
              </a:rPr>
              <a:t>Departamento de Física </a:t>
            </a:r>
            <a:r>
              <a:rPr lang="es-ES_tradnl" sz="1700" dirty="0" smtClean="0">
                <a:solidFill>
                  <a:schemeClr val="bg1"/>
                </a:solidFill>
              </a:rPr>
              <a:t>Teórica and IPARCOS </a:t>
            </a:r>
          </a:p>
          <a:p>
            <a:pPr defTabSz="980200"/>
            <a:r>
              <a:rPr lang="es-ES_tradnl" sz="1700" dirty="0" smtClean="0">
                <a:solidFill>
                  <a:schemeClr val="bg1"/>
                </a:solidFill>
              </a:rPr>
              <a:t>Universidad </a:t>
            </a:r>
            <a:r>
              <a:rPr lang="es-ES_tradnl" sz="1700" dirty="0">
                <a:solidFill>
                  <a:schemeClr val="bg1"/>
                </a:solidFill>
              </a:rPr>
              <a:t>Complutense de Madrid</a:t>
            </a:r>
            <a:endParaRPr lang="es-ES_tradnl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0744" y="3723275"/>
            <a:ext cx="2801232" cy="1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algn="ctr" defTabSz="980200"/>
            <a:r>
              <a:rPr lang="es-ES_tradnl" sz="2400" dirty="0">
                <a:solidFill>
                  <a:srgbClr val="00B0F0"/>
                </a:solidFill>
              </a:rPr>
              <a:t>J. R. </a:t>
            </a:r>
            <a:r>
              <a:rPr lang="es-ES_tradnl" sz="2400" dirty="0" smtClean="0">
                <a:solidFill>
                  <a:srgbClr val="00B0F0"/>
                </a:solidFill>
              </a:rPr>
              <a:t>Peláez </a:t>
            </a:r>
          </a:p>
          <a:p>
            <a:pPr algn="ctr" defTabSz="980200"/>
            <a:r>
              <a:rPr lang="es-ES_tradnl" sz="2000" dirty="0" smtClean="0">
                <a:solidFill>
                  <a:srgbClr val="00B0F0"/>
                </a:solidFill>
              </a:rPr>
              <a:t>In </a:t>
            </a:r>
            <a:r>
              <a:rPr lang="en-US" sz="2000" dirty="0" smtClean="0">
                <a:solidFill>
                  <a:srgbClr val="00B0F0"/>
                </a:solidFill>
              </a:rPr>
              <a:t>collaboration</a:t>
            </a:r>
            <a:r>
              <a:rPr lang="es-ES_tradnl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with</a:t>
            </a:r>
            <a:r>
              <a:rPr lang="es-ES_tradnl" sz="2000" dirty="0" smtClean="0">
                <a:solidFill>
                  <a:srgbClr val="00B0F0"/>
                </a:solidFill>
              </a:rPr>
              <a:t> </a:t>
            </a:r>
          </a:p>
          <a:p>
            <a:pPr algn="ctr" defTabSz="980200"/>
            <a:r>
              <a:rPr lang="es-ES_tradnl" sz="2000" dirty="0" smtClean="0">
                <a:solidFill>
                  <a:srgbClr val="00B0F0"/>
                </a:solidFill>
              </a:rPr>
              <a:t>A. Rodas, J. Ruiz de Elvira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pic>
        <p:nvPicPr>
          <p:cNvPr id="6" name="Picture 5" descr="escu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93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27584" y="19449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Strange resonances from analyticity and dispersion relations</a:t>
            </a:r>
            <a:endParaRPr lang="en-US" sz="40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89447" y="6445079"/>
            <a:ext cx="6048673" cy="2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International Workshop on e+e- collisions from Phi to Psi </a:t>
            </a:r>
            <a:r>
              <a:rPr lang="en-US" sz="1200" smtClean="0">
                <a:solidFill>
                  <a:schemeClr val="bg1"/>
                </a:solidFill>
              </a:rPr>
              <a:t> 25</a:t>
            </a:r>
            <a:r>
              <a:rPr lang="en-US" sz="1200" baseline="30000" smtClean="0">
                <a:solidFill>
                  <a:schemeClr val="bg1"/>
                </a:solidFill>
              </a:rPr>
              <a:t>th</a:t>
            </a:r>
            <a:r>
              <a:rPr lang="en-US" sz="1200" smtClean="0">
                <a:solidFill>
                  <a:schemeClr val="bg1"/>
                </a:solidFill>
              </a:rPr>
              <a:t>-February  1</a:t>
            </a:r>
            <a:r>
              <a:rPr lang="en-US" sz="1200" baseline="30000" smtClean="0">
                <a:solidFill>
                  <a:schemeClr val="bg1"/>
                </a:solidFill>
              </a:rPr>
              <a:t>st</a:t>
            </a:r>
            <a:r>
              <a:rPr lang="en-US" sz="1200" smtClean="0">
                <a:solidFill>
                  <a:schemeClr val="bg1"/>
                </a:solidFill>
              </a:rPr>
              <a:t>-March, </a:t>
            </a:r>
            <a:r>
              <a:rPr lang="en-US" sz="1200" dirty="0" smtClean="0">
                <a:solidFill>
                  <a:schemeClr val="bg1"/>
                </a:solidFill>
              </a:rPr>
              <a:t>2019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90680" y="5013176"/>
            <a:ext cx="3681359" cy="8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dirty="0" err="1" smtClean="0">
                <a:solidFill>
                  <a:schemeClr val="bg1"/>
                </a:solidFill>
              </a:rPr>
              <a:t>Phys.Rev</a:t>
            </a:r>
            <a:r>
              <a:rPr lang="es-ES" sz="1200" dirty="0" smtClean="0">
                <a:solidFill>
                  <a:schemeClr val="bg1"/>
                </a:solidFill>
              </a:rPr>
              <a:t>. </a:t>
            </a:r>
            <a:r>
              <a:rPr lang="es-ES" sz="1200" dirty="0">
                <a:solidFill>
                  <a:schemeClr val="bg1"/>
                </a:solidFill>
              </a:rPr>
              <a:t>D93 (2016) no.7, </a:t>
            </a:r>
            <a:r>
              <a:rPr lang="es-ES" sz="1200" dirty="0" smtClean="0">
                <a:solidFill>
                  <a:schemeClr val="bg1"/>
                </a:solidFill>
              </a:rPr>
              <a:t>074025</a:t>
            </a:r>
          </a:p>
          <a:p>
            <a:pPr algn="ctr" defTabSz="859142"/>
            <a:r>
              <a:rPr lang="en-US" sz="1200" dirty="0" err="1">
                <a:solidFill>
                  <a:schemeClr val="bg1"/>
                </a:solidFill>
              </a:rPr>
              <a:t>Eur.Phys.J</a:t>
            </a:r>
            <a:r>
              <a:rPr lang="en-US" sz="1200" dirty="0">
                <a:solidFill>
                  <a:schemeClr val="bg1"/>
                </a:solidFill>
              </a:rPr>
              <a:t>. C77 (2017) no.2, </a:t>
            </a:r>
            <a:r>
              <a:rPr lang="en-US" sz="1200" dirty="0" smtClean="0">
                <a:solidFill>
                  <a:schemeClr val="bg1"/>
                </a:solidFill>
              </a:rPr>
              <a:t>91</a:t>
            </a:r>
          </a:p>
          <a:p>
            <a:pPr algn="ctr" defTabSz="859142"/>
            <a:r>
              <a:rPr lang="es-ES" altLang="es-ES" sz="1200" dirty="0" err="1">
                <a:solidFill>
                  <a:schemeClr val="bg1"/>
                </a:solidFill>
              </a:rPr>
              <a:t>Eur.Phys.J</a:t>
            </a:r>
            <a:r>
              <a:rPr lang="es-ES" altLang="es-ES" sz="1200" dirty="0">
                <a:solidFill>
                  <a:schemeClr val="bg1"/>
                </a:solidFill>
              </a:rPr>
              <a:t>. C78 (2018) no.11, </a:t>
            </a:r>
            <a:r>
              <a:rPr lang="es-ES" altLang="es-ES" sz="1200" dirty="0" smtClean="0">
                <a:solidFill>
                  <a:schemeClr val="bg1"/>
                </a:solidFill>
              </a:rPr>
              <a:t>897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 defTabSz="859142"/>
            <a:r>
              <a:rPr lang="en-US" sz="1200" dirty="0" smtClean="0">
                <a:solidFill>
                  <a:schemeClr val="bg1"/>
                </a:solidFill>
              </a:rPr>
              <a:t>and work in preparation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1" y="4118582"/>
            <a:ext cx="6526185" cy="1092804"/>
          </a:xfrm>
          <a:prstGeom prst="rect">
            <a:avLst/>
          </a:prstGeom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153" y="1431"/>
            <a:ext cx="7612524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How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 Forward Dispersion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 are satisfied by unconstrained fits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6435" y="1035302"/>
            <a:ext cx="6548515" cy="4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chemeClr val="bg1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efine</a:t>
            </a: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averaged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baseline="30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over these points, that we call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n-US" sz="31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528" y="558551"/>
            <a:ext cx="8712968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Every 22 MeV calculate the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difference between both sides of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DR /uncertainty</a:t>
            </a:r>
            <a:endParaRPr lang="en-US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33902" y="1726926"/>
            <a:ext cx="5850314" cy="454692"/>
            <a:chOff x="336" y="2084"/>
            <a:chExt cx="3686" cy="286"/>
          </a:xfrm>
        </p:grpSpPr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36" y="2084"/>
              <a:ext cx="36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3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close to 1 means that the relation is well satisfied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848" name="Group 10"/>
          <p:cNvGrpSpPr>
            <a:grpSpLocks/>
          </p:cNvGrpSpPr>
          <p:nvPr/>
        </p:nvGrpSpPr>
        <p:grpSpPr bwMode="auto">
          <a:xfrm>
            <a:off x="733955" y="2350381"/>
            <a:ext cx="7249515" cy="454692"/>
            <a:chOff x="336" y="2084"/>
            <a:chExt cx="4567" cy="286"/>
          </a:xfrm>
        </p:grpSpPr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336" y="2084"/>
              <a:ext cx="45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6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&gt;&gt; 1 means the data set is inconsistent with the relation.	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" name="1 Rectángulo"/>
          <p:cNvSpPr/>
          <p:nvPr/>
        </p:nvSpPr>
        <p:spPr bwMode="auto">
          <a:xfrm>
            <a:off x="539551" y="1558293"/>
            <a:ext cx="6912769" cy="146266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11698" y="5116514"/>
            <a:ext cx="1031165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222778" y="5198324"/>
            <a:ext cx="1393717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Sum Rules </a:t>
            </a:r>
            <a:endParaRPr lang="es-ES_tradnl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36579" y="5283925"/>
            <a:ext cx="2689666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Parameters of the unconstrained  data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26 Rectángulo"/>
          <p:cNvSpPr>
            <a:spLocks noChangeArrowheads="1"/>
          </p:cNvSpPr>
          <p:nvPr/>
        </p:nvSpPr>
        <p:spPr bwMode="auto">
          <a:xfrm>
            <a:off x="328896" y="3713189"/>
            <a:ext cx="8759833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obtain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 TO DATA (CFD)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minimize: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84062" y="49212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p:sp>
        <p:nvSpPr>
          <p:cNvPr id="21" name="Abrir llave 20"/>
          <p:cNvSpPr/>
          <p:nvPr/>
        </p:nvSpPr>
        <p:spPr bwMode="auto">
          <a:xfrm rot="16200000">
            <a:off x="3240909" y="4497809"/>
            <a:ext cx="164538" cy="113528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Abrir llave 21"/>
          <p:cNvSpPr/>
          <p:nvPr/>
        </p:nvSpPr>
        <p:spPr bwMode="auto">
          <a:xfrm rot="16200000">
            <a:off x="4805746" y="4290518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Abrir llave 22"/>
          <p:cNvSpPr/>
          <p:nvPr/>
        </p:nvSpPr>
        <p:spPr bwMode="auto">
          <a:xfrm rot="16200000">
            <a:off x="6841150" y="4299590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180385" y="5990521"/>
            <a:ext cx="3238144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</a:t>
            </a: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number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</a:t>
            </a: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sometimes we add weight on certain energy regions)</a:t>
            </a:r>
            <a:endParaRPr lang="es-ES_tradnl" sz="1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26 Rectángulo"/>
          <p:cNvSpPr>
            <a:spLocks noChangeArrowheads="1"/>
          </p:cNvSpPr>
          <p:nvPr/>
        </p:nvSpPr>
        <p:spPr bwMode="auto">
          <a:xfrm>
            <a:off x="5760720" y="3011489"/>
            <a:ext cx="3240360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This can be used to check DR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52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3494700"/>
            <a:ext cx="3940781" cy="32299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5" y="147607"/>
            <a:ext cx="3935767" cy="3225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48" y="3480488"/>
            <a:ext cx="3927996" cy="32194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5" y="147607"/>
            <a:ext cx="3935767" cy="3225807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88214" y="1155192"/>
            <a:ext cx="2400937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 up to 1.6 GeV!!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11363" y="5976123"/>
            <a:ext cx="2587073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up to 1.74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!!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27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0209" y="816618"/>
            <a:ext cx="8404239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interesting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1900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 resonances 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0208" y="1600345"/>
            <a:ext cx="3817624" cy="7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UFD to CFD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higher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2953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2" y="1603338"/>
            <a:ext cx="4984675" cy="5287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" y="3755553"/>
            <a:ext cx="3582106" cy="29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50" y="551308"/>
            <a:ext cx="4242288" cy="35307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1" y="4147416"/>
            <a:ext cx="4248468" cy="2623570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0209" y="816618"/>
            <a:ext cx="5125677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Small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6555" y="2906515"/>
            <a:ext cx="1601653" cy="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SOLUTION </a:t>
            </a:r>
            <a:r>
              <a:rPr lang="es-ES" sz="11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from previous </a:t>
            </a: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sz="11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approach</a:t>
            </a:r>
            <a:endParaRPr lang="es-ES_tradnl" sz="11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41916" y="1844548"/>
            <a:ext cx="1108342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describe data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well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cxnSp>
        <p:nvCxnSpPr>
          <p:cNvPr id="23" name="Conector recto de flecha 22"/>
          <p:cNvCxnSpPr/>
          <p:nvPr/>
        </p:nvCxnSpPr>
        <p:spPr bwMode="auto">
          <a:xfrm>
            <a:off x="6573616" y="2384029"/>
            <a:ext cx="523027" cy="1379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7281281" y="2645359"/>
            <a:ext cx="369447" cy="2612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4147416"/>
            <a:ext cx="3886793" cy="26235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1339146"/>
            <a:ext cx="3886793" cy="2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" y="1027840"/>
            <a:ext cx="2625612" cy="28192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4039141"/>
            <a:ext cx="2638736" cy="2162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2" y="4048953"/>
            <a:ext cx="2652160" cy="21737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1018934"/>
            <a:ext cx="2652160" cy="28074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23" y="1009166"/>
            <a:ext cx="2625611" cy="2837929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0208" y="620686"/>
            <a:ext cx="8682010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but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61786" y="4048909"/>
            <a:ext cx="5125677" cy="7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Imperceptible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1783" y="6237349"/>
            <a:ext cx="8743584" cy="33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6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Regge</a:t>
            </a:r>
            <a:r>
              <a:rPr lang="es-ES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s-ES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allowed</a:t>
            </a:r>
            <a:r>
              <a:rPr lang="es-ES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" sz="16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vary</a:t>
            </a:r>
            <a:r>
              <a:rPr lang="es-ES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sz="16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Only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K-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ρ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1.4 </a:t>
            </a:r>
            <a:r>
              <a:rPr lang="es-ES" sz="16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deviations</a:t>
            </a:r>
            <a:endParaRPr lang="es-ES_tradnl" sz="16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25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1299"/>
          <a:stretch/>
        </p:blipFill>
        <p:spPr>
          <a:xfrm>
            <a:off x="845840" y="1844824"/>
            <a:ext cx="7452320" cy="496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1186" y="27307"/>
            <a:ext cx="9017318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CFD: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Padé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sequences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</a:t>
            </a:r>
            <a:r>
              <a:rPr lang="es-ES" sz="8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J. Ruiz de Elvira. </a:t>
            </a:r>
            <a:r>
              <a:rPr lang="fr-FR" sz="800" dirty="0" err="1">
                <a:solidFill>
                  <a:srgbClr val="00FFFF"/>
                </a:solidFill>
                <a:latin typeface="Arial" charset="0"/>
              </a:rPr>
              <a:t>Eur</a:t>
            </a:r>
            <a:r>
              <a:rPr lang="fr-FR" sz="800" dirty="0">
                <a:solidFill>
                  <a:srgbClr val="00FFFF"/>
                </a:solidFill>
                <a:latin typeface="Arial" charset="0"/>
              </a:rPr>
              <a:t>. Phys. J. C (</a:t>
            </a:r>
            <a:r>
              <a:rPr lang="fr-FR" sz="800" dirty="0" smtClean="0">
                <a:solidFill>
                  <a:srgbClr val="00FFFF"/>
                </a:solidFill>
                <a:latin typeface="Arial" charset="0"/>
              </a:rPr>
              <a:t>2017)</a:t>
            </a:r>
            <a:endParaRPr lang="es-ES_tradnl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300" y="548680"/>
            <a:ext cx="84731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Almost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Does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assume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any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particular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functional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form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local </a:t>
            </a:r>
            <a:r>
              <a:rPr lang="es-ES_tradnl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</a:t>
            </a:r>
            <a:r>
              <a:rPr lang="es-ES_tradnl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s-ES_tradnl" sz="1600" b="1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Based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previous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P.Masjuan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J.J. Sanz Cillero, I.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Caprini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J.Ruiz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de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ELvira</a:t>
            </a: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60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643586" cy="2609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4" y="1268760"/>
            <a:ext cx="3599033" cy="26093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9181"/>
            <a:ext cx="3646264" cy="26168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4" y="4019180"/>
            <a:ext cx="3599033" cy="261688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186" y="27307"/>
            <a:ext cx="9017318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CFD: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Padé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sequences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</a:t>
            </a:r>
            <a:r>
              <a:rPr lang="es-ES" sz="8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J. Ruiz de Elvira. </a:t>
            </a:r>
            <a:r>
              <a:rPr lang="fr-FR" sz="800" dirty="0" err="1">
                <a:solidFill>
                  <a:srgbClr val="00FFFF"/>
                </a:solidFill>
                <a:latin typeface="Arial" charset="0"/>
              </a:rPr>
              <a:t>Eur</a:t>
            </a:r>
            <a:r>
              <a:rPr lang="fr-FR" sz="800" dirty="0">
                <a:solidFill>
                  <a:srgbClr val="00FFFF"/>
                </a:solidFill>
                <a:latin typeface="Arial" charset="0"/>
              </a:rPr>
              <a:t>. Phys. J. C (</a:t>
            </a:r>
            <a:r>
              <a:rPr lang="fr-FR" sz="800" dirty="0" smtClean="0">
                <a:solidFill>
                  <a:srgbClr val="00FFFF"/>
                </a:solidFill>
                <a:latin typeface="Arial" charset="0"/>
              </a:rPr>
              <a:t>2017)</a:t>
            </a:r>
            <a:endParaRPr lang="es-ES_tradnl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0822" y="422968"/>
            <a:ext cx="893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method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can be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used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inelastic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too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Provides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WITHOUT ASSUMING SPECIFIC FUNCTIONAL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263" y="17951"/>
            <a:ext cx="5905889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determinations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fits</a:t>
            </a:r>
            <a:endParaRPr lang="en-GB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7611484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Extracted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conformal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CFD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parameterization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8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</a:t>
              </a:r>
              <a:r>
                <a:rPr lang="es-ES" sz="8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&amp; JRP, PRD93,074025 (2016</a:t>
              </a:r>
              <a:r>
                <a:rPr lang="es-ES" sz="8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z="800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analyticity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properties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but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not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independent</a:t>
              </a:r>
              <a:endPara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183805" y="1617474"/>
            <a:ext cx="8668706" cy="3251686"/>
            <a:chOff x="183805" y="1617474"/>
            <a:chExt cx="8668706" cy="3251686"/>
          </a:xfrm>
        </p:grpSpPr>
        <p:grpSp>
          <p:nvGrpSpPr>
            <p:cNvPr id="7" name="Grupo 6"/>
            <p:cNvGrpSpPr/>
            <p:nvPr/>
          </p:nvGrpSpPr>
          <p:grpSpPr>
            <a:xfrm>
              <a:off x="183805" y="1617474"/>
              <a:ext cx="8668706" cy="738664"/>
              <a:chOff x="183805" y="3073543"/>
              <a:chExt cx="8668706" cy="738664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183805" y="3073543"/>
                <a:ext cx="83370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2)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Using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Padé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Sequences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… </a:t>
                </a:r>
              </a:p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JRP,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A.Rodas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8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J. Ruiz de Elvira. </a:t>
                </a:r>
                <a:r>
                  <a:rPr lang="fr-FR" sz="800" dirty="0" err="1">
                    <a:solidFill>
                      <a:srgbClr val="00FFFF"/>
                    </a:solidFill>
                    <a:latin typeface="Arial" charset="0"/>
                  </a:rPr>
                  <a:t>Eur</a:t>
                </a:r>
                <a:r>
                  <a:rPr lang="fr-FR" sz="800" dirty="0">
                    <a:solidFill>
                      <a:srgbClr val="00FFFF"/>
                    </a:solidFill>
                    <a:latin typeface="Arial" charset="0"/>
                  </a:rPr>
                  <a:t>. Phys. J. C (2017) 77:91</a:t>
                </a:r>
                <a:r>
                  <a:rPr lang="es-ES_tradnl" sz="8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z="8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171315" y="3100083"/>
                <a:ext cx="3681196" cy="449033"/>
              </a:xfrm>
              <a:prstGeom prst="rect">
                <a:avLst/>
              </a:prstGeom>
            </p:spPr>
            <p:txBody>
              <a:bodyPr wrap="non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(670±18)-i(295± 28) </a:t>
                </a:r>
                <a:r>
                  <a:rPr lang="es-ES_tradnl" sz="240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32" name="Conector recto 31"/>
            <p:cNvCxnSpPr/>
            <p:nvPr/>
          </p:nvCxnSpPr>
          <p:spPr>
            <a:xfrm flipH="1">
              <a:off x="4716016" y="2093047"/>
              <a:ext cx="1304990" cy="277611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73024" y="4197757"/>
            <a:ext cx="5147048" cy="695254"/>
            <a:chOff x="73024" y="4197757"/>
            <a:chExt cx="5147048" cy="695254"/>
          </a:xfrm>
        </p:grpSpPr>
        <p:sp>
          <p:nvSpPr>
            <p:cNvPr id="8" name="Rectángulo 7"/>
            <p:cNvSpPr/>
            <p:nvPr/>
          </p:nvSpPr>
          <p:spPr>
            <a:xfrm>
              <a:off x="73024" y="4197757"/>
              <a:ext cx="2977548" cy="695254"/>
            </a:xfrm>
            <a:prstGeom prst="rect">
              <a:avLst/>
            </a:prstGeom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Compare to PDG2017:                            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(682±29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i(273±12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000" dirty="0" err="1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000" dirty="0">
                <a:solidFill>
                  <a:srgbClr val="FFFF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427983" y="4509380"/>
              <a:ext cx="792089" cy="35978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solidFill>
                <a:schemeClr val="bg1">
                  <a:lumMod val="95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-81122" y="4516676"/>
            <a:ext cx="5589226" cy="2434002"/>
            <a:chOff x="209054" y="3442082"/>
            <a:chExt cx="5589226" cy="2434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/>
                <p:cNvSpPr/>
                <p:nvPr/>
              </p:nvSpPr>
              <p:spPr>
                <a:xfrm>
                  <a:off x="209054" y="3949724"/>
                  <a:ext cx="3197865" cy="1926360"/>
                </a:xfrm>
                <a:prstGeom prst="rect">
                  <a:avLst/>
                </a:prstGeom>
              </p:spPr>
              <p:txBody>
                <a:bodyPr wrap="square" lIns="78928" tIns="39465" rIns="78928" bIns="39465">
                  <a:spAutoFit/>
                </a:bodyPr>
                <a:lstStyle/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New PDG2018:                             </a:t>
                  </a: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(630-730)-i(260-340) 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MeV</a:t>
                  </a:r>
                  <a:endParaRPr lang="es-ES_tradnl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And 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name</a:t>
                  </a: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changed</a:t>
                  </a:r>
                  <a:endParaRPr lang="es-ES_tradnl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b="1" baseline="-25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000" b="1" baseline="30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∗</m:t>
                      </m:r>
                    </m:oMath>
                  </a14:m>
                  <a:r>
                    <a:rPr lang="es-ES" sz="2000" b="1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(700)</a:t>
                  </a:r>
                  <a:endParaRPr lang="es-ES_tradnl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Still</a:t>
                  </a: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“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Needs</a:t>
                  </a: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Confirmation</a:t>
                  </a: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”</a:t>
                  </a: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 </a:t>
                  </a:r>
                  <a:endParaRPr lang="en-GB" sz="20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9" name="Rectá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54" y="3949724"/>
                  <a:ext cx="3197865" cy="19263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54" t="-1582" r="-45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ángulo 19"/>
            <p:cNvSpPr/>
            <p:nvPr/>
          </p:nvSpPr>
          <p:spPr>
            <a:xfrm>
              <a:off x="4384204" y="3442082"/>
              <a:ext cx="1414076" cy="1000555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  <a:ln>
              <a:solidFill>
                <a:srgbClr val="002060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2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04684" y="44624"/>
            <a:ext cx="6255313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 to study πK scattering with Dispersion Relations </a:t>
            </a:r>
            <a:endParaRPr lang="en-US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4766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1257719"/>
            <a:ext cx="7540088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algn="ctr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π,K are Goldstone Bosons of QCD → Test Chiral Symmetry Breaking</a:t>
            </a:r>
            <a:endParaRPr lang="en-US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053" y="2741516"/>
            <a:ext cx="779579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Extracted frequently with strong model dependences (</a:t>
            </a:r>
            <a:r>
              <a:rPr lang="en-US" sz="1796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Breit</a:t>
            </a: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Wigners</a:t>
            </a: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,….)</a:t>
            </a:r>
            <a:endParaRPr lang="en-US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489357"/>
            <a:ext cx="8251051" cy="174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Particularly controversial: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 K</a:t>
            </a:r>
            <a:r>
              <a:rPr lang="en-US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*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(700) light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scalar meson. “needs confirmation” @PDG.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Light scalar mesons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longstanding candidates for non-ordinary mesons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Needed to identify the lightest scalar nonet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8667" y="546060"/>
            <a:ext cx="7964756" cy="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π,K appear as final products of almost all hadronic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strange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processes: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      B,D</a:t>
            </a: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 decays, CP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violation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studies… many examples in this workshop</a:t>
            </a:r>
            <a:endParaRPr lang="en-US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75656" y="4699387"/>
            <a:ext cx="7424434" cy="1969973"/>
            <a:chOff x="1403648" y="3865022"/>
            <a:chExt cx="7424434" cy="1969973"/>
          </a:xfrm>
        </p:grpSpPr>
        <p:sp>
          <p:nvSpPr>
            <p:cNvPr id="8" name="Elipse 7"/>
            <p:cNvSpPr/>
            <p:nvPr/>
          </p:nvSpPr>
          <p:spPr>
            <a:xfrm>
              <a:off x="1403648" y="3865022"/>
              <a:ext cx="1008112" cy="5298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Conector recto de flecha 9"/>
            <p:cNvCxnSpPr>
              <a:stCxn id="8" idx="4"/>
            </p:cNvCxnSpPr>
            <p:nvPr/>
          </p:nvCxnSpPr>
          <p:spPr>
            <a:xfrm>
              <a:off x="1907704" y="4394835"/>
              <a:ext cx="1565964" cy="991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ángulo 12"/>
                <p:cNvSpPr/>
                <p:nvPr/>
              </p:nvSpPr>
              <p:spPr>
                <a:xfrm>
                  <a:off x="3513830" y="5250220"/>
                  <a:ext cx="531425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Was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K</m:t>
                      </m:r>
                      <m:r>
                        <m:rPr>
                          <m:nor/>
                        </m:rPr>
                        <a:rPr lang="en-US" baseline="-25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∗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(800)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until last 2018 PDG revision!</a:t>
                  </a:r>
                </a:p>
                <a:p>
                  <a:r>
                    <a:rPr lang="en-US" sz="140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Partly triggered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by our 2017 work</a:t>
                  </a:r>
                  <a:endParaRPr lang="en-US" sz="1400" dirty="0"/>
                </a:p>
              </p:txBody>
            </p:sp>
          </mc:Choice>
          <mc:Fallback>
            <p:sp>
              <p:nvSpPr>
                <p:cNvPr id="13" name="Rectá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830" y="5250220"/>
                  <a:ext cx="5314252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17" t="-5208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322613" y="1878355"/>
                <a:ext cx="7527135" cy="670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796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Main or relevant source</a:t>
                </a:r>
                <a:r>
                  <a:rPr lang="en-US" sz="1796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z="1796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for PDG parameters </a:t>
                </a:r>
                <a:r>
                  <a:rPr lang="en-US" sz="1796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of:</a:t>
                </a:r>
                <a:endParaRPr lang="en-U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K</a:t>
                </a:r>
                <a:r>
                  <a:rPr lang="en-US" baseline="-250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*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(700), 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</a:t>
                </a:r>
                <a:r>
                  <a:rPr lang="en-US" baseline="-250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*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1430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,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s-ES" b="0" i="0" baseline="-25000" smtClean="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892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s-ES" b="0" i="0" baseline="-25000" smtClean="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(1410)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s-ES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(1410)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s-ES" b="0" i="0" baseline="-25000" smtClean="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(1780)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613" y="1878355"/>
                <a:ext cx="7527135" cy="670096"/>
              </a:xfrm>
              <a:prstGeom prst="rect">
                <a:avLst/>
              </a:prstGeom>
              <a:blipFill rotWithShape="0">
                <a:blip r:embed="rId3"/>
                <a:stretch>
                  <a:fillRect l="-567" t="-2727" b="-1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61920" y="3273035"/>
            <a:ext cx="4968102" cy="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Analytic Methods  </a:t>
            </a: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reduce model independence</a:t>
            </a:r>
            <a:endParaRPr lang="en-US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 model </a:t>
            </a:r>
            <a:r>
              <a:rPr lang="en-US" sz="1796" b="1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in</a:t>
            </a: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dependent</a:t>
            </a:r>
          </a:p>
        </p:txBody>
      </p:sp>
    </p:spTree>
    <p:extLst>
      <p:ext uri="{BB962C8B-B14F-4D97-AF65-F5344CB8AC3E}">
        <p14:creationId xmlns:p14="http://schemas.microsoft.com/office/powerpoint/2010/main" val="2344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1388711"/>
            <a:ext cx="9180513" cy="1911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9" y="4290886"/>
            <a:ext cx="5259656" cy="134882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557" y="44624"/>
            <a:ext cx="148958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HDR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7308304" y="1036058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srgbClr val="00FFFF"/>
                </a:solidFill>
              </a:rPr>
              <a:t>JRP, A. Rodas PRD 2016 </a:t>
            </a:r>
            <a:endParaRPr lang="en-US" sz="1200" kern="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g</a:t>
                </a:r>
                <a:r>
                  <a:rPr lang="es-ES" baseline="30000" smtClean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 smtClean="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l-GR" i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KK</m:t>
                    </m:r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 waves. We </a:t>
                </a: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study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(I,J)=(0,0),(1,1),(0,2)</a:t>
                </a:r>
              </a:p>
              <a:p>
                <a:pPr>
                  <a:tabLst>
                    <a:tab pos="982663" algn="l"/>
                  </a:tabLs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" baseline="3000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m:rPr>
                        <m:nor/>
                      </m:rPr>
                      <a:rPr lang="es-ES" b="0" i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partial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waves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.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Taken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from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previous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dispersive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study</m:t>
                    </m:r>
                  </m:oMath>
                </a14:m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93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691832" y="1439998"/>
            <a:ext cx="8357403" cy="3077793"/>
            <a:chOff x="691832" y="1439998"/>
            <a:chExt cx="8357403" cy="3077793"/>
          </a:xfrm>
        </p:grpSpPr>
        <p:sp>
          <p:nvSpPr>
            <p:cNvPr id="15" name="Forma libre 14"/>
            <p:cNvSpPr/>
            <p:nvPr/>
          </p:nvSpPr>
          <p:spPr>
            <a:xfrm>
              <a:off x="2331068" y="1439998"/>
              <a:ext cx="6718167" cy="1841084"/>
            </a:xfrm>
            <a:custGeom>
              <a:avLst/>
              <a:gdLst>
                <a:gd name="connsiteX0" fmla="*/ 1819591 w 6718167"/>
                <a:gd name="connsiteY0" fmla="*/ 3320 h 1841084"/>
                <a:gd name="connsiteX1" fmla="*/ 1765803 w 6718167"/>
                <a:gd name="connsiteY1" fmla="*/ 3320 h 1841084"/>
                <a:gd name="connsiteX2" fmla="*/ 1129308 w 6718167"/>
                <a:gd name="connsiteY2" fmla="*/ 84002 h 1841084"/>
                <a:gd name="connsiteX3" fmla="*/ 985873 w 6718167"/>
                <a:gd name="connsiteY3" fmla="*/ 370873 h 1841084"/>
                <a:gd name="connsiteX4" fmla="*/ 887261 w 6718167"/>
                <a:gd name="connsiteY4" fmla="*/ 648778 h 1841084"/>
                <a:gd name="connsiteX5" fmla="*/ 412132 w 6718167"/>
                <a:gd name="connsiteY5" fmla="*/ 693602 h 1841084"/>
                <a:gd name="connsiteX6" fmla="*/ 35614 w 6718167"/>
                <a:gd name="connsiteY6" fmla="*/ 828073 h 1841084"/>
                <a:gd name="connsiteX7" fmla="*/ 17685 w 6718167"/>
                <a:gd name="connsiteY7" fmla="*/ 1213555 h 1841084"/>
                <a:gd name="connsiteX8" fmla="*/ 53544 w 6718167"/>
                <a:gd name="connsiteY8" fmla="*/ 1599037 h 1841084"/>
                <a:gd name="connsiteX9" fmla="*/ 62508 w 6718167"/>
                <a:gd name="connsiteY9" fmla="*/ 1796261 h 1841084"/>
                <a:gd name="connsiteX10" fmla="*/ 456956 w 6718167"/>
                <a:gd name="connsiteY10" fmla="*/ 1841084 h 1841084"/>
                <a:gd name="connsiteX11" fmla="*/ 3908367 w 6718167"/>
                <a:gd name="connsiteY11" fmla="*/ 1814190 h 1841084"/>
                <a:gd name="connsiteX12" fmla="*/ 6068861 w 6718167"/>
                <a:gd name="connsiteY12" fmla="*/ 1688684 h 1841084"/>
                <a:gd name="connsiteX13" fmla="*/ 6606744 w 6718167"/>
                <a:gd name="connsiteY13" fmla="*/ 926684 h 1841084"/>
                <a:gd name="connsiteX14" fmla="*/ 6669497 w 6718167"/>
                <a:gd name="connsiteY14" fmla="*/ 155720 h 1841084"/>
                <a:gd name="connsiteX15" fmla="*/ 6033003 w 6718167"/>
                <a:gd name="connsiteY15" fmla="*/ 12284 h 1841084"/>
                <a:gd name="connsiteX16" fmla="*/ 4804838 w 6718167"/>
                <a:gd name="connsiteY16" fmla="*/ 12284 h 1841084"/>
                <a:gd name="connsiteX17" fmla="*/ 3316697 w 6718167"/>
                <a:gd name="connsiteY17" fmla="*/ 48143 h 1841084"/>
                <a:gd name="connsiteX18" fmla="*/ 1819591 w 6718167"/>
                <a:gd name="connsiteY18" fmla="*/ 3320 h 18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8167" h="1841084">
                  <a:moveTo>
                    <a:pt x="1819591" y="3320"/>
                  </a:moveTo>
                  <a:cubicBezTo>
                    <a:pt x="1561109" y="-4150"/>
                    <a:pt x="1765803" y="3320"/>
                    <a:pt x="1765803" y="3320"/>
                  </a:cubicBezTo>
                  <a:cubicBezTo>
                    <a:pt x="1650756" y="16767"/>
                    <a:pt x="1259296" y="22743"/>
                    <a:pt x="1129308" y="84002"/>
                  </a:cubicBezTo>
                  <a:cubicBezTo>
                    <a:pt x="999320" y="145261"/>
                    <a:pt x="1026214" y="276744"/>
                    <a:pt x="985873" y="370873"/>
                  </a:cubicBezTo>
                  <a:cubicBezTo>
                    <a:pt x="945532" y="465002"/>
                    <a:pt x="982884" y="594990"/>
                    <a:pt x="887261" y="648778"/>
                  </a:cubicBezTo>
                  <a:cubicBezTo>
                    <a:pt x="791638" y="702566"/>
                    <a:pt x="554073" y="663720"/>
                    <a:pt x="412132" y="693602"/>
                  </a:cubicBezTo>
                  <a:cubicBezTo>
                    <a:pt x="270191" y="723484"/>
                    <a:pt x="101355" y="741414"/>
                    <a:pt x="35614" y="828073"/>
                  </a:cubicBezTo>
                  <a:cubicBezTo>
                    <a:pt x="-30127" y="914732"/>
                    <a:pt x="14697" y="1085061"/>
                    <a:pt x="17685" y="1213555"/>
                  </a:cubicBezTo>
                  <a:cubicBezTo>
                    <a:pt x="20673" y="1342049"/>
                    <a:pt x="46073" y="1501919"/>
                    <a:pt x="53544" y="1599037"/>
                  </a:cubicBezTo>
                  <a:cubicBezTo>
                    <a:pt x="61014" y="1696155"/>
                    <a:pt x="-4727" y="1755920"/>
                    <a:pt x="62508" y="1796261"/>
                  </a:cubicBezTo>
                  <a:cubicBezTo>
                    <a:pt x="129743" y="1836602"/>
                    <a:pt x="456956" y="1841084"/>
                    <a:pt x="456956" y="1841084"/>
                  </a:cubicBezTo>
                  <a:lnTo>
                    <a:pt x="3908367" y="1814190"/>
                  </a:lnTo>
                  <a:cubicBezTo>
                    <a:pt x="4843684" y="1788790"/>
                    <a:pt x="5619132" y="1836602"/>
                    <a:pt x="6068861" y="1688684"/>
                  </a:cubicBezTo>
                  <a:cubicBezTo>
                    <a:pt x="6518590" y="1540766"/>
                    <a:pt x="6506638" y="1182178"/>
                    <a:pt x="6606744" y="926684"/>
                  </a:cubicBezTo>
                  <a:cubicBezTo>
                    <a:pt x="6706850" y="671190"/>
                    <a:pt x="6765120" y="308120"/>
                    <a:pt x="6669497" y="155720"/>
                  </a:cubicBezTo>
                  <a:cubicBezTo>
                    <a:pt x="6573874" y="3320"/>
                    <a:pt x="6343779" y="36190"/>
                    <a:pt x="6033003" y="12284"/>
                  </a:cubicBezTo>
                  <a:cubicBezTo>
                    <a:pt x="5722227" y="-11622"/>
                    <a:pt x="5257556" y="6308"/>
                    <a:pt x="4804838" y="12284"/>
                  </a:cubicBezTo>
                  <a:cubicBezTo>
                    <a:pt x="4352120" y="18261"/>
                    <a:pt x="3809756" y="49637"/>
                    <a:pt x="3316697" y="48143"/>
                  </a:cubicBezTo>
                  <a:cubicBezTo>
                    <a:pt x="2823638" y="46649"/>
                    <a:pt x="2078073" y="10790"/>
                    <a:pt x="1819591" y="3320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91832" y="1443331"/>
              <a:ext cx="855196" cy="613798"/>
            </a:xfrm>
            <a:custGeom>
              <a:avLst/>
              <a:gdLst>
                <a:gd name="connsiteX0" fmla="*/ 383933 w 855196"/>
                <a:gd name="connsiteY0" fmla="*/ 8951 h 613798"/>
                <a:gd name="connsiteX1" fmla="*/ 43274 w 855196"/>
                <a:gd name="connsiteY1" fmla="*/ 107563 h 613798"/>
                <a:gd name="connsiteX2" fmla="*/ 16380 w 855196"/>
                <a:gd name="connsiteY2" fmla="*/ 331681 h 613798"/>
                <a:gd name="connsiteX3" fmla="*/ 150850 w 855196"/>
                <a:gd name="connsiteY3" fmla="*/ 591657 h 613798"/>
                <a:gd name="connsiteX4" fmla="*/ 464615 w 855196"/>
                <a:gd name="connsiteY4" fmla="*/ 600622 h 613798"/>
                <a:gd name="connsiteX5" fmla="*/ 688733 w 855196"/>
                <a:gd name="connsiteY5" fmla="*/ 600622 h 613798"/>
                <a:gd name="connsiteX6" fmla="*/ 841133 w 855196"/>
                <a:gd name="connsiteY6" fmla="*/ 457187 h 613798"/>
                <a:gd name="connsiteX7" fmla="*/ 832168 w 855196"/>
                <a:gd name="connsiteY7" fmla="*/ 161351 h 613798"/>
                <a:gd name="connsiteX8" fmla="*/ 697697 w 855196"/>
                <a:gd name="connsiteY8" fmla="*/ 8951 h 613798"/>
                <a:gd name="connsiteX9" fmla="*/ 509439 w 855196"/>
                <a:gd name="connsiteY9" fmla="*/ 17916 h 613798"/>
                <a:gd name="connsiteX10" fmla="*/ 383933 w 855196"/>
                <a:gd name="connsiteY10" fmla="*/ 8951 h 6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196" h="613798">
                  <a:moveTo>
                    <a:pt x="383933" y="8951"/>
                  </a:moveTo>
                  <a:cubicBezTo>
                    <a:pt x="306239" y="23892"/>
                    <a:pt x="104533" y="53775"/>
                    <a:pt x="43274" y="107563"/>
                  </a:cubicBezTo>
                  <a:cubicBezTo>
                    <a:pt x="-17985" y="161351"/>
                    <a:pt x="-1549" y="250999"/>
                    <a:pt x="16380" y="331681"/>
                  </a:cubicBezTo>
                  <a:cubicBezTo>
                    <a:pt x="34309" y="412363"/>
                    <a:pt x="76144" y="546834"/>
                    <a:pt x="150850" y="591657"/>
                  </a:cubicBezTo>
                  <a:cubicBezTo>
                    <a:pt x="225556" y="636481"/>
                    <a:pt x="374968" y="599128"/>
                    <a:pt x="464615" y="600622"/>
                  </a:cubicBezTo>
                  <a:cubicBezTo>
                    <a:pt x="554262" y="602116"/>
                    <a:pt x="625980" y="624528"/>
                    <a:pt x="688733" y="600622"/>
                  </a:cubicBezTo>
                  <a:cubicBezTo>
                    <a:pt x="751486" y="576716"/>
                    <a:pt x="817227" y="530399"/>
                    <a:pt x="841133" y="457187"/>
                  </a:cubicBezTo>
                  <a:cubicBezTo>
                    <a:pt x="865039" y="383975"/>
                    <a:pt x="856074" y="236057"/>
                    <a:pt x="832168" y="161351"/>
                  </a:cubicBezTo>
                  <a:cubicBezTo>
                    <a:pt x="808262" y="86645"/>
                    <a:pt x="751485" y="32857"/>
                    <a:pt x="697697" y="8951"/>
                  </a:cubicBezTo>
                  <a:cubicBezTo>
                    <a:pt x="643909" y="-14955"/>
                    <a:pt x="557251" y="16422"/>
                    <a:pt x="509439" y="17916"/>
                  </a:cubicBezTo>
                  <a:cubicBezTo>
                    <a:pt x="461627" y="19410"/>
                    <a:pt x="461627" y="-5990"/>
                    <a:pt x="383933" y="8951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 recto 18"/>
            <p:cNvCxnSpPr>
              <a:stCxn id="17" idx="6"/>
            </p:cNvCxnSpPr>
            <p:nvPr/>
          </p:nvCxnSpPr>
          <p:spPr>
            <a:xfrm>
              <a:off x="1475656" y="1988840"/>
              <a:ext cx="914400" cy="914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1835696" y="3225479"/>
              <a:ext cx="565938" cy="129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726046" y="4581128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(t)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 on higher waves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on 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1520" y="6093296"/>
            <a:ext cx="5474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Solve in descending J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order</a:t>
            </a:r>
          </a:p>
          <a:p>
            <a:r>
              <a:rPr lang="es-ES" sz="12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used models for higher waves, but give very small contributions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1400" smtClean="0">
                    <a:solidFill>
                      <a:schemeClr val="bg1"/>
                    </a:solidFill>
                    <a:latin typeface="Arial" charset="0"/>
                  </a:rPr>
                  <a:t>(t,t’) =integral kernels, depend on a parameter</a:t>
                </a:r>
              </a:p>
              <a:p>
                <a:r>
                  <a:rPr lang="es-ES" sz="1400" smtClean="0">
                    <a:solidFill>
                      <a:schemeClr val="bg1"/>
                    </a:solidFill>
                    <a:latin typeface="Arial" charset="0"/>
                  </a:rPr>
                  <a:t>Lowest # of subtractions. </a:t>
                </a:r>
                <a:r>
                  <a:rPr lang="es-ES" sz="1400">
                    <a:solidFill>
                      <a:schemeClr val="bg1"/>
                    </a:solidFill>
                    <a:latin typeface="Arial" charset="0"/>
                  </a:rPr>
                  <a:t>Odd pw decouple from even pw. </a:t>
                </a:r>
                <a:endParaRPr lang="en-US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  <a:blipFill rotWithShape="0">
                <a:blip r:embed="rId6"/>
                <a:stretch>
                  <a:fillRect l="-384" r="-640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20</a:t>
            </a:fld>
            <a:endParaRPr lang="en-US"/>
          </a:p>
        </p:txBody>
      </p:sp>
      <p:grpSp>
        <p:nvGrpSpPr>
          <p:cNvPr id="44" name="Grupo 43"/>
          <p:cNvGrpSpPr/>
          <p:nvPr/>
        </p:nvGrpSpPr>
        <p:grpSpPr>
          <a:xfrm>
            <a:off x="2555776" y="5445224"/>
            <a:ext cx="5501374" cy="849581"/>
            <a:chOff x="2555776" y="5445224"/>
            <a:chExt cx="5501374" cy="849581"/>
          </a:xfrm>
        </p:grpSpPr>
        <p:sp>
          <p:nvSpPr>
            <p:cNvPr id="38" name="Elipse 37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ector recto de flecha 38"/>
            <p:cNvCxnSpPr>
              <a:stCxn id="38" idx="6"/>
            </p:cNvCxnSpPr>
            <p:nvPr/>
          </p:nvCxnSpPr>
          <p:spPr>
            <a:xfrm>
              <a:off x="2987824" y="5589240"/>
              <a:ext cx="345638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6444208" y="5648474"/>
              <a:ext cx="16129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ntegrals from</a:t>
              </a:r>
            </a:p>
            <a:p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threshold !</a:t>
              </a: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54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3906"/>
    </mc:Choice>
    <mc:Fallback xmlns="">
      <p:transition advTm="12390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7557" y="44624"/>
            <a:ext cx="148958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HDR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" y="1184296"/>
            <a:ext cx="3801783" cy="831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5" y="1414958"/>
            <a:ext cx="4022139" cy="455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0369" y="47667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unphysical region below KK threshold, we used Omnés function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2771654"/>
            <a:ext cx="9144000" cy="2707545"/>
            <a:chOff x="0" y="2771654"/>
            <a:chExt cx="9144000" cy="27075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5846"/>
              <a:ext cx="9144000" cy="212335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30368" y="2771654"/>
              <a:ext cx="626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This is the form of our HDR: Roy-Steiner+Omnés formalism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14136" y="5905222"/>
            <a:ext cx="556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can now check how well these HDR are satisfied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8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180"/>
    </mc:Choice>
    <mc:Fallback xmlns="">
      <p:transition advTm="5718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19500" y="9080"/>
            <a:ext cx="2444443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I=1,J=1, UFD </a:t>
            </a:r>
            <a:r>
              <a:rPr lang="en-U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vs.CFD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641159" cy="28803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91680" y="53894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charset="0"/>
                <a:sym typeface="Symbol" pitchFamily="18" charset="2"/>
              </a:rPr>
              <a:t>UFD already good</a:t>
            </a:r>
            <a:endParaRPr lang="en-US"/>
          </a:p>
        </p:txBody>
      </p:sp>
      <p:grpSp>
        <p:nvGrpSpPr>
          <p:cNvPr id="17" name="Grupo 16"/>
          <p:cNvGrpSpPr/>
          <p:nvPr/>
        </p:nvGrpSpPr>
        <p:grpSpPr>
          <a:xfrm>
            <a:off x="4294150" y="415697"/>
            <a:ext cx="4526322" cy="2905039"/>
            <a:chOff x="4294150" y="415697"/>
            <a:chExt cx="4526322" cy="2905039"/>
          </a:xfrm>
        </p:grpSpPr>
        <p:grpSp>
          <p:nvGrpSpPr>
            <p:cNvPr id="15" name="Grupo 14"/>
            <p:cNvGrpSpPr/>
            <p:nvPr/>
          </p:nvGrpSpPr>
          <p:grpSpPr>
            <a:xfrm>
              <a:off x="4294150" y="415697"/>
              <a:ext cx="4526322" cy="2905039"/>
              <a:chOff x="4294150" y="415697"/>
              <a:chExt cx="4526322" cy="2905039"/>
            </a:xfrm>
          </p:grpSpPr>
          <p:pic>
            <p:nvPicPr>
              <p:cNvPr id="2" name="10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064" y="415697"/>
                <a:ext cx="3672408" cy="2905039"/>
              </a:xfrm>
              <a:prstGeom prst="rect">
                <a:avLst/>
              </a:prstGeom>
            </p:spPr>
          </p:pic>
          <p:sp>
            <p:nvSpPr>
              <p:cNvPr id="6" name="AutoShape 26"/>
              <p:cNvSpPr>
                <a:spLocks noChangeArrowheads="1"/>
              </p:cNvSpPr>
              <p:nvPr/>
            </p:nvSpPr>
            <p:spPr bwMode="auto">
              <a:xfrm rot="16200000">
                <a:off x="4195612" y="1619473"/>
                <a:ext cx="647777" cy="450701"/>
              </a:xfrm>
              <a:prstGeom prst="downArrow">
                <a:avLst>
                  <a:gd name="adj1" fmla="val 26472"/>
                  <a:gd name="adj2" fmla="val 5265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defTabSz="80147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9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6588224" y="556372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CFD even better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07504" y="3734584"/>
            <a:ext cx="8882157" cy="2718752"/>
            <a:chOff x="107504" y="3734584"/>
            <a:chExt cx="8882157" cy="2718752"/>
          </a:xfrm>
        </p:grpSpPr>
        <p:sp>
          <p:nvSpPr>
            <p:cNvPr id="9" name="Rectángulo 8"/>
            <p:cNvSpPr/>
            <p:nvPr/>
          </p:nvSpPr>
          <p:spPr>
            <a:xfrm>
              <a:off x="1907704" y="3734584"/>
              <a:ext cx="61926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Requires almost imperceptible change from UFD to CFD</a:t>
              </a:r>
              <a:endParaRPr lang="en-US"/>
            </a:p>
          </p:txBody>
        </p:sp>
        <p:pic>
          <p:nvPicPr>
            <p:cNvPr id="10" name="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155946"/>
              <a:ext cx="2859233" cy="2277367"/>
            </a:xfrm>
            <a:prstGeom prst="rect">
              <a:avLst/>
            </a:prstGeom>
          </p:spPr>
        </p:pic>
        <p:pic>
          <p:nvPicPr>
            <p:cNvPr id="11" name="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336" y="4149177"/>
              <a:ext cx="2952328" cy="2304159"/>
            </a:xfrm>
            <a:prstGeom prst="rect">
              <a:avLst/>
            </a:prstGeom>
          </p:spPr>
        </p:pic>
        <p:pic>
          <p:nvPicPr>
            <p:cNvPr id="13" name="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263" y="4142408"/>
              <a:ext cx="2917398" cy="2310928"/>
            </a:xfrm>
            <a:prstGeom prst="rect">
              <a:avLst/>
            </a:prstGeom>
          </p:spPr>
        </p:pic>
      </p:grp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22</a:t>
            </a:fld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Hiperbolic Dispersion Relations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46"/>
    </mc:Choice>
    <mc:Fallback xmlns="">
      <p:transition advTm="42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10" y="439367"/>
            <a:ext cx="3824370" cy="3016634"/>
          </a:xfrm>
          <a:prstGeom prst="rect">
            <a:avLst/>
          </a:prstGeom>
        </p:spPr>
      </p:pic>
      <p:pic>
        <p:nvPicPr>
          <p:cNvPr id="1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360"/>
            <a:ext cx="3888432" cy="299564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18299" y="-9537"/>
            <a:ext cx="2444443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I=2,J=2, UFD vs.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 rot="16200000">
            <a:off x="4195612" y="1619473"/>
            <a:ext cx="647777" cy="450701"/>
          </a:xfrm>
          <a:prstGeom prst="downArrow">
            <a:avLst>
              <a:gd name="adj1" fmla="val 26472"/>
              <a:gd name="adj2" fmla="val 52653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72803" y="50018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latin typeface="Arial" charset="0"/>
                <a:sym typeface="Symbol" pitchFamily="18" charset="2"/>
              </a:rPr>
              <a:t>UFD room </a:t>
            </a:r>
          </a:p>
          <a:p>
            <a:pPr algn="ctr"/>
            <a:r>
              <a:rPr lang="es-ES" smtClean="0">
                <a:latin typeface="Arial" charset="0"/>
                <a:sym typeface="Symbol" pitchFamily="18" charset="2"/>
              </a:rPr>
              <a:t>for improvement</a:t>
            </a:r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78470" y="3665779"/>
            <a:ext cx="8818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Very small change from UFD to CFD.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Only significant at threshold and high energies </a:t>
            </a:r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466801" y="55039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CFD better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8676"/>
            <a:ext cx="2880320" cy="2263656"/>
          </a:xfrm>
          <a:prstGeom prst="rect">
            <a:avLst/>
          </a:prstGeom>
        </p:spPr>
      </p:pic>
      <p:pic>
        <p:nvPicPr>
          <p:cNvPr id="17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9" y="4088676"/>
            <a:ext cx="2866019" cy="226365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371524" y="2837136"/>
            <a:ext cx="2693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tension</a:t>
            </a:r>
            <a:r>
              <a:rPr lang="es-ES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es-ES" sz="160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threshold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17701" y="4733017"/>
            <a:ext cx="2853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 parameterizations (BW…), worse.</a:t>
            </a:r>
            <a:endParaRPr lang="en-US" sz="1400"/>
          </a:p>
        </p:txBody>
      </p:sp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23</a:t>
            </a:fld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Hiperbolic Dispersion Relations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4109"/>
    </mc:Choice>
    <mc:Fallback xmlns="">
      <p:transition advTm="64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8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2517"/>
            <a:ext cx="3640754" cy="2638094"/>
          </a:xfrm>
          <a:prstGeom prst="rect">
            <a:avLst/>
          </a:prstGeom>
        </p:spPr>
      </p:pic>
      <p:pic>
        <p:nvPicPr>
          <p:cNvPr id="1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49" y="712517"/>
            <a:ext cx="3597559" cy="2648674"/>
          </a:xfrm>
          <a:prstGeom prst="rect">
            <a:avLst/>
          </a:prstGeom>
        </p:spPr>
      </p:pic>
      <p:pic>
        <p:nvPicPr>
          <p:cNvPr id="19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48" y="3455019"/>
            <a:ext cx="3597559" cy="2657778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18299" y="9317"/>
            <a:ext cx="2444443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UFD vs.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 rot="16200000">
            <a:off x="3969604" y="3135840"/>
            <a:ext cx="647777" cy="450701"/>
          </a:xfrm>
          <a:prstGeom prst="downArrow">
            <a:avLst>
              <a:gd name="adj1" fmla="val 26472"/>
              <a:gd name="adj2" fmla="val 52653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89443" y="33270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use I=0,J=2 CFD as input.</a:t>
            </a:r>
          </a:p>
        </p:txBody>
      </p:sp>
      <p:pic>
        <p:nvPicPr>
          <p:cNvPr id="23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9" y="3455019"/>
            <a:ext cx="3597559" cy="2657778"/>
          </a:xfrm>
          <a:prstGeom prst="rect">
            <a:avLst/>
          </a:prstGeom>
        </p:spPr>
      </p:pic>
      <p:sp>
        <p:nvSpPr>
          <p:cNvPr id="24" name="Marcador de número de diapositiva 23"/>
          <p:cNvSpPr>
            <a:spLocks noGrp="1"/>
          </p:cNvSpPr>
          <p:nvPr>
            <p:ph type="sldNum" sz="quarter" idx="12"/>
          </p:nvPr>
        </p:nvSpPr>
        <p:spPr>
          <a:xfrm>
            <a:off x="6500043" y="5800179"/>
            <a:ext cx="2133600" cy="365125"/>
          </a:xfrm>
        </p:spPr>
        <p:txBody>
          <a:bodyPr/>
          <a:lstStyle/>
          <a:p>
            <a:fld id="{E4171182-8406-42A6-9846-20F9CAB6B071}" type="slidenum">
              <a:rPr lang="en-US" smtClean="0"/>
              <a:t>24</a:t>
            </a:fld>
            <a:endParaRPr lang="en-US"/>
          </a:p>
        </p:txBody>
      </p:sp>
      <p:sp>
        <p:nvSpPr>
          <p:cNvPr id="25" name="Rectángulo 24"/>
          <p:cNvSpPr/>
          <p:nvPr/>
        </p:nvSpPr>
        <p:spPr>
          <a:xfrm>
            <a:off x="221447" y="6207368"/>
            <a:ext cx="8014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Remarkable improvement from UFD to CFD, except at threshold. </a:t>
            </a:r>
          </a:p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Both data sets equally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acceptable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now.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1560" y="339665"/>
            <a:ext cx="2765108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Two possible sets of data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Hiperbolic Dispersion Relations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0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674"/>
    </mc:Choice>
    <mc:Fallback xmlns="">
      <p:transition advTm="39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344816" cy="572154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08033" y="42537"/>
            <a:ext cx="1546761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95736" y="5482098"/>
            <a:ext cx="2657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1-</a:t>
            </a:r>
            <a:r>
              <a:rPr lang="el-GR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differences between</a:t>
            </a:r>
          </a:p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UFD and CFD phase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79712" y="5050535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79512" y="3643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Some 2-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level differences between UFD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CFD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between 1.05 and 1.45 GeV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CFD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consistent within 1-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band of UFD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endParaRPr lang="es-ES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27784" y="1772816"/>
            <a:ext cx="2657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2-</a:t>
            </a:r>
            <a:r>
              <a:rPr lang="el-GR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differences between</a:t>
            </a:r>
          </a:p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UFD</a:t>
            </a:r>
            <a:r>
              <a:rPr lang="es-ES" baseline="-250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B</a:t>
            </a:r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and CFD</a:t>
            </a:r>
            <a:r>
              <a:rPr lang="es-ES" baseline="-250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B</a:t>
            </a:r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phase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1620496" y="1811565"/>
            <a:ext cx="3005365" cy="1172212"/>
          </a:xfrm>
          <a:custGeom>
            <a:avLst/>
            <a:gdLst>
              <a:gd name="connsiteX0" fmla="*/ 253128 w 3005365"/>
              <a:gd name="connsiteY0" fmla="*/ 44129 h 1172212"/>
              <a:gd name="connsiteX1" fmla="*/ 46939 w 3005365"/>
              <a:gd name="connsiteY1" fmla="*/ 8270 h 1172212"/>
              <a:gd name="connsiteX2" fmla="*/ 11080 w 3005365"/>
              <a:gd name="connsiteY2" fmla="*/ 187564 h 1172212"/>
              <a:gd name="connsiteX3" fmla="*/ 199339 w 3005365"/>
              <a:gd name="connsiteY3" fmla="*/ 420647 h 1172212"/>
              <a:gd name="connsiteX4" fmla="*/ 504139 w 3005365"/>
              <a:gd name="connsiteY4" fmla="*/ 716482 h 1172212"/>
              <a:gd name="connsiteX5" fmla="*/ 1266139 w 3005365"/>
              <a:gd name="connsiteY5" fmla="*/ 949564 h 1172212"/>
              <a:gd name="connsiteX6" fmla="*/ 1821951 w 3005365"/>
              <a:gd name="connsiteY6" fmla="*/ 895776 h 1172212"/>
              <a:gd name="connsiteX7" fmla="*/ 2332939 w 3005365"/>
              <a:gd name="connsiteY7" fmla="*/ 994388 h 1172212"/>
              <a:gd name="connsiteX8" fmla="*/ 2808069 w 3005365"/>
              <a:gd name="connsiteY8" fmla="*/ 1164717 h 1172212"/>
              <a:gd name="connsiteX9" fmla="*/ 3005292 w 3005365"/>
              <a:gd name="connsiteY9" fmla="*/ 1119894 h 1172212"/>
              <a:gd name="connsiteX10" fmla="*/ 2790139 w 3005365"/>
              <a:gd name="connsiteY10" fmla="*/ 922670 h 1172212"/>
              <a:gd name="connsiteX11" fmla="*/ 2332939 w 3005365"/>
              <a:gd name="connsiteY11" fmla="*/ 698553 h 1172212"/>
              <a:gd name="connsiteX12" fmla="*/ 1732304 w 3005365"/>
              <a:gd name="connsiteY12" fmla="*/ 626835 h 1172212"/>
              <a:gd name="connsiteX13" fmla="*/ 1167528 w 3005365"/>
              <a:gd name="connsiteY13" fmla="*/ 635800 h 1172212"/>
              <a:gd name="connsiteX14" fmla="*/ 719292 w 3005365"/>
              <a:gd name="connsiteY14" fmla="*/ 474435 h 1172212"/>
              <a:gd name="connsiteX15" fmla="*/ 396563 w 3005365"/>
              <a:gd name="connsiteY15" fmla="*/ 169635 h 1172212"/>
              <a:gd name="connsiteX16" fmla="*/ 253128 w 3005365"/>
              <a:gd name="connsiteY16" fmla="*/ 44129 h 11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5365" h="1172212">
                <a:moveTo>
                  <a:pt x="253128" y="44129"/>
                </a:moveTo>
                <a:cubicBezTo>
                  <a:pt x="194857" y="17235"/>
                  <a:pt x="87280" y="-15636"/>
                  <a:pt x="46939" y="8270"/>
                </a:cubicBezTo>
                <a:cubicBezTo>
                  <a:pt x="6598" y="32176"/>
                  <a:pt x="-14320" y="118835"/>
                  <a:pt x="11080" y="187564"/>
                </a:cubicBezTo>
                <a:cubicBezTo>
                  <a:pt x="36480" y="256293"/>
                  <a:pt x="117163" y="332494"/>
                  <a:pt x="199339" y="420647"/>
                </a:cubicBezTo>
                <a:cubicBezTo>
                  <a:pt x="281515" y="508800"/>
                  <a:pt x="326339" y="628329"/>
                  <a:pt x="504139" y="716482"/>
                </a:cubicBezTo>
                <a:cubicBezTo>
                  <a:pt x="681939" y="804635"/>
                  <a:pt x="1046504" y="919682"/>
                  <a:pt x="1266139" y="949564"/>
                </a:cubicBezTo>
                <a:cubicBezTo>
                  <a:pt x="1485774" y="979446"/>
                  <a:pt x="1644151" y="888305"/>
                  <a:pt x="1821951" y="895776"/>
                </a:cubicBezTo>
                <a:cubicBezTo>
                  <a:pt x="1999751" y="903247"/>
                  <a:pt x="2168586" y="949564"/>
                  <a:pt x="2332939" y="994388"/>
                </a:cubicBezTo>
                <a:cubicBezTo>
                  <a:pt x="2497292" y="1039212"/>
                  <a:pt x="2696010" y="1143799"/>
                  <a:pt x="2808069" y="1164717"/>
                </a:cubicBezTo>
                <a:cubicBezTo>
                  <a:pt x="2920128" y="1185635"/>
                  <a:pt x="3008280" y="1160235"/>
                  <a:pt x="3005292" y="1119894"/>
                </a:cubicBezTo>
                <a:cubicBezTo>
                  <a:pt x="3002304" y="1079553"/>
                  <a:pt x="2902198" y="992894"/>
                  <a:pt x="2790139" y="922670"/>
                </a:cubicBezTo>
                <a:cubicBezTo>
                  <a:pt x="2678080" y="852447"/>
                  <a:pt x="2509245" y="747859"/>
                  <a:pt x="2332939" y="698553"/>
                </a:cubicBezTo>
                <a:cubicBezTo>
                  <a:pt x="2156633" y="649247"/>
                  <a:pt x="1926539" y="637294"/>
                  <a:pt x="1732304" y="626835"/>
                </a:cubicBezTo>
                <a:cubicBezTo>
                  <a:pt x="1538069" y="616376"/>
                  <a:pt x="1336363" y="661200"/>
                  <a:pt x="1167528" y="635800"/>
                </a:cubicBezTo>
                <a:cubicBezTo>
                  <a:pt x="998693" y="610400"/>
                  <a:pt x="847786" y="552129"/>
                  <a:pt x="719292" y="474435"/>
                </a:cubicBezTo>
                <a:cubicBezTo>
                  <a:pt x="590798" y="396741"/>
                  <a:pt x="468281" y="238364"/>
                  <a:pt x="396563" y="169635"/>
                </a:cubicBezTo>
                <a:cubicBezTo>
                  <a:pt x="324845" y="100906"/>
                  <a:pt x="311399" y="71023"/>
                  <a:pt x="253128" y="441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25</a:t>
            </a:fld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Hiperbolic Dispersion Relations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1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487"/>
    </mc:Choice>
    <mc:Fallback xmlns="">
      <p:transition advTm="71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476749" y="4209118"/>
                <a:ext cx="2767534" cy="857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From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fixed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-t DR: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ππ</a:t>
                </a:r>
                <a:r>
                  <a:rPr lang="el-GR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→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influence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</a:t>
                </a:r>
                <a:r>
                  <a:rPr lang="el-GR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400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400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out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reach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49" y="4209118"/>
                <a:ext cx="2767534" cy="857671"/>
              </a:xfrm>
              <a:prstGeom prst="rect">
                <a:avLst/>
              </a:prstGeom>
              <a:blipFill rotWithShape="0">
                <a:blip r:embed="rId2"/>
                <a:stretch>
                  <a:fillRect l="-881" t="-2128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1496519" y="5517232"/>
            <a:ext cx="2766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Hyperbolic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DR: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influence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important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9991" y="5604319"/>
            <a:ext cx="3883446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ALL DR TOGETHER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1.1 GeV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499991" y="5185049"/>
            <a:ext cx="3882802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Large inconsistencies. </a:t>
            </a:r>
          </a:p>
        </p:txBody>
      </p:sp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rir llave 20"/>
          <p:cNvSpPr/>
          <p:nvPr/>
        </p:nvSpPr>
        <p:spPr>
          <a:xfrm>
            <a:off x="1316851" y="4311511"/>
            <a:ext cx="128639" cy="1925801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415992" y="5241470"/>
            <a:ext cx="114881" cy="136907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583454" y="6029783"/>
            <a:ext cx="2660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smtClean="0">
                <a:solidFill>
                  <a:srgbClr val="00FFFF"/>
                </a:solidFill>
              </a:rPr>
              <a:t>in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progress</a:t>
            </a:r>
            <a:r>
              <a:rPr lang="es-ES" altLang="es-ES" sz="800" dirty="0" smtClean="0">
                <a:solidFill>
                  <a:srgbClr val="00FFFF"/>
                </a:solidFill>
              </a:rPr>
              <a:t>. PRELIMINARY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results</a:t>
            </a:r>
            <a:r>
              <a:rPr lang="es-ES" altLang="es-ES" sz="800" dirty="0" smtClean="0">
                <a:solidFill>
                  <a:srgbClr val="00FFFF"/>
                </a:solidFill>
              </a:rPr>
              <a:t>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shown</a:t>
            </a:r>
            <a:r>
              <a:rPr lang="es-ES" altLang="es-ES" sz="800" dirty="0" smtClean="0">
                <a:solidFill>
                  <a:srgbClr val="00FFFF"/>
                </a:solidFill>
              </a:rPr>
              <a:t>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here</a:t>
            </a:r>
            <a:endParaRPr lang="es-ES" sz="800" dirty="0">
              <a:solidFill>
                <a:srgbClr val="00FFFF"/>
              </a:solidFill>
            </a:endParaRPr>
          </a:p>
        </p:txBody>
      </p:sp>
      <p:cxnSp>
        <p:nvCxnSpPr>
          <p:cNvPr id="26" name="Conector angular 25"/>
          <p:cNvCxnSpPr>
            <a:endCxn id="21" idx="1"/>
          </p:cNvCxnSpPr>
          <p:nvPr/>
        </p:nvCxnSpPr>
        <p:spPr>
          <a:xfrm rot="16200000" flipH="1">
            <a:off x="408551" y="4366112"/>
            <a:ext cx="1183316" cy="633283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echa abajo 26"/>
          <p:cNvSpPr/>
          <p:nvPr/>
        </p:nvSpPr>
        <p:spPr>
          <a:xfrm rot="2440380">
            <a:off x="4344426" y="4083672"/>
            <a:ext cx="311127" cy="1790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1" grpId="0" animBg="1"/>
      <p:bldP spid="22" grpId="0" animBg="1"/>
      <p:bldP spid="24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9317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Hiperbolic Dispersion Relations I=1/2, J=0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3608" y="1050881"/>
            <a:ext cx="8917826" cy="5159463"/>
            <a:chOff x="113608" y="1050881"/>
            <a:chExt cx="8917826" cy="515946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81" y="3140968"/>
              <a:ext cx="4320000" cy="3069376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13608" y="1050881"/>
              <a:ext cx="89178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LARGE inconsistencies of unconstrained fits with the minimal number of subtractions </a:t>
              </a:r>
            </a:p>
            <a:p>
              <a:r>
                <a:rPr lang="es-ES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(shown here)</a:t>
              </a:r>
            </a:p>
            <a:p>
              <a:r>
                <a:rPr lang="es-ES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Fairly consistent with one more subtraction for F</a:t>
              </a:r>
              <a:r>
                <a:rPr lang="es-ES" baseline="300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-</a:t>
              </a:r>
              <a:endParaRPr lang="en-US" baseline="30000">
                <a:solidFill>
                  <a:srgbClr val="00FFFF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690622" y="2276872"/>
            <a:ext cx="4320000" cy="3929326"/>
            <a:chOff x="4690622" y="2276872"/>
            <a:chExt cx="4320000" cy="392932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622" y="3140969"/>
              <a:ext cx="4320000" cy="3065229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5220072" y="2276872"/>
              <a:ext cx="33650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Consistent within uncertainties</a:t>
              </a:r>
            </a:p>
            <a:p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 we use the DR as constraints</a:t>
              </a:r>
              <a:endParaRPr lang="en-US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323232" y="18824"/>
            <a:ext cx="1712417" cy="590177"/>
            <a:chOff x="755575" y="1988840"/>
            <a:chExt cx="1159929" cy="735082"/>
          </a:xfrm>
        </p:grpSpPr>
        <p:sp>
          <p:nvSpPr>
            <p:cNvPr id="15" name="Explosión 2 14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 rot="21160802">
              <a:off x="887864" y="2199049"/>
              <a:ext cx="778386" cy="38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Preliminary!!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68" y="4221088"/>
            <a:ext cx="3960000" cy="2436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4221088"/>
            <a:ext cx="3960000" cy="24335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1412777"/>
            <a:ext cx="3960000" cy="2655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68" y="1412777"/>
            <a:ext cx="3960000" cy="2655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7504" y="9317"/>
            <a:ext cx="646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Hiperbolic Dispersion Relations I=3/2, J=0  and I=1/2, J=0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4519" y="336872"/>
            <a:ext cx="818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SIZABLE inconsistencies of unconstrained fits with the minimal number </a:t>
            </a:r>
          </a:p>
          <a:p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subtractions (shown here). Fairly consistent with one more subtraction for F</a:t>
            </a:r>
            <a:r>
              <a:rPr lang="es-ES" baseline="30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</a:t>
            </a:r>
            <a:endParaRPr lang="en-US" baseline="3000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4519" y="98970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Made consistent within uncertainties when we use the DR as constraints</a:t>
            </a:r>
            <a:endParaRPr lang="en-US" baseline="30000">
              <a:solidFill>
                <a:schemeClr val="bg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385416" y="0"/>
            <a:ext cx="1712417" cy="590177"/>
            <a:chOff x="755575" y="1988840"/>
            <a:chExt cx="1159929" cy="735082"/>
          </a:xfrm>
        </p:grpSpPr>
        <p:sp>
          <p:nvSpPr>
            <p:cNvPr id="14" name="Explosión 2 13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 rot="21160802">
              <a:off x="887864" y="2199049"/>
              <a:ext cx="778386" cy="38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Preliminary!!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2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6" y="3933056"/>
            <a:ext cx="4032000" cy="24482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94" y="1268760"/>
            <a:ext cx="4032000" cy="25829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6" y="1268761"/>
            <a:ext cx="4032000" cy="25922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9" y="3933058"/>
            <a:ext cx="4032000" cy="2448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7504" y="9317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CFD vs. UFD</a:t>
            </a:r>
            <a:endParaRPr lang="en-US">
              <a:solidFill>
                <a:srgbClr val="00FFFF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2197" y="34543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parameterizations suffer minor changes but still describe </a:t>
            </a:r>
          </a:p>
          <a:p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 fairly well. Here we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compare the unconstrained fits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(UFD) versus the constrained ones (CFD)</a:t>
            </a:r>
            <a:endParaRPr lang="en-US" baseline="30000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486309" y="30281"/>
            <a:ext cx="1406171" cy="518399"/>
            <a:chOff x="755575" y="1988840"/>
            <a:chExt cx="1159929" cy="735082"/>
          </a:xfrm>
        </p:grpSpPr>
        <p:sp>
          <p:nvSpPr>
            <p:cNvPr id="15" name="Explosión 2 14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 rot="21160802">
              <a:off x="799945" y="2169634"/>
              <a:ext cx="778386" cy="38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Preliminary!!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1520" y="6462717"/>
            <a:ext cx="7388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“unphysical” rho peak in 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KK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grows by 10% from UFD to CFD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102576" y="44460"/>
            <a:ext cx="6459526" cy="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Overview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sz="2100" baseline="-25000" smtClean="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*(700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“kappa”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until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2018 @PDG</a:t>
            </a: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1531" y="620688"/>
            <a:ext cx="8265964" cy="3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</a:t>
            </a:r>
            <a:r>
              <a:rPr lang="es-E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mittted</a:t>
            </a:r>
            <a:r>
              <a:rPr lang="es-E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2018PDG </a:t>
            </a:r>
            <a:r>
              <a:rPr lang="es-E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summary</a:t>
            </a:r>
            <a:r>
              <a:rPr lang="es-E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table</a:t>
            </a:r>
            <a:r>
              <a:rPr lang="es-E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since</a:t>
            </a:r>
            <a:r>
              <a:rPr lang="es-ES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“</a:t>
            </a:r>
            <a:r>
              <a:rPr lang="es-ES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needs</a:t>
            </a:r>
            <a:r>
              <a:rPr lang="es-ES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confirmation</a:t>
            </a:r>
            <a:r>
              <a:rPr lang="es-ES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”</a:t>
            </a:r>
            <a:endParaRPr lang="es-ES_tradnl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57" y="720710"/>
            <a:ext cx="18891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6013" y="1032643"/>
            <a:ext cx="8189413" cy="6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ll 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descriptions of data respecting unitarity and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chiral 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symmetry find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 pole 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M=650-770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l-GR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Γ~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550 MeV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larger.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08082" y="1889795"/>
            <a:ext cx="8281463" cy="6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est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determination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comes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a </a:t>
            </a:r>
            <a:r>
              <a:rPr lang="es-ES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formalism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UChPT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			</a:t>
            </a:r>
            <a:r>
              <a:rPr lang="es-ES" sz="11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Decotes</a:t>
            </a:r>
            <a:r>
              <a:rPr lang="es-ES" sz="11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1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Genon</a:t>
            </a:r>
            <a:r>
              <a:rPr lang="es-ES" sz="11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et al 2006</a:t>
            </a: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8082" y="5456821"/>
            <a:ext cx="8600221" cy="3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PDG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may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reconsider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situation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..</a:t>
            </a:r>
            <a:r>
              <a:rPr lang="es-ES" sz="1600" b="1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000" b="1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if</a:t>
            </a:r>
            <a:r>
              <a:rPr lang="es-ES" sz="1600" b="1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additional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  <a:endParaRPr lang="es-ES_tradnl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31531" y="2756430"/>
            <a:ext cx="8265964" cy="760231"/>
            <a:chOff x="1422806" y="4065724"/>
            <a:chExt cx="8711319" cy="8381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14 Rectángulo"/>
                <p:cNvSpPr/>
                <p:nvPr/>
              </p:nvSpPr>
              <p:spPr>
                <a:xfrm>
                  <a:off x="1422806" y="4065724"/>
                  <a:ext cx="8711319" cy="4072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7066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s-ES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2017PDG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K</m:t>
                      </m:r>
                      <m:r>
                        <m:rPr>
                          <m:nor/>
                        </m:rPr>
                        <a:rPr lang="en-US" b="1" baseline="-25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baseline="30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∗</m:t>
                      </m:r>
                    </m:oMath>
                  </a14:m>
                  <a:r>
                    <a:rPr lang="es-ES" b="1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(</a:t>
                  </a:r>
                  <a:r>
                    <a:rPr lang="es-ES" b="1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700</a:t>
                  </a:r>
                  <a:r>
                    <a:rPr lang="es-ES" b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) </a:t>
                  </a:r>
                  <a:r>
                    <a:rPr lang="es-ES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dominated</a:t>
                  </a:r>
                  <a:r>
                    <a:rPr lang="es-ES" dirty="0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" dirty="0" err="1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by</a:t>
                  </a:r>
                  <a:r>
                    <a:rPr lang="es-ES" dirty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such</a:t>
                  </a:r>
                  <a:r>
                    <a:rPr lang="es-ES" dirty="0" smtClean="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 a SOLUTION</a:t>
                  </a:r>
                  <a:endParaRPr lang="es-E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mc:Choice>
          <mc:Fallback>
            <p:sp>
              <p:nvSpPr>
                <p:cNvPr id="15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806" y="4065724"/>
                  <a:ext cx="8711319" cy="407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ángulo 13"/>
            <p:cNvSpPr/>
            <p:nvPr/>
          </p:nvSpPr>
          <p:spPr>
            <a:xfrm>
              <a:off x="3691080" y="4462774"/>
              <a:ext cx="4174771" cy="441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706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M-i </a:t>
              </a:r>
              <a:r>
                <a:rPr lang="el-GR" sz="2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Γ</a:t>
              </a:r>
              <a:r>
                <a:rPr lang="es-ES_tradnl" sz="2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/2=(682±29)-i(273±i12</a:t>
              </a:r>
              <a:r>
                <a:rPr lang="es-ES_tradnl" sz="20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0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n-GB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851920" y="6467145"/>
            <a:ext cx="51490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6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were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encouraged by 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PDG </a:t>
            </a:r>
            <a:r>
              <a:rPr lang="es-ES" sz="16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members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to do </a:t>
            </a:r>
            <a:r>
              <a:rPr lang="es-ES" sz="16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it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sz="16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77518" y="3692116"/>
            <a:ext cx="5233522" cy="2039478"/>
            <a:chOff x="1977518" y="3692116"/>
            <a:chExt cx="5233522" cy="20394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ángulo 15"/>
                <p:cNvSpPr/>
                <p:nvPr/>
              </p:nvSpPr>
              <p:spPr>
                <a:xfrm>
                  <a:off x="1977518" y="4086880"/>
                  <a:ext cx="5188963" cy="69525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 lIns="78928" tIns="39465" rIns="78928" bIns="39465">
                  <a:spAutoFit/>
                </a:bodyPr>
                <a:lstStyle/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b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(</a:t>
                  </a:r>
                  <a:r>
                    <a:rPr lang="es-ES_tradnl" sz="2000" b="1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630-730)-i(260-340) </a:t>
                  </a:r>
                  <a:r>
                    <a:rPr lang="es-ES_tradnl" sz="2000" b="1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MeV</a:t>
                  </a:r>
                  <a:endParaRPr lang="es-ES_tradnl" sz="2000" b="1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  <a:p>
                  <a:pPr algn="ctr" defTabSz="85967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200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name </a:t>
                  </a:r>
                  <a:r>
                    <a:rPr lang="es-ES_tradnl" sz="2000" dirty="0" err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changed</a:t>
                  </a:r>
                  <a:r>
                    <a:rPr lang="es-ES_tradnl" sz="2000" dirty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 </a:t>
                  </a:r>
                  <a:r>
                    <a:rPr lang="es-ES_tradnl" sz="2000" dirty="0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to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b="1" baseline="-25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000" b="1" baseline="30000">
                          <a:solidFill>
                            <a:schemeClr val="bg1"/>
                          </a:solidFill>
                          <a:latin typeface="Arial" charset="0"/>
                          <a:sym typeface="Symbol" pitchFamily="18" charset="2"/>
                        </a:rPr>
                        <m:t>∗</m:t>
                      </m:r>
                    </m:oMath>
                  </a14:m>
                  <a:r>
                    <a:rPr lang="es-ES" sz="2000" b="1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(700</a:t>
                  </a:r>
                  <a:r>
                    <a:rPr lang="es-ES" sz="2000" b="1" smtClean="0">
                      <a:solidFill>
                        <a:schemeClr val="bg1"/>
                      </a:solidFill>
                      <a:latin typeface="Arial" charset="0"/>
                      <a:sym typeface="Symbol" pitchFamily="18" charset="2"/>
                    </a:rPr>
                    <a:t>)</a:t>
                  </a:r>
                  <a:endParaRPr lang="es-ES_tradnl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endParaRPr>
                </a:p>
              </p:txBody>
            </p:sp>
          </mc:Choice>
          <mc:Fallback>
            <p:sp>
              <p:nvSpPr>
                <p:cNvPr id="16" name="Rectá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518" y="4086880"/>
                  <a:ext cx="5188963" cy="6952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3448" b="-15517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ángulo 3"/>
            <p:cNvSpPr/>
            <p:nvPr/>
          </p:nvSpPr>
          <p:spPr>
            <a:xfrm>
              <a:off x="3563888" y="3692116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New PDG2018:                             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278513" y="508526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But still “Needs Confirmation”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 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832174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From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fixed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-t DR: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ππ</a:t>
                </a:r>
                <a:r>
                  <a:rPr lang="el-GR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→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influence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</a:t>
                </a:r>
                <a:r>
                  <a:rPr lang="el-GR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400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400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out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reach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81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1496519" y="5517232"/>
            <a:ext cx="2766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Hyperbolic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DR: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influence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important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9991" y="5604319"/>
            <a:ext cx="3883446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ALL DR TOGETHER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1.1 GeV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499991" y="5185049"/>
            <a:ext cx="3882802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Large inconsistencies.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Rigorous </a:t>
                </a:r>
                <a:r>
                  <a:rPr lang="el-GR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600" b="1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600" b="1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 pole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6" t="-11667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rir llave 20"/>
          <p:cNvSpPr/>
          <p:nvPr/>
        </p:nvSpPr>
        <p:spPr>
          <a:xfrm>
            <a:off x="1316851" y="4311511"/>
            <a:ext cx="128639" cy="1925801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415992" y="5241470"/>
            <a:ext cx="114881" cy="136907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423552" y="6298028"/>
            <a:ext cx="170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smtClean="0">
                <a:solidFill>
                  <a:srgbClr val="00FFFF"/>
                </a:solidFill>
              </a:rPr>
              <a:t>in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progress</a:t>
            </a:r>
            <a:r>
              <a:rPr lang="es-ES" altLang="es-ES" sz="800" smtClean="0">
                <a:solidFill>
                  <a:srgbClr val="00FFFF"/>
                </a:solidFill>
              </a:rPr>
              <a:t>.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PRELIMINARY </a:t>
            </a:r>
            <a:r>
              <a:rPr lang="es-ES" altLang="es-ES" sz="800" err="1" smtClean="0">
                <a:solidFill>
                  <a:srgbClr val="00FFFF"/>
                </a:solidFill>
              </a:rPr>
              <a:t>results</a:t>
            </a:r>
            <a:r>
              <a:rPr lang="es-ES" altLang="es-ES" sz="800" smtClean="0">
                <a:solidFill>
                  <a:srgbClr val="00FFFF"/>
                </a:solidFill>
              </a:rPr>
              <a:t>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shown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here</a:t>
            </a:r>
            <a:endParaRPr lang="es-ES" sz="800" dirty="0">
              <a:solidFill>
                <a:srgbClr val="00FFFF"/>
              </a:solidFill>
            </a:endParaRPr>
          </a:p>
        </p:txBody>
      </p:sp>
      <p:cxnSp>
        <p:nvCxnSpPr>
          <p:cNvPr id="26" name="Conector angular 25"/>
          <p:cNvCxnSpPr>
            <a:endCxn id="21" idx="1"/>
          </p:cNvCxnSpPr>
          <p:nvPr/>
        </p:nvCxnSpPr>
        <p:spPr>
          <a:xfrm rot="16200000" flipH="1">
            <a:off x="408551" y="4366112"/>
            <a:ext cx="1183316" cy="633283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561929" y="558735"/>
            <a:ext cx="3744416" cy="356700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658±13)-i(278.5±12) </a:t>
            </a:r>
            <a:r>
              <a:rPr lang="es-ES_tradnl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endParaRPr lang="en-GB" dirty="0">
              <a:solidFill>
                <a:srgbClr val="FFFF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1130" y="522808"/>
            <a:ext cx="5110799" cy="48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Recall Roy-Steiner 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Paris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group</a:t>
            </a:r>
            <a:endParaRPr lang="es-ES_tradnl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8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Decotes-Genon-Moussallam</a:t>
            </a:r>
            <a:r>
              <a:rPr lang="es-ES_tradnl" sz="8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2006</a:t>
            </a:r>
            <a:endParaRPr lang="en-GB" sz="8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17263" y="-14241"/>
            <a:ext cx="761360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Dispersive pole analysis from constrained fit to data </a:t>
            </a:r>
            <a:r>
              <a:rPr lang="es-ES_tradnl" sz="9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JRP</a:t>
            </a:r>
            <a:r>
              <a:rPr lang="es-ES_tradnl" sz="9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 A. Rodas, in </a:t>
            </a:r>
            <a:r>
              <a:rPr lang="es-ES_tradnl" sz="900" b="1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preparation</a:t>
            </a:r>
            <a:endParaRPr lang="en-GB" sz="9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635035" y="0"/>
            <a:ext cx="1406171" cy="518399"/>
            <a:chOff x="755575" y="1988840"/>
            <a:chExt cx="1159929" cy="735082"/>
          </a:xfrm>
        </p:grpSpPr>
        <p:sp>
          <p:nvSpPr>
            <p:cNvPr id="17" name="Explosión 2 16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 rot="21160802">
              <a:off x="799945" y="2169634"/>
              <a:ext cx="778386" cy="38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Preliminary!!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0" y="986959"/>
            <a:ext cx="5159215" cy="4277876"/>
            <a:chOff x="-15366" y="1971504"/>
            <a:chExt cx="5159215" cy="4277876"/>
          </a:xfrm>
        </p:grpSpPr>
        <p:sp>
          <p:nvSpPr>
            <p:cNvPr id="19" name="Rectángulo 18"/>
            <p:cNvSpPr/>
            <p:nvPr/>
          </p:nvSpPr>
          <p:spPr>
            <a:xfrm>
              <a:off x="20130" y="2233584"/>
              <a:ext cx="512371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Constrained </a:t>
              </a:r>
              <a:r>
                <a:rPr lang="es-ES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FIT TO DATA 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(not solution but fit)</a:t>
              </a:r>
              <a:endParaRPr lang="es-ES" sz="1400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Improved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P-wave 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(consistent with data)</a:t>
              </a:r>
              <a:endParaRPr lang="es-ES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Realistic </a:t>
              </a:r>
              <a:r>
                <a:rPr lang="el-GR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ππ→</a:t>
              </a: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KK uncertainties </a:t>
              </a:r>
              <a:r>
                <a:rPr lang="es-ES" sz="1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(none before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</a:t>
              </a:r>
            </a:p>
            <a:p>
              <a:pPr marL="17145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Improved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Pomeron</a:t>
              </a: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Constrained </a:t>
              </a:r>
              <a:r>
                <a:rPr lang="el-GR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ππ→</a:t>
              </a: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KK input with DR </a:t>
              </a:r>
            </a:p>
            <a:p>
              <a:pPr marL="17145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FDR up to 1.6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GeV</a:t>
              </a:r>
            </a:p>
            <a:p>
              <a:pPr marL="17145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Fixed-t Roy-Steiner Eqs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.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Hyperbolic Roy Steiner Eqs.</a:t>
              </a:r>
            </a:p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  	both 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in real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axis 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(not before) </a:t>
              </a:r>
              <a:endPara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 	and </a:t>
              </a:r>
              <a:r>
                <a:rPr lang="es-ES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complex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plane</a:t>
              </a:r>
            </a:p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26189" y="5326050"/>
              <a:ext cx="47525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Both one and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no-subtraction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 F- </a:t>
              </a: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HDR 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(only </a:t>
              </a:r>
              <a:r>
                <a:rPr lang="es-ES" sz="1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the subtracted one before)</a:t>
              </a:r>
              <a:endParaRPr lang="es-ES" sz="1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marL="171450" lvl="0" indent="-171450" defTabSz="859671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15366" y="1971504"/>
              <a:ext cx="5123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Now we have: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48" y="2204864"/>
            <a:ext cx="5038758" cy="446449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29607" y="5877272"/>
            <a:ext cx="417646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7000"/>
              </a:schemeClr>
            </a:solidFill>
          </a:ln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No </a:t>
            </a:r>
            <a:r>
              <a:rPr lang="es-ES_tradnl" sz="2000" b="1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sub:  (</a:t>
            </a:r>
            <a:r>
              <a:rPr lang="es-ES_tradnl" sz="2000" b="1" dirty="0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662±  9)-i(288±31</a:t>
            </a:r>
            <a:r>
              <a:rPr lang="es-ES_tradnl" sz="2000" b="1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) MeV</a:t>
            </a:r>
            <a:endParaRPr lang="es-ES_tradnl" sz="2000" b="1" smtClean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1 sub:	 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(661±13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)-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i(293±20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</a:t>
            </a:r>
            <a:endParaRPr lang="en-GB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86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980728"/>
            <a:ext cx="8352928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52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πK and π π →KK data do not satisfy well basic dispersive constraints</a:t>
            </a:r>
          </a:p>
          <a:p>
            <a:endParaRPr lang="en-US" sz="2052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dispersion relations as constraints we provide simple and consistent data parameterizations.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52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analytic methods of complex analysis can then reduce the model dependence in resonance parameter determinations.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52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5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implementing partial-wave </a:t>
            </a:r>
            <a:r>
              <a:rPr lang="en-U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relations whose applicability range reaches the kappa pole. Our preliminary results confirm previous studies. We believe this resonance should be considered “well-established”, completing the nonet of lightest scalars.</a:t>
            </a:r>
            <a:endParaRPr lang="en-US" sz="2052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1431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96541"/>
            <a:ext cx="6128919" cy="47359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6016" y="3321458"/>
            <a:ext cx="417646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7000"/>
              </a:schemeClr>
            </a:solidFill>
          </a:ln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No </a:t>
            </a:r>
            <a:r>
              <a:rPr lang="es-ES_tradnl" sz="2000" b="1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sub:  (</a:t>
            </a:r>
            <a:r>
              <a:rPr lang="es-ES_tradnl" sz="2000" b="1" dirty="0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662±  9)-i(288±31</a:t>
            </a:r>
            <a:r>
              <a:rPr lang="es-ES_tradnl" sz="2000" b="1" smtClean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) MeV</a:t>
            </a:r>
            <a:endParaRPr lang="es-ES_tradnl" sz="2000" b="1" smtClean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1 sub:	 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(661±13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)-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i(293±20</a:t>
            </a:r>
            <a:r>
              <a:rPr lang="es-ES_tradnl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00" b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</a:t>
            </a:r>
            <a:endParaRPr lang="en-GB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7263" y="-14241"/>
            <a:ext cx="761360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Dispersive pole analysis from constrained fit to data </a:t>
            </a:r>
            <a:r>
              <a:rPr lang="es-ES_tradnl" sz="9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JRP</a:t>
            </a:r>
            <a:r>
              <a:rPr lang="es-ES_tradnl" sz="9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 A. Rodas, in </a:t>
            </a:r>
            <a:r>
              <a:rPr lang="es-ES_tradnl" sz="900" b="1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preparation</a:t>
            </a:r>
            <a:endParaRPr lang="en-GB" sz="9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35035" y="0"/>
            <a:ext cx="1406171" cy="518399"/>
            <a:chOff x="755575" y="1988840"/>
            <a:chExt cx="1159929" cy="735082"/>
          </a:xfrm>
        </p:grpSpPr>
        <p:sp>
          <p:nvSpPr>
            <p:cNvPr id="9" name="Explosión 2 8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 rot="21160802">
              <a:off x="799945" y="2169634"/>
              <a:ext cx="778386" cy="38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Preliminary!!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6452446" y="4925877"/>
            <a:ext cx="2970511" cy="325922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658±13)-i(278.5±12) </a:t>
            </a:r>
            <a:r>
              <a:rPr lang="es-ES_tradnl" sz="1600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endParaRPr lang="en-GB" sz="16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452446" y="4181669"/>
            <a:ext cx="2221347" cy="76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Compatible with 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Paris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group</a:t>
            </a:r>
            <a:endParaRPr lang="es-ES_tradnl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8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Decotes-Genon-Moussallam</a:t>
            </a:r>
            <a:r>
              <a:rPr lang="es-ES_tradnl" sz="8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2006</a:t>
            </a:r>
            <a:endParaRPr lang="en-GB" sz="8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9512" y="620688"/>
            <a:ext cx="84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When using the constrained fit to data both poles come out nicely compatible </a:t>
            </a:r>
            <a:endParaRPr lang="es-E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92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8292761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Extracted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conformal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CFD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parameterization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1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</a:t>
              </a:r>
              <a:r>
                <a:rPr lang="es-ES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&amp; JRP, PRD93,074025 (2016</a:t>
              </a:r>
              <a:r>
                <a:rPr lang="es-ES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analyticity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properties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but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not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independent</a:t>
              </a:r>
              <a:endPara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758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1186" y="27307"/>
            <a:ext cx="9017318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CFD: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Using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Padé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sequences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</a:t>
            </a:r>
            <a:r>
              <a:rPr lang="es-ES" sz="8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" sz="8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J. Ruiz de Elvira. </a:t>
            </a:r>
            <a:r>
              <a:rPr lang="fr-FR" sz="800" dirty="0" err="1">
                <a:solidFill>
                  <a:srgbClr val="00FFFF"/>
                </a:solidFill>
                <a:latin typeface="Arial" charset="0"/>
              </a:rPr>
              <a:t>Eur</a:t>
            </a:r>
            <a:r>
              <a:rPr lang="fr-FR" sz="800" dirty="0">
                <a:solidFill>
                  <a:srgbClr val="00FFFF"/>
                </a:solidFill>
                <a:latin typeface="Arial" charset="0"/>
              </a:rPr>
              <a:t>. Phys. J. C (</a:t>
            </a:r>
            <a:r>
              <a:rPr lang="fr-FR" sz="800" dirty="0" smtClean="0">
                <a:solidFill>
                  <a:srgbClr val="00FFFF"/>
                </a:solidFill>
                <a:latin typeface="Arial" charset="0"/>
              </a:rPr>
              <a:t>2017)</a:t>
            </a:r>
            <a:endParaRPr lang="es-ES_tradnl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300" y="548680"/>
            <a:ext cx="84731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Almost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Does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assume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any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particular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functional</a:t>
            </a:r>
            <a:r>
              <a: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form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local </a:t>
            </a:r>
            <a:r>
              <a:rPr lang="es-ES_tradnl" sz="1600" dirty="0" err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</a:t>
            </a:r>
            <a:r>
              <a:rPr lang="es-ES_tradnl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CAN BE USED FOR INELASTIC RESONANCES TOO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Based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previous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P.Masjuan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J.J. Sanz Cillero, I.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Caprini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J.Ruiz</a:t>
            </a:r>
            <a:r>
              <a:rPr lang="es-ES_tradnl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de </a:t>
            </a:r>
            <a:r>
              <a:rPr lang="es-ES_tradnl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ELvira</a:t>
            </a: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0" b="8985"/>
          <a:stretch/>
        </p:blipFill>
        <p:spPr>
          <a:xfrm>
            <a:off x="855429" y="1595120"/>
            <a:ext cx="7524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6013" y="-32421"/>
            <a:ext cx="3507797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Why use dispersion relation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?    </a:t>
            </a: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233" y="548680"/>
            <a:ext cx="5226216" cy="14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CAUSALITY: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Amplitudes 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are ANALYTIC in 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Crossing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implies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u-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channel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88923" y="620643"/>
            <a:ext cx="8847573" cy="2649276"/>
            <a:chOff x="40515" y="684287"/>
            <a:chExt cx="10346745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5" name="Acrobat Document" r:id="rId3" imgW="4267200" imgH="3247845" progId="AcroExch.Document.DC">
                    <p:embed/>
                  </p:oleObj>
                </mc:Choice>
                <mc:Fallback>
                  <p:oleObj name="Acrobat Document" r:id="rId3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0515" y="2521500"/>
              <a:ext cx="5679468" cy="72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Cauchy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determines 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T(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s,t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at ANY 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INTEGRAL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contour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0555" y="5034565"/>
            <a:ext cx="113535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0656" y="5042142"/>
            <a:ext cx="459367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Calculating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00651" y="5506897"/>
            <a:ext cx="31487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00652" y="5956490"/>
            <a:ext cx="7026004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3) ONLY MODEL INDEPENDENT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without</a:t>
            </a:r>
            <a:r>
              <a:rPr lang="es-ES_tradnl" sz="1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extra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assumptions</a:t>
            </a:r>
            <a:endParaRPr lang="es-ES_tradnl" sz="16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162282" y="3072466"/>
            <a:ext cx="8874214" cy="1557912"/>
            <a:chOff x="189772" y="3387539"/>
            <a:chExt cx="10377895" cy="1717671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189772" y="3387539"/>
              <a:ext cx="6221605" cy="72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If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T-&gt;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fast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enough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at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s,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curved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part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vanishes</a:t>
              </a:r>
              <a:endPara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868253" y="4078162"/>
              <a:ext cx="3699414" cy="102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Otherwise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up </a:t>
              </a: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to </a:t>
              </a:r>
              <a:endPara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 polynomial (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subtractions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Left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cut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usually</a:t>
              </a:r>
              <a:r>
                <a:rPr lang="es-ES_tradnl" b="1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 </a:t>
              </a:r>
              <a:r>
                <a:rPr lang="es-ES_tradnl" b="1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b="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3" y="3681683"/>
            <a:ext cx="5680018" cy="9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7611484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Extracted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conformal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CFD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parameterization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8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</a:t>
              </a:r>
              <a:r>
                <a:rPr lang="es-ES" sz="8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&amp; JRP, PRD93,074025 (2016</a:t>
              </a:r>
              <a:r>
                <a:rPr lang="es-ES" sz="8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z="800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analyticity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properties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but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not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independent</a:t>
              </a:r>
              <a:endPara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183805" y="1617474"/>
            <a:ext cx="8668706" cy="3251686"/>
            <a:chOff x="183805" y="1617474"/>
            <a:chExt cx="8668706" cy="3251686"/>
          </a:xfrm>
        </p:grpSpPr>
        <p:grpSp>
          <p:nvGrpSpPr>
            <p:cNvPr id="7" name="Grupo 6"/>
            <p:cNvGrpSpPr/>
            <p:nvPr/>
          </p:nvGrpSpPr>
          <p:grpSpPr>
            <a:xfrm>
              <a:off x="183805" y="1617474"/>
              <a:ext cx="8668706" cy="738664"/>
              <a:chOff x="183805" y="3073543"/>
              <a:chExt cx="8668706" cy="738664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183805" y="3073543"/>
                <a:ext cx="83370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2)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Using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Padé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Sequences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… </a:t>
                </a:r>
              </a:p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JRP, A. Rodas  </a:t>
                </a:r>
                <a:r>
                  <a:rPr lang="es-ES" sz="8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J. Ruiz de Elvira. </a:t>
                </a:r>
                <a:r>
                  <a:rPr lang="fr-FR" sz="800" dirty="0" err="1">
                    <a:solidFill>
                      <a:srgbClr val="00FFFF"/>
                    </a:solidFill>
                    <a:latin typeface="Arial" charset="0"/>
                  </a:rPr>
                  <a:t>Eur</a:t>
                </a:r>
                <a:r>
                  <a:rPr lang="fr-FR" sz="800" dirty="0">
                    <a:solidFill>
                      <a:srgbClr val="00FFFF"/>
                    </a:solidFill>
                    <a:latin typeface="Arial" charset="0"/>
                  </a:rPr>
                  <a:t>. Phys. J. C (2017) 77:91</a:t>
                </a:r>
                <a:r>
                  <a:rPr lang="es-ES_tradnl" sz="8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z="8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171315" y="3100083"/>
                <a:ext cx="3681196" cy="449033"/>
              </a:xfrm>
              <a:prstGeom prst="rect">
                <a:avLst/>
              </a:prstGeom>
            </p:spPr>
            <p:txBody>
              <a:bodyPr wrap="non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(670±18)-i(295± 28) </a:t>
                </a:r>
                <a:r>
                  <a:rPr lang="es-ES_tradnl" sz="240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32" name="Conector recto 31"/>
            <p:cNvCxnSpPr/>
            <p:nvPr/>
          </p:nvCxnSpPr>
          <p:spPr>
            <a:xfrm flipH="1">
              <a:off x="4716016" y="2093047"/>
              <a:ext cx="1304990" cy="277611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65229" y="4273134"/>
            <a:ext cx="5190847" cy="695254"/>
            <a:chOff x="65229" y="4273134"/>
            <a:chExt cx="5190847" cy="695254"/>
          </a:xfrm>
        </p:grpSpPr>
        <p:sp>
          <p:nvSpPr>
            <p:cNvPr id="22" name="Rectángulo 21"/>
            <p:cNvSpPr/>
            <p:nvPr/>
          </p:nvSpPr>
          <p:spPr>
            <a:xfrm>
              <a:off x="65229" y="4273134"/>
              <a:ext cx="2977548" cy="695254"/>
            </a:xfrm>
            <a:prstGeom prst="rect">
              <a:avLst/>
            </a:prstGeom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Compare to PDG2017:                            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(682±29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i(273±12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000" dirty="0" err="1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000" dirty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2000" dirty="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000" dirty="0">
                <a:solidFill>
                  <a:srgbClr val="FFFF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463987" y="4509380"/>
              <a:ext cx="792089" cy="359780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rgbClr val="00008E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4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2029" r="24589" b="60069"/>
          <a:stretch/>
        </p:blipFill>
        <p:spPr>
          <a:xfrm>
            <a:off x="183699" y="421550"/>
            <a:ext cx="4284000" cy="32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2027" r="24211" b="57937"/>
          <a:stretch/>
        </p:blipFill>
        <p:spPr>
          <a:xfrm>
            <a:off x="2630485" y="1688096"/>
            <a:ext cx="6432611" cy="5075939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1841755" y="-19692"/>
                <a:ext cx="5691056" cy="362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algn="ctr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The </a:t>
                </a:r>
                <a:r>
                  <a:rPr lang="es-ES_tradnl" sz="1796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resonance</a:t>
                </a:r>
                <a:r>
                  <a:rPr lang="es-ES_tradnl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96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is</a:t>
                </a:r>
                <a:r>
                  <a:rPr lang="es-ES_tradnl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NO LONGER </a:t>
                </a:r>
                <a:r>
                  <a:rPr lang="es-ES_tradnl" sz="1796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the</a:t>
                </a:r>
                <a:r>
                  <a:rPr lang="es-ES_tradnl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l-GR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796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nor</a:t>
                </a:r>
                <a:r>
                  <a:rPr lang="es-ES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796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the</a:t>
                </a:r>
                <a:r>
                  <a:rPr lang="es-ES" sz="1796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dirty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s-ES" baseline="-25000" dirty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s-ES" dirty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∗(</m:t>
                    </m:r>
                    <m:r>
                      <m:rPr>
                        <m:nor/>
                      </m:rPr>
                      <a:rPr lang="es-ES" b="0" i="0" dirty="0" smtClean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es-ES" dirty="0" smtClean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00</m:t>
                    </m:r>
                    <m:r>
                      <m:rPr>
                        <m:nor/>
                      </m:rPr>
                      <a:rPr lang="es-ES" dirty="0">
                        <a:solidFill>
                          <a:srgbClr val="00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1755" y="-19692"/>
                <a:ext cx="5691056" cy="362960"/>
              </a:xfrm>
              <a:prstGeom prst="rect">
                <a:avLst/>
              </a:prstGeom>
              <a:blipFill rotWithShape="0">
                <a:blip r:embed="rId4"/>
                <a:stretch>
                  <a:fillRect l="-428" t="-6780" b="-254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80904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687283" y="907143"/>
            <a:ext cx="4162183" cy="2233825"/>
            <a:chOff x="4687283" y="907143"/>
            <a:chExt cx="4162183" cy="2233825"/>
          </a:xfrm>
        </p:grpSpPr>
        <p:cxnSp>
          <p:nvCxnSpPr>
            <p:cNvPr id="9" name="Conector recto de flecha 8"/>
            <p:cNvCxnSpPr/>
            <p:nvPr/>
          </p:nvCxnSpPr>
          <p:spPr>
            <a:xfrm flipV="1">
              <a:off x="4687283" y="1340768"/>
              <a:ext cx="2242992" cy="180020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6869362" y="907143"/>
              <a:ext cx="1980104" cy="638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But Still “Needs </a:t>
              </a: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Confirmation” !</a:t>
              </a:r>
              <a:endParaRPr lang="en-GB" b="1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16783" y="4614860"/>
            <a:ext cx="2655017" cy="1169976"/>
            <a:chOff x="116783" y="4614860"/>
            <a:chExt cx="2655017" cy="1169976"/>
          </a:xfrm>
        </p:grpSpPr>
        <p:cxnSp>
          <p:nvCxnSpPr>
            <p:cNvPr id="11" name="Conector recto de flecha 10"/>
            <p:cNvCxnSpPr>
              <a:endCxn id="15" idx="3"/>
            </p:cNvCxnSpPr>
            <p:nvPr/>
          </p:nvCxnSpPr>
          <p:spPr>
            <a:xfrm flipH="1">
              <a:off x="2109711" y="4614860"/>
              <a:ext cx="662089" cy="71213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116783" y="4869160"/>
              <a:ext cx="1992928" cy="915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Plenty of room </a:t>
              </a: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 improvement</a:t>
              </a: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</a:t>
              </a:r>
              <a:r>
                <a:rPr lang="es-ES" sz="1796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 parameters</a:t>
              </a:r>
              <a:endParaRPr lang="en-GB" b="1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17418" y="3429000"/>
            <a:ext cx="2236585" cy="1351454"/>
            <a:chOff x="1093473" y="4552200"/>
            <a:chExt cx="2236585" cy="1351454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1343599" y="4552200"/>
              <a:ext cx="0" cy="504056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1093473" y="4988620"/>
              <a:ext cx="2236585" cy="915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Best</a:t>
              </a: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analysis</a:t>
              </a: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so </a:t>
              </a: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far</a:t>
              </a: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Roy-Steiner </a:t>
              </a: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dispersion</a:t>
              </a: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relations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51440" y="5046573"/>
            <a:ext cx="2622348" cy="1514796"/>
            <a:chOff x="146014" y="4313118"/>
            <a:chExt cx="2831840" cy="1342318"/>
          </a:xfrm>
        </p:grpSpPr>
        <p:cxnSp>
          <p:nvCxnSpPr>
            <p:cNvPr id="38" name="Conector recto de flecha 37"/>
            <p:cNvCxnSpPr>
              <a:endCxn id="39" idx="3"/>
            </p:cNvCxnSpPr>
            <p:nvPr/>
          </p:nvCxnSpPr>
          <p:spPr>
            <a:xfrm flipH="1">
              <a:off x="2187363" y="4313118"/>
              <a:ext cx="790491" cy="105934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146014" y="5089480"/>
              <a:ext cx="2041350" cy="565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endParaRPr lang="es-E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algn="ctr"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Pade</a:t>
              </a:r>
              <a:r>
                <a:rPr lang="es-ES" sz="1796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1796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sequences</a:t>
              </a:r>
              <a:endParaRPr lang="en-GB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2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smtClean="0">
                <a:latin typeface="Arial" charset="0"/>
                <a:sym typeface="Symbol" pitchFamily="18" charset="2"/>
              </a:rPr>
              <a:t>to rewrite</a:t>
            </a:r>
            <a:r>
              <a:rPr lang="es-ES" sz="1400">
                <a:latin typeface="Arial" charset="0"/>
                <a:sym typeface="Symbol" pitchFamily="18" charset="2"/>
              </a:rPr>
              <a:t> </a:t>
            </a:r>
            <a:r>
              <a:rPr lang="es-ES" sz="1400" smtClean="0">
                <a:latin typeface="Arial" charset="0"/>
                <a:sym typeface="Symbol" pitchFamily="18" charset="2"/>
              </a:rPr>
              <a:t>left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From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fixed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-t DR: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ππ</a:t>
                </a:r>
                <a:r>
                  <a:rPr lang="el-GR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→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influence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400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400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out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reach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81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1496519" y="5517232"/>
            <a:ext cx="2766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Hyperbolic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DR: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influence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important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9991" y="5604319"/>
            <a:ext cx="3883446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ALL DR TOGETHER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1.1 GeV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499991" y="5185049"/>
            <a:ext cx="3882802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Large inconsistencies.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Rigorous </a:t>
                </a:r>
                <a:r>
                  <a:rPr lang="el-GR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600" b="1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600" b="1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 pole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6" t="-11667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rir llave 20"/>
          <p:cNvSpPr/>
          <p:nvPr/>
        </p:nvSpPr>
        <p:spPr>
          <a:xfrm>
            <a:off x="1316851" y="4311511"/>
            <a:ext cx="128639" cy="1925801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415992" y="5241470"/>
            <a:ext cx="114881" cy="136907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-170442" y="5373486"/>
            <a:ext cx="170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smtClean="0">
                <a:solidFill>
                  <a:srgbClr val="00FFFF"/>
                </a:solidFill>
              </a:rPr>
              <a:t>in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progress</a:t>
            </a:r>
            <a:r>
              <a:rPr lang="es-ES" altLang="es-ES" sz="800" smtClean="0">
                <a:solidFill>
                  <a:srgbClr val="00FFFF"/>
                </a:solidFill>
              </a:rPr>
              <a:t>.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PRELIMINARY </a:t>
            </a:r>
            <a:r>
              <a:rPr lang="es-ES" altLang="es-ES" sz="800" err="1" smtClean="0">
                <a:solidFill>
                  <a:srgbClr val="00FFFF"/>
                </a:solidFill>
              </a:rPr>
              <a:t>results</a:t>
            </a:r>
            <a:r>
              <a:rPr lang="es-ES" altLang="es-ES" sz="800" smtClean="0">
                <a:solidFill>
                  <a:srgbClr val="00FFFF"/>
                </a:solidFill>
              </a:rPr>
              <a:t>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shown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here</a:t>
            </a:r>
            <a:endParaRPr lang="es-ES" sz="800" dirty="0">
              <a:solidFill>
                <a:srgbClr val="00FFFF"/>
              </a:solidFill>
            </a:endParaRPr>
          </a:p>
        </p:txBody>
      </p:sp>
      <p:cxnSp>
        <p:nvCxnSpPr>
          <p:cNvPr id="26" name="Conector angular 25"/>
          <p:cNvCxnSpPr>
            <a:endCxn id="21" idx="1"/>
          </p:cNvCxnSpPr>
          <p:nvPr/>
        </p:nvCxnSpPr>
        <p:spPr>
          <a:xfrm rot="16200000" flipH="1">
            <a:off x="408551" y="4366112"/>
            <a:ext cx="1183316" cy="633283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5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6" grpId="0"/>
      <p:bldP spid="1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61953" y="548680"/>
            <a:ext cx="38648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sets: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Estabrooks et al. 78 (SLAC)</a:t>
            </a: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Aston et al.88 (SLAC-LASS</a:t>
            </a:r>
            <a:r>
              <a:rPr lang="es-ES"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140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I=1/2 and 3/2 combination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6" y="582357"/>
            <a:ext cx="4073326" cy="4320480"/>
          </a:xfrm>
          <a:prstGeom prst="rect">
            <a:avLst/>
          </a:prstGeom>
        </p:spPr>
      </p:pic>
      <p:cxnSp>
        <p:nvCxnSpPr>
          <p:cNvPr id="16" name="Conector recto de flecha 15"/>
          <p:cNvCxnSpPr>
            <a:stCxn id="18" idx="1"/>
          </p:cNvCxnSpPr>
          <p:nvPr/>
        </p:nvCxnSpPr>
        <p:spPr>
          <a:xfrm flipH="1" flipV="1">
            <a:off x="1544435" y="1806493"/>
            <a:ext cx="2983112" cy="711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8" idx="1"/>
          </p:cNvCxnSpPr>
          <p:nvPr/>
        </p:nvCxnSpPr>
        <p:spPr>
          <a:xfrm flipH="1">
            <a:off x="1575219" y="2518397"/>
            <a:ext cx="2952328" cy="1412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ángulo 17"/>
              <p:cNvSpPr/>
              <p:nvPr/>
            </p:nvSpPr>
            <p:spPr>
              <a:xfrm>
                <a:off x="4527547" y="2136626"/>
                <a:ext cx="4887757" cy="76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clear</a:t>
                </a:r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peak</a:t>
                </a:r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movement</a:t>
                </a:r>
                <a:endParaRPr lang="es-E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κ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7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00)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</a:t>
                </a:r>
                <a:endParaRPr lang="es-E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47" y="2136626"/>
                <a:ext cx="4887757" cy="763542"/>
              </a:xfrm>
              <a:prstGeom prst="rect">
                <a:avLst/>
              </a:prstGeom>
              <a:blipFill rotWithShape="0">
                <a:blip r:embed="rId3"/>
                <a:stretch>
                  <a:fillRect l="-1372" t="-317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4505843" y="3030628"/>
            <a:ext cx="5394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Definitely NO BREIT-WIGNER shape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569060" y="4324853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Mathematically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use POLES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538384" y="44624"/>
            <a:ext cx="3587916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Data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S-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channel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3396" y="5074143"/>
            <a:ext cx="840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s-ES" baseline="-25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*(700)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heavier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model-independent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Breit-Wigner</a:t>
            </a:r>
            <a:r>
              <a:rPr lang="es-ES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</a:t>
            </a:r>
            <a:endParaRPr lang="es-ES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7584" y="6014425"/>
            <a:ext cx="7834653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complex-analyticity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smtClean="0">
                <a:latin typeface="Arial" charset="0"/>
                <a:sym typeface="Symbol" pitchFamily="18" charset="2"/>
              </a:rPr>
              <a:t>to rewrite</a:t>
            </a:r>
            <a:r>
              <a:rPr lang="es-ES" sz="1400">
                <a:latin typeface="Arial" charset="0"/>
                <a:sym typeface="Symbol" pitchFamily="18" charset="2"/>
              </a:rPr>
              <a:t> </a:t>
            </a:r>
            <a:r>
              <a:rPr lang="es-ES" sz="1400" smtClean="0">
                <a:latin typeface="Arial" charset="0"/>
                <a:sym typeface="Symbol" pitchFamily="18" charset="2"/>
              </a:rPr>
              <a:t>left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From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fixed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-t DR: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ππ</a:t>
                </a:r>
                <a:r>
                  <a:rPr lang="el-GR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→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influence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400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400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</a:t>
                </a:r>
                <a:r>
                  <a:rPr lang="es-ES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out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reach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49" y="4209118"/>
                <a:ext cx="276753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81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1496519" y="5517232"/>
            <a:ext cx="2766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Hyperbolic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DR: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influence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important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9991" y="5604319"/>
            <a:ext cx="3883446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ALL DR TOGETHER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1.1 GeV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499991" y="5185049"/>
            <a:ext cx="3882802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Large inconsistencies.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Rigorous </a:t>
                </a:r>
                <a:r>
                  <a:rPr lang="el-GR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600" b="1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600" b="1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 pole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19" y="6241216"/>
                <a:ext cx="31710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6" t="-11667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rir llave 20"/>
          <p:cNvSpPr/>
          <p:nvPr/>
        </p:nvSpPr>
        <p:spPr>
          <a:xfrm>
            <a:off x="1316851" y="4311511"/>
            <a:ext cx="128639" cy="1925801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415992" y="5241470"/>
            <a:ext cx="114881" cy="136907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-170442" y="5373486"/>
            <a:ext cx="170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smtClean="0">
                <a:solidFill>
                  <a:srgbClr val="00FFFF"/>
                </a:solidFill>
              </a:rPr>
              <a:t>in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progress</a:t>
            </a:r>
            <a:r>
              <a:rPr lang="es-ES" altLang="es-ES" sz="800" smtClean="0">
                <a:solidFill>
                  <a:srgbClr val="00FFFF"/>
                </a:solidFill>
              </a:rPr>
              <a:t>.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PRELIMINARY </a:t>
            </a:r>
            <a:r>
              <a:rPr lang="es-ES" altLang="es-ES" sz="800" err="1" smtClean="0">
                <a:solidFill>
                  <a:srgbClr val="00FFFF"/>
                </a:solidFill>
              </a:rPr>
              <a:t>results</a:t>
            </a:r>
            <a:r>
              <a:rPr lang="es-ES" altLang="es-ES" sz="800" smtClean="0">
                <a:solidFill>
                  <a:srgbClr val="00FFFF"/>
                </a:solidFill>
              </a:rPr>
              <a:t>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shown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here</a:t>
            </a:r>
            <a:endParaRPr lang="es-ES" sz="800" dirty="0">
              <a:solidFill>
                <a:srgbClr val="00FFFF"/>
              </a:solidFill>
            </a:endParaRPr>
          </a:p>
        </p:txBody>
      </p:sp>
      <p:cxnSp>
        <p:nvCxnSpPr>
          <p:cNvPr id="26" name="Conector angular 25"/>
          <p:cNvCxnSpPr>
            <a:endCxn id="21" idx="1"/>
          </p:cNvCxnSpPr>
          <p:nvPr/>
        </p:nvCxnSpPr>
        <p:spPr>
          <a:xfrm rot="16200000" flipH="1">
            <a:off x="408551" y="4366112"/>
            <a:ext cx="1183316" cy="633283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8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6" grpId="0"/>
      <p:bldP spid="10" grpId="0"/>
      <p:bldP spid="23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77" y="2271948"/>
            <a:ext cx="4877509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to extract poles: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Cambria Math" panose="02040503050406030204" pitchFamily="18" charset="0"/>
                <a:cs typeface="Arial" panose="020B0604020202020204" pitchFamily="34" charset="0"/>
                <a:sym typeface="Symbol" pitchFamily="18" charset="2"/>
              </a:rPr>
              <a:t>reduced model dependence on strange resonances</a:t>
            </a:r>
            <a:endParaRPr lang="en-US" sz="16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512692"/>
            <a:ext cx="4248471" cy="5784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latin typeface="Arial" charset="0"/>
                <a:sym typeface="Symbol" pitchFamily="18" charset="2"/>
              </a:rPr>
              <a:t>Partial</a:t>
            </a:r>
            <a:r>
              <a:rPr lang="es-ES" b="1" dirty="0">
                <a:latin typeface="Arial" charset="0"/>
                <a:sym typeface="Symbol" pitchFamily="18" charset="2"/>
              </a:rPr>
              <a:t>-</a:t>
            </a:r>
            <a:r>
              <a:rPr lang="es-ES" b="1" dirty="0" smtClean="0">
                <a:latin typeface="Arial" charset="0"/>
                <a:sym typeface="Symbol" pitchFamily="18" charset="2"/>
              </a:rPr>
              <a:t>wave </a:t>
            </a:r>
            <a:r>
              <a:rPr lang="el-GR" b="1" dirty="0">
                <a:latin typeface="Arial" charset="0"/>
                <a:sym typeface="Symbol" pitchFamily="18" charset="2"/>
              </a:rPr>
              <a:t>π</a:t>
            </a:r>
            <a:r>
              <a:rPr lang="es-ES" b="1" dirty="0">
                <a:latin typeface="Arial" charset="0"/>
                <a:sym typeface="Symbol" pitchFamily="18" charset="2"/>
              </a:rPr>
              <a:t>K </a:t>
            </a:r>
            <a:r>
              <a:rPr lang="es-ES" b="1" dirty="0" err="1">
                <a:latin typeface="Arial" charset="0"/>
                <a:sym typeface="Symbol" pitchFamily="18" charset="2"/>
              </a:rPr>
              <a:t>Dispersion</a:t>
            </a:r>
            <a:r>
              <a:rPr lang="es-ES" b="1" dirty="0">
                <a:latin typeface="Arial" charset="0"/>
                <a:sym typeface="Symbol" pitchFamily="18" charset="2"/>
              </a:rPr>
              <a:t> </a:t>
            </a:r>
            <a:r>
              <a:rPr lang="es-ES" b="1" dirty="0" err="1" smtClean="0">
                <a:latin typeface="Arial" charset="0"/>
                <a:sym typeface="Symbol" pitchFamily="18" charset="2"/>
              </a:rPr>
              <a:t>Relations</a:t>
            </a:r>
            <a:endParaRPr lang="es-ES" b="1" dirty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Need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l-GR" sz="1400" dirty="0">
                <a:latin typeface="Arial" charset="0"/>
                <a:sym typeface="Symbol" pitchFamily="18" charset="2"/>
              </a:rPr>
              <a:t>ππ→</a:t>
            </a:r>
            <a:r>
              <a:rPr lang="es-ES" sz="1400" dirty="0">
                <a:latin typeface="Arial" charset="0"/>
                <a:sym typeface="Symbol" pitchFamily="18" charset="2"/>
              </a:rPr>
              <a:t>KK 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Range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optimized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476749" y="4209118"/>
                <a:ext cx="276753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From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fixed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-t DR: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ππ</a:t>
                </a:r>
                <a:r>
                  <a:rPr lang="el-GR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→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influence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 pitchFamily="18" charset="2"/>
                  </a:rPr>
                  <a:t>      </a:t>
                </a:r>
                <a:r>
                  <a:rPr lang="el-GR" sz="16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400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400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sz="16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 out 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of </a:t>
                </a:r>
                <a:r>
                  <a:rPr lang="es-ES" sz="1600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reach</a:t>
                </a:r>
                <a:r>
                  <a:rPr lang="es-ES" sz="16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49" y="4209118"/>
                <a:ext cx="2767534" cy="861774"/>
              </a:xfrm>
              <a:prstGeom prst="rect">
                <a:avLst/>
              </a:prstGeom>
              <a:blipFill rotWithShape="0">
                <a:blip r:embed="rId2"/>
                <a:stretch>
                  <a:fillRect l="-881" t="-211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1496519" y="5517232"/>
            <a:ext cx="2766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Hyperbolic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DR: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influence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important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16015" y="3220601"/>
            <a:ext cx="4352709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Small inconsistencies.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16016" y="3733107"/>
            <a:ext cx="4096068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1.5 GeV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499991" y="5604319"/>
            <a:ext cx="3883446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ALL DR TOGETHER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1.1 GeV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499991" y="5185049"/>
            <a:ext cx="3882802" cy="3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Checks: Large inconsistencies.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4485019" y="6241216"/>
                <a:ext cx="322716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Rigorous </a:t>
                </a:r>
                <a:r>
                  <a:rPr lang="el-GR" b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κ</a:t>
                </a:r>
                <a:r>
                  <a:rPr lang="es-ES" b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sz="1600" b="1" baseline="-25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0</m:t>
                    </m:r>
                    <m:r>
                      <m:rPr>
                        <m:nor/>
                      </m:rPr>
                      <a:rPr lang="en-US" sz="1600" b="1" baseline="30000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∗</m:t>
                    </m:r>
                  </m:oMath>
                </a14:m>
                <a:r>
                  <a:rPr lang="es-ES" b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(700) pole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19" y="6241216"/>
                <a:ext cx="322716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23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/>
          <p:cNvSpPr/>
          <p:nvPr/>
        </p:nvSpPr>
        <p:spPr>
          <a:xfrm>
            <a:off x="4572000" y="3313274"/>
            <a:ext cx="144016" cy="105352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rir llave 20"/>
          <p:cNvSpPr/>
          <p:nvPr/>
        </p:nvSpPr>
        <p:spPr>
          <a:xfrm>
            <a:off x="1316851" y="4311511"/>
            <a:ext cx="128639" cy="1925801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415992" y="5241470"/>
            <a:ext cx="114881" cy="136907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3447" y="2760244"/>
            <a:ext cx="2377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A. </a:t>
            </a:r>
            <a:r>
              <a:rPr lang="en-US" sz="800" dirty="0" err="1" smtClean="0">
                <a:solidFill>
                  <a:srgbClr val="00FFFF"/>
                </a:solidFill>
              </a:rPr>
              <a:t>Rodas</a:t>
            </a:r>
            <a:r>
              <a:rPr lang="en-US" sz="800" dirty="0" smtClean="0">
                <a:solidFill>
                  <a:srgbClr val="00FFFF"/>
                </a:solidFill>
              </a:rPr>
              <a:t>. J. Ruiz de Elvira, </a:t>
            </a:r>
            <a:r>
              <a:rPr lang="en-US" sz="800" dirty="0" err="1" smtClean="0">
                <a:solidFill>
                  <a:srgbClr val="00FFFF"/>
                </a:solidFill>
              </a:rPr>
              <a:t>Eur.Phys.J</a:t>
            </a:r>
            <a:r>
              <a:rPr lang="en-US" sz="800" dirty="0">
                <a:solidFill>
                  <a:srgbClr val="00FFFF"/>
                </a:solidFill>
              </a:rPr>
              <a:t>. C77 (</a:t>
            </a:r>
            <a:r>
              <a:rPr lang="en-US" sz="800" dirty="0" smtClean="0">
                <a:solidFill>
                  <a:srgbClr val="00FFFF"/>
                </a:solidFill>
              </a:rPr>
              <a:t>2017)</a:t>
            </a:r>
            <a:endParaRPr lang="en-US" sz="800" dirty="0">
              <a:solidFill>
                <a:srgbClr val="00FF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238167" y="4215654"/>
            <a:ext cx="17228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err="1">
                <a:solidFill>
                  <a:srgbClr val="00FFFF"/>
                </a:solidFill>
              </a:rPr>
              <a:t>Eur.Phys.J</a:t>
            </a:r>
            <a:r>
              <a:rPr lang="es-ES" altLang="es-ES" sz="800" dirty="0">
                <a:solidFill>
                  <a:srgbClr val="00FFFF"/>
                </a:solidFill>
              </a:rPr>
              <a:t>. C78 </a:t>
            </a:r>
            <a:r>
              <a:rPr lang="es-ES" sz="800" smtClean="0">
                <a:solidFill>
                  <a:srgbClr val="00FFFF"/>
                </a:solidFill>
              </a:rPr>
              <a:t>(2018)</a:t>
            </a:r>
            <a:endParaRPr lang="es-ES" sz="800" dirty="0">
              <a:solidFill>
                <a:srgbClr val="00FFFF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-170442" y="5373486"/>
            <a:ext cx="170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</a:t>
            </a:r>
            <a:r>
              <a:rPr lang="en-US" sz="800" dirty="0" smtClean="0">
                <a:solidFill>
                  <a:srgbClr val="00FFFF"/>
                </a:solidFill>
              </a:rPr>
              <a:t>,</a:t>
            </a:r>
            <a:r>
              <a:rPr lang="es-ES" altLang="es-ES" sz="800" dirty="0">
                <a:solidFill>
                  <a:srgbClr val="00FFFF"/>
                </a:solidFill>
              </a:rPr>
              <a:t> </a:t>
            </a:r>
            <a:r>
              <a:rPr lang="es-ES" altLang="es-ES" sz="800" dirty="0" smtClean="0">
                <a:solidFill>
                  <a:srgbClr val="00FFFF"/>
                </a:solidFill>
              </a:rPr>
              <a:t>in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progress</a:t>
            </a:r>
            <a:r>
              <a:rPr lang="es-ES" altLang="es-ES" sz="800" smtClean="0">
                <a:solidFill>
                  <a:srgbClr val="00FFFF"/>
                </a:solidFill>
              </a:rPr>
              <a:t>.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PRELIMINARY </a:t>
            </a:r>
            <a:r>
              <a:rPr lang="es-ES" altLang="es-ES" sz="800" err="1" smtClean="0">
                <a:solidFill>
                  <a:srgbClr val="00FFFF"/>
                </a:solidFill>
              </a:rPr>
              <a:t>results</a:t>
            </a:r>
            <a:r>
              <a:rPr lang="es-ES" altLang="es-ES" sz="800" smtClean="0">
                <a:solidFill>
                  <a:srgbClr val="00FFFF"/>
                </a:solidFill>
              </a:rPr>
              <a:t> </a:t>
            </a:r>
          </a:p>
          <a:p>
            <a:pPr algn="ctr" defTabSz="859142"/>
            <a:r>
              <a:rPr lang="es-ES" altLang="es-ES" sz="800" smtClean="0">
                <a:solidFill>
                  <a:srgbClr val="00FFFF"/>
                </a:solidFill>
              </a:rPr>
              <a:t>shown </a:t>
            </a:r>
            <a:r>
              <a:rPr lang="es-ES" altLang="es-ES" sz="800" dirty="0" err="1" smtClean="0">
                <a:solidFill>
                  <a:srgbClr val="00FFFF"/>
                </a:solidFill>
              </a:rPr>
              <a:t>here</a:t>
            </a:r>
            <a:endParaRPr lang="es-ES" sz="800" dirty="0">
              <a:solidFill>
                <a:srgbClr val="00FFFF"/>
              </a:solidFill>
            </a:endParaRPr>
          </a:p>
        </p:txBody>
      </p:sp>
      <p:cxnSp>
        <p:nvCxnSpPr>
          <p:cNvPr id="26" name="Conector angular 25"/>
          <p:cNvCxnSpPr>
            <a:endCxn id="21" idx="1"/>
          </p:cNvCxnSpPr>
          <p:nvPr/>
        </p:nvCxnSpPr>
        <p:spPr>
          <a:xfrm rot="16200000" flipH="1">
            <a:off x="408551" y="4366112"/>
            <a:ext cx="1183316" cy="633283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6" grpId="0"/>
      <p:bldP spid="1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595" y="1105072"/>
            <a:ext cx="8811405" cy="3456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8" name="Grupo 7"/>
          <p:cNvGrpSpPr/>
          <p:nvPr/>
        </p:nvGrpSpPr>
        <p:grpSpPr>
          <a:xfrm>
            <a:off x="162000" y="1372387"/>
            <a:ext cx="8798574" cy="2300597"/>
            <a:chOff x="342900" y="1872555"/>
            <a:chExt cx="12039601" cy="3148056"/>
          </a:xfrm>
        </p:grpSpPr>
        <p:cxnSp>
          <p:nvCxnSpPr>
            <p:cNvPr id="9" name="Conector recto 8"/>
            <p:cNvCxnSpPr>
              <a:cxnSpLocks noChangeAspect="1"/>
            </p:cNvCxnSpPr>
            <p:nvPr/>
          </p:nvCxnSpPr>
          <p:spPr>
            <a:xfrm>
              <a:off x="342900" y="3429000"/>
              <a:ext cx="4178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>
              <a:grpSpLocks noChangeAspect="1"/>
            </p:cNvGrpSpPr>
            <p:nvPr/>
          </p:nvGrpSpPr>
          <p:grpSpPr>
            <a:xfrm>
              <a:off x="1971675" y="1872555"/>
              <a:ext cx="10410826" cy="3148056"/>
              <a:chOff x="1971675" y="1852611"/>
              <a:chExt cx="10476783" cy="316800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6448425" y="3418917"/>
                <a:ext cx="6000033" cy="10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1971675" y="1852611"/>
                <a:ext cx="3199366" cy="316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cxnSp>
        <p:nvCxnSpPr>
          <p:cNvPr id="13" name="Conector recto 12"/>
          <p:cNvCxnSpPr/>
          <p:nvPr/>
        </p:nvCxnSpPr>
        <p:spPr>
          <a:xfrm>
            <a:off x="8185879" y="2433629"/>
            <a:ext cx="774695" cy="5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10526" y="4360354"/>
            <a:ext cx="131545" cy="1315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Elipse 14"/>
          <p:cNvSpPr/>
          <p:nvPr/>
        </p:nvSpPr>
        <p:spPr>
          <a:xfrm>
            <a:off x="6626638" y="2745434"/>
            <a:ext cx="131545" cy="1315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4844649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Elipse 16"/>
          <p:cNvSpPr/>
          <p:nvPr/>
        </p:nvSpPr>
        <p:spPr>
          <a:xfrm>
            <a:off x="6630993" y="2466113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Elipse 17"/>
          <p:cNvSpPr/>
          <p:nvPr/>
        </p:nvSpPr>
        <p:spPr>
          <a:xfrm>
            <a:off x="4531551" y="2456832"/>
            <a:ext cx="143573" cy="12065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Elipse 18"/>
          <p:cNvSpPr/>
          <p:nvPr/>
        </p:nvSpPr>
        <p:spPr>
          <a:xfrm>
            <a:off x="5837737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723141" y="2466113"/>
            <a:ext cx="131545" cy="13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6722254" y="2835345"/>
                <a:ext cx="5947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(890)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54" y="2835345"/>
                <a:ext cx="594778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186" t="-3333" r="-92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𝑑𝑙𝑒𝑟</m:t>
                      </m:r>
                    </m:oMath>
                  </m:oMathPara>
                </a14:m>
                <a:endParaRPr lang="es-ES" sz="1200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1200" b="0" i="1" smtClean="0">
                    <a:ea typeface="Cambria Math" panose="02040503050406030204" pitchFamily="18" charset="0"/>
                  </a:rPr>
                  <a:t>  zero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de flecha 24"/>
          <p:cNvCxnSpPr/>
          <p:nvPr/>
        </p:nvCxnSpPr>
        <p:spPr>
          <a:xfrm flipH="1">
            <a:off x="4624451" y="2616055"/>
            <a:ext cx="259662" cy="165092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8" idx="4"/>
          </p:cNvCxnSpPr>
          <p:nvPr/>
        </p:nvCxnSpPr>
        <p:spPr>
          <a:xfrm flipH="1">
            <a:off x="4600678" y="2577487"/>
            <a:ext cx="2660" cy="168948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451589" y="1267583"/>
                <a:ext cx="936475" cy="392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50" b="0" smtClean="0">
                    <a:ea typeface="Cambria Math" panose="02040503050406030204" pitchFamily="18" charset="0"/>
                  </a:rPr>
                  <a:t>Sqrt(s)</a:t>
                </a:r>
                <a14:m>
                  <m:oMath xmlns:m="http://schemas.openxmlformats.org/officeDocument/2006/math">
                    <m:r>
                      <a:rPr lang="es-ES" sz="10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s-ES" sz="10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plane</m:t>
                    </m:r>
                  </m:oMath>
                </a14:m>
                <a:endParaRPr lang="es-ES" sz="1050" b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s-ES" sz="900" smtClean="0"/>
                  <a:t>(MeV</a:t>
                </a:r>
                <a:r>
                  <a:rPr lang="es-ES" sz="900" baseline="30000" smtClean="0"/>
                  <a:t>2</a:t>
                </a:r>
                <a:r>
                  <a:rPr lang="es-ES" sz="900" smtClean="0"/>
                  <a:t>)</a:t>
                </a:r>
                <a:endParaRPr lang="en-US" sz="90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9" y="1267583"/>
                <a:ext cx="936475" cy="392415"/>
              </a:xfrm>
              <a:prstGeom prst="rect">
                <a:avLst/>
              </a:prstGeom>
              <a:blipFill rotWithShape="0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ipse 33"/>
          <p:cNvSpPr>
            <a:spLocks noChangeAspect="1"/>
          </p:cNvSpPr>
          <p:nvPr/>
        </p:nvSpPr>
        <p:spPr>
          <a:xfrm>
            <a:off x="2474543" y="2474035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/>
          <p:cNvSpPr>
            <a:spLocks noChangeAspect="1"/>
          </p:cNvSpPr>
          <p:nvPr/>
        </p:nvSpPr>
        <p:spPr>
          <a:xfrm>
            <a:off x="3167384" y="2478790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sub>
                          </m:sSub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80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900" smtClean="0">
                    <a:solidFill>
                      <a:schemeClr val="accent1"/>
                    </a:solidFill>
                    <a:sym typeface="Symbol" pitchFamily="18" charset="2"/>
                  </a:rPr>
                  <a:t>|s|=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9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9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9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40899" y="643633"/>
            <a:ext cx="5740320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Analyticity is expressed in the </a:t>
            </a:r>
            <a:r>
              <a:rPr lang="en-US" i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-variable, </a:t>
            </a:r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not in Sqrt(s)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s-ES" sz="20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Important </a:t>
                </a:r>
                <a:r>
                  <a:rPr lang="es-ES" sz="20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</a:t>
                </a:r>
                <a:r>
                  <a:rPr lang="es-ES" sz="20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</a:p>
              <a:p>
                <a:pPr defTabSz="992464"/>
                <a:r>
                  <a:rPr lang="es-ES" sz="200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</a:t>
                </a:r>
                <a:r>
                  <a:rPr lang="es-ES" sz="20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he</a:t>
                </a:r>
                <a:r>
                  <a:rPr lang="es-ES" sz="20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𝜅</m:t>
                    </m:r>
                    <m:sSubSup>
                      <m:sSubSupPr>
                        <m:ctrlPr>
                          <a:rPr lang="es-ES_tradnl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s-ES" sz="20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7</m:t>
                    </m:r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00)</m:t>
                    </m:r>
                  </m:oMath>
                </a14:m>
                <a:endParaRPr lang="en-US" sz="2000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blipFill rotWithShape="0">
                <a:blip r:embed="rId13"/>
                <a:stretch>
                  <a:fillRect l="-2990" t="-3390" b="-127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216400" y="4718879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 behavior </a:t>
            </a:r>
            <a:r>
              <a:rPr lang="es-ES" sz="140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(chiral symmetry)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216400" y="2638815"/>
            <a:ext cx="6744174" cy="2833220"/>
            <a:chOff x="2216400" y="2638815"/>
            <a:chExt cx="6744174" cy="2833220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854940" y="2638815"/>
              <a:ext cx="682446" cy="165092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2216400" y="5094861"/>
              <a:ext cx="6744174" cy="37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202" tIns="49603" rIns="99202" bIns="49603">
              <a:spAutoFit/>
            </a:bodyPr>
            <a:lstStyle/>
            <a:p>
              <a:pPr marL="285750" indent="-285750" defTabSz="992464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Subthreshold behavior </a:t>
              </a:r>
              <a:r>
                <a:rPr lang="es-ES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</a:t>
              </a:r>
              <a:r>
                <a:rPr lang="es-ES" sz="1400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chiral symmetry →Adler zeros)</a:t>
              </a:r>
              <a:endParaRPr lang="en-US" sz="1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216400" y="2597657"/>
            <a:ext cx="6744174" cy="3219373"/>
            <a:chOff x="2216400" y="2597657"/>
            <a:chExt cx="6744174" cy="3219373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3246311" y="2597657"/>
              <a:ext cx="1261467" cy="1717957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/>
            <p:cNvGrpSpPr/>
            <p:nvPr/>
          </p:nvGrpSpPr>
          <p:grpSpPr>
            <a:xfrm>
              <a:off x="2216400" y="3464275"/>
              <a:ext cx="6744174" cy="2352755"/>
              <a:chOff x="2216400" y="3464275"/>
              <a:chExt cx="6744174" cy="2352755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>
                <a:off x="3215513" y="3464275"/>
                <a:ext cx="1277033" cy="892497"/>
              </a:xfrm>
              <a:prstGeom prst="straightConnector1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2216400" y="5439856"/>
                <a:ext cx="6744174" cy="377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9202" tIns="49603" rIns="99202" bIns="49603">
                <a:spAutoFit/>
              </a:bodyPr>
              <a:lstStyle/>
              <a:p>
                <a:pPr marL="285750" indent="-285750" defTabSz="992464"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Other cuts </a:t>
                </a:r>
                <a:r>
                  <a:rPr lang="es-E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(</a:t>
                </a:r>
                <a:r>
                  <a:rPr lang="es-ES" sz="1400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Left &amp; circular)</a:t>
                </a:r>
                <a:endParaRPr lang="en-US" sz="14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ángulo 51"/>
              <p:cNvSpPr/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_tradnl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_tradnl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𝜅</m:t>
                          </m:r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(700)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á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/>
          <p:nvPr/>
        </p:nvCxnSpPr>
        <p:spPr>
          <a:xfrm flipH="1">
            <a:off x="4668948" y="2597657"/>
            <a:ext cx="1168789" cy="169207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28411" y="6353977"/>
            <a:ext cx="4555701" cy="4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Less important for other resonances…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216400" y="5794015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Avoid spurious singularities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81384" y="1154039"/>
            <a:ext cx="4080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2464"/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partial </a:t>
            </a:r>
            <a:r>
              <a:rPr lang="en-US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waves and different masses, additional 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circular cut </a:t>
            </a:r>
          </a:p>
        </p:txBody>
      </p:sp>
    </p:spTree>
    <p:extLst>
      <p:ext uri="{BB962C8B-B14F-4D97-AF65-F5344CB8AC3E}">
        <p14:creationId xmlns:p14="http://schemas.microsoft.com/office/powerpoint/2010/main" val="2682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77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7971" y="548680"/>
            <a:ext cx="844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Since interested in the resonance region, we use minimal number of subtractions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4014" y="1222003"/>
            <a:ext cx="378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Defining the s↔u symmetric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anti-symmetric amplitudes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at t=0 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18754"/>
            <a:ext cx="4104456" cy="15401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6423" y="2790310"/>
            <a:ext cx="564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need one subtraction for the symmetric amplitude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-2828"/>
          <a:stretch/>
        </p:blipFill>
        <p:spPr>
          <a:xfrm>
            <a:off x="200187" y="3211512"/>
            <a:ext cx="8856056" cy="10095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0660" y="439839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none for the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antisymmetric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8" y="4945024"/>
            <a:ext cx="5955990" cy="884553"/>
          </a:xfrm>
          <a:prstGeom prst="rect">
            <a:avLst/>
          </a:prstGeom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0"/>
            <a:ext cx="5047422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relations for </a:t>
            </a:r>
            <a:r>
              <a:rPr lang="es-E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π</a:t>
            </a:r>
            <a:r>
              <a:rPr lang="es-E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scattering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6778632" y="6184880"/>
                <a:ext cx="19873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614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Σ</m:t>
                        </m:r>
                      </m:e>
                      <m:sub>
                        <m: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m</a:t>
                </a:r>
                <a:r>
                  <a:rPr lang="el-GR" sz="1600" baseline="-250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π</a:t>
                </a:r>
                <a:r>
                  <a:rPr lang="es-ES" sz="1600" baseline="300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+m</a:t>
                </a:r>
                <a:r>
                  <a:rPr lang="es-ES" sz="1600" baseline="-250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</a:t>
                </a:r>
                <a:r>
                  <a:rPr lang="es-ES" sz="1600" baseline="300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2</a:t>
                </a:r>
                <a:endParaRPr lang="en-US" sz="1600" baseline="300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2" y="6184880"/>
                <a:ext cx="1987339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84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6723" y="181116"/>
            <a:ext cx="4310218" cy="2126415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" sz="1400" b="1" u="sng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dispersión relations,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 a constrained fit</a:t>
            </a: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 </a:t>
            </a:r>
            <a:r>
              <a:rPr lang="es-ES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PRD93,074025 (2016)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13106" y="245708"/>
            <a:ext cx="3397463" cy="13108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Dispersion Relation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0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z="20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up to 1.6 GeV</a:t>
            </a:r>
            <a:endParaRPr lang="es-ES" sz="2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68250" y="2805929"/>
            <a:ext cx="3692753" cy="1423436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First observation: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relations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satisfied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Particularly at high energies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26171" y="5083359"/>
            <a:ext cx="3694472" cy="1088688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 we use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Dispersion Relations as CONSTRAINTS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fits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8713" y="147692"/>
            <a:ext cx="3940781" cy="6576925"/>
            <a:chOff x="665078" y="162741"/>
            <a:chExt cx="4608525" cy="725136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78" y="3852973"/>
              <a:ext cx="4608525" cy="356113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2" y="162741"/>
              <a:ext cx="4602661" cy="355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3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081" y="-32220"/>
            <a:ext cx="6858171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Dispersive/Analytic  Approach for </a:t>
            </a:r>
            <a:r>
              <a:rPr lang="el-GR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and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sz="1796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43319" y="323277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701" y="313718"/>
            <a:ext cx="8539424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 Data (UFD).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Estimation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statistical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SYSTEMATIC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errors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439385"/>
            <a:ext cx="3518987" cy="1009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sym typeface="Symbol" pitchFamily="18" charset="2"/>
              </a:rPr>
              <a:t>Forward Dispersion Relations: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latin typeface="Arial" charset="0"/>
                <a:sym typeface="Symbol" pitchFamily="18" charset="2"/>
              </a:rPr>
              <a:t>Left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cut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easy</a:t>
            </a:r>
            <a:r>
              <a:rPr lang="es-ES" sz="1400" dirty="0" smtClean="0">
                <a:latin typeface="Arial" charset="0"/>
                <a:sym typeface="Symbol" pitchFamily="18" charset="2"/>
              </a:rPr>
              <a:t> to </a:t>
            </a:r>
            <a:r>
              <a:rPr lang="es-ES" sz="1400" dirty="0" err="1" smtClean="0">
                <a:latin typeface="Arial" charset="0"/>
                <a:sym typeface="Symbol" pitchFamily="18" charset="2"/>
              </a:rPr>
              <a:t>rewrite</a:t>
            </a:r>
            <a:endParaRPr lang="es-ES" sz="1400" dirty="0" smtClean="0"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sym typeface="Symbol" pitchFamily="18" charset="2"/>
              </a:rPr>
              <a:t>Relate amplitudes, not partial </a:t>
            </a:r>
            <a:r>
              <a:rPr lang="en-US" sz="1400" dirty="0" smtClean="0">
                <a:latin typeface="Arial" charset="0"/>
                <a:sym typeface="Symbol" pitchFamily="18" charset="2"/>
              </a:rPr>
              <a:t>waves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sym typeface="Symbol" pitchFamily="18" charset="2"/>
              </a:rPr>
              <a:t>Not direct access to pole 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923928" y="1107202"/>
            <a:ext cx="4035027" cy="1733748"/>
            <a:chOff x="3923928" y="1107202"/>
            <a:chExt cx="4035027" cy="17337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95936" y="1107202"/>
              <a:ext cx="3963019" cy="3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127" tIns="42565" rIns="85127" bIns="42565">
              <a:spAutoFit/>
            </a:bodyPr>
            <a:lstStyle/>
            <a:p>
              <a:pPr marL="285750" indent="-285750" defTabSz="851657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As </a:t>
              </a:r>
              <a:r>
                <a:rPr lang="el-GR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K </a:t>
              </a:r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checks: Small inconsistencies. 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923928" y="1122665"/>
              <a:ext cx="156936" cy="1718285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011678" y="1576825"/>
            <a:ext cx="3586313" cy="5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 constraints: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consistent fits up to 1.6 GeV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462989" y="1927457"/>
            <a:ext cx="1605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800" dirty="0" smtClean="0">
                <a:solidFill>
                  <a:srgbClr val="00FFFF"/>
                </a:solidFill>
              </a:rPr>
              <a:t>JRP, </a:t>
            </a:r>
            <a:r>
              <a:rPr lang="en-US" sz="800" dirty="0" err="1" smtClean="0">
                <a:solidFill>
                  <a:srgbClr val="00FFFF"/>
                </a:solidFill>
              </a:rPr>
              <a:t>A.Rodas,Phys.Rev</a:t>
            </a:r>
            <a:r>
              <a:rPr lang="es-ES" sz="800" dirty="0">
                <a:solidFill>
                  <a:srgbClr val="00FFFF"/>
                </a:solidFill>
              </a:rPr>
              <a:t>. D93 (2016</a:t>
            </a:r>
            <a:r>
              <a:rPr lang="es-ES" sz="800" dirty="0" smtClean="0">
                <a:solidFill>
                  <a:srgbClr val="00FFFF"/>
                </a:solidFill>
              </a:rPr>
              <a:t>)</a:t>
            </a:r>
            <a:endParaRPr lang="es-ES" sz="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9.4|19.5|4.7|10.1|15.6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9.4|2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8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16204</TotalTime>
  <Words>3645</Words>
  <Application>Microsoft Office PowerPoint</Application>
  <PresentationFormat>Presentación en pantalla (4:3)</PresentationFormat>
  <Paragraphs>520</Paragraphs>
  <Slides>41</Slides>
  <Notes>1</Notes>
  <HiddenSlides>3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Tema de Office</vt:lpstr>
      <vt:lpstr>1_Default Design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423</cp:revision>
  <dcterms:created xsi:type="dcterms:W3CDTF">2017-06-15T10:03:55Z</dcterms:created>
  <dcterms:modified xsi:type="dcterms:W3CDTF">2019-02-26T17:48:42Z</dcterms:modified>
</cp:coreProperties>
</file>