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1" r:id="rId2"/>
    <p:sldId id="270" r:id="rId3"/>
    <p:sldId id="261" r:id="rId4"/>
    <p:sldId id="269" r:id="rId5"/>
    <p:sldId id="259" r:id="rId6"/>
    <p:sldId id="271" r:id="rId7"/>
    <p:sldId id="28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3" autoAdjust="0"/>
  </p:normalViewPr>
  <p:slideViewPr>
    <p:cSldViewPr snapToGrid="0" snapToObjects="1"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C6C3B-013B-4D20-A75D-2C22E26256CB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83E8-89F6-4D3C-97E0-6693F0DA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83E8-89F6-4D3C-97E0-6693F0DAA6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83E8-89F6-4D3C-97E0-6693F0DAA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4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7D95-31F3-AC49-A7F3-709EF52B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8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622"/>
            <a:ext cx="9144000" cy="11922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600" b="1" i="1" dirty="0" smtClean="0"/>
              <a:t>Лев Митрофанович Бараков </a:t>
            </a:r>
            <a:br>
              <a:rPr lang="ru-RU" sz="3600" b="1" i="1" dirty="0" smtClean="0"/>
            </a:br>
            <a:r>
              <a:rPr lang="ru-RU" sz="3600" b="1" i="1" dirty="0" smtClean="0"/>
              <a:t>Метод ядерных фотоэмульсий  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118" y="1431399"/>
            <a:ext cx="2671763" cy="2700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896" y="1458128"/>
            <a:ext cx="220370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Поиск монополя Дирака на 70 ГэВ протонном синхротроне</a:t>
            </a:r>
          </a:p>
          <a:p>
            <a:pPr algn="ctr"/>
            <a:r>
              <a:rPr lang="ru-RU" sz="2000" b="1" i="1" dirty="0" smtClean="0"/>
              <a:t>1972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342131" y="4895973"/>
            <a:ext cx="220370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К-мезон  на ВЭПП-2М</a:t>
            </a:r>
          </a:p>
          <a:p>
            <a:pPr algn="ctr"/>
            <a:r>
              <a:rPr lang="ru-RU" sz="2000" b="1" i="1" dirty="0" smtClean="0"/>
              <a:t>1975-1976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0896" y="5335431"/>
            <a:ext cx="220370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/>
              <a:t>Φ</a:t>
            </a:r>
            <a:r>
              <a:rPr lang="ru-RU" sz="2000" b="1" i="1" dirty="0"/>
              <a:t>-мезон </a:t>
            </a:r>
            <a:r>
              <a:rPr lang="ru-RU" sz="2000" b="1" i="1" dirty="0" smtClean="0"/>
              <a:t> на ВЭПП-2М</a:t>
            </a:r>
          </a:p>
          <a:p>
            <a:pPr algn="ctr"/>
            <a:r>
              <a:rPr lang="ru-RU" sz="2000" b="1" i="1" dirty="0" smtClean="0"/>
              <a:t>1975-1976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0896" y="3264757"/>
            <a:ext cx="220370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Магнитный момент сигма гиперона на ВЭПП-3 </a:t>
            </a:r>
          </a:p>
          <a:p>
            <a:pPr algn="ctr"/>
            <a:r>
              <a:rPr lang="ru-RU" sz="2000" b="1" i="1" dirty="0" smtClean="0"/>
              <a:t>1969</a:t>
            </a:r>
          </a:p>
          <a:p>
            <a:pPr algn="ctr"/>
            <a:r>
              <a:rPr lang="ru-RU" sz="2000" b="1" i="1" dirty="0" smtClean="0"/>
              <a:t>Проект ?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2304" y="1431399"/>
            <a:ext cx="2334768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Магнитный момент лямбда </a:t>
            </a:r>
            <a:r>
              <a:rPr lang="ru-RU" sz="2000" b="1" i="1" dirty="0"/>
              <a:t>гиперона </a:t>
            </a:r>
            <a:r>
              <a:rPr lang="ru-RU" sz="2000" b="1" i="1" dirty="0" smtClean="0"/>
              <a:t>на </a:t>
            </a:r>
            <a:r>
              <a:rPr lang="ru-RU" sz="2000" b="1" i="1" dirty="0"/>
              <a:t>70 ГэВ протонном синхротроне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1974</a:t>
            </a:r>
          </a:p>
          <a:p>
            <a:pPr algn="ctr"/>
            <a:r>
              <a:rPr lang="ru-RU" sz="2000" b="1" i="1" dirty="0" smtClean="0"/>
              <a:t>Проект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2304" y="4250866"/>
            <a:ext cx="233476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Выход антипротонов на </a:t>
            </a:r>
            <a:r>
              <a:rPr lang="ru-RU" sz="2000" b="1" i="1" dirty="0"/>
              <a:t>70 ГэВ протонном синхротроне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1979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70147" y="4113745"/>
            <a:ext cx="22037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Знакомство 1968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516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800" b="1" i="1" dirty="0" smtClean="0"/>
              <a:t>Измерение массы заряженных </a:t>
            </a:r>
            <a:r>
              <a:rPr lang="ru-RU" sz="2800" b="1" i="1" dirty="0" err="1" smtClean="0"/>
              <a:t>каонов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>(</a:t>
            </a:r>
            <a:r>
              <a:rPr lang="en-US" sz="2000" b="1" i="1" dirty="0" err="1" smtClean="0"/>
              <a:t>Nucl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Phys</a:t>
            </a:r>
            <a:r>
              <a:rPr lang="ru-RU" sz="2000" b="1" i="1" dirty="0" smtClean="0"/>
              <a:t>.</a:t>
            </a:r>
            <a:r>
              <a:rPr lang="en-US" sz="2000" b="1" i="1" dirty="0" smtClean="0"/>
              <a:t>B148 </a:t>
            </a:r>
            <a:r>
              <a:rPr lang="en-US" sz="2000" b="1" i="1" dirty="0"/>
              <a:t>(1979) 53-60</a:t>
            </a:r>
            <a:r>
              <a:rPr lang="ru-RU" sz="2800" b="1" i="1" dirty="0" smtClean="0"/>
              <a:t>)</a:t>
            </a:r>
            <a:endParaRPr lang="en-US" sz="2800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1507" y="1222744"/>
            <a:ext cx="2801649" cy="2789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/>
              <a:t>Метод резонансной деполяризации для измерения энергии пучков</a:t>
            </a:r>
          </a:p>
          <a:p>
            <a:pPr marL="0" indent="0" algn="ctr">
              <a:buNone/>
            </a:pPr>
            <a:r>
              <a:rPr lang="ru-RU" sz="2000" b="1" i="1" dirty="0" smtClean="0"/>
              <a:t>Калибровка эмульсии моноэнергетическими 40 МэВ </a:t>
            </a:r>
            <a:r>
              <a:rPr lang="ru-RU" sz="2000" b="1" i="1" dirty="0"/>
              <a:t>протонами </a:t>
            </a:r>
            <a:r>
              <a:rPr lang="ru-RU" sz="2000" b="1" i="1" dirty="0" smtClean="0"/>
              <a:t>на установке НАП-М</a:t>
            </a:r>
            <a:endParaRPr lang="ru-RU" sz="2000" b="1" i="1" dirty="0"/>
          </a:p>
          <a:p>
            <a:pPr marL="0" indent="0" algn="ctr">
              <a:buNone/>
            </a:pPr>
            <a:r>
              <a:rPr lang="ru-RU" sz="2000" b="1" i="1" dirty="0" smtClean="0"/>
              <a:t>Измерение кинетической энергии положительно заряжённых канонов по пробегу в эмульсии</a:t>
            </a:r>
            <a:endParaRPr lang="ru-RU" sz="2000" b="1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401377" y="2854455"/>
            <a:ext cx="5238847" cy="1702206"/>
            <a:chOff x="3401377" y="3680993"/>
            <a:chExt cx="5238847" cy="1702206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428270" y="5058426"/>
              <a:ext cx="5109126" cy="32477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600" b="1" i="1" dirty="0" smtClean="0"/>
                <a:t>Энергетические спектры положительных канонов </a:t>
              </a:r>
              <a:endParaRPr lang="ru-RU" sz="1600" b="1" i="1" dirty="0"/>
            </a:p>
            <a:p>
              <a:pPr marL="0" indent="0" algn="ctr">
                <a:buNone/>
              </a:pPr>
              <a:endParaRPr lang="ru-RU" sz="20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1377" y="3686505"/>
              <a:ext cx="2500313" cy="13858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9911" y="3680993"/>
              <a:ext cx="2500313" cy="134778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340417" y="951612"/>
            <a:ext cx="5452207" cy="2013886"/>
            <a:chOff x="3340417" y="1587675"/>
            <a:chExt cx="5452207" cy="2013886"/>
          </a:xfrm>
        </p:grpSpPr>
        <p:grpSp>
          <p:nvGrpSpPr>
            <p:cNvPr id="23" name="Group 22"/>
            <p:cNvGrpSpPr/>
            <p:nvPr/>
          </p:nvGrpSpPr>
          <p:grpSpPr>
            <a:xfrm>
              <a:off x="3340417" y="1587675"/>
              <a:ext cx="5452207" cy="2013886"/>
              <a:chOff x="3340417" y="1587675"/>
              <a:chExt cx="5452207" cy="201388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417" y="1587675"/>
                <a:ext cx="2463165" cy="172021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5661" y="1621965"/>
                <a:ext cx="2451735" cy="1685925"/>
              </a:xfrm>
              <a:prstGeom prst="rect">
                <a:avLst/>
              </a:prstGeom>
            </p:spPr>
          </p:pic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683498" y="3178838"/>
                <a:ext cx="5109126" cy="422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600" b="1" i="1" dirty="0" smtClean="0"/>
                  <a:t> Резонансная деполяризация пучка позитронов </a:t>
                </a:r>
                <a:endParaRPr lang="ru-RU" sz="1600" b="1" i="1" dirty="0"/>
              </a:p>
              <a:p>
                <a:pPr marL="0" indent="0" algn="ctr">
                  <a:buNone/>
                </a:pPr>
                <a:endParaRPr lang="ru-RU" sz="2000" b="1" i="1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4670655" y="1621965"/>
              <a:ext cx="0" cy="155687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63293" y="1660478"/>
              <a:ext cx="0" cy="151836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Изображение 10" descr="PDG_mKch_Chi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" y="4270412"/>
            <a:ext cx="2702699" cy="2120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006871" y="4483858"/>
            <a:ext cx="3951923" cy="19573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46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800" b="1" i="1" dirty="0" smtClean="0"/>
              <a:t>Проекты экспериментов по измерению магнитных моментов </a:t>
            </a:r>
            <a:r>
              <a:rPr lang="en-US" sz="2800" b="1" i="1" dirty="0" smtClean="0"/>
              <a:t>Ʃ</a:t>
            </a:r>
            <a:r>
              <a:rPr lang="ru-RU" sz="2800" b="1" i="1" baseline="30000" dirty="0" smtClean="0"/>
              <a:t>+ </a:t>
            </a:r>
            <a:r>
              <a:rPr lang="ru-RU" sz="2800" b="1" i="1" dirty="0"/>
              <a:t>,</a:t>
            </a:r>
            <a:r>
              <a:rPr lang="ru-RU" sz="2800" b="1" i="1" dirty="0" smtClean="0"/>
              <a:t> </a:t>
            </a:r>
            <a:r>
              <a:rPr lang="el-GR" sz="2800" b="1" i="1" dirty="0" smtClean="0"/>
              <a:t>Λ</a:t>
            </a:r>
            <a:r>
              <a:rPr lang="en-US" sz="2800" b="1" i="1" baseline="30000" dirty="0" smtClean="0"/>
              <a:t>0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- гиперонов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60" y="1487170"/>
            <a:ext cx="3512820" cy="486918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701210"/>
            <a:ext cx="4270248" cy="4409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i="1" dirty="0" smtClean="0"/>
              <a:t>ВЭПП-3 введённый пучок </a:t>
            </a:r>
          </a:p>
          <a:p>
            <a:pPr marL="0" indent="0">
              <a:buNone/>
            </a:pPr>
            <a:r>
              <a:rPr lang="ru-RU" sz="2000" b="1" i="1" dirty="0" smtClean="0"/>
              <a:t>           </a:t>
            </a:r>
            <a:r>
              <a:rPr lang="el-GR" sz="2000" b="1" i="1" dirty="0" smtClean="0"/>
              <a:t>γ</a:t>
            </a:r>
            <a:r>
              <a:rPr lang="ru-RU" sz="2000" b="1" i="1" dirty="0" smtClean="0"/>
              <a:t> + </a:t>
            </a:r>
            <a:r>
              <a:rPr lang="en-US" sz="2000" b="1" i="1" dirty="0" smtClean="0"/>
              <a:t>p </a:t>
            </a:r>
            <a:r>
              <a:rPr lang="el-GR" sz="2000" b="1" i="1" dirty="0" smtClean="0"/>
              <a:t>→</a:t>
            </a:r>
            <a:r>
              <a:rPr lang="en-US" sz="2000" b="1" i="1" dirty="0" smtClean="0"/>
              <a:t> Ʃ</a:t>
            </a:r>
            <a:r>
              <a:rPr lang="en-US" sz="2000" b="1" i="1" baseline="30000" dirty="0" smtClean="0"/>
              <a:t>+</a:t>
            </a:r>
            <a:r>
              <a:rPr lang="ru-RU" sz="2000" b="1" i="1" dirty="0" smtClean="0"/>
              <a:t> +</a:t>
            </a:r>
            <a:r>
              <a:rPr lang="en-US" sz="2000" b="1" i="1" dirty="0" smtClean="0"/>
              <a:t> K</a:t>
            </a:r>
            <a:r>
              <a:rPr lang="en-US" sz="2000" b="1" i="1" baseline="30000" dirty="0"/>
              <a:t> </a:t>
            </a:r>
            <a:r>
              <a:rPr lang="en-US" sz="2000" b="1" i="1" baseline="30000" dirty="0" smtClean="0"/>
              <a:t>0 </a:t>
            </a:r>
            <a:r>
              <a:rPr lang="ru-RU" sz="2000" b="1" i="1" baseline="30000" dirty="0" smtClean="0"/>
              <a:t>              </a:t>
            </a:r>
            <a:r>
              <a:rPr lang="en-US" sz="2000" b="1" i="1" dirty="0" smtClean="0"/>
              <a:t>E</a:t>
            </a:r>
            <a:r>
              <a:rPr lang="el-GR" sz="2000" b="1" i="1" baseline="-25000" dirty="0" smtClean="0"/>
              <a:t>γ</a:t>
            </a:r>
            <a:r>
              <a:rPr lang="en-US" sz="2000" b="1" i="1" dirty="0" smtClean="0"/>
              <a:t> = 1.35 </a:t>
            </a:r>
            <a:r>
              <a:rPr lang="ru-RU" sz="2000" b="1" i="1" dirty="0" smtClean="0"/>
              <a:t>ГэВ  с</a:t>
            </a:r>
            <a:r>
              <a:rPr lang="el-GR" sz="2000" b="1" i="1" dirty="0"/>
              <a:t>τ</a:t>
            </a:r>
            <a:r>
              <a:rPr lang="ru-RU" sz="2000" b="1" i="1" dirty="0"/>
              <a:t> =2.4 </a:t>
            </a:r>
            <a:r>
              <a:rPr lang="ru-RU" sz="2000" b="1" i="1" dirty="0" smtClean="0"/>
              <a:t>см</a:t>
            </a:r>
            <a:endParaRPr lang="en-US" sz="2000" b="1" i="1" baseline="30000" dirty="0" smtClean="0"/>
          </a:p>
          <a:p>
            <a:pPr marL="0" indent="0">
              <a:buNone/>
            </a:pPr>
            <a:r>
              <a:rPr lang="en-US" sz="2000" b="1" i="1" baseline="30000" dirty="0" smtClean="0"/>
              <a:t>                      </a:t>
            </a:r>
            <a:r>
              <a:rPr lang="ru-RU" sz="2000" b="1" i="1" baseline="30000" dirty="0" smtClean="0"/>
              <a:t>                 </a:t>
            </a:r>
            <a:r>
              <a:rPr lang="en-US" sz="2000" b="1" i="1" baseline="30000" dirty="0" smtClean="0"/>
              <a:t> </a:t>
            </a:r>
            <a:r>
              <a:rPr lang="en-US" sz="2000" b="1" baseline="30000" dirty="0" smtClean="0"/>
              <a:t>I</a:t>
            </a:r>
            <a:r>
              <a:rPr lang="el-GR" sz="2000" b="1" i="1" dirty="0" smtClean="0"/>
              <a:t>→</a:t>
            </a:r>
            <a:r>
              <a:rPr lang="en-US" sz="2000" b="1" i="1" dirty="0" smtClean="0"/>
              <a:t> </a:t>
            </a:r>
            <a:r>
              <a:rPr lang="en-US" sz="2000" b="1" i="1" dirty="0"/>
              <a:t>p</a:t>
            </a:r>
            <a:r>
              <a:rPr lang="en-US" sz="2000" b="1" i="1" dirty="0" smtClean="0"/>
              <a:t> + </a:t>
            </a:r>
            <a:r>
              <a:rPr lang="el-GR" sz="2000" b="1" i="1" dirty="0"/>
              <a:t>π</a:t>
            </a:r>
            <a:r>
              <a:rPr lang="en-US" sz="2000" b="1" i="1" baseline="30000" dirty="0"/>
              <a:t> </a:t>
            </a:r>
            <a:r>
              <a:rPr lang="en-US" sz="2000" b="1" i="1" baseline="30000" dirty="0" smtClean="0"/>
              <a:t>0</a:t>
            </a:r>
          </a:p>
          <a:p>
            <a:pPr marL="0" indent="0">
              <a:buNone/>
            </a:pPr>
            <a:r>
              <a:rPr lang="ru-RU" sz="2000" b="1" i="1" dirty="0" smtClean="0"/>
              <a:t>70 </a:t>
            </a:r>
            <a:r>
              <a:rPr lang="ru-RU" sz="2000" b="1" i="1" dirty="0"/>
              <a:t>ГэВ </a:t>
            </a:r>
            <a:r>
              <a:rPr lang="ru-RU" sz="2000" b="1" i="1" dirty="0" smtClean="0"/>
              <a:t>протонный синхротрон</a:t>
            </a:r>
            <a:endParaRPr lang="ru-RU" sz="2000" b="1" i="1" dirty="0"/>
          </a:p>
          <a:p>
            <a:pPr marL="0" indent="0">
              <a:buNone/>
            </a:pPr>
            <a:r>
              <a:rPr lang="ru-RU" sz="2000" b="1" i="1" dirty="0" smtClean="0"/>
              <a:t>           </a:t>
            </a:r>
            <a:r>
              <a:rPr lang="el-GR" sz="2000" b="1" i="1" dirty="0" smtClean="0"/>
              <a:t>π</a:t>
            </a:r>
            <a:r>
              <a:rPr lang="en-US" sz="2000" b="1" i="1" baseline="30000" dirty="0" smtClean="0"/>
              <a:t> </a:t>
            </a:r>
            <a:r>
              <a:rPr lang="ru-RU" sz="2000" b="1" i="1" baseline="30000" dirty="0" smtClean="0"/>
              <a:t>-</a:t>
            </a:r>
            <a:r>
              <a:rPr lang="en-US" sz="2000" b="1" i="1" baseline="30000" dirty="0" smtClean="0"/>
              <a:t> </a:t>
            </a:r>
            <a:r>
              <a:rPr lang="ru-RU" sz="2000" b="1" i="1" dirty="0"/>
              <a:t>+ </a:t>
            </a:r>
            <a:r>
              <a:rPr lang="en-US" sz="2000" b="1" i="1" dirty="0"/>
              <a:t>p </a:t>
            </a:r>
            <a:r>
              <a:rPr lang="el-GR" sz="2000" b="1" i="1" dirty="0"/>
              <a:t>→</a:t>
            </a:r>
            <a:r>
              <a:rPr lang="en-US" sz="2000" b="1" i="1" dirty="0"/>
              <a:t> </a:t>
            </a:r>
            <a:r>
              <a:rPr lang="el-GR" sz="2000" b="1" i="1" dirty="0" smtClean="0"/>
              <a:t>Λ</a:t>
            </a:r>
            <a:r>
              <a:rPr lang="en-US" sz="2000" b="1" i="1" baseline="30000" dirty="0"/>
              <a:t>0</a:t>
            </a:r>
            <a:r>
              <a:rPr lang="ru-RU" sz="2000" b="1" i="1" dirty="0" smtClean="0"/>
              <a:t> </a:t>
            </a:r>
            <a:r>
              <a:rPr lang="ru-RU" sz="2000" b="1" i="1" dirty="0"/>
              <a:t>+</a:t>
            </a:r>
            <a:r>
              <a:rPr lang="en-US" sz="2000" b="1" i="1" dirty="0"/>
              <a:t> K</a:t>
            </a:r>
            <a:r>
              <a:rPr lang="en-US" sz="2000" b="1" i="1" baseline="30000" dirty="0"/>
              <a:t> 0 </a:t>
            </a:r>
            <a:r>
              <a:rPr lang="ru-RU" sz="2000" b="1" i="1" baseline="30000" dirty="0" smtClean="0"/>
              <a:t>           </a:t>
            </a:r>
            <a:r>
              <a:rPr lang="en-US" sz="2000" b="1" i="1" dirty="0" smtClean="0"/>
              <a:t>E</a:t>
            </a:r>
            <a:r>
              <a:rPr lang="el-GR" sz="2000" b="1" i="1" baseline="-25000" dirty="0" smtClean="0"/>
              <a:t>π</a:t>
            </a:r>
            <a:r>
              <a:rPr lang="en-US" sz="2000" b="1" i="1" dirty="0" smtClean="0"/>
              <a:t> </a:t>
            </a:r>
            <a:r>
              <a:rPr lang="en-US" sz="2000" b="1" i="1" dirty="0"/>
              <a:t>= </a:t>
            </a:r>
            <a:r>
              <a:rPr lang="en-US" sz="2000" b="1" i="1" dirty="0" smtClean="0"/>
              <a:t>1.07 </a:t>
            </a:r>
            <a:r>
              <a:rPr lang="ru-RU" sz="2000" b="1" i="1" dirty="0" smtClean="0"/>
              <a:t>ГэВ</a:t>
            </a:r>
            <a:r>
              <a:rPr lang="en-US" sz="2000" b="1" i="1" dirty="0" smtClean="0"/>
              <a:t> </a:t>
            </a:r>
            <a:r>
              <a:rPr lang="ru-RU" sz="2000" b="1" i="1" dirty="0"/>
              <a:t>с</a:t>
            </a:r>
            <a:r>
              <a:rPr lang="el-GR" sz="2000" b="1" i="1" dirty="0"/>
              <a:t>τ</a:t>
            </a:r>
            <a:r>
              <a:rPr lang="ru-RU" sz="2000" b="1" i="1" dirty="0"/>
              <a:t> =7.9 </a:t>
            </a:r>
            <a:r>
              <a:rPr lang="ru-RU" sz="2000" b="1" i="1" dirty="0" smtClean="0"/>
              <a:t>см</a:t>
            </a:r>
          </a:p>
          <a:p>
            <a:pPr marL="0" indent="0">
              <a:buNone/>
            </a:pPr>
            <a:r>
              <a:rPr lang="en-US" sz="2000" b="1" i="1" dirty="0" smtClean="0"/>
              <a:t>                 </a:t>
            </a:r>
            <a:r>
              <a:rPr lang="ru-RU" sz="2000" b="1" i="1" dirty="0" smtClean="0"/>
              <a:t>          </a:t>
            </a:r>
            <a:r>
              <a:rPr lang="en-US" sz="2000" b="1" i="1" dirty="0" smtClean="0"/>
              <a:t> </a:t>
            </a:r>
            <a:r>
              <a:rPr lang="en-US" sz="2000" b="1" baseline="30000" dirty="0"/>
              <a:t>I</a:t>
            </a:r>
            <a:r>
              <a:rPr lang="el-GR" sz="2000" b="1" i="1" dirty="0"/>
              <a:t>→</a:t>
            </a:r>
            <a:r>
              <a:rPr lang="en-US" sz="2000" b="1" i="1" dirty="0"/>
              <a:t> p</a:t>
            </a:r>
            <a:r>
              <a:rPr lang="en-US" sz="2000" b="1" i="1" dirty="0" smtClean="0"/>
              <a:t> </a:t>
            </a:r>
            <a:r>
              <a:rPr lang="en-US" sz="2000" b="1" i="1" dirty="0"/>
              <a:t>+ </a:t>
            </a:r>
            <a:r>
              <a:rPr lang="el-GR" sz="2000" b="1" i="1" dirty="0"/>
              <a:t>π</a:t>
            </a:r>
            <a:r>
              <a:rPr lang="en-US" sz="2000" b="1" i="1" baseline="30000" dirty="0"/>
              <a:t> </a:t>
            </a:r>
            <a:r>
              <a:rPr lang="en-US" sz="2000" b="1" i="1" baseline="30000" dirty="0" smtClean="0"/>
              <a:t>-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Все эксперименты по измерению магнитных моментов гиперонов основываются на одних и тех же принципах: пучок поляризованных гиперонов проходит через магнитное поле и измеряется угол, на который повернётся вектор поляризации. Этот угол пропорционален магнитном моменту.</a:t>
            </a:r>
          </a:p>
          <a:p>
            <a:pPr marL="0" indent="0">
              <a:buNone/>
            </a:pPr>
            <a:r>
              <a:rPr lang="ru-RU" sz="2000" b="1" i="1" dirty="0" smtClean="0"/>
              <a:t>При энергии немного превышающей порог реакции гипероны рождаются сильно поляризованными в направлении перпендикуляра к плоскости рождения. </a:t>
            </a:r>
          </a:p>
          <a:p>
            <a:pPr marL="0" indent="0">
              <a:buNone/>
            </a:pPr>
            <a:r>
              <a:rPr lang="ru-RU" sz="2000" b="1" i="1" dirty="0" smtClean="0"/>
              <a:t>Конечное положение вектора поляризации определяется по асимметрии распада гиперона, обусловленной не сохранением чётности в слабых взаимодействия.</a:t>
            </a:r>
          </a:p>
          <a:p>
            <a:pPr marL="0" indent="0">
              <a:buNone/>
            </a:pPr>
            <a:r>
              <a:rPr lang="ru-RU" sz="2000" b="1" i="1" dirty="0" smtClean="0"/>
              <a:t>В качестве детектора распадов используется ядерная фотоэмульсия.</a:t>
            </a:r>
            <a:endParaRPr lang="en-US" sz="2000" b="1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1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7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800" b="1" i="1" dirty="0"/>
              <a:t>И</a:t>
            </a:r>
            <a:r>
              <a:rPr lang="ru-RU" sz="2800" b="1" i="1" dirty="0" smtClean="0"/>
              <a:t>змерению </a:t>
            </a:r>
            <a:r>
              <a:rPr lang="ru-RU" sz="2800" b="1" i="1" dirty="0"/>
              <a:t>магнитного момента </a:t>
            </a:r>
            <a:r>
              <a:rPr lang="en-US" sz="2800" b="1" i="1" dirty="0"/>
              <a:t>Ʃ</a:t>
            </a:r>
            <a:r>
              <a:rPr lang="ru-RU" sz="2800" b="1" i="1" baseline="30000" dirty="0"/>
              <a:t>+</a:t>
            </a:r>
            <a:r>
              <a:rPr lang="ru-RU" sz="2800" b="1" i="1" dirty="0"/>
              <a:t> - гиперона на ВЭПП-3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248" y="572270"/>
            <a:ext cx="8229600" cy="5496435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ВЭПП-3 ноябрь </a:t>
            </a:r>
            <a:r>
              <a:rPr lang="ru-RU" sz="2000" b="1" i="1" dirty="0"/>
              <a:t>1972-выпуск из кольца интенсивного пучка электронов для измерения магнитного момента</a:t>
            </a:r>
            <a:r>
              <a:rPr lang="ru-RU" sz="2000" b="1" i="1" dirty="0" smtClean="0"/>
              <a:t> </a:t>
            </a:r>
            <a:r>
              <a:rPr lang="en-US" sz="2000" b="1" i="1" dirty="0"/>
              <a:t>Ʃ</a:t>
            </a:r>
            <a:r>
              <a:rPr lang="en-US" sz="2000" b="1" i="1" baseline="30000" dirty="0"/>
              <a:t>+</a:t>
            </a:r>
            <a:r>
              <a:rPr lang="ru-RU" sz="2000" b="1" i="1" dirty="0"/>
              <a:t> </a:t>
            </a:r>
            <a:r>
              <a:rPr lang="ru-RU" sz="2000" b="1" i="1" dirty="0" smtClean="0"/>
              <a:t>- гиперона;</a:t>
            </a:r>
          </a:p>
          <a:p>
            <a:r>
              <a:rPr lang="ru-RU" sz="2000" b="1" i="1" dirty="0"/>
              <a:t>Получение сверхсильных магнитных полей взрывным </a:t>
            </a:r>
            <a:r>
              <a:rPr lang="ru-RU" sz="2000" b="1" i="1" dirty="0" smtClean="0"/>
              <a:t>методом</a:t>
            </a:r>
          </a:p>
          <a:p>
            <a:endParaRPr lang="ru-RU" sz="2000" b="1" i="1" dirty="0"/>
          </a:p>
          <a:p>
            <a:pPr marL="0" indent="0">
              <a:buNone/>
            </a:pPr>
            <a:endParaRPr lang="ru-RU" sz="2000" b="1" i="1" dirty="0" smtClean="0"/>
          </a:p>
          <a:p>
            <a:endParaRPr lang="en-US" sz="2000" b="1" i="1" dirty="0" smtClean="0"/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ru-RU" sz="2000" b="1" i="1" dirty="0" smtClean="0"/>
          </a:p>
          <a:p>
            <a:r>
              <a:rPr lang="ru-RU" sz="2000" b="1" i="1" dirty="0" smtClean="0"/>
              <a:t>Измерение импульсного магнитного поля двумя независимыми методами с точностью 0.5 </a:t>
            </a:r>
            <a:r>
              <a:rPr lang="en-US" sz="2000" b="1" i="1" dirty="0" smtClean="0"/>
              <a:t>%</a:t>
            </a:r>
            <a:endParaRPr lang="ru-RU" sz="2000" b="1" i="1" dirty="0" smtClean="0"/>
          </a:p>
          <a:p>
            <a:pPr marL="0" indent="0">
              <a:buNone/>
            </a:pPr>
            <a:endParaRPr lang="ru-RU" sz="2000" b="1" i="1" dirty="0"/>
          </a:p>
          <a:p>
            <a:endParaRPr lang="ru-RU" sz="2000" b="1" i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66189" y="1709117"/>
            <a:ext cx="7920611" cy="2254718"/>
            <a:chOff x="869613" y="1699781"/>
            <a:chExt cx="7920611" cy="2254718"/>
          </a:xfrm>
        </p:grpSpPr>
        <p:grpSp>
          <p:nvGrpSpPr>
            <p:cNvPr id="24" name="Group 23"/>
            <p:cNvGrpSpPr/>
            <p:nvPr/>
          </p:nvGrpSpPr>
          <p:grpSpPr>
            <a:xfrm>
              <a:off x="4810509" y="1699781"/>
              <a:ext cx="1566863" cy="1157316"/>
              <a:chOff x="4074443" y="1621981"/>
              <a:chExt cx="1566863" cy="115731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74443" y="1621981"/>
                <a:ext cx="1566863" cy="112680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233864" y="2471520"/>
                <a:ext cx="1396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tx1">
                        <a:alpha val="50000"/>
                      </a:schemeClr>
                    </a:solidFill>
                  </a:rPr>
                  <a:t>Сигма магнит</a:t>
                </a:r>
                <a:endParaRPr lang="en-US" sz="1400" b="1" i="1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475649" y="1699781"/>
              <a:ext cx="2314575" cy="1102495"/>
              <a:chOff x="6223566" y="1644359"/>
              <a:chExt cx="2314575" cy="110249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3566" y="1644359"/>
                <a:ext cx="2314575" cy="10668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518085" y="2439077"/>
                <a:ext cx="18046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tx1">
                        <a:alpha val="52000"/>
                      </a:schemeClr>
                    </a:solidFill>
                  </a:rPr>
                  <a:t>Лямбда магнит</a:t>
                </a:r>
                <a:endParaRPr lang="en-US" sz="1400" b="1" i="1" dirty="0">
                  <a:solidFill>
                    <a:schemeClr val="tx1">
                      <a:alpha val="52000"/>
                    </a:schemeClr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57071" y="2827255"/>
              <a:ext cx="1665922" cy="1127244"/>
              <a:chOff x="6509435" y="2786208"/>
              <a:chExt cx="1665922" cy="112724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7719" y="2786208"/>
                <a:ext cx="1560195" cy="1100138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509435" y="3605675"/>
                <a:ext cx="16659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tx1">
                        <a:alpha val="52000"/>
                      </a:schemeClr>
                    </a:solidFill>
                  </a:rPr>
                  <a:t>Монополь магнит</a:t>
                </a:r>
                <a:endParaRPr lang="en-US" sz="1400" b="1" i="1" dirty="0">
                  <a:solidFill>
                    <a:schemeClr val="tx1">
                      <a:alpha val="52000"/>
                    </a:schemeClr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18865" y="2802276"/>
              <a:ext cx="1573530" cy="1100138"/>
              <a:chOff x="4056932" y="2773406"/>
              <a:chExt cx="1573530" cy="110013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6932" y="2773406"/>
                <a:ext cx="1573530" cy="110013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056932" y="3564215"/>
                <a:ext cx="15735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rgbClr val="FF0000">
                        <a:alpha val="52000"/>
                      </a:srgbClr>
                    </a:solidFill>
                  </a:rPr>
                  <a:t>До и после</a:t>
                </a:r>
                <a:endParaRPr lang="en-US" sz="1400" b="1" i="1" dirty="0">
                  <a:solidFill>
                    <a:srgbClr val="FF0000">
                      <a:alpha val="52000"/>
                    </a:srgbClr>
                  </a:solidFill>
                </a:endParaRPr>
              </a:p>
            </p:txBody>
          </p:sp>
        </p:grpSp>
        <p:pic>
          <p:nvPicPr>
            <p:cNvPr id="21" name="Content Placeholder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9613" y="1699781"/>
              <a:ext cx="1423035" cy="13239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580187" y="1699781"/>
              <a:ext cx="2250125" cy="2076450"/>
              <a:chOff x="1596785" y="1654539"/>
              <a:chExt cx="2250125" cy="20764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710141" y="1654539"/>
                <a:ext cx="2136769" cy="2076450"/>
                <a:chOff x="1710141" y="1654539"/>
                <a:chExt cx="2136769" cy="207645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0141" y="1654539"/>
                  <a:ext cx="857250" cy="2076450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626687" y="1654539"/>
                  <a:ext cx="120886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i="1" dirty="0" smtClean="0"/>
                    <a:t>Импульсный магнит</a:t>
                  </a:r>
                </a:p>
                <a:p>
                  <a:pPr algn="ctr"/>
                  <a:r>
                    <a:rPr lang="ru-RU" sz="1400" b="1" i="1" dirty="0" smtClean="0"/>
                    <a:t>850 </a:t>
                  </a:r>
                  <a:r>
                    <a:rPr lang="en-US" sz="1400" b="1" i="1" dirty="0" err="1" smtClean="0"/>
                    <a:t>kG</a:t>
                  </a:r>
                  <a:endParaRPr lang="en-US" sz="1400" b="1" i="1" dirty="0"/>
                </a:p>
              </p:txBody>
            </p:sp>
            <p:cxnSp>
              <p:nvCxnSpPr>
                <p:cNvPr id="9" name="Straight Arrow Connector 8"/>
                <p:cNvCxnSpPr>
                  <a:stCxn id="7" idx="1"/>
                </p:cNvCxnSpPr>
                <p:nvPr/>
              </p:nvCxnSpPr>
              <p:spPr>
                <a:xfrm flipH="1" flipV="1">
                  <a:off x="2331679" y="1844083"/>
                  <a:ext cx="295008" cy="1797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2674144" y="2393182"/>
                  <a:ext cx="117276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i="1" dirty="0" err="1" smtClean="0"/>
                    <a:t>Взрыво</a:t>
                  </a:r>
                  <a:r>
                    <a:rPr lang="ru-RU" sz="1400" b="1" i="1" dirty="0" smtClean="0"/>
                    <a:t>-магнитный генератор </a:t>
                  </a:r>
                  <a:endParaRPr lang="en-US" sz="1400" b="1" i="1" dirty="0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H="1" flipV="1">
                  <a:off x="2204392" y="2428232"/>
                  <a:ext cx="481899" cy="601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1596785" y="2631170"/>
                <a:ext cx="1131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/>
                  <a:t>Взрывная камера</a:t>
                </a:r>
                <a:endParaRPr lang="en-US" sz="1400" b="1" i="1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785523" y="4595067"/>
            <a:ext cx="8135262" cy="1384995"/>
            <a:chOff x="785523" y="4595067"/>
            <a:chExt cx="8135262" cy="1384995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2137316" y="4595067"/>
              <a:ext cx="6783469" cy="1384995"/>
              <a:chOff x="808383" y="4396040"/>
              <a:chExt cx="6783469" cy="138499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892774" y="4449885"/>
                <a:ext cx="3699078" cy="1327720"/>
                <a:chOff x="3892774" y="4449885"/>
                <a:chExt cx="3699078" cy="132772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92774" y="4449885"/>
                  <a:ext cx="3629284" cy="1277303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4889973" y="5469828"/>
                  <a:ext cx="27018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По эффекту Фарадея</a:t>
                  </a:r>
                  <a:endParaRPr lang="en-US" sz="1400" b="1" i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808383" y="4396040"/>
                <a:ext cx="2980374" cy="1384995"/>
                <a:chOff x="808383" y="4396040"/>
                <a:chExt cx="2980374" cy="138499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384" y="4485129"/>
                  <a:ext cx="2980373" cy="1206818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808383" y="4396040"/>
                  <a:ext cx="298037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Индукционный датчик</a:t>
                  </a:r>
                </a:p>
                <a:p>
                  <a:endParaRPr lang="ru-RU" sz="1400" b="1" i="1" dirty="0">
                    <a:solidFill>
                      <a:schemeClr val="bg1"/>
                    </a:solidFill>
                  </a:endParaRPr>
                </a:p>
                <a:p>
                  <a:endParaRPr lang="ru-RU" sz="1400" b="1" i="1" dirty="0" smtClean="0">
                    <a:solidFill>
                      <a:schemeClr val="bg1"/>
                    </a:solidFill>
                  </a:endParaRPr>
                </a:p>
                <a:p>
                  <a:endParaRPr lang="ru-RU" sz="1400" b="1" i="1" dirty="0">
                    <a:solidFill>
                      <a:schemeClr val="bg1"/>
                    </a:solidFill>
                  </a:endParaRPr>
                </a:p>
                <a:p>
                  <a:endParaRPr lang="ru-RU" sz="1400" b="1" i="1" dirty="0" smtClean="0">
                    <a:solidFill>
                      <a:schemeClr val="bg1"/>
                    </a:solidFill>
                  </a:endParaRPr>
                </a:p>
                <a:p>
                  <a:r>
                    <a:rPr lang="ru-RU" sz="1400" b="1" i="1" dirty="0">
                      <a:solidFill>
                        <a:schemeClr val="bg1"/>
                      </a:solidFill>
                    </a:rPr>
                    <a:t>с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о схемой частичной компенсации</a:t>
                  </a:r>
                  <a:endParaRPr lang="en-US" sz="1400" b="1" i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523" y="4684156"/>
              <a:ext cx="1247775" cy="1171575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6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41" y="731838"/>
            <a:ext cx="8229600" cy="557114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Твёрдо-водородная мишень</a:t>
            </a:r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b="1" i="1" dirty="0" smtClean="0"/>
              <a:t>Ядерная фотоэмульсия НИКФИ БР- 2 с толщиной слоя 400 мкм без подложки, предназначенная для сборки эмульсионных камер.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3381"/>
            <a:ext cx="9137649" cy="5665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800" b="1" i="1" dirty="0"/>
              <a:t>Измерению магнитного момента </a:t>
            </a:r>
            <a:r>
              <a:rPr lang="en-US" sz="2800" b="1" i="1" dirty="0"/>
              <a:t>Ʃ</a:t>
            </a:r>
            <a:r>
              <a:rPr lang="ru-RU" sz="2800" b="1" i="1" baseline="30000" dirty="0"/>
              <a:t>+</a:t>
            </a:r>
            <a:r>
              <a:rPr lang="ru-RU" sz="2800" b="1" i="1" dirty="0"/>
              <a:t> - гиперона на ВЭПП-3</a:t>
            </a:r>
            <a:endParaRPr lang="en-US" sz="2800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67571" y="1167448"/>
            <a:ext cx="7803356" cy="1919288"/>
            <a:chOff x="671404" y="1366004"/>
            <a:chExt cx="7803356" cy="19192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404" y="1366004"/>
              <a:ext cx="1924050" cy="18783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828" y="1366004"/>
              <a:ext cx="2566988" cy="19192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9191" y="1366004"/>
              <a:ext cx="2645569" cy="18911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14374" y="3967772"/>
            <a:ext cx="7330959" cy="2335213"/>
            <a:chOff x="1014374" y="3967772"/>
            <a:chExt cx="7330959" cy="23352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058" y="3967772"/>
              <a:ext cx="2073275" cy="233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14374" y="4119717"/>
              <a:ext cx="1924050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/>
                <a:t>Проявка при пониженной температуре для достижения максимальной однородности по глубине.</a:t>
              </a:r>
              <a:endParaRPr lang="en-US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1798" y="4119717"/>
              <a:ext cx="2666886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/>
                <a:t>Сборка камер прямоугольной и цилиндрической форм в герметических контейнерах с прецизионной координатной сеткой.</a:t>
              </a:r>
              <a:endParaRPr lang="en-US" b="1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69637" y="5781710"/>
            <a:ext cx="1278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Просмотр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500" b="1" i="1" dirty="0" smtClean="0"/>
              <a:t>Поиск монополя Драка на 70 ГэВ Серпуховском протоном синхротроне методом ферро- магнитной ловушки</a:t>
            </a:r>
            <a:endParaRPr lang="en-US" sz="25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28" y="1106879"/>
            <a:ext cx="4357688" cy="1877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2" y="1032171"/>
            <a:ext cx="3119438" cy="2176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2" y="3930587"/>
            <a:ext cx="435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 первом этапе монополи,</a:t>
            </a:r>
            <a:r>
              <a:rPr lang="en-US" b="1" i="1" dirty="0" smtClean="0"/>
              <a:t> </a:t>
            </a:r>
            <a:r>
              <a:rPr lang="ru-RU" b="1" i="1" dirty="0" smtClean="0"/>
              <a:t>рождённые на мишени,</a:t>
            </a:r>
            <a:r>
              <a:rPr lang="en-US" b="1" i="1" dirty="0" smtClean="0"/>
              <a:t> </a:t>
            </a:r>
            <a:r>
              <a:rPr lang="ru-RU" b="1" i="1" dirty="0" smtClean="0"/>
              <a:t>застревают в ферро-магнитных фольга, расположенных под мишенью.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366" y="5196212"/>
            <a:ext cx="6359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Верхний предел на сечение рождения монополий в реакции </a:t>
            </a:r>
            <a:r>
              <a:rPr lang="en-US" b="1" i="1" dirty="0" smtClean="0"/>
              <a:t>p + N </a:t>
            </a:r>
            <a:r>
              <a:rPr lang="ru-RU" b="1" i="1" dirty="0"/>
              <a:t> </a:t>
            </a:r>
            <a:r>
              <a:rPr lang="ru-RU" b="1" i="1" dirty="0" smtClean="0"/>
              <a:t>→</a:t>
            </a:r>
            <a:r>
              <a:rPr lang="en-US" b="1" i="1" dirty="0" smtClean="0"/>
              <a:t> </a:t>
            </a:r>
            <a:r>
              <a:rPr lang="en-US" b="1" i="1" dirty="0"/>
              <a:t>p + N </a:t>
            </a:r>
            <a:r>
              <a:rPr lang="en-US" b="1" i="1" dirty="0" smtClean="0"/>
              <a:t>+ g </a:t>
            </a:r>
            <a:r>
              <a:rPr lang="en-US" b="1" i="1" baseline="30000" dirty="0" smtClean="0"/>
              <a:t>+</a:t>
            </a:r>
            <a:r>
              <a:rPr lang="en-US" b="1" i="1" dirty="0" smtClean="0"/>
              <a:t> +</a:t>
            </a:r>
            <a:r>
              <a:rPr lang="en-US" b="1" i="1" dirty="0"/>
              <a:t> </a:t>
            </a:r>
            <a:r>
              <a:rPr lang="en-US" b="1" i="1" dirty="0" smtClean="0"/>
              <a:t>g </a:t>
            </a:r>
            <a:r>
              <a:rPr lang="en-US" b="1" i="1" baseline="30000" dirty="0" smtClean="0"/>
              <a:t>– </a:t>
            </a:r>
            <a:r>
              <a:rPr lang="ru-RU" b="1" i="1" dirty="0" smtClean="0"/>
              <a:t>составил </a:t>
            </a:r>
            <a:r>
              <a:rPr lang="el-GR" b="1" i="1" dirty="0" smtClean="0"/>
              <a:t>σ</a:t>
            </a:r>
            <a:r>
              <a:rPr lang="ru-RU" b="1" i="1" dirty="0" smtClean="0"/>
              <a:t>(95%) ˂ 4.2 × 1О </a:t>
            </a:r>
            <a:r>
              <a:rPr lang="ru-RU" sz="2000" b="1" i="1" baseline="40000" dirty="0" smtClean="0"/>
              <a:t>-43 </a:t>
            </a:r>
            <a:r>
              <a:rPr lang="ru-RU" b="1" i="1" dirty="0"/>
              <a:t> см </a:t>
            </a:r>
            <a:r>
              <a:rPr lang="ru-RU" sz="2000" b="1" i="1" baseline="40000" dirty="0" smtClean="0"/>
              <a:t>2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2" y="3208634"/>
            <a:ext cx="4006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 втором этапе монополи вытягиваются из ферро-магнитной ловушки импульсным магнитным полем. Ядерная эмульсия БР-2 толщиной 400 мкм использовалась в качестве детектора.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92366" y="3208634"/>
            <a:ext cx="173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0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143"/>
            <a:ext cx="3145708" cy="64448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800" b="1" i="1" dirty="0"/>
              <a:t>Поиск монополя</a:t>
            </a:r>
            <a:endParaRPr lang="en-US" sz="2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044" y="1583124"/>
            <a:ext cx="2777014" cy="216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9" y="3708181"/>
            <a:ext cx="2737009" cy="1883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77" y="1099904"/>
            <a:ext cx="2417445" cy="3720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857" y="4754502"/>
            <a:ext cx="2348865" cy="167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291" y="1335879"/>
            <a:ext cx="2544604" cy="1306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521" y="3452103"/>
            <a:ext cx="2544604" cy="1368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521" y="5432150"/>
            <a:ext cx="2482691" cy="786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049" y="5163403"/>
            <a:ext cx="2717659" cy="72788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TextBox 10"/>
          <p:cNvSpPr txBox="1"/>
          <p:nvPr/>
        </p:nvSpPr>
        <p:spPr>
          <a:xfrm>
            <a:off x="510363" y="904399"/>
            <a:ext cx="24171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Сечение рождения на ускорителях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1255" y="858232"/>
            <a:ext cx="241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Поток во вселенной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31857" y="280686"/>
            <a:ext cx="24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Поток в космических лучах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98291" y="2805772"/>
            <a:ext cx="24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Плотность в материи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80298" y="4876631"/>
            <a:ext cx="24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Плотность </a:t>
            </a:r>
            <a:r>
              <a:rPr lang="ru-RU" b="1" i="1" dirty="0" smtClean="0"/>
              <a:t>во  вселенной</a:t>
            </a:r>
            <a:endParaRPr lang="en-US" b="1" i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2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48139" cy="8683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2800" b="1" i="1" dirty="0" smtClean="0"/>
              <a:t>FERMILAB </a:t>
            </a:r>
            <a:br>
              <a:rPr lang="en-US" sz="2800" b="1" i="1" dirty="0" smtClean="0"/>
            </a:br>
            <a:r>
              <a:rPr lang="el-GR" sz="2800" b="1" i="1" dirty="0" smtClean="0"/>
              <a:t>Λ</a:t>
            </a:r>
            <a:r>
              <a:rPr lang="en-US" sz="2800" b="1" i="1" baseline="30000" dirty="0"/>
              <a:t>0</a:t>
            </a:r>
            <a:r>
              <a:rPr lang="en-US" sz="2800" b="1" i="1" dirty="0"/>
              <a:t> </a:t>
            </a:r>
            <a:r>
              <a:rPr lang="en-US" sz="2800" b="1" i="1" dirty="0" smtClean="0"/>
              <a:t>magnetic moment</a:t>
            </a:r>
            <a:endParaRPr lang="en-US" sz="28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1" y="4111269"/>
            <a:ext cx="3523298" cy="1517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7" y="5699963"/>
            <a:ext cx="3492532" cy="58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1" y="1329103"/>
            <a:ext cx="3453765" cy="2693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9145" y="2683677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345" y="1483995"/>
            <a:ext cx="3590925" cy="489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77512" y="-3366"/>
            <a:ext cx="4148139" cy="868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Baryon magnetic moments</a:t>
            </a:r>
            <a:endParaRPr lang="en-US" sz="2800" b="1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9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920"/>
            <a:ext cx="3967315" cy="2755490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Л. М. Браков предложил использовать ядерную эмульсию для регистрации </a:t>
            </a:r>
            <a:r>
              <a:rPr lang="ru-RU" sz="2000" b="1" i="1" dirty="0" err="1" smtClean="0"/>
              <a:t>каонов</a:t>
            </a:r>
            <a:r>
              <a:rPr lang="ru-RU" sz="2000" b="1" i="1" dirty="0" smtClean="0"/>
              <a:t> </a:t>
            </a:r>
            <a:r>
              <a:rPr lang="ru-RU" sz="2000" b="1" i="1" dirty="0"/>
              <a:t>по </a:t>
            </a:r>
            <a:r>
              <a:rPr lang="ru-RU" sz="2000" b="1" i="1" dirty="0" smtClean="0"/>
              <a:t>распаду </a:t>
            </a:r>
            <a:r>
              <a:rPr lang="ru-RU" sz="2000" b="1" i="1" dirty="0"/>
              <a:t>или по характерному взаимодействию в конце  </a:t>
            </a:r>
            <a:r>
              <a:rPr lang="ru-RU" sz="2000" b="1" i="1" dirty="0" smtClean="0"/>
              <a:t>пробега и </a:t>
            </a:r>
            <a:r>
              <a:rPr lang="ru-RU" sz="2000" b="1" i="1" dirty="0"/>
              <a:t>одновременно </a:t>
            </a:r>
            <a:r>
              <a:rPr lang="ru-RU" sz="2000" b="1" i="1" dirty="0" smtClean="0"/>
              <a:t>для измерения их кинетической энергии по длине пробега.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18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800" b="1" i="1" dirty="0" smtClean="0"/>
              <a:t>Измерение параметров  </a:t>
            </a:r>
            <a:r>
              <a:rPr lang="el-GR" sz="2800" b="1" i="1" dirty="0" smtClean="0"/>
              <a:t>Φ</a:t>
            </a:r>
            <a:r>
              <a:rPr lang="ru-RU" sz="2800" b="1" i="1" dirty="0" smtClean="0"/>
              <a:t>-мезона в реакции </a:t>
            </a:r>
            <a:r>
              <a:rPr lang="ru-RU" sz="2800" b="1" i="1" dirty="0" err="1" smtClean="0"/>
              <a:t>е+е</a:t>
            </a:r>
            <a:r>
              <a:rPr lang="ru-RU" sz="2800" b="1" i="1" dirty="0" smtClean="0"/>
              <a:t> </a:t>
            </a:r>
            <a:r>
              <a:rPr lang="ru-RU" sz="2800" b="1" i="1" dirty="0"/>
              <a:t>→ </a:t>
            </a:r>
            <a:r>
              <a:rPr lang="ru-RU" sz="2800" b="1" i="1" dirty="0" smtClean="0"/>
              <a:t>К+К методом ядерной эмульсии на ВЭПП-2М</a:t>
            </a:r>
            <a:endParaRPr lang="en-US" sz="2800" b="1" i="1" dirty="0"/>
          </a:p>
        </p:txBody>
      </p:sp>
      <p:pic>
        <p:nvPicPr>
          <p:cNvPr id="5" name="Изображение 5" descr="EMULS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2" y="1142042"/>
            <a:ext cx="3979900" cy="27303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7089" y="3755923"/>
            <a:ext cx="8214851" cy="25760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/>
              <a:t>Заряженные </a:t>
            </a:r>
            <a:r>
              <a:rPr lang="ru-RU" sz="2000" b="1" i="1" dirty="0" err="1" smtClean="0"/>
              <a:t>каоны</a:t>
            </a:r>
            <a:r>
              <a:rPr lang="ru-RU" sz="2000" b="1" i="1" dirty="0" smtClean="0"/>
              <a:t> в максимуме </a:t>
            </a:r>
            <a:r>
              <a:rPr lang="el-GR" sz="2000" b="1" i="1" dirty="0" smtClean="0"/>
              <a:t>Φ</a:t>
            </a:r>
            <a:r>
              <a:rPr lang="ru-RU" sz="2000" b="1" i="1" dirty="0" smtClean="0"/>
              <a:t>-мезонного резонанса рождаются  с кинетической энергией около 16 МэВ и имеют пробег в эмульсии около 1 мм.</a:t>
            </a:r>
          </a:p>
          <a:p>
            <a:r>
              <a:rPr lang="ru-RU" sz="2000" b="1" i="1" dirty="0" smtClean="0"/>
              <a:t>Используя табличное значение массы заряженных канонов определяется полная энергия в системе центра инерции</a:t>
            </a:r>
          </a:p>
          <a:p>
            <a:r>
              <a:rPr lang="ru-RU" sz="2000" b="1" i="1" dirty="0" smtClean="0"/>
              <a:t>Сечение реакции определяется по количеству зарегистрированных в эмульсионной камере </a:t>
            </a:r>
            <a:r>
              <a:rPr lang="ru-RU" sz="2000" b="1" i="1" dirty="0" err="1" smtClean="0"/>
              <a:t>каонов</a:t>
            </a:r>
            <a:r>
              <a:rPr lang="ru-RU" sz="2000" b="1" i="1" dirty="0" smtClean="0"/>
              <a:t> и по изменённому интегралу светимости во время её облучения.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3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51" y="1111864"/>
            <a:ext cx="2245850" cy="2559257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b="1" i="1" dirty="0" smtClean="0"/>
              <a:t>Первый</a:t>
            </a:r>
            <a:r>
              <a:rPr lang="en-US" sz="2600" b="1" i="1" dirty="0" smtClean="0"/>
              <a:t> </a:t>
            </a:r>
            <a:r>
              <a:rPr lang="ru-RU" sz="2600" b="1" i="1" dirty="0" smtClean="0"/>
              <a:t>сеанс 1975</a:t>
            </a:r>
          </a:p>
          <a:p>
            <a:pPr marL="0" indent="0">
              <a:buNone/>
            </a:pPr>
            <a:r>
              <a:rPr lang="ru-RU" sz="2600" b="1" i="1" dirty="0" smtClean="0"/>
              <a:t>Облучено 7 камер</a:t>
            </a:r>
          </a:p>
          <a:p>
            <a:pPr marL="0" indent="0">
              <a:buNone/>
            </a:pPr>
            <a:r>
              <a:rPr lang="ru-RU" sz="2600" b="1" i="1" dirty="0" smtClean="0"/>
              <a:t>Суммарный интеграл светимости </a:t>
            </a:r>
            <a:r>
              <a:rPr lang="ru-RU" sz="2600" b="1" i="1" dirty="0"/>
              <a:t>0.87 </a:t>
            </a:r>
            <a:r>
              <a:rPr lang="ru-RU" sz="2600" b="1" i="1" dirty="0" smtClean="0"/>
              <a:t>нбн</a:t>
            </a:r>
            <a:r>
              <a:rPr lang="ru-RU" sz="2600" b="1" i="1" baseline="30000" dirty="0" smtClean="0"/>
              <a:t>-1</a:t>
            </a:r>
          </a:p>
          <a:p>
            <a:pPr marL="0" indent="0">
              <a:buNone/>
            </a:pPr>
            <a:r>
              <a:rPr lang="ru-RU" sz="2600" b="1" i="1" dirty="0" smtClean="0"/>
              <a:t>Поиск путём сканирования во всех слоях по остановкам</a:t>
            </a:r>
          </a:p>
          <a:p>
            <a:pPr marL="0" indent="0">
              <a:buNone/>
            </a:pPr>
            <a:r>
              <a:rPr lang="ru-RU" sz="2600" b="1" i="1" dirty="0" smtClean="0"/>
              <a:t>Всего 662</a:t>
            </a:r>
            <a:endParaRPr lang="ru-RU" sz="2600" b="1" i="1" dirty="0"/>
          </a:p>
          <a:p>
            <a:pPr marL="0" indent="0">
              <a:buNone/>
            </a:pPr>
            <a:r>
              <a:rPr lang="ru-RU" sz="2600" b="1" i="1" dirty="0"/>
              <a:t>Э</a:t>
            </a:r>
            <a:r>
              <a:rPr lang="ru-RU" sz="2600" b="1" i="1" dirty="0" smtClean="0"/>
              <a:t>ффективность путём перекрёстного просмотра</a:t>
            </a:r>
            <a:endParaRPr lang="ru-RU" sz="2600" b="1" i="1" dirty="0"/>
          </a:p>
          <a:p>
            <a:endParaRPr lang="en-US" sz="2000" b="1" i="1" baseline="30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18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l-GR" sz="2800" b="1" i="1" dirty="0"/>
              <a:t>Φ</a:t>
            </a:r>
            <a:r>
              <a:rPr lang="ru-RU" sz="2800" b="1" i="1" dirty="0" smtClean="0"/>
              <a:t>-мезон - облучение эмульсионных камер и обработка экспериментальных данных (</a:t>
            </a:r>
            <a:r>
              <a:rPr lang="ru-RU" sz="2000" b="1" i="1" dirty="0" smtClean="0"/>
              <a:t>Препринт 79-93</a:t>
            </a:r>
            <a:r>
              <a:rPr lang="ru-RU" sz="2800" b="1" i="1" dirty="0" smtClean="0"/>
              <a:t>)</a:t>
            </a:r>
            <a:endParaRPr lang="en-US" sz="2800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23269" y="1130301"/>
            <a:ext cx="2347791" cy="25408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 smtClean="0"/>
              <a:t>Второй сеанс 1975</a:t>
            </a:r>
          </a:p>
          <a:p>
            <a:pPr marL="0" indent="0">
              <a:buNone/>
            </a:pPr>
            <a:r>
              <a:rPr lang="ru-RU" sz="2000" b="1" i="1" dirty="0" smtClean="0"/>
              <a:t>Облучено 8 камер.</a:t>
            </a:r>
          </a:p>
          <a:p>
            <a:pPr marL="0" indent="0">
              <a:buNone/>
            </a:pPr>
            <a:r>
              <a:rPr lang="ru-RU" sz="2000" b="1" i="1" dirty="0"/>
              <a:t>Суммарный интеграл светимости </a:t>
            </a:r>
            <a:r>
              <a:rPr lang="ru-RU" sz="2000" b="1" i="1" dirty="0" smtClean="0"/>
              <a:t>1.9 нбн</a:t>
            </a:r>
            <a:r>
              <a:rPr lang="ru-RU" sz="2000" b="1" i="1" baseline="30000" dirty="0" smtClean="0"/>
              <a:t>-1</a:t>
            </a:r>
          </a:p>
          <a:p>
            <a:pPr marL="0" indent="0">
              <a:buNone/>
            </a:pPr>
            <a:r>
              <a:rPr lang="ru-RU" sz="2000" b="1" i="1" dirty="0"/>
              <a:t>Поиск путём сканирования </a:t>
            </a:r>
            <a:r>
              <a:rPr lang="ru-RU" sz="2000" b="1" i="1" dirty="0" smtClean="0"/>
              <a:t>в первом слое </a:t>
            </a:r>
            <a:r>
              <a:rPr lang="ru-RU" sz="2000" b="1" i="1" dirty="0"/>
              <a:t>по </a:t>
            </a:r>
            <a:r>
              <a:rPr lang="ru-RU" sz="2000" b="1" i="1" dirty="0" smtClean="0"/>
              <a:t>проходящим</a:t>
            </a:r>
          </a:p>
          <a:p>
            <a:pPr marL="0" indent="0">
              <a:buNone/>
            </a:pPr>
            <a:r>
              <a:rPr lang="ru-RU" sz="2000" b="1" i="1" dirty="0" smtClean="0"/>
              <a:t>Всего 954</a:t>
            </a:r>
          </a:p>
          <a:p>
            <a:pPr marL="0" indent="0">
              <a:buNone/>
            </a:pPr>
            <a:r>
              <a:rPr lang="ru-RU" sz="2000" b="1" i="1" dirty="0"/>
              <a:t>Эффективность </a:t>
            </a:r>
            <a:r>
              <a:rPr lang="ru-RU" sz="2000" b="1" i="1" dirty="0" smtClean="0"/>
              <a:t>путём сопоставления следов</a:t>
            </a:r>
            <a:endParaRPr lang="ru-RU" sz="2000" b="1" i="1" dirty="0"/>
          </a:p>
          <a:p>
            <a:endParaRPr lang="ru-RU" sz="2000" b="1" i="1" dirty="0"/>
          </a:p>
          <a:p>
            <a:endParaRPr lang="en-US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3" y="3831373"/>
            <a:ext cx="2281428" cy="2199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30" y="3831373"/>
            <a:ext cx="2375630" cy="2179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889" y="2199074"/>
            <a:ext cx="3377565" cy="381190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52728" y="1130301"/>
            <a:ext cx="3349726" cy="9529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i="1" dirty="0" smtClean="0"/>
              <a:t>Энергетические спектры положительных канонов в восьми эмульсионных камера во втором сеансе</a:t>
            </a:r>
            <a:endParaRPr lang="ru-RU" sz="1900" b="1" i="1" dirty="0"/>
          </a:p>
          <a:p>
            <a:pPr marL="0" indent="0" algn="ctr">
              <a:buNone/>
            </a:pPr>
            <a:endParaRPr lang="ru-RU" sz="2000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Владимир Смахтин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7D95-31F3-AC49-A7F3-709EF52BC7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78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703</Words>
  <Application>Microsoft Office PowerPoint</Application>
  <PresentationFormat>On-screen Show (4:3)</PresentationFormat>
  <Paragraphs>141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Лев Митрофанович Бараков  Метод ядерных фотоэмульсий  </vt:lpstr>
      <vt:lpstr>Проекты экспериментов по измерению магнитных моментов Ʃ+ , Λ0 - гиперонов</vt:lpstr>
      <vt:lpstr>Измерению магнитного момента Ʃ+ - гиперона на ВЭПП-3</vt:lpstr>
      <vt:lpstr>Измерению магнитного момента Ʃ+ - гиперона на ВЭПП-3</vt:lpstr>
      <vt:lpstr>Поиск монополя Драка на 70 ГэВ Серпуховском протоном синхротроне методом ферро- магнитной ловушки</vt:lpstr>
      <vt:lpstr>Поиск монополя</vt:lpstr>
      <vt:lpstr>FERMILAB  Λ0 magnetic moment</vt:lpstr>
      <vt:lpstr>Измерение параметров  Φ-мезона в реакции е+е → К+К методом ядерной эмульсии на ВЭПП-2М</vt:lpstr>
      <vt:lpstr>Φ-мезон - облучение эмульсионных камер и обработка экспериментальных данных (Препринт 79-93)</vt:lpstr>
      <vt:lpstr>Измерение массы заряженных каонов  (Nucl Phys.B148 (1979) 53-60)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Эмульсия</dc:title>
  <dc:creator>E Sol</dc:creator>
  <cp:lastModifiedBy>Vladimir Smakhtin</cp:lastModifiedBy>
  <cp:revision>134</cp:revision>
  <dcterms:created xsi:type="dcterms:W3CDTF">2018-10-16T10:39:08Z</dcterms:created>
  <dcterms:modified xsi:type="dcterms:W3CDTF">2018-10-24T02:27:20Z</dcterms:modified>
</cp:coreProperties>
</file>